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8.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notesSlides/notesSlide28.xml" ContentType="application/vnd.openxmlformats-officedocument.presentationml.notesSlide+xml"/>
  <Override PartName="/ppt/tags/tag9.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33.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0.xml" ContentType="application/vnd.openxmlformats-officedocument.presentationml.tags+xml"/>
  <Override PartName="/ppt/notesSlides/notesSlide37.xml" ContentType="application/vnd.openxmlformats-officedocument.presentationml.notesSlide+xml"/>
  <Override PartName="/ppt/tags/tag11.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3.xml" ContentType="application/vnd.openxmlformats-officedocument.drawingml.chartshapes+xml"/>
  <Override PartName="/ppt/notesSlides/notesSlide45.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4.xml" ContentType="application/vnd.openxmlformats-officedocument.drawingml.chartshape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7.xml" ContentType="application/vnd.openxmlformats-officedocument.drawingml.chart+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8.xml" ContentType="application/vnd.openxmlformats-officedocument.drawingml.chart+xml"/>
  <Override PartName="/ppt/drawings/drawing5.xml" ContentType="application/vnd.openxmlformats-officedocument.drawingml.chartshape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rts/chart9.xml" ContentType="application/vnd.openxmlformats-officedocument.drawingml.chart+xml"/>
  <Override PartName="/ppt/theme/themeOverride3.xml" ContentType="application/vnd.openxmlformats-officedocument.themeOverride+xml"/>
  <Override PartName="/ppt/drawings/drawing6.xml" ContentType="application/vnd.openxmlformats-officedocument.drawingml.chartshapes+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0.xml" ContentType="application/vnd.openxmlformats-officedocument.drawingml.chart+xml"/>
  <Override PartName="/ppt/notesSlides/notesSlide85.xml" ContentType="application/vnd.openxmlformats-officedocument.presentationml.notesSlide+xml"/>
  <Override PartName="/ppt/charts/chart11.xml" ContentType="application/vnd.openxmlformats-officedocument.drawingml.chart+xml"/>
  <Override PartName="/ppt/tags/tag12.xml" ContentType="application/vnd.openxmlformats-officedocument.presentationml.tags+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tags/tag13.xml" ContentType="application/vnd.openxmlformats-officedocument.presentationml.tags+xml"/>
  <Override PartName="/ppt/notesSlides/notesSlide103.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7.xml" ContentType="application/vnd.openxmlformats-officedocument.drawingml.chartshapes+xml"/>
  <Override PartName="/ppt/charts/chart1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8.xml" ContentType="application/vnd.openxmlformats-officedocument.drawingml.chartshapes+xml"/>
  <Override PartName="/ppt/charts/chart1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9.xml" ContentType="application/vnd.openxmlformats-officedocument.drawingml.chartshapes+xml"/>
  <Override PartName="/ppt/charts/chart16.xml" ContentType="application/vnd.openxmlformats-officedocument.drawingml.chart+xml"/>
  <Override PartName="/ppt/charts/style6.xml" ContentType="application/vnd.ms-office.chartstyle+xml"/>
  <Override PartName="/ppt/charts/colors6.xml" ContentType="application/vnd.ms-office.chartcolorstyle+xml"/>
  <Override PartName="/ppt/charts/chart17.xml" ContentType="application/vnd.openxmlformats-officedocument.drawingml.chart+xml"/>
  <Override PartName="/ppt/charts/style7.xml" ContentType="application/vnd.ms-office.chartstyle+xml"/>
  <Override PartName="/ppt/charts/colors7.xml" ContentType="application/vnd.ms-office.chartcolorstyle+xml"/>
  <Override PartName="/ppt/charts/chart18.xml" ContentType="application/vnd.openxmlformats-officedocument.drawingml.chart+xml"/>
  <Override PartName="/ppt/charts/style8.xml" ContentType="application/vnd.ms-office.chartstyle+xml"/>
  <Override PartName="/ppt/charts/colors8.xml" ContentType="application/vnd.ms-office.chartcolorstyle+xml"/>
  <Override PartName="/ppt/charts/chart19.xml" ContentType="application/vnd.openxmlformats-officedocument.drawingml.chart+xml"/>
  <Override PartName="/ppt/charts/style9.xml" ContentType="application/vnd.ms-office.chartstyle+xml"/>
  <Override PartName="/ppt/charts/colors9.xml" ContentType="application/vnd.ms-office.chartcolorstyle+xml"/>
  <Override PartName="/ppt/charts/chart2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xml" ContentType="application/vnd.openxmlformats-officedocument.presentationml.tags+xml"/>
  <Override PartName="/ppt/notesSlides/notesSlide1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66"/>
  </p:notesMasterIdLst>
  <p:handoutMasterIdLst>
    <p:handoutMasterId r:id="rId167"/>
  </p:handoutMasterIdLst>
  <p:sldIdLst>
    <p:sldId id="4301" r:id="rId2"/>
    <p:sldId id="4635" r:id="rId3"/>
    <p:sldId id="4818" r:id="rId4"/>
    <p:sldId id="4828" r:id="rId5"/>
    <p:sldId id="4829" r:id="rId6"/>
    <p:sldId id="4519" r:id="rId7"/>
    <p:sldId id="4758" r:id="rId8"/>
    <p:sldId id="4830" r:id="rId9"/>
    <p:sldId id="4450" r:id="rId10"/>
    <p:sldId id="4390" r:id="rId11"/>
    <p:sldId id="4518" r:id="rId12"/>
    <p:sldId id="4908" r:id="rId13"/>
    <p:sldId id="4446" r:id="rId14"/>
    <p:sldId id="4447" r:id="rId15"/>
    <p:sldId id="4442" r:id="rId16"/>
    <p:sldId id="4396" r:id="rId17"/>
    <p:sldId id="4630" r:id="rId18"/>
    <p:sldId id="4510" r:id="rId19"/>
    <p:sldId id="4833" r:id="rId20"/>
    <p:sldId id="4682" r:id="rId21"/>
    <p:sldId id="4834" r:id="rId22"/>
    <p:sldId id="4835" r:id="rId23"/>
    <p:sldId id="4685" r:id="rId24"/>
    <p:sldId id="4402" r:id="rId25"/>
    <p:sldId id="4632" r:id="rId26"/>
    <p:sldId id="4404" r:id="rId27"/>
    <p:sldId id="4441" r:id="rId28"/>
    <p:sldId id="4383" r:id="rId29"/>
    <p:sldId id="4384" r:id="rId30"/>
    <p:sldId id="4836" r:id="rId31"/>
    <p:sldId id="4251" r:id="rId32"/>
    <p:sldId id="4444" r:id="rId33"/>
    <p:sldId id="4443" r:id="rId34"/>
    <p:sldId id="4445" r:id="rId35"/>
    <p:sldId id="4406" r:id="rId36"/>
    <p:sldId id="4407" r:id="rId37"/>
    <p:sldId id="4408" r:id="rId38"/>
    <p:sldId id="4409" r:id="rId39"/>
    <p:sldId id="4846" r:id="rId40"/>
    <p:sldId id="4411" r:id="rId41"/>
    <p:sldId id="4293" r:id="rId42"/>
    <p:sldId id="4804" r:id="rId43"/>
    <p:sldId id="4805" r:id="rId44"/>
    <p:sldId id="4806" r:id="rId45"/>
    <p:sldId id="4807" r:id="rId46"/>
    <p:sldId id="4877" r:id="rId47"/>
    <p:sldId id="4511" r:id="rId48"/>
    <p:sldId id="4686" r:id="rId49"/>
    <p:sldId id="4989" r:id="rId50"/>
    <p:sldId id="4990" r:id="rId51"/>
    <p:sldId id="4991" r:id="rId52"/>
    <p:sldId id="5002" r:id="rId53"/>
    <p:sldId id="5003" r:id="rId54"/>
    <p:sldId id="4975" r:id="rId55"/>
    <p:sldId id="4689" r:id="rId56"/>
    <p:sldId id="4976" r:id="rId57"/>
    <p:sldId id="4977" r:id="rId58"/>
    <p:sldId id="4978" r:id="rId59"/>
    <p:sldId id="4979" r:id="rId60"/>
    <p:sldId id="4988" r:id="rId61"/>
    <p:sldId id="4687" r:id="rId62"/>
    <p:sldId id="4906" r:id="rId63"/>
    <p:sldId id="5001" r:id="rId64"/>
    <p:sldId id="4980" r:id="rId65"/>
    <p:sldId id="4935" r:id="rId66"/>
    <p:sldId id="4982" r:id="rId67"/>
    <p:sldId id="4981" r:id="rId68"/>
    <p:sldId id="4983" r:id="rId69"/>
    <p:sldId id="4984" r:id="rId70"/>
    <p:sldId id="4985" r:id="rId71"/>
    <p:sldId id="4986" r:id="rId72"/>
    <p:sldId id="4987" r:id="rId73"/>
    <p:sldId id="4252" r:id="rId74"/>
    <p:sldId id="4690" r:id="rId75"/>
    <p:sldId id="4808" r:id="rId76"/>
    <p:sldId id="4731" r:id="rId77"/>
    <p:sldId id="4735" r:id="rId78"/>
    <p:sldId id="4992" r:id="rId79"/>
    <p:sldId id="4993" r:id="rId80"/>
    <p:sldId id="4736" r:id="rId81"/>
    <p:sldId id="4738" r:id="rId82"/>
    <p:sldId id="4994" r:id="rId83"/>
    <p:sldId id="4995" r:id="rId84"/>
    <p:sldId id="4996" r:id="rId85"/>
    <p:sldId id="4997" r:id="rId86"/>
    <p:sldId id="4737" r:id="rId87"/>
    <p:sldId id="4741" r:id="rId88"/>
    <p:sldId id="4739" r:id="rId89"/>
    <p:sldId id="4740" r:id="rId90"/>
    <p:sldId id="4742" r:id="rId91"/>
    <p:sldId id="4743" r:id="rId92"/>
    <p:sldId id="4744" r:id="rId93"/>
    <p:sldId id="4745" r:id="rId94"/>
    <p:sldId id="4746" r:id="rId95"/>
    <p:sldId id="4747" r:id="rId96"/>
    <p:sldId id="4748" r:id="rId97"/>
    <p:sldId id="4749" r:id="rId98"/>
    <p:sldId id="4750" r:id="rId99"/>
    <p:sldId id="4330" r:id="rId100"/>
    <p:sldId id="4331" r:id="rId101"/>
    <p:sldId id="4691" r:id="rId102"/>
    <p:sldId id="4998" r:id="rId103"/>
    <p:sldId id="1450" r:id="rId104"/>
    <p:sldId id="5000" r:id="rId105"/>
    <p:sldId id="4956" r:id="rId106"/>
    <p:sldId id="4952" r:id="rId107"/>
    <p:sldId id="4953" r:id="rId108"/>
    <p:sldId id="4974" r:id="rId109"/>
    <p:sldId id="4999" r:id="rId110"/>
    <p:sldId id="2652" r:id="rId111"/>
    <p:sldId id="2655" r:id="rId112"/>
    <p:sldId id="4951" r:id="rId113"/>
    <p:sldId id="4756" r:id="rId114"/>
    <p:sldId id="4496" r:id="rId115"/>
    <p:sldId id="4621" r:id="rId116"/>
    <p:sldId id="4659" r:id="rId117"/>
    <p:sldId id="4938" r:id="rId118"/>
    <p:sldId id="4957" r:id="rId119"/>
    <p:sldId id="4958" r:id="rId120"/>
    <p:sldId id="4959" r:id="rId121"/>
    <p:sldId id="4960" r:id="rId122"/>
    <p:sldId id="4962" r:id="rId123"/>
    <p:sldId id="4963" r:id="rId124"/>
    <p:sldId id="4964" r:id="rId125"/>
    <p:sldId id="4966" r:id="rId126"/>
    <p:sldId id="4965" r:id="rId127"/>
    <p:sldId id="4967" r:id="rId128"/>
    <p:sldId id="4968" r:id="rId129"/>
    <p:sldId id="4969" r:id="rId130"/>
    <p:sldId id="4970" r:id="rId131"/>
    <p:sldId id="4971" r:id="rId132"/>
    <p:sldId id="4972" r:id="rId133"/>
    <p:sldId id="4973" r:id="rId134"/>
    <p:sldId id="3433" r:id="rId135"/>
    <p:sldId id="4618" r:id="rId136"/>
    <p:sldId id="4852" r:id="rId137"/>
    <p:sldId id="4853" r:id="rId138"/>
    <p:sldId id="4854" r:id="rId139"/>
    <p:sldId id="4488" r:id="rId140"/>
    <p:sldId id="4858" r:id="rId141"/>
    <p:sldId id="4859" r:id="rId142"/>
    <p:sldId id="4860" r:id="rId143"/>
    <p:sldId id="4861" r:id="rId144"/>
    <p:sldId id="4862" r:id="rId145"/>
    <p:sldId id="4863" r:id="rId146"/>
    <p:sldId id="4864" r:id="rId147"/>
    <p:sldId id="4865" r:id="rId148"/>
    <p:sldId id="4866" r:id="rId149"/>
    <p:sldId id="4867" r:id="rId150"/>
    <p:sldId id="4868" r:id="rId151"/>
    <p:sldId id="4869" r:id="rId152"/>
    <p:sldId id="4870" r:id="rId153"/>
    <p:sldId id="4871" r:id="rId154"/>
    <p:sldId id="4872" r:id="rId155"/>
    <p:sldId id="4873" r:id="rId156"/>
    <p:sldId id="4874" r:id="rId157"/>
    <p:sldId id="4557" r:id="rId158"/>
    <p:sldId id="4580" r:id="rId159"/>
    <p:sldId id="4752" r:id="rId160"/>
    <p:sldId id="4753" r:id="rId161"/>
    <p:sldId id="4934" r:id="rId162"/>
    <p:sldId id="4754" r:id="rId163"/>
    <p:sldId id="4755" r:id="rId164"/>
    <p:sldId id="1136" r:id="rId16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225A7A"/>
    <a:srgbClr val="3691C4"/>
    <a:srgbClr val="2B7299"/>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4" d="100"/>
          <a:sy n="104" d="100"/>
        </p:scale>
        <p:origin x="1572"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7.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8.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9.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3.xml"/><Relationship Id="rId1" Type="http://schemas.microsoft.com/office/2011/relationships/chartStyle" Target="style1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4.xml"/><Relationship Id="rId1" Type="http://schemas.microsoft.com/office/2011/relationships/chartStyle" Target="style1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5.xml"/><Relationship Id="rId1" Type="http://schemas.microsoft.com/office/2011/relationships/chartStyle" Target="style1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6.xml"/><Relationship Id="rId1" Type="http://schemas.microsoft.com/office/2011/relationships/chartStyle" Target="style1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7.xml"/><Relationship Id="rId1" Type="http://schemas.microsoft.com/office/2011/relationships/chartStyle" Target="style17.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3.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4.xml"/><Relationship Id="rId4"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9.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0.14399999999999999</c:v>
                </c:pt>
                <c:pt idx="1">
                  <c:v>0.154</c:v>
                </c:pt>
                <c:pt idx="2">
                  <c:v>0.16</c:v>
                </c:pt>
                <c:pt idx="3">
                  <c:v>0.16</c:v>
                </c:pt>
                <c:pt idx="4">
                  <c:v>0.152</c:v>
                </c:pt>
                <c:pt idx="5">
                  <c:v>0.157</c:v>
                </c:pt>
                <c:pt idx="6">
                  <c:v>0.15620000000000001</c:v>
                </c:pt>
                <c:pt idx="7">
                  <c:v>0.15959999999999999</c:v>
                </c:pt>
                <c:pt idx="8">
                  <c:v>0.1489</c:v>
                </c:pt>
                <c:pt idx="9">
                  <c:v>0.16569999999999999</c:v>
                </c:pt>
                <c:pt idx="10">
                  <c:v>0.16520000000000001</c:v>
                </c:pt>
              </c:numCache>
            </c:numRef>
          </c:val>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0.29799999999999999</c:v>
                </c:pt>
                <c:pt idx="1">
                  <c:v>0.29199999999999998</c:v>
                </c:pt>
                <c:pt idx="2">
                  <c:v>0.28799999999999998</c:v>
                </c:pt>
                <c:pt idx="3">
                  <c:v>0.29499999999999998</c:v>
                </c:pt>
                <c:pt idx="4">
                  <c:v>0.3</c:v>
                </c:pt>
                <c:pt idx="5">
                  <c:v>0.32400000000000001</c:v>
                </c:pt>
                <c:pt idx="6">
                  <c:v>0.36370000000000002</c:v>
                </c:pt>
                <c:pt idx="7">
                  <c:v>0.39500000000000002</c:v>
                </c:pt>
                <c:pt idx="8">
                  <c:v>0.41220000000000001</c:v>
                </c:pt>
                <c:pt idx="9">
                  <c:v>0.4042</c:v>
                </c:pt>
                <c:pt idx="10">
                  <c:v>0.3876</c:v>
                </c:pt>
              </c:numCache>
            </c:numRef>
          </c:val>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0.313</c:v>
                </c:pt>
                <c:pt idx="1">
                  <c:v>0.32500000000000001</c:v>
                </c:pt>
                <c:pt idx="2">
                  <c:v>0.34100000000000003</c:v>
                </c:pt>
                <c:pt idx="3">
                  <c:v>0.34100000000000003</c:v>
                </c:pt>
                <c:pt idx="4">
                  <c:v>0.33800000000000002</c:v>
                </c:pt>
                <c:pt idx="5">
                  <c:v>0.312</c:v>
                </c:pt>
                <c:pt idx="6">
                  <c:v>0.2903</c:v>
                </c:pt>
                <c:pt idx="7">
                  <c:v>0.27110000000000001</c:v>
                </c:pt>
                <c:pt idx="8">
                  <c:v>0.2732</c:v>
                </c:pt>
                <c:pt idx="9">
                  <c:v>0.27589999999999998</c:v>
                </c:pt>
                <c:pt idx="10">
                  <c:v>0.2928</c:v>
                </c:pt>
              </c:numCache>
            </c:numRef>
          </c:val>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0.154</c:v>
                </c:pt>
                <c:pt idx="1">
                  <c:v>0.154</c:v>
                </c:pt>
                <c:pt idx="2">
                  <c:v>0.13600000000000001</c:v>
                </c:pt>
                <c:pt idx="3">
                  <c:v>0.13100000000000001</c:v>
                </c:pt>
                <c:pt idx="4">
                  <c:v>0.129</c:v>
                </c:pt>
                <c:pt idx="5">
                  <c:v>0.127</c:v>
                </c:pt>
                <c:pt idx="6">
                  <c:v>0.1186</c:v>
                </c:pt>
                <c:pt idx="7">
                  <c:v>0.1124</c:v>
                </c:pt>
                <c:pt idx="8">
                  <c:v>0.1037</c:v>
                </c:pt>
                <c:pt idx="9">
                  <c:v>9.7799999999999998E-2</c:v>
                </c:pt>
                <c:pt idx="10">
                  <c:v>9.7799999999999998E-2</c:v>
                </c:pt>
              </c:numCache>
            </c:numRef>
          </c:val>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Sheet1!$B$6:$L$6</c:f>
              <c:numCache>
                <c:formatCode>0.0%</c:formatCode>
                <c:ptCount val="11"/>
                <c:pt idx="0">
                  <c:v>9.1999999999999998E-2</c:v>
                </c:pt>
                <c:pt idx="1">
                  <c:v>7.5999999999999998E-2</c:v>
                </c:pt>
                <c:pt idx="2">
                  <c:v>7.5999999999999998E-2</c:v>
                </c:pt>
                <c:pt idx="3">
                  <c:v>7.3999999999999996E-2</c:v>
                </c:pt>
                <c:pt idx="4">
                  <c:v>8.1000000000000003E-2</c:v>
                </c:pt>
                <c:pt idx="5">
                  <c:v>8.1000000000000003E-2</c:v>
                </c:pt>
                <c:pt idx="6">
                  <c:v>7.1199999999999999E-2</c:v>
                </c:pt>
                <c:pt idx="7">
                  <c:v>6.2199999999999998E-2</c:v>
                </c:pt>
                <c:pt idx="8">
                  <c:v>6.2E-2</c:v>
                </c:pt>
                <c:pt idx="9">
                  <c:v>5.6899999999999999E-2</c:v>
                </c:pt>
                <c:pt idx="10">
                  <c:v>5.6899999999999999E-2</c:v>
                </c:pt>
              </c:numCache>
            </c:numRef>
          </c:val>
        </c:ser>
        <c:dLbls>
          <c:showLegendKey val="0"/>
          <c:showVal val="0"/>
          <c:showCatName val="0"/>
          <c:showSerName val="0"/>
          <c:showPercent val="0"/>
          <c:showBubbleSize val="0"/>
        </c:dLbls>
        <c:gapWidth val="150"/>
        <c:overlap val="100"/>
        <c:axId val="205841712"/>
        <c:axId val="174220096"/>
      </c:barChart>
      <c:catAx>
        <c:axId val="205841712"/>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174220096"/>
        <c:crossesAt val="0"/>
        <c:auto val="1"/>
        <c:lblAlgn val="ctr"/>
        <c:lblOffset val="20"/>
        <c:tickLblSkip val="1"/>
        <c:tickMarkSkip val="1"/>
        <c:noMultiLvlLbl val="0"/>
      </c:catAx>
      <c:valAx>
        <c:axId val="174220096"/>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205841712"/>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355087838382721E-2"/>
          <c:y val="2.5555555555555581E-2"/>
          <c:w val="0.90569614524577624"/>
          <c:h val="0.84163836198353248"/>
        </c:manualLayout>
      </c:layout>
      <c:barChart>
        <c:barDir val="col"/>
        <c:grouping val="clustered"/>
        <c:varyColors val="0"/>
        <c:ser>
          <c:idx val="0"/>
          <c:order val="0"/>
          <c:tx>
            <c:strRef>
              <c:f>Chart!$B$1</c:f>
              <c:strCache>
                <c:ptCount val="1"/>
                <c:pt idx="0">
                  <c:v>Change in Lost-Time Medical Claim Severity</c:v>
                </c:pt>
              </c:strCache>
            </c:strRef>
          </c:tx>
          <c:spPr>
            <a:ln w="6350">
              <a:solidFill>
                <a:srgbClr val="225A7A"/>
              </a:solidFill>
            </a:ln>
          </c:spPr>
          <c:invertIfNegative val="0"/>
          <c:dPt>
            <c:idx val="15"/>
            <c:invertIfNegative val="0"/>
            <c:bubble3D val="0"/>
          </c:dPt>
          <c:dPt>
            <c:idx val="16"/>
            <c:invertIfNegative val="0"/>
            <c:bubble3D val="0"/>
          </c:dPt>
          <c:dPt>
            <c:idx val="17"/>
            <c:invertIfNegative val="0"/>
            <c:bubble3D val="0"/>
          </c:dPt>
          <c:dPt>
            <c:idx val="18"/>
            <c:invertIfNegative val="0"/>
            <c:bubble3D val="0"/>
            <c:spPr>
              <a:solidFill>
                <a:srgbClr val="225A7A"/>
              </a:solidFill>
              <a:ln w="6350">
                <a:solidFill>
                  <a:srgbClr val="225A7A"/>
                </a:solidFill>
              </a:ln>
            </c:spPr>
          </c:dPt>
          <c:dPt>
            <c:idx val="19"/>
            <c:invertIfNegative val="0"/>
            <c:bubble3D val="0"/>
            <c:spPr>
              <a:solidFill>
                <a:srgbClr val="00B0F0"/>
              </a:solidFill>
              <a:ln w="6350">
                <a:solidFill>
                  <a:srgbClr val="225A7A"/>
                </a:solidFill>
              </a:ln>
            </c:spPr>
          </c:dPt>
          <c:dLbls>
            <c:dLbl>
              <c:idx val="6"/>
              <c:layout>
                <c:manualLayout>
                  <c:x val="-1.424501424501460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849002849002849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13"/>
              <c:numFmt formatCode="#,##0.0" sourceLinked="0"/>
              <c:spPr/>
              <c:txPr>
                <a:bodyPr/>
                <a:lstStyle/>
                <a:p>
                  <a:pPr>
                    <a:defRPr sz="1000" b="1" baseline="0">
                      <a:latin typeface="Arial" pitchFamily="34" charset="0"/>
                      <a:cs typeface="Arial" pitchFamily="34" charset="0"/>
                    </a:defRPr>
                  </a:pPr>
                  <a:endParaRPr lang="en-US"/>
                </a:p>
              </c:txPr>
              <c:showLegendKey val="0"/>
              <c:showVal val="1"/>
              <c:showCatName val="0"/>
              <c:showSerName val="0"/>
              <c:showPercent val="0"/>
              <c:showBubbleSize val="0"/>
            </c:dLbl>
            <c:dLbl>
              <c:idx val="15"/>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4.273227712453722E-3"/>
                  <c:y val="0"/>
                </c:manualLayout>
              </c:layout>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0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Chart!$A$2:$A$21</c:f>
              <c:strCache>
                <c:ptCount val="20"/>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14p</c:v>
                </c:pt>
              </c:strCache>
            </c:strRef>
          </c:cat>
          <c:val>
            <c:numRef>
              <c:f>Chart!$B$2:$B$21</c:f>
              <c:numCache>
                <c:formatCode>General</c:formatCode>
                <c:ptCount val="20"/>
                <c:pt idx="0">
                  <c:v>5.0999999999999996</c:v>
                </c:pt>
                <c:pt idx="1">
                  <c:v>7.3999999999999995</c:v>
                </c:pt>
                <c:pt idx="2">
                  <c:v>10.100000000000001</c:v>
                </c:pt>
                <c:pt idx="3">
                  <c:v>8.3000000000000007</c:v>
                </c:pt>
                <c:pt idx="4">
                  <c:v>10.6</c:v>
                </c:pt>
                <c:pt idx="5">
                  <c:v>7.3</c:v>
                </c:pt>
                <c:pt idx="6">
                  <c:v>13.5</c:v>
                </c:pt>
                <c:pt idx="7">
                  <c:v>8.7999999999999989</c:v>
                </c:pt>
                <c:pt idx="8">
                  <c:v>7.7</c:v>
                </c:pt>
                <c:pt idx="9">
                  <c:v>5.4</c:v>
                </c:pt>
                <c:pt idx="10">
                  <c:v>7.8</c:v>
                </c:pt>
                <c:pt idx="11">
                  <c:v>5.8000000000000007</c:v>
                </c:pt>
                <c:pt idx="12">
                  <c:v>5.9</c:v>
                </c:pt>
                <c:pt idx="13">
                  <c:v>6.9</c:v>
                </c:pt>
                <c:pt idx="14">
                  <c:v>4</c:v>
                </c:pt>
                <c:pt idx="15">
                  <c:v>0.5</c:v>
                </c:pt>
                <c:pt idx="16">
                  <c:v>2.4</c:v>
                </c:pt>
                <c:pt idx="17">
                  <c:v>2.4</c:v>
                </c:pt>
                <c:pt idx="18">
                  <c:v>3.2</c:v>
                </c:pt>
                <c:pt idx="19">
                  <c:v>4</c:v>
                </c:pt>
              </c:numCache>
            </c:numRef>
          </c:val>
        </c:ser>
        <c:ser>
          <c:idx val="1"/>
          <c:order val="1"/>
          <c:tx>
            <c:strRef>
              <c:f>Chart!$C$1</c:f>
              <c:strCache>
                <c:ptCount val="1"/>
                <c:pt idx="0">
                  <c:v>Change in US Medical CPI</c:v>
                </c:pt>
              </c:strCache>
            </c:strRef>
          </c:tx>
          <c:spPr>
            <a:solidFill>
              <a:schemeClr val="accent6"/>
            </a:solidFill>
            <a:ln w="6350">
              <a:solidFill>
                <a:srgbClr val="0F5173"/>
              </a:solidFill>
            </a:ln>
          </c:spPr>
          <c:invertIfNegative val="0"/>
          <c:dPt>
            <c:idx val="15"/>
            <c:invertIfNegative val="0"/>
            <c:bubble3D val="0"/>
          </c:dPt>
          <c:dPt>
            <c:idx val="16"/>
            <c:invertIfNegative val="0"/>
            <c:bubble3D val="0"/>
          </c:dPt>
          <c:dPt>
            <c:idx val="17"/>
            <c:invertIfNegative val="0"/>
            <c:bubble3D val="0"/>
          </c:dPt>
          <c:dPt>
            <c:idx val="18"/>
            <c:invertIfNegative val="0"/>
            <c:bubble3D val="0"/>
          </c:dPt>
          <c:dPt>
            <c:idx val="19"/>
            <c:invertIfNegative val="0"/>
            <c:bubble3D val="0"/>
            <c:spPr>
              <a:solidFill>
                <a:schemeClr val="accent6">
                  <a:lumMod val="40000"/>
                  <a:lumOff val="60000"/>
                </a:schemeClr>
              </a:solidFill>
              <a:ln w="6350">
                <a:solidFill>
                  <a:srgbClr val="0F5173"/>
                </a:solidFill>
              </a:ln>
            </c:spPr>
          </c:dPt>
          <c:dLbls>
            <c:dLbl>
              <c:idx val="0"/>
              <c:layout>
                <c:manualLayout>
                  <c:x val="7.1220461874228706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4244092374845741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4.273227712453774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9"/>
              <c:layout>
                <c:manualLayout>
                  <c:x val="7.1220461874228706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0"/>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1"/>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2"/>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4"/>
              <c:layout>
                <c:manualLayout>
                  <c:x val="4.2732277124538269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lgn="ctr">
                    <a:defRPr lang="en-US" sz="12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numFmt formatCode="#,##0.0" sourceLinked="0"/>
            <c:spPr>
              <a:noFill/>
              <a:ln>
                <a:noFill/>
              </a:ln>
              <a:effectLst/>
            </c:spPr>
            <c:txPr>
              <a:bodyPr/>
              <a:lstStyle/>
              <a:p>
                <a:pPr algn="ctr">
                  <a:defRPr lang="en-US" sz="10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Chart!$A$2:$A$21</c:f>
              <c:strCache>
                <c:ptCount val="20"/>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14p</c:v>
                </c:pt>
              </c:strCache>
            </c:strRef>
          </c:cat>
          <c:val>
            <c:numRef>
              <c:f>Chart!$C$2:$C$21</c:f>
              <c:numCache>
                <c:formatCode>0.0</c:formatCode>
                <c:ptCount val="20"/>
                <c:pt idx="0">
                  <c:v>4.4783196783691803</c:v>
                </c:pt>
                <c:pt idx="1">
                  <c:v>3.5190512682153674</c:v>
                </c:pt>
                <c:pt idx="2">
                  <c:v>2.7859918837916053</c:v>
                </c:pt>
                <c:pt idx="3">
                  <c:v>3.2184732136959937</c:v>
                </c:pt>
                <c:pt idx="4">
                  <c:v>3.4898138198300455</c:v>
                </c:pt>
                <c:pt idx="5">
                  <c:v>4.057199507434639</c:v>
                </c:pt>
                <c:pt idx="6">
                  <c:v>4.6053039162502252</c:v>
                </c:pt>
                <c:pt idx="7">
                  <c:v>4.7080774010089366</c:v>
                </c:pt>
                <c:pt idx="8">
                  <c:v>4.0178565006731892</c:v>
                </c:pt>
                <c:pt idx="9">
                  <c:v>4.3956340621422729</c:v>
                </c:pt>
                <c:pt idx="10">
                  <c:v>4.2213032142661921</c:v>
                </c:pt>
                <c:pt idx="11">
                  <c:v>4.0090757109106923</c:v>
                </c:pt>
                <c:pt idx="12">
                  <c:v>4.4232568705820929</c:v>
                </c:pt>
                <c:pt idx="13">
                  <c:v>3.7063420227205102</c:v>
                </c:pt>
                <c:pt idx="14">
                  <c:v>3.1720760213859833</c:v>
                </c:pt>
                <c:pt idx="15">
                  <c:v>3.4137294296448184</c:v>
                </c:pt>
                <c:pt idx="16">
                  <c:v>3.0434460487946735</c:v>
                </c:pt>
                <c:pt idx="17">
                  <c:v>3.6642459486049272</c:v>
                </c:pt>
                <c:pt idx="18">
                  <c:v>2.5</c:v>
                </c:pt>
                <c:pt idx="19">
                  <c:v>2.4</c:v>
                </c:pt>
              </c:numCache>
            </c:numRef>
          </c:val>
        </c:ser>
        <c:dLbls>
          <c:showLegendKey val="0"/>
          <c:showVal val="0"/>
          <c:showCatName val="0"/>
          <c:showSerName val="0"/>
          <c:showPercent val="0"/>
          <c:showBubbleSize val="0"/>
        </c:dLbls>
        <c:gapWidth val="70"/>
        <c:axId val="205839360"/>
        <c:axId val="205841320"/>
      </c:barChart>
      <c:catAx>
        <c:axId val="205839360"/>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205841320"/>
        <c:crosses val="autoZero"/>
        <c:auto val="0"/>
        <c:lblAlgn val="ctr"/>
        <c:lblOffset val="100"/>
        <c:tickLblSkip val="1"/>
        <c:noMultiLvlLbl val="0"/>
      </c:catAx>
      <c:valAx>
        <c:axId val="205841320"/>
        <c:scaling>
          <c:orientation val="minMax"/>
          <c:max val="16"/>
          <c:min val="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205839360"/>
        <c:crosses val="autoZero"/>
        <c:crossBetween val="between"/>
        <c:majorUnit val="2"/>
      </c:valAx>
    </c:plotArea>
    <c:legend>
      <c:legendPos val="b"/>
      <c:layout>
        <c:manualLayout>
          <c:xMode val="edge"/>
          <c:yMode val="edge"/>
          <c:x val="0.52353197837449805"/>
          <c:y val="2.7754971464866919E-2"/>
          <c:w val="0.47572806604302681"/>
          <c:h val="0.13369224087203424"/>
        </c:manualLayou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218381272"/>
        <c:axId val="218377352"/>
      </c:barChart>
      <c:catAx>
        <c:axId val="218381272"/>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218377352"/>
        <c:crosses val="autoZero"/>
        <c:auto val="0"/>
        <c:lblAlgn val="ctr"/>
        <c:lblOffset val="0"/>
        <c:tickLblSkip val="1"/>
        <c:tickMarkSkip val="1"/>
        <c:noMultiLvlLbl val="0"/>
      </c:catAx>
      <c:valAx>
        <c:axId val="218377352"/>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218381272"/>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332171893147503E-2"/>
          <c:y val="7.0129870129870125E-2"/>
          <c:w val="0.91869918699186992"/>
          <c:h val="0.78181818181818186"/>
        </c:manualLayout>
      </c:layout>
      <c:barChart>
        <c:barDir val="col"/>
        <c:grouping val="clustered"/>
        <c:varyColors val="0"/>
        <c:ser>
          <c:idx val="4"/>
          <c:order val="0"/>
          <c:tx>
            <c:strRef>
              <c:f>Sheet1!$A$2</c:f>
              <c:strCache>
                <c:ptCount val="1"/>
                <c:pt idx="0">
                  <c:v>YoY pm change</c:v>
                </c:pt>
              </c:strCache>
            </c:strRef>
          </c:tx>
          <c:spPr>
            <a:solidFill>
              <a:schemeClr val="accent1"/>
            </a:solidFill>
            <a:ln w="39033">
              <a:noFill/>
            </a:ln>
          </c:spPr>
          <c:invertIfNegative val="0"/>
          <c:dLbls>
            <c:numFmt formatCode="0.0%" sourceLinked="0"/>
            <c:spPr>
              <a:noFill/>
              <a:ln w="39033">
                <a:noFill/>
              </a:ln>
            </c:spPr>
            <c:txPr>
              <a:bodyPr rot="-5400000" vert="horz" wrap="square" lIns="38100" tIns="19050" rIns="38100" bIns="19050" anchor="ctr">
                <a:spAutoFit/>
              </a:bodyPr>
              <a:lstStyle/>
              <a:p>
                <a:pPr algn="ctr">
                  <a:defRPr sz="10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Sheet1!$B$1:$AX$1</c:f>
              <c:strCache>
                <c:ptCount val="49"/>
                <c:pt idx="0">
                  <c:v>2003:Q2</c:v>
                </c:pt>
                <c:pt idx="1">
                  <c:v>2003:Q3</c:v>
                </c:pt>
                <c:pt idx="2">
                  <c:v>2003:Q4</c:v>
                </c:pt>
                <c:pt idx="3">
                  <c:v>2004:Q1</c:v>
                </c:pt>
                <c:pt idx="4">
                  <c:v>2004:Q2</c:v>
                </c:pt>
                <c:pt idx="5">
                  <c:v>2004:Q3</c:v>
                </c:pt>
                <c:pt idx="6">
                  <c:v>2004:Q4</c:v>
                </c:pt>
                <c:pt idx="7">
                  <c:v>2005:Q1</c:v>
                </c:pt>
                <c:pt idx="8">
                  <c:v>2005:Q2</c:v>
                </c:pt>
                <c:pt idx="9">
                  <c:v>2005:Q3</c:v>
                </c:pt>
                <c:pt idx="10">
                  <c:v>2005:Q4</c:v>
                </c:pt>
                <c:pt idx="11">
                  <c:v>2006:Q1</c:v>
                </c:pt>
                <c:pt idx="12">
                  <c:v>2006:Q2</c:v>
                </c:pt>
                <c:pt idx="13">
                  <c:v>2006:Q3</c:v>
                </c:pt>
                <c:pt idx="14">
                  <c:v>2006:Q4</c:v>
                </c:pt>
                <c:pt idx="15">
                  <c:v>2007:Q1</c:v>
                </c:pt>
                <c:pt idx="16">
                  <c:v>2007:Q2</c:v>
                </c:pt>
                <c:pt idx="17">
                  <c:v>2007:Q3</c:v>
                </c:pt>
                <c:pt idx="18">
                  <c:v>2007:Q4</c:v>
                </c:pt>
                <c:pt idx="19">
                  <c:v>2008:Q1</c:v>
                </c:pt>
                <c:pt idx="20">
                  <c:v>2008:Q2</c:v>
                </c:pt>
                <c:pt idx="21">
                  <c:v>2008:Q3</c:v>
                </c:pt>
                <c:pt idx="22">
                  <c:v>2008:Q4</c:v>
                </c:pt>
                <c:pt idx="23">
                  <c:v>2009:Q1</c:v>
                </c:pt>
                <c:pt idx="24">
                  <c:v>2009:Q2</c:v>
                </c:pt>
                <c:pt idx="25">
                  <c:v>2009:Q3</c:v>
                </c:pt>
                <c:pt idx="26">
                  <c:v>2009:Q4</c:v>
                </c:pt>
                <c:pt idx="27">
                  <c:v>2010:Q1</c:v>
                </c:pt>
                <c:pt idx="28">
                  <c:v>2010:Q2</c:v>
                </c:pt>
                <c:pt idx="29">
                  <c:v>2010:Q3</c:v>
                </c:pt>
                <c:pt idx="30">
                  <c:v>2010:Q4</c:v>
                </c:pt>
                <c:pt idx="31">
                  <c:v>2011:Q1</c:v>
                </c:pt>
                <c:pt idx="32">
                  <c:v>2011:Q2</c:v>
                </c:pt>
                <c:pt idx="33">
                  <c:v>2011:Q3</c:v>
                </c:pt>
                <c:pt idx="34">
                  <c:v>2011:Q4</c:v>
                </c:pt>
                <c:pt idx="35">
                  <c:v>2012:Q1</c:v>
                </c:pt>
                <c:pt idx="36">
                  <c:v>2012:Q2</c:v>
                </c:pt>
                <c:pt idx="37">
                  <c:v>2012:Q3</c:v>
                </c:pt>
                <c:pt idx="38">
                  <c:v>2012:Q4</c:v>
                </c:pt>
                <c:pt idx="39">
                  <c:v>2013:Q1</c:v>
                </c:pt>
                <c:pt idx="40">
                  <c:v>2013:Q1</c:v>
                </c:pt>
                <c:pt idx="41">
                  <c:v>2013:Q3</c:v>
                </c:pt>
                <c:pt idx="42">
                  <c:v>2013:Q4</c:v>
                </c:pt>
                <c:pt idx="43">
                  <c:v>2014:Q1</c:v>
                </c:pt>
                <c:pt idx="44">
                  <c:v>2014:Q2</c:v>
                </c:pt>
                <c:pt idx="45">
                  <c:v>2014:Q3</c:v>
                </c:pt>
                <c:pt idx="46">
                  <c:v>2014:Q4</c:v>
                </c:pt>
                <c:pt idx="47">
                  <c:v>2015:Q1</c:v>
                </c:pt>
                <c:pt idx="48">
                  <c:v>2015:Q2</c:v>
                </c:pt>
              </c:strCache>
            </c:strRef>
          </c:cat>
          <c:val>
            <c:numRef>
              <c:f>Sheet1!$B$2:$AX$2</c:f>
              <c:numCache>
                <c:formatCode>0.0%</c:formatCode>
                <c:ptCount val="49"/>
                <c:pt idx="0">
                  <c:v>0.13</c:v>
                </c:pt>
                <c:pt idx="1">
                  <c:v>0.12</c:v>
                </c:pt>
                <c:pt idx="2">
                  <c:v>0.09</c:v>
                </c:pt>
                <c:pt idx="3">
                  <c:v>0.05</c:v>
                </c:pt>
                <c:pt idx="4">
                  <c:v>0.03</c:v>
                </c:pt>
                <c:pt idx="5">
                  <c:v>0</c:v>
                </c:pt>
                <c:pt idx="6">
                  <c:v>-0.01</c:v>
                </c:pt>
                <c:pt idx="7">
                  <c:v>-0.01</c:v>
                </c:pt>
                <c:pt idx="8">
                  <c:v>-0.02</c:v>
                </c:pt>
                <c:pt idx="9">
                  <c:v>-0.02</c:v>
                </c:pt>
                <c:pt idx="10">
                  <c:v>-0.02</c:v>
                </c:pt>
                <c:pt idx="11">
                  <c:v>-0.02</c:v>
                </c:pt>
                <c:pt idx="12">
                  <c:v>-0.01</c:v>
                </c:pt>
                <c:pt idx="13">
                  <c:v>-0.01</c:v>
                </c:pt>
                <c:pt idx="14">
                  <c:v>-0.03</c:v>
                </c:pt>
                <c:pt idx="15">
                  <c:v>-0.04</c:v>
                </c:pt>
                <c:pt idx="16">
                  <c:v>-0.05</c:v>
                </c:pt>
                <c:pt idx="17">
                  <c:v>-0.05</c:v>
                </c:pt>
                <c:pt idx="18">
                  <c:v>-0.06</c:v>
                </c:pt>
                <c:pt idx="19">
                  <c:v>-0.06</c:v>
                </c:pt>
                <c:pt idx="20">
                  <c:v>-0.05</c:v>
                </c:pt>
                <c:pt idx="21">
                  <c:v>-0.04</c:v>
                </c:pt>
                <c:pt idx="22">
                  <c:v>-0.03</c:v>
                </c:pt>
                <c:pt idx="23">
                  <c:v>-0.01</c:v>
                </c:pt>
                <c:pt idx="24">
                  <c:v>0.01</c:v>
                </c:pt>
                <c:pt idx="25">
                  <c:v>0</c:v>
                </c:pt>
                <c:pt idx="26">
                  <c:v>0</c:v>
                </c:pt>
                <c:pt idx="27">
                  <c:v>-0.01</c:v>
                </c:pt>
                <c:pt idx="28">
                  <c:v>-0.01</c:v>
                </c:pt>
                <c:pt idx="29">
                  <c:v>-0.01</c:v>
                </c:pt>
                <c:pt idx="30">
                  <c:v>-0.01</c:v>
                </c:pt>
                <c:pt idx="31">
                  <c:v>0.01</c:v>
                </c:pt>
                <c:pt idx="32">
                  <c:v>0.02</c:v>
                </c:pt>
                <c:pt idx="33">
                  <c:v>0.02</c:v>
                </c:pt>
                <c:pt idx="34">
                  <c:v>0.03</c:v>
                </c:pt>
                <c:pt idx="35">
                  <c:v>0.05</c:v>
                </c:pt>
                <c:pt idx="36">
                  <c:v>0.06</c:v>
                </c:pt>
                <c:pt idx="37">
                  <c:v>0.06</c:v>
                </c:pt>
                <c:pt idx="38">
                  <c:v>7.0000000000000007E-2</c:v>
                </c:pt>
                <c:pt idx="39">
                  <c:v>7.0000000000000007E-2</c:v>
                </c:pt>
                <c:pt idx="40">
                  <c:v>0.06</c:v>
                </c:pt>
                <c:pt idx="41">
                  <c:v>0.06</c:v>
                </c:pt>
                <c:pt idx="42">
                  <c:v>0.05</c:v>
                </c:pt>
                <c:pt idx="43">
                  <c:v>0.04</c:v>
                </c:pt>
                <c:pt idx="44">
                  <c:v>0.03</c:v>
                </c:pt>
                <c:pt idx="45">
                  <c:v>0.03</c:v>
                </c:pt>
                <c:pt idx="46">
                  <c:v>0.02</c:v>
                </c:pt>
                <c:pt idx="47">
                  <c:v>0.02</c:v>
                </c:pt>
                <c:pt idx="48">
                  <c:v>0.01</c:v>
                </c:pt>
              </c:numCache>
            </c:numRef>
          </c:val>
        </c:ser>
        <c:dLbls>
          <c:showLegendKey val="0"/>
          <c:showVal val="1"/>
          <c:showCatName val="0"/>
          <c:showSerName val="0"/>
          <c:showPercent val="0"/>
          <c:showBubbleSize val="0"/>
        </c:dLbls>
        <c:gapWidth val="100"/>
        <c:axId val="303016792"/>
        <c:axId val="213152600"/>
      </c:barChart>
      <c:catAx>
        <c:axId val="303016792"/>
        <c:scaling>
          <c:orientation val="minMax"/>
        </c:scaling>
        <c:delete val="0"/>
        <c:axPos val="b"/>
        <c:numFmt formatCode="General" sourceLinked="1"/>
        <c:majorTickMark val="out"/>
        <c:minorTickMark val="none"/>
        <c:tickLblPos val="low"/>
        <c:spPr>
          <a:ln w="19517">
            <a:solidFill>
              <a:schemeClr val="tx1"/>
            </a:solidFill>
            <a:prstDash val="solid"/>
          </a:ln>
        </c:spPr>
        <c:txPr>
          <a:bodyPr rot="-5400000" vert="horz"/>
          <a:lstStyle/>
          <a:p>
            <a:pPr>
              <a:defRPr sz="1050" b="0" i="0" u="none" strike="noStrike" baseline="0">
                <a:solidFill>
                  <a:schemeClr val="tx1"/>
                </a:solidFill>
                <a:latin typeface="Arial"/>
                <a:ea typeface="Arial"/>
                <a:cs typeface="Arial"/>
              </a:defRPr>
            </a:pPr>
            <a:endParaRPr lang="en-US"/>
          </a:p>
        </c:txPr>
        <c:crossAx val="213152600"/>
        <c:crosses val="autoZero"/>
        <c:auto val="1"/>
        <c:lblAlgn val="ctr"/>
        <c:lblOffset val="20"/>
        <c:tickLblSkip val="1"/>
        <c:tickMarkSkip val="1"/>
        <c:noMultiLvlLbl val="0"/>
      </c:catAx>
      <c:valAx>
        <c:axId val="213152600"/>
        <c:scaling>
          <c:orientation val="minMax"/>
          <c:max val="0.2"/>
          <c:min val="-0.1"/>
        </c:scaling>
        <c:delete val="0"/>
        <c:axPos val="l"/>
        <c:numFmt formatCode="0%" sourceLinked="0"/>
        <c:majorTickMark val="out"/>
        <c:minorTickMark val="none"/>
        <c:tickLblPos val="nextTo"/>
        <c:spPr>
          <a:ln w="4879">
            <a:solidFill>
              <a:schemeClr val="tx1"/>
            </a:solidFill>
            <a:prstDash val="solid"/>
          </a:ln>
        </c:spPr>
        <c:txPr>
          <a:bodyPr rot="0" vert="horz"/>
          <a:lstStyle/>
          <a:p>
            <a:pPr>
              <a:defRPr sz="2151" b="0" i="0" u="none" strike="noStrike" baseline="0">
                <a:solidFill>
                  <a:schemeClr val="tx1"/>
                </a:solidFill>
                <a:latin typeface="Arial"/>
                <a:ea typeface="Arial"/>
                <a:cs typeface="Arial"/>
              </a:defRPr>
            </a:pPr>
            <a:endParaRPr lang="en-US"/>
          </a:p>
        </c:txPr>
        <c:crossAx val="303016792"/>
        <c:crosses val="autoZero"/>
        <c:crossBetween val="between"/>
        <c:majorUnit val="0.05"/>
        <c:minorUnit val="1E-3"/>
      </c:valAx>
      <c:spPr>
        <a:noFill/>
        <a:ln w="39033">
          <a:noFill/>
        </a:ln>
      </c:spPr>
    </c:plotArea>
    <c:plotVisOnly val="1"/>
    <c:dispBlanksAs val="gap"/>
    <c:showDLblsOverMax val="0"/>
  </c:chart>
  <c:spPr>
    <a:noFill/>
    <a:ln>
      <a:noFill/>
    </a:ln>
  </c:spPr>
  <c:txPr>
    <a:bodyPr/>
    <a:lstStyle/>
    <a:p>
      <a:pPr>
        <a:defRPr sz="2151" b="0"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825128167390302E-2"/>
          <c:y val="4.4574674067380922E-2"/>
          <c:w val="0.90292565064880903"/>
          <c:h val="0.77574262233614244"/>
        </c:manualLayout>
      </c:layout>
      <c:barChart>
        <c:barDir val="col"/>
        <c:grouping val="clustered"/>
        <c:varyColors val="0"/>
        <c:ser>
          <c:idx val="0"/>
          <c:order val="0"/>
          <c:spPr>
            <a:solidFill>
              <a:schemeClr val="accent1"/>
            </a:solidFill>
            <a:ln>
              <a:noFill/>
            </a:ln>
            <a:effectLst/>
          </c:spPr>
          <c:invertIfNegative val="0"/>
          <c:dLbls>
            <c:dLbl>
              <c:idx val="69"/>
              <c:delete val="1"/>
              <c:extLst>
                <c:ext xmlns:c15="http://schemas.microsoft.com/office/drawing/2012/chart" uri="{CE6537A1-D6FC-4f65-9D91-7224C49458BB}"/>
              </c:extLst>
            </c:dLbl>
            <c:dLbl>
              <c:idx val="70"/>
              <c:delete val="1"/>
              <c:extLst>
                <c:ext xmlns:c15="http://schemas.microsoft.com/office/drawing/2012/chart" uri="{CE6537A1-D6FC-4f65-9D91-7224C49458BB}"/>
              </c:extLst>
            </c:dLbl>
            <c:dLbl>
              <c:idx val="71"/>
              <c:spPr>
                <a:noFill/>
                <a:ln>
                  <a:noFill/>
                </a:ln>
                <a:effectLst/>
              </c:spPr>
              <c:txPr>
                <a:bodyPr rot="-5400000" spcFirstLastPara="1" vertOverflow="ellipsis"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Sheet1!$CR$1:$FO$1</c:f>
              <c:strCache>
                <c:ptCount val="76"/>
                <c:pt idx="0">
                  <c:v>Jun-09</c:v>
                </c:pt>
                <c:pt idx="1">
                  <c:v>Jul-09</c:v>
                </c:pt>
                <c:pt idx="2">
                  <c:v>Aug-09</c:v>
                </c:pt>
                <c:pt idx="3">
                  <c:v>Sep-09</c:v>
                </c:pt>
                <c:pt idx="4">
                  <c:v>Oct-09</c:v>
                </c:pt>
                <c:pt idx="5">
                  <c:v>Nov-09</c:v>
                </c:pt>
                <c:pt idx="6">
                  <c:v>Dec-09</c:v>
                </c:pt>
                <c:pt idx="7">
                  <c:v>Jan-10</c:v>
                </c:pt>
                <c:pt idx="8">
                  <c:v>Feb-10</c:v>
                </c:pt>
                <c:pt idx="9">
                  <c:v>Mar-10</c:v>
                </c:pt>
                <c:pt idx="10">
                  <c:v>Apr-10</c:v>
                </c:pt>
                <c:pt idx="11">
                  <c:v>May-10</c:v>
                </c:pt>
                <c:pt idx="12">
                  <c:v>Jun-10</c:v>
                </c:pt>
                <c:pt idx="13">
                  <c:v>Jul-10</c:v>
                </c:pt>
                <c:pt idx="14">
                  <c:v>Aug-10</c:v>
                </c:pt>
                <c:pt idx="15">
                  <c:v>Sep-10</c:v>
                </c:pt>
                <c:pt idx="16">
                  <c:v>Oct-10</c:v>
                </c:pt>
                <c:pt idx="17">
                  <c:v>Nov-10</c:v>
                </c:pt>
                <c:pt idx="18">
                  <c:v>Dec-10</c:v>
                </c:pt>
                <c:pt idx="19">
                  <c:v>Jan-11</c:v>
                </c:pt>
                <c:pt idx="20">
                  <c:v>Feb-11</c:v>
                </c:pt>
                <c:pt idx="21">
                  <c:v>Mar-11</c:v>
                </c:pt>
                <c:pt idx="22">
                  <c:v>Apr-11</c:v>
                </c:pt>
                <c:pt idx="23">
                  <c:v>May-11</c:v>
                </c:pt>
                <c:pt idx="24">
                  <c:v>Jun-11</c:v>
                </c:pt>
                <c:pt idx="25">
                  <c:v>Jul-11</c:v>
                </c:pt>
                <c:pt idx="26">
                  <c:v>Aug-11</c:v>
                </c:pt>
                <c:pt idx="27">
                  <c:v>Sep-11</c:v>
                </c:pt>
                <c:pt idx="28">
                  <c:v>Oct-11</c:v>
                </c:pt>
                <c:pt idx="29">
                  <c:v>Nov-11</c:v>
                </c:pt>
                <c:pt idx="30">
                  <c:v>Dec-11</c:v>
                </c:pt>
                <c:pt idx="31">
                  <c:v>Jan-12</c:v>
                </c:pt>
                <c:pt idx="32">
                  <c:v>Feb-12</c:v>
                </c:pt>
                <c:pt idx="33">
                  <c:v>Mar-12</c:v>
                </c:pt>
                <c:pt idx="34">
                  <c:v>Apr-12</c:v>
                </c:pt>
                <c:pt idx="35">
                  <c:v>May-12</c:v>
                </c:pt>
                <c:pt idx="36">
                  <c:v>Jun-12</c:v>
                </c:pt>
                <c:pt idx="37">
                  <c:v>Jul-12</c:v>
                </c:pt>
                <c:pt idx="38">
                  <c:v>Aug-12</c:v>
                </c:pt>
                <c:pt idx="39">
                  <c:v>Sep-12</c:v>
                </c:pt>
                <c:pt idx="40">
                  <c:v>Oct-12</c:v>
                </c:pt>
                <c:pt idx="41">
                  <c:v>Nov-12</c:v>
                </c:pt>
                <c:pt idx="42">
                  <c:v>Dec-12</c:v>
                </c:pt>
                <c:pt idx="43">
                  <c:v>Jan-13</c:v>
                </c:pt>
                <c:pt idx="44">
                  <c:v>Feb-13</c:v>
                </c:pt>
                <c:pt idx="45">
                  <c:v>Mar-13</c:v>
                </c:pt>
                <c:pt idx="46">
                  <c:v>Apr-13</c:v>
                </c:pt>
                <c:pt idx="47">
                  <c:v>May-13</c:v>
                </c:pt>
                <c:pt idx="48">
                  <c:v>Jun-13</c:v>
                </c:pt>
                <c:pt idx="49">
                  <c:v>Jul-13</c:v>
                </c:pt>
                <c:pt idx="50">
                  <c:v>Aug-13</c:v>
                </c:pt>
                <c:pt idx="51">
                  <c:v>Sep-13</c:v>
                </c:pt>
                <c:pt idx="52">
                  <c:v>Oct-13</c:v>
                </c:pt>
                <c:pt idx="53">
                  <c:v>Nov-13</c:v>
                </c:pt>
                <c:pt idx="54">
                  <c:v>Dec-13</c:v>
                </c:pt>
                <c:pt idx="55">
                  <c:v>Jan-14</c:v>
                </c:pt>
                <c:pt idx="56">
                  <c:v>Feb-14</c:v>
                </c:pt>
                <c:pt idx="57">
                  <c:v>Mar-14</c:v>
                </c:pt>
                <c:pt idx="58">
                  <c:v>Apr-14</c:v>
                </c:pt>
                <c:pt idx="59">
                  <c:v>May-14</c:v>
                </c:pt>
                <c:pt idx="60">
                  <c:v>Jun-14</c:v>
                </c:pt>
                <c:pt idx="61">
                  <c:v>Jul-14</c:v>
                </c:pt>
                <c:pt idx="62">
                  <c:v>Aug-14</c:v>
                </c:pt>
                <c:pt idx="63">
                  <c:v>Sep-14</c:v>
                </c:pt>
                <c:pt idx="64">
                  <c:v>Oct-14</c:v>
                </c:pt>
                <c:pt idx="65">
                  <c:v>Nov-14</c:v>
                </c:pt>
                <c:pt idx="66">
                  <c:v>Dec-14</c:v>
                </c:pt>
                <c:pt idx="67">
                  <c:v>Jan-15</c:v>
                </c:pt>
                <c:pt idx="68">
                  <c:v>Feb-15</c:v>
                </c:pt>
                <c:pt idx="69">
                  <c:v>Mar-15</c:v>
                </c:pt>
                <c:pt idx="70">
                  <c:v>Apr-15</c:v>
                </c:pt>
                <c:pt idx="71">
                  <c:v>May-15</c:v>
                </c:pt>
                <c:pt idx="72">
                  <c:v>15-Jun</c:v>
                </c:pt>
                <c:pt idx="73">
                  <c:v>15-Jul</c:v>
                </c:pt>
                <c:pt idx="74">
                  <c:v>15-Aug</c:v>
                </c:pt>
                <c:pt idx="75">
                  <c:v>15-Sep</c:v>
                </c:pt>
              </c:strCache>
            </c:strRef>
          </c:cat>
          <c:val>
            <c:numRef>
              <c:f>Sheet1!$CR$2:$FO$2</c:f>
              <c:numCache>
                <c:formatCode>0%</c:formatCode>
                <c:ptCount val="76"/>
                <c:pt idx="0">
                  <c:v>-0.06</c:v>
                </c:pt>
                <c:pt idx="1">
                  <c:v>-0.06</c:v>
                </c:pt>
                <c:pt idx="2">
                  <c:v>-0.05</c:v>
                </c:pt>
                <c:pt idx="3">
                  <c:v>-0.04</c:v>
                </c:pt>
                <c:pt idx="4">
                  <c:v>-0.05</c:v>
                </c:pt>
                <c:pt idx="5">
                  <c:v>-0.05</c:v>
                </c:pt>
                <c:pt idx="6">
                  <c:v>-0.04</c:v>
                </c:pt>
                <c:pt idx="7">
                  <c:v>-0.04</c:v>
                </c:pt>
                <c:pt idx="8">
                  <c:v>-0.05</c:v>
                </c:pt>
                <c:pt idx="9">
                  <c:v>-0.04</c:v>
                </c:pt>
                <c:pt idx="10">
                  <c:v>-0.04</c:v>
                </c:pt>
                <c:pt idx="11">
                  <c:v>-0.03</c:v>
                </c:pt>
                <c:pt idx="12">
                  <c:v>-0.03</c:v>
                </c:pt>
                <c:pt idx="13">
                  <c:v>-0.03</c:v>
                </c:pt>
                <c:pt idx="14">
                  <c:v>-0.04</c:v>
                </c:pt>
                <c:pt idx="15">
                  <c:v>-0.04</c:v>
                </c:pt>
                <c:pt idx="16">
                  <c:v>-0.04</c:v>
                </c:pt>
                <c:pt idx="17">
                  <c:v>-0.05</c:v>
                </c:pt>
                <c:pt idx="18">
                  <c:v>-0.05</c:v>
                </c:pt>
                <c:pt idx="19">
                  <c:v>-0.05</c:v>
                </c:pt>
                <c:pt idx="20">
                  <c:v>-0.05</c:v>
                </c:pt>
                <c:pt idx="21">
                  <c:v>-0.04</c:v>
                </c:pt>
                <c:pt idx="22">
                  <c:v>-0.04</c:v>
                </c:pt>
                <c:pt idx="23">
                  <c:v>-0.04</c:v>
                </c:pt>
                <c:pt idx="24">
                  <c:v>-0.03</c:v>
                </c:pt>
                <c:pt idx="25">
                  <c:v>-0.02</c:v>
                </c:pt>
                <c:pt idx="26">
                  <c:v>-0.02</c:v>
                </c:pt>
                <c:pt idx="27">
                  <c:v>0</c:v>
                </c:pt>
                <c:pt idx="28">
                  <c:v>0</c:v>
                </c:pt>
                <c:pt idx="29">
                  <c:v>0.01</c:v>
                </c:pt>
                <c:pt idx="30">
                  <c:v>0.01</c:v>
                </c:pt>
                <c:pt idx="31">
                  <c:v>0.01</c:v>
                </c:pt>
                <c:pt idx="32">
                  <c:v>0.02</c:v>
                </c:pt>
                <c:pt idx="33">
                  <c:v>0.03</c:v>
                </c:pt>
                <c:pt idx="34">
                  <c:v>0.03</c:v>
                </c:pt>
                <c:pt idx="35">
                  <c:v>0.04</c:v>
                </c:pt>
                <c:pt idx="36">
                  <c:v>0.04</c:v>
                </c:pt>
                <c:pt idx="37">
                  <c:v>0.04</c:v>
                </c:pt>
                <c:pt idx="38">
                  <c:v>0.05</c:v>
                </c:pt>
                <c:pt idx="39">
                  <c:v>0.05</c:v>
                </c:pt>
                <c:pt idx="40">
                  <c:v>0.04</c:v>
                </c:pt>
                <c:pt idx="41">
                  <c:v>0.05</c:v>
                </c:pt>
                <c:pt idx="42">
                  <c:v>0.05</c:v>
                </c:pt>
                <c:pt idx="43">
                  <c:v>0.05</c:v>
                </c:pt>
                <c:pt idx="44">
                  <c:v>0.04</c:v>
                </c:pt>
                <c:pt idx="45">
                  <c:v>0.05</c:v>
                </c:pt>
                <c:pt idx="46">
                  <c:v>0.05</c:v>
                </c:pt>
                <c:pt idx="47">
                  <c:v>0.05</c:v>
                </c:pt>
                <c:pt idx="48">
                  <c:v>0.05</c:v>
                </c:pt>
                <c:pt idx="49">
                  <c:v>0.04</c:v>
                </c:pt>
                <c:pt idx="50">
                  <c:v>0.04</c:v>
                </c:pt>
                <c:pt idx="51">
                  <c:v>0.05</c:v>
                </c:pt>
                <c:pt idx="52">
                  <c:v>0.04</c:v>
                </c:pt>
                <c:pt idx="53">
                  <c:v>0.04</c:v>
                </c:pt>
                <c:pt idx="54">
                  <c:v>0.03</c:v>
                </c:pt>
                <c:pt idx="55">
                  <c:v>0.03</c:v>
                </c:pt>
                <c:pt idx="56">
                  <c:v>0.02</c:v>
                </c:pt>
                <c:pt idx="57">
                  <c:v>0.03</c:v>
                </c:pt>
                <c:pt idx="58">
                  <c:v>0.02</c:v>
                </c:pt>
                <c:pt idx="59">
                  <c:v>0.03</c:v>
                </c:pt>
                <c:pt idx="60">
                  <c:v>0.02</c:v>
                </c:pt>
                <c:pt idx="61">
                  <c:v>0.02</c:v>
                </c:pt>
                <c:pt idx="62">
                  <c:v>0.02</c:v>
                </c:pt>
                <c:pt idx="63">
                  <c:v>0.02</c:v>
                </c:pt>
                <c:pt idx="64">
                  <c:v>0.01</c:v>
                </c:pt>
                <c:pt idx="65">
                  <c:v>0.01</c:v>
                </c:pt>
                <c:pt idx="66">
                  <c:v>0</c:v>
                </c:pt>
                <c:pt idx="67">
                  <c:v>0</c:v>
                </c:pt>
                <c:pt idx="68">
                  <c:v>0.01</c:v>
                </c:pt>
                <c:pt idx="69">
                  <c:v>0</c:v>
                </c:pt>
                <c:pt idx="70">
                  <c:v>0</c:v>
                </c:pt>
                <c:pt idx="71">
                  <c:v>0</c:v>
                </c:pt>
                <c:pt idx="72">
                  <c:v>0</c:v>
                </c:pt>
                <c:pt idx="73">
                  <c:v>0.01</c:v>
                </c:pt>
                <c:pt idx="74">
                  <c:v>0</c:v>
                </c:pt>
                <c:pt idx="75">
                  <c:v>-0.01</c:v>
                </c:pt>
              </c:numCache>
            </c:numRef>
          </c:val>
        </c:ser>
        <c:dLbls>
          <c:showLegendKey val="0"/>
          <c:showVal val="0"/>
          <c:showCatName val="0"/>
          <c:showSerName val="0"/>
          <c:showPercent val="0"/>
          <c:showBubbleSize val="0"/>
        </c:dLbls>
        <c:gapWidth val="150"/>
        <c:axId val="212260368"/>
        <c:axId val="212260760"/>
      </c:barChart>
      <c:catAx>
        <c:axId val="212260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212260760"/>
        <c:crosses val="autoZero"/>
        <c:auto val="1"/>
        <c:lblAlgn val="ctr"/>
        <c:lblOffset val="100"/>
        <c:noMultiLvlLbl val="0"/>
      </c:catAx>
      <c:valAx>
        <c:axId val="212260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212260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52230971128606E-2"/>
          <c:y val="3.8329553068161569E-2"/>
          <c:w val="0.90292565064880903"/>
          <c:h val="0.77574262233614244"/>
        </c:manualLayout>
      </c:layout>
      <c:lineChart>
        <c:grouping val="standard"/>
        <c:varyColors val="0"/>
        <c:ser>
          <c:idx val="0"/>
          <c:order val="0"/>
          <c:spPr>
            <a:ln w="28575" cap="rnd">
              <a:solidFill>
                <a:schemeClr val="accent1"/>
              </a:solidFill>
              <a:round/>
            </a:ln>
            <a:effectLst/>
          </c:spPr>
          <c:marker>
            <c:symbol val="none"/>
          </c:marker>
          <c:dLbls>
            <c:dLbl>
              <c:idx val="12"/>
              <c:layout>
                <c:manualLayout>
                  <c:x val="3.1152647975077595E-3"/>
                  <c:y val="-4.6838407494145209E-2"/>
                </c:manualLayout>
              </c:layout>
              <c:showLegendKey val="0"/>
              <c:showVal val="1"/>
              <c:showCatName val="1"/>
              <c:showSerName val="0"/>
              <c:showPercent val="0"/>
              <c:showBubbleSize val="0"/>
              <c:extLst>
                <c:ext xmlns:c15="http://schemas.microsoft.com/office/drawing/2012/chart" uri="{CE6537A1-D6FC-4f65-9D91-7224C49458BB}"/>
              </c:extLst>
            </c:dLbl>
            <c:dLbl>
              <c:idx val="43"/>
              <c:layout>
                <c:manualLayout>
                  <c:x val="1.2461059190031152E-2"/>
                  <c:y val="-6.5506645980206585E-2"/>
                </c:manualLayout>
              </c:layout>
              <c:showLegendKey val="0"/>
              <c:showVal val="1"/>
              <c:showCatName val="1"/>
              <c:showSerName val="0"/>
              <c:showPercent val="0"/>
              <c:showBubbleSize val="0"/>
              <c:extLst>
                <c:ext xmlns:c15="http://schemas.microsoft.com/office/drawing/2012/chart" uri="{CE6537A1-D6FC-4f65-9D91-7224C49458BB}"/>
              </c:extLst>
            </c:dLbl>
            <c:dLbl>
              <c:idx val="77"/>
              <c:showLegendKey val="0"/>
              <c:showVal val="1"/>
              <c:showCatName val="1"/>
              <c:showSerName val="0"/>
              <c:showPercent val="0"/>
              <c:showBubbleSize val="0"/>
              <c:extLst>
                <c:ext xmlns:c15="http://schemas.microsoft.com/office/drawing/2012/chart" uri="{CE6537A1-D6FC-4f65-9D91-7224C49458BB}"/>
              </c:extLst>
            </c:dLbl>
            <c:dLbl>
              <c:idx val="123"/>
              <c:layout>
                <c:manualLayout>
                  <c:x val="-9.5015576323987536E-2"/>
                  <c:y val="0.15557828420299066"/>
                </c:manualLayout>
              </c:layout>
              <c:showLegendKey val="0"/>
              <c:showVal val="1"/>
              <c:showCatName val="1"/>
              <c:showSerName val="0"/>
              <c:showPercent val="0"/>
              <c:showBubbleSize val="0"/>
              <c:extLst>
                <c:ext xmlns:c15="http://schemas.microsoft.com/office/drawing/2012/chart" uri="{CE6537A1-D6FC-4f65-9D91-7224C49458BB}"/>
              </c:extLst>
            </c:dLbl>
            <c:dLbl>
              <c:idx val="146"/>
              <c:layout>
                <c:manualLayout>
                  <c:x val="-0.19781931464174454"/>
                  <c:y val="-5.7318315232680765E-2"/>
                </c:manualLayout>
              </c:layout>
              <c:showLegendKey val="0"/>
              <c:showVal val="1"/>
              <c:showCatName val="1"/>
              <c:showSerName val="0"/>
              <c:showPercent val="0"/>
              <c:showBubbleSize val="0"/>
              <c:extLst>
                <c:ext xmlns:c15="http://schemas.microsoft.com/office/drawing/2012/chart" uri="{CE6537A1-D6FC-4f65-9D91-7224C49458BB}"/>
              </c:extLst>
            </c:dLbl>
            <c:dLbl>
              <c:idx val="161"/>
              <c:layout>
                <c:manualLayout>
                  <c:x val="-6.0747663551401869E-2"/>
                  <c:y val="8.461275105776675E-2"/>
                </c:manualLayout>
              </c:layout>
              <c:showLegendKey val="0"/>
              <c:showVal val="1"/>
              <c:showCatName val="1"/>
              <c:showSerName val="0"/>
              <c:showPercent val="0"/>
              <c:showBubbleSize val="0"/>
              <c:extLst>
                <c:ext xmlns:c15="http://schemas.microsoft.com/office/drawing/2012/chart" uri="{CE6537A1-D6FC-4f65-9D91-7224C49458BB}"/>
              </c:extLst>
            </c:dLbl>
            <c:dLbl>
              <c:idx val="168"/>
              <c:layout>
                <c:manualLayout>
                  <c:x val="-2.9595015576324102E-2"/>
                  <c:y val="-8.7431693989071038E-2"/>
                </c:manualLayout>
              </c:layout>
              <c:showLegendKey val="0"/>
              <c:showVal val="1"/>
              <c:showCatName val="1"/>
              <c:showSerName val="0"/>
              <c:showPercent val="0"/>
              <c:showBubbleSize val="0"/>
              <c:extLst>
                <c:ext xmlns:c15="http://schemas.microsoft.com/office/drawing/2012/chart" uri="{CE6537A1-D6FC-4f65-9D91-7224C49458BB}"/>
              </c:extLst>
            </c:dLbl>
            <c:spPr>
              <a:solidFill>
                <a:srgbClr val="FF6801"/>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Sheet1!$A$1:$FO$1</c:f>
              <c:strCache>
                <c:ptCount val="171"/>
                <c:pt idx="0">
                  <c:v>Jul-01</c:v>
                </c:pt>
                <c:pt idx="1">
                  <c:v>Aug-01</c:v>
                </c:pt>
                <c:pt idx="2">
                  <c:v>Sep-01</c:v>
                </c:pt>
                <c:pt idx="3">
                  <c:v>Oct-01</c:v>
                </c:pt>
                <c:pt idx="4">
                  <c:v>Nov-01</c:v>
                </c:pt>
                <c:pt idx="5">
                  <c:v>Dec-01</c:v>
                </c:pt>
                <c:pt idx="6">
                  <c:v>Jan-02</c:v>
                </c:pt>
                <c:pt idx="7">
                  <c:v>Feb-02</c:v>
                </c:pt>
                <c:pt idx="8">
                  <c:v>Mar-02</c:v>
                </c:pt>
                <c:pt idx="9">
                  <c:v>Apr-02</c:v>
                </c:pt>
                <c:pt idx="10">
                  <c:v>May-02</c:v>
                </c:pt>
                <c:pt idx="11">
                  <c:v>Jun-02</c:v>
                </c:pt>
                <c:pt idx="12">
                  <c:v>Jul-02</c:v>
                </c:pt>
                <c:pt idx="13">
                  <c:v>Aug-02</c:v>
                </c:pt>
                <c:pt idx="14">
                  <c:v>Sep-02</c:v>
                </c:pt>
                <c:pt idx="15">
                  <c:v>Oct-02</c:v>
                </c:pt>
                <c:pt idx="16">
                  <c:v>Nov-02</c:v>
                </c:pt>
                <c:pt idx="17">
                  <c:v>Dec-02</c:v>
                </c:pt>
                <c:pt idx="18">
                  <c:v>Jan-03</c:v>
                </c:pt>
                <c:pt idx="19">
                  <c:v>Feb-03</c:v>
                </c:pt>
                <c:pt idx="20">
                  <c:v>Mar-03</c:v>
                </c:pt>
                <c:pt idx="21">
                  <c:v>Apr-03</c:v>
                </c:pt>
                <c:pt idx="22">
                  <c:v>May-03</c:v>
                </c:pt>
                <c:pt idx="23">
                  <c:v>Jun-03</c:v>
                </c:pt>
                <c:pt idx="24">
                  <c:v>Jul-03</c:v>
                </c:pt>
                <c:pt idx="25">
                  <c:v>Aug-03</c:v>
                </c:pt>
                <c:pt idx="26">
                  <c:v>Sep-03</c:v>
                </c:pt>
                <c:pt idx="27">
                  <c:v>Oct-03</c:v>
                </c:pt>
                <c:pt idx="28">
                  <c:v>Nov-03</c:v>
                </c:pt>
                <c:pt idx="29">
                  <c:v>Dec-03</c:v>
                </c:pt>
                <c:pt idx="30">
                  <c:v>Jan-04</c:v>
                </c:pt>
                <c:pt idx="31">
                  <c:v>Feb-04</c:v>
                </c:pt>
                <c:pt idx="32">
                  <c:v>Mar-04</c:v>
                </c:pt>
                <c:pt idx="33">
                  <c:v>Apr-04</c:v>
                </c:pt>
                <c:pt idx="34">
                  <c:v>May-04</c:v>
                </c:pt>
                <c:pt idx="35">
                  <c:v>Jun-04</c:v>
                </c:pt>
                <c:pt idx="36">
                  <c:v>Jul-04</c:v>
                </c:pt>
                <c:pt idx="37">
                  <c:v>Aug-04</c:v>
                </c:pt>
                <c:pt idx="38">
                  <c:v>Sep-04</c:v>
                </c:pt>
                <c:pt idx="39">
                  <c:v>Oct-04</c:v>
                </c:pt>
                <c:pt idx="40">
                  <c:v>Nov-04</c:v>
                </c:pt>
                <c:pt idx="41">
                  <c:v>Dec-04</c:v>
                </c:pt>
                <c:pt idx="42">
                  <c:v>Jan-05</c:v>
                </c:pt>
                <c:pt idx="43">
                  <c:v>Feb-05</c:v>
                </c:pt>
                <c:pt idx="44">
                  <c:v>Mar-05</c:v>
                </c:pt>
                <c:pt idx="45">
                  <c:v>Apr-05</c:v>
                </c:pt>
                <c:pt idx="46">
                  <c:v>May-05</c:v>
                </c:pt>
                <c:pt idx="47">
                  <c:v>Jun-05</c:v>
                </c:pt>
                <c:pt idx="48">
                  <c:v>Jul-05</c:v>
                </c:pt>
                <c:pt idx="49">
                  <c:v>Aug-05</c:v>
                </c:pt>
                <c:pt idx="50">
                  <c:v>Sep-05</c:v>
                </c:pt>
                <c:pt idx="51">
                  <c:v>Oct-05</c:v>
                </c:pt>
                <c:pt idx="52">
                  <c:v>Nov-05</c:v>
                </c:pt>
                <c:pt idx="53">
                  <c:v>Dec-05</c:v>
                </c:pt>
                <c:pt idx="54">
                  <c:v>Jan-06</c:v>
                </c:pt>
                <c:pt idx="55">
                  <c:v>Feb-06</c:v>
                </c:pt>
                <c:pt idx="56">
                  <c:v>Mar-06</c:v>
                </c:pt>
                <c:pt idx="57">
                  <c:v>Apr-06</c:v>
                </c:pt>
                <c:pt idx="58">
                  <c:v>May-06</c:v>
                </c:pt>
                <c:pt idx="59">
                  <c:v>Jun-06</c:v>
                </c:pt>
                <c:pt idx="60">
                  <c:v>Jul-06</c:v>
                </c:pt>
                <c:pt idx="61">
                  <c:v>Aug-06</c:v>
                </c:pt>
                <c:pt idx="62">
                  <c:v>Sep-06</c:v>
                </c:pt>
                <c:pt idx="63">
                  <c:v>Oct-06</c:v>
                </c:pt>
                <c:pt idx="64">
                  <c:v>Nov-06</c:v>
                </c:pt>
                <c:pt idx="65">
                  <c:v>Dec-06</c:v>
                </c:pt>
                <c:pt idx="66">
                  <c:v>Jan-07</c:v>
                </c:pt>
                <c:pt idx="67">
                  <c:v>Feb-07</c:v>
                </c:pt>
                <c:pt idx="68">
                  <c:v>Mar-07</c:v>
                </c:pt>
                <c:pt idx="69">
                  <c:v>Apr-07</c:v>
                </c:pt>
                <c:pt idx="70">
                  <c:v>May-07</c:v>
                </c:pt>
                <c:pt idx="71">
                  <c:v>Jun-07</c:v>
                </c:pt>
                <c:pt idx="72">
                  <c:v>Jul-07</c:v>
                </c:pt>
                <c:pt idx="73">
                  <c:v>Aug-07</c:v>
                </c:pt>
                <c:pt idx="74">
                  <c:v>Sep-07</c:v>
                </c:pt>
                <c:pt idx="75">
                  <c:v>Oct-07</c:v>
                </c:pt>
                <c:pt idx="76">
                  <c:v>Nov-07</c:v>
                </c:pt>
                <c:pt idx="77">
                  <c:v>Dec-07</c:v>
                </c:pt>
                <c:pt idx="78">
                  <c:v>Jan-08</c:v>
                </c:pt>
                <c:pt idx="79">
                  <c:v>Feb-08</c:v>
                </c:pt>
                <c:pt idx="80">
                  <c:v>Mar-08</c:v>
                </c:pt>
                <c:pt idx="81">
                  <c:v>Apr-08</c:v>
                </c:pt>
                <c:pt idx="82">
                  <c:v>May-08</c:v>
                </c:pt>
                <c:pt idx="83">
                  <c:v>Jun-08</c:v>
                </c:pt>
                <c:pt idx="84">
                  <c:v>Jul-08</c:v>
                </c:pt>
                <c:pt idx="85">
                  <c:v>Aug-08</c:v>
                </c:pt>
                <c:pt idx="86">
                  <c:v>Sep-08</c:v>
                </c:pt>
                <c:pt idx="87">
                  <c:v>Oct-08</c:v>
                </c:pt>
                <c:pt idx="88">
                  <c:v>Nov-08</c:v>
                </c:pt>
                <c:pt idx="89">
                  <c:v>Dec-08</c:v>
                </c:pt>
                <c:pt idx="90">
                  <c:v>Jan-09</c:v>
                </c:pt>
                <c:pt idx="91">
                  <c:v>Feb-09</c:v>
                </c:pt>
                <c:pt idx="92">
                  <c:v>Mar-09</c:v>
                </c:pt>
                <c:pt idx="93">
                  <c:v>Apr-09</c:v>
                </c:pt>
                <c:pt idx="94">
                  <c:v>May-09</c:v>
                </c:pt>
                <c:pt idx="95">
                  <c:v>Jun-09</c:v>
                </c:pt>
                <c:pt idx="96">
                  <c:v>Jul-09</c:v>
                </c:pt>
                <c:pt idx="97">
                  <c:v>Aug-09</c:v>
                </c:pt>
                <c:pt idx="98">
                  <c:v>Sep-09</c:v>
                </c:pt>
                <c:pt idx="99">
                  <c:v>Oct-09</c:v>
                </c:pt>
                <c:pt idx="100">
                  <c:v>Nov-09</c:v>
                </c:pt>
                <c:pt idx="101">
                  <c:v>Dec-09</c:v>
                </c:pt>
                <c:pt idx="102">
                  <c:v>Jan-10</c:v>
                </c:pt>
                <c:pt idx="103">
                  <c:v>Feb-10</c:v>
                </c:pt>
                <c:pt idx="104">
                  <c:v>Mar-10</c:v>
                </c:pt>
                <c:pt idx="105">
                  <c:v>Apr-10</c:v>
                </c:pt>
                <c:pt idx="106">
                  <c:v>May-10</c:v>
                </c:pt>
                <c:pt idx="107">
                  <c:v>Jun-10</c:v>
                </c:pt>
                <c:pt idx="108">
                  <c:v>Jul-10</c:v>
                </c:pt>
                <c:pt idx="109">
                  <c:v>Aug-10</c:v>
                </c:pt>
                <c:pt idx="110">
                  <c:v>Sep-10</c:v>
                </c:pt>
                <c:pt idx="111">
                  <c:v>Oct-10</c:v>
                </c:pt>
                <c:pt idx="112">
                  <c:v>Nov-10</c:v>
                </c:pt>
                <c:pt idx="113">
                  <c:v>Dec-10</c:v>
                </c:pt>
                <c:pt idx="114">
                  <c:v>Jan-11</c:v>
                </c:pt>
                <c:pt idx="115">
                  <c:v>Feb-11</c:v>
                </c:pt>
                <c:pt idx="116">
                  <c:v>Mar-11</c:v>
                </c:pt>
                <c:pt idx="117">
                  <c:v>Apr-11</c:v>
                </c:pt>
                <c:pt idx="118">
                  <c:v>May-11</c:v>
                </c:pt>
                <c:pt idx="119">
                  <c:v>Jun-11</c:v>
                </c:pt>
                <c:pt idx="120">
                  <c:v>Jul-11</c:v>
                </c:pt>
                <c:pt idx="121">
                  <c:v>Aug-11</c:v>
                </c:pt>
                <c:pt idx="122">
                  <c:v>Sep-11</c:v>
                </c:pt>
                <c:pt idx="123">
                  <c:v>Oct-11</c:v>
                </c:pt>
                <c:pt idx="124">
                  <c:v>Nov-11</c:v>
                </c:pt>
                <c:pt idx="125">
                  <c:v>Dec-11</c:v>
                </c:pt>
                <c:pt idx="126">
                  <c:v>Jan-12</c:v>
                </c:pt>
                <c:pt idx="127">
                  <c:v>Feb-12</c:v>
                </c:pt>
                <c:pt idx="128">
                  <c:v>Mar-12</c:v>
                </c:pt>
                <c:pt idx="129">
                  <c:v>Apr-12</c:v>
                </c:pt>
                <c:pt idx="130">
                  <c:v>May-12</c:v>
                </c:pt>
                <c:pt idx="131">
                  <c:v>Jun-12</c:v>
                </c:pt>
                <c:pt idx="132">
                  <c:v>Jul-12</c:v>
                </c:pt>
                <c:pt idx="133">
                  <c:v>Aug-12</c:v>
                </c:pt>
                <c:pt idx="134">
                  <c:v>Sep-12</c:v>
                </c:pt>
                <c:pt idx="135">
                  <c:v>Oct-12</c:v>
                </c:pt>
                <c:pt idx="136">
                  <c:v>Nov-12</c:v>
                </c:pt>
                <c:pt idx="137">
                  <c:v>Dec-12</c:v>
                </c:pt>
                <c:pt idx="138">
                  <c:v>Jan-13</c:v>
                </c:pt>
                <c:pt idx="139">
                  <c:v>Feb-13</c:v>
                </c:pt>
                <c:pt idx="140">
                  <c:v>Mar-13</c:v>
                </c:pt>
                <c:pt idx="141">
                  <c:v>Apr-13</c:v>
                </c:pt>
                <c:pt idx="142">
                  <c:v>May-13</c:v>
                </c:pt>
                <c:pt idx="143">
                  <c:v>Jun-13</c:v>
                </c:pt>
                <c:pt idx="144">
                  <c:v>Jul-13</c:v>
                </c:pt>
                <c:pt idx="145">
                  <c:v>Aug-13</c:v>
                </c:pt>
                <c:pt idx="146">
                  <c:v>Sep-13</c:v>
                </c:pt>
                <c:pt idx="147">
                  <c:v>Oct-13</c:v>
                </c:pt>
                <c:pt idx="148">
                  <c:v>Nov-13</c:v>
                </c:pt>
                <c:pt idx="149">
                  <c:v>Dec-13</c:v>
                </c:pt>
                <c:pt idx="150">
                  <c:v>Jan-14</c:v>
                </c:pt>
                <c:pt idx="151">
                  <c:v>Feb-14</c:v>
                </c:pt>
                <c:pt idx="152">
                  <c:v>Mar-14</c:v>
                </c:pt>
                <c:pt idx="153">
                  <c:v>Apr-14</c:v>
                </c:pt>
                <c:pt idx="154">
                  <c:v>May-14</c:v>
                </c:pt>
                <c:pt idx="155">
                  <c:v>Jun-14</c:v>
                </c:pt>
                <c:pt idx="156">
                  <c:v>Jul-14</c:v>
                </c:pt>
                <c:pt idx="157">
                  <c:v>Aug-14</c:v>
                </c:pt>
                <c:pt idx="158">
                  <c:v>Sep-14</c:v>
                </c:pt>
                <c:pt idx="159">
                  <c:v>Oct-14</c:v>
                </c:pt>
                <c:pt idx="160">
                  <c:v>Nov-14</c:v>
                </c:pt>
                <c:pt idx="161">
                  <c:v>Dec-14</c:v>
                </c:pt>
                <c:pt idx="162">
                  <c:v>Jan-15</c:v>
                </c:pt>
                <c:pt idx="163">
                  <c:v>Feb-15</c:v>
                </c:pt>
                <c:pt idx="164">
                  <c:v>Mar-15</c:v>
                </c:pt>
                <c:pt idx="165">
                  <c:v>Apr-15</c:v>
                </c:pt>
                <c:pt idx="166">
                  <c:v>May-15</c:v>
                </c:pt>
                <c:pt idx="167">
                  <c:v>Jun-15</c:v>
                </c:pt>
                <c:pt idx="168">
                  <c:v>Jul-15</c:v>
                </c:pt>
                <c:pt idx="169">
                  <c:v>Aug-15</c:v>
                </c:pt>
                <c:pt idx="170">
                  <c:v>Sep-15</c:v>
                </c:pt>
              </c:strCache>
            </c:strRef>
          </c:cat>
          <c:val>
            <c:numRef>
              <c:f>Sheet1!$A$2:$FO$2</c:f>
              <c:numCache>
                <c:formatCode>0%</c:formatCode>
                <c:ptCount val="171"/>
                <c:pt idx="0">
                  <c:v>0.14000000000000001</c:v>
                </c:pt>
                <c:pt idx="1">
                  <c:v>0.11</c:v>
                </c:pt>
                <c:pt idx="2">
                  <c:v>0.13</c:v>
                </c:pt>
                <c:pt idx="3">
                  <c:v>0.16</c:v>
                </c:pt>
                <c:pt idx="4">
                  <c:v>0.19</c:v>
                </c:pt>
                <c:pt idx="5">
                  <c:v>0.22</c:v>
                </c:pt>
                <c:pt idx="6">
                  <c:v>0.25</c:v>
                </c:pt>
                <c:pt idx="7">
                  <c:v>0.31</c:v>
                </c:pt>
                <c:pt idx="8">
                  <c:v>0.31</c:v>
                </c:pt>
                <c:pt idx="9">
                  <c:v>0.28000000000000003</c:v>
                </c:pt>
                <c:pt idx="10">
                  <c:v>0.3</c:v>
                </c:pt>
                <c:pt idx="11">
                  <c:v>0.32</c:v>
                </c:pt>
                <c:pt idx="12">
                  <c:v>0.33</c:v>
                </c:pt>
                <c:pt idx="13">
                  <c:v>0.28000000000000003</c:v>
                </c:pt>
                <c:pt idx="14">
                  <c:v>0.28999999999999998</c:v>
                </c:pt>
                <c:pt idx="15">
                  <c:v>0.3</c:v>
                </c:pt>
                <c:pt idx="16">
                  <c:v>0.32</c:v>
                </c:pt>
                <c:pt idx="17">
                  <c:v>0.3</c:v>
                </c:pt>
                <c:pt idx="18">
                  <c:v>0.27</c:v>
                </c:pt>
                <c:pt idx="19">
                  <c:v>0.25</c:v>
                </c:pt>
                <c:pt idx="20">
                  <c:v>0.28000000000000003</c:v>
                </c:pt>
                <c:pt idx="21">
                  <c:v>0.22</c:v>
                </c:pt>
                <c:pt idx="22">
                  <c:v>0.18</c:v>
                </c:pt>
                <c:pt idx="23">
                  <c:v>0.18</c:v>
                </c:pt>
                <c:pt idx="24">
                  <c:v>0.17</c:v>
                </c:pt>
                <c:pt idx="25">
                  <c:v>0.16</c:v>
                </c:pt>
                <c:pt idx="26">
                  <c:v>0.12</c:v>
                </c:pt>
                <c:pt idx="27">
                  <c:v>0.12</c:v>
                </c:pt>
                <c:pt idx="28">
                  <c:v>0.1</c:v>
                </c:pt>
                <c:pt idx="29">
                  <c:v>0.12</c:v>
                </c:pt>
                <c:pt idx="30">
                  <c:v>0.11</c:v>
                </c:pt>
                <c:pt idx="31">
                  <c:v>0.09</c:v>
                </c:pt>
                <c:pt idx="32">
                  <c:v>0.09</c:v>
                </c:pt>
                <c:pt idx="33">
                  <c:v>0.09</c:v>
                </c:pt>
                <c:pt idx="34">
                  <c:v>7.0000000000000007E-2</c:v>
                </c:pt>
                <c:pt idx="35">
                  <c:v>7.0000000000000007E-2</c:v>
                </c:pt>
                <c:pt idx="36">
                  <c:v>0.05</c:v>
                </c:pt>
                <c:pt idx="37">
                  <c:v>0.04</c:v>
                </c:pt>
                <c:pt idx="38">
                  <c:v>0.04</c:v>
                </c:pt>
                <c:pt idx="39">
                  <c:v>0.02</c:v>
                </c:pt>
                <c:pt idx="40">
                  <c:v>0.02</c:v>
                </c:pt>
                <c:pt idx="41">
                  <c:v>0.02</c:v>
                </c:pt>
                <c:pt idx="42">
                  <c:v>0.01</c:v>
                </c:pt>
                <c:pt idx="43">
                  <c:v>0</c:v>
                </c:pt>
                <c:pt idx="44">
                  <c:v>-0.01</c:v>
                </c:pt>
                <c:pt idx="45">
                  <c:v>-0.02</c:v>
                </c:pt>
                <c:pt idx="46">
                  <c:v>-0.02</c:v>
                </c:pt>
                <c:pt idx="47">
                  <c:v>-0.03</c:v>
                </c:pt>
                <c:pt idx="48">
                  <c:v>-0.05</c:v>
                </c:pt>
                <c:pt idx="49">
                  <c:v>-0.06</c:v>
                </c:pt>
                <c:pt idx="50">
                  <c:v>-0.05</c:v>
                </c:pt>
                <c:pt idx="51">
                  <c:v>-0.04</c:v>
                </c:pt>
                <c:pt idx="52">
                  <c:v>-0.04</c:v>
                </c:pt>
                <c:pt idx="53">
                  <c:v>-0.06</c:v>
                </c:pt>
                <c:pt idx="54">
                  <c:v>-0.06</c:v>
                </c:pt>
                <c:pt idx="55">
                  <c:v>-0.05</c:v>
                </c:pt>
                <c:pt idx="56">
                  <c:v>-0.06</c:v>
                </c:pt>
                <c:pt idx="57">
                  <c:v>-0.05</c:v>
                </c:pt>
                <c:pt idx="58">
                  <c:v>-0.06</c:v>
                </c:pt>
                <c:pt idx="59">
                  <c:v>-7.0000000000000007E-2</c:v>
                </c:pt>
                <c:pt idx="60">
                  <c:v>-7.0000000000000007E-2</c:v>
                </c:pt>
                <c:pt idx="61">
                  <c:v>-7.0000000000000007E-2</c:v>
                </c:pt>
                <c:pt idx="62">
                  <c:v>-0.08</c:v>
                </c:pt>
                <c:pt idx="63">
                  <c:v>-0.09</c:v>
                </c:pt>
                <c:pt idx="64">
                  <c:v>-0.09</c:v>
                </c:pt>
                <c:pt idx="65">
                  <c:v>-0.08</c:v>
                </c:pt>
                <c:pt idx="66">
                  <c:v>-0.09</c:v>
                </c:pt>
                <c:pt idx="67">
                  <c:v>-0.1</c:v>
                </c:pt>
                <c:pt idx="68">
                  <c:v>-0.12</c:v>
                </c:pt>
                <c:pt idx="69">
                  <c:v>-0.12</c:v>
                </c:pt>
                <c:pt idx="70">
                  <c:v>-0.13</c:v>
                </c:pt>
                <c:pt idx="71">
                  <c:v>-0.14000000000000001</c:v>
                </c:pt>
                <c:pt idx="72">
                  <c:v>-0.14000000000000001</c:v>
                </c:pt>
                <c:pt idx="73">
                  <c:v>-0.14000000000000001</c:v>
                </c:pt>
                <c:pt idx="74">
                  <c:v>-0.15</c:v>
                </c:pt>
                <c:pt idx="75">
                  <c:v>-0.15</c:v>
                </c:pt>
                <c:pt idx="76">
                  <c:v>-0.15</c:v>
                </c:pt>
                <c:pt idx="77">
                  <c:v>-0.16</c:v>
                </c:pt>
                <c:pt idx="78">
                  <c:v>-0.15</c:v>
                </c:pt>
                <c:pt idx="79">
                  <c:v>-0.14000000000000001</c:v>
                </c:pt>
                <c:pt idx="80">
                  <c:v>-0.12</c:v>
                </c:pt>
                <c:pt idx="81">
                  <c:v>-0.12</c:v>
                </c:pt>
                <c:pt idx="82">
                  <c:v>-0.11</c:v>
                </c:pt>
                <c:pt idx="83">
                  <c:v>-0.11</c:v>
                </c:pt>
                <c:pt idx="84">
                  <c:v>-0.11</c:v>
                </c:pt>
                <c:pt idx="85">
                  <c:v>-0.1</c:v>
                </c:pt>
                <c:pt idx="86">
                  <c:v>-0.1</c:v>
                </c:pt>
                <c:pt idx="87">
                  <c:v>-0.09</c:v>
                </c:pt>
                <c:pt idx="88">
                  <c:v>-0.09</c:v>
                </c:pt>
                <c:pt idx="89">
                  <c:v>-0.09</c:v>
                </c:pt>
                <c:pt idx="90">
                  <c:v>-0.09</c:v>
                </c:pt>
                <c:pt idx="91">
                  <c:v>-0.08</c:v>
                </c:pt>
                <c:pt idx="92">
                  <c:v>-7.0000000000000007E-2</c:v>
                </c:pt>
                <c:pt idx="93">
                  <c:v>-7.0000000000000007E-2</c:v>
                </c:pt>
                <c:pt idx="94">
                  <c:v>-0.06</c:v>
                </c:pt>
                <c:pt idx="95">
                  <c:v>-0.06</c:v>
                </c:pt>
                <c:pt idx="96">
                  <c:v>-0.06</c:v>
                </c:pt>
                <c:pt idx="97">
                  <c:v>-0.05</c:v>
                </c:pt>
                <c:pt idx="98">
                  <c:v>-0.04</c:v>
                </c:pt>
                <c:pt idx="99">
                  <c:v>-0.05</c:v>
                </c:pt>
                <c:pt idx="100">
                  <c:v>-0.05</c:v>
                </c:pt>
                <c:pt idx="101">
                  <c:v>-0.04</c:v>
                </c:pt>
                <c:pt idx="102">
                  <c:v>-0.04</c:v>
                </c:pt>
                <c:pt idx="103">
                  <c:v>-0.05</c:v>
                </c:pt>
                <c:pt idx="104">
                  <c:v>-0.04</c:v>
                </c:pt>
                <c:pt idx="105">
                  <c:v>-0.04</c:v>
                </c:pt>
                <c:pt idx="106">
                  <c:v>-0.03</c:v>
                </c:pt>
                <c:pt idx="107">
                  <c:v>-0.03</c:v>
                </c:pt>
                <c:pt idx="108">
                  <c:v>-0.03</c:v>
                </c:pt>
                <c:pt idx="109">
                  <c:v>-0.04</c:v>
                </c:pt>
                <c:pt idx="110">
                  <c:v>-0.04</c:v>
                </c:pt>
                <c:pt idx="111">
                  <c:v>-0.04</c:v>
                </c:pt>
                <c:pt idx="112">
                  <c:v>-0.05</c:v>
                </c:pt>
                <c:pt idx="113">
                  <c:v>-0.05</c:v>
                </c:pt>
                <c:pt idx="114">
                  <c:v>-0.05</c:v>
                </c:pt>
                <c:pt idx="115">
                  <c:v>-0.05</c:v>
                </c:pt>
                <c:pt idx="116">
                  <c:v>-0.04</c:v>
                </c:pt>
                <c:pt idx="117">
                  <c:v>-0.04</c:v>
                </c:pt>
                <c:pt idx="118">
                  <c:v>-0.04</c:v>
                </c:pt>
                <c:pt idx="119">
                  <c:v>-0.03</c:v>
                </c:pt>
                <c:pt idx="120">
                  <c:v>-0.02</c:v>
                </c:pt>
                <c:pt idx="121">
                  <c:v>-0.02</c:v>
                </c:pt>
                <c:pt idx="122">
                  <c:v>0</c:v>
                </c:pt>
                <c:pt idx="123">
                  <c:v>0</c:v>
                </c:pt>
                <c:pt idx="124">
                  <c:v>0.01</c:v>
                </c:pt>
                <c:pt idx="125">
                  <c:v>0.01</c:v>
                </c:pt>
                <c:pt idx="126">
                  <c:v>0.01</c:v>
                </c:pt>
                <c:pt idx="127">
                  <c:v>0.02</c:v>
                </c:pt>
                <c:pt idx="128">
                  <c:v>0.03</c:v>
                </c:pt>
                <c:pt idx="129">
                  <c:v>0.03</c:v>
                </c:pt>
                <c:pt idx="130">
                  <c:v>0.04</c:v>
                </c:pt>
                <c:pt idx="131">
                  <c:v>0.04</c:v>
                </c:pt>
                <c:pt idx="132">
                  <c:v>0.04</c:v>
                </c:pt>
                <c:pt idx="133">
                  <c:v>0.05</c:v>
                </c:pt>
                <c:pt idx="134">
                  <c:v>0.05</c:v>
                </c:pt>
                <c:pt idx="135">
                  <c:v>0.04</c:v>
                </c:pt>
                <c:pt idx="136">
                  <c:v>0.05</c:v>
                </c:pt>
                <c:pt idx="137">
                  <c:v>0.05</c:v>
                </c:pt>
                <c:pt idx="138">
                  <c:v>0.05</c:v>
                </c:pt>
                <c:pt idx="139">
                  <c:v>0.04</c:v>
                </c:pt>
                <c:pt idx="140">
                  <c:v>0.05</c:v>
                </c:pt>
                <c:pt idx="141">
                  <c:v>0.05</c:v>
                </c:pt>
                <c:pt idx="142">
                  <c:v>0.05</c:v>
                </c:pt>
                <c:pt idx="143">
                  <c:v>0.05</c:v>
                </c:pt>
                <c:pt idx="144">
                  <c:v>0.04</c:v>
                </c:pt>
                <c:pt idx="145">
                  <c:v>0.04</c:v>
                </c:pt>
                <c:pt idx="146">
                  <c:v>0.05</c:v>
                </c:pt>
                <c:pt idx="147">
                  <c:v>0.04</c:v>
                </c:pt>
                <c:pt idx="148">
                  <c:v>0.04</c:v>
                </c:pt>
                <c:pt idx="149">
                  <c:v>0.03</c:v>
                </c:pt>
                <c:pt idx="150">
                  <c:v>0.03</c:v>
                </c:pt>
                <c:pt idx="151">
                  <c:v>0.02</c:v>
                </c:pt>
                <c:pt idx="152">
                  <c:v>0.03</c:v>
                </c:pt>
                <c:pt idx="153">
                  <c:v>0.02</c:v>
                </c:pt>
                <c:pt idx="154">
                  <c:v>0.03</c:v>
                </c:pt>
                <c:pt idx="155">
                  <c:v>0.02</c:v>
                </c:pt>
                <c:pt idx="156">
                  <c:v>0.02</c:v>
                </c:pt>
                <c:pt idx="157">
                  <c:v>0.02</c:v>
                </c:pt>
                <c:pt idx="158">
                  <c:v>0.02</c:v>
                </c:pt>
                <c:pt idx="159">
                  <c:v>0.01</c:v>
                </c:pt>
                <c:pt idx="160">
                  <c:v>0.01</c:v>
                </c:pt>
                <c:pt idx="161">
                  <c:v>0</c:v>
                </c:pt>
                <c:pt idx="162">
                  <c:v>0</c:v>
                </c:pt>
                <c:pt idx="163">
                  <c:v>0.01</c:v>
                </c:pt>
                <c:pt idx="164">
                  <c:v>0</c:v>
                </c:pt>
                <c:pt idx="165">
                  <c:v>0</c:v>
                </c:pt>
                <c:pt idx="166">
                  <c:v>0</c:v>
                </c:pt>
                <c:pt idx="167">
                  <c:v>0</c:v>
                </c:pt>
                <c:pt idx="168">
                  <c:v>0.01</c:v>
                </c:pt>
                <c:pt idx="169">
                  <c:v>0</c:v>
                </c:pt>
                <c:pt idx="170">
                  <c:v>-0.01</c:v>
                </c:pt>
              </c:numCache>
            </c:numRef>
          </c:val>
          <c:smooth val="0"/>
        </c:ser>
        <c:dLbls>
          <c:showLegendKey val="0"/>
          <c:showVal val="0"/>
          <c:showCatName val="0"/>
          <c:showSerName val="0"/>
          <c:showPercent val="0"/>
          <c:showBubbleSize val="0"/>
        </c:dLbls>
        <c:smooth val="0"/>
        <c:axId val="303017968"/>
        <c:axId val="303018752"/>
      </c:lineChart>
      <c:catAx>
        <c:axId val="3030179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3018752"/>
        <c:crosses val="autoZero"/>
        <c:auto val="1"/>
        <c:lblAlgn val="ctr"/>
        <c:lblOffset val="100"/>
        <c:noMultiLvlLbl val="0"/>
      </c:catAx>
      <c:valAx>
        <c:axId val="303018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3017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825128167390302E-2"/>
          <c:y val="3.8329553068161569E-2"/>
          <c:w val="0.90292565064880903"/>
          <c:h val="0.77574262233614244"/>
        </c:manualLayout>
      </c:layout>
      <c:lineChart>
        <c:grouping val="standard"/>
        <c:varyColors val="0"/>
        <c:ser>
          <c:idx val="0"/>
          <c:order val="0"/>
          <c:tx>
            <c:strRef>
              <c:f>Sheet1!$A$2</c:f>
              <c:strCache>
                <c:ptCount val="1"/>
                <c:pt idx="0">
                  <c:v>Property</c:v>
                </c:pt>
              </c:strCache>
            </c:strRef>
          </c:tx>
          <c:spPr>
            <a:ln w="28575" cap="rnd">
              <a:solidFill>
                <a:schemeClr val="accent1"/>
              </a:solidFill>
              <a:round/>
            </a:ln>
            <a:effectLst/>
          </c:spPr>
          <c:marker>
            <c:symbol val="none"/>
          </c:marker>
          <c:dLbls>
            <c:dLbl>
              <c:idx val="0"/>
              <c:layout>
                <c:manualLayout>
                  <c:x val="7.4766355140186883E-2"/>
                  <c:y val="-1.1449256235783787E-16"/>
                </c:manualLayout>
              </c:layout>
              <c:showLegendKey val="0"/>
              <c:showVal val="1"/>
              <c:showCatName val="1"/>
              <c:showSerName val="0"/>
              <c:showPercent val="0"/>
              <c:showBubbleSize val="0"/>
              <c:extLst>
                <c:ext xmlns:c15="http://schemas.microsoft.com/office/drawing/2012/chart" uri="{CE6537A1-D6FC-4f65-9D91-7224C49458BB}"/>
              </c:extLst>
            </c:dLbl>
            <c:dLbl>
              <c:idx val="43"/>
              <c:layout>
                <c:manualLayout>
                  <c:x val="1.2461059190031152E-2"/>
                  <c:y val="-6.5506645980206585E-2"/>
                </c:manualLayout>
              </c:layout>
              <c:showLegendKey val="0"/>
              <c:showVal val="1"/>
              <c:showCatName val="1"/>
              <c:showSerName val="0"/>
              <c:showPercent val="0"/>
              <c:showBubbleSize val="0"/>
              <c:extLst>
                <c:ext xmlns:c15="http://schemas.microsoft.com/office/drawing/2012/chart" uri="{CE6537A1-D6FC-4f65-9D91-7224C49458BB}"/>
              </c:extLst>
            </c:dLbl>
            <c:dLbl>
              <c:idx val="77"/>
              <c:layout>
                <c:manualLayout>
                  <c:x val="-1.7133956386292948E-2"/>
                  <c:y val="-0.13427010148321625"/>
                </c:manualLayout>
              </c:layout>
              <c:showLegendKey val="0"/>
              <c:showVal val="1"/>
              <c:showCatName val="1"/>
              <c:showSerName val="0"/>
              <c:showPercent val="0"/>
              <c:showBubbleSize val="0"/>
              <c:extLst>
                <c:ext xmlns:c15="http://schemas.microsoft.com/office/drawing/2012/chart" uri="{CE6537A1-D6FC-4f65-9D91-7224C49458BB}"/>
              </c:extLst>
            </c:dLbl>
            <c:dLbl>
              <c:idx val="123"/>
              <c:layout>
                <c:manualLayout>
                  <c:x val="-9.5015576323987536E-2"/>
                  <c:y val="0.15557828420299066"/>
                </c:manualLayout>
              </c:layout>
              <c:showLegendKey val="0"/>
              <c:showVal val="1"/>
              <c:showCatName val="1"/>
              <c:showSerName val="0"/>
              <c:showPercent val="0"/>
              <c:showBubbleSize val="0"/>
              <c:extLst>
                <c:ext xmlns:c15="http://schemas.microsoft.com/office/drawing/2012/chart" uri="{CE6537A1-D6FC-4f65-9D91-7224C49458BB}"/>
              </c:extLst>
            </c:dLbl>
            <c:dLbl>
              <c:idx val="146"/>
              <c:layout>
                <c:manualLayout>
                  <c:x val="-0.19781931464174454"/>
                  <c:y val="-5.7318315232680765E-2"/>
                </c:manualLayout>
              </c:layout>
              <c:showLegendKey val="0"/>
              <c:showVal val="1"/>
              <c:showCatName val="1"/>
              <c:showSerName val="0"/>
              <c:showPercent val="0"/>
              <c:showBubbleSize val="0"/>
              <c:extLst>
                <c:ext xmlns:c15="http://schemas.microsoft.com/office/drawing/2012/chart" uri="{CE6537A1-D6FC-4f65-9D91-7224C49458BB}"/>
              </c:extLst>
            </c:dLbl>
            <c:dLbl>
              <c:idx val="161"/>
              <c:layout>
                <c:manualLayout>
                  <c:x val="-6.0747663551401869E-2"/>
                  <c:y val="8.461275105776675E-2"/>
                </c:manualLayout>
              </c:layout>
              <c:showLegendKey val="0"/>
              <c:showVal val="1"/>
              <c:showCatName val="1"/>
              <c:showSerName val="0"/>
              <c:showPercent val="0"/>
              <c:showBubbleSize val="0"/>
              <c:extLst>
                <c:ext xmlns:c15="http://schemas.microsoft.com/office/drawing/2012/chart" uri="{CE6537A1-D6FC-4f65-9D91-7224C49458BB}"/>
              </c:extLst>
            </c:dLbl>
            <c:dLbl>
              <c:idx val="162"/>
              <c:layout>
                <c:manualLayout>
                  <c:x val="-4.6728971962617964E-3"/>
                  <c:y val="0.22381437376570584"/>
                </c:manualLayout>
              </c:layout>
              <c:showLegendKey val="0"/>
              <c:showVal val="1"/>
              <c:showCatName val="1"/>
              <c:showSerName val="0"/>
              <c:showPercent val="0"/>
              <c:showBubbleSize val="0"/>
              <c:extLst>
                <c:ext xmlns:c15="http://schemas.microsoft.com/office/drawing/2012/chart" uri="{CE6537A1-D6FC-4f65-9D91-7224C49458BB}"/>
              </c:extLst>
            </c:dLbl>
            <c:dLbl>
              <c:idx val="163"/>
              <c:layout>
                <c:manualLayout>
                  <c:x val="-1.8691588785046728E-2"/>
                  <c:y val="-0.11463663046536159"/>
                </c:manualLayout>
              </c:layout>
              <c:showLegendKey val="0"/>
              <c:showVal val="1"/>
              <c:showCatName val="1"/>
              <c:showSerName val="0"/>
              <c:showPercent val="0"/>
              <c:showBubbleSize val="0"/>
              <c:extLst>
                <c:ext xmlns:c15="http://schemas.microsoft.com/office/drawing/2012/chart" uri="{CE6537A1-D6FC-4f65-9D91-7224C49458BB}"/>
              </c:extLst>
            </c:dLbl>
            <c:spPr>
              <a:solidFill>
                <a:srgbClr val="225A7A"/>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Sheet1!$C$1:$CD$1</c:f>
              <c:strCache>
                <c:ptCount val="80"/>
                <c:pt idx="0">
                  <c:v>Feb-09</c:v>
                </c:pt>
                <c:pt idx="1">
                  <c:v>Mar-09</c:v>
                </c:pt>
                <c:pt idx="2">
                  <c:v>Apr-09</c:v>
                </c:pt>
                <c:pt idx="3">
                  <c:v>May-09</c:v>
                </c:pt>
                <c:pt idx="4">
                  <c:v>Jun-09</c:v>
                </c:pt>
                <c:pt idx="5">
                  <c:v>Jul-09</c:v>
                </c:pt>
                <c:pt idx="6">
                  <c:v>Aug-09</c:v>
                </c:pt>
                <c:pt idx="7">
                  <c:v>Sep-09</c:v>
                </c:pt>
                <c:pt idx="8">
                  <c:v>Oct-09</c:v>
                </c:pt>
                <c:pt idx="9">
                  <c:v>Nov-09</c:v>
                </c:pt>
                <c:pt idx="10">
                  <c:v>Dec-09</c:v>
                </c:pt>
                <c:pt idx="11">
                  <c:v>Jan-10</c:v>
                </c:pt>
                <c:pt idx="12">
                  <c:v>Feb-10</c:v>
                </c:pt>
                <c:pt idx="13">
                  <c:v>Mar-10</c:v>
                </c:pt>
                <c:pt idx="14">
                  <c:v>Apr-10</c:v>
                </c:pt>
                <c:pt idx="15">
                  <c:v>May-10</c:v>
                </c:pt>
                <c:pt idx="16">
                  <c:v>Jun-10</c:v>
                </c:pt>
                <c:pt idx="17">
                  <c:v>Jul-10</c:v>
                </c:pt>
                <c:pt idx="18">
                  <c:v>Aug-10</c:v>
                </c:pt>
                <c:pt idx="19">
                  <c:v>Sep-10</c:v>
                </c:pt>
                <c:pt idx="20">
                  <c:v>Oct-10</c:v>
                </c:pt>
                <c:pt idx="21">
                  <c:v>Nov-10</c:v>
                </c:pt>
                <c:pt idx="22">
                  <c:v>Dec-10</c:v>
                </c:pt>
                <c:pt idx="23">
                  <c:v>Jan-11</c:v>
                </c:pt>
                <c:pt idx="24">
                  <c:v>Feb-11</c:v>
                </c:pt>
                <c:pt idx="25">
                  <c:v>Mar-11</c:v>
                </c:pt>
                <c:pt idx="26">
                  <c:v>Apr-11</c:v>
                </c:pt>
                <c:pt idx="27">
                  <c:v>May-11</c:v>
                </c:pt>
                <c:pt idx="28">
                  <c:v>Jun-11</c:v>
                </c:pt>
                <c:pt idx="29">
                  <c:v>Jul-11</c:v>
                </c:pt>
                <c:pt idx="30">
                  <c:v>Aug-11</c:v>
                </c:pt>
                <c:pt idx="31">
                  <c:v>Sep-11</c:v>
                </c:pt>
                <c:pt idx="32">
                  <c:v>Oct-11</c:v>
                </c:pt>
                <c:pt idx="33">
                  <c:v>Nov-11</c:v>
                </c:pt>
                <c:pt idx="34">
                  <c:v>Dec-11</c:v>
                </c:pt>
                <c:pt idx="35">
                  <c:v>Jan-12</c:v>
                </c:pt>
                <c:pt idx="36">
                  <c:v>Feb-12</c:v>
                </c:pt>
                <c:pt idx="37">
                  <c:v>Mar-12</c:v>
                </c:pt>
                <c:pt idx="38">
                  <c:v>Apr-12</c:v>
                </c:pt>
                <c:pt idx="39">
                  <c:v>May-12</c:v>
                </c:pt>
                <c:pt idx="40">
                  <c:v>Jun-12</c:v>
                </c:pt>
                <c:pt idx="41">
                  <c:v>Jul-12</c:v>
                </c:pt>
                <c:pt idx="42">
                  <c:v>Aug-12</c:v>
                </c:pt>
                <c:pt idx="43">
                  <c:v>Sep-12</c:v>
                </c:pt>
                <c:pt idx="44">
                  <c:v>Oct-12</c:v>
                </c:pt>
                <c:pt idx="45">
                  <c:v>Nov-12</c:v>
                </c:pt>
                <c:pt idx="46">
                  <c:v>Dec-12</c:v>
                </c:pt>
                <c:pt idx="47">
                  <c:v>Jan-13</c:v>
                </c:pt>
                <c:pt idx="48">
                  <c:v>Feb-13</c:v>
                </c:pt>
                <c:pt idx="49">
                  <c:v>Mar-13</c:v>
                </c:pt>
                <c:pt idx="50">
                  <c:v>Apr-13</c:v>
                </c:pt>
                <c:pt idx="51">
                  <c:v>May-13</c:v>
                </c:pt>
                <c:pt idx="52">
                  <c:v>Jun-13</c:v>
                </c:pt>
                <c:pt idx="53">
                  <c:v>Jul-13</c:v>
                </c:pt>
                <c:pt idx="54">
                  <c:v>Aug-13</c:v>
                </c:pt>
                <c:pt idx="55">
                  <c:v>Sep-13</c:v>
                </c:pt>
                <c:pt idx="56">
                  <c:v>Oct-13</c:v>
                </c:pt>
                <c:pt idx="57">
                  <c:v>Nov-13</c:v>
                </c:pt>
                <c:pt idx="58">
                  <c:v>Dec-13</c:v>
                </c:pt>
                <c:pt idx="59">
                  <c:v>Jan-14</c:v>
                </c:pt>
                <c:pt idx="60">
                  <c:v>Feb-14</c:v>
                </c:pt>
                <c:pt idx="61">
                  <c:v>Mar-14</c:v>
                </c:pt>
                <c:pt idx="62">
                  <c:v>Apr-14</c:v>
                </c:pt>
                <c:pt idx="63">
                  <c:v>May-14</c:v>
                </c:pt>
                <c:pt idx="64">
                  <c:v>Jun-14</c:v>
                </c:pt>
                <c:pt idx="65">
                  <c:v>Jul-14</c:v>
                </c:pt>
                <c:pt idx="66">
                  <c:v>Aug-14</c:v>
                </c:pt>
                <c:pt idx="67">
                  <c:v>Sep-14</c:v>
                </c:pt>
                <c:pt idx="68">
                  <c:v>Oct-14</c:v>
                </c:pt>
                <c:pt idx="69">
                  <c:v>Nov-14</c:v>
                </c:pt>
                <c:pt idx="70">
                  <c:v>Dec-14</c:v>
                </c:pt>
                <c:pt idx="71">
                  <c:v>Jan-15</c:v>
                </c:pt>
                <c:pt idx="72">
                  <c:v>Feb-15</c:v>
                </c:pt>
                <c:pt idx="73">
                  <c:v>Mar-15</c:v>
                </c:pt>
                <c:pt idx="74">
                  <c:v>Apr-15</c:v>
                </c:pt>
                <c:pt idx="75">
                  <c:v>May-15</c:v>
                </c:pt>
                <c:pt idx="76">
                  <c:v>Jun-15</c:v>
                </c:pt>
                <c:pt idx="77">
                  <c:v>Jul-15</c:v>
                </c:pt>
                <c:pt idx="78">
                  <c:v>Aug-15</c:v>
                </c:pt>
                <c:pt idx="79">
                  <c:v>Sep-15</c:v>
                </c:pt>
              </c:strCache>
            </c:strRef>
          </c:cat>
          <c:val>
            <c:numRef>
              <c:f>Sheet1!$C$2:$CD$2</c:f>
              <c:numCache>
                <c:formatCode>0%</c:formatCode>
                <c:ptCount val="80"/>
                <c:pt idx="0">
                  <c:v>-7.0000000000000007E-2</c:v>
                </c:pt>
                <c:pt idx="1">
                  <c:v>-0.08</c:v>
                </c:pt>
                <c:pt idx="2">
                  <c:v>-0.08</c:v>
                </c:pt>
                <c:pt idx="3">
                  <c:v>-0.05</c:v>
                </c:pt>
                <c:pt idx="4">
                  <c:v>-0.05</c:v>
                </c:pt>
                <c:pt idx="5">
                  <c:v>-0.05</c:v>
                </c:pt>
                <c:pt idx="6">
                  <c:v>-0.04</c:v>
                </c:pt>
                <c:pt idx="7">
                  <c:v>-0.04</c:v>
                </c:pt>
                <c:pt idx="8">
                  <c:v>-0.05</c:v>
                </c:pt>
                <c:pt idx="9">
                  <c:v>-0.05</c:v>
                </c:pt>
                <c:pt idx="10">
                  <c:v>-0.05</c:v>
                </c:pt>
                <c:pt idx="11">
                  <c:v>-0.04</c:v>
                </c:pt>
                <c:pt idx="12">
                  <c:v>-0.05</c:v>
                </c:pt>
                <c:pt idx="13">
                  <c:v>-0.04</c:v>
                </c:pt>
                <c:pt idx="14">
                  <c:v>-0.03</c:v>
                </c:pt>
                <c:pt idx="15">
                  <c:v>-3.5000000000000003E-2</c:v>
                </c:pt>
                <c:pt idx="16">
                  <c:v>-0.04</c:v>
                </c:pt>
                <c:pt idx="17">
                  <c:v>-0.04</c:v>
                </c:pt>
                <c:pt idx="18">
                  <c:v>-0.04</c:v>
                </c:pt>
                <c:pt idx="19">
                  <c:v>-0.04</c:v>
                </c:pt>
                <c:pt idx="20">
                  <c:v>-0.04</c:v>
                </c:pt>
                <c:pt idx="21">
                  <c:v>-0.05</c:v>
                </c:pt>
                <c:pt idx="22">
                  <c:v>-0.05</c:v>
                </c:pt>
                <c:pt idx="23">
                  <c:v>-0.05</c:v>
                </c:pt>
                <c:pt idx="24">
                  <c:v>-0.05</c:v>
                </c:pt>
                <c:pt idx="25">
                  <c:v>-0.04</c:v>
                </c:pt>
                <c:pt idx="26">
                  <c:v>-0.03</c:v>
                </c:pt>
                <c:pt idx="27">
                  <c:v>-0.02</c:v>
                </c:pt>
                <c:pt idx="28">
                  <c:v>-0.03</c:v>
                </c:pt>
                <c:pt idx="29">
                  <c:v>-0.02</c:v>
                </c:pt>
                <c:pt idx="30">
                  <c:v>0</c:v>
                </c:pt>
                <c:pt idx="31">
                  <c:v>0.01</c:v>
                </c:pt>
                <c:pt idx="32">
                  <c:v>0.01</c:v>
                </c:pt>
                <c:pt idx="33">
                  <c:v>0.02</c:v>
                </c:pt>
                <c:pt idx="34">
                  <c:v>0.02</c:v>
                </c:pt>
                <c:pt idx="35">
                  <c:v>0.02</c:v>
                </c:pt>
                <c:pt idx="36">
                  <c:v>0.03</c:v>
                </c:pt>
                <c:pt idx="37">
                  <c:v>0.04</c:v>
                </c:pt>
                <c:pt idx="38">
                  <c:v>0.04</c:v>
                </c:pt>
                <c:pt idx="39">
                  <c:v>0.05</c:v>
                </c:pt>
                <c:pt idx="40">
                  <c:v>0.05</c:v>
                </c:pt>
                <c:pt idx="41">
                  <c:v>0.06</c:v>
                </c:pt>
                <c:pt idx="42">
                  <c:v>7.0000000000000007E-2</c:v>
                </c:pt>
                <c:pt idx="43">
                  <c:v>0.06</c:v>
                </c:pt>
                <c:pt idx="44">
                  <c:v>0.05</c:v>
                </c:pt>
                <c:pt idx="45">
                  <c:v>0.05</c:v>
                </c:pt>
                <c:pt idx="46">
                  <c:v>0.05</c:v>
                </c:pt>
                <c:pt idx="47">
                  <c:v>0.06</c:v>
                </c:pt>
                <c:pt idx="48">
                  <c:v>0.06</c:v>
                </c:pt>
                <c:pt idx="49">
                  <c:v>0.05</c:v>
                </c:pt>
                <c:pt idx="50">
                  <c:v>0.06</c:v>
                </c:pt>
                <c:pt idx="51">
                  <c:v>0.06</c:v>
                </c:pt>
                <c:pt idx="52">
                  <c:v>0.05</c:v>
                </c:pt>
                <c:pt idx="53">
                  <c:v>0.05</c:v>
                </c:pt>
                <c:pt idx="54">
                  <c:v>0.05</c:v>
                </c:pt>
                <c:pt idx="55">
                  <c:v>0.06</c:v>
                </c:pt>
                <c:pt idx="56">
                  <c:v>0.05</c:v>
                </c:pt>
                <c:pt idx="57">
                  <c:v>0.04</c:v>
                </c:pt>
                <c:pt idx="58">
                  <c:v>0.03</c:v>
                </c:pt>
                <c:pt idx="59">
                  <c:v>0.02</c:v>
                </c:pt>
                <c:pt idx="60">
                  <c:v>0.03</c:v>
                </c:pt>
                <c:pt idx="61">
                  <c:v>0.03</c:v>
                </c:pt>
                <c:pt idx="62">
                  <c:v>0.02</c:v>
                </c:pt>
                <c:pt idx="63">
                  <c:v>0.03</c:v>
                </c:pt>
                <c:pt idx="64">
                  <c:v>0.03</c:v>
                </c:pt>
                <c:pt idx="65">
                  <c:v>0.02</c:v>
                </c:pt>
                <c:pt idx="66">
                  <c:v>0.03</c:v>
                </c:pt>
                <c:pt idx="67">
                  <c:v>0.02</c:v>
                </c:pt>
                <c:pt idx="68">
                  <c:v>0.01</c:v>
                </c:pt>
                <c:pt idx="69">
                  <c:v>0.02</c:v>
                </c:pt>
                <c:pt idx="70">
                  <c:v>0</c:v>
                </c:pt>
                <c:pt idx="71">
                  <c:v>0.01</c:v>
                </c:pt>
                <c:pt idx="72">
                  <c:v>0.01</c:v>
                </c:pt>
                <c:pt idx="73">
                  <c:v>0.01</c:v>
                </c:pt>
                <c:pt idx="74">
                  <c:v>0.01</c:v>
                </c:pt>
                <c:pt idx="75">
                  <c:v>0.01</c:v>
                </c:pt>
                <c:pt idx="76">
                  <c:v>0.01</c:v>
                </c:pt>
                <c:pt idx="77">
                  <c:v>0.02</c:v>
                </c:pt>
                <c:pt idx="78">
                  <c:v>0.01</c:v>
                </c:pt>
                <c:pt idx="79">
                  <c:v>-0.01</c:v>
                </c:pt>
              </c:numCache>
            </c:numRef>
          </c:val>
          <c:smooth val="0"/>
        </c:ser>
        <c:dLbls>
          <c:showLegendKey val="0"/>
          <c:showVal val="0"/>
          <c:showCatName val="0"/>
          <c:showSerName val="0"/>
          <c:showPercent val="0"/>
          <c:showBubbleSize val="0"/>
        </c:dLbls>
        <c:smooth val="0"/>
        <c:axId val="303020712"/>
        <c:axId val="303021496"/>
      </c:lineChart>
      <c:catAx>
        <c:axId val="3030207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3021496"/>
        <c:crosses val="autoZero"/>
        <c:auto val="1"/>
        <c:lblAlgn val="ctr"/>
        <c:lblOffset val="100"/>
        <c:noMultiLvlLbl val="0"/>
      </c:catAx>
      <c:valAx>
        <c:axId val="3030214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3020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825128167390302E-2"/>
          <c:y val="4.4574674067380922E-2"/>
          <c:w val="0.90292565064880903"/>
          <c:h val="0.77574262233614244"/>
        </c:manualLayout>
      </c:layout>
      <c:barChart>
        <c:barDir val="col"/>
        <c:grouping val="clustered"/>
        <c:varyColors val="0"/>
        <c:ser>
          <c:idx val="0"/>
          <c:order val="0"/>
          <c:spPr>
            <a:solidFill>
              <a:schemeClr val="accent1"/>
            </a:solidFill>
            <a:ln>
              <a:noFill/>
            </a:ln>
            <a:effectLst/>
          </c:spPr>
          <c:invertIfNegative val="0"/>
          <c:dLbls>
            <c:dLbl>
              <c:idx val="69"/>
              <c:delete val="1"/>
              <c:extLs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Sheet1!$CR$1:$FO$1</c:f>
              <c:strCache>
                <c:ptCount val="76"/>
                <c:pt idx="0">
                  <c:v>Jun-09</c:v>
                </c:pt>
                <c:pt idx="1">
                  <c:v>Jul-09</c:v>
                </c:pt>
                <c:pt idx="2">
                  <c:v>Aug-09</c:v>
                </c:pt>
                <c:pt idx="3">
                  <c:v>Sep-09</c:v>
                </c:pt>
                <c:pt idx="4">
                  <c:v>Oct-09</c:v>
                </c:pt>
                <c:pt idx="5">
                  <c:v>Nov-09</c:v>
                </c:pt>
                <c:pt idx="6">
                  <c:v>Dec-09</c:v>
                </c:pt>
                <c:pt idx="7">
                  <c:v>Jan-10</c:v>
                </c:pt>
                <c:pt idx="8">
                  <c:v>Feb-10</c:v>
                </c:pt>
                <c:pt idx="9">
                  <c:v>Mar-10</c:v>
                </c:pt>
                <c:pt idx="10">
                  <c:v>Apr-10</c:v>
                </c:pt>
                <c:pt idx="11">
                  <c:v>May-10</c:v>
                </c:pt>
                <c:pt idx="12">
                  <c:v>Jun-10</c:v>
                </c:pt>
                <c:pt idx="13">
                  <c:v>Jul-10</c:v>
                </c:pt>
                <c:pt idx="14">
                  <c:v>Aug-10</c:v>
                </c:pt>
                <c:pt idx="15">
                  <c:v>Sep-10</c:v>
                </c:pt>
                <c:pt idx="16">
                  <c:v>Oct-10</c:v>
                </c:pt>
                <c:pt idx="17">
                  <c:v>Nov-10</c:v>
                </c:pt>
                <c:pt idx="18">
                  <c:v>Dec-10</c:v>
                </c:pt>
                <c:pt idx="19">
                  <c:v>Jan-11</c:v>
                </c:pt>
                <c:pt idx="20">
                  <c:v>Feb-11</c:v>
                </c:pt>
                <c:pt idx="21">
                  <c:v>Mar-11</c:v>
                </c:pt>
                <c:pt idx="22">
                  <c:v>Apr-11</c:v>
                </c:pt>
                <c:pt idx="23">
                  <c:v>May-11</c:v>
                </c:pt>
                <c:pt idx="24">
                  <c:v>Jun-11</c:v>
                </c:pt>
                <c:pt idx="25">
                  <c:v>Jul-11</c:v>
                </c:pt>
                <c:pt idx="26">
                  <c:v>Aug-11</c:v>
                </c:pt>
                <c:pt idx="27">
                  <c:v>Sep-11</c:v>
                </c:pt>
                <c:pt idx="28">
                  <c:v>Oct-11</c:v>
                </c:pt>
                <c:pt idx="29">
                  <c:v>Nov-11</c:v>
                </c:pt>
                <c:pt idx="30">
                  <c:v>Dec-11</c:v>
                </c:pt>
                <c:pt idx="31">
                  <c:v>Jan-12</c:v>
                </c:pt>
                <c:pt idx="32">
                  <c:v>Feb-12</c:v>
                </c:pt>
                <c:pt idx="33">
                  <c:v>Mar-12</c:v>
                </c:pt>
                <c:pt idx="34">
                  <c:v>Apr-12</c:v>
                </c:pt>
                <c:pt idx="35">
                  <c:v>May-12</c:v>
                </c:pt>
                <c:pt idx="36">
                  <c:v>Jun-12</c:v>
                </c:pt>
                <c:pt idx="37">
                  <c:v>Jul-12</c:v>
                </c:pt>
                <c:pt idx="38">
                  <c:v>Aug-12</c:v>
                </c:pt>
                <c:pt idx="39">
                  <c:v>Sep-12</c:v>
                </c:pt>
                <c:pt idx="40">
                  <c:v>Oct-12</c:v>
                </c:pt>
                <c:pt idx="41">
                  <c:v>Nov-12</c:v>
                </c:pt>
                <c:pt idx="42">
                  <c:v>Dec-12</c:v>
                </c:pt>
                <c:pt idx="43">
                  <c:v>Jan-13</c:v>
                </c:pt>
                <c:pt idx="44">
                  <c:v>Feb-13</c:v>
                </c:pt>
                <c:pt idx="45">
                  <c:v>Mar-13</c:v>
                </c:pt>
                <c:pt idx="46">
                  <c:v>Apr-13</c:v>
                </c:pt>
                <c:pt idx="47">
                  <c:v>May-13</c:v>
                </c:pt>
                <c:pt idx="48">
                  <c:v>Jun-13</c:v>
                </c:pt>
                <c:pt idx="49">
                  <c:v>Jul-13</c:v>
                </c:pt>
                <c:pt idx="50">
                  <c:v>Aug-13</c:v>
                </c:pt>
                <c:pt idx="51">
                  <c:v>Sep-13</c:v>
                </c:pt>
                <c:pt idx="52">
                  <c:v>Oct-13</c:v>
                </c:pt>
                <c:pt idx="53">
                  <c:v>Nov-13</c:v>
                </c:pt>
                <c:pt idx="54">
                  <c:v>Dec-13</c:v>
                </c:pt>
                <c:pt idx="55">
                  <c:v>Jan-14</c:v>
                </c:pt>
                <c:pt idx="56">
                  <c:v>Feb-14</c:v>
                </c:pt>
                <c:pt idx="57">
                  <c:v>Mar-14</c:v>
                </c:pt>
                <c:pt idx="58">
                  <c:v>Apr-14</c:v>
                </c:pt>
                <c:pt idx="59">
                  <c:v>May-14</c:v>
                </c:pt>
                <c:pt idx="60">
                  <c:v>Jun-14</c:v>
                </c:pt>
                <c:pt idx="61">
                  <c:v>Jul-14</c:v>
                </c:pt>
                <c:pt idx="62">
                  <c:v>Aug-14</c:v>
                </c:pt>
                <c:pt idx="63">
                  <c:v>Sep-14</c:v>
                </c:pt>
                <c:pt idx="64">
                  <c:v>Oct-14</c:v>
                </c:pt>
                <c:pt idx="65">
                  <c:v>Nov-14</c:v>
                </c:pt>
                <c:pt idx="66">
                  <c:v>Dec-14</c:v>
                </c:pt>
                <c:pt idx="67">
                  <c:v>Jan-15</c:v>
                </c:pt>
                <c:pt idx="68">
                  <c:v>Feb-15</c:v>
                </c:pt>
                <c:pt idx="69">
                  <c:v>Mar-15</c:v>
                </c:pt>
                <c:pt idx="70">
                  <c:v>Apr-15</c:v>
                </c:pt>
                <c:pt idx="71">
                  <c:v>May-15</c:v>
                </c:pt>
                <c:pt idx="72">
                  <c:v>Jun-15</c:v>
                </c:pt>
                <c:pt idx="73">
                  <c:v>Jul-15</c:v>
                </c:pt>
                <c:pt idx="74">
                  <c:v>Aug-15</c:v>
                </c:pt>
                <c:pt idx="75">
                  <c:v>Sep-15</c:v>
                </c:pt>
              </c:strCache>
            </c:strRef>
          </c:cat>
          <c:val>
            <c:numRef>
              <c:f>Sheet1!$CR$2:$FO$2</c:f>
              <c:numCache>
                <c:formatCode>0%</c:formatCode>
                <c:ptCount val="76"/>
                <c:pt idx="0">
                  <c:v>-0.05</c:v>
                </c:pt>
                <c:pt idx="1">
                  <c:v>-0.05</c:v>
                </c:pt>
                <c:pt idx="2">
                  <c:v>-0.04</c:v>
                </c:pt>
                <c:pt idx="3">
                  <c:v>-0.03</c:v>
                </c:pt>
                <c:pt idx="4">
                  <c:v>-0.03</c:v>
                </c:pt>
                <c:pt idx="5">
                  <c:v>-0.04</c:v>
                </c:pt>
                <c:pt idx="6">
                  <c:v>-0.03</c:v>
                </c:pt>
                <c:pt idx="7">
                  <c:v>-0.02</c:v>
                </c:pt>
                <c:pt idx="8">
                  <c:v>-0.02</c:v>
                </c:pt>
                <c:pt idx="9">
                  <c:v>-0.04</c:v>
                </c:pt>
                <c:pt idx="10">
                  <c:v>-0.01</c:v>
                </c:pt>
                <c:pt idx="12">
                  <c:v>-0.02</c:v>
                </c:pt>
                <c:pt idx="13">
                  <c:v>-0.04</c:v>
                </c:pt>
                <c:pt idx="15">
                  <c:v>-0.04</c:v>
                </c:pt>
                <c:pt idx="16">
                  <c:v>-0.03</c:v>
                </c:pt>
                <c:pt idx="17">
                  <c:v>-0.03</c:v>
                </c:pt>
                <c:pt idx="19">
                  <c:v>-0.04</c:v>
                </c:pt>
                <c:pt idx="20">
                  <c:v>-0.02</c:v>
                </c:pt>
                <c:pt idx="21">
                  <c:v>-0.01</c:v>
                </c:pt>
                <c:pt idx="24">
                  <c:v>0</c:v>
                </c:pt>
                <c:pt idx="25">
                  <c:v>0</c:v>
                </c:pt>
                <c:pt idx="26">
                  <c:v>0</c:v>
                </c:pt>
                <c:pt idx="27">
                  <c:v>0.01</c:v>
                </c:pt>
                <c:pt idx="28">
                  <c:v>0.01</c:v>
                </c:pt>
                <c:pt idx="29">
                  <c:v>0.02</c:v>
                </c:pt>
                <c:pt idx="30">
                  <c:v>0.02</c:v>
                </c:pt>
                <c:pt idx="31">
                  <c:v>0.02</c:v>
                </c:pt>
                <c:pt idx="32">
                  <c:v>0.02</c:v>
                </c:pt>
                <c:pt idx="33">
                  <c:v>0.02</c:v>
                </c:pt>
                <c:pt idx="34">
                  <c:v>0.03</c:v>
                </c:pt>
                <c:pt idx="35">
                  <c:v>0.04</c:v>
                </c:pt>
                <c:pt idx="36">
                  <c:v>0.04</c:v>
                </c:pt>
                <c:pt idx="37">
                  <c:v>4.4999999999999998E-2</c:v>
                </c:pt>
                <c:pt idx="38">
                  <c:v>0.05</c:v>
                </c:pt>
                <c:pt idx="39">
                  <c:v>0.06</c:v>
                </c:pt>
                <c:pt idx="40">
                  <c:v>0.05</c:v>
                </c:pt>
                <c:pt idx="41">
                  <c:v>0.04</c:v>
                </c:pt>
                <c:pt idx="42">
                  <c:v>0.04</c:v>
                </c:pt>
                <c:pt idx="43">
                  <c:v>0.05</c:v>
                </c:pt>
                <c:pt idx="44">
                  <c:v>0.04</c:v>
                </c:pt>
                <c:pt idx="45">
                  <c:v>0.05</c:v>
                </c:pt>
                <c:pt idx="46">
                  <c:v>0.05</c:v>
                </c:pt>
                <c:pt idx="47">
                  <c:v>0.04</c:v>
                </c:pt>
                <c:pt idx="48">
                  <c:v>0.04</c:v>
                </c:pt>
                <c:pt idx="49">
                  <c:v>0.04</c:v>
                </c:pt>
                <c:pt idx="50">
                  <c:v>0.05</c:v>
                </c:pt>
                <c:pt idx="51">
                  <c:v>0.05</c:v>
                </c:pt>
                <c:pt idx="52">
                  <c:v>0.05</c:v>
                </c:pt>
                <c:pt idx="53">
                  <c:v>0.04</c:v>
                </c:pt>
                <c:pt idx="54">
                  <c:v>0.03</c:v>
                </c:pt>
                <c:pt idx="55">
                  <c:v>0.03</c:v>
                </c:pt>
                <c:pt idx="56">
                  <c:v>0.04</c:v>
                </c:pt>
                <c:pt idx="57">
                  <c:v>0.04</c:v>
                </c:pt>
                <c:pt idx="58">
                  <c:v>0.02</c:v>
                </c:pt>
                <c:pt idx="59">
                  <c:v>0.03</c:v>
                </c:pt>
                <c:pt idx="60">
                  <c:v>0.03</c:v>
                </c:pt>
                <c:pt idx="61">
                  <c:v>0.03</c:v>
                </c:pt>
                <c:pt idx="62">
                  <c:v>0.02</c:v>
                </c:pt>
                <c:pt idx="63">
                  <c:v>0.02</c:v>
                </c:pt>
                <c:pt idx="64">
                  <c:v>0.02</c:v>
                </c:pt>
                <c:pt idx="65">
                  <c:v>0.02</c:v>
                </c:pt>
                <c:pt idx="66">
                  <c:v>0.01</c:v>
                </c:pt>
                <c:pt idx="67">
                  <c:v>0.01</c:v>
                </c:pt>
                <c:pt idx="68">
                  <c:v>0.01</c:v>
                </c:pt>
                <c:pt idx="69">
                  <c:v>0.01</c:v>
                </c:pt>
                <c:pt idx="70">
                  <c:v>0</c:v>
                </c:pt>
                <c:pt idx="71">
                  <c:v>0.01</c:v>
                </c:pt>
                <c:pt idx="72">
                  <c:v>0.01</c:v>
                </c:pt>
                <c:pt idx="73">
                  <c:v>0.01</c:v>
                </c:pt>
                <c:pt idx="74">
                  <c:v>0</c:v>
                </c:pt>
                <c:pt idx="75">
                  <c:v>0</c:v>
                </c:pt>
              </c:numCache>
            </c:numRef>
          </c:val>
        </c:ser>
        <c:dLbls>
          <c:showLegendKey val="0"/>
          <c:showVal val="0"/>
          <c:showCatName val="0"/>
          <c:showSerName val="0"/>
          <c:showPercent val="0"/>
          <c:showBubbleSize val="0"/>
        </c:dLbls>
        <c:gapWidth val="150"/>
        <c:axId val="303019928"/>
        <c:axId val="303020320"/>
      </c:barChart>
      <c:catAx>
        <c:axId val="30301992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303020320"/>
        <c:crosses val="autoZero"/>
        <c:auto val="1"/>
        <c:lblAlgn val="ctr"/>
        <c:lblOffset val="100"/>
        <c:noMultiLvlLbl val="0"/>
      </c:catAx>
      <c:valAx>
        <c:axId val="3030203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303019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825128167390302E-2"/>
          <c:y val="4.4574674067380922E-2"/>
          <c:w val="0.90292565064880903"/>
          <c:h val="0.77574262233614244"/>
        </c:manualLayout>
      </c:layout>
      <c:barChart>
        <c:barDir val="col"/>
        <c:grouping val="clustered"/>
        <c:varyColors val="0"/>
        <c:ser>
          <c:idx val="0"/>
          <c:order val="0"/>
          <c:spPr>
            <a:solidFill>
              <a:schemeClr val="accent1"/>
            </a:solidFill>
            <a:ln>
              <a:noFill/>
            </a:ln>
            <a:effectLst/>
          </c:spPr>
          <c:invertIfNegative val="0"/>
          <c:dLbls>
            <c:dLbl>
              <c:idx val="69"/>
              <c:delete val="1"/>
              <c:extLs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Sheet1!$CR$1:$FO$1</c:f>
              <c:strCache>
                <c:ptCount val="76"/>
                <c:pt idx="0">
                  <c:v>Jun-09</c:v>
                </c:pt>
                <c:pt idx="1">
                  <c:v>Jul-09</c:v>
                </c:pt>
                <c:pt idx="2">
                  <c:v>Aug-09</c:v>
                </c:pt>
                <c:pt idx="3">
                  <c:v>Sep-09</c:v>
                </c:pt>
                <c:pt idx="4">
                  <c:v>Oct-09</c:v>
                </c:pt>
                <c:pt idx="5">
                  <c:v>Nov-09</c:v>
                </c:pt>
                <c:pt idx="6">
                  <c:v>Dec-09</c:v>
                </c:pt>
                <c:pt idx="7">
                  <c:v>Jan-10</c:v>
                </c:pt>
                <c:pt idx="8">
                  <c:v>Feb-10</c:v>
                </c:pt>
                <c:pt idx="9">
                  <c:v>Mar-10</c:v>
                </c:pt>
                <c:pt idx="10">
                  <c:v>Apr-10</c:v>
                </c:pt>
                <c:pt idx="11">
                  <c:v>May-10</c:v>
                </c:pt>
                <c:pt idx="12">
                  <c:v>Jun-10</c:v>
                </c:pt>
                <c:pt idx="13">
                  <c:v>Jul-10</c:v>
                </c:pt>
                <c:pt idx="14">
                  <c:v>Aug-10</c:v>
                </c:pt>
                <c:pt idx="15">
                  <c:v>Sep-10</c:v>
                </c:pt>
                <c:pt idx="16">
                  <c:v>Oct-10</c:v>
                </c:pt>
                <c:pt idx="17">
                  <c:v>Nov-10</c:v>
                </c:pt>
                <c:pt idx="18">
                  <c:v>Dec-10</c:v>
                </c:pt>
                <c:pt idx="19">
                  <c:v>Jan-11</c:v>
                </c:pt>
                <c:pt idx="20">
                  <c:v>Feb-11</c:v>
                </c:pt>
                <c:pt idx="21">
                  <c:v>Mar-11</c:v>
                </c:pt>
                <c:pt idx="22">
                  <c:v>Apr-11</c:v>
                </c:pt>
                <c:pt idx="23">
                  <c:v>May-11</c:v>
                </c:pt>
                <c:pt idx="24">
                  <c:v>Jun-11</c:v>
                </c:pt>
                <c:pt idx="25">
                  <c:v>Jul-11</c:v>
                </c:pt>
                <c:pt idx="26">
                  <c:v>Aug-11</c:v>
                </c:pt>
                <c:pt idx="27">
                  <c:v>Sep-11</c:v>
                </c:pt>
                <c:pt idx="28">
                  <c:v>Oct-11</c:v>
                </c:pt>
                <c:pt idx="29">
                  <c:v>Nov-11</c:v>
                </c:pt>
                <c:pt idx="30">
                  <c:v>Dec-11</c:v>
                </c:pt>
                <c:pt idx="31">
                  <c:v>Jan-12</c:v>
                </c:pt>
                <c:pt idx="32">
                  <c:v>Feb-12</c:v>
                </c:pt>
                <c:pt idx="33">
                  <c:v>Mar-12</c:v>
                </c:pt>
                <c:pt idx="34">
                  <c:v>Apr-12</c:v>
                </c:pt>
                <c:pt idx="35">
                  <c:v>May-12</c:v>
                </c:pt>
                <c:pt idx="36">
                  <c:v>Jun-12</c:v>
                </c:pt>
                <c:pt idx="37">
                  <c:v>Jul-12</c:v>
                </c:pt>
                <c:pt idx="38">
                  <c:v>Aug-12</c:v>
                </c:pt>
                <c:pt idx="39">
                  <c:v>Sep-12</c:v>
                </c:pt>
                <c:pt idx="40">
                  <c:v>Oct-12</c:v>
                </c:pt>
                <c:pt idx="41">
                  <c:v>Nov-12</c:v>
                </c:pt>
                <c:pt idx="42">
                  <c:v>Dec-12</c:v>
                </c:pt>
                <c:pt idx="43">
                  <c:v>Jan-13</c:v>
                </c:pt>
                <c:pt idx="44">
                  <c:v>Feb-13</c:v>
                </c:pt>
                <c:pt idx="45">
                  <c:v>Mar-13</c:v>
                </c:pt>
                <c:pt idx="46">
                  <c:v>Apr-13</c:v>
                </c:pt>
                <c:pt idx="47">
                  <c:v>May-13</c:v>
                </c:pt>
                <c:pt idx="48">
                  <c:v>Jun-13</c:v>
                </c:pt>
                <c:pt idx="49">
                  <c:v>Jul-13</c:v>
                </c:pt>
                <c:pt idx="50">
                  <c:v>Aug-13</c:v>
                </c:pt>
                <c:pt idx="51">
                  <c:v>Sep-13</c:v>
                </c:pt>
                <c:pt idx="52">
                  <c:v>Oct-13</c:v>
                </c:pt>
                <c:pt idx="53">
                  <c:v>Nov-13</c:v>
                </c:pt>
                <c:pt idx="54">
                  <c:v>Dec-13</c:v>
                </c:pt>
                <c:pt idx="55">
                  <c:v>Jan-14</c:v>
                </c:pt>
                <c:pt idx="56">
                  <c:v>Feb-14</c:v>
                </c:pt>
                <c:pt idx="57">
                  <c:v>Mar-14</c:v>
                </c:pt>
                <c:pt idx="58">
                  <c:v>Apr-14</c:v>
                </c:pt>
                <c:pt idx="59">
                  <c:v>May-14</c:v>
                </c:pt>
                <c:pt idx="60">
                  <c:v>Jun-14</c:v>
                </c:pt>
                <c:pt idx="61">
                  <c:v>Jul-14</c:v>
                </c:pt>
                <c:pt idx="62">
                  <c:v>Aug-14</c:v>
                </c:pt>
                <c:pt idx="63">
                  <c:v>Sep-14</c:v>
                </c:pt>
                <c:pt idx="64">
                  <c:v>Oct-14</c:v>
                </c:pt>
                <c:pt idx="65">
                  <c:v>Nov-14</c:v>
                </c:pt>
                <c:pt idx="66">
                  <c:v>Dec-14</c:v>
                </c:pt>
                <c:pt idx="67">
                  <c:v>Jan-15</c:v>
                </c:pt>
                <c:pt idx="68">
                  <c:v>Feb-15</c:v>
                </c:pt>
                <c:pt idx="69">
                  <c:v>Mar-15</c:v>
                </c:pt>
                <c:pt idx="70">
                  <c:v>Apr-15</c:v>
                </c:pt>
                <c:pt idx="71">
                  <c:v>May-15</c:v>
                </c:pt>
                <c:pt idx="72">
                  <c:v>Jun-15</c:v>
                </c:pt>
                <c:pt idx="73">
                  <c:v>Jul-15</c:v>
                </c:pt>
                <c:pt idx="74">
                  <c:v>Aug-15</c:v>
                </c:pt>
                <c:pt idx="75">
                  <c:v>Sep-15</c:v>
                </c:pt>
              </c:strCache>
            </c:strRef>
          </c:cat>
          <c:val>
            <c:numRef>
              <c:f>Sheet1!$CR$2:$FO$2</c:f>
              <c:numCache>
                <c:formatCode>0%</c:formatCode>
                <c:ptCount val="76"/>
                <c:pt idx="0">
                  <c:v>-0.04</c:v>
                </c:pt>
                <c:pt idx="1">
                  <c:v>-0.04</c:v>
                </c:pt>
                <c:pt idx="2">
                  <c:v>-0.05</c:v>
                </c:pt>
                <c:pt idx="3">
                  <c:v>-0.03</c:v>
                </c:pt>
                <c:pt idx="4">
                  <c:v>-0.05</c:v>
                </c:pt>
                <c:pt idx="5">
                  <c:v>-0.05</c:v>
                </c:pt>
                <c:pt idx="6">
                  <c:v>-0.04</c:v>
                </c:pt>
                <c:pt idx="7">
                  <c:v>-0.04</c:v>
                </c:pt>
                <c:pt idx="8">
                  <c:v>-0.04</c:v>
                </c:pt>
                <c:pt idx="9">
                  <c:v>-0.03</c:v>
                </c:pt>
                <c:pt idx="10">
                  <c:v>-0.03</c:v>
                </c:pt>
                <c:pt idx="12">
                  <c:v>-0.03</c:v>
                </c:pt>
                <c:pt idx="13">
                  <c:v>-0.03</c:v>
                </c:pt>
                <c:pt idx="15">
                  <c:v>-0.04</c:v>
                </c:pt>
                <c:pt idx="16">
                  <c:v>-0.03</c:v>
                </c:pt>
                <c:pt idx="17">
                  <c:v>-0.03</c:v>
                </c:pt>
                <c:pt idx="19">
                  <c:v>-0.04</c:v>
                </c:pt>
                <c:pt idx="20">
                  <c:v>-0.03</c:v>
                </c:pt>
                <c:pt idx="21">
                  <c:v>-0.03</c:v>
                </c:pt>
                <c:pt idx="24">
                  <c:v>-0.02</c:v>
                </c:pt>
                <c:pt idx="25">
                  <c:v>-0.02</c:v>
                </c:pt>
                <c:pt idx="26">
                  <c:v>-0.02</c:v>
                </c:pt>
                <c:pt idx="27">
                  <c:v>-0.01</c:v>
                </c:pt>
                <c:pt idx="28">
                  <c:v>-0.01</c:v>
                </c:pt>
                <c:pt idx="29">
                  <c:v>0</c:v>
                </c:pt>
                <c:pt idx="30">
                  <c:v>0.01</c:v>
                </c:pt>
                <c:pt idx="31">
                  <c:v>0</c:v>
                </c:pt>
                <c:pt idx="32">
                  <c:v>0.01</c:v>
                </c:pt>
                <c:pt idx="33">
                  <c:v>0.01</c:v>
                </c:pt>
                <c:pt idx="34">
                  <c:v>0.02</c:v>
                </c:pt>
                <c:pt idx="35">
                  <c:v>0.02</c:v>
                </c:pt>
                <c:pt idx="36">
                  <c:v>0.02</c:v>
                </c:pt>
                <c:pt idx="37">
                  <c:v>0.02</c:v>
                </c:pt>
                <c:pt idx="38">
                  <c:v>0.02</c:v>
                </c:pt>
                <c:pt idx="39">
                  <c:v>0.02</c:v>
                </c:pt>
                <c:pt idx="40">
                  <c:v>0.02</c:v>
                </c:pt>
                <c:pt idx="41">
                  <c:v>0.03</c:v>
                </c:pt>
                <c:pt idx="42">
                  <c:v>0.03</c:v>
                </c:pt>
                <c:pt idx="43">
                  <c:v>0.03</c:v>
                </c:pt>
                <c:pt idx="44">
                  <c:v>0.03</c:v>
                </c:pt>
                <c:pt idx="45">
                  <c:v>0.03</c:v>
                </c:pt>
                <c:pt idx="46">
                  <c:v>0.03</c:v>
                </c:pt>
                <c:pt idx="47">
                  <c:v>0.03</c:v>
                </c:pt>
                <c:pt idx="48">
                  <c:v>0.03</c:v>
                </c:pt>
                <c:pt idx="49">
                  <c:v>0.03</c:v>
                </c:pt>
                <c:pt idx="50">
                  <c:v>0.02</c:v>
                </c:pt>
                <c:pt idx="51">
                  <c:v>0.02</c:v>
                </c:pt>
                <c:pt idx="52">
                  <c:v>0.02</c:v>
                </c:pt>
                <c:pt idx="53">
                  <c:v>0.02</c:v>
                </c:pt>
                <c:pt idx="54">
                  <c:v>0.02</c:v>
                </c:pt>
                <c:pt idx="55">
                  <c:v>0.01</c:v>
                </c:pt>
                <c:pt idx="56">
                  <c:v>0.01</c:v>
                </c:pt>
                <c:pt idx="57">
                  <c:v>0.01</c:v>
                </c:pt>
                <c:pt idx="58">
                  <c:v>0.01</c:v>
                </c:pt>
                <c:pt idx="59">
                  <c:v>0.01</c:v>
                </c:pt>
                <c:pt idx="60">
                  <c:v>0.01</c:v>
                </c:pt>
                <c:pt idx="61">
                  <c:v>0.01</c:v>
                </c:pt>
                <c:pt idx="62">
                  <c:v>0.01</c:v>
                </c:pt>
                <c:pt idx="63">
                  <c:v>0.01</c:v>
                </c:pt>
                <c:pt idx="64">
                  <c:v>0.01</c:v>
                </c:pt>
                <c:pt idx="65">
                  <c:v>0.01</c:v>
                </c:pt>
                <c:pt idx="66">
                  <c:v>0</c:v>
                </c:pt>
                <c:pt idx="67">
                  <c:v>0</c:v>
                </c:pt>
                <c:pt idx="68">
                  <c:v>0</c:v>
                </c:pt>
                <c:pt idx="69">
                  <c:v>0</c:v>
                </c:pt>
                <c:pt idx="70">
                  <c:v>0</c:v>
                </c:pt>
                <c:pt idx="71">
                  <c:v>0</c:v>
                </c:pt>
                <c:pt idx="72">
                  <c:v>0</c:v>
                </c:pt>
                <c:pt idx="73">
                  <c:v>0</c:v>
                </c:pt>
                <c:pt idx="74">
                  <c:v>0</c:v>
                </c:pt>
                <c:pt idx="75">
                  <c:v>0</c:v>
                </c:pt>
              </c:numCache>
            </c:numRef>
          </c:val>
        </c:ser>
        <c:dLbls>
          <c:showLegendKey val="0"/>
          <c:showVal val="0"/>
          <c:showCatName val="0"/>
          <c:showSerName val="0"/>
          <c:showPercent val="0"/>
          <c:showBubbleSize val="0"/>
        </c:dLbls>
        <c:gapWidth val="150"/>
        <c:axId val="303023848"/>
        <c:axId val="303021888"/>
      </c:barChart>
      <c:catAx>
        <c:axId val="3030238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303021888"/>
        <c:crosses val="autoZero"/>
        <c:auto val="1"/>
        <c:lblAlgn val="ctr"/>
        <c:lblOffset val="100"/>
        <c:noMultiLvlLbl val="0"/>
      </c:catAx>
      <c:valAx>
        <c:axId val="303021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303023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825128167390302E-2"/>
          <c:y val="4.4574674067380922E-2"/>
          <c:w val="0.90292565064880903"/>
          <c:h val="0.77574262233614244"/>
        </c:manualLayout>
      </c:layout>
      <c:barChart>
        <c:barDir val="col"/>
        <c:grouping val="clustered"/>
        <c:varyColors val="0"/>
        <c:ser>
          <c:idx val="0"/>
          <c:order val="0"/>
          <c:spPr>
            <a:solidFill>
              <a:schemeClr val="accent1"/>
            </a:solidFill>
            <a:ln>
              <a:noFill/>
            </a:ln>
            <a:effectLst/>
          </c:spPr>
          <c:invertIfNegative val="0"/>
          <c:dLbls>
            <c:dLbl>
              <c:idx val="69"/>
              <c:delete val="1"/>
              <c:extLs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Sheet1!$CR$1:$FO$1</c:f>
              <c:strCache>
                <c:ptCount val="76"/>
                <c:pt idx="0">
                  <c:v>Jun-09</c:v>
                </c:pt>
                <c:pt idx="1">
                  <c:v>Jul-09</c:v>
                </c:pt>
                <c:pt idx="2">
                  <c:v>Aug-09</c:v>
                </c:pt>
                <c:pt idx="3">
                  <c:v>Sep-09</c:v>
                </c:pt>
                <c:pt idx="4">
                  <c:v>Oct-09</c:v>
                </c:pt>
                <c:pt idx="5">
                  <c:v>Nov-09</c:v>
                </c:pt>
                <c:pt idx="6">
                  <c:v>Dec-09</c:v>
                </c:pt>
                <c:pt idx="7">
                  <c:v>Jan-10</c:v>
                </c:pt>
                <c:pt idx="8">
                  <c:v>Feb-10</c:v>
                </c:pt>
                <c:pt idx="9">
                  <c:v>Mar-10</c:v>
                </c:pt>
                <c:pt idx="10">
                  <c:v>Apr-10</c:v>
                </c:pt>
                <c:pt idx="11">
                  <c:v>May-10</c:v>
                </c:pt>
                <c:pt idx="12">
                  <c:v>Jun-10</c:v>
                </c:pt>
                <c:pt idx="13">
                  <c:v>Jul-10</c:v>
                </c:pt>
                <c:pt idx="14">
                  <c:v>Aug-10</c:v>
                </c:pt>
                <c:pt idx="15">
                  <c:v>Sep-10</c:v>
                </c:pt>
                <c:pt idx="16">
                  <c:v>Oct-10</c:v>
                </c:pt>
                <c:pt idx="17">
                  <c:v>Nov-10</c:v>
                </c:pt>
                <c:pt idx="18">
                  <c:v>Dec-10</c:v>
                </c:pt>
                <c:pt idx="19">
                  <c:v>Jan-11</c:v>
                </c:pt>
                <c:pt idx="20">
                  <c:v>Feb-11</c:v>
                </c:pt>
                <c:pt idx="21">
                  <c:v>Mar-11</c:v>
                </c:pt>
                <c:pt idx="22">
                  <c:v>Apr-11</c:v>
                </c:pt>
                <c:pt idx="23">
                  <c:v>May-11</c:v>
                </c:pt>
                <c:pt idx="24">
                  <c:v>Jun-11</c:v>
                </c:pt>
                <c:pt idx="25">
                  <c:v>Jul-11</c:v>
                </c:pt>
                <c:pt idx="26">
                  <c:v>Aug-11</c:v>
                </c:pt>
                <c:pt idx="27">
                  <c:v>Sep-11</c:v>
                </c:pt>
                <c:pt idx="28">
                  <c:v>Oct-11</c:v>
                </c:pt>
                <c:pt idx="29">
                  <c:v>Nov-11</c:v>
                </c:pt>
                <c:pt idx="30">
                  <c:v>Dec-11</c:v>
                </c:pt>
                <c:pt idx="31">
                  <c:v>Jan-12</c:v>
                </c:pt>
                <c:pt idx="32">
                  <c:v>Feb-12</c:v>
                </c:pt>
                <c:pt idx="33">
                  <c:v>Mar-12</c:v>
                </c:pt>
                <c:pt idx="34">
                  <c:v>Apr-12</c:v>
                </c:pt>
                <c:pt idx="35">
                  <c:v>May-12</c:v>
                </c:pt>
                <c:pt idx="36">
                  <c:v>Jun-12</c:v>
                </c:pt>
                <c:pt idx="37">
                  <c:v>Jul-12</c:v>
                </c:pt>
                <c:pt idx="38">
                  <c:v>Aug-12</c:v>
                </c:pt>
                <c:pt idx="39">
                  <c:v>Sep-12</c:v>
                </c:pt>
                <c:pt idx="40">
                  <c:v>Oct-12</c:v>
                </c:pt>
                <c:pt idx="41">
                  <c:v>Nov-12</c:v>
                </c:pt>
                <c:pt idx="42">
                  <c:v>Dec-12</c:v>
                </c:pt>
                <c:pt idx="43">
                  <c:v>Jan-13</c:v>
                </c:pt>
                <c:pt idx="44">
                  <c:v>Feb-13</c:v>
                </c:pt>
                <c:pt idx="45">
                  <c:v>Mar-13</c:v>
                </c:pt>
                <c:pt idx="46">
                  <c:v>Apr-13</c:v>
                </c:pt>
                <c:pt idx="47">
                  <c:v>May-13</c:v>
                </c:pt>
                <c:pt idx="48">
                  <c:v>Jun-13</c:v>
                </c:pt>
                <c:pt idx="49">
                  <c:v>Jul-13</c:v>
                </c:pt>
                <c:pt idx="50">
                  <c:v>Aug-13</c:v>
                </c:pt>
                <c:pt idx="51">
                  <c:v>Sep-13</c:v>
                </c:pt>
                <c:pt idx="52">
                  <c:v>Oct-13</c:v>
                </c:pt>
                <c:pt idx="53">
                  <c:v>Nov-13</c:v>
                </c:pt>
                <c:pt idx="54">
                  <c:v>Dec-13</c:v>
                </c:pt>
                <c:pt idx="55">
                  <c:v>Jan-14</c:v>
                </c:pt>
                <c:pt idx="56">
                  <c:v>Feb-14</c:v>
                </c:pt>
                <c:pt idx="57">
                  <c:v>Mar-14</c:v>
                </c:pt>
                <c:pt idx="58">
                  <c:v>Apr-14</c:v>
                </c:pt>
                <c:pt idx="59">
                  <c:v>May-14</c:v>
                </c:pt>
                <c:pt idx="60">
                  <c:v>Jun-14</c:v>
                </c:pt>
                <c:pt idx="61">
                  <c:v>Jul-14</c:v>
                </c:pt>
                <c:pt idx="62">
                  <c:v>Aug-14</c:v>
                </c:pt>
                <c:pt idx="63">
                  <c:v>Sep-14</c:v>
                </c:pt>
                <c:pt idx="64">
                  <c:v>Oct-14</c:v>
                </c:pt>
                <c:pt idx="65">
                  <c:v>Nov-14</c:v>
                </c:pt>
                <c:pt idx="66">
                  <c:v>Dec-14</c:v>
                </c:pt>
                <c:pt idx="67">
                  <c:v>Jan-15</c:v>
                </c:pt>
                <c:pt idx="68">
                  <c:v>Feb-15</c:v>
                </c:pt>
                <c:pt idx="69">
                  <c:v>Mar-15</c:v>
                </c:pt>
                <c:pt idx="70">
                  <c:v>Apr-15</c:v>
                </c:pt>
                <c:pt idx="71">
                  <c:v>May-15</c:v>
                </c:pt>
                <c:pt idx="72">
                  <c:v>Jun-15</c:v>
                </c:pt>
                <c:pt idx="73">
                  <c:v>Jul-15</c:v>
                </c:pt>
                <c:pt idx="74">
                  <c:v>Aug-15</c:v>
                </c:pt>
                <c:pt idx="75">
                  <c:v>Sep-15</c:v>
                </c:pt>
              </c:strCache>
            </c:strRef>
          </c:cat>
          <c:val>
            <c:numRef>
              <c:f>Sheet1!$CR$2:$FO$2</c:f>
              <c:numCache>
                <c:formatCode>0%</c:formatCode>
                <c:ptCount val="76"/>
                <c:pt idx="0">
                  <c:v>-0.06</c:v>
                </c:pt>
                <c:pt idx="1">
                  <c:v>-7.0000000000000007E-2</c:v>
                </c:pt>
                <c:pt idx="2">
                  <c:v>-7.0000000000000007E-2</c:v>
                </c:pt>
                <c:pt idx="3">
                  <c:v>-0.05</c:v>
                </c:pt>
                <c:pt idx="4">
                  <c:v>-0.06</c:v>
                </c:pt>
                <c:pt idx="5">
                  <c:v>-0.06</c:v>
                </c:pt>
                <c:pt idx="6">
                  <c:v>-0.05</c:v>
                </c:pt>
                <c:pt idx="7">
                  <c:v>-0.04</c:v>
                </c:pt>
                <c:pt idx="8">
                  <c:v>-0.05</c:v>
                </c:pt>
                <c:pt idx="9">
                  <c:v>-0.05</c:v>
                </c:pt>
                <c:pt idx="10">
                  <c:v>-0.04</c:v>
                </c:pt>
                <c:pt idx="11">
                  <c:v>-0.05</c:v>
                </c:pt>
                <c:pt idx="12">
                  <c:v>-0.04</c:v>
                </c:pt>
                <c:pt idx="13">
                  <c:v>-0.05</c:v>
                </c:pt>
                <c:pt idx="15">
                  <c:v>-0.05</c:v>
                </c:pt>
                <c:pt idx="16">
                  <c:v>-0.05</c:v>
                </c:pt>
                <c:pt idx="17">
                  <c:v>-0.06</c:v>
                </c:pt>
                <c:pt idx="18">
                  <c:v>-0.06</c:v>
                </c:pt>
                <c:pt idx="19">
                  <c:v>-0.05</c:v>
                </c:pt>
                <c:pt idx="20">
                  <c:v>-0.06</c:v>
                </c:pt>
                <c:pt idx="21">
                  <c:v>-0.05</c:v>
                </c:pt>
                <c:pt idx="22">
                  <c:v>-0.04</c:v>
                </c:pt>
                <c:pt idx="23">
                  <c:v>-0.04</c:v>
                </c:pt>
                <c:pt idx="24">
                  <c:v>-0.03</c:v>
                </c:pt>
                <c:pt idx="25">
                  <c:v>-0.02</c:v>
                </c:pt>
                <c:pt idx="26">
                  <c:v>-0.02</c:v>
                </c:pt>
                <c:pt idx="27">
                  <c:v>-0.02</c:v>
                </c:pt>
                <c:pt idx="28">
                  <c:v>0</c:v>
                </c:pt>
                <c:pt idx="29">
                  <c:v>0.01</c:v>
                </c:pt>
                <c:pt idx="30">
                  <c:v>0.02</c:v>
                </c:pt>
                <c:pt idx="31">
                  <c:v>0.02</c:v>
                </c:pt>
                <c:pt idx="32">
                  <c:v>0.02</c:v>
                </c:pt>
                <c:pt idx="33">
                  <c:v>0.02</c:v>
                </c:pt>
                <c:pt idx="34">
                  <c:v>0.03</c:v>
                </c:pt>
                <c:pt idx="35">
                  <c:v>0.03</c:v>
                </c:pt>
                <c:pt idx="36">
                  <c:v>0.04</c:v>
                </c:pt>
                <c:pt idx="37">
                  <c:v>0.04</c:v>
                </c:pt>
                <c:pt idx="38">
                  <c:v>0.06</c:v>
                </c:pt>
                <c:pt idx="39">
                  <c:v>0.06</c:v>
                </c:pt>
                <c:pt idx="40">
                  <c:v>0.05</c:v>
                </c:pt>
                <c:pt idx="41">
                  <c:v>0.05</c:v>
                </c:pt>
                <c:pt idx="42">
                  <c:v>0.05</c:v>
                </c:pt>
                <c:pt idx="43">
                  <c:v>0.06</c:v>
                </c:pt>
                <c:pt idx="44">
                  <c:v>0.04</c:v>
                </c:pt>
                <c:pt idx="45">
                  <c:v>0.04</c:v>
                </c:pt>
                <c:pt idx="46">
                  <c:v>0.04</c:v>
                </c:pt>
                <c:pt idx="47">
                  <c:v>0.06</c:v>
                </c:pt>
                <c:pt idx="48">
                  <c:v>0.05</c:v>
                </c:pt>
                <c:pt idx="49">
                  <c:v>0.05</c:v>
                </c:pt>
                <c:pt idx="50">
                  <c:v>0.06</c:v>
                </c:pt>
                <c:pt idx="51">
                  <c:v>0.06</c:v>
                </c:pt>
                <c:pt idx="52">
                  <c:v>0.05</c:v>
                </c:pt>
                <c:pt idx="53">
                  <c:v>0.04</c:v>
                </c:pt>
                <c:pt idx="54">
                  <c:v>0.03</c:v>
                </c:pt>
                <c:pt idx="55">
                  <c:v>0.03</c:v>
                </c:pt>
                <c:pt idx="56">
                  <c:v>0.02</c:v>
                </c:pt>
                <c:pt idx="57">
                  <c:v>0.02</c:v>
                </c:pt>
                <c:pt idx="58">
                  <c:v>0.02</c:v>
                </c:pt>
                <c:pt idx="59">
                  <c:v>0.03</c:v>
                </c:pt>
                <c:pt idx="60">
                  <c:v>0.03</c:v>
                </c:pt>
                <c:pt idx="61">
                  <c:v>0.02</c:v>
                </c:pt>
                <c:pt idx="62">
                  <c:v>0.02</c:v>
                </c:pt>
                <c:pt idx="63">
                  <c:v>0.02</c:v>
                </c:pt>
                <c:pt idx="64">
                  <c:v>0.02</c:v>
                </c:pt>
                <c:pt idx="65">
                  <c:v>0.02</c:v>
                </c:pt>
                <c:pt idx="66">
                  <c:v>0.01</c:v>
                </c:pt>
                <c:pt idx="67">
                  <c:v>0.01</c:v>
                </c:pt>
                <c:pt idx="68">
                  <c:v>0.01</c:v>
                </c:pt>
                <c:pt idx="69">
                  <c:v>0</c:v>
                </c:pt>
                <c:pt idx="70">
                  <c:v>0</c:v>
                </c:pt>
                <c:pt idx="71">
                  <c:v>0</c:v>
                </c:pt>
                <c:pt idx="72">
                  <c:v>0</c:v>
                </c:pt>
                <c:pt idx="73">
                  <c:v>0.01</c:v>
                </c:pt>
                <c:pt idx="74">
                  <c:v>0</c:v>
                </c:pt>
                <c:pt idx="75">
                  <c:v>0</c:v>
                </c:pt>
              </c:numCache>
            </c:numRef>
          </c:val>
        </c:ser>
        <c:dLbls>
          <c:showLegendKey val="0"/>
          <c:showVal val="0"/>
          <c:showCatName val="0"/>
          <c:showSerName val="0"/>
          <c:showPercent val="0"/>
          <c:showBubbleSize val="0"/>
        </c:dLbls>
        <c:gapWidth val="150"/>
        <c:axId val="218382448"/>
        <c:axId val="218380880"/>
      </c:barChart>
      <c:catAx>
        <c:axId val="2183824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218380880"/>
        <c:crosses val="autoZero"/>
        <c:auto val="1"/>
        <c:lblAlgn val="ctr"/>
        <c:lblOffset val="100"/>
        <c:noMultiLvlLbl val="0"/>
      </c:catAx>
      <c:valAx>
        <c:axId val="218380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218382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825128167390302E-2"/>
          <c:y val="4.4574674067380922E-2"/>
          <c:w val="0.90292565064880903"/>
          <c:h val="0.77574262233614244"/>
        </c:manualLayout>
      </c:layout>
      <c:barChart>
        <c:barDir val="col"/>
        <c:grouping val="clustered"/>
        <c:varyColors val="0"/>
        <c:ser>
          <c:idx val="0"/>
          <c:order val="0"/>
          <c:spPr>
            <a:solidFill>
              <a:schemeClr val="accent1"/>
            </a:solidFill>
            <a:ln>
              <a:noFill/>
            </a:ln>
            <a:effectLst/>
          </c:spPr>
          <c:invertIfNegative val="0"/>
          <c:dLbls>
            <c:dLbl>
              <c:idx val="69"/>
              <c:delete val="1"/>
              <c:extLs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Sheet1!$CR$1:$FO$1</c:f>
              <c:strCache>
                <c:ptCount val="76"/>
                <c:pt idx="0">
                  <c:v>Jun-09</c:v>
                </c:pt>
                <c:pt idx="1">
                  <c:v>Jul-09</c:v>
                </c:pt>
                <c:pt idx="2">
                  <c:v>Aug-09</c:v>
                </c:pt>
                <c:pt idx="3">
                  <c:v>Sep-09</c:v>
                </c:pt>
                <c:pt idx="4">
                  <c:v>Oct-09</c:v>
                </c:pt>
                <c:pt idx="5">
                  <c:v>Nov-09</c:v>
                </c:pt>
                <c:pt idx="6">
                  <c:v>Dec-09</c:v>
                </c:pt>
                <c:pt idx="7">
                  <c:v>Jan-10</c:v>
                </c:pt>
                <c:pt idx="8">
                  <c:v>Feb-10</c:v>
                </c:pt>
                <c:pt idx="9">
                  <c:v>Mar-10</c:v>
                </c:pt>
                <c:pt idx="10">
                  <c:v>Apr-10</c:v>
                </c:pt>
                <c:pt idx="11">
                  <c:v>May-10</c:v>
                </c:pt>
                <c:pt idx="12">
                  <c:v>Jun-10</c:v>
                </c:pt>
                <c:pt idx="13">
                  <c:v>Jul-10</c:v>
                </c:pt>
                <c:pt idx="14">
                  <c:v>Aug-10</c:v>
                </c:pt>
                <c:pt idx="15">
                  <c:v>Sep-10</c:v>
                </c:pt>
                <c:pt idx="16">
                  <c:v>Oct-10</c:v>
                </c:pt>
                <c:pt idx="17">
                  <c:v>Nov-10</c:v>
                </c:pt>
                <c:pt idx="18">
                  <c:v>Dec-10</c:v>
                </c:pt>
                <c:pt idx="19">
                  <c:v>Jan-11</c:v>
                </c:pt>
                <c:pt idx="20">
                  <c:v>Feb-11</c:v>
                </c:pt>
                <c:pt idx="21">
                  <c:v>Mar-11</c:v>
                </c:pt>
                <c:pt idx="22">
                  <c:v>Apr-11</c:v>
                </c:pt>
                <c:pt idx="23">
                  <c:v>May-11</c:v>
                </c:pt>
                <c:pt idx="24">
                  <c:v>Jun-11</c:v>
                </c:pt>
                <c:pt idx="25">
                  <c:v>Jul-11</c:v>
                </c:pt>
                <c:pt idx="26">
                  <c:v>Aug-11</c:v>
                </c:pt>
                <c:pt idx="27">
                  <c:v>Sep-11</c:v>
                </c:pt>
                <c:pt idx="28">
                  <c:v>Oct-11</c:v>
                </c:pt>
                <c:pt idx="29">
                  <c:v>Nov-11</c:v>
                </c:pt>
                <c:pt idx="30">
                  <c:v>Dec-11</c:v>
                </c:pt>
                <c:pt idx="31">
                  <c:v>Jan-12</c:v>
                </c:pt>
                <c:pt idx="32">
                  <c:v>Feb-12</c:v>
                </c:pt>
                <c:pt idx="33">
                  <c:v>Mar-12</c:v>
                </c:pt>
                <c:pt idx="34">
                  <c:v>Apr-12</c:v>
                </c:pt>
                <c:pt idx="35">
                  <c:v>May-12</c:v>
                </c:pt>
                <c:pt idx="36">
                  <c:v>Jun-12</c:v>
                </c:pt>
                <c:pt idx="37">
                  <c:v>Jul-12</c:v>
                </c:pt>
                <c:pt idx="38">
                  <c:v>Aug-12</c:v>
                </c:pt>
                <c:pt idx="39">
                  <c:v>Sep-12</c:v>
                </c:pt>
                <c:pt idx="40">
                  <c:v>Oct-12</c:v>
                </c:pt>
                <c:pt idx="41">
                  <c:v>Nov-12</c:v>
                </c:pt>
                <c:pt idx="42">
                  <c:v>Dec-12</c:v>
                </c:pt>
                <c:pt idx="43">
                  <c:v>Jan-13</c:v>
                </c:pt>
                <c:pt idx="44">
                  <c:v>Feb-13</c:v>
                </c:pt>
                <c:pt idx="45">
                  <c:v>Mar-13</c:v>
                </c:pt>
                <c:pt idx="46">
                  <c:v>Apr-13</c:v>
                </c:pt>
                <c:pt idx="47">
                  <c:v>May-13</c:v>
                </c:pt>
                <c:pt idx="48">
                  <c:v>Jun-13</c:v>
                </c:pt>
                <c:pt idx="49">
                  <c:v>Jul-13</c:v>
                </c:pt>
                <c:pt idx="50">
                  <c:v>Aug-13</c:v>
                </c:pt>
                <c:pt idx="51">
                  <c:v>Sep-13</c:v>
                </c:pt>
                <c:pt idx="52">
                  <c:v>Oct-13</c:v>
                </c:pt>
                <c:pt idx="53">
                  <c:v>Nov-13</c:v>
                </c:pt>
                <c:pt idx="54">
                  <c:v>Dec-13</c:v>
                </c:pt>
                <c:pt idx="55">
                  <c:v>Jan-14</c:v>
                </c:pt>
                <c:pt idx="56">
                  <c:v>Feb-14</c:v>
                </c:pt>
                <c:pt idx="57">
                  <c:v>Mar-14</c:v>
                </c:pt>
                <c:pt idx="58">
                  <c:v>Apr-14</c:v>
                </c:pt>
                <c:pt idx="59">
                  <c:v>May-14</c:v>
                </c:pt>
                <c:pt idx="60">
                  <c:v>Jun-14</c:v>
                </c:pt>
                <c:pt idx="61">
                  <c:v>Jul-14</c:v>
                </c:pt>
                <c:pt idx="62">
                  <c:v>Aug-14</c:v>
                </c:pt>
                <c:pt idx="63">
                  <c:v>Sep-14</c:v>
                </c:pt>
                <c:pt idx="64">
                  <c:v>Oct-14</c:v>
                </c:pt>
                <c:pt idx="65">
                  <c:v>Nov-14</c:v>
                </c:pt>
                <c:pt idx="66">
                  <c:v>Dec-14</c:v>
                </c:pt>
                <c:pt idx="67">
                  <c:v>Jan-15</c:v>
                </c:pt>
                <c:pt idx="68">
                  <c:v>Feb-15</c:v>
                </c:pt>
                <c:pt idx="69">
                  <c:v>Mar-15</c:v>
                </c:pt>
                <c:pt idx="70">
                  <c:v>Apr-15</c:v>
                </c:pt>
                <c:pt idx="71">
                  <c:v>May-15</c:v>
                </c:pt>
                <c:pt idx="72">
                  <c:v>Jun-15</c:v>
                </c:pt>
                <c:pt idx="73">
                  <c:v>Jul-15</c:v>
                </c:pt>
                <c:pt idx="74">
                  <c:v>Aug-15</c:v>
                </c:pt>
                <c:pt idx="75">
                  <c:v>Sep-15</c:v>
                </c:pt>
              </c:strCache>
            </c:strRef>
          </c:cat>
          <c:val>
            <c:numRef>
              <c:f>Sheet1!$CR$2:$FO$2</c:f>
              <c:numCache>
                <c:formatCode>0%</c:formatCode>
                <c:ptCount val="76"/>
                <c:pt idx="0">
                  <c:v>-0.04</c:v>
                </c:pt>
                <c:pt idx="1">
                  <c:v>-0.05</c:v>
                </c:pt>
                <c:pt idx="2">
                  <c:v>-0.05</c:v>
                </c:pt>
                <c:pt idx="3">
                  <c:v>-0.04</c:v>
                </c:pt>
                <c:pt idx="4">
                  <c:v>-0.04</c:v>
                </c:pt>
                <c:pt idx="5">
                  <c:v>-0.04</c:v>
                </c:pt>
                <c:pt idx="6">
                  <c:v>-0.03</c:v>
                </c:pt>
                <c:pt idx="7">
                  <c:v>-0.04</c:v>
                </c:pt>
                <c:pt idx="8">
                  <c:v>-0.04</c:v>
                </c:pt>
                <c:pt idx="9">
                  <c:v>-0.03</c:v>
                </c:pt>
                <c:pt idx="10">
                  <c:v>-0.03</c:v>
                </c:pt>
                <c:pt idx="11">
                  <c:v>-0.03</c:v>
                </c:pt>
                <c:pt idx="12">
                  <c:v>-0.02</c:v>
                </c:pt>
                <c:pt idx="13">
                  <c:v>-0.03</c:v>
                </c:pt>
                <c:pt idx="14">
                  <c:v>-0.03</c:v>
                </c:pt>
                <c:pt idx="15">
                  <c:v>-0.03</c:v>
                </c:pt>
                <c:pt idx="16">
                  <c:v>-0.03</c:v>
                </c:pt>
                <c:pt idx="17">
                  <c:v>-0.02</c:v>
                </c:pt>
                <c:pt idx="18">
                  <c:v>-0.01</c:v>
                </c:pt>
                <c:pt idx="19">
                  <c:v>-0.03</c:v>
                </c:pt>
                <c:pt idx="20">
                  <c:v>-0.03</c:v>
                </c:pt>
                <c:pt idx="21">
                  <c:v>-0.02</c:v>
                </c:pt>
                <c:pt idx="22">
                  <c:v>-0.03</c:v>
                </c:pt>
                <c:pt idx="24">
                  <c:v>-0.01</c:v>
                </c:pt>
                <c:pt idx="25">
                  <c:v>-0.02</c:v>
                </c:pt>
                <c:pt idx="26">
                  <c:v>-0.01</c:v>
                </c:pt>
                <c:pt idx="27">
                  <c:v>-0.01</c:v>
                </c:pt>
                <c:pt idx="28">
                  <c:v>0</c:v>
                </c:pt>
                <c:pt idx="29">
                  <c:v>0.01</c:v>
                </c:pt>
                <c:pt idx="30">
                  <c:v>0</c:v>
                </c:pt>
                <c:pt idx="31">
                  <c:v>0.01</c:v>
                </c:pt>
                <c:pt idx="32">
                  <c:v>0.01</c:v>
                </c:pt>
                <c:pt idx="33">
                  <c:v>0.01</c:v>
                </c:pt>
                <c:pt idx="34">
                  <c:v>0.02</c:v>
                </c:pt>
                <c:pt idx="35">
                  <c:v>0.03</c:v>
                </c:pt>
                <c:pt idx="36">
                  <c:v>0.04</c:v>
                </c:pt>
                <c:pt idx="37">
                  <c:v>0.05</c:v>
                </c:pt>
                <c:pt idx="38">
                  <c:v>0.04</c:v>
                </c:pt>
                <c:pt idx="39">
                  <c:v>0.05</c:v>
                </c:pt>
                <c:pt idx="40">
                  <c:v>0.05</c:v>
                </c:pt>
                <c:pt idx="41">
                  <c:v>0.05</c:v>
                </c:pt>
                <c:pt idx="42">
                  <c:v>0.06</c:v>
                </c:pt>
                <c:pt idx="43">
                  <c:v>0.05</c:v>
                </c:pt>
                <c:pt idx="44">
                  <c:v>0.05</c:v>
                </c:pt>
                <c:pt idx="45">
                  <c:v>0.05</c:v>
                </c:pt>
                <c:pt idx="46">
                  <c:v>0.05</c:v>
                </c:pt>
                <c:pt idx="47">
                  <c:v>0.05</c:v>
                </c:pt>
                <c:pt idx="48">
                  <c:v>0.06</c:v>
                </c:pt>
                <c:pt idx="49">
                  <c:v>0.05</c:v>
                </c:pt>
                <c:pt idx="50">
                  <c:v>0.04</c:v>
                </c:pt>
                <c:pt idx="51">
                  <c:v>0.05</c:v>
                </c:pt>
                <c:pt idx="52">
                  <c:v>0.05</c:v>
                </c:pt>
                <c:pt idx="53">
                  <c:v>0.05</c:v>
                </c:pt>
                <c:pt idx="54">
                  <c:v>0.04</c:v>
                </c:pt>
                <c:pt idx="55">
                  <c:v>0.04</c:v>
                </c:pt>
                <c:pt idx="56">
                  <c:v>0.04</c:v>
                </c:pt>
                <c:pt idx="57">
                  <c:v>0.04</c:v>
                </c:pt>
                <c:pt idx="58">
                  <c:v>0.03</c:v>
                </c:pt>
                <c:pt idx="59">
                  <c:v>0.03</c:v>
                </c:pt>
                <c:pt idx="60">
                  <c:v>0.03</c:v>
                </c:pt>
                <c:pt idx="61">
                  <c:v>0.03</c:v>
                </c:pt>
                <c:pt idx="62">
                  <c:v>0.02</c:v>
                </c:pt>
                <c:pt idx="63">
                  <c:v>0.02</c:v>
                </c:pt>
                <c:pt idx="64">
                  <c:v>0.03</c:v>
                </c:pt>
                <c:pt idx="65">
                  <c:v>0.03</c:v>
                </c:pt>
                <c:pt idx="66">
                  <c:v>0.01</c:v>
                </c:pt>
                <c:pt idx="67">
                  <c:v>0.01</c:v>
                </c:pt>
                <c:pt idx="68">
                  <c:v>0.02</c:v>
                </c:pt>
                <c:pt idx="69">
                  <c:v>0.01</c:v>
                </c:pt>
                <c:pt idx="70">
                  <c:v>0.02</c:v>
                </c:pt>
                <c:pt idx="71">
                  <c:v>0.02</c:v>
                </c:pt>
                <c:pt idx="72">
                  <c:v>0.02</c:v>
                </c:pt>
                <c:pt idx="73">
                  <c:v>0.02</c:v>
                </c:pt>
                <c:pt idx="74">
                  <c:v>0.02</c:v>
                </c:pt>
                <c:pt idx="75">
                  <c:v>0.02</c:v>
                </c:pt>
              </c:numCache>
            </c:numRef>
          </c:val>
        </c:ser>
        <c:dLbls>
          <c:showLegendKey val="0"/>
          <c:showVal val="0"/>
          <c:showCatName val="0"/>
          <c:showSerName val="0"/>
          <c:showPercent val="0"/>
          <c:showBubbleSize val="0"/>
        </c:dLbls>
        <c:gapWidth val="150"/>
        <c:axId val="218383232"/>
        <c:axId val="218383624"/>
      </c:barChart>
      <c:catAx>
        <c:axId val="2183832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218383624"/>
        <c:crosses val="autoZero"/>
        <c:auto val="1"/>
        <c:lblAlgn val="ctr"/>
        <c:lblOffset val="100"/>
        <c:noMultiLvlLbl val="0"/>
      </c:catAx>
      <c:valAx>
        <c:axId val="218383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218383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85880770134262E-2"/>
          <c:y val="8.964486338373738E-2"/>
          <c:w val="0.92807424593967514"/>
          <c:h val="0.79952338027496361"/>
        </c:manualLayout>
      </c:layout>
      <c:barChart>
        <c:barDir val="col"/>
        <c:grouping val="clustered"/>
        <c:varyColors val="0"/>
        <c:ser>
          <c:idx val="1"/>
          <c:order val="0"/>
          <c:tx>
            <c:strRef>
              <c:f>Sheet1!$A$2</c:f>
              <c:strCache>
                <c:ptCount val="1"/>
                <c:pt idx="0">
                  <c:v>Loss Reserve to Surplus Ratio</c:v>
                </c:pt>
              </c:strCache>
            </c:strRef>
          </c:tx>
          <c:spPr>
            <a:solidFill>
              <a:srgbClr val="225A7A"/>
            </a:solidFill>
          </c:spPr>
          <c:invertIfNegative val="0"/>
          <c:dLbls>
            <c:numFmt formatCode="#,##0.0" sourceLinked="0"/>
            <c:spPr>
              <a:noFill/>
              <a:ln>
                <a:noFill/>
              </a:ln>
              <a:effectLst/>
            </c:spPr>
            <c:txPr>
              <a:bodyPr rot="-5400000" wrap="square" lIns="38100" tIns="19050" rIns="38100" bIns="19050" anchor="ctr">
                <a:spAutoFit/>
              </a:bodyPr>
              <a:lstStyle/>
              <a:p>
                <a:pPr>
                  <a:defRPr sz="1200" b="1" i="0" baseline="0">
                    <a:solidFill>
                      <a:schemeClr val="tx1"/>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numRef>
              <c:f>Sheet1!$C$1:$AT$1</c:f>
              <c:numCache>
                <c:formatCode>General</c:formatCode>
                <c:ptCount val="44"/>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numCache>
            </c:numRef>
          </c:cat>
          <c:val>
            <c:numRef>
              <c:f>Sheet1!$C$2:$AT$2</c:f>
              <c:numCache>
                <c:formatCode>General</c:formatCode>
                <c:ptCount val="44"/>
                <c:pt idx="0">
                  <c:v>1.2</c:v>
                </c:pt>
                <c:pt idx="1">
                  <c:v>1.1000000000000001</c:v>
                </c:pt>
                <c:pt idx="2">
                  <c:v>1.4</c:v>
                </c:pt>
                <c:pt idx="3">
                  <c:v>2.1</c:v>
                </c:pt>
                <c:pt idx="4">
                  <c:v>2</c:v>
                </c:pt>
                <c:pt idx="5">
                  <c:v>1.9</c:v>
                </c:pt>
                <c:pt idx="6">
                  <c:v>1.9</c:v>
                </c:pt>
                <c:pt idx="7">
                  <c:v>1.9</c:v>
                </c:pt>
                <c:pt idx="8">
                  <c:v>1.9</c:v>
                </c:pt>
                <c:pt idx="9">
                  <c:v>1.8</c:v>
                </c:pt>
                <c:pt idx="10">
                  <c:v>1.9</c:v>
                </c:pt>
                <c:pt idx="11">
                  <c:v>1.9</c:v>
                </c:pt>
                <c:pt idx="12">
                  <c:v>1.9</c:v>
                </c:pt>
                <c:pt idx="13">
                  <c:v>2.1</c:v>
                </c:pt>
                <c:pt idx="14">
                  <c:v>2</c:v>
                </c:pt>
                <c:pt idx="15">
                  <c:v>2</c:v>
                </c:pt>
                <c:pt idx="16">
                  <c:v>2.1</c:v>
                </c:pt>
                <c:pt idx="17">
                  <c:v>2</c:v>
                </c:pt>
                <c:pt idx="18">
                  <c:v>2</c:v>
                </c:pt>
                <c:pt idx="19">
                  <c:v>2.1</c:v>
                </c:pt>
                <c:pt idx="20">
                  <c:v>1.9</c:v>
                </c:pt>
                <c:pt idx="21">
                  <c:v>2</c:v>
                </c:pt>
                <c:pt idx="22">
                  <c:v>1.8</c:v>
                </c:pt>
                <c:pt idx="23">
                  <c:v>1.8</c:v>
                </c:pt>
                <c:pt idx="24">
                  <c:v>1.6</c:v>
                </c:pt>
                <c:pt idx="25">
                  <c:v>1.4</c:v>
                </c:pt>
                <c:pt idx="26">
                  <c:v>1.2</c:v>
                </c:pt>
                <c:pt idx="27">
                  <c:v>1.1000000000000001</c:v>
                </c:pt>
                <c:pt idx="28">
                  <c:v>1.1000000000000001</c:v>
                </c:pt>
                <c:pt idx="29">
                  <c:v>1.1000000000000001</c:v>
                </c:pt>
                <c:pt idx="30">
                  <c:v>1.2</c:v>
                </c:pt>
                <c:pt idx="31">
                  <c:v>1.4</c:v>
                </c:pt>
                <c:pt idx="32">
                  <c:v>1.2</c:v>
                </c:pt>
                <c:pt idx="33">
                  <c:v>1.2</c:v>
                </c:pt>
                <c:pt idx="34">
                  <c:v>1.2</c:v>
                </c:pt>
                <c:pt idx="35">
                  <c:v>1.1000000000000001</c:v>
                </c:pt>
                <c:pt idx="36">
                  <c:v>1.1000000000000001</c:v>
                </c:pt>
                <c:pt idx="37">
                  <c:v>1.3</c:v>
                </c:pt>
                <c:pt idx="38">
                  <c:v>1.1000000000000001</c:v>
                </c:pt>
                <c:pt idx="39">
                  <c:v>1</c:v>
                </c:pt>
                <c:pt idx="40">
                  <c:v>1.1000000000000001</c:v>
                </c:pt>
                <c:pt idx="41">
                  <c:v>1</c:v>
                </c:pt>
                <c:pt idx="42">
                  <c:v>0.85311257807011565</c:v>
                </c:pt>
                <c:pt idx="43">
                  <c:v>0.87759955921515809</c:v>
                </c:pt>
              </c:numCache>
            </c:numRef>
          </c:val>
        </c:ser>
        <c:dLbls>
          <c:showLegendKey val="0"/>
          <c:showVal val="0"/>
          <c:showCatName val="0"/>
          <c:showSerName val="0"/>
          <c:showPercent val="0"/>
          <c:showBubbleSize val="0"/>
        </c:dLbls>
        <c:gapWidth val="100"/>
        <c:axId val="212751952"/>
        <c:axId val="212752344"/>
      </c:barChart>
      <c:catAx>
        <c:axId val="212751952"/>
        <c:scaling>
          <c:orientation val="minMax"/>
        </c:scaling>
        <c:delete val="0"/>
        <c:axPos val="b"/>
        <c:numFmt formatCode="General" sourceLinked="1"/>
        <c:majorTickMark val="out"/>
        <c:minorTickMark val="none"/>
        <c:tickLblPos val="nextTo"/>
        <c:spPr>
          <a:ln w="12668">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212752344"/>
        <c:crosses val="autoZero"/>
        <c:auto val="1"/>
        <c:lblAlgn val="ctr"/>
        <c:lblOffset val="20"/>
        <c:noMultiLvlLbl val="0"/>
      </c:catAx>
      <c:valAx>
        <c:axId val="212752344"/>
        <c:scaling>
          <c:orientation val="minMax"/>
        </c:scaling>
        <c:delete val="0"/>
        <c:axPos val="l"/>
        <c:numFmt formatCode="0%" sourceLinked="0"/>
        <c:majorTickMark val="out"/>
        <c:minorTickMark val="none"/>
        <c:tickLblPos val="nextTo"/>
        <c:spPr>
          <a:ln w="3167">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212751952"/>
        <c:crosses val="autoZero"/>
        <c:crossBetween val="between"/>
      </c:valAx>
      <c:spPr>
        <a:noFill/>
        <a:ln w="25336">
          <a:noFill/>
        </a:ln>
      </c:spPr>
    </c:plotArea>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825128167390302E-2"/>
          <c:y val="4.4574674067380922E-2"/>
          <c:w val="0.90292565064880903"/>
          <c:h val="0.77574262233614244"/>
        </c:manualLayout>
      </c:layout>
      <c:barChart>
        <c:barDir val="col"/>
        <c:grouping val="clustered"/>
        <c:varyColors val="0"/>
        <c:ser>
          <c:idx val="0"/>
          <c:order val="0"/>
          <c:spPr>
            <a:solidFill>
              <a:schemeClr val="accent1"/>
            </a:solidFill>
            <a:ln>
              <a:noFill/>
            </a:ln>
            <a:effectLst/>
          </c:spPr>
          <c:invertIfNegative val="0"/>
          <c:dLbls>
            <c:dLbl>
              <c:idx val="69"/>
              <c:delete val="1"/>
              <c:extLs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Sheet1!$CR$1:$FO$1</c:f>
              <c:strCache>
                <c:ptCount val="76"/>
                <c:pt idx="0">
                  <c:v>Jun-09</c:v>
                </c:pt>
                <c:pt idx="1">
                  <c:v>Jul-09</c:v>
                </c:pt>
                <c:pt idx="2">
                  <c:v>Aug-09</c:v>
                </c:pt>
                <c:pt idx="3">
                  <c:v>Sep-09</c:v>
                </c:pt>
                <c:pt idx="4">
                  <c:v>Oct-09</c:v>
                </c:pt>
                <c:pt idx="5">
                  <c:v>Nov-09</c:v>
                </c:pt>
                <c:pt idx="6">
                  <c:v>Dec-09</c:v>
                </c:pt>
                <c:pt idx="7">
                  <c:v>Jan-10</c:v>
                </c:pt>
                <c:pt idx="8">
                  <c:v>Feb-10</c:v>
                </c:pt>
                <c:pt idx="9">
                  <c:v>Mar-10</c:v>
                </c:pt>
                <c:pt idx="10">
                  <c:v>Apr-10</c:v>
                </c:pt>
                <c:pt idx="11">
                  <c:v>May-10</c:v>
                </c:pt>
                <c:pt idx="12">
                  <c:v>Jun-10</c:v>
                </c:pt>
                <c:pt idx="13">
                  <c:v>Jul-10</c:v>
                </c:pt>
                <c:pt idx="14">
                  <c:v>Aug-10</c:v>
                </c:pt>
                <c:pt idx="15">
                  <c:v>Sep-10</c:v>
                </c:pt>
                <c:pt idx="16">
                  <c:v>Oct-10</c:v>
                </c:pt>
                <c:pt idx="17">
                  <c:v>Nov-10</c:v>
                </c:pt>
                <c:pt idx="18">
                  <c:v>Dec-10</c:v>
                </c:pt>
                <c:pt idx="19">
                  <c:v>Jan-11</c:v>
                </c:pt>
                <c:pt idx="20">
                  <c:v>Feb-11</c:v>
                </c:pt>
                <c:pt idx="21">
                  <c:v>Mar-11</c:v>
                </c:pt>
                <c:pt idx="22">
                  <c:v>Apr-11</c:v>
                </c:pt>
                <c:pt idx="23">
                  <c:v>May-11</c:v>
                </c:pt>
                <c:pt idx="24">
                  <c:v>Jun-11</c:v>
                </c:pt>
                <c:pt idx="25">
                  <c:v>Jul-11</c:v>
                </c:pt>
                <c:pt idx="26">
                  <c:v>Aug-11</c:v>
                </c:pt>
                <c:pt idx="27">
                  <c:v>Sep-11</c:v>
                </c:pt>
                <c:pt idx="28">
                  <c:v>Oct-11</c:v>
                </c:pt>
                <c:pt idx="29">
                  <c:v>Nov-11</c:v>
                </c:pt>
                <c:pt idx="30">
                  <c:v>Dec-11</c:v>
                </c:pt>
                <c:pt idx="31">
                  <c:v>Jan-12</c:v>
                </c:pt>
                <c:pt idx="32">
                  <c:v>Feb-12</c:v>
                </c:pt>
                <c:pt idx="33">
                  <c:v>Mar-12</c:v>
                </c:pt>
                <c:pt idx="34">
                  <c:v>Apr-12</c:v>
                </c:pt>
                <c:pt idx="35">
                  <c:v>May-12</c:v>
                </c:pt>
                <c:pt idx="36">
                  <c:v>Jun-12</c:v>
                </c:pt>
                <c:pt idx="37">
                  <c:v>Jul-12</c:v>
                </c:pt>
                <c:pt idx="38">
                  <c:v>Aug-12</c:v>
                </c:pt>
                <c:pt idx="39">
                  <c:v>Sep-12</c:v>
                </c:pt>
                <c:pt idx="40">
                  <c:v>Oct-12</c:v>
                </c:pt>
                <c:pt idx="41">
                  <c:v>Nov-12</c:v>
                </c:pt>
                <c:pt idx="42">
                  <c:v>Dec-12</c:v>
                </c:pt>
                <c:pt idx="43">
                  <c:v>Jan-13</c:v>
                </c:pt>
                <c:pt idx="44">
                  <c:v>Feb-13</c:v>
                </c:pt>
                <c:pt idx="45">
                  <c:v>Mar-13</c:v>
                </c:pt>
                <c:pt idx="46">
                  <c:v>Apr-13</c:v>
                </c:pt>
                <c:pt idx="47">
                  <c:v>May-13</c:v>
                </c:pt>
                <c:pt idx="48">
                  <c:v>Jun-13</c:v>
                </c:pt>
                <c:pt idx="49">
                  <c:v>Jul-13</c:v>
                </c:pt>
                <c:pt idx="50">
                  <c:v>Aug-13</c:v>
                </c:pt>
                <c:pt idx="51">
                  <c:v>Sep-13</c:v>
                </c:pt>
                <c:pt idx="52">
                  <c:v>Oct-13</c:v>
                </c:pt>
                <c:pt idx="53">
                  <c:v>Nov-13</c:v>
                </c:pt>
                <c:pt idx="54">
                  <c:v>Dec-13</c:v>
                </c:pt>
                <c:pt idx="55">
                  <c:v>Jan-14</c:v>
                </c:pt>
                <c:pt idx="56">
                  <c:v>Feb-14</c:v>
                </c:pt>
                <c:pt idx="57">
                  <c:v>Mar-14</c:v>
                </c:pt>
                <c:pt idx="58">
                  <c:v>Apr-14</c:v>
                </c:pt>
                <c:pt idx="59">
                  <c:v>May-14</c:v>
                </c:pt>
                <c:pt idx="60">
                  <c:v>Jun-14</c:v>
                </c:pt>
                <c:pt idx="61">
                  <c:v>Jul-14</c:v>
                </c:pt>
                <c:pt idx="62">
                  <c:v>Aug-14</c:v>
                </c:pt>
                <c:pt idx="63">
                  <c:v>Sep-14</c:v>
                </c:pt>
                <c:pt idx="64">
                  <c:v>Oct-14</c:v>
                </c:pt>
                <c:pt idx="65">
                  <c:v>Nov-14</c:v>
                </c:pt>
                <c:pt idx="66">
                  <c:v>Dec-14</c:v>
                </c:pt>
                <c:pt idx="67">
                  <c:v>Jan-15</c:v>
                </c:pt>
                <c:pt idx="68">
                  <c:v>Feb-15</c:v>
                </c:pt>
                <c:pt idx="69">
                  <c:v>Mar-15</c:v>
                </c:pt>
                <c:pt idx="70">
                  <c:v>Apr-15</c:v>
                </c:pt>
                <c:pt idx="71">
                  <c:v>May-15</c:v>
                </c:pt>
                <c:pt idx="72">
                  <c:v>Jun-15</c:v>
                </c:pt>
                <c:pt idx="73">
                  <c:v>Jul-15</c:v>
                </c:pt>
                <c:pt idx="74">
                  <c:v>Aug-15</c:v>
                </c:pt>
                <c:pt idx="75">
                  <c:v>Sep-15</c:v>
                </c:pt>
              </c:strCache>
            </c:strRef>
          </c:cat>
          <c:val>
            <c:numRef>
              <c:f>Sheet1!$CR$2:$FO$2</c:f>
              <c:numCache>
                <c:formatCode>0%</c:formatCode>
                <c:ptCount val="76"/>
                <c:pt idx="0">
                  <c:v>-0.05</c:v>
                </c:pt>
                <c:pt idx="1">
                  <c:v>-0.04</c:v>
                </c:pt>
                <c:pt idx="2">
                  <c:v>-0.04</c:v>
                </c:pt>
                <c:pt idx="3">
                  <c:v>-0.03</c:v>
                </c:pt>
                <c:pt idx="4">
                  <c:v>-0.05</c:v>
                </c:pt>
                <c:pt idx="5">
                  <c:v>-0.04</c:v>
                </c:pt>
                <c:pt idx="6">
                  <c:v>-0.03</c:v>
                </c:pt>
                <c:pt idx="7">
                  <c:v>-0.04</c:v>
                </c:pt>
                <c:pt idx="8">
                  <c:v>-0.04</c:v>
                </c:pt>
                <c:pt idx="9">
                  <c:v>-0.03</c:v>
                </c:pt>
                <c:pt idx="10">
                  <c:v>-0.04</c:v>
                </c:pt>
                <c:pt idx="12">
                  <c:v>-0.02</c:v>
                </c:pt>
                <c:pt idx="13">
                  <c:v>-0.02</c:v>
                </c:pt>
                <c:pt idx="16">
                  <c:v>-0.03</c:v>
                </c:pt>
                <c:pt idx="17">
                  <c:v>-0.03</c:v>
                </c:pt>
                <c:pt idx="19">
                  <c:v>-0.03</c:v>
                </c:pt>
                <c:pt idx="20">
                  <c:v>-0.03</c:v>
                </c:pt>
                <c:pt idx="21">
                  <c:v>-0.03</c:v>
                </c:pt>
                <c:pt idx="22">
                  <c:v>-0.04</c:v>
                </c:pt>
                <c:pt idx="23">
                  <c:v>-0.04</c:v>
                </c:pt>
                <c:pt idx="24">
                  <c:v>-0.02</c:v>
                </c:pt>
                <c:pt idx="25">
                  <c:v>-0.02</c:v>
                </c:pt>
                <c:pt idx="26">
                  <c:v>-0.03</c:v>
                </c:pt>
                <c:pt idx="27">
                  <c:v>-0.02</c:v>
                </c:pt>
                <c:pt idx="28">
                  <c:v>-0.01</c:v>
                </c:pt>
                <c:pt idx="29">
                  <c:v>0</c:v>
                </c:pt>
                <c:pt idx="30">
                  <c:v>0</c:v>
                </c:pt>
                <c:pt idx="31">
                  <c:v>0.01</c:v>
                </c:pt>
                <c:pt idx="32">
                  <c:v>0.02</c:v>
                </c:pt>
                <c:pt idx="33">
                  <c:v>0.02</c:v>
                </c:pt>
                <c:pt idx="34">
                  <c:v>0.03</c:v>
                </c:pt>
                <c:pt idx="35">
                  <c:v>0.03</c:v>
                </c:pt>
                <c:pt idx="36">
                  <c:v>0.03</c:v>
                </c:pt>
                <c:pt idx="37">
                  <c:v>0.04</c:v>
                </c:pt>
                <c:pt idx="38">
                  <c:v>0.03</c:v>
                </c:pt>
                <c:pt idx="39">
                  <c:v>0.04</c:v>
                </c:pt>
                <c:pt idx="40">
                  <c:v>0.04</c:v>
                </c:pt>
                <c:pt idx="41">
                  <c:v>0.05</c:v>
                </c:pt>
                <c:pt idx="42">
                  <c:v>0.04</c:v>
                </c:pt>
                <c:pt idx="43">
                  <c:v>0.03</c:v>
                </c:pt>
                <c:pt idx="44">
                  <c:v>0.05</c:v>
                </c:pt>
                <c:pt idx="45">
                  <c:v>0.05</c:v>
                </c:pt>
                <c:pt idx="46">
                  <c:v>0.05</c:v>
                </c:pt>
                <c:pt idx="47">
                  <c:v>0.05</c:v>
                </c:pt>
                <c:pt idx="48">
                  <c:v>0.04</c:v>
                </c:pt>
                <c:pt idx="49">
                  <c:v>0.04</c:v>
                </c:pt>
                <c:pt idx="50">
                  <c:v>0.04</c:v>
                </c:pt>
                <c:pt idx="51">
                  <c:v>0.04</c:v>
                </c:pt>
                <c:pt idx="52">
                  <c:v>0.04</c:v>
                </c:pt>
                <c:pt idx="53">
                  <c:v>0.03</c:v>
                </c:pt>
                <c:pt idx="54">
                  <c:v>0.03</c:v>
                </c:pt>
                <c:pt idx="55">
                  <c:v>0.03</c:v>
                </c:pt>
                <c:pt idx="56">
                  <c:v>0.02</c:v>
                </c:pt>
                <c:pt idx="57">
                  <c:v>0.03</c:v>
                </c:pt>
                <c:pt idx="58">
                  <c:v>0.02</c:v>
                </c:pt>
                <c:pt idx="59">
                  <c:v>0.02</c:v>
                </c:pt>
                <c:pt idx="60">
                  <c:v>0.01</c:v>
                </c:pt>
                <c:pt idx="61">
                  <c:v>0.02</c:v>
                </c:pt>
                <c:pt idx="62">
                  <c:v>0.01</c:v>
                </c:pt>
                <c:pt idx="63">
                  <c:v>0.02</c:v>
                </c:pt>
                <c:pt idx="64">
                  <c:v>0.02</c:v>
                </c:pt>
                <c:pt idx="65">
                  <c:v>0.02</c:v>
                </c:pt>
                <c:pt idx="66">
                  <c:v>0.01</c:v>
                </c:pt>
                <c:pt idx="67">
                  <c:v>0.01</c:v>
                </c:pt>
                <c:pt idx="68">
                  <c:v>0.01</c:v>
                </c:pt>
                <c:pt idx="69">
                  <c:v>0</c:v>
                </c:pt>
                <c:pt idx="70">
                  <c:v>0</c:v>
                </c:pt>
                <c:pt idx="71">
                  <c:v>0</c:v>
                </c:pt>
                <c:pt idx="72">
                  <c:v>0</c:v>
                </c:pt>
                <c:pt idx="73">
                  <c:v>0.01</c:v>
                </c:pt>
                <c:pt idx="74">
                  <c:v>0</c:v>
                </c:pt>
                <c:pt idx="75">
                  <c:v>0</c:v>
                </c:pt>
              </c:numCache>
            </c:numRef>
          </c:val>
        </c:ser>
        <c:dLbls>
          <c:showLegendKey val="0"/>
          <c:showVal val="0"/>
          <c:showCatName val="0"/>
          <c:showSerName val="0"/>
          <c:showPercent val="0"/>
          <c:showBubbleSize val="0"/>
        </c:dLbls>
        <c:gapWidth val="150"/>
        <c:axId val="174220488"/>
        <c:axId val="212753128"/>
      </c:barChart>
      <c:catAx>
        <c:axId val="1742204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212753128"/>
        <c:crosses val="autoZero"/>
        <c:auto val="1"/>
        <c:lblAlgn val="ctr"/>
        <c:lblOffset val="100"/>
        <c:noMultiLvlLbl val="0"/>
      </c:catAx>
      <c:valAx>
        <c:axId val="2127531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74220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479701719528046E-2"/>
          <c:y val="2.7279706226070965E-2"/>
          <c:w val="0.8872710770966713"/>
          <c:h val="0.8217303683695743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74"/>
              <c:delete val="1"/>
              <c:extLst>
                <c:ext xmlns:c15="http://schemas.microsoft.com/office/drawing/2012/chart" uri="{CE6537A1-D6FC-4f65-9D91-7224C49458BB}"/>
              </c:extLst>
            </c:dLbl>
            <c:numFmt formatCode="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Sheet1!$A$2:$A$94</c:f>
              <c:strCache>
                <c:ptCount val="93"/>
                <c:pt idx="0">
                  <c:v>Jan-08</c:v>
                </c:pt>
                <c:pt idx="1">
                  <c:v>Feb-08</c:v>
                </c:pt>
                <c:pt idx="2">
                  <c:v>Mar-08</c:v>
                </c:pt>
                <c:pt idx="3">
                  <c:v>Apr-08</c:v>
                </c:pt>
                <c:pt idx="4">
                  <c:v>May-08</c:v>
                </c:pt>
                <c:pt idx="5">
                  <c:v>Jun-08</c:v>
                </c:pt>
                <c:pt idx="6">
                  <c:v>Jul-08</c:v>
                </c:pt>
                <c:pt idx="7">
                  <c:v>Aug-08</c:v>
                </c:pt>
                <c:pt idx="8">
                  <c:v>Sep-08</c:v>
                </c:pt>
                <c:pt idx="9">
                  <c:v>Oct-08</c:v>
                </c:pt>
                <c:pt idx="10">
                  <c:v>Nov-08</c:v>
                </c:pt>
                <c:pt idx="11">
                  <c:v>Dec-08</c:v>
                </c:pt>
                <c:pt idx="12">
                  <c:v>Jan-09</c:v>
                </c:pt>
                <c:pt idx="13">
                  <c:v>Feb-09</c:v>
                </c:pt>
                <c:pt idx="14">
                  <c:v>Mar-09</c:v>
                </c:pt>
                <c:pt idx="15">
                  <c:v>Apr-09</c:v>
                </c:pt>
                <c:pt idx="16">
                  <c:v>May-09</c:v>
                </c:pt>
                <c:pt idx="17">
                  <c:v>Jun-09</c:v>
                </c:pt>
                <c:pt idx="18">
                  <c:v>Jul-09</c:v>
                </c:pt>
                <c:pt idx="19">
                  <c:v>Aug-09</c:v>
                </c:pt>
                <c:pt idx="20">
                  <c:v>Sep-09</c:v>
                </c:pt>
                <c:pt idx="21">
                  <c:v>Oct-09</c:v>
                </c:pt>
                <c:pt idx="22">
                  <c:v>Nov-09</c:v>
                </c:pt>
                <c:pt idx="23">
                  <c:v>Dec-09</c:v>
                </c:pt>
                <c:pt idx="24">
                  <c:v>Jan-10</c:v>
                </c:pt>
                <c:pt idx="25">
                  <c:v>Feb-10</c:v>
                </c:pt>
                <c:pt idx="26">
                  <c:v>Mar-10</c:v>
                </c:pt>
                <c:pt idx="27">
                  <c:v>Apr-10</c:v>
                </c:pt>
                <c:pt idx="28">
                  <c:v>May-10</c:v>
                </c:pt>
                <c:pt idx="29">
                  <c:v>Jun-10</c:v>
                </c:pt>
                <c:pt idx="30">
                  <c:v>Jul-10</c:v>
                </c:pt>
                <c:pt idx="31">
                  <c:v>Aug-10</c:v>
                </c:pt>
                <c:pt idx="32">
                  <c:v>Sep-10</c:v>
                </c:pt>
                <c:pt idx="33">
                  <c:v>Oct-10</c:v>
                </c:pt>
                <c:pt idx="34">
                  <c:v>Nov-10</c:v>
                </c:pt>
                <c:pt idx="35">
                  <c:v>Dec-10</c:v>
                </c:pt>
                <c:pt idx="36">
                  <c:v>Jan-11</c:v>
                </c:pt>
                <c:pt idx="37">
                  <c:v>Feb-11</c:v>
                </c:pt>
                <c:pt idx="38">
                  <c:v>Mar-11</c:v>
                </c:pt>
                <c:pt idx="39">
                  <c:v>Apr-11</c:v>
                </c:pt>
                <c:pt idx="40">
                  <c:v>May-11</c:v>
                </c:pt>
                <c:pt idx="41">
                  <c:v>Jun-11</c:v>
                </c:pt>
                <c:pt idx="42">
                  <c:v>Jul-11</c:v>
                </c:pt>
                <c:pt idx="43">
                  <c:v>Aug-11</c:v>
                </c:pt>
                <c:pt idx="44">
                  <c:v>Sep-11</c:v>
                </c:pt>
                <c:pt idx="45">
                  <c:v>Oct-11</c:v>
                </c:pt>
                <c:pt idx="46">
                  <c:v>Nov-11</c:v>
                </c:pt>
                <c:pt idx="47">
                  <c:v>Dec-11</c:v>
                </c:pt>
                <c:pt idx="48">
                  <c:v>Jan-12</c:v>
                </c:pt>
                <c:pt idx="49">
                  <c:v>Feb-12</c:v>
                </c:pt>
                <c:pt idx="50">
                  <c:v>Mar-12</c:v>
                </c:pt>
                <c:pt idx="51">
                  <c:v>Apr-12</c:v>
                </c:pt>
                <c:pt idx="52">
                  <c:v>May-12</c:v>
                </c:pt>
                <c:pt idx="53">
                  <c:v>Jun-12</c:v>
                </c:pt>
                <c:pt idx="54">
                  <c:v>Jul-12</c:v>
                </c:pt>
                <c:pt idx="55">
                  <c:v>Aug-12</c:v>
                </c:pt>
                <c:pt idx="56">
                  <c:v>Sep-12</c:v>
                </c:pt>
                <c:pt idx="57">
                  <c:v>Oct-12</c:v>
                </c:pt>
                <c:pt idx="58">
                  <c:v>Nov-12</c:v>
                </c:pt>
                <c:pt idx="59">
                  <c:v>Dec-12</c:v>
                </c:pt>
                <c:pt idx="60">
                  <c:v>Jan-13</c:v>
                </c:pt>
                <c:pt idx="61">
                  <c:v>Feb-13</c:v>
                </c:pt>
                <c:pt idx="62">
                  <c:v>Mar-13</c:v>
                </c:pt>
                <c:pt idx="63">
                  <c:v>Apr-13</c:v>
                </c:pt>
                <c:pt idx="64">
                  <c:v>May-13</c:v>
                </c:pt>
                <c:pt idx="65">
                  <c:v>Jun-13</c:v>
                </c:pt>
                <c:pt idx="66">
                  <c:v>Jul-13</c:v>
                </c:pt>
                <c:pt idx="67">
                  <c:v>Aug-13</c:v>
                </c:pt>
                <c:pt idx="68">
                  <c:v>Sep-13</c:v>
                </c:pt>
                <c:pt idx="69">
                  <c:v>Oct-13</c:v>
                </c:pt>
                <c:pt idx="70">
                  <c:v>Nov-13</c:v>
                </c:pt>
                <c:pt idx="71">
                  <c:v>Dec-13</c:v>
                </c:pt>
                <c:pt idx="72">
                  <c:v>Jan-14</c:v>
                </c:pt>
                <c:pt idx="73">
                  <c:v>Feb-14</c:v>
                </c:pt>
                <c:pt idx="74">
                  <c:v>Mar-14</c:v>
                </c:pt>
                <c:pt idx="75">
                  <c:v>Apr-14</c:v>
                </c:pt>
                <c:pt idx="76">
                  <c:v>May-14</c:v>
                </c:pt>
                <c:pt idx="77">
                  <c:v>Jun-14</c:v>
                </c:pt>
                <c:pt idx="78">
                  <c:v>Jul-14</c:v>
                </c:pt>
                <c:pt idx="79">
                  <c:v>Aug-14</c:v>
                </c:pt>
                <c:pt idx="80">
                  <c:v>Sep-14</c:v>
                </c:pt>
                <c:pt idx="81">
                  <c:v>Oct-14</c:v>
                </c:pt>
                <c:pt idx="82">
                  <c:v>Nov-14</c:v>
                </c:pt>
                <c:pt idx="83">
                  <c:v>Dec-14</c:v>
                </c:pt>
                <c:pt idx="84">
                  <c:v>Jan-15</c:v>
                </c:pt>
                <c:pt idx="85">
                  <c:v>Feb-15</c:v>
                </c:pt>
                <c:pt idx="86">
                  <c:v>Mar-15</c:v>
                </c:pt>
                <c:pt idx="87">
                  <c:v>Apr-15</c:v>
                </c:pt>
                <c:pt idx="88">
                  <c:v>May-15</c:v>
                </c:pt>
                <c:pt idx="89">
                  <c:v>Jun-15</c:v>
                </c:pt>
                <c:pt idx="90">
                  <c:v>Jul-15</c:v>
                </c:pt>
                <c:pt idx="91">
                  <c:v>Aug-15</c:v>
                </c:pt>
                <c:pt idx="92">
                  <c:v>Sep-15</c:v>
                </c:pt>
              </c:strCache>
            </c:strRef>
          </c:cat>
          <c:val>
            <c:numRef>
              <c:f>Sheet1!$B$2:$B$94</c:f>
              <c:numCache>
                <c:formatCode>0.00%</c:formatCode>
                <c:ptCount val="93"/>
                <c:pt idx="0">
                  <c:v>-0.14000000000000001</c:v>
                </c:pt>
                <c:pt idx="1">
                  <c:v>-0.12</c:v>
                </c:pt>
                <c:pt idx="2">
                  <c:v>-0.09</c:v>
                </c:pt>
                <c:pt idx="3">
                  <c:v>-7.0000000000000007E-2</c:v>
                </c:pt>
                <c:pt idx="4">
                  <c:v>-0.06</c:v>
                </c:pt>
                <c:pt idx="5">
                  <c:v>-7.0000000000000007E-2</c:v>
                </c:pt>
                <c:pt idx="6">
                  <c:v>-0.09</c:v>
                </c:pt>
                <c:pt idx="7">
                  <c:v>-0.09</c:v>
                </c:pt>
                <c:pt idx="8">
                  <c:v>-0.09</c:v>
                </c:pt>
                <c:pt idx="9">
                  <c:v>-0.08</c:v>
                </c:pt>
                <c:pt idx="10">
                  <c:v>-7.0000000000000007E-2</c:v>
                </c:pt>
                <c:pt idx="11">
                  <c:v>-0.06</c:v>
                </c:pt>
                <c:pt idx="12">
                  <c:v>-0.08</c:v>
                </c:pt>
                <c:pt idx="13">
                  <c:v>-7.0000000000000007E-2</c:v>
                </c:pt>
                <c:pt idx="14">
                  <c:v>-7.0000000000000007E-2</c:v>
                </c:pt>
                <c:pt idx="15">
                  <c:v>-0.06</c:v>
                </c:pt>
                <c:pt idx="16">
                  <c:v>-0.04</c:v>
                </c:pt>
                <c:pt idx="17">
                  <c:v>-0.04</c:v>
                </c:pt>
                <c:pt idx="18">
                  <c:v>-0.05</c:v>
                </c:pt>
                <c:pt idx="19">
                  <c:v>-0.05</c:v>
                </c:pt>
                <c:pt idx="20">
                  <c:v>-0.04</c:v>
                </c:pt>
                <c:pt idx="21">
                  <c:v>-0.04</c:v>
                </c:pt>
                <c:pt idx="22">
                  <c:v>-0.04</c:v>
                </c:pt>
                <c:pt idx="23">
                  <c:v>-0.03</c:v>
                </c:pt>
                <c:pt idx="24">
                  <c:v>-0.04</c:v>
                </c:pt>
                <c:pt idx="25">
                  <c:v>-0.04</c:v>
                </c:pt>
                <c:pt idx="26">
                  <c:v>-0.03</c:v>
                </c:pt>
                <c:pt idx="27">
                  <c:v>-0.03</c:v>
                </c:pt>
                <c:pt idx="28">
                  <c:v>-0.03</c:v>
                </c:pt>
                <c:pt idx="29">
                  <c:v>-0.02</c:v>
                </c:pt>
                <c:pt idx="30">
                  <c:v>-0.03</c:v>
                </c:pt>
                <c:pt idx="31">
                  <c:v>-0.03</c:v>
                </c:pt>
                <c:pt idx="32">
                  <c:v>-0.03</c:v>
                </c:pt>
                <c:pt idx="33">
                  <c:v>-0.03</c:v>
                </c:pt>
                <c:pt idx="34">
                  <c:v>-0.02</c:v>
                </c:pt>
                <c:pt idx="35">
                  <c:v>-0.01</c:v>
                </c:pt>
                <c:pt idx="36">
                  <c:v>-0.03</c:v>
                </c:pt>
                <c:pt idx="37">
                  <c:v>-0.03</c:v>
                </c:pt>
                <c:pt idx="38">
                  <c:v>-0.02</c:v>
                </c:pt>
                <c:pt idx="39">
                  <c:v>-0.03</c:v>
                </c:pt>
                <c:pt idx="41">
                  <c:v>-0.01</c:v>
                </c:pt>
                <c:pt idx="42">
                  <c:v>-0.02</c:v>
                </c:pt>
                <c:pt idx="43">
                  <c:v>-0.01</c:v>
                </c:pt>
                <c:pt idx="44">
                  <c:v>-0.01</c:v>
                </c:pt>
                <c:pt idx="45">
                  <c:v>0</c:v>
                </c:pt>
                <c:pt idx="46">
                  <c:v>0.01</c:v>
                </c:pt>
                <c:pt idx="47">
                  <c:v>0</c:v>
                </c:pt>
                <c:pt idx="48">
                  <c:v>0.01</c:v>
                </c:pt>
                <c:pt idx="49">
                  <c:v>0.01</c:v>
                </c:pt>
                <c:pt idx="50">
                  <c:v>0.01</c:v>
                </c:pt>
                <c:pt idx="51">
                  <c:v>0.02</c:v>
                </c:pt>
                <c:pt idx="52">
                  <c:v>0.03</c:v>
                </c:pt>
                <c:pt idx="53">
                  <c:v>0.04</c:v>
                </c:pt>
                <c:pt idx="54">
                  <c:v>0.05</c:v>
                </c:pt>
                <c:pt idx="55">
                  <c:v>0.04</c:v>
                </c:pt>
                <c:pt idx="56">
                  <c:v>0.05</c:v>
                </c:pt>
                <c:pt idx="57">
                  <c:v>0.05</c:v>
                </c:pt>
                <c:pt idx="58">
                  <c:v>0.05</c:v>
                </c:pt>
                <c:pt idx="59">
                  <c:v>0.06</c:v>
                </c:pt>
                <c:pt idx="60">
                  <c:v>0.05</c:v>
                </c:pt>
                <c:pt idx="61">
                  <c:v>0.05</c:v>
                </c:pt>
                <c:pt idx="62">
                  <c:v>0.05</c:v>
                </c:pt>
                <c:pt idx="63">
                  <c:v>0.05</c:v>
                </c:pt>
                <c:pt idx="64">
                  <c:v>0.05</c:v>
                </c:pt>
                <c:pt idx="65">
                  <c:v>0.06</c:v>
                </c:pt>
                <c:pt idx="66">
                  <c:v>0.05</c:v>
                </c:pt>
                <c:pt idx="67">
                  <c:v>0.04</c:v>
                </c:pt>
                <c:pt idx="68">
                  <c:v>0.05</c:v>
                </c:pt>
                <c:pt idx="69">
                  <c:v>0.05</c:v>
                </c:pt>
                <c:pt idx="70">
                  <c:v>0.05</c:v>
                </c:pt>
                <c:pt idx="71">
                  <c:v>0.04</c:v>
                </c:pt>
                <c:pt idx="72">
                  <c:v>0.04</c:v>
                </c:pt>
                <c:pt idx="73">
                  <c:v>0.04</c:v>
                </c:pt>
                <c:pt idx="74">
                  <c:v>0.04</c:v>
                </c:pt>
                <c:pt idx="75">
                  <c:v>0.03</c:v>
                </c:pt>
                <c:pt idx="76">
                  <c:v>0.03</c:v>
                </c:pt>
                <c:pt idx="77">
                  <c:v>0.03</c:v>
                </c:pt>
                <c:pt idx="78">
                  <c:v>0.03</c:v>
                </c:pt>
                <c:pt idx="79">
                  <c:v>0.02</c:v>
                </c:pt>
                <c:pt idx="80">
                  <c:v>0.02</c:v>
                </c:pt>
                <c:pt idx="81">
                  <c:v>0.03</c:v>
                </c:pt>
                <c:pt idx="82">
                  <c:v>0.03</c:v>
                </c:pt>
                <c:pt idx="83">
                  <c:v>0</c:v>
                </c:pt>
                <c:pt idx="84">
                  <c:v>0</c:v>
                </c:pt>
                <c:pt idx="85">
                  <c:v>0</c:v>
                </c:pt>
                <c:pt idx="86">
                  <c:v>0</c:v>
                </c:pt>
                <c:pt idx="87">
                  <c:v>0</c:v>
                </c:pt>
                <c:pt idx="88">
                  <c:v>0</c:v>
                </c:pt>
                <c:pt idx="89">
                  <c:v>0.01</c:v>
                </c:pt>
                <c:pt idx="90">
                  <c:v>0.01</c:v>
                </c:pt>
                <c:pt idx="91">
                  <c:v>0</c:v>
                </c:pt>
                <c:pt idx="92">
                  <c:v>0</c:v>
                </c:pt>
              </c:numCache>
            </c:numRef>
          </c:val>
        </c:ser>
        <c:dLbls>
          <c:showLegendKey val="0"/>
          <c:showVal val="1"/>
          <c:showCatName val="0"/>
          <c:showSerName val="0"/>
          <c:showPercent val="0"/>
          <c:showBubbleSize val="0"/>
        </c:dLbls>
        <c:gapWidth val="47"/>
        <c:overlap val="-27"/>
        <c:axId val="300060152"/>
        <c:axId val="300062896"/>
      </c:barChart>
      <c:catAx>
        <c:axId val="3000601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300062896"/>
        <c:crosses val="autoZero"/>
        <c:auto val="1"/>
        <c:lblAlgn val="ctr"/>
        <c:lblOffset val="100"/>
        <c:noMultiLvlLbl val="0"/>
      </c:catAx>
      <c:valAx>
        <c:axId val="3000628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300060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825128167390302E-2"/>
          <c:y val="4.4574674067380922E-2"/>
          <c:w val="0.90292565064880903"/>
          <c:h val="0.77574262233614244"/>
        </c:manualLayout>
      </c:layout>
      <c:barChart>
        <c:barDir val="col"/>
        <c:grouping val="clustered"/>
        <c:varyColors val="0"/>
        <c:ser>
          <c:idx val="0"/>
          <c:order val="0"/>
          <c:spPr>
            <a:solidFill>
              <a:schemeClr val="accent1"/>
            </a:solidFill>
            <a:ln>
              <a:noFill/>
            </a:ln>
            <a:effectLst/>
          </c:spPr>
          <c:invertIfNegative val="0"/>
          <c:dLbls>
            <c:dLbl>
              <c:idx val="69"/>
              <c:delete val="1"/>
              <c:extLs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Sheet1!$CR$1:$FO$1</c:f>
              <c:strCache>
                <c:ptCount val="76"/>
                <c:pt idx="0">
                  <c:v>Jun-09</c:v>
                </c:pt>
                <c:pt idx="1">
                  <c:v>Jul-09</c:v>
                </c:pt>
                <c:pt idx="2">
                  <c:v>Aug-09</c:v>
                </c:pt>
                <c:pt idx="3">
                  <c:v>Sep-09</c:v>
                </c:pt>
                <c:pt idx="4">
                  <c:v>Oct-09</c:v>
                </c:pt>
                <c:pt idx="5">
                  <c:v>Nov-09</c:v>
                </c:pt>
                <c:pt idx="6">
                  <c:v>Dec-09</c:v>
                </c:pt>
                <c:pt idx="7">
                  <c:v>Jan-10</c:v>
                </c:pt>
                <c:pt idx="8">
                  <c:v>Feb-10</c:v>
                </c:pt>
                <c:pt idx="9">
                  <c:v>Mar-10</c:v>
                </c:pt>
                <c:pt idx="10">
                  <c:v>Apr-10</c:v>
                </c:pt>
                <c:pt idx="11">
                  <c:v>May-10</c:v>
                </c:pt>
                <c:pt idx="12">
                  <c:v>Jun-10</c:v>
                </c:pt>
                <c:pt idx="13">
                  <c:v>Jul-10</c:v>
                </c:pt>
                <c:pt idx="14">
                  <c:v>Aug-10</c:v>
                </c:pt>
                <c:pt idx="15">
                  <c:v>Sep-10</c:v>
                </c:pt>
                <c:pt idx="16">
                  <c:v>Oct-10</c:v>
                </c:pt>
                <c:pt idx="17">
                  <c:v>Nov-10</c:v>
                </c:pt>
                <c:pt idx="18">
                  <c:v>Dec-10</c:v>
                </c:pt>
                <c:pt idx="19">
                  <c:v>Jan-11</c:v>
                </c:pt>
                <c:pt idx="20">
                  <c:v>Feb-11</c:v>
                </c:pt>
                <c:pt idx="21">
                  <c:v>Mar-11</c:v>
                </c:pt>
                <c:pt idx="22">
                  <c:v>Apr-11</c:v>
                </c:pt>
                <c:pt idx="23">
                  <c:v>May-11</c:v>
                </c:pt>
                <c:pt idx="24">
                  <c:v>Jun-11</c:v>
                </c:pt>
                <c:pt idx="25">
                  <c:v>Jul-11</c:v>
                </c:pt>
                <c:pt idx="26">
                  <c:v>Aug-11</c:v>
                </c:pt>
                <c:pt idx="27">
                  <c:v>Sep-11</c:v>
                </c:pt>
                <c:pt idx="28">
                  <c:v>Oct-11</c:v>
                </c:pt>
                <c:pt idx="29">
                  <c:v>Nov-11</c:v>
                </c:pt>
                <c:pt idx="30">
                  <c:v>Dec-11</c:v>
                </c:pt>
                <c:pt idx="31">
                  <c:v>Jan-12</c:v>
                </c:pt>
                <c:pt idx="32">
                  <c:v>Feb-12</c:v>
                </c:pt>
                <c:pt idx="33">
                  <c:v>Mar-12</c:v>
                </c:pt>
                <c:pt idx="34">
                  <c:v>Apr-12</c:v>
                </c:pt>
                <c:pt idx="35">
                  <c:v>May-12</c:v>
                </c:pt>
                <c:pt idx="36">
                  <c:v>Jun-12</c:v>
                </c:pt>
                <c:pt idx="37">
                  <c:v>Jul-12</c:v>
                </c:pt>
                <c:pt idx="38">
                  <c:v>Aug-12</c:v>
                </c:pt>
                <c:pt idx="39">
                  <c:v>Sep-12</c:v>
                </c:pt>
                <c:pt idx="40">
                  <c:v>Oct-12</c:v>
                </c:pt>
                <c:pt idx="41">
                  <c:v>Nov-12</c:v>
                </c:pt>
                <c:pt idx="42">
                  <c:v>Dec-12</c:v>
                </c:pt>
                <c:pt idx="43">
                  <c:v>Jan-13</c:v>
                </c:pt>
                <c:pt idx="44">
                  <c:v>Feb-13</c:v>
                </c:pt>
                <c:pt idx="45">
                  <c:v>Mar-13</c:v>
                </c:pt>
                <c:pt idx="46">
                  <c:v>Apr-13</c:v>
                </c:pt>
                <c:pt idx="47">
                  <c:v>May-13</c:v>
                </c:pt>
                <c:pt idx="48">
                  <c:v>Jun-13</c:v>
                </c:pt>
                <c:pt idx="49">
                  <c:v>Jul-13</c:v>
                </c:pt>
                <c:pt idx="50">
                  <c:v>Aug-13</c:v>
                </c:pt>
                <c:pt idx="51">
                  <c:v>Sep-13</c:v>
                </c:pt>
                <c:pt idx="52">
                  <c:v>Oct-13</c:v>
                </c:pt>
                <c:pt idx="53">
                  <c:v>Nov-13</c:v>
                </c:pt>
                <c:pt idx="54">
                  <c:v>Dec-13</c:v>
                </c:pt>
                <c:pt idx="55">
                  <c:v>Jan-14</c:v>
                </c:pt>
                <c:pt idx="56">
                  <c:v>Feb-14</c:v>
                </c:pt>
                <c:pt idx="57">
                  <c:v>Mar-14</c:v>
                </c:pt>
                <c:pt idx="58">
                  <c:v>Apr-14</c:v>
                </c:pt>
                <c:pt idx="59">
                  <c:v>May-14</c:v>
                </c:pt>
                <c:pt idx="60">
                  <c:v>Jun-14</c:v>
                </c:pt>
                <c:pt idx="61">
                  <c:v>Jul-14</c:v>
                </c:pt>
                <c:pt idx="62">
                  <c:v>Aug-14</c:v>
                </c:pt>
                <c:pt idx="63">
                  <c:v>Sep-14</c:v>
                </c:pt>
                <c:pt idx="64">
                  <c:v>Oct-14</c:v>
                </c:pt>
                <c:pt idx="65">
                  <c:v>Nov-14</c:v>
                </c:pt>
                <c:pt idx="66">
                  <c:v>Dec-14</c:v>
                </c:pt>
                <c:pt idx="67">
                  <c:v>Jan-15</c:v>
                </c:pt>
                <c:pt idx="68">
                  <c:v>Feb-15</c:v>
                </c:pt>
                <c:pt idx="69">
                  <c:v>Mar-15</c:v>
                </c:pt>
                <c:pt idx="70">
                  <c:v>Apr-15</c:v>
                </c:pt>
                <c:pt idx="71">
                  <c:v>May-15</c:v>
                </c:pt>
                <c:pt idx="72">
                  <c:v>Jun-15</c:v>
                </c:pt>
                <c:pt idx="73">
                  <c:v>Jul-15</c:v>
                </c:pt>
                <c:pt idx="74">
                  <c:v>Aug-15</c:v>
                </c:pt>
                <c:pt idx="75">
                  <c:v>Sep-15</c:v>
                </c:pt>
              </c:strCache>
            </c:strRef>
          </c:cat>
          <c:val>
            <c:numRef>
              <c:f>Sheet1!$CR$2:$FO$2</c:f>
              <c:numCache>
                <c:formatCode>0%</c:formatCode>
                <c:ptCount val="76"/>
                <c:pt idx="0">
                  <c:v>-0.05</c:v>
                </c:pt>
                <c:pt idx="1">
                  <c:v>-0.06</c:v>
                </c:pt>
                <c:pt idx="2">
                  <c:v>-0.05</c:v>
                </c:pt>
                <c:pt idx="3">
                  <c:v>-0.04</c:v>
                </c:pt>
                <c:pt idx="4">
                  <c:v>-0.03</c:v>
                </c:pt>
                <c:pt idx="5">
                  <c:v>-0.03</c:v>
                </c:pt>
                <c:pt idx="6">
                  <c:v>-0.02</c:v>
                </c:pt>
                <c:pt idx="7">
                  <c:v>-0.01</c:v>
                </c:pt>
                <c:pt idx="8">
                  <c:v>-0.02</c:v>
                </c:pt>
                <c:pt idx="9">
                  <c:v>-0.03</c:v>
                </c:pt>
                <c:pt idx="10">
                  <c:v>0</c:v>
                </c:pt>
                <c:pt idx="12">
                  <c:v>-0.02</c:v>
                </c:pt>
                <c:pt idx="13">
                  <c:v>-0.01</c:v>
                </c:pt>
                <c:pt idx="16">
                  <c:v>-0.02</c:v>
                </c:pt>
                <c:pt idx="17">
                  <c:v>-0.01</c:v>
                </c:pt>
                <c:pt idx="18">
                  <c:v>-0.01</c:v>
                </c:pt>
                <c:pt idx="19">
                  <c:v>-0.01</c:v>
                </c:pt>
                <c:pt idx="20">
                  <c:v>-0.01</c:v>
                </c:pt>
                <c:pt idx="21">
                  <c:v>-0.01</c:v>
                </c:pt>
                <c:pt idx="22">
                  <c:v>0</c:v>
                </c:pt>
                <c:pt idx="23">
                  <c:v>0</c:v>
                </c:pt>
                <c:pt idx="24">
                  <c:v>0</c:v>
                </c:pt>
                <c:pt idx="25">
                  <c:v>1.4999999999999999E-2</c:v>
                </c:pt>
                <c:pt idx="26">
                  <c:v>0.01</c:v>
                </c:pt>
                <c:pt idx="27">
                  <c:v>0</c:v>
                </c:pt>
                <c:pt idx="28">
                  <c:v>0</c:v>
                </c:pt>
                <c:pt idx="29">
                  <c:v>0</c:v>
                </c:pt>
                <c:pt idx="30">
                  <c:v>0</c:v>
                </c:pt>
                <c:pt idx="31">
                  <c:v>0</c:v>
                </c:pt>
                <c:pt idx="32">
                  <c:v>0.01</c:v>
                </c:pt>
                <c:pt idx="33">
                  <c:v>0.02</c:v>
                </c:pt>
                <c:pt idx="34">
                  <c:v>0.02</c:v>
                </c:pt>
                <c:pt idx="35">
                  <c:v>0.02</c:v>
                </c:pt>
                <c:pt idx="36">
                  <c:v>0.01</c:v>
                </c:pt>
                <c:pt idx="37">
                  <c:v>0.02</c:v>
                </c:pt>
                <c:pt idx="38">
                  <c:v>0.03</c:v>
                </c:pt>
                <c:pt idx="39">
                  <c:v>0.03</c:v>
                </c:pt>
                <c:pt idx="40">
                  <c:v>0.03</c:v>
                </c:pt>
                <c:pt idx="41">
                  <c:v>0.04</c:v>
                </c:pt>
                <c:pt idx="42">
                  <c:v>0.04</c:v>
                </c:pt>
                <c:pt idx="43">
                  <c:v>0.04</c:v>
                </c:pt>
                <c:pt idx="44">
                  <c:v>0.04</c:v>
                </c:pt>
                <c:pt idx="45">
                  <c:v>0.03</c:v>
                </c:pt>
                <c:pt idx="46">
                  <c:v>0.03</c:v>
                </c:pt>
                <c:pt idx="47">
                  <c:v>0.03</c:v>
                </c:pt>
                <c:pt idx="48">
                  <c:v>0.03</c:v>
                </c:pt>
                <c:pt idx="49">
                  <c:v>0.03</c:v>
                </c:pt>
                <c:pt idx="50">
                  <c:v>0.03</c:v>
                </c:pt>
                <c:pt idx="51">
                  <c:v>0.03</c:v>
                </c:pt>
                <c:pt idx="52">
                  <c:v>0.03</c:v>
                </c:pt>
                <c:pt idx="53">
                  <c:v>0.03</c:v>
                </c:pt>
                <c:pt idx="54">
                  <c:v>0.02</c:v>
                </c:pt>
                <c:pt idx="55">
                  <c:v>0.02</c:v>
                </c:pt>
                <c:pt idx="56">
                  <c:v>0.02</c:v>
                </c:pt>
                <c:pt idx="57">
                  <c:v>0.02</c:v>
                </c:pt>
                <c:pt idx="58">
                  <c:v>0.02</c:v>
                </c:pt>
                <c:pt idx="59">
                  <c:v>0.02</c:v>
                </c:pt>
                <c:pt idx="60">
                  <c:v>0.02</c:v>
                </c:pt>
                <c:pt idx="61">
                  <c:v>0.02</c:v>
                </c:pt>
                <c:pt idx="62">
                  <c:v>0.02</c:v>
                </c:pt>
                <c:pt idx="63">
                  <c:v>0.01</c:v>
                </c:pt>
                <c:pt idx="64">
                  <c:v>0.02</c:v>
                </c:pt>
                <c:pt idx="65">
                  <c:v>0.02</c:v>
                </c:pt>
                <c:pt idx="66">
                  <c:v>0.01</c:v>
                </c:pt>
                <c:pt idx="67">
                  <c:v>0.01</c:v>
                </c:pt>
                <c:pt idx="68">
                  <c:v>0.02</c:v>
                </c:pt>
                <c:pt idx="69">
                  <c:v>0.01</c:v>
                </c:pt>
                <c:pt idx="70">
                  <c:v>0</c:v>
                </c:pt>
                <c:pt idx="71">
                  <c:v>0</c:v>
                </c:pt>
                <c:pt idx="72">
                  <c:v>0</c:v>
                </c:pt>
                <c:pt idx="73">
                  <c:v>0.01</c:v>
                </c:pt>
                <c:pt idx="74">
                  <c:v>0</c:v>
                </c:pt>
                <c:pt idx="75">
                  <c:v>0</c:v>
                </c:pt>
              </c:numCache>
            </c:numRef>
          </c:val>
        </c:ser>
        <c:dLbls>
          <c:showLegendKey val="0"/>
          <c:showVal val="0"/>
          <c:showCatName val="0"/>
          <c:showSerName val="0"/>
          <c:showPercent val="0"/>
          <c:showBubbleSize val="0"/>
        </c:dLbls>
        <c:gapWidth val="150"/>
        <c:axId val="300060936"/>
        <c:axId val="300061328"/>
      </c:barChart>
      <c:catAx>
        <c:axId val="30006093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300061328"/>
        <c:crosses val="autoZero"/>
        <c:auto val="1"/>
        <c:lblAlgn val="ctr"/>
        <c:lblOffset val="100"/>
        <c:noMultiLvlLbl val="0"/>
      </c:catAx>
      <c:valAx>
        <c:axId val="300061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300060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825128167390302E-2"/>
          <c:y val="4.4574674067380922E-2"/>
          <c:w val="0.90292565064880903"/>
          <c:h val="0.77574262233614244"/>
        </c:manualLayout>
      </c:layout>
      <c:barChart>
        <c:barDir val="col"/>
        <c:grouping val="clustered"/>
        <c:varyColors val="0"/>
        <c:ser>
          <c:idx val="0"/>
          <c:order val="0"/>
          <c:spPr>
            <a:solidFill>
              <a:schemeClr val="accent1"/>
            </a:solidFill>
            <a:ln>
              <a:noFill/>
            </a:ln>
            <a:effectLst/>
          </c:spPr>
          <c:invertIfNegative val="0"/>
          <c:dLbls>
            <c:dLbl>
              <c:idx val="69"/>
              <c:delete val="1"/>
              <c:extLs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Sheet1!$CR$1:$FO$1</c:f>
              <c:strCache>
                <c:ptCount val="76"/>
                <c:pt idx="0">
                  <c:v>Jun-09</c:v>
                </c:pt>
                <c:pt idx="1">
                  <c:v>Jul-09</c:v>
                </c:pt>
                <c:pt idx="2">
                  <c:v>Aug-09</c:v>
                </c:pt>
                <c:pt idx="3">
                  <c:v>Sep-09</c:v>
                </c:pt>
                <c:pt idx="4">
                  <c:v>Oct-09</c:v>
                </c:pt>
                <c:pt idx="5">
                  <c:v>Nov-09</c:v>
                </c:pt>
                <c:pt idx="6">
                  <c:v>Dec-09</c:v>
                </c:pt>
                <c:pt idx="7">
                  <c:v>Jan-10</c:v>
                </c:pt>
                <c:pt idx="8">
                  <c:v>Feb-10</c:v>
                </c:pt>
                <c:pt idx="9">
                  <c:v>Mar-10</c:v>
                </c:pt>
                <c:pt idx="10">
                  <c:v>Apr-10</c:v>
                </c:pt>
                <c:pt idx="11">
                  <c:v>May-10</c:v>
                </c:pt>
                <c:pt idx="12">
                  <c:v>Jun-10</c:v>
                </c:pt>
                <c:pt idx="13">
                  <c:v>Jul-10</c:v>
                </c:pt>
                <c:pt idx="14">
                  <c:v>Aug-10</c:v>
                </c:pt>
                <c:pt idx="15">
                  <c:v>Sep-10</c:v>
                </c:pt>
                <c:pt idx="16">
                  <c:v>Oct-10</c:v>
                </c:pt>
                <c:pt idx="17">
                  <c:v>Nov-10</c:v>
                </c:pt>
                <c:pt idx="18">
                  <c:v>Dec-10</c:v>
                </c:pt>
                <c:pt idx="19">
                  <c:v>Jan-11</c:v>
                </c:pt>
                <c:pt idx="20">
                  <c:v>Feb-11</c:v>
                </c:pt>
                <c:pt idx="21">
                  <c:v>Mar-11</c:v>
                </c:pt>
                <c:pt idx="22">
                  <c:v>Apr-11</c:v>
                </c:pt>
                <c:pt idx="23">
                  <c:v>May-11</c:v>
                </c:pt>
                <c:pt idx="24">
                  <c:v>Jun-11</c:v>
                </c:pt>
                <c:pt idx="25">
                  <c:v>Jul-11</c:v>
                </c:pt>
                <c:pt idx="26">
                  <c:v>Aug-11</c:v>
                </c:pt>
                <c:pt idx="27">
                  <c:v>Sep-11</c:v>
                </c:pt>
                <c:pt idx="28">
                  <c:v>Oct-11</c:v>
                </c:pt>
                <c:pt idx="29">
                  <c:v>Nov-11</c:v>
                </c:pt>
                <c:pt idx="30">
                  <c:v>Dec-11</c:v>
                </c:pt>
                <c:pt idx="31">
                  <c:v>Jan-12</c:v>
                </c:pt>
                <c:pt idx="32">
                  <c:v>Feb-12</c:v>
                </c:pt>
                <c:pt idx="33">
                  <c:v>Mar-12</c:v>
                </c:pt>
                <c:pt idx="34">
                  <c:v>Apr-12</c:v>
                </c:pt>
                <c:pt idx="35">
                  <c:v>May-12</c:v>
                </c:pt>
                <c:pt idx="36">
                  <c:v>Jun-12</c:v>
                </c:pt>
                <c:pt idx="37">
                  <c:v>Jul-12</c:v>
                </c:pt>
                <c:pt idx="38">
                  <c:v>Aug-12</c:v>
                </c:pt>
                <c:pt idx="39">
                  <c:v>Sep-12</c:v>
                </c:pt>
                <c:pt idx="40">
                  <c:v>Oct-12</c:v>
                </c:pt>
                <c:pt idx="41">
                  <c:v>Nov-12</c:v>
                </c:pt>
                <c:pt idx="42">
                  <c:v>Dec-12</c:v>
                </c:pt>
                <c:pt idx="43">
                  <c:v>Jan-13</c:v>
                </c:pt>
                <c:pt idx="44">
                  <c:v>Feb-13</c:v>
                </c:pt>
                <c:pt idx="45">
                  <c:v>Mar-13</c:v>
                </c:pt>
                <c:pt idx="46">
                  <c:v>Apr-13</c:v>
                </c:pt>
                <c:pt idx="47">
                  <c:v>May-13</c:v>
                </c:pt>
                <c:pt idx="48">
                  <c:v>Jun-13</c:v>
                </c:pt>
                <c:pt idx="49">
                  <c:v>Jul-13</c:v>
                </c:pt>
                <c:pt idx="50">
                  <c:v>Aug-13</c:v>
                </c:pt>
                <c:pt idx="51">
                  <c:v>Sep-13</c:v>
                </c:pt>
                <c:pt idx="52">
                  <c:v>Oct-13</c:v>
                </c:pt>
                <c:pt idx="53">
                  <c:v>Nov-13</c:v>
                </c:pt>
                <c:pt idx="54">
                  <c:v>Dec-13</c:v>
                </c:pt>
                <c:pt idx="55">
                  <c:v>Jan-14</c:v>
                </c:pt>
                <c:pt idx="56">
                  <c:v>Feb-14</c:v>
                </c:pt>
                <c:pt idx="57">
                  <c:v>Mar-14</c:v>
                </c:pt>
                <c:pt idx="58">
                  <c:v>Apr-14</c:v>
                </c:pt>
                <c:pt idx="59">
                  <c:v>May-14</c:v>
                </c:pt>
                <c:pt idx="60">
                  <c:v>Jun-14</c:v>
                </c:pt>
                <c:pt idx="61">
                  <c:v>Jul-14</c:v>
                </c:pt>
                <c:pt idx="62">
                  <c:v>Aug-14</c:v>
                </c:pt>
                <c:pt idx="63">
                  <c:v>Sep-14</c:v>
                </c:pt>
                <c:pt idx="64">
                  <c:v>Oct-14</c:v>
                </c:pt>
                <c:pt idx="65">
                  <c:v>Nov-14</c:v>
                </c:pt>
                <c:pt idx="66">
                  <c:v>Dec-14</c:v>
                </c:pt>
                <c:pt idx="67">
                  <c:v>Jan-15</c:v>
                </c:pt>
                <c:pt idx="68">
                  <c:v>Feb-15</c:v>
                </c:pt>
                <c:pt idx="69">
                  <c:v>Mar-15</c:v>
                </c:pt>
                <c:pt idx="70">
                  <c:v>Apr-15</c:v>
                </c:pt>
                <c:pt idx="71">
                  <c:v>May-15</c:v>
                </c:pt>
                <c:pt idx="72">
                  <c:v>Jun-15</c:v>
                </c:pt>
                <c:pt idx="73">
                  <c:v>Jul-15</c:v>
                </c:pt>
                <c:pt idx="74">
                  <c:v>Aug-15</c:v>
                </c:pt>
                <c:pt idx="75">
                  <c:v>Sep-15</c:v>
                </c:pt>
              </c:strCache>
            </c:strRef>
          </c:cat>
          <c:val>
            <c:numRef>
              <c:f>Sheet1!$CR$2:$FO$2</c:f>
              <c:numCache>
                <c:formatCode>0%</c:formatCode>
                <c:ptCount val="76"/>
                <c:pt idx="0">
                  <c:v>-0.03</c:v>
                </c:pt>
                <c:pt idx="1">
                  <c:v>-0.02</c:v>
                </c:pt>
                <c:pt idx="2">
                  <c:v>0</c:v>
                </c:pt>
                <c:pt idx="3">
                  <c:v>0</c:v>
                </c:pt>
                <c:pt idx="4">
                  <c:v>0</c:v>
                </c:pt>
                <c:pt idx="5">
                  <c:v>0</c:v>
                </c:pt>
                <c:pt idx="6">
                  <c:v>0</c:v>
                </c:pt>
                <c:pt idx="7">
                  <c:v>-0.02</c:v>
                </c:pt>
                <c:pt idx="8">
                  <c:v>-0.01</c:v>
                </c:pt>
                <c:pt idx="9">
                  <c:v>0</c:v>
                </c:pt>
                <c:pt idx="10">
                  <c:v>0</c:v>
                </c:pt>
                <c:pt idx="12">
                  <c:v>-0.01</c:v>
                </c:pt>
                <c:pt idx="13">
                  <c:v>-0.01</c:v>
                </c:pt>
                <c:pt idx="16">
                  <c:v>-0.02</c:v>
                </c:pt>
                <c:pt idx="17">
                  <c:v>-0.01</c:v>
                </c:pt>
                <c:pt idx="19">
                  <c:v>-0.01</c:v>
                </c:pt>
                <c:pt idx="20">
                  <c:v>-0.01</c:v>
                </c:pt>
                <c:pt idx="21">
                  <c:v>-0.01</c:v>
                </c:pt>
                <c:pt idx="22">
                  <c:v>0</c:v>
                </c:pt>
                <c:pt idx="23">
                  <c:v>0</c:v>
                </c:pt>
                <c:pt idx="24">
                  <c:v>0</c:v>
                </c:pt>
                <c:pt idx="25">
                  <c:v>1.4999999999999999E-2</c:v>
                </c:pt>
                <c:pt idx="26">
                  <c:v>0.01</c:v>
                </c:pt>
                <c:pt idx="27">
                  <c:v>0</c:v>
                </c:pt>
                <c:pt idx="28">
                  <c:v>0</c:v>
                </c:pt>
                <c:pt idx="29">
                  <c:v>0</c:v>
                </c:pt>
                <c:pt idx="30">
                  <c:v>0</c:v>
                </c:pt>
                <c:pt idx="31">
                  <c:v>0.01</c:v>
                </c:pt>
                <c:pt idx="32">
                  <c:v>0.01</c:v>
                </c:pt>
                <c:pt idx="33">
                  <c:v>0.01</c:v>
                </c:pt>
                <c:pt idx="34">
                  <c:v>0.02</c:v>
                </c:pt>
                <c:pt idx="35">
                  <c:v>0.02</c:v>
                </c:pt>
                <c:pt idx="36">
                  <c:v>0.02</c:v>
                </c:pt>
                <c:pt idx="37">
                  <c:v>0.03</c:v>
                </c:pt>
                <c:pt idx="38">
                  <c:v>0.04</c:v>
                </c:pt>
                <c:pt idx="39">
                  <c:v>0.04</c:v>
                </c:pt>
                <c:pt idx="40">
                  <c:v>0.04</c:v>
                </c:pt>
                <c:pt idx="41">
                  <c:v>0.04</c:v>
                </c:pt>
                <c:pt idx="42">
                  <c:v>0.04</c:v>
                </c:pt>
                <c:pt idx="43">
                  <c:v>0.04</c:v>
                </c:pt>
                <c:pt idx="44">
                  <c:v>0.04</c:v>
                </c:pt>
                <c:pt idx="45">
                  <c:v>0.03</c:v>
                </c:pt>
                <c:pt idx="46">
                  <c:v>0.03</c:v>
                </c:pt>
                <c:pt idx="47">
                  <c:v>0.04</c:v>
                </c:pt>
                <c:pt idx="48">
                  <c:v>0.05</c:v>
                </c:pt>
                <c:pt idx="49">
                  <c:v>0.04</c:v>
                </c:pt>
                <c:pt idx="50">
                  <c:v>0.03</c:v>
                </c:pt>
                <c:pt idx="51">
                  <c:v>0.04</c:v>
                </c:pt>
                <c:pt idx="52">
                  <c:v>0.03</c:v>
                </c:pt>
                <c:pt idx="53">
                  <c:v>0.02</c:v>
                </c:pt>
                <c:pt idx="54">
                  <c:v>0.02</c:v>
                </c:pt>
                <c:pt idx="55">
                  <c:v>0.02</c:v>
                </c:pt>
                <c:pt idx="56">
                  <c:v>0.02</c:v>
                </c:pt>
                <c:pt idx="57">
                  <c:v>0.03</c:v>
                </c:pt>
                <c:pt idx="58">
                  <c:v>0.02</c:v>
                </c:pt>
                <c:pt idx="59">
                  <c:v>0.02</c:v>
                </c:pt>
                <c:pt idx="60">
                  <c:v>0.01</c:v>
                </c:pt>
                <c:pt idx="61">
                  <c:v>0.01</c:v>
                </c:pt>
                <c:pt idx="62">
                  <c:v>0.01</c:v>
                </c:pt>
                <c:pt idx="63">
                  <c:v>0.02</c:v>
                </c:pt>
                <c:pt idx="64">
                  <c:v>0.02</c:v>
                </c:pt>
                <c:pt idx="65">
                  <c:v>0.02</c:v>
                </c:pt>
                <c:pt idx="66">
                  <c:v>0.01</c:v>
                </c:pt>
                <c:pt idx="67">
                  <c:v>0.01</c:v>
                </c:pt>
                <c:pt idx="68">
                  <c:v>0.01</c:v>
                </c:pt>
                <c:pt idx="69">
                  <c:v>0.01</c:v>
                </c:pt>
                <c:pt idx="70">
                  <c:v>0</c:v>
                </c:pt>
                <c:pt idx="71">
                  <c:v>0</c:v>
                </c:pt>
                <c:pt idx="72">
                  <c:v>0.01</c:v>
                </c:pt>
                <c:pt idx="73">
                  <c:v>0.01</c:v>
                </c:pt>
                <c:pt idx="74">
                  <c:v>0</c:v>
                </c:pt>
                <c:pt idx="75">
                  <c:v>0</c:v>
                </c:pt>
              </c:numCache>
            </c:numRef>
          </c:val>
        </c:ser>
        <c:dLbls>
          <c:showLegendKey val="0"/>
          <c:showVal val="0"/>
          <c:showCatName val="0"/>
          <c:showSerName val="0"/>
          <c:showPercent val="0"/>
          <c:showBubbleSize val="0"/>
        </c:dLbls>
        <c:gapWidth val="150"/>
        <c:axId val="300058192"/>
        <c:axId val="300061720"/>
      </c:barChart>
      <c:catAx>
        <c:axId val="3000581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300061720"/>
        <c:crosses val="autoZero"/>
        <c:auto val="1"/>
        <c:lblAlgn val="ctr"/>
        <c:lblOffset val="100"/>
        <c:noMultiLvlLbl val="0"/>
      </c:catAx>
      <c:valAx>
        <c:axId val="300061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300058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825128167390302E-2"/>
          <c:y val="4.4574674067380922E-2"/>
          <c:w val="0.90292565064880903"/>
          <c:h val="0.77574262233614244"/>
        </c:manualLayout>
      </c:layout>
      <c:barChart>
        <c:barDir val="col"/>
        <c:grouping val="clustered"/>
        <c:varyColors val="0"/>
        <c:ser>
          <c:idx val="0"/>
          <c:order val="0"/>
          <c:spPr>
            <a:solidFill>
              <a:schemeClr val="accent1"/>
            </a:solidFill>
            <a:ln>
              <a:noFill/>
            </a:ln>
            <a:effectLst/>
          </c:spPr>
          <c:invertIfNegative val="0"/>
          <c:dLbls>
            <c:dLbl>
              <c:idx val="69"/>
              <c:delete val="1"/>
              <c:extLs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Sheet1!$CR$1:$FO$1</c:f>
              <c:strCache>
                <c:ptCount val="76"/>
                <c:pt idx="0">
                  <c:v>Jun-09</c:v>
                </c:pt>
                <c:pt idx="1">
                  <c:v>Jul-09</c:v>
                </c:pt>
                <c:pt idx="2">
                  <c:v>Aug-09</c:v>
                </c:pt>
                <c:pt idx="3">
                  <c:v>Sep-09</c:v>
                </c:pt>
                <c:pt idx="4">
                  <c:v>Oct-09</c:v>
                </c:pt>
                <c:pt idx="5">
                  <c:v>Nov-09</c:v>
                </c:pt>
                <c:pt idx="6">
                  <c:v>Dec-09</c:v>
                </c:pt>
                <c:pt idx="7">
                  <c:v>Jan-10</c:v>
                </c:pt>
                <c:pt idx="8">
                  <c:v>Feb-10</c:v>
                </c:pt>
                <c:pt idx="9">
                  <c:v>Mar-10</c:v>
                </c:pt>
                <c:pt idx="10">
                  <c:v>Apr-10</c:v>
                </c:pt>
                <c:pt idx="11">
                  <c:v>May-10</c:v>
                </c:pt>
                <c:pt idx="12">
                  <c:v>Jun-10</c:v>
                </c:pt>
                <c:pt idx="13">
                  <c:v>Jul-10</c:v>
                </c:pt>
                <c:pt idx="14">
                  <c:v>Aug-10</c:v>
                </c:pt>
                <c:pt idx="15">
                  <c:v>Sep-10</c:v>
                </c:pt>
                <c:pt idx="16">
                  <c:v>Oct-10</c:v>
                </c:pt>
                <c:pt idx="17">
                  <c:v>Nov-10</c:v>
                </c:pt>
                <c:pt idx="18">
                  <c:v>Dec-10</c:v>
                </c:pt>
                <c:pt idx="19">
                  <c:v>Jan-11</c:v>
                </c:pt>
                <c:pt idx="20">
                  <c:v>Feb-11</c:v>
                </c:pt>
                <c:pt idx="21">
                  <c:v>Mar-11</c:v>
                </c:pt>
                <c:pt idx="22">
                  <c:v>Apr-11</c:v>
                </c:pt>
                <c:pt idx="23">
                  <c:v>May-11</c:v>
                </c:pt>
                <c:pt idx="24">
                  <c:v>Jun-11</c:v>
                </c:pt>
                <c:pt idx="25">
                  <c:v>Jul-11</c:v>
                </c:pt>
                <c:pt idx="26">
                  <c:v>Aug-11</c:v>
                </c:pt>
                <c:pt idx="27">
                  <c:v>Sep-11</c:v>
                </c:pt>
                <c:pt idx="28">
                  <c:v>Oct-11</c:v>
                </c:pt>
                <c:pt idx="29">
                  <c:v>Nov-11</c:v>
                </c:pt>
                <c:pt idx="30">
                  <c:v>Dec-11</c:v>
                </c:pt>
                <c:pt idx="31">
                  <c:v>Jan-12</c:v>
                </c:pt>
                <c:pt idx="32">
                  <c:v>Feb-12</c:v>
                </c:pt>
                <c:pt idx="33">
                  <c:v>Mar-12</c:v>
                </c:pt>
                <c:pt idx="34">
                  <c:v>Apr-12</c:v>
                </c:pt>
                <c:pt idx="35">
                  <c:v>May-12</c:v>
                </c:pt>
                <c:pt idx="36">
                  <c:v>Jun-12</c:v>
                </c:pt>
                <c:pt idx="37">
                  <c:v>Jul-12</c:v>
                </c:pt>
                <c:pt idx="38">
                  <c:v>Aug-12</c:v>
                </c:pt>
                <c:pt idx="39">
                  <c:v>Sep-12</c:v>
                </c:pt>
                <c:pt idx="40">
                  <c:v>Oct-12</c:v>
                </c:pt>
                <c:pt idx="41">
                  <c:v>Nov-12</c:v>
                </c:pt>
                <c:pt idx="42">
                  <c:v>Dec-12</c:v>
                </c:pt>
                <c:pt idx="43">
                  <c:v>Jan-13</c:v>
                </c:pt>
                <c:pt idx="44">
                  <c:v>Feb-13</c:v>
                </c:pt>
                <c:pt idx="45">
                  <c:v>Mar-13</c:v>
                </c:pt>
                <c:pt idx="46">
                  <c:v>Apr-13</c:v>
                </c:pt>
                <c:pt idx="47">
                  <c:v>May-13</c:v>
                </c:pt>
                <c:pt idx="48">
                  <c:v>Jun-13</c:v>
                </c:pt>
                <c:pt idx="49">
                  <c:v>Jul-13</c:v>
                </c:pt>
                <c:pt idx="50">
                  <c:v>Aug-13</c:v>
                </c:pt>
                <c:pt idx="51">
                  <c:v>Sep-13</c:v>
                </c:pt>
                <c:pt idx="52">
                  <c:v>Oct-13</c:v>
                </c:pt>
                <c:pt idx="53">
                  <c:v>Nov-13</c:v>
                </c:pt>
                <c:pt idx="54">
                  <c:v>Dec-13</c:v>
                </c:pt>
                <c:pt idx="55">
                  <c:v>Jan-14</c:v>
                </c:pt>
                <c:pt idx="56">
                  <c:v>Feb-14</c:v>
                </c:pt>
                <c:pt idx="57">
                  <c:v>Mar-14</c:v>
                </c:pt>
                <c:pt idx="58">
                  <c:v>Apr-14</c:v>
                </c:pt>
                <c:pt idx="59">
                  <c:v>May-14</c:v>
                </c:pt>
                <c:pt idx="60">
                  <c:v>Jun-14</c:v>
                </c:pt>
                <c:pt idx="61">
                  <c:v>Jul-14</c:v>
                </c:pt>
                <c:pt idx="62">
                  <c:v>Aug-14</c:v>
                </c:pt>
                <c:pt idx="63">
                  <c:v>Sep-14</c:v>
                </c:pt>
                <c:pt idx="64">
                  <c:v>Oct-14</c:v>
                </c:pt>
                <c:pt idx="65">
                  <c:v>Nov-14</c:v>
                </c:pt>
                <c:pt idx="66">
                  <c:v>Dec-14</c:v>
                </c:pt>
                <c:pt idx="67">
                  <c:v>Jan-15</c:v>
                </c:pt>
                <c:pt idx="68">
                  <c:v>Feb-15</c:v>
                </c:pt>
                <c:pt idx="69">
                  <c:v>Mar-15</c:v>
                </c:pt>
                <c:pt idx="70">
                  <c:v>Apr-15</c:v>
                </c:pt>
                <c:pt idx="71">
                  <c:v>May-15</c:v>
                </c:pt>
                <c:pt idx="72">
                  <c:v>Jun-15</c:v>
                </c:pt>
                <c:pt idx="73">
                  <c:v>Jul-15</c:v>
                </c:pt>
                <c:pt idx="74">
                  <c:v>Aug-15</c:v>
                </c:pt>
                <c:pt idx="75">
                  <c:v>Sep-15</c:v>
                </c:pt>
              </c:strCache>
            </c:strRef>
          </c:cat>
          <c:val>
            <c:numRef>
              <c:f>Sheet1!$CR$2:$FO$2</c:f>
              <c:numCache>
                <c:formatCode>0%</c:formatCode>
                <c:ptCount val="76"/>
                <c:pt idx="0">
                  <c:v>-0.04</c:v>
                </c:pt>
                <c:pt idx="1">
                  <c:v>-0.03</c:v>
                </c:pt>
                <c:pt idx="2">
                  <c:v>-0.03</c:v>
                </c:pt>
                <c:pt idx="3">
                  <c:v>-0.02</c:v>
                </c:pt>
                <c:pt idx="4">
                  <c:v>-0.03</c:v>
                </c:pt>
                <c:pt idx="5">
                  <c:v>-0.02</c:v>
                </c:pt>
                <c:pt idx="6">
                  <c:v>-0.02</c:v>
                </c:pt>
                <c:pt idx="7">
                  <c:v>-0.01</c:v>
                </c:pt>
                <c:pt idx="8">
                  <c:v>-0.01</c:v>
                </c:pt>
                <c:pt idx="9">
                  <c:v>-0.01</c:v>
                </c:pt>
                <c:pt idx="10">
                  <c:v>0</c:v>
                </c:pt>
                <c:pt idx="12">
                  <c:v>-0.01</c:v>
                </c:pt>
                <c:pt idx="13">
                  <c:v>-0.01</c:v>
                </c:pt>
                <c:pt idx="16">
                  <c:v>-0.02</c:v>
                </c:pt>
                <c:pt idx="17">
                  <c:v>-0.02</c:v>
                </c:pt>
                <c:pt idx="19">
                  <c:v>-0.01</c:v>
                </c:pt>
                <c:pt idx="20">
                  <c:v>-0.01</c:v>
                </c:pt>
                <c:pt idx="21">
                  <c:v>-0.01</c:v>
                </c:pt>
                <c:pt idx="22">
                  <c:v>0</c:v>
                </c:pt>
                <c:pt idx="23">
                  <c:v>0</c:v>
                </c:pt>
                <c:pt idx="24">
                  <c:v>0</c:v>
                </c:pt>
                <c:pt idx="25">
                  <c:v>0</c:v>
                </c:pt>
                <c:pt idx="26">
                  <c:v>0.01</c:v>
                </c:pt>
                <c:pt idx="27">
                  <c:v>0.01</c:v>
                </c:pt>
                <c:pt idx="28">
                  <c:v>0.01</c:v>
                </c:pt>
                <c:pt idx="29">
                  <c:v>0.01</c:v>
                </c:pt>
                <c:pt idx="30">
                  <c:v>0.01</c:v>
                </c:pt>
                <c:pt idx="31">
                  <c:v>0.01</c:v>
                </c:pt>
                <c:pt idx="32">
                  <c:v>0.01</c:v>
                </c:pt>
                <c:pt idx="33">
                  <c:v>0.01</c:v>
                </c:pt>
                <c:pt idx="34">
                  <c:v>0.02</c:v>
                </c:pt>
                <c:pt idx="35">
                  <c:v>0.02</c:v>
                </c:pt>
                <c:pt idx="36">
                  <c:v>0.02</c:v>
                </c:pt>
                <c:pt idx="37">
                  <c:v>2.5000000000000001E-2</c:v>
                </c:pt>
                <c:pt idx="38">
                  <c:v>0.03</c:v>
                </c:pt>
                <c:pt idx="39">
                  <c:v>0.03</c:v>
                </c:pt>
                <c:pt idx="40">
                  <c:v>0.03</c:v>
                </c:pt>
                <c:pt idx="41">
                  <c:v>0.04</c:v>
                </c:pt>
                <c:pt idx="42">
                  <c:v>0.03</c:v>
                </c:pt>
                <c:pt idx="43">
                  <c:v>0.03</c:v>
                </c:pt>
                <c:pt idx="44">
                  <c:v>0.03</c:v>
                </c:pt>
                <c:pt idx="45">
                  <c:v>0.02</c:v>
                </c:pt>
                <c:pt idx="46">
                  <c:v>0.02</c:v>
                </c:pt>
                <c:pt idx="47">
                  <c:v>0.04</c:v>
                </c:pt>
                <c:pt idx="48">
                  <c:v>0.05</c:v>
                </c:pt>
                <c:pt idx="49">
                  <c:v>0.04</c:v>
                </c:pt>
                <c:pt idx="50">
                  <c:v>0.04</c:v>
                </c:pt>
                <c:pt idx="51">
                  <c:v>0.04</c:v>
                </c:pt>
                <c:pt idx="52">
                  <c:v>0.03</c:v>
                </c:pt>
                <c:pt idx="53">
                  <c:v>0.02</c:v>
                </c:pt>
                <c:pt idx="54">
                  <c:v>0.02</c:v>
                </c:pt>
                <c:pt idx="55">
                  <c:v>0.01</c:v>
                </c:pt>
                <c:pt idx="56">
                  <c:v>0.02</c:v>
                </c:pt>
                <c:pt idx="57">
                  <c:v>0.03</c:v>
                </c:pt>
                <c:pt idx="58">
                  <c:v>0.03</c:v>
                </c:pt>
                <c:pt idx="59">
                  <c:v>0.02</c:v>
                </c:pt>
                <c:pt idx="60">
                  <c:v>0.01</c:v>
                </c:pt>
                <c:pt idx="61">
                  <c:v>0.01</c:v>
                </c:pt>
                <c:pt idx="62">
                  <c:v>0.01</c:v>
                </c:pt>
                <c:pt idx="63">
                  <c:v>0.02</c:v>
                </c:pt>
                <c:pt idx="64">
                  <c:v>0.02</c:v>
                </c:pt>
                <c:pt idx="65">
                  <c:v>0.02</c:v>
                </c:pt>
                <c:pt idx="66">
                  <c:v>0.02</c:v>
                </c:pt>
                <c:pt idx="67">
                  <c:v>0.01</c:v>
                </c:pt>
                <c:pt idx="68">
                  <c:v>0.02</c:v>
                </c:pt>
                <c:pt idx="69">
                  <c:v>0.01</c:v>
                </c:pt>
                <c:pt idx="70">
                  <c:v>0.01</c:v>
                </c:pt>
                <c:pt idx="71">
                  <c:v>0</c:v>
                </c:pt>
                <c:pt idx="72">
                  <c:v>0.01</c:v>
                </c:pt>
                <c:pt idx="73">
                  <c:v>0.01</c:v>
                </c:pt>
                <c:pt idx="74">
                  <c:v>0</c:v>
                </c:pt>
                <c:pt idx="75">
                  <c:v>0</c:v>
                </c:pt>
              </c:numCache>
            </c:numRef>
          </c:val>
        </c:ser>
        <c:dLbls>
          <c:showLegendKey val="0"/>
          <c:showVal val="0"/>
          <c:showCatName val="0"/>
          <c:showSerName val="0"/>
          <c:showPercent val="0"/>
          <c:showBubbleSize val="0"/>
        </c:dLbls>
        <c:gapWidth val="150"/>
        <c:axId val="300059368"/>
        <c:axId val="300062504"/>
      </c:barChart>
      <c:catAx>
        <c:axId val="300059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300062504"/>
        <c:crosses val="autoZero"/>
        <c:auto val="1"/>
        <c:lblAlgn val="ctr"/>
        <c:lblOffset val="100"/>
        <c:noMultiLvlLbl val="0"/>
      </c:catAx>
      <c:valAx>
        <c:axId val="300062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300059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825128167390302E-2"/>
          <c:y val="4.4574674067380922E-2"/>
          <c:w val="0.90292565064880903"/>
          <c:h val="0.77574262233614244"/>
        </c:manualLayout>
      </c:layout>
      <c:barChart>
        <c:barDir val="col"/>
        <c:grouping val="clustered"/>
        <c:varyColors val="0"/>
        <c:ser>
          <c:idx val="0"/>
          <c:order val="0"/>
          <c:spPr>
            <a:solidFill>
              <a:schemeClr val="accent1"/>
            </a:solidFill>
            <a:ln>
              <a:noFill/>
            </a:ln>
            <a:effectLst/>
          </c:spPr>
          <c:invertIfNegative val="0"/>
          <c:dLbls>
            <c:dLbl>
              <c:idx val="69"/>
              <c:delete val="1"/>
              <c:extLs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Sheet1!$CR$1:$FO$1</c:f>
              <c:strCache>
                <c:ptCount val="76"/>
                <c:pt idx="0">
                  <c:v>Jun-09</c:v>
                </c:pt>
                <c:pt idx="1">
                  <c:v>Jul-09</c:v>
                </c:pt>
                <c:pt idx="2">
                  <c:v>Aug-09</c:v>
                </c:pt>
                <c:pt idx="3">
                  <c:v>Sep-09</c:v>
                </c:pt>
                <c:pt idx="4">
                  <c:v>Oct-09</c:v>
                </c:pt>
                <c:pt idx="5">
                  <c:v>Nov-09</c:v>
                </c:pt>
                <c:pt idx="6">
                  <c:v>Dec-09</c:v>
                </c:pt>
                <c:pt idx="7">
                  <c:v>Jan-10</c:v>
                </c:pt>
                <c:pt idx="8">
                  <c:v>Feb-10</c:v>
                </c:pt>
                <c:pt idx="9">
                  <c:v>Mar-10</c:v>
                </c:pt>
                <c:pt idx="10">
                  <c:v>Apr-10</c:v>
                </c:pt>
                <c:pt idx="11">
                  <c:v>May-10</c:v>
                </c:pt>
                <c:pt idx="12">
                  <c:v>Jun-10</c:v>
                </c:pt>
                <c:pt idx="13">
                  <c:v>Jul-10</c:v>
                </c:pt>
                <c:pt idx="14">
                  <c:v>Aug-10</c:v>
                </c:pt>
                <c:pt idx="15">
                  <c:v>Sep-10</c:v>
                </c:pt>
                <c:pt idx="16">
                  <c:v>Oct-10</c:v>
                </c:pt>
                <c:pt idx="17">
                  <c:v>Nov-10</c:v>
                </c:pt>
                <c:pt idx="18">
                  <c:v>Dec-10</c:v>
                </c:pt>
                <c:pt idx="19">
                  <c:v>Jan-11</c:v>
                </c:pt>
                <c:pt idx="20">
                  <c:v>Feb-11</c:v>
                </c:pt>
                <c:pt idx="21">
                  <c:v>Mar-11</c:v>
                </c:pt>
                <c:pt idx="22">
                  <c:v>Apr-11</c:v>
                </c:pt>
                <c:pt idx="23">
                  <c:v>May-11</c:v>
                </c:pt>
                <c:pt idx="24">
                  <c:v>Jun-11</c:v>
                </c:pt>
                <c:pt idx="25">
                  <c:v>Jul-11</c:v>
                </c:pt>
                <c:pt idx="26">
                  <c:v>Aug-11</c:v>
                </c:pt>
                <c:pt idx="27">
                  <c:v>Sep-11</c:v>
                </c:pt>
                <c:pt idx="28">
                  <c:v>Oct-11</c:v>
                </c:pt>
                <c:pt idx="29">
                  <c:v>Nov-11</c:v>
                </c:pt>
                <c:pt idx="30">
                  <c:v>Dec-11</c:v>
                </c:pt>
                <c:pt idx="31">
                  <c:v>Jan-12</c:v>
                </c:pt>
                <c:pt idx="32">
                  <c:v>Feb-12</c:v>
                </c:pt>
                <c:pt idx="33">
                  <c:v>Mar-12</c:v>
                </c:pt>
                <c:pt idx="34">
                  <c:v>Apr-12</c:v>
                </c:pt>
                <c:pt idx="35">
                  <c:v>May-12</c:v>
                </c:pt>
                <c:pt idx="36">
                  <c:v>Jun-12</c:v>
                </c:pt>
                <c:pt idx="37">
                  <c:v>Jul-12</c:v>
                </c:pt>
                <c:pt idx="38">
                  <c:v>Aug-12</c:v>
                </c:pt>
                <c:pt idx="39">
                  <c:v>Sep-12</c:v>
                </c:pt>
                <c:pt idx="40">
                  <c:v>Oct-12</c:v>
                </c:pt>
                <c:pt idx="41">
                  <c:v>Nov-12</c:v>
                </c:pt>
                <c:pt idx="42">
                  <c:v>Dec-12</c:v>
                </c:pt>
                <c:pt idx="43">
                  <c:v>Jan-13</c:v>
                </c:pt>
                <c:pt idx="44">
                  <c:v>Feb-13</c:v>
                </c:pt>
                <c:pt idx="45">
                  <c:v>Mar-13</c:v>
                </c:pt>
                <c:pt idx="46">
                  <c:v>Apr-13</c:v>
                </c:pt>
                <c:pt idx="47">
                  <c:v>May-13</c:v>
                </c:pt>
                <c:pt idx="48">
                  <c:v>Jun-13</c:v>
                </c:pt>
                <c:pt idx="49">
                  <c:v>Jul-13</c:v>
                </c:pt>
                <c:pt idx="50">
                  <c:v>Aug-13</c:v>
                </c:pt>
                <c:pt idx="51">
                  <c:v>Sep-13</c:v>
                </c:pt>
                <c:pt idx="52">
                  <c:v>Oct-13</c:v>
                </c:pt>
                <c:pt idx="53">
                  <c:v>Nov-13</c:v>
                </c:pt>
                <c:pt idx="54">
                  <c:v>Dec-13</c:v>
                </c:pt>
                <c:pt idx="55">
                  <c:v>Jan-14</c:v>
                </c:pt>
                <c:pt idx="56">
                  <c:v>Feb-14</c:v>
                </c:pt>
                <c:pt idx="57">
                  <c:v>Mar-14</c:v>
                </c:pt>
                <c:pt idx="58">
                  <c:v>Apr-14</c:v>
                </c:pt>
                <c:pt idx="59">
                  <c:v>May-14</c:v>
                </c:pt>
                <c:pt idx="60">
                  <c:v>Jun-14</c:v>
                </c:pt>
                <c:pt idx="61">
                  <c:v>Jul-14</c:v>
                </c:pt>
                <c:pt idx="62">
                  <c:v>Aug-14</c:v>
                </c:pt>
                <c:pt idx="63">
                  <c:v>Sep-14</c:v>
                </c:pt>
                <c:pt idx="64">
                  <c:v>Oct-14</c:v>
                </c:pt>
                <c:pt idx="65">
                  <c:v>Nov-14</c:v>
                </c:pt>
                <c:pt idx="66">
                  <c:v>Dec-14</c:v>
                </c:pt>
                <c:pt idx="67">
                  <c:v>Jan-15</c:v>
                </c:pt>
                <c:pt idx="68">
                  <c:v>Feb-15</c:v>
                </c:pt>
                <c:pt idx="69">
                  <c:v>Mar-15</c:v>
                </c:pt>
                <c:pt idx="70">
                  <c:v>Apr-15</c:v>
                </c:pt>
                <c:pt idx="71">
                  <c:v>May-15</c:v>
                </c:pt>
                <c:pt idx="72">
                  <c:v>Jun-15</c:v>
                </c:pt>
                <c:pt idx="73">
                  <c:v>Jul-15</c:v>
                </c:pt>
                <c:pt idx="74">
                  <c:v>Aug-15</c:v>
                </c:pt>
                <c:pt idx="75">
                  <c:v>Sep-15</c:v>
                </c:pt>
              </c:strCache>
            </c:strRef>
          </c:cat>
          <c:val>
            <c:numRef>
              <c:f>Sheet1!$CR$2:$FO$2</c:f>
              <c:numCache>
                <c:formatCode>0%</c:formatCode>
                <c:ptCount val="76"/>
                <c:pt idx="0">
                  <c:v>-0.03</c:v>
                </c:pt>
                <c:pt idx="1">
                  <c:v>-0.02</c:v>
                </c:pt>
                <c:pt idx="2">
                  <c:v>-0.02</c:v>
                </c:pt>
                <c:pt idx="3">
                  <c:v>-0.03</c:v>
                </c:pt>
                <c:pt idx="4">
                  <c:v>-0.02</c:v>
                </c:pt>
                <c:pt idx="5">
                  <c:v>-0.01</c:v>
                </c:pt>
                <c:pt idx="6">
                  <c:v>-0.01</c:v>
                </c:pt>
                <c:pt idx="7">
                  <c:v>-0.01</c:v>
                </c:pt>
                <c:pt idx="8">
                  <c:v>-0.01</c:v>
                </c:pt>
                <c:pt idx="9">
                  <c:v>-0.01</c:v>
                </c:pt>
                <c:pt idx="10">
                  <c:v>0</c:v>
                </c:pt>
                <c:pt idx="12">
                  <c:v>-0.01</c:v>
                </c:pt>
                <c:pt idx="13">
                  <c:v>-0.02</c:v>
                </c:pt>
                <c:pt idx="16">
                  <c:v>-0.02</c:v>
                </c:pt>
                <c:pt idx="17">
                  <c:v>-0.01</c:v>
                </c:pt>
                <c:pt idx="18">
                  <c:v>0</c:v>
                </c:pt>
                <c:pt idx="19">
                  <c:v>-0.01</c:v>
                </c:pt>
                <c:pt idx="20">
                  <c:v>-0.01</c:v>
                </c:pt>
                <c:pt idx="21">
                  <c:v>-0.01</c:v>
                </c:pt>
                <c:pt idx="22">
                  <c:v>0</c:v>
                </c:pt>
                <c:pt idx="24">
                  <c:v>-0.01</c:v>
                </c:pt>
                <c:pt idx="25">
                  <c:v>0</c:v>
                </c:pt>
                <c:pt idx="26">
                  <c:v>0</c:v>
                </c:pt>
                <c:pt idx="27">
                  <c:v>0</c:v>
                </c:pt>
                <c:pt idx="28">
                  <c:v>0</c:v>
                </c:pt>
                <c:pt idx="29">
                  <c:v>0</c:v>
                </c:pt>
                <c:pt idx="30">
                  <c:v>0</c:v>
                </c:pt>
                <c:pt idx="31">
                  <c:v>0</c:v>
                </c:pt>
                <c:pt idx="32">
                  <c:v>0</c:v>
                </c:pt>
                <c:pt idx="33">
                  <c:v>0</c:v>
                </c:pt>
                <c:pt idx="34">
                  <c:v>0</c:v>
                </c:pt>
                <c:pt idx="35">
                  <c:v>0.01</c:v>
                </c:pt>
                <c:pt idx="36">
                  <c:v>0.01</c:v>
                </c:pt>
                <c:pt idx="37">
                  <c:v>0.01</c:v>
                </c:pt>
                <c:pt idx="38">
                  <c:v>0.01</c:v>
                </c:pt>
                <c:pt idx="39">
                  <c:v>0.01</c:v>
                </c:pt>
                <c:pt idx="40">
                  <c:v>0.01</c:v>
                </c:pt>
                <c:pt idx="41">
                  <c:v>0.02</c:v>
                </c:pt>
                <c:pt idx="42">
                  <c:v>0.02</c:v>
                </c:pt>
                <c:pt idx="43">
                  <c:v>0.02</c:v>
                </c:pt>
                <c:pt idx="44">
                  <c:v>0.02</c:v>
                </c:pt>
                <c:pt idx="45">
                  <c:v>0.03</c:v>
                </c:pt>
                <c:pt idx="46">
                  <c:v>0.03</c:v>
                </c:pt>
                <c:pt idx="47">
                  <c:v>0.02</c:v>
                </c:pt>
                <c:pt idx="48">
                  <c:v>0.02</c:v>
                </c:pt>
                <c:pt idx="49">
                  <c:v>0.03</c:v>
                </c:pt>
                <c:pt idx="50">
                  <c:v>0.03</c:v>
                </c:pt>
                <c:pt idx="51">
                  <c:v>0.03</c:v>
                </c:pt>
                <c:pt idx="52">
                  <c:v>0.03</c:v>
                </c:pt>
                <c:pt idx="53">
                  <c:v>0.03</c:v>
                </c:pt>
                <c:pt idx="54">
                  <c:v>0.01</c:v>
                </c:pt>
                <c:pt idx="55">
                  <c:v>0.01</c:v>
                </c:pt>
                <c:pt idx="56">
                  <c:v>0.01</c:v>
                </c:pt>
                <c:pt idx="57">
                  <c:v>0.01</c:v>
                </c:pt>
                <c:pt idx="58">
                  <c:v>0.01</c:v>
                </c:pt>
                <c:pt idx="59">
                  <c:v>0.01</c:v>
                </c:pt>
                <c:pt idx="60">
                  <c:v>0.01</c:v>
                </c:pt>
                <c:pt idx="61">
                  <c:v>0.01</c:v>
                </c:pt>
                <c:pt idx="62">
                  <c:v>0</c:v>
                </c:pt>
                <c:pt idx="63">
                  <c:v>0.01</c:v>
                </c:pt>
                <c:pt idx="64">
                  <c:v>0.01</c:v>
                </c:pt>
                <c:pt idx="65">
                  <c:v>0.01</c:v>
                </c:pt>
                <c:pt idx="66">
                  <c:v>0</c:v>
                </c:pt>
                <c:pt idx="67">
                  <c:v>0</c:v>
                </c:pt>
                <c:pt idx="68">
                  <c:v>0</c:v>
                </c:pt>
                <c:pt idx="69">
                  <c:v>0</c:v>
                </c:pt>
                <c:pt idx="70">
                  <c:v>0</c:v>
                </c:pt>
                <c:pt idx="71">
                  <c:v>0</c:v>
                </c:pt>
                <c:pt idx="72">
                  <c:v>0</c:v>
                </c:pt>
                <c:pt idx="73">
                  <c:v>0</c:v>
                </c:pt>
                <c:pt idx="74">
                  <c:v>0</c:v>
                </c:pt>
                <c:pt idx="75">
                  <c:v>0</c:v>
                </c:pt>
              </c:numCache>
            </c:numRef>
          </c:val>
        </c:ser>
        <c:dLbls>
          <c:showLegendKey val="0"/>
          <c:showVal val="0"/>
          <c:showCatName val="0"/>
          <c:showSerName val="0"/>
          <c:showPercent val="0"/>
          <c:showBubbleSize val="0"/>
        </c:dLbls>
        <c:gapWidth val="150"/>
        <c:axId val="300060544"/>
        <c:axId val="300063288"/>
      </c:barChart>
      <c:catAx>
        <c:axId val="3000605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300063288"/>
        <c:crosses val="autoZero"/>
        <c:auto val="1"/>
        <c:lblAlgn val="ctr"/>
        <c:lblOffset val="100"/>
        <c:noMultiLvlLbl val="0"/>
      </c:catAx>
      <c:valAx>
        <c:axId val="300063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300060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825128167390302E-2"/>
          <c:y val="4.4574674067380922E-2"/>
          <c:w val="0.90292565064880903"/>
          <c:h val="0.77574262233614244"/>
        </c:manualLayout>
      </c:layout>
      <c:barChart>
        <c:barDir val="col"/>
        <c:grouping val="clustered"/>
        <c:varyColors val="0"/>
        <c:ser>
          <c:idx val="0"/>
          <c:order val="0"/>
          <c:spPr>
            <a:solidFill>
              <a:schemeClr val="accent1"/>
            </a:solidFill>
            <a:ln>
              <a:noFill/>
            </a:ln>
            <a:effectLst/>
          </c:spPr>
          <c:invertIfNegative val="0"/>
          <c:dLbls>
            <c:dLbl>
              <c:idx val="69"/>
              <c:delete val="1"/>
              <c:extLs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Sheet1!$CR$1:$FO$1</c:f>
              <c:strCache>
                <c:ptCount val="76"/>
                <c:pt idx="0">
                  <c:v>Jun-09</c:v>
                </c:pt>
                <c:pt idx="1">
                  <c:v>Jul-09</c:v>
                </c:pt>
                <c:pt idx="2">
                  <c:v>Aug-09</c:v>
                </c:pt>
                <c:pt idx="3">
                  <c:v>Sep-09</c:v>
                </c:pt>
                <c:pt idx="4">
                  <c:v>Oct-09</c:v>
                </c:pt>
                <c:pt idx="5">
                  <c:v>Nov-09</c:v>
                </c:pt>
                <c:pt idx="6">
                  <c:v>Dec-09</c:v>
                </c:pt>
                <c:pt idx="7">
                  <c:v>Jan-10</c:v>
                </c:pt>
                <c:pt idx="8">
                  <c:v>Feb-10</c:v>
                </c:pt>
                <c:pt idx="9">
                  <c:v>Mar-10</c:v>
                </c:pt>
                <c:pt idx="10">
                  <c:v>Apr-10</c:v>
                </c:pt>
                <c:pt idx="11">
                  <c:v>May-10</c:v>
                </c:pt>
                <c:pt idx="12">
                  <c:v>Jun-10</c:v>
                </c:pt>
                <c:pt idx="13">
                  <c:v>Jul-10</c:v>
                </c:pt>
                <c:pt idx="14">
                  <c:v>Aug-10</c:v>
                </c:pt>
                <c:pt idx="15">
                  <c:v>Sep-10</c:v>
                </c:pt>
                <c:pt idx="16">
                  <c:v>Oct-10</c:v>
                </c:pt>
                <c:pt idx="17">
                  <c:v>Nov-10</c:v>
                </c:pt>
                <c:pt idx="18">
                  <c:v>Dec-10</c:v>
                </c:pt>
                <c:pt idx="19">
                  <c:v>Jan-11</c:v>
                </c:pt>
                <c:pt idx="20">
                  <c:v>Feb-11</c:v>
                </c:pt>
                <c:pt idx="21">
                  <c:v>Mar-11</c:v>
                </c:pt>
                <c:pt idx="22">
                  <c:v>Apr-11</c:v>
                </c:pt>
                <c:pt idx="23">
                  <c:v>May-11</c:v>
                </c:pt>
                <c:pt idx="24">
                  <c:v>Jun-11</c:v>
                </c:pt>
                <c:pt idx="25">
                  <c:v>Jul-11</c:v>
                </c:pt>
                <c:pt idx="26">
                  <c:v>Aug-11</c:v>
                </c:pt>
                <c:pt idx="27">
                  <c:v>Sep-11</c:v>
                </c:pt>
                <c:pt idx="28">
                  <c:v>Oct-11</c:v>
                </c:pt>
                <c:pt idx="29">
                  <c:v>Nov-11</c:v>
                </c:pt>
                <c:pt idx="30">
                  <c:v>Dec-11</c:v>
                </c:pt>
                <c:pt idx="31">
                  <c:v>Jan-12</c:v>
                </c:pt>
                <c:pt idx="32">
                  <c:v>Feb-12</c:v>
                </c:pt>
                <c:pt idx="33">
                  <c:v>Mar-12</c:v>
                </c:pt>
                <c:pt idx="34">
                  <c:v>Apr-12</c:v>
                </c:pt>
                <c:pt idx="35">
                  <c:v>May-12</c:v>
                </c:pt>
                <c:pt idx="36">
                  <c:v>Jun-12</c:v>
                </c:pt>
                <c:pt idx="37">
                  <c:v>Jul-12</c:v>
                </c:pt>
                <c:pt idx="38">
                  <c:v>Aug-12</c:v>
                </c:pt>
                <c:pt idx="39">
                  <c:v>Sep-12</c:v>
                </c:pt>
                <c:pt idx="40">
                  <c:v>Oct-12</c:v>
                </c:pt>
                <c:pt idx="41">
                  <c:v>Nov-12</c:v>
                </c:pt>
                <c:pt idx="42">
                  <c:v>Dec-12</c:v>
                </c:pt>
                <c:pt idx="43">
                  <c:v>Jan-13</c:v>
                </c:pt>
                <c:pt idx="44">
                  <c:v>Feb-13</c:v>
                </c:pt>
                <c:pt idx="45">
                  <c:v>Mar-13</c:v>
                </c:pt>
                <c:pt idx="46">
                  <c:v>Apr-13</c:v>
                </c:pt>
                <c:pt idx="47">
                  <c:v>May-13</c:v>
                </c:pt>
                <c:pt idx="48">
                  <c:v>Jun-13</c:v>
                </c:pt>
                <c:pt idx="49">
                  <c:v>Jul-13</c:v>
                </c:pt>
                <c:pt idx="50">
                  <c:v>Aug-13</c:v>
                </c:pt>
                <c:pt idx="51">
                  <c:v>Sep-13</c:v>
                </c:pt>
                <c:pt idx="52">
                  <c:v>Oct-13</c:v>
                </c:pt>
                <c:pt idx="53">
                  <c:v>Nov-13</c:v>
                </c:pt>
                <c:pt idx="54">
                  <c:v>Dec-13</c:v>
                </c:pt>
                <c:pt idx="55">
                  <c:v>Jan-14</c:v>
                </c:pt>
                <c:pt idx="56">
                  <c:v>Feb-14</c:v>
                </c:pt>
                <c:pt idx="57">
                  <c:v>Mar-14</c:v>
                </c:pt>
                <c:pt idx="58">
                  <c:v>Apr-14</c:v>
                </c:pt>
                <c:pt idx="59">
                  <c:v>May-14</c:v>
                </c:pt>
                <c:pt idx="60">
                  <c:v>Jun-14</c:v>
                </c:pt>
                <c:pt idx="61">
                  <c:v>Jul-14</c:v>
                </c:pt>
                <c:pt idx="62">
                  <c:v>Aug-14</c:v>
                </c:pt>
                <c:pt idx="63">
                  <c:v>Sep-14</c:v>
                </c:pt>
                <c:pt idx="64">
                  <c:v>Oct-14</c:v>
                </c:pt>
                <c:pt idx="65">
                  <c:v>Nov-14</c:v>
                </c:pt>
                <c:pt idx="66">
                  <c:v>Dec-14</c:v>
                </c:pt>
                <c:pt idx="67">
                  <c:v>Jan-15</c:v>
                </c:pt>
                <c:pt idx="68">
                  <c:v>Feb-15</c:v>
                </c:pt>
                <c:pt idx="69">
                  <c:v>Mar-15</c:v>
                </c:pt>
                <c:pt idx="70">
                  <c:v>Apr-15</c:v>
                </c:pt>
                <c:pt idx="71">
                  <c:v>May-15</c:v>
                </c:pt>
                <c:pt idx="72">
                  <c:v>Jun-15</c:v>
                </c:pt>
                <c:pt idx="73">
                  <c:v>Jul-15</c:v>
                </c:pt>
                <c:pt idx="74">
                  <c:v>Aug-15</c:v>
                </c:pt>
                <c:pt idx="75">
                  <c:v>Sep-15</c:v>
                </c:pt>
              </c:strCache>
            </c:strRef>
          </c:cat>
          <c:val>
            <c:numRef>
              <c:f>Sheet1!$CR$2:$FO$2</c:f>
              <c:numCache>
                <c:formatCode>0%</c:formatCode>
                <c:ptCount val="76"/>
                <c:pt idx="0">
                  <c:v>-0.04</c:v>
                </c:pt>
                <c:pt idx="1">
                  <c:v>-0.03</c:v>
                </c:pt>
                <c:pt idx="2">
                  <c:v>-0.02</c:v>
                </c:pt>
                <c:pt idx="3">
                  <c:v>-0.02</c:v>
                </c:pt>
                <c:pt idx="4">
                  <c:v>-0.02</c:v>
                </c:pt>
                <c:pt idx="5">
                  <c:v>-0.01</c:v>
                </c:pt>
                <c:pt idx="6">
                  <c:v>-0.01</c:v>
                </c:pt>
                <c:pt idx="7">
                  <c:v>-0.01</c:v>
                </c:pt>
                <c:pt idx="8">
                  <c:v>-0.01</c:v>
                </c:pt>
                <c:pt idx="9">
                  <c:v>-0.01</c:v>
                </c:pt>
                <c:pt idx="10">
                  <c:v>-0.01</c:v>
                </c:pt>
                <c:pt idx="11">
                  <c:v>0</c:v>
                </c:pt>
                <c:pt idx="12">
                  <c:v>0.01</c:v>
                </c:pt>
                <c:pt idx="13">
                  <c:v>0</c:v>
                </c:pt>
                <c:pt idx="16">
                  <c:v>-0.02</c:v>
                </c:pt>
                <c:pt idx="17">
                  <c:v>-0.02</c:v>
                </c:pt>
                <c:pt idx="19">
                  <c:v>-0.03</c:v>
                </c:pt>
                <c:pt idx="20">
                  <c:v>-0.01</c:v>
                </c:pt>
                <c:pt idx="21">
                  <c:v>-0.01</c:v>
                </c:pt>
                <c:pt idx="24">
                  <c:v>0</c:v>
                </c:pt>
                <c:pt idx="25">
                  <c:v>1.4999999999999999E-2</c:v>
                </c:pt>
                <c:pt idx="26">
                  <c:v>0</c:v>
                </c:pt>
                <c:pt idx="27">
                  <c:v>0</c:v>
                </c:pt>
                <c:pt idx="28">
                  <c:v>0</c:v>
                </c:pt>
                <c:pt idx="29">
                  <c:v>0</c:v>
                </c:pt>
                <c:pt idx="30">
                  <c:v>0</c:v>
                </c:pt>
                <c:pt idx="31">
                  <c:v>0</c:v>
                </c:pt>
                <c:pt idx="32">
                  <c:v>0.01</c:v>
                </c:pt>
                <c:pt idx="33">
                  <c:v>0</c:v>
                </c:pt>
                <c:pt idx="34">
                  <c:v>0.01</c:v>
                </c:pt>
                <c:pt idx="35">
                  <c:v>0.01</c:v>
                </c:pt>
                <c:pt idx="36">
                  <c:v>0.01</c:v>
                </c:pt>
                <c:pt idx="37">
                  <c:v>0.01</c:v>
                </c:pt>
                <c:pt idx="38">
                  <c:v>0.01</c:v>
                </c:pt>
                <c:pt idx="39">
                  <c:v>0.02</c:v>
                </c:pt>
                <c:pt idx="40">
                  <c:v>0.02</c:v>
                </c:pt>
                <c:pt idx="41">
                  <c:v>0.02</c:v>
                </c:pt>
                <c:pt idx="42">
                  <c:v>0.02</c:v>
                </c:pt>
                <c:pt idx="43">
                  <c:v>0.02</c:v>
                </c:pt>
                <c:pt idx="44">
                  <c:v>0.02</c:v>
                </c:pt>
                <c:pt idx="45">
                  <c:v>0.03</c:v>
                </c:pt>
                <c:pt idx="46">
                  <c:v>0.03</c:v>
                </c:pt>
                <c:pt idx="47">
                  <c:v>0.02</c:v>
                </c:pt>
                <c:pt idx="48">
                  <c:v>0.02</c:v>
                </c:pt>
                <c:pt idx="49">
                  <c:v>0.02</c:v>
                </c:pt>
                <c:pt idx="50">
                  <c:v>0.02</c:v>
                </c:pt>
                <c:pt idx="51">
                  <c:v>0.02</c:v>
                </c:pt>
                <c:pt idx="52">
                  <c:v>0.02</c:v>
                </c:pt>
                <c:pt idx="53">
                  <c:v>0.01</c:v>
                </c:pt>
                <c:pt idx="54">
                  <c:v>0.01</c:v>
                </c:pt>
                <c:pt idx="55">
                  <c:v>0.01</c:v>
                </c:pt>
                <c:pt idx="56">
                  <c:v>0.01</c:v>
                </c:pt>
                <c:pt idx="57">
                  <c:v>0.01</c:v>
                </c:pt>
                <c:pt idx="58">
                  <c:v>0.01</c:v>
                </c:pt>
                <c:pt idx="59">
                  <c:v>0.01</c:v>
                </c:pt>
                <c:pt idx="60">
                  <c:v>0.01</c:v>
                </c:pt>
                <c:pt idx="61">
                  <c:v>0.01</c:v>
                </c:pt>
                <c:pt idx="62">
                  <c:v>0</c:v>
                </c:pt>
                <c:pt idx="63">
                  <c:v>0.01</c:v>
                </c:pt>
                <c:pt idx="64">
                  <c:v>0.01</c:v>
                </c:pt>
                <c:pt idx="65">
                  <c:v>0.01</c:v>
                </c:pt>
                <c:pt idx="66">
                  <c:v>0</c:v>
                </c:pt>
                <c:pt idx="67">
                  <c:v>0</c:v>
                </c:pt>
                <c:pt idx="68">
                  <c:v>0</c:v>
                </c:pt>
                <c:pt idx="69">
                  <c:v>0</c:v>
                </c:pt>
                <c:pt idx="70">
                  <c:v>0</c:v>
                </c:pt>
                <c:pt idx="71">
                  <c:v>0</c:v>
                </c:pt>
                <c:pt idx="72">
                  <c:v>0</c:v>
                </c:pt>
                <c:pt idx="73">
                  <c:v>0</c:v>
                </c:pt>
                <c:pt idx="74">
                  <c:v>0</c:v>
                </c:pt>
                <c:pt idx="75">
                  <c:v>0</c:v>
                </c:pt>
              </c:numCache>
            </c:numRef>
          </c:val>
        </c:ser>
        <c:dLbls>
          <c:showLegendKey val="0"/>
          <c:showVal val="0"/>
          <c:showCatName val="0"/>
          <c:showSerName val="0"/>
          <c:showPercent val="0"/>
          <c:showBubbleSize val="0"/>
        </c:dLbls>
        <c:gapWidth val="150"/>
        <c:axId val="300056624"/>
        <c:axId val="300057016"/>
      </c:barChart>
      <c:catAx>
        <c:axId val="30005662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300057016"/>
        <c:crosses val="autoZero"/>
        <c:auto val="1"/>
        <c:lblAlgn val="ctr"/>
        <c:lblOffset val="100"/>
        <c:noMultiLvlLbl val="0"/>
      </c:catAx>
      <c:valAx>
        <c:axId val="300057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300056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825128167390302E-2"/>
          <c:y val="4.4574674067380922E-2"/>
          <c:w val="0.90292565064880903"/>
          <c:h val="0.77574262233614244"/>
        </c:manualLayout>
      </c:layout>
      <c:barChart>
        <c:barDir val="col"/>
        <c:grouping val="clustered"/>
        <c:varyColors val="0"/>
        <c:ser>
          <c:idx val="0"/>
          <c:order val="0"/>
          <c:spPr>
            <a:solidFill>
              <a:schemeClr val="accent1"/>
            </a:solidFill>
            <a:ln>
              <a:noFill/>
            </a:ln>
            <a:effectLst/>
          </c:spPr>
          <c:invertIfNegative val="0"/>
          <c:dLbls>
            <c:dLbl>
              <c:idx val="69"/>
              <c:delete val="1"/>
              <c:extLs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Sheet1!$CR$1:$FO$1</c:f>
              <c:strCache>
                <c:ptCount val="76"/>
                <c:pt idx="0">
                  <c:v>Jun-09</c:v>
                </c:pt>
                <c:pt idx="1">
                  <c:v>Jul-09</c:v>
                </c:pt>
                <c:pt idx="2">
                  <c:v>Aug-09</c:v>
                </c:pt>
                <c:pt idx="3">
                  <c:v>Sep-09</c:v>
                </c:pt>
                <c:pt idx="4">
                  <c:v>Oct-09</c:v>
                </c:pt>
                <c:pt idx="5">
                  <c:v>Nov-09</c:v>
                </c:pt>
                <c:pt idx="6">
                  <c:v>Dec-09</c:v>
                </c:pt>
                <c:pt idx="7">
                  <c:v>Jan-10</c:v>
                </c:pt>
                <c:pt idx="8">
                  <c:v>Feb-10</c:v>
                </c:pt>
                <c:pt idx="9">
                  <c:v>Mar-10</c:v>
                </c:pt>
                <c:pt idx="10">
                  <c:v>Apr-10</c:v>
                </c:pt>
                <c:pt idx="11">
                  <c:v>May-10</c:v>
                </c:pt>
                <c:pt idx="12">
                  <c:v>Jun-10</c:v>
                </c:pt>
                <c:pt idx="13">
                  <c:v>Jul-10</c:v>
                </c:pt>
                <c:pt idx="14">
                  <c:v>Aug-10</c:v>
                </c:pt>
                <c:pt idx="15">
                  <c:v>Sep-10</c:v>
                </c:pt>
                <c:pt idx="16">
                  <c:v>Oct-10</c:v>
                </c:pt>
                <c:pt idx="17">
                  <c:v>Nov-10</c:v>
                </c:pt>
                <c:pt idx="18">
                  <c:v>Dec-10</c:v>
                </c:pt>
                <c:pt idx="19">
                  <c:v>Jan-11</c:v>
                </c:pt>
                <c:pt idx="20">
                  <c:v>Feb-11</c:v>
                </c:pt>
                <c:pt idx="21">
                  <c:v>Mar-11</c:v>
                </c:pt>
                <c:pt idx="22">
                  <c:v>Apr-11</c:v>
                </c:pt>
                <c:pt idx="23">
                  <c:v>May-11</c:v>
                </c:pt>
                <c:pt idx="24">
                  <c:v>Jun-11</c:v>
                </c:pt>
                <c:pt idx="25">
                  <c:v>Jul-11</c:v>
                </c:pt>
                <c:pt idx="26">
                  <c:v>Aug-11</c:v>
                </c:pt>
                <c:pt idx="27">
                  <c:v>Sep-11</c:v>
                </c:pt>
                <c:pt idx="28">
                  <c:v>Oct-11</c:v>
                </c:pt>
                <c:pt idx="29">
                  <c:v>Nov-11</c:v>
                </c:pt>
                <c:pt idx="30">
                  <c:v>Dec-11</c:v>
                </c:pt>
                <c:pt idx="31">
                  <c:v>Jan-12</c:v>
                </c:pt>
                <c:pt idx="32">
                  <c:v>Feb-12</c:v>
                </c:pt>
                <c:pt idx="33">
                  <c:v>Mar-12</c:v>
                </c:pt>
                <c:pt idx="34">
                  <c:v>Apr-12</c:v>
                </c:pt>
                <c:pt idx="35">
                  <c:v>May-12</c:v>
                </c:pt>
                <c:pt idx="36">
                  <c:v>Jun-12</c:v>
                </c:pt>
                <c:pt idx="37">
                  <c:v>Jul-12</c:v>
                </c:pt>
                <c:pt idx="38">
                  <c:v>Aug-12</c:v>
                </c:pt>
                <c:pt idx="39">
                  <c:v>Sep-12</c:v>
                </c:pt>
                <c:pt idx="40">
                  <c:v>Oct-12</c:v>
                </c:pt>
                <c:pt idx="41">
                  <c:v>Nov-12</c:v>
                </c:pt>
                <c:pt idx="42">
                  <c:v>Dec-12</c:v>
                </c:pt>
                <c:pt idx="43">
                  <c:v>Jan-13</c:v>
                </c:pt>
                <c:pt idx="44">
                  <c:v>Feb-13</c:v>
                </c:pt>
                <c:pt idx="45">
                  <c:v>Mar-13</c:v>
                </c:pt>
                <c:pt idx="46">
                  <c:v>Apr-13</c:v>
                </c:pt>
                <c:pt idx="47">
                  <c:v>May-13</c:v>
                </c:pt>
                <c:pt idx="48">
                  <c:v>Jun-13</c:v>
                </c:pt>
                <c:pt idx="49">
                  <c:v>Jul-13</c:v>
                </c:pt>
                <c:pt idx="50">
                  <c:v>Aug-13</c:v>
                </c:pt>
                <c:pt idx="51">
                  <c:v>Sep-13</c:v>
                </c:pt>
                <c:pt idx="52">
                  <c:v>Oct-13</c:v>
                </c:pt>
                <c:pt idx="53">
                  <c:v>Nov-13</c:v>
                </c:pt>
                <c:pt idx="54">
                  <c:v>Dec-13</c:v>
                </c:pt>
                <c:pt idx="55">
                  <c:v>Jan-14</c:v>
                </c:pt>
                <c:pt idx="56">
                  <c:v>Feb-14</c:v>
                </c:pt>
                <c:pt idx="57">
                  <c:v>Mar-14</c:v>
                </c:pt>
                <c:pt idx="58">
                  <c:v>Apr-14</c:v>
                </c:pt>
                <c:pt idx="59">
                  <c:v>May-14</c:v>
                </c:pt>
                <c:pt idx="60">
                  <c:v>Jun-14</c:v>
                </c:pt>
                <c:pt idx="61">
                  <c:v>Jul-14</c:v>
                </c:pt>
                <c:pt idx="62">
                  <c:v>Aug-14</c:v>
                </c:pt>
                <c:pt idx="63">
                  <c:v>Sep-14</c:v>
                </c:pt>
                <c:pt idx="64">
                  <c:v>Oct-14</c:v>
                </c:pt>
                <c:pt idx="65">
                  <c:v>Nov-14</c:v>
                </c:pt>
                <c:pt idx="66">
                  <c:v>Dec-14</c:v>
                </c:pt>
                <c:pt idx="67">
                  <c:v>Jan-15</c:v>
                </c:pt>
                <c:pt idx="68">
                  <c:v>Feb-15</c:v>
                </c:pt>
                <c:pt idx="69">
                  <c:v>Mar-15</c:v>
                </c:pt>
                <c:pt idx="70">
                  <c:v>Apr-15</c:v>
                </c:pt>
                <c:pt idx="71">
                  <c:v>May-15</c:v>
                </c:pt>
                <c:pt idx="72">
                  <c:v>Jun-15</c:v>
                </c:pt>
                <c:pt idx="73">
                  <c:v>Jul-15</c:v>
                </c:pt>
                <c:pt idx="74">
                  <c:v>Aug-15</c:v>
                </c:pt>
                <c:pt idx="75">
                  <c:v>Sep-15</c:v>
                </c:pt>
              </c:strCache>
            </c:strRef>
          </c:cat>
          <c:val>
            <c:numRef>
              <c:f>Sheet1!$CR$2:$FO$2</c:f>
              <c:numCache>
                <c:formatCode>0%</c:formatCode>
                <c:ptCount val="76"/>
                <c:pt idx="0">
                  <c:v>-0.04</c:v>
                </c:pt>
                <c:pt idx="1">
                  <c:v>-0.04</c:v>
                </c:pt>
                <c:pt idx="2">
                  <c:v>-0.03</c:v>
                </c:pt>
                <c:pt idx="3">
                  <c:v>-0.03</c:v>
                </c:pt>
                <c:pt idx="4">
                  <c:v>-0.03</c:v>
                </c:pt>
                <c:pt idx="5">
                  <c:v>-0.02</c:v>
                </c:pt>
                <c:pt idx="6">
                  <c:v>-0.02</c:v>
                </c:pt>
                <c:pt idx="7">
                  <c:v>-0.01</c:v>
                </c:pt>
                <c:pt idx="8">
                  <c:v>-0.02</c:v>
                </c:pt>
                <c:pt idx="9">
                  <c:v>0</c:v>
                </c:pt>
                <c:pt idx="10">
                  <c:v>-0.02</c:v>
                </c:pt>
                <c:pt idx="12">
                  <c:v>-0.01</c:v>
                </c:pt>
                <c:pt idx="13">
                  <c:v>-0.01</c:v>
                </c:pt>
                <c:pt idx="16">
                  <c:v>-0.02</c:v>
                </c:pt>
                <c:pt idx="17">
                  <c:v>-0.01</c:v>
                </c:pt>
                <c:pt idx="18">
                  <c:v>-0.01</c:v>
                </c:pt>
                <c:pt idx="19">
                  <c:v>-0.01</c:v>
                </c:pt>
                <c:pt idx="21">
                  <c:v>-0.01</c:v>
                </c:pt>
                <c:pt idx="24">
                  <c:v>0</c:v>
                </c:pt>
                <c:pt idx="25">
                  <c:v>1.4999999999999999E-2</c:v>
                </c:pt>
                <c:pt idx="26">
                  <c:v>0.01</c:v>
                </c:pt>
                <c:pt idx="27">
                  <c:v>0.01</c:v>
                </c:pt>
                <c:pt idx="28">
                  <c:v>0.01</c:v>
                </c:pt>
                <c:pt idx="29">
                  <c:v>0</c:v>
                </c:pt>
                <c:pt idx="30">
                  <c:v>0.01</c:v>
                </c:pt>
                <c:pt idx="31">
                  <c:v>0</c:v>
                </c:pt>
                <c:pt idx="32">
                  <c:v>0</c:v>
                </c:pt>
                <c:pt idx="33">
                  <c:v>0.01</c:v>
                </c:pt>
                <c:pt idx="34">
                  <c:v>0.01</c:v>
                </c:pt>
                <c:pt idx="35">
                  <c:v>0.01</c:v>
                </c:pt>
                <c:pt idx="36">
                  <c:v>0.01</c:v>
                </c:pt>
                <c:pt idx="37">
                  <c:v>0.01</c:v>
                </c:pt>
                <c:pt idx="38">
                  <c:v>0.01</c:v>
                </c:pt>
                <c:pt idx="39">
                  <c:v>0.01</c:v>
                </c:pt>
                <c:pt idx="40">
                  <c:v>0.01</c:v>
                </c:pt>
                <c:pt idx="41">
                  <c:v>0.01</c:v>
                </c:pt>
                <c:pt idx="42">
                  <c:v>0.01</c:v>
                </c:pt>
                <c:pt idx="43">
                  <c:v>0.01</c:v>
                </c:pt>
                <c:pt idx="44">
                  <c:v>0.01</c:v>
                </c:pt>
                <c:pt idx="45">
                  <c:v>0.02</c:v>
                </c:pt>
                <c:pt idx="46">
                  <c:v>0.02</c:v>
                </c:pt>
                <c:pt idx="47">
                  <c:v>0.02</c:v>
                </c:pt>
                <c:pt idx="48">
                  <c:v>0.02</c:v>
                </c:pt>
                <c:pt idx="49">
                  <c:v>0.02</c:v>
                </c:pt>
                <c:pt idx="50">
                  <c:v>0.01</c:v>
                </c:pt>
                <c:pt idx="51">
                  <c:v>0.01</c:v>
                </c:pt>
                <c:pt idx="52">
                  <c:v>0.01</c:v>
                </c:pt>
                <c:pt idx="53">
                  <c:v>0.01</c:v>
                </c:pt>
                <c:pt idx="54">
                  <c:v>0.01</c:v>
                </c:pt>
                <c:pt idx="55">
                  <c:v>0.01</c:v>
                </c:pt>
                <c:pt idx="56">
                  <c:v>0.01</c:v>
                </c:pt>
                <c:pt idx="57">
                  <c:v>0.01</c:v>
                </c:pt>
                <c:pt idx="58">
                  <c:v>0.01</c:v>
                </c:pt>
                <c:pt idx="59">
                  <c:v>0.01</c:v>
                </c:pt>
                <c:pt idx="60">
                  <c:v>0.01</c:v>
                </c:pt>
                <c:pt idx="61">
                  <c:v>0.01</c:v>
                </c:pt>
                <c:pt idx="62">
                  <c:v>0.01</c:v>
                </c:pt>
                <c:pt idx="63">
                  <c:v>0.01</c:v>
                </c:pt>
                <c:pt idx="64">
                  <c:v>0.01</c:v>
                </c:pt>
                <c:pt idx="65">
                  <c:v>0</c:v>
                </c:pt>
                <c:pt idx="66">
                  <c:v>0</c:v>
                </c:pt>
                <c:pt idx="67">
                  <c:v>0</c:v>
                </c:pt>
                <c:pt idx="68">
                  <c:v>0</c:v>
                </c:pt>
                <c:pt idx="69">
                  <c:v>0</c:v>
                </c:pt>
                <c:pt idx="70">
                  <c:v>0</c:v>
                </c:pt>
                <c:pt idx="71">
                  <c:v>0</c:v>
                </c:pt>
                <c:pt idx="72">
                  <c:v>0</c:v>
                </c:pt>
                <c:pt idx="73">
                  <c:v>0</c:v>
                </c:pt>
                <c:pt idx="74">
                  <c:v>0</c:v>
                </c:pt>
                <c:pt idx="75">
                  <c:v>0</c:v>
                </c:pt>
              </c:numCache>
            </c:numRef>
          </c:val>
        </c:ser>
        <c:dLbls>
          <c:showLegendKey val="0"/>
          <c:showVal val="0"/>
          <c:showCatName val="0"/>
          <c:showSerName val="0"/>
          <c:showPercent val="0"/>
          <c:showBubbleSize val="0"/>
        </c:dLbls>
        <c:gapWidth val="150"/>
        <c:axId val="213156912"/>
        <c:axId val="205843280"/>
      </c:barChart>
      <c:catAx>
        <c:axId val="2131569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205843280"/>
        <c:crosses val="autoZero"/>
        <c:auto val="1"/>
        <c:lblAlgn val="ctr"/>
        <c:lblOffset val="100"/>
        <c:noMultiLvlLbl val="0"/>
      </c:catAx>
      <c:valAx>
        <c:axId val="205843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213156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8.66122629288473E-2"/>
          <c:w val="0.92807424593967514"/>
          <c:h val="0.79952338027496361"/>
        </c:manualLayout>
      </c:layout>
      <c:barChart>
        <c:barDir val="col"/>
        <c:grouping val="clustered"/>
        <c:varyColors val="0"/>
        <c:ser>
          <c:idx val="1"/>
          <c:order val="0"/>
          <c:tx>
            <c:strRef>
              <c:f>Sheet1!$A$2</c:f>
              <c:strCache>
                <c:ptCount val="1"/>
                <c:pt idx="0">
                  <c:v>Alt Capital as % of Total</c:v>
                </c:pt>
              </c:strCache>
            </c:strRef>
          </c:tx>
          <c:invertIfNegative val="0"/>
          <c:dLbls>
            <c:spPr>
              <a:noFill/>
              <a:ln w="25349">
                <a:noFill/>
              </a:ln>
            </c:spPr>
            <c:txPr>
              <a:bodyPr wrap="square" lIns="38100" tIns="19050" rIns="38100" bIns="19050" anchor="ctr">
                <a:spAutoFit/>
              </a:bodyPr>
              <a:lstStyle/>
              <a:p>
                <a:pPr>
                  <a:defRPr sz="1593"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Sheet1!$B$1:$J$1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Sheet1!$B$2:$J$2</c:f>
              <c:numCache>
                <c:formatCode>0.0%</c:formatCode>
                <c:ptCount val="9"/>
                <c:pt idx="0">
                  <c:v>4.5999999999999999E-2</c:v>
                </c:pt>
                <c:pt idx="1">
                  <c:v>5.7000000000000002E-2</c:v>
                </c:pt>
                <c:pt idx="2">
                  <c:v>5.8999999999999997E-2</c:v>
                </c:pt>
                <c:pt idx="3">
                  <c:v>5.8000000000000003E-2</c:v>
                </c:pt>
                <c:pt idx="4">
                  <c:v>5.3999999999999999E-2</c:v>
                </c:pt>
                <c:pt idx="5">
                  <c:v>6.5000000000000002E-2</c:v>
                </c:pt>
                <c:pt idx="6">
                  <c:v>8.4000000000000005E-2</c:v>
                </c:pt>
                <c:pt idx="7">
                  <c:v>0.10199999999999999</c:v>
                </c:pt>
                <c:pt idx="8">
                  <c:v>0.115</c:v>
                </c:pt>
              </c:numCache>
            </c:numRef>
          </c:val>
        </c:ser>
        <c:dLbls>
          <c:showLegendKey val="0"/>
          <c:showVal val="0"/>
          <c:showCatName val="0"/>
          <c:showSerName val="0"/>
          <c:showPercent val="0"/>
          <c:showBubbleSize val="0"/>
        </c:dLbls>
        <c:gapWidth val="100"/>
        <c:axId val="213150640"/>
        <c:axId val="213157304"/>
      </c:barChart>
      <c:catAx>
        <c:axId val="213150640"/>
        <c:scaling>
          <c:orientation val="minMax"/>
        </c:scaling>
        <c:delete val="0"/>
        <c:axPos val="b"/>
        <c:numFmt formatCode="General" sourceLinked="1"/>
        <c:majorTickMark val="out"/>
        <c:minorTickMark val="none"/>
        <c:tickLblPos val="nextTo"/>
        <c:spPr>
          <a:ln w="12643">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213157304"/>
        <c:crosses val="autoZero"/>
        <c:auto val="1"/>
        <c:lblAlgn val="ctr"/>
        <c:lblOffset val="20"/>
        <c:noMultiLvlLbl val="0"/>
      </c:catAx>
      <c:valAx>
        <c:axId val="213157304"/>
        <c:scaling>
          <c:orientation val="minMax"/>
          <c:max val="0.12000000000000001"/>
        </c:scaling>
        <c:delete val="0"/>
        <c:axPos val="l"/>
        <c:numFmt formatCode="0%" sourceLinked="0"/>
        <c:majorTickMark val="out"/>
        <c:minorTickMark val="none"/>
        <c:tickLblPos val="nextTo"/>
        <c:spPr>
          <a:ln w="3161">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213150640"/>
        <c:crosses val="autoZero"/>
        <c:crossBetween val="between"/>
      </c:valAx>
      <c:spPr>
        <a:noFill/>
        <a:ln w="25349">
          <a:noFill/>
        </a:ln>
      </c:spPr>
    </c:plotArea>
    <c:plotVisOnly val="1"/>
    <c:dispBlanksAs val="gap"/>
    <c:showDLblsOverMax val="0"/>
  </c:chart>
  <c:spPr>
    <a:noFill/>
    <a:ln>
      <a:noFill/>
    </a:ln>
  </c:spPr>
  <c:txPr>
    <a:bodyPr/>
    <a:lstStyle/>
    <a:p>
      <a:pPr>
        <a:defRPr sz="1393"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709569014153607E-2"/>
          <c:y val="4.9372015785950109E-2"/>
          <c:w val="0.88938700419456918"/>
          <c:h val="0.76578008466969927"/>
        </c:manualLayout>
      </c:layout>
      <c:barChart>
        <c:barDir val="col"/>
        <c:grouping val="clustered"/>
        <c:varyColors val="0"/>
        <c:ser>
          <c:idx val="0"/>
          <c:order val="0"/>
          <c:tx>
            <c:strRef>
              <c:f>Sheet1!$B$1</c:f>
              <c:strCache>
                <c:ptCount val="1"/>
                <c:pt idx="0">
                  <c:v>New Issuance</c:v>
                </c:pt>
              </c:strCache>
            </c:strRef>
          </c:tx>
          <c:spPr>
            <a:solidFill>
              <a:srgbClr val="225A7A"/>
            </a:solidFill>
            <a:ln w="25355">
              <a:noFill/>
            </a:ln>
          </c:spPr>
          <c:invertIfNegative val="0"/>
          <c:dPt>
            <c:idx val="17"/>
            <c:invertIfNegative val="0"/>
            <c:bubble3D val="0"/>
            <c:spPr>
              <a:solidFill>
                <a:srgbClr val="225A7A"/>
              </a:solidFill>
              <a:ln>
                <a:solidFill>
                  <a:schemeClr val="tx2"/>
                </a:solidFill>
              </a:ln>
              <a:effectLst/>
            </c:spPr>
          </c:dPt>
          <c:dLbls>
            <c:dLbl>
              <c:idx val="7"/>
              <c:layout>
                <c:manualLayout>
                  <c:x val="-1.557632398753894E-3"/>
                  <c:y val="-1.7323514310859624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strCache>
            </c:strRef>
          </c:cat>
          <c:val>
            <c:numRef>
              <c:f>Sheet1!$B$2:$B$20</c:f>
              <c:numCache>
                <c:formatCode>#,##0.0</c:formatCode>
                <c:ptCount val="19"/>
                <c:pt idx="0">
                  <c:v>948.2</c:v>
                </c:pt>
                <c:pt idx="1">
                  <c:v>874.2</c:v>
                </c:pt>
                <c:pt idx="2">
                  <c:v>1062.5</c:v>
                </c:pt>
                <c:pt idx="3">
                  <c:v>1142</c:v>
                </c:pt>
                <c:pt idx="4">
                  <c:v>966.9</c:v>
                </c:pt>
                <c:pt idx="5">
                  <c:v>989.5</c:v>
                </c:pt>
                <c:pt idx="6">
                  <c:v>1988.2</c:v>
                </c:pt>
                <c:pt idx="7">
                  <c:v>1142.8</c:v>
                </c:pt>
                <c:pt idx="8">
                  <c:v>1499</c:v>
                </c:pt>
                <c:pt idx="9">
                  <c:v>4614.7</c:v>
                </c:pt>
                <c:pt idx="10">
                  <c:v>7187</c:v>
                </c:pt>
                <c:pt idx="11">
                  <c:v>3009.9</c:v>
                </c:pt>
                <c:pt idx="12">
                  <c:v>3396</c:v>
                </c:pt>
                <c:pt idx="13">
                  <c:v>4599.8999999999996</c:v>
                </c:pt>
                <c:pt idx="14">
                  <c:v>4107.1000000000004</c:v>
                </c:pt>
                <c:pt idx="15">
                  <c:v>5855.3</c:v>
                </c:pt>
                <c:pt idx="16">
                  <c:v>7083</c:v>
                </c:pt>
                <c:pt idx="17">
                  <c:v>8026.7</c:v>
                </c:pt>
                <c:pt idx="18">
                  <c:v>1490</c:v>
                </c:pt>
              </c:numCache>
            </c:numRef>
          </c:val>
        </c:ser>
        <c:dLbls>
          <c:showLegendKey val="0"/>
          <c:showVal val="0"/>
          <c:showCatName val="0"/>
          <c:showSerName val="0"/>
          <c:showPercent val="0"/>
          <c:showBubbleSize val="0"/>
        </c:dLbls>
        <c:gapWidth val="75"/>
        <c:overlap val="-27"/>
        <c:axId val="213155344"/>
        <c:axId val="213151424"/>
      </c:barChart>
      <c:lineChart>
        <c:grouping val="stacked"/>
        <c:varyColors val="0"/>
        <c:ser>
          <c:idx val="1"/>
          <c:order val="1"/>
          <c:tx>
            <c:strRef>
              <c:f>Sheet1!$C$1</c:f>
              <c:strCache>
                <c:ptCount val="1"/>
                <c:pt idx="0">
                  <c:v>Outstanding</c:v>
                </c:pt>
              </c:strCache>
            </c:strRef>
          </c:tx>
          <c:spPr>
            <a:ln w="28429" cap="rnd">
              <a:solidFill>
                <a:schemeClr val="accent2"/>
              </a:solidFill>
              <a:round/>
            </a:ln>
            <a:effectLst/>
          </c:spPr>
          <c:marker>
            <c:symbol val="circle"/>
            <c:size val="6"/>
            <c:spPr>
              <a:solidFill>
                <a:schemeClr val="accent2"/>
              </a:solidFill>
              <a:ln w="9476">
                <a:solidFill>
                  <a:schemeClr val="accent2"/>
                </a:solidFill>
              </a:ln>
              <a:effectLst/>
            </c:spPr>
          </c:marker>
          <c:dPt>
            <c:idx val="0"/>
            <c:bubble3D val="0"/>
            <c:spPr>
              <a:ln w="19017">
                <a:noFill/>
              </a:ln>
            </c:spPr>
          </c:dPt>
          <c:dPt>
            <c:idx val="1"/>
            <c:bubble3D val="0"/>
            <c:spPr>
              <a:ln w="19017">
                <a:noFill/>
              </a:ln>
            </c:spPr>
          </c:dPt>
          <c:dPt>
            <c:idx val="2"/>
            <c:bubble3D val="0"/>
            <c:spPr>
              <a:ln w="19017">
                <a:noFill/>
              </a:ln>
            </c:spPr>
          </c:dPt>
          <c:dPt>
            <c:idx val="3"/>
            <c:bubble3D val="0"/>
            <c:spPr>
              <a:ln w="19017">
                <a:noFill/>
              </a:ln>
            </c:spPr>
          </c:dPt>
          <c:dPt>
            <c:idx val="4"/>
            <c:bubble3D val="0"/>
            <c:spPr>
              <a:ln w="19017">
                <a:noFill/>
              </a:ln>
            </c:spPr>
          </c:dPt>
          <c:dPt>
            <c:idx val="5"/>
            <c:bubble3D val="0"/>
            <c:spPr>
              <a:ln w="19017">
                <a:noFill/>
              </a:ln>
            </c:spPr>
          </c:dPt>
          <c:dPt>
            <c:idx val="6"/>
            <c:bubble3D val="0"/>
            <c:spPr>
              <a:ln w="19017">
                <a:noFill/>
              </a:ln>
            </c:spPr>
          </c:dPt>
          <c:dPt>
            <c:idx val="7"/>
            <c:bubble3D val="0"/>
            <c:spPr>
              <a:ln w="19017">
                <a:noFill/>
              </a:ln>
            </c:spPr>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manualLayout>
                  <c:x val="-2.2235263816322026E-2"/>
                  <c:y val="-0.2880168443058270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535052861382987E-2"/>
                  <c:y val="-0.25652324057035841"/>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2.6908161012583708E-2"/>
                  <c:y val="-0.27391145664838901"/>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strCache>
            </c:strRef>
          </c:cat>
          <c:val>
            <c:numRef>
              <c:f>Sheet1!$C$2:$C$20</c:f>
              <c:numCache>
                <c:formatCode>General</c:formatCode>
                <c:ptCount val="19"/>
                <c:pt idx="7" formatCode="#,##0.0">
                  <c:v>4289</c:v>
                </c:pt>
                <c:pt idx="8" formatCode="#,##0.0">
                  <c:v>5085</c:v>
                </c:pt>
                <c:pt idx="9" formatCode="#,##0.0">
                  <c:v>7677</c:v>
                </c:pt>
                <c:pt idx="10" formatCode="#,##0.0">
                  <c:v>13416.4</c:v>
                </c:pt>
                <c:pt idx="11" formatCode="#,##0.0">
                  <c:v>12538.6</c:v>
                </c:pt>
                <c:pt idx="12" formatCode="#,##0.0">
                  <c:v>12508.2</c:v>
                </c:pt>
                <c:pt idx="13" formatCode="#,##0.0">
                  <c:v>12195.7</c:v>
                </c:pt>
                <c:pt idx="14" formatCode="#,##0.0">
                  <c:v>12342.8</c:v>
                </c:pt>
                <c:pt idx="15" formatCode="#,##0.0">
                  <c:v>14839.3</c:v>
                </c:pt>
                <c:pt idx="16" formatCode="#,##0.0">
                  <c:v>18576.900000000001</c:v>
                </c:pt>
                <c:pt idx="17" formatCode="#,##0.0">
                  <c:v>22867.8</c:v>
                </c:pt>
                <c:pt idx="18" formatCode="#,##0.0">
                  <c:v>20813.400000000001</c:v>
                </c:pt>
              </c:numCache>
            </c:numRef>
          </c:val>
          <c:smooth val="0"/>
        </c:ser>
        <c:dLbls>
          <c:showLegendKey val="0"/>
          <c:showVal val="0"/>
          <c:showCatName val="0"/>
          <c:showSerName val="0"/>
          <c:showPercent val="0"/>
          <c:showBubbleSize val="0"/>
        </c:dLbls>
        <c:marker val="1"/>
        <c:smooth val="0"/>
        <c:axId val="213155344"/>
        <c:axId val="213151424"/>
      </c:lineChart>
      <c:catAx>
        <c:axId val="213155344"/>
        <c:scaling>
          <c:orientation val="minMax"/>
        </c:scaling>
        <c:delete val="0"/>
        <c:axPos val="b"/>
        <c:numFmt formatCode="General" sourceLinked="1"/>
        <c:majorTickMark val="none"/>
        <c:minorTickMark val="none"/>
        <c:tickLblPos val="nextTo"/>
        <c:spPr>
          <a:noFill/>
          <a:ln w="9476" cap="flat" cmpd="sng" algn="ctr">
            <a:solidFill>
              <a:schemeClr val="tx1">
                <a:lumMod val="15000"/>
                <a:lumOff val="85000"/>
              </a:schemeClr>
            </a:solidFill>
            <a:round/>
          </a:ln>
          <a:effectLst/>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213151424"/>
        <c:crosses val="autoZero"/>
        <c:auto val="1"/>
        <c:lblAlgn val="ctr"/>
        <c:lblOffset val="100"/>
        <c:noMultiLvlLbl val="0"/>
      </c:catAx>
      <c:valAx>
        <c:axId val="213151424"/>
        <c:scaling>
          <c:orientation val="minMax"/>
        </c:scaling>
        <c:delete val="0"/>
        <c:axPos val="l"/>
        <c:majorGridlines>
          <c:spPr>
            <a:ln w="9476" cap="flat" cmpd="sng" algn="ctr">
              <a:solidFill>
                <a:schemeClr val="tx1">
                  <a:lumMod val="15000"/>
                  <a:lumOff val="85000"/>
                </a:schemeClr>
              </a:solidFill>
              <a:round/>
            </a:ln>
            <a:effectLst/>
          </c:spPr>
        </c:majorGridlines>
        <c:numFmt formatCode="#,##0" sourceLinked="0"/>
        <c:majorTickMark val="none"/>
        <c:minorTickMark val="none"/>
        <c:tickLblPos val="nextTo"/>
        <c:spPr>
          <a:ln w="6339">
            <a:noFill/>
          </a:ln>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213155344"/>
        <c:crosses val="autoZero"/>
        <c:crossBetween val="between"/>
      </c:valAx>
      <c:spPr>
        <a:noFill/>
        <a:ln w="25355">
          <a:noFill/>
        </a:ln>
      </c:spPr>
    </c:plotArea>
    <c:legend>
      <c:legendPos val="b"/>
      <c:overlay val="0"/>
      <c:spPr>
        <a:noFill/>
        <a:ln w="25355">
          <a:noFill/>
        </a:ln>
      </c:spPr>
      <c:txPr>
        <a:bodyPr rot="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Lbls>
            <c:dLbl>
              <c:idx val="3"/>
              <c:layout>
                <c:manualLayout>
                  <c:x val="6.0386473429951779E-2"/>
                  <c:y val="-3.8986362255829202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4"/>
              <c:layout>
                <c:manualLayout>
                  <c:x val="9.7826086956521646E-2"/>
                  <c:y val="-8.2606192269919412E-3"/>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7208328578492907"/>
                      <c:h val="0.10477661601061687"/>
                    </c:manualLayout>
                  </c15:layout>
                </c:ext>
              </c:extLst>
            </c:dLbl>
            <c:dLbl>
              <c:idx val="10"/>
              <c:layout>
                <c:manualLayout>
                  <c:x val="-4.8309178743961793E-3"/>
                  <c:y val="-3.4113066973850553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11"/>
              <c:layout>
                <c:manualLayout>
                  <c:x val="0.10628019323671498"/>
                  <c:y val="9.7465905639573004E-3"/>
                </c:manualLayout>
              </c:layout>
              <c:dLblPos val="bestFi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Sheet1!$A$2:$A$13</c:f>
              <c:strCache>
                <c:ptCount val="12"/>
                <c:pt idx="0">
                  <c:v>Total Property Premiums</c:v>
                </c:pt>
                <c:pt idx="1">
                  <c:v>Property Retained Losses</c:v>
                </c:pt>
                <c:pt idx="2">
                  <c:v>Total Liability Premium</c:v>
                </c:pt>
                <c:pt idx="3">
                  <c:v>Liability Retained Losses</c:v>
                </c:pt>
                <c:pt idx="4">
                  <c:v>Total Management Liability Costs</c:v>
                </c:pt>
                <c:pt idx="5">
                  <c:v>Total Workers Comp. Premiums</c:v>
                </c:pt>
                <c:pt idx="6">
                  <c:v>Workers Comp Retained Losses</c:v>
                </c:pt>
                <c:pt idx="7">
                  <c:v>Total Professional Liability Costs</c:v>
                </c:pt>
                <c:pt idx="8">
                  <c:v>Total Med. Mal. Costs</c:v>
                </c:pt>
                <c:pt idx="9">
                  <c:v>Total Marine and Aviation Costs</c:v>
                </c:pt>
                <c:pt idx="10">
                  <c:v>Total Administrative Costs</c:v>
                </c:pt>
                <c:pt idx="11">
                  <c:v>Total Fidelity, Surety &amp; Crime Costs</c:v>
                </c:pt>
              </c:strCache>
            </c:strRef>
          </c:cat>
          <c:val>
            <c:numRef>
              <c:f>Sheet1!$B$2:$B$13</c:f>
              <c:numCache>
                <c:formatCode>0%</c:formatCode>
                <c:ptCount val="12"/>
                <c:pt idx="0">
                  <c:v>0.21</c:v>
                </c:pt>
                <c:pt idx="1">
                  <c:v>0.01</c:v>
                </c:pt>
                <c:pt idx="2">
                  <c:v>0.19</c:v>
                </c:pt>
                <c:pt idx="3">
                  <c:v>0.04</c:v>
                </c:pt>
                <c:pt idx="4">
                  <c:v>0.06</c:v>
                </c:pt>
                <c:pt idx="5">
                  <c:v>0.1</c:v>
                </c:pt>
                <c:pt idx="6">
                  <c:v>0.09</c:v>
                </c:pt>
                <c:pt idx="7">
                  <c:v>0.09</c:v>
                </c:pt>
                <c:pt idx="8">
                  <c:v>0.1</c:v>
                </c:pt>
                <c:pt idx="9">
                  <c:v>0.04</c:v>
                </c:pt>
                <c:pt idx="10">
                  <c:v>0.06</c:v>
                </c:pt>
                <c:pt idx="11">
                  <c:v>0.01</c:v>
                </c:pt>
              </c:numCache>
            </c:numRef>
          </c:val>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Lbls>
            <c:dLbl>
              <c:idx val="4"/>
              <c:layout>
                <c:manualLayout>
                  <c:x val="8.3333333333333329E-2"/>
                  <c:y val="-2.6267782461394634E-2"/>
                </c:manualLayout>
              </c:layout>
              <c:dLblPos val="bestFi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Total Property Premiums</c:v>
                </c:pt>
                <c:pt idx="1">
                  <c:v>Property Retained Losses</c:v>
                </c:pt>
                <c:pt idx="2">
                  <c:v>Total Liability Premium</c:v>
                </c:pt>
                <c:pt idx="3">
                  <c:v>Liability Retained Losses</c:v>
                </c:pt>
                <c:pt idx="4">
                  <c:v>Total Management Liability Costs</c:v>
                </c:pt>
                <c:pt idx="5">
                  <c:v>Total Workers Comp. Premiums</c:v>
                </c:pt>
                <c:pt idx="6">
                  <c:v>Workers Comp Retained Losses</c:v>
                </c:pt>
                <c:pt idx="7">
                  <c:v>Total Professional Liability Costs</c:v>
                </c:pt>
                <c:pt idx="8">
                  <c:v>Total Med. Mal. Costs</c:v>
                </c:pt>
                <c:pt idx="9">
                  <c:v>Total Marine and Aviation Costs</c:v>
                </c:pt>
                <c:pt idx="10">
                  <c:v>Total Administrative Costs</c:v>
                </c:pt>
              </c:strCache>
            </c:strRef>
          </c:cat>
          <c:val>
            <c:numRef>
              <c:f>Sheet1!$B$2:$B$12</c:f>
              <c:numCache>
                <c:formatCode>0%</c:formatCode>
                <c:ptCount val="11"/>
                <c:pt idx="0">
                  <c:v>0.11</c:v>
                </c:pt>
                <c:pt idx="1">
                  <c:v>0.09</c:v>
                </c:pt>
                <c:pt idx="2">
                  <c:v>0.08</c:v>
                </c:pt>
                <c:pt idx="3">
                  <c:v>0.14000000000000001</c:v>
                </c:pt>
                <c:pt idx="4">
                  <c:v>0.04</c:v>
                </c:pt>
                <c:pt idx="5">
                  <c:v>0.04</c:v>
                </c:pt>
                <c:pt idx="6">
                  <c:v>0.17</c:v>
                </c:pt>
                <c:pt idx="7">
                  <c:v>0.03</c:v>
                </c:pt>
                <c:pt idx="8">
                  <c:v>0.2</c:v>
                </c:pt>
                <c:pt idx="9">
                  <c:v>0.2</c:v>
                </c:pt>
                <c:pt idx="10">
                  <c:v>0.08</c:v>
                </c:pt>
              </c:numCache>
            </c:numRef>
          </c:val>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06762280457594E-2"/>
          <c:y val="9.2896268401232454E-2"/>
          <c:w val="0.89710265404425715"/>
          <c:h val="0.80054644808743169"/>
        </c:manualLayout>
      </c:layout>
      <c:lineChart>
        <c:grouping val="standard"/>
        <c:varyColors val="0"/>
        <c:ser>
          <c:idx val="0"/>
          <c:order val="0"/>
          <c:tx>
            <c:strRef>
              <c:f>Sheet1!$A$2</c:f>
              <c:strCache>
                <c:ptCount val="1"/>
                <c:pt idx="0">
                  <c:v>weekly gas prices, 2014</c:v>
                </c:pt>
              </c:strCache>
            </c:strRef>
          </c:tx>
          <c:spPr>
            <a:ln w="38100">
              <a:solidFill>
                <a:schemeClr val="accent1"/>
              </a:solidFill>
              <a:prstDash val="solid"/>
            </a:ln>
          </c:spPr>
          <c:marker>
            <c:symbol val="none"/>
          </c:marker>
          <c:dPt>
            <c:idx val="19"/>
            <c:bubble3D val="0"/>
          </c:dPt>
          <c:cat>
            <c:strRef>
              <c:f>Sheet1!$B$1:$CG$1</c:f>
              <c:strCache>
                <c:ptCount val="83"/>
                <c:pt idx="0">
                  <c:v>1/6/2014</c:v>
                </c:pt>
                <c:pt idx="4">
                  <c:v>2/3/2014</c:v>
                </c:pt>
                <c:pt idx="8">
                  <c:v>3/3/2014</c:v>
                </c:pt>
                <c:pt idx="13">
                  <c:v>4/7/2014</c:v>
                </c:pt>
                <c:pt idx="17">
                  <c:v>5/5/2014</c:v>
                </c:pt>
                <c:pt idx="21">
                  <c:v>6/2/2014</c:v>
                </c:pt>
                <c:pt idx="26">
                  <c:v>7/7/2014</c:v>
                </c:pt>
                <c:pt idx="30">
                  <c:v>8/4/2014</c:v>
                </c:pt>
                <c:pt idx="34">
                  <c:v>9/1/2014</c:v>
                </c:pt>
                <c:pt idx="39">
                  <c:v>10/6/2014</c:v>
                </c:pt>
                <c:pt idx="43">
                  <c:v>11/3/2014</c:v>
                </c:pt>
                <c:pt idx="47">
                  <c:v>12/1/2014</c:v>
                </c:pt>
                <c:pt idx="52">
                  <c:v>1/5/2015</c:v>
                </c:pt>
                <c:pt idx="56">
                  <c:v>2/2/2015</c:v>
                </c:pt>
                <c:pt idx="60">
                  <c:v>3/2/2015</c:v>
                </c:pt>
                <c:pt idx="65">
                  <c:v>4/6/2015</c:v>
                </c:pt>
                <c:pt idx="69">
                  <c:v>5/4/2015</c:v>
                </c:pt>
                <c:pt idx="73">
                  <c:v>6/1/2015</c:v>
                </c:pt>
                <c:pt idx="78">
                  <c:v>7/6/2015</c:v>
                </c:pt>
                <c:pt idx="82">
                  <c:v>8/3/2015</c:v>
                </c:pt>
              </c:strCache>
            </c:strRef>
          </c:cat>
          <c:val>
            <c:numRef>
              <c:f>Sheet1!$B$2:$CG$2</c:f>
              <c:numCache>
                <c:formatCode>"$"#,##0.00</c:formatCode>
                <c:ptCount val="84"/>
                <c:pt idx="0">
                  <c:v>3.411</c:v>
                </c:pt>
                <c:pt idx="1">
                  <c:v>3.4060000000000001</c:v>
                </c:pt>
                <c:pt idx="2">
                  <c:v>3.3759999999999999</c:v>
                </c:pt>
                <c:pt idx="3">
                  <c:v>3.375</c:v>
                </c:pt>
                <c:pt idx="4">
                  <c:v>3.3719999999999999</c:v>
                </c:pt>
                <c:pt idx="5">
                  <c:v>3.3879999999999999</c:v>
                </c:pt>
                <c:pt idx="6">
                  <c:v>3.4569999999999999</c:v>
                </c:pt>
                <c:pt idx="7">
                  <c:v>3.52</c:v>
                </c:pt>
                <c:pt idx="8">
                  <c:v>3.5529999999999999</c:v>
                </c:pt>
                <c:pt idx="9">
                  <c:v>3.5840000000000001</c:v>
                </c:pt>
                <c:pt idx="10">
                  <c:v>3.6190000000000002</c:v>
                </c:pt>
                <c:pt idx="11">
                  <c:v>3.6219999999999999</c:v>
                </c:pt>
                <c:pt idx="12">
                  <c:v>3.6509999999999998</c:v>
                </c:pt>
                <c:pt idx="13">
                  <c:v>3.67</c:v>
                </c:pt>
                <c:pt idx="14">
                  <c:v>3.7250000000000001</c:v>
                </c:pt>
                <c:pt idx="15">
                  <c:v>3.758</c:v>
                </c:pt>
                <c:pt idx="16">
                  <c:v>3.7879999999999998</c:v>
                </c:pt>
                <c:pt idx="17">
                  <c:v>3.7610000000000001</c:v>
                </c:pt>
                <c:pt idx="18">
                  <c:v>3.746</c:v>
                </c:pt>
                <c:pt idx="19">
                  <c:v>3.7429999999999999</c:v>
                </c:pt>
                <c:pt idx="20">
                  <c:v>3.75</c:v>
                </c:pt>
                <c:pt idx="21">
                  <c:v>3.7650000000000001</c:v>
                </c:pt>
                <c:pt idx="22">
                  <c:v>3.7490000000000001</c:v>
                </c:pt>
                <c:pt idx="23">
                  <c:v>3.76</c:v>
                </c:pt>
                <c:pt idx="24">
                  <c:v>3.778</c:v>
                </c:pt>
                <c:pt idx="25">
                  <c:v>3.778</c:v>
                </c:pt>
                <c:pt idx="26">
                  <c:v>3.7530000000000001</c:v>
                </c:pt>
                <c:pt idx="27">
                  <c:v>3.7120000000000002</c:v>
                </c:pt>
                <c:pt idx="28">
                  <c:v>3.6709999999999998</c:v>
                </c:pt>
                <c:pt idx="29">
                  <c:v>3.617</c:v>
                </c:pt>
                <c:pt idx="30">
                  <c:v>3.5950000000000002</c:v>
                </c:pt>
                <c:pt idx="31">
                  <c:v>3.5819999999999999</c:v>
                </c:pt>
                <c:pt idx="32">
                  <c:v>3.5489999999999999</c:v>
                </c:pt>
                <c:pt idx="33">
                  <c:v>3.532</c:v>
                </c:pt>
                <c:pt idx="34">
                  <c:v>3.536</c:v>
                </c:pt>
                <c:pt idx="35">
                  <c:v>3.5339999999999998</c:v>
                </c:pt>
                <c:pt idx="36">
                  <c:v>3.4849999999999999</c:v>
                </c:pt>
                <c:pt idx="37">
                  <c:v>3.4319999999999999</c:v>
                </c:pt>
                <c:pt idx="38">
                  <c:v>3.4340000000000002</c:v>
                </c:pt>
                <c:pt idx="39">
                  <c:v>3.3820000000000001</c:v>
                </c:pt>
                <c:pt idx="40">
                  <c:v>3.2919999999999998</c:v>
                </c:pt>
                <c:pt idx="41">
                  <c:v>3.2050000000000001</c:v>
                </c:pt>
                <c:pt idx="42">
                  <c:v>3.1389999999999998</c:v>
                </c:pt>
                <c:pt idx="43">
                  <c:v>3.077</c:v>
                </c:pt>
                <c:pt idx="44">
                  <c:v>3.0249999999999999</c:v>
                </c:pt>
                <c:pt idx="45">
                  <c:v>2.9780000000000002</c:v>
                </c:pt>
                <c:pt idx="46">
                  <c:v>2.907</c:v>
                </c:pt>
                <c:pt idx="47">
                  <c:v>2.8639999999999999</c:v>
                </c:pt>
                <c:pt idx="48">
                  <c:v>2.7669999999999999</c:v>
                </c:pt>
                <c:pt idx="49">
                  <c:v>2.6429999999999998</c:v>
                </c:pt>
                <c:pt idx="50">
                  <c:v>2.496</c:v>
                </c:pt>
                <c:pt idx="51">
                  <c:v>2.3919999999999999</c:v>
                </c:pt>
                <c:pt idx="52">
                  <c:v>2.3079999999999998</c:v>
                </c:pt>
                <c:pt idx="53">
                  <c:v>2.23</c:v>
                </c:pt>
                <c:pt idx="54">
                  <c:v>2.16</c:v>
                </c:pt>
                <c:pt idx="55">
                  <c:v>2.13</c:v>
                </c:pt>
                <c:pt idx="56">
                  <c:v>2.15</c:v>
                </c:pt>
                <c:pt idx="57">
                  <c:v>2.2799999999999998</c:v>
                </c:pt>
                <c:pt idx="58">
                  <c:v>2.36</c:v>
                </c:pt>
                <c:pt idx="59">
                  <c:v>2.42</c:v>
                </c:pt>
                <c:pt idx="60">
                  <c:v>2.56</c:v>
                </c:pt>
                <c:pt idx="61">
                  <c:v>2.57</c:v>
                </c:pt>
                <c:pt idx="62">
                  <c:v>2.54</c:v>
                </c:pt>
                <c:pt idx="63">
                  <c:v>2.54</c:v>
                </c:pt>
                <c:pt idx="64">
                  <c:v>2.5299999999999998</c:v>
                </c:pt>
                <c:pt idx="65">
                  <c:v>2.5</c:v>
                </c:pt>
                <c:pt idx="66">
                  <c:v>2.4900000000000002</c:v>
                </c:pt>
                <c:pt idx="67">
                  <c:v>2.57</c:v>
                </c:pt>
                <c:pt idx="68">
                  <c:v>2.66</c:v>
                </c:pt>
                <c:pt idx="69">
                  <c:v>2.75</c:v>
                </c:pt>
                <c:pt idx="70">
                  <c:v>2.78</c:v>
                </c:pt>
                <c:pt idx="71">
                  <c:v>2.83</c:v>
                </c:pt>
                <c:pt idx="72">
                  <c:v>2.86</c:v>
                </c:pt>
                <c:pt idx="73">
                  <c:v>2.86</c:v>
                </c:pt>
                <c:pt idx="74">
                  <c:v>2.86</c:v>
                </c:pt>
                <c:pt idx="75">
                  <c:v>2.92</c:v>
                </c:pt>
                <c:pt idx="76">
                  <c:v>2.9</c:v>
                </c:pt>
                <c:pt idx="77">
                  <c:v>2.89</c:v>
                </c:pt>
                <c:pt idx="78">
                  <c:v>2.88</c:v>
                </c:pt>
                <c:pt idx="79">
                  <c:v>2.92</c:v>
                </c:pt>
                <c:pt idx="80">
                  <c:v>2.89</c:v>
                </c:pt>
                <c:pt idx="81">
                  <c:v>2.83</c:v>
                </c:pt>
                <c:pt idx="82">
                  <c:v>2.78</c:v>
                </c:pt>
                <c:pt idx="83">
                  <c:v>2.72</c:v>
                </c:pt>
              </c:numCache>
            </c:numRef>
          </c:val>
          <c:smooth val="0"/>
        </c:ser>
        <c:ser>
          <c:idx val="1"/>
          <c:order val="1"/>
          <c:tx>
            <c:strRef>
              <c:f>Sheet1!#REF!</c:f>
              <c:strCache>
                <c:ptCount val="1"/>
                <c:pt idx="0">
                  <c:v>#REF!</c:v>
                </c:pt>
              </c:strCache>
            </c:strRef>
          </c:tx>
          <c:spPr>
            <a:ln w="38100">
              <a:solidFill>
                <a:srgbClr val="FF6600"/>
              </a:solidFill>
              <a:prstDash val="solid"/>
            </a:ln>
          </c:spPr>
          <c:marker>
            <c:symbol val="none"/>
          </c:marker>
          <c:cat>
            <c:strRef>
              <c:f>Sheet1!$B$1:$CG$1</c:f>
              <c:strCache>
                <c:ptCount val="83"/>
                <c:pt idx="0">
                  <c:v>1/6/2014</c:v>
                </c:pt>
                <c:pt idx="4">
                  <c:v>2/3/2014</c:v>
                </c:pt>
                <c:pt idx="8">
                  <c:v>3/3/2014</c:v>
                </c:pt>
                <c:pt idx="13">
                  <c:v>4/7/2014</c:v>
                </c:pt>
                <c:pt idx="17">
                  <c:v>5/5/2014</c:v>
                </c:pt>
                <c:pt idx="21">
                  <c:v>6/2/2014</c:v>
                </c:pt>
                <c:pt idx="26">
                  <c:v>7/7/2014</c:v>
                </c:pt>
                <c:pt idx="30">
                  <c:v>8/4/2014</c:v>
                </c:pt>
                <c:pt idx="34">
                  <c:v>9/1/2014</c:v>
                </c:pt>
                <c:pt idx="39">
                  <c:v>10/6/2014</c:v>
                </c:pt>
                <c:pt idx="43">
                  <c:v>11/3/2014</c:v>
                </c:pt>
                <c:pt idx="47">
                  <c:v>12/1/2014</c:v>
                </c:pt>
                <c:pt idx="52">
                  <c:v>1/5/2015</c:v>
                </c:pt>
                <c:pt idx="56">
                  <c:v>2/2/2015</c:v>
                </c:pt>
                <c:pt idx="60">
                  <c:v>3/2/2015</c:v>
                </c:pt>
                <c:pt idx="65">
                  <c:v>4/6/2015</c:v>
                </c:pt>
                <c:pt idx="69">
                  <c:v>5/4/2015</c:v>
                </c:pt>
                <c:pt idx="73">
                  <c:v>6/1/2015</c:v>
                </c:pt>
                <c:pt idx="78">
                  <c:v>7/6/2015</c:v>
                </c:pt>
                <c:pt idx="82">
                  <c:v>8/3/2015</c:v>
                </c:pt>
              </c:strCache>
            </c:strRef>
          </c:cat>
          <c:val>
            <c:numRef>
              <c:f>Sheet1!#REF!</c:f>
              <c:numCache>
                <c:formatCode>General</c:formatCode>
                <c:ptCount val="1"/>
                <c:pt idx="0">
                  <c:v>1</c:v>
                </c:pt>
              </c:numCache>
            </c:numRef>
          </c:val>
          <c:smooth val="0"/>
        </c:ser>
        <c:dLbls>
          <c:showLegendKey val="0"/>
          <c:showVal val="0"/>
          <c:showCatName val="0"/>
          <c:showSerName val="0"/>
          <c:showPercent val="0"/>
          <c:showBubbleSize val="0"/>
        </c:dLbls>
        <c:smooth val="0"/>
        <c:axId val="218376568"/>
        <c:axId val="218377744"/>
      </c:lineChart>
      <c:catAx>
        <c:axId val="218376568"/>
        <c:scaling>
          <c:orientation val="minMax"/>
        </c:scaling>
        <c:delete val="0"/>
        <c:axPos val="b"/>
        <c:numFmt formatCode="General" sourceLinked="1"/>
        <c:majorTickMark val="out"/>
        <c:minorTickMark val="none"/>
        <c:tickLblPos val="low"/>
        <c:spPr>
          <a:ln w="12700">
            <a:solidFill>
              <a:schemeClr val="tx1"/>
            </a:solidFill>
            <a:prstDash val="solid"/>
          </a:ln>
        </c:spPr>
        <c:txPr>
          <a:bodyPr rot="-5400000" vert="horz"/>
          <a:lstStyle/>
          <a:p>
            <a:pPr>
              <a:defRPr sz="1000" b="0" i="0" u="none" strike="noStrike" baseline="0">
                <a:solidFill>
                  <a:schemeClr val="tx1"/>
                </a:solidFill>
                <a:latin typeface="Arial"/>
                <a:ea typeface="Arial"/>
                <a:cs typeface="Arial"/>
              </a:defRPr>
            </a:pPr>
            <a:endParaRPr lang="en-US"/>
          </a:p>
        </c:txPr>
        <c:crossAx val="218377744"/>
        <c:crossesAt val="0"/>
        <c:auto val="1"/>
        <c:lblAlgn val="ctr"/>
        <c:lblOffset val="180"/>
        <c:tickLblSkip val="1"/>
        <c:noMultiLvlLbl val="0"/>
      </c:catAx>
      <c:valAx>
        <c:axId val="218377744"/>
        <c:scaling>
          <c:orientation val="minMax"/>
          <c:max val="4"/>
          <c:min val="2"/>
        </c:scaling>
        <c:delete val="0"/>
        <c:axPos val="l"/>
        <c:majorGridlines/>
        <c:numFmt formatCode="&quot;$&quot;#,##0.0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218376568"/>
        <c:crosses val="autoZero"/>
        <c:crossBetween val="between"/>
        <c:majorUnit val="0.25"/>
      </c:valAx>
      <c:spPr>
        <a:noFill/>
        <a:ln w="25400">
          <a:noFill/>
        </a:ln>
      </c:spPr>
    </c:plotArea>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25A7A"/>
            </a:solidFill>
          </c:spPr>
          <c:invertIfNegative val="0"/>
          <c:dPt>
            <c:idx val="19"/>
            <c:invertIfNegative val="0"/>
            <c:bubble3D val="0"/>
            <c:spPr>
              <a:solidFill>
                <a:srgbClr val="225A7A"/>
              </a:solidFill>
              <a:ln>
                <a:solidFill>
                  <a:srgbClr val="3E7BB8"/>
                </a:solidFill>
              </a:ln>
            </c:spPr>
          </c:dPt>
          <c:dPt>
            <c:idx val="21"/>
            <c:invertIfNegative val="0"/>
            <c:bubble3D val="0"/>
          </c:dPt>
          <c:dPt>
            <c:idx val="22"/>
            <c:invertIfNegative val="0"/>
            <c:bubble3D val="0"/>
          </c:dPt>
          <c:dPt>
            <c:idx val="23"/>
            <c:invertIfNegative val="0"/>
            <c:bubble3D val="0"/>
          </c:dPt>
          <c:dPt>
            <c:idx val="24"/>
            <c:invertIfNegative val="0"/>
            <c:bubble3D val="0"/>
            <c:spPr>
              <a:solidFill>
                <a:srgbClr val="00B0F0"/>
              </a:solidFill>
            </c:spPr>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Sheet1!$B$2:$B$26</c:f>
              <c:numCache>
                <c:formatCode>0.000</c:formatCode>
                <c:ptCount val="25"/>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36.9</c:v>
                </c:pt>
                <c:pt idx="24">
                  <c:v>38.5</c:v>
                </c:pt>
              </c:numCache>
            </c:numRef>
          </c:val>
        </c:ser>
        <c:ser>
          <c:idx val="2"/>
          <c:order val="1"/>
          <c:tx>
            <c:strRef>
              <c:f>Sheet1!$C$1</c:f>
              <c:strCache>
                <c:ptCount val="1"/>
                <c:pt idx="0">
                  <c:v>State Funds ($ B)</c:v>
                </c:pt>
              </c:strCache>
            </c:strRef>
          </c:tx>
          <c:spPr>
            <a:solidFill>
              <a:schemeClr val="accent6"/>
            </a:solidFill>
          </c:spPr>
          <c:invertIfNegative val="0"/>
          <c:dPt>
            <c:idx val="19"/>
            <c:invertIfNegative val="0"/>
            <c:bubble3D val="0"/>
            <c:spPr>
              <a:solidFill>
                <a:schemeClr val="accent6"/>
              </a:solidFill>
              <a:ln>
                <a:solidFill>
                  <a:schemeClr val="accent2"/>
                </a:solidFill>
              </a:ln>
            </c:spPr>
          </c:dPt>
          <c:dPt>
            <c:idx val="22"/>
            <c:invertIfNegative val="0"/>
            <c:bubble3D val="0"/>
          </c:dPt>
          <c:dPt>
            <c:idx val="23"/>
            <c:invertIfNegative val="0"/>
            <c:bubble3D val="0"/>
          </c:dPt>
          <c:dPt>
            <c:idx val="24"/>
            <c:invertIfNegative val="0"/>
            <c:bubble3D val="0"/>
            <c:spPr>
              <a:solidFill>
                <a:schemeClr val="accent6">
                  <a:lumMod val="60000"/>
                  <a:lumOff val="40000"/>
                </a:schemeClr>
              </a:solidFill>
            </c:spPr>
          </c:dPt>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Sheet1!$C$2:$C$26</c:f>
              <c:numCache>
                <c:formatCode>0.000</c:formatCode>
                <c:ptCount val="25"/>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4.4000000000000004</c:v>
                </c:pt>
                <c:pt idx="23">
                  <c:v>4.9000000000000004</c:v>
                </c:pt>
                <c:pt idx="24">
                  <c:v>5.7</c:v>
                </c:pt>
              </c:numCache>
            </c:numRef>
          </c:val>
        </c:ser>
        <c:dLbls>
          <c:showLegendKey val="0"/>
          <c:showVal val="0"/>
          <c:showCatName val="0"/>
          <c:showSerName val="0"/>
          <c:showPercent val="0"/>
          <c:showBubbleSize val="0"/>
        </c:dLbls>
        <c:gapWidth val="20"/>
        <c:overlap val="100"/>
        <c:axId val="218376960"/>
        <c:axId val="218382056"/>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Sheet1!$D$2:$D$26</c:f>
              <c:numCache>
                <c:formatCode>0.000</c:formatCode>
                <c:ptCount val="25"/>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39.5</c:v>
                </c:pt>
                <c:pt idx="23">
                  <c:v>41.8</c:v>
                </c:pt>
                <c:pt idx="24">
                  <c:v>44.2</c:v>
                </c:pt>
              </c:numCache>
            </c:numRef>
          </c:val>
          <c:smooth val="0"/>
        </c:ser>
        <c:ser>
          <c:idx val="1"/>
          <c:order val="3"/>
          <c:tx>
            <c:strRef>
              <c:f>Sheet1!$E$1</c:f>
              <c:strCache>
                <c:ptCount val="1"/>
                <c:pt idx="0">
                  <c:v>AVG</c:v>
                </c:pt>
              </c:strCache>
            </c:strRef>
          </c:tx>
          <c:spPr>
            <a:ln w="28024">
              <a:noFill/>
            </a:ln>
          </c:spPr>
          <c:marker>
            <c:symbol val="none"/>
          </c:marker>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Sheet1!$E$2:$E$26</c:f>
              <c:numCache>
                <c:formatCode>0.000</c:formatCode>
                <c:ptCount val="25"/>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pt idx="24">
                  <c:v>29.622</c:v>
                </c:pt>
              </c:numCache>
            </c:numRef>
          </c:val>
          <c:smooth val="0"/>
        </c:ser>
        <c:dLbls>
          <c:showLegendKey val="0"/>
          <c:showVal val="0"/>
          <c:showCatName val="0"/>
          <c:showSerName val="0"/>
          <c:showPercent val="0"/>
          <c:showBubbleSize val="0"/>
        </c:dLbls>
        <c:marker val="1"/>
        <c:smooth val="0"/>
        <c:axId val="218376960"/>
        <c:axId val="218382056"/>
      </c:lineChart>
      <c:catAx>
        <c:axId val="218376960"/>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218382056"/>
        <c:crosses val="autoZero"/>
        <c:auto val="0"/>
        <c:lblAlgn val="ctr"/>
        <c:lblOffset val="100"/>
        <c:tickLblSkip val="1"/>
        <c:noMultiLvlLbl val="0"/>
      </c:catAx>
      <c:valAx>
        <c:axId val="218382056"/>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218376960"/>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Chart!$B$3:$B$25</c:f>
              <c:numCache>
                <c:formatCode>General</c:formatCode>
                <c:ptCount val="23"/>
                <c:pt idx="0">
                  <c:v>-4.3999999999999995</c:v>
                </c:pt>
                <c:pt idx="1">
                  <c:v>-9.1999999999999993</c:v>
                </c:pt>
                <c:pt idx="2">
                  <c:v>0.3</c:v>
                </c:pt>
                <c:pt idx="3">
                  <c:v>-6.5</c:v>
                </c:pt>
                <c:pt idx="4">
                  <c:v>-4.5</c:v>
                </c:pt>
                <c:pt idx="5">
                  <c:v>0.5</c:v>
                </c:pt>
                <c:pt idx="6">
                  <c:v>-3.9</c:v>
                </c:pt>
                <c:pt idx="7">
                  <c:v>-2.2999999999999998</c:v>
                </c:pt>
                <c:pt idx="8">
                  <c:v>-4.5</c:v>
                </c:pt>
                <c:pt idx="9">
                  <c:v>-6.899999999999995</c:v>
                </c:pt>
                <c:pt idx="10">
                  <c:v>-4.5</c:v>
                </c:pt>
                <c:pt idx="11">
                  <c:v>-4.1000000000000005</c:v>
                </c:pt>
                <c:pt idx="12">
                  <c:v>-3.6999999999999997</c:v>
                </c:pt>
                <c:pt idx="13">
                  <c:v>-6.6000000000000005</c:v>
                </c:pt>
                <c:pt idx="14">
                  <c:v>-4.5</c:v>
                </c:pt>
                <c:pt idx="15">
                  <c:v>-2.1999999999999997</c:v>
                </c:pt>
                <c:pt idx="16">
                  <c:v>-4.3</c:v>
                </c:pt>
                <c:pt idx="17">
                  <c:v>-4.9000000000000004</c:v>
                </c:pt>
                <c:pt idx="18">
                  <c:v>10.6</c:v>
                </c:pt>
                <c:pt idx="19" formatCode="0.0">
                  <c:v>-3.8</c:v>
                </c:pt>
                <c:pt idx="20">
                  <c:v>-5.7</c:v>
                </c:pt>
                <c:pt idx="21">
                  <c:v>-2.9</c:v>
                </c:pt>
                <c:pt idx="22">
                  <c:v>-2</c:v>
                </c:pt>
              </c:numCache>
            </c:numRef>
          </c:val>
        </c:ser>
        <c:dLbls>
          <c:showLegendKey val="0"/>
          <c:showVal val="0"/>
          <c:showCatName val="0"/>
          <c:showSerName val="0"/>
          <c:showPercent val="0"/>
          <c:showBubbleSize val="0"/>
        </c:dLbls>
        <c:gapWidth val="80"/>
        <c:axId val="205838968"/>
        <c:axId val="205842104"/>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Chart!$C$3:$C$25</c:f>
              <c:numCache>
                <c:formatCode>General</c:formatCode>
                <c:ptCount val="23"/>
                <c:pt idx="18">
                  <c:v>3.6</c:v>
                </c:pt>
                <c:pt idx="19" formatCode="0.0">
                  <c:v>-0.8</c:v>
                </c:pt>
              </c:numCache>
            </c:numRef>
          </c:val>
        </c:ser>
        <c:dLbls>
          <c:showLegendKey val="0"/>
          <c:showVal val="0"/>
          <c:showCatName val="0"/>
          <c:showSerName val="0"/>
          <c:showPercent val="0"/>
          <c:showBubbleSize val="0"/>
        </c:dLbls>
        <c:gapWidth val="80"/>
        <c:axId val="205840928"/>
        <c:axId val="205844064"/>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Chart!$D$3:$D$25</c:f>
              <c:numCache>
                <c:formatCode>General</c:formatCode>
                <c:ptCount val="23"/>
                <c:pt idx="0">
                  <c:v>-4.3999999999999995</c:v>
                </c:pt>
                <c:pt idx="1">
                  <c:v>-9.1999999999999993</c:v>
                </c:pt>
                <c:pt idx="2">
                  <c:v>0.3</c:v>
                </c:pt>
                <c:pt idx="3">
                  <c:v>-6.5</c:v>
                </c:pt>
                <c:pt idx="4">
                  <c:v>-4.5</c:v>
                </c:pt>
                <c:pt idx="5">
                  <c:v>0.5</c:v>
                </c:pt>
                <c:pt idx="6">
                  <c:v>-3.9</c:v>
                </c:pt>
                <c:pt idx="7">
                  <c:v>-2.2999999999999998</c:v>
                </c:pt>
                <c:pt idx="8">
                  <c:v>-4.5</c:v>
                </c:pt>
                <c:pt idx="9">
                  <c:v>-6.899999999999995</c:v>
                </c:pt>
                <c:pt idx="10">
                  <c:v>-4.5</c:v>
                </c:pt>
                <c:pt idx="11">
                  <c:v>-4.1000000000000005</c:v>
                </c:pt>
                <c:pt idx="12">
                  <c:v>-3.6999999999999997</c:v>
                </c:pt>
                <c:pt idx="13">
                  <c:v>-6.6000000000000005</c:v>
                </c:pt>
                <c:pt idx="14">
                  <c:v>-4.5</c:v>
                </c:pt>
                <c:pt idx="15">
                  <c:v>-2.1</c:v>
                </c:pt>
                <c:pt idx="16">
                  <c:v>-4.1000000000000005</c:v>
                </c:pt>
                <c:pt idx="17">
                  <c:v>-5.5</c:v>
                </c:pt>
                <c:pt idx="18">
                  <c:v>10.6</c:v>
                </c:pt>
              </c:numCache>
            </c:numRef>
          </c:val>
          <c:smooth val="0"/>
        </c:ser>
        <c:ser>
          <c:idx val="3"/>
          <c:order val="3"/>
          <c:tx>
            <c:strRef>
              <c:f>Chart!$E$1</c:f>
              <c:strCache>
                <c:ptCount val="1"/>
                <c:pt idx="0">
                  <c:v>Label Adjusted</c:v>
                </c:pt>
              </c:strCache>
            </c:strRef>
          </c:tx>
          <c:spPr>
            <a:ln w="28575">
              <a:noFill/>
            </a:ln>
          </c:spPr>
          <c:marker>
            <c:symbol val="none"/>
          </c:marker>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Chart!$E$3:$E$25</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numCache>
            </c:numRef>
          </c:val>
          <c:smooth val="0"/>
        </c:ser>
        <c:dLbls>
          <c:showLegendKey val="0"/>
          <c:showVal val="0"/>
          <c:showCatName val="0"/>
          <c:showSerName val="0"/>
          <c:showPercent val="0"/>
          <c:showBubbleSize val="0"/>
        </c:dLbls>
        <c:marker val="1"/>
        <c:smooth val="0"/>
        <c:axId val="205838968"/>
        <c:axId val="205842104"/>
      </c:lineChart>
      <c:catAx>
        <c:axId val="205838968"/>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205842104"/>
        <c:crosses val="autoZero"/>
        <c:auto val="0"/>
        <c:lblAlgn val="ctr"/>
        <c:lblOffset val="100"/>
        <c:tickLblSkip val="1"/>
        <c:noMultiLvlLbl val="0"/>
      </c:catAx>
      <c:valAx>
        <c:axId val="205842104"/>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205838968"/>
        <c:crosses val="autoZero"/>
        <c:crossBetween val="between"/>
        <c:majorUnit val="2"/>
      </c:valAx>
      <c:valAx>
        <c:axId val="205844064"/>
        <c:scaling>
          <c:orientation val="minMax"/>
          <c:max val="12"/>
          <c:min val="-10"/>
        </c:scaling>
        <c:delete val="0"/>
        <c:axPos val="r"/>
        <c:numFmt formatCode="General" sourceLinked="1"/>
        <c:majorTickMark val="none"/>
        <c:minorTickMark val="none"/>
        <c:tickLblPos val="none"/>
        <c:spPr>
          <a:ln>
            <a:noFill/>
          </a:ln>
        </c:spPr>
        <c:crossAx val="205840928"/>
        <c:crosses val="max"/>
        <c:crossBetween val="between"/>
        <c:majorUnit val="2"/>
      </c:valAx>
      <c:catAx>
        <c:axId val="205840928"/>
        <c:scaling>
          <c:orientation val="minMax"/>
        </c:scaling>
        <c:delete val="0"/>
        <c:axPos val="t"/>
        <c:numFmt formatCode="General" sourceLinked="1"/>
        <c:majorTickMark val="none"/>
        <c:minorTickMark val="none"/>
        <c:tickLblPos val="none"/>
        <c:spPr>
          <a:ln>
            <a:noFill/>
          </a:ln>
        </c:spPr>
        <c:crossAx val="205844064"/>
        <c:crosses val="max"/>
        <c:auto val="1"/>
        <c:lblAlgn val="ctr"/>
        <c:lblOffset val="100"/>
        <c:noMultiLvlLbl val="0"/>
      </c:catAx>
    </c:plotArea>
    <c:legend>
      <c:legendPos val="r"/>
      <c:layout>
        <c:manualLayout>
          <c:xMode val="edge"/>
          <c:yMode val="edge"/>
          <c:x val="0.64775526002366313"/>
          <c:y val="0.22189170358465235"/>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5152E-BCCC-4541-9434-6294DE38F56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AEE7BA0-629C-4B85-B4AD-7E22DED1A99C}">
      <dgm:prSet phldrT="[Text]"/>
      <dgm:spPr>
        <a:solidFill>
          <a:srgbClr val="C00000"/>
        </a:solidFill>
      </dgm:spPr>
      <dgm:t>
        <a:bodyPr/>
        <a:lstStyle/>
        <a:p>
          <a:r>
            <a:rPr lang="en-US" dirty="0" smtClean="0">
              <a:solidFill>
                <a:schemeClr val="bg1"/>
              </a:solidFill>
            </a:rPr>
            <a:t>Data Breach Event</a:t>
          </a:r>
          <a:endParaRPr lang="en-US" dirty="0">
            <a:solidFill>
              <a:schemeClr val="bg1"/>
            </a:solidFill>
          </a:endParaRPr>
        </a:p>
      </dgm:t>
    </dgm:pt>
    <dgm:pt modelId="{1567C19D-C1BB-49DD-8291-657F4EEF2DF7}" type="parTrans" cxnId="{6CEEA439-2F00-4982-9871-503A5365E2DF}">
      <dgm:prSet/>
      <dgm:spPr/>
      <dgm:t>
        <a:bodyPr/>
        <a:lstStyle/>
        <a:p>
          <a:endParaRPr lang="en-US"/>
        </a:p>
      </dgm:t>
    </dgm:pt>
    <dgm:pt modelId="{089A64FA-F977-4B37-B89F-2EF8C1433DDF}" type="sibTrans" cxnId="{6CEEA439-2F00-4982-9871-503A5365E2DF}">
      <dgm:prSet/>
      <dgm:spPr/>
      <dgm:t>
        <a:bodyPr/>
        <a:lstStyle/>
        <a:p>
          <a:endParaRPr lang="en-US"/>
        </a:p>
      </dgm:t>
    </dgm:pt>
    <dgm:pt modelId="{5F82ADDF-1E91-467C-A264-860ED8DCA426}">
      <dgm:prSet phldrT="[Text]" custT="1"/>
      <dgm:spPr/>
      <dgm:t>
        <a:bodyPr/>
        <a:lstStyle/>
        <a:p>
          <a:r>
            <a:rPr lang="en-US" sz="1600" dirty="0" smtClean="0"/>
            <a:t>Costs of notifying affecting individuals </a:t>
          </a:r>
          <a:endParaRPr lang="en-US" sz="1600" dirty="0"/>
        </a:p>
      </dgm:t>
    </dgm:pt>
    <dgm:pt modelId="{B29318E9-7C07-4CD5-9C1C-11978CFFCA78}" type="parTrans" cxnId="{7B70DE45-1D9C-4F31-894D-914B84C1AD81}">
      <dgm:prSet/>
      <dgm:spPr/>
      <dgm:t>
        <a:bodyPr/>
        <a:lstStyle/>
        <a:p>
          <a:endParaRPr lang="en-US"/>
        </a:p>
      </dgm:t>
    </dgm:pt>
    <dgm:pt modelId="{0CE931A9-4842-44F8-A23A-CE7B9271682A}" type="sibTrans" cxnId="{7B70DE45-1D9C-4F31-894D-914B84C1AD81}">
      <dgm:prSet/>
      <dgm:spPr/>
      <dgm:t>
        <a:bodyPr/>
        <a:lstStyle/>
        <a:p>
          <a:endParaRPr lang="en-US"/>
        </a:p>
      </dgm:t>
    </dgm:pt>
    <dgm:pt modelId="{6BBC841D-9638-41ED-BDD4-2259171F964B}">
      <dgm:prSet phldrT="[Text]"/>
      <dgm:spPr/>
      <dgm:t>
        <a:bodyPr/>
        <a:lstStyle/>
        <a:p>
          <a:r>
            <a:rPr lang="en-US" dirty="0" smtClean="0"/>
            <a:t>Defense and settlement costs</a:t>
          </a:r>
          <a:endParaRPr lang="en-US" dirty="0"/>
        </a:p>
      </dgm:t>
    </dgm:pt>
    <dgm:pt modelId="{E9612BF7-8DF6-43D8-9F23-D6B69FB5EE55}" type="parTrans" cxnId="{51978744-9307-4E70-9402-D828F43DA9D1}">
      <dgm:prSet/>
      <dgm:spPr/>
      <dgm:t>
        <a:bodyPr/>
        <a:lstStyle/>
        <a:p>
          <a:endParaRPr lang="en-US"/>
        </a:p>
      </dgm:t>
    </dgm:pt>
    <dgm:pt modelId="{3B0261EE-CFB6-48AB-8E0B-0449F35B4D72}" type="sibTrans" cxnId="{51978744-9307-4E70-9402-D828F43DA9D1}">
      <dgm:prSet/>
      <dgm:spPr/>
      <dgm:t>
        <a:bodyPr/>
        <a:lstStyle/>
        <a:p>
          <a:endParaRPr lang="en-US"/>
        </a:p>
      </dgm:t>
    </dgm:pt>
    <dgm:pt modelId="{DDE525F0-70D8-45F0-9682-5D1D4141DDC1}">
      <dgm:prSet phldrT="[Text]" custT="1"/>
      <dgm:spPr/>
      <dgm:t>
        <a:bodyPr/>
        <a:lstStyle/>
        <a:p>
          <a:r>
            <a:rPr lang="en-US" sz="1600" dirty="0" smtClean="0"/>
            <a:t>Lost customers and damaged reputation</a:t>
          </a:r>
          <a:endParaRPr lang="en-US" sz="1600" dirty="0"/>
        </a:p>
      </dgm:t>
    </dgm:pt>
    <dgm:pt modelId="{8EACBA72-0736-4829-BF79-2B5DEFF075E3}" type="parTrans" cxnId="{56860E61-6CFD-4773-8191-2F5031C8B89E}">
      <dgm:prSet/>
      <dgm:spPr/>
      <dgm:t>
        <a:bodyPr/>
        <a:lstStyle/>
        <a:p>
          <a:endParaRPr lang="en-US"/>
        </a:p>
      </dgm:t>
    </dgm:pt>
    <dgm:pt modelId="{FE6DE75F-9137-46B6-9AE9-0545233FF6B3}" type="sibTrans" cxnId="{56860E61-6CFD-4773-8191-2F5031C8B89E}">
      <dgm:prSet/>
      <dgm:spPr/>
      <dgm:t>
        <a:bodyPr/>
        <a:lstStyle/>
        <a:p>
          <a:endParaRPr lang="en-US"/>
        </a:p>
      </dgm:t>
    </dgm:pt>
    <dgm:pt modelId="{9321480D-3849-499F-9149-3F1E97383D0E}">
      <dgm:prSet phldrT="[Text]"/>
      <dgm:spPr/>
      <dgm:t>
        <a:bodyPr/>
        <a:lstStyle/>
        <a:p>
          <a:endParaRPr lang="en-US" dirty="0"/>
        </a:p>
      </dgm:t>
    </dgm:pt>
    <dgm:pt modelId="{3BAF80CF-93F2-486D-9D21-FD2B5778DFD2}" type="parTrans" cxnId="{8BEF2BAD-EC03-4781-A20C-BC1E0B655708}">
      <dgm:prSet/>
      <dgm:spPr/>
      <dgm:t>
        <a:bodyPr/>
        <a:lstStyle/>
        <a:p>
          <a:endParaRPr lang="en-US"/>
        </a:p>
      </dgm:t>
    </dgm:pt>
    <dgm:pt modelId="{558F8CCC-40FC-40E0-B992-4EB1CD746BC2}" type="sibTrans" cxnId="{8BEF2BAD-EC03-4781-A20C-BC1E0B655708}">
      <dgm:prSet/>
      <dgm:spPr/>
      <dgm:t>
        <a:bodyPr/>
        <a:lstStyle/>
        <a:p>
          <a:endParaRPr lang="en-US"/>
        </a:p>
      </dgm:t>
    </dgm:pt>
    <dgm:pt modelId="{B0602C1E-C48C-4D54-B662-B174A3E82681}">
      <dgm:prSet phldrT="[Text]" custT="1"/>
      <dgm:spPr/>
      <dgm:t>
        <a:bodyPr/>
        <a:lstStyle/>
        <a:p>
          <a:r>
            <a:rPr lang="en-US" sz="1600" dirty="0" smtClean="0"/>
            <a:t>Cyber extortion payments</a:t>
          </a:r>
          <a:endParaRPr lang="en-US" sz="1600" dirty="0"/>
        </a:p>
      </dgm:t>
    </dgm:pt>
    <dgm:pt modelId="{5AAF6B1F-FFD4-4287-9E40-00DD33C9EB39}" type="parTrans" cxnId="{0A89056E-30BD-4E92-A91D-BC7E7AB6775A}">
      <dgm:prSet/>
      <dgm:spPr/>
      <dgm:t>
        <a:bodyPr/>
        <a:lstStyle/>
        <a:p>
          <a:endParaRPr lang="en-US"/>
        </a:p>
      </dgm:t>
    </dgm:pt>
    <dgm:pt modelId="{CDEFA36E-4644-4641-9516-600D197FFF57}" type="sibTrans" cxnId="{0A89056E-30BD-4E92-A91D-BC7E7AB6775A}">
      <dgm:prSet/>
      <dgm:spPr/>
      <dgm:t>
        <a:bodyPr/>
        <a:lstStyle/>
        <a:p>
          <a:endParaRPr lang="en-US"/>
        </a:p>
      </dgm:t>
    </dgm:pt>
    <dgm:pt modelId="{847C7364-11AA-4DC2-925F-B3CBC54ECB48}">
      <dgm:prSet phldrT="[Text]" custT="1"/>
      <dgm:spPr/>
      <dgm:t>
        <a:bodyPr/>
        <a:lstStyle/>
        <a:p>
          <a:r>
            <a:rPr lang="en-US" sz="1600" dirty="0" smtClean="0"/>
            <a:t>Costs of notifying regulatory authorities</a:t>
          </a:r>
          <a:endParaRPr lang="en-US" sz="1600" dirty="0"/>
        </a:p>
      </dgm:t>
    </dgm:pt>
    <dgm:pt modelId="{B786CD19-95D2-4F8F-820A-CD58EEB81FF8}" type="parTrans" cxnId="{667D5494-5CE0-4FF2-9EFE-BB06FF1E7442}">
      <dgm:prSet/>
      <dgm:spPr/>
      <dgm:t>
        <a:bodyPr/>
        <a:lstStyle/>
        <a:p>
          <a:endParaRPr lang="en-US"/>
        </a:p>
      </dgm:t>
    </dgm:pt>
    <dgm:pt modelId="{6E00D103-71AA-4332-BF43-7EFE48F32CAE}" type="sibTrans" cxnId="{667D5494-5CE0-4FF2-9EFE-BB06FF1E7442}">
      <dgm:prSet/>
      <dgm:spPr/>
      <dgm:t>
        <a:bodyPr/>
        <a:lstStyle/>
        <a:p>
          <a:endParaRPr lang="en-US"/>
        </a:p>
      </dgm:t>
    </dgm:pt>
    <dgm:pt modelId="{D45ADFEC-7227-45ED-80AA-E792832CF994}">
      <dgm:prSet phldrT="[Text]"/>
      <dgm:spPr/>
      <dgm:t>
        <a:bodyPr/>
        <a:lstStyle/>
        <a:p>
          <a:endParaRPr lang="en-US" dirty="0"/>
        </a:p>
      </dgm:t>
    </dgm:pt>
    <dgm:pt modelId="{5DBF9A8A-DA02-424B-8E1F-E988E5B6820B}" type="parTrans" cxnId="{0E8F3568-C0A8-400B-800B-B90C07804FBA}">
      <dgm:prSet/>
      <dgm:spPr/>
      <dgm:t>
        <a:bodyPr/>
        <a:lstStyle/>
        <a:p>
          <a:endParaRPr lang="en-US"/>
        </a:p>
      </dgm:t>
    </dgm:pt>
    <dgm:pt modelId="{4902897B-FE49-4618-BC95-92338A266511}" type="sibTrans" cxnId="{0E8F3568-C0A8-400B-800B-B90C07804FBA}">
      <dgm:prSet/>
      <dgm:spPr/>
      <dgm:t>
        <a:bodyPr/>
        <a:lstStyle/>
        <a:p>
          <a:endParaRPr lang="en-US"/>
        </a:p>
      </dgm:t>
    </dgm:pt>
    <dgm:pt modelId="{4B42B842-6B2E-4003-A569-8DB2D07605DE}">
      <dgm:prSet phldrT="[Text]"/>
      <dgm:spPr/>
      <dgm:t>
        <a:bodyPr/>
        <a:lstStyle/>
        <a:p>
          <a:endParaRPr lang="en-US" dirty="0"/>
        </a:p>
      </dgm:t>
    </dgm:pt>
    <dgm:pt modelId="{95E955F2-DC47-4E59-8C4C-A157DBA07121}" type="parTrans" cxnId="{91E38686-48A5-4514-A469-7C3FFADC0D37}">
      <dgm:prSet/>
      <dgm:spPr/>
      <dgm:t>
        <a:bodyPr/>
        <a:lstStyle/>
        <a:p>
          <a:endParaRPr lang="en-US"/>
        </a:p>
      </dgm:t>
    </dgm:pt>
    <dgm:pt modelId="{39887C53-1830-4F8D-801B-AAFF4BEE6A73}" type="sibTrans" cxnId="{91E38686-48A5-4514-A469-7C3FFADC0D37}">
      <dgm:prSet/>
      <dgm:spPr/>
      <dgm:t>
        <a:bodyPr/>
        <a:lstStyle/>
        <a:p>
          <a:endParaRPr lang="en-US"/>
        </a:p>
      </dgm:t>
    </dgm:pt>
    <dgm:pt modelId="{F238AA70-11E4-4313-A751-C3893A93367B}">
      <dgm:prSet phldrT="[Text]" custT="1"/>
      <dgm:spPr/>
      <dgm:t>
        <a:bodyPr/>
        <a:lstStyle/>
        <a:p>
          <a:endParaRPr lang="en-US"/>
        </a:p>
      </dgm:t>
    </dgm:pt>
    <dgm:pt modelId="{E3912C89-D80E-468E-BD43-AD61106A2D9F}" type="parTrans" cxnId="{1D7F9148-6C95-4356-9711-FE690AD5DDDC}">
      <dgm:prSet/>
      <dgm:spPr/>
      <dgm:t>
        <a:bodyPr/>
        <a:lstStyle/>
        <a:p>
          <a:endParaRPr lang="en-US"/>
        </a:p>
      </dgm:t>
    </dgm:pt>
    <dgm:pt modelId="{479F126A-6D40-4053-B9AC-BFFB06DFC8FD}" type="sibTrans" cxnId="{1D7F9148-6C95-4356-9711-FE690AD5DDDC}">
      <dgm:prSet/>
      <dgm:spPr/>
      <dgm:t>
        <a:bodyPr/>
        <a:lstStyle/>
        <a:p>
          <a:endParaRPr lang="en-US"/>
        </a:p>
      </dgm:t>
    </dgm:pt>
    <dgm:pt modelId="{BB9CDE7A-964C-41EA-9FA4-73AAEF6C8C87}">
      <dgm:prSet phldrT="[Text]" custT="1"/>
      <dgm:spPr/>
      <dgm:t>
        <a:bodyPr/>
        <a:lstStyle/>
        <a:p>
          <a:r>
            <a:rPr lang="en-US" sz="1600" dirty="0" smtClean="0"/>
            <a:t>Regulatory fines at home &amp; abroad</a:t>
          </a:r>
          <a:endParaRPr lang="en-US" sz="1600" dirty="0"/>
        </a:p>
      </dgm:t>
    </dgm:pt>
    <dgm:pt modelId="{0DB401ED-9501-47A0-9722-FFB671C5363B}" type="parTrans" cxnId="{B0D646C6-1166-4397-A81A-56DA55EB74D4}">
      <dgm:prSet/>
      <dgm:spPr/>
      <dgm:t>
        <a:bodyPr/>
        <a:lstStyle/>
        <a:p>
          <a:endParaRPr lang="en-US"/>
        </a:p>
      </dgm:t>
    </dgm:pt>
    <dgm:pt modelId="{675EE0BE-E249-4D58-9275-65AB4D4FF5B0}" type="sibTrans" cxnId="{B0D646C6-1166-4397-A81A-56DA55EB74D4}">
      <dgm:prSet/>
      <dgm:spPr/>
      <dgm:t>
        <a:bodyPr/>
        <a:lstStyle/>
        <a:p>
          <a:endParaRPr lang="en-US"/>
        </a:p>
      </dgm:t>
    </dgm:pt>
    <dgm:pt modelId="{5E3C44D8-D7C4-4741-BFE7-B40E83E0810E}">
      <dgm:prSet phldrT="[Text]" custT="1"/>
      <dgm:spPr/>
      <dgm:t>
        <a:bodyPr/>
        <a:lstStyle/>
        <a:p>
          <a:r>
            <a:rPr lang="en-US" sz="1600" dirty="0" smtClean="0"/>
            <a:t>Business Income Loss</a:t>
          </a:r>
          <a:endParaRPr lang="en-US" sz="1600" dirty="0"/>
        </a:p>
      </dgm:t>
    </dgm:pt>
    <dgm:pt modelId="{419C214F-5B37-41C8-8489-BA7258B8F6B9}" type="parTrans" cxnId="{D40570A0-350A-4577-AEBF-FFECE0FBD67E}">
      <dgm:prSet/>
      <dgm:spPr/>
      <dgm:t>
        <a:bodyPr/>
        <a:lstStyle/>
        <a:p>
          <a:endParaRPr lang="en-US"/>
        </a:p>
      </dgm:t>
    </dgm:pt>
    <dgm:pt modelId="{23022F15-57E7-4484-A5E9-2EC47C0A06E3}" type="sibTrans" cxnId="{D40570A0-350A-4577-AEBF-FFECE0FBD67E}">
      <dgm:prSet/>
      <dgm:spPr/>
      <dgm:t>
        <a:bodyPr/>
        <a:lstStyle/>
        <a:p>
          <a:endParaRPr lang="en-US"/>
        </a:p>
      </dgm:t>
    </dgm:pt>
    <dgm:pt modelId="{84B2A22D-953A-4877-BEBA-FF0CC0260630}" type="pres">
      <dgm:prSet presAssocID="{BB65152E-BCCC-4541-9434-6294DE38F568}" presName="Name0" presStyleCnt="0">
        <dgm:presLayoutVars>
          <dgm:chMax val="1"/>
          <dgm:chPref val="1"/>
          <dgm:dir/>
          <dgm:animOne val="branch"/>
          <dgm:animLvl val="lvl"/>
        </dgm:presLayoutVars>
      </dgm:prSet>
      <dgm:spPr/>
      <dgm:t>
        <a:bodyPr/>
        <a:lstStyle/>
        <a:p>
          <a:endParaRPr lang="en-US"/>
        </a:p>
      </dgm:t>
    </dgm:pt>
    <dgm:pt modelId="{3C1CC195-821B-4304-9293-2FDD928A06EE}" type="pres">
      <dgm:prSet presAssocID="{1AEE7BA0-629C-4B85-B4AD-7E22DED1A99C}" presName="singleCycle" presStyleCnt="0"/>
      <dgm:spPr/>
    </dgm:pt>
    <dgm:pt modelId="{F2D50769-82FD-4084-8E03-110D6579274B}" type="pres">
      <dgm:prSet presAssocID="{1AEE7BA0-629C-4B85-B4AD-7E22DED1A99C}" presName="singleCenter" presStyleLbl="node1" presStyleIdx="0" presStyleCnt="8">
        <dgm:presLayoutVars>
          <dgm:chMax val="7"/>
          <dgm:chPref val="7"/>
        </dgm:presLayoutVars>
      </dgm:prSet>
      <dgm:spPr/>
      <dgm:t>
        <a:bodyPr/>
        <a:lstStyle/>
        <a:p>
          <a:endParaRPr lang="en-US"/>
        </a:p>
      </dgm:t>
    </dgm:pt>
    <dgm:pt modelId="{652BDA42-9255-444F-BF4F-48E006951B2F}" type="pres">
      <dgm:prSet presAssocID="{B29318E9-7C07-4CD5-9C1C-11978CFFCA78}" presName="Name56" presStyleLbl="parChTrans1D2" presStyleIdx="0" presStyleCnt="7"/>
      <dgm:spPr/>
      <dgm:t>
        <a:bodyPr/>
        <a:lstStyle/>
        <a:p>
          <a:endParaRPr lang="en-US"/>
        </a:p>
      </dgm:t>
    </dgm:pt>
    <dgm:pt modelId="{6CD08984-0F29-4332-9FF8-AC58E7CEEB64}" type="pres">
      <dgm:prSet presAssocID="{5F82ADDF-1E91-467C-A264-860ED8DCA426}" presName="text0" presStyleLbl="node1" presStyleIdx="1" presStyleCnt="8" custScaleX="156983" custRadScaleRad="99038" custRadScaleInc="-5187">
        <dgm:presLayoutVars>
          <dgm:bulletEnabled val="1"/>
        </dgm:presLayoutVars>
      </dgm:prSet>
      <dgm:spPr/>
      <dgm:t>
        <a:bodyPr/>
        <a:lstStyle/>
        <a:p>
          <a:endParaRPr lang="en-US"/>
        </a:p>
      </dgm:t>
    </dgm:pt>
    <dgm:pt modelId="{BA9E4B6F-5BC6-4833-8340-6DC678159372}" type="pres">
      <dgm:prSet presAssocID="{E9612BF7-8DF6-43D8-9F23-D6B69FB5EE55}" presName="Name56" presStyleLbl="parChTrans1D2" presStyleIdx="1" presStyleCnt="7"/>
      <dgm:spPr/>
      <dgm:t>
        <a:bodyPr/>
        <a:lstStyle/>
        <a:p>
          <a:endParaRPr lang="en-US"/>
        </a:p>
      </dgm:t>
    </dgm:pt>
    <dgm:pt modelId="{9085E4C5-3192-416F-86F0-ABBA20B2171B}" type="pres">
      <dgm:prSet presAssocID="{6BBC841D-9638-41ED-BDD4-2259171F964B}" presName="text0" presStyleLbl="node1" presStyleIdx="2" presStyleCnt="8" custScaleX="169376" custScaleY="106338" custRadScaleRad="122303" custRadScaleInc="29320">
        <dgm:presLayoutVars>
          <dgm:bulletEnabled val="1"/>
        </dgm:presLayoutVars>
      </dgm:prSet>
      <dgm:spPr/>
      <dgm:t>
        <a:bodyPr/>
        <a:lstStyle/>
        <a:p>
          <a:endParaRPr lang="en-US"/>
        </a:p>
      </dgm:t>
    </dgm:pt>
    <dgm:pt modelId="{4B013E86-89D2-4212-AEED-7FBC7097AEBA}" type="pres">
      <dgm:prSet presAssocID="{8EACBA72-0736-4829-BF79-2B5DEFF075E3}" presName="Name56" presStyleLbl="parChTrans1D2" presStyleIdx="2" presStyleCnt="7"/>
      <dgm:spPr/>
      <dgm:t>
        <a:bodyPr/>
        <a:lstStyle/>
        <a:p>
          <a:endParaRPr lang="en-US"/>
        </a:p>
      </dgm:t>
    </dgm:pt>
    <dgm:pt modelId="{5FE1A525-6534-451B-8D78-FB9676DF26AD}" type="pres">
      <dgm:prSet presAssocID="{DDE525F0-70D8-45F0-9682-5D1D4141DDC1}" presName="text0" presStyleLbl="node1" presStyleIdx="3" presStyleCnt="8" custScaleX="181840" custScaleY="82543" custRadScaleRad="111481" custRadScaleInc="-54507">
        <dgm:presLayoutVars>
          <dgm:bulletEnabled val="1"/>
        </dgm:presLayoutVars>
      </dgm:prSet>
      <dgm:spPr/>
      <dgm:t>
        <a:bodyPr/>
        <a:lstStyle/>
        <a:p>
          <a:endParaRPr lang="en-US"/>
        </a:p>
      </dgm:t>
    </dgm:pt>
    <dgm:pt modelId="{EAF10663-8C4C-4B90-9C61-0833B6F849A5}" type="pres">
      <dgm:prSet presAssocID="{5AAF6B1F-FFD4-4287-9E40-00DD33C9EB39}" presName="Name56" presStyleLbl="parChTrans1D2" presStyleIdx="3" presStyleCnt="7"/>
      <dgm:spPr/>
      <dgm:t>
        <a:bodyPr/>
        <a:lstStyle/>
        <a:p>
          <a:endParaRPr lang="en-US"/>
        </a:p>
      </dgm:t>
    </dgm:pt>
    <dgm:pt modelId="{9F2A84AB-C033-4C2A-AEC3-50C6B90266E5}" type="pres">
      <dgm:prSet presAssocID="{B0602C1E-C48C-4D54-B662-B174A3E82681}" presName="text0" presStyleLbl="node1" presStyleIdx="4" presStyleCnt="8" custScaleX="183622" custScaleY="77456" custRadScaleRad="134561" custRadScaleInc="-131587">
        <dgm:presLayoutVars>
          <dgm:bulletEnabled val="1"/>
        </dgm:presLayoutVars>
      </dgm:prSet>
      <dgm:spPr/>
      <dgm:t>
        <a:bodyPr/>
        <a:lstStyle/>
        <a:p>
          <a:endParaRPr lang="en-US"/>
        </a:p>
      </dgm:t>
    </dgm:pt>
    <dgm:pt modelId="{50357D84-431E-47DE-B7A5-2230E9C33475}" type="pres">
      <dgm:prSet presAssocID="{419C214F-5B37-41C8-8489-BA7258B8F6B9}" presName="Name56" presStyleLbl="parChTrans1D2" presStyleIdx="4" presStyleCnt="7"/>
      <dgm:spPr/>
      <dgm:t>
        <a:bodyPr/>
        <a:lstStyle/>
        <a:p>
          <a:endParaRPr lang="en-US"/>
        </a:p>
      </dgm:t>
    </dgm:pt>
    <dgm:pt modelId="{D52CB5E7-AF9C-4FD2-9476-BEB2B98D0511}" type="pres">
      <dgm:prSet presAssocID="{5E3C44D8-D7C4-4741-BFE7-B40E83E0810E}" presName="text0" presStyleLbl="node1" presStyleIdx="5" presStyleCnt="8" custScaleX="171241" custScaleY="65724" custRadScaleRad="97661" custRadScaleInc="-100233">
        <dgm:presLayoutVars>
          <dgm:bulletEnabled val="1"/>
        </dgm:presLayoutVars>
      </dgm:prSet>
      <dgm:spPr/>
      <dgm:t>
        <a:bodyPr/>
        <a:lstStyle/>
        <a:p>
          <a:endParaRPr lang="en-US"/>
        </a:p>
      </dgm:t>
    </dgm:pt>
    <dgm:pt modelId="{80D04EC1-DC11-4F75-8AF3-AA81E7A85C4C}" type="pres">
      <dgm:prSet presAssocID="{0DB401ED-9501-47A0-9722-FFB671C5363B}" presName="Name56" presStyleLbl="parChTrans1D2" presStyleIdx="5" presStyleCnt="7"/>
      <dgm:spPr/>
      <dgm:t>
        <a:bodyPr/>
        <a:lstStyle/>
        <a:p>
          <a:endParaRPr lang="en-US"/>
        </a:p>
      </dgm:t>
    </dgm:pt>
    <dgm:pt modelId="{034AE756-2580-4AA7-99D3-C950C00E90B8}" type="pres">
      <dgm:prSet presAssocID="{BB9CDE7A-964C-41EA-9FA4-73AAEF6C8C87}" presName="text0" presStyleLbl="node1" presStyleIdx="6" presStyleCnt="8" custScaleX="151172" custRadScaleRad="109930" custRadScaleInc="49786">
        <dgm:presLayoutVars>
          <dgm:bulletEnabled val="1"/>
        </dgm:presLayoutVars>
      </dgm:prSet>
      <dgm:spPr/>
      <dgm:t>
        <a:bodyPr/>
        <a:lstStyle/>
        <a:p>
          <a:endParaRPr lang="en-US"/>
        </a:p>
      </dgm:t>
    </dgm:pt>
    <dgm:pt modelId="{91D700EE-352D-47CD-BDBB-368BAD1A15C3}" type="pres">
      <dgm:prSet presAssocID="{B786CD19-95D2-4F8F-820A-CD58EEB81FF8}" presName="Name56" presStyleLbl="parChTrans1D2" presStyleIdx="6" presStyleCnt="7"/>
      <dgm:spPr/>
      <dgm:t>
        <a:bodyPr/>
        <a:lstStyle/>
        <a:p>
          <a:endParaRPr lang="en-US"/>
        </a:p>
      </dgm:t>
    </dgm:pt>
    <dgm:pt modelId="{3B13E823-8352-42F1-9CF9-3137D4F8DADE}" type="pres">
      <dgm:prSet presAssocID="{847C7364-11AA-4DC2-925F-B3CBC54ECB48}" presName="text0" presStyleLbl="node1" presStyleIdx="7" presStyleCnt="8" custScaleX="174123" custRadScaleRad="122254" custRadScaleInc="-20216">
        <dgm:presLayoutVars>
          <dgm:bulletEnabled val="1"/>
        </dgm:presLayoutVars>
      </dgm:prSet>
      <dgm:spPr/>
      <dgm:t>
        <a:bodyPr/>
        <a:lstStyle/>
        <a:p>
          <a:endParaRPr lang="en-US"/>
        </a:p>
      </dgm:t>
    </dgm:pt>
  </dgm:ptLst>
  <dgm:cxnLst>
    <dgm:cxn modelId="{B0D646C6-1166-4397-A81A-56DA55EB74D4}" srcId="{1AEE7BA0-629C-4B85-B4AD-7E22DED1A99C}" destId="{BB9CDE7A-964C-41EA-9FA4-73AAEF6C8C87}" srcOrd="5" destOrd="0" parTransId="{0DB401ED-9501-47A0-9722-FFB671C5363B}" sibTransId="{675EE0BE-E249-4D58-9275-65AB4D4FF5B0}"/>
    <dgm:cxn modelId="{0E8F3568-C0A8-400B-800B-B90C07804FBA}" srcId="{1AEE7BA0-629C-4B85-B4AD-7E22DED1A99C}" destId="{D45ADFEC-7227-45ED-80AA-E792832CF994}" srcOrd="7" destOrd="0" parTransId="{5DBF9A8A-DA02-424B-8E1F-E988E5B6820B}" sibTransId="{4902897B-FE49-4618-BC95-92338A266511}"/>
    <dgm:cxn modelId="{955C126F-D870-48F2-B726-688A0EFFF1A9}" type="presOf" srcId="{5AAF6B1F-FFD4-4287-9E40-00DD33C9EB39}" destId="{EAF10663-8C4C-4B90-9C61-0833B6F849A5}" srcOrd="0" destOrd="0" presId="urn:microsoft.com/office/officeart/2008/layout/RadialCluster"/>
    <dgm:cxn modelId="{91E38686-48A5-4514-A469-7C3FFADC0D37}" srcId="{BB65152E-BCCC-4541-9434-6294DE38F568}" destId="{4B42B842-6B2E-4003-A569-8DB2D07605DE}" srcOrd="1" destOrd="0" parTransId="{95E955F2-DC47-4E59-8C4C-A157DBA07121}" sibTransId="{39887C53-1830-4F8D-801B-AAFF4BEE6A73}"/>
    <dgm:cxn modelId="{8BEF2BAD-EC03-4781-A20C-BC1E0B655708}" srcId="{4B42B842-6B2E-4003-A569-8DB2D07605DE}" destId="{9321480D-3849-499F-9149-3F1E97383D0E}" srcOrd="0" destOrd="0" parTransId="{3BAF80CF-93F2-486D-9D21-FD2B5778DFD2}" sibTransId="{558F8CCC-40FC-40E0-B992-4EB1CD746BC2}"/>
    <dgm:cxn modelId="{BAB56754-70C2-4C3D-A9F7-38808AE02ED4}" type="presOf" srcId="{8EACBA72-0736-4829-BF79-2B5DEFF075E3}" destId="{4B013E86-89D2-4212-AEED-7FBC7097AEBA}" srcOrd="0" destOrd="0" presId="urn:microsoft.com/office/officeart/2008/layout/RadialCluster"/>
    <dgm:cxn modelId="{D8E99BD9-3C94-4D80-836E-4CC85BB5768A}" type="presOf" srcId="{E9612BF7-8DF6-43D8-9F23-D6B69FB5EE55}" destId="{BA9E4B6F-5BC6-4833-8340-6DC678159372}" srcOrd="0" destOrd="0" presId="urn:microsoft.com/office/officeart/2008/layout/RadialCluster"/>
    <dgm:cxn modelId="{E1CE31DB-7767-4A36-9225-73FED45C43A9}" type="presOf" srcId="{847C7364-11AA-4DC2-925F-B3CBC54ECB48}" destId="{3B13E823-8352-42F1-9CF9-3137D4F8DADE}" srcOrd="0" destOrd="0" presId="urn:microsoft.com/office/officeart/2008/layout/RadialCluster"/>
    <dgm:cxn modelId="{96FB01B3-CFAE-4F3B-B210-ADCE98C945E4}" type="presOf" srcId="{BB9CDE7A-964C-41EA-9FA4-73AAEF6C8C87}" destId="{034AE756-2580-4AA7-99D3-C950C00E90B8}" srcOrd="0" destOrd="0" presId="urn:microsoft.com/office/officeart/2008/layout/RadialCluster"/>
    <dgm:cxn modelId="{51978744-9307-4E70-9402-D828F43DA9D1}" srcId="{1AEE7BA0-629C-4B85-B4AD-7E22DED1A99C}" destId="{6BBC841D-9638-41ED-BDD4-2259171F964B}" srcOrd="1" destOrd="0" parTransId="{E9612BF7-8DF6-43D8-9F23-D6B69FB5EE55}" sibTransId="{3B0261EE-CFB6-48AB-8E0B-0449F35B4D72}"/>
    <dgm:cxn modelId="{9D4634BA-98B6-4163-86C4-7F6732253B7D}" type="presOf" srcId="{5E3C44D8-D7C4-4741-BFE7-B40E83E0810E}" destId="{D52CB5E7-AF9C-4FD2-9476-BEB2B98D0511}" srcOrd="0" destOrd="0" presId="urn:microsoft.com/office/officeart/2008/layout/RadialCluster"/>
    <dgm:cxn modelId="{6CEEA439-2F00-4982-9871-503A5365E2DF}" srcId="{BB65152E-BCCC-4541-9434-6294DE38F568}" destId="{1AEE7BA0-629C-4B85-B4AD-7E22DED1A99C}" srcOrd="0" destOrd="0" parTransId="{1567C19D-C1BB-49DD-8291-657F4EEF2DF7}" sibTransId="{089A64FA-F977-4B37-B89F-2EF8C1433DDF}"/>
    <dgm:cxn modelId="{D40570A0-350A-4577-AEBF-FFECE0FBD67E}" srcId="{1AEE7BA0-629C-4B85-B4AD-7E22DED1A99C}" destId="{5E3C44D8-D7C4-4741-BFE7-B40E83E0810E}" srcOrd="4" destOrd="0" parTransId="{419C214F-5B37-41C8-8489-BA7258B8F6B9}" sibTransId="{23022F15-57E7-4484-A5E9-2EC47C0A06E3}"/>
    <dgm:cxn modelId="{B67E41DE-9EBC-4848-ADE8-19888EE185B2}" type="presOf" srcId="{5F82ADDF-1E91-467C-A264-860ED8DCA426}" destId="{6CD08984-0F29-4332-9FF8-AC58E7CEEB64}" srcOrd="0" destOrd="0" presId="urn:microsoft.com/office/officeart/2008/layout/RadialCluster"/>
    <dgm:cxn modelId="{0A89056E-30BD-4E92-A91D-BC7E7AB6775A}" srcId="{1AEE7BA0-629C-4B85-B4AD-7E22DED1A99C}" destId="{B0602C1E-C48C-4D54-B662-B174A3E82681}" srcOrd="3" destOrd="0" parTransId="{5AAF6B1F-FFD4-4287-9E40-00DD33C9EB39}" sibTransId="{CDEFA36E-4644-4641-9516-600D197FFF57}"/>
    <dgm:cxn modelId="{D429134F-F594-42DD-B275-3412DA12C1D9}" type="presOf" srcId="{B29318E9-7C07-4CD5-9C1C-11978CFFCA78}" destId="{652BDA42-9255-444F-BF4F-48E006951B2F}" srcOrd="0" destOrd="0" presId="urn:microsoft.com/office/officeart/2008/layout/RadialCluster"/>
    <dgm:cxn modelId="{3347206B-255D-4BD5-9F1A-92D872987CE0}" type="presOf" srcId="{B786CD19-95D2-4F8F-820A-CD58EEB81FF8}" destId="{91D700EE-352D-47CD-BDBB-368BAD1A15C3}" srcOrd="0" destOrd="0" presId="urn:microsoft.com/office/officeart/2008/layout/RadialCluster"/>
    <dgm:cxn modelId="{667D5494-5CE0-4FF2-9EFE-BB06FF1E7442}" srcId="{1AEE7BA0-629C-4B85-B4AD-7E22DED1A99C}" destId="{847C7364-11AA-4DC2-925F-B3CBC54ECB48}" srcOrd="6" destOrd="0" parTransId="{B786CD19-95D2-4F8F-820A-CD58EEB81FF8}" sibTransId="{6E00D103-71AA-4332-BF43-7EFE48F32CAE}"/>
    <dgm:cxn modelId="{4541EFC2-DCDF-4D6D-9A46-52BC1B857CFE}" type="presOf" srcId="{1AEE7BA0-629C-4B85-B4AD-7E22DED1A99C}" destId="{F2D50769-82FD-4084-8E03-110D6579274B}" srcOrd="0" destOrd="0" presId="urn:microsoft.com/office/officeart/2008/layout/RadialCluster"/>
    <dgm:cxn modelId="{7B70DE45-1D9C-4F31-894D-914B84C1AD81}" srcId="{1AEE7BA0-629C-4B85-B4AD-7E22DED1A99C}" destId="{5F82ADDF-1E91-467C-A264-860ED8DCA426}" srcOrd="0" destOrd="0" parTransId="{B29318E9-7C07-4CD5-9C1C-11978CFFCA78}" sibTransId="{0CE931A9-4842-44F8-A23A-CE7B9271682A}"/>
    <dgm:cxn modelId="{EFE1FEDF-7E0D-42DC-9835-96EEEABDF3BD}" type="presOf" srcId="{419C214F-5B37-41C8-8489-BA7258B8F6B9}" destId="{50357D84-431E-47DE-B7A5-2230E9C33475}" srcOrd="0" destOrd="0" presId="urn:microsoft.com/office/officeart/2008/layout/RadialCluster"/>
    <dgm:cxn modelId="{56860E61-6CFD-4773-8191-2F5031C8B89E}" srcId="{1AEE7BA0-629C-4B85-B4AD-7E22DED1A99C}" destId="{DDE525F0-70D8-45F0-9682-5D1D4141DDC1}" srcOrd="2" destOrd="0" parTransId="{8EACBA72-0736-4829-BF79-2B5DEFF075E3}" sibTransId="{FE6DE75F-9137-46B6-9AE9-0545233FF6B3}"/>
    <dgm:cxn modelId="{FAE3D8A0-77A6-442A-A5B9-3E5D682A58A7}" type="presOf" srcId="{0DB401ED-9501-47A0-9722-FFB671C5363B}" destId="{80D04EC1-DC11-4F75-8AF3-AA81E7A85C4C}" srcOrd="0" destOrd="0" presId="urn:microsoft.com/office/officeart/2008/layout/RadialCluster"/>
    <dgm:cxn modelId="{1D7F9148-6C95-4356-9711-FE690AD5DDDC}" srcId="{1AEE7BA0-629C-4B85-B4AD-7E22DED1A99C}" destId="{F238AA70-11E4-4313-A751-C3893A93367B}" srcOrd="8" destOrd="0" parTransId="{E3912C89-D80E-468E-BD43-AD61106A2D9F}" sibTransId="{479F126A-6D40-4053-B9AC-BFFB06DFC8FD}"/>
    <dgm:cxn modelId="{30BE7B0D-DA04-4600-8972-4BF254BB8545}" type="presOf" srcId="{BB65152E-BCCC-4541-9434-6294DE38F568}" destId="{84B2A22D-953A-4877-BEBA-FF0CC0260630}" srcOrd="0" destOrd="0" presId="urn:microsoft.com/office/officeart/2008/layout/RadialCluster"/>
    <dgm:cxn modelId="{376E2BA5-DFDC-4A9F-A623-1D1D844AF1C0}" type="presOf" srcId="{DDE525F0-70D8-45F0-9682-5D1D4141DDC1}" destId="{5FE1A525-6534-451B-8D78-FB9676DF26AD}" srcOrd="0" destOrd="0" presId="urn:microsoft.com/office/officeart/2008/layout/RadialCluster"/>
    <dgm:cxn modelId="{244F6C81-7F69-4504-9445-D6D0B5DA174A}" type="presOf" srcId="{B0602C1E-C48C-4D54-B662-B174A3E82681}" destId="{9F2A84AB-C033-4C2A-AEC3-50C6B90266E5}" srcOrd="0" destOrd="0" presId="urn:microsoft.com/office/officeart/2008/layout/RadialCluster"/>
    <dgm:cxn modelId="{414C8C3E-6BF4-4A3E-8FAC-813BAA53D28B}" type="presOf" srcId="{6BBC841D-9638-41ED-BDD4-2259171F964B}" destId="{9085E4C5-3192-416F-86F0-ABBA20B2171B}" srcOrd="0" destOrd="0" presId="urn:microsoft.com/office/officeart/2008/layout/RadialCluster"/>
    <dgm:cxn modelId="{B5F789DD-B8FE-48FA-ABC5-2FC5E24B76BA}" type="presParOf" srcId="{84B2A22D-953A-4877-BEBA-FF0CC0260630}" destId="{3C1CC195-821B-4304-9293-2FDD928A06EE}" srcOrd="0" destOrd="0" presId="urn:microsoft.com/office/officeart/2008/layout/RadialCluster"/>
    <dgm:cxn modelId="{DF0A1903-3694-4395-AB88-93CE45952287}" type="presParOf" srcId="{3C1CC195-821B-4304-9293-2FDD928A06EE}" destId="{F2D50769-82FD-4084-8E03-110D6579274B}" srcOrd="0" destOrd="0" presId="urn:microsoft.com/office/officeart/2008/layout/RadialCluster"/>
    <dgm:cxn modelId="{520C6351-0F48-4724-A808-383E24B2347E}" type="presParOf" srcId="{3C1CC195-821B-4304-9293-2FDD928A06EE}" destId="{652BDA42-9255-444F-BF4F-48E006951B2F}" srcOrd="1" destOrd="0" presId="urn:microsoft.com/office/officeart/2008/layout/RadialCluster"/>
    <dgm:cxn modelId="{A69C7E81-9124-4A2E-BA99-13AF43D55E26}" type="presParOf" srcId="{3C1CC195-821B-4304-9293-2FDD928A06EE}" destId="{6CD08984-0F29-4332-9FF8-AC58E7CEEB64}" srcOrd="2" destOrd="0" presId="urn:microsoft.com/office/officeart/2008/layout/RadialCluster"/>
    <dgm:cxn modelId="{6729C1B4-A7EE-4FAA-9A8C-7BC5025860DE}" type="presParOf" srcId="{3C1CC195-821B-4304-9293-2FDD928A06EE}" destId="{BA9E4B6F-5BC6-4833-8340-6DC678159372}" srcOrd="3" destOrd="0" presId="urn:microsoft.com/office/officeart/2008/layout/RadialCluster"/>
    <dgm:cxn modelId="{EA5BBB93-488A-4749-A214-D8EECE88C07B}" type="presParOf" srcId="{3C1CC195-821B-4304-9293-2FDD928A06EE}" destId="{9085E4C5-3192-416F-86F0-ABBA20B2171B}" srcOrd="4" destOrd="0" presId="urn:microsoft.com/office/officeart/2008/layout/RadialCluster"/>
    <dgm:cxn modelId="{7962A008-FA66-4FCA-9724-7DBD363000A2}" type="presParOf" srcId="{3C1CC195-821B-4304-9293-2FDD928A06EE}" destId="{4B013E86-89D2-4212-AEED-7FBC7097AEBA}" srcOrd="5" destOrd="0" presId="urn:microsoft.com/office/officeart/2008/layout/RadialCluster"/>
    <dgm:cxn modelId="{E06A9749-FC8F-49FB-9EE2-3DA6FAE8D09C}" type="presParOf" srcId="{3C1CC195-821B-4304-9293-2FDD928A06EE}" destId="{5FE1A525-6534-451B-8D78-FB9676DF26AD}" srcOrd="6" destOrd="0" presId="urn:microsoft.com/office/officeart/2008/layout/RadialCluster"/>
    <dgm:cxn modelId="{8FA57062-8BE0-4146-A823-C50B86049F6D}" type="presParOf" srcId="{3C1CC195-821B-4304-9293-2FDD928A06EE}" destId="{EAF10663-8C4C-4B90-9C61-0833B6F849A5}" srcOrd="7" destOrd="0" presId="urn:microsoft.com/office/officeart/2008/layout/RadialCluster"/>
    <dgm:cxn modelId="{A4BBAAEB-9E58-45C7-94E8-F6253535525B}" type="presParOf" srcId="{3C1CC195-821B-4304-9293-2FDD928A06EE}" destId="{9F2A84AB-C033-4C2A-AEC3-50C6B90266E5}" srcOrd="8" destOrd="0" presId="urn:microsoft.com/office/officeart/2008/layout/RadialCluster"/>
    <dgm:cxn modelId="{6AC15290-30B9-4E97-8A36-E39FDCC298ED}" type="presParOf" srcId="{3C1CC195-821B-4304-9293-2FDD928A06EE}" destId="{50357D84-431E-47DE-B7A5-2230E9C33475}" srcOrd="9" destOrd="0" presId="urn:microsoft.com/office/officeart/2008/layout/RadialCluster"/>
    <dgm:cxn modelId="{CCE2666E-D229-4AE4-8AFC-F51192693143}" type="presParOf" srcId="{3C1CC195-821B-4304-9293-2FDD928A06EE}" destId="{D52CB5E7-AF9C-4FD2-9476-BEB2B98D0511}" srcOrd="10" destOrd="0" presId="urn:microsoft.com/office/officeart/2008/layout/RadialCluster"/>
    <dgm:cxn modelId="{B6CA4CCE-88AF-4C19-9FD8-8F1D948092F9}" type="presParOf" srcId="{3C1CC195-821B-4304-9293-2FDD928A06EE}" destId="{80D04EC1-DC11-4F75-8AF3-AA81E7A85C4C}" srcOrd="11" destOrd="0" presId="urn:microsoft.com/office/officeart/2008/layout/RadialCluster"/>
    <dgm:cxn modelId="{8F06769E-3138-41CF-A915-76A18FC3635C}" type="presParOf" srcId="{3C1CC195-821B-4304-9293-2FDD928A06EE}" destId="{034AE756-2580-4AA7-99D3-C950C00E90B8}" srcOrd="12" destOrd="0" presId="urn:microsoft.com/office/officeart/2008/layout/RadialCluster"/>
    <dgm:cxn modelId="{BBA0A670-E6FB-4600-BFE0-D0D9B4F4146A}" type="presParOf" srcId="{3C1CC195-821B-4304-9293-2FDD928A06EE}" destId="{91D700EE-352D-47CD-BDBB-368BAD1A15C3}" srcOrd="13" destOrd="0" presId="urn:microsoft.com/office/officeart/2008/layout/RadialCluster"/>
    <dgm:cxn modelId="{4B3AE554-8633-4DC9-B96B-A94FA323078A}" type="presParOf" srcId="{3C1CC195-821B-4304-9293-2FDD928A06EE}" destId="{3B13E823-8352-42F1-9CF9-3137D4F8DADE}"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2BD684-3FF6-4952-B43F-4567C9363BF9}"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F7F1F61F-999A-45FC-BFCF-ED72631DB0F1}">
      <dgm:prSet phldrT="[Text]" custT="1"/>
      <dgm:spPr>
        <a:solidFill>
          <a:srgbClr val="C00000">
            <a:alpha val="50000"/>
          </a:srgbClr>
        </a:solidFill>
      </dgm:spPr>
      <dgm:t>
        <a:bodyPr/>
        <a:lstStyle/>
        <a:p>
          <a:r>
            <a:rPr lang="en-US" sz="2000" dirty="0" smtClean="0"/>
            <a:t>Loss Prevention</a:t>
          </a:r>
          <a:endParaRPr lang="en-US" sz="2000" dirty="0"/>
        </a:p>
      </dgm:t>
    </dgm:pt>
    <dgm:pt modelId="{E9ED9BB9-00CF-441D-8117-BAE04DDB9B3F}" type="parTrans" cxnId="{34E7A899-BA24-4F12-AD8F-47A0BB54E7CE}">
      <dgm:prSet/>
      <dgm:spPr/>
      <dgm:t>
        <a:bodyPr/>
        <a:lstStyle/>
        <a:p>
          <a:endParaRPr lang="en-US"/>
        </a:p>
      </dgm:t>
    </dgm:pt>
    <dgm:pt modelId="{8B724AC2-D0F8-4560-869E-91A9006E5899}" type="sibTrans" cxnId="{34E7A899-BA24-4F12-AD8F-47A0BB54E7CE}">
      <dgm:prSet/>
      <dgm:spPr/>
      <dgm:t>
        <a:bodyPr/>
        <a:lstStyle/>
        <a:p>
          <a:endParaRPr lang="en-US"/>
        </a:p>
      </dgm:t>
    </dgm:pt>
    <dgm:pt modelId="{A70948A3-6457-4E59-B7FC-DC1CB9FB8993}">
      <dgm:prSet phldrT="[Text]"/>
      <dgm:spPr/>
      <dgm:t>
        <a:bodyPr/>
        <a:lstStyle/>
        <a:p>
          <a:r>
            <a:rPr lang="en-US" dirty="0" smtClean="0"/>
            <a:t>Post-Breach Response</a:t>
          </a:r>
        </a:p>
        <a:p>
          <a:r>
            <a:rPr lang="en-US" dirty="0" smtClean="0"/>
            <a:t>(Insurable)</a:t>
          </a:r>
          <a:endParaRPr lang="en-US" dirty="0"/>
        </a:p>
      </dgm:t>
    </dgm:pt>
    <dgm:pt modelId="{23C00615-0441-4230-82D7-7F1C4CB4644C}" type="parTrans" cxnId="{B660E1D0-681E-4621-81AE-3EB6DDD555A0}">
      <dgm:prSet/>
      <dgm:spPr/>
      <dgm:t>
        <a:bodyPr/>
        <a:lstStyle/>
        <a:p>
          <a:endParaRPr lang="en-US"/>
        </a:p>
      </dgm:t>
    </dgm:pt>
    <dgm:pt modelId="{91B8AEA2-61F8-43CA-8225-2BFB1071DA0E}" type="sibTrans" cxnId="{B660E1D0-681E-4621-81AE-3EB6DDD555A0}">
      <dgm:prSet/>
      <dgm:spPr/>
      <dgm:t>
        <a:bodyPr/>
        <a:lstStyle/>
        <a:p>
          <a:endParaRPr lang="en-US"/>
        </a:p>
      </dgm:t>
    </dgm:pt>
    <dgm:pt modelId="{36D326C4-2898-4CDE-AFCA-D06038A80A78}">
      <dgm:prSet phldrT="[Text]"/>
      <dgm:spPr>
        <a:solidFill>
          <a:srgbClr val="00B050">
            <a:alpha val="50000"/>
          </a:srgbClr>
        </a:solidFill>
      </dgm:spPr>
      <dgm:t>
        <a:bodyPr/>
        <a:lstStyle/>
        <a:p>
          <a:r>
            <a:rPr lang="en-US" dirty="0" smtClean="0"/>
            <a:t>Loss Transfer (Insurance)</a:t>
          </a:r>
          <a:endParaRPr lang="en-US" dirty="0"/>
        </a:p>
      </dgm:t>
    </dgm:pt>
    <dgm:pt modelId="{4B30A3E9-D21A-401B-B61C-0BE827AD6AB9}" type="parTrans" cxnId="{92AEDC36-59DF-45D0-98F0-4E133736FC1A}">
      <dgm:prSet/>
      <dgm:spPr/>
      <dgm:t>
        <a:bodyPr/>
        <a:lstStyle/>
        <a:p>
          <a:endParaRPr lang="en-US"/>
        </a:p>
      </dgm:t>
    </dgm:pt>
    <dgm:pt modelId="{E410D388-235A-4B71-8C1E-50BC7678B678}" type="sibTrans" cxnId="{92AEDC36-59DF-45D0-98F0-4E133736FC1A}">
      <dgm:prSet/>
      <dgm:spPr/>
      <dgm:t>
        <a:bodyPr/>
        <a:lstStyle/>
        <a:p>
          <a:endParaRPr lang="en-US"/>
        </a:p>
      </dgm:t>
    </dgm:pt>
    <dgm:pt modelId="{04D5299D-706B-442B-B5AD-C000BC0C3B9F}" type="pres">
      <dgm:prSet presAssocID="{582BD684-3FF6-4952-B43F-4567C9363BF9}" presName="Name0" presStyleCnt="0">
        <dgm:presLayoutVars>
          <dgm:chMax val="7"/>
          <dgm:dir/>
          <dgm:resizeHandles val="exact"/>
        </dgm:presLayoutVars>
      </dgm:prSet>
      <dgm:spPr/>
    </dgm:pt>
    <dgm:pt modelId="{08A2713C-6BFD-40DB-8FF9-6ECED0F0C1BB}" type="pres">
      <dgm:prSet presAssocID="{582BD684-3FF6-4952-B43F-4567C9363BF9}" presName="ellipse1" presStyleLbl="vennNode1" presStyleIdx="0" presStyleCnt="3" custLinFactNeighborX="-40436" custLinFactNeighborY="21683">
        <dgm:presLayoutVars>
          <dgm:bulletEnabled val="1"/>
        </dgm:presLayoutVars>
      </dgm:prSet>
      <dgm:spPr/>
      <dgm:t>
        <a:bodyPr/>
        <a:lstStyle/>
        <a:p>
          <a:endParaRPr lang="en-US"/>
        </a:p>
      </dgm:t>
    </dgm:pt>
    <dgm:pt modelId="{7912B318-D591-42FF-BD79-F5B8746BB743}" type="pres">
      <dgm:prSet presAssocID="{582BD684-3FF6-4952-B43F-4567C9363BF9}" presName="ellipse2" presStyleLbl="vennNode1" presStyleIdx="1" presStyleCnt="3" custLinFactNeighborX="90835" custLinFactNeighborY="-45711">
        <dgm:presLayoutVars>
          <dgm:bulletEnabled val="1"/>
        </dgm:presLayoutVars>
      </dgm:prSet>
      <dgm:spPr/>
      <dgm:t>
        <a:bodyPr/>
        <a:lstStyle/>
        <a:p>
          <a:endParaRPr lang="en-US"/>
        </a:p>
      </dgm:t>
    </dgm:pt>
    <dgm:pt modelId="{FC044967-5DBC-4030-9159-44AE909A195C}" type="pres">
      <dgm:prSet presAssocID="{582BD684-3FF6-4952-B43F-4567C9363BF9}" presName="ellipse3" presStyleLbl="vennNode1" presStyleIdx="2" presStyleCnt="3" custLinFactNeighborX="-52742" custLinFactNeighborY="24027">
        <dgm:presLayoutVars>
          <dgm:bulletEnabled val="1"/>
        </dgm:presLayoutVars>
      </dgm:prSet>
      <dgm:spPr/>
      <dgm:t>
        <a:bodyPr/>
        <a:lstStyle/>
        <a:p>
          <a:endParaRPr lang="en-US"/>
        </a:p>
      </dgm:t>
    </dgm:pt>
  </dgm:ptLst>
  <dgm:cxnLst>
    <dgm:cxn modelId="{92AEDC36-59DF-45D0-98F0-4E133736FC1A}" srcId="{582BD684-3FF6-4952-B43F-4567C9363BF9}" destId="{36D326C4-2898-4CDE-AFCA-D06038A80A78}" srcOrd="2" destOrd="0" parTransId="{4B30A3E9-D21A-401B-B61C-0BE827AD6AB9}" sibTransId="{E410D388-235A-4B71-8C1E-50BC7678B678}"/>
    <dgm:cxn modelId="{33A4173D-630B-4270-9053-7CEE0BE72B18}" type="presOf" srcId="{582BD684-3FF6-4952-B43F-4567C9363BF9}" destId="{04D5299D-706B-442B-B5AD-C000BC0C3B9F}" srcOrd="0" destOrd="0" presId="urn:microsoft.com/office/officeart/2005/8/layout/rings+Icon"/>
    <dgm:cxn modelId="{34E7A899-BA24-4F12-AD8F-47A0BB54E7CE}" srcId="{582BD684-3FF6-4952-B43F-4567C9363BF9}" destId="{F7F1F61F-999A-45FC-BFCF-ED72631DB0F1}" srcOrd="0" destOrd="0" parTransId="{E9ED9BB9-00CF-441D-8117-BAE04DDB9B3F}" sibTransId="{8B724AC2-D0F8-4560-869E-91A9006E5899}"/>
    <dgm:cxn modelId="{5B69EFD8-E1F5-4227-95EE-75EEDA05A07C}" type="presOf" srcId="{F7F1F61F-999A-45FC-BFCF-ED72631DB0F1}" destId="{08A2713C-6BFD-40DB-8FF9-6ECED0F0C1BB}" srcOrd="0" destOrd="0" presId="urn:microsoft.com/office/officeart/2005/8/layout/rings+Icon"/>
    <dgm:cxn modelId="{5036D45E-09A6-46B1-89D0-6A36ECE16C7E}" type="presOf" srcId="{A70948A3-6457-4E59-B7FC-DC1CB9FB8993}" destId="{7912B318-D591-42FF-BD79-F5B8746BB743}" srcOrd="0" destOrd="0" presId="urn:microsoft.com/office/officeart/2005/8/layout/rings+Icon"/>
    <dgm:cxn modelId="{2B41A2E2-0013-49AE-B5D4-846F165BCF31}" type="presOf" srcId="{36D326C4-2898-4CDE-AFCA-D06038A80A78}" destId="{FC044967-5DBC-4030-9159-44AE909A195C}" srcOrd="0" destOrd="0" presId="urn:microsoft.com/office/officeart/2005/8/layout/rings+Icon"/>
    <dgm:cxn modelId="{B660E1D0-681E-4621-81AE-3EB6DDD555A0}" srcId="{582BD684-3FF6-4952-B43F-4567C9363BF9}" destId="{A70948A3-6457-4E59-B7FC-DC1CB9FB8993}" srcOrd="1" destOrd="0" parTransId="{23C00615-0441-4230-82D7-7F1C4CB4644C}" sibTransId="{91B8AEA2-61F8-43CA-8225-2BFB1071DA0E}"/>
    <dgm:cxn modelId="{275B200E-3F0F-4D54-9C5A-D0D734E1D257}" type="presParOf" srcId="{04D5299D-706B-442B-B5AD-C000BC0C3B9F}" destId="{08A2713C-6BFD-40DB-8FF9-6ECED0F0C1BB}" srcOrd="0" destOrd="0" presId="urn:microsoft.com/office/officeart/2005/8/layout/rings+Icon"/>
    <dgm:cxn modelId="{7808B7C0-6EAB-4028-8904-A9BAA3A0E87E}" type="presParOf" srcId="{04D5299D-706B-442B-B5AD-C000BC0C3B9F}" destId="{7912B318-D591-42FF-BD79-F5B8746BB743}" srcOrd="1" destOrd="0" presId="urn:microsoft.com/office/officeart/2005/8/layout/rings+Icon"/>
    <dgm:cxn modelId="{FB933CB9-C02E-4F33-9238-0FD9FB5F8EA7}" type="presParOf" srcId="{04D5299D-706B-442B-B5AD-C000BC0C3B9F}" destId="{FC044967-5DBC-4030-9159-44AE909A195C}"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13.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0.66901</cdr:x>
      <cdr:y>0</cdr:y>
    </cdr:from>
    <cdr:to>
      <cdr:x>0.93742</cdr:x>
      <cdr:y>0.1744</cdr:y>
    </cdr:to>
    <cdr:sp macro="" textlink="">
      <cdr:nvSpPr>
        <cdr:cNvPr id="3" name="Investors supply capital"/>
        <cdr:cNvSpPr>
          <a:spLocks xmlns:a="http://schemas.openxmlformats.org/drawingml/2006/main" noChangeArrowheads="1"/>
        </cdr:cNvSpPr>
      </cdr:nvSpPr>
      <cdr:spPr bwMode="blackWhite">
        <a:xfrm xmlns:a="http://schemas.openxmlformats.org/drawingml/2006/main">
          <a:off x="5482322" y="-1476581"/>
          <a:ext cx="2199533" cy="730357"/>
        </a:xfrm>
        <a:prstGeom xmlns:a="http://schemas.openxmlformats.org/drawingml/2006/main" prst="wedgeRectCallout">
          <a:avLst>
            <a:gd name="adj1" fmla="val -80682"/>
            <a:gd name="adj2" fmla="val 51727"/>
          </a:avLst>
        </a:prstGeom>
        <a:gradFill xmlns:a="http://schemas.openxmlformats.org/drawingml/2006/main" rotWithShape="1">
          <a:gsLst>
            <a:gs pos="2000">
              <a:srgbClr val="225A7A"/>
            </a:gs>
            <a:gs pos="100000">
              <a:srgbClr val="225A7A"/>
            </a:gs>
          </a:gsLst>
          <a:lin ang="5400000" scaled="1"/>
        </a:gradFill>
        <a:ln xmlns:a="http://schemas.openxmlformats.org/drawingml/2006/main" w="28575" algn="ctr">
          <a:solidFill>
            <a:srgbClr val="225A7A"/>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RBC requirements took effect with 1994 Annual Statement.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0.71421</cdr:x>
      <cdr:y>0.19259</cdr:y>
    </cdr:from>
    <cdr:to>
      <cdr:x>1</cdr:x>
      <cdr:y>0.36516</cdr:y>
    </cdr:to>
    <cdr:sp macro="" textlink="">
      <cdr:nvSpPr>
        <cdr:cNvPr id="4" name="AutoShape 7"/>
        <cdr:cNvSpPr>
          <a:spLocks xmlns:a="http://schemas.openxmlformats.org/drawingml/2006/main" noChangeArrowheads="1"/>
        </cdr:cNvSpPr>
      </cdr:nvSpPr>
      <cdr:spPr bwMode="blackWhite">
        <a:xfrm xmlns:a="http://schemas.openxmlformats.org/drawingml/2006/main">
          <a:off x="5852688" y="806538"/>
          <a:ext cx="2341987" cy="722672"/>
        </a:xfrm>
        <a:prstGeom xmlns:a="http://schemas.openxmlformats.org/drawingml/2006/main" prst="wedgeRectCallout">
          <a:avLst>
            <a:gd name="adj1" fmla="val 32998"/>
            <a:gd name="adj2" fmla="val 109478"/>
          </a:avLst>
        </a:prstGeom>
        <a:gradFill xmlns:a="http://schemas.openxmlformats.org/drawingml/2006/main" rotWithShape="1">
          <a:gsLst>
            <a:gs pos="0">
              <a:schemeClr val="tx2"/>
            </a:gs>
            <a:gs pos="100000">
              <a:schemeClr val="tx2">
                <a:gamma/>
                <a:shade val="66275"/>
                <a:invGamma/>
              </a:schemeClr>
            </a:gs>
          </a:gsLst>
          <a:lin ang="5400000" scaled="1"/>
        </a:gradFill>
        <a:ln xmlns:a="http://schemas.openxmlformats.org/drawingml/2006/main" w="28575" algn="ctr">
          <a:solidFill>
            <a:schemeClr val="bg1"/>
          </a:solidFill>
          <a:miter lim="800000"/>
          <a:headEnd/>
          <a:tailEnd/>
        </a:ln>
        <a:effectLst xmlns:a="http://schemas.openxmlformats.org/drawingml/2006/mai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The industry has become less leveraged since 1994</a:t>
          </a:r>
          <a:endParaRPr lang="en-US" sz="1600" b="1" dirty="0">
            <a:solidFill>
              <a:srgbClr val="FFFFFF"/>
            </a:solidFill>
            <a:latin typeface="Arial" charset="0"/>
            <a:cs typeface="Arial"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0.54348</cdr:x>
      <cdr:y>0.89763</cdr:y>
    </cdr:from>
    <cdr:to>
      <cdr:x>0.57549</cdr:x>
      <cdr:y>0.92515</cdr:y>
    </cdr:to>
    <cdr:cxnSp macro="">
      <cdr:nvCxnSpPr>
        <cdr:cNvPr id="4" name="Straight Connector 3"/>
        <cdr:cNvCxnSpPr/>
      </cdr:nvCxnSpPr>
      <cdr:spPr>
        <a:xfrm xmlns:a="http://schemas.openxmlformats.org/drawingml/2006/main">
          <a:off x="5715000" y="4678501"/>
          <a:ext cx="336605" cy="14343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0.59889</cdr:x>
      <cdr:y>0.86323</cdr:y>
    </cdr:from>
    <cdr:to>
      <cdr:x>0.6598</cdr:x>
      <cdr:y>0.88043</cdr:y>
    </cdr:to>
    <cdr:cxnSp macro="">
      <cdr:nvCxnSpPr>
        <cdr:cNvPr id="6" name="Straight Connector 5"/>
        <cdr:cNvCxnSpPr/>
      </cdr:nvCxnSpPr>
      <cdr:spPr>
        <a:xfrm xmlns:a="http://schemas.openxmlformats.org/drawingml/2006/main">
          <a:off x="6297706" y="4499207"/>
          <a:ext cx="640470" cy="8964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0.42754</cdr:x>
      <cdr:y>0.05069</cdr:y>
    </cdr:from>
    <cdr:to>
      <cdr:x>0.44544</cdr:x>
      <cdr:y>0.08751</cdr:y>
    </cdr:to>
    <cdr:cxnSp macro="">
      <cdr:nvCxnSpPr>
        <cdr:cNvPr id="8" name="Straight Connector 7"/>
        <cdr:cNvCxnSpPr/>
      </cdr:nvCxnSpPr>
      <cdr:spPr>
        <a:xfrm xmlns:a="http://schemas.openxmlformats.org/drawingml/2006/main">
          <a:off x="4495800" y="264224"/>
          <a:ext cx="188259" cy="1919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0.49147</cdr:x>
      <cdr:y>0.05069</cdr:y>
    </cdr:from>
    <cdr:to>
      <cdr:x>0.54177</cdr:x>
      <cdr:y>0.09783</cdr:y>
    </cdr:to>
    <cdr:cxnSp macro="">
      <cdr:nvCxnSpPr>
        <cdr:cNvPr id="10" name="Straight Connector 9"/>
        <cdr:cNvCxnSpPr/>
      </cdr:nvCxnSpPr>
      <cdr:spPr>
        <a:xfrm xmlns:a="http://schemas.openxmlformats.org/drawingml/2006/main" flipH="1">
          <a:off x="5168153" y="264224"/>
          <a:ext cx="528918" cy="24568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0.68824</cdr:x>
      <cdr:y>0.15805</cdr:y>
    </cdr:from>
    <cdr:to>
      <cdr:x>0.72549</cdr:x>
      <cdr:y>0.19933</cdr:y>
    </cdr:to>
    <cdr:cxnSp macro="">
      <cdr:nvCxnSpPr>
        <cdr:cNvPr id="3" name="Straight Connector 2"/>
        <cdr:cNvCxnSpPr/>
      </cdr:nvCxnSpPr>
      <cdr:spPr>
        <a:xfrm xmlns:a="http://schemas.openxmlformats.org/drawingml/2006/main" flipH="1">
          <a:off x="6293225" y="823762"/>
          <a:ext cx="340658"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0.35098</cdr:x>
      <cdr:y>0.86324</cdr:y>
    </cdr:from>
    <cdr:to>
      <cdr:x>0.39706</cdr:x>
      <cdr:y>0.90452</cdr:y>
    </cdr:to>
    <cdr:cxnSp macro="">
      <cdr:nvCxnSpPr>
        <cdr:cNvPr id="7" name="Straight Connector 6"/>
        <cdr:cNvCxnSpPr/>
      </cdr:nvCxnSpPr>
      <cdr:spPr>
        <a:xfrm xmlns:a="http://schemas.openxmlformats.org/drawingml/2006/main" flipV="1">
          <a:off x="3209366" y="4499291"/>
          <a:ext cx="421341"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0.32647</cdr:x>
      <cdr:y>0.11505</cdr:y>
    </cdr:from>
    <cdr:to>
      <cdr:x>0.37745</cdr:x>
      <cdr:y>0.15633</cdr:y>
    </cdr:to>
    <cdr:cxnSp macro="">
      <cdr:nvCxnSpPr>
        <cdr:cNvPr id="11" name="Straight Connector 10"/>
        <cdr:cNvCxnSpPr/>
      </cdr:nvCxnSpPr>
      <cdr:spPr>
        <a:xfrm xmlns:a="http://schemas.openxmlformats.org/drawingml/2006/main">
          <a:off x="2985248" y="599644"/>
          <a:ext cx="466165"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0.56226</cdr:x>
      <cdr:y>0.88881</cdr:y>
    </cdr:from>
    <cdr:to>
      <cdr:x>0.57549</cdr:x>
      <cdr:y>0.91074</cdr:y>
    </cdr:to>
    <cdr:cxnSp macro="">
      <cdr:nvCxnSpPr>
        <cdr:cNvPr id="3" name="Straight Connector 2"/>
        <cdr:cNvCxnSpPr/>
      </cdr:nvCxnSpPr>
      <cdr:spPr>
        <a:xfrm xmlns:a="http://schemas.openxmlformats.org/drawingml/2006/main">
          <a:off x="5912457" y="3867509"/>
          <a:ext cx="139148" cy="9541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0.22941</cdr:x>
      <cdr:y>0.72021</cdr:y>
    </cdr:from>
    <cdr:to>
      <cdr:x>0.29314</cdr:x>
      <cdr:y>0.7323</cdr:y>
    </cdr:to>
    <cdr:cxnSp macro="">
      <cdr:nvCxnSpPr>
        <cdr:cNvPr id="4" name="Straight Connector 3"/>
        <cdr:cNvCxnSpPr/>
      </cdr:nvCxnSpPr>
      <cdr:spPr>
        <a:xfrm xmlns:a="http://schemas.openxmlformats.org/drawingml/2006/main" flipH="1" flipV="1">
          <a:off x="2097741" y="3738283"/>
          <a:ext cx="582706" cy="627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cdr:x>
      <cdr:y>0.2418</cdr:y>
    </cdr:from>
    <cdr:to>
      <cdr:x>0.29118</cdr:x>
      <cdr:y>0.29016</cdr:y>
    </cdr:to>
    <cdr:cxnSp macro="">
      <cdr:nvCxnSpPr>
        <cdr:cNvPr id="6" name="Straight Connector 5"/>
        <cdr:cNvCxnSpPr/>
      </cdr:nvCxnSpPr>
      <cdr:spPr>
        <a:xfrm xmlns:a="http://schemas.openxmlformats.org/drawingml/2006/main">
          <a:off x="2286000" y="1255059"/>
          <a:ext cx="376518" cy="25101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+4.3% in 2014, +5.1% in 2013 and 8.7% in 2012</a:t>
          </a:r>
          <a:endParaRPr lang="en-US" sz="1400" b="1" dirty="0">
            <a:solidFill>
              <a:srgbClr val="FFFFFF"/>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0.51305</cdr:x>
      <cdr:y>0.5</cdr:y>
    </cdr:from>
    <cdr:to>
      <cdr:x>0.82243</cdr:x>
      <cdr:y>0.67877</cdr:y>
    </cdr:to>
    <cdr:sp macro="" textlink="">
      <cdr:nvSpPr>
        <cdr:cNvPr id="2" name="AutoShape 14"/>
        <cdr:cNvSpPr>
          <a:spLocks xmlns:a="http://schemas.openxmlformats.org/drawingml/2006/main" noChangeArrowheads="1"/>
        </cdr:cNvSpPr>
      </cdr:nvSpPr>
      <cdr:spPr bwMode="blackWhite">
        <a:xfrm xmlns:a="http://schemas.openxmlformats.org/drawingml/2006/main">
          <a:off x="4183062" y="2033587"/>
          <a:ext cx="2522538" cy="727075"/>
        </a:xfrm>
        <a:prstGeom xmlns:a="http://schemas.openxmlformats.org/drawingml/2006/main" prst="wedgeRectCallout">
          <a:avLst>
            <a:gd name="adj1" fmla="val 93299"/>
            <a:gd name="adj2" fmla="val -103449"/>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accent1"/>
          </a:solidFill>
          <a:miter lim="800000"/>
          <a:headEnd/>
          <a:tailEnd/>
        </a:ln>
      </cdr:spPr>
      <cdr:txBody>
        <a:bodyPr xmlns:a="http://schemas.openxmlformats.org/drawingml/2006/main" tIns="91440" bIns="91440" anchor="ct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xmlns:a="http://schemas.openxmlformats.org/drawingml/2006/main">
          <a:pPr algn="ctr">
            <a:spcBef>
              <a:spcPct val="50000"/>
            </a:spcBef>
            <a:buClr>
              <a:srgbClr val="FFFFFF"/>
            </a:buClr>
            <a:buFont typeface="Wingdings" panose="05000000000000000000" pitchFamily="2" charset="2"/>
            <a:buNone/>
          </a:pPr>
          <a:r>
            <a:rPr lang="en-US" altLang="en-US" sz="1600" b="1" dirty="0" smtClean="0">
              <a:solidFill>
                <a:srgbClr val="FFFFFF"/>
              </a:solidFill>
            </a:rPr>
            <a:t>September 2015: First Overall Decrease Since August 2011.</a:t>
          </a:r>
          <a:endParaRPr lang="en-US" altLang="en-US" sz="1600" b="1" dirty="0">
            <a:solidFill>
              <a:srgbClr val="FFFFFF"/>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0.31029</cdr:x>
      <cdr:y>0.5256</cdr:y>
    </cdr:from>
    <cdr:to>
      <cdr:x>0.71981</cdr:x>
      <cdr:y>0.59827</cdr:y>
    </cdr:to>
    <cdr:sp macro="" textlink="">
      <cdr:nvSpPr>
        <cdr:cNvPr id="3" name="Left-Right Arrow Callout 2"/>
        <cdr:cNvSpPr/>
      </cdr:nvSpPr>
      <cdr:spPr>
        <a:xfrm xmlns:a="http://schemas.openxmlformats.org/drawingml/2006/main">
          <a:off x="2529951" y="2137703"/>
          <a:ext cx="3338980" cy="295562"/>
        </a:xfrm>
        <a:prstGeom xmlns:a="http://schemas.openxmlformats.org/drawingml/2006/main" prst="leftRightArrowCallout">
          <a:avLst>
            <a:gd name="adj1" fmla="val 25000"/>
            <a:gd name="adj2" fmla="val 25000"/>
            <a:gd name="adj3" fmla="val 25000"/>
            <a:gd name="adj4" fmla="val 64581"/>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200" b="1" dirty="0" smtClean="0">
              <a:latin typeface="Arial" panose="020B0604020202020204" pitchFamily="34" charset="0"/>
              <a:cs typeface="Arial" panose="020B0604020202020204" pitchFamily="34" charset="0"/>
            </a:rPr>
            <a:t>79 Months of Rates &lt; 0%</a:t>
          </a:r>
          <a:endParaRPr lang="en-US" sz="1200" b="1" dirty="0">
            <a:latin typeface="Arial" panose="020B0604020202020204" pitchFamily="34" charset="0"/>
            <a:cs typeface="Arial" panose="020B0604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0.48634</cdr:x>
      <cdr:y>0.35487</cdr:y>
    </cdr:from>
    <cdr:to>
      <cdr:x>0.93607</cdr:x>
      <cdr:y>0.42754</cdr:y>
    </cdr:to>
    <cdr:sp macro="" textlink="">
      <cdr:nvSpPr>
        <cdr:cNvPr id="2" name="Left-Right Arrow Callout 1"/>
        <cdr:cNvSpPr/>
      </cdr:nvSpPr>
      <cdr:spPr>
        <a:xfrm xmlns:a="http://schemas.openxmlformats.org/drawingml/2006/main">
          <a:off x="3965325" y="1443318"/>
          <a:ext cx="3666828" cy="295562"/>
        </a:xfrm>
        <a:prstGeom xmlns:a="http://schemas.openxmlformats.org/drawingml/2006/main" prst="leftRightArrowCallout">
          <a:avLst>
            <a:gd name="adj1" fmla="val 25000"/>
            <a:gd name="adj2" fmla="val 25000"/>
            <a:gd name="adj3" fmla="val 25000"/>
            <a:gd name="adj4" fmla="val 62229"/>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1200" b="1" dirty="0" smtClean="0">
              <a:latin typeface="Arial" panose="020B0604020202020204" pitchFamily="34" charset="0"/>
              <a:cs typeface="Arial" panose="020B0604020202020204" pitchFamily="34" charset="0"/>
            </a:rPr>
            <a:t>Four Years of Rates &gt;=0%</a:t>
          </a:r>
          <a:endParaRPr lang="en-US" sz="1200" b="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10/9/2015</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511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10</a:t>
            </a:fld>
            <a:endParaRPr lang="en-US" smtClean="0"/>
          </a:p>
        </p:txBody>
      </p:sp>
    </p:spTree>
    <p:extLst>
      <p:ext uri="{BB962C8B-B14F-4D97-AF65-F5344CB8AC3E}">
        <p14:creationId xmlns:p14="http://schemas.microsoft.com/office/powerpoint/2010/main" val="228028247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115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8120856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116</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65905145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117</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6313963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47" tIns="46560" rIns="45947" bIns="46560"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A5AEA10A-88C7-44A5-92E6-7FC90F20ADAC}" type="slidenum">
              <a:rPr lang="en-US" altLang="en-US" sz="1000">
                <a:solidFill>
                  <a:srgbClr val="000000"/>
                </a:solidFill>
              </a:rPr>
              <a:pPr algn="ctr"/>
              <a:t>118</a:t>
            </a:fld>
            <a:endParaRPr lang="en-US" altLang="en-US" sz="1000">
              <a:solidFill>
                <a:srgbClr val="000000"/>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289895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134</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135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30434017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136</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7500677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1089025" y="701675"/>
            <a:ext cx="4668838" cy="3503613"/>
          </a:xfrm>
          <a:prstGeom prst="rect">
            <a:avLst/>
          </a:prstGeom>
          <a:noFill/>
          <a:ln w="12700">
            <a:solidFill>
              <a:srgbClr val="000000"/>
            </a:solidFill>
            <a:miter lim="800000"/>
            <a:headEnd/>
            <a:tailEnd/>
          </a:ln>
        </p:spPr>
      </p:sp>
      <p:sp>
        <p:nvSpPr>
          <p:cNvPr id="272387" name="Notes Placeholder 2"/>
          <p:cNvSpPr>
            <a:spLocks noGrp="1"/>
          </p:cNvSpPr>
          <p:nvPr>
            <p:ph type="body" idx="1"/>
          </p:nvPr>
        </p:nvSpPr>
        <p:spPr bwMode="auto">
          <a:xfrm>
            <a:off x="684715" y="4438882"/>
            <a:ext cx="5476150" cy="4203993"/>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367703981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1089025" y="700088"/>
            <a:ext cx="4668838" cy="3503612"/>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84713" y="4438879"/>
            <a:ext cx="5477705" cy="4205590"/>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165781693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139</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2179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11</a:t>
            </a:fld>
            <a:endParaRPr lang="en-US" smtClean="0"/>
          </a:p>
        </p:txBody>
      </p:sp>
    </p:spTree>
    <p:extLst>
      <p:ext uri="{BB962C8B-B14F-4D97-AF65-F5344CB8AC3E}">
        <p14:creationId xmlns:p14="http://schemas.microsoft.com/office/powerpoint/2010/main" val="50153317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87107962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77925" y="696913"/>
            <a:ext cx="4641850" cy="3481387"/>
          </a:xfrm>
          <a:ln w="12700"/>
        </p:spPr>
      </p:sp>
      <p:sp>
        <p:nvSpPr>
          <p:cNvPr id="22531" name="Notes Placeholder 2"/>
          <p:cNvSpPr>
            <a:spLocks noGrp="1"/>
          </p:cNvSpPr>
          <p:nvPr>
            <p:ph type="body" idx="1"/>
          </p:nvPr>
        </p:nvSpPr>
        <p:spPr>
          <a:xfrm>
            <a:off x="700088" y="4410075"/>
            <a:ext cx="5597525" cy="4176713"/>
          </a:xfrm>
          <a:noFill/>
          <a:ln/>
        </p:spPr>
        <p:txBody>
          <a:bodyPr/>
          <a:lstStyle/>
          <a:p>
            <a:pPr marL="0" indent="0"/>
            <a:endParaRPr lang="en-US" smtClean="0"/>
          </a:p>
        </p:txBody>
      </p:sp>
    </p:spTree>
    <p:extLst>
      <p:ext uri="{BB962C8B-B14F-4D97-AF65-F5344CB8AC3E}">
        <p14:creationId xmlns:p14="http://schemas.microsoft.com/office/powerpoint/2010/main" val="26622394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5585575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696EFBEA-BE4A-43C4-9CFB-794915EB0AD3}" type="slidenum">
              <a:rPr lang="en-US" sz="1000"/>
              <a:pPr algn="ctr" defTabSz="930275"/>
              <a:t>143</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3485651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144</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40681687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a:xfrm>
            <a:off x="3148013" y="9034319"/>
            <a:ext cx="704850" cy="247794"/>
          </a:xfrm>
        </p:spPr>
        <p:txBody>
          <a:bodyPr/>
          <a:lstStyle/>
          <a:p>
            <a:pPr>
              <a:defRPr/>
            </a:pPr>
            <a:fld id="{78F3FD33-A462-41AB-B8A6-0F318841DC05}" type="slidenum">
              <a:rPr lang="en-US" smtClean="0"/>
              <a:pPr>
                <a:defRPr/>
              </a:pPr>
              <a:t>145</a:t>
            </a:fld>
            <a:endParaRPr lang="en-US" smtClean="0"/>
          </a:p>
        </p:txBody>
      </p:sp>
      <p:sp>
        <p:nvSpPr>
          <p:cNvPr id="199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96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09124864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1E8907AF-ECD4-40B9-9116-15FC795F128B}" type="slidenum">
              <a:rPr lang="en-US" smtClean="0"/>
              <a:pPr/>
              <a:t>146</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8867376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7D52782D-D8FB-4276-8BCA-4B6DFFFC466F}" type="slidenum">
              <a:rPr lang="en-US" smtClean="0"/>
              <a:pPr/>
              <a:t>147</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3831601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1F90D1E-6612-49D3-8E45-35B4EC7F5382}" type="slidenum">
              <a:rPr lang="en-US" smtClean="0"/>
              <a:pPr/>
              <a:t>148</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5949890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696EFBEA-BE4A-43C4-9CFB-794915EB0AD3}" type="slidenum">
              <a:rPr lang="en-US" sz="1000"/>
              <a:pPr algn="ctr" defTabSz="930275"/>
              <a:t>149</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61558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12</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3162674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E2388F25-A923-4A4E-AB16-B302A7DF49FF}" type="slidenum">
              <a:rPr lang="en-US" sz="1000"/>
              <a:pPr algn="ctr" defTabSz="930275"/>
              <a:t>150</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3539446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1928FACB-ED7E-46B8-A268-D2561AFE61F3}" type="slidenum">
              <a:rPr lang="en-US" sz="1000"/>
              <a:pPr algn="ctr" defTabSz="930275"/>
              <a:t>151</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867970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37B28BE-F9DF-414B-BB2D-1B0C676A3EA5}" type="slidenum">
              <a:rPr lang="en-US" sz="1000"/>
              <a:pPr algn="ctr" defTabSz="930275"/>
              <a:t>152</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1956535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noFill/>
        </p:spPr>
        <p:txBody>
          <a:bodyPr/>
          <a:lstStyle/>
          <a:p>
            <a:fld id="{7C73AA56-5CFC-42E2-9A3E-F0742FD87C1D}" type="slidenum">
              <a:rPr lang="en-US" smtClean="0"/>
              <a:pPr/>
              <a:t>153</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2408417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F8608A-FC54-41DF-94FA-4880815BCA81}" type="slidenum">
              <a:rPr lang="en-US" altLang="en-US" sz="1200">
                <a:solidFill>
                  <a:srgbClr val="000000"/>
                </a:solidFill>
              </a:rPr>
              <a:pPr/>
              <a:t>154</a:t>
            </a:fld>
            <a:endParaRPr lang="en-US" altLang="en-US" sz="120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1350196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155</a:t>
            </a:fld>
            <a:endParaRPr lang="en-US" altLang="en-US" sz="1200">
              <a:solidFill>
                <a:srgbClr val="000000"/>
              </a:solidFill>
            </a:endParaRPr>
          </a:p>
        </p:txBody>
      </p:sp>
    </p:spTree>
    <p:extLst>
      <p:ext uri="{BB962C8B-B14F-4D97-AF65-F5344CB8AC3E}">
        <p14:creationId xmlns:p14="http://schemas.microsoft.com/office/powerpoint/2010/main" val="307107356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type="sldNum" sz="quarter" idx="5"/>
          </p:nvPr>
        </p:nvSpPr>
        <p:spPr>
          <a:noFill/>
        </p:spPr>
        <p:txBody>
          <a:bodyPr/>
          <a:lstStyle/>
          <a:p>
            <a:fld id="{7A8646BB-B319-4F75-911D-7DF8CB868F04}" type="slidenum">
              <a:rPr lang="en-US" smtClean="0"/>
              <a:pPr/>
              <a:t>156</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4072931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157</a:t>
            </a:fld>
            <a:endParaRPr lang="en-US" smtClean="0"/>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87567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158</a:t>
            </a:fld>
            <a:endParaRPr lang="en-US" smtClean="0"/>
          </a:p>
        </p:txBody>
      </p:sp>
      <p:sp>
        <p:nvSpPr>
          <p:cNvPr id="159747" name="Rectangle 2"/>
          <p:cNvSpPr>
            <a:spLocks noGrp="1" noRot="1" noChangeAspect="1" noChangeArrowheads="1" noTextEdit="1"/>
          </p:cNvSpPr>
          <p:nvPr>
            <p:ph type="sldImg"/>
          </p:nvPr>
        </p:nvSpPr>
        <p:spPr>
          <a:xfrm>
            <a:off x="1398588" y="582613"/>
            <a:ext cx="4060825" cy="3044825"/>
          </a:xfrm>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7813536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159</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05609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13</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51933891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160</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673694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sldNum" sz="quarter" idx="5"/>
          </p:nvPr>
        </p:nvSpPr>
        <p:spPr>
          <a:noFill/>
        </p:spPr>
        <p:txBody>
          <a:bodyPr/>
          <a:lstStyle/>
          <a:p>
            <a:fld id="{CFBCBB4E-90D8-4308-B280-0B812A4EE1DB}" type="slidenum">
              <a:rPr lang="en-US" smtClean="0"/>
              <a:pPr/>
              <a:t>161</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0725022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162</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544294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163</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7832787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164</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14</a:t>
            </a:fld>
            <a:endParaRPr lang="en-US" dirty="0" smtClean="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014952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15</a:t>
            </a:fld>
            <a:endParaRPr lang="en-US" smtClean="0"/>
          </a:p>
        </p:txBody>
      </p:sp>
    </p:spTree>
    <p:extLst>
      <p:ext uri="{BB962C8B-B14F-4D97-AF65-F5344CB8AC3E}">
        <p14:creationId xmlns:p14="http://schemas.microsoft.com/office/powerpoint/2010/main" val="1019126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16</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95457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09729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19</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1273488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20</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04132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4111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745140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22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138479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23</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04140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24</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3701864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25</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2303019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056359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27</a:t>
            </a:fld>
            <a:endParaRPr lang="en-US" smtClean="0"/>
          </a:p>
        </p:txBody>
      </p:sp>
    </p:spTree>
    <p:extLst>
      <p:ext uri="{BB962C8B-B14F-4D97-AF65-F5344CB8AC3E}">
        <p14:creationId xmlns:p14="http://schemas.microsoft.com/office/powerpoint/2010/main" val="33953363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28</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2436808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29</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98717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30</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406539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2457951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71883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85184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953278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6C16CFD7-27EF-44EF-A68B-2C1547EF33F3}" type="slidenum">
              <a:rPr lang="en-US" smtClean="0">
                <a:solidFill>
                  <a:srgbClr val="000000"/>
                </a:solidFill>
              </a:rPr>
              <a:pPr>
                <a:defRPr/>
              </a:pPr>
              <a:t>35</a:t>
            </a:fld>
            <a:endParaRPr lang="en-US" dirty="0" smtClean="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48534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41</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469845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42</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02964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43</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2322143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44</a:t>
            </a:fld>
            <a:endParaRPr lang="en-US" smtClean="0"/>
          </a:p>
        </p:txBody>
      </p:sp>
    </p:spTree>
    <p:extLst>
      <p:ext uri="{BB962C8B-B14F-4D97-AF65-F5344CB8AC3E}">
        <p14:creationId xmlns:p14="http://schemas.microsoft.com/office/powerpoint/2010/main" val="36366729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45</a:t>
            </a:fld>
            <a:endParaRPr lang="en-US" smtClean="0"/>
          </a:p>
        </p:txBody>
      </p:sp>
    </p:spTree>
    <p:extLst>
      <p:ext uri="{BB962C8B-B14F-4D97-AF65-F5344CB8AC3E}">
        <p14:creationId xmlns:p14="http://schemas.microsoft.com/office/powerpoint/2010/main" val="19680804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46</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97888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a:t>
            </a:fld>
            <a:endParaRPr lang="en-US" smtClean="0"/>
          </a:p>
        </p:txBody>
      </p:sp>
    </p:spTree>
    <p:extLst>
      <p:ext uri="{BB962C8B-B14F-4D97-AF65-F5344CB8AC3E}">
        <p14:creationId xmlns:p14="http://schemas.microsoft.com/office/powerpoint/2010/main" val="26603307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47</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01056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882779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50</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613664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51</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899514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0F4C6D52-29A0-4B92-B6E7-F733FA4B349D}" type="slidenum">
              <a:rPr lang="en-US" altLang="en-US" sz="1000"/>
              <a:pPr algn="ctr" eaLnBrk="1" hangingPunct="1">
                <a:lnSpc>
                  <a:spcPct val="100000"/>
                </a:lnSpc>
                <a:spcBef>
                  <a:spcPct val="0"/>
                </a:spcBef>
                <a:buClrTx/>
                <a:buSzTx/>
                <a:buFontTx/>
                <a:buNone/>
              </a:pPr>
              <a:t>52</a:t>
            </a:fld>
            <a:endParaRPr lang="en-US" altLang="en-US" sz="10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2561709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719E623D-F550-42D4-B7FE-CF379A080A31}" type="slidenum">
              <a:rPr lang="en-US" altLang="en-US" sz="1000"/>
              <a:pPr algn="ctr" eaLnBrk="1" hangingPunct="1">
                <a:lnSpc>
                  <a:spcPct val="100000"/>
                </a:lnSpc>
                <a:spcBef>
                  <a:spcPct val="0"/>
                </a:spcBef>
                <a:buClrTx/>
                <a:buSzTx/>
                <a:buFontTx/>
                <a:buNone/>
              </a:pPr>
              <a:t>53</a:t>
            </a:fld>
            <a:endParaRPr lang="en-US" altLang="en-US" sz="10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0047709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54</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853441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076737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90772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777481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5</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405734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58</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26819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59</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257473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60</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6340180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592744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2890206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0926083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110703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65</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841887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noFill/>
        </p:spPr>
        <p:txBody>
          <a:bodyPr/>
          <a:lstStyle/>
          <a:p>
            <a:fld id="{84A05840-4E1C-4B98-B737-88B0F9D480A2}" type="slidenum">
              <a:rPr lang="en-US" smtClean="0"/>
              <a:pPr/>
              <a:t>66</a:t>
            </a:fld>
            <a:endParaRPr lang="en-US"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028061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97AFDAAF-1A7F-4D7A-B7E9-CF401DD5364A}" type="slidenum">
              <a:rPr lang="en-US" altLang="en-US" sz="1000"/>
              <a:pPr algn="ctr" eaLnBrk="1" hangingPunct="1">
                <a:lnSpc>
                  <a:spcPct val="100000"/>
                </a:lnSpc>
                <a:spcBef>
                  <a:spcPct val="0"/>
                </a:spcBef>
                <a:buClrTx/>
                <a:buSzTx/>
                <a:buFontTx/>
                <a:buNone/>
              </a:pPr>
              <a:t>67</a:t>
            </a:fld>
            <a:endParaRPr lang="en-US" altLang="en-US" sz="10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533641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6</a:t>
            </a:fld>
            <a:endParaRPr lang="en-US" smtClean="0"/>
          </a:p>
        </p:txBody>
      </p:sp>
    </p:spTree>
    <p:extLst>
      <p:ext uri="{BB962C8B-B14F-4D97-AF65-F5344CB8AC3E}">
        <p14:creationId xmlns:p14="http://schemas.microsoft.com/office/powerpoint/2010/main" val="9592349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sldNum" sz="quarter" idx="5"/>
          </p:nvPr>
        </p:nvSpPr>
        <p:spPr>
          <a:noFill/>
        </p:spPr>
        <p:txBody>
          <a:bodyPr/>
          <a:lstStyle/>
          <a:p>
            <a:fld id="{396C9B30-D107-403C-A42F-D2CD126A183D}" type="slidenum">
              <a:rPr lang="en-US" smtClean="0"/>
              <a:pPr/>
              <a:t>68</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133692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fontAlgn="base">
              <a:lnSpc>
                <a:spcPct val="100000"/>
              </a:lnSpc>
              <a:spcBef>
                <a:spcPct val="0"/>
              </a:spcBef>
              <a:spcAft>
                <a:spcPct val="0"/>
              </a:spcAft>
              <a:buClrTx/>
              <a:buSzTx/>
              <a:buFontTx/>
              <a:buNone/>
            </a:pPr>
            <a:fld id="{242959EB-1C55-4581-9F89-8F84A760C8BB}" type="slidenum">
              <a:rPr lang="en-US" sz="1000">
                <a:solidFill>
                  <a:srgbClr val="000000"/>
                </a:solidFill>
                <a:cs typeface="Arial" charset="0"/>
              </a:rPr>
              <a:pPr algn="ctr" fontAlgn="base">
                <a:lnSpc>
                  <a:spcPct val="100000"/>
                </a:lnSpc>
                <a:spcBef>
                  <a:spcPct val="0"/>
                </a:spcBef>
                <a:spcAft>
                  <a:spcPct val="0"/>
                </a:spcAft>
                <a:buClrTx/>
                <a:buSzTx/>
                <a:buFontTx/>
                <a:buNone/>
              </a:pPr>
              <a:t>69</a:t>
            </a:fld>
            <a:endParaRPr lang="en-US" sz="1000">
              <a:solidFill>
                <a:srgbClr val="000000"/>
              </a:solidFill>
              <a:cs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smtClean="0">
              <a:latin typeface="Arial" panose="020B0604020202020204" pitchFamily="34" charset="0"/>
            </a:endParaRPr>
          </a:p>
        </p:txBody>
      </p:sp>
    </p:spTree>
    <p:extLst>
      <p:ext uri="{BB962C8B-B14F-4D97-AF65-F5344CB8AC3E}">
        <p14:creationId xmlns:p14="http://schemas.microsoft.com/office/powerpoint/2010/main" val="20496078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71</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170100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solidFill>
                  <a:srgbClr val="000000"/>
                </a:solidFill>
                <a:cs typeface="Arial" panose="020B0604020202020204" pitchFamily="34" charset="0"/>
              </a:rPr>
              <a:pPr>
                <a:lnSpc>
                  <a:spcPct val="100000"/>
                </a:lnSpc>
                <a:spcBef>
                  <a:spcPct val="0"/>
                </a:spcBef>
                <a:buClrTx/>
                <a:buSzTx/>
                <a:buFontTx/>
                <a:buNone/>
              </a:pPr>
              <a:t>72</a:t>
            </a:fld>
            <a:endParaRPr lang="en-US" altLang="en-US" sz="1000" smtClean="0">
              <a:solidFill>
                <a:srgbClr val="000000"/>
              </a:solidFill>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4682064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73</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594463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418177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76FD0470-9529-4972-8802-0F9973B713E2}" type="slidenum">
              <a:rPr lang="en-US" altLang="en-US" sz="1000"/>
              <a:pPr algn="ctr"/>
              <a:t>75</a:t>
            </a:fld>
            <a:endParaRPr lang="en-US" altLang="en-US" sz="10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584822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23576" y="8848380"/>
            <a:ext cx="676988" cy="246167"/>
          </a:xfrm>
          <a:noFill/>
        </p:spPr>
        <p:txBody>
          <a:bodyPr/>
          <a:lstStyle/>
          <a:p>
            <a:fld id="{E188F4B9-AFA1-4FA4-B0F5-782B95A74519}" type="slidenum">
              <a:rPr lang="en-US" smtClean="0">
                <a:cs typeface="Arial" charset="0"/>
              </a:rPr>
              <a:pPr/>
              <a:t>76</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867114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78</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8360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79</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dirty="0" smtClean="0"/>
          </a:p>
        </p:txBody>
      </p:sp>
    </p:spTree>
    <p:extLst>
      <p:ext uri="{BB962C8B-B14F-4D97-AF65-F5344CB8AC3E}">
        <p14:creationId xmlns:p14="http://schemas.microsoft.com/office/powerpoint/2010/main" val="1261749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7</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6131982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80</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891563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81</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723775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234276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83</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635126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6C0EA38F-54E0-4F1C-BF33-2226961B7F39}" type="slidenum">
              <a:rPr lang="en-US" altLang="en-US" sz="1000" smtClean="0"/>
              <a:pPr>
                <a:lnSpc>
                  <a:spcPct val="100000"/>
                </a:lnSpc>
                <a:spcBef>
                  <a:spcPct val="0"/>
                </a:spcBef>
                <a:buClrTx/>
                <a:buSzTx/>
                <a:buFontTx/>
                <a:buNone/>
              </a:pPr>
              <a:t>84</a:t>
            </a:fld>
            <a:endParaRPr lang="en-US" altLang="en-US" sz="1000" dirty="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4785611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BC63387B-B74B-44F2-8449-FD80636A9E65}" type="slidenum">
              <a:rPr lang="en-US" altLang="en-US" sz="1000" smtClean="0"/>
              <a:pPr>
                <a:lnSpc>
                  <a:spcPct val="100000"/>
                </a:lnSpc>
                <a:spcBef>
                  <a:spcPct val="0"/>
                </a:spcBef>
                <a:buClrTx/>
                <a:buSzTx/>
                <a:buFontTx/>
                <a:buNone/>
              </a:pPr>
              <a:t>85</a:t>
            </a:fld>
            <a:endParaRPr lang="en-US" altLang="en-US" sz="1000" dirty="0" smtClean="0"/>
          </a:p>
        </p:txBody>
      </p:sp>
      <p:sp>
        <p:nvSpPr>
          <p:cNvPr id="8195" name="Slide Image Placeholder 1"/>
          <p:cNvSpPr>
            <a:spLocks noGrp="1" noRot="1" noChangeAspect="1" noTextEdit="1"/>
          </p:cNvSpPr>
          <p:nvPr>
            <p:ph type="sldImg"/>
          </p:nvPr>
        </p:nvSpPr>
        <p:spPr>
          <a:xfrm>
            <a:off x="1181100" y="698500"/>
            <a:ext cx="4648200" cy="3486150"/>
          </a:xfrm>
          <a:ln w="12700"/>
        </p:spPr>
      </p:sp>
      <p:sp>
        <p:nvSpPr>
          <p:cNvPr id="8196"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816384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86</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2957173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88</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8819033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89</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0956893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4607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699561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91</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extLst>
      <p:ext uri="{BB962C8B-B14F-4D97-AF65-F5344CB8AC3E}">
        <p14:creationId xmlns:p14="http://schemas.microsoft.com/office/powerpoint/2010/main" val="20491964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extLst>
      <p:ext uri="{BB962C8B-B14F-4D97-AF65-F5344CB8AC3E}">
        <p14:creationId xmlns:p14="http://schemas.microsoft.com/office/powerpoint/2010/main" val="40056392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94</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962675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95</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8846667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6" name="Slide Number Placeholder 3"/>
          <p:cNvSpPr>
            <a:spLocks noGrp="1"/>
          </p:cNvSpPr>
          <p:nvPr>
            <p:ph type="sldNum" sz="quarter" idx="5"/>
          </p:nvPr>
        </p:nvSpPr>
        <p:spPr>
          <a:xfrm>
            <a:off x="4143589" y="9119474"/>
            <a:ext cx="3169920" cy="480060"/>
          </a:xfrm>
        </p:spPr>
        <p:txBody>
          <a:bodyPr/>
          <a:lstStyle/>
          <a:p>
            <a:fld id="{63D381CC-5A3B-495D-8CAC-D68CE31FDB5B}" type="slidenum">
              <a:rPr lang="en-US" smtClean="0"/>
              <a:pPr/>
              <a:t>96</a:t>
            </a:fld>
            <a:endParaRPr lang="en-US" dirty="0"/>
          </a:p>
        </p:txBody>
      </p:sp>
    </p:spTree>
    <p:extLst>
      <p:ext uri="{BB962C8B-B14F-4D97-AF65-F5344CB8AC3E}">
        <p14:creationId xmlns:p14="http://schemas.microsoft.com/office/powerpoint/2010/main" val="197539892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6735425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100</a:t>
            </a:fld>
            <a:endParaRPr lang="en-US" noProof="0" dirty="0"/>
          </a:p>
        </p:txBody>
      </p:sp>
    </p:spTree>
    <p:extLst>
      <p:ext uri="{BB962C8B-B14F-4D97-AF65-F5344CB8AC3E}">
        <p14:creationId xmlns:p14="http://schemas.microsoft.com/office/powerpoint/2010/main" val="107023366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5590903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102</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1330405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103</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4372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9</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69810690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104</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9388586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105</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5134581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106</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5377473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1928FACB-ED7E-46B8-A268-D2561AFE61F3}" type="slidenum">
              <a:rPr lang="en-US" sz="1000"/>
              <a:pPr algn="ctr" defTabSz="930275"/>
              <a:t>107</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0564369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108</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3830355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1928FACB-ED7E-46B8-A268-D2561AFE61F3}" type="slidenum">
              <a:rPr lang="en-US" sz="1000"/>
              <a:pPr algn="ctr" defTabSz="930275"/>
              <a:t>109</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7746801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110</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20742012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111</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8761044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113</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0123586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114</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730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vmlDrawing" Target="../drawings/vmlDrawing8.vml"/><Relationship Id="rId6" Type="http://schemas.openxmlformats.org/officeDocument/2006/relationships/image" Target="../media/image11.emf"/><Relationship Id="rId5" Type="http://schemas.openxmlformats.org/officeDocument/2006/relationships/oleObject" Target="../embeddings/oleObject8.bin"/><Relationship Id="rId4"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12.xml"/><Relationship Id="rId1" Type="http://schemas.openxmlformats.org/officeDocument/2006/relationships/vmlDrawing" Target="../drawings/vmlDrawing64.vml"/><Relationship Id="rId6" Type="http://schemas.openxmlformats.org/officeDocument/2006/relationships/image" Target="../media/image75.emf"/><Relationship Id="rId5" Type="http://schemas.openxmlformats.org/officeDocument/2006/relationships/oleObject" Target="../embeddings/oleObject64.bin"/><Relationship Id="rId4" Type="http://schemas.openxmlformats.org/officeDocument/2006/relationships/notesSlide" Target="../notesSlides/notesSlide86.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6.xml"/><Relationship Id="rId1" Type="http://schemas.openxmlformats.org/officeDocument/2006/relationships/vmlDrawing" Target="../drawings/vmlDrawing65.vml"/><Relationship Id="rId5" Type="http://schemas.openxmlformats.org/officeDocument/2006/relationships/image" Target="../media/image76.emf"/><Relationship Id="rId4" Type="http://schemas.openxmlformats.org/officeDocument/2006/relationships/oleObject" Target="../embeddings/oleObject65.bin"/></Relationships>
</file>

<file path=ppt/slides/_rels/slide10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vmlDrawing" Target="../drawings/vmlDrawing66.vml"/><Relationship Id="rId5" Type="http://schemas.openxmlformats.org/officeDocument/2006/relationships/image" Target="../media/image77.emf"/><Relationship Id="rId4" Type="http://schemas.openxmlformats.org/officeDocument/2006/relationships/oleObject" Target="../embeddings/oleObject66.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vmlDrawing" Target="../drawings/vmlDrawing67.vml"/><Relationship Id="rId5" Type="http://schemas.openxmlformats.org/officeDocument/2006/relationships/image" Target="../media/image78.emf"/><Relationship Id="rId4" Type="http://schemas.openxmlformats.org/officeDocument/2006/relationships/oleObject" Target="../embeddings/oleObject67.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vmlDrawing" Target="../drawings/vmlDrawing68.vml"/><Relationship Id="rId5" Type="http://schemas.openxmlformats.org/officeDocument/2006/relationships/image" Target="../media/image79.emf"/><Relationship Id="rId4" Type="http://schemas.openxmlformats.org/officeDocument/2006/relationships/oleObject" Target="../embeddings/oleObject68.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vmlDrawing" Target="../drawings/vmlDrawing69.vml"/><Relationship Id="rId5" Type="http://schemas.openxmlformats.org/officeDocument/2006/relationships/image" Target="../media/image80.emf"/><Relationship Id="rId4" Type="http://schemas.openxmlformats.org/officeDocument/2006/relationships/oleObject" Target="../embeddings/oleObject69.bin"/></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vmlDrawing" Target="../drawings/vmlDrawing70.vml"/><Relationship Id="rId5" Type="http://schemas.openxmlformats.org/officeDocument/2006/relationships/image" Target="../media/image81.emf"/><Relationship Id="rId4" Type="http://schemas.openxmlformats.org/officeDocument/2006/relationships/oleObject" Target="../embeddings/oleObject70.bin"/></Relationships>
</file>

<file path=ppt/slides/_rels/slide10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7.xml"/><Relationship Id="rId1" Type="http://schemas.openxmlformats.org/officeDocument/2006/relationships/vmlDrawing" Target="../drawings/vmlDrawing71.vml"/><Relationship Id="rId5" Type="http://schemas.openxmlformats.org/officeDocument/2006/relationships/image" Target="../media/image83.emf"/><Relationship Id="rId4" Type="http://schemas.openxmlformats.org/officeDocument/2006/relationships/oleObject" Target="../embeddings/oleObject71.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vmlDrawing" Target="../drawings/vmlDrawing9.vml"/><Relationship Id="rId6" Type="http://schemas.openxmlformats.org/officeDocument/2006/relationships/image" Target="../media/image12.emf"/><Relationship Id="rId5" Type="http://schemas.openxmlformats.org/officeDocument/2006/relationships/oleObject" Target="../embeddings/oleObject9.bin"/><Relationship Id="rId4"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7.xml"/><Relationship Id="rId1" Type="http://schemas.openxmlformats.org/officeDocument/2006/relationships/vmlDrawing" Target="../drawings/vmlDrawing72.vml"/><Relationship Id="rId5" Type="http://schemas.openxmlformats.org/officeDocument/2006/relationships/image" Target="../media/image84.emf"/><Relationship Id="rId4" Type="http://schemas.openxmlformats.org/officeDocument/2006/relationships/oleObject" Target="../embeddings/oleObject72.bin"/></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7.xml"/><Relationship Id="rId1" Type="http://schemas.openxmlformats.org/officeDocument/2006/relationships/vmlDrawing" Target="../drawings/vmlDrawing73.vml"/><Relationship Id="rId5" Type="http://schemas.openxmlformats.org/officeDocument/2006/relationships/image" Target="../media/image85.emf"/><Relationship Id="rId4" Type="http://schemas.openxmlformats.org/officeDocument/2006/relationships/oleObject" Target="../embeddings/oleObject73.bin"/></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6.xml"/><Relationship Id="rId1" Type="http://schemas.openxmlformats.org/officeDocument/2006/relationships/vmlDrawing" Target="../drawings/vmlDrawing74.vml"/><Relationship Id="rId5" Type="http://schemas.openxmlformats.org/officeDocument/2006/relationships/image" Target="../media/image86.emf"/><Relationship Id="rId4" Type="http://schemas.openxmlformats.org/officeDocument/2006/relationships/oleObject" Target="../embeddings/oleObject74.bin"/></Relationships>
</file>

<file path=ppt/slides/_rels/slide11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01.xml"/><Relationship Id="rId1" Type="http://schemas.openxmlformats.org/officeDocument/2006/relationships/slideLayout" Target="../slideLayouts/slideLayout6.xml"/><Relationship Id="rId4" Type="http://schemas.openxmlformats.org/officeDocument/2006/relationships/image" Target="../media/image88.pn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6.xml"/><Relationship Id="rId1" Type="http://schemas.openxmlformats.org/officeDocument/2006/relationships/vmlDrawing" Target="../drawings/vmlDrawing75.vml"/><Relationship Id="rId5" Type="http://schemas.openxmlformats.org/officeDocument/2006/relationships/image" Target="../media/image89.emf"/><Relationship Id="rId4" Type="http://schemas.openxmlformats.org/officeDocument/2006/relationships/oleObject" Target="../embeddings/oleObject75.bin"/></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chart" Target="../charts/chart12.xml"/></Relationships>
</file>

<file path=ppt/slides/_rels/slide1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3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6.xml"/><Relationship Id="rId1" Type="http://schemas.openxmlformats.org/officeDocument/2006/relationships/vmlDrawing" Target="../drawings/vmlDrawing76.vml"/><Relationship Id="rId5" Type="http://schemas.openxmlformats.org/officeDocument/2006/relationships/image" Target="../media/image90.emf"/><Relationship Id="rId4" Type="http://schemas.openxmlformats.org/officeDocument/2006/relationships/oleObject" Target="../embeddings/oleObject76.bin"/></Relationships>
</file>

<file path=ppt/slides/_rels/slide1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7.xml"/><Relationship Id="rId1" Type="http://schemas.openxmlformats.org/officeDocument/2006/relationships/vmlDrawing" Target="../drawings/vmlDrawing77.vml"/><Relationship Id="rId5" Type="http://schemas.openxmlformats.org/officeDocument/2006/relationships/image" Target="../media/image91.emf"/><Relationship Id="rId4" Type="http://schemas.openxmlformats.org/officeDocument/2006/relationships/oleObject" Target="../embeddings/oleObject77.bin"/></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7.xml"/><Relationship Id="rId1" Type="http://schemas.openxmlformats.org/officeDocument/2006/relationships/vmlDrawing" Target="../drawings/vmlDrawing78.vml"/><Relationship Id="rId5" Type="http://schemas.openxmlformats.org/officeDocument/2006/relationships/image" Target="../media/image92.emf"/><Relationship Id="rId4" Type="http://schemas.openxmlformats.org/officeDocument/2006/relationships/oleObject" Target="../embeddings/oleObject78.bin"/></Relationships>
</file>

<file path=ppt/slides/_rels/slide1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40.xml.rels><?xml version="1.0" encoding="UTF-8" standalone="yes"?>
<Relationships xmlns="http://schemas.openxmlformats.org/package/2006/relationships"><Relationship Id="rId8" Type="http://schemas.openxmlformats.org/officeDocument/2006/relationships/image" Target="../media/image96.jpeg"/><Relationship Id="rId13" Type="http://schemas.openxmlformats.org/officeDocument/2006/relationships/image" Target="../media/image101.png"/><Relationship Id="rId3" Type="http://schemas.openxmlformats.org/officeDocument/2006/relationships/notesSlide" Target="../notesSlides/notesSlide110.xml"/><Relationship Id="rId7" Type="http://schemas.openxmlformats.org/officeDocument/2006/relationships/image" Target="../media/image95.png"/><Relationship Id="rId12" Type="http://schemas.openxmlformats.org/officeDocument/2006/relationships/image" Target="../media/image100.jpeg"/><Relationship Id="rId2" Type="http://schemas.openxmlformats.org/officeDocument/2006/relationships/slideLayout" Target="../slideLayouts/slideLayout6.xml"/><Relationship Id="rId1" Type="http://schemas.openxmlformats.org/officeDocument/2006/relationships/vmlDrawing" Target="../drawings/vmlDrawing79.vml"/><Relationship Id="rId6" Type="http://schemas.openxmlformats.org/officeDocument/2006/relationships/image" Target="../media/image94.jpeg"/><Relationship Id="rId11" Type="http://schemas.openxmlformats.org/officeDocument/2006/relationships/image" Target="../media/image99.png"/><Relationship Id="rId5" Type="http://schemas.openxmlformats.org/officeDocument/2006/relationships/image" Target="../media/image93.emf"/><Relationship Id="rId10" Type="http://schemas.openxmlformats.org/officeDocument/2006/relationships/image" Target="../media/image98.jpeg"/><Relationship Id="rId4" Type="http://schemas.openxmlformats.org/officeDocument/2006/relationships/oleObject" Target="../embeddings/oleObject79.bin"/><Relationship Id="rId9" Type="http://schemas.openxmlformats.org/officeDocument/2006/relationships/image" Target="../media/image97.png"/><Relationship Id="rId14" Type="http://schemas.openxmlformats.org/officeDocument/2006/relationships/image" Target="../media/image102.jpeg"/></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6.xml"/><Relationship Id="rId1" Type="http://schemas.openxmlformats.org/officeDocument/2006/relationships/vmlDrawing" Target="../drawings/vmlDrawing80.vml"/><Relationship Id="rId5" Type="http://schemas.openxmlformats.org/officeDocument/2006/relationships/image" Target="../media/image103.emf"/><Relationship Id="rId4" Type="http://schemas.openxmlformats.org/officeDocument/2006/relationships/oleObject" Target="../embeddings/oleObject80.bin"/></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7.xml"/><Relationship Id="rId1" Type="http://schemas.openxmlformats.org/officeDocument/2006/relationships/vmlDrawing" Target="../drawings/vmlDrawing81.vml"/><Relationship Id="rId5" Type="http://schemas.openxmlformats.org/officeDocument/2006/relationships/image" Target="../media/image104.emf"/><Relationship Id="rId4" Type="http://schemas.openxmlformats.org/officeDocument/2006/relationships/oleObject" Target="../embeddings/oleObject81.bin"/></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6.xml"/><Relationship Id="rId1" Type="http://schemas.openxmlformats.org/officeDocument/2006/relationships/vmlDrawing" Target="../drawings/vmlDrawing82.vml"/><Relationship Id="rId5" Type="http://schemas.openxmlformats.org/officeDocument/2006/relationships/image" Target="../media/image105.emf"/><Relationship Id="rId4" Type="http://schemas.openxmlformats.org/officeDocument/2006/relationships/oleObject" Target="../embeddings/oleObject82.bin"/></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6.xml"/><Relationship Id="rId1" Type="http://schemas.openxmlformats.org/officeDocument/2006/relationships/vmlDrawing" Target="../drawings/vmlDrawing83.vml"/><Relationship Id="rId5" Type="http://schemas.openxmlformats.org/officeDocument/2006/relationships/image" Target="../media/image106.emf"/><Relationship Id="rId4" Type="http://schemas.openxmlformats.org/officeDocument/2006/relationships/oleObject" Target="../embeddings/oleObject83.bin"/></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6.xml"/><Relationship Id="rId1" Type="http://schemas.openxmlformats.org/officeDocument/2006/relationships/vmlDrawing" Target="../drawings/vmlDrawing84.vml"/><Relationship Id="rId5" Type="http://schemas.openxmlformats.org/officeDocument/2006/relationships/image" Target="../media/image107.emf"/><Relationship Id="rId4" Type="http://schemas.openxmlformats.org/officeDocument/2006/relationships/oleObject" Target="../embeddings/oleObject84.bin"/></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6.xml"/><Relationship Id="rId1" Type="http://schemas.openxmlformats.org/officeDocument/2006/relationships/vmlDrawing" Target="../drawings/vmlDrawing85.vml"/><Relationship Id="rId5" Type="http://schemas.openxmlformats.org/officeDocument/2006/relationships/image" Target="../media/image108.emf"/><Relationship Id="rId4" Type="http://schemas.openxmlformats.org/officeDocument/2006/relationships/oleObject" Target="../embeddings/oleObject85.bin"/></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7.xml"/><Relationship Id="rId1" Type="http://schemas.openxmlformats.org/officeDocument/2006/relationships/vmlDrawing" Target="../drawings/vmlDrawing86.vml"/><Relationship Id="rId5" Type="http://schemas.openxmlformats.org/officeDocument/2006/relationships/image" Target="../media/image109.emf"/><Relationship Id="rId4" Type="http://schemas.openxmlformats.org/officeDocument/2006/relationships/oleObject" Target="../embeddings/oleObject8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16.png"/></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7.xml"/><Relationship Id="rId1" Type="http://schemas.openxmlformats.org/officeDocument/2006/relationships/vmlDrawing" Target="../drawings/vmlDrawing87.vml"/><Relationship Id="rId5" Type="http://schemas.openxmlformats.org/officeDocument/2006/relationships/image" Target="../media/image110.emf"/><Relationship Id="rId4" Type="http://schemas.openxmlformats.org/officeDocument/2006/relationships/oleObject" Target="../embeddings/oleObject87.bin"/></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7.xml"/><Relationship Id="rId1" Type="http://schemas.openxmlformats.org/officeDocument/2006/relationships/vmlDrawing" Target="../drawings/vmlDrawing88.vml"/><Relationship Id="rId5" Type="http://schemas.openxmlformats.org/officeDocument/2006/relationships/image" Target="../media/image111.emf"/><Relationship Id="rId4" Type="http://schemas.openxmlformats.org/officeDocument/2006/relationships/oleObject" Target="../embeddings/oleObject88.bin"/></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7.xml"/><Relationship Id="rId1" Type="http://schemas.openxmlformats.org/officeDocument/2006/relationships/vmlDrawing" Target="../drawings/vmlDrawing89.vml"/><Relationship Id="rId5" Type="http://schemas.openxmlformats.org/officeDocument/2006/relationships/image" Target="../media/image112.emf"/><Relationship Id="rId4" Type="http://schemas.openxmlformats.org/officeDocument/2006/relationships/oleObject" Target="../embeddings/oleObject89.bin"/></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6.xml"/><Relationship Id="rId1" Type="http://schemas.openxmlformats.org/officeDocument/2006/relationships/vmlDrawing" Target="../drawings/vmlDrawing90.vml"/><Relationship Id="rId5" Type="http://schemas.openxmlformats.org/officeDocument/2006/relationships/image" Target="../media/image113.emf"/><Relationship Id="rId4" Type="http://schemas.openxmlformats.org/officeDocument/2006/relationships/oleObject" Target="../embeddings/oleObject90.bin"/></Relationships>
</file>

<file path=ppt/slides/_rels/slide15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25.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26.xml"/><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8.xml"/><Relationship Id="rId1" Type="http://schemas.openxmlformats.org/officeDocument/2006/relationships/slideLayout" Target="../slideLayouts/slideLayout7.xml"/><Relationship Id="rId4" Type="http://schemas.openxmlformats.org/officeDocument/2006/relationships/image" Target="../media/image115.jpg"/></Relationships>
</file>

<file path=ppt/slides/_rels/slide159.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image" Target="../media/image118.jpg"/><Relationship Id="rId2" Type="http://schemas.openxmlformats.org/officeDocument/2006/relationships/notesSlide" Target="../notesSlides/notesSlide130.xml"/><Relationship Id="rId1" Type="http://schemas.openxmlformats.org/officeDocument/2006/relationships/slideLayout" Target="../slideLayouts/slideLayout7.xml"/><Relationship Id="rId6" Type="http://schemas.openxmlformats.org/officeDocument/2006/relationships/image" Target="../media/image121.jpg"/><Relationship Id="rId5" Type="http://schemas.openxmlformats.org/officeDocument/2006/relationships/image" Target="../media/image120.png"/><Relationship Id="rId4" Type="http://schemas.openxmlformats.org/officeDocument/2006/relationships/image" Target="../media/image119.png"/></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22.jpg"/><Relationship Id="rId2" Type="http://schemas.openxmlformats.org/officeDocument/2006/relationships/notesSlide" Target="../notesSlides/notesSlide132.xml"/><Relationship Id="rId1" Type="http://schemas.openxmlformats.org/officeDocument/2006/relationships/slideLayout" Target="../slideLayouts/slideLayout6.xml"/><Relationship Id="rId5" Type="http://schemas.openxmlformats.org/officeDocument/2006/relationships/image" Target="../media/image124.png"/><Relationship Id="rId4" Type="http://schemas.openxmlformats.org/officeDocument/2006/relationships/image" Target="../media/image123.jpeg"/></Relationships>
</file>

<file path=ppt/slides/_rels/slide163.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133.xml"/><Relationship Id="rId1" Type="http://schemas.openxmlformats.org/officeDocument/2006/relationships/slideLayout" Target="../slideLayouts/slideLayout6.xml"/><Relationship Id="rId5" Type="http://schemas.openxmlformats.org/officeDocument/2006/relationships/image" Target="../media/image126.png"/><Relationship Id="rId4" Type="http://schemas.openxmlformats.org/officeDocument/2006/relationships/hyperlink" Target="http://www.propertydrone.org/" TargetMode="External"/></Relationships>
</file>

<file path=ppt/slides/_rels/slide164.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3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7.emf"/><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19.emf"/><Relationship Id="rId5" Type="http://schemas.openxmlformats.org/officeDocument/2006/relationships/oleObject" Target="../embeddings/oleObject15.bin"/><Relationship Id="rId4" Type="http://schemas.openxmlformats.org/officeDocument/2006/relationships/hyperlink" Target="http://www.federalreserve.gov/releases/h15/data.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1.emf"/><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22.emf"/><Relationship Id="rId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image" Target="../media/image23.emf"/><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4.emf"/><Relationship Id="rId4" Type="http://schemas.openxmlformats.org/officeDocument/2006/relationships/oleObject" Target="../embeddings/oleObject20.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5.emf"/><Relationship Id="rId4" Type="http://schemas.openxmlformats.org/officeDocument/2006/relationships/oleObject" Target="../embeddings/oleObject2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6.emf"/><Relationship Id="rId4" Type="http://schemas.openxmlformats.org/officeDocument/2006/relationships/oleObject" Target="../embeddings/oleObject22.bin"/></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8.xml"/><Relationship Id="rId1" Type="http://schemas.openxmlformats.org/officeDocument/2006/relationships/vmlDrawing" Target="../drawings/vmlDrawing23.vml"/><Relationship Id="rId6" Type="http://schemas.openxmlformats.org/officeDocument/2006/relationships/image" Target="../media/image27.emf"/><Relationship Id="rId5" Type="http://schemas.openxmlformats.org/officeDocument/2006/relationships/oleObject" Target="../embeddings/oleObject23.bin"/><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vmlDrawing" Target="../drawings/vmlDrawing24.vml"/><Relationship Id="rId6" Type="http://schemas.openxmlformats.org/officeDocument/2006/relationships/image" Target="../media/image28.emf"/><Relationship Id="rId5" Type="http://schemas.openxmlformats.org/officeDocument/2006/relationships/oleObject" Target="../embeddings/oleObject24.bin"/><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29.emf"/><Relationship Id="rId4" Type="http://schemas.openxmlformats.org/officeDocument/2006/relationships/oleObject" Target="../embeddings/oleObject25.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30.emf"/><Relationship Id="rId4" Type="http://schemas.openxmlformats.org/officeDocument/2006/relationships/oleObject" Target="../embeddings/oleObject26.bin"/></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image" Target="../media/image32.png"/><Relationship Id="rId4" Type="http://schemas.openxmlformats.org/officeDocument/2006/relationships/oleObject" Target="../embeddings/Microsoft_Excel_97-2003_Worksheet1.xls"/></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6.xml"/><Relationship Id="rId1" Type="http://schemas.openxmlformats.org/officeDocument/2006/relationships/vmlDrawing" Target="../drawings/vmlDrawing28.vml"/><Relationship Id="rId5" Type="http://schemas.openxmlformats.org/officeDocument/2006/relationships/image" Target="../media/image33.png"/><Relationship Id="rId4" Type="http://schemas.openxmlformats.org/officeDocument/2006/relationships/oleObject" Target="../embeddings/Microsoft_Excel_97-2003_Worksheet2.xls"/></Relationships>
</file>

<file path=ppt/slides/_rels/slide3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34.png"/><Relationship Id="rId4" Type="http://schemas.openxmlformats.org/officeDocument/2006/relationships/oleObject" Target="../embeddings/Microsoft_Excel_97-2003_Worksheet3.xls"/></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30.vml"/><Relationship Id="rId5" Type="http://schemas.openxmlformats.org/officeDocument/2006/relationships/image" Target="../media/image35.emf"/><Relationship Id="rId4" Type="http://schemas.openxmlformats.org/officeDocument/2006/relationships/oleObject" Target="../embeddings/oleObject30.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2.xml"/><Relationship Id="rId1" Type="http://schemas.openxmlformats.org/officeDocument/2006/relationships/vmlDrawing" Target="../drawings/vmlDrawing31.vml"/><Relationship Id="rId4" Type="http://schemas.openxmlformats.org/officeDocument/2006/relationships/image" Target="../media/image36.emf"/></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image" Target="../media/image37.emf"/><Relationship Id="rId4" Type="http://schemas.openxmlformats.org/officeDocument/2006/relationships/oleObject" Target="../embeddings/oleObject3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38.emf"/><Relationship Id="rId4" Type="http://schemas.openxmlformats.org/officeDocument/2006/relationships/oleObject" Target="../embeddings/oleObject33.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39.emf"/><Relationship Id="rId4" Type="http://schemas.openxmlformats.org/officeDocument/2006/relationships/oleObject" Target="../embeddings/oleObject34.bin"/></Relationships>
</file>

<file path=ppt/slides/_rels/slide5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40.emf"/><Relationship Id="rId4" Type="http://schemas.openxmlformats.org/officeDocument/2006/relationships/oleObject" Target="../embeddings/oleObject35.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image" Target="../media/image41.emf"/><Relationship Id="rId4" Type="http://schemas.openxmlformats.org/officeDocument/2006/relationships/oleObject" Target="../embeddings/oleObject36.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vmlDrawing" Target="../drawings/vmlDrawing37.vml"/><Relationship Id="rId5" Type="http://schemas.openxmlformats.org/officeDocument/2006/relationships/image" Target="../media/image42.emf"/><Relationship Id="rId4" Type="http://schemas.openxmlformats.org/officeDocument/2006/relationships/oleObject" Target="../embeddings/oleObject37.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image" Target="../media/image44.emf"/><Relationship Id="rId4" Type="http://schemas.openxmlformats.org/officeDocument/2006/relationships/oleObject" Target="../embeddings/oleObject38.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mlDrawing" Target="../drawings/vmlDrawing39.vml"/><Relationship Id="rId5" Type="http://schemas.openxmlformats.org/officeDocument/2006/relationships/image" Target="../media/image45.emf"/><Relationship Id="rId4" Type="http://schemas.openxmlformats.org/officeDocument/2006/relationships/oleObject" Target="../embeddings/oleObject39.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image" Target="../media/image46.emf"/><Relationship Id="rId4" Type="http://schemas.openxmlformats.org/officeDocument/2006/relationships/oleObject" Target="../embeddings/oleObject40.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41.vml"/><Relationship Id="rId5" Type="http://schemas.openxmlformats.org/officeDocument/2006/relationships/image" Target="../media/image47.emf"/><Relationship Id="rId4" Type="http://schemas.openxmlformats.org/officeDocument/2006/relationships/oleObject" Target="../embeddings/oleObject41.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image" Target="../media/image48.emf"/><Relationship Id="rId4" Type="http://schemas.openxmlformats.org/officeDocument/2006/relationships/oleObject" Target="../embeddings/oleObject42.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43.vml"/><Relationship Id="rId5" Type="http://schemas.openxmlformats.org/officeDocument/2006/relationships/image" Target="../media/image49.emf"/><Relationship Id="rId4" Type="http://schemas.openxmlformats.org/officeDocument/2006/relationships/oleObject" Target="../embeddings/oleObject43.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vmlDrawing" Target="../drawings/vmlDrawing44.vml"/><Relationship Id="rId5" Type="http://schemas.openxmlformats.org/officeDocument/2006/relationships/image" Target="../media/image50.emf"/><Relationship Id="rId4" Type="http://schemas.openxmlformats.org/officeDocument/2006/relationships/oleObject" Target="../embeddings/oleObject44.bin"/></Relationships>
</file>

<file path=ppt/slides/_rels/slide6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45.vml"/><Relationship Id="rId6" Type="http://schemas.openxmlformats.org/officeDocument/2006/relationships/image" Target="../media/image51.emf"/><Relationship Id="rId5" Type="http://schemas.openxmlformats.org/officeDocument/2006/relationships/oleObject" Target="../embeddings/oleObject45.bin"/><Relationship Id="rId4" Type="http://schemas.openxmlformats.org/officeDocument/2006/relationships/hyperlink" Target="http://www.fhwa.dot.gov/policyinformation/travel_monitoring/tvt.cfm"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46.vml"/><Relationship Id="rId5" Type="http://schemas.openxmlformats.org/officeDocument/2006/relationships/hyperlink" Target="http://www.fhwa.dot.gov/ohim/tvtw/tvtpage.cfm" TargetMode="External"/><Relationship Id="rId4" Type="http://schemas.openxmlformats.org/officeDocument/2006/relationships/image" Target="../media/image52.emf"/></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hyperlink" Target="http://www.bea.gov/" TargetMode="External"/><Relationship Id="rId2" Type="http://schemas.openxmlformats.org/officeDocument/2006/relationships/slideLayout" Target="../slideLayouts/slideLayout6.xml"/><Relationship Id="rId1" Type="http://schemas.openxmlformats.org/officeDocument/2006/relationships/vmlDrawing" Target="../drawings/vmlDrawing47.vml"/><Relationship Id="rId6" Type="http://schemas.openxmlformats.org/officeDocument/2006/relationships/hyperlink" Target="http://www.fhwa.dot.gov/policyinformation/travel_monitoring/tvt.cfm" TargetMode="External"/><Relationship Id="rId5" Type="http://schemas.openxmlformats.org/officeDocument/2006/relationships/image" Target="../media/image53.emf"/><Relationship Id="rId4" Type="http://schemas.openxmlformats.org/officeDocument/2006/relationships/oleObject" Target="../embeddings/oleObject47.bin"/></Relationships>
</file>

<file path=ppt/slides/_rels/slide7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hyperlink" Target="http://www.eia.gov/petroleum/gasdiesel/"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image" Target="../media/image54.emf"/><Relationship Id="rId4" Type="http://schemas.openxmlformats.org/officeDocument/2006/relationships/oleObject" Target="../embeddings/oleObject48.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vmlDrawing" Target="../drawings/vmlDrawing49.vml"/><Relationship Id="rId6" Type="http://schemas.openxmlformats.org/officeDocument/2006/relationships/image" Target="../media/image55.emf"/><Relationship Id="rId5" Type="http://schemas.openxmlformats.org/officeDocument/2006/relationships/oleObject" Target="../embeddings/oleObject49.bin"/><Relationship Id="rId4" Type="http://schemas.openxmlformats.org/officeDocument/2006/relationships/hyperlink" Target="http://research.stlouisfed.org/fred2/series/WASCUR" TargetMode="Externa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50.vml"/><Relationship Id="rId6" Type="http://schemas.openxmlformats.org/officeDocument/2006/relationships/hyperlink" Target="http://research.stlouisfed.org/fred2/series/WASCUR" TargetMode="External"/><Relationship Id="rId5" Type="http://schemas.openxmlformats.org/officeDocument/2006/relationships/image" Target="../media/image56.emf"/><Relationship Id="rId4" Type="http://schemas.openxmlformats.org/officeDocument/2006/relationships/oleObject" Target="../embeddings/oleObject50.bin"/></Relationships>
</file>

<file path=ppt/slides/_rels/slide7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vmlDrawing" Target="../drawings/vmlDrawing51.vml"/><Relationship Id="rId5" Type="http://schemas.openxmlformats.org/officeDocument/2006/relationships/image" Target="../media/image57.emf"/><Relationship Id="rId4" Type="http://schemas.openxmlformats.org/officeDocument/2006/relationships/oleObject" Target="../embeddings/oleObject51.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vmlDrawing" Target="../drawings/vmlDrawing52.vml"/><Relationship Id="rId5" Type="http://schemas.openxmlformats.org/officeDocument/2006/relationships/image" Target="../media/image58.emf"/><Relationship Id="rId4" Type="http://schemas.openxmlformats.org/officeDocument/2006/relationships/oleObject" Target="../embeddings/oleObject5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8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vmlDrawing" Target="../drawings/vmlDrawing53.vml"/><Relationship Id="rId6" Type="http://schemas.openxmlformats.org/officeDocument/2006/relationships/hyperlink" Target="http://www.bls.gov/ces/home.htm" TargetMode="External"/><Relationship Id="rId5" Type="http://schemas.openxmlformats.org/officeDocument/2006/relationships/image" Target="../media/image60.emf"/><Relationship Id="rId4" Type="http://schemas.openxmlformats.org/officeDocument/2006/relationships/oleObject" Target="../embeddings/oleObject53.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mlDrawing" Target="../drawings/vmlDrawing54.vml"/><Relationship Id="rId5" Type="http://schemas.openxmlformats.org/officeDocument/2006/relationships/image" Target="../media/image61.emf"/><Relationship Id="rId4" Type="http://schemas.openxmlformats.org/officeDocument/2006/relationships/oleObject" Target="../embeddings/oleObject54.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vmlDrawing" Target="../drawings/vmlDrawing55.vml"/><Relationship Id="rId5" Type="http://schemas.openxmlformats.org/officeDocument/2006/relationships/image" Target="../media/image62.emf"/><Relationship Id="rId4" Type="http://schemas.openxmlformats.org/officeDocument/2006/relationships/oleObject" Target="../embeddings/oleObject55.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vmlDrawing" Target="../drawings/vmlDrawing56.vml"/><Relationship Id="rId5" Type="http://schemas.openxmlformats.org/officeDocument/2006/relationships/image" Target="../media/image63.emf"/><Relationship Id="rId4" Type="http://schemas.openxmlformats.org/officeDocument/2006/relationships/oleObject" Target="../embeddings/oleObject56.bin"/></Relationships>
</file>

<file path=ppt/slides/_rels/slide86.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57.vml"/><Relationship Id="rId5" Type="http://schemas.openxmlformats.org/officeDocument/2006/relationships/image" Target="../media/image65.emf"/><Relationship Id="rId4" Type="http://schemas.openxmlformats.org/officeDocument/2006/relationships/oleObject" Target="../embeddings/Microsoft_Excel_97-2003_Worksheet4.xls"/></Relationships>
</file>

<file path=ppt/slides/_rels/slide8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9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vmlDrawing" Target="../drawings/vmlDrawing58.vml"/><Relationship Id="rId5" Type="http://schemas.openxmlformats.org/officeDocument/2006/relationships/image" Target="../media/image68.emf"/><Relationship Id="rId4" Type="http://schemas.openxmlformats.org/officeDocument/2006/relationships/oleObject" Target="../embeddings/oleObject58.bin"/></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6.xml"/><Relationship Id="rId1" Type="http://schemas.openxmlformats.org/officeDocument/2006/relationships/vmlDrawing" Target="../drawings/vmlDrawing59.vml"/><Relationship Id="rId4" Type="http://schemas.openxmlformats.org/officeDocument/2006/relationships/image" Target="../media/image69.emf"/></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vmlDrawing" Target="../drawings/vmlDrawing60.vml"/><Relationship Id="rId6" Type="http://schemas.openxmlformats.org/officeDocument/2006/relationships/image" Target="../media/image70.emf"/><Relationship Id="rId5" Type="http://schemas.openxmlformats.org/officeDocument/2006/relationships/oleObject" Target="../embeddings/Microsoft_Excel_97-2003_Worksheet5.xls"/><Relationship Id="rId4" Type="http://schemas.openxmlformats.org/officeDocument/2006/relationships/oleObject" Target="../embeddings/oleObject60.bin"/></Relationships>
</file>

<file path=ppt/slides/_rels/slide9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6.xml"/><Relationship Id="rId1" Type="http://schemas.openxmlformats.org/officeDocument/2006/relationships/vmlDrawing" Target="../drawings/vmlDrawing61.vml"/><Relationship Id="rId5" Type="http://schemas.openxmlformats.org/officeDocument/2006/relationships/image" Target="../media/image72.emf"/><Relationship Id="rId4" Type="http://schemas.openxmlformats.org/officeDocument/2006/relationships/oleObject" Target="../embeddings/oleObject61.bin"/></Relationships>
</file>

<file path=ppt/slides/_rels/slide9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7.xml"/><Relationship Id="rId1" Type="http://schemas.openxmlformats.org/officeDocument/2006/relationships/vmlDrawing" Target="../drawings/vmlDrawing62.vml"/><Relationship Id="rId4" Type="http://schemas.openxmlformats.org/officeDocument/2006/relationships/image" Target="../media/image73.emf"/></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7.xml"/><Relationship Id="rId1" Type="http://schemas.openxmlformats.org/officeDocument/2006/relationships/vmlDrawing" Target="../drawings/vmlDrawing63.vml"/><Relationship Id="rId4" Type="http://schemas.openxmlformats.org/officeDocument/2006/relationships/image" Target="../media/image74.emf"/></Relationships>
</file>

<file path=ppt/slides/_rels/slide9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5.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438108"/>
            <a:ext cx="9104313" cy="1714315"/>
          </a:xfrm>
          <a:ln/>
        </p:spPr>
        <p:txBody>
          <a:bodyPr/>
          <a:lstStyle/>
          <a:p>
            <a:r>
              <a:rPr lang="en-US" sz="4400" dirty="0" smtClean="0"/>
              <a:t>Casualty Market Overview           &amp; Outlook</a:t>
            </a:r>
            <a:br>
              <a:rPr lang="en-US" sz="4400" dirty="0" smtClean="0"/>
            </a:br>
            <a:r>
              <a:rPr lang="en-US" sz="3600" i="1" dirty="0" smtClean="0"/>
              <a:t>Trends, Challenges &amp; Opportunities</a:t>
            </a:r>
            <a:endParaRPr lang="en-US" sz="3400" i="1" dirty="0">
              <a:solidFill>
                <a:srgbClr val="00B0F0"/>
              </a:solidFill>
            </a:endParaRPr>
          </a:p>
        </p:txBody>
      </p:sp>
      <p:sp>
        <p:nvSpPr>
          <p:cNvPr id="94211" name="Rectangle 3"/>
          <p:cNvSpPr>
            <a:spLocks noGrp="1" noChangeArrowheads="1"/>
          </p:cNvSpPr>
          <p:nvPr>
            <p:ph type="subTitle" idx="1"/>
          </p:nvPr>
        </p:nvSpPr>
        <p:spPr>
          <a:xfrm>
            <a:off x="0" y="4739602"/>
            <a:ext cx="8952271" cy="832536"/>
          </a:xfrm>
        </p:spPr>
        <p:txBody>
          <a:bodyPr/>
          <a:lstStyle/>
          <a:p>
            <a:pPr>
              <a:lnSpc>
                <a:spcPct val="80000"/>
              </a:lnSpc>
            </a:pPr>
            <a:r>
              <a:rPr lang="en-US" dirty="0" smtClean="0"/>
              <a:t>Insurance Information Institute</a:t>
            </a:r>
          </a:p>
          <a:p>
            <a:pPr>
              <a:lnSpc>
                <a:spcPct val="80000"/>
              </a:lnSpc>
            </a:pPr>
            <a:r>
              <a:rPr lang="en-US" dirty="0" smtClean="0"/>
              <a:t>October 8, 2015</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8300934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063103403"/>
              </p:ext>
            </p:extLst>
          </p:nvPr>
        </p:nvGraphicFramePr>
        <p:xfrm>
          <a:off x="-88902" y="1200150"/>
          <a:ext cx="8915401" cy="5889625"/>
        </p:xfrm>
        <a:graphic>
          <a:graphicData uri="http://schemas.openxmlformats.org/presentationml/2006/ole">
            <mc:AlternateContent xmlns:mc="http://schemas.openxmlformats.org/markup-compatibility/2006">
              <mc:Choice xmlns:v="urn:schemas-microsoft-com:vml" Requires="v">
                <p:oleObj spid="_x0000_s28044800" name="Chart" r:id="rId5" imgW="8267674" imgH="5495960" progId="MSGraph.Chart.8">
                  <p:embed followColorScheme="full"/>
                </p:oleObj>
              </mc:Choice>
              <mc:Fallback>
                <p:oleObj name="Chart" r:id="rId5" imgW="8267674" imgH="5495960" progId="MSGraph.Chart.8">
                  <p:embed followColorScheme="full"/>
                  <p:pic>
                    <p:nvPicPr>
                      <p:cNvPr id="0" name=""/>
                      <p:cNvPicPr>
                        <a:picLocks noChangeAspect="1" noChangeArrowheads="1"/>
                      </p:cNvPicPr>
                      <p:nvPr/>
                    </p:nvPicPr>
                    <p:blipFill>
                      <a:blip r:embed="rId6"/>
                      <a:srcRect/>
                      <a:stretch>
                        <a:fillRect/>
                      </a:stretch>
                    </p:blipFill>
                    <p:spPr bwMode="auto">
                      <a:xfrm>
                        <a:off x="-88902" y="120015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r>
              <a:rPr lang="en-US" sz="1100" dirty="0" smtClean="0">
                <a:solidFill>
                  <a:srgbClr val="000000"/>
                </a:solidFill>
              </a:rPr>
              <a:t>.</a:t>
            </a:r>
            <a:endParaRPr lang="en-US" sz="1100" dirty="0">
              <a:solidFill>
                <a:srgbClr val="000000"/>
              </a:solidFill>
            </a:endParaRPr>
          </a:p>
          <a:p>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3731063" y="1955636"/>
            <a:ext cx="1073789" cy="223294"/>
          </a:xfrm>
          <a:prstGeom prst="wedgeRectCallout">
            <a:avLst>
              <a:gd name="adj1" fmla="val -22651"/>
              <a:gd name="adj2" fmla="val 12463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1977:19.0%</a:t>
            </a:r>
            <a:endParaRPr lang="en-US" sz="1000" dirty="0">
              <a:solidFill>
                <a:srgbClr val="000000"/>
              </a:solidFill>
            </a:endParaRPr>
          </a:p>
        </p:txBody>
      </p:sp>
      <p:sp>
        <p:nvSpPr>
          <p:cNvPr id="16394" name="AutoShape 11"/>
          <p:cNvSpPr>
            <a:spLocks noChangeArrowheads="1"/>
          </p:cNvSpPr>
          <p:nvPr/>
        </p:nvSpPr>
        <p:spPr bwMode="auto">
          <a:xfrm>
            <a:off x="4885210" y="2137670"/>
            <a:ext cx="1060450" cy="261143"/>
          </a:xfrm>
          <a:prstGeom prst="wedgeRectCallout">
            <a:avLst>
              <a:gd name="adj1" fmla="val -18833"/>
              <a:gd name="adj2" fmla="val 1105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1987:17.3%</a:t>
            </a:r>
            <a:endParaRPr lang="en-US" sz="1000">
              <a:solidFill>
                <a:srgbClr val="000000"/>
              </a:solidFill>
            </a:endParaRPr>
          </a:p>
        </p:txBody>
      </p:sp>
      <p:sp>
        <p:nvSpPr>
          <p:cNvPr id="16395" name="AutoShape 12"/>
          <p:cNvSpPr>
            <a:spLocks noChangeArrowheads="1"/>
          </p:cNvSpPr>
          <p:nvPr/>
        </p:nvSpPr>
        <p:spPr bwMode="auto">
          <a:xfrm>
            <a:off x="5827818" y="2784573"/>
            <a:ext cx="1007859" cy="22081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1997:11.6%</a:t>
            </a:r>
            <a:endParaRPr lang="en-US" sz="1000">
              <a:solidFill>
                <a:srgbClr val="000000"/>
              </a:solidFill>
            </a:endParaRPr>
          </a:p>
        </p:txBody>
      </p:sp>
      <p:sp>
        <p:nvSpPr>
          <p:cNvPr id="16396" name="AutoShape 13"/>
          <p:cNvSpPr>
            <a:spLocks noChangeArrowheads="1"/>
          </p:cNvSpPr>
          <p:nvPr/>
        </p:nvSpPr>
        <p:spPr bwMode="auto">
          <a:xfrm>
            <a:off x="7007711" y="2524442"/>
            <a:ext cx="1010561" cy="269887"/>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2006:12.7%</a:t>
            </a:r>
            <a:endParaRPr lang="en-US" sz="1000">
              <a:solidFill>
                <a:srgbClr val="000000"/>
              </a:solidFill>
            </a:endParaRPr>
          </a:p>
        </p:txBody>
      </p:sp>
      <p:sp>
        <p:nvSpPr>
          <p:cNvPr id="16401" name="AutoShape 18"/>
          <p:cNvSpPr>
            <a:spLocks noChangeArrowheads="1"/>
          </p:cNvSpPr>
          <p:nvPr/>
        </p:nvSpPr>
        <p:spPr bwMode="auto">
          <a:xfrm>
            <a:off x="4813121" y="5221486"/>
            <a:ext cx="965524" cy="258040"/>
          </a:xfrm>
          <a:prstGeom prst="wedgeRectCallout">
            <a:avLst>
              <a:gd name="adj1" fmla="val -35452"/>
              <a:gd name="adj2" fmla="val -11471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1984: 1.8%</a:t>
            </a:r>
            <a:endParaRPr lang="en-US" sz="1000">
              <a:solidFill>
                <a:srgbClr val="000000"/>
              </a:solidFill>
            </a:endParaRPr>
          </a:p>
        </p:txBody>
      </p:sp>
      <p:sp>
        <p:nvSpPr>
          <p:cNvPr id="16402" name="AutoShape 19"/>
          <p:cNvSpPr>
            <a:spLocks noChangeArrowheads="1"/>
          </p:cNvSpPr>
          <p:nvPr/>
        </p:nvSpPr>
        <p:spPr bwMode="auto">
          <a:xfrm>
            <a:off x="5765734" y="4926866"/>
            <a:ext cx="1026093" cy="234892"/>
          </a:xfrm>
          <a:prstGeom prst="wedgeRectCallout">
            <a:avLst>
              <a:gd name="adj1" fmla="val -40979"/>
              <a:gd name="adj2" fmla="val -18401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1992: 4.5%</a:t>
            </a:r>
            <a:endParaRPr lang="en-US" sz="1000">
              <a:solidFill>
                <a:srgbClr val="000000"/>
              </a:solidFill>
            </a:endParaRPr>
          </a:p>
        </p:txBody>
      </p:sp>
      <p:sp>
        <p:nvSpPr>
          <p:cNvPr id="16403" name="AutoShape 20"/>
          <p:cNvSpPr>
            <a:spLocks noChangeArrowheads="1"/>
          </p:cNvSpPr>
          <p:nvPr/>
        </p:nvSpPr>
        <p:spPr bwMode="auto">
          <a:xfrm>
            <a:off x="7172505" y="5423132"/>
            <a:ext cx="1078171" cy="242310"/>
          </a:xfrm>
          <a:prstGeom prst="wedgeRectCallout">
            <a:avLst>
              <a:gd name="adj1" fmla="val -63835"/>
              <a:gd name="adj2" fmla="val -3125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2001: -1.2%</a:t>
            </a:r>
            <a:endParaRPr lang="en-US" sz="100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3699242" y="5233356"/>
            <a:ext cx="1058679" cy="234300"/>
          </a:xfrm>
          <a:prstGeom prst="wedgeRectCallout">
            <a:avLst>
              <a:gd name="adj1" fmla="val -37484"/>
              <a:gd name="adj2" fmla="val -171265"/>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1975: 2.4%</a:t>
            </a:r>
            <a:endParaRPr lang="en-US" sz="1000">
              <a:solidFill>
                <a:srgbClr val="000000"/>
              </a:solidFill>
            </a:endParaRPr>
          </a:p>
        </p:txBody>
      </p:sp>
      <p:sp>
        <p:nvSpPr>
          <p:cNvPr id="29" name="AutoShape 8"/>
          <p:cNvSpPr>
            <a:spLocks noChangeArrowheads="1"/>
          </p:cNvSpPr>
          <p:nvPr/>
        </p:nvSpPr>
        <p:spPr bwMode="blackWhite">
          <a:xfrm>
            <a:off x="8097436" y="3072875"/>
            <a:ext cx="727671" cy="430787"/>
          </a:xfrm>
          <a:prstGeom prst="wedgeRectCallout">
            <a:avLst>
              <a:gd name="adj1" fmla="val -22093"/>
              <a:gd name="adj2" fmla="val 834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2013 9.8%</a:t>
            </a:r>
            <a:endParaRPr lang="en-US" sz="1200" b="1" dirty="0">
              <a:solidFill>
                <a:srgbClr val="FFFFFF"/>
              </a:solidFill>
            </a:endParaRPr>
          </a:p>
        </p:txBody>
      </p:sp>
      <p:sp>
        <p:nvSpPr>
          <p:cNvPr id="19" name="AutoShape 8"/>
          <p:cNvSpPr>
            <a:spLocks noChangeArrowheads="1"/>
          </p:cNvSpPr>
          <p:nvPr/>
        </p:nvSpPr>
        <p:spPr bwMode="blackWhite">
          <a:xfrm>
            <a:off x="8187347" y="4483414"/>
            <a:ext cx="772370" cy="542954"/>
          </a:xfrm>
          <a:prstGeom prst="wedgeRectCallout">
            <a:avLst>
              <a:gd name="adj1" fmla="val 4304"/>
              <a:gd name="adj2" fmla="val -13124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2015E 8.8%</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Back to the Future: Profitability Peaks &amp; Troughs in the P/C Insurance Industry, 1950 – 2015E*</a:t>
            </a:r>
          </a:p>
        </p:txBody>
      </p:sp>
      <p:sp>
        <p:nvSpPr>
          <p:cNvPr id="22" name="AutoShape 6"/>
          <p:cNvSpPr>
            <a:spLocks noChangeArrowheads="1"/>
          </p:cNvSpPr>
          <p:nvPr/>
        </p:nvSpPr>
        <p:spPr bwMode="auto">
          <a:xfrm>
            <a:off x="2674679" y="4942578"/>
            <a:ext cx="1056384" cy="234300"/>
          </a:xfrm>
          <a:prstGeom prst="wedgeRectCallout">
            <a:avLst>
              <a:gd name="adj1" fmla="val -17714"/>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1969: 3.9%</a:t>
            </a:r>
            <a:endParaRPr lang="en-US" sz="1000" dirty="0">
              <a:solidFill>
                <a:srgbClr val="000000"/>
              </a:solidFill>
            </a:endParaRPr>
          </a:p>
        </p:txBody>
      </p:sp>
      <p:sp>
        <p:nvSpPr>
          <p:cNvPr id="23" name="AutoShape 6"/>
          <p:cNvSpPr>
            <a:spLocks noChangeArrowheads="1"/>
          </p:cNvSpPr>
          <p:nvPr/>
        </p:nvSpPr>
        <p:spPr bwMode="auto">
          <a:xfrm>
            <a:off x="2104896" y="5275194"/>
            <a:ext cx="1056384" cy="234300"/>
          </a:xfrm>
          <a:prstGeom prst="wedgeRectCallout">
            <a:avLst>
              <a:gd name="adj1" fmla="val -9998"/>
              <a:gd name="adj2" fmla="val -17226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1965: 2.2%</a:t>
            </a:r>
            <a:endParaRPr lang="en-US" sz="1000" dirty="0">
              <a:solidFill>
                <a:srgbClr val="000000"/>
              </a:solidFill>
            </a:endParaRPr>
          </a:p>
        </p:txBody>
      </p:sp>
      <p:sp>
        <p:nvSpPr>
          <p:cNvPr id="24" name="AutoShape 6"/>
          <p:cNvSpPr>
            <a:spLocks noChangeArrowheads="1"/>
          </p:cNvSpPr>
          <p:nvPr/>
        </p:nvSpPr>
        <p:spPr bwMode="auto">
          <a:xfrm>
            <a:off x="933323" y="5265912"/>
            <a:ext cx="1056384" cy="234300"/>
          </a:xfrm>
          <a:prstGeom prst="wedgeRectCallout">
            <a:avLst>
              <a:gd name="adj1" fmla="val 9911"/>
              <a:gd name="adj2" fmla="val -147930"/>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1957: 1.8%</a:t>
            </a:r>
            <a:endParaRPr lang="en-US" sz="1000" dirty="0">
              <a:solidFill>
                <a:srgbClr val="000000"/>
              </a:solidFill>
            </a:endParaRPr>
          </a:p>
        </p:txBody>
      </p:sp>
      <p:sp>
        <p:nvSpPr>
          <p:cNvPr id="25" name="AutoShape 7"/>
          <p:cNvSpPr>
            <a:spLocks noChangeArrowheads="1"/>
          </p:cNvSpPr>
          <p:nvPr/>
        </p:nvSpPr>
        <p:spPr bwMode="auto">
          <a:xfrm>
            <a:off x="2850047" y="2697255"/>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1972:13.7%</a:t>
            </a:r>
            <a:endParaRPr lang="en-US" sz="1000" dirty="0">
              <a:solidFill>
                <a:srgbClr val="000000"/>
              </a:solidFill>
            </a:endParaRPr>
          </a:p>
        </p:txBody>
      </p:sp>
      <p:sp>
        <p:nvSpPr>
          <p:cNvPr id="27" name="AutoShape 7"/>
          <p:cNvSpPr>
            <a:spLocks noChangeArrowheads="1"/>
          </p:cNvSpPr>
          <p:nvPr/>
        </p:nvSpPr>
        <p:spPr bwMode="auto">
          <a:xfrm>
            <a:off x="2384895" y="3466709"/>
            <a:ext cx="797668" cy="421671"/>
          </a:xfrm>
          <a:prstGeom prst="wedgeRectCallout">
            <a:avLst>
              <a:gd name="adj1" fmla="val -5864"/>
              <a:gd name="adj2" fmla="val 13468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1966-67: 5.5%</a:t>
            </a:r>
            <a:endParaRPr lang="en-US" sz="1000" dirty="0">
              <a:solidFill>
                <a:srgbClr val="000000"/>
              </a:solidFill>
            </a:endParaRPr>
          </a:p>
        </p:txBody>
      </p:sp>
      <p:sp>
        <p:nvSpPr>
          <p:cNvPr id="28" name="AutoShape 7"/>
          <p:cNvSpPr>
            <a:spLocks noChangeArrowheads="1"/>
          </p:cNvSpPr>
          <p:nvPr/>
        </p:nvSpPr>
        <p:spPr bwMode="auto">
          <a:xfrm>
            <a:off x="1262474" y="3670604"/>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1959:6.8%</a:t>
            </a:r>
            <a:endParaRPr lang="en-US" sz="1000" dirty="0">
              <a:solidFill>
                <a:srgbClr val="000000"/>
              </a:solidFill>
            </a:endParaRPr>
          </a:p>
        </p:txBody>
      </p:sp>
      <p:sp>
        <p:nvSpPr>
          <p:cNvPr id="30" name="AutoShape 7"/>
          <p:cNvSpPr>
            <a:spLocks noChangeArrowheads="1"/>
          </p:cNvSpPr>
          <p:nvPr/>
        </p:nvSpPr>
        <p:spPr bwMode="auto">
          <a:xfrm>
            <a:off x="788643" y="3231324"/>
            <a:ext cx="1073789" cy="223294"/>
          </a:xfrm>
          <a:prstGeom prst="wedgeRectCallout">
            <a:avLst>
              <a:gd name="adj1" fmla="val -44393"/>
              <a:gd name="adj2" fmla="val 22482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1950:8.0%</a:t>
            </a:r>
            <a:endParaRPr lang="en-US" sz="1000" dirty="0">
              <a:solidFill>
                <a:srgbClr val="000000"/>
              </a:solidFill>
            </a:endParaRPr>
          </a:p>
        </p:txBody>
      </p:sp>
      <p:sp>
        <p:nvSpPr>
          <p:cNvPr id="31" name="AutoShape 6"/>
          <p:cNvSpPr>
            <a:spLocks noChangeArrowheads="1"/>
          </p:cNvSpPr>
          <p:nvPr/>
        </p:nvSpPr>
        <p:spPr bwMode="blackWhite">
          <a:xfrm>
            <a:off x="859006" y="1307295"/>
            <a:ext cx="2854763" cy="981014"/>
          </a:xfrm>
          <a:prstGeom prst="wedgeRectCallout">
            <a:avLst>
              <a:gd name="adj1" fmla="val -20052"/>
              <a:gd name="adj2" fmla="val 1275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ROEs were lower in this period.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4387037" y="1026522"/>
            <a:ext cx="2854763" cy="869168"/>
          </a:xfrm>
          <a:prstGeom prst="wedgeRectCallout">
            <a:avLst>
              <a:gd name="adj1" fmla="val -19925"/>
              <a:gd name="adj2" fmla="val 739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ROEs were much higher in this period while troughs were comparable.  High interest rates, rapid inflation, economic volatility all played roles</a:t>
            </a:r>
            <a:endParaRPr lang="en-US" sz="1200" b="1" dirty="0">
              <a:solidFill>
                <a:schemeClr val="bg1"/>
              </a:solidFill>
              <a:cs typeface="+mn-cs"/>
            </a:endParaRPr>
          </a:p>
        </p:txBody>
      </p:sp>
      <p:sp>
        <p:nvSpPr>
          <p:cNvPr id="33" name="AutoShape 6"/>
          <p:cNvSpPr>
            <a:spLocks noChangeArrowheads="1"/>
          </p:cNvSpPr>
          <p:nvPr/>
        </p:nvSpPr>
        <p:spPr bwMode="blackWhite">
          <a:xfrm>
            <a:off x="7377804" y="1307294"/>
            <a:ext cx="1715131" cy="942359"/>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1990-2010s: Déjà vu. Excluding mega-CATs, this period is very similar to the 1950-1970 period</a:t>
            </a:r>
            <a:endParaRPr lang="en-US" sz="1200" b="1" dirty="0">
              <a:solidFill>
                <a:schemeClr val="bg1"/>
              </a:solidFill>
              <a:cs typeface="+mn-cs"/>
            </a:endParaRPr>
          </a:p>
        </p:txBody>
      </p:sp>
    </p:spTree>
    <p:custDataLst>
      <p:tags r:id="rId2"/>
    </p:custDataLst>
    <p:extLst>
      <p:ext uri="{BB962C8B-B14F-4D97-AF65-F5344CB8AC3E}">
        <p14:creationId xmlns:p14="http://schemas.microsoft.com/office/powerpoint/2010/main" val="3914560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006958" name="Chart" r:id="rId5" imgW="8258192" imgH="5514972" progId="MSGraph.Chart.8">
                  <p:embed followColorScheme="full"/>
                </p:oleObj>
              </mc:Choice>
              <mc:Fallback>
                <p:oleObj name="Chart" r:id="rId5" imgW="8258192" imgH="5514972"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791528822"/>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1995–2016F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1107950561"/>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259607"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036320" y="5332934"/>
            <a:ext cx="7434494"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Remains Stable in 2015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*2015F-2016F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101</a:t>
            </a:fld>
            <a:endParaRPr lang="en-US"/>
          </a:p>
        </p:txBody>
      </p:sp>
    </p:spTree>
    <p:extLst>
      <p:ext uri="{BB962C8B-B14F-4D97-AF65-F5344CB8AC3E}">
        <p14:creationId xmlns:p14="http://schemas.microsoft.com/office/powerpoint/2010/main" val="39580300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Umbrella/Excess</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102</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535531"/>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Are Risks Purchasing Enough Coverage?</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102</a:t>
            </a:fld>
            <a:endParaRPr lang="en-US"/>
          </a:p>
        </p:txBody>
      </p:sp>
    </p:spTree>
    <p:extLst>
      <p:ext uri="{BB962C8B-B14F-4D97-AF65-F5344CB8AC3E}">
        <p14:creationId xmlns:p14="http://schemas.microsoft.com/office/powerpoint/2010/main" val="226699308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103</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noGrp="1"/>
          </p:cNvGraphicFramePr>
          <p:nvPr>
            <p:ph type="chart" idx="4294967295"/>
          </p:nvPr>
        </p:nvGraphicFramePr>
        <p:xfrm>
          <a:off x="166688" y="1627188"/>
          <a:ext cx="8731250" cy="4532312"/>
        </p:xfrm>
        <a:graphic>
          <a:graphicData uri="http://schemas.openxmlformats.org/presentationml/2006/ole">
            <mc:AlternateContent xmlns:mc="http://schemas.openxmlformats.org/markup-compatibility/2006">
              <mc:Choice xmlns:v="urn:schemas-microsoft-com:vml" Requires="v">
                <p:oleObj spid="_x0000_s62141" name="Chart" r:id="rId4" imgW="8715311" imgH="4524357" progId="MSGraph.Chart.8">
                  <p:embed followColorScheme="full"/>
                </p:oleObj>
              </mc:Choice>
              <mc:Fallback>
                <p:oleObj name="Chart" r:id="rId4" imgW="8715311" imgH="4524357"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66688" y="1627188"/>
                        <a:ext cx="8731250"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104</a:t>
            </a:fld>
            <a:endParaRPr lang="en-US" smtClean="0"/>
          </a:p>
        </p:txBody>
      </p:sp>
      <p:graphicFrame>
        <p:nvGraphicFramePr>
          <p:cNvPr id="5122" name="Object 2"/>
          <p:cNvGraphicFramePr>
            <a:graphicFrameLocks/>
          </p:cNvGraphicFramePr>
          <p:nvPr>
            <p:extLst/>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8472336" name="Chart" r:id="rId4" imgW="8724978" imgH="4562440" progId="MSGraph.Chart.8">
                  <p:embed followColorScheme="full"/>
                </p:oleObj>
              </mc:Choice>
              <mc:Fallback>
                <p:oleObj name="Chart" r:id="rId4" imgW="8724978" imgH="4562440" progId="MSGraph.Chart.8">
                  <p:embed followColorScheme="full"/>
                  <p:pic>
                    <p:nvPicPr>
                      <p:cNvPr id="0" name=""/>
                      <p:cNvPicPr>
                        <a:picLocks noChangeArrowheads="1"/>
                      </p:cNvPicPr>
                      <p:nvPr/>
                    </p:nvPicPr>
                    <p:blipFill>
                      <a:blip r:embed="rId5"/>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Average Personal Injury Jury Award,</a:t>
            </a:r>
            <a:br>
              <a:rPr lang="en-US" dirty="0" smtClean="0"/>
            </a:br>
            <a:r>
              <a:rPr lang="en-US" dirty="0" smtClean="0"/>
              <a:t>2009 – 2013</a:t>
            </a:r>
          </a:p>
        </p:txBody>
      </p:sp>
      <p:sp>
        <p:nvSpPr>
          <p:cNvPr id="1969158" name="AutoShape 6"/>
          <p:cNvSpPr>
            <a:spLocks noChangeArrowheads="1"/>
          </p:cNvSpPr>
          <p:nvPr/>
        </p:nvSpPr>
        <p:spPr bwMode="blackWhite">
          <a:xfrm>
            <a:off x="2091469" y="1282489"/>
            <a:ext cx="2986967" cy="1473569"/>
          </a:xfrm>
          <a:prstGeom prst="wedgeRectCallout">
            <a:avLst>
              <a:gd name="adj1" fmla="val 90050"/>
              <a:gd name="adj2" fmla="val 344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Average awards in Personal Injury cases have increased by more than 1/3 in recent years</a:t>
            </a:r>
            <a:endParaRPr lang="en-US" b="1" dirty="0">
              <a:solidFill>
                <a:schemeClr val="bg1"/>
              </a:solidFill>
              <a:cs typeface="+mn-cs"/>
            </a:endParaRPr>
          </a:p>
        </p:txBody>
      </p:sp>
      <p:sp>
        <p:nvSpPr>
          <p:cNvPr id="7" name="Rectangle 6"/>
          <p:cNvSpPr>
            <a:spLocks noChangeArrowheads="1"/>
          </p:cNvSpPr>
          <p:nvPr/>
        </p:nvSpPr>
        <p:spPr bwMode="auto">
          <a:xfrm>
            <a:off x="76200" y="6327769"/>
            <a:ext cx="6718955"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Source</a:t>
            </a:r>
            <a:r>
              <a:rPr lang="en-US" sz="1200" dirty="0"/>
              <a:t>: </a:t>
            </a:r>
            <a:r>
              <a:rPr lang="en-US" sz="1200" i="1" dirty="0"/>
              <a:t>C</a:t>
            </a:r>
            <a:r>
              <a:rPr lang="en-US" sz="1200" i="1" dirty="0" smtClean="0"/>
              <a:t>urrent Award Trends in Personal Injury, </a:t>
            </a:r>
            <a:r>
              <a:rPr lang="en-US" sz="1200" dirty="0" smtClean="0"/>
              <a:t>54</a:t>
            </a:r>
            <a:r>
              <a:rPr lang="en-US" sz="1200" baseline="30000" dirty="0" smtClean="0"/>
              <a:t>th</a:t>
            </a:r>
            <a:r>
              <a:rPr lang="en-US" sz="1200" dirty="0" smtClean="0"/>
              <a:t> Edition; Insurance Information </a:t>
            </a:r>
            <a:r>
              <a:rPr lang="en-US" sz="1200" dirty="0"/>
              <a:t>Institute.</a:t>
            </a:r>
          </a:p>
        </p:txBody>
      </p:sp>
    </p:spTree>
    <p:extLst>
      <p:ext uri="{BB962C8B-B14F-4D97-AF65-F5344CB8AC3E}">
        <p14:creationId xmlns:p14="http://schemas.microsoft.com/office/powerpoint/2010/main" val="26176289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105</a:t>
            </a:fld>
            <a:endParaRPr lang="en-US" smtClean="0"/>
          </a:p>
        </p:txBody>
      </p:sp>
      <p:graphicFrame>
        <p:nvGraphicFramePr>
          <p:cNvPr id="5122" name="Object 2"/>
          <p:cNvGraphicFramePr>
            <a:graphicFrameLocks/>
          </p:cNvGraphicFramePr>
          <p:nvPr>
            <p:extLst>
              <p:ext uri="{D42A27DB-BD31-4B8C-83A1-F6EECF244321}">
                <p14:modId xmlns:p14="http://schemas.microsoft.com/office/powerpoint/2010/main" val="354575309"/>
              </p:ext>
            </p:extLst>
          </p:nvPr>
        </p:nvGraphicFramePr>
        <p:xfrm>
          <a:off x="193040" y="1697895"/>
          <a:ext cx="8763453" cy="4676775"/>
        </p:xfrm>
        <a:graphic>
          <a:graphicData uri="http://schemas.openxmlformats.org/presentationml/2006/ole">
            <mc:AlternateContent xmlns:mc="http://schemas.openxmlformats.org/markup-compatibility/2006">
              <mc:Choice xmlns:v="urn:schemas-microsoft-com:vml" Requires="v">
                <p:oleObj spid="_x0000_s28452913" name="Chart" r:id="rId4" imgW="5816791" imgH="3041627" progId="MSGraph.Chart.8">
                  <p:embed followColorScheme="full"/>
                </p:oleObj>
              </mc:Choice>
              <mc:Fallback>
                <p:oleObj name="Chart" r:id="rId4" imgW="5816791" imgH="3041627" progId="MSGraph.Chart.8">
                  <p:embed followColorScheme="full"/>
                  <p:pic>
                    <p:nvPicPr>
                      <p:cNvPr id="0" name=""/>
                      <p:cNvPicPr>
                        <a:picLocks noChangeArrowheads="1"/>
                      </p:cNvPicPr>
                      <p:nvPr/>
                    </p:nvPicPr>
                    <p:blipFill>
                      <a:blip r:embed="rId5"/>
                      <a:srcRect/>
                      <a:stretch>
                        <a:fillRect/>
                      </a:stretch>
                    </p:blipFill>
                    <p:spPr bwMode="auto">
                      <a:xfrm>
                        <a:off x="193040" y="1697895"/>
                        <a:ext cx="8763453" cy="4676775"/>
                      </a:xfrm>
                      <a:prstGeom prst="rect">
                        <a:avLst/>
                      </a:prstGeom>
                      <a:noFill/>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Percent of Personal Injury Jury Awards Over $1 Million, 2003 – 2013*</a:t>
            </a:r>
          </a:p>
        </p:txBody>
      </p:sp>
      <p:sp>
        <p:nvSpPr>
          <p:cNvPr id="1969158" name="AutoShape 6"/>
          <p:cNvSpPr>
            <a:spLocks noChangeArrowheads="1"/>
          </p:cNvSpPr>
          <p:nvPr/>
        </p:nvSpPr>
        <p:spPr bwMode="blackWhite">
          <a:xfrm>
            <a:off x="3849149" y="1697895"/>
            <a:ext cx="2986967" cy="1037843"/>
          </a:xfrm>
          <a:prstGeom prst="wedgeRectCallout">
            <a:avLst>
              <a:gd name="adj1" fmla="val 74403"/>
              <a:gd name="adj2" fmla="val 7258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The share of $1MM+ jury awards has returned </a:t>
            </a:r>
            <a:r>
              <a:rPr lang="en-US" b="1" dirty="0" err="1" smtClean="0">
                <a:solidFill>
                  <a:schemeClr val="bg1"/>
                </a:solidFill>
                <a:cs typeface="+mn-cs"/>
              </a:rPr>
              <a:t>ot</a:t>
            </a:r>
            <a:r>
              <a:rPr lang="en-US" b="1" dirty="0" smtClean="0">
                <a:solidFill>
                  <a:schemeClr val="bg1"/>
                </a:solidFill>
                <a:cs typeface="+mn-cs"/>
              </a:rPr>
              <a:t> its pre-crisis high</a:t>
            </a:r>
            <a:endParaRPr lang="en-US" b="1" dirty="0">
              <a:solidFill>
                <a:schemeClr val="bg1"/>
              </a:solidFill>
              <a:cs typeface="+mn-cs"/>
            </a:endParaRPr>
          </a:p>
        </p:txBody>
      </p:sp>
      <p:sp>
        <p:nvSpPr>
          <p:cNvPr id="7" name="Rectangle 6"/>
          <p:cNvSpPr>
            <a:spLocks noChangeArrowheads="1"/>
          </p:cNvSpPr>
          <p:nvPr/>
        </p:nvSpPr>
        <p:spPr bwMode="auto">
          <a:xfrm>
            <a:off x="76200" y="6327769"/>
            <a:ext cx="7195047" cy="462307"/>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*Latest available.</a:t>
            </a:r>
          </a:p>
          <a:p>
            <a:pPr eaLnBrk="0" hangingPunct="0"/>
            <a:r>
              <a:rPr lang="en-US" sz="1200" dirty="0" smtClean="0"/>
              <a:t>Source</a:t>
            </a:r>
            <a:r>
              <a:rPr lang="en-US" sz="1200" dirty="0"/>
              <a:t>: </a:t>
            </a:r>
            <a:r>
              <a:rPr lang="en-US" sz="1200" i="1" dirty="0"/>
              <a:t>C</a:t>
            </a:r>
            <a:r>
              <a:rPr lang="en-US" sz="1200" i="1" dirty="0" smtClean="0"/>
              <a:t>urrent Award Trends in Personal Injury, </a:t>
            </a:r>
            <a:r>
              <a:rPr lang="en-US" sz="1200" dirty="0" smtClean="0"/>
              <a:t>53</a:t>
            </a:r>
            <a:r>
              <a:rPr lang="en-US" sz="1200" baseline="30000" dirty="0" smtClean="0"/>
              <a:t>rd</a:t>
            </a:r>
            <a:r>
              <a:rPr lang="en-US" sz="1200" i="1" dirty="0" smtClean="0"/>
              <a:t> and </a:t>
            </a:r>
            <a:r>
              <a:rPr lang="en-US" sz="1200" dirty="0" smtClean="0"/>
              <a:t>54</a:t>
            </a:r>
            <a:r>
              <a:rPr lang="en-US" sz="1200" baseline="30000" dirty="0" smtClean="0"/>
              <a:t>th</a:t>
            </a:r>
            <a:r>
              <a:rPr lang="en-US" sz="1200" dirty="0" smtClean="0"/>
              <a:t> Editions; Insurance Information </a:t>
            </a:r>
            <a:r>
              <a:rPr lang="en-US" sz="1200" dirty="0"/>
              <a:t>Institute.</a:t>
            </a:r>
          </a:p>
        </p:txBody>
      </p:sp>
    </p:spTree>
    <p:extLst>
      <p:ext uri="{BB962C8B-B14F-4D97-AF65-F5344CB8AC3E}">
        <p14:creationId xmlns:p14="http://schemas.microsoft.com/office/powerpoint/2010/main" val="21385891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106</a:t>
            </a:fld>
            <a:endParaRPr lang="en-US" smtClean="0"/>
          </a:p>
        </p:txBody>
      </p:sp>
      <p:graphicFrame>
        <p:nvGraphicFramePr>
          <p:cNvPr id="5122" name="Object 2"/>
          <p:cNvGraphicFramePr>
            <a:graphicFrameLocks/>
          </p:cNvGraphicFramePr>
          <p:nvPr>
            <p:extLst>
              <p:ext uri="{D42A27DB-BD31-4B8C-83A1-F6EECF244321}">
                <p14:modId xmlns:p14="http://schemas.microsoft.com/office/powerpoint/2010/main" val="1832691705"/>
              </p:ext>
            </p:extLst>
          </p:nvPr>
        </p:nvGraphicFramePr>
        <p:xfrm>
          <a:off x="255221" y="1540240"/>
          <a:ext cx="8926513" cy="4676775"/>
        </p:xfrm>
        <a:graphic>
          <a:graphicData uri="http://schemas.openxmlformats.org/presentationml/2006/ole">
            <mc:AlternateContent xmlns:mc="http://schemas.openxmlformats.org/markup-compatibility/2006">
              <mc:Choice xmlns:v="urn:schemas-microsoft-com:vml" Requires="v">
                <p:oleObj spid="_x0000_s28450868" name="Chart" r:id="rId4" imgW="8715408" imgH="4562440" progId="MSGraph.Chart.8">
                  <p:embed followColorScheme="full"/>
                </p:oleObj>
              </mc:Choice>
              <mc:Fallback>
                <p:oleObj name="Chart" r:id="rId4" imgW="8715408" imgH="4562440" progId="MSGraph.Chart.8">
                  <p:embed followColorScheme="full"/>
                  <p:pic>
                    <p:nvPicPr>
                      <p:cNvPr id="0" name=""/>
                      <p:cNvPicPr>
                        <a:picLocks noChangeArrowheads="1"/>
                      </p:cNvPicPr>
                      <p:nvPr/>
                    </p:nvPicPr>
                    <p:blipFill>
                      <a:blip r:embed="rId5"/>
                      <a:srcRect/>
                      <a:stretch>
                        <a:fillRect/>
                      </a:stretch>
                    </p:blipFill>
                    <p:spPr bwMode="auto">
                      <a:xfrm>
                        <a:off x="255221" y="1540240"/>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Dollar Value of Top 100 Verdicts in 2013 by Cause of Action, 2013</a:t>
            </a:r>
          </a:p>
        </p:txBody>
      </p:sp>
      <p:sp>
        <p:nvSpPr>
          <p:cNvPr id="1969158" name="AutoShape 6"/>
          <p:cNvSpPr>
            <a:spLocks noChangeArrowheads="1"/>
          </p:cNvSpPr>
          <p:nvPr/>
        </p:nvSpPr>
        <p:spPr bwMode="blackWhite">
          <a:xfrm>
            <a:off x="4469290" y="1361562"/>
            <a:ext cx="2986967" cy="1473569"/>
          </a:xfrm>
          <a:prstGeom prst="wedgeRectCallout">
            <a:avLst>
              <a:gd name="adj1" fmla="val -55098"/>
              <a:gd name="adj2" fmla="val 814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Many causes of action can give rise to catastrophic casualty claims</a:t>
            </a:r>
            <a:endParaRPr lang="en-US" sz="2000" b="1" dirty="0">
              <a:solidFill>
                <a:schemeClr val="bg1"/>
              </a:solidFill>
              <a:cs typeface="+mn-cs"/>
            </a:endParaRPr>
          </a:p>
        </p:txBody>
      </p:sp>
      <p:sp>
        <p:nvSpPr>
          <p:cNvPr id="7" name="Rectangle 6"/>
          <p:cNvSpPr>
            <a:spLocks noChangeArrowheads="1"/>
          </p:cNvSpPr>
          <p:nvPr/>
        </p:nvSpPr>
        <p:spPr bwMode="auto">
          <a:xfrm>
            <a:off x="155027" y="6395693"/>
            <a:ext cx="7301230" cy="462307"/>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Source</a:t>
            </a:r>
            <a:r>
              <a:rPr lang="en-US" sz="1200" dirty="0"/>
              <a:t>: </a:t>
            </a:r>
            <a:r>
              <a:rPr lang="en-US" sz="1200" dirty="0" err="1" smtClean="0"/>
              <a:t>VerdictSearch</a:t>
            </a:r>
            <a:r>
              <a:rPr lang="en-US" sz="1200" dirty="0" smtClean="0"/>
              <a:t> as cited in </a:t>
            </a:r>
            <a:r>
              <a:rPr lang="en-US" sz="1200" i="1" dirty="0"/>
              <a:t>Reevaluating Excess Casualty Protection as Liability Losses Increase</a:t>
            </a:r>
            <a:r>
              <a:rPr lang="en-US" sz="1200" dirty="0"/>
              <a:t>, </a:t>
            </a:r>
            <a:endParaRPr lang="en-US" sz="1200" dirty="0" smtClean="0"/>
          </a:p>
          <a:p>
            <a:pPr eaLnBrk="0" hangingPunct="0"/>
            <a:r>
              <a:rPr lang="en-US" sz="1200" dirty="0" smtClean="0"/>
              <a:t>Marsh </a:t>
            </a:r>
            <a:r>
              <a:rPr lang="en-US" sz="1200" dirty="0"/>
              <a:t>Risk Management Research Briefing, Oct. </a:t>
            </a:r>
            <a:r>
              <a:rPr lang="en-US" sz="1200" dirty="0" smtClean="0"/>
              <a:t>2014.</a:t>
            </a:r>
            <a:endParaRPr lang="en-US" sz="1200" dirty="0"/>
          </a:p>
        </p:txBody>
      </p:sp>
      <p:sp>
        <p:nvSpPr>
          <p:cNvPr id="8"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a:t>
            </a:r>
            <a:r>
              <a:rPr lang="en-US" sz="1600" b="1" dirty="0" smtClean="0">
                <a:solidFill>
                  <a:srgbClr val="225A7A"/>
                </a:solidFill>
              </a:rPr>
              <a:t>Millions</a:t>
            </a:r>
            <a:r>
              <a:rPr lang="en-US" sz="1600" b="1" dirty="0">
                <a:solidFill>
                  <a:srgbClr val="225A7A"/>
                </a:solidFill>
              </a:rPr>
              <a:t>)</a:t>
            </a:r>
          </a:p>
        </p:txBody>
      </p:sp>
    </p:spTree>
    <p:extLst>
      <p:ext uri="{BB962C8B-B14F-4D97-AF65-F5344CB8AC3E}">
        <p14:creationId xmlns:p14="http://schemas.microsoft.com/office/powerpoint/2010/main" val="12453638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2046849-38C7-4253-AA00-A26674FE626C}" type="slidenum">
              <a:rPr lang="en-US" sz="900"/>
              <a:pPr algn="r" eaLnBrk="0" hangingPunct="0">
                <a:lnSpc>
                  <a:spcPct val="85000"/>
                </a:lnSpc>
                <a:spcBef>
                  <a:spcPct val="20000"/>
                </a:spcBef>
              </a:pPr>
              <a:t>107</a:t>
            </a:fld>
            <a:endParaRPr lang="en-US" sz="900"/>
          </a:p>
        </p:txBody>
      </p:sp>
      <p:graphicFrame>
        <p:nvGraphicFramePr>
          <p:cNvPr id="10242" name="Object 2"/>
          <p:cNvGraphicFramePr>
            <a:graphicFrameLocks/>
          </p:cNvGraphicFramePr>
          <p:nvPr>
            <p:extLst/>
          </p:nvPr>
        </p:nvGraphicFramePr>
        <p:xfrm>
          <a:off x="115164" y="2130107"/>
          <a:ext cx="8620125" cy="3987800"/>
        </p:xfrm>
        <a:graphic>
          <a:graphicData uri="http://schemas.openxmlformats.org/presentationml/2006/ole">
            <mc:AlternateContent xmlns:mc="http://schemas.openxmlformats.org/markup-compatibility/2006">
              <mc:Choice xmlns:v="urn:schemas-microsoft-com:vml" Requires="v">
                <p:oleObj spid="_x0000_s28451891"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15164" y="2130107"/>
                        <a:ext cx="8620125"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1817396" y="1207890"/>
            <a:ext cx="5441534" cy="71235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err="1" smtClean="0">
                <a:solidFill>
                  <a:srgbClr val="FFFFFF"/>
                </a:solidFill>
              </a:rPr>
              <a:t>Porducts</a:t>
            </a:r>
            <a:r>
              <a:rPr lang="en-US" sz="1600" b="1" dirty="0" smtClean="0">
                <a:solidFill>
                  <a:srgbClr val="FFFFFF"/>
                </a:solidFill>
              </a:rPr>
              <a:t> Liability and Medical Malpractice cases tend to have among the highest jury awards</a:t>
            </a:r>
            <a:endParaRPr lang="en-US" sz="1600" b="1" i="1" dirty="0">
              <a:solidFill>
                <a:srgbClr val="FFFFFF"/>
              </a:solidFill>
            </a:endParaRPr>
          </a:p>
        </p:txBody>
      </p:sp>
      <p:sp>
        <p:nvSpPr>
          <p:cNvPr id="8" name="Rectangle 3"/>
          <p:cNvSpPr txBox="1">
            <a:spLocks noChangeArrowheads="1"/>
          </p:cNvSpPr>
          <p:nvPr/>
        </p:nvSpPr>
        <p:spPr>
          <a:xfrm>
            <a:off x="29817" y="19878"/>
            <a:ext cx="8055044" cy="860425"/>
          </a:xfrm>
          <a:prstGeom prst="rect">
            <a:avLst/>
          </a:prstGeom>
        </p:spPr>
        <p:txBody>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t>Median and Average Personal Injury Jury Award by Type of Liability, 2013</a:t>
            </a:r>
          </a:p>
        </p:txBody>
      </p:sp>
      <p:sp>
        <p:nvSpPr>
          <p:cNvPr id="9" name="Rectangle 8"/>
          <p:cNvSpPr>
            <a:spLocks noChangeArrowheads="1"/>
          </p:cNvSpPr>
          <p:nvPr/>
        </p:nvSpPr>
        <p:spPr bwMode="auto">
          <a:xfrm>
            <a:off x="76200" y="6327769"/>
            <a:ext cx="6718955"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Source</a:t>
            </a:r>
            <a:r>
              <a:rPr lang="en-US" sz="1200" dirty="0"/>
              <a:t>: </a:t>
            </a:r>
            <a:r>
              <a:rPr lang="en-US" sz="1200" i="1" dirty="0"/>
              <a:t>C</a:t>
            </a:r>
            <a:r>
              <a:rPr lang="en-US" sz="1200" i="1" dirty="0" smtClean="0"/>
              <a:t>urrent Award Trends in Personal Injury, </a:t>
            </a:r>
            <a:r>
              <a:rPr lang="en-US" sz="1200" dirty="0" smtClean="0"/>
              <a:t>54</a:t>
            </a:r>
            <a:r>
              <a:rPr lang="en-US" sz="1200" baseline="30000" dirty="0" smtClean="0"/>
              <a:t>th</a:t>
            </a:r>
            <a:r>
              <a:rPr lang="en-US" sz="1200" dirty="0" smtClean="0"/>
              <a:t> Edition; Insurance Information </a:t>
            </a:r>
            <a:r>
              <a:rPr lang="en-US" sz="1200" dirty="0"/>
              <a:t>Institute.</a:t>
            </a:r>
          </a:p>
        </p:txBody>
      </p:sp>
    </p:spTree>
    <p:extLst>
      <p:ext uri="{BB962C8B-B14F-4D97-AF65-F5344CB8AC3E}">
        <p14:creationId xmlns:p14="http://schemas.microsoft.com/office/powerpoint/2010/main" val="3393270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108</a:t>
            </a:fld>
            <a:endParaRPr lang="en-US" smtClean="0"/>
          </a:p>
        </p:txBody>
      </p:sp>
      <p:sp>
        <p:nvSpPr>
          <p:cNvPr id="5124" name="Rectangle 3"/>
          <p:cNvSpPr>
            <a:spLocks noGrp="1" noChangeArrowheads="1"/>
          </p:cNvSpPr>
          <p:nvPr>
            <p:ph type="title"/>
          </p:nvPr>
        </p:nvSpPr>
        <p:spPr>
          <a:xfrm>
            <a:off x="29816" y="19878"/>
            <a:ext cx="8331863" cy="860425"/>
          </a:xfrm>
        </p:spPr>
        <p:txBody>
          <a:bodyPr/>
          <a:lstStyle/>
          <a:p>
            <a:r>
              <a:rPr lang="en-US" sz="2600" dirty="0" smtClean="0"/>
              <a:t>Defense Costs and Cost Containment Expenses    as a Percent of Incurred Losses, 2011 – 2013*</a:t>
            </a:r>
          </a:p>
        </p:txBody>
      </p:sp>
      <p:sp>
        <p:nvSpPr>
          <p:cNvPr id="7" name="Rectangle 6"/>
          <p:cNvSpPr>
            <a:spLocks noChangeArrowheads="1"/>
          </p:cNvSpPr>
          <p:nvPr/>
        </p:nvSpPr>
        <p:spPr bwMode="auto">
          <a:xfrm>
            <a:off x="76200" y="6327769"/>
            <a:ext cx="3902415" cy="462307"/>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*Latest available.</a:t>
            </a:r>
          </a:p>
          <a:p>
            <a:pPr eaLnBrk="0" hangingPunct="0"/>
            <a:r>
              <a:rPr lang="en-US" sz="1200" dirty="0" smtClean="0"/>
              <a:t>Source</a:t>
            </a:r>
            <a:r>
              <a:rPr lang="en-US" sz="1200" dirty="0"/>
              <a:t>: </a:t>
            </a:r>
            <a:r>
              <a:rPr lang="en-US" sz="1200" dirty="0" smtClean="0"/>
              <a:t>SNL Financial; Insurance Information </a:t>
            </a:r>
            <a:r>
              <a:rPr lang="en-US" sz="1200" dirty="0"/>
              <a:t>Institute.</a:t>
            </a:r>
          </a:p>
        </p:txBody>
      </p:sp>
      <p:pic>
        <p:nvPicPr>
          <p:cNvPr id="2" name="Picture 1"/>
          <p:cNvPicPr>
            <a:picLocks noChangeAspect="1"/>
          </p:cNvPicPr>
          <p:nvPr/>
        </p:nvPicPr>
        <p:blipFill>
          <a:blip r:embed="rId3"/>
          <a:stretch>
            <a:fillRect/>
          </a:stretch>
        </p:blipFill>
        <p:spPr>
          <a:xfrm>
            <a:off x="223521" y="1813706"/>
            <a:ext cx="8676640" cy="3479247"/>
          </a:xfrm>
          <a:prstGeom prst="rect">
            <a:avLst/>
          </a:prstGeom>
        </p:spPr>
      </p:pic>
      <p:sp>
        <p:nvSpPr>
          <p:cNvPr id="8" name="AutoShape 6"/>
          <p:cNvSpPr>
            <a:spLocks noChangeArrowheads="1"/>
          </p:cNvSpPr>
          <p:nvPr/>
        </p:nvSpPr>
        <p:spPr bwMode="blackWhite">
          <a:xfrm>
            <a:off x="4693921" y="4936827"/>
            <a:ext cx="2986967" cy="1037843"/>
          </a:xfrm>
          <a:prstGeom prst="wedgeRectCallout">
            <a:avLst>
              <a:gd name="adj1" fmla="val 81547"/>
              <a:gd name="adj2" fmla="val -762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Defense and Cost Containment expenses have edged up slightly in recent years</a:t>
            </a:r>
            <a:endParaRPr lang="en-US" b="1" dirty="0">
              <a:solidFill>
                <a:schemeClr val="bg1"/>
              </a:solidFill>
              <a:cs typeface="+mn-cs"/>
            </a:endParaRPr>
          </a:p>
        </p:txBody>
      </p:sp>
      <p:sp>
        <p:nvSpPr>
          <p:cNvPr id="3" name="Oval 2"/>
          <p:cNvSpPr/>
          <p:nvPr/>
        </p:nvSpPr>
        <p:spPr>
          <a:xfrm>
            <a:off x="8249920" y="4348480"/>
            <a:ext cx="574992" cy="3149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3239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2046849-38C7-4253-AA00-A26674FE626C}" type="slidenum">
              <a:rPr lang="en-US" sz="900"/>
              <a:pPr algn="r" eaLnBrk="0" hangingPunct="0">
                <a:lnSpc>
                  <a:spcPct val="85000"/>
                </a:lnSpc>
                <a:spcBef>
                  <a:spcPct val="20000"/>
                </a:spcBef>
              </a:pPr>
              <a:t>109</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dirty="0" smtClean="0"/>
              <a:t>Average Total Excess/Umbrella Limits Purchased, By Revenue Size</a:t>
            </a:r>
          </a:p>
        </p:txBody>
      </p:sp>
      <p:sp>
        <p:nvSpPr>
          <p:cNvPr id="10245" name="Rectangle 4"/>
          <p:cNvSpPr>
            <a:spLocks noChangeArrowheads="1"/>
          </p:cNvSpPr>
          <p:nvPr/>
        </p:nvSpPr>
        <p:spPr bwMode="auto">
          <a:xfrm>
            <a:off x="0" y="6575615"/>
            <a:ext cx="9019309"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Reevaluating Excess Casualty Protection as Liability Losses Increase</a:t>
            </a:r>
            <a:r>
              <a:rPr lang="en-US" sz="1100" dirty="0" smtClean="0"/>
              <a:t>, Marsh Risk Management Research Briefing, Oct. 2014.</a:t>
            </a:r>
            <a:endParaRPr lang="en-US" sz="1100" dirty="0"/>
          </a:p>
        </p:txBody>
      </p:sp>
      <p:graphicFrame>
        <p:nvGraphicFramePr>
          <p:cNvPr id="10242" name="Object 2"/>
          <p:cNvGraphicFramePr>
            <a:graphicFrameLocks/>
          </p:cNvGraphicFramePr>
          <p:nvPr>
            <p:extLst>
              <p:ext uri="{D42A27DB-BD31-4B8C-83A1-F6EECF244321}">
                <p14:modId xmlns:p14="http://schemas.microsoft.com/office/powerpoint/2010/main" val="2135605773"/>
              </p:ext>
            </p:extLst>
          </p:nvPr>
        </p:nvGraphicFramePr>
        <p:xfrm>
          <a:off x="284017" y="2382933"/>
          <a:ext cx="8624887" cy="3970337"/>
        </p:xfrm>
        <a:graphic>
          <a:graphicData uri="http://schemas.openxmlformats.org/presentationml/2006/ole">
            <mc:AlternateContent xmlns:mc="http://schemas.openxmlformats.org/markup-compatibility/2006">
              <mc:Choice xmlns:v="urn:schemas-microsoft-com:vml" Requires="v">
                <p:oleObj spid="_x0000_s28471314" name="Chart" r:id="rId4" imgW="8982134" imgH="4153039" progId="MSGraph.Chart.8">
                  <p:embed followColorScheme="full"/>
                </p:oleObj>
              </mc:Choice>
              <mc:Fallback>
                <p:oleObj name="Chart" r:id="rId4" imgW="8982134" imgH="4153039" progId="MSGraph.Chart.8">
                  <p:embed followColorScheme="full"/>
                  <p:pic>
                    <p:nvPicPr>
                      <p:cNvPr id="0" name=""/>
                      <p:cNvPicPr>
                        <a:picLocks noChangeArrowheads="1"/>
                      </p:cNvPicPr>
                      <p:nvPr/>
                    </p:nvPicPr>
                    <p:blipFill>
                      <a:blip r:embed="rId5"/>
                      <a:srcRect/>
                      <a:stretch>
                        <a:fillRect/>
                      </a:stretch>
                    </p:blipFill>
                    <p:spPr bwMode="auto">
                      <a:xfrm>
                        <a:off x="284017" y="2382933"/>
                        <a:ext cx="8624887" cy="3970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1127450" y="1203228"/>
            <a:ext cx="6938020" cy="71235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Average excess/umbrella limits purchased </a:t>
            </a:r>
            <a:r>
              <a:rPr lang="en-US" sz="2000" b="1" dirty="0">
                <a:solidFill>
                  <a:srgbClr val="FFFFFF"/>
                </a:solidFill>
              </a:rPr>
              <a:t>a</a:t>
            </a:r>
            <a:r>
              <a:rPr lang="en-US" sz="2000" b="1" dirty="0" smtClean="0">
                <a:solidFill>
                  <a:srgbClr val="FFFFFF"/>
                </a:solidFill>
              </a:rPr>
              <a:t>re flat</a:t>
            </a:r>
            <a:endParaRPr lang="en-US" sz="2000" b="1" i="1" dirty="0">
              <a:solidFill>
                <a:srgbClr val="FFFFFF"/>
              </a:solidFill>
            </a:endParaRPr>
          </a:p>
        </p:txBody>
      </p:sp>
      <p:sp>
        <p:nvSpPr>
          <p:cNvPr id="10247" name="Rectangle 7"/>
          <p:cNvSpPr>
            <a:spLocks noChangeArrowheads="1"/>
          </p:cNvSpPr>
          <p:nvPr/>
        </p:nvSpPr>
        <p:spPr bwMode="black">
          <a:xfrm>
            <a:off x="284017" y="2040677"/>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extLst>
      <p:ext uri="{BB962C8B-B14F-4D97-AF65-F5344CB8AC3E}">
        <p14:creationId xmlns:p14="http://schemas.microsoft.com/office/powerpoint/2010/main" val="25653227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485203726"/>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137909" name="Chart" r:id="rId5" imgW="8267674" imgH="5495960" progId="MSGraph.Chart.8">
                  <p:embed followColorScheme="full"/>
                </p:oleObj>
              </mc:Choice>
              <mc:Fallback>
                <p:oleObj name="Chart" r:id="rId5" imgW="8267674" imgH="5495960"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78807" y="6249802"/>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through 1934 are based on stock companies only.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16390" name="AutoShape 7"/>
          <p:cNvSpPr>
            <a:spLocks noChangeArrowheads="1"/>
          </p:cNvSpPr>
          <p:nvPr/>
        </p:nvSpPr>
        <p:spPr bwMode="auto">
          <a:xfrm>
            <a:off x="2833721"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22.0</a:t>
            </a:r>
            <a:r>
              <a:rPr lang="en-US" sz="1200" b="1" dirty="0">
                <a:solidFill>
                  <a:srgbClr val="000000"/>
                </a:solidFill>
              </a:rPr>
              <a:t>%</a:t>
            </a:r>
            <a:endParaRPr lang="en-US" sz="1000" dirty="0">
              <a:solidFill>
                <a:srgbClr val="000000"/>
              </a:solidFill>
            </a:endParaRPr>
          </a:p>
        </p:txBody>
      </p:sp>
      <p:sp>
        <p:nvSpPr>
          <p:cNvPr id="16395" name="AutoShape 12"/>
          <p:cNvSpPr>
            <a:spLocks noChangeArrowheads="1"/>
          </p:cNvSpPr>
          <p:nvPr/>
        </p:nvSpPr>
        <p:spPr bwMode="auto">
          <a:xfrm>
            <a:off x="6188297" y="2045801"/>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7734617"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5937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Twin Recessions; Interest Rate Hikes</a:t>
            </a:r>
          </a:p>
          <a:p>
            <a:pPr algn="ctr"/>
            <a:r>
              <a:rPr lang="en-US" sz="1200" b="1" dirty="0" smtClean="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7174191" y="5124913"/>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211738" y="3046883"/>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2015E 4.1%</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NPW Premium Growth: Peaks &amp; Troughs in the P/C Insurance Industry, 1926 – 2015E</a:t>
            </a:r>
          </a:p>
        </p:txBody>
      </p:sp>
      <p:sp>
        <p:nvSpPr>
          <p:cNvPr id="24" name="AutoShape 6"/>
          <p:cNvSpPr>
            <a:spLocks noChangeArrowheads="1"/>
          </p:cNvSpPr>
          <p:nvPr/>
        </p:nvSpPr>
        <p:spPr bwMode="auto">
          <a:xfrm>
            <a:off x="1624324" y="5345880"/>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Depression</a:t>
            </a:r>
          </a:p>
          <a:p>
            <a:pPr algn="ctr"/>
            <a:r>
              <a:rPr lang="en-US" sz="1200" b="1" dirty="0" smtClean="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2102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WW II Peak:</a:t>
            </a:r>
          </a:p>
          <a:p>
            <a:pPr algn="ctr"/>
            <a:r>
              <a:rPr lang="en-US" sz="1200" b="1" dirty="0" smtClean="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971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Start of WW II</a:t>
            </a:r>
          </a:p>
          <a:p>
            <a:pPr algn="ctr"/>
            <a:r>
              <a:rPr lang="en-US" sz="1200" b="1" dirty="0" smtClean="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2959655"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Extended period of stability in growth and profitability.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3940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premium growth was much higher in this period while troughs were comparable.  Rapid inflation, economic volatility, high interest rates, tort environment all played roles</a:t>
            </a:r>
            <a:endParaRPr lang="en-US" sz="1200" b="1" dirty="0">
              <a:solidFill>
                <a:schemeClr val="bg1"/>
              </a:solidFill>
              <a:cs typeface="+mn-cs"/>
            </a:endParaRPr>
          </a:p>
        </p:txBody>
      </p:sp>
      <p:sp>
        <p:nvSpPr>
          <p:cNvPr id="26" name="AutoShape 6"/>
          <p:cNvSpPr>
            <a:spLocks noChangeArrowheads="1"/>
          </p:cNvSpPr>
          <p:nvPr/>
        </p:nvSpPr>
        <p:spPr bwMode="blackWhite">
          <a:xfrm>
            <a:off x="6270172" y="2639118"/>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8170632" y="4005943"/>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Tree>
    <p:custDataLst>
      <p:tags r:id="rId2"/>
    </p:custDataLst>
    <p:extLst>
      <p:ext uri="{BB962C8B-B14F-4D97-AF65-F5344CB8AC3E}">
        <p14:creationId xmlns:p14="http://schemas.microsoft.com/office/powerpoint/2010/main" val="3588271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110</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5100"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110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111</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8172"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111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2015</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Vermont</a:t>
            </a:r>
          </a:p>
          <a:p>
            <a:pPr marL="533400" indent="-533400">
              <a:buFontTx/>
              <a:buAutoNum type="arabicPeriod"/>
            </a:pPr>
            <a:r>
              <a:rPr lang="en-US" sz="1600" dirty="0" smtClean="0"/>
              <a:t>Nebraska</a:t>
            </a:r>
          </a:p>
          <a:p>
            <a:pPr marL="533400" indent="-533400">
              <a:buFontTx/>
              <a:buAutoNum type="arabicPeriod"/>
            </a:pPr>
            <a:r>
              <a:rPr lang="en-US" sz="1600" dirty="0" smtClean="0"/>
              <a:t>Iowa</a:t>
            </a:r>
          </a:p>
          <a:p>
            <a:pPr marL="533400" indent="-533400">
              <a:buFontTx/>
              <a:buAutoNum type="arabicPeriod"/>
            </a:pPr>
            <a:r>
              <a:rPr lang="en-US" sz="1600" dirty="0" smtClean="0"/>
              <a:t>New Hampshire</a:t>
            </a:r>
          </a:p>
          <a:p>
            <a:pPr marL="533400" indent="-533400">
              <a:buFontTx/>
              <a:buAutoNum type="arabicPeriod"/>
            </a:pPr>
            <a:r>
              <a:rPr lang="en-US" sz="1600" dirty="0" smtClean="0"/>
              <a:t>Idaho</a:t>
            </a:r>
          </a:p>
          <a:p>
            <a:pPr marL="533400" indent="-533400">
              <a:buFontTx/>
              <a:buAutoNum type="arabicPeriod"/>
            </a:pPr>
            <a:r>
              <a:rPr lang="en-US" sz="1600" dirty="0" smtClean="0"/>
              <a:t>North Carolina</a:t>
            </a:r>
          </a:p>
          <a:p>
            <a:pPr marL="533400" indent="-533400">
              <a:buFontTx/>
              <a:buAutoNum type="arabicPeriod"/>
            </a:pPr>
            <a:r>
              <a:rPr lang="en-US" sz="1600" dirty="0" smtClean="0"/>
              <a:t>Wyoming</a:t>
            </a:r>
          </a:p>
          <a:p>
            <a:pPr marL="533400" indent="-533400">
              <a:buFontTx/>
              <a:buAutoNum type="arabicPeriod"/>
            </a:pPr>
            <a:r>
              <a:rPr lang="en-US" sz="1600" dirty="0" smtClean="0"/>
              <a:t>South Dakota</a:t>
            </a:r>
          </a:p>
          <a:p>
            <a:pPr marL="533400" indent="-533400">
              <a:buFontTx/>
              <a:buAutoNum type="arabicPeriod"/>
            </a:pPr>
            <a:r>
              <a:rPr lang="en-US" sz="1600" dirty="0" smtClean="0"/>
              <a:t>Utah</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Arkansas</a:t>
            </a:r>
          </a:p>
          <a:p>
            <a:pPr marL="533400" indent="-533400">
              <a:buFontTx/>
              <a:buAutoNum type="arabicPeriod" startAt="41"/>
            </a:pPr>
            <a:r>
              <a:rPr lang="en-US" sz="1600" dirty="0" smtClean="0"/>
              <a:t>Missouri</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868868" cy="262252"/>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2015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dirty="0"/>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2015</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Vermont</a:t>
              </a:r>
            </a:p>
            <a:p>
              <a:pPr marL="228600" indent="-228600" eaLnBrk="0" hangingPunct="0">
                <a:lnSpc>
                  <a:spcPct val="90000"/>
                </a:lnSpc>
                <a:spcBef>
                  <a:spcPct val="25000"/>
                </a:spcBef>
                <a:buClr>
                  <a:schemeClr val="accent2"/>
                </a:buClr>
                <a:buFont typeface="Wingdings" pitchFamily="2" charset="2"/>
                <a:buChar char="n"/>
              </a:pPr>
              <a:r>
                <a:rPr lang="en-US" sz="1500" dirty="0" smtClean="0"/>
                <a:t>New Hampshire</a:t>
              </a:r>
            </a:p>
            <a:p>
              <a:pPr marL="228600" indent="-228600" eaLnBrk="0" hangingPunct="0">
                <a:lnSpc>
                  <a:spcPct val="90000"/>
                </a:lnSpc>
                <a:spcBef>
                  <a:spcPct val="25000"/>
                </a:spcBef>
                <a:buClr>
                  <a:schemeClr val="accent2"/>
                </a:buClr>
                <a:buFont typeface="Wingdings" pitchFamily="2" charset="2"/>
                <a:buChar char="n"/>
              </a:pPr>
              <a:r>
                <a:rPr lang="en-US" sz="1500" dirty="0" smtClean="0"/>
                <a:t>North Carolina</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dirty="0"/>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dirty="0">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Virginia</a:t>
              </a:r>
            </a:p>
            <a:p>
              <a:pPr marL="228600" indent="-228600" eaLnBrk="0" hangingPunct="0">
                <a:lnSpc>
                  <a:spcPct val="90000"/>
                </a:lnSpc>
                <a:spcBef>
                  <a:spcPct val="25000"/>
                </a:spcBef>
                <a:buClr>
                  <a:schemeClr val="accent2"/>
                </a:buClr>
                <a:buFont typeface="Wingdings" pitchFamily="2" charset="2"/>
                <a:buChar char="n"/>
              </a:pPr>
              <a:r>
                <a:rPr lang="en-US" sz="1500" dirty="0" smtClean="0"/>
                <a:t>North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dirty="0"/>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Newly Notorious</a:t>
              </a:r>
            </a:p>
          </p:txBody>
        </p:sp>
        <p:sp>
          <p:nvSpPr>
            <p:cNvPr id="145419" name="Text Box 101"/>
            <p:cNvSpPr txBox="1">
              <a:spLocks noChangeArrowheads="1"/>
            </p:cNvSpPr>
            <p:nvPr/>
          </p:nvSpPr>
          <p:spPr bwMode="auto">
            <a:xfrm>
              <a:off x="96" y="1056"/>
              <a:ext cx="1385" cy="32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Missouri</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dirty="0"/>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dirty="0">
                  <a:solidFill>
                    <a:srgbClr val="FFFFFF"/>
                  </a:solidFill>
                </a:rPr>
                <a:t>Rising Above</a:t>
              </a:r>
            </a:p>
          </p:txBody>
        </p:sp>
        <p:sp>
          <p:nvSpPr>
            <p:cNvPr id="145422" name="Text Box 104"/>
            <p:cNvSpPr txBox="1">
              <a:spLocks noChangeArrowheads="1"/>
            </p:cNvSpPr>
            <p:nvPr/>
          </p:nvSpPr>
          <p:spPr bwMode="auto">
            <a:xfrm>
              <a:off x="91" y="2009"/>
              <a:ext cx="1369" cy="32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p>
            <a:p>
              <a:pPr marL="228600" indent="-228600" eaLnBrk="0" hangingPunct="0">
                <a:lnSpc>
                  <a:spcPct val="90000"/>
                </a:lnSpc>
                <a:spcBef>
                  <a:spcPct val="25000"/>
                </a:spcBef>
                <a:buClr>
                  <a:schemeClr val="accent2"/>
                </a:buClr>
                <a:buFont typeface="Wingdings" pitchFamily="2" charset="2"/>
                <a:buChar char="n"/>
              </a:pPr>
              <a:r>
                <a:rPr lang="en-US" sz="1500" dirty="0" smtClean="0"/>
                <a:t>Montana</a:t>
              </a:r>
              <a:endParaRPr lang="en-US" sz="1500" dirty="0"/>
            </a:p>
          </p:txBody>
        </p:sp>
      </p:gr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112</a:t>
            </a:fld>
            <a:endParaRPr lang="en-US" dirty="0"/>
          </a:p>
        </p:txBody>
      </p:sp>
    </p:spTree>
    <p:extLst>
      <p:ext uri="{BB962C8B-B14F-4D97-AF65-F5344CB8AC3E}">
        <p14:creationId xmlns:p14="http://schemas.microsoft.com/office/powerpoint/2010/main" val="18986389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113</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2014/2015</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98" name="Freeform 20"/>
            <p:cNvSpPr>
              <a:spLocks/>
            </p:cNvSpPr>
            <p:nvPr/>
          </p:nvSpPr>
          <p:spPr bwMode="grayWhite">
            <a:xfrm>
              <a:off x="3162" y="2650"/>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endParaRPr lang="en-US" sz="1600" b="1" i="1" dirty="0" smtClean="0">
              <a:solidFill>
                <a:schemeClr val="bg1"/>
              </a:solidFill>
            </a:endParaRPr>
          </a:p>
          <a:p>
            <a:pPr algn="ctr">
              <a:lnSpc>
                <a:spcPct val="90000"/>
              </a:lnSpc>
              <a:spcBef>
                <a:spcPct val="25000"/>
              </a:spcBef>
              <a:defRPr/>
            </a:pPr>
            <a:r>
              <a:rPr lang="en-US" sz="1600" b="1" i="1" dirty="0" smtClean="0">
                <a:solidFill>
                  <a:schemeClr val="bg1"/>
                </a:solidFill>
              </a:rPr>
              <a:t>New York City Asbestos Litigation</a:t>
            </a:r>
            <a:endParaRPr lang="en-US" sz="1600" b="1" i="1" dirty="0">
              <a:solidFill>
                <a:schemeClr val="bg1"/>
              </a:solidFill>
            </a:endParaRPr>
          </a:p>
          <a:p>
            <a:pPr algn="ctr">
              <a:lnSpc>
                <a:spcPct val="90000"/>
              </a:lnSpc>
              <a:spcBef>
                <a:spcPct val="25000"/>
              </a:spcBef>
              <a:defRPr/>
            </a:pP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1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200" b="1" dirty="0" smtClean="0"/>
                <a:t>Atlantic County, New Jersey</a:t>
              </a:r>
            </a:p>
            <a:p>
              <a:pPr marL="228600" indent="-228600" eaLnBrk="0" hangingPunct="0">
                <a:lnSpc>
                  <a:spcPct val="90000"/>
                </a:lnSpc>
                <a:spcBef>
                  <a:spcPct val="25000"/>
                </a:spcBef>
                <a:buClr>
                  <a:schemeClr val="accent2"/>
                </a:buClr>
                <a:buFont typeface="Wingdings" pitchFamily="2" charset="2"/>
                <a:buChar char="n"/>
              </a:pPr>
              <a:r>
                <a:rPr lang="en-US" sz="1200" b="1" dirty="0" smtClean="0"/>
                <a:t>Mississippi Delta</a:t>
              </a:r>
            </a:p>
            <a:p>
              <a:pPr marL="228600" indent="-228600" eaLnBrk="0" hangingPunct="0">
                <a:lnSpc>
                  <a:spcPct val="90000"/>
                </a:lnSpc>
                <a:spcBef>
                  <a:spcPct val="25000"/>
                </a:spcBef>
                <a:buClr>
                  <a:schemeClr val="accent2"/>
                </a:buClr>
                <a:buFont typeface="Wingdings" pitchFamily="2" charset="2"/>
                <a:buChar char="n"/>
              </a:pPr>
              <a:r>
                <a:rPr lang="en-US" sz="1200" b="1" dirty="0" smtClean="0"/>
                <a:t>Montana</a:t>
              </a:r>
            </a:p>
            <a:p>
              <a:pPr marL="228600" indent="-228600" eaLnBrk="0" hangingPunct="0">
                <a:lnSpc>
                  <a:spcPct val="90000"/>
                </a:lnSpc>
                <a:spcBef>
                  <a:spcPct val="25000"/>
                </a:spcBef>
                <a:buClr>
                  <a:schemeClr val="accent2"/>
                </a:buClr>
                <a:buFont typeface="Wingdings" pitchFamily="2" charset="2"/>
                <a:buChar char="n"/>
              </a:pPr>
              <a:r>
                <a:rPr lang="en-US" sz="1200" b="1" dirty="0" smtClean="0"/>
                <a:t>Nevada</a:t>
              </a:r>
            </a:p>
            <a:p>
              <a:pPr marL="228600" indent="-228600" eaLnBrk="0" hangingPunct="0">
                <a:lnSpc>
                  <a:spcPct val="90000"/>
                </a:lnSpc>
                <a:spcBef>
                  <a:spcPct val="25000"/>
                </a:spcBef>
                <a:buClr>
                  <a:schemeClr val="accent2"/>
                </a:buClr>
                <a:buFont typeface="Wingdings" pitchFamily="2" charset="2"/>
                <a:buChar char="n"/>
              </a:pPr>
              <a:r>
                <a:rPr lang="en-US" sz="1200" b="1" dirty="0" smtClean="0"/>
                <a:t>Newport News, Virginia</a:t>
              </a:r>
            </a:p>
            <a:p>
              <a:pPr marL="228600" indent="-228600" eaLnBrk="0" hangingPunct="0">
                <a:lnSpc>
                  <a:spcPct val="90000"/>
                </a:lnSpc>
                <a:spcBef>
                  <a:spcPct val="25000"/>
                </a:spcBef>
                <a:buClr>
                  <a:schemeClr val="accent2"/>
                </a:buClr>
                <a:buFont typeface="Wingdings" pitchFamily="2" charset="2"/>
                <a:buChar char="n"/>
              </a:pPr>
              <a:r>
                <a:rPr lang="en-US" sz="1200" b="1" dirty="0" smtClean="0"/>
                <a:t>Philadelphia, Pennsylvania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AL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PA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6368546" y="5773343"/>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Florida</a:t>
            </a:r>
            <a:endParaRPr lang="en-US" sz="1400" b="1" dirty="0">
              <a:solidFill>
                <a:schemeClr val="bg1"/>
              </a:solidFill>
            </a:endParaRPr>
          </a:p>
        </p:txBody>
      </p:sp>
      <p:grpSp>
        <p:nvGrpSpPr>
          <p:cNvPr id="9" name="Group 63"/>
          <p:cNvGrpSpPr>
            <a:grpSpLocks/>
          </p:cNvGrpSpPr>
          <p:nvPr/>
        </p:nvGrpSpPr>
        <p:grpSpPr bwMode="auto">
          <a:xfrm>
            <a:off x="7395053" y="5326437"/>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cxnSp>
        <p:nvCxnSpPr>
          <p:cNvPr id="11" name="Straight Arrow Connector 10"/>
          <p:cNvCxnSpPr/>
          <p:nvPr/>
        </p:nvCxnSpPr>
        <p:spPr>
          <a:xfrm flipV="1">
            <a:off x="6888169" y="5346134"/>
            <a:ext cx="424946" cy="3941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9" name="Rectangle 4"/>
          <p:cNvSpPr>
            <a:spLocks noChangeArrowheads="1"/>
          </p:cNvSpPr>
          <p:nvPr/>
        </p:nvSpPr>
        <p:spPr bwMode="blackWhite">
          <a:xfrm>
            <a:off x="2328182" y="4933696"/>
            <a:ext cx="3985116" cy="150468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Volkswagen:  Massive tort actions, fines, penalties certain.  Are others vulnerable? Issue of cheating on environmental standards and liability looms large.</a:t>
            </a:r>
            <a:endParaRPr lang="en-US" b="1" dirty="0">
              <a:solidFill>
                <a:srgbClr val="FFFFFF"/>
              </a:solidFill>
            </a:endParaRPr>
          </a:p>
        </p:txBody>
      </p:sp>
    </p:spTree>
    <p:extLst>
      <p:ext uri="{BB962C8B-B14F-4D97-AF65-F5344CB8AC3E}">
        <p14:creationId xmlns:p14="http://schemas.microsoft.com/office/powerpoint/2010/main" val="19707240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53" presetClass="entr" presetSubtype="0" fill="hold" grpId="0" nodeType="afterEffect">
                                  <p:stCondLst>
                                    <p:cond delay="700"/>
                                  </p:stCondLst>
                                  <p:childTnLst>
                                    <p:set>
                                      <p:cBhvr>
                                        <p:cTn id="10" dur="1" fill="hold">
                                          <p:stCondLst>
                                            <p:cond delay="0"/>
                                          </p:stCondLst>
                                        </p:cTn>
                                        <p:tgtEl>
                                          <p:spTgt spid="99"/>
                                        </p:tgtEl>
                                        <p:attrNameLst>
                                          <p:attrName>style.visibility</p:attrName>
                                        </p:attrNameLst>
                                      </p:cBhvr>
                                      <p:to>
                                        <p:strVal val="visible"/>
                                      </p:to>
                                    </p:set>
                                    <p:anim calcmode="lin" valueType="num">
                                      <p:cBhvr>
                                        <p:cTn id="11" dur="500" fill="hold"/>
                                        <p:tgtEl>
                                          <p:spTgt spid="99"/>
                                        </p:tgtEl>
                                        <p:attrNameLst>
                                          <p:attrName>ppt_w</p:attrName>
                                        </p:attrNameLst>
                                      </p:cBhvr>
                                      <p:tavLst>
                                        <p:tav tm="0">
                                          <p:val>
                                            <p:fltVal val="0"/>
                                          </p:val>
                                        </p:tav>
                                        <p:tav tm="100000">
                                          <p:val>
                                            <p:strVal val="#ppt_w"/>
                                          </p:val>
                                        </p:tav>
                                      </p:tavLst>
                                    </p:anim>
                                    <p:anim calcmode="lin" valueType="num">
                                      <p:cBhvr>
                                        <p:cTn id="12" dur="500" fill="hold"/>
                                        <p:tgtEl>
                                          <p:spTgt spid="99"/>
                                        </p:tgtEl>
                                        <p:attrNameLst>
                                          <p:attrName>ppt_h</p:attrName>
                                        </p:attrNameLst>
                                      </p:cBhvr>
                                      <p:tavLst>
                                        <p:tav tm="0">
                                          <p:val>
                                            <p:fltVal val="0"/>
                                          </p:val>
                                        </p:tav>
                                        <p:tav tm="100000">
                                          <p:val>
                                            <p:strVal val="#ppt_h"/>
                                          </p:val>
                                        </p:tav>
                                      </p:tavLst>
                                    </p:anim>
                                    <p:animEffect transition="in" filter="fade">
                                      <p:cBhvr>
                                        <p:cTn id="1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114</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Pricing Trends</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Survey Results Suggest Commercial Pricing Has Flattened</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114</a:t>
            </a:fld>
            <a:endParaRPr lang="en-US"/>
          </a:p>
        </p:txBody>
      </p:sp>
    </p:spTree>
    <p:extLst>
      <p:ext uri="{BB962C8B-B14F-4D97-AF65-F5344CB8AC3E}">
        <p14:creationId xmlns:p14="http://schemas.microsoft.com/office/powerpoint/2010/main" val="96012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115</a:t>
            </a:fld>
            <a:endParaRPr lang="en-US" smtClean="0"/>
          </a:p>
        </p:txBody>
      </p:sp>
      <p:sp>
        <p:nvSpPr>
          <p:cNvPr id="100358" name="Rectangle 3"/>
          <p:cNvSpPr>
            <a:spLocks noGrp="1" noChangeArrowheads="1"/>
          </p:cNvSpPr>
          <p:nvPr>
            <p:ph type="title"/>
          </p:nvPr>
        </p:nvSpPr>
        <p:spPr/>
        <p:txBody>
          <a:bodyPr/>
          <a:lstStyle/>
          <a:p>
            <a:r>
              <a:rPr lang="en-US" dirty="0" smtClean="0"/>
              <a:t>CIAB: Average Commercial Rate Change, All Lines, (1Q:2004–2Q:2015)</a:t>
            </a:r>
          </a:p>
        </p:txBody>
      </p:sp>
      <p:graphicFrame>
        <p:nvGraphicFramePr>
          <p:cNvPr id="7200771" name="Object 2"/>
          <p:cNvGraphicFramePr>
            <a:graphicFrameLocks noGrp="1" noChangeAspect="1"/>
          </p:cNvGraphicFramePr>
          <p:nvPr>
            <p:ph type="chart" idx="4294967295"/>
            <p:extLst>
              <p:ext uri="{D42A27DB-BD31-4B8C-83A1-F6EECF244321}">
                <p14:modId xmlns:p14="http://schemas.microsoft.com/office/powerpoint/2010/main" val="628082965"/>
              </p:ext>
            </p:extLst>
          </p:nvPr>
        </p:nvGraphicFramePr>
        <p:xfrm>
          <a:off x="195263" y="1633538"/>
          <a:ext cx="8701087" cy="4843462"/>
        </p:xfrm>
        <a:graphic>
          <a:graphicData uri="http://schemas.openxmlformats.org/presentationml/2006/ole">
            <mc:AlternateContent xmlns:mc="http://schemas.openxmlformats.org/markup-compatibility/2006">
              <mc:Choice xmlns:v="urn:schemas-microsoft-com:vml" Requires="v">
                <p:oleObj spid="_x0000_s28200253" name="Chart" r:id="rId4" imgW="5714844" imgH="3181281" progId="MSGraph.Chart.8">
                  <p:embed followColorScheme="full"/>
                </p:oleObj>
              </mc:Choice>
              <mc:Fallback>
                <p:oleObj name="Chart" r:id="rId4" imgW="5714844" imgH="3181281" progId="MSGraph.Chart.8">
                  <p:embed followColorScheme="full"/>
                  <p:pic>
                    <p:nvPicPr>
                      <p:cNvPr id="0" name=""/>
                      <p:cNvPicPr>
                        <a:picLocks noGrp="1" noChangeAspect="1" noChangeArrowheads="1"/>
                      </p:cNvPicPr>
                      <p:nvPr/>
                    </p:nvPicPr>
                    <p:blipFill>
                      <a:blip r:embed="rId5"/>
                      <a:srcRect/>
                      <a:stretch>
                        <a:fillRect/>
                      </a:stretch>
                    </p:blipFill>
                    <p:spPr bwMode="auto">
                      <a:xfrm>
                        <a:off x="195263" y="1633538"/>
                        <a:ext cx="8701087" cy="4843462"/>
                      </a:xfrm>
                      <a:prstGeom prst="rect">
                        <a:avLst/>
                      </a:prstGeom>
                      <a:noFill/>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212530" y="5182508"/>
            <a:ext cx="1879600" cy="419100"/>
          </a:xfrm>
          <a:prstGeom prst="wedgeRectCallout">
            <a:avLst>
              <a:gd name="adj1" fmla="val 14776"/>
              <a:gd name="adj2" fmla="val -3311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6022439" y="4348481"/>
            <a:ext cx="2680553" cy="596538"/>
          </a:xfrm>
          <a:prstGeom prst="wedgeRectCallout">
            <a:avLst>
              <a:gd name="adj1" fmla="val 47391"/>
              <a:gd name="adj2" fmla="val -1393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Q2:2015 had remained (slightly) negative</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3419500" y="1763033"/>
            <a:ext cx="1951038" cy="1075297"/>
          </a:xfrm>
          <a:prstGeom prst="wedgeRectCallout">
            <a:avLst>
              <a:gd name="adj1" fmla="val 83860"/>
              <a:gd name="adj2" fmla="val 425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extLst>
      <p:ext uri="{BB962C8B-B14F-4D97-AF65-F5344CB8AC3E}">
        <p14:creationId xmlns:p14="http://schemas.microsoft.com/office/powerpoint/2010/main" val="37666816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116</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2015:Q1</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a:t>
            </a:r>
            <a:r>
              <a:rPr lang="en-US" sz="1100" u="sng" dirty="0" smtClean="0"/>
              <a:t>can</a:t>
            </a:r>
            <a:r>
              <a:rPr lang="en-US" sz="1100" dirty="0" smtClean="0"/>
              <a:t> and </a:t>
            </a:r>
            <a:r>
              <a:rPr lang="en-US" sz="1100" u="sng" dirty="0" smtClean="0"/>
              <a:t>do</a:t>
            </a:r>
            <a:r>
              <a:rPr lang="en-US" sz="1100" dirty="0" smtClean="0"/>
              <a:t> vary, </a:t>
            </a:r>
            <a:r>
              <a:rPr lang="en-US" sz="1100" i="1" dirty="0" smtClean="0"/>
              <a:t>potentially substantially</a:t>
            </a:r>
            <a:r>
              <a:rPr lang="en-US" sz="1100" dirty="0" smtClean="0"/>
              <a:t>.</a:t>
            </a:r>
            <a:endParaRPr lang="en-US" sz="1100" dirty="0"/>
          </a:p>
        </p:txBody>
      </p:sp>
      <p:sp>
        <p:nvSpPr>
          <p:cNvPr id="15" name="Rectangle 6"/>
          <p:cNvSpPr>
            <a:spLocks noChangeArrowheads="1"/>
          </p:cNvSpPr>
          <p:nvPr/>
        </p:nvSpPr>
        <p:spPr bwMode="black">
          <a:xfrm>
            <a:off x="259175" y="102819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2" name="Picture 2"/>
          <p:cNvPicPr>
            <a:picLocks noChangeAspect="1" noChangeArrowheads="1"/>
          </p:cNvPicPr>
          <p:nvPr/>
        </p:nvPicPr>
        <p:blipFill>
          <a:blip r:embed="rId3" cstate="print"/>
          <a:srcRect/>
          <a:stretch>
            <a:fillRect/>
          </a:stretch>
        </p:blipFill>
        <p:spPr bwMode="auto">
          <a:xfrm>
            <a:off x="2337443" y="5456568"/>
            <a:ext cx="3743325" cy="161925"/>
          </a:xfrm>
          <a:prstGeom prst="rect">
            <a:avLst/>
          </a:prstGeom>
          <a:noFill/>
          <a:ln w="9525">
            <a:noFill/>
            <a:miter lim="800000"/>
            <a:headEnd/>
            <a:tailEnd/>
          </a:ln>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1181" y="1341044"/>
            <a:ext cx="8697069" cy="5124655"/>
          </a:xfrm>
          <a:prstGeom prst="rect">
            <a:avLst/>
          </a:prstGeom>
        </p:spPr>
      </p:pic>
      <p:sp>
        <p:nvSpPr>
          <p:cNvPr id="18" name="AutoShape 7"/>
          <p:cNvSpPr>
            <a:spLocks noChangeArrowheads="1"/>
          </p:cNvSpPr>
          <p:nvPr/>
        </p:nvSpPr>
        <p:spPr bwMode="blackWhite">
          <a:xfrm>
            <a:off x="2387675" y="1320403"/>
            <a:ext cx="1819275" cy="666750"/>
          </a:xfrm>
          <a:prstGeom prst="wedgeRectCallout">
            <a:avLst>
              <a:gd name="adj1" fmla="val -85926"/>
              <a:gd name="adj2" fmla="val 387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19" name="AutoShape 6"/>
          <p:cNvSpPr>
            <a:spLocks noChangeArrowheads="1"/>
          </p:cNvSpPr>
          <p:nvPr/>
        </p:nvSpPr>
        <p:spPr bwMode="blackWhite">
          <a:xfrm>
            <a:off x="4206950" y="3326619"/>
            <a:ext cx="1395269" cy="658813"/>
          </a:xfrm>
          <a:prstGeom prst="wedgeRectCallout">
            <a:avLst>
              <a:gd name="adj1" fmla="val -54660"/>
              <a:gd name="adj2" fmla="val 10163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
        <p:nvSpPr>
          <p:cNvPr id="20" name="AutoShape 6"/>
          <p:cNvSpPr>
            <a:spLocks noChangeArrowheads="1"/>
          </p:cNvSpPr>
          <p:nvPr/>
        </p:nvSpPr>
        <p:spPr bwMode="blackWhite">
          <a:xfrm>
            <a:off x="5768876" y="1697910"/>
            <a:ext cx="1757691" cy="1571261"/>
          </a:xfrm>
          <a:prstGeom prst="wedgeRectCallout">
            <a:avLst>
              <a:gd name="adj1" fmla="val -6943"/>
              <a:gd name="adj2" fmla="val 1195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Pricing turned positive in Q3:2011, the first increase in nearly 8 years</a:t>
            </a:r>
            <a:endParaRPr lang="en-US" sz="1600" b="1" dirty="0">
              <a:solidFill>
                <a:schemeClr val="bg1"/>
              </a:solidFill>
              <a:latin typeface="Arial" pitchFamily="34" charset="0"/>
              <a:cs typeface="+mn-cs"/>
            </a:endParaRPr>
          </a:p>
        </p:txBody>
      </p:sp>
      <p:sp>
        <p:nvSpPr>
          <p:cNvPr id="21" name="AutoShape 7"/>
          <p:cNvSpPr>
            <a:spLocks noChangeArrowheads="1"/>
          </p:cNvSpPr>
          <p:nvPr/>
        </p:nvSpPr>
        <p:spPr bwMode="blackWhite">
          <a:xfrm>
            <a:off x="1169885" y="5123193"/>
            <a:ext cx="1924050" cy="666750"/>
          </a:xfrm>
          <a:prstGeom prst="wedgeRectCallout">
            <a:avLst>
              <a:gd name="adj1" fmla="val 137136"/>
              <a:gd name="adj2" fmla="val 192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7" name="AutoShape 6"/>
          <p:cNvSpPr>
            <a:spLocks noChangeArrowheads="1"/>
          </p:cNvSpPr>
          <p:nvPr/>
        </p:nvSpPr>
        <p:spPr bwMode="blackWhite">
          <a:xfrm>
            <a:off x="2598356" y="2115241"/>
            <a:ext cx="1771650" cy="1104900"/>
          </a:xfrm>
          <a:prstGeom prst="wedgeRectCallout">
            <a:avLst>
              <a:gd name="adj1" fmla="val -30204"/>
              <a:gd name="adj2" fmla="val 1520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16" name="AutoShape 7"/>
          <p:cNvSpPr>
            <a:spLocks noChangeArrowheads="1"/>
          </p:cNvSpPr>
          <p:nvPr/>
        </p:nvSpPr>
        <p:spPr bwMode="blackWhite">
          <a:xfrm>
            <a:off x="6537326" y="4857750"/>
            <a:ext cx="2347911" cy="1035204"/>
          </a:xfrm>
          <a:prstGeom prst="wedgeRectCallout">
            <a:avLst>
              <a:gd name="adj1" fmla="val 35912"/>
              <a:gd name="adj2" fmla="val -7169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Rate trends are roughly flat, some carriers reporting small gains, others flat, others small declines</a:t>
            </a:r>
            <a:endParaRPr lang="en-US" sz="1400" b="1" dirty="0">
              <a:solidFill>
                <a:schemeClr val="bg1"/>
              </a:solidFill>
              <a:latin typeface="Arial" pitchFamily="34" charset="0"/>
              <a:cs typeface="+mn-cs"/>
            </a:endParaRPr>
          </a:p>
        </p:txBody>
      </p:sp>
    </p:spTree>
    <p:extLst>
      <p:ext uri="{BB962C8B-B14F-4D97-AF65-F5344CB8AC3E}">
        <p14:creationId xmlns:p14="http://schemas.microsoft.com/office/powerpoint/2010/main" val="366528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2700"/>
                            </p:stCondLst>
                            <p:childTnLst>
                              <p:par>
                                <p:cTn id="13" presetID="22" presetClass="entr" presetSubtype="1" fill="hold" grpId="0" nodeType="afterEffect">
                                  <p:stCondLst>
                                    <p:cond delay="100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par>
                          <p:cTn id="16" fill="hold">
                            <p:stCondLst>
                              <p:cond delay="4200"/>
                            </p:stCondLst>
                            <p:childTnLst>
                              <p:par>
                                <p:cTn id="17" presetID="22" presetClass="entr" presetSubtype="4" fill="hold" grpId="0" nodeType="afterEffect">
                                  <p:stCondLst>
                                    <p:cond delay="70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6900"/>
                            </p:stCondLst>
                            <p:childTnLst>
                              <p:par>
                                <p:cTn id="25" presetID="22" presetClass="entr" presetSubtype="4" fill="hold" grpId="0" nodeType="afterEffect">
                                  <p:stCondLst>
                                    <p:cond delay="7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7" grpId="0" animBg="1"/>
      <p:bldP spid="16"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117</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2015:Q2</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849745" y="5338919"/>
            <a:ext cx="7850910"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a:t>
            </a:r>
            <a:r>
              <a:rPr lang="en-US" b="1" dirty="0" smtClean="0">
                <a:solidFill>
                  <a:srgbClr val="FFFFFF"/>
                </a:solidFill>
                <a:latin typeface="Arial" charset="0"/>
                <a:cs typeface="Arial" charset="0"/>
              </a:rPr>
              <a:t>Renewals Were Mixed to Flat in Q2:2015;   EPL, D&amp;O and Commercial Auto Led the Way</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extLst>
              <p:ext uri="{D42A27DB-BD31-4B8C-83A1-F6EECF244321}">
                <p14:modId xmlns:p14="http://schemas.microsoft.com/office/powerpoint/2010/main" val="3835136413"/>
              </p:ext>
            </p:extLst>
          </p:nvPr>
        </p:nvGraphicFramePr>
        <p:xfrm>
          <a:off x="493762" y="1611286"/>
          <a:ext cx="8296275" cy="3752850"/>
        </p:xfrm>
        <a:graphic>
          <a:graphicData uri="http://schemas.openxmlformats.org/presentationml/2006/ole">
            <mc:AlternateContent xmlns:mc="http://schemas.openxmlformats.org/markup-compatibility/2006">
              <mc:Choice xmlns:v="urn:schemas-microsoft-com:vml" Requires="v">
                <p:oleObj spid="_x0000_s28446806" name="Chart" r:id="rId4" imgW="5530924" imgH="2520835" progId="MSGraph.Chart.8">
                  <p:embed followColorScheme="full"/>
                </p:oleObj>
              </mc:Choice>
              <mc:Fallback>
                <p:oleObj name="Chart" r:id="rId4" imgW="5530924" imgH="2520835" progId="MSGraph.Chart.8">
                  <p:embed followColorScheme="full"/>
                  <p:pic>
                    <p:nvPicPr>
                      <p:cNvPr id="0" name=""/>
                      <p:cNvPicPr>
                        <a:picLocks noChangeAspect="1" noChangeArrowheads="1"/>
                      </p:cNvPicPr>
                      <p:nvPr/>
                    </p:nvPicPr>
                    <p:blipFill>
                      <a:blip r:embed="rId5"/>
                      <a:srcRect/>
                      <a:stretch>
                        <a:fillRect/>
                      </a:stretch>
                    </p:blipFill>
                    <p:spPr bwMode="auto">
                      <a:xfrm>
                        <a:off x="493762" y="161128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2886597" y="1074711"/>
            <a:ext cx="2624779" cy="1276910"/>
          </a:xfrm>
          <a:prstGeom prst="wedgeRectCallout">
            <a:avLst>
              <a:gd name="adj1" fmla="val 144103"/>
              <a:gd name="adj2" fmla="val 7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Employment Practices</a:t>
            </a:r>
            <a:r>
              <a:rPr lang="en-US" sz="1600" b="1" dirty="0" smtClean="0">
                <a:solidFill>
                  <a:srgbClr val="FFFFFF"/>
                </a:solidFill>
                <a:latin typeface="Arial" charset="0"/>
                <a:cs typeface="Arial" charset="0"/>
              </a:rPr>
              <a:t> rate increases are large than any other line, followed by D&amp;O and Commercial Auto</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extLst>
      <p:ext uri="{BB962C8B-B14F-4D97-AF65-F5344CB8AC3E}">
        <p14:creationId xmlns:p14="http://schemas.microsoft.com/office/powerpoint/2010/main" val="38565947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rgbClr val="FFFFFF"/>
                </a:solidFill>
              </a:rPr>
              <a:t>12/01/09 - 9pm</a:t>
            </a:r>
          </a:p>
        </p:txBody>
      </p:sp>
      <p:sp>
        <p:nvSpPr>
          <p:cNvPr id="7171"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rgbClr val="FFFFFF"/>
                </a:solidFill>
              </a:rPr>
              <a:t>eSlide – P6466 – The Financial Crisis and the Future of the P/C</a:t>
            </a:r>
          </a:p>
        </p:txBody>
      </p:sp>
      <p:sp>
        <p:nvSpPr>
          <p:cNvPr id="717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DBB06DB6-C383-4546-A4DC-B9BB97BCBD6D}" type="slidenum">
              <a:rPr lang="en-US" altLang="en-US" sz="900">
                <a:solidFill>
                  <a:srgbClr val="000000"/>
                </a:solidFill>
              </a:rPr>
              <a:pPr algn="r">
                <a:lnSpc>
                  <a:spcPct val="85000"/>
                </a:lnSpc>
                <a:spcBef>
                  <a:spcPct val="20000"/>
                </a:spcBef>
                <a:buClrTx/>
                <a:buFontTx/>
                <a:buNone/>
              </a:pPr>
              <a:t>118</a:t>
            </a:fld>
            <a:endParaRPr lang="en-US" altLang="en-US" sz="900">
              <a:solidFill>
                <a:srgbClr val="000000"/>
              </a:solidFill>
            </a:endParaRPr>
          </a:p>
        </p:txBody>
      </p:sp>
      <p:sp>
        <p:nvSpPr>
          <p:cNvPr id="7173" name="Rectangle 2"/>
          <p:cNvSpPr>
            <a:spLocks noGrp="1" noChangeArrowheads="1"/>
          </p:cNvSpPr>
          <p:nvPr>
            <p:ph type="title" idx="4294967295"/>
          </p:nvPr>
        </p:nvSpPr>
        <p:spPr>
          <a:xfrm>
            <a:off x="417513" y="168275"/>
            <a:ext cx="7096125" cy="874713"/>
          </a:xfrm>
        </p:spPr>
        <p:txBody>
          <a:bodyPr/>
          <a:lstStyle/>
          <a:p>
            <a:r>
              <a:rPr lang="en-US" altLang="en-US" dirty="0" smtClean="0">
                <a:latin typeface="Arial" panose="020B0604020202020204" pitchFamily="34" charset="0"/>
              </a:rPr>
              <a:t>Towers Watson: Commercial Lines Rate Change by </a:t>
            </a:r>
            <a:r>
              <a:rPr lang="en-US" altLang="en-US" dirty="0" err="1" smtClean="0">
                <a:latin typeface="Arial" panose="020B0604020202020204" pitchFamily="34" charset="0"/>
              </a:rPr>
              <a:t>Qtr</a:t>
            </a:r>
            <a:r>
              <a:rPr lang="en-US" altLang="en-US" dirty="0" smtClean="0">
                <a:latin typeface="Arial" panose="020B0604020202020204" pitchFamily="34" charset="0"/>
              </a:rPr>
              <a:t> (vs. Year Earlier)</a:t>
            </a:r>
          </a:p>
        </p:txBody>
      </p:sp>
      <p:sp>
        <p:nvSpPr>
          <p:cNvPr id="7174" name="Rectangle 4"/>
          <p:cNvSpPr>
            <a:spLocks noChangeArrowheads="1"/>
          </p:cNvSpPr>
          <p:nvPr/>
        </p:nvSpPr>
        <p:spPr bwMode="auto">
          <a:xfrm>
            <a:off x="0" y="6575425"/>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Font typeface="Wingdings" panose="05000000000000000000" pitchFamily="2" charset="2"/>
              <a:buNone/>
            </a:pPr>
            <a:r>
              <a:rPr lang="en-US" altLang="en-US" sz="1100">
                <a:solidFill>
                  <a:srgbClr val="000000"/>
                </a:solidFill>
              </a:rPr>
              <a:t>Sources: Towers Watson Commercial Lines Insurance Pricing Survey, Insurance Information Institute. </a:t>
            </a:r>
          </a:p>
        </p:txBody>
      </p:sp>
      <p:sp>
        <p:nvSpPr>
          <p:cNvPr id="7175" name="Rectangle 5"/>
          <p:cNvSpPr>
            <a:spLocks noChangeArrowheads="1"/>
          </p:cNvSpPr>
          <p:nvPr/>
        </p:nvSpPr>
        <p:spPr bwMode="blackWhite">
          <a:xfrm>
            <a:off x="444500" y="567055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2000" b="1" dirty="0">
                <a:solidFill>
                  <a:srgbClr val="FFFFFF"/>
                </a:solidFill>
              </a:rPr>
              <a:t>Hard Market (Such As It Is) Appears to Have Passed Its Peak.</a:t>
            </a:r>
          </a:p>
        </p:txBody>
      </p:sp>
      <p:graphicFrame>
        <p:nvGraphicFramePr>
          <p:cNvPr id="2" name="Object 7"/>
          <p:cNvGraphicFramePr>
            <a:graphicFrameLocks noChangeAspect="1"/>
          </p:cNvGraphicFramePr>
          <p:nvPr>
            <p:extLst/>
          </p:nvPr>
        </p:nvGraphicFramePr>
        <p:xfrm>
          <a:off x="396875" y="1331913"/>
          <a:ext cx="8397875" cy="4184650"/>
        </p:xfrm>
        <a:graphic>
          <a:graphicData uri="http://schemas.openxmlformats.org/drawingml/2006/chart">
            <c:chart xmlns:c="http://schemas.openxmlformats.org/drawingml/2006/chart" xmlns:r="http://schemas.openxmlformats.org/officeDocument/2006/relationships" r:id="rId4"/>
          </a:graphicData>
        </a:graphic>
      </p:graphicFrame>
      <p:sp>
        <p:nvSpPr>
          <p:cNvPr id="7177" name="AutoShape 14"/>
          <p:cNvSpPr>
            <a:spLocks noChangeArrowheads="1"/>
          </p:cNvSpPr>
          <p:nvPr/>
        </p:nvSpPr>
        <p:spPr bwMode="blackWhite">
          <a:xfrm>
            <a:off x="6226175" y="1092200"/>
            <a:ext cx="2522538" cy="727075"/>
          </a:xfrm>
          <a:prstGeom prst="wedgeRectCallout">
            <a:avLst>
              <a:gd name="adj1" fmla="val 43079"/>
              <a:gd name="adj2" fmla="val 197861"/>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rgbClr val="FFFFFF"/>
              </a:buClr>
              <a:buFont typeface="Wingdings" panose="05000000000000000000" pitchFamily="2" charset="2"/>
              <a:buNone/>
            </a:pPr>
            <a:r>
              <a:rPr lang="en-US" altLang="en-US" sz="1600" b="1" dirty="0" smtClean="0">
                <a:solidFill>
                  <a:srgbClr val="FFFFFF"/>
                </a:solidFill>
              </a:rPr>
              <a:t>18 </a:t>
            </a:r>
            <a:r>
              <a:rPr lang="en-US" altLang="en-US" sz="1600" b="1" dirty="0">
                <a:solidFill>
                  <a:srgbClr val="FFFFFF"/>
                </a:solidFill>
              </a:rPr>
              <a:t>consecutive quarters of rate increases</a:t>
            </a:r>
          </a:p>
        </p:txBody>
      </p:sp>
    </p:spTree>
    <p:custDataLst>
      <p:tags r:id="rId1"/>
    </p:custDataLst>
    <p:extLst>
      <p:ext uri="{BB962C8B-B14F-4D97-AF65-F5344CB8AC3E}">
        <p14:creationId xmlns:p14="http://schemas.microsoft.com/office/powerpoint/2010/main" val="6729874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7175"/>
                                        </p:tgtEl>
                                        <p:attrNameLst>
                                          <p:attrName>style.visibility</p:attrName>
                                        </p:attrNameLst>
                                      </p:cBhvr>
                                      <p:to>
                                        <p:strVal val="visible"/>
                                      </p:to>
                                    </p:set>
                                    <p:anim calcmode="lin" valueType="num">
                                      <p:cBhvr>
                                        <p:cTn id="7" dur="500" fill="hold"/>
                                        <p:tgtEl>
                                          <p:spTgt spid="7175"/>
                                        </p:tgtEl>
                                        <p:attrNameLst>
                                          <p:attrName>ppt_w</p:attrName>
                                        </p:attrNameLst>
                                      </p:cBhvr>
                                      <p:tavLst>
                                        <p:tav tm="0">
                                          <p:val>
                                            <p:fltVal val="0"/>
                                          </p:val>
                                        </p:tav>
                                        <p:tav tm="100000">
                                          <p:val>
                                            <p:strVal val="#ppt_w"/>
                                          </p:val>
                                        </p:tav>
                                      </p:tavLst>
                                    </p:anim>
                                    <p:anim calcmode="lin" valueType="num">
                                      <p:cBhvr>
                                        <p:cTn id="8" dur="500" fill="hold"/>
                                        <p:tgtEl>
                                          <p:spTgt spid="7175"/>
                                        </p:tgtEl>
                                        <p:attrNameLst>
                                          <p:attrName>ppt_h</p:attrName>
                                        </p:attrNameLst>
                                      </p:cBhvr>
                                      <p:tavLst>
                                        <p:tav tm="0">
                                          <p:val>
                                            <p:fltVal val="0"/>
                                          </p:val>
                                        </p:tav>
                                        <p:tav tm="100000">
                                          <p:val>
                                            <p:strVal val="#ppt_h"/>
                                          </p:val>
                                        </p:tav>
                                      </p:tavLst>
                                    </p:anim>
                                    <p:animEffect transition="in" filter="fade">
                                      <p:cBhvr>
                                        <p:cTn id="9"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725" y="90488"/>
            <a:ext cx="8133715" cy="860425"/>
          </a:xfrm>
        </p:spPr>
        <p:txBody>
          <a:bodyPr/>
          <a:lstStyle/>
          <a:p>
            <a:r>
              <a:rPr lang="en-US" sz="2800" dirty="0" err="1" smtClean="0"/>
              <a:t>MarketScout</a:t>
            </a:r>
            <a:r>
              <a:rPr lang="en-US" sz="2800" dirty="0" smtClean="0"/>
              <a:t>: Commercial Lines Rate     Change by Month (vs. Yr. Earlier) Since 6/09</a:t>
            </a:r>
            <a:endParaRPr lang="en-US" sz="2800" dirty="0"/>
          </a:p>
        </p:txBody>
      </p:sp>
      <p:graphicFrame>
        <p:nvGraphicFramePr>
          <p:cNvPr id="9" name="Content Placeholder 8"/>
          <p:cNvGraphicFramePr>
            <a:graphicFrameLocks noGrp="1"/>
          </p:cNvGraphicFramePr>
          <p:nvPr>
            <p:ph idx="1"/>
            <p:extLst/>
          </p:nvPr>
        </p:nvGraphicFramePr>
        <p:xfrm>
          <a:off x="514350" y="1333500"/>
          <a:ext cx="8153400" cy="4067175"/>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5F01FB31-7258-42A1-965C-9B1085C98A59}" type="slidenum">
              <a:rPr lang="en-US" smtClean="0"/>
              <a:pPr>
                <a:defRPr/>
              </a:pPr>
              <a:t>119</a:t>
            </a:fld>
            <a:endParaRPr lang="en-US"/>
          </a:p>
        </p:txBody>
      </p:sp>
      <p:sp>
        <p:nvSpPr>
          <p:cNvPr id="10" name="TextBox 9"/>
          <p:cNvSpPr txBox="1"/>
          <p:nvPr/>
        </p:nvSpPr>
        <p:spPr>
          <a:xfrm>
            <a:off x="495300" y="6429375"/>
            <a:ext cx="7204075" cy="261610"/>
          </a:xfrm>
          <a:prstGeom prst="rect">
            <a:avLst/>
          </a:prstGeom>
          <a:noFill/>
        </p:spPr>
        <p:txBody>
          <a:bodyPr wrap="square" rtlCol="0">
            <a:spAutoFit/>
          </a:bodyPr>
          <a:lstStyle/>
          <a:p>
            <a:r>
              <a:rPr lang="en-US" sz="1100" dirty="0" smtClean="0"/>
              <a:t>SOURCE: </a:t>
            </a:r>
            <a:r>
              <a:rPr lang="en-US" sz="1100" dirty="0" err="1" smtClean="0"/>
              <a:t>MarketScout</a:t>
            </a:r>
            <a:r>
              <a:rPr lang="en-US" sz="1100" dirty="0" smtClean="0"/>
              <a:t>, Insurance Information Institute.</a:t>
            </a:r>
            <a:endParaRPr lang="en-US" sz="1100" dirty="0"/>
          </a:p>
        </p:txBody>
      </p:sp>
      <p:sp>
        <p:nvSpPr>
          <p:cNvPr id="11" name="Rectangle 5"/>
          <p:cNvSpPr>
            <a:spLocks noChangeArrowheads="1"/>
          </p:cNvSpPr>
          <p:nvPr/>
        </p:nvSpPr>
        <p:spPr bwMode="blackWhite">
          <a:xfrm>
            <a:off x="495300" y="548941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2000" b="1" dirty="0" smtClean="0">
                <a:solidFill>
                  <a:srgbClr val="FFFFFF"/>
                </a:solidFill>
              </a:rPr>
              <a:t>Rate Change Has Been 0% or 1% Since October 2014.</a:t>
            </a:r>
            <a:endParaRPr lang="en-US" altLang="en-US" sz="2000" b="1" dirty="0">
              <a:solidFill>
                <a:srgbClr val="FFFFFF"/>
              </a:solidFill>
            </a:endParaRPr>
          </a:p>
        </p:txBody>
      </p:sp>
    </p:spTree>
    <p:extLst>
      <p:ext uri="{BB962C8B-B14F-4D97-AF65-F5344CB8AC3E}">
        <p14:creationId xmlns:p14="http://schemas.microsoft.com/office/powerpoint/2010/main" val="88541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12</a:t>
            </a:fld>
            <a:endParaRPr lang="en-US" smtClean="0"/>
          </a:p>
        </p:txBody>
      </p:sp>
      <p:sp>
        <p:nvSpPr>
          <p:cNvPr id="1030" name="Rectangle 2"/>
          <p:cNvSpPr>
            <a:spLocks noGrp="1" noChangeArrowheads="1"/>
          </p:cNvSpPr>
          <p:nvPr>
            <p:ph type="title"/>
          </p:nvPr>
        </p:nvSpPr>
        <p:spPr/>
        <p:txBody>
          <a:bodyPr/>
          <a:lstStyle/>
          <a:p>
            <a:r>
              <a:rPr lang="en-US" dirty="0" smtClean="0"/>
              <a:t>Distribution of Direct Premiums Written by Segment/Line, 2013</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sp>
        <p:nvSpPr>
          <p:cNvPr id="2102276" name="Rectangle 4"/>
          <p:cNvSpPr>
            <a:spLocks noChangeArrowheads="1"/>
          </p:cNvSpPr>
          <p:nvPr/>
        </p:nvSpPr>
        <p:spPr bwMode="blackWhite">
          <a:xfrm>
            <a:off x="449263" y="1587500"/>
            <a:ext cx="3641725" cy="45974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Personal/Commercial lines split has been about 50/50 for many </a:t>
            </a:r>
            <a:r>
              <a:rPr lang="en-US" dirty="0" smtClean="0"/>
              <a:t>years</a:t>
            </a:r>
            <a:endParaRPr lang="en-US" dirty="0"/>
          </a:p>
          <a:p>
            <a:pPr marL="227013" indent="-227013" eaLnBrk="0" hangingPunct="0">
              <a:lnSpc>
                <a:spcPct val="90000"/>
              </a:lnSpc>
              <a:spcBef>
                <a:spcPct val="75000"/>
              </a:spcBef>
              <a:buClr>
                <a:schemeClr val="accent2"/>
              </a:buClr>
              <a:buFont typeface="Wingdings" pitchFamily="2" charset="2"/>
              <a:buChar char="n"/>
            </a:pPr>
            <a:r>
              <a:rPr lang="en-US" dirty="0"/>
              <a:t>Pvt. Passenger Auto is by far the largest line of insurance and is currently the most important source of industry profits</a:t>
            </a:r>
          </a:p>
          <a:p>
            <a:pPr marL="227013" indent="-227013" eaLnBrk="0" hangingPunct="0">
              <a:lnSpc>
                <a:spcPct val="90000"/>
              </a:lnSpc>
              <a:spcBef>
                <a:spcPct val="75000"/>
              </a:spcBef>
              <a:buClr>
                <a:schemeClr val="accent2"/>
              </a:buClr>
              <a:buFont typeface="Wingdings" pitchFamily="2" charset="2"/>
              <a:buChar char="n"/>
            </a:pPr>
            <a:r>
              <a:rPr lang="en-US" dirty="0"/>
              <a:t>Billions of additional dollars in homeowners insurance premiums are written by state-run residual market plans</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Distribution Facts</a:t>
            </a:r>
          </a:p>
        </p:txBody>
      </p:sp>
      <p:graphicFrame>
        <p:nvGraphicFramePr>
          <p:cNvPr id="1026" name="Object 6"/>
          <p:cNvGraphicFramePr>
            <a:graphicFrameLocks/>
          </p:cNvGraphicFramePr>
          <p:nvPr>
            <p:extLst/>
          </p:nvPr>
        </p:nvGraphicFramePr>
        <p:xfrm>
          <a:off x="5241925" y="2185988"/>
          <a:ext cx="3308350" cy="3265487"/>
        </p:xfrm>
        <a:graphic>
          <a:graphicData uri="http://schemas.openxmlformats.org/presentationml/2006/ole">
            <mc:AlternateContent xmlns:mc="http://schemas.openxmlformats.org/markup-compatibility/2006">
              <mc:Choice xmlns:v="urn:schemas-microsoft-com:vml" Requires="v">
                <p:oleObj spid="_x0000_s28421245" name="Chart" r:id="rId4" imgW="3286014" imgH="3248198" progId="MSGraph.Chart.8">
                  <p:embed followColorScheme="full"/>
                </p:oleObj>
              </mc:Choice>
              <mc:Fallback>
                <p:oleObj name="Chart" r:id="rId4" imgW="3286014" imgH="3248198" progId="MSGraph.Chart.8">
                  <p:embed followColorScheme="full"/>
                  <p:pic>
                    <p:nvPicPr>
                      <p:cNvPr id="0" name=""/>
                      <p:cNvPicPr preferRelativeResize="0">
                        <a:picLocks noChangeArrowheads="1"/>
                      </p:cNvPicPr>
                      <p:nvPr/>
                    </p:nvPicPr>
                    <p:blipFill>
                      <a:blip r:embed="rId5"/>
                      <a:srcRect/>
                      <a:stretch>
                        <a:fillRect/>
                      </a:stretch>
                    </p:blipFill>
                    <p:spPr bwMode="gray">
                      <a:xfrm>
                        <a:off x="5241925" y="2185988"/>
                        <a:ext cx="3308350" cy="326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269.2B/51%</a:t>
            </a:r>
            <a:endParaRPr lang="en-US" sz="1400" b="1" dirty="0">
              <a:solidFill>
                <a:schemeClr val="bg1"/>
              </a:solidFill>
            </a:endParaRPr>
          </a:p>
        </p:txBody>
      </p:sp>
      <p:sp>
        <p:nvSpPr>
          <p:cNvPr id="1035" name="Rectangle 10"/>
          <p:cNvSpPr>
            <a:spLocks noChangeArrowheads="1"/>
          </p:cNvSpPr>
          <p:nvPr/>
        </p:nvSpPr>
        <p:spPr bwMode="black">
          <a:xfrm>
            <a:off x="5362575" y="1701800"/>
            <a:ext cx="3187700" cy="2476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dirty="0" smtClean="0">
                <a:solidFill>
                  <a:srgbClr val="225A7A"/>
                </a:solidFill>
              </a:rPr>
              <a:t>2013</a:t>
            </a:r>
            <a:endParaRPr lang="en-US" b="1" dirty="0">
              <a:solidFill>
                <a:srgbClr val="225A7A"/>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180.8B/34%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$80.7B/15%</a:t>
            </a:r>
            <a:endParaRPr lang="en-US" sz="1400" b="1" dirty="0">
              <a:solidFill>
                <a:schemeClr val="bg1"/>
              </a:solidFill>
            </a:endParaRPr>
          </a:p>
        </p:txBody>
      </p:sp>
    </p:spTree>
    <p:extLst>
      <p:ext uri="{BB962C8B-B14F-4D97-AF65-F5344CB8AC3E}">
        <p14:creationId xmlns:p14="http://schemas.microsoft.com/office/powerpoint/2010/main" val="11430268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Commercial Lines Rate Change by Month (vs. Year Earlier)</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097097443"/>
              </p:ext>
            </p:extLst>
          </p:nvPr>
        </p:nvGraphicFramePr>
        <p:xfrm>
          <a:off x="549275" y="1354684"/>
          <a:ext cx="8153400" cy="4067175"/>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5F01FB31-7258-42A1-965C-9B1085C98A59}" type="slidenum">
              <a:rPr lang="en-US" smtClean="0"/>
              <a:pPr>
                <a:defRPr/>
              </a:pPr>
              <a:t>120</a:t>
            </a:fld>
            <a:endParaRPr lang="en-US"/>
          </a:p>
        </p:txBody>
      </p:sp>
      <p:sp>
        <p:nvSpPr>
          <p:cNvPr id="10" name="TextBox 9"/>
          <p:cNvSpPr txBox="1"/>
          <p:nvPr/>
        </p:nvSpPr>
        <p:spPr>
          <a:xfrm>
            <a:off x="495300" y="6429375"/>
            <a:ext cx="7204075" cy="261610"/>
          </a:xfrm>
          <a:prstGeom prst="rect">
            <a:avLst/>
          </a:prstGeom>
          <a:noFill/>
        </p:spPr>
        <p:txBody>
          <a:bodyPr wrap="square" rtlCol="0">
            <a:spAutoFit/>
          </a:bodyPr>
          <a:lstStyle/>
          <a:p>
            <a:r>
              <a:rPr lang="en-US" sz="1100" dirty="0" smtClean="0"/>
              <a:t>SOURCE: </a:t>
            </a:r>
            <a:r>
              <a:rPr lang="en-US" sz="1100" dirty="0" err="1" smtClean="0"/>
              <a:t>MarketScout</a:t>
            </a:r>
            <a:r>
              <a:rPr lang="en-US" sz="1100" dirty="0" smtClean="0"/>
              <a:t>, Insurance Information Institute.</a:t>
            </a:r>
            <a:endParaRPr lang="en-US" sz="1100" dirty="0"/>
          </a:p>
        </p:txBody>
      </p:sp>
      <p:sp>
        <p:nvSpPr>
          <p:cNvPr id="11" name="Rectangle 5"/>
          <p:cNvSpPr>
            <a:spLocks noChangeArrowheads="1"/>
          </p:cNvSpPr>
          <p:nvPr/>
        </p:nvSpPr>
        <p:spPr bwMode="blackWhite">
          <a:xfrm>
            <a:off x="495300" y="548941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2000" b="1" dirty="0" smtClean="0">
                <a:solidFill>
                  <a:srgbClr val="FFFFFF"/>
                </a:solidFill>
              </a:rPr>
              <a:t>Rates Are As Stable As They’ve Been in 15 Years.</a:t>
            </a:r>
            <a:endParaRPr lang="en-US" altLang="en-US" sz="2000" b="1" dirty="0">
              <a:solidFill>
                <a:srgbClr val="FFFFFF"/>
              </a:solidFill>
            </a:endParaRPr>
          </a:p>
        </p:txBody>
      </p:sp>
      <p:sp>
        <p:nvSpPr>
          <p:cNvPr id="13" name="AutoShape 14"/>
          <p:cNvSpPr>
            <a:spLocks noChangeArrowheads="1"/>
          </p:cNvSpPr>
          <p:nvPr/>
        </p:nvSpPr>
        <p:spPr bwMode="blackWhite">
          <a:xfrm>
            <a:off x="2990967" y="1385619"/>
            <a:ext cx="2960399" cy="599208"/>
          </a:xfrm>
          <a:prstGeom prst="wedgeRectCallout">
            <a:avLst>
              <a:gd name="adj1" fmla="val 90231"/>
              <a:gd name="adj2" fmla="val 248281"/>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buClr>
                <a:srgbClr val="FFFFFF"/>
              </a:buClr>
              <a:buFont typeface="Wingdings" panose="05000000000000000000" pitchFamily="2" charset="2"/>
              <a:buNone/>
            </a:pPr>
            <a:r>
              <a:rPr lang="en-US" altLang="en-US" sz="1600" b="1" dirty="0" smtClean="0">
                <a:solidFill>
                  <a:srgbClr val="FFFFFF"/>
                </a:solidFill>
                <a:latin typeface="Arial" panose="020B0604020202020204" pitchFamily="34" charset="0"/>
                <a:cs typeface="Arial" panose="020B0604020202020204" pitchFamily="34" charset="0"/>
              </a:rPr>
              <a:t>Not Much of A Hard Market, By Historic Standards</a:t>
            </a:r>
            <a:endParaRPr lang="en-US" altLang="en-US" sz="1600" b="1" dirty="0">
              <a:solidFill>
                <a:srgbClr val="FFFFFF"/>
              </a:solidFill>
              <a:latin typeface="Arial" panose="020B0604020202020204" pitchFamily="34" charset="0"/>
              <a:cs typeface="Arial" panose="020B0604020202020204" pitchFamily="34" charset="0"/>
            </a:endParaRPr>
          </a:p>
        </p:txBody>
      </p:sp>
      <p:sp>
        <p:nvSpPr>
          <p:cNvPr id="14" name="AutoShape 14"/>
          <p:cNvSpPr>
            <a:spLocks noChangeArrowheads="1"/>
          </p:cNvSpPr>
          <p:nvPr/>
        </p:nvSpPr>
        <p:spPr bwMode="blackWhite">
          <a:xfrm>
            <a:off x="7699375" y="1984827"/>
            <a:ext cx="1349375" cy="465641"/>
          </a:xfrm>
          <a:prstGeom prst="wedgeRectCallout">
            <a:avLst>
              <a:gd name="adj1" fmla="val 11137"/>
              <a:gd name="adj2" fmla="val 281657"/>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buClr>
                <a:srgbClr val="FFFFFF"/>
              </a:buClr>
              <a:buFont typeface="Wingdings" panose="05000000000000000000" pitchFamily="2" charset="2"/>
              <a:buNone/>
            </a:pPr>
            <a:r>
              <a:rPr lang="en-US" altLang="en-US" sz="1600" b="1" dirty="0" smtClean="0">
                <a:solidFill>
                  <a:srgbClr val="FFFFFF"/>
                </a:solidFill>
                <a:latin typeface="Arial" panose="020B0604020202020204" pitchFamily="34" charset="0"/>
                <a:cs typeface="Arial" panose="020B0604020202020204" pitchFamily="34" charset="0"/>
              </a:rPr>
              <a:t>Sept. 2015: -1.5%</a:t>
            </a:r>
            <a:endParaRPr lang="en-US" altLang="en-US"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49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 presetClass="entr" presetSubtype="4" fill="hold" grpId="0" nodeType="after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100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Commercial Property Rate Change by Month (vs. Year Earlier)</a:t>
            </a:r>
            <a:endParaRPr lang="en-US" dirty="0"/>
          </a:p>
        </p:txBody>
      </p:sp>
      <p:graphicFrame>
        <p:nvGraphicFramePr>
          <p:cNvPr id="9" name="Content Placeholder 8"/>
          <p:cNvGraphicFramePr>
            <a:graphicFrameLocks noGrp="1"/>
          </p:cNvGraphicFramePr>
          <p:nvPr>
            <p:ph idx="1"/>
            <p:extLst/>
          </p:nvPr>
        </p:nvGraphicFramePr>
        <p:xfrm>
          <a:off x="514350" y="1333500"/>
          <a:ext cx="8153400" cy="4067175"/>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5F01FB31-7258-42A1-965C-9B1085C98A59}" type="slidenum">
              <a:rPr lang="en-US" smtClean="0"/>
              <a:pPr>
                <a:defRPr/>
              </a:pPr>
              <a:t>121</a:t>
            </a:fld>
            <a:endParaRPr lang="en-US"/>
          </a:p>
        </p:txBody>
      </p:sp>
      <p:sp>
        <p:nvSpPr>
          <p:cNvPr id="10" name="TextBox 9"/>
          <p:cNvSpPr txBox="1"/>
          <p:nvPr/>
        </p:nvSpPr>
        <p:spPr>
          <a:xfrm>
            <a:off x="495300" y="6341388"/>
            <a:ext cx="8553450" cy="430887"/>
          </a:xfrm>
          <a:prstGeom prst="rect">
            <a:avLst/>
          </a:prstGeom>
          <a:noFill/>
        </p:spPr>
        <p:txBody>
          <a:bodyPr wrap="square" rtlCol="0">
            <a:spAutoFit/>
          </a:bodyPr>
          <a:lstStyle/>
          <a:p>
            <a:r>
              <a:rPr lang="en-US" sz="1100" dirty="0" smtClean="0"/>
              <a:t>SOURCE: </a:t>
            </a:r>
            <a:r>
              <a:rPr lang="en-US" sz="1100" dirty="0" err="1" smtClean="0"/>
              <a:t>MarketScout</a:t>
            </a:r>
            <a:r>
              <a:rPr lang="en-US" sz="1100" dirty="0" smtClean="0"/>
              <a:t>, Insurance Information Institute. </a:t>
            </a:r>
            <a:br>
              <a:rPr lang="en-US" sz="1100" dirty="0" smtClean="0"/>
            </a:br>
            <a:r>
              <a:rPr lang="en-US" sz="1100" dirty="0" smtClean="0"/>
              <a:t>Interpolated Commercial Property Estimates for May, August, September 2010.</a:t>
            </a:r>
            <a:endParaRPr lang="en-US" sz="1100" dirty="0"/>
          </a:p>
        </p:txBody>
      </p:sp>
      <p:sp>
        <p:nvSpPr>
          <p:cNvPr id="11" name="Rectangle 5"/>
          <p:cNvSpPr>
            <a:spLocks noChangeArrowheads="1"/>
          </p:cNvSpPr>
          <p:nvPr/>
        </p:nvSpPr>
        <p:spPr bwMode="blackWhite">
          <a:xfrm>
            <a:off x="495300" y="548941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2000" b="1" dirty="0" smtClean="0">
                <a:solidFill>
                  <a:srgbClr val="FFFFFF"/>
                </a:solidFill>
              </a:rPr>
              <a:t>Commercial Property Rates Track Closely With Commercial Rates Overall.</a:t>
            </a:r>
            <a:endParaRPr lang="en-US" altLang="en-US" sz="2000" b="1" dirty="0">
              <a:solidFill>
                <a:srgbClr val="FFFFFF"/>
              </a:solidFill>
            </a:endParaRPr>
          </a:p>
        </p:txBody>
      </p:sp>
    </p:spTree>
    <p:extLst>
      <p:ext uri="{BB962C8B-B14F-4D97-AF65-F5344CB8AC3E}">
        <p14:creationId xmlns:p14="http://schemas.microsoft.com/office/powerpoint/2010/main" val="1945364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BOP Rate Change by Month </a:t>
            </a:r>
            <a:r>
              <a:rPr lang="en-US" altLang="en-US" dirty="0" smtClean="0">
                <a:latin typeface="Arial" panose="020B0604020202020204" pitchFamily="34" charset="0"/>
              </a:rPr>
              <a:t/>
            </a:r>
            <a:br>
              <a:rPr lang="en-US" altLang="en-US" dirty="0" smtClean="0">
                <a:latin typeface="Arial" panose="020B0604020202020204" pitchFamily="34" charset="0"/>
              </a:rPr>
            </a:br>
            <a:r>
              <a:rPr lang="en-US" altLang="en-US" dirty="0" smtClean="0">
                <a:latin typeface="Arial" panose="020B0604020202020204" pitchFamily="34" charset="0"/>
              </a:rPr>
              <a:t>(</a:t>
            </a:r>
            <a:r>
              <a:rPr lang="en-US" altLang="en-US" dirty="0">
                <a:latin typeface="Arial" panose="020B0604020202020204" pitchFamily="34" charset="0"/>
              </a:rPr>
              <a:t>vs. Year Earlier)</a:t>
            </a:r>
            <a:endParaRPr lang="en-US" dirty="0"/>
          </a:p>
        </p:txBody>
      </p:sp>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5F01FB31-7258-42A1-965C-9B1085C98A59}" type="slidenum">
              <a:rPr lang="en-US" smtClean="0"/>
              <a:pPr>
                <a:defRPr/>
              </a:pPr>
              <a:t>122</a:t>
            </a:fld>
            <a:endParaRPr lang="en-US"/>
          </a:p>
        </p:txBody>
      </p:sp>
      <p:graphicFrame>
        <p:nvGraphicFramePr>
          <p:cNvPr id="8" name="Content Placeholder 8"/>
          <p:cNvGraphicFramePr>
            <a:graphicFrameLocks noGrp="1"/>
          </p:cNvGraphicFramePr>
          <p:nvPr>
            <p:ph idx="1"/>
            <p:extLst/>
          </p:nvPr>
        </p:nvGraphicFramePr>
        <p:xfrm>
          <a:off x="514350" y="1333500"/>
          <a:ext cx="8153400" cy="4067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4815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latin typeface="Arial" panose="020B0604020202020204" pitchFamily="34" charset="0"/>
              </a:rPr>
              <a:t>Inland Marine Rate </a:t>
            </a:r>
            <a:r>
              <a:rPr lang="en-US" altLang="en-US" dirty="0">
                <a:latin typeface="Arial" panose="020B0604020202020204" pitchFamily="34" charset="0"/>
              </a:rPr>
              <a:t>Change by Month </a:t>
            </a:r>
            <a:r>
              <a:rPr lang="en-US" altLang="en-US" dirty="0" smtClean="0">
                <a:latin typeface="Arial" panose="020B0604020202020204" pitchFamily="34" charset="0"/>
              </a:rPr>
              <a:t/>
            </a:r>
            <a:br>
              <a:rPr lang="en-US" altLang="en-US" dirty="0" smtClean="0">
                <a:latin typeface="Arial" panose="020B0604020202020204" pitchFamily="34" charset="0"/>
              </a:rPr>
            </a:br>
            <a:r>
              <a:rPr lang="en-US" altLang="en-US" dirty="0" smtClean="0">
                <a:latin typeface="Arial" panose="020B0604020202020204" pitchFamily="34" charset="0"/>
              </a:rPr>
              <a:t>(</a:t>
            </a:r>
            <a:r>
              <a:rPr lang="en-US" altLang="en-US" dirty="0">
                <a:latin typeface="Arial" panose="020B0604020202020204" pitchFamily="34" charset="0"/>
              </a:rPr>
              <a:t>vs. Year Earlier)</a:t>
            </a:r>
            <a:endParaRPr lang="en-US" dirty="0"/>
          </a:p>
        </p:txBody>
      </p:sp>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5F01FB31-7258-42A1-965C-9B1085C98A59}" type="slidenum">
              <a:rPr lang="en-US" smtClean="0"/>
              <a:pPr>
                <a:defRPr/>
              </a:pPr>
              <a:t>123</a:t>
            </a:fld>
            <a:endParaRPr lang="en-US"/>
          </a:p>
        </p:txBody>
      </p:sp>
      <p:graphicFrame>
        <p:nvGraphicFramePr>
          <p:cNvPr id="8" name="Content Placeholder 8"/>
          <p:cNvGraphicFramePr>
            <a:graphicFrameLocks noGrp="1"/>
          </p:cNvGraphicFramePr>
          <p:nvPr>
            <p:ph idx="1"/>
            <p:extLst/>
          </p:nvPr>
        </p:nvGraphicFramePr>
        <p:xfrm>
          <a:off x="514350" y="1333500"/>
          <a:ext cx="8153400" cy="4067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814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latin typeface="Arial" panose="020B0604020202020204" pitchFamily="34" charset="0"/>
              </a:rPr>
              <a:t>General Liability Rate </a:t>
            </a:r>
            <a:r>
              <a:rPr lang="en-US" altLang="en-US" dirty="0">
                <a:latin typeface="Arial" panose="020B0604020202020204" pitchFamily="34" charset="0"/>
              </a:rPr>
              <a:t>Change by Month </a:t>
            </a:r>
            <a:r>
              <a:rPr lang="en-US" altLang="en-US" dirty="0" smtClean="0">
                <a:latin typeface="Arial" panose="020B0604020202020204" pitchFamily="34" charset="0"/>
              </a:rPr>
              <a:t/>
            </a:r>
            <a:br>
              <a:rPr lang="en-US" altLang="en-US" dirty="0" smtClean="0">
                <a:latin typeface="Arial" panose="020B0604020202020204" pitchFamily="34" charset="0"/>
              </a:rPr>
            </a:br>
            <a:r>
              <a:rPr lang="en-US" altLang="en-US" dirty="0" smtClean="0">
                <a:latin typeface="Arial" panose="020B0604020202020204" pitchFamily="34" charset="0"/>
              </a:rPr>
              <a:t>(</a:t>
            </a:r>
            <a:r>
              <a:rPr lang="en-US" altLang="en-US" dirty="0">
                <a:latin typeface="Arial" panose="020B0604020202020204" pitchFamily="34" charset="0"/>
              </a:rPr>
              <a:t>vs. Year Earlier)</a:t>
            </a:r>
            <a:endParaRPr lang="en-US" dirty="0"/>
          </a:p>
        </p:txBody>
      </p:sp>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5F01FB31-7258-42A1-965C-9B1085C98A59}" type="slidenum">
              <a:rPr lang="en-US" smtClean="0"/>
              <a:pPr>
                <a:defRPr/>
              </a:pPr>
              <a:t>124</a:t>
            </a:fld>
            <a:endParaRPr lang="en-US"/>
          </a:p>
        </p:txBody>
      </p:sp>
      <p:graphicFrame>
        <p:nvGraphicFramePr>
          <p:cNvPr id="8" name="Content Placeholder 8"/>
          <p:cNvGraphicFramePr>
            <a:graphicFrameLocks noGrp="1"/>
          </p:cNvGraphicFramePr>
          <p:nvPr>
            <p:ph idx="1"/>
            <p:extLst/>
          </p:nvPr>
        </p:nvGraphicFramePr>
        <p:xfrm>
          <a:off x="514350" y="1333500"/>
          <a:ext cx="8153400" cy="4067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430823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latin typeface="Arial" panose="020B0604020202020204" pitchFamily="34" charset="0"/>
              </a:rPr>
              <a:t>Commercial Auto Rate </a:t>
            </a:r>
            <a:r>
              <a:rPr lang="en-US" altLang="en-US" dirty="0">
                <a:latin typeface="Arial" panose="020B0604020202020204" pitchFamily="34" charset="0"/>
              </a:rPr>
              <a:t>Change by Month </a:t>
            </a:r>
            <a:r>
              <a:rPr lang="en-US" altLang="en-US" dirty="0" smtClean="0">
                <a:latin typeface="Arial" panose="020B0604020202020204" pitchFamily="34" charset="0"/>
              </a:rPr>
              <a:t>(</a:t>
            </a:r>
            <a:r>
              <a:rPr lang="en-US" altLang="en-US" dirty="0">
                <a:latin typeface="Arial" panose="020B0604020202020204" pitchFamily="34" charset="0"/>
              </a:rPr>
              <a:t>vs. Year Earlier)</a:t>
            </a:r>
            <a:endParaRPr lang="en-US" dirty="0"/>
          </a:p>
        </p:txBody>
      </p:sp>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5F01FB31-7258-42A1-965C-9B1085C98A59}" type="slidenum">
              <a:rPr lang="en-US" smtClean="0"/>
              <a:pPr>
                <a:defRPr/>
              </a:pPr>
              <a:t>125</a:t>
            </a:fld>
            <a:endParaRPr lang="en-US"/>
          </a:p>
        </p:txBody>
      </p:sp>
      <p:graphicFrame>
        <p:nvGraphicFramePr>
          <p:cNvPr id="8" name="Content Placeholder 8"/>
          <p:cNvGraphicFramePr>
            <a:graphicFrameLocks noGrp="1"/>
          </p:cNvGraphicFramePr>
          <p:nvPr>
            <p:ph idx="1"/>
            <p:extLst/>
          </p:nvPr>
        </p:nvGraphicFramePr>
        <p:xfrm>
          <a:off x="514350" y="1333500"/>
          <a:ext cx="8153400" cy="4067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285689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latin typeface="Arial" panose="020B0604020202020204" pitchFamily="34" charset="0"/>
              </a:rPr>
              <a:t>Umbrella/Excess Rate </a:t>
            </a:r>
            <a:r>
              <a:rPr lang="en-US" altLang="en-US" dirty="0">
                <a:latin typeface="Arial" panose="020B0604020202020204" pitchFamily="34" charset="0"/>
              </a:rPr>
              <a:t>Change by Month </a:t>
            </a:r>
            <a:r>
              <a:rPr lang="en-US" altLang="en-US" dirty="0" smtClean="0">
                <a:latin typeface="Arial" panose="020B0604020202020204" pitchFamily="34" charset="0"/>
              </a:rPr>
              <a:t/>
            </a:r>
            <a:br>
              <a:rPr lang="en-US" altLang="en-US" dirty="0" smtClean="0">
                <a:latin typeface="Arial" panose="020B0604020202020204" pitchFamily="34" charset="0"/>
              </a:rPr>
            </a:br>
            <a:r>
              <a:rPr lang="en-US" altLang="en-US" dirty="0" smtClean="0">
                <a:latin typeface="Arial" panose="020B0604020202020204" pitchFamily="34" charset="0"/>
              </a:rPr>
              <a:t>(</a:t>
            </a:r>
            <a:r>
              <a:rPr lang="en-US" altLang="en-US" dirty="0">
                <a:latin typeface="Arial" panose="020B0604020202020204" pitchFamily="34" charset="0"/>
              </a:rPr>
              <a:t>vs. Year Earlier)</a:t>
            </a:r>
            <a:endParaRPr lang="en-US" dirty="0"/>
          </a:p>
        </p:txBody>
      </p:sp>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5F01FB31-7258-42A1-965C-9B1085C98A59}" type="slidenum">
              <a:rPr lang="en-US" smtClean="0"/>
              <a:pPr>
                <a:defRPr/>
              </a:pPr>
              <a:t>126</a:t>
            </a:fld>
            <a:endParaRPr lang="en-US"/>
          </a:p>
        </p:txBody>
      </p:sp>
      <p:graphicFrame>
        <p:nvGraphicFramePr>
          <p:cNvPr id="8" name="Content Placeholder 8"/>
          <p:cNvGraphicFramePr>
            <a:graphicFrameLocks noGrp="1"/>
          </p:cNvGraphicFramePr>
          <p:nvPr>
            <p:ph idx="1"/>
            <p:extLst/>
          </p:nvPr>
        </p:nvGraphicFramePr>
        <p:xfrm>
          <a:off x="514350" y="1333500"/>
          <a:ext cx="8153400" cy="4067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357505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anose="020B0604020202020204" pitchFamily="34" charset="0"/>
              </a:rPr>
              <a:t>Workers Comp Rate Change by Month (vs. Year Earlier)</a:t>
            </a:r>
            <a:endParaRPr lang="en-US" dirty="0"/>
          </a:p>
        </p:txBody>
      </p:sp>
      <p:graphicFrame>
        <p:nvGraphicFramePr>
          <p:cNvPr id="8" name="Content Placeholder 7"/>
          <p:cNvGraphicFramePr>
            <a:graphicFrameLocks noGrp="1"/>
          </p:cNvGraphicFramePr>
          <p:nvPr>
            <p:ph idx="1"/>
            <p:extLst/>
          </p:nvPr>
        </p:nvGraphicFramePr>
        <p:xfrm>
          <a:off x="495300" y="1150375"/>
          <a:ext cx="8153400" cy="4090220"/>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04DCE252-0881-4EA7-94C4-FF8070CA2A26}" type="slidenum">
              <a:rPr lang="en-US" smtClean="0"/>
              <a:pPr>
                <a:defRPr/>
              </a:pPr>
              <a:t>127</a:t>
            </a:fld>
            <a:endParaRPr lang="en-US"/>
          </a:p>
        </p:txBody>
      </p:sp>
      <p:sp>
        <p:nvSpPr>
          <p:cNvPr id="9" name="Rectangle 5"/>
          <p:cNvSpPr>
            <a:spLocks noChangeArrowheads="1"/>
          </p:cNvSpPr>
          <p:nvPr/>
        </p:nvSpPr>
        <p:spPr bwMode="blackWhite">
          <a:xfrm>
            <a:off x="513326" y="5554252"/>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endParaRPr lang="en-US" altLang="en-US" sz="2000" b="1">
              <a:solidFill>
                <a:srgbClr val="FFFFFF"/>
              </a:solidFill>
            </a:endParaRPr>
          </a:p>
        </p:txBody>
      </p:sp>
      <p:sp>
        <p:nvSpPr>
          <p:cNvPr id="10" name="Rectangle 4"/>
          <p:cNvSpPr>
            <a:spLocks noChangeArrowheads="1"/>
          </p:cNvSpPr>
          <p:nvPr/>
        </p:nvSpPr>
        <p:spPr bwMode="auto">
          <a:xfrm>
            <a:off x="513326" y="6450448"/>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Font typeface="Wingdings" panose="05000000000000000000" pitchFamily="2" charset="2"/>
              <a:buNone/>
            </a:pPr>
            <a:r>
              <a:rPr lang="en-US" altLang="en-US" sz="1100" dirty="0">
                <a:solidFill>
                  <a:srgbClr val="000000"/>
                </a:solidFill>
              </a:rPr>
              <a:t>Sources: </a:t>
            </a:r>
            <a:r>
              <a:rPr lang="en-US" altLang="en-US" sz="1100" dirty="0" err="1">
                <a:solidFill>
                  <a:srgbClr val="000000"/>
                </a:solidFill>
              </a:rPr>
              <a:t>MarketScout</a:t>
            </a:r>
            <a:r>
              <a:rPr lang="en-US" altLang="en-US" sz="1100" dirty="0">
                <a:solidFill>
                  <a:srgbClr val="000000"/>
                </a:solidFill>
              </a:rPr>
              <a:t>, Insurance Information Institute. </a:t>
            </a:r>
          </a:p>
        </p:txBody>
      </p:sp>
    </p:spTree>
    <p:extLst>
      <p:ext uri="{BB962C8B-B14F-4D97-AF65-F5344CB8AC3E}">
        <p14:creationId xmlns:p14="http://schemas.microsoft.com/office/powerpoint/2010/main" val="85100237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latin typeface="Arial" panose="020B0604020202020204" pitchFamily="34" charset="0"/>
              </a:rPr>
              <a:t>Professional Liability Rate </a:t>
            </a:r>
            <a:r>
              <a:rPr lang="en-US" altLang="en-US" dirty="0">
                <a:latin typeface="Arial" panose="020B0604020202020204" pitchFamily="34" charset="0"/>
              </a:rPr>
              <a:t>Change by Month </a:t>
            </a:r>
            <a:r>
              <a:rPr lang="en-US" altLang="en-US" dirty="0" smtClean="0">
                <a:latin typeface="Arial" panose="020B0604020202020204" pitchFamily="34" charset="0"/>
              </a:rPr>
              <a:t>(</a:t>
            </a:r>
            <a:r>
              <a:rPr lang="en-US" altLang="en-US" dirty="0">
                <a:latin typeface="Arial" panose="020B0604020202020204" pitchFamily="34" charset="0"/>
              </a:rPr>
              <a:t>vs. Year Earlier)</a:t>
            </a:r>
            <a:endParaRPr lang="en-US" dirty="0"/>
          </a:p>
        </p:txBody>
      </p:sp>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5F01FB31-7258-42A1-965C-9B1085C98A59}" type="slidenum">
              <a:rPr lang="en-US" smtClean="0"/>
              <a:pPr>
                <a:defRPr/>
              </a:pPr>
              <a:t>128</a:t>
            </a:fld>
            <a:endParaRPr lang="en-US"/>
          </a:p>
        </p:txBody>
      </p:sp>
      <p:graphicFrame>
        <p:nvGraphicFramePr>
          <p:cNvPr id="8" name="Content Placeholder 8"/>
          <p:cNvGraphicFramePr>
            <a:graphicFrameLocks noGrp="1"/>
          </p:cNvGraphicFramePr>
          <p:nvPr>
            <p:ph idx="1"/>
            <p:extLst/>
          </p:nvPr>
        </p:nvGraphicFramePr>
        <p:xfrm>
          <a:off x="514350" y="1333500"/>
          <a:ext cx="8153400" cy="4067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542809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latin typeface="Arial" panose="020B0604020202020204" pitchFamily="34" charset="0"/>
              </a:rPr>
              <a:t>D&amp;O Liability Rate </a:t>
            </a:r>
            <a:r>
              <a:rPr lang="en-US" altLang="en-US" dirty="0">
                <a:latin typeface="Arial" panose="020B0604020202020204" pitchFamily="34" charset="0"/>
              </a:rPr>
              <a:t>Change by Month </a:t>
            </a:r>
            <a:r>
              <a:rPr lang="en-US" altLang="en-US" dirty="0" smtClean="0">
                <a:latin typeface="Arial" panose="020B0604020202020204" pitchFamily="34" charset="0"/>
              </a:rPr>
              <a:t>(</a:t>
            </a:r>
            <a:r>
              <a:rPr lang="en-US" altLang="en-US" dirty="0">
                <a:latin typeface="Arial" panose="020B0604020202020204" pitchFamily="34" charset="0"/>
              </a:rPr>
              <a:t>vs. Year Earlier)</a:t>
            </a:r>
            <a:endParaRPr lang="en-US" dirty="0"/>
          </a:p>
        </p:txBody>
      </p:sp>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5F01FB31-7258-42A1-965C-9B1085C98A59}" type="slidenum">
              <a:rPr lang="en-US" smtClean="0"/>
              <a:pPr>
                <a:defRPr/>
              </a:pPr>
              <a:t>129</a:t>
            </a:fld>
            <a:endParaRPr lang="en-US"/>
          </a:p>
        </p:txBody>
      </p:sp>
      <p:graphicFrame>
        <p:nvGraphicFramePr>
          <p:cNvPr id="8" name="Content Placeholder 8"/>
          <p:cNvGraphicFramePr>
            <a:graphicFrameLocks noGrp="1"/>
          </p:cNvGraphicFramePr>
          <p:nvPr>
            <p:ph idx="1"/>
            <p:extLst/>
          </p:nvPr>
        </p:nvGraphicFramePr>
        <p:xfrm>
          <a:off x="514350" y="1333500"/>
          <a:ext cx="8153400" cy="4067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9882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13</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2004-2013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1599941979"/>
              </p:ext>
            </p:extLst>
          </p:nvPr>
        </p:nvGraphicFramePr>
        <p:xfrm>
          <a:off x="1588" y="1541463"/>
          <a:ext cx="9140825" cy="4722812"/>
        </p:xfrm>
        <a:graphic>
          <a:graphicData uri="http://schemas.openxmlformats.org/presentationml/2006/ole">
            <mc:AlternateContent xmlns:mc="http://schemas.openxmlformats.org/markup-compatibility/2006">
              <mc:Choice xmlns:v="urn:schemas-microsoft-com:vml" Requires="v">
                <p:oleObj spid="_x0000_s28091878"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1588" y="1541463"/>
                        <a:ext cx="9140825"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1746762" y="1391971"/>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8" name="Text Box 6"/>
          <p:cNvSpPr txBox="1">
            <a:spLocks noChangeArrowheads="1"/>
          </p:cNvSpPr>
          <p:nvPr/>
        </p:nvSpPr>
        <p:spPr bwMode="blackWhite">
          <a:xfrm>
            <a:off x="5132141" y="1814605"/>
            <a:ext cx="3797383"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Profitability Benchmark: All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7.9%</a:t>
            </a:r>
            <a:endParaRPr lang="en-US" sz="1600" b="1" dirty="0">
              <a:solidFill>
                <a:schemeClr val="bg1"/>
              </a:solidFill>
              <a:cs typeface="+mn-cs"/>
            </a:endParaRPr>
          </a:p>
        </p:txBody>
      </p:sp>
    </p:spTree>
    <p:extLst>
      <p:ext uri="{BB962C8B-B14F-4D97-AF65-F5344CB8AC3E}">
        <p14:creationId xmlns:p14="http://schemas.microsoft.com/office/powerpoint/2010/main" val="2512370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latin typeface="Arial" panose="020B0604020202020204" pitchFamily="34" charset="0"/>
              </a:rPr>
              <a:t>EPLI Rate </a:t>
            </a:r>
            <a:r>
              <a:rPr lang="en-US" altLang="en-US" dirty="0">
                <a:latin typeface="Arial" panose="020B0604020202020204" pitchFamily="34" charset="0"/>
              </a:rPr>
              <a:t>Change by Month </a:t>
            </a:r>
            <a:r>
              <a:rPr lang="en-US" altLang="en-US" dirty="0" smtClean="0">
                <a:latin typeface="Arial" panose="020B0604020202020204" pitchFamily="34" charset="0"/>
              </a:rPr>
              <a:t>(</a:t>
            </a:r>
            <a:r>
              <a:rPr lang="en-US" altLang="en-US" dirty="0">
                <a:latin typeface="Arial" panose="020B0604020202020204" pitchFamily="34" charset="0"/>
              </a:rPr>
              <a:t>vs. Year Earlier)</a:t>
            </a:r>
            <a:endParaRPr lang="en-US" dirty="0"/>
          </a:p>
        </p:txBody>
      </p:sp>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5F01FB31-7258-42A1-965C-9B1085C98A59}" type="slidenum">
              <a:rPr lang="en-US" smtClean="0"/>
              <a:pPr>
                <a:defRPr/>
              </a:pPr>
              <a:t>130</a:t>
            </a:fld>
            <a:endParaRPr lang="en-US"/>
          </a:p>
        </p:txBody>
      </p:sp>
      <p:graphicFrame>
        <p:nvGraphicFramePr>
          <p:cNvPr id="8" name="Content Placeholder 8"/>
          <p:cNvGraphicFramePr>
            <a:graphicFrameLocks noGrp="1"/>
          </p:cNvGraphicFramePr>
          <p:nvPr>
            <p:ph idx="1"/>
            <p:extLst/>
          </p:nvPr>
        </p:nvGraphicFramePr>
        <p:xfrm>
          <a:off x="514350" y="1333500"/>
          <a:ext cx="8153400" cy="4067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037177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latin typeface="Arial" panose="020B0604020202020204" pitchFamily="34" charset="0"/>
              </a:rPr>
              <a:t>Fiduciary Liability Rate </a:t>
            </a:r>
            <a:r>
              <a:rPr lang="en-US" altLang="en-US" dirty="0">
                <a:latin typeface="Arial" panose="020B0604020202020204" pitchFamily="34" charset="0"/>
              </a:rPr>
              <a:t>Change by Month </a:t>
            </a:r>
            <a:r>
              <a:rPr lang="en-US" altLang="en-US" dirty="0" smtClean="0">
                <a:latin typeface="Arial" panose="020B0604020202020204" pitchFamily="34" charset="0"/>
              </a:rPr>
              <a:t>(</a:t>
            </a:r>
            <a:r>
              <a:rPr lang="en-US" altLang="en-US" dirty="0">
                <a:latin typeface="Arial" panose="020B0604020202020204" pitchFamily="34" charset="0"/>
              </a:rPr>
              <a:t>vs. Year Earlier)</a:t>
            </a:r>
            <a:endParaRPr lang="en-US" dirty="0"/>
          </a:p>
        </p:txBody>
      </p:sp>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5F01FB31-7258-42A1-965C-9B1085C98A59}" type="slidenum">
              <a:rPr lang="en-US" smtClean="0"/>
              <a:pPr>
                <a:defRPr/>
              </a:pPr>
              <a:t>131</a:t>
            </a:fld>
            <a:endParaRPr lang="en-US"/>
          </a:p>
        </p:txBody>
      </p:sp>
      <p:graphicFrame>
        <p:nvGraphicFramePr>
          <p:cNvPr id="8" name="Content Placeholder 8"/>
          <p:cNvGraphicFramePr>
            <a:graphicFrameLocks noGrp="1"/>
          </p:cNvGraphicFramePr>
          <p:nvPr>
            <p:ph idx="1"/>
            <p:extLst/>
          </p:nvPr>
        </p:nvGraphicFramePr>
        <p:xfrm>
          <a:off x="514350" y="1333500"/>
          <a:ext cx="8153400" cy="4067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365365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latin typeface="Arial" panose="020B0604020202020204" pitchFamily="34" charset="0"/>
              </a:rPr>
              <a:t>Crime Rate </a:t>
            </a:r>
            <a:r>
              <a:rPr lang="en-US" altLang="en-US" dirty="0">
                <a:latin typeface="Arial" panose="020B0604020202020204" pitchFamily="34" charset="0"/>
              </a:rPr>
              <a:t>Change by Month </a:t>
            </a:r>
            <a:r>
              <a:rPr lang="en-US" altLang="en-US" dirty="0" smtClean="0">
                <a:latin typeface="Arial" panose="020B0604020202020204" pitchFamily="34" charset="0"/>
              </a:rPr>
              <a:t>(</a:t>
            </a:r>
            <a:r>
              <a:rPr lang="en-US" altLang="en-US" dirty="0">
                <a:latin typeface="Arial" panose="020B0604020202020204" pitchFamily="34" charset="0"/>
              </a:rPr>
              <a:t>vs. Year Earlier)</a:t>
            </a:r>
            <a:endParaRPr lang="en-US" dirty="0"/>
          </a:p>
        </p:txBody>
      </p:sp>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5F01FB31-7258-42A1-965C-9B1085C98A59}" type="slidenum">
              <a:rPr lang="en-US" smtClean="0"/>
              <a:pPr>
                <a:defRPr/>
              </a:pPr>
              <a:t>132</a:t>
            </a:fld>
            <a:endParaRPr lang="en-US"/>
          </a:p>
        </p:txBody>
      </p:sp>
      <p:graphicFrame>
        <p:nvGraphicFramePr>
          <p:cNvPr id="8" name="Content Placeholder 8"/>
          <p:cNvGraphicFramePr>
            <a:graphicFrameLocks noGrp="1"/>
          </p:cNvGraphicFramePr>
          <p:nvPr>
            <p:ph idx="1"/>
            <p:extLst/>
          </p:nvPr>
        </p:nvGraphicFramePr>
        <p:xfrm>
          <a:off x="514350" y="1333500"/>
          <a:ext cx="8153400" cy="4067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35506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latin typeface="Arial" panose="020B0604020202020204" pitchFamily="34" charset="0"/>
              </a:rPr>
              <a:t>Surety Rate </a:t>
            </a:r>
            <a:r>
              <a:rPr lang="en-US" altLang="en-US" dirty="0">
                <a:latin typeface="Arial" panose="020B0604020202020204" pitchFamily="34" charset="0"/>
              </a:rPr>
              <a:t>Change by Month </a:t>
            </a:r>
            <a:r>
              <a:rPr lang="en-US" altLang="en-US" dirty="0" smtClean="0">
                <a:latin typeface="Arial" panose="020B0604020202020204" pitchFamily="34" charset="0"/>
              </a:rPr>
              <a:t>(</a:t>
            </a:r>
            <a:r>
              <a:rPr lang="en-US" altLang="en-US" dirty="0">
                <a:latin typeface="Arial" panose="020B0604020202020204" pitchFamily="34" charset="0"/>
              </a:rPr>
              <a:t>vs. Year Earlier)</a:t>
            </a:r>
            <a:endParaRPr lang="en-US" dirty="0"/>
          </a:p>
        </p:txBody>
      </p:sp>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5F01FB31-7258-42A1-965C-9B1085C98A59}" type="slidenum">
              <a:rPr lang="en-US" smtClean="0"/>
              <a:pPr>
                <a:defRPr/>
              </a:pPr>
              <a:t>133</a:t>
            </a:fld>
            <a:endParaRPr lang="en-US"/>
          </a:p>
        </p:txBody>
      </p:sp>
      <p:graphicFrame>
        <p:nvGraphicFramePr>
          <p:cNvPr id="8" name="Content Placeholder 8"/>
          <p:cNvGraphicFramePr>
            <a:graphicFrameLocks noGrp="1"/>
          </p:cNvGraphicFramePr>
          <p:nvPr>
            <p:ph idx="1"/>
            <p:extLst/>
          </p:nvPr>
        </p:nvGraphicFramePr>
        <p:xfrm>
          <a:off x="514350" y="1333500"/>
          <a:ext cx="8153400" cy="4067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6999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134</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135</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9/15; </a:t>
            </a:r>
            <a:r>
              <a:rPr lang="en-US" sz="1100" dirty="0"/>
              <a:t>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450378263"/>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199232" name="Chart" r:id="rId4" imgW="8600977" imgH="3781460" progId="MSGraph.Chart.8">
                  <p:embed followColorScheme="full"/>
                </p:oleObj>
              </mc:Choice>
              <mc:Fallback>
                <p:oleObj name="Chart" r:id="rId4" imgW="8600977" imgH="3781460"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a:t>
            </a:r>
            <a:r>
              <a:rPr lang="en-US" sz="1400" b="1" dirty="0" smtClean="0">
                <a:solidFill>
                  <a:schemeClr val="bg1"/>
                </a:solidFill>
              </a:rPr>
              <a:t>in June 2009</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20340"/>
              <a:gd name="adj2" fmla="val 2008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4308746" y="3545011"/>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2014/15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2092569" y="3049101"/>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9076458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Profitability &amp; Politics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136</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136</a:t>
            </a:fld>
            <a:endParaRPr lang="en-US"/>
          </a:p>
        </p:txBody>
      </p:sp>
      <p:sp>
        <p:nvSpPr>
          <p:cNvPr id="10" name="Rectangle 8"/>
          <p:cNvSpPr>
            <a:spLocks noChangeArrowheads="1"/>
          </p:cNvSpPr>
          <p:nvPr/>
        </p:nvSpPr>
        <p:spPr bwMode="auto">
          <a:xfrm>
            <a:off x="449194" y="4919931"/>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How Is Profitability Affected by the President’s Political Party?</a:t>
            </a:r>
            <a:endParaRPr lang="en-US" sz="4000" b="1" i="1" dirty="0">
              <a:solidFill>
                <a:srgbClr val="FF0000"/>
              </a:solidFill>
            </a:endParaRPr>
          </a:p>
        </p:txBody>
      </p:sp>
    </p:spTree>
    <p:extLst>
      <p:ext uri="{BB962C8B-B14F-4D97-AF65-F5344CB8AC3E}">
        <p14:creationId xmlns:p14="http://schemas.microsoft.com/office/powerpoint/2010/main" val="23478878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type="chart" idx="4294967295"/>
            <p:extLst>
              <p:ext uri="{D42A27DB-BD31-4B8C-83A1-F6EECF244321}">
                <p14:modId xmlns:p14="http://schemas.microsoft.com/office/powerpoint/2010/main" val="4197236620"/>
              </p:ext>
            </p:extLst>
          </p:nvPr>
        </p:nvGraphicFramePr>
        <p:xfrm>
          <a:off x="0" y="1228725"/>
          <a:ext cx="8566150" cy="5210175"/>
        </p:xfrm>
        <a:graphic>
          <a:graphicData uri="http://schemas.openxmlformats.org/presentationml/2006/ole">
            <mc:AlternateContent xmlns:mc="http://schemas.openxmlformats.org/markup-compatibility/2006">
              <mc:Choice xmlns:v="urn:schemas-microsoft-com:vml" Requires="v">
                <p:oleObj spid="_x0000_s28378291" name="Chart" r:id="rId4" imgW="8629689" imgH="5248240" progId="MSGraph.Chart.8">
                  <p:embed followColorScheme="full"/>
                </p:oleObj>
              </mc:Choice>
              <mc:Fallback>
                <p:oleObj name="Chart" r:id="rId4" imgW="8629689" imgH="5248240" progId="MSGraph.Chart.8">
                  <p:embed followColorScheme="full"/>
                  <p:pic>
                    <p:nvPicPr>
                      <p:cNvPr id="0" name=""/>
                      <p:cNvPicPr>
                        <a:picLocks noChangeAspect="1" noChangeArrowheads="1"/>
                      </p:cNvPicPr>
                      <p:nvPr/>
                    </p:nvPicPr>
                    <p:blipFill>
                      <a:blip r:embed="rId5"/>
                      <a:srcRect/>
                      <a:stretch>
                        <a:fillRect/>
                      </a:stretch>
                    </p:blipFill>
                    <p:spPr bwMode="auto">
                      <a:xfrm>
                        <a:off x="0" y="1228725"/>
                        <a:ext cx="8566150" cy="521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4"/>
          <p:cNvSpPr>
            <a:spLocks noChangeArrowheads="1"/>
          </p:cNvSpPr>
          <p:nvPr/>
        </p:nvSpPr>
        <p:spPr bwMode="auto">
          <a:xfrm>
            <a:off x="34412" y="63885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latin typeface="Arial" charset="0"/>
              </a:rPr>
              <a:t>*Truman </a:t>
            </a:r>
            <a:r>
              <a:rPr lang="en-US" sz="1000" dirty="0">
                <a:latin typeface="Arial" charset="0"/>
              </a:rPr>
              <a:t>administration ROE of 6.97% based on 3 years only, </a:t>
            </a:r>
            <a:r>
              <a:rPr lang="en-US" sz="1000" dirty="0" smtClean="0">
                <a:latin typeface="Arial" charset="0"/>
              </a:rPr>
              <a:t>1950-52;</a:t>
            </a: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
        <p:nvSpPr>
          <p:cNvPr id="7045125" name="Text Box 5"/>
          <p:cNvSpPr txBox="1">
            <a:spLocks noChangeArrowheads="1"/>
          </p:cNvSpPr>
          <p:nvPr/>
        </p:nvSpPr>
        <p:spPr bwMode="auto">
          <a:xfrm>
            <a:off x="5718175" y="2482850"/>
            <a:ext cx="3273425" cy="1421928"/>
          </a:xfrm>
          <a:prstGeom prst="rect">
            <a:avLst/>
          </a:prstGeom>
          <a:solidFill>
            <a:schemeClr val="bg1"/>
          </a:solidFill>
          <a:ln w="38100">
            <a:solidFill>
              <a:srgbClr val="FF0000"/>
            </a:solidFill>
            <a:miter lim="800000"/>
            <a:headEnd type="none" w="sm" len="sm"/>
            <a:tailEnd type="none" w="sm" len="sm"/>
          </a:ln>
        </p:spPr>
        <p:txBody>
          <a:bodyPr wrap="square">
            <a:spAutoFit/>
          </a:bodyPr>
          <a:lstStyle/>
          <a:p>
            <a:pPr algn="ctr">
              <a:lnSpc>
                <a:spcPct val="90000"/>
              </a:lnSpc>
              <a:buClrTx/>
              <a:buFontTx/>
              <a:buNone/>
            </a:pPr>
            <a:r>
              <a:rPr lang="en-US" sz="2400" b="1" dirty="0">
                <a:latin typeface="Arial" charset="0"/>
              </a:rPr>
              <a:t>OVERALL RECORD: </a:t>
            </a:r>
            <a:r>
              <a:rPr lang="en-US" sz="2400" b="1" u="sng" dirty="0" smtClean="0">
                <a:latin typeface="Arial" charset="0"/>
              </a:rPr>
              <a:t>1950-2014</a:t>
            </a:r>
            <a:r>
              <a:rPr lang="en-US" sz="2400" b="1" dirty="0" smtClean="0">
                <a:latin typeface="Arial" charset="0"/>
              </a:rPr>
              <a:t>*</a:t>
            </a:r>
            <a:endParaRPr lang="en-US" sz="2400" b="1" dirty="0">
              <a:latin typeface="Arial" charset="0"/>
            </a:endParaRPr>
          </a:p>
          <a:p>
            <a:pPr>
              <a:lnSpc>
                <a:spcPct val="90000"/>
              </a:lnSpc>
              <a:buClrTx/>
              <a:buFontTx/>
              <a:buNone/>
            </a:pPr>
            <a:r>
              <a:rPr lang="en-US" sz="2400" b="1" dirty="0">
                <a:solidFill>
                  <a:srgbClr val="3333FF"/>
                </a:solidFill>
                <a:latin typeface="Arial" charset="0"/>
              </a:rPr>
              <a:t>Democrats	  </a:t>
            </a:r>
            <a:r>
              <a:rPr lang="en-US" sz="2400" b="1" dirty="0" smtClean="0">
                <a:solidFill>
                  <a:srgbClr val="3333FF"/>
                </a:solidFill>
                <a:latin typeface="Arial" charset="0"/>
              </a:rPr>
              <a:t>7.72%</a:t>
            </a:r>
            <a:endParaRPr lang="en-US" sz="2400" b="1" dirty="0">
              <a:solidFill>
                <a:srgbClr val="3333FF"/>
              </a:solidFill>
              <a:latin typeface="Arial" charset="0"/>
            </a:endParaRPr>
          </a:p>
          <a:p>
            <a:pPr>
              <a:lnSpc>
                <a:spcPct val="90000"/>
              </a:lnSpc>
              <a:buClrTx/>
              <a:buFontTx/>
              <a:buNone/>
            </a:pPr>
            <a:r>
              <a:rPr lang="en-US" sz="2400" b="1" dirty="0">
                <a:solidFill>
                  <a:srgbClr val="FF0000"/>
                </a:solidFill>
                <a:latin typeface="Arial" charset="0"/>
              </a:rPr>
              <a:t>Republicans	  </a:t>
            </a:r>
            <a:r>
              <a:rPr lang="en-US" sz="2400" b="1" dirty="0" smtClean="0">
                <a:solidFill>
                  <a:srgbClr val="FF0000"/>
                </a:solidFill>
                <a:latin typeface="Arial" charset="0"/>
              </a:rPr>
              <a:t>7.85%</a:t>
            </a:r>
            <a:endParaRPr lang="en-US" sz="2400" b="1" dirty="0">
              <a:solidFill>
                <a:srgbClr val="FF0000"/>
              </a:solidFill>
              <a:latin typeface="Arial" charset="0"/>
            </a:endParaRPr>
          </a:p>
        </p:txBody>
      </p:sp>
      <p:sp>
        <p:nvSpPr>
          <p:cNvPr id="7045126" name="Text Box 6"/>
          <p:cNvSpPr txBox="1">
            <a:spLocks noChangeArrowheads="1"/>
          </p:cNvSpPr>
          <p:nvPr/>
        </p:nvSpPr>
        <p:spPr bwMode="auto">
          <a:xfrm>
            <a:off x="5405281" y="4106510"/>
            <a:ext cx="3429000" cy="1419225"/>
          </a:xfrm>
          <a:prstGeom prst="rect">
            <a:avLst/>
          </a:prstGeom>
          <a:noFill/>
          <a:ln w="38100">
            <a:solidFill>
              <a:srgbClr val="FF0000"/>
            </a:solidFill>
            <a:miter lim="800000"/>
            <a:headEnd type="none" w="sm" len="sm"/>
            <a:tailEnd type="none" w="sm" len="sm"/>
          </a:ln>
          <a:effectLst/>
        </p:spPr>
        <p:txBody>
          <a:bodyPr>
            <a:spAutoFit/>
          </a:bodyPr>
          <a:lstStyle/>
          <a:p>
            <a:pPr algn="ctr">
              <a:lnSpc>
                <a:spcPct val="90000"/>
              </a:lnSpc>
              <a:buClrTx/>
              <a:buFontTx/>
              <a:buNone/>
              <a:defRPr/>
            </a:pPr>
            <a:r>
              <a:rPr lang="en-US" sz="2400" b="1" dirty="0">
                <a:solidFill>
                  <a:srgbClr val="3333FF"/>
                </a:solidFill>
                <a:latin typeface="Arial" pitchFamily="34" charset="0"/>
                <a:cs typeface="Arial" pitchFamily="34" charset="0"/>
              </a:rPr>
              <a:t>Party of President has marginal bearing on profitability of P/C insurance industry</a:t>
            </a:r>
          </a:p>
        </p:txBody>
      </p:sp>
      <p:sp>
        <p:nvSpPr>
          <p:cNvPr id="7"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noProof="0" dirty="0" smtClean="0">
                <a:solidFill>
                  <a:srgbClr val="225A7A"/>
                </a:solidFill>
                <a:ea typeface="+mj-ea"/>
                <a:cs typeface="+mj-cs"/>
              </a:rPr>
              <a:t>I</a:t>
            </a:r>
            <a:r>
              <a:rPr lang="en-US" sz="3000" b="1" kern="0" dirty="0" err="1" smtClean="0">
                <a:solidFill>
                  <a:srgbClr val="225A7A"/>
                </a:solidFill>
                <a:ea typeface="+mj-ea"/>
                <a:cs typeface="+mj-cs"/>
              </a:rPr>
              <a:t>nsurance</a:t>
            </a:r>
            <a:r>
              <a:rPr lang="en-US" sz="3000" b="1" kern="0" dirty="0" smtClean="0">
                <a:solidFill>
                  <a:srgbClr val="225A7A"/>
                </a:solidFill>
                <a:ea typeface="+mj-ea"/>
                <a:cs typeface="+mj-cs"/>
              </a:rPr>
              <a:t> Industry ROE by Presidential Administration, 1950-2014*</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Tree>
    <p:extLst>
      <p:ext uri="{BB962C8B-B14F-4D97-AF65-F5344CB8AC3E}">
        <p14:creationId xmlns:p14="http://schemas.microsoft.com/office/powerpoint/2010/main" val="154823618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045125"/>
                                        </p:tgtEl>
                                        <p:attrNameLst>
                                          <p:attrName>style.visibility</p:attrName>
                                        </p:attrNameLst>
                                      </p:cBhvr>
                                      <p:to>
                                        <p:strVal val="visible"/>
                                      </p:to>
                                    </p:set>
                                    <p:animEffect transition="in" filter="dissolve">
                                      <p:cBhvr>
                                        <p:cTn id="7" dur="500"/>
                                        <p:tgtEl>
                                          <p:spTgt spid="7045125"/>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045126"/>
                                        </p:tgtEl>
                                        <p:attrNameLst>
                                          <p:attrName>style.visibility</p:attrName>
                                        </p:attrNameLst>
                                      </p:cBhvr>
                                      <p:to>
                                        <p:strVal val="visible"/>
                                      </p:to>
                                    </p:set>
                                    <p:animEffect transition="in" filter="dissolve">
                                      <p:cBhvr>
                                        <p:cTn id="11" dur="500"/>
                                        <p:tgtEl>
                                          <p:spTgt spid="70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25" grpId="0" animBg="1"/>
      <p:bldP spid="7045126"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46146" name="Object 2"/>
          <p:cNvGraphicFramePr>
            <a:graphicFrameLocks noChangeAspect="1"/>
          </p:cNvGraphicFramePr>
          <p:nvPr>
            <p:extLst>
              <p:ext uri="{D42A27DB-BD31-4B8C-83A1-F6EECF244321}">
                <p14:modId xmlns:p14="http://schemas.microsoft.com/office/powerpoint/2010/main" val="3863878493"/>
              </p:ext>
            </p:extLst>
          </p:nvPr>
        </p:nvGraphicFramePr>
        <p:xfrm>
          <a:off x="0" y="1236408"/>
          <a:ext cx="8880475" cy="5891213"/>
        </p:xfrm>
        <a:graphic>
          <a:graphicData uri="http://schemas.openxmlformats.org/presentationml/2006/ole">
            <mc:AlternateContent xmlns:mc="http://schemas.openxmlformats.org/markup-compatibility/2006">
              <mc:Choice xmlns:v="urn:schemas-microsoft-com:vml" Requires="v">
                <p:oleObj spid="_x0000_s28379315" name="Chart" r:id="rId4" imgW="8286815" imgH="5524639" progId="MSGraph.Chart.8">
                  <p:embed followColorScheme="full"/>
                </p:oleObj>
              </mc:Choice>
              <mc:Fallback>
                <p:oleObj name="Chart" r:id="rId4" imgW="8286815" imgH="5524639" progId="MSGraph.Chart.8">
                  <p:embed followColorScheme="full"/>
                  <p:pic>
                    <p:nvPicPr>
                      <p:cNvPr id="0" name=""/>
                      <p:cNvPicPr>
                        <a:picLocks noChangeAspect="1" noChangeArrowheads="1"/>
                      </p:cNvPicPr>
                      <p:nvPr/>
                    </p:nvPicPr>
                    <p:blipFill>
                      <a:blip r:embed="rId5"/>
                      <a:srcRect/>
                      <a:stretch>
                        <a:fillRect/>
                      </a:stretch>
                    </p:blipFill>
                    <p:spPr bwMode="auto">
                      <a:xfrm>
                        <a:off x="0" y="1236408"/>
                        <a:ext cx="8880475" cy="589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46148" name="Rectangle 4"/>
          <p:cNvSpPr>
            <a:spLocks noChangeArrowheads="1"/>
          </p:cNvSpPr>
          <p:nvPr/>
        </p:nvSpPr>
        <p:spPr bwMode="auto">
          <a:xfrm>
            <a:off x="1339652" y="1152833"/>
            <a:ext cx="6875207" cy="366713"/>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800" b="1" dirty="0">
                <a:solidFill>
                  <a:srgbClr val="3333FF"/>
                </a:solidFill>
                <a:latin typeface="Arial" charset="0"/>
              </a:rPr>
              <a:t>BLUE</a:t>
            </a:r>
            <a:r>
              <a:rPr lang="en-US" sz="1400" b="1" dirty="0">
                <a:latin typeface="Arial" charset="0"/>
              </a:rPr>
              <a:t> = </a:t>
            </a:r>
            <a:r>
              <a:rPr lang="en-US" b="1" dirty="0">
                <a:latin typeface="Arial" charset="0"/>
              </a:rPr>
              <a:t>Democratic President</a:t>
            </a:r>
            <a:r>
              <a:rPr lang="en-US" sz="1400" b="1" dirty="0">
                <a:latin typeface="Arial" charset="0"/>
              </a:rPr>
              <a:t>        </a:t>
            </a:r>
            <a:r>
              <a:rPr lang="en-US" sz="1800" b="1" dirty="0">
                <a:solidFill>
                  <a:srgbClr val="FF3300"/>
                </a:solidFill>
                <a:latin typeface="Arial" charset="0"/>
              </a:rPr>
              <a:t>RED</a:t>
            </a:r>
            <a:r>
              <a:rPr lang="en-US" sz="1400" b="1" dirty="0">
                <a:latin typeface="Arial" charset="0"/>
              </a:rPr>
              <a:t> = </a:t>
            </a:r>
            <a:r>
              <a:rPr lang="en-US" b="1" dirty="0">
                <a:latin typeface="Arial" charset="0"/>
              </a:rPr>
              <a:t>Republican President</a:t>
            </a:r>
          </a:p>
        </p:txBody>
      </p:sp>
      <p:sp>
        <p:nvSpPr>
          <p:cNvPr id="16388" name="Rectangle 5"/>
          <p:cNvSpPr>
            <a:spLocks noChangeArrowheads="1"/>
          </p:cNvSpPr>
          <p:nvPr/>
        </p:nvSpPr>
        <p:spPr bwMode="auto">
          <a:xfrm>
            <a:off x="2169268" y="1651819"/>
            <a:ext cx="544436" cy="421558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89" name="Rectangle 6"/>
          <p:cNvSpPr>
            <a:spLocks noChangeArrowheads="1"/>
          </p:cNvSpPr>
          <p:nvPr/>
        </p:nvSpPr>
        <p:spPr bwMode="auto">
          <a:xfrm>
            <a:off x="2362200" y="5715000"/>
            <a:ext cx="685800" cy="152400"/>
          </a:xfrm>
          <a:prstGeom prst="rect">
            <a:avLst/>
          </a:prstGeom>
          <a:noFill/>
          <a:ln w="9525">
            <a:noFill/>
            <a:miter lim="800000"/>
            <a:headEnd/>
            <a:tailEnd/>
          </a:ln>
        </p:spPr>
        <p:txBody>
          <a:bodyPr wrap="none" lIns="92075" tIns="46038" rIns="92075" bIns="46038" anchor="ctr"/>
          <a:lstStyle/>
          <a:p>
            <a:endParaRPr lang="en-US"/>
          </a:p>
        </p:txBody>
      </p:sp>
      <p:sp>
        <p:nvSpPr>
          <p:cNvPr id="16390" name="Rectangle 7"/>
          <p:cNvSpPr>
            <a:spLocks noChangeArrowheads="1"/>
          </p:cNvSpPr>
          <p:nvPr/>
        </p:nvSpPr>
        <p:spPr bwMode="auto">
          <a:xfrm>
            <a:off x="2713704" y="1651824"/>
            <a:ext cx="412529" cy="424753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1" name="Rectangle 8"/>
          <p:cNvSpPr>
            <a:spLocks noChangeArrowheads="1"/>
          </p:cNvSpPr>
          <p:nvPr/>
        </p:nvSpPr>
        <p:spPr bwMode="auto">
          <a:xfrm>
            <a:off x="6983008" y="1647007"/>
            <a:ext cx="967251" cy="4242619"/>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2" name="Rectangle 9"/>
          <p:cNvSpPr>
            <a:spLocks noChangeArrowheads="1"/>
          </p:cNvSpPr>
          <p:nvPr/>
        </p:nvSpPr>
        <p:spPr bwMode="auto">
          <a:xfrm>
            <a:off x="6006277" y="1651824"/>
            <a:ext cx="981629" cy="424753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3" name="Rectangle 10"/>
          <p:cNvSpPr>
            <a:spLocks noChangeArrowheads="1"/>
          </p:cNvSpPr>
          <p:nvPr/>
        </p:nvSpPr>
        <p:spPr bwMode="auto">
          <a:xfrm>
            <a:off x="4585549" y="1651824"/>
            <a:ext cx="1418484" cy="4247531"/>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4" name="Rectangle 11"/>
          <p:cNvSpPr>
            <a:spLocks noChangeArrowheads="1"/>
          </p:cNvSpPr>
          <p:nvPr/>
        </p:nvSpPr>
        <p:spPr bwMode="auto">
          <a:xfrm>
            <a:off x="823452" y="1652136"/>
            <a:ext cx="366253" cy="419100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5" name="Rectangle 12"/>
          <p:cNvSpPr>
            <a:spLocks noChangeArrowheads="1"/>
          </p:cNvSpPr>
          <p:nvPr/>
        </p:nvSpPr>
        <p:spPr bwMode="auto">
          <a:xfrm>
            <a:off x="3132204" y="1651819"/>
            <a:ext cx="982596" cy="424999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6" name="Rectangle 13"/>
          <p:cNvSpPr>
            <a:spLocks noChangeArrowheads="1"/>
          </p:cNvSpPr>
          <p:nvPr/>
        </p:nvSpPr>
        <p:spPr bwMode="auto">
          <a:xfrm>
            <a:off x="1177047" y="1651819"/>
            <a:ext cx="1005715" cy="419131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7" name="Rectangle 14"/>
          <p:cNvSpPr>
            <a:spLocks noChangeArrowheads="1"/>
          </p:cNvSpPr>
          <p:nvPr/>
        </p:nvSpPr>
        <p:spPr bwMode="auto">
          <a:xfrm>
            <a:off x="4110721" y="1651819"/>
            <a:ext cx="474827"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9" name="Text Box 16"/>
          <p:cNvSpPr txBox="1">
            <a:spLocks noChangeArrowheads="1"/>
          </p:cNvSpPr>
          <p:nvPr/>
        </p:nvSpPr>
        <p:spPr bwMode="auto">
          <a:xfrm rot="-5400000">
            <a:off x="523672" y="2057400"/>
            <a:ext cx="914400"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Truman</a:t>
            </a:r>
          </a:p>
        </p:txBody>
      </p:sp>
      <p:sp>
        <p:nvSpPr>
          <p:cNvPr id="16400" name="Text Box 17"/>
          <p:cNvSpPr txBox="1">
            <a:spLocks noChangeArrowheads="1"/>
          </p:cNvSpPr>
          <p:nvPr/>
        </p:nvSpPr>
        <p:spPr bwMode="auto">
          <a:xfrm>
            <a:off x="2977556" y="1821432"/>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Nixon/Ford</a:t>
            </a:r>
          </a:p>
        </p:txBody>
      </p:sp>
      <p:sp>
        <p:nvSpPr>
          <p:cNvPr id="16401" name="Text Box 18"/>
          <p:cNvSpPr txBox="1">
            <a:spLocks noChangeArrowheads="1"/>
          </p:cNvSpPr>
          <p:nvPr/>
        </p:nvSpPr>
        <p:spPr bwMode="auto">
          <a:xfrm rot="16200000">
            <a:off x="1919795" y="2152924"/>
            <a:ext cx="1453100" cy="523862"/>
          </a:xfrm>
          <a:prstGeom prst="rect">
            <a:avLst/>
          </a:prstGeom>
          <a:noFill/>
          <a:ln w="9525">
            <a:noFill/>
            <a:miter lim="800000"/>
            <a:headEnd/>
            <a:tailEnd/>
          </a:ln>
        </p:spPr>
        <p:txBody>
          <a:bodyPr wrap="square" lIns="92075" tIns="46038" rIns="92075" bIns="46038">
            <a:spAutoFit/>
          </a:bodyPr>
          <a:lstStyle/>
          <a:p>
            <a:pPr marL="342900" indent="-342900" algn="r">
              <a:buClr>
                <a:schemeClr val="tx1"/>
              </a:buClr>
              <a:buFontTx/>
              <a:buNone/>
            </a:pPr>
            <a:r>
              <a:rPr lang="en-US" sz="1400" b="1" dirty="0"/>
              <a:t>Kennedy/ Johnson</a:t>
            </a:r>
          </a:p>
        </p:txBody>
      </p:sp>
      <p:sp>
        <p:nvSpPr>
          <p:cNvPr id="16402" name="Text Box 19"/>
          <p:cNvSpPr txBox="1">
            <a:spLocks noChangeArrowheads="1"/>
          </p:cNvSpPr>
          <p:nvPr/>
        </p:nvSpPr>
        <p:spPr bwMode="auto">
          <a:xfrm rot="16200000">
            <a:off x="1041352" y="2057400"/>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Eisenhower</a:t>
            </a:r>
          </a:p>
        </p:txBody>
      </p:sp>
      <p:sp>
        <p:nvSpPr>
          <p:cNvPr id="16403" name="Text Box 20"/>
          <p:cNvSpPr txBox="1">
            <a:spLocks noChangeArrowheads="1"/>
          </p:cNvSpPr>
          <p:nvPr/>
        </p:nvSpPr>
        <p:spPr bwMode="auto">
          <a:xfrm rot="16200000">
            <a:off x="3692506" y="1865676"/>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Carter</a:t>
            </a:r>
          </a:p>
        </p:txBody>
      </p:sp>
      <p:sp>
        <p:nvSpPr>
          <p:cNvPr id="16404" name="Text Box 21"/>
          <p:cNvSpPr txBox="1">
            <a:spLocks noChangeArrowheads="1"/>
          </p:cNvSpPr>
          <p:nvPr/>
        </p:nvSpPr>
        <p:spPr bwMode="auto">
          <a:xfrm>
            <a:off x="4578593" y="1848571"/>
            <a:ext cx="1443755" cy="308419"/>
          </a:xfrm>
          <a:prstGeom prst="rect">
            <a:avLst/>
          </a:prstGeom>
          <a:noFill/>
          <a:ln w="9525">
            <a:noFill/>
            <a:miter lim="800000"/>
            <a:headEnd/>
            <a:tailEnd/>
          </a:ln>
        </p:spPr>
        <p:txBody>
          <a:bodyPr wrap="square" lIns="92075" tIns="46038" rIns="92075" bIns="46038">
            <a:spAutoFit/>
          </a:bodyPr>
          <a:lstStyle/>
          <a:p>
            <a:pPr marL="342900" indent="-342900" algn="ctr">
              <a:buClr>
                <a:schemeClr val="tx1"/>
              </a:buClr>
              <a:buFontTx/>
              <a:buNone/>
            </a:pPr>
            <a:r>
              <a:rPr lang="en-US" sz="1400" b="1" dirty="0" smtClean="0"/>
              <a:t>Reagan/Bush I</a:t>
            </a:r>
            <a:endParaRPr lang="en-US" sz="1400" b="1" dirty="0"/>
          </a:p>
        </p:txBody>
      </p:sp>
      <p:sp>
        <p:nvSpPr>
          <p:cNvPr id="16405" name="Text Box 22"/>
          <p:cNvSpPr txBox="1">
            <a:spLocks noChangeArrowheads="1"/>
          </p:cNvSpPr>
          <p:nvPr/>
        </p:nvSpPr>
        <p:spPr bwMode="auto">
          <a:xfrm>
            <a:off x="5834985" y="1850928"/>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Clinton</a:t>
            </a:r>
          </a:p>
        </p:txBody>
      </p:sp>
      <p:sp>
        <p:nvSpPr>
          <p:cNvPr id="16406" name="Text Box 23"/>
          <p:cNvSpPr txBox="1">
            <a:spLocks noChangeArrowheads="1"/>
          </p:cNvSpPr>
          <p:nvPr/>
        </p:nvSpPr>
        <p:spPr bwMode="auto">
          <a:xfrm>
            <a:off x="6833064" y="1850926"/>
            <a:ext cx="1293813"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Bush II</a:t>
            </a:r>
            <a:endParaRPr lang="en-US" sz="1400" b="1" dirty="0"/>
          </a:p>
        </p:txBody>
      </p:sp>
      <p:sp>
        <p:nvSpPr>
          <p:cNvPr id="24"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dirty="0" smtClean="0">
                <a:solidFill>
                  <a:srgbClr val="225A7A"/>
                </a:solidFill>
                <a:ea typeface="+mj-ea"/>
                <a:cs typeface="+mj-cs"/>
              </a:rPr>
              <a:t>insurance Industry ROE by Presidential Party Affiliation, 1950- 2014</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26" name="Rectangle 14"/>
          <p:cNvSpPr>
            <a:spLocks noChangeArrowheads="1"/>
          </p:cNvSpPr>
          <p:nvPr/>
        </p:nvSpPr>
        <p:spPr bwMode="auto">
          <a:xfrm>
            <a:off x="7950259" y="1641994"/>
            <a:ext cx="756089"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27" name="Text Box 20"/>
          <p:cNvSpPr txBox="1">
            <a:spLocks noChangeArrowheads="1"/>
          </p:cNvSpPr>
          <p:nvPr/>
        </p:nvSpPr>
        <p:spPr bwMode="auto">
          <a:xfrm rot="16200000">
            <a:off x="7805848" y="189828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endParaRPr lang="en-US" sz="1400" b="1" dirty="0"/>
          </a:p>
        </p:txBody>
      </p:sp>
      <p:sp>
        <p:nvSpPr>
          <p:cNvPr id="28" name="Text Box 20"/>
          <p:cNvSpPr txBox="1">
            <a:spLocks noChangeArrowheads="1"/>
          </p:cNvSpPr>
          <p:nvPr/>
        </p:nvSpPr>
        <p:spPr bwMode="auto">
          <a:xfrm>
            <a:off x="7703548" y="183960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Obama</a:t>
            </a:r>
            <a:endParaRPr lang="en-US" sz="1400" b="1" dirty="0"/>
          </a:p>
        </p:txBody>
      </p:sp>
      <p:sp>
        <p:nvSpPr>
          <p:cNvPr id="29" name="Rectangle 4"/>
          <p:cNvSpPr>
            <a:spLocks noChangeArrowheads="1"/>
          </p:cNvSpPr>
          <p:nvPr/>
        </p:nvSpPr>
        <p:spPr bwMode="auto">
          <a:xfrm>
            <a:off x="9873" y="64377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Tree>
    <p:extLst>
      <p:ext uri="{BB962C8B-B14F-4D97-AF65-F5344CB8AC3E}">
        <p14:creationId xmlns:p14="http://schemas.microsoft.com/office/powerpoint/2010/main" val="8646115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6146"/>
                                        </p:tgtEl>
                                        <p:attrNameLst>
                                          <p:attrName>style.visibility</p:attrName>
                                        </p:attrNameLst>
                                      </p:cBhvr>
                                      <p:to>
                                        <p:strVal val="visible"/>
                                      </p:to>
                                    </p:set>
                                    <p:animEffect transition="in" filter="wipe(left)">
                                      <p:cBhvr>
                                        <p:cTn id="7" dur="500"/>
                                        <p:tgtEl>
                                          <p:spTgt spid="704614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046148"/>
                                        </p:tgtEl>
                                        <p:attrNameLst>
                                          <p:attrName>style.visibility</p:attrName>
                                        </p:attrNameLst>
                                      </p:cBhvr>
                                      <p:to>
                                        <p:strVal val="visible"/>
                                      </p:to>
                                    </p:set>
                                    <p:anim calcmode="lin" valueType="num">
                                      <p:cBhvr additive="base">
                                        <p:cTn id="11" dur="500" fill="hold"/>
                                        <p:tgtEl>
                                          <p:spTgt spid="7046148"/>
                                        </p:tgtEl>
                                        <p:attrNameLst>
                                          <p:attrName>ppt_x</p:attrName>
                                        </p:attrNameLst>
                                      </p:cBhvr>
                                      <p:tavLst>
                                        <p:tav tm="0">
                                          <p:val>
                                            <p:strVal val="1+#ppt_w/2"/>
                                          </p:val>
                                        </p:tav>
                                        <p:tav tm="100000">
                                          <p:val>
                                            <p:strVal val="#ppt_x"/>
                                          </p:val>
                                        </p:tav>
                                      </p:tavLst>
                                    </p:anim>
                                    <p:anim calcmode="lin" valueType="num">
                                      <p:cBhvr additive="base">
                                        <p:cTn id="12" dur="500" fill="hold"/>
                                        <p:tgtEl>
                                          <p:spTgt spid="704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046146" grpId="0" bld="series" animBg="0"/>
      <p:bldP spid="7046148" grpId="0"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61706" y="2070714"/>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 &amp;                     CYBER INSURANCE</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139</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218940" y="3865546"/>
            <a:ext cx="8667481" cy="259763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3200" b="1" i="1" dirty="0" smtClean="0">
                <a:solidFill>
                  <a:srgbClr val="C00000"/>
                </a:solidFill>
                <a:latin typeface="Arial "/>
              </a:rPr>
              <a:t>Nonprofits Including Religious     Institutions Are Vulnerable</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139</a:t>
            </a:fld>
            <a:endParaRPr lang="en-US"/>
          </a:p>
        </p:txBody>
      </p:sp>
    </p:spTree>
    <p:extLst>
      <p:ext uri="{BB962C8B-B14F-4D97-AF65-F5344CB8AC3E}">
        <p14:creationId xmlns:p14="http://schemas.microsoft.com/office/powerpoint/2010/main" val="247783973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14</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694692474"/>
              </p:ext>
            </p:extLst>
          </p:nvPr>
        </p:nvGraphicFramePr>
        <p:xfrm>
          <a:off x="20638" y="1808163"/>
          <a:ext cx="9067800" cy="4700587"/>
        </p:xfrm>
        <a:graphic>
          <a:graphicData uri="http://schemas.openxmlformats.org/presentationml/2006/ole">
            <mc:AlternateContent xmlns:mc="http://schemas.openxmlformats.org/markup-compatibility/2006">
              <mc:Choice xmlns:v="urn:schemas-microsoft-com:vml" Requires="v">
                <p:oleObj spid="_x0000_s28092905"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20638" y="1808163"/>
                        <a:ext cx="9067800" cy="4700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2004-2013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4301612" y="4100051"/>
            <a:ext cx="3170903" cy="1179871"/>
          </a:xfrm>
          <a:prstGeom prst="wedgeRectCallout">
            <a:avLst>
              <a:gd name="adj1" fmla="val 66975"/>
              <a:gd name="adj2" fmla="val -3127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extLst>
      <p:ext uri="{BB962C8B-B14F-4D97-AF65-F5344CB8AC3E}">
        <p14:creationId xmlns:p14="http://schemas.microsoft.com/office/powerpoint/2010/main" val="2873197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2005-2015,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tabLst>
                <a:tab pos="112713" algn="r"/>
              </a:tabLst>
            </a:pPr>
            <a:r>
              <a:rPr lang="en-US" sz="1100" dirty="0" smtClean="0">
                <a:solidFill>
                  <a:srgbClr val="000000"/>
                </a:solidFill>
                <a:cs typeface="Arial" pitchFamily="34" charset="0"/>
              </a:rPr>
              <a:t>*Figures </a:t>
            </a:r>
            <a:r>
              <a:rPr lang="en-US" sz="1100" dirty="0">
                <a:solidFill>
                  <a:srgbClr val="000000"/>
                </a:solidFill>
                <a:cs typeface="Arial" pitchFamily="34" charset="0"/>
              </a:rPr>
              <a:t>as of </a:t>
            </a:r>
            <a:r>
              <a:rPr lang="en-US" sz="1100" dirty="0" smtClean="0">
                <a:solidFill>
                  <a:srgbClr val="000000"/>
                </a:solidFill>
                <a:cs typeface="Arial" pitchFamily="34" charset="0"/>
              </a:rPr>
              <a:t>June 30, 2015, from the Identity Theft Resource Center,</a:t>
            </a:r>
          </a:p>
          <a:p>
            <a:pPr marL="133350" indent="-133350" eaLnBrk="0" hangingPunct="0">
              <a:lnSpc>
                <a:spcPct val="90000"/>
              </a:lnSpc>
              <a:buClr>
                <a:srgbClr val="FF6801"/>
              </a:buClr>
              <a:tabLst>
                <a:tab pos="112713" algn="r"/>
              </a:tabLst>
            </a:pPr>
            <a:r>
              <a:rPr lang="en-US" sz="1100" dirty="0" smtClean="0">
                <a:solidFill>
                  <a:srgbClr val="000000"/>
                </a:solidFill>
                <a:cs typeface="Arial" pitchFamily="34" charset="0"/>
              </a:rPr>
              <a:t>http://www.idtheftcenter.org/images/breach/ITRCBreachReport2015.pdf</a:t>
            </a:r>
            <a:endParaRPr lang="en-US" sz="1100" dirty="0">
              <a:solidFill>
                <a:srgbClr val="000000"/>
              </a:solidFill>
              <a:cs typeface="Arial" pitchFamily="34" charset="0"/>
            </a:endParaRPr>
          </a:p>
        </p:txBody>
      </p:sp>
      <p:graphicFrame>
        <p:nvGraphicFramePr>
          <p:cNvPr id="1026" name="Object 2"/>
          <p:cNvGraphicFramePr>
            <a:graphicFrameLocks/>
          </p:cNvGraphicFramePr>
          <p:nvPr>
            <p:extLst/>
          </p:nvPr>
        </p:nvGraphicFramePr>
        <p:xfrm>
          <a:off x="273049" y="1376220"/>
          <a:ext cx="8597900" cy="4203700"/>
        </p:xfrm>
        <a:graphic>
          <a:graphicData uri="http://schemas.openxmlformats.org/presentationml/2006/ole">
            <mc:AlternateContent xmlns:mc="http://schemas.openxmlformats.org/markup-compatibility/2006">
              <mc:Choice xmlns:v="urn:schemas-microsoft-com:vml" Requires="v">
                <p:oleObj spid="_x0000_s28383396" name="Chart" r:id="rId4" imgW="8581836" imgH="4124360" progId="MSGraph.Chart.8">
                  <p:embed followColorScheme="full"/>
                </p:oleObj>
              </mc:Choice>
              <mc:Fallback>
                <p:oleObj name="Chart" r:id="rId4" imgW="8581836" imgH="4124360" progId="MSGraph.Chart.8">
                  <p:embed followColorScheme="full"/>
                  <p:pic>
                    <p:nvPicPr>
                      <p:cNvPr id="0" name=""/>
                      <p:cNvPicPr>
                        <a:picLocks noChangeArrowheads="1"/>
                      </p:cNvPicPr>
                      <p:nvPr/>
                    </p:nvPicPr>
                    <p:blipFill>
                      <a:blip r:embed="rId5"/>
                      <a:srcRect/>
                      <a:stretch>
                        <a:fillRect/>
                      </a:stretch>
                    </p:blipFill>
                    <p:spPr bwMode="auto">
                      <a:xfrm>
                        <a:off x="273049" y="137622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967662" cy="76311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a:t>
            </a:r>
            <a:r>
              <a:rPr lang="en-US" b="1" dirty="0" smtClean="0">
                <a:solidFill>
                  <a:srgbClr val="FFFFFF"/>
                </a:solidFill>
                <a:cs typeface="Arial" pitchFamily="34" charset="0"/>
              </a:rPr>
              <a:t>total number of data breaches (+27.5%) hit a record high of 783 in 2014, exposing 85.6 million records. Through June 30, this year has seen 117.6 million records exposed in 400 breaches.*</a:t>
            </a:r>
            <a:endParaRPr lang="en-US" b="1" dirty="0">
              <a:solidFill>
                <a:srgbClr val="FFFFFF"/>
              </a:solidFill>
              <a:cs typeface="Arial" pitchFamily="34" charset="0"/>
            </a:endParaRP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8" name="Picture 4" descr="https://encrypted-tbn0.gstatic.com/images?q=tbn:ANd9GcSh6ORZLNYgoUo4jcSKlBVamg_OKlcLZwHcqkIqZ8NpxyY1NNE7T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45891" y="1123156"/>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l="-1" t="36631" r="-9371" b="38519"/>
          <a:stretch/>
        </p:blipFill>
        <p:spPr>
          <a:xfrm>
            <a:off x="5740859" y="1234176"/>
            <a:ext cx="1036052" cy="257453"/>
          </a:xfrm>
          <a:prstGeom prst="rect">
            <a:avLst/>
          </a:prstGeom>
        </p:spPr>
      </p:pic>
      <p:pic>
        <p:nvPicPr>
          <p:cNvPr id="2" name="Picture 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53111" y="1133880"/>
            <a:ext cx="1101852" cy="299917"/>
          </a:xfrm>
          <a:prstGeom prst="rect">
            <a:avLst/>
          </a:prstGeom>
        </p:spPr>
      </p:pic>
      <p:pic>
        <p:nvPicPr>
          <p:cNvPr id="11" name="Picture 2"/>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73517" y="1515762"/>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078871" y="2097881"/>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Image result for office of personnel management logo"/>
          <p:cNvSpPr>
            <a:spLocks noChangeAspect="1" noChangeArrowheads="1"/>
          </p:cNvSpPr>
          <p:nvPr/>
        </p:nvSpPr>
        <p:spPr bwMode="auto">
          <a:xfrm>
            <a:off x="-31750" y="-13652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office of personnel management logo"/>
          <p:cNvSpPr>
            <a:spLocks noChangeAspect="1" noChangeArrowheads="1"/>
          </p:cNvSpPr>
          <p:nvPr/>
        </p:nvSpPr>
        <p:spPr bwMode="auto">
          <a:xfrm>
            <a:off x="120650" y="1587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24043" y="1682307"/>
            <a:ext cx="868680" cy="868680"/>
          </a:xfrm>
          <a:prstGeom prst="rect">
            <a:avLst/>
          </a:prstGeom>
        </p:spPr>
      </p:pic>
      <p:pic>
        <p:nvPicPr>
          <p:cNvPr id="7" name="Picture 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71429" y="1549400"/>
            <a:ext cx="960120" cy="484061"/>
          </a:xfrm>
          <a:prstGeom prst="rect">
            <a:avLst/>
          </a:prstGeom>
        </p:spPr>
      </p:pic>
      <p:pic>
        <p:nvPicPr>
          <p:cNvPr id="10" name="Picture 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937550" y="1755537"/>
            <a:ext cx="968228" cy="659605"/>
          </a:xfrm>
          <a:prstGeom prst="rect">
            <a:avLst/>
          </a:prstGeom>
        </p:spPr>
      </p:pic>
      <p:pic>
        <p:nvPicPr>
          <p:cNvPr id="13" name="Picture 1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16703" y="2633456"/>
            <a:ext cx="1069316" cy="697729"/>
          </a:xfrm>
          <a:prstGeom prst="rect">
            <a:avLst/>
          </a:prstGeom>
        </p:spPr>
      </p:pic>
    </p:spTree>
    <p:extLst>
      <p:ext uri="{BB962C8B-B14F-4D97-AF65-F5344CB8AC3E}">
        <p14:creationId xmlns:p14="http://schemas.microsoft.com/office/powerpoint/2010/main" val="15159975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7"/>
          <p:cNvSpPr>
            <a:spLocks noGrp="1"/>
          </p:cNvSpPr>
          <p:nvPr>
            <p:ph type="title" idx="4294967295"/>
          </p:nvPr>
        </p:nvSpPr>
        <p:spPr>
          <a:xfrm>
            <a:off x="192087" y="47625"/>
            <a:ext cx="6998421" cy="812800"/>
          </a:xfrm>
        </p:spPr>
        <p:txBody>
          <a:bodyPr lIns="0" tIns="0" rIns="0" bIns="0" anchor="t"/>
          <a:lstStyle/>
          <a:p>
            <a:r>
              <a:rPr lang="en-US" dirty="0" smtClean="0">
                <a:cs typeface="Arial" charset="0"/>
              </a:rPr>
              <a:t>High Profile Data Breaches, 2014-2015</a:t>
            </a:r>
            <a:endParaRPr lang="en-US" dirty="0" smtClean="0"/>
          </a:p>
        </p:txBody>
      </p:sp>
      <p:graphicFrame>
        <p:nvGraphicFramePr>
          <p:cNvPr id="346262" name="Group 150"/>
          <p:cNvGraphicFramePr>
            <a:graphicFrameLocks noGrp="1"/>
          </p:cNvGraphicFramePr>
          <p:nvPr>
            <p:ph idx="4294967295"/>
          </p:nvPr>
        </p:nvGraphicFramePr>
        <p:xfrm>
          <a:off x="96982" y="601104"/>
          <a:ext cx="9047018" cy="6069958"/>
        </p:xfrm>
        <a:graphic>
          <a:graphicData uri="http://schemas.openxmlformats.org/drawingml/2006/table">
            <a:tbl>
              <a:tblPr/>
              <a:tblGrid>
                <a:gridCol w="969818"/>
                <a:gridCol w="1579418"/>
                <a:gridCol w="6497782"/>
              </a:tblGrid>
              <a:tr h="363066">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Date</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ea typeface="+mn-ea"/>
                          <a:cs typeface="+mn-cs"/>
                        </a:rPr>
                        <a:t>Company</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rPr>
                        <a:t>Description of Breach</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10772">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May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OPM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Hackers broke into U.S. Government Personnel Office stealing personal identifying information of as many as 14 million civilian U.S. government employees.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210772">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Mar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err="1" smtClean="0">
                          <a:ln>
                            <a:noFill/>
                          </a:ln>
                          <a:solidFill>
                            <a:schemeClr val="tx1"/>
                          </a:solidFill>
                          <a:effectLst/>
                          <a:latin typeface="Arial" charset="0"/>
                        </a:rPr>
                        <a:t>Premera</a:t>
                      </a:r>
                      <a:r>
                        <a:rPr kumimoji="0" lang="en-US" sz="1200" b="0" i="0" u="none" strike="noStrike" cap="none" normalizeH="0" baseline="0" dirty="0" smtClean="0">
                          <a:ln>
                            <a:noFill/>
                          </a:ln>
                          <a:solidFill>
                            <a:schemeClr val="tx1"/>
                          </a:solidFill>
                          <a:effectLst/>
                          <a:latin typeface="Arial" charset="0"/>
                        </a:rPr>
                        <a:t> Blue Cross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Data breach compromises financial and medical records of 11 million customers.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19719">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Feb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Anthem, Inc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Massive data breach after hackers gained access to corporate data base containing personal information of as many as 80 million current and former U.S. customers and employees.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80905">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Dec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Sony Pictures Entertainment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Hacker break-in involving theft of unreleased motion pictures, and theft of more than 25 gigabytes of sensitive data on tens of thousands of Sony employees, including social security numbers, medical and salary information.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2050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Nov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Staples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Point-of-sale (POS) malware attack and breach exposing  customer data, and resulting in  compromise of 1.2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232385">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Sept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Home Depot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smtClean="0">
                          <a:ln>
                            <a:noFill/>
                          </a:ln>
                          <a:solidFill>
                            <a:schemeClr val="tx1"/>
                          </a:solidFill>
                          <a:effectLst/>
                          <a:latin typeface="Arial" charset="0"/>
                        </a:rPr>
                        <a:t>Huge </a:t>
                      </a:r>
                      <a:r>
                        <a:rPr kumimoji="0" lang="en-US" sz="1200" b="0" i="0" u="none" strike="noStrike" cap="none" normalizeH="0" baseline="0" dirty="0" smtClean="0">
                          <a:ln>
                            <a:noFill/>
                          </a:ln>
                          <a:solidFill>
                            <a:schemeClr val="tx1"/>
                          </a:solidFill>
                          <a:effectLst/>
                          <a:latin typeface="Arial" charset="0"/>
                        </a:rPr>
                        <a:t>data </a:t>
                      </a:r>
                      <a:r>
                        <a:rPr kumimoji="0" lang="en-US" sz="1200" b="0" i="0" u="none" strike="noStrike" cap="none" normalizeH="0" baseline="0" smtClean="0">
                          <a:ln>
                            <a:noFill/>
                          </a:ln>
                          <a:solidFill>
                            <a:schemeClr val="tx1"/>
                          </a:solidFill>
                          <a:effectLst/>
                          <a:latin typeface="Arial" charset="0"/>
                        </a:rPr>
                        <a:t>breach exposes </a:t>
                      </a:r>
                      <a:r>
                        <a:rPr kumimoji="0" lang="en-US" sz="1200" b="0" i="0" u="none" strike="noStrike" cap="none" normalizeH="0" baseline="0" dirty="0" smtClean="0">
                          <a:ln>
                            <a:noFill/>
                          </a:ln>
                          <a:solidFill>
                            <a:schemeClr val="tx1"/>
                          </a:solidFill>
                          <a:effectLst/>
                          <a:latin typeface="Arial" charset="0"/>
                        </a:rPr>
                        <a:t>56 million credit and debit cards and 53 million email addresses.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2912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Aug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Community Health Systems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Cyber attack originating in China resulted in data breach, compromising 4.5 million patient records. Hackers broke into company’s computer system by exploiting </a:t>
                      </a:r>
                      <a:r>
                        <a:rPr kumimoji="0" lang="en-US" sz="1200" b="0" i="0" u="none" strike="noStrike" cap="none" normalizeH="0" baseline="0" dirty="0" err="1" smtClean="0">
                          <a:ln>
                            <a:noFill/>
                          </a:ln>
                          <a:solidFill>
                            <a:schemeClr val="tx1"/>
                          </a:solidFill>
                          <a:effectLst/>
                          <a:latin typeface="Arial" charset="0"/>
                        </a:rPr>
                        <a:t>Heartbleed</a:t>
                      </a:r>
                      <a:r>
                        <a:rPr kumimoji="0" lang="en-US" sz="1200" b="0" i="0" u="none" strike="noStrike" cap="none" normalizeH="0" baseline="0" dirty="0" smtClean="0">
                          <a:ln>
                            <a:noFill/>
                          </a:ln>
                          <a:solidFill>
                            <a:schemeClr val="tx1"/>
                          </a:solidFill>
                          <a:effectLst/>
                          <a:latin typeface="Arial" charset="0"/>
                        </a:rPr>
                        <a:t> bug.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1027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June/July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JP Morgan Chase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Massive data breach compromised data associated with 76 million household and 7 million small business accounts. Hackers obtained personal identifying </a:t>
                      </a:r>
                      <a:r>
                        <a:rPr kumimoji="0" lang="en-US" sz="1200" b="0" i="0" u="none" strike="noStrike" cap="none" normalizeH="0" baseline="0" dirty="0" err="1" smtClean="0">
                          <a:ln>
                            <a:noFill/>
                          </a:ln>
                          <a:solidFill>
                            <a:schemeClr val="tx1"/>
                          </a:solidFill>
                          <a:effectLst/>
                          <a:latin typeface="Arial" charset="0"/>
                        </a:rPr>
                        <a:t>nformation</a:t>
                      </a:r>
                      <a:r>
                        <a:rPr kumimoji="0" lang="en-US" sz="12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70376">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June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PF </a:t>
                      </a:r>
                      <a:r>
                        <a:rPr kumimoji="0" lang="en-US" sz="1200" b="0" i="0" u="none" strike="noStrike" cap="none" normalizeH="0" baseline="0" dirty="0" err="1" smtClean="0">
                          <a:ln>
                            <a:noFill/>
                          </a:ln>
                          <a:solidFill>
                            <a:schemeClr val="tx1"/>
                          </a:solidFill>
                          <a:effectLst/>
                          <a:latin typeface="Arial" charset="0"/>
                        </a:rPr>
                        <a:t>Changs</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affected customers at 33 restaurants located in 16 states, with potential credit and debit card data stolen.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65389">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May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eBay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Massive data breach exposed records of site’s 233 million customers, including names, email addresses, physical addresses, phone numbers and birthdates.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60401">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Feb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Michaels Stores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Possible fraudulent activity on some U.S. payment cards used at Michaels stores suggests it may have experienced data security attack, exposing 2.6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21686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Jan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err="1" smtClean="0">
                          <a:ln>
                            <a:noFill/>
                          </a:ln>
                          <a:solidFill>
                            <a:schemeClr val="tx1"/>
                          </a:solidFill>
                          <a:effectLst/>
                          <a:latin typeface="Arial" charset="0"/>
                        </a:rPr>
                        <a:t>Snapchat</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Security breach compromises phone numbers and usernames for 4.6 million accounts.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21054">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Jan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Neiman Marcus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Hacker break-in exposed  unknown no. of  customer cards, compromising  est. 1.1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10406">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Nov/Dec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Target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Malware stored on Target’s checkout registers led to theft of data from about 40 million credit and debit card accounts and the personal information of up to 70 million customers.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bl>
          </a:graphicData>
        </a:graphic>
      </p:graphicFrame>
      <p:sp>
        <p:nvSpPr>
          <p:cNvPr id="14386" name="Rectangle 5"/>
          <p:cNvSpPr>
            <a:spLocks noChangeArrowheads="1"/>
          </p:cNvSpPr>
          <p:nvPr/>
        </p:nvSpPr>
        <p:spPr bwMode="auto">
          <a:xfrm>
            <a:off x="0" y="6611779"/>
            <a:ext cx="8597900" cy="246221"/>
          </a:xfrm>
          <a:prstGeom prst="rect">
            <a:avLst/>
          </a:prstGeom>
          <a:noFill/>
          <a:ln w="9525" algn="ctr">
            <a:noFill/>
            <a:miter lim="800000"/>
            <a:headEnd/>
            <a:tailEnd/>
          </a:ln>
        </p:spPr>
        <p:txBody>
          <a:bodyPr wrap="square">
            <a:spAutoFit/>
          </a:bodyPr>
          <a:lstStyle/>
          <a:p>
            <a:pPr eaLnBrk="0" hangingPunct="0">
              <a:spcBef>
                <a:spcPct val="50000"/>
              </a:spcBef>
              <a:buClr>
                <a:srgbClr val="FF3300"/>
              </a:buClr>
            </a:pPr>
            <a:r>
              <a:rPr lang="en-US" sz="1000" dirty="0" smtClean="0">
                <a:latin typeface="Verdana" pitchFamily="34" charset="0"/>
              </a:rPr>
              <a:t>Sources</a:t>
            </a:r>
            <a:r>
              <a:rPr lang="en-US" sz="1000" dirty="0">
                <a:latin typeface="Verdana" pitchFamily="34" charset="0"/>
              </a:rPr>
              <a:t>: Identity Theft Resource </a:t>
            </a:r>
            <a:r>
              <a:rPr lang="en-US" sz="1000" dirty="0" smtClean="0">
                <a:latin typeface="Verdana" pitchFamily="34" charset="0"/>
              </a:rPr>
              <a:t>Center; Insurance </a:t>
            </a:r>
            <a:r>
              <a:rPr lang="en-US" sz="1000" dirty="0">
                <a:latin typeface="Verdana" pitchFamily="34" charset="0"/>
              </a:rPr>
              <a:t>Information Institute (I.I.I.) research.</a:t>
            </a:r>
            <a:endParaRPr lang="en-US" sz="1100" dirty="0"/>
          </a:p>
        </p:txBody>
      </p:sp>
    </p:spTree>
    <p:extLst>
      <p:ext uri="{BB962C8B-B14F-4D97-AF65-F5344CB8AC3E}">
        <p14:creationId xmlns:p14="http://schemas.microsoft.com/office/powerpoint/2010/main" val="3630699515"/>
      </p:ext>
    </p:extLst>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60350" y="90488"/>
            <a:ext cx="7550150" cy="860425"/>
          </a:xfrm>
        </p:spPr>
        <p:txBody>
          <a:bodyPr/>
          <a:lstStyle/>
          <a:p>
            <a:r>
              <a:rPr lang="en-US" altLang="en-US" smtClean="0">
                <a:latin typeface="Arial" panose="020B0604020202020204" pitchFamily="34" charset="0"/>
                <a:ea typeface="ＭＳ Ｐゴシック" panose="020B0600070205080204" pitchFamily="34" charset="-128"/>
              </a:rPr>
              <a:t>Worldwide Cybersecurity Spending, 2011- 2016F </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a:lnSpc>
                <a:spcPct val="90000"/>
              </a:lnSpc>
              <a:spcBef>
                <a:spcPct val="20000"/>
              </a:spcBef>
              <a:defRPr/>
            </a:pPr>
            <a:r>
              <a:rPr lang="en-US" sz="1600" b="1" dirty="0">
                <a:solidFill>
                  <a:srgbClr val="225A7A"/>
                </a:solidFill>
                <a:latin typeface="Arial" charset="0"/>
                <a:ea typeface="+mn-ea"/>
                <a:cs typeface="Arial" pitchFamily="34" charset="0"/>
              </a:rPr>
              <a:t>($ Billions)</a:t>
            </a:r>
          </a:p>
        </p:txBody>
      </p:sp>
      <p:graphicFrame>
        <p:nvGraphicFramePr>
          <p:cNvPr id="41988" name="Object 2"/>
          <p:cNvGraphicFramePr>
            <a:graphicFrameLocks/>
          </p:cNvGraphicFramePr>
          <p:nvPr>
            <p:extLst/>
          </p:nvPr>
        </p:nvGraphicFramePr>
        <p:xfrm>
          <a:off x="260350" y="1336675"/>
          <a:ext cx="8597900" cy="4203700"/>
        </p:xfrm>
        <a:graphic>
          <a:graphicData uri="http://schemas.openxmlformats.org/presentationml/2006/ole">
            <mc:AlternateContent xmlns:mc="http://schemas.openxmlformats.org/markup-compatibility/2006">
              <mc:Choice xmlns:v="urn:schemas-microsoft-com:vml" Requires="v">
                <p:oleObj spid="_x0000_s28384420" name="Chart" r:id="rId4" imgW="8600977" imgH="4114800" progId="MSGraph.Chart.8">
                  <p:embed followColorScheme="full"/>
                </p:oleObj>
              </mc:Choice>
              <mc:Fallback>
                <p:oleObj name="Chart" r:id="rId4" imgW="8600977" imgH="4114800" progId="MSGraph.Chart.8">
                  <p:embed followColorScheme="full"/>
                  <p:pic>
                    <p:nvPicPr>
                      <p:cNvPr id="0" name=""/>
                      <p:cNvPicPr>
                        <a:picLocks noChangeArrowheads="1"/>
                      </p:cNvPicPr>
                      <p:nvPr/>
                    </p:nvPicPr>
                    <p:blipFill>
                      <a:blip r:embed="rId5"/>
                      <a:srcRect/>
                      <a:stretch>
                        <a:fillRect/>
                      </a:stretch>
                    </p:blipFill>
                    <p:spPr bwMode="gray">
                      <a:xfrm>
                        <a:off x="260350" y="1336675"/>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501650" y="5699125"/>
            <a:ext cx="7796213"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5000"/>
              </a:lnSpc>
              <a:spcBef>
                <a:spcPct val="25000"/>
              </a:spcBef>
            </a:pPr>
            <a:r>
              <a:rPr lang="en-US" altLang="en-US" sz="1800" b="1">
                <a:solidFill>
                  <a:srgbClr val="FFFFFF"/>
                </a:solidFill>
                <a:cs typeface="Arial" panose="020B0604020202020204" pitchFamily="34" charset="0"/>
              </a:rPr>
              <a:t>Cybersecurity Spending Is Rising Sharply, Up by About 8%+ Annually through 2016—a Projected Increase of $12.1 Billion from 2014 to 2016</a:t>
            </a:r>
          </a:p>
        </p:txBody>
      </p:sp>
      <p:sp>
        <p:nvSpPr>
          <p:cNvPr id="15" name="AutoShape 5"/>
          <p:cNvSpPr>
            <a:spLocks noChangeArrowheads="1"/>
          </p:cNvSpPr>
          <p:nvPr/>
        </p:nvSpPr>
        <p:spPr bwMode="blackWhite">
          <a:xfrm>
            <a:off x="4092575" y="3687763"/>
            <a:ext cx="3717925" cy="806450"/>
          </a:xfrm>
          <a:prstGeom prst="wedgeRectCallout">
            <a:avLst>
              <a:gd name="adj1" fmla="val -13250"/>
              <a:gd name="adj2" fmla="val -1096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latin typeface="Arial" charset="0"/>
                <a:ea typeface="+mn-ea"/>
                <a:cs typeface="Arial" charset="0"/>
              </a:rPr>
              <a:t>Cybersecurity spending </a:t>
            </a:r>
            <a:r>
              <a:rPr lang="en-US" sz="1600" b="1" dirty="0" smtClean="0">
                <a:solidFill>
                  <a:srgbClr val="FFFFFF"/>
                </a:solidFill>
                <a:latin typeface="Arial" charset="0"/>
                <a:ea typeface="+mn-ea"/>
                <a:cs typeface="Arial" charset="0"/>
              </a:rPr>
              <a:t>increased </a:t>
            </a:r>
            <a:r>
              <a:rPr lang="en-US" sz="1600" b="1" dirty="0">
                <a:solidFill>
                  <a:srgbClr val="FFFFFF"/>
                </a:solidFill>
                <a:latin typeface="Arial" charset="0"/>
                <a:ea typeface="+mn-ea"/>
                <a:cs typeface="Arial" charset="0"/>
              </a:rPr>
              <a:t>by </a:t>
            </a:r>
            <a:r>
              <a:rPr lang="en-US" sz="1600" b="1" dirty="0" smtClean="0">
                <a:solidFill>
                  <a:srgbClr val="FFFFFF"/>
                </a:solidFill>
                <a:latin typeface="Arial" charset="0"/>
                <a:ea typeface="+mn-ea"/>
                <a:cs typeface="Arial" charset="0"/>
              </a:rPr>
              <a:t>an estimated $5.2B </a:t>
            </a:r>
            <a:r>
              <a:rPr lang="en-US" sz="1600" b="1" dirty="0">
                <a:solidFill>
                  <a:srgbClr val="FFFFFF"/>
                </a:solidFill>
                <a:latin typeface="Arial" charset="0"/>
                <a:ea typeface="+mn-ea"/>
                <a:cs typeface="Arial" charset="0"/>
              </a:rPr>
              <a:t>in 2014, $5.8B in 2015 and $6.3B in 2016</a:t>
            </a:r>
          </a:p>
        </p:txBody>
      </p:sp>
      <p:sp>
        <p:nvSpPr>
          <p:cNvPr id="41991" name="Rectangle 4"/>
          <p:cNvSpPr>
            <a:spLocks noChangeArrowheads="1"/>
          </p:cNvSpPr>
          <p:nvPr/>
        </p:nvSpPr>
        <p:spPr bwMode="auto">
          <a:xfrm>
            <a:off x="0" y="6581775"/>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112713" algn="r"/>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112713"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112713" algn="r"/>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112713" algn="r"/>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buClr>
                <a:srgbClr val="FF6801"/>
              </a:buClr>
              <a:buFont typeface="Wingdings" panose="05000000000000000000" pitchFamily="2" charset="2"/>
              <a:buNone/>
            </a:pPr>
            <a:r>
              <a:rPr lang="en-US" altLang="en-US" sz="1000">
                <a:solidFill>
                  <a:srgbClr val="000000"/>
                </a:solidFill>
                <a:cs typeface="Arial" panose="020B0604020202020204" pitchFamily="34" charset="0"/>
              </a:rPr>
              <a:t>	Source: Gartner Group; Insurance Information Institute; Adapted from </a:t>
            </a:r>
            <a:r>
              <a:rPr lang="en-US" altLang="en-US" sz="1000" i="1">
                <a:solidFill>
                  <a:srgbClr val="000000"/>
                </a:solidFill>
                <a:cs typeface="Arial" panose="020B0604020202020204" pitchFamily="34" charset="0"/>
              </a:rPr>
              <a:t>Wall Street Journal</a:t>
            </a:r>
            <a:r>
              <a:rPr lang="en-US" altLang="en-US" sz="1000">
                <a:solidFill>
                  <a:srgbClr val="000000"/>
                </a:solidFill>
                <a:cs typeface="Arial" panose="020B0604020202020204" pitchFamily="34" charset="0"/>
              </a:rPr>
              <a:t>: “Financial Firms Boost Cybersecurity Funds,” Nov. 17, 2014.</a:t>
            </a:r>
          </a:p>
        </p:txBody>
      </p:sp>
      <p:sp>
        <p:nvSpPr>
          <p:cNvPr id="41992" name="TextBox 4"/>
          <p:cNvSpPr txBox="1">
            <a:spLocks noChangeArrowheads="1"/>
          </p:cNvSpPr>
          <p:nvPr/>
        </p:nvSpPr>
        <p:spPr bwMode="auto">
          <a:xfrm>
            <a:off x="8382000" y="61071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B299D7D1-5BFD-459E-81CF-D751E3E56F22}" type="slidenum">
              <a:rPr lang="en-US" altLang="en-US" sz="1200"/>
              <a:pPr algn="r"/>
              <a:t>142</a:t>
            </a:fld>
            <a:endParaRPr lang="en-US" altLang="en-US" sz="1800"/>
          </a:p>
        </p:txBody>
      </p:sp>
    </p:spTree>
    <p:extLst>
      <p:ext uri="{BB962C8B-B14F-4D97-AF65-F5344CB8AC3E}">
        <p14:creationId xmlns:p14="http://schemas.microsoft.com/office/powerpoint/2010/main" val="14225158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1" fill="hold" grpId="0" nodeType="afterEffect">
                                  <p:stCondLst>
                                    <p:cond delay="70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15" grpId="0" animBg="1"/>
    </p:bld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DB70655-A38D-4E90-BE35-D4B533D3EFCA}" type="slidenum">
              <a:rPr lang="en-US" sz="900"/>
              <a:pPr algn="r" eaLnBrk="0" hangingPunct="0">
                <a:lnSpc>
                  <a:spcPct val="85000"/>
                </a:lnSpc>
                <a:spcBef>
                  <a:spcPct val="20000"/>
                </a:spcBef>
              </a:pPr>
              <a:t>143</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dirty="0" smtClean="0"/>
              <a:t>Top 10 Global Business Risks for 2015</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Allianz Risk Barometer on Business Risks 2015</a:t>
            </a:r>
            <a:endParaRPr lang="en-US" sz="1100" dirty="0"/>
          </a:p>
        </p:txBody>
      </p:sp>
      <p:graphicFrame>
        <p:nvGraphicFramePr>
          <p:cNvPr id="4098" name="Object 2"/>
          <p:cNvGraphicFramePr>
            <a:graphicFrameLocks/>
          </p:cNvGraphicFramePr>
          <p:nvPr>
            <p:extLst/>
          </p:nvPr>
        </p:nvGraphicFramePr>
        <p:xfrm>
          <a:off x="205509" y="1818408"/>
          <a:ext cx="8547100" cy="4111337"/>
        </p:xfrm>
        <a:graphic>
          <a:graphicData uri="http://schemas.openxmlformats.org/presentationml/2006/ole">
            <mc:AlternateContent xmlns:mc="http://schemas.openxmlformats.org/markup-compatibility/2006">
              <mc:Choice xmlns:v="urn:schemas-microsoft-com:vml" Requires="v">
                <p:oleObj spid="_x0000_s28385444" name="Chart" r:id="rId4" imgW="8962992" imgH="4305161" progId="MSGraph.Chart.8">
                  <p:embed followColorScheme="full"/>
                </p:oleObj>
              </mc:Choice>
              <mc:Fallback>
                <p:oleObj name="Chart" r:id="rId4" imgW="8962992" imgH="4305161" progId="MSGraph.Chart.8">
                  <p:embed followColorScheme="full"/>
                  <p:pic>
                    <p:nvPicPr>
                      <p:cNvPr id="0" name=""/>
                      <p:cNvPicPr>
                        <a:picLocks noChangeArrowheads="1"/>
                      </p:cNvPicPr>
                      <p:nvPr/>
                    </p:nvPicPr>
                    <p:blipFill>
                      <a:blip r:embed="rId5"/>
                      <a:srcRect/>
                      <a:stretch>
                        <a:fillRect/>
                      </a:stretch>
                    </p:blipFill>
                    <p:spPr bwMode="auto">
                      <a:xfrm>
                        <a:off x="205509" y="1818408"/>
                        <a:ext cx="8547100" cy="4111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304802" y="1212273"/>
            <a:ext cx="79248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Cyber is one of the most significant movers in this year’s Risk Barometer rankings, gaining five percentage points to move into the top 5 global business risks for the first time.</a:t>
            </a:r>
            <a:endParaRPr lang="en-US" sz="1600" b="1" dirty="0">
              <a:solidFill>
                <a:srgbClr val="FFFFFF"/>
              </a:solidFill>
            </a:endParaRPr>
          </a:p>
        </p:txBody>
      </p:sp>
    </p:spTree>
    <p:extLst>
      <p:ext uri="{BB962C8B-B14F-4D97-AF65-F5344CB8AC3E}">
        <p14:creationId xmlns:p14="http://schemas.microsoft.com/office/powerpoint/2010/main" val="4432696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144</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dirty="0" smtClean="0">
                <a:latin typeface="Arial" pitchFamily="34" charset="0"/>
              </a:rPr>
              <a:t>2014 Data Breaches By Business Category, By Number of Breaches</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6468" name="Chart" r:id="rId4" imgW="5200533" imgH="4229100" progId="MSGraph.Chart.8">
                  <p:embed followColorScheme="full"/>
                </p:oleObj>
              </mc:Choice>
              <mc:Fallback>
                <p:oleObj name="Chart" r:id="rId4" imgW="5200533" imgH="4229100" progId="MSGraph.Chart.8">
                  <p:embed followColorScheme="full"/>
                  <p:pic>
                    <p:nvPicPr>
                      <p:cNvPr id="0" name=""/>
                      <p:cNvPicPr>
                        <a:picLocks noGrp="1" noChangeArrowheads="1"/>
                      </p:cNvPicPr>
                      <p:nvPr/>
                    </p:nvPicPr>
                    <p:blipFill>
                      <a:blip r:embed="rId5"/>
                      <a:srcRect/>
                      <a:stretch>
                        <a:fillRect/>
                      </a:stretch>
                    </p:blipFill>
                    <p:spPr bwMode="auto">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Rectangle 5"/>
          <p:cNvSpPr>
            <a:spLocks noChangeArrowheads="1"/>
          </p:cNvSpPr>
          <p:nvPr/>
        </p:nvSpPr>
        <p:spPr bwMode="auto">
          <a:xfrm>
            <a:off x="-241300" y="6389410"/>
            <a:ext cx="86487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a:latin typeface="Verdana" pitchFamily="34" charset="0"/>
              </a:rPr>
              <a:t>Identity Theft Resource Center, </a:t>
            </a:r>
            <a:r>
              <a:rPr lang="en-US" sz="1100" dirty="0" smtClean="0">
                <a:solidFill>
                  <a:srgbClr val="000000"/>
                </a:solidFill>
                <a:cs typeface="Arial" pitchFamily="34" charset="0"/>
              </a:rPr>
              <a:t>http://www.idtheftcenter.org/ITRC-Surveys-Studies/2014databreaches.html</a:t>
            </a:r>
            <a:endParaRPr lang="en-US" sz="1100" dirty="0"/>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The majority of the </a:t>
            </a:r>
            <a:r>
              <a:rPr lang="en-US" sz="1600" b="1" dirty="0" smtClean="0">
                <a:solidFill>
                  <a:srgbClr val="FFFFFF"/>
                </a:solidFill>
              </a:rPr>
              <a:t>783 </a:t>
            </a:r>
            <a:r>
              <a:rPr lang="en-US" sz="1600" b="1" dirty="0">
                <a:solidFill>
                  <a:srgbClr val="FFFFFF"/>
                </a:solidFill>
              </a:rPr>
              <a:t>data breaches in </a:t>
            </a:r>
            <a:r>
              <a:rPr lang="en-US" sz="1600" b="1" dirty="0" smtClean="0">
                <a:solidFill>
                  <a:srgbClr val="FFFFFF"/>
                </a:solidFill>
              </a:rPr>
              <a:t>2014 </a:t>
            </a:r>
            <a:r>
              <a:rPr lang="en-US" sz="1600" b="1" dirty="0">
                <a:solidFill>
                  <a:srgbClr val="FFFFFF"/>
                </a:solidFill>
              </a:rPr>
              <a:t>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86441" cy="523220"/>
          </a:xfrm>
          <a:prstGeom prst="rect">
            <a:avLst/>
          </a:prstGeom>
          <a:noFill/>
          <a:ln w="9525">
            <a:noFill/>
            <a:miter lim="800000"/>
            <a:headEnd/>
            <a:tailEnd/>
          </a:ln>
        </p:spPr>
        <p:txBody>
          <a:bodyPr wrap="none">
            <a:spAutoFit/>
          </a:bodyPr>
          <a:lstStyle/>
          <a:p>
            <a:r>
              <a:rPr lang="en-US" sz="1400" dirty="0"/>
              <a:t>Business, </a:t>
            </a:r>
            <a:r>
              <a:rPr lang="en-US" sz="1400" dirty="0" smtClean="0"/>
              <a:t>258 </a:t>
            </a:r>
            <a:r>
              <a:rPr lang="en-US" sz="1400" dirty="0"/>
              <a:t>(</a:t>
            </a:r>
            <a:r>
              <a:rPr lang="en-US" sz="1400" dirty="0" smtClean="0"/>
              <a:t>33.3%)</a:t>
            </a:r>
            <a:endParaRPr lang="en-US" sz="1400" dirty="0"/>
          </a:p>
          <a:p>
            <a:endParaRPr lang="en-US" sz="1400" dirty="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dirty="0" err="1"/>
              <a:t>Govt</a:t>
            </a:r>
            <a:r>
              <a:rPr lang="en-US" sz="1400" dirty="0"/>
              <a:t>/Military, </a:t>
            </a:r>
            <a:r>
              <a:rPr lang="en-US" sz="1400" dirty="0" smtClean="0"/>
              <a:t>92 (11.7%) </a:t>
            </a:r>
            <a:endParaRPr lang="en-US" sz="1400" dirty="0"/>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dirty="0"/>
              <a:t>Banking/Credit/Financial, </a:t>
            </a:r>
            <a:r>
              <a:rPr lang="en-US" sz="1400" dirty="0" smtClean="0"/>
              <a:t>43 (5.5%)</a:t>
            </a:r>
            <a:endParaRPr lang="en-US" sz="1400" dirty="0"/>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Educational, </a:t>
            </a:r>
            <a:r>
              <a:rPr lang="en-US" sz="1400" dirty="0" smtClean="0"/>
              <a:t>57 (7.3%)</a:t>
            </a:r>
            <a:endParaRPr lang="en-US" sz="1400" dirty="0"/>
          </a:p>
        </p:txBody>
      </p:sp>
      <p:sp>
        <p:nvSpPr>
          <p:cNvPr id="2060" name="Rectangle 7"/>
          <p:cNvSpPr>
            <a:spLocks noChangeArrowheads="1"/>
          </p:cNvSpPr>
          <p:nvPr/>
        </p:nvSpPr>
        <p:spPr bwMode="gray">
          <a:xfrm>
            <a:off x="266700" y="5340068"/>
            <a:ext cx="2667000" cy="183127"/>
          </a:xfrm>
          <a:prstGeom prst="rect">
            <a:avLst/>
          </a:prstGeom>
          <a:noFill/>
          <a:ln w="9525">
            <a:noFill/>
            <a:miter lim="800000"/>
            <a:headEnd/>
            <a:tailEnd/>
          </a:ln>
        </p:spPr>
        <p:txBody>
          <a:bodyPr lIns="0" tIns="0" rIns="0" bIns="0" anchor="ctr">
            <a:spAutoFit/>
          </a:bodyPr>
          <a:lstStyle/>
          <a:p>
            <a:pPr>
              <a:lnSpc>
                <a:spcPct val="85000"/>
              </a:lnSpc>
            </a:pPr>
            <a:r>
              <a:rPr lang="en-US" sz="1400" dirty="0"/>
              <a:t>Medical/Healthcare, </a:t>
            </a:r>
            <a:r>
              <a:rPr lang="en-US" sz="1400" dirty="0" smtClean="0"/>
              <a:t>333 (42.5%)</a:t>
            </a:r>
            <a:endParaRPr lang="en-US" sz="1400" dirty="0"/>
          </a:p>
        </p:txBody>
      </p:sp>
    </p:spTree>
    <p:extLst>
      <p:ext uri="{BB962C8B-B14F-4D97-AF65-F5344CB8AC3E}">
        <p14:creationId xmlns:p14="http://schemas.microsoft.com/office/powerpoint/2010/main" val="34585953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8" name="Rectangle 110"/>
          <p:cNvSpPr>
            <a:spLocks noGrp="1" noChangeArrowheads="1"/>
          </p:cNvSpPr>
          <p:nvPr>
            <p:ph type="sldNum" sz="quarter" idx="12"/>
          </p:nvPr>
        </p:nvSpPr>
        <p:spPr/>
        <p:txBody>
          <a:bodyPr/>
          <a:lstStyle/>
          <a:p>
            <a:pPr>
              <a:defRPr/>
            </a:pPr>
            <a:fld id="{EE81879D-6B97-4781-B593-DB70C8599200}" type="slidenum">
              <a:rPr lang="en-US" smtClean="0"/>
              <a:pPr>
                <a:defRPr/>
              </a:pPr>
              <a:t>145</a:t>
            </a:fld>
            <a:endParaRPr lang="en-US" smtClean="0"/>
          </a:p>
        </p:txBody>
      </p:sp>
      <p:sp>
        <p:nvSpPr>
          <p:cNvPr id="1922051" name="Rectangle 3"/>
          <p:cNvSpPr>
            <a:spLocks noGrp="1" noChangeArrowheads="1"/>
          </p:cNvSpPr>
          <p:nvPr>
            <p:ph type="body" idx="1"/>
          </p:nvPr>
        </p:nvSpPr>
        <p:spPr>
          <a:xfrm>
            <a:off x="647700" y="1142999"/>
            <a:ext cx="7772400" cy="5160820"/>
          </a:xfrm>
        </p:spPr>
        <p:txBody>
          <a:bodyPr/>
          <a:lstStyle/>
          <a:p>
            <a:pPr>
              <a:lnSpc>
                <a:spcPct val="100000"/>
              </a:lnSpc>
              <a:spcBef>
                <a:spcPts val="0"/>
              </a:spcBef>
              <a:buClrTx/>
              <a:buNone/>
            </a:pPr>
            <a:r>
              <a:rPr lang="en-US" sz="2800" b="1" dirty="0" smtClean="0">
                <a:solidFill>
                  <a:srgbClr val="2B7299"/>
                </a:solidFill>
                <a:latin typeface="Arial" pitchFamily="34" charset="0"/>
                <a:cs typeface="Arial" pitchFamily="34" charset="0"/>
              </a:rPr>
              <a:t>State sponsored groups: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Foreign government sponsored</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Sophisticated and well-funded</a:t>
            </a:r>
          </a:p>
          <a:p>
            <a:pPr>
              <a:lnSpc>
                <a:spcPct val="100000"/>
              </a:lnSpc>
              <a:spcBef>
                <a:spcPts val="0"/>
              </a:spcBef>
              <a:buClrTx/>
              <a:buNone/>
            </a:pPr>
            <a:r>
              <a:rPr lang="en-US" sz="2800" b="1" dirty="0" smtClean="0">
                <a:solidFill>
                  <a:srgbClr val="2B7299"/>
                </a:solidFill>
                <a:latin typeface="Arial" pitchFamily="34" charset="0"/>
                <a:cs typeface="Arial" pitchFamily="34" charset="0"/>
              </a:rPr>
              <a:t>Organized cyber criminals: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Traditional organized crime groups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Loosely organized global hacker crews</a:t>
            </a:r>
          </a:p>
          <a:p>
            <a:pPr>
              <a:lnSpc>
                <a:spcPct val="100000"/>
              </a:lnSpc>
              <a:spcBef>
                <a:spcPts val="0"/>
              </a:spcBef>
              <a:buClrTx/>
              <a:buNone/>
            </a:pPr>
            <a:r>
              <a:rPr lang="en-US" sz="2800" b="1" dirty="0" err="1" smtClean="0">
                <a:solidFill>
                  <a:srgbClr val="2B7299"/>
                </a:solidFill>
                <a:latin typeface="Arial" pitchFamily="34" charset="0"/>
                <a:cs typeface="Arial" pitchFamily="34" charset="0"/>
              </a:rPr>
              <a:t>Hacktivists</a:t>
            </a:r>
            <a:r>
              <a:rPr lang="en-US" sz="2800" b="1" dirty="0" smtClean="0">
                <a:solidFill>
                  <a:srgbClr val="2B7299"/>
                </a:solidFill>
                <a:latin typeface="Arial" pitchFamily="34" charset="0"/>
                <a:cs typeface="Arial" pitchFamily="34" charset="0"/>
              </a:rPr>
              <a:t>:</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Politically-motivated hackers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Increasing capabilities</a:t>
            </a:r>
          </a:p>
          <a:p>
            <a:pPr>
              <a:lnSpc>
                <a:spcPct val="100000"/>
              </a:lnSpc>
              <a:spcBef>
                <a:spcPts val="0"/>
              </a:spcBef>
              <a:buClrTx/>
              <a:buNone/>
            </a:pPr>
            <a:r>
              <a:rPr lang="en-US" sz="2800" b="1" dirty="0" smtClean="0">
                <a:solidFill>
                  <a:srgbClr val="2B7299"/>
                </a:solidFill>
                <a:latin typeface="Arial" pitchFamily="34" charset="0"/>
                <a:cs typeface="Arial" pitchFamily="34" charset="0"/>
              </a:rPr>
              <a:t>Insiders: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Easy access to sensitive information</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Difficult to detect</a:t>
            </a:r>
          </a:p>
          <a:p>
            <a:pPr>
              <a:lnSpc>
                <a:spcPct val="100000"/>
              </a:lnSpc>
              <a:spcBef>
                <a:spcPts val="0"/>
              </a:spcBef>
              <a:buClrTx/>
              <a:buNone/>
            </a:pPr>
            <a:r>
              <a:rPr lang="en-US" sz="2800" b="1" dirty="0" smtClean="0">
                <a:solidFill>
                  <a:srgbClr val="2B7299"/>
                </a:solidFill>
                <a:latin typeface="Arial" pitchFamily="34" charset="0"/>
                <a:cs typeface="Arial" pitchFamily="34" charset="0"/>
              </a:rPr>
              <a:t>Terrorists: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Destruction of physical </a:t>
            </a:r>
            <a:r>
              <a:rPr lang="en-US" sz="2000" b="1" dirty="0" smtClean="0">
                <a:latin typeface="Arial" pitchFamily="34" charset="0"/>
                <a:cs typeface="Arial" pitchFamily="34" charset="0"/>
              </a:rPr>
              <a:t>and</a:t>
            </a:r>
            <a:r>
              <a:rPr lang="en-US" sz="2000" dirty="0" smtClean="0">
                <a:latin typeface="Arial" pitchFamily="34" charset="0"/>
                <a:cs typeface="Arial" pitchFamily="34" charset="0"/>
              </a:rPr>
              <a:t> digital assets</a:t>
            </a:r>
          </a:p>
        </p:txBody>
      </p:sp>
      <p:sp>
        <p:nvSpPr>
          <p:cNvPr id="8" name="Rectangle 2"/>
          <p:cNvSpPr txBox="1">
            <a:spLocks noChangeArrowheads="1"/>
          </p:cNvSpPr>
          <p:nvPr/>
        </p:nvSpPr>
        <p:spPr bwMode="black">
          <a:xfrm>
            <a:off x="627484" y="152400"/>
            <a:ext cx="7162800" cy="761999"/>
          </a:xfrm>
          <a:prstGeom prst="rect">
            <a:avLst/>
          </a:prstGeom>
          <a:noFill/>
          <a:ln w="9525">
            <a:noFill/>
            <a:miter lim="800000"/>
            <a:headEnd/>
            <a:tailEnd/>
          </a:ln>
        </p:spPr>
        <p:txBody>
          <a:bodyPr lIns="45720" rIns="45720" anchor="ctr"/>
          <a:lstStyle/>
          <a:p>
            <a:pPr defTabSz="114300" eaLnBrk="0" hangingPunct="0">
              <a:lnSpc>
                <a:spcPct val="90000"/>
              </a:lnSpc>
              <a:defRPr/>
            </a:pPr>
            <a:r>
              <a:rPr lang="en-US" sz="2600" b="1" dirty="0" smtClean="0">
                <a:solidFill>
                  <a:srgbClr val="225A7A"/>
                </a:solidFill>
                <a:latin typeface="Arial" panose="020B0604020202020204" pitchFamily="34" charset="0"/>
                <a:cs typeface="Arial" panose="020B0604020202020204" pitchFamily="34" charset="0"/>
              </a:rPr>
              <a:t>Evolving Threats: Cyber Crime and Cyber Terrorism</a:t>
            </a:r>
            <a:endParaRPr lang="en-US" sz="2600" b="1" kern="0" dirty="0">
              <a:solidFill>
                <a:schemeClr val="accent1"/>
              </a:solidFill>
              <a:ea typeface="+mj-ea"/>
              <a:cs typeface="+mj-cs"/>
            </a:endParaRPr>
          </a:p>
        </p:txBody>
      </p:sp>
      <p:sp>
        <p:nvSpPr>
          <p:cNvPr id="7"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Lewis </a:t>
            </a:r>
            <a:r>
              <a:rPr lang="en-US" sz="1100" dirty="0" err="1" smtClean="0"/>
              <a:t>Brisbois</a:t>
            </a:r>
            <a:r>
              <a:rPr lang="en-US" sz="1100" dirty="0" smtClean="0"/>
              <a:t>, </a:t>
            </a:r>
            <a:r>
              <a:rPr lang="en-US" sz="1100" i="1" dirty="0" smtClean="0"/>
              <a:t>Practical Strategies to Address Cyber Risk in Your Business</a:t>
            </a:r>
            <a:r>
              <a:rPr lang="en-US" sz="1100" dirty="0" smtClean="0"/>
              <a:t>, November 2014</a:t>
            </a:r>
            <a:endParaRPr lang="en-US" sz="1100" dirty="0"/>
          </a:p>
        </p:txBody>
      </p:sp>
    </p:spTree>
    <p:extLst>
      <p:ext uri="{BB962C8B-B14F-4D97-AF65-F5344CB8AC3E}">
        <p14:creationId xmlns:p14="http://schemas.microsoft.com/office/powerpoint/2010/main" val="11514687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2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22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220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2205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2205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2205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22051">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22051">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2205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C1E07142-DE44-46F8-9BD5-4FBD13855DFF}" type="slidenum">
              <a:rPr lang="en-US" smtClean="0"/>
              <a:pPr/>
              <a:t>146</a:t>
            </a:fld>
            <a:endParaRPr lang="en-US" smtClean="0"/>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p:txBody>
          <a:bodyPr/>
          <a:lstStyle/>
          <a:p>
            <a:r>
              <a:rPr lang="en-US" dirty="0" smtClean="0"/>
              <a:t>Main Causes of Data Breach Globally</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7492" name="Chart" r:id="rId4" imgW="5200533" imgH="4229100" progId="MSGraph.Chart.8">
                  <p:embed followColorScheme="full"/>
                </p:oleObj>
              </mc:Choice>
              <mc:Fallback>
                <p:oleObj name="Chart" r:id="rId4" imgW="5200533" imgH="4229100"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8" name="Rectangle 5"/>
          <p:cNvSpPr>
            <a:spLocks noChangeArrowheads="1"/>
          </p:cNvSpPr>
          <p:nvPr/>
        </p:nvSpPr>
        <p:spPr bwMode="auto">
          <a:xfrm>
            <a:off x="-185880" y="6053224"/>
            <a:ext cx="8107363" cy="9848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pPr>
            <a:r>
              <a:rPr lang="en-US" sz="1100" dirty="0" smtClean="0"/>
              <a:t>*The most common types of malicious or criminal attacks include malware infections, criminal insiders, phishing/social engineering and SQL injection.</a:t>
            </a:r>
          </a:p>
          <a:p>
            <a:pPr eaLnBrk="0" hangingPunct="0">
              <a:lnSpc>
                <a:spcPct val="85000"/>
              </a:lnSpc>
              <a:spcBef>
                <a:spcPct val="25000"/>
              </a:spcBef>
              <a:buClr>
                <a:schemeClr val="accent2"/>
              </a:buClr>
            </a:pPr>
            <a:r>
              <a:rPr lang="en-US" sz="1100" dirty="0" smtClean="0"/>
              <a:t>Source</a:t>
            </a:r>
            <a:r>
              <a:rPr lang="en-US" sz="1100" dirty="0"/>
              <a:t>: </a:t>
            </a:r>
            <a:r>
              <a:rPr lang="en-US" sz="1100" dirty="0" smtClean="0"/>
              <a:t>2014 Cost of a Data Breach Study: Global Analysis, the </a:t>
            </a:r>
            <a:r>
              <a:rPr lang="en-US" sz="1100" dirty="0" err="1" smtClean="0"/>
              <a:t>Ponemon</a:t>
            </a:r>
            <a:r>
              <a:rPr lang="en-US" sz="1100" dirty="0" smtClean="0"/>
              <a:t> Institute, sponsored by IBM, May 2014</a:t>
            </a:r>
          </a:p>
          <a:p>
            <a:pPr eaLnBrk="0" hangingPunct="0">
              <a:lnSpc>
                <a:spcPct val="85000"/>
              </a:lnSpc>
              <a:spcBef>
                <a:spcPct val="25000"/>
              </a:spcBef>
              <a:buClr>
                <a:schemeClr val="accent2"/>
              </a:buClr>
              <a:buFont typeface="Wingdings" pitchFamily="2" charset="2"/>
              <a:buNone/>
            </a:pPr>
            <a:endParaRPr lang="en-US" sz="1100" dirty="0"/>
          </a:p>
        </p:txBody>
      </p:sp>
      <p:sp>
        <p:nvSpPr>
          <p:cNvPr id="2006022" name="Rectangle 6"/>
          <p:cNvSpPr>
            <a:spLocks noChangeArrowheads="1"/>
          </p:cNvSpPr>
          <p:nvPr/>
        </p:nvSpPr>
        <p:spPr bwMode="blackWhite">
          <a:xfrm>
            <a:off x="368300" y="1092200"/>
            <a:ext cx="7734300" cy="7747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Malicious or criminal attacks </a:t>
            </a:r>
            <a:r>
              <a:rPr lang="en-US" sz="1600" b="1" dirty="0">
                <a:solidFill>
                  <a:srgbClr val="FFFFFF"/>
                </a:solidFill>
              </a:rPr>
              <a:t>are most often the cause of </a:t>
            </a:r>
            <a:r>
              <a:rPr lang="en-US" sz="1600" b="1" dirty="0" smtClean="0">
                <a:solidFill>
                  <a:srgbClr val="FFFFFF"/>
                </a:solidFill>
              </a:rPr>
              <a:t>data breach globally. </a:t>
            </a:r>
            <a:r>
              <a:rPr lang="en-US" sz="1600" b="1" dirty="0">
                <a:solidFill>
                  <a:srgbClr val="FFFFFF"/>
                </a:solidFill>
              </a:rPr>
              <a:t>Some </a:t>
            </a:r>
            <a:r>
              <a:rPr lang="en-US" sz="1600" b="1" dirty="0" smtClean="0">
                <a:solidFill>
                  <a:srgbClr val="FFFFFF"/>
                </a:solidFill>
              </a:rPr>
              <a:t>42 </a:t>
            </a:r>
            <a:r>
              <a:rPr lang="en-US" sz="1600" b="1" dirty="0">
                <a:solidFill>
                  <a:srgbClr val="FFFFFF"/>
                </a:solidFill>
              </a:rPr>
              <a:t>percent of </a:t>
            </a:r>
            <a:r>
              <a:rPr lang="en-US" sz="1600" b="1" dirty="0" smtClean="0">
                <a:solidFill>
                  <a:srgbClr val="FFFFFF"/>
                </a:solidFill>
              </a:rPr>
              <a:t>incidents concern a malicious or criminal attack, while 30 percent concern a negligent employee or contractor (human factor).</a:t>
            </a:r>
            <a:endParaRPr lang="en-US" sz="1600" b="1" dirty="0">
              <a:solidFill>
                <a:srgbClr val="FFFFFF"/>
              </a:solidFill>
            </a:endParaRPr>
          </a:p>
        </p:txBody>
      </p:sp>
      <p:sp>
        <p:nvSpPr>
          <p:cNvPr id="8200" name="TextBox 18"/>
          <p:cNvSpPr txBox="1">
            <a:spLocks noChangeArrowheads="1"/>
          </p:cNvSpPr>
          <p:nvPr/>
        </p:nvSpPr>
        <p:spPr bwMode="auto">
          <a:xfrm>
            <a:off x="6324600" y="2298700"/>
            <a:ext cx="2404826" cy="307777"/>
          </a:xfrm>
          <a:prstGeom prst="rect">
            <a:avLst/>
          </a:prstGeom>
          <a:noFill/>
          <a:ln w="9525">
            <a:noFill/>
            <a:miter lim="800000"/>
            <a:headEnd/>
            <a:tailEnd/>
          </a:ln>
        </p:spPr>
        <p:txBody>
          <a:bodyPr wrap="none">
            <a:spAutoFit/>
          </a:bodyPr>
          <a:lstStyle/>
          <a:p>
            <a:r>
              <a:rPr lang="en-US" sz="1400" dirty="0" smtClean="0"/>
              <a:t>Malicious or criminal attack*</a:t>
            </a:r>
            <a:endParaRPr lang="en-US" sz="1400" dirty="0"/>
          </a:p>
        </p:txBody>
      </p:sp>
      <p:sp>
        <p:nvSpPr>
          <p:cNvPr id="8201" name="Rectangle 7"/>
          <p:cNvSpPr>
            <a:spLocks noChangeArrowheads="1"/>
          </p:cNvSpPr>
          <p:nvPr/>
        </p:nvSpPr>
        <p:spPr bwMode="gray">
          <a:xfrm>
            <a:off x="1552575" y="30067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Human error</a:t>
            </a:r>
            <a:endParaRPr lang="en-US" sz="1400" dirty="0"/>
          </a:p>
        </p:txBody>
      </p:sp>
      <p:sp>
        <p:nvSpPr>
          <p:cNvPr id="8202" name="Rectangle 7"/>
          <p:cNvSpPr>
            <a:spLocks noChangeArrowheads="1"/>
          </p:cNvSpPr>
          <p:nvPr/>
        </p:nvSpPr>
        <p:spPr bwMode="gray">
          <a:xfrm>
            <a:off x="1308100" y="5371024"/>
            <a:ext cx="1651000" cy="183127"/>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System glitch</a:t>
            </a:r>
            <a:endParaRPr lang="en-US" sz="1400" dirty="0"/>
          </a:p>
        </p:txBody>
      </p:sp>
    </p:spTree>
    <p:extLst>
      <p:ext uri="{BB962C8B-B14F-4D97-AF65-F5344CB8AC3E}">
        <p14:creationId xmlns:p14="http://schemas.microsoft.com/office/powerpoint/2010/main" val="30738586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47A72E84-84B2-44BC-9CEA-8621AE277965}" type="slidenum">
              <a:rPr lang="en-US" smtClean="0"/>
              <a:pPr/>
              <a:t>147</a:t>
            </a:fld>
            <a:endParaRPr lang="en-US" smtClean="0"/>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dirty="0" smtClean="0"/>
              <a:t>US: Most Costly Types of Cyber Crimes, Fiscal Year 2014</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8516" name="Chart" r:id="rId4" imgW="5200533" imgH="4229100" progId="MSGraph.Chart.8">
                  <p:embed followColorScheme="full"/>
                </p:oleObj>
              </mc:Choice>
              <mc:Fallback>
                <p:oleObj name="Chart" r:id="rId4" imgW="5200533" imgH="4229100"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2014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193964" y="1092200"/>
            <a:ext cx="8559511"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Malicious code, denial of service </a:t>
            </a:r>
            <a:r>
              <a:rPr lang="en-US" sz="1600" b="1" dirty="0">
                <a:solidFill>
                  <a:srgbClr val="FFFFFF"/>
                </a:solidFill>
              </a:rPr>
              <a:t>and web-based attacks account for </a:t>
            </a:r>
            <a:r>
              <a:rPr lang="en-US" sz="1600" b="1" dirty="0" smtClean="0">
                <a:solidFill>
                  <a:srgbClr val="FFFFFF"/>
                </a:solidFill>
              </a:rPr>
              <a:t>more than 55 </a:t>
            </a:r>
            <a:r>
              <a:rPr lang="en-US" sz="1600" b="1" dirty="0">
                <a:solidFill>
                  <a:srgbClr val="FFFFFF"/>
                </a:solidFill>
              </a:rPr>
              <a:t>percent of </a:t>
            </a:r>
            <a:r>
              <a:rPr lang="en-US" sz="1600" b="1" dirty="0" smtClean="0">
                <a:solidFill>
                  <a:srgbClr val="FFFFFF"/>
                </a:solidFill>
              </a:rPr>
              <a:t>the total annualized cost of cyber crime experienced by 59 U.S. companies.</a:t>
            </a:r>
            <a:endParaRPr lang="en-US" sz="1600" b="1" dirty="0">
              <a:solidFill>
                <a:srgbClr val="FFFFFF"/>
              </a:solidFill>
            </a:endParaRP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2466111" y="1894335"/>
            <a:ext cx="1698336" cy="366254"/>
          </a:xfrm>
          <a:prstGeom prst="rect">
            <a:avLst/>
          </a:prstGeom>
          <a:noFill/>
          <a:ln w="9525">
            <a:noFill/>
            <a:miter lim="800000"/>
            <a:headEnd/>
            <a:tailEnd/>
          </a:ln>
        </p:spPr>
        <p:txBody>
          <a:bodyPr wrap="square" lIns="0" tIns="0" rIns="0" bIns="0" anchor="ctr">
            <a:spAutoFit/>
          </a:bodyPr>
          <a:lstStyle/>
          <a:p>
            <a:pPr>
              <a:lnSpc>
                <a:spcPct val="85000"/>
              </a:lnSpc>
            </a:pPr>
            <a:r>
              <a:rPr lang="en-US" sz="1400" dirty="0" smtClean="0"/>
              <a:t>Viruses, Worms, Trojans</a:t>
            </a:r>
            <a:endParaRPr lang="en-US" sz="1400" dirty="0"/>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100657"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err="1" smtClean="0"/>
              <a:t>Botnets</a:t>
            </a:r>
            <a:endParaRPr lang="en-US" sz="1400" dirty="0"/>
          </a:p>
        </p:txBody>
      </p:sp>
      <p:sp>
        <p:nvSpPr>
          <p:cNvPr id="5132" name="Rectangle 7"/>
          <p:cNvSpPr>
            <a:spLocks noChangeArrowheads="1"/>
          </p:cNvSpPr>
          <p:nvPr/>
        </p:nvSpPr>
        <p:spPr bwMode="gray">
          <a:xfrm>
            <a:off x="2216439" y="2442520"/>
            <a:ext cx="900834" cy="183127"/>
          </a:xfrm>
          <a:prstGeom prst="rect">
            <a:avLst/>
          </a:prstGeom>
          <a:noFill/>
          <a:ln w="9525">
            <a:noFill/>
            <a:miter lim="800000"/>
            <a:headEnd/>
            <a:tailEnd/>
          </a:ln>
        </p:spPr>
        <p:txBody>
          <a:bodyPr wrap="square" lIns="0" tIns="0" rIns="0" bIns="0" anchor="ctr">
            <a:spAutoFit/>
          </a:bodyPr>
          <a:lstStyle/>
          <a:p>
            <a:pPr>
              <a:lnSpc>
                <a:spcPct val="85000"/>
              </a:lnSpc>
            </a:pPr>
            <a:r>
              <a:rPr lang="en-US" sz="1400" dirty="0" smtClean="0"/>
              <a:t>Malware</a:t>
            </a:r>
            <a:endParaRPr lang="en-US" sz="1400" dirty="0"/>
          </a:p>
        </p:txBody>
      </p:sp>
      <p:sp>
        <p:nvSpPr>
          <p:cNvPr id="5133" name="Rectangle 7"/>
          <p:cNvSpPr>
            <a:spLocks noChangeArrowheads="1"/>
          </p:cNvSpPr>
          <p:nvPr/>
        </p:nvSpPr>
        <p:spPr bwMode="gray">
          <a:xfrm>
            <a:off x="1276638" y="3125001"/>
            <a:ext cx="1984375" cy="183127"/>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Malicious insiders</a:t>
            </a:r>
            <a:endParaRPr lang="en-US" sz="1400" dirty="0"/>
          </a:p>
        </p:txBody>
      </p:sp>
      <p:sp>
        <p:nvSpPr>
          <p:cNvPr id="5134" name="Rectangle 7"/>
          <p:cNvSpPr>
            <a:spLocks noChangeArrowheads="1"/>
          </p:cNvSpPr>
          <p:nvPr/>
        </p:nvSpPr>
        <p:spPr bwMode="gray">
          <a:xfrm>
            <a:off x="1171575" y="4303279"/>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Stolen devices</a:t>
            </a:r>
            <a:endParaRPr lang="en-US" sz="1400" dirty="0"/>
          </a:p>
        </p:txBody>
      </p:sp>
      <p:sp>
        <p:nvSpPr>
          <p:cNvPr id="5135" name="Rectangle 7"/>
          <p:cNvSpPr>
            <a:spLocks noChangeArrowheads="1"/>
          </p:cNvSpPr>
          <p:nvPr/>
        </p:nvSpPr>
        <p:spPr bwMode="gray">
          <a:xfrm>
            <a:off x="1592118" y="5640834"/>
            <a:ext cx="1498600" cy="366254"/>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Phishing + social engineering</a:t>
            </a:r>
            <a:endParaRPr lang="en-US" sz="1400" dirty="0"/>
          </a:p>
        </p:txBody>
      </p:sp>
      <p:sp>
        <p:nvSpPr>
          <p:cNvPr id="5136" name="Rectangle 7"/>
          <p:cNvSpPr>
            <a:spLocks noChangeArrowheads="1"/>
          </p:cNvSpPr>
          <p:nvPr/>
        </p:nvSpPr>
        <p:spPr bwMode="gray">
          <a:xfrm>
            <a:off x="3987512" y="6285634"/>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Web-based attacks</a:t>
            </a:r>
          </a:p>
        </p:txBody>
      </p:sp>
    </p:spTree>
    <p:extLst>
      <p:ext uri="{BB962C8B-B14F-4D97-AF65-F5344CB8AC3E}">
        <p14:creationId xmlns:p14="http://schemas.microsoft.com/office/powerpoint/2010/main" val="3490327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FD4EF8A4-7EC1-4375-85A3-FD93E9C1A60B}" type="slidenum">
              <a:rPr lang="en-US" smtClean="0"/>
              <a:pPr/>
              <a:t>148</a:t>
            </a:fld>
            <a:endParaRPr lang="en-US" smtClean="0"/>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dirty="0" smtClean="0"/>
              <a:t>US: External Cyber Crime Costs:    Fiscal Year 2014</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9540" name="Chart" r:id="rId4" imgW="5200533" imgH="4229100" progId="MSGraph.Chart.8">
                  <p:embed followColorScheme="full"/>
                </p:oleObj>
              </mc:Choice>
              <mc:Fallback>
                <p:oleObj name="Chart" r:id="rId4" imgW="5200533" imgH="4229100"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2014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Information </a:t>
            </a:r>
            <a:r>
              <a:rPr lang="en-US" sz="1600" b="1" dirty="0" smtClean="0">
                <a:solidFill>
                  <a:srgbClr val="FFFFFF"/>
                </a:solidFill>
              </a:rPr>
              <a:t>theft </a:t>
            </a:r>
            <a:r>
              <a:rPr lang="en-US" sz="1600" b="1" dirty="0">
                <a:solidFill>
                  <a:srgbClr val="FFFFFF"/>
                </a:solidFill>
              </a:rPr>
              <a:t>(</a:t>
            </a:r>
            <a:r>
              <a:rPr lang="en-US" sz="1600" b="1" dirty="0" smtClean="0">
                <a:solidFill>
                  <a:srgbClr val="FFFFFF"/>
                </a:solidFill>
              </a:rPr>
              <a:t>40%) </a:t>
            </a:r>
            <a:r>
              <a:rPr lang="en-US" sz="1600" b="1" dirty="0">
                <a:solidFill>
                  <a:srgbClr val="FFFFFF"/>
                </a:solidFill>
              </a:rPr>
              <a:t>and business disruption or lost productivity (</a:t>
            </a:r>
            <a:r>
              <a:rPr lang="en-US" sz="1600" b="1" dirty="0" smtClean="0">
                <a:solidFill>
                  <a:srgbClr val="FFFFFF"/>
                </a:solidFill>
              </a:rPr>
              <a:t>38%) </a:t>
            </a:r>
            <a:r>
              <a:rPr lang="en-US" sz="1600" b="1" dirty="0">
                <a:solidFill>
                  <a:srgbClr val="FFFFFF"/>
                </a:solidFill>
              </a:rPr>
              <a:t>account for the majority of external costs due to cyber crime.</a:t>
            </a:r>
          </a:p>
        </p:txBody>
      </p:sp>
      <p:sp>
        <p:nvSpPr>
          <p:cNvPr id="6152" name="TextBox 18"/>
          <p:cNvSpPr txBox="1">
            <a:spLocks noChangeArrowheads="1"/>
          </p:cNvSpPr>
          <p:nvPr/>
        </p:nvSpPr>
        <p:spPr bwMode="auto">
          <a:xfrm>
            <a:off x="6324600" y="2298700"/>
            <a:ext cx="1476686" cy="307777"/>
          </a:xfrm>
          <a:prstGeom prst="rect">
            <a:avLst/>
          </a:prstGeom>
          <a:noFill/>
          <a:ln w="9525">
            <a:noFill/>
            <a:miter lim="800000"/>
            <a:headEnd/>
            <a:tailEnd/>
          </a:ln>
        </p:spPr>
        <p:txBody>
          <a:bodyPr wrap="none">
            <a:spAutoFit/>
          </a:bodyPr>
          <a:lstStyle/>
          <a:p>
            <a:r>
              <a:rPr lang="en-US" sz="1400" dirty="0"/>
              <a:t>Information </a:t>
            </a:r>
            <a:r>
              <a:rPr lang="en-US" sz="1400" dirty="0" smtClean="0"/>
              <a:t>theft</a:t>
            </a:r>
            <a:endParaRPr lang="en-US" sz="1400" dirty="0"/>
          </a:p>
        </p:txBody>
      </p:sp>
      <p:sp>
        <p:nvSpPr>
          <p:cNvPr id="6153" name="Rectangle 7"/>
          <p:cNvSpPr>
            <a:spLocks noChangeArrowheads="1"/>
          </p:cNvSpPr>
          <p:nvPr/>
        </p:nvSpPr>
        <p:spPr bwMode="gray">
          <a:xfrm>
            <a:off x="2523837" y="1969511"/>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dirty="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extLst>
      <p:ext uri="{BB962C8B-B14F-4D97-AF65-F5344CB8AC3E}">
        <p14:creationId xmlns:p14="http://schemas.microsoft.com/office/powerpoint/2010/main" val="11875642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DB70655-A38D-4E90-BE35-D4B533D3EFCA}" type="slidenum">
              <a:rPr lang="en-US" sz="900"/>
              <a:pPr algn="r" eaLnBrk="0" hangingPunct="0">
                <a:lnSpc>
                  <a:spcPct val="85000"/>
                </a:lnSpc>
                <a:spcBef>
                  <a:spcPct val="20000"/>
                </a:spcBef>
              </a:pPr>
              <a:t>149</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dirty="0" smtClean="0"/>
              <a:t>PWC Survey: Cybercrime Costs Greater for U.S. Companies</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2014 Global Economic Crime Survey, PWC.</a:t>
            </a:r>
            <a:endParaRPr lang="en-US" sz="1100" dirty="0"/>
          </a:p>
        </p:txBody>
      </p:sp>
      <p:graphicFrame>
        <p:nvGraphicFramePr>
          <p:cNvPr id="4098" name="Object 2"/>
          <p:cNvGraphicFramePr>
            <a:graphicFrameLocks/>
          </p:cNvGraphicFramePr>
          <p:nvPr>
            <p:extLst/>
          </p:nvPr>
        </p:nvGraphicFramePr>
        <p:xfrm>
          <a:off x="205509" y="1818409"/>
          <a:ext cx="8547100" cy="4203700"/>
        </p:xfrm>
        <a:graphic>
          <a:graphicData uri="http://schemas.openxmlformats.org/presentationml/2006/ole">
            <mc:AlternateContent xmlns:mc="http://schemas.openxmlformats.org/markup-compatibility/2006">
              <mc:Choice xmlns:v="urn:schemas-microsoft-com:vml" Requires="v">
                <p:oleObj spid="_x0000_s28390564" name="Chart" r:id="rId4" imgW="8962992" imgH="4305161" progId="MSGraph.Chart.8">
                  <p:embed followColorScheme="full"/>
                </p:oleObj>
              </mc:Choice>
              <mc:Fallback>
                <p:oleObj name="Chart" r:id="rId4" imgW="8962992" imgH="4305161" progId="MSGraph.Chart.8">
                  <p:embed followColorScheme="full"/>
                  <p:pic>
                    <p:nvPicPr>
                      <p:cNvPr id="0" name=""/>
                      <p:cNvPicPr>
                        <a:picLocks noChangeArrowheads="1"/>
                      </p:cNvPicPr>
                      <p:nvPr/>
                    </p:nvPicPr>
                    <p:blipFill>
                      <a:blip r:embed="rId5"/>
                      <a:srcRect/>
                      <a:stretch>
                        <a:fillRect/>
                      </a:stretch>
                    </p:blipFill>
                    <p:spPr bwMode="auto">
                      <a:xfrm>
                        <a:off x="205509" y="1818409"/>
                        <a:ext cx="8547100" cy="420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4479059" y="2852968"/>
            <a:ext cx="4056149" cy="106729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U.S. organizations are more at risk of suffering financial losses in excess of $1 million due to cybercrime.</a:t>
            </a:r>
            <a:endParaRPr lang="en-US" b="1" dirty="0">
              <a:solidFill>
                <a:srgbClr val="FFFFFF"/>
              </a:solidFill>
            </a:endParaRPr>
          </a:p>
        </p:txBody>
      </p:sp>
    </p:spTree>
    <p:extLst>
      <p:ext uri="{BB962C8B-B14F-4D97-AF65-F5344CB8AC3E}">
        <p14:creationId xmlns:p14="http://schemas.microsoft.com/office/powerpoint/2010/main" val="40839432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44272" y="6263007"/>
            <a:ext cx="864096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A.M. Best; Barclays research for estimates.</a:t>
            </a:r>
            <a:endParaRPr lang="en-US" sz="1100" dirty="0">
              <a:solidFill>
                <a:srgbClr val="000000"/>
              </a:solidFill>
            </a:endParaRPr>
          </a:p>
        </p:txBody>
      </p:sp>
      <p:sp>
        <p:nvSpPr>
          <p:cNvPr id="16408" name="Rectangle 7"/>
          <p:cNvSpPr>
            <a:spLocks noChangeArrowheads="1"/>
          </p:cNvSpPr>
          <p:nvPr/>
        </p:nvSpPr>
        <p:spPr bwMode="black">
          <a:xfrm>
            <a:off x="244272" y="179086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Reserve Change</a:t>
            </a:r>
            <a:endParaRPr lang="en-US" sz="1600" b="1" dirty="0">
              <a:solidFill>
                <a:srgbClr val="225A7A"/>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P/C Insurance Loss Reserve Development, 1992 – 2016E*</a:t>
            </a:r>
          </a:p>
        </p:txBody>
      </p:sp>
      <p:pic>
        <p:nvPicPr>
          <p:cNvPr id="3" name="Picture 2"/>
          <p:cNvPicPr>
            <a:picLocks noChangeAspect="1"/>
          </p:cNvPicPr>
          <p:nvPr/>
        </p:nvPicPr>
        <p:blipFill>
          <a:blip r:embed="rId4"/>
          <a:stretch>
            <a:fillRect/>
          </a:stretch>
        </p:blipFill>
        <p:spPr>
          <a:xfrm>
            <a:off x="251326" y="2343011"/>
            <a:ext cx="7984044" cy="3739677"/>
          </a:xfrm>
          <a:prstGeom prst="rect">
            <a:avLst/>
          </a:prstGeom>
        </p:spPr>
      </p:pic>
      <p:sp>
        <p:nvSpPr>
          <p:cNvPr id="10" name="AutoShape 6"/>
          <p:cNvSpPr>
            <a:spLocks noChangeArrowheads="1"/>
          </p:cNvSpPr>
          <p:nvPr/>
        </p:nvSpPr>
        <p:spPr bwMode="blackWhite">
          <a:xfrm>
            <a:off x="4017818" y="1120017"/>
            <a:ext cx="3805381" cy="1336855"/>
          </a:xfrm>
          <a:prstGeom prst="wedgeRectCallout">
            <a:avLst>
              <a:gd name="adj1" fmla="val 31939"/>
              <a:gd name="adj2" fmla="val 1479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Reserve releases are expected to gradually taper off, but will continue to benefit the bottom line and combined ratio through at least 2016</a:t>
            </a:r>
            <a:endParaRPr lang="en-US" b="1" dirty="0">
              <a:solidFill>
                <a:schemeClr val="bg1"/>
              </a:solidFill>
              <a:cs typeface="+mn-cs"/>
            </a:endParaRPr>
          </a:p>
        </p:txBody>
      </p:sp>
    </p:spTree>
    <p:custDataLst>
      <p:tags r:id="rId1"/>
    </p:custDataLst>
    <p:extLst>
      <p:ext uri="{BB962C8B-B14F-4D97-AF65-F5344CB8AC3E}">
        <p14:creationId xmlns:p14="http://schemas.microsoft.com/office/powerpoint/2010/main" val="1065065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9B86E4-5F4C-4BE7-BB43-21F6061BF600}" type="slidenum">
              <a:rPr lang="en-US" sz="900"/>
              <a:pPr algn="r" eaLnBrk="0" hangingPunct="0">
                <a:lnSpc>
                  <a:spcPct val="85000"/>
                </a:lnSpc>
                <a:spcBef>
                  <a:spcPct val="20000"/>
                </a:spcBef>
              </a:pPr>
              <a:t>150</a:t>
            </a:fld>
            <a:endParaRPr lang="en-US" sz="900"/>
          </a:p>
        </p:txBody>
      </p:sp>
      <p:sp>
        <p:nvSpPr>
          <p:cNvPr id="9220" name="Rectangle 2"/>
          <p:cNvSpPr>
            <a:spLocks noGrp="1" noChangeArrowheads="1"/>
          </p:cNvSpPr>
          <p:nvPr>
            <p:ph type="title" idx="4294967295"/>
          </p:nvPr>
        </p:nvSpPr>
        <p:spPr>
          <a:xfrm>
            <a:off x="66675" y="90488"/>
            <a:ext cx="7451725" cy="860425"/>
          </a:xfrm>
        </p:spPr>
        <p:txBody>
          <a:bodyPr/>
          <a:lstStyle/>
          <a:p>
            <a:r>
              <a:rPr lang="en-US" sz="2600" dirty="0" smtClean="0"/>
              <a:t>Marsh: Percentage of U.S. Companies Purchasing Cyber Insurance Increased in 2014</a:t>
            </a:r>
          </a:p>
        </p:txBody>
      </p:sp>
      <p:sp>
        <p:nvSpPr>
          <p:cNvPr id="9221" name="Rectangle 4"/>
          <p:cNvSpPr>
            <a:spLocks noChangeArrowheads="1"/>
          </p:cNvSpPr>
          <p:nvPr/>
        </p:nvSpPr>
        <p:spPr bwMode="auto">
          <a:xfrm>
            <a:off x="0" y="6245525"/>
            <a:ext cx="8886825"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*Take-up rate refers to the overall percentage of clients that purchased standalone cyber insurance.</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Benchmarking Trends: As Cyber Concerns Broaden, Insurance Purchases Rise</a:t>
            </a:r>
            <a:r>
              <a:rPr lang="en-US" sz="1100" dirty="0" smtClean="0"/>
              <a:t>, </a:t>
            </a:r>
            <a:r>
              <a:rPr lang="en-US" sz="1100" dirty="0"/>
              <a:t>Marsh Risk Management Research Briefing, </a:t>
            </a:r>
            <a:r>
              <a:rPr lang="en-US" sz="1100" dirty="0" smtClean="0"/>
              <a:t>March 2015</a:t>
            </a:r>
            <a:endParaRPr lang="en-US" sz="1100" dirty="0"/>
          </a:p>
        </p:txBody>
      </p:sp>
      <p:graphicFrame>
        <p:nvGraphicFramePr>
          <p:cNvPr id="9218" name="Object 2"/>
          <p:cNvGraphicFramePr>
            <a:graphicFrameLocks/>
          </p:cNvGraphicFramePr>
          <p:nvPr>
            <p:extLst/>
          </p:nvPr>
        </p:nvGraphicFramePr>
        <p:xfrm>
          <a:off x="177800" y="1638300"/>
          <a:ext cx="8547100" cy="4483100"/>
        </p:xfrm>
        <a:graphic>
          <a:graphicData uri="http://schemas.openxmlformats.org/presentationml/2006/ole">
            <mc:AlternateContent xmlns:mc="http://schemas.openxmlformats.org/markup-compatibility/2006">
              <mc:Choice xmlns:v="urn:schemas-microsoft-com:vml" Requires="v">
                <p:oleObj spid="_x0000_s28391588" name="Chart" r:id="rId4" imgW="8962992" imgH="4314721" progId="MSGraph.Chart.8">
                  <p:embed followColorScheme="full"/>
                </p:oleObj>
              </mc:Choice>
              <mc:Fallback>
                <p:oleObj name="Chart" r:id="rId4" imgW="8962992" imgH="4314721" progId="MSGraph.Chart.8">
                  <p:embed followColorScheme="full"/>
                  <p:pic>
                    <p:nvPicPr>
                      <p:cNvPr id="0" name=""/>
                      <p:cNvPicPr>
                        <a:picLocks noChangeArrowheads="1"/>
                      </p:cNvPicPr>
                      <p:nvPr/>
                    </p:nvPicPr>
                    <p:blipFill>
                      <a:blip r:embed="rId5"/>
                      <a:srcRect/>
                      <a:stretch>
                        <a:fillRect/>
                      </a:stretch>
                    </p:blipFill>
                    <p:spPr bwMode="auto">
                      <a:xfrm>
                        <a:off x="177800" y="1638300"/>
                        <a:ext cx="8547100" cy="4483100"/>
                      </a:xfrm>
                      <a:prstGeom prst="rect">
                        <a:avLst/>
                      </a:prstGeom>
                      <a:noFill/>
                      <a:ln>
                        <a:solidFill>
                          <a:srgbClr val="C00000"/>
                        </a:solidFill>
                      </a:ln>
                      <a:extLst/>
                    </p:spPr>
                  </p:pic>
                </p:oleObj>
              </mc:Fallback>
            </mc:AlternateContent>
          </a:graphicData>
        </a:graphic>
      </p:graphicFrame>
      <p:sp>
        <p:nvSpPr>
          <p:cNvPr id="254980" name="Rectangle 4"/>
          <p:cNvSpPr>
            <a:spLocks noChangeArrowheads="1"/>
          </p:cNvSpPr>
          <p:nvPr/>
        </p:nvSpPr>
        <p:spPr bwMode="blackWhite">
          <a:xfrm>
            <a:off x="6048086" y="3074542"/>
            <a:ext cx="2676814" cy="20726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Ever larger numbers of </a:t>
            </a:r>
            <a:r>
              <a:rPr lang="en-US" sz="1600" b="1" dirty="0" err="1" smtClean="0">
                <a:solidFill>
                  <a:srgbClr val="FFFFFF"/>
                </a:solidFill>
              </a:rPr>
              <a:t>insureds</a:t>
            </a:r>
            <a:r>
              <a:rPr lang="en-US" sz="1600" b="1" dirty="0" smtClean="0">
                <a:solidFill>
                  <a:srgbClr val="FFFFFF"/>
                </a:solidFill>
              </a:rPr>
              <a:t> seek financial protection via cyber insurance. </a:t>
            </a:r>
            <a:r>
              <a:rPr lang="en-US" sz="1600" b="1" dirty="0">
                <a:solidFill>
                  <a:srgbClr val="FFFFFF"/>
                </a:solidFill>
              </a:rPr>
              <a:t>The </a:t>
            </a:r>
            <a:r>
              <a:rPr lang="en-US" sz="1600" b="1" dirty="0" smtClean="0">
                <a:solidFill>
                  <a:srgbClr val="FFFFFF"/>
                </a:solidFill>
              </a:rPr>
              <a:t>percentage </a:t>
            </a:r>
            <a:r>
              <a:rPr lang="en-US" sz="1600" b="1" dirty="0">
                <a:solidFill>
                  <a:srgbClr val="FFFFFF"/>
                </a:solidFill>
              </a:rPr>
              <a:t>of </a:t>
            </a:r>
            <a:r>
              <a:rPr lang="en-US" sz="1600" b="1" dirty="0" smtClean="0">
                <a:solidFill>
                  <a:srgbClr val="FFFFFF"/>
                </a:solidFill>
              </a:rPr>
              <a:t>U.S. companies buying </a:t>
            </a:r>
            <a:r>
              <a:rPr lang="en-US" sz="1600" b="1" dirty="0">
                <a:solidFill>
                  <a:srgbClr val="FFFFFF"/>
                </a:solidFill>
              </a:rPr>
              <a:t>cyber insurance </a:t>
            </a:r>
            <a:r>
              <a:rPr lang="en-US" sz="1600" b="1" dirty="0" smtClean="0">
                <a:solidFill>
                  <a:srgbClr val="FFFFFF"/>
                </a:solidFill>
              </a:rPr>
              <a:t>rose to 16 percent in 2014.</a:t>
            </a:r>
            <a:endParaRPr lang="en-US" sz="1600" b="1" dirty="0">
              <a:solidFill>
                <a:srgbClr val="FFFFFF"/>
              </a:solidFill>
            </a:endParaRPr>
          </a:p>
        </p:txBody>
      </p:sp>
    </p:spTree>
    <p:extLst>
      <p:ext uri="{BB962C8B-B14F-4D97-AF65-F5344CB8AC3E}">
        <p14:creationId xmlns:p14="http://schemas.microsoft.com/office/powerpoint/2010/main" val="19891386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2046849-38C7-4253-AA00-A26674FE626C}" type="slidenum">
              <a:rPr lang="en-US" sz="900"/>
              <a:pPr algn="r" eaLnBrk="0" hangingPunct="0">
                <a:lnSpc>
                  <a:spcPct val="85000"/>
                </a:lnSpc>
                <a:spcBef>
                  <a:spcPct val="20000"/>
                </a:spcBef>
              </a:pPr>
              <a:t>151</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sz="2600" smtClean="0"/>
              <a:t>Marsh: Total Limits Purchased, By Industry – Cyber Liability, All Revenue Size</a:t>
            </a:r>
          </a:p>
        </p:txBody>
      </p:sp>
      <p:sp>
        <p:nvSpPr>
          <p:cNvPr id="10245" name="Rectangle 4"/>
          <p:cNvSpPr>
            <a:spLocks noChangeArrowheads="1"/>
          </p:cNvSpPr>
          <p:nvPr/>
        </p:nvSpPr>
        <p:spPr bwMode="auto">
          <a:xfrm>
            <a:off x="0" y="6431729"/>
            <a:ext cx="9019309"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graphicFrame>
        <p:nvGraphicFramePr>
          <p:cNvPr id="10242" name="Object 2"/>
          <p:cNvGraphicFramePr>
            <a:graphicFrameLocks/>
          </p:cNvGraphicFramePr>
          <p:nvPr>
            <p:extLst/>
          </p:nvPr>
        </p:nvGraphicFramePr>
        <p:xfrm>
          <a:off x="115164" y="2130107"/>
          <a:ext cx="8620125" cy="3987800"/>
        </p:xfrm>
        <a:graphic>
          <a:graphicData uri="http://schemas.openxmlformats.org/presentationml/2006/ole">
            <mc:AlternateContent xmlns:mc="http://schemas.openxmlformats.org/markup-compatibility/2006">
              <mc:Choice xmlns:v="urn:schemas-microsoft-com:vml" Requires="v">
                <p:oleObj spid="_x0000_s28392612"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15164" y="2130107"/>
                        <a:ext cx="8620125"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284017" y="1105977"/>
            <a:ext cx="8451272" cy="71235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Average limits purchased for cyber risk rose to $12.8 million for all industries and all company sizes in 2014. </a:t>
            </a:r>
            <a:r>
              <a:rPr lang="en-US" sz="1600" b="1" i="1" dirty="0" smtClean="0">
                <a:solidFill>
                  <a:srgbClr val="FFFFFF"/>
                </a:solidFill>
              </a:rPr>
              <a:t>Power and utility companies witnessed the sharpest percentage increase in average limits, at 59 percent.</a:t>
            </a:r>
            <a:endParaRPr lang="en-US" sz="1600" b="1" i="1" dirty="0">
              <a:solidFill>
                <a:srgbClr val="FFFFFF"/>
              </a:solidFill>
            </a:endParaRP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extLst>
      <p:ext uri="{BB962C8B-B14F-4D97-AF65-F5344CB8AC3E}">
        <p14:creationId xmlns:p14="http://schemas.microsoft.com/office/powerpoint/2010/main" val="1332777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946A42C-BC54-4214-BE80-3102AAE5FE13}" type="slidenum">
              <a:rPr lang="en-US" sz="900"/>
              <a:pPr algn="r" eaLnBrk="0" hangingPunct="0">
                <a:lnSpc>
                  <a:spcPct val="85000"/>
                </a:lnSpc>
                <a:spcBef>
                  <a:spcPct val="20000"/>
                </a:spcBef>
              </a:pPr>
              <a:t>152</a:t>
            </a:fld>
            <a:endParaRPr lang="en-US" sz="900"/>
          </a:p>
        </p:txBody>
      </p:sp>
      <p:sp>
        <p:nvSpPr>
          <p:cNvPr id="11268" name="Rectangle 2"/>
          <p:cNvSpPr>
            <a:spLocks noGrp="1" noChangeArrowheads="1"/>
          </p:cNvSpPr>
          <p:nvPr>
            <p:ph type="title" idx="4294967295"/>
          </p:nvPr>
        </p:nvSpPr>
        <p:spPr>
          <a:xfrm>
            <a:off x="66675" y="90488"/>
            <a:ext cx="7451725" cy="860425"/>
          </a:xfrm>
        </p:spPr>
        <p:txBody>
          <a:bodyPr/>
          <a:lstStyle/>
          <a:p>
            <a:r>
              <a:rPr lang="en-US" sz="2600" smtClean="0"/>
              <a:t>Marsh: Total Limits Purchased, By Industry – Cyber Liability, Revenue $1 Billion+</a:t>
            </a:r>
          </a:p>
        </p:txBody>
      </p:sp>
      <p:sp>
        <p:nvSpPr>
          <p:cNvPr id="11269" name="Rectangle 4"/>
          <p:cNvSpPr>
            <a:spLocks noChangeArrowheads="1"/>
          </p:cNvSpPr>
          <p:nvPr/>
        </p:nvSpPr>
        <p:spPr bwMode="auto">
          <a:xfrm>
            <a:off x="-47624" y="6266629"/>
            <a:ext cx="8900680"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graphicFrame>
        <p:nvGraphicFramePr>
          <p:cNvPr id="11266" name="Object 2"/>
          <p:cNvGraphicFramePr>
            <a:graphicFrameLocks/>
          </p:cNvGraphicFramePr>
          <p:nvPr>
            <p:extLst/>
          </p:nvPr>
        </p:nvGraphicFramePr>
        <p:xfrm>
          <a:off x="185103" y="1883541"/>
          <a:ext cx="8610600" cy="3987800"/>
        </p:xfrm>
        <a:graphic>
          <a:graphicData uri="http://schemas.openxmlformats.org/presentationml/2006/ole">
            <mc:AlternateContent xmlns:mc="http://schemas.openxmlformats.org/markup-compatibility/2006">
              <mc:Choice xmlns:v="urn:schemas-microsoft-com:vml" Requires="v">
                <p:oleObj spid="_x0000_s28393636"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85103" y="1883541"/>
                        <a:ext cx="8610600"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Among larger companies, average cyber insurance limits </a:t>
            </a:r>
            <a:r>
              <a:rPr lang="en-US" sz="1600" b="1" dirty="0" smtClean="0">
                <a:solidFill>
                  <a:srgbClr val="FFFFFF"/>
                </a:solidFill>
              </a:rPr>
              <a:t>purchased increased by 22 percent to $34.1 million in 2014, from $27.8 million in 2013.</a:t>
            </a:r>
            <a:endParaRPr lang="en-US" sz="1600" b="1" dirty="0">
              <a:solidFill>
                <a:srgbClr val="FFFFFF"/>
              </a:solidFill>
            </a:endParaRPr>
          </a:p>
        </p:txBody>
      </p:sp>
      <p:sp>
        <p:nvSpPr>
          <p:cNvPr id="11271"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extLst>
      <p:ext uri="{BB962C8B-B14F-4D97-AF65-F5344CB8AC3E}">
        <p14:creationId xmlns:p14="http://schemas.microsoft.com/office/powerpoint/2010/main" val="27228147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5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10"/>
          <p:cNvSpPr>
            <a:spLocks noGrp="1" noChangeArrowheads="1"/>
          </p:cNvSpPr>
          <p:nvPr>
            <p:ph type="sldNum" sz="quarter" idx="12"/>
          </p:nvPr>
        </p:nvSpPr>
        <p:spPr>
          <a:noFill/>
        </p:spPr>
        <p:txBody>
          <a:bodyPr/>
          <a:lstStyle/>
          <a:p>
            <a:fld id="{F3BECAE8-C525-4DBA-B47C-7F1B540839C9}" type="slidenum">
              <a:rPr lang="en-US" smtClean="0"/>
              <a:pPr/>
              <a:t>153</a:t>
            </a:fld>
            <a:endParaRPr lang="en-US" smtClean="0"/>
          </a:p>
        </p:txBody>
      </p:sp>
      <p:sp>
        <p:nvSpPr>
          <p:cNvPr id="12292" name="Rectangle 2"/>
          <p:cNvSpPr>
            <a:spLocks noGrp="1" noChangeArrowheads="1"/>
          </p:cNvSpPr>
          <p:nvPr>
            <p:ph type="title"/>
          </p:nvPr>
        </p:nvSpPr>
        <p:spPr/>
        <p:txBody>
          <a:bodyPr/>
          <a:lstStyle/>
          <a:p>
            <a:r>
              <a:rPr lang="en-US" smtClean="0"/>
              <a:t>Cyber Liability: Historical Rate (price per million) Changes</a:t>
            </a:r>
          </a:p>
        </p:txBody>
      </p:sp>
      <p:graphicFrame>
        <p:nvGraphicFramePr>
          <p:cNvPr id="6924291" name="Object 3"/>
          <p:cNvGraphicFramePr>
            <a:graphicFrameLocks noGrp="1"/>
          </p:cNvGraphicFramePr>
          <p:nvPr>
            <p:ph type="chart" idx="4294967295"/>
            <p:extLst/>
          </p:nvPr>
        </p:nvGraphicFramePr>
        <p:xfrm>
          <a:off x="260350" y="1549400"/>
          <a:ext cx="8507413" cy="3911600"/>
        </p:xfrm>
        <a:graphic>
          <a:graphicData uri="http://schemas.openxmlformats.org/presentationml/2006/ole">
            <mc:AlternateContent xmlns:mc="http://schemas.openxmlformats.org/markup-compatibility/2006">
              <mc:Choice xmlns:v="urn:schemas-microsoft-com:vml" Requires="v">
                <p:oleObj spid="_x0000_s28394660" name="Chart" r:id="rId4" imgW="8534400" imgH="3924439" progId="MSGraph.Chart.8">
                  <p:embed followColorScheme="full"/>
                </p:oleObj>
              </mc:Choice>
              <mc:Fallback>
                <p:oleObj name="Chart" r:id="rId4" imgW="8534400" imgH="3924439" progId="MSGraph.Chart.8">
                  <p:embed followColorScheme="full"/>
                  <p:pic>
                    <p:nvPicPr>
                      <p:cNvPr id="0" name=""/>
                      <p:cNvPicPr>
                        <a:picLocks noChangeArrowheads="1"/>
                      </p:cNvPicPr>
                      <p:nvPr/>
                    </p:nvPicPr>
                    <p:blipFill>
                      <a:blip r:embed="rId5"/>
                      <a:srcRect/>
                      <a:stretch>
                        <a:fillRect/>
                      </a:stretch>
                    </p:blipFill>
                    <p:spPr bwMode="gray">
                      <a:xfrm>
                        <a:off x="260350" y="1549400"/>
                        <a:ext cx="8507413" cy="391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3075709" y="3881728"/>
            <a:ext cx="5015347" cy="842672"/>
          </a:xfrm>
          <a:prstGeom prst="wedgeRectCallout">
            <a:avLst>
              <a:gd name="adj1" fmla="val 37503"/>
              <a:gd name="adj2" fmla="val -977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Cyber insurance premiums were generally volatile in 2014 due to increased frequency and severity of losses. Average rate increases at renewal for both primary layers and total programs were lower in Q4 2014 than in Q1.</a:t>
            </a:r>
            <a:endParaRPr lang="en-US" sz="1400" b="1" dirty="0">
              <a:solidFill>
                <a:schemeClr val="bg1"/>
              </a:solidFill>
            </a:endParaRPr>
          </a:p>
        </p:txBody>
      </p:sp>
      <p:sp>
        <p:nvSpPr>
          <p:cNvPr id="12294" name="Rectangle 5"/>
          <p:cNvSpPr>
            <a:spLocks noChangeArrowheads="1"/>
          </p:cNvSpPr>
          <p:nvPr/>
        </p:nvSpPr>
        <p:spPr bwMode="auto">
          <a:xfrm>
            <a:off x="-1" y="6431729"/>
            <a:ext cx="881149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spTree>
    <p:extLst>
      <p:ext uri="{BB962C8B-B14F-4D97-AF65-F5344CB8AC3E}">
        <p14:creationId xmlns:p14="http://schemas.microsoft.com/office/powerpoint/2010/main" val="17405761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861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eSlide – P6466 – The Financial Crisis and the Future of the P/C</a:t>
            </a:r>
          </a:p>
        </p:txBody>
      </p:sp>
      <p:sp>
        <p:nvSpPr>
          <p:cNvPr id="68612" name="Rectangle 2"/>
          <p:cNvSpPr>
            <a:spLocks noGrp="1" noChangeArrowheads="1"/>
          </p:cNvSpPr>
          <p:nvPr>
            <p:ph type="title"/>
          </p:nvPr>
        </p:nvSpPr>
        <p:spPr/>
        <p:txBody>
          <a:bodyPr/>
          <a:lstStyle/>
          <a:p>
            <a:r>
              <a:rPr lang="en-US" altLang="en-US" smtClean="0">
                <a:latin typeface="Arial" panose="020B0604020202020204" pitchFamily="34" charset="0"/>
                <a:ea typeface="ＭＳ Ｐゴシック" panose="020B0600070205080204" pitchFamily="34" charset="-128"/>
              </a:rPr>
              <a:t>Data/Privacy Breach:</a:t>
            </a:r>
            <a:br>
              <a:rPr lang="en-US" altLang="en-US" smtClean="0">
                <a:latin typeface="Arial" panose="020B0604020202020204" pitchFamily="34" charset="0"/>
                <a:ea typeface="ＭＳ Ｐゴシック" panose="020B0600070205080204" pitchFamily="34" charset="-128"/>
              </a:rPr>
            </a:br>
            <a:r>
              <a:rPr lang="en-US" altLang="en-US" smtClean="0">
                <a:latin typeface="Arial" panose="020B0604020202020204" pitchFamily="34" charset="0"/>
                <a:ea typeface="ＭＳ Ｐゴシック" panose="020B0600070205080204" pitchFamily="34" charset="-128"/>
              </a:rPr>
              <a:t>Many Potential Costs Can Be Insured</a:t>
            </a:r>
          </a:p>
        </p:txBody>
      </p:sp>
      <p:sp>
        <p:nvSpPr>
          <p:cNvPr id="11" name="Rectangle 6"/>
          <p:cNvSpPr>
            <a:spLocks noChangeArrowheads="1"/>
          </p:cNvSpPr>
          <p:nvPr/>
        </p:nvSpPr>
        <p:spPr bwMode="auto">
          <a:xfrm>
            <a:off x="-201613" y="6429375"/>
            <a:ext cx="7569201" cy="468313"/>
          </a:xfrm>
          <a:prstGeom prst="rect">
            <a:avLst/>
          </a:prstGeom>
          <a:noFill/>
          <a:ln w="9525">
            <a:noFill/>
            <a:miter lim="800000"/>
            <a:headEnd/>
            <a:tailEnd/>
          </a:ln>
        </p:spPr>
        <p:txBody>
          <a:bodyPr lIns="365760" tIns="0" rIns="0" bIns="137160" anchor="b">
            <a:spAutoFit/>
          </a:bodyPr>
          <a:lstStyle/>
          <a:p>
            <a:pPr>
              <a:lnSpc>
                <a:spcPct val="85000"/>
              </a:lnSpc>
              <a:spcBef>
                <a:spcPct val="25000"/>
              </a:spcBef>
              <a:buClr>
                <a:srgbClr val="FF6801"/>
              </a:buClr>
              <a:buFont typeface="Wingdings" pitchFamily="2" charset="2"/>
              <a:buNone/>
              <a:defRPr/>
            </a:pPr>
            <a:endParaRPr lang="en-US" sz="1100" dirty="0">
              <a:solidFill>
                <a:srgbClr val="000000"/>
              </a:solidFill>
              <a:latin typeface="Arial" charset="0"/>
              <a:ea typeface="+mn-ea"/>
              <a:cs typeface="Arial" charset="0"/>
            </a:endParaRPr>
          </a:p>
          <a:p>
            <a:pPr>
              <a:lnSpc>
                <a:spcPct val="85000"/>
              </a:lnSpc>
              <a:spcBef>
                <a:spcPct val="25000"/>
              </a:spcBef>
              <a:buClr>
                <a:srgbClr val="FF6801"/>
              </a:buClr>
              <a:buFont typeface="Wingdings" pitchFamily="2" charset="2"/>
              <a:buNone/>
              <a:defRPr/>
            </a:pPr>
            <a:r>
              <a:rPr lang="en-US" sz="1100" dirty="0">
                <a:solidFill>
                  <a:srgbClr val="000000"/>
                </a:solidFill>
                <a:latin typeface="Arial" charset="0"/>
                <a:ea typeface="+mn-ea"/>
                <a:cs typeface="Arial" charset="0"/>
              </a:rPr>
              <a:t>Source: Zurich Insurance;  Insurance Information Institute</a:t>
            </a:r>
          </a:p>
        </p:txBody>
      </p:sp>
      <p:graphicFrame>
        <p:nvGraphicFramePr>
          <p:cNvPr id="3" name="Diagram 2"/>
          <p:cNvGraphicFramePr/>
          <p:nvPr/>
        </p:nvGraphicFramePr>
        <p:xfrm>
          <a:off x="871539" y="1227613"/>
          <a:ext cx="7286624" cy="4980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1143000" y="4786313"/>
            <a:ext cx="1824038" cy="882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rgbClr val="FFFFFF"/>
                </a:solidFill>
              </a:rPr>
              <a:t>Forensic costs to discover cause</a:t>
            </a:r>
          </a:p>
        </p:txBody>
      </p:sp>
      <p:cxnSp>
        <p:nvCxnSpPr>
          <p:cNvPr id="5" name="Straight Connector 4"/>
          <p:cNvCxnSpPr/>
          <p:nvPr/>
        </p:nvCxnSpPr>
        <p:spPr>
          <a:xfrm flipV="1">
            <a:off x="2843213" y="4357688"/>
            <a:ext cx="885825" cy="4286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8617" name="TextBox 4"/>
          <p:cNvSpPr txBox="1">
            <a:spLocks noChangeArrowheads="1"/>
          </p:cNvSpPr>
          <p:nvPr/>
        </p:nvSpPr>
        <p:spPr bwMode="auto">
          <a:xfrm>
            <a:off x="8596313"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606A481-C36E-4059-9632-DCF5118F4A44}" type="slidenum">
              <a:rPr lang="en-US" altLang="en-US" sz="1200"/>
              <a:pPr algn="r"/>
              <a:t>154</a:t>
            </a:fld>
            <a:endParaRPr lang="en-US" altLang="en-US" sz="1800"/>
          </a:p>
        </p:txBody>
      </p:sp>
    </p:spTree>
    <p:extLst>
      <p:ext uri="{BB962C8B-B14F-4D97-AF65-F5344CB8AC3E}">
        <p14:creationId xmlns:p14="http://schemas.microsoft.com/office/powerpoint/2010/main" val="1493533505"/>
      </p:ext>
    </p:extLst>
  </p:cSld>
  <p:clrMapOvr>
    <a:masterClrMapping/>
  </p:clrMapOvr>
  <p:transition>
    <p:wipe dir="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6554788"/>
            <a:ext cx="3500438" cy="246062"/>
          </a:xfrm>
          <a:prstGeom prst="rect">
            <a:avLst/>
          </a:prstGeom>
          <a:noFill/>
          <a:ln w="9525" algn="ctr">
            <a:noFill/>
            <a:miter lim="800000"/>
            <a:headEnd/>
            <a:tailEnd/>
          </a:ln>
        </p:spPr>
        <p:txBody>
          <a:bodyPr anchor="ctr">
            <a:spAutoFit/>
          </a:bodyPr>
          <a:lstStyle/>
          <a:p>
            <a:pPr eaLnBrk="1" hangingPunct="1">
              <a:defRPr/>
            </a:pPr>
            <a:r>
              <a:rPr lang="en-US" sz="1000" dirty="0">
                <a:solidFill>
                  <a:srgbClr val="000000">
                    <a:lumMod val="75000"/>
                  </a:srgbClr>
                </a:solidFill>
                <a:latin typeface="Arial" charset="0"/>
                <a:ea typeface="+mn-ea"/>
                <a:cs typeface="Arial" charset="0"/>
              </a:rPr>
              <a:t>Source: Insurance Information Institute research.</a:t>
            </a:r>
            <a:endParaRPr lang="en-US" sz="1000" i="1" dirty="0">
              <a:solidFill>
                <a:srgbClr val="000000">
                  <a:lumMod val="75000"/>
                </a:srgbClr>
              </a:solidFill>
              <a:latin typeface="Arial" charset="0"/>
              <a:ea typeface="+mn-ea"/>
              <a:cs typeface="Arial" charset="0"/>
            </a:endParaRPr>
          </a:p>
        </p:txBody>
      </p:sp>
      <p:sp>
        <p:nvSpPr>
          <p:cNvPr id="62467" name="Title 1"/>
          <p:cNvSpPr>
            <a:spLocks noGrp="1"/>
          </p:cNvSpPr>
          <p:nvPr>
            <p:ph type="title"/>
          </p:nvPr>
        </p:nvSpPr>
        <p:spPr>
          <a:xfrm>
            <a:off x="0" y="61913"/>
            <a:ext cx="7858125" cy="860425"/>
          </a:xfrm>
        </p:spPr>
        <p:txBody>
          <a:bodyPr/>
          <a:lstStyle/>
          <a:p>
            <a:r>
              <a:rPr lang="en-US" altLang="en-US" smtClean="0">
                <a:latin typeface="Arial" panose="020B0604020202020204" pitchFamily="34" charset="0"/>
                <a:ea typeface="ＭＳ Ｐゴシック" panose="020B0600070205080204" pitchFamily="34" charset="-128"/>
              </a:rPr>
              <a:t>The Three Basic Elements of Cyber Coverage: Prevention, Transfer, Response</a:t>
            </a:r>
          </a:p>
        </p:txBody>
      </p:sp>
      <p:graphicFrame>
        <p:nvGraphicFramePr>
          <p:cNvPr id="4" name="Diagram 3"/>
          <p:cNvGraphicFramePr/>
          <p:nvPr/>
        </p:nvGraphicFramePr>
        <p:xfrm>
          <a:off x="556176" y="1325563"/>
          <a:ext cx="785848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 Box 17"/>
          <p:cNvSpPr txBox="1">
            <a:spLocks noChangeArrowheads="1"/>
          </p:cNvSpPr>
          <p:nvPr/>
        </p:nvSpPr>
        <p:spPr bwMode="auto">
          <a:xfrm>
            <a:off x="1728788" y="4546600"/>
            <a:ext cx="5486400" cy="1631950"/>
          </a:xfrm>
          <a:prstGeom prst="rect">
            <a:avLst/>
          </a:prstGeom>
          <a:solidFill>
            <a:srgbClr val="28688C"/>
          </a:solidFill>
          <a:ln>
            <a:noFill/>
          </a:ln>
          <a:extLst>
            <a:ext uri="{91240B29-F687-4f45-9708-019B960494DF}"/>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2000" b="1" dirty="0" smtClean="0">
                <a:solidFill>
                  <a:srgbClr val="FFFFFF"/>
                </a:solidFill>
                <a:ea typeface="+mn-ea"/>
              </a:rPr>
              <a:t>Cyber risk management today involves three essential components, each designed to reduce, mitigate or avoid loss.  An increasing number of cyber risk products offered by insurers today provide all three.</a:t>
            </a:r>
            <a:endParaRPr lang="en-US" sz="2000" b="1" dirty="0">
              <a:solidFill>
                <a:srgbClr val="FFFFFF"/>
              </a:solidFill>
              <a:ea typeface="+mn-ea"/>
            </a:endParaRPr>
          </a:p>
        </p:txBody>
      </p:sp>
      <p:sp>
        <p:nvSpPr>
          <p:cNvPr id="62470" name="TextBox 4"/>
          <p:cNvSpPr txBox="1">
            <a:spLocks noChangeArrowheads="1"/>
          </p:cNvSpPr>
          <p:nvPr/>
        </p:nvSpPr>
        <p:spPr bwMode="auto">
          <a:xfrm>
            <a:off x="8534400"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1200"/>
              <a:pPr algn="r"/>
              <a:t>155</a:t>
            </a:fld>
            <a:endParaRPr lang="en-US" altLang="en-US" sz="1800"/>
          </a:p>
        </p:txBody>
      </p:sp>
    </p:spTree>
    <p:custDataLst>
      <p:tags r:id="rId1"/>
    </p:custDataLst>
    <p:extLst>
      <p:ext uri="{BB962C8B-B14F-4D97-AF65-F5344CB8AC3E}">
        <p14:creationId xmlns:p14="http://schemas.microsoft.com/office/powerpoint/2010/main" val="3549847443"/>
      </p:ext>
    </p:extLst>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105"/>
          <p:cNvSpPr>
            <a:spLocks noGrp="1" noChangeArrowheads="1"/>
          </p:cNvSpPr>
          <p:nvPr>
            <p:ph type="dt" sz="quarter" idx="10"/>
          </p:nvPr>
        </p:nvSpPr>
        <p:spPr>
          <a:noFill/>
        </p:spPr>
        <p:txBody>
          <a:bodyPr/>
          <a:lstStyle/>
          <a:p>
            <a:r>
              <a:rPr lang="en-US" smtClean="0"/>
              <a:t>12/01/09 - 9pm</a:t>
            </a:r>
          </a:p>
        </p:txBody>
      </p:sp>
      <p:sp>
        <p:nvSpPr>
          <p:cNvPr id="11267"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268" name="Rectangle 110"/>
          <p:cNvSpPr>
            <a:spLocks noGrp="1" noChangeArrowheads="1"/>
          </p:cNvSpPr>
          <p:nvPr>
            <p:ph type="sldNum" sz="quarter" idx="12"/>
          </p:nvPr>
        </p:nvSpPr>
        <p:spPr>
          <a:noFill/>
        </p:spPr>
        <p:txBody>
          <a:bodyPr/>
          <a:lstStyle/>
          <a:p>
            <a:fld id="{CE588EF0-0E3C-4A09-A53A-6DFC514A5652}" type="slidenum">
              <a:rPr lang="en-US" smtClean="0"/>
              <a:pPr/>
              <a:t>156</a:t>
            </a:fld>
            <a:endParaRPr lang="en-US" smtClean="0"/>
          </a:p>
        </p:txBody>
      </p:sp>
      <p:sp>
        <p:nvSpPr>
          <p:cNvPr id="11269" name="Rectangle 2"/>
          <p:cNvSpPr>
            <a:spLocks noGrp="1" noChangeArrowheads="1"/>
          </p:cNvSpPr>
          <p:nvPr>
            <p:ph type="title"/>
          </p:nvPr>
        </p:nvSpPr>
        <p:spPr>
          <a:xfrm>
            <a:off x="82106" y="109324"/>
            <a:ext cx="7913671" cy="860425"/>
          </a:xfrm>
        </p:spPr>
        <p:txBody>
          <a:bodyPr/>
          <a:lstStyle/>
          <a:p>
            <a:r>
              <a:rPr lang="en-US" dirty="0" smtClean="0"/>
              <a:t>I.I.I. Will Release its Third Cyber Report in 2015: </a:t>
            </a:r>
            <a:r>
              <a:rPr lang="en-US" i="1" dirty="0" smtClean="0"/>
              <a:t>Cyber Risks Threat and Opportunity</a:t>
            </a:r>
            <a:endParaRPr lang="en-US" sz="2400" i="1" dirty="0" smtClean="0"/>
          </a:p>
        </p:txBody>
      </p:sp>
      <p:sp>
        <p:nvSpPr>
          <p:cNvPr id="11" name="Rectangle 3"/>
          <p:cNvSpPr txBox="1">
            <a:spLocks noChangeArrowheads="1"/>
          </p:cNvSpPr>
          <p:nvPr/>
        </p:nvSpPr>
        <p:spPr bwMode="auto">
          <a:xfrm>
            <a:off x="4601980" y="1169118"/>
            <a:ext cx="4542020" cy="4652962"/>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I.I.I.’s 3</a:t>
            </a:r>
            <a:r>
              <a:rPr kumimoji="0" lang="en-US" sz="1900" b="1" i="0" u="none" strike="noStrike" kern="0" cap="none" spc="0" normalizeH="0" baseline="30000" noProof="0" dirty="0" smtClean="0">
                <a:ln>
                  <a:noFill/>
                </a:ln>
                <a:solidFill>
                  <a:schemeClr val="tx1"/>
                </a:solidFill>
                <a:effectLst/>
                <a:uLnTx/>
                <a:uFillTx/>
                <a:latin typeface="Arial" panose="020B0604020202020204" pitchFamily="34" charset="0"/>
                <a:cs typeface="Arial" panose="020B0604020202020204" pitchFamily="34" charset="0"/>
              </a:rPr>
              <a:t>rd</a:t>
            </a: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report on cyber risk </a:t>
            </a:r>
            <a:r>
              <a:rPr lang="en-US" sz="1900" b="1" kern="0" dirty="0" smtClean="0">
                <a:latin typeface="Arial" panose="020B0604020202020204" pitchFamily="34" charset="0"/>
                <a:cs typeface="Arial" panose="020B0604020202020204" pitchFamily="34" charset="0"/>
              </a:rPr>
              <a:t>scheduled for</a:t>
            </a: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Q3 2015</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Provides information on cyber threats and insurance market solutions</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292100" indent="-292100" eaLnBrk="0" hangingPunct="0">
              <a:lnSpc>
                <a:spcPct val="70000"/>
              </a:lnSpc>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Global cyber risk overview</a:t>
            </a:r>
          </a:p>
          <a:p>
            <a:pPr marL="749300" lvl="1" indent="-292100" eaLnBrk="0" hangingPunct="0">
              <a:lnSpc>
                <a:spcPct val="70000"/>
              </a:lnSpc>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Quantification of threats by type and industry</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security and cost of attacks</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terrorism</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liability</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Insurance market for cyber risk</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9291" y="1311782"/>
            <a:ext cx="4190138" cy="5160138"/>
          </a:xfrm>
          <a:prstGeom prst="rect">
            <a:avLst/>
          </a:prstGeom>
          <a:ln>
            <a:solidFill>
              <a:srgbClr val="225A7A"/>
            </a:solidFill>
          </a:ln>
        </p:spPr>
      </p:pic>
    </p:spTree>
    <p:extLst>
      <p:ext uri="{BB962C8B-B14F-4D97-AF65-F5344CB8AC3E}">
        <p14:creationId xmlns:p14="http://schemas.microsoft.com/office/powerpoint/2010/main" val="4393223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wipe(left)">
                                      <p:cBhvr>
                                        <p:cTn id="25" dur="5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Effect transition="in" filter="wipe(left)">
                                      <p:cBhvr>
                                        <p:cTn id="30" dur="500"/>
                                        <p:tgtEl>
                                          <p:spTgt spid="1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wipe(left)">
                                      <p:cBhvr>
                                        <p:cTn id="35" dur="500"/>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Effect transition="in" filter="wipe(left)">
                                      <p:cBhvr>
                                        <p:cTn id="40"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157</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12566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smtClean="0">
                <a:solidFill>
                  <a:schemeClr val="bg1"/>
                </a:solidFill>
              </a:rPr>
              <a:t>INDUSTRY </a:t>
            </a:r>
            <a:r>
              <a:rPr lang="en-US" sz="4200" b="1" dirty="0">
                <a:solidFill>
                  <a:schemeClr val="bg1"/>
                </a:solidFill>
              </a:rPr>
              <a:t>DISRUPTORS</a:t>
            </a:r>
          </a:p>
        </p:txBody>
      </p:sp>
      <p:sp>
        <p:nvSpPr>
          <p:cNvPr id="2152456" name="Rectangle 8"/>
          <p:cNvSpPr>
            <a:spLocks noChangeArrowheads="1"/>
          </p:cNvSpPr>
          <p:nvPr/>
        </p:nvSpPr>
        <p:spPr bwMode="auto">
          <a:xfrm>
            <a:off x="1301546" y="3629792"/>
            <a:ext cx="6784259" cy="2462213"/>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a:solidFill>
                  <a:srgbClr val="225A7A"/>
                </a:solidFill>
              </a:rPr>
              <a:t>Technology, Society and the Economy Are All Changing at a Rapid Pace</a:t>
            </a:r>
          </a:p>
          <a:p>
            <a:pPr marL="292093" indent="-292093" algn="ctr" eaLnBrk="0" hangingPunct="0">
              <a:lnSpc>
                <a:spcPct val="90000"/>
              </a:lnSpc>
              <a:spcBef>
                <a:spcPct val="25000"/>
              </a:spcBef>
              <a:buClr>
                <a:schemeClr val="accent2"/>
              </a:buClr>
            </a:pPr>
            <a:r>
              <a:rPr lang="en-US" sz="4000" b="1" i="1" dirty="0">
                <a:solidFill>
                  <a:srgbClr val="FF0000"/>
                </a:solidFill>
              </a:rPr>
              <a:t>Thoughts on the Future</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157</a:t>
            </a:fld>
            <a:endParaRPr lang="en-US"/>
          </a:p>
        </p:txBody>
      </p:sp>
    </p:spTree>
    <p:extLst>
      <p:ext uri="{BB962C8B-B14F-4D97-AF65-F5344CB8AC3E}">
        <p14:creationId xmlns:p14="http://schemas.microsoft.com/office/powerpoint/2010/main" val="27562228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5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158</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474691" y="2034578"/>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800" b="1" dirty="0" smtClean="0">
                <a:solidFill>
                  <a:srgbClr val="FFFFFF"/>
                </a:solidFill>
              </a:rPr>
              <a:t>Technology and Insurance</a:t>
            </a:r>
            <a:endParaRPr lang="en-US" sz="4800" b="1" dirty="0">
              <a:solidFill>
                <a:srgbClr val="FFFFFF"/>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158</a:t>
            </a:fld>
            <a:endParaRPr lang="en-US"/>
          </a:p>
        </p:txBody>
      </p:sp>
      <p:sp>
        <p:nvSpPr>
          <p:cNvPr id="10" name="Rectangle 8"/>
          <p:cNvSpPr>
            <a:spLocks noChangeArrowheads="1"/>
          </p:cNvSpPr>
          <p:nvPr/>
        </p:nvSpPr>
        <p:spPr bwMode="auto">
          <a:xfrm>
            <a:off x="444395" y="4476733"/>
            <a:ext cx="8299719" cy="1588127"/>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rgbClr val="FF6801"/>
              </a:buClr>
            </a:pPr>
            <a:r>
              <a:rPr lang="en-US" sz="3600" b="1" dirty="0">
                <a:solidFill>
                  <a:srgbClr val="225A7A"/>
                </a:solidFill>
              </a:rPr>
              <a:t>Rapid Technological Innovations </a:t>
            </a:r>
            <a:r>
              <a:rPr lang="en-US" sz="3600" b="1" dirty="0" smtClean="0">
                <a:solidFill>
                  <a:srgbClr val="225A7A"/>
                </a:solidFill>
              </a:rPr>
              <a:t>Are Impacting Many Segments of the P/C Insurance Industry</a:t>
            </a:r>
            <a:endParaRPr lang="en-US" sz="3600" b="1" dirty="0">
              <a:solidFill>
                <a:srgbClr val="225A7A"/>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91250" y="100014"/>
            <a:ext cx="2857500" cy="1724025"/>
          </a:xfrm>
          <a:prstGeom prst="rect">
            <a:avLst/>
          </a:prstGeom>
        </p:spPr>
      </p:pic>
    </p:spTree>
    <p:extLst>
      <p:ext uri="{BB962C8B-B14F-4D97-AF65-F5344CB8AC3E}">
        <p14:creationId xmlns:p14="http://schemas.microsoft.com/office/powerpoint/2010/main" val="366629040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159</a:t>
            </a:fld>
            <a:endParaRPr lang="en-US" dirty="0" smtClean="0"/>
          </a:p>
        </p:txBody>
      </p:sp>
      <p:sp>
        <p:nvSpPr>
          <p:cNvPr id="82949" name="Rectangle 2"/>
          <p:cNvSpPr>
            <a:spLocks noGrp="1" noChangeArrowheads="1"/>
          </p:cNvSpPr>
          <p:nvPr>
            <p:ph type="title"/>
          </p:nvPr>
        </p:nvSpPr>
        <p:spPr>
          <a:xfrm>
            <a:off x="85724" y="81727"/>
            <a:ext cx="8156575" cy="860425"/>
          </a:xfrm>
        </p:spPr>
        <p:txBody>
          <a:bodyPr/>
          <a:lstStyle/>
          <a:p>
            <a:r>
              <a:rPr lang="en-US" sz="2700" dirty="0" smtClean="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513" y="1219102"/>
            <a:ext cx="4560095" cy="5104773"/>
          </a:xfrm>
          <a:prstGeom prst="rect">
            <a:avLst/>
          </a:prstGeom>
        </p:spPr>
      </p:pic>
      <p:sp>
        <p:nvSpPr>
          <p:cNvPr id="7" name="AutoShape 14"/>
          <p:cNvSpPr>
            <a:spLocks noChangeArrowheads="1"/>
          </p:cNvSpPr>
          <p:nvPr/>
        </p:nvSpPr>
        <p:spPr bwMode="blackWhite">
          <a:xfrm>
            <a:off x="5469067" y="1219102"/>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
              </a:rPr>
              <a:t>By </a:t>
            </a:r>
            <a:r>
              <a:rPr lang="en-US" b="1" dirty="0">
                <a:solidFill>
                  <a:schemeClr val="bg1"/>
                </a:solidFill>
                <a:latin typeface="Arial "/>
              </a:rPr>
              <a:t>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a:t>
            </a:r>
            <a:r>
              <a:rPr lang="en-US" sz="1100" dirty="0" smtClean="0"/>
              <a:t>Boston Consulting Group.</a:t>
            </a:r>
            <a:endParaRPr lang="en-US" sz="1100" dirty="0"/>
          </a:p>
        </p:txBody>
      </p:sp>
      <p:sp>
        <p:nvSpPr>
          <p:cNvPr id="9" name="Rectangle 3"/>
          <p:cNvSpPr txBox="1">
            <a:spLocks noChangeArrowheads="1"/>
          </p:cNvSpPr>
          <p:nvPr/>
        </p:nvSpPr>
        <p:spPr bwMode="auto">
          <a:xfrm>
            <a:off x="5241701" y="2681845"/>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smtClean="0"/>
              <a:t>Questions</a:t>
            </a:r>
          </a:p>
          <a:p>
            <a:pPr>
              <a:lnSpc>
                <a:spcPts val="2400"/>
              </a:lnSpc>
              <a:spcBef>
                <a:spcPct val="50000"/>
              </a:spcBef>
            </a:pPr>
            <a:r>
              <a:rPr lang="en-US" sz="2100" b="1" kern="0" dirty="0" smtClean="0"/>
              <a:t>Are auto insurers monitoring these trends?</a:t>
            </a:r>
          </a:p>
          <a:p>
            <a:pPr>
              <a:lnSpc>
                <a:spcPts val="2400"/>
              </a:lnSpc>
              <a:spcBef>
                <a:spcPct val="50000"/>
              </a:spcBef>
            </a:pPr>
            <a:r>
              <a:rPr lang="en-US" sz="2100" b="1" kern="0" dirty="0" smtClean="0"/>
              <a:t>How are they reacting?</a:t>
            </a:r>
          </a:p>
          <a:p>
            <a:pPr>
              <a:lnSpc>
                <a:spcPts val="2400"/>
              </a:lnSpc>
              <a:spcBef>
                <a:spcPct val="50000"/>
              </a:spcBef>
            </a:pPr>
            <a:r>
              <a:rPr lang="en-US" sz="2100" b="1" kern="0" dirty="0" smtClean="0"/>
              <a:t>Will Google take over the industry? </a:t>
            </a:r>
          </a:p>
          <a:p>
            <a:pPr>
              <a:lnSpc>
                <a:spcPts val="2400"/>
              </a:lnSpc>
              <a:spcBef>
                <a:spcPct val="50000"/>
              </a:spcBef>
            </a:pPr>
            <a:r>
              <a:rPr lang="en-US" sz="2100" b="1" kern="0" dirty="0" smtClean="0"/>
              <a:t>Will the number of auto insurers shrink?</a:t>
            </a:r>
          </a:p>
          <a:p>
            <a:pPr>
              <a:lnSpc>
                <a:spcPts val="2400"/>
              </a:lnSpc>
              <a:spcBef>
                <a:spcPct val="50000"/>
              </a:spcBef>
            </a:pPr>
            <a:r>
              <a:rPr lang="en-US" sz="2100" b="1" kern="0" dirty="0" smtClean="0"/>
              <a:t>How will liability shift?</a:t>
            </a:r>
          </a:p>
        </p:txBody>
      </p:sp>
      <p:pic>
        <p:nvPicPr>
          <p:cNvPr id="10" name="Picture 9"/>
          <p:cNvPicPr>
            <a:picLocks noChangeAspect="1"/>
          </p:cNvPicPr>
          <p:nvPr/>
        </p:nvPicPr>
        <p:blipFill>
          <a:blip r:embed="rId4"/>
          <a:stretch>
            <a:fillRect/>
          </a:stretch>
        </p:blipFill>
        <p:spPr>
          <a:xfrm>
            <a:off x="144927" y="3136123"/>
            <a:ext cx="5101295" cy="2776162"/>
          </a:xfrm>
          <a:prstGeom prst="rect">
            <a:avLst/>
          </a:prstGeom>
          <a:ln>
            <a:solidFill>
              <a:schemeClr val="tx1"/>
            </a:solidFill>
          </a:ln>
          <a:scene3d>
            <a:camera prst="perspectiveContrastingRightFacing"/>
            <a:lightRig rig="threePt" dir="t"/>
          </a:scene3d>
        </p:spPr>
      </p:pic>
    </p:spTree>
    <p:extLst>
      <p:ext uri="{BB962C8B-B14F-4D97-AF65-F5344CB8AC3E}">
        <p14:creationId xmlns:p14="http://schemas.microsoft.com/office/powerpoint/2010/main" val="410487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16</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a:t>
            </a:fld>
            <a:endParaRPr lang="en-US"/>
          </a:p>
        </p:txBody>
      </p:sp>
    </p:spTree>
    <p:extLst>
      <p:ext uri="{BB962C8B-B14F-4D97-AF65-F5344CB8AC3E}">
        <p14:creationId xmlns:p14="http://schemas.microsoft.com/office/powerpoint/2010/main" val="37600822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160</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smtClean="0"/>
              <a:t>On-Demand/Sharing/Peer-to-Peer Economy Impacts Many Lines of Insurance</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smtClean="0"/>
              <a:t>The “On-Demand” Economy is or will impact many segments of the economy important to P/C insurers</a:t>
            </a:r>
          </a:p>
          <a:p>
            <a:pPr lvl="1">
              <a:lnSpc>
                <a:spcPts val="2400"/>
              </a:lnSpc>
            </a:pPr>
            <a:r>
              <a:rPr lang="en-US" sz="1900" b="1" dirty="0" smtClean="0"/>
              <a:t>Auto (personal and commercial)</a:t>
            </a:r>
          </a:p>
          <a:p>
            <a:pPr lvl="1">
              <a:lnSpc>
                <a:spcPts val="2400"/>
              </a:lnSpc>
            </a:pPr>
            <a:r>
              <a:rPr lang="en-US" sz="1900" b="1" dirty="0" smtClean="0"/>
              <a:t>Homeowners/Renters</a:t>
            </a:r>
          </a:p>
          <a:p>
            <a:pPr lvl="1">
              <a:lnSpc>
                <a:spcPts val="2400"/>
              </a:lnSpc>
            </a:pPr>
            <a:r>
              <a:rPr lang="en-US" sz="1900" b="1" dirty="0" smtClean="0"/>
              <a:t>Many Liability Coverages</a:t>
            </a:r>
          </a:p>
          <a:p>
            <a:pPr lvl="1">
              <a:lnSpc>
                <a:spcPts val="2400"/>
              </a:lnSpc>
            </a:pPr>
            <a:r>
              <a:rPr lang="en-US" sz="1900" b="1" dirty="0" smtClean="0"/>
              <a:t>Professional Liability</a:t>
            </a:r>
          </a:p>
          <a:p>
            <a:pPr lvl="1">
              <a:lnSpc>
                <a:spcPts val="2400"/>
              </a:lnSpc>
            </a:pPr>
            <a:r>
              <a:rPr lang="en-US" sz="2400" b="1" i="1" dirty="0">
                <a:solidFill>
                  <a:srgbClr val="FF0000"/>
                </a:solidFill>
              </a:rPr>
              <a:t>Workers </a:t>
            </a:r>
            <a:r>
              <a:rPr lang="en-US" sz="2400" b="1" i="1" dirty="0" smtClean="0">
                <a:solidFill>
                  <a:srgbClr val="FF0000"/>
                </a:solidFill>
              </a:rPr>
              <a:t>Comp</a:t>
            </a:r>
          </a:p>
          <a:p>
            <a:pPr>
              <a:lnSpc>
                <a:spcPts val="2400"/>
              </a:lnSpc>
              <a:spcBef>
                <a:spcPct val="50000"/>
              </a:spcBef>
            </a:pPr>
            <a:r>
              <a:rPr lang="en-US" sz="2100" b="1" dirty="0" smtClean="0"/>
              <a:t>Many unanswered insurance questions</a:t>
            </a:r>
          </a:p>
          <a:p>
            <a:pPr>
              <a:lnSpc>
                <a:spcPts val="2400"/>
              </a:lnSpc>
              <a:spcBef>
                <a:spcPct val="50000"/>
              </a:spcBef>
            </a:pPr>
            <a:r>
              <a:rPr lang="en-US" sz="2100" b="1" dirty="0" smtClean="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12845"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1847" y="2745213"/>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870990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6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7522" name="Rectangle 105"/>
          <p:cNvSpPr>
            <a:spLocks noGrp="1" noChangeArrowheads="1"/>
          </p:cNvSpPr>
          <p:nvPr>
            <p:ph type="dt" sz="quarter" idx="10"/>
          </p:nvPr>
        </p:nvSpPr>
        <p:spPr>
          <a:noFill/>
        </p:spPr>
        <p:txBody>
          <a:bodyPr/>
          <a:lstStyle/>
          <a:p>
            <a:r>
              <a:rPr lang="en-US" smtClean="0"/>
              <a:t>12/01/09 - 9pm</a:t>
            </a:r>
          </a:p>
        </p:txBody>
      </p:sp>
      <p:sp>
        <p:nvSpPr>
          <p:cNvPr id="10752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7524" name="Rectangle 110"/>
          <p:cNvSpPr>
            <a:spLocks noGrp="1" noChangeArrowheads="1"/>
          </p:cNvSpPr>
          <p:nvPr>
            <p:ph type="sldNum" sz="quarter" idx="12"/>
          </p:nvPr>
        </p:nvSpPr>
        <p:spPr>
          <a:noFill/>
        </p:spPr>
        <p:txBody>
          <a:bodyPr/>
          <a:lstStyle/>
          <a:p>
            <a:fld id="{A4C7BCE1-8634-4D87-B8C2-16540BBDFA5A}" type="slidenum">
              <a:rPr lang="en-US" smtClean="0"/>
              <a:pPr/>
              <a:t>161</a:t>
            </a:fld>
            <a:endParaRPr lang="en-US" smtClean="0"/>
          </a:p>
        </p:txBody>
      </p:sp>
      <p:sp>
        <p:nvSpPr>
          <p:cNvPr id="107525" name="Rectangle 2"/>
          <p:cNvSpPr>
            <a:spLocks noGrp="1" noChangeArrowheads="1"/>
          </p:cNvSpPr>
          <p:nvPr>
            <p:ph type="title"/>
          </p:nvPr>
        </p:nvSpPr>
        <p:spPr>
          <a:xfrm>
            <a:off x="85725" y="99359"/>
            <a:ext cx="7647371" cy="860425"/>
          </a:xfrm>
        </p:spPr>
        <p:txBody>
          <a:bodyPr/>
          <a:lstStyle/>
          <a:p>
            <a:r>
              <a:rPr lang="en-US" dirty="0" smtClean="0"/>
              <a:t>A Few Thoughts on the Future of Auto Insurance</a:t>
            </a:r>
          </a:p>
        </p:txBody>
      </p:sp>
      <p:sp>
        <p:nvSpPr>
          <p:cNvPr id="1922051" name="Rectangle 3"/>
          <p:cNvSpPr>
            <a:spLocks noGrp="1" noChangeArrowheads="1"/>
          </p:cNvSpPr>
          <p:nvPr>
            <p:ph type="body" idx="1"/>
          </p:nvPr>
        </p:nvSpPr>
        <p:spPr>
          <a:xfrm>
            <a:off x="195262" y="1090924"/>
            <a:ext cx="8629650" cy="4652963"/>
          </a:xfrm>
        </p:spPr>
        <p:txBody>
          <a:bodyPr/>
          <a:lstStyle/>
          <a:p>
            <a:pPr>
              <a:lnSpc>
                <a:spcPts val="2100"/>
              </a:lnSpc>
              <a:spcBef>
                <a:spcPct val="50000"/>
              </a:spcBef>
            </a:pPr>
            <a:r>
              <a:rPr lang="en-US" sz="2000" b="1" dirty="0" smtClean="0"/>
              <a:t>Global auto insurance premiums written total about $600B</a:t>
            </a:r>
          </a:p>
          <a:p>
            <a:pPr lvl="1">
              <a:lnSpc>
                <a:spcPts val="2100"/>
              </a:lnSpc>
            </a:pPr>
            <a:r>
              <a:rPr lang="en-US" sz="1800" b="1" dirty="0" smtClean="0"/>
              <a:t>~80% personal, 20% commercial</a:t>
            </a:r>
          </a:p>
          <a:p>
            <a:pPr lvl="1">
              <a:lnSpc>
                <a:spcPts val="2100"/>
              </a:lnSpc>
            </a:pPr>
            <a:r>
              <a:rPr lang="en-US" sz="1800" b="1" dirty="0" smtClean="0"/>
              <a:t>US accounts for more than 1/3 of this total (about $210B in 2014)</a:t>
            </a:r>
            <a:endParaRPr lang="en-US" sz="1600" b="1" dirty="0" smtClean="0"/>
          </a:p>
          <a:p>
            <a:pPr>
              <a:lnSpc>
                <a:spcPts val="2100"/>
              </a:lnSpc>
              <a:spcBef>
                <a:spcPct val="50000"/>
              </a:spcBef>
            </a:pPr>
            <a:r>
              <a:rPr lang="en-US" sz="2000" b="1" dirty="0" smtClean="0"/>
              <a:t>Innovations in automobile safety will, over time, reduced claim frequency but severities could still rise as repair costs escalate</a:t>
            </a:r>
          </a:p>
          <a:p>
            <a:pPr lvl="1">
              <a:lnSpc>
                <a:spcPts val="2100"/>
              </a:lnSpc>
            </a:pPr>
            <a:r>
              <a:rPr lang="en-US" sz="1800" b="1" dirty="0" smtClean="0"/>
              <a:t>Claim activity clearly not immune to economy</a:t>
            </a:r>
          </a:p>
          <a:p>
            <a:pPr>
              <a:lnSpc>
                <a:spcPts val="2100"/>
              </a:lnSpc>
              <a:spcBef>
                <a:spcPct val="50000"/>
              </a:spcBef>
            </a:pPr>
            <a:r>
              <a:rPr lang="en-US" sz="2000" b="1" dirty="0" smtClean="0"/>
              <a:t>Frequency declines could lead price declines, aiding profitability</a:t>
            </a:r>
          </a:p>
          <a:p>
            <a:pPr>
              <a:lnSpc>
                <a:spcPts val="2100"/>
              </a:lnSpc>
              <a:spcBef>
                <a:spcPct val="50000"/>
              </a:spcBef>
            </a:pPr>
            <a:r>
              <a:rPr lang="en-US" sz="2000" b="1" dirty="0" smtClean="0"/>
              <a:t>More cars, not fewer will be on highways in the US, world</a:t>
            </a:r>
          </a:p>
          <a:p>
            <a:pPr lvl="1">
              <a:lnSpc>
                <a:spcPts val="2100"/>
              </a:lnSpc>
            </a:pPr>
            <a:r>
              <a:rPr lang="en-US" sz="1800" b="1" dirty="0" smtClean="0"/>
              <a:t>Exposure (insured car years) grows even as frequency declines</a:t>
            </a:r>
          </a:p>
          <a:p>
            <a:pPr>
              <a:lnSpc>
                <a:spcPts val="2100"/>
              </a:lnSpc>
              <a:spcBef>
                <a:spcPct val="50000"/>
              </a:spcBef>
            </a:pPr>
            <a:r>
              <a:rPr lang="en-US" sz="2000" b="1" dirty="0" smtClean="0"/>
              <a:t>Timeline for large numbers of mass produced autonomous vehicles on American highways is wildly optimistic</a:t>
            </a:r>
          </a:p>
          <a:p>
            <a:pPr lvl="1">
              <a:lnSpc>
                <a:spcPts val="2100"/>
              </a:lnSpc>
            </a:pPr>
            <a:r>
              <a:rPr lang="en-US" sz="1600" b="1" dirty="0" smtClean="0"/>
              <a:t>Mid-2030s is more likely timeframe; Transition occurring through mid-</a:t>
            </a:r>
            <a:r>
              <a:rPr lang="en-US" sz="1600" b="1" dirty="0"/>
              <a:t>c</a:t>
            </a:r>
            <a:r>
              <a:rPr lang="en-US" sz="1600" b="1" dirty="0" smtClean="0"/>
              <a:t>entury</a:t>
            </a:r>
          </a:p>
          <a:p>
            <a:pPr lvl="1">
              <a:lnSpc>
                <a:spcPts val="2100"/>
              </a:lnSpc>
            </a:pPr>
            <a:r>
              <a:rPr lang="en-US" sz="1600" b="1" dirty="0" smtClean="0"/>
              <a:t>Tech media is enamored with anything involving Google, Apple</a:t>
            </a:r>
            <a:endParaRPr lang="en-US" sz="1800" dirty="0" smtClean="0"/>
          </a:p>
          <a:p>
            <a:pPr>
              <a:lnSpc>
                <a:spcPts val="2100"/>
              </a:lnSpc>
              <a:spcBef>
                <a:spcPct val="50000"/>
              </a:spcBef>
            </a:pPr>
            <a:r>
              <a:rPr lang="en-US" sz="2000" b="1" dirty="0" smtClean="0"/>
              <a:t>Auto insurance will be the largest, most important of all P/C lines for many years to come</a:t>
            </a:r>
          </a:p>
        </p:txBody>
      </p:sp>
    </p:spTree>
    <p:extLst>
      <p:ext uri="{BB962C8B-B14F-4D97-AF65-F5344CB8AC3E}">
        <p14:creationId xmlns:p14="http://schemas.microsoft.com/office/powerpoint/2010/main" val="40503981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22051">
                                            <p:txEl>
                                              <p:pRg st="9" end="9"/>
                                            </p:txEl>
                                          </p:spTgt>
                                        </p:tgtEl>
                                        <p:attrNameLst>
                                          <p:attrName>style.visibility</p:attrName>
                                        </p:attrNameLst>
                                      </p:cBhvr>
                                      <p:to>
                                        <p:strVal val="visible"/>
                                      </p:to>
                                    </p:set>
                                    <p:animEffect transition="in" filter="wipe(left)">
                                      <p:cBhvr>
                                        <p:cTn id="42" dur="500"/>
                                        <p:tgtEl>
                                          <p:spTgt spid="1922051">
                                            <p:txEl>
                                              <p:pRg st="9" end="9"/>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922051">
                                            <p:txEl>
                                              <p:pRg st="11" end="11"/>
                                            </p:txEl>
                                          </p:spTgt>
                                        </p:tgtEl>
                                        <p:attrNameLst>
                                          <p:attrName>style.visibility</p:attrName>
                                        </p:attrNameLst>
                                      </p:cBhvr>
                                      <p:to>
                                        <p:strVal val="visible"/>
                                      </p:to>
                                    </p:set>
                                    <p:animEffect transition="in" filter="wipe(left)">
                                      <p:cBhvr>
                                        <p:cTn id="50"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162</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Labor on Demand: Huge Implications for    the US Economy, Workers &amp; Insurers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183800">
            <a:off x="412807" y="3699528"/>
            <a:ext cx="4604160" cy="2592258"/>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7784" y="4086883"/>
            <a:ext cx="1880945" cy="2473443"/>
          </a:xfrm>
          <a:prstGeom prst="rect">
            <a:avLst/>
          </a:prstGeom>
        </p:spPr>
      </p:pic>
      <p:sp>
        <p:nvSpPr>
          <p:cNvPr id="14" name="AutoShape 6"/>
          <p:cNvSpPr>
            <a:spLocks noChangeArrowheads="1"/>
          </p:cNvSpPr>
          <p:nvPr/>
        </p:nvSpPr>
        <p:spPr bwMode="blackWhite">
          <a:xfrm rot="1063534">
            <a:off x="233232" y="2019163"/>
            <a:ext cx="1786445" cy="970514"/>
          </a:xfrm>
          <a:prstGeom prst="wedgeRectCallout">
            <a:avLst>
              <a:gd name="adj1" fmla="val 84947"/>
              <a:gd name="adj2" fmla="val 1264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
              </a:rPr>
              <a:t>Will </a:t>
            </a:r>
            <a:r>
              <a:rPr lang="en-US" b="1" i="1" dirty="0" smtClean="0">
                <a:solidFill>
                  <a:srgbClr val="FFFFFF"/>
                </a:solidFill>
                <a:latin typeface="Arial "/>
              </a:rPr>
              <a:t>YOUR</a:t>
            </a:r>
            <a:r>
              <a:rPr lang="en-US" b="1" dirty="0" smtClean="0">
                <a:solidFill>
                  <a:srgbClr val="FFFFFF"/>
                </a:solidFill>
                <a:latin typeface="Arial "/>
              </a:rPr>
              <a:t> job be reduced to an app?</a:t>
            </a:r>
            <a:endParaRPr lang="en-US" b="1" dirty="0">
              <a:solidFill>
                <a:srgbClr val="FFFFFF"/>
              </a:solidFill>
              <a:latin typeface="Arial "/>
              <a:cs typeface="Arial" charset="0"/>
            </a:endParaRPr>
          </a:p>
        </p:txBody>
      </p:sp>
      <p:pic>
        <p:nvPicPr>
          <p:cNvPr id="15" name="Picture 14" descr="WSJGraphic.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370675">
            <a:off x="1875245" y="1409657"/>
            <a:ext cx="7200900" cy="3111500"/>
          </a:xfrm>
          <a:prstGeom prst="rect">
            <a:avLst/>
          </a:prstGeom>
        </p:spPr>
      </p:pic>
    </p:spTree>
    <p:extLst>
      <p:ext uri="{BB962C8B-B14F-4D97-AF65-F5344CB8AC3E}">
        <p14:creationId xmlns:p14="http://schemas.microsoft.com/office/powerpoint/2010/main" val="35061727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par>
                          <p:cTn id="12" fill="hold">
                            <p:stCondLst>
                              <p:cond delay="2000"/>
                            </p:stCondLst>
                            <p:childTnLst>
                              <p:par>
                                <p:cTn id="13" presetID="22" presetClass="entr" presetSubtype="4"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childTnLst>
                          </p:cTn>
                        </p:par>
                        <p:par>
                          <p:cTn id="16" fill="hold">
                            <p:stCondLst>
                              <p:cond delay="3500"/>
                            </p:stCondLst>
                            <p:childTnLst>
                              <p:par>
                                <p:cTn id="17" presetID="2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163</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Send in the Drones: Potential Rapid </a:t>
            </a:r>
            <a:br>
              <a:rPr lang="en-US" dirty="0" smtClean="0"/>
            </a:br>
            <a:r>
              <a:rPr lang="en-US" dirty="0" smtClean="0"/>
              <a:t>Adoption in Industry; Media Loves It</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8574" y="1313645"/>
            <a:ext cx="3310236" cy="2018231"/>
          </a:xfrm>
          <a:prstGeom prst="rect">
            <a:avLst/>
          </a:prstGeom>
        </p:spPr>
      </p:pic>
      <p:sp>
        <p:nvSpPr>
          <p:cNvPr id="9" name="Rectangle 3"/>
          <p:cNvSpPr txBox="1">
            <a:spLocks noChangeArrowheads="1"/>
          </p:cNvSpPr>
          <p:nvPr/>
        </p:nvSpPr>
        <p:spPr bwMode="auto">
          <a:xfrm>
            <a:off x="3863662" y="1091419"/>
            <a:ext cx="5185088"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2100" b="1" kern="0" dirty="0" smtClean="0"/>
              <a:t>Drones or Unmanned Aerial Vehicle (UAV) technology is seeing rapid adoption rate in many industries, including insurance</a:t>
            </a:r>
          </a:p>
          <a:p>
            <a:pPr>
              <a:lnSpc>
                <a:spcPts val="2400"/>
              </a:lnSpc>
              <a:spcBef>
                <a:spcPct val="50000"/>
              </a:spcBef>
            </a:pPr>
            <a:r>
              <a:rPr lang="en-US" sz="2100" b="1" kern="0" dirty="0" smtClean="0"/>
              <a:t>FAA granting Section 333 exemptions for commercial use and testing of UAS</a:t>
            </a:r>
          </a:p>
          <a:p>
            <a:pPr>
              <a:lnSpc>
                <a:spcPts val="2400"/>
              </a:lnSpc>
              <a:spcBef>
                <a:spcPct val="50000"/>
              </a:spcBef>
            </a:pPr>
            <a:r>
              <a:rPr lang="en-US" sz="2100" b="1" kern="0" dirty="0" smtClean="0"/>
              <a:t>At least 5 insurers have received permission to test</a:t>
            </a:r>
          </a:p>
          <a:p>
            <a:pPr>
              <a:lnSpc>
                <a:spcPts val="2400"/>
              </a:lnSpc>
              <a:spcBef>
                <a:spcPct val="50000"/>
              </a:spcBef>
            </a:pPr>
            <a:r>
              <a:rPr lang="en-US" sz="2100" b="1" kern="0" dirty="0" smtClean="0"/>
              <a:t>Wide variety of applications: claims, pre-event property inspections…</a:t>
            </a:r>
          </a:p>
          <a:p>
            <a:pPr>
              <a:lnSpc>
                <a:spcPts val="2400"/>
              </a:lnSpc>
              <a:spcBef>
                <a:spcPct val="50000"/>
              </a:spcBef>
            </a:pPr>
            <a:r>
              <a:rPr lang="en-US" sz="2100" b="1" kern="0" dirty="0" smtClean="0"/>
              <a:t>Insurers partnering with construction industry to guide R&amp;D and regulation of UAV use via </a:t>
            </a:r>
            <a:r>
              <a:rPr lang="en-US" sz="2100" b="1" i="1" kern="0" dirty="0" smtClean="0"/>
              <a:t>Property Drone Consortium</a:t>
            </a:r>
            <a:r>
              <a:rPr lang="en-US" sz="2100" b="1" kern="0" dirty="0" smtClean="0"/>
              <a:t>: </a:t>
            </a:r>
            <a:r>
              <a:rPr lang="en-US" sz="2100" b="1" kern="0" dirty="0" smtClean="0">
                <a:hlinkClick r:id="rId4"/>
              </a:rPr>
              <a:t>www.propertydrone.org</a:t>
            </a:r>
            <a:r>
              <a:rPr lang="en-US" sz="2100" b="1" kern="0" dirty="0" smtClean="0"/>
              <a:t> </a:t>
            </a:r>
          </a:p>
          <a:p>
            <a:pPr>
              <a:lnSpc>
                <a:spcPts val="2400"/>
              </a:lnSpc>
              <a:spcBef>
                <a:spcPct val="50000"/>
              </a:spcBef>
            </a:pPr>
            <a:endParaRPr lang="en-US" sz="2100" b="1" kern="0" dirty="0" smtClean="0"/>
          </a:p>
          <a:p>
            <a:pPr>
              <a:lnSpc>
                <a:spcPts val="2400"/>
              </a:lnSpc>
              <a:spcBef>
                <a:spcPct val="50000"/>
              </a:spcBef>
            </a:pPr>
            <a:endParaRPr lang="en-US" sz="2100" b="1" kern="0" dirty="0" smtClean="0"/>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897" y="3692953"/>
            <a:ext cx="3542582" cy="2242865"/>
          </a:xfrm>
          <a:prstGeom prst="rect">
            <a:avLst/>
          </a:prstGeom>
          <a:ln>
            <a:solidFill>
              <a:schemeClr val="accent1"/>
            </a:solidFill>
          </a:ln>
        </p:spPr>
      </p:pic>
    </p:spTree>
    <p:extLst>
      <p:ext uri="{BB962C8B-B14F-4D97-AF65-F5344CB8AC3E}">
        <p14:creationId xmlns:p14="http://schemas.microsoft.com/office/powerpoint/2010/main" val="14266819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164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2000–2015E</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2098060022"/>
              </p:ext>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209453" name="Chart" r:id="rId4" imgW="8439111" imgH="3657600" progId="MSGraph.Chart.8">
                  <p:embed followColorScheme="full"/>
                </p:oleObj>
              </mc:Choice>
              <mc:Fallback>
                <p:oleObj name="Chart" r:id="rId4" imgW="8439111" imgH="3657600"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*2015 figure is estimated based on annualized data through Q2.</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34566824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a:t>
            </a:r>
            <a:r>
              <a:rPr lang="en-US" altLang="en-US" dirty="0" smtClean="0"/>
              <a:t>2013</a:t>
            </a:r>
            <a:endParaRPr lang="en-US" altLang="en-US" dirty="0"/>
          </a:p>
        </p:txBody>
      </p:sp>
      <p:graphicFrame>
        <p:nvGraphicFramePr>
          <p:cNvPr id="2853891" name="Object 3"/>
          <p:cNvGraphicFramePr>
            <a:graphicFrameLocks noGrp="1" noChangeAspect="1"/>
          </p:cNvGraphicFramePr>
          <p:nvPr>
            <p:ph idx="1"/>
            <p:extLst/>
          </p:nvPr>
        </p:nvGraphicFramePr>
        <p:xfrm>
          <a:off x="-1827213" y="1641475"/>
          <a:ext cx="11347451" cy="5673725"/>
        </p:xfrm>
        <a:graphic>
          <a:graphicData uri="http://schemas.openxmlformats.org/presentationml/2006/ole">
            <mc:AlternateContent xmlns:mc="http://schemas.openxmlformats.org/markup-compatibility/2006">
              <mc:Choice xmlns:v="urn:schemas-microsoft-com:vml" Requires="v">
                <p:oleObj spid="_x0000_s28130745" name="Chart" r:id="rId3" imgW="10820504" imgH="5410145" progId="MSGraph.Chart.8">
                  <p:embed followColorScheme="full"/>
                </p:oleObj>
              </mc:Choice>
              <mc:Fallback>
                <p:oleObj name="Chart" r:id="rId3" imgW="10820504" imgH="5410145" progId="MSGraph.Chart.8">
                  <p:embed followColorScheme="full"/>
                  <p:pic>
                    <p:nvPicPr>
                      <p:cNvPr id="0" name=""/>
                      <p:cNvPicPr>
                        <a:picLocks noChangeAspect="1" noChangeArrowheads="1"/>
                      </p:cNvPicPr>
                      <p:nvPr/>
                    </p:nvPicPr>
                    <p:blipFill>
                      <a:blip r:embed="rId4"/>
                      <a:srcRect/>
                      <a:stretch>
                        <a:fillRect/>
                      </a:stretch>
                    </p:blipFill>
                    <p:spPr bwMode="auto">
                      <a:xfrm>
                        <a:off x="-1827213" y="1641475"/>
                        <a:ext cx="11347451"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a:t>
            </a:r>
            <a:r>
              <a:rPr lang="en-US" altLang="en-US" sz="1400" b="1" i="1" dirty="0" smtClean="0">
                <a:latin typeface="Arial" panose="020B0604020202020204" pitchFamily="34" charset="0"/>
              </a:rPr>
              <a:t>2015,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a:t>
            </a:r>
            <a:r>
              <a:rPr lang="en-US" altLang="en-US" sz="2400" dirty="0" smtClean="0"/>
              <a:t>1.5 </a:t>
            </a:r>
            <a:r>
              <a:rPr lang="en-US" altLang="en-US" sz="2400" dirty="0"/>
              <a:t>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3662068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19</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1990–2015*</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September 2015.</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ext uri="{D42A27DB-BD31-4B8C-83A1-F6EECF244321}">
                <p14:modId xmlns:p14="http://schemas.microsoft.com/office/powerpoint/2010/main" val="2267583162"/>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368081" name="Chart" r:id="rId5" imgW="5562548" imgH="2921092" progId="MSGraph.Chart.8">
                  <p:embed followColorScheme="full"/>
                </p:oleObj>
              </mc:Choice>
              <mc:Fallback>
                <p:oleObj name="Chart" r:id="rId5" imgW="5562548" imgH="292109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6748"/>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Longer-term yields rebounded then sank fell again.</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19</a:t>
            </a:fld>
            <a:endParaRPr lang="en-US"/>
          </a:p>
        </p:txBody>
      </p:sp>
      <p:sp>
        <p:nvSpPr>
          <p:cNvPr id="14" name="Rectangle 7"/>
          <p:cNvSpPr>
            <a:spLocks noChangeArrowheads="1"/>
          </p:cNvSpPr>
          <p:nvPr/>
        </p:nvSpPr>
        <p:spPr bwMode="grayWhite">
          <a:xfrm>
            <a:off x="7894320" y="3663156"/>
            <a:ext cx="988204"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7951392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P/C Insurance Industry        Financial Performance</a:t>
            </a:r>
            <a:endParaRPr lang="en-US" sz="4000" b="1" i="1" dirty="0">
              <a:solidFill>
                <a:srgbClr val="FFFFFF"/>
              </a:solidFill>
            </a:endParaRPr>
          </a:p>
        </p:txBody>
      </p:sp>
      <p:sp>
        <p:nvSpPr>
          <p:cNvPr id="1940487" name="Rectangle 7"/>
          <p:cNvSpPr>
            <a:spLocks noChangeArrowheads="1"/>
          </p:cNvSpPr>
          <p:nvPr/>
        </p:nvSpPr>
        <p:spPr bwMode="auto">
          <a:xfrm>
            <a:off x="596900" y="3952875"/>
            <a:ext cx="8020050" cy="1726627"/>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2015 is Shaping Up to Be a Reasonably Good Year</a:t>
            </a:r>
          </a:p>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A Repeat of 2014?</a:t>
            </a:r>
            <a:endParaRPr lang="en-US" sz="3600" b="1" i="1" dirty="0">
              <a:solidFill>
                <a:srgbClr val="225A7A"/>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a:t>
            </a:fld>
            <a:endParaRPr lang="en-US"/>
          </a:p>
        </p:txBody>
      </p:sp>
    </p:spTree>
    <p:extLst>
      <p:ext uri="{BB962C8B-B14F-4D97-AF65-F5344CB8AC3E}">
        <p14:creationId xmlns:p14="http://schemas.microsoft.com/office/powerpoint/2010/main" val="2594106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20</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June 2015 </a:t>
            </a:r>
          </a:p>
        </p:txBody>
      </p:sp>
      <p:graphicFrame>
        <p:nvGraphicFramePr>
          <p:cNvPr id="59394" name="Object 3"/>
          <p:cNvGraphicFramePr>
            <a:graphicFrameLocks noChangeAspect="1"/>
          </p:cNvGraphicFramePr>
          <p:nvPr>
            <p:extLst>
              <p:ext uri="{D42A27DB-BD31-4B8C-83A1-F6EECF244321}">
                <p14:modId xmlns:p14="http://schemas.microsoft.com/office/powerpoint/2010/main" val="56369757"/>
              </p:ext>
            </p:extLst>
          </p:nvPr>
        </p:nvGraphicFramePr>
        <p:xfrm>
          <a:off x="444500" y="1290638"/>
          <a:ext cx="8335963" cy="4262437"/>
        </p:xfrm>
        <a:graphic>
          <a:graphicData uri="http://schemas.openxmlformats.org/presentationml/2006/ole">
            <mc:AlternateContent xmlns:mc="http://schemas.openxmlformats.org/markup-compatibility/2006">
              <mc:Choice xmlns:v="urn:schemas-microsoft-com:vml" Requires="v">
                <p:oleObj spid="_x0000_s28251414" name="Chart" r:id="rId4" imgW="5626213" imgH="2876619" progId="MSGraph.Chart.8">
                  <p:embed followColorScheme="full"/>
                </p:oleObj>
              </mc:Choice>
              <mc:Fallback>
                <p:oleObj name="Chart" r:id="rId4" imgW="5626213" imgH="2876619" progId="MSGraph.Chart.8">
                  <p:embed followColorScheme="full"/>
                  <p:pic>
                    <p:nvPicPr>
                      <p:cNvPr id="0" name=""/>
                      <p:cNvPicPr>
                        <a:picLocks noChangeAspect="1" noChangeArrowheads="1"/>
                      </p:cNvPicPr>
                      <p:nvPr/>
                    </p:nvPicPr>
                    <p:blipFill>
                      <a:blip r:embed="rId5"/>
                      <a:srcRect/>
                      <a:stretch>
                        <a:fillRect/>
                      </a:stretch>
                    </p:blipFill>
                    <p:spPr bwMode="gray">
                      <a:xfrm>
                        <a:off x="444500" y="1290638"/>
                        <a:ext cx="8335963"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228" name="AutoShape 4"/>
          <p:cNvSpPr>
            <a:spLocks noChangeArrowheads="1"/>
          </p:cNvSpPr>
          <p:nvPr/>
        </p:nvSpPr>
        <p:spPr bwMode="blackWhite">
          <a:xfrm>
            <a:off x="1007746" y="2274858"/>
            <a:ext cx="3468688" cy="1991031"/>
          </a:xfrm>
          <a:prstGeom prst="wedgeRectCallout">
            <a:avLst>
              <a:gd name="adj1" fmla="val 13080"/>
              <a:gd name="adj2" fmla="val 63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falling as a result.  </a:t>
            </a:r>
            <a:r>
              <a:rPr lang="en-US" b="1" dirty="0" smtClean="0">
                <a:solidFill>
                  <a:schemeClr val="bg1"/>
                </a:solidFill>
                <a:cs typeface="+mn-cs"/>
              </a:rPr>
              <a:t>Even when the Fed  begins to raise rates, yields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530225" y="5553075"/>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is Signaling that it Is Likely to Begin Raising Rates Later in 2015 but Only Very Gradually</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extLst>
      <p:ext uri="{BB962C8B-B14F-4D97-AF65-F5344CB8AC3E}">
        <p14:creationId xmlns:p14="http://schemas.microsoft.com/office/powerpoint/2010/main" val="26171503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Net Yield on Property/Casualty Insurance Invested Assets, 2007–2015*</a:t>
            </a:r>
            <a:endParaRPr lang="en-US" baseline="30000" dirty="0" smtClean="0"/>
          </a:p>
        </p:txBody>
      </p:sp>
      <p:graphicFrame>
        <p:nvGraphicFramePr>
          <p:cNvPr id="58370" name="Object 3"/>
          <p:cNvGraphicFramePr>
            <a:graphicFrameLocks/>
          </p:cNvGraphicFramePr>
          <p:nvPr>
            <p:extLst>
              <p:ext uri="{D42A27DB-BD31-4B8C-83A1-F6EECF244321}">
                <p14:modId xmlns:p14="http://schemas.microsoft.com/office/powerpoint/2010/main" val="543693492"/>
              </p:ext>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369102" name="Chart" r:id="rId4" imgW="5619555" imgH="2444773" progId="MSGraph.Chart.8">
                  <p:embed followColorScheme="full"/>
                </p:oleObj>
              </mc:Choice>
              <mc:Fallback>
                <p:oleObj name="Chart" r:id="rId4" imgW="5619555" imgH="2444773"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already pushed up some yields, albeit quite modestly.</a:t>
            </a:r>
          </a:p>
        </p:txBody>
      </p:sp>
      <p:sp>
        <p:nvSpPr>
          <p:cNvPr id="58373" name="Rectangle 5"/>
          <p:cNvSpPr>
            <a:spLocks noChangeArrowheads="1"/>
          </p:cNvSpPr>
          <p:nvPr/>
        </p:nvSpPr>
        <p:spPr bwMode="auto">
          <a:xfrm>
            <a:off x="0" y="6511234"/>
            <a:ext cx="6686551" cy="332399"/>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825" dirty="0"/>
              <a:t>*2015 figure is the average of the four quarters ending in </a:t>
            </a:r>
            <a:r>
              <a:rPr lang="en-US" sz="825" dirty="0" smtClean="0"/>
              <a:t>2015:Q2.</a:t>
            </a:r>
            <a:endParaRPr lang="en-US" sz="825" dirty="0"/>
          </a:p>
          <a:p>
            <a:pPr marL="100010" indent="-100010" eaLnBrk="0" hangingPunct="0">
              <a:lnSpc>
                <a:spcPct val="90000"/>
              </a:lnSpc>
              <a:buClr>
                <a:schemeClr val="accent2"/>
              </a:buClr>
              <a:tabLst>
                <a:tab pos="84533" algn="r"/>
              </a:tabLst>
            </a:pPr>
            <a:r>
              <a:rPr lang="en-US" sz="825" dirty="0"/>
              <a:t>Sources: SNL Financial; 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6380901" y="1612190"/>
            <a:ext cx="2143125" cy="845480"/>
          </a:xfrm>
          <a:prstGeom prst="wedgeRectCallout">
            <a:avLst>
              <a:gd name="adj1" fmla="val 10777"/>
              <a:gd name="adj2" fmla="val 15330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Book yield in 2015 is down </a:t>
            </a:r>
            <a:r>
              <a:rPr lang="en-US" sz="1500" b="1" dirty="0" smtClean="0">
                <a:solidFill>
                  <a:schemeClr val="bg1"/>
                </a:solidFill>
                <a:latin typeface="Arial" pitchFamily="34" charset="0"/>
                <a:cs typeface="+mn-cs"/>
              </a:rPr>
              <a:t>77 </a:t>
            </a:r>
            <a:r>
              <a:rPr lang="en-US" sz="1500" b="1" dirty="0">
                <a:solidFill>
                  <a:schemeClr val="bg1"/>
                </a:solidFill>
                <a:latin typeface="Arial" pitchFamily="34" charset="0"/>
                <a:cs typeface="+mn-cs"/>
              </a:rPr>
              <a:t>BP from pre-crisis levels</a:t>
            </a:r>
          </a:p>
        </p:txBody>
      </p:sp>
    </p:spTree>
    <p:extLst>
      <p:ext uri="{BB962C8B-B14F-4D97-AF65-F5344CB8AC3E}">
        <p14:creationId xmlns:p14="http://schemas.microsoft.com/office/powerpoint/2010/main" val="16289007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22</a:t>
            </a:fld>
            <a:endParaRPr lang="en-US" smtClean="0"/>
          </a:p>
        </p:txBody>
      </p:sp>
      <p:sp>
        <p:nvSpPr>
          <p:cNvPr id="66566" name="Rectangle 11"/>
          <p:cNvSpPr>
            <a:spLocks noGrp="1" noChangeArrowheads="1"/>
          </p:cNvSpPr>
          <p:nvPr>
            <p:ph type="title"/>
          </p:nvPr>
        </p:nvSpPr>
        <p:spPr/>
        <p:txBody>
          <a:bodyPr/>
          <a:lstStyle/>
          <a:p>
            <a:r>
              <a:rPr lang="en-US" dirty="0" smtClean="0"/>
              <a:t>Interest Rate Forecasts: 2015 – 2021</a:t>
            </a:r>
          </a:p>
        </p:txBody>
      </p:sp>
      <p:graphicFrame>
        <p:nvGraphicFramePr>
          <p:cNvPr id="66562" name="Object 4"/>
          <p:cNvGraphicFramePr>
            <a:graphicFrameLocks noChangeAspect="1"/>
          </p:cNvGraphicFramePr>
          <p:nvPr>
            <p:extLst>
              <p:ext uri="{D42A27DB-BD31-4B8C-83A1-F6EECF244321}">
                <p14:modId xmlns:p14="http://schemas.microsoft.com/office/powerpoint/2010/main" val="4137680334"/>
              </p:ext>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370127"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46920" y="5447440"/>
            <a:ext cx="8760542" cy="758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A full normalization of interest rates is unlikely until 2018, more than a decade after the onset of the financial crisis.</a:t>
            </a:r>
            <a:endParaRPr lang="en-US" sz="2000" b="1" dirty="0">
              <a:solidFill>
                <a:srgbClr val="FFFFFF"/>
              </a:solidFill>
              <a:latin typeface="Arial" panose="020B0604020202020204" pitchFamily="34" charset="0"/>
              <a:cs typeface="Arial" panose="020B0604020202020204" pitchFamily="34" charset="0"/>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Yield (%)</a:t>
            </a:r>
            <a:endParaRPr lang="en-US" sz="1600" b="1" dirty="0">
              <a:solidFill>
                <a:srgbClr val="225A7A"/>
              </a:solidFill>
            </a:endParaRPr>
          </a:p>
        </p:txBody>
      </p:sp>
      <p:sp>
        <p:nvSpPr>
          <p:cNvPr id="12" name="Rectangle 5"/>
          <p:cNvSpPr>
            <a:spLocks noChangeArrowheads="1"/>
          </p:cNvSpPr>
          <p:nvPr/>
        </p:nvSpPr>
        <p:spPr bwMode="auto">
          <a:xfrm>
            <a:off x="0" y="6449878"/>
            <a:ext cx="8601075"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
              </a:rPr>
              <a:t>Sources: Blue Chip Economic Indicators (9/15 for 2015 and 2016; for 2017-2021 3/15 issue); Insurance Info. Institute. </a:t>
            </a:r>
            <a:endParaRPr lang="en-US" sz="1100" dirty="0">
              <a:latin typeface="Arial "/>
            </a:endParaRPr>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3-Month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10-Year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8" name="AutoShape 38"/>
          <p:cNvSpPr>
            <a:spLocks noChangeArrowheads="1"/>
          </p:cNvSpPr>
          <p:nvPr/>
        </p:nvSpPr>
        <p:spPr bwMode="blackWhite">
          <a:xfrm>
            <a:off x="6742113" y="3545840"/>
            <a:ext cx="2306637" cy="1243678"/>
          </a:xfrm>
          <a:prstGeom prst="wedgeRectCallout">
            <a:avLst>
              <a:gd name="adj1" fmla="val -110159"/>
              <a:gd name="adj2" fmla="val -397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latin typeface="Arial" panose="020B0604020202020204" pitchFamily="34" charset="0"/>
                <a:cs typeface="Arial" panose="020B0604020202020204" pitchFamily="34" charset="0"/>
              </a:rPr>
              <a:t>The end of the Fed’s QE program in 2014 and a stronger economy have yet to push longer-term yields much higher</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29748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23</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ext uri="{D42A27DB-BD31-4B8C-83A1-F6EECF244321}">
                <p14:modId xmlns:p14="http://schemas.microsoft.com/office/powerpoint/2010/main" val="998078630"/>
              </p:ext>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253462" name="Chart" r:id="rId4" imgW="8296386" imgH="3838402" progId="MSGraph.Chart.8">
                  <p:embed followColorScheme="full"/>
                </p:oleObj>
              </mc:Choice>
              <mc:Fallback>
                <p:oleObj name="Chart" r:id="rId4" imgW="8296386" imgH="3838402"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9</a:t>
            </a:r>
            <a:r>
              <a:rPr lang="en-US" sz="1100" dirty="0" smtClean="0"/>
              <a:t>/15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23597645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24</a:t>
            </a:fld>
            <a:endParaRPr lang="en-US" sz="900"/>
          </a:p>
        </p:txBody>
      </p:sp>
      <p:graphicFrame>
        <p:nvGraphicFramePr>
          <p:cNvPr id="60418" name="Object 3"/>
          <p:cNvGraphicFramePr>
            <a:graphicFrameLocks/>
          </p:cNvGraphicFramePr>
          <p:nvPr>
            <p:extLst>
              <p:ext uri="{D42A27DB-BD31-4B8C-83A1-F6EECF244321}">
                <p14:modId xmlns:p14="http://schemas.microsoft.com/office/powerpoint/2010/main" val="939963848"/>
              </p:ext>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056062" name="Chart" r:id="rId4" imgW="5746884" imgH="2520835" progId="MSGraph.Chart.8">
                  <p:embed followColorScheme="full"/>
                </p:oleObj>
              </mc:Choice>
              <mc:Fallback>
                <p:oleObj name="Chart" r:id="rId4" imgW="5746884" imgH="2520835"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24</a:t>
            </a:fld>
            <a:endParaRPr lang="en-US"/>
          </a:p>
        </p:txBody>
      </p:sp>
    </p:spTree>
    <p:extLst>
      <p:ext uri="{BB962C8B-B14F-4D97-AF65-F5344CB8AC3E}">
        <p14:creationId xmlns:p14="http://schemas.microsoft.com/office/powerpoint/2010/main" val="41314287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25</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1990-2015:Q2</a:t>
            </a:r>
          </a:p>
        </p:txBody>
      </p:sp>
      <p:sp>
        <p:nvSpPr>
          <p:cNvPr id="32775" name="Rectangle 4"/>
          <p:cNvSpPr>
            <a:spLocks noChangeArrowheads="1"/>
          </p:cNvSpPr>
          <p:nvPr/>
        </p:nvSpPr>
        <p:spPr bwMode="auto">
          <a:xfrm>
            <a:off x="0" y="6414802"/>
            <a:ext cx="8596313"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*Through Q2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A.M. Best, ISO, </a:t>
            </a:r>
            <a:r>
              <a:rPr lang="en-US" sz="1100" dirty="0" smtClean="0"/>
              <a:t>SNL, Insurance </a:t>
            </a:r>
            <a:r>
              <a:rPr lang="en-US" sz="1100" dirty="0"/>
              <a:t>Information Institute.                                   </a:t>
            </a:r>
          </a:p>
        </p:txBody>
      </p:sp>
      <p:graphicFrame>
        <p:nvGraphicFramePr>
          <p:cNvPr id="32770" name="Object 3"/>
          <p:cNvGraphicFramePr>
            <a:graphicFrameLocks/>
          </p:cNvGraphicFramePr>
          <p:nvPr>
            <p:extLst>
              <p:ext uri="{D42A27DB-BD31-4B8C-83A1-F6EECF244321}">
                <p14:modId xmlns:p14="http://schemas.microsoft.com/office/powerpoint/2010/main" val="3247862868"/>
              </p:ext>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211504" name="Chart" r:id="rId4" imgW="8581836" imgH="4162598" progId="MSGraph.Chart.8">
                  <p:embed followColorScheme="full"/>
                </p:oleObj>
              </mc:Choice>
              <mc:Fallback>
                <p:oleObj name="Chart" r:id="rId4" imgW="8581836" imgH="4162598"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63525" y="54923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2010 - 2014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a:t>
            </a:r>
            <a:r>
              <a:rPr lang="en-US" b="1" dirty="0" smtClean="0">
                <a:solidFill>
                  <a:srgbClr val="FFFFFF"/>
                </a:solidFill>
              </a:rPr>
              <a:t>ROE.</a:t>
            </a:r>
            <a:endParaRPr lang="en-US" b="1" dirty="0">
              <a:solidFill>
                <a:srgbClr val="FFFFFF"/>
              </a:solidFill>
            </a:endParaRP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7820516" y="1397607"/>
            <a:ext cx="656831"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73600" y="1152525"/>
            <a:ext cx="2815784" cy="710383"/>
          </a:xfrm>
          <a:prstGeom prst="wedgeRectCallout">
            <a:avLst>
              <a:gd name="adj1" fmla="val 60033"/>
              <a:gd name="adj2" fmla="val 195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 in 2013-14</a:t>
            </a:r>
            <a:endParaRPr lang="en-US" sz="1600" b="1" dirty="0">
              <a:solidFill>
                <a:schemeClr val="bg1"/>
              </a:solidFill>
            </a:endParaRPr>
          </a:p>
        </p:txBody>
      </p:sp>
    </p:spTree>
    <p:extLst>
      <p:ext uri="{BB962C8B-B14F-4D97-AF65-F5344CB8AC3E}">
        <p14:creationId xmlns:p14="http://schemas.microsoft.com/office/powerpoint/2010/main" val="30429120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1994–2015:Q2</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415926307"/>
              </p:ext>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058113" name="Chart" r:id="rId4" imgW="8458252" imgH="3638481" progId="MSGraph.Chart.8">
                  <p:embed followColorScheme="full"/>
                </p:oleObj>
              </mc:Choice>
              <mc:Fallback>
                <p:oleObj name="Chart" r:id="rId4" imgW="8458252" imgH="3638481"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Total Investment Gains Were Down Slightly in 2014 as Low Interest Rates Pressured Investment Income but Realized Capital Gains Remained Robust</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2015 figure is through Q2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ISO, SNL; </a:t>
            </a:r>
            <a:r>
              <a:rPr lang="en-US" sz="1100" dirty="0"/>
              <a:t>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2810735" cy="976429"/>
          </a:xfrm>
          <a:prstGeom prst="wedgeRectCallout">
            <a:avLst>
              <a:gd name="adj1" fmla="val 102372"/>
              <a:gd name="adj2" fmla="val -12588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2014 will rival the post-crisis high reached in 2013</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34616770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084684952"/>
              </p:ext>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089837" name="Chart" r:id="rId5" imgW="5505541" imgH="3689188" progId="MSGraph.Chart.8">
                  <p:embed followColorScheme="full"/>
                </p:oleObj>
              </mc:Choice>
              <mc:Fallback>
                <p:oleObj name="Chart" r:id="rId5" imgW="5505541" imgH="3689188" progId="MSGraph.Chart.8">
                  <p:embed followColorScheme="full"/>
                  <p:pic>
                    <p:nvPicPr>
                      <p:cNvPr id="0" name=""/>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*Through Oct. 6, 2015.</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NYU Stern School </a:t>
            </a:r>
            <a:r>
              <a:rPr lang="en-US" sz="1100" dirty="0">
                <a:solidFill>
                  <a:srgbClr val="000000"/>
                </a:solidFill>
              </a:rPr>
              <a:t>of Business: </a:t>
            </a:r>
            <a:r>
              <a:rPr lang="en-US" sz="1100" dirty="0">
                <a:solidFill>
                  <a:srgbClr val="000000"/>
                </a:solidFill>
                <a:hlinkClick r:id="rId7"/>
              </a:rPr>
              <a:t>http://pages.stern.nyu.edu/~</a:t>
            </a:r>
            <a:r>
              <a:rPr lang="en-US" sz="1100" dirty="0" smtClean="0">
                <a:solidFill>
                  <a:srgbClr val="000000"/>
                </a:solidFill>
                <a:hlinkClick r:id="rId7"/>
              </a:rPr>
              <a:t>adamodar/New_Home_Page/datafile/histretSP.html</a:t>
            </a:r>
            <a:r>
              <a:rPr lang="en-US" sz="1100" dirty="0" smtClean="0">
                <a:solidFill>
                  <a:srgbClr val="000000"/>
                </a:solidFill>
              </a:rPr>
              <a:t>  Ins. Info. Inst.</a:t>
            </a:r>
            <a:endParaRPr lang="en-US" sz="1100" dirty="0">
              <a:solidFill>
                <a:srgbClr val="000000"/>
              </a:solidFill>
            </a:endParaRPr>
          </a:p>
        </p:txBody>
      </p:sp>
      <p:sp>
        <p:nvSpPr>
          <p:cNvPr id="16401" name="AutoShape 18"/>
          <p:cNvSpPr>
            <a:spLocks noChangeArrowheads="1"/>
          </p:cNvSpPr>
          <p:nvPr/>
        </p:nvSpPr>
        <p:spPr bwMode="auto">
          <a:xfrm>
            <a:off x="5603726" y="4719118"/>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385115" y="5329395"/>
            <a:ext cx="1078171" cy="405481"/>
          </a:xfrm>
          <a:prstGeom prst="wedgeRectCallout">
            <a:avLst>
              <a:gd name="adj1" fmla="val 72480"/>
              <a:gd name="adj2" fmla="val -2642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Annual Return</a:t>
            </a:r>
            <a:endParaRPr lang="en-US" sz="1600" b="1" dirty="0">
              <a:solidFill>
                <a:srgbClr val="225A7A"/>
              </a:solidFill>
            </a:endParaRPr>
          </a:p>
        </p:txBody>
      </p:sp>
      <p:sp>
        <p:nvSpPr>
          <p:cNvPr id="16409" name="AutoShape 6"/>
          <p:cNvSpPr>
            <a:spLocks noChangeArrowheads="1"/>
          </p:cNvSpPr>
          <p:nvPr/>
        </p:nvSpPr>
        <p:spPr bwMode="auto">
          <a:xfrm>
            <a:off x="3578034" y="5412386"/>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7993234" y="4869432"/>
            <a:ext cx="772370" cy="542954"/>
          </a:xfrm>
          <a:prstGeom prst="wedgeRectCallout">
            <a:avLst>
              <a:gd name="adj1" fmla="val 28255"/>
              <a:gd name="adj2" fmla="val -1837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-3.8%</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S&amp;P 500 Index Returns</a:t>
            </a:r>
            <a:r>
              <a:rPr lang="en-US" kern="0" dirty="0">
                <a:latin typeface="Arial" panose="020B0604020202020204" pitchFamily="34" charset="0"/>
              </a:rPr>
              <a:t>,</a:t>
            </a:r>
            <a:r>
              <a:rPr lang="en-US" kern="0" dirty="0" smtClean="0">
                <a:latin typeface="Arial" panose="020B0604020202020204" pitchFamily="34" charset="0"/>
              </a:rPr>
              <a:t> 1950 – 2015*</a:t>
            </a:r>
          </a:p>
        </p:txBody>
      </p:sp>
      <p:sp>
        <p:nvSpPr>
          <p:cNvPr id="22" name="AutoShape 6"/>
          <p:cNvSpPr>
            <a:spLocks noChangeArrowheads="1"/>
          </p:cNvSpPr>
          <p:nvPr/>
        </p:nvSpPr>
        <p:spPr bwMode="auto">
          <a:xfrm>
            <a:off x="4179437" y="4470569"/>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386013" y="1061665"/>
            <a:ext cx="5849357" cy="1119499"/>
          </a:xfrm>
          <a:prstGeom prst="wedgeRectCallout">
            <a:avLst>
              <a:gd name="adj1" fmla="val 3411"/>
              <a:gd name="adj2" fmla="val 783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Volatility is endemic to stock markets—and may be increasing—but there is no persistent downward trend over long periods of time</a:t>
            </a:r>
            <a:endParaRPr lang="en-US" sz="2000" b="1" dirty="0">
              <a:solidFill>
                <a:schemeClr val="bg1"/>
              </a:solidFill>
              <a:cs typeface="+mn-cs"/>
            </a:endParaRPr>
          </a:p>
        </p:txBody>
      </p:sp>
    </p:spTree>
    <p:custDataLst>
      <p:tags r:id="rId2"/>
    </p:custDataLst>
    <p:extLst>
      <p:ext uri="{BB962C8B-B14F-4D97-AF65-F5344CB8AC3E}">
        <p14:creationId xmlns:p14="http://schemas.microsoft.com/office/powerpoint/2010/main" val="21642414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28</a:t>
            </a:fld>
            <a:endParaRPr lang="en-US" sz="900" smtClean="0"/>
          </a:p>
        </p:txBody>
      </p:sp>
      <p:sp>
        <p:nvSpPr>
          <p:cNvPr id="113669" name="Rectangle 2"/>
          <p:cNvSpPr>
            <a:spLocks noGrp="1" noChangeArrowheads="1"/>
          </p:cNvSpPr>
          <p:nvPr>
            <p:ph type="title"/>
          </p:nvPr>
        </p:nvSpPr>
        <p:spPr>
          <a:xfrm>
            <a:off x="612775" y="157163"/>
            <a:ext cx="7064375" cy="860425"/>
          </a:xfrm>
        </p:spPr>
        <p:txBody>
          <a:bodyPr/>
          <a:lstStyle/>
          <a:p>
            <a:r>
              <a:rPr lang="en-US" smtClean="0">
                <a:latin typeface="Arial" panose="020B0604020202020204" pitchFamily="34" charset="0"/>
              </a:rPr>
              <a:t>Distribution of Bond Maturities,</a:t>
            </a:r>
            <a:br>
              <a:rPr lang="en-US" smtClean="0">
                <a:latin typeface="Arial" panose="020B0604020202020204" pitchFamily="34" charset="0"/>
              </a:rPr>
            </a:br>
            <a:r>
              <a:rPr lang="en-US" smtClean="0">
                <a:latin typeface="Arial" panose="020B0604020202020204" pitchFamily="34" charset="0"/>
              </a:rPr>
              <a:t>P/C Insurance Industry, 2003-2013</a:t>
            </a:r>
            <a:endParaRPr lang="en-US" sz="2000" smtClean="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extLst>
      <p:ext uri="{BB962C8B-B14F-4D97-AF65-F5344CB8AC3E}">
        <p14:creationId xmlns:p14="http://schemas.microsoft.com/office/powerpoint/2010/main" val="29151520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chart seriesIdx="-4" categoryIdx="10"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CAPITAL/CAPACITY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29</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2003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Capital Accumulation Has   Multiple Impacts  </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29</a:t>
            </a:fld>
            <a:endParaRPr lang="en-US"/>
          </a:p>
        </p:txBody>
      </p:sp>
    </p:spTree>
    <p:extLst>
      <p:ext uri="{BB962C8B-B14F-4D97-AF65-F5344CB8AC3E}">
        <p14:creationId xmlns:p14="http://schemas.microsoft.com/office/powerpoint/2010/main" val="28398694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1991–2015:H1</a:t>
            </a:r>
          </a:p>
        </p:txBody>
      </p:sp>
      <p:sp>
        <p:nvSpPr>
          <p:cNvPr id="14339" name="Text Box 5"/>
          <p:cNvSpPr txBox="1">
            <a:spLocks noChangeArrowheads="1"/>
          </p:cNvSpPr>
          <p:nvPr/>
        </p:nvSpPr>
        <p:spPr bwMode="auto">
          <a:xfrm>
            <a:off x="832357" y="1067118"/>
            <a:ext cx="2374900" cy="2493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2013 </a:t>
            </a:r>
            <a:r>
              <a:rPr lang="en-US" sz="1200" dirty="0">
                <a:solidFill>
                  <a:srgbClr val="000000"/>
                </a:solidFill>
              </a:rPr>
              <a:t>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2014</a:t>
            </a:r>
            <a:r>
              <a:rPr lang="en-US" sz="1200" dirty="0">
                <a:solidFill>
                  <a:srgbClr val="000000"/>
                </a:solidFill>
              </a:rPr>
              <a:t> 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8.4%</a:t>
            </a:r>
          </a:p>
          <a:p>
            <a:pPr>
              <a:lnSpc>
                <a:spcPct val="90000"/>
              </a:lnSpc>
              <a:spcBef>
                <a:spcPct val="20000"/>
              </a:spcBef>
              <a:buClr>
                <a:srgbClr val="FF6801"/>
              </a:buClr>
              <a:buFont typeface="Wingdings" panose="05000000000000000000" pitchFamily="2" charset="2"/>
              <a:buChar char="n"/>
            </a:pPr>
            <a:r>
              <a:rPr lang="en-US" sz="1200" dirty="0" smtClean="0">
                <a:solidFill>
                  <a:srgbClr val="000000"/>
                </a:solidFill>
              </a:rPr>
              <a:t>2015:H1 ROAS </a:t>
            </a:r>
            <a:r>
              <a:rPr lang="en-US" sz="1200" dirty="0">
                <a:solidFill>
                  <a:srgbClr val="000000"/>
                </a:solidFill>
              </a:rPr>
              <a:t>= </a:t>
            </a:r>
            <a:r>
              <a:rPr lang="en-US" sz="1200" dirty="0" smtClean="0">
                <a:solidFill>
                  <a:srgbClr val="000000"/>
                </a:solidFill>
              </a:rPr>
              <a:t>9.2%</a:t>
            </a:r>
            <a:endParaRPr lang="en-US" sz="1200" dirty="0">
              <a:solidFill>
                <a:srgbClr val="000000"/>
              </a:solidFill>
            </a:endParaRPr>
          </a:p>
          <a:p>
            <a:pPr fontAlgn="base">
              <a:lnSpc>
                <a:spcPct val="90000"/>
              </a:lnSpc>
              <a:spcBef>
                <a:spcPct val="20000"/>
              </a:spcBef>
              <a:spcAft>
                <a:spcPct val="0"/>
              </a:spcAft>
              <a:buClr>
                <a:srgbClr val="FF6801"/>
              </a:buClr>
              <a:buFont typeface="Wingdings" panose="05000000000000000000" pitchFamily="2" charset="2"/>
              <a:buChar char="n"/>
            </a:pPr>
            <a:endParaRPr lang="en-US" sz="1200" dirty="0" smtClean="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t>
            </a:r>
            <a:r>
              <a:rPr lang="en-US" sz="1100" dirty="0" smtClean="0">
                <a:solidFill>
                  <a:srgbClr val="000000"/>
                </a:solidFill>
              </a:rPr>
              <a:t>a 8.2% ROAS in 2014, 9.8% </a:t>
            </a:r>
            <a:r>
              <a:rPr lang="en-US" sz="1100" dirty="0">
                <a:solidFill>
                  <a:srgbClr val="000000"/>
                </a:solidFill>
              </a:rPr>
              <a:t>ROAS </a:t>
            </a:r>
            <a:r>
              <a:rPr lang="en-US" sz="1100" dirty="0" smtClean="0">
                <a:solidFill>
                  <a:srgbClr val="000000"/>
                </a:solidFill>
              </a:rPr>
              <a:t>in 2013, </a:t>
            </a:r>
            <a:r>
              <a:rPr lang="en-US" sz="1100" dirty="0">
                <a:solidFill>
                  <a:srgbClr val="000000"/>
                </a:solidFill>
              </a:rPr>
              <a:t>6.2% ROAS in 2012, 4.7% ROAS for 2011, 7.6% for 2010 and 7.4% for 2009.</a:t>
            </a:r>
          </a:p>
          <a:p>
            <a:pPr fontAlgn="base">
              <a:lnSpc>
                <a:spcPct val="85000"/>
              </a:lnSpc>
              <a:spcBef>
                <a:spcPct val="25000"/>
              </a:spcBef>
              <a:spcAft>
                <a:spcPct val="0"/>
              </a:spcAft>
              <a:buClr>
                <a:srgbClr val="FF6801"/>
              </a:buClr>
            </a:pPr>
            <a:r>
              <a:rPr lang="en-US" sz="1100" dirty="0">
                <a:solidFill>
                  <a:srgbClr val="000000"/>
                </a:solidFill>
              </a:rPr>
              <a:t>Sources: A.M. Best, </a:t>
            </a:r>
            <a:r>
              <a:rPr lang="en-US" sz="1100" dirty="0" smtClean="0">
                <a:solidFill>
                  <a:srgbClr val="000000"/>
                </a:solidFill>
              </a:rPr>
              <a:t>ISO; Insurance </a:t>
            </a:r>
            <a:r>
              <a:rPr lang="en-US" sz="1100" dirty="0">
                <a:solidFill>
                  <a:srgbClr val="000000"/>
                </a:solidFill>
              </a:rPr>
              <a:t>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3985384423"/>
              </p:ext>
            </p:extLst>
          </p:nvPr>
        </p:nvGraphicFramePr>
        <p:xfrm>
          <a:off x="96398" y="1395273"/>
          <a:ext cx="8748712" cy="5064125"/>
        </p:xfrm>
        <a:graphic>
          <a:graphicData uri="http://schemas.openxmlformats.org/presentationml/2006/ole">
            <mc:AlternateContent xmlns:mc="http://schemas.openxmlformats.org/markup-compatibility/2006">
              <mc:Choice xmlns:v="urn:schemas-microsoft-com:vml" Requires="v">
                <p:oleObj spid="_x0000_s28362959" name="Chart" r:id="rId5" imgW="8715408" imgH="5048319" progId="MSGraph.Chart.8">
                  <p:embed followColorScheme="full"/>
                </p:oleObj>
              </mc:Choice>
              <mc:Fallback>
                <p:oleObj name="Chart" r:id="rId5" imgW="8715408" imgH="5048319" progId="MSGraph.Chart.8">
                  <p:embed followColorScheme="full"/>
                  <p:pic>
                    <p:nvPicPr>
                      <p:cNvPr id="0" name=""/>
                      <p:cNvPicPr>
                        <a:picLocks noChangeArrowheads="1"/>
                      </p:cNvPicPr>
                      <p:nvPr/>
                    </p:nvPicPr>
                    <p:blipFill>
                      <a:blip r:embed="rId6"/>
                      <a:srcRect/>
                      <a:stretch>
                        <a:fillRect/>
                      </a:stretch>
                    </p:blipFill>
                    <p:spPr bwMode="auto">
                      <a:xfrm>
                        <a:off x="96398" y="1395273"/>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191286" y="1563547"/>
            <a:ext cx="1503293" cy="912809"/>
          </a:xfrm>
          <a:prstGeom prst="wedgeRectCallout">
            <a:avLst>
              <a:gd name="adj1" fmla="val 84852"/>
              <a:gd name="adj2" fmla="val 136862"/>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fell modestly             (-12.5%) in 2014 vs. 2013</a:t>
            </a:r>
            <a:endParaRPr lang="en-US" sz="1400" b="1" dirty="0">
              <a:solidFill>
                <a:srgbClr val="000000"/>
              </a:solidFill>
            </a:endParaRPr>
          </a:p>
        </p:txBody>
      </p:sp>
      <p:sp>
        <p:nvSpPr>
          <p:cNvPr id="2" name="TextBox 1"/>
          <p:cNvSpPr txBox="1"/>
          <p:nvPr/>
        </p:nvSpPr>
        <p:spPr>
          <a:xfrm>
            <a:off x="73924" y="1118274"/>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21012548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30</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59377" y="100116"/>
            <a:ext cx="4312623" cy="860425"/>
          </a:xfrm>
        </p:spPr>
        <p:txBody>
          <a:bodyPr/>
          <a:lstStyle/>
          <a:p>
            <a:r>
              <a:rPr lang="en-US" dirty="0" smtClean="0"/>
              <a:t>Policyholder Surplus, </a:t>
            </a:r>
            <a:br>
              <a:rPr lang="en-US" dirty="0" smtClean="0"/>
            </a:br>
            <a:r>
              <a:rPr lang="en-US" dirty="0" smtClean="0"/>
              <a:t>2006:Q4–2015:Q2</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987031264"/>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371144" name="Chart" r:id="rId5" imgW="8772414" imgH="3305140" progId="MSGraph.Chart.8">
                  <p:embed followColorScheme="full"/>
                </p:oleObj>
              </mc:Choice>
              <mc:Fallback>
                <p:oleObj name="Chart" r:id="rId5" imgW="8772414" imgH="3305140"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620036" y="1299781"/>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6/30/15 stood at a near-record high $672.4B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3810000" y="1180639"/>
            <a:ext cx="2563812" cy="568325"/>
          </a:xfrm>
          <a:prstGeom prst="wedgeRectCallout">
            <a:avLst>
              <a:gd name="adj1" fmla="val 15172"/>
              <a:gd name="adj2" fmla="val 1469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2015</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168907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2095199087"/>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7952777" name="Chart" r:id="rId4" imgW="8600977" imgH="4190861" progId="MSGraph.Chart.8">
                  <p:embed followColorScheme="full"/>
                </p:oleObj>
              </mc:Choice>
              <mc:Fallback>
                <p:oleObj name="Chart" r:id="rId4" imgW="8600977" imgH="4190861"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1975–2015:Q2*</a:t>
            </a:r>
          </a:p>
        </p:txBody>
      </p:sp>
      <p:sp>
        <p:nvSpPr>
          <p:cNvPr id="46084" name="Rectangle 4"/>
          <p:cNvSpPr>
            <a:spLocks noChangeArrowheads="1"/>
          </p:cNvSpPr>
          <p:nvPr/>
        </p:nvSpPr>
        <p:spPr bwMode="auto">
          <a:xfrm>
            <a:off x="-12700" y="6206380"/>
            <a:ext cx="6651625"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6</a:t>
            </a:r>
          </a:p>
          <a:p>
            <a:pPr eaLnBrk="0" hangingPunct="0">
              <a:lnSpc>
                <a:spcPct val="85000"/>
              </a:lnSpc>
              <a:spcBef>
                <a:spcPct val="25000"/>
              </a:spcBef>
              <a:buClr>
                <a:schemeClr val="accent2"/>
              </a:buClr>
              <a:buFont typeface="Wingdings" pitchFamily="2" charset="2"/>
              <a:buNone/>
            </a:pPr>
            <a:r>
              <a:rPr lang="en-US" sz="1100" dirty="0" smtClean="0"/>
              <a:t>*As of 6/30/15.</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152293" y="3999937"/>
            <a:ext cx="3880247" cy="107847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0.76:$</a:t>
            </a:r>
            <a:r>
              <a:rPr lang="en-US" b="1" dirty="0">
                <a:solidFill>
                  <a:srgbClr val="FFFFFF"/>
                </a:solidFill>
              </a:rPr>
              <a:t>1 as of</a:t>
            </a:r>
            <a:br>
              <a:rPr lang="en-US" b="1" dirty="0">
                <a:solidFill>
                  <a:srgbClr val="FFFFFF"/>
                </a:solidFill>
              </a:rPr>
            </a:br>
            <a:r>
              <a:rPr lang="en-US" b="1" dirty="0" smtClean="0">
                <a:solidFill>
                  <a:srgbClr val="FFFFFF"/>
                </a:solidFill>
              </a:rPr>
              <a:t>6/30/15,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416049" y="1647826"/>
            <a:ext cx="5505013" cy="873125"/>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6</a:t>
            </a:r>
            <a:r>
              <a:rPr lang="en-US" sz="1600" b="1" dirty="0" smtClean="0">
                <a:solidFill>
                  <a:schemeClr val="bg1"/>
                </a:solidFill>
              </a:rPr>
              <a:t>/30/15 </a:t>
            </a:r>
            <a:r>
              <a:rPr lang="en-US" sz="1600" b="1" dirty="0">
                <a:solidFill>
                  <a:schemeClr val="bg1"/>
                </a:solidFill>
              </a:rPr>
              <a:t>was </a:t>
            </a:r>
            <a:r>
              <a:rPr lang="en-US" sz="1600" b="1" dirty="0" smtClean="0">
                <a:solidFill>
                  <a:schemeClr val="bg1"/>
                </a:solidFill>
              </a:rPr>
              <a:t>a near-record $672.4, down 0.3% from the record $674.7 of 12/31/14 but up 53.8% ($235.3B) from the crisis trough of </a:t>
            </a:r>
            <a:r>
              <a:rPr lang="en-US" sz="1600" b="1" dirty="0">
                <a:solidFill>
                  <a:schemeClr val="bg1"/>
                </a:solidFill>
              </a:rPr>
              <a:t>$437.1B </a:t>
            </a:r>
            <a:r>
              <a:rPr lang="en-US" sz="1600" b="1" dirty="0" smtClean="0">
                <a:solidFill>
                  <a:schemeClr val="bg1"/>
                </a:solidFill>
              </a:rPr>
              <a:t>at 3/31/09</a:t>
            </a:r>
            <a:endParaRPr lang="en-US" sz="1600" b="1" dirty="0">
              <a:solidFill>
                <a:schemeClr val="bg1"/>
              </a:solidFill>
            </a:endParaRPr>
          </a:p>
        </p:txBody>
      </p:sp>
    </p:spTree>
    <p:extLst>
      <p:ext uri="{BB962C8B-B14F-4D97-AF65-F5344CB8AC3E}">
        <p14:creationId xmlns:p14="http://schemas.microsoft.com/office/powerpoint/2010/main" val="4960166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1882183675"/>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8090854" name="Chart" r:id="rId4" imgW="8610548" imgH="4181634" progId="MSGraph.Chart.8">
                  <p:embed followColorScheme="full"/>
                </p:oleObj>
              </mc:Choice>
              <mc:Fallback>
                <p:oleObj name="Chart" r:id="rId4" imgW="8610548" imgH="4181634"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Premium-to-Surplus Ratio:</a:t>
            </a:r>
            <a:br>
              <a:rPr lang="en-US" dirty="0" smtClean="0"/>
            </a:br>
            <a:r>
              <a:rPr lang="en-US" dirty="0" smtClean="0"/>
              <a:t>1985–2014*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12/31/14.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2489597" y="1297579"/>
            <a:ext cx="3952082" cy="95924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The larger surplus is in relation to premiums—the lower the P:S ratio—and the great the industry’s capacity to handle the risk it has accepted</a:t>
            </a:r>
            <a:endParaRPr lang="en-US" sz="1600" b="1" dirty="0">
              <a:solidFill>
                <a:schemeClr val="bg1"/>
              </a:solidFill>
              <a:cs typeface="+mn-cs"/>
            </a:endParaRP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192088" y="125174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(Ratio of NWP to PHS)</a:t>
            </a:r>
            <a:endParaRPr lang="en-US" sz="1600" b="1" dirty="0">
              <a:solidFill>
                <a:srgbClr val="225A7A"/>
              </a:solidFill>
            </a:endParaRP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0.73:$</a:t>
            </a:r>
            <a:r>
              <a:rPr lang="en-US" b="1" dirty="0">
                <a:solidFill>
                  <a:srgbClr val="FFFFFF"/>
                </a:solidFill>
              </a:rPr>
              <a:t>1 as of</a:t>
            </a:r>
            <a:br>
              <a:rPr lang="en-US" b="1" dirty="0">
                <a:solidFill>
                  <a:srgbClr val="FFFFFF"/>
                </a:solidFill>
              </a:rPr>
            </a:br>
            <a:r>
              <a:rPr lang="en-US" b="1" dirty="0" smtClean="0">
                <a:solidFill>
                  <a:srgbClr val="FFFFFF"/>
                </a:solidFill>
              </a:rPr>
              <a:t>12/31/14, </a:t>
            </a:r>
            <a:r>
              <a:rPr lang="en-US" b="1" dirty="0">
                <a:solidFill>
                  <a:srgbClr val="FFFFFF"/>
                </a:solidFill>
              </a:rPr>
              <a:t>a</a:t>
            </a:r>
            <a:r>
              <a:rPr lang="en-US" b="1" dirty="0" smtClean="0">
                <a:solidFill>
                  <a:srgbClr val="FFFFFF"/>
                </a:solidFill>
              </a:rPr>
              <a:t> Record </a:t>
            </a:r>
            <a:r>
              <a:rPr lang="en-US" b="1" dirty="0">
                <a:solidFill>
                  <a:srgbClr val="FFFFFF"/>
                </a:solidFill>
              </a:rPr>
              <a:t>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5883565" y="2669906"/>
            <a:ext cx="2896104" cy="820086"/>
          </a:xfrm>
          <a:prstGeom prst="wedgeRectCallout">
            <a:avLst>
              <a:gd name="adj1" fmla="val 39667"/>
              <a:gd name="adj2" fmla="val 17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12/31/14 </a:t>
            </a:r>
            <a:r>
              <a:rPr lang="en-US" sz="1600" b="1" dirty="0">
                <a:solidFill>
                  <a:schemeClr val="bg1"/>
                </a:solidFill>
              </a:rPr>
              <a:t>was </a:t>
            </a:r>
            <a:r>
              <a:rPr lang="en-US" sz="1600" b="1" dirty="0" smtClean="0">
                <a:solidFill>
                  <a:schemeClr val="bg1"/>
                </a:solidFill>
              </a:rPr>
              <a:t>$0.73:$1, a near-record low (at least in modern history)</a:t>
            </a:r>
            <a:endParaRPr lang="en-US" sz="1600" b="1" dirty="0">
              <a:solidFill>
                <a:schemeClr val="bg1"/>
              </a:solidFill>
            </a:endParaRPr>
          </a:p>
        </p:txBody>
      </p:sp>
      <p:sp>
        <p:nvSpPr>
          <p:cNvPr id="11" name="AutoShape 8"/>
          <p:cNvSpPr>
            <a:spLocks noChangeArrowheads="1"/>
          </p:cNvSpPr>
          <p:nvPr/>
        </p:nvSpPr>
        <p:spPr bwMode="blackWhite">
          <a:xfrm>
            <a:off x="4844239" y="4497418"/>
            <a:ext cx="1882235" cy="511103"/>
          </a:xfrm>
          <a:prstGeom prst="wedgeRectCallout">
            <a:avLst>
              <a:gd name="adj1" fmla="val -35788"/>
              <a:gd name="adj2" fmla="val -10519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9/11, Recession &amp; Hard Market</a:t>
            </a:r>
            <a:endParaRPr lang="en-US" sz="1600" b="1" dirty="0">
              <a:solidFill>
                <a:schemeClr val="bg1"/>
              </a:solidFill>
            </a:endParaRPr>
          </a:p>
        </p:txBody>
      </p:sp>
    </p:spTree>
    <p:extLst>
      <p:ext uri="{BB962C8B-B14F-4D97-AF65-F5344CB8AC3E}">
        <p14:creationId xmlns:p14="http://schemas.microsoft.com/office/powerpoint/2010/main" val="804366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par>
                          <p:cTn id="21" fill="hold">
                            <p:stCondLst>
                              <p:cond delay="5600"/>
                            </p:stCondLst>
                            <p:childTnLst>
                              <p:par>
                                <p:cTn id="22" presetID="22" presetClass="entr" presetSubtype="2" fill="hold" grpId="0" nodeType="afterEffect">
                                  <p:stCondLst>
                                    <p:cond delay="7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3"/>
          <p:cNvSpPr>
            <a:spLocks noGrp="1" noChangeArrowheads="1"/>
          </p:cNvSpPr>
          <p:nvPr>
            <p:ph type="title" idx="4294967295"/>
          </p:nvPr>
        </p:nvSpPr>
        <p:spPr/>
        <p:txBody>
          <a:bodyPr/>
          <a:lstStyle/>
          <a:p>
            <a:r>
              <a:rPr lang="en-US" dirty="0" smtClean="0"/>
              <a:t>US P/C Insurance Industry Excess Capital Position: 1994–2016E</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Barclays Research estimates.</a:t>
            </a:r>
            <a:endParaRPr lang="en-US" sz="1100" dirty="0"/>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rot="5400000" flipV="1">
            <a:off x="-1473784" y="302657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Surplus Redundancy (Deficiency)</a:t>
            </a:r>
            <a:endParaRPr lang="en-US" sz="1400" b="1" dirty="0">
              <a:solidFill>
                <a:srgbClr val="225A7A"/>
              </a:solidFill>
            </a:endParaRPr>
          </a:p>
        </p:txBody>
      </p:sp>
      <p:sp>
        <p:nvSpPr>
          <p:cNvPr id="230408" name="Rectangle 8"/>
          <p:cNvSpPr>
            <a:spLocks noChangeArrowheads="1"/>
          </p:cNvSpPr>
          <p:nvPr/>
        </p:nvSpPr>
        <p:spPr bwMode="blackWhite">
          <a:xfrm>
            <a:off x="252149" y="5560146"/>
            <a:ext cx="7247201" cy="88629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Industry’s Strong Capital Position Suggests Insurers Are in a Good Position to Increase Risk Appetite, Repurchase Shares and Pursue Acquisitions</a:t>
            </a:r>
            <a:endParaRPr lang="en-US" b="1" dirty="0">
              <a:solidFill>
                <a:srgbClr val="FFFFFF"/>
              </a:solidFill>
            </a:endParaRPr>
          </a:p>
        </p:txBody>
      </p:sp>
      <p:pic>
        <p:nvPicPr>
          <p:cNvPr id="3" name="Picture 2"/>
          <p:cNvPicPr>
            <a:picLocks noChangeAspect="1"/>
          </p:cNvPicPr>
          <p:nvPr/>
        </p:nvPicPr>
        <p:blipFill>
          <a:blip r:embed="rId3"/>
          <a:stretch>
            <a:fillRect/>
          </a:stretch>
        </p:blipFill>
        <p:spPr>
          <a:xfrm>
            <a:off x="522143" y="2035175"/>
            <a:ext cx="6977207" cy="3450766"/>
          </a:xfrm>
          <a:prstGeom prst="rect">
            <a:avLst/>
          </a:prstGeom>
        </p:spPr>
      </p:pic>
      <p:sp>
        <p:nvSpPr>
          <p:cNvPr id="13" name="Rectangle 7"/>
          <p:cNvSpPr>
            <a:spLocks noChangeArrowheads="1"/>
          </p:cNvSpPr>
          <p:nvPr/>
        </p:nvSpPr>
        <p:spPr bwMode="black">
          <a:xfrm rot="5400000" flipV="1">
            <a:off x="5925605" y="315858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Percent Redundancy (Deficiency)</a:t>
            </a:r>
            <a:endParaRPr lang="en-US" sz="1400" b="1" dirty="0">
              <a:solidFill>
                <a:srgbClr val="225A7A"/>
              </a:solidFill>
            </a:endParaRPr>
          </a:p>
        </p:txBody>
      </p:sp>
      <p:sp>
        <p:nvSpPr>
          <p:cNvPr id="14" name="AutoShape 8"/>
          <p:cNvSpPr>
            <a:spLocks noChangeArrowheads="1"/>
          </p:cNvSpPr>
          <p:nvPr/>
        </p:nvSpPr>
        <p:spPr bwMode="blackWhite">
          <a:xfrm>
            <a:off x="3514437" y="1145309"/>
            <a:ext cx="2636982" cy="744825"/>
          </a:xfrm>
          <a:prstGeom prst="wedgeRectCallout">
            <a:avLst>
              <a:gd name="adj1" fmla="val 58045"/>
              <a:gd name="adj2" fmla="val 1188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Barclay’s suggests that surplus is approximately $200B (~30%)</a:t>
            </a:r>
            <a:endParaRPr lang="en-US" sz="1600" b="1" dirty="0">
              <a:solidFill>
                <a:schemeClr val="bg1"/>
              </a:solidFill>
            </a:endParaRPr>
          </a:p>
        </p:txBody>
      </p:sp>
    </p:spTree>
    <p:extLst>
      <p:ext uri="{BB962C8B-B14F-4D97-AF65-F5344CB8AC3E}">
        <p14:creationId xmlns:p14="http://schemas.microsoft.com/office/powerpoint/2010/main" val="7563444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30408"/>
                                        </p:tgtEl>
                                        <p:attrNameLst>
                                          <p:attrName>style.visibility</p:attrName>
                                        </p:attrNameLst>
                                      </p:cBhvr>
                                      <p:to>
                                        <p:strVal val="visible"/>
                                      </p:to>
                                    </p:set>
                                    <p:anim calcmode="lin" valueType="num">
                                      <p:cBhvr>
                                        <p:cTn id="7" dur="500" fill="hold"/>
                                        <p:tgtEl>
                                          <p:spTgt spid="230408"/>
                                        </p:tgtEl>
                                        <p:attrNameLst>
                                          <p:attrName>ppt_w</p:attrName>
                                        </p:attrNameLst>
                                      </p:cBhvr>
                                      <p:tavLst>
                                        <p:tav tm="0">
                                          <p:val>
                                            <p:fltVal val="0"/>
                                          </p:val>
                                        </p:tav>
                                        <p:tav tm="100000">
                                          <p:val>
                                            <p:strVal val="#ppt_w"/>
                                          </p:val>
                                        </p:tav>
                                      </p:tavLst>
                                    </p:anim>
                                    <p:anim calcmode="lin" valueType="num">
                                      <p:cBhvr>
                                        <p:cTn id="8" dur="500" fill="hold"/>
                                        <p:tgtEl>
                                          <p:spTgt spid="2304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8"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P/C Industry: Loss Reserve-to-Surplus Ratio, 1971-2014</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Calculations from A.M. Best and ISO data by Insurance Information Institute.</a:t>
            </a:r>
            <a:endParaRPr lang="en-US" sz="1100" dirty="0"/>
          </a:p>
        </p:txBody>
      </p:sp>
      <p:graphicFrame>
        <p:nvGraphicFramePr>
          <p:cNvPr id="5" name="Object 3"/>
          <p:cNvGraphicFramePr>
            <a:graphicFrameLocks noChangeAspect="1"/>
          </p:cNvGraphicFramePr>
          <p:nvPr>
            <p:extLst>
              <p:ext uri="{D42A27DB-BD31-4B8C-83A1-F6EECF244321}">
                <p14:modId xmlns:p14="http://schemas.microsoft.com/office/powerpoint/2010/main" val="759060186"/>
              </p:ext>
            </p:extLst>
          </p:nvPr>
        </p:nvGraphicFramePr>
        <p:xfrm>
          <a:off x="365233" y="1476581"/>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smtClean="0">
                <a:solidFill>
                  <a:srgbClr val="FFFFFF"/>
                </a:solidFill>
              </a:rPr>
              <a:t>The Property/Casualty Industry Adjusted Its Risk Portfolio in Response to Risk-Based Capital Requirements Implemented in 1994.</a:t>
            </a:r>
            <a:endParaRPr lang="en-US" b="1" dirty="0">
              <a:solidFill>
                <a:srgbClr val="FFFFFF"/>
              </a:solidFill>
            </a:endParaRPr>
          </a:p>
        </p:txBody>
      </p:sp>
      <p:sp>
        <p:nvSpPr>
          <p:cNvPr id="6" name="Investors supply capital"/>
          <p:cNvSpPr>
            <a:spLocks noChangeArrowheads="1"/>
          </p:cNvSpPr>
          <p:nvPr/>
        </p:nvSpPr>
        <p:spPr bwMode="blackWhite">
          <a:xfrm>
            <a:off x="1206136" y="1174513"/>
            <a:ext cx="3169919" cy="812190"/>
          </a:xfrm>
          <a:prstGeom prst="wedgeRectCallout">
            <a:avLst>
              <a:gd name="adj1" fmla="val -22540"/>
              <a:gd name="adj2" fmla="val 72649"/>
            </a:avLst>
          </a:prstGeom>
          <a:gradFill rotWithShape="1">
            <a:gsLst>
              <a:gs pos="2000">
                <a:srgbClr val="225A7A"/>
              </a:gs>
              <a:gs pos="100000">
                <a:srgbClr val="225A7A"/>
              </a:gs>
            </a:gsLst>
            <a:lin ang="5400000" scaled="1"/>
          </a:gradFill>
          <a:ln w="28575" algn="ctr">
            <a:solidFill>
              <a:srgbClr val="225A7A"/>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
              </a:rPr>
              <a:t>Inflation, Liability Crisis Increased Reserves, Plunging Stock Prices Depleted Surplus</a:t>
            </a:r>
            <a:endParaRPr lang="en-US" sz="1600" b="1" dirty="0">
              <a:solidFill>
                <a:srgbClr val="FFFFFF"/>
              </a:solidFill>
              <a:latin typeface="Arial "/>
              <a:cs typeface="Arial" charset="0"/>
            </a:endParaRPr>
          </a:p>
        </p:txBody>
      </p:sp>
      <p:cxnSp>
        <p:nvCxnSpPr>
          <p:cNvPr id="7" name="Straight Connector 6"/>
          <p:cNvCxnSpPr/>
          <p:nvPr/>
        </p:nvCxnSpPr>
        <p:spPr>
          <a:xfrm flipH="1">
            <a:off x="5016138" y="1580608"/>
            <a:ext cx="13062" cy="359228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8682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smtClean="0">
              <a:solidFill>
                <a:srgbClr val="000000"/>
              </a:solidFill>
            </a:endParaRPr>
          </a:p>
        </p:txBody>
      </p:sp>
      <p:sp>
        <p:nvSpPr>
          <p:cNvPr id="51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lnSpc>
                <a:spcPct val="85000"/>
              </a:lnSpc>
              <a:spcBef>
                <a:spcPct val="20000"/>
              </a:spcBef>
              <a:spcAft>
                <a:spcPct val="0"/>
              </a:spcAft>
            </a:pPr>
            <a:fld id="{39ADAE91-60BA-437A-A912-F6A617115E39}" type="slidenum">
              <a:rPr lang="en-US" altLang="en-US" sz="900" smtClean="0">
                <a:solidFill>
                  <a:srgbClr val="FFFFFF"/>
                </a:solidFill>
              </a:rPr>
              <a:pPr algn="r" eaLnBrk="0" fontAlgn="base" hangingPunct="0">
                <a:lnSpc>
                  <a:spcPct val="85000"/>
                </a:lnSpc>
                <a:spcBef>
                  <a:spcPct val="20000"/>
                </a:spcBef>
                <a:spcAft>
                  <a:spcPct val="0"/>
                </a:spcAft>
              </a:pPr>
              <a:t>35</a:t>
            </a:fld>
            <a:endParaRPr lang="en-US" altLang="en-US" sz="900" dirty="0" smtClean="0">
              <a:solidFill>
                <a:srgbClr val="FFFFFF"/>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4102" name="Rectangle 6"/>
          <p:cNvSpPr>
            <a:spLocks noChangeArrowheads="1"/>
          </p:cNvSpPr>
          <p:nvPr/>
        </p:nvSpPr>
        <p:spPr bwMode="blackWhite">
          <a:xfrm>
            <a:off x="447674" y="2073006"/>
            <a:ext cx="8239125" cy="17325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sz="4800" b="1" dirty="0" smtClean="0">
                <a:solidFill>
                  <a:srgbClr val="FFFFFF"/>
                </a:solidFill>
              </a:rPr>
              <a:t>Alternative Capital</a:t>
            </a:r>
          </a:p>
        </p:txBody>
      </p:sp>
      <p:sp>
        <p:nvSpPr>
          <p:cNvPr id="8" name="Date Placeholder 7"/>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9" name="Slide Number Placeholder 8"/>
          <p:cNvSpPr>
            <a:spLocks noGrp="1"/>
          </p:cNvSpPr>
          <p:nvPr>
            <p:ph type="sldNum" sz="quarter" idx="12"/>
          </p:nvPr>
        </p:nvSpPr>
        <p:spPr/>
        <p:txBody>
          <a:bodyPr/>
          <a:lstStyle/>
          <a:p>
            <a:pPr>
              <a:defRPr/>
            </a:pPr>
            <a:fld id="{01C6CFF6-A16C-47FC-AFD0-A1BB862DCC3B}" type="slidenum">
              <a:rPr lang="en-US" smtClean="0">
                <a:solidFill>
                  <a:srgbClr val="000000"/>
                </a:solidFill>
              </a:rPr>
              <a:pPr>
                <a:defRPr/>
              </a:pPr>
              <a:t>35</a:t>
            </a:fld>
            <a:endParaRPr lang="en-US" dirty="0">
              <a:solidFill>
                <a:srgbClr val="000000"/>
              </a:solidFill>
            </a:endParaRPr>
          </a:p>
        </p:txBody>
      </p:sp>
      <p:sp>
        <p:nvSpPr>
          <p:cNvPr id="5128" name="Rectangle 8"/>
          <p:cNvSpPr>
            <a:spLocks noChangeArrowheads="1"/>
          </p:cNvSpPr>
          <p:nvPr/>
        </p:nvSpPr>
        <p:spPr bwMode="auto">
          <a:xfrm>
            <a:off x="176212" y="4014854"/>
            <a:ext cx="8424863" cy="172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New Investors Continue to Change the Reinsurance Landscape</a:t>
            </a:r>
          </a:p>
          <a:p>
            <a:pPr algn="ctr" eaLnBrk="0" fontAlgn="base" hangingPunct="0">
              <a:spcBef>
                <a:spcPct val="25000"/>
              </a:spcBef>
              <a:spcAft>
                <a:spcPct val="0"/>
              </a:spcAft>
              <a:buClr>
                <a:srgbClr val="FF6801"/>
              </a:buClr>
              <a:buFont typeface="Wingdings" panose="05000000000000000000" pitchFamily="2" charset="2"/>
              <a:buNone/>
            </a:pPr>
            <a:endParaRPr lang="en-US" altLang="en-US" sz="3600" b="1" dirty="0" smtClean="0">
              <a:solidFill>
                <a:srgbClr val="225A7A"/>
              </a:solidFill>
              <a:cs typeface="Arial" panose="020B0604020202020204" pitchFamily="34" charset="0"/>
            </a:endParaRPr>
          </a:p>
        </p:txBody>
      </p:sp>
      <p:sp>
        <p:nvSpPr>
          <p:cNvPr id="10" name="Rectangle 8"/>
          <p:cNvSpPr>
            <a:spLocks noChangeArrowheads="1"/>
          </p:cNvSpPr>
          <p:nvPr/>
        </p:nvSpPr>
        <p:spPr bwMode="auto">
          <a:xfrm>
            <a:off x="176212" y="5556999"/>
            <a:ext cx="8424863"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200" b="1" i="1" dirty="0" smtClean="0">
                <a:solidFill>
                  <a:srgbClr val="C00000"/>
                </a:solidFill>
                <a:cs typeface="Arial" panose="020B0604020202020204" pitchFamily="34" charset="0"/>
              </a:rPr>
              <a:t>Trickle Down Into Casualty Lines?</a:t>
            </a:r>
          </a:p>
        </p:txBody>
      </p:sp>
    </p:spTree>
    <p:extLst>
      <p:ext uri="{BB962C8B-B14F-4D97-AF65-F5344CB8AC3E}">
        <p14:creationId xmlns:p14="http://schemas.microsoft.com/office/powerpoint/2010/main" val="31741155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8900" y="0"/>
            <a:ext cx="8229600" cy="1069975"/>
          </a:xfrm>
        </p:spPr>
        <p:txBody>
          <a:bodyPr/>
          <a:lstStyle/>
          <a:p>
            <a:r>
              <a:rPr lang="en-US" altLang="en-US" dirty="0" smtClean="0">
                <a:latin typeface="Arial "/>
              </a:rPr>
              <a:t>Global Reinsurance Capital (Traditional    and Alternative), 2006 - 2014</a:t>
            </a:r>
          </a:p>
        </p:txBody>
      </p:sp>
      <p:sp>
        <p:nvSpPr>
          <p:cNvPr id="717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4386263" y="909638"/>
            <a:ext cx="3683000" cy="893762"/>
          </a:xfrm>
          <a:prstGeom prst="wedgeRectCallout">
            <a:avLst>
              <a:gd name="adj1" fmla="val 46083"/>
              <a:gd name="adj2" fmla="val 68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Total reinsurance capital reached a record $570B in 2013, up 68% from 2008. </a:t>
            </a:r>
          </a:p>
        </p:txBody>
      </p:sp>
      <p:graphicFrame>
        <p:nvGraphicFramePr>
          <p:cNvPr id="7173"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0152"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But alternative capacity has grown 210% since 2008, to $50B. It has more than doubled in the past three years.</a:t>
            </a:r>
          </a:p>
        </p:txBody>
      </p:sp>
      <p:sp>
        <p:nvSpPr>
          <p:cNvPr id="3" name="Rectangle 2"/>
          <p:cNvSpPr/>
          <p:nvPr/>
        </p:nvSpPr>
        <p:spPr>
          <a:xfrm>
            <a:off x="6076950" y="5092700"/>
            <a:ext cx="693738"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2053350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8899" y="0"/>
            <a:ext cx="8588375" cy="1069975"/>
          </a:xfrm>
        </p:spPr>
        <p:txBody>
          <a:bodyPr/>
          <a:lstStyle/>
          <a:p>
            <a:r>
              <a:rPr lang="en-US" altLang="en-US" dirty="0" smtClean="0">
                <a:latin typeface="Arial "/>
              </a:rPr>
              <a:t>Alternative Capital as a Percentage of Traditional Global Reinsurance Capital</a:t>
            </a:r>
          </a:p>
        </p:txBody>
      </p:sp>
      <p:sp>
        <p:nvSpPr>
          <p:cNvPr id="8195"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graphicFrame>
        <p:nvGraphicFramePr>
          <p:cNvPr id="2" name="Object 3"/>
          <p:cNvGraphicFramePr>
            <a:graphicFrameLocks noChangeAspect="1"/>
          </p:cNvGraphicFramePr>
          <p:nvPr>
            <p:extLst>
              <p:ext uri="{D42A27DB-BD31-4B8C-83A1-F6EECF244321}">
                <p14:modId xmlns:p14="http://schemas.microsoft.com/office/powerpoint/2010/main" val="2668159601"/>
              </p:ext>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Alternative Capital’s Share of Global Reinsurance Capital Has More Than Doubled Since 2010.</a:t>
            </a:r>
          </a:p>
        </p:txBody>
      </p:sp>
    </p:spTree>
    <p:extLst>
      <p:ext uri="{BB962C8B-B14F-4D97-AF65-F5344CB8AC3E}">
        <p14:creationId xmlns:p14="http://schemas.microsoft.com/office/powerpoint/2010/main" val="3347208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218"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2198"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Title 1"/>
          <p:cNvSpPr>
            <a:spLocks noGrp="1"/>
          </p:cNvSpPr>
          <p:nvPr>
            <p:ph type="title"/>
          </p:nvPr>
        </p:nvSpPr>
        <p:spPr>
          <a:xfrm>
            <a:off x="88900" y="0"/>
            <a:ext cx="8229600" cy="1069975"/>
          </a:xfrm>
        </p:spPr>
        <p:txBody>
          <a:bodyPr/>
          <a:lstStyle/>
          <a:p>
            <a:r>
              <a:rPr lang="en-US" altLang="en-US" dirty="0" smtClean="0">
                <a:latin typeface="Arial "/>
              </a:rPr>
              <a:t>Growth of Alternative Capital Structures, 2002 - 2014</a:t>
            </a:r>
          </a:p>
        </p:txBody>
      </p:sp>
      <p:sp>
        <p:nvSpPr>
          <p:cNvPr id="9220"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3122613" y="1344613"/>
            <a:ext cx="3683000" cy="895350"/>
          </a:xfrm>
          <a:prstGeom prst="wedgeRectCallout">
            <a:avLst>
              <a:gd name="adj1" fmla="val 41264"/>
              <a:gd name="adj2" fmla="val 203986"/>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Collateralized Re’s Growth Has Accelerated in the Past Three Years. </a:t>
            </a:r>
          </a:p>
        </p:txBody>
      </p:sp>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Collateralized Reinsurance and Catastrophe Bonds Currently Dominate the Alternative Capital Market.</a:t>
            </a:r>
          </a:p>
        </p:txBody>
      </p:sp>
    </p:spTree>
    <p:extLst>
      <p:ext uri="{BB962C8B-B14F-4D97-AF65-F5344CB8AC3E}">
        <p14:creationId xmlns:p14="http://schemas.microsoft.com/office/powerpoint/2010/main" val="10452430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Arial" panose="020B0604020202020204" pitchFamily="34" charset="0"/>
              </a:rPr>
              <a:t>Catastrophe Bond Issuance and Outstanding: 1997-2015:Q1</a:t>
            </a:r>
          </a:p>
        </p:txBody>
      </p:sp>
      <p:graphicFrame>
        <p:nvGraphicFramePr>
          <p:cNvPr id="2" name="Content Placeholder 9"/>
          <p:cNvGraphicFramePr>
            <a:graphicFrameLocks noGrp="1"/>
          </p:cNvGraphicFramePr>
          <p:nvPr>
            <p:ph idx="1"/>
            <p:extLst>
              <p:ext uri="{D42A27DB-BD31-4B8C-83A1-F6EECF244321}">
                <p14:modId xmlns:p14="http://schemas.microsoft.com/office/powerpoint/2010/main" val="877690687"/>
              </p:ext>
            </p:extLst>
          </p:nvPr>
        </p:nvGraphicFramePr>
        <p:xfrm>
          <a:off x="495300" y="1647825"/>
          <a:ext cx="8153400" cy="36655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B39845FE-BC15-4173-A513-F665543C23C0}" type="slidenum">
              <a:rPr lang="en-US" smtClean="0">
                <a:solidFill>
                  <a:srgbClr val="000000"/>
                </a:solidFill>
              </a:rPr>
              <a:pPr>
                <a:defRPr/>
              </a:pPr>
              <a:t>39</a:t>
            </a:fld>
            <a:endParaRPr lang="en-US" dirty="0">
              <a:solidFill>
                <a:srgbClr val="000000"/>
              </a:solidFill>
            </a:endParaRPr>
          </a:p>
        </p:txBody>
      </p:sp>
      <p:sp>
        <p:nvSpPr>
          <p:cNvPr id="10247"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panose="020B0604020202020204" pitchFamily="34" charset="0"/>
              </a:rPr>
              <a:t>Risk Capital Amount ($ Millions)</a:t>
            </a:r>
          </a:p>
        </p:txBody>
      </p:sp>
      <p:sp>
        <p:nvSpPr>
          <p:cNvPr id="12" name="Rectangle 6"/>
          <p:cNvSpPr>
            <a:spLocks noChangeArrowheads="1"/>
          </p:cNvSpPr>
          <p:nvPr/>
        </p:nvSpPr>
        <p:spPr bwMode="blackWhite">
          <a:xfrm>
            <a:off x="574675" y="5416550"/>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panose="020B0604020202020204" pitchFamily="34" charset="0"/>
              </a:rPr>
              <a:t>2014 Has Seen the Largest Cat Bond Ever - $1.5 Billion (Florida Citizens). Bond Issuance Set a Record.</a:t>
            </a:r>
          </a:p>
        </p:txBody>
      </p:sp>
      <p:sp>
        <p:nvSpPr>
          <p:cNvPr id="10249" name="TextBox 2"/>
          <p:cNvSpPr txBox="1">
            <a:spLocks noChangeArrowheads="1"/>
          </p:cNvSpPr>
          <p:nvPr/>
        </p:nvSpPr>
        <p:spPr bwMode="auto">
          <a:xfrm>
            <a:off x="347663" y="6386036"/>
            <a:ext cx="53101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100" dirty="0" smtClean="0">
                <a:solidFill>
                  <a:srgbClr val="000000"/>
                </a:solidFill>
              </a:rPr>
              <a:t>Source: Guy Carpenter.</a:t>
            </a:r>
          </a:p>
        </p:txBody>
      </p:sp>
    </p:spTree>
    <p:extLst>
      <p:ext uri="{BB962C8B-B14F-4D97-AF65-F5344CB8AC3E}">
        <p14:creationId xmlns:p14="http://schemas.microsoft.com/office/powerpoint/2010/main" val="1010375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802110773"/>
              </p:ext>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365009" name="Chart" r:id="rId5" imgW="8258103" imgH="5495960" progId="MSGraph.Chart.8">
                  <p:embed followColorScheme="full"/>
                </p:oleObj>
              </mc:Choice>
              <mc:Fallback>
                <p:oleObj name="Chart" r:id="rId5" imgW="8258103" imgH="5495960"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2015E</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a:t>
            </a:r>
            <a:r>
              <a:rPr lang="en-US" sz="1100" dirty="0" smtClean="0">
                <a:solidFill>
                  <a:srgbClr val="000000"/>
                </a:solidFill>
              </a:rPr>
              <a:t>Best, Conning</a:t>
            </a:r>
            <a:endParaRPr lang="en-US" sz="1100" dirty="0">
              <a:solidFill>
                <a:srgbClr val="000000"/>
              </a:solidFill>
            </a:endParaRP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75492" y="2148335"/>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5745"/>
              <a:gd name="adj2" fmla="val 18786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35250" y="5007601"/>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292064" y="5007601"/>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136505" y="4910576"/>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46986" y="2598545"/>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329580" y="2907161"/>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srgbClr val="FFFFFF"/>
                </a:solidFill>
              </a:rPr>
              <a:t>9 Years</a:t>
            </a:r>
          </a:p>
        </p:txBody>
      </p:sp>
      <p:sp>
        <p:nvSpPr>
          <p:cNvPr id="16407" name="Text Box 17"/>
          <p:cNvSpPr txBox="1">
            <a:spLocks noChangeArrowheads="1"/>
          </p:cNvSpPr>
          <p:nvPr/>
        </p:nvSpPr>
        <p:spPr bwMode="auto">
          <a:xfrm>
            <a:off x="5621338" y="1117600"/>
            <a:ext cx="3254375"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a:t>
            </a:r>
            <a:endParaRPr lang="en-US" b="1" dirty="0">
              <a:solidFill>
                <a:srgbClr val="FFFFFF"/>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495470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098902" y="2747848"/>
            <a:ext cx="879475" cy="660400"/>
          </a:xfrm>
          <a:prstGeom prst="wedgeRectCallout">
            <a:avLst>
              <a:gd name="adj1" fmla="val 64912"/>
              <a:gd name="adj2" fmla="val 635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2013 9.8%</a:t>
            </a:r>
            <a:endParaRPr lang="en-US" b="1" dirty="0">
              <a:solidFill>
                <a:srgbClr val="FFFFFF"/>
              </a:solidFill>
            </a:endParaRPr>
          </a:p>
        </p:txBody>
      </p:sp>
      <p:sp>
        <p:nvSpPr>
          <p:cNvPr id="19" name="AutoShape 8"/>
          <p:cNvSpPr>
            <a:spLocks noChangeArrowheads="1"/>
          </p:cNvSpPr>
          <p:nvPr/>
        </p:nvSpPr>
        <p:spPr bwMode="blackWhite">
          <a:xfrm>
            <a:off x="7940127" y="4395062"/>
            <a:ext cx="1106399" cy="612539"/>
          </a:xfrm>
          <a:prstGeom prst="wedgeRectCallout">
            <a:avLst>
              <a:gd name="adj1" fmla="val -9883"/>
              <a:gd name="adj2" fmla="val -12716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2014 8.2%</a:t>
            </a:r>
            <a:endParaRPr lang="en-US" b="1" dirty="0">
              <a:solidFill>
                <a:srgbClr val="FFFFFF"/>
              </a:solidFill>
            </a:endParaRPr>
          </a:p>
        </p:txBody>
      </p:sp>
      <p:sp>
        <p:nvSpPr>
          <p:cNvPr id="20" name="AutoShape 8"/>
          <p:cNvSpPr>
            <a:spLocks noChangeArrowheads="1"/>
          </p:cNvSpPr>
          <p:nvPr/>
        </p:nvSpPr>
        <p:spPr bwMode="blackWhite">
          <a:xfrm>
            <a:off x="8026677" y="2623080"/>
            <a:ext cx="1106399" cy="612539"/>
          </a:xfrm>
          <a:prstGeom prst="wedgeRectCallout">
            <a:avLst>
              <a:gd name="adj1" fmla="val 725"/>
              <a:gd name="adj2" fmla="val 1194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2015E: 8.8%</a:t>
            </a:r>
            <a:endParaRPr lang="en-US" b="1" dirty="0">
              <a:solidFill>
                <a:srgbClr val="FFFFFF"/>
              </a:solidFill>
            </a:endParaRPr>
          </a:p>
        </p:txBody>
      </p:sp>
    </p:spTree>
    <p:custDataLst>
      <p:tags r:id="rId2"/>
    </p:custDataLst>
    <p:extLst>
      <p:ext uri="{BB962C8B-B14F-4D97-AF65-F5344CB8AC3E}">
        <p14:creationId xmlns:p14="http://schemas.microsoft.com/office/powerpoint/2010/main" val="14697915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latin typeface="Arial" panose="020B0604020202020204" pitchFamily="34" charset="0"/>
              </a:rPr>
              <a:t>Largest Sponsors of </a:t>
            </a:r>
            <a:r>
              <a:rPr lang="en-US" altLang="en-US" dirty="0" smtClean="0">
                <a:latin typeface="Arial" panose="020B0604020202020204" pitchFamily="34" charset="0"/>
              </a:rPr>
              <a:t>ILS, Year-End 2014</a:t>
            </a:r>
          </a:p>
        </p:txBody>
      </p:sp>
      <p:graphicFrame>
        <p:nvGraphicFramePr>
          <p:cNvPr id="11267" name="Content Placeholder 8"/>
          <p:cNvGraphicFramePr>
            <a:graphicFrameLocks noGrp="1"/>
          </p:cNvGraphicFramePr>
          <p:nvPr>
            <p:ph idx="1"/>
          </p:nvPr>
        </p:nvGraphicFramePr>
        <p:xfrm>
          <a:off x="396875" y="1171575"/>
          <a:ext cx="8255000" cy="4457700"/>
        </p:xfrm>
        <a:graphic>
          <a:graphicData uri="http://schemas.openxmlformats.org/presentationml/2006/ole">
            <mc:AlternateContent xmlns:mc="http://schemas.openxmlformats.org/markup-compatibility/2006">
              <mc:Choice xmlns:v="urn:schemas-microsoft-com:vml" Requires="v">
                <p:oleObj spid="_x0000_s28064246" name="Chart" r:id="rId4" imgW="8260796" imgH="4462659" progId="Excel.Chart.8">
                  <p:embed/>
                </p:oleObj>
              </mc:Choice>
              <mc:Fallback>
                <p:oleObj name="Chart" r:id="rId4" imgW="8260796" imgH="4462659"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1171575"/>
                        <a:ext cx="82550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40</a:t>
            </a:fld>
            <a:endParaRPr lang="en-US" dirty="0">
              <a:solidFill>
                <a:srgbClr val="000000"/>
              </a:solidFill>
            </a:endParaRPr>
          </a:p>
        </p:txBody>
      </p:sp>
      <p:sp>
        <p:nvSpPr>
          <p:cNvPr id="10" name="Rectangle 6"/>
          <p:cNvSpPr>
            <a:spLocks noChangeArrowheads="1"/>
          </p:cNvSpPr>
          <p:nvPr/>
        </p:nvSpPr>
        <p:spPr bwMode="blackWhite">
          <a:xfrm>
            <a:off x="415925" y="5561013"/>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smtClean="0">
                <a:solidFill>
                  <a:srgbClr val="FFFFFF"/>
                </a:solidFill>
              </a:rPr>
              <a:t>Two of the Largest ILS Issuers Are Government-Sponsored Insurers. Nine Government-Related Insurers Have $4.6 Billion in Outstanding Securities.</a:t>
            </a:r>
          </a:p>
        </p:txBody>
      </p:sp>
      <p:sp>
        <p:nvSpPr>
          <p:cNvPr id="11272" name="Rectangle 4"/>
          <p:cNvSpPr>
            <a:spLocks noChangeArrowheads="1"/>
          </p:cNvSpPr>
          <p:nvPr/>
        </p:nvSpPr>
        <p:spPr bwMode="auto">
          <a:xfrm>
            <a:off x="0" y="6426200"/>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Artemis.bm; Insurance Information Institute.</a:t>
            </a:r>
          </a:p>
        </p:txBody>
      </p:sp>
    </p:spTree>
    <p:extLst>
      <p:ext uri="{BB962C8B-B14F-4D97-AF65-F5344CB8AC3E}">
        <p14:creationId xmlns:p14="http://schemas.microsoft.com/office/powerpoint/2010/main" val="2820040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41</a:t>
            </a:fld>
            <a:endParaRPr lang="en-US" dirty="0"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a:t>What Will Happen When Investors Face Large-Scale Losses</a:t>
            </a:r>
            <a:r>
              <a:rPr lang="en-US" b="1" dirty="0" smtClean="0"/>
              <a:t>?</a:t>
            </a:r>
          </a:p>
          <a:p>
            <a:pPr>
              <a:lnSpc>
                <a:spcPts val="2100"/>
              </a:lnSpc>
            </a:pPr>
            <a:r>
              <a:rPr lang="en-US" b="1" dirty="0" smtClean="0"/>
              <a:t>What Happens When Interest </a:t>
            </a:r>
            <a:r>
              <a:rPr lang="en-US" b="1" dirty="0"/>
              <a:t>R</a:t>
            </a:r>
            <a:r>
              <a:rPr lang="en-US" b="1" dirty="0" smtClean="0"/>
              <a:t>ates Rise</a:t>
            </a:r>
            <a:r>
              <a:rPr lang="en-US" b="1" dirty="0"/>
              <a:t>?</a:t>
            </a:r>
          </a:p>
          <a:p>
            <a:pPr>
              <a:lnSpc>
                <a:spcPts val="2100"/>
              </a:lnSpc>
            </a:pPr>
            <a:r>
              <a:rPr lang="en-US" b="1" dirty="0"/>
              <a:t>Does ILS Have a Higher Propensity to Litigate?</a:t>
            </a:r>
          </a:p>
          <a:p>
            <a:pPr>
              <a:lnSpc>
                <a:spcPts val="2100"/>
              </a:lnSpc>
            </a:pPr>
            <a:r>
              <a:rPr lang="en-US" b="1" dirty="0"/>
              <a:t>How </a:t>
            </a:r>
            <a:r>
              <a:rPr lang="en-US" b="1" dirty="0" smtClean="0"/>
              <a:t>Much Lower Will Risk Premiums Shrink/ROLs Fall?</a:t>
            </a:r>
            <a:endParaRPr lang="en-US" b="1" dirty="0"/>
          </a:p>
          <a:p>
            <a:pPr>
              <a:lnSpc>
                <a:spcPts val="2100"/>
              </a:lnSpc>
            </a:pPr>
            <a:r>
              <a:rPr lang="en-US" b="1" dirty="0" smtClean="0"/>
              <a:t>Will There Be Spillover Into Casualty Reinsurance?</a:t>
            </a:r>
          </a:p>
          <a:p>
            <a:pPr>
              <a:lnSpc>
                <a:spcPts val="2400"/>
              </a:lnSpc>
            </a:pPr>
            <a:r>
              <a:rPr lang="en-US" b="1" dirty="0" smtClean="0"/>
              <a:t>Will </a:t>
            </a:r>
            <a:r>
              <a:rPr lang="en-US" b="1" dirty="0"/>
              <a:t>Alternative Capital Drive </a:t>
            </a:r>
            <a:r>
              <a:rPr lang="en-US" b="1" dirty="0" smtClean="0"/>
              <a:t>Consolidation?</a:t>
            </a:r>
            <a:endParaRPr lang="en-US" b="1" dirty="0"/>
          </a:p>
        </p:txBody>
      </p:sp>
    </p:spTree>
    <p:extLst>
      <p:ext uri="{BB962C8B-B14F-4D97-AF65-F5344CB8AC3E}">
        <p14:creationId xmlns:p14="http://schemas.microsoft.com/office/powerpoint/2010/main" val="41204889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M&amp;A UPDATE:</a:t>
            </a:r>
            <a:br>
              <a:rPr lang="en-US" sz="3800" dirty="0" smtClean="0">
                <a:solidFill>
                  <a:schemeClr val="bg1"/>
                </a:solidFill>
              </a:rPr>
            </a:br>
            <a:r>
              <a:rPr lang="en-US" sz="3800" i="1" dirty="0" smtClean="0">
                <a:solidFill>
                  <a:schemeClr val="bg1"/>
                </a:solidFill>
              </a:rPr>
              <a:t> A PATH TO GROWTH?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42</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Are Capital Accumulation, Drive for Growth and Scale Stimulating M&amp;A Activity?</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42</a:t>
            </a:fld>
            <a:endParaRPr lang="en-US"/>
          </a:p>
        </p:txBody>
      </p:sp>
    </p:spTree>
    <p:extLst>
      <p:ext uri="{BB962C8B-B14F-4D97-AF65-F5344CB8AC3E}">
        <p14:creationId xmlns:p14="http://schemas.microsoft.com/office/powerpoint/2010/main" val="201208519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43</a:t>
            </a:fld>
            <a:endParaRPr lang="en-US" altLang="en-US" smtClean="0"/>
          </a:p>
        </p:txBody>
      </p:sp>
      <p:sp>
        <p:nvSpPr>
          <p:cNvPr id="58373" name="Rectangle 2"/>
          <p:cNvSpPr>
            <a:spLocks noGrp="1" noChangeArrowheads="1"/>
          </p:cNvSpPr>
          <p:nvPr>
            <p:ph type="title"/>
          </p:nvPr>
        </p:nvSpPr>
        <p:spPr/>
        <p:txBody>
          <a:bodyPr/>
          <a:lstStyle/>
          <a:p>
            <a:r>
              <a:rPr lang="en-US" altLang="en-US" sz="2400" dirty="0" smtClean="0">
                <a:latin typeface="Arial" panose="020B0604020202020204" pitchFamily="34" charset="0"/>
              </a:rPr>
              <a:t>U.S. INSURANCE MERGERS AND ACQUISITIONS,</a:t>
            </a:r>
            <a:br>
              <a:rPr lang="en-US" altLang="en-US" sz="2400" dirty="0" smtClean="0">
                <a:latin typeface="Arial" panose="020B0604020202020204" pitchFamily="34" charset="0"/>
              </a:rPr>
            </a:br>
            <a:r>
              <a:rPr lang="en-US" altLang="en-US" sz="2400" dirty="0" smtClean="0">
                <a:latin typeface="Arial" panose="020B0604020202020204" pitchFamily="34" charset="0"/>
              </a:rPr>
              <a:t>P/C SECTOR, 1994-2014 (1)</a:t>
            </a:r>
          </a:p>
        </p:txBody>
      </p:sp>
      <p:graphicFrame>
        <p:nvGraphicFramePr>
          <p:cNvPr id="58374" name="Object 3"/>
          <p:cNvGraphicFramePr>
            <a:graphicFrameLocks noGrp="1"/>
          </p:cNvGraphicFramePr>
          <p:nvPr>
            <p:ph type="chart" idx="4294967295"/>
            <p:extLst/>
          </p:nvPr>
        </p:nvGraphicFramePr>
        <p:xfrm>
          <a:off x="300038" y="1620838"/>
          <a:ext cx="8542337" cy="4513262"/>
        </p:xfrm>
        <a:graphic>
          <a:graphicData uri="http://schemas.openxmlformats.org/presentationml/2006/ole">
            <mc:AlternateContent xmlns:mc="http://schemas.openxmlformats.org/markup-compatibility/2006">
              <mc:Choice xmlns:v="urn:schemas-microsoft-com:vml" Requires="v">
                <p:oleObj spid="_x0000_s28346600" name="Chart" r:id="rId4" imgW="8581836" imgH="4533761" progId="MSGraph.Chart.8">
                  <p:embed followColorScheme="full"/>
                </p:oleObj>
              </mc:Choice>
              <mc:Fallback>
                <p:oleObj name="Chart" r:id="rId4" imgW="8581836" imgH="4533761" progId="MSGraph.Chart.8">
                  <p:embed followColorScheme="full"/>
                  <p:pic>
                    <p:nvPicPr>
                      <p:cNvPr id="0" name=""/>
                      <p:cNvPicPr>
                        <a:picLocks noGrp="1" noChangeArrowheads="1"/>
                      </p:cNvPicPr>
                      <p:nvPr/>
                    </p:nvPicPr>
                    <p:blipFill>
                      <a:blip r:embed="rId5"/>
                      <a:srcRect/>
                      <a:stretch>
                        <a:fillRect/>
                      </a:stretch>
                    </p:blipFill>
                    <p:spPr bwMode="gray">
                      <a:xfrm>
                        <a:off x="300038" y="1620838"/>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58376"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 Conning proprietary database.</a:t>
            </a:r>
          </a:p>
        </p:txBody>
      </p:sp>
      <p:sp>
        <p:nvSpPr>
          <p:cNvPr id="1989639" name="AutoShape 7"/>
          <p:cNvSpPr>
            <a:spLocks noChangeArrowheads="1"/>
          </p:cNvSpPr>
          <p:nvPr/>
        </p:nvSpPr>
        <p:spPr bwMode="blackWhite">
          <a:xfrm>
            <a:off x="5785944" y="1098550"/>
            <a:ext cx="1993599" cy="1501298"/>
          </a:xfrm>
          <a:prstGeom prst="wedgeRectCallout">
            <a:avLst>
              <a:gd name="adj1" fmla="val 43349"/>
              <a:gd name="adj2" fmla="val 1510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rPr>
              <a:t>M&amp;A activity in the P/C sector </a:t>
            </a:r>
            <a:r>
              <a:rPr lang="en-US" sz="1600" b="1" dirty="0" smtClean="0">
                <a:solidFill>
                  <a:schemeClr val="bg1"/>
                </a:solidFill>
              </a:rPr>
              <a:t>was up sharply in 2014 but remains well below </a:t>
            </a:r>
            <a:r>
              <a:rPr lang="en-US" sz="1600" b="1" dirty="0">
                <a:solidFill>
                  <a:schemeClr val="bg1"/>
                </a:solidFill>
              </a:rPr>
              <a:t>pre-crisis </a:t>
            </a:r>
            <a:r>
              <a:rPr lang="en-US" sz="1600" b="1" dirty="0" smtClean="0">
                <a:solidFill>
                  <a:schemeClr val="bg1"/>
                </a:solidFill>
              </a:rPr>
              <a:t>or late 1990s levels.</a:t>
            </a:r>
            <a:endParaRPr lang="en-US" sz="1600" b="1" dirty="0">
              <a:solidFill>
                <a:schemeClr val="bg1"/>
              </a:solidFill>
            </a:endParaRPr>
          </a:p>
        </p:txBody>
      </p:sp>
      <p:sp>
        <p:nvSpPr>
          <p:cNvPr id="10" name="AutoShape 8"/>
          <p:cNvSpPr>
            <a:spLocks noChangeArrowheads="1"/>
          </p:cNvSpPr>
          <p:nvPr/>
        </p:nvSpPr>
        <p:spPr bwMode="blackWhite">
          <a:xfrm>
            <a:off x="3664688" y="1098550"/>
            <a:ext cx="1813035" cy="1379060"/>
          </a:xfrm>
          <a:prstGeom prst="wedgeRectCallout">
            <a:avLst>
              <a:gd name="adj1" fmla="val -74753"/>
              <a:gd name="adj2" fmla="val 2752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M&amp;A activity in 2015 will likely reach its highest level since 1998</a:t>
            </a:r>
            <a:endParaRPr lang="en-US" b="1" dirty="0">
              <a:solidFill>
                <a:srgbClr val="FFFFFF"/>
              </a:solidFill>
            </a:endParaRPr>
          </a:p>
        </p:txBody>
      </p:sp>
    </p:spTree>
    <p:extLst>
      <p:ext uri="{BB962C8B-B14F-4D97-AF65-F5344CB8AC3E}">
        <p14:creationId xmlns:p14="http://schemas.microsoft.com/office/powerpoint/2010/main" val="22541287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183312" y="5897247"/>
            <a:ext cx="8640966" cy="77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endParaRPr lang="en-US" sz="1100" dirty="0" smtClean="0">
              <a:solidFill>
                <a:srgbClr val="000000"/>
              </a:solidFill>
            </a:endParaRPr>
          </a:p>
          <a:p>
            <a:r>
              <a:rPr lang="en-US" sz="1100" dirty="0" smtClean="0">
                <a:solidFill>
                  <a:srgbClr val="000000"/>
                </a:solidFill>
              </a:rPr>
              <a:t>Update: Alleghany Corp. announced in May 2015 that it is considering the sale of </a:t>
            </a:r>
            <a:r>
              <a:rPr lang="en-US" sz="1100" dirty="0" err="1" smtClean="0">
                <a:solidFill>
                  <a:srgbClr val="000000"/>
                </a:solidFill>
              </a:rPr>
              <a:t>TransAtlantic</a:t>
            </a:r>
            <a:r>
              <a:rPr lang="en-US" sz="1100" dirty="0" smtClean="0">
                <a:solidFill>
                  <a:srgbClr val="000000"/>
                </a:solidFill>
              </a:rPr>
              <a:t> Holding Co. (</a:t>
            </a:r>
            <a:r>
              <a:rPr lang="en-US" sz="1100" dirty="0" err="1" smtClean="0">
                <a:solidFill>
                  <a:srgbClr val="000000"/>
                </a:solidFill>
              </a:rPr>
              <a:t>TransRe</a:t>
            </a:r>
            <a:r>
              <a:rPr lang="en-US" sz="1100" dirty="0" smtClean="0">
                <a:solidFill>
                  <a:srgbClr val="000000"/>
                </a:solidFill>
              </a:rPr>
              <a:t>).</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Conning; Insurance information Institute.</a:t>
            </a:r>
            <a:endParaRPr lang="en-US" sz="1100" dirty="0">
              <a:solidFill>
                <a:srgbClr val="000000"/>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latin typeface="Arial" panose="020B0604020202020204" pitchFamily="34" charset="0"/>
              </a:rPr>
              <a:t>T</a:t>
            </a:r>
            <a:r>
              <a:rPr lang="en-US" kern="0" dirty="0" smtClean="0">
                <a:latin typeface="Arial" panose="020B0604020202020204" pitchFamily="34" charset="0"/>
              </a:rPr>
              <a:t>op Global P&amp;C M&amp;As in 2014 - YTD 2015</a:t>
            </a:r>
          </a:p>
        </p:txBody>
      </p:sp>
      <p:graphicFrame>
        <p:nvGraphicFramePr>
          <p:cNvPr id="2" name="Table 1"/>
          <p:cNvGraphicFramePr>
            <a:graphicFrameLocks noGrp="1"/>
          </p:cNvGraphicFramePr>
          <p:nvPr>
            <p:extLst>
              <p:ext uri="{D42A27DB-BD31-4B8C-83A1-F6EECF244321}">
                <p14:modId xmlns:p14="http://schemas.microsoft.com/office/powerpoint/2010/main" val="1860864445"/>
              </p:ext>
            </p:extLst>
          </p:nvPr>
        </p:nvGraphicFramePr>
        <p:xfrm>
          <a:off x="451326" y="1078242"/>
          <a:ext cx="8216845" cy="5140643"/>
        </p:xfrm>
        <a:graphic>
          <a:graphicData uri="http://schemas.openxmlformats.org/drawingml/2006/table">
            <a:tbl>
              <a:tblPr>
                <a:tableStyleId>{5C22544A-7EE6-4342-B048-85BDC9FD1C3A}</a:tableStyleId>
              </a:tblPr>
              <a:tblGrid>
                <a:gridCol w="2795080"/>
                <a:gridCol w="3609833"/>
                <a:gridCol w="1811932"/>
              </a:tblGrid>
              <a:tr h="184150">
                <a:tc>
                  <a:txBody>
                    <a:bodyPr/>
                    <a:lstStyle/>
                    <a:p>
                      <a:pPr algn="l" fontAlgn="b"/>
                      <a:r>
                        <a:rPr lang="en-US" sz="1400" b="1" u="none" strike="noStrike" dirty="0" smtClean="0">
                          <a:solidFill>
                            <a:schemeClr val="bg1"/>
                          </a:solidFill>
                          <a:effectLst/>
                        </a:rPr>
                        <a:t>Acquirer</a:t>
                      </a:r>
                      <a:endParaRPr lang="en-US" sz="14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l" fontAlgn="b"/>
                      <a:r>
                        <a:rPr lang="en-US" sz="1400" b="1" u="none" strike="noStrike" dirty="0">
                          <a:solidFill>
                            <a:schemeClr val="bg1"/>
                          </a:solidFill>
                          <a:effectLst/>
                        </a:rPr>
                        <a:t>Target</a:t>
                      </a:r>
                      <a:endParaRPr lang="en-US" sz="14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r" fontAlgn="b"/>
                      <a:r>
                        <a:rPr lang="en-US" sz="1400" b="1" u="none" strike="noStrike" dirty="0" smtClean="0">
                          <a:solidFill>
                            <a:schemeClr val="bg1"/>
                          </a:solidFill>
                          <a:effectLst/>
                        </a:rPr>
                        <a:t>Transaction</a:t>
                      </a:r>
                    </a:p>
                    <a:p>
                      <a:pPr algn="r" fontAlgn="b"/>
                      <a:r>
                        <a:rPr lang="en-US" sz="1400" b="1" u="none" strike="noStrike" dirty="0" smtClean="0">
                          <a:solidFill>
                            <a:schemeClr val="bg1"/>
                          </a:solidFill>
                          <a:effectLst/>
                        </a:rPr>
                        <a:t>Value</a:t>
                      </a:r>
                      <a:endParaRPr lang="en-US" sz="14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r>
              <a:tr h="184150">
                <a:tc>
                  <a:txBody>
                    <a:bodyPr/>
                    <a:lstStyle/>
                    <a:p>
                      <a:pPr algn="l" fontAlgn="b">
                        <a:lnSpc>
                          <a:spcPct val="150000"/>
                        </a:lnSpc>
                      </a:pPr>
                      <a:r>
                        <a:rPr lang="en-US" sz="1400" b="1" i="0" u="none" strike="noStrike" dirty="0" smtClean="0">
                          <a:solidFill>
                            <a:srgbClr val="FF0000"/>
                          </a:solidFill>
                          <a:effectLst/>
                          <a:latin typeface="Calibri" panose="020F0502020204030204" pitchFamily="34" charset="0"/>
                        </a:rPr>
                        <a:t>ACE (Switzerland)</a:t>
                      </a:r>
                      <a:endParaRPr lang="en-US" sz="1400" b="1" i="0" u="none" strike="noStrike" dirty="0">
                        <a:solidFill>
                          <a:srgbClr val="FF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400" b="1" i="0" u="none" strike="noStrike" dirty="0" smtClean="0">
                          <a:solidFill>
                            <a:srgbClr val="FF0000"/>
                          </a:solidFill>
                          <a:effectLst/>
                          <a:latin typeface="Calibri" panose="020F0502020204030204" pitchFamily="34" charset="0"/>
                        </a:rPr>
                        <a:t>Chubb (US)</a:t>
                      </a:r>
                      <a:endParaRPr lang="en-US" sz="1400" b="1" i="0" u="none" strike="noStrike" dirty="0">
                        <a:solidFill>
                          <a:srgbClr val="FF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400" b="1" i="0" u="none" strike="noStrike" dirty="0" smtClean="0">
                          <a:solidFill>
                            <a:srgbClr val="FF0000"/>
                          </a:solidFill>
                          <a:effectLst/>
                          <a:latin typeface="Calibri" panose="020F0502020204030204" pitchFamily="34" charset="0"/>
                        </a:rPr>
                        <a:t>$28,300</a:t>
                      </a:r>
                      <a:endParaRPr lang="en-US" sz="1400" b="1" i="0" u="none" strike="noStrike" dirty="0">
                        <a:solidFill>
                          <a:srgbClr val="FF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b="0" i="0" u="none" strike="noStrike" dirty="0" err="1" smtClean="0">
                          <a:solidFill>
                            <a:srgbClr val="000000"/>
                          </a:solidFill>
                          <a:effectLst/>
                          <a:latin typeface="+mn-lt"/>
                        </a:rPr>
                        <a:t>Exor</a:t>
                      </a:r>
                      <a:r>
                        <a:rPr lang="en-US" sz="1100" b="0" i="0" u="none" strike="noStrike" dirty="0" smtClean="0">
                          <a:solidFill>
                            <a:srgbClr val="000000"/>
                          </a:solidFill>
                          <a:effectLst/>
                          <a:latin typeface="+mn-lt"/>
                        </a:rPr>
                        <a:t> (Italy)</a:t>
                      </a:r>
                      <a:endParaRPr lang="en-US" sz="1100" b="0" i="0" u="none" strike="noStrike" dirty="0">
                        <a:solidFill>
                          <a:srgbClr val="000000"/>
                        </a:solidFill>
                        <a:effectLst/>
                        <a:latin typeface="+mn-lt"/>
                      </a:endParaRPr>
                    </a:p>
                  </a:txBody>
                  <a:tcPr marL="6350" marR="6350" marT="6350" marB="0" anchor="b"/>
                </a:tc>
                <a:tc>
                  <a:txBody>
                    <a:bodyPr/>
                    <a:lstStyle/>
                    <a:p>
                      <a:pPr marL="0" marR="0" indent="0" algn="l" defTabSz="914400" eaLnBrk="1" fontAlgn="b" latinLnBrk="0" hangingPunct="1">
                        <a:lnSpc>
                          <a:spcPct val="150000"/>
                        </a:lnSpc>
                        <a:spcBef>
                          <a:spcPts val="0"/>
                        </a:spcBef>
                        <a:spcAft>
                          <a:spcPts val="0"/>
                        </a:spcAft>
                        <a:buClrTx/>
                        <a:buSzTx/>
                        <a:buFontTx/>
                        <a:buNone/>
                        <a:tabLst/>
                        <a:defRPr/>
                      </a:pPr>
                      <a:r>
                        <a:rPr lang="en-US" sz="1100" u="none" strike="noStrike" dirty="0" smtClean="0">
                          <a:effectLst/>
                        </a:rPr>
                        <a:t>PartnerRe Ltd. (Bermuda)</a:t>
                      </a:r>
                      <a:endParaRPr lang="en-US" sz="1100" b="0" i="0" u="none" strike="noStrike" dirty="0" smtClean="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smtClean="0">
                          <a:effectLst/>
                        </a:rPr>
                        <a:t>$6,900</a:t>
                      </a:r>
                      <a:endParaRPr lang="en-US" sz="1100" b="0"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400" b="0" i="0" u="none" strike="noStrike" dirty="0" smtClean="0">
                          <a:solidFill>
                            <a:srgbClr val="000000"/>
                          </a:solidFill>
                          <a:effectLst/>
                          <a:latin typeface="Calibri" panose="020F0502020204030204" pitchFamily="34" charset="0"/>
                        </a:rPr>
                        <a:t>Zurich</a:t>
                      </a:r>
                      <a:r>
                        <a:rPr lang="en-US" sz="1400" b="0" i="0" u="none" strike="noStrike" baseline="0" dirty="0" smtClean="0">
                          <a:solidFill>
                            <a:srgbClr val="000000"/>
                          </a:solidFill>
                          <a:effectLst/>
                          <a:latin typeface="Calibri" panose="020F0502020204030204" pitchFamily="34" charset="0"/>
                        </a:rPr>
                        <a:t> (Switzerland)</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400" b="0" i="0" u="none" strike="noStrike" dirty="0" smtClean="0">
                          <a:solidFill>
                            <a:srgbClr val="000000"/>
                          </a:solidFill>
                          <a:effectLst/>
                          <a:latin typeface="Calibri" panose="020F0502020204030204" pitchFamily="34" charset="0"/>
                        </a:rPr>
                        <a:t>RSA (UK)</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400" b="0" i="0" u="none" strike="noStrike" dirty="0" smtClean="0">
                          <a:solidFill>
                            <a:srgbClr val="000000"/>
                          </a:solidFill>
                          <a:effectLst/>
                          <a:latin typeface="Calibri" panose="020F0502020204030204" pitchFamily="34" charset="0"/>
                        </a:rPr>
                        <a:t>8,000</a:t>
                      </a:r>
                      <a:endParaRPr lang="en-US" sz="1400" b="0"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XL Group plc (Ireland)</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Catlin Group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a:effectLst/>
                        </a:rPr>
                        <a:t>4,200</a:t>
                      </a:r>
                      <a:endParaRPr lang="en-US" sz="1100" b="0"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err="1">
                          <a:effectLst/>
                        </a:rPr>
                        <a:t>RenaissanceRe</a:t>
                      </a:r>
                      <a:r>
                        <a:rPr lang="en-US" sz="1100" u="none" strike="noStrike" dirty="0">
                          <a:effectLst/>
                        </a:rPr>
                        <a:t> Holdings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Platinum Underwriters Holdings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1,900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Fairfax Financial Holdings Ltd.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Brit Insurance Holdings NV (Netherlands)</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1,880</a:t>
                      </a:r>
                      <a:endParaRPr lang="en-US" sz="1100" b="0" i="0" u="none" strike="noStrike">
                        <a:solidFill>
                          <a:srgbClr val="000000"/>
                        </a:solidFill>
                        <a:effectLst/>
                        <a:latin typeface="Calibri" panose="020F0502020204030204" pitchFamily="34" charset="0"/>
                      </a:endParaRPr>
                    </a:p>
                  </a:txBody>
                  <a:tcPr marL="6350" marR="6350" marT="6350" marB="0" anchor="b"/>
                </a:tc>
              </a:tr>
              <a:tr h="368300">
                <a:tc>
                  <a:txBody>
                    <a:bodyPr/>
                    <a:lstStyle/>
                    <a:p>
                      <a:pPr algn="l" fontAlgn="b">
                        <a:lnSpc>
                          <a:spcPct val="150000"/>
                        </a:lnSpc>
                      </a:pPr>
                      <a:r>
                        <a:rPr lang="en-US" sz="1100" u="none" strike="noStrike" dirty="0">
                          <a:effectLst/>
                        </a:rPr>
                        <a:t>Desjardins Financial Corp.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State Farm's property/casualty and life insurance operations in Canada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1,500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TPG Capital LP</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The Warranty Group, Inc.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1,500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err="1">
                          <a:effectLst/>
                        </a:rPr>
                        <a:t>Fosun</a:t>
                      </a:r>
                      <a:r>
                        <a:rPr lang="en-US" sz="1100" u="none" strike="noStrike" dirty="0">
                          <a:effectLst/>
                        </a:rPr>
                        <a:t> International Ltd. (China)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pt-BR" sz="1100" u="none" strike="noStrike" dirty="0">
                          <a:effectLst/>
                        </a:rPr>
                        <a:t>Caixa Seguros e Saude SGPA SA (Portugal)</a:t>
                      </a:r>
                      <a:endParaRPr lang="pt-BR"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1,360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Progressive Corp.</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ARX Holding Corp.</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875</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Assured Guaranty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Radian Asset Assurance, Inc.</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810</a:t>
                      </a:r>
                      <a:endParaRPr lang="en-US" sz="1100" b="0" i="0" u="none" strike="noStrike">
                        <a:solidFill>
                          <a:srgbClr val="000000"/>
                        </a:solidFill>
                        <a:effectLst/>
                        <a:latin typeface="Calibri" panose="020F0502020204030204" pitchFamily="34" charset="0"/>
                      </a:endParaRPr>
                    </a:p>
                  </a:txBody>
                  <a:tcPr marL="6350" marR="6350" marT="6350" marB="0" anchor="b"/>
                </a:tc>
              </a:tr>
              <a:tr h="368300">
                <a:tc>
                  <a:txBody>
                    <a:bodyPr/>
                    <a:lstStyle/>
                    <a:p>
                      <a:pPr algn="l" fontAlgn="b">
                        <a:lnSpc>
                          <a:spcPct val="150000"/>
                        </a:lnSpc>
                      </a:pPr>
                      <a:r>
                        <a:rPr lang="en-US" sz="1100" u="none" strike="noStrike" dirty="0" err="1">
                          <a:effectLst/>
                        </a:rPr>
                        <a:t>Mapfre</a:t>
                      </a:r>
                      <a:r>
                        <a:rPr lang="en-US" sz="1100" u="none" strike="noStrike" dirty="0">
                          <a:effectLst/>
                        </a:rPr>
                        <a:t> S.A. (Spain)</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German and </a:t>
                      </a:r>
                      <a:r>
                        <a:rPr lang="en-US" sz="1100" u="none" strike="noStrike" dirty="0" err="1">
                          <a:effectLst/>
                        </a:rPr>
                        <a:t>Italina</a:t>
                      </a:r>
                      <a:r>
                        <a:rPr lang="en-US" sz="1100" u="none" strike="noStrike" dirty="0">
                          <a:effectLst/>
                        </a:rPr>
                        <a:t> operations of Direct Line Insurance Group plc (Germany/Italy)</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701</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err="1">
                          <a:effectLst/>
                        </a:rPr>
                        <a:t>Validus</a:t>
                      </a:r>
                      <a:r>
                        <a:rPr lang="en-US" sz="1100" u="none" strike="noStrike" dirty="0">
                          <a:effectLst/>
                        </a:rPr>
                        <a:t> Holdings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Western World Insurance Group, Inc.</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690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ACE Ltd. (Switzerland)</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P&amp;C business from </a:t>
                      </a:r>
                      <a:r>
                        <a:rPr lang="en-US" sz="1100" u="none" strike="noStrike" dirty="0" err="1">
                          <a:effectLst/>
                        </a:rPr>
                        <a:t>Itau</a:t>
                      </a:r>
                      <a:r>
                        <a:rPr lang="en-US" sz="1100" u="none" strike="noStrike" dirty="0">
                          <a:effectLst/>
                        </a:rPr>
                        <a:t> </a:t>
                      </a:r>
                      <a:r>
                        <a:rPr lang="en-US" sz="1100" u="none" strike="noStrike" dirty="0" err="1">
                          <a:effectLst/>
                        </a:rPr>
                        <a:t>Seguros</a:t>
                      </a:r>
                      <a:r>
                        <a:rPr lang="en-US" sz="1100" u="none" strike="noStrike" dirty="0">
                          <a:effectLst/>
                        </a:rPr>
                        <a:t> S.A. (Brazil)</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a:effectLst/>
                        </a:rPr>
                        <a:t>685</a:t>
                      </a:r>
                      <a:endParaRPr lang="en-US" sz="1100" b="0" i="0" u="none" strike="noStrike" dirty="0">
                        <a:solidFill>
                          <a:srgbClr val="000000"/>
                        </a:solidFill>
                        <a:effectLst/>
                        <a:latin typeface="Calibri" panose="020F0502020204030204" pitchFamily="34" charset="0"/>
                      </a:endParaRPr>
                    </a:p>
                  </a:txBody>
                  <a:tcPr marL="6350" marR="6350" marT="6350" marB="0" anchor="b"/>
                </a:tc>
              </a:tr>
            </a:tbl>
          </a:graphicData>
        </a:graphic>
      </p:graphicFrame>
    </p:spTree>
    <p:custDataLst>
      <p:tags r:id="rId1"/>
    </p:custDataLst>
    <p:extLst>
      <p:ext uri="{BB962C8B-B14F-4D97-AF65-F5344CB8AC3E}">
        <p14:creationId xmlns:p14="http://schemas.microsoft.com/office/powerpoint/2010/main" val="189156910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Recent </a:t>
            </a:r>
            <a:r>
              <a:rPr lang="en-US" kern="0" dirty="0">
                <a:latin typeface="Arial" panose="020B0604020202020204" pitchFamily="34" charset="0"/>
              </a:rPr>
              <a:t>M&amp;A Transactions Involving </a:t>
            </a:r>
            <a:r>
              <a:rPr lang="en-US" kern="0" dirty="0" smtClean="0">
                <a:latin typeface="Arial" panose="020B0604020202020204" pitchFamily="34" charset="0"/>
              </a:rPr>
              <a:t/>
            </a:r>
            <a:br>
              <a:rPr lang="en-US" kern="0" dirty="0" smtClean="0">
                <a:latin typeface="Arial" panose="020B0604020202020204" pitchFamily="34" charset="0"/>
              </a:rPr>
            </a:br>
            <a:r>
              <a:rPr lang="en-US" kern="0" dirty="0" smtClean="0">
                <a:latin typeface="Arial" panose="020B0604020202020204" pitchFamily="34" charset="0"/>
              </a:rPr>
              <a:t>Lloyd's </a:t>
            </a:r>
            <a:r>
              <a:rPr lang="en-US" kern="0" dirty="0">
                <a:latin typeface="Arial" panose="020B0604020202020204" pitchFamily="34" charset="0"/>
              </a:rPr>
              <a:t>and Bermuda </a:t>
            </a:r>
            <a:r>
              <a:rPr lang="en-US" kern="0" dirty="0" smtClean="0">
                <a:latin typeface="Arial" panose="020B0604020202020204" pitchFamily="34" charset="0"/>
              </a:rPr>
              <a:t>Re/Insurers</a:t>
            </a:r>
          </a:p>
        </p:txBody>
      </p:sp>
      <p:graphicFrame>
        <p:nvGraphicFramePr>
          <p:cNvPr id="2" name="Table 1"/>
          <p:cNvGraphicFramePr>
            <a:graphicFrameLocks noGrp="1"/>
          </p:cNvGraphicFramePr>
          <p:nvPr>
            <p:extLst/>
          </p:nvPr>
        </p:nvGraphicFramePr>
        <p:xfrm>
          <a:off x="442651" y="1808483"/>
          <a:ext cx="8213670" cy="3579661"/>
        </p:xfrm>
        <a:graphic>
          <a:graphicData uri="http://schemas.openxmlformats.org/drawingml/2006/table">
            <a:tbl>
              <a:tblPr>
                <a:tableStyleId>{5C22544A-7EE6-4342-B048-85BDC9FD1C3A}</a:tableStyleId>
              </a:tblPr>
              <a:tblGrid>
                <a:gridCol w="1383721"/>
                <a:gridCol w="2500511"/>
                <a:gridCol w="2750830"/>
                <a:gridCol w="1578608"/>
              </a:tblGrid>
              <a:tr h="474096">
                <a:tc>
                  <a:txBody>
                    <a:bodyPr/>
                    <a:lstStyle/>
                    <a:p>
                      <a:pPr algn="ctr" fontAlgn="b"/>
                      <a:r>
                        <a:rPr lang="en-US" sz="1600" b="1" i="0" u="none" strike="noStrike" dirty="0" smtClean="0">
                          <a:solidFill>
                            <a:schemeClr val="bg1"/>
                          </a:solidFill>
                          <a:effectLst/>
                          <a:latin typeface="+mj-lt"/>
                        </a:rPr>
                        <a:t>Date</a:t>
                      </a:r>
                      <a:endParaRPr lang="en-US" sz="1600" b="1" i="0" u="none" strike="noStrike" dirty="0">
                        <a:solidFill>
                          <a:schemeClr val="bg1"/>
                        </a:solidFill>
                        <a:effectLst/>
                        <a:latin typeface="+mj-lt"/>
                      </a:endParaRPr>
                    </a:p>
                  </a:txBody>
                  <a:tcPr marL="6350" marR="6350" marT="6350" marB="0" anchor="b">
                    <a:solidFill>
                      <a:srgbClr val="225A7A"/>
                    </a:solidFill>
                  </a:tcPr>
                </a:tc>
                <a:tc>
                  <a:txBody>
                    <a:bodyPr/>
                    <a:lstStyle/>
                    <a:p>
                      <a:pPr algn="ctr" fontAlgn="b"/>
                      <a:r>
                        <a:rPr lang="en-US" sz="1600" b="1" u="none" strike="noStrike" dirty="0" smtClean="0">
                          <a:solidFill>
                            <a:schemeClr val="bg1"/>
                          </a:solidFill>
                          <a:effectLst/>
                        </a:rPr>
                        <a:t>Acquirer</a:t>
                      </a:r>
                      <a:endParaRPr lang="en-US" sz="16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ctr" fontAlgn="b"/>
                      <a:r>
                        <a:rPr lang="en-US" sz="1600" b="1" u="none" strike="noStrike" dirty="0">
                          <a:solidFill>
                            <a:schemeClr val="bg1"/>
                          </a:solidFill>
                          <a:effectLst/>
                        </a:rPr>
                        <a:t>Target</a:t>
                      </a:r>
                      <a:endParaRPr lang="en-US" sz="16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ctr" fontAlgn="b"/>
                      <a:r>
                        <a:rPr lang="en-US" sz="1600" b="1" u="none" strike="noStrike" dirty="0" smtClean="0">
                          <a:solidFill>
                            <a:schemeClr val="bg1"/>
                          </a:solidFill>
                          <a:effectLst/>
                        </a:rPr>
                        <a:t>Deal Value </a:t>
                      </a:r>
                    </a:p>
                    <a:p>
                      <a:pPr algn="ctr" fontAlgn="b"/>
                      <a:r>
                        <a:rPr lang="en-US" sz="1600" b="1" i="0" u="none" strike="noStrike" dirty="0" smtClean="0">
                          <a:solidFill>
                            <a:schemeClr val="bg1"/>
                          </a:solidFill>
                          <a:effectLst/>
                          <a:latin typeface="Calibri" panose="020F0502020204030204" pitchFamily="34" charset="0"/>
                        </a:rPr>
                        <a:t>$ Billion</a:t>
                      </a:r>
                      <a:endParaRPr lang="en-US" sz="16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r>
              <a:tr h="207156">
                <a:tc>
                  <a:txBody>
                    <a:bodyPr/>
                    <a:lstStyle/>
                    <a:p>
                      <a:pPr algn="l" fontAlgn="b"/>
                      <a:r>
                        <a:rPr lang="en-US" sz="1400" b="0" i="0" u="none" strike="noStrike" dirty="0">
                          <a:solidFill>
                            <a:srgbClr val="000000"/>
                          </a:solidFill>
                          <a:effectLst/>
                          <a:latin typeface="Calibri" panose="020F0502020204030204" pitchFamily="34" charset="0"/>
                        </a:rPr>
                        <a:t>Dec 2012</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Aquiline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Equity Redstar</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0.1</a:t>
                      </a:r>
                    </a:p>
                  </a:txBody>
                  <a:tcPr marL="6350" marR="6350" marT="6350" marB="0" anchor="b"/>
                </a:tc>
              </a:tr>
              <a:tr h="207156">
                <a:tc>
                  <a:txBody>
                    <a:bodyPr/>
                    <a:lstStyle/>
                    <a:p>
                      <a:pPr algn="l" fontAlgn="b"/>
                      <a:r>
                        <a:rPr lang="en-US" sz="1400" b="0" i="0" u="none" strike="noStrike" dirty="0">
                          <a:solidFill>
                            <a:srgbClr val="000000"/>
                          </a:solidFill>
                          <a:effectLst/>
                          <a:latin typeface="Calibri" panose="020F0502020204030204" pitchFamily="34" charset="0"/>
                        </a:rPr>
                        <a:t>Jun 2013</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Enstar/Stone Point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Atrium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0.2</a:t>
                      </a:r>
                    </a:p>
                  </a:txBody>
                  <a:tcPr marL="6350" marR="6350" marT="6350" marB="0" anchor="b"/>
                </a:tc>
              </a:tr>
              <a:tr h="207156">
                <a:tc>
                  <a:txBody>
                    <a:bodyPr/>
                    <a:lstStyle/>
                    <a:p>
                      <a:pPr algn="l" fontAlgn="b"/>
                      <a:r>
                        <a:rPr lang="en-US" sz="1400" b="0" i="0" u="none" strike="noStrike" dirty="0">
                          <a:solidFill>
                            <a:srgbClr val="000000"/>
                          </a:solidFill>
                          <a:effectLst/>
                          <a:latin typeface="Calibri" panose="020F0502020204030204" pitchFamily="34" charset="0"/>
                        </a:rPr>
                        <a:t>Jul 2013</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Enstar/Stone Point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Torus</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0.7</a:t>
                      </a:r>
                    </a:p>
                  </a:txBody>
                  <a:tcPr marL="6350" marR="6350" marT="6350" marB="0" anchor="b"/>
                </a:tc>
              </a:tr>
              <a:tr h="207156">
                <a:tc>
                  <a:txBody>
                    <a:bodyPr/>
                    <a:lstStyle/>
                    <a:p>
                      <a:pPr algn="l" fontAlgn="b"/>
                      <a:r>
                        <a:rPr lang="en-US" sz="1400" b="0" i="0" u="none" strike="noStrike" dirty="0">
                          <a:solidFill>
                            <a:srgbClr val="000000"/>
                          </a:solidFill>
                          <a:effectLst/>
                          <a:latin typeface="Calibri" panose="020F0502020204030204" pitchFamily="34" charset="0"/>
                        </a:rPr>
                        <a:t>Aug 2013</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Ian Beaton and Management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Ark Syndicate Management</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0.4</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Aug 2013</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Lancashire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Cathedral</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0.4</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Aug 2013</a:t>
                      </a:r>
                    </a:p>
                  </a:txBody>
                  <a:tcPr marL="6350" marR="6350" marT="6350" marB="0" anchor="b"/>
                </a:tc>
                <a:tc>
                  <a:txBody>
                    <a:bodyPr/>
                    <a:lstStyle/>
                    <a:p>
                      <a:pPr algn="l" fontAlgn="b"/>
                      <a:r>
                        <a:rPr lang="en-US" sz="1400" b="0" i="0" u="none" strike="noStrike" dirty="0" err="1">
                          <a:solidFill>
                            <a:srgbClr val="000000"/>
                          </a:solidFill>
                          <a:effectLst/>
                          <a:latin typeface="Calibri" panose="020F0502020204030204" pitchFamily="34" charset="0"/>
                        </a:rPr>
                        <a:t>AmTrust</a:t>
                      </a:r>
                      <a:r>
                        <a:rPr lang="en-US" sz="1400" b="0" i="0" u="none" strike="noStrike" dirty="0">
                          <a:solidFill>
                            <a:srgbClr val="000000"/>
                          </a:solidFill>
                          <a:effectLst/>
                          <a:latin typeface="Calibri" panose="020F0502020204030204" pitchFamily="34" charset="0"/>
                        </a:rPr>
                        <a:t>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Sagicor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0.1</a:t>
                      </a:r>
                    </a:p>
                  </a:txBody>
                  <a:tcPr marL="6350" marR="6350" marT="6350" marB="0" anchor="b"/>
                </a:tc>
              </a:tr>
              <a:tr h="215498">
                <a:tc>
                  <a:txBody>
                    <a:bodyPr/>
                    <a:lstStyle/>
                    <a:p>
                      <a:pPr algn="l" fontAlgn="b"/>
                      <a:r>
                        <a:rPr lang="en-US" sz="1400" b="0" i="0" u="none" strike="noStrike">
                          <a:solidFill>
                            <a:srgbClr val="000000"/>
                          </a:solidFill>
                          <a:effectLst/>
                          <a:latin typeface="Calibri" panose="020F0502020204030204" pitchFamily="34" charset="0"/>
                        </a:rPr>
                        <a:t>Sep 2013</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ANV </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Jubilee Managing Agency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N/A</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Dec 2013</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Sompo </a:t>
                      </a:r>
                    </a:p>
                  </a:txBody>
                  <a:tcPr marL="6350" marR="6350" marT="6350" marB="0" anchor="b"/>
                </a:tc>
                <a:tc>
                  <a:txBody>
                    <a:bodyPr/>
                    <a:lstStyle/>
                    <a:p>
                      <a:pPr algn="l" fontAlgn="b"/>
                      <a:r>
                        <a:rPr lang="en-US" sz="1400" b="0" i="0" u="none" strike="noStrike" dirty="0" err="1">
                          <a:solidFill>
                            <a:srgbClr val="000000"/>
                          </a:solidFill>
                          <a:effectLst/>
                          <a:latin typeface="Calibri" panose="020F0502020204030204" pitchFamily="34" charset="0"/>
                        </a:rPr>
                        <a:t>Canopius</a:t>
                      </a:r>
                      <a:r>
                        <a:rPr lang="en-US" sz="1400" b="0" i="0" u="none" strike="noStrike" dirty="0">
                          <a:solidFill>
                            <a:srgbClr val="000000"/>
                          </a:solidFill>
                          <a:effectLst/>
                          <a:latin typeface="Calibri" panose="020F0502020204030204" pitchFamily="34" charset="0"/>
                        </a:rPr>
                        <a:t>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1.0</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Feb 2014</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Qatar Insurance Company </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Antares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0.2</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Jul 2014</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BTG Pactual </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Ariel Re</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0.4</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Nov 2014</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RenaissanceRe </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Platinum Underwriters</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1.9</a:t>
                      </a:r>
                    </a:p>
                  </a:txBody>
                  <a:tcPr marL="6350" marR="6350" marT="6350" marB="0" anchor="b"/>
                </a:tc>
              </a:tr>
              <a:tr h="229401">
                <a:tc>
                  <a:txBody>
                    <a:bodyPr/>
                    <a:lstStyle/>
                    <a:p>
                      <a:pPr algn="l" fontAlgn="b"/>
                      <a:r>
                        <a:rPr lang="en-US" sz="1400" b="0" i="0" u="none" strike="noStrike">
                          <a:solidFill>
                            <a:srgbClr val="000000"/>
                          </a:solidFill>
                          <a:effectLst/>
                          <a:latin typeface="Calibri" panose="020F0502020204030204" pitchFamily="34" charset="0"/>
                        </a:rPr>
                        <a:t>Dec 2014</a:t>
                      </a:r>
                    </a:p>
                  </a:txBody>
                  <a:tcPr marL="6350" marR="6350" marT="6350" marB="0" anchor="b"/>
                </a:tc>
                <a:tc>
                  <a:txBody>
                    <a:bodyPr/>
                    <a:lstStyle/>
                    <a:p>
                      <a:pPr algn="l" fontAlgn="b"/>
                      <a:r>
                        <a:rPr lang="en-US" sz="1400" b="0" i="0" u="none" strike="noStrike" dirty="0" smtClean="0">
                          <a:solidFill>
                            <a:srgbClr val="000000"/>
                          </a:solidFill>
                          <a:effectLst/>
                          <a:latin typeface="Calibri" panose="020F0502020204030204" pitchFamily="34" charset="0"/>
                        </a:rPr>
                        <a:t>XL Group</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 Catlin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4.1</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Jan 2015</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PartnerRe</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 AXIS</a:t>
                      </a:r>
                    </a:p>
                  </a:txBody>
                  <a:tcPr marL="6350" marR="6350" marT="6350" marB="0" anchor="b"/>
                </a:tc>
                <a:tc>
                  <a:txBody>
                    <a:bodyPr/>
                    <a:lstStyle/>
                    <a:p>
                      <a:pPr algn="r" fontAlgn="b"/>
                      <a:r>
                        <a:rPr lang="en-US" sz="1400" b="0" i="0" u="none" strike="noStrike" dirty="0" smtClean="0">
                          <a:solidFill>
                            <a:srgbClr val="000000"/>
                          </a:solidFill>
                          <a:effectLst/>
                          <a:latin typeface="Calibri" panose="020F0502020204030204" pitchFamily="34" charset="0"/>
                        </a:rPr>
                        <a:t>11.0*</a:t>
                      </a:r>
                      <a:endParaRPr lang="en-US" sz="1400" b="0" i="0" u="none" strike="noStrike" dirty="0">
                        <a:solidFill>
                          <a:srgbClr val="000000"/>
                        </a:solidFill>
                        <a:effectLst/>
                        <a:latin typeface="Calibri" panose="020F0502020204030204" pitchFamily="34" charset="0"/>
                      </a:endParaRP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Feb 2015</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Fairfax Financial Holdings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Brit</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1.9</a:t>
                      </a:r>
                    </a:p>
                  </a:txBody>
                  <a:tcPr marL="6350" marR="6350" marT="6350" marB="0" anchor="b"/>
                </a:tc>
              </a:tr>
            </a:tbl>
          </a:graphicData>
        </a:graphic>
      </p:graphicFrame>
      <p:sp>
        <p:nvSpPr>
          <p:cNvPr id="5" name="Rectangle 4"/>
          <p:cNvSpPr>
            <a:spLocks noChangeArrowheads="1"/>
          </p:cNvSpPr>
          <p:nvPr/>
        </p:nvSpPr>
        <p:spPr bwMode="auto">
          <a:xfrm>
            <a:off x="183312" y="6080127"/>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*Deal was not complete as of 6/4/15 and a rival bid from Italian investment firm </a:t>
            </a:r>
            <a:r>
              <a:rPr lang="en-US" sz="1100" dirty="0" err="1" smtClean="0">
                <a:solidFill>
                  <a:srgbClr val="000000"/>
                </a:solidFill>
              </a:rPr>
              <a:t>Exor</a:t>
            </a:r>
            <a:r>
              <a:rPr lang="en-US" sz="1100" dirty="0" smtClean="0">
                <a:solidFill>
                  <a:srgbClr val="000000"/>
                </a:solidFill>
              </a:rPr>
              <a:t> was still under consideration.</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Swiss Re </a:t>
            </a:r>
            <a:r>
              <a:rPr lang="en-US" sz="1100" i="1" dirty="0" smtClean="0">
                <a:solidFill>
                  <a:srgbClr val="000000"/>
                </a:solidFill>
              </a:rPr>
              <a:t>sigma </a:t>
            </a:r>
            <a:r>
              <a:rPr lang="en-US" sz="1100" dirty="0" smtClean="0">
                <a:solidFill>
                  <a:srgbClr val="000000"/>
                </a:solidFill>
              </a:rPr>
              <a:t>3/2015; Insurance information Institute.</a:t>
            </a:r>
            <a:endParaRPr lang="en-US" sz="1100" dirty="0">
              <a:solidFill>
                <a:srgbClr val="000000"/>
              </a:solidFill>
            </a:endParaRPr>
          </a:p>
        </p:txBody>
      </p:sp>
    </p:spTree>
    <p:custDataLst>
      <p:tags r:id="rId1"/>
    </p:custDataLst>
    <p:extLst>
      <p:ext uri="{BB962C8B-B14F-4D97-AF65-F5344CB8AC3E}">
        <p14:creationId xmlns:p14="http://schemas.microsoft.com/office/powerpoint/2010/main" val="101076558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46</a:t>
            </a:fld>
            <a:endParaRPr lang="en-US" dirty="0" smtClean="0"/>
          </a:p>
        </p:txBody>
      </p:sp>
      <p:sp>
        <p:nvSpPr>
          <p:cNvPr id="82949" name="Rectangle 2"/>
          <p:cNvSpPr>
            <a:spLocks noGrp="1" noChangeArrowheads="1"/>
          </p:cNvSpPr>
          <p:nvPr>
            <p:ph type="title"/>
          </p:nvPr>
        </p:nvSpPr>
        <p:spPr/>
        <p:txBody>
          <a:bodyPr/>
          <a:lstStyle/>
          <a:p>
            <a:r>
              <a:rPr lang="en-US" dirty="0" smtClean="0"/>
              <a:t>What’s Driving Global Insurance M&amp;A Activity and Will It Continue?</a:t>
            </a:r>
          </a:p>
        </p:txBody>
      </p:sp>
      <p:sp>
        <p:nvSpPr>
          <p:cNvPr id="1922051" name="Rectangle 3"/>
          <p:cNvSpPr>
            <a:spLocks noGrp="1" noChangeArrowheads="1"/>
          </p:cNvSpPr>
          <p:nvPr>
            <p:ph type="body" idx="1"/>
          </p:nvPr>
        </p:nvSpPr>
        <p:spPr>
          <a:xfrm>
            <a:off x="268543" y="1073939"/>
            <a:ext cx="8780207" cy="5448301"/>
          </a:xfrm>
        </p:spPr>
        <p:txBody>
          <a:bodyPr/>
          <a:lstStyle/>
          <a:p>
            <a:pPr>
              <a:lnSpc>
                <a:spcPts val="2000"/>
              </a:lnSpc>
            </a:pPr>
            <a:r>
              <a:rPr lang="en-US" sz="2000" b="1" dirty="0" smtClean="0"/>
              <a:t>Excess Capital in Global Reinsurance and Primary </a:t>
            </a:r>
            <a:r>
              <a:rPr lang="en-US" sz="2000" b="1" dirty="0"/>
              <a:t>C</a:t>
            </a:r>
            <a:r>
              <a:rPr lang="en-US" sz="2000" b="1" dirty="0" smtClean="0"/>
              <a:t>ommercial Insurance in US</a:t>
            </a:r>
          </a:p>
          <a:p>
            <a:pPr lvl="1">
              <a:lnSpc>
                <a:spcPts val="2000"/>
              </a:lnSpc>
            </a:pPr>
            <a:r>
              <a:rPr lang="en-US" sz="1800" b="1" dirty="0" smtClean="0"/>
              <a:t>(Re)Insurers, like corporations in many industry, are sitting are large amounts of cash accumulated since the Global Financial Crisis that earns very little</a:t>
            </a:r>
          </a:p>
          <a:p>
            <a:pPr>
              <a:lnSpc>
                <a:spcPts val="2000"/>
              </a:lnSpc>
            </a:pPr>
            <a:r>
              <a:rPr lang="en-US" sz="2000" b="1" dirty="0" smtClean="0"/>
              <a:t>Alternative Capital</a:t>
            </a:r>
          </a:p>
          <a:p>
            <a:pPr>
              <a:lnSpc>
                <a:spcPts val="2000"/>
              </a:lnSpc>
            </a:pPr>
            <a:r>
              <a:rPr lang="en-US" sz="2000" b="1" dirty="0" smtClean="0"/>
              <a:t>Slow Top Line (Premium) Growth</a:t>
            </a:r>
          </a:p>
          <a:p>
            <a:pPr>
              <a:lnSpc>
                <a:spcPts val="2000"/>
              </a:lnSpc>
            </a:pPr>
            <a:r>
              <a:rPr lang="en-US" sz="2000" b="1" dirty="0" smtClean="0"/>
              <a:t>Slowdown in Pace of Earnings Growth/ROE</a:t>
            </a:r>
          </a:p>
          <a:p>
            <a:pPr>
              <a:lnSpc>
                <a:spcPts val="2000"/>
              </a:lnSpc>
            </a:pPr>
            <a:r>
              <a:rPr lang="en-US" sz="2000" b="1" dirty="0" smtClean="0"/>
              <a:t>Low Interest Rates Make Debt Financing for Acquisitions Attractive</a:t>
            </a:r>
          </a:p>
          <a:p>
            <a:pPr lvl="1">
              <a:lnSpc>
                <a:spcPts val="2000"/>
              </a:lnSpc>
            </a:pPr>
            <a:r>
              <a:rPr lang="en-US" sz="2000" b="1" dirty="0" smtClean="0"/>
              <a:t>Concern that interest rates in US may soon rise so best to act now</a:t>
            </a:r>
          </a:p>
          <a:p>
            <a:pPr>
              <a:lnSpc>
                <a:spcPts val="2000"/>
              </a:lnSpc>
            </a:pPr>
            <a:r>
              <a:rPr lang="en-US" sz="2000" b="1" dirty="0" smtClean="0"/>
              <a:t>Desire to Achieve Economies of Scale</a:t>
            </a:r>
          </a:p>
          <a:p>
            <a:pPr>
              <a:lnSpc>
                <a:spcPts val="2000"/>
              </a:lnSpc>
            </a:pPr>
            <a:r>
              <a:rPr lang="en-US" sz="2000" b="1" dirty="0" smtClean="0"/>
              <a:t>Peer Pressure/Momentum</a:t>
            </a:r>
          </a:p>
          <a:p>
            <a:pPr lvl="1">
              <a:lnSpc>
                <a:spcPts val="2000"/>
              </a:lnSpc>
            </a:pPr>
            <a:r>
              <a:rPr lang="en-US" sz="1800" b="1" dirty="0" smtClean="0"/>
              <a:t>Management concerns about being “left out”</a:t>
            </a:r>
          </a:p>
        </p:txBody>
      </p:sp>
    </p:spTree>
    <p:extLst>
      <p:ext uri="{BB962C8B-B14F-4D97-AF65-F5344CB8AC3E}">
        <p14:creationId xmlns:p14="http://schemas.microsoft.com/office/powerpoint/2010/main" val="37105752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22051">
                                            <p:txEl>
                                              <p:pRg st="5" end="5"/>
                                            </p:txEl>
                                          </p:spTgt>
                                        </p:tgtEl>
                                        <p:attrNameLst>
                                          <p:attrName>style.visibility</p:attrName>
                                        </p:attrNameLst>
                                      </p:cBhvr>
                                      <p:to>
                                        <p:strVal val="visible"/>
                                      </p:to>
                                    </p:set>
                                    <p:animEffect transition="in" filter="wipe(left)">
                                      <p:cBhvr>
                                        <p:cTn id="30" dur="500"/>
                                        <p:tgtEl>
                                          <p:spTgt spid="1922051">
                                            <p:txEl>
                                              <p:pRg st="5" end="5"/>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6" end="6"/>
                                            </p:txEl>
                                          </p:spTgt>
                                        </p:tgtEl>
                                        <p:attrNameLst>
                                          <p:attrName>style.visibility</p:attrName>
                                        </p:attrNameLst>
                                      </p:cBhvr>
                                      <p:to>
                                        <p:strVal val="visible"/>
                                      </p:to>
                                    </p:set>
                                    <p:animEffect transition="in" filter="wipe(left)">
                                      <p:cBhvr>
                                        <p:cTn id="33" dur="500"/>
                                        <p:tgtEl>
                                          <p:spTgt spid="1922051">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22051">
                                            <p:txEl>
                                              <p:pRg st="7" end="7"/>
                                            </p:txEl>
                                          </p:spTgt>
                                        </p:tgtEl>
                                        <p:attrNameLst>
                                          <p:attrName>style.visibility</p:attrName>
                                        </p:attrNameLst>
                                      </p:cBhvr>
                                      <p:to>
                                        <p:strVal val="visible"/>
                                      </p:to>
                                    </p:set>
                                    <p:animEffect transition="in" filter="wipe(left)">
                                      <p:cBhvr>
                                        <p:cTn id="38" dur="500"/>
                                        <p:tgtEl>
                                          <p:spTgt spid="1922051">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22051">
                                            <p:txEl>
                                              <p:pRg st="8" end="8"/>
                                            </p:txEl>
                                          </p:spTgt>
                                        </p:tgtEl>
                                        <p:attrNameLst>
                                          <p:attrName>style.visibility</p:attrName>
                                        </p:attrNameLst>
                                      </p:cBhvr>
                                      <p:to>
                                        <p:strVal val="visible"/>
                                      </p:to>
                                    </p:set>
                                    <p:animEffect transition="in" filter="wipe(left)">
                                      <p:cBhvr>
                                        <p:cTn id="43" dur="500"/>
                                        <p:tgtEl>
                                          <p:spTgt spid="1922051">
                                            <p:txEl>
                                              <p:pRg st="8" end="8"/>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922051">
                                            <p:txEl>
                                              <p:pRg st="9" end="9"/>
                                            </p:txEl>
                                          </p:spTgt>
                                        </p:tgtEl>
                                        <p:attrNameLst>
                                          <p:attrName>style.visibility</p:attrName>
                                        </p:attrNameLst>
                                      </p:cBhvr>
                                      <p:to>
                                        <p:strVal val="visible"/>
                                      </p:to>
                                    </p:set>
                                    <p:animEffect transition="in" filter="wipe(left)">
                                      <p:cBhvr>
                                        <p:cTn id="4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47</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47</a:t>
            </a:fld>
            <a:endParaRPr lang="en-US"/>
          </a:p>
        </p:txBody>
      </p:sp>
      <p:sp>
        <p:nvSpPr>
          <p:cNvPr id="8" name="Rectangle 6"/>
          <p:cNvSpPr>
            <a:spLocks noChangeArrowheads="1"/>
          </p:cNvSpPr>
          <p:nvPr/>
        </p:nvSpPr>
        <p:spPr bwMode="auto">
          <a:xfrm>
            <a:off x="631825" y="5244556"/>
            <a:ext cx="8416925" cy="535531"/>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Key Casualty Lines</a:t>
            </a:r>
            <a:endParaRPr lang="en-US" sz="3200" b="1" dirty="0">
              <a:solidFill>
                <a:srgbClr val="225A7A"/>
              </a:solidFill>
            </a:endParaRPr>
          </a:p>
        </p:txBody>
      </p:sp>
    </p:spTree>
    <p:extLst>
      <p:ext uri="{BB962C8B-B14F-4D97-AF65-F5344CB8AC3E}">
        <p14:creationId xmlns:p14="http://schemas.microsoft.com/office/powerpoint/2010/main" val="40936850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par>
                                <p:cTn id="10" presetID="16" presetClass="entr" presetSubtype="37" fill="hold" grpId="0" nodeType="withEffect">
                                  <p:stCondLst>
                                    <p:cond delay="30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ext uri="{D42A27DB-BD31-4B8C-83A1-F6EECF244321}">
                <p14:modId xmlns:p14="http://schemas.microsoft.com/office/powerpoint/2010/main" val="3928084634"/>
              </p:ext>
            </p:extLst>
          </p:nvPr>
        </p:nvGraphicFramePr>
        <p:xfrm>
          <a:off x="206375" y="1627188"/>
          <a:ext cx="8766175" cy="4876800"/>
        </p:xfrm>
        <a:graphic>
          <a:graphicData uri="http://schemas.openxmlformats.org/presentationml/2006/ole">
            <mc:AlternateContent xmlns:mc="http://schemas.openxmlformats.org/markup-compatibility/2006">
              <mc:Choice xmlns:v="urn:schemas-microsoft-com:vml" Requires="v">
                <p:oleObj spid="_x0000_s28254484" name="Chart" r:id="rId3" imgW="8372534" imgH="4657621" progId="MSGraph.Chart.8">
                  <p:embed followColorScheme="full"/>
                </p:oleObj>
              </mc:Choice>
              <mc:Fallback>
                <p:oleObj name="Chart" r:id="rId3" imgW="8372534" imgH="4657621" progId="MSGraph.Chart.8">
                  <p:embed followColorScheme="full"/>
                  <p:pic>
                    <p:nvPicPr>
                      <p:cNvPr id="0" name=""/>
                      <p:cNvPicPr>
                        <a:picLocks noChangeAspect="1" noChangeArrowheads="1"/>
                      </p:cNvPicPr>
                      <p:nvPr/>
                    </p:nvPicPr>
                    <p:blipFill>
                      <a:blip r:embed="rId4"/>
                      <a:srcRect/>
                      <a:stretch>
                        <a:fillRect/>
                      </a:stretch>
                    </p:blipFill>
                    <p:spPr bwMode="auto">
                      <a:xfrm>
                        <a:off x="206375" y="1627188"/>
                        <a:ext cx="8766175"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(1990-2014); Conning (2015-16F) </a:t>
            </a:r>
            <a:r>
              <a:rPr lang="en-US" sz="1200" dirty="0"/>
              <a:t>Insurance Information </a:t>
            </a:r>
            <a:r>
              <a:rPr lang="en-US" sz="1200" dirty="0" smtClean="0"/>
              <a:t>Institute.</a:t>
            </a:r>
            <a:endParaRPr lang="en-US" sz="1200" dirty="0"/>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1990-2016F*</a:t>
            </a:r>
            <a:endParaRPr lang="en-US" dirty="0"/>
          </a:p>
        </p:txBody>
      </p:sp>
      <p:sp>
        <p:nvSpPr>
          <p:cNvPr id="5" name="AutoShape 13"/>
          <p:cNvSpPr>
            <a:spLocks noChangeArrowheads="1"/>
          </p:cNvSpPr>
          <p:nvPr/>
        </p:nvSpPr>
        <p:spPr bwMode="blackWhite">
          <a:xfrm>
            <a:off x="4700589" y="1184020"/>
            <a:ext cx="3578598" cy="1624925"/>
          </a:xfrm>
          <a:prstGeom prst="wedgeRectCallout">
            <a:avLst>
              <a:gd name="adj1" fmla="val 44590"/>
              <a:gd name="adj2" fmla="val 133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improved in 2013/14 but higher cats, diminishing prior year reserves and rising loss cost trends in some lines could push combined ratios higher</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48</a:t>
            </a:fld>
            <a:endParaRPr lang="en-US"/>
          </a:p>
        </p:txBody>
      </p:sp>
    </p:spTree>
    <p:extLst>
      <p:ext uri="{BB962C8B-B14F-4D97-AF65-F5344CB8AC3E}">
        <p14:creationId xmlns:p14="http://schemas.microsoft.com/office/powerpoint/2010/main" val="27735503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Property Combined Ratio: </a:t>
            </a:r>
            <a:br>
              <a:rPr lang="en-US" dirty="0" smtClean="0"/>
            </a:br>
            <a:r>
              <a:rPr lang="en-US" dirty="0" smtClean="0"/>
              <a:t>2007–2016F</a:t>
            </a:r>
            <a:endParaRPr lang="en-US" baseline="30000" dirty="0" smtClean="0"/>
          </a:p>
        </p:txBody>
      </p:sp>
      <p:graphicFrame>
        <p:nvGraphicFramePr>
          <p:cNvPr id="50178" name="Object 3"/>
          <p:cNvGraphicFramePr>
            <a:graphicFrameLocks/>
          </p:cNvGraphicFramePr>
          <p:nvPr>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462106"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38275" y="5339037"/>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Property Underwriting Performance Has Been Volatile in Recent Years, Largely Due to Fluctuations in CAT Activity</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49</a:t>
            </a:fld>
            <a:endParaRPr lang="en-US"/>
          </a:p>
        </p:txBody>
      </p:sp>
    </p:spTree>
    <p:extLst>
      <p:ext uri="{BB962C8B-B14F-4D97-AF65-F5344CB8AC3E}">
        <p14:creationId xmlns:p14="http://schemas.microsoft.com/office/powerpoint/2010/main" val="39524200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5</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1987–2015E</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 	Excludes </a:t>
            </a:r>
            <a:r>
              <a:rPr lang="en-US" sz="1100" dirty="0"/>
              <a:t>Mortgage &amp; Financial Guarantee in 2008 </a:t>
            </a:r>
            <a:r>
              <a:rPr lang="en-US" sz="1100" dirty="0" smtClean="0"/>
              <a:t>– 2014. </a:t>
            </a:r>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2883571768"/>
              </p:ext>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366031"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66029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24636"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75914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597669"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329153" y="4017501"/>
            <a:ext cx="1265424"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6770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28451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80058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33054"/>
              <a:gd name="adj2" fmla="val 188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48582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252093" y="4184467"/>
            <a:ext cx="1314450" cy="292100"/>
          </a:xfrm>
          <a:prstGeom prst="wedgeRectCallout">
            <a:avLst>
              <a:gd name="adj1" fmla="val -23583"/>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6067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7288"/>
              <a:gd name="adj2" fmla="val -12951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357793" y="4632673"/>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389778"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695534" y="3516834"/>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955725" y="4244473"/>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7937252" y="296487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284258" y="2337910"/>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8621"/>
              <a:gd name="adj2" fmla="val 2236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234632" y="324930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15927880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50</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nvPr>
        </p:nvGraphicFramePr>
        <p:xfrm>
          <a:off x="36513" y="1712913"/>
          <a:ext cx="9051925" cy="4697412"/>
        </p:xfrm>
        <a:graphic>
          <a:graphicData uri="http://schemas.openxmlformats.org/presentationml/2006/ole">
            <mc:AlternateContent xmlns:mc="http://schemas.openxmlformats.org/markup-compatibility/2006">
              <mc:Choice xmlns:v="urn:schemas-microsoft-com:vml" Requires="v">
                <p:oleObj spid="_x0000_s28463124" name="Chart" r:id="rId4" imgW="5873798" imgH="3047861" progId="MSGraph.Chart.8">
                  <p:embed followColorScheme="full"/>
                </p:oleObj>
              </mc:Choice>
              <mc:Fallback>
                <p:oleObj name="Chart" r:id="rId4" imgW="5873798" imgH="3047861" progId="MSGraph.Chart.8">
                  <p:embed followColorScheme="full"/>
                  <p:pic>
                    <p:nvPicPr>
                      <p:cNvPr id="0" name=""/>
                      <p:cNvPicPr>
                        <a:picLocks noChangeAspect="1" noChangeArrowheads="1"/>
                      </p:cNvPicPr>
                      <p:nvPr/>
                    </p:nvPicPr>
                    <p:blipFill>
                      <a:blip r:embed="rId5"/>
                      <a:srcRect/>
                      <a:stretch>
                        <a:fillRect/>
                      </a:stretch>
                    </p:blipFill>
                    <p:spPr bwMode="auto">
                      <a:xfrm>
                        <a:off x="36513" y="1712913"/>
                        <a:ext cx="9051925" cy="469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23345" y="2143125"/>
            <a:ext cx="2548655" cy="1526622"/>
          </a:xfrm>
          <a:prstGeom prst="wedgeRectCallout">
            <a:avLst>
              <a:gd name="adj1" fmla="val -69817"/>
              <a:gd name="adj2" fmla="val 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43 states showed commercial lines growth from 2007 through 2014</a:t>
            </a:r>
            <a:endParaRPr lang="en-US" b="1" dirty="0">
              <a:solidFill>
                <a:schemeClr val="bg1"/>
              </a:solidFill>
            </a:endParaRPr>
          </a:p>
        </p:txBody>
      </p:sp>
      <p:sp>
        <p:nvSpPr>
          <p:cNvPr id="10" name="Text Box 6"/>
          <p:cNvSpPr txBox="1">
            <a:spLocks noChangeArrowheads="1"/>
          </p:cNvSpPr>
          <p:nvPr/>
        </p:nvSpPr>
        <p:spPr bwMode="blackWhite">
          <a:xfrm>
            <a:off x="4933584" y="2192215"/>
            <a:ext cx="4062412" cy="98571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Commercial</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5.9%</a:t>
            </a:r>
            <a:endParaRPr lang="en-US" sz="1600" b="1" dirty="0">
              <a:solidFill>
                <a:schemeClr val="bg1"/>
              </a:solidFill>
              <a:cs typeface="+mn-cs"/>
            </a:endParaRPr>
          </a:p>
        </p:txBody>
      </p:sp>
    </p:spTree>
    <p:extLst>
      <p:ext uri="{BB962C8B-B14F-4D97-AF65-F5344CB8AC3E}">
        <p14:creationId xmlns:p14="http://schemas.microsoft.com/office/powerpoint/2010/main" val="15212437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51</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nvPr>
        </p:nvGraphicFramePr>
        <p:xfrm>
          <a:off x="17463" y="1941513"/>
          <a:ext cx="9107487" cy="4706937"/>
        </p:xfrm>
        <a:graphic>
          <a:graphicData uri="http://schemas.openxmlformats.org/presentationml/2006/ole">
            <mc:AlternateContent xmlns:mc="http://schemas.openxmlformats.org/markup-compatibility/2006">
              <mc:Choice xmlns:v="urn:schemas-microsoft-com:vml" Requires="v">
                <p:oleObj spid="_x0000_s28464148" name="Chart" r:id="rId4" imgW="5873798" imgH="3035392" progId="MSGraph.Chart.8">
                  <p:embed followColorScheme="full"/>
                </p:oleObj>
              </mc:Choice>
              <mc:Fallback>
                <p:oleObj name="Chart" r:id="rId4" imgW="5873798" imgH="3035392" progId="MSGraph.Chart.8">
                  <p:embed followColorScheme="full"/>
                  <p:pic>
                    <p:nvPicPr>
                      <p:cNvPr id="0" name=""/>
                      <p:cNvPicPr>
                        <a:picLocks noChangeAspect="1" noChangeArrowheads="1"/>
                      </p:cNvPicPr>
                      <p:nvPr/>
                    </p:nvPicPr>
                    <p:blipFill>
                      <a:blip r:embed="rId5"/>
                      <a:srcRect/>
                      <a:stretch>
                        <a:fillRect/>
                      </a:stretch>
                    </p:blipFill>
                    <p:spPr bwMode="auto">
                      <a:xfrm>
                        <a:off x="17463" y="1941513"/>
                        <a:ext cx="9107487"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403448" y="3986444"/>
            <a:ext cx="3625751" cy="1450975"/>
          </a:xfrm>
          <a:prstGeom prst="wedgeRectCallout">
            <a:avLst>
              <a:gd name="adj1" fmla="val 65659"/>
              <a:gd name="adj2" fmla="val -776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the most negative net change in premiums of the past </a:t>
            </a:r>
            <a:r>
              <a:rPr lang="en-US" b="1" dirty="0" smtClean="0">
                <a:solidFill>
                  <a:schemeClr val="bg1"/>
                </a:solidFill>
              </a:rPr>
              <a:t>6 years</a:t>
            </a:r>
            <a:endParaRPr lang="en-US" b="1" dirty="0">
              <a:solidFill>
                <a:schemeClr val="bg1"/>
              </a:solidFill>
            </a:endParaRPr>
          </a:p>
        </p:txBody>
      </p:sp>
      <p:sp>
        <p:nvSpPr>
          <p:cNvPr id="9" name="AutoShape 7"/>
          <p:cNvSpPr>
            <a:spLocks noChangeArrowheads="1"/>
          </p:cNvSpPr>
          <p:nvPr/>
        </p:nvSpPr>
        <p:spPr bwMode="blackWhite">
          <a:xfrm>
            <a:off x="4845148" y="1819279"/>
            <a:ext cx="3898801" cy="887177"/>
          </a:xfrm>
          <a:prstGeom prst="wedgeRectCallout">
            <a:avLst>
              <a:gd name="adj1" fmla="val -73420"/>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Nearly half the states have yet to see commercial lines premium volume return to pre-crisis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6855393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2D471F0-31D6-4C89-A34E-BAC6C48B9C3F}" type="slidenum">
              <a:rPr lang="en-US" altLang="en-US" sz="900"/>
              <a:pPr algn="r">
                <a:lnSpc>
                  <a:spcPct val="85000"/>
                </a:lnSpc>
                <a:spcBef>
                  <a:spcPct val="20000"/>
                </a:spcBef>
                <a:buClrTx/>
                <a:buFontTx/>
                <a:buNone/>
              </a:pPr>
              <a:t>52</a:t>
            </a:fld>
            <a:endParaRPr lang="en-US" altLang="en-US" sz="900"/>
          </a:p>
        </p:txBody>
      </p:sp>
      <p:sp>
        <p:nvSpPr>
          <p:cNvPr id="11267" name="Rectangle 2"/>
          <p:cNvSpPr>
            <a:spLocks noGrp="1" noChangeArrowheads="1"/>
          </p:cNvSpPr>
          <p:nvPr>
            <p:ph type="title" idx="4294967295"/>
          </p:nvPr>
        </p:nvSpPr>
        <p:spPr/>
        <p:txBody>
          <a:bodyPr/>
          <a:lstStyle/>
          <a:p>
            <a:r>
              <a:rPr lang="en-US" sz="3200" dirty="0" smtClean="0"/>
              <a:t>How the Risk Dollar is Spent </a:t>
            </a:r>
            <a:r>
              <a:rPr lang="en-US" sz="2600" dirty="0" smtClean="0"/>
              <a:t/>
            </a:r>
            <a:br>
              <a:rPr lang="en-US" sz="2600" dirty="0" smtClean="0"/>
            </a:br>
            <a:r>
              <a:rPr lang="en-US" sz="2400" i="1" dirty="0" smtClean="0"/>
              <a:t>(U.S. Firms with Revenues Under $1 Bill)</a:t>
            </a:r>
            <a:endParaRPr lang="en-US" altLang="en-US" sz="2600" i="1" dirty="0" smtClean="0">
              <a:latin typeface="Arial" panose="020B0604020202020204" pitchFamily="34" charset="0"/>
            </a:endParaRPr>
          </a:p>
        </p:txBody>
      </p:sp>
      <p:graphicFrame>
        <p:nvGraphicFramePr>
          <p:cNvPr id="9" name="Content Placeholder 6"/>
          <p:cNvGraphicFramePr>
            <a:graphicFrameLocks/>
          </p:cNvGraphicFramePr>
          <p:nvPr>
            <p:extLst/>
          </p:nvPr>
        </p:nvGraphicFramePr>
        <p:xfrm>
          <a:off x="0" y="1282944"/>
          <a:ext cx="9144001" cy="5212079"/>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flipH="1">
            <a:off x="6615953" y="3585882"/>
            <a:ext cx="806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6418729" y="5020235"/>
            <a:ext cx="681318" cy="134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384612" y="5387788"/>
            <a:ext cx="519953" cy="143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55694" y="4222376"/>
            <a:ext cx="528918" cy="35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86000" y="2913529"/>
            <a:ext cx="430306" cy="89647"/>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1"/>
          <p:cNvSpPr txBox="1"/>
          <p:nvPr/>
        </p:nvSpPr>
        <p:spPr>
          <a:xfrm>
            <a:off x="62717" y="6503771"/>
            <a:ext cx="5451818" cy="3896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smtClean="0">
                <a:latin typeface="Arial" panose="020B0604020202020204" pitchFamily="34" charset="0"/>
                <a:cs typeface="Arial" panose="020B0604020202020204" pitchFamily="34" charset="0"/>
              </a:rPr>
              <a:t>Source</a:t>
            </a:r>
            <a:r>
              <a:rPr lang="en-US" sz="800" dirty="0" smtClean="0"/>
              <a:t>:</a:t>
            </a:r>
            <a:r>
              <a:rPr lang="en-US" dirty="0" smtClean="0">
                <a:latin typeface="Arial" panose="020B0604020202020204" pitchFamily="34" charset="0"/>
                <a:cs typeface="Arial" panose="020B0604020202020204" pitchFamily="34" charset="0"/>
              </a:rPr>
              <a:t> 2015 RIMS Benchmark Survey; Insurance Information Institute.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5526782"/>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B603BBB8-55CF-40C0-9952-F999DCF103FC}" type="slidenum">
              <a:rPr lang="en-US" altLang="en-US" sz="900"/>
              <a:pPr algn="r">
                <a:lnSpc>
                  <a:spcPct val="85000"/>
                </a:lnSpc>
                <a:spcBef>
                  <a:spcPct val="20000"/>
                </a:spcBef>
                <a:buClrTx/>
                <a:buFontTx/>
                <a:buNone/>
              </a:pPr>
              <a:t>53</a:t>
            </a:fld>
            <a:endParaRPr lang="en-US" altLang="en-US" sz="900"/>
          </a:p>
        </p:txBody>
      </p:sp>
      <p:sp>
        <p:nvSpPr>
          <p:cNvPr id="9220"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dirty="0"/>
              <a:t>	</a:t>
            </a:r>
          </a:p>
        </p:txBody>
      </p:sp>
      <p:graphicFrame>
        <p:nvGraphicFramePr>
          <p:cNvPr id="8" name="Content Placeholder 6"/>
          <p:cNvGraphicFramePr>
            <a:graphicFrameLocks/>
          </p:cNvGraphicFramePr>
          <p:nvPr>
            <p:extLst/>
          </p:nvPr>
        </p:nvGraphicFramePr>
        <p:xfrm>
          <a:off x="0" y="1147482"/>
          <a:ext cx="9144000" cy="5190565"/>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p:cNvCxnSpPr/>
          <p:nvPr/>
        </p:nvCxnSpPr>
        <p:spPr>
          <a:xfrm>
            <a:off x="3818965" y="1434353"/>
            <a:ext cx="152400" cy="197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5432612" y="1434353"/>
            <a:ext cx="259976" cy="277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167718" y="2133600"/>
            <a:ext cx="546847" cy="188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598024" y="3191435"/>
            <a:ext cx="663388" cy="806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6598024" y="4527176"/>
            <a:ext cx="663388" cy="26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53953" y="5531224"/>
            <a:ext cx="170329" cy="89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164541" y="5576047"/>
            <a:ext cx="251012" cy="152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2"/>
          <p:cNvSpPr txBox="1">
            <a:spLocks noChangeArrowheads="1"/>
          </p:cNvSpPr>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3200" kern="0" dirty="0" smtClean="0"/>
              <a:t>How the Risk Dollar is Spent </a:t>
            </a:r>
            <a:r>
              <a:rPr lang="en-US" sz="2600" kern="0" dirty="0" smtClean="0"/>
              <a:t/>
            </a:r>
            <a:br>
              <a:rPr lang="en-US" sz="2600" kern="0" dirty="0" smtClean="0"/>
            </a:br>
            <a:r>
              <a:rPr lang="en-US" sz="2400" i="1" kern="0" dirty="0" smtClean="0"/>
              <a:t>(U.S. Firms with Revenues Over $1 Bill)</a:t>
            </a:r>
            <a:endParaRPr lang="en-US" altLang="en-US" sz="2600" i="1" kern="0" dirty="0" smtClean="0">
              <a:latin typeface="Arial" panose="020B0604020202020204" pitchFamily="34" charset="0"/>
            </a:endParaRPr>
          </a:p>
        </p:txBody>
      </p:sp>
      <p:sp>
        <p:nvSpPr>
          <p:cNvPr id="19" name="TextBox 1"/>
          <p:cNvSpPr txBox="1"/>
          <p:nvPr/>
        </p:nvSpPr>
        <p:spPr>
          <a:xfrm>
            <a:off x="62717" y="6503771"/>
            <a:ext cx="5451818" cy="3896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smtClean="0">
                <a:latin typeface="Arial" panose="020B0604020202020204" pitchFamily="34" charset="0"/>
                <a:cs typeface="Arial" panose="020B0604020202020204" pitchFamily="34" charset="0"/>
              </a:rPr>
              <a:t>Source</a:t>
            </a:r>
            <a:r>
              <a:rPr lang="en-US" sz="800" dirty="0" smtClean="0"/>
              <a:t>:</a:t>
            </a:r>
            <a:r>
              <a:rPr lang="en-US" dirty="0" smtClean="0">
                <a:latin typeface="Arial" panose="020B0604020202020204" pitchFamily="34" charset="0"/>
                <a:cs typeface="Arial" panose="020B0604020202020204" pitchFamily="34" charset="0"/>
              </a:rPr>
              <a:t> 2015 RIMS Benchmark Survey; Insurance Information Institute.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5373137"/>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General Liability</a:t>
            </a:r>
            <a:br>
              <a:rPr lang="en-US" sz="3800" dirty="0" smtClean="0">
                <a:solidFill>
                  <a:schemeClr val="bg1"/>
                </a:solidFill>
              </a:rPr>
            </a:br>
            <a:r>
              <a:rPr lang="en-US" sz="3800" dirty="0" smtClean="0">
                <a:solidFill>
                  <a:schemeClr val="bg1"/>
                </a:solidFill>
              </a:rPr>
              <a:t>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54</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535531"/>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General Liability Results Are Mixed</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54</a:t>
            </a:fld>
            <a:endParaRPr lang="en-US"/>
          </a:p>
        </p:txBody>
      </p:sp>
    </p:spTree>
    <p:extLst>
      <p:ext uri="{BB962C8B-B14F-4D97-AF65-F5344CB8AC3E}">
        <p14:creationId xmlns:p14="http://schemas.microsoft.com/office/powerpoint/2010/main" val="269409123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2005–2017F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514725856"/>
              </p:ext>
            </p:extLst>
          </p:nvPr>
        </p:nvGraphicFramePr>
        <p:xfrm>
          <a:off x="293688" y="1331913"/>
          <a:ext cx="8477250" cy="3684587"/>
        </p:xfrm>
        <a:graphic>
          <a:graphicData uri="http://schemas.openxmlformats.org/presentationml/2006/ole">
            <mc:AlternateContent xmlns:mc="http://schemas.openxmlformats.org/markup-compatibility/2006">
              <mc:Choice xmlns:v="urn:schemas-microsoft-com:vml" Requires="v">
                <p:oleObj spid="_x0000_s28257559"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913"/>
                        <a:ext cx="8477250" cy="368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Was Volatile but May Be Stabilizing</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55</a:t>
            </a:fld>
            <a:endParaRPr lang="en-US"/>
          </a:p>
        </p:txBody>
      </p:sp>
    </p:spTree>
    <p:extLst>
      <p:ext uri="{BB962C8B-B14F-4D97-AF65-F5344CB8AC3E}">
        <p14:creationId xmlns:p14="http://schemas.microsoft.com/office/powerpoint/2010/main" val="11253923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General Liability: DWP Volume and Growth, 2008 – 2017F</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DPW ($ Bill)																																																					% Change</a:t>
            </a:r>
            <a:endParaRPr lang="en-US" sz="1600" b="1" dirty="0">
              <a:solidFill>
                <a:srgbClr val="225A7A"/>
              </a:solidFill>
              <a:latin typeface="Arial" charset="0"/>
              <a:cs typeface="Arial" charset="0"/>
            </a:endParaRPr>
          </a:p>
        </p:txBody>
      </p:sp>
      <p:sp>
        <p:nvSpPr>
          <p:cNvPr id="2053" name="Rectangle 4"/>
          <p:cNvSpPr>
            <a:spLocks noChangeArrowheads="1"/>
          </p:cNvSpPr>
          <p:nvPr/>
        </p:nvSpPr>
        <p:spPr bwMode="auto">
          <a:xfrm>
            <a:off x="0" y="6567151"/>
            <a:ext cx="8636000" cy="290849"/>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Conning Research &amp; Consulting; Insurance </a:t>
            </a:r>
            <a:r>
              <a:rPr lang="en-US" sz="1100" dirty="0">
                <a:solidFill>
                  <a:srgbClr val="000000"/>
                </a:solidFill>
                <a:latin typeface="Arial" charset="0"/>
                <a:cs typeface="Arial" charset="0"/>
              </a:rPr>
              <a:t>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050" name="Object 2"/>
          <p:cNvGraphicFramePr>
            <a:graphicFrameLocks/>
          </p:cNvGraphicFramePr>
          <p:nvPr>
            <p:extLst>
              <p:ext uri="{D42A27DB-BD31-4B8C-83A1-F6EECF244321}">
                <p14:modId xmlns:p14="http://schemas.microsoft.com/office/powerpoint/2010/main" val="1613858849"/>
              </p:ext>
            </p:extLst>
          </p:nvPr>
        </p:nvGraphicFramePr>
        <p:xfrm>
          <a:off x="414338" y="1591536"/>
          <a:ext cx="8597900" cy="3937000"/>
        </p:xfrm>
        <a:graphic>
          <a:graphicData uri="http://schemas.openxmlformats.org/presentationml/2006/ole">
            <mc:AlternateContent xmlns:mc="http://schemas.openxmlformats.org/markup-compatibility/2006">
              <mc:Choice xmlns:v="urn:schemas-microsoft-com:vml" Requires="v">
                <p:oleObj spid="_x0000_s28453928" name="Chart" r:id="rId4" imgW="5733985" imgH="2616015" progId="MSGraph.Chart.8">
                  <p:embed followColorScheme="full"/>
                </p:oleObj>
              </mc:Choice>
              <mc:Fallback>
                <p:oleObj name="Chart" r:id="rId4" imgW="5733985" imgH="2616015" progId="MSGraph.Chart.8">
                  <p:embed followColorScheme="full"/>
                  <p:pic>
                    <p:nvPicPr>
                      <p:cNvPr id="0" name=""/>
                      <p:cNvPicPr>
                        <a:picLocks noChangeArrowheads="1"/>
                      </p:cNvPicPr>
                      <p:nvPr/>
                    </p:nvPicPr>
                    <p:blipFill>
                      <a:blip r:embed="rId5"/>
                      <a:srcRect/>
                      <a:stretch>
                        <a:fillRect/>
                      </a:stretch>
                    </p:blipFill>
                    <p:spPr bwMode="gray">
                      <a:xfrm>
                        <a:off x="414338" y="1591536"/>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GL Premium Volumes Continue to Grow Albeit at a Slower Pace</a:t>
            </a:r>
            <a:endParaRPr lang="en-US" b="1" dirty="0">
              <a:solidFill>
                <a:srgbClr val="FFFFFF"/>
              </a:solidFill>
              <a:latin typeface="Arial" charset="0"/>
              <a:cs typeface="Arial" charset="0"/>
            </a:endParaRPr>
          </a:p>
        </p:txBody>
      </p:sp>
      <p:sp>
        <p:nvSpPr>
          <p:cNvPr id="8" name="AutoShape 8"/>
          <p:cNvSpPr>
            <a:spLocks noChangeArrowheads="1"/>
          </p:cNvSpPr>
          <p:nvPr/>
        </p:nvSpPr>
        <p:spPr bwMode="blackWhite">
          <a:xfrm>
            <a:off x="4206240" y="3707458"/>
            <a:ext cx="1950720" cy="945822"/>
          </a:xfrm>
          <a:prstGeom prst="wedgeRectCallout">
            <a:avLst>
              <a:gd name="adj1" fmla="val 63318"/>
              <a:gd name="adj2" fmla="val -9729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GL DPW is up an estimated 35.9% ($17.2B) from its crisis low</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6280870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Return on GAAP Equity:  2008–2017F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585119118"/>
              </p:ext>
            </p:extLst>
          </p:nvPr>
        </p:nvGraphicFramePr>
        <p:xfrm>
          <a:off x="293688" y="1382714"/>
          <a:ext cx="8477250" cy="3684587"/>
        </p:xfrm>
        <a:graphic>
          <a:graphicData uri="http://schemas.openxmlformats.org/presentationml/2006/ole">
            <mc:AlternateContent xmlns:mc="http://schemas.openxmlformats.org/markup-compatibility/2006">
              <mc:Choice xmlns:v="urn:schemas-microsoft-com:vml" Requires="v">
                <p:oleObj spid="_x0000_s28454949"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82714"/>
                        <a:ext cx="8477250" cy="368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835979" y="5427980"/>
            <a:ext cx="7934959" cy="77604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General Liability Profitability Is Stable but Below Its 2011 Peak</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57</a:t>
            </a:fld>
            <a:endParaRPr lang="en-US"/>
          </a:p>
        </p:txBody>
      </p:sp>
    </p:spTree>
    <p:extLst>
      <p:ext uri="{BB962C8B-B14F-4D97-AF65-F5344CB8AC3E}">
        <p14:creationId xmlns:p14="http://schemas.microsoft.com/office/powerpoint/2010/main" val="12294155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58</a:t>
            </a:fld>
            <a:endParaRPr lang="en-US" dirty="0" smtClean="0"/>
          </a:p>
        </p:txBody>
      </p:sp>
      <p:sp>
        <p:nvSpPr>
          <p:cNvPr id="82949" name="Rectangle 2"/>
          <p:cNvSpPr>
            <a:spLocks noGrp="1" noChangeArrowheads="1"/>
          </p:cNvSpPr>
          <p:nvPr>
            <p:ph type="title"/>
          </p:nvPr>
        </p:nvSpPr>
        <p:spPr/>
        <p:txBody>
          <a:bodyPr/>
          <a:lstStyle/>
          <a:p>
            <a:r>
              <a:rPr lang="en-US" dirty="0" smtClean="0"/>
              <a:t>General Liability: Incurred Loss Trends and Outlook</a:t>
            </a:r>
          </a:p>
        </p:txBody>
      </p:sp>
      <p:sp>
        <p:nvSpPr>
          <p:cNvPr id="1922051" name="Rectangle 3"/>
          <p:cNvSpPr>
            <a:spLocks noGrp="1" noChangeArrowheads="1"/>
          </p:cNvSpPr>
          <p:nvPr>
            <p:ph type="body" idx="1"/>
          </p:nvPr>
        </p:nvSpPr>
        <p:spPr>
          <a:xfrm>
            <a:off x="181896" y="1409699"/>
            <a:ext cx="8780207" cy="5448301"/>
          </a:xfrm>
        </p:spPr>
        <p:txBody>
          <a:bodyPr/>
          <a:lstStyle/>
          <a:p>
            <a:pPr>
              <a:lnSpc>
                <a:spcPts val="2000"/>
              </a:lnSpc>
            </a:pPr>
            <a:r>
              <a:rPr lang="en-US" sz="2000" b="1" dirty="0" smtClean="0">
                <a:solidFill>
                  <a:srgbClr val="FF0000"/>
                </a:solidFill>
              </a:rPr>
              <a:t>FREQUENCY</a:t>
            </a:r>
          </a:p>
          <a:p>
            <a:pPr lvl="1">
              <a:lnSpc>
                <a:spcPts val="2000"/>
              </a:lnSpc>
            </a:pPr>
            <a:r>
              <a:rPr lang="en-US" sz="1800" b="1" dirty="0" smtClean="0"/>
              <a:t>Decreasing low single digit in 2015-2017</a:t>
            </a:r>
          </a:p>
          <a:p>
            <a:pPr lvl="1">
              <a:lnSpc>
                <a:spcPts val="2000"/>
              </a:lnSpc>
            </a:pPr>
            <a:r>
              <a:rPr lang="en-US" sz="1800" b="1" dirty="0" smtClean="0"/>
              <a:t>Reported occurrence form other liability claim counts  down by 11.8% and up 10.0%  for claims-made form</a:t>
            </a:r>
          </a:p>
          <a:p>
            <a:pPr lvl="1">
              <a:lnSpc>
                <a:spcPts val="2000"/>
              </a:lnSpc>
            </a:pPr>
            <a:r>
              <a:rPr lang="en-US" sz="1800" b="1" dirty="0" smtClean="0"/>
              <a:t>Some reports of rising loss frequency, esp. EPLI and non-profit D&amp;O</a:t>
            </a:r>
          </a:p>
          <a:p>
            <a:pPr>
              <a:lnSpc>
                <a:spcPts val="2000"/>
              </a:lnSpc>
            </a:pPr>
            <a:r>
              <a:rPr lang="en-US" sz="2000" b="1" dirty="0" smtClean="0">
                <a:solidFill>
                  <a:srgbClr val="FF0000"/>
                </a:solidFill>
              </a:rPr>
              <a:t>SEVERITY</a:t>
            </a:r>
          </a:p>
          <a:p>
            <a:pPr lvl="1">
              <a:lnSpc>
                <a:spcPts val="2000"/>
              </a:lnSpc>
            </a:pPr>
            <a:r>
              <a:rPr lang="en-US" sz="2000" b="1" dirty="0" smtClean="0"/>
              <a:t>Up low-to-mid single digits in 2015-2017</a:t>
            </a:r>
          </a:p>
          <a:p>
            <a:pPr lvl="1">
              <a:lnSpc>
                <a:spcPts val="2000"/>
              </a:lnSpc>
            </a:pPr>
            <a:r>
              <a:rPr lang="en-US" sz="2000" b="1" dirty="0" smtClean="0"/>
              <a:t>Analysis of paid losses to claim counts suggests trend of rising average loss severity</a:t>
            </a:r>
          </a:p>
          <a:p>
            <a:pPr lvl="1">
              <a:lnSpc>
                <a:spcPts val="2000"/>
              </a:lnSpc>
            </a:pPr>
            <a:r>
              <a:rPr lang="en-US" sz="2000" b="1" dirty="0" smtClean="0"/>
              <a:t>Inflation in hospital and medical costs continues to outpace overall CPI, contributing to loss severity</a:t>
            </a:r>
            <a:endParaRPr lang="en-US" sz="1800" b="1" dirty="0" smtClean="0"/>
          </a:p>
        </p:txBody>
      </p:sp>
      <p:sp>
        <p:nvSpPr>
          <p:cNvPr id="7"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Tree>
    <p:extLst>
      <p:ext uri="{BB962C8B-B14F-4D97-AF65-F5344CB8AC3E}">
        <p14:creationId xmlns:p14="http://schemas.microsoft.com/office/powerpoint/2010/main" val="41162506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Commercial Auto</a:t>
            </a:r>
            <a:br>
              <a:rPr lang="en-US" sz="3800" dirty="0" smtClean="0">
                <a:solidFill>
                  <a:schemeClr val="bg1"/>
                </a:solidFill>
              </a:rPr>
            </a:br>
            <a:r>
              <a:rPr lang="en-US" sz="3800" dirty="0" smtClean="0">
                <a:solidFill>
                  <a:schemeClr val="bg1"/>
                </a:solidFill>
              </a:rPr>
              <a:t>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59</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535531"/>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Commercial Auto Outlook Is Cloudy</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59</a:t>
            </a:fld>
            <a:endParaRPr lang="en-US"/>
          </a:p>
        </p:txBody>
      </p:sp>
    </p:spTree>
    <p:extLst>
      <p:ext uri="{BB962C8B-B14F-4D97-AF65-F5344CB8AC3E}">
        <p14:creationId xmlns:p14="http://schemas.microsoft.com/office/powerpoint/2010/main" val="311165397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104260329"/>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138933" name="Chart" r:id="rId5" imgW="5505541" imgH="3676719" progId="MSGraph.Chart.8">
                  <p:embed followColorScheme="full"/>
                </p:oleObj>
              </mc:Choice>
              <mc:Fallback>
                <p:oleObj name="Chart" r:id="rId5" imgW="5505541" imgH="3676719"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0" name="AutoShape 7"/>
          <p:cNvSpPr>
            <a:spLocks noChangeArrowheads="1"/>
          </p:cNvSpPr>
          <p:nvPr/>
        </p:nvSpPr>
        <p:spPr bwMode="auto">
          <a:xfrm>
            <a:off x="799729" y="1522892"/>
            <a:ext cx="1567439" cy="692666"/>
          </a:xfrm>
          <a:prstGeom prst="wedgeRectCallout">
            <a:avLst>
              <a:gd name="adj1" fmla="val -34073"/>
              <a:gd name="adj2" fmla="val 948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22.2%</a:t>
            </a:r>
            <a:endParaRPr lang="en-US" sz="1000" dirty="0">
              <a:solidFill>
                <a:srgbClr val="000000"/>
              </a:solidFill>
            </a:endParaRPr>
          </a:p>
        </p:txBody>
      </p:sp>
      <p:sp>
        <p:nvSpPr>
          <p:cNvPr id="16395" name="AutoShape 12"/>
          <p:cNvSpPr>
            <a:spLocks noChangeArrowheads="1"/>
          </p:cNvSpPr>
          <p:nvPr/>
        </p:nvSpPr>
        <p:spPr bwMode="auto">
          <a:xfrm>
            <a:off x="3218190" y="2000295"/>
            <a:ext cx="1299912" cy="432267"/>
          </a:xfrm>
          <a:prstGeom prst="wedgeRectCallout">
            <a:avLst>
              <a:gd name="adj1" fmla="val -63451"/>
              <a:gd name="adj2" fmla="val -6784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1986: 30.5%</a:t>
            </a:r>
            <a:endParaRPr lang="en-US" sz="1000" dirty="0">
              <a:solidFill>
                <a:srgbClr val="000000"/>
              </a:solidFill>
            </a:endParaRPr>
          </a:p>
        </p:txBody>
      </p:sp>
      <p:sp>
        <p:nvSpPr>
          <p:cNvPr id="16396" name="AutoShape 13"/>
          <p:cNvSpPr>
            <a:spLocks noChangeArrowheads="1"/>
          </p:cNvSpPr>
          <p:nvPr/>
        </p:nvSpPr>
        <p:spPr bwMode="auto">
          <a:xfrm>
            <a:off x="6615538" y="2480106"/>
            <a:ext cx="1113186" cy="460880"/>
          </a:xfrm>
          <a:prstGeom prst="wedgeRectCallout">
            <a:avLst>
              <a:gd name="adj1" fmla="val -85272"/>
              <a:gd name="adj2" fmla="val -224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 22.4%</a:t>
            </a:r>
            <a:endParaRPr lang="en-US" sz="1000" dirty="0">
              <a:solidFill>
                <a:srgbClr val="000000"/>
              </a:solidFill>
            </a:endParaRPr>
          </a:p>
        </p:txBody>
      </p:sp>
      <p:sp>
        <p:nvSpPr>
          <p:cNvPr id="16403" name="AutoShape 20"/>
          <p:cNvSpPr>
            <a:spLocks noChangeArrowheads="1"/>
          </p:cNvSpPr>
          <p:nvPr/>
        </p:nvSpPr>
        <p:spPr bwMode="auto">
          <a:xfrm>
            <a:off x="6031774" y="5161585"/>
            <a:ext cx="1037547" cy="638895"/>
          </a:xfrm>
          <a:prstGeom prst="wedgeRectCallout">
            <a:avLst>
              <a:gd name="adj1" fmla="val 76214"/>
              <a:gd name="adj2" fmla="val -1762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Recession:2009: -9.0%</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129491" y="3490444"/>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2014 3.2%</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Commercial Lines NPW Premium Growth:</a:t>
            </a:r>
          </a:p>
          <a:p>
            <a:r>
              <a:rPr lang="en-US" sz="2700" kern="0" dirty="0" smtClean="0">
                <a:latin typeface="Arial" panose="020B0604020202020204" pitchFamily="34" charset="0"/>
              </a:rPr>
              <a:t>1975 – 2014</a:t>
            </a:r>
          </a:p>
        </p:txBody>
      </p:sp>
      <p:sp>
        <p:nvSpPr>
          <p:cNvPr id="24" name="AutoShape 6"/>
          <p:cNvSpPr>
            <a:spLocks noChangeArrowheads="1"/>
          </p:cNvSpPr>
          <p:nvPr/>
        </p:nvSpPr>
        <p:spPr bwMode="auto">
          <a:xfrm>
            <a:off x="990500" y="4941381"/>
            <a:ext cx="1160517" cy="440407"/>
          </a:xfrm>
          <a:prstGeom prst="wedgeRectCallout">
            <a:avLst>
              <a:gd name="adj1" fmla="val 36802"/>
              <a:gd name="adj2" fmla="val -12420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Recessions:</a:t>
            </a:r>
          </a:p>
          <a:p>
            <a:pPr algn="ctr"/>
            <a:r>
              <a:rPr lang="en-US" sz="1200" b="1" dirty="0" smtClean="0">
                <a:solidFill>
                  <a:srgbClr val="000000"/>
                </a:solidFill>
              </a:rPr>
              <a:t>1982: 1.1% </a:t>
            </a:r>
            <a:endParaRPr lang="en-US" sz="1000" dirty="0">
              <a:solidFill>
                <a:srgbClr val="000000"/>
              </a:solidFill>
            </a:endParaRPr>
          </a:p>
        </p:txBody>
      </p:sp>
      <p:sp>
        <p:nvSpPr>
          <p:cNvPr id="32" name="AutoShape 6"/>
          <p:cNvSpPr>
            <a:spLocks noChangeArrowheads="1"/>
          </p:cNvSpPr>
          <p:nvPr/>
        </p:nvSpPr>
        <p:spPr bwMode="blackWhite">
          <a:xfrm>
            <a:off x="4397829" y="1155700"/>
            <a:ext cx="2774302" cy="739990"/>
          </a:xfrm>
          <a:prstGeom prst="wedgeRectCallout">
            <a:avLst>
              <a:gd name="adj1" fmla="val 35171"/>
              <a:gd name="adj2" fmla="val 108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Commercial lines is prone to more cyclical volatility that personal lines.  Recently, growth has stabilized in the 4% to 5% range.</a:t>
            </a:r>
            <a:endParaRPr lang="en-US" sz="1200" b="1" dirty="0">
              <a:solidFill>
                <a:schemeClr val="bg1"/>
              </a:solidFill>
              <a:cs typeface="+mn-cs"/>
            </a:endParaRPr>
          </a:p>
        </p:txBody>
      </p:sp>
      <p:sp>
        <p:nvSpPr>
          <p:cNvPr id="26" name="AutoShape 6"/>
          <p:cNvSpPr>
            <a:spLocks noChangeArrowheads="1"/>
          </p:cNvSpPr>
          <p:nvPr/>
        </p:nvSpPr>
        <p:spPr bwMode="blackWhite">
          <a:xfrm>
            <a:off x="4644060" y="3006739"/>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7856497" y="4457239"/>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
        <p:nvSpPr>
          <p:cNvPr id="19" name="Rectangle 4"/>
          <p:cNvSpPr>
            <a:spLocks noChangeArrowheads="1"/>
          </p:cNvSpPr>
          <p:nvPr/>
        </p:nvSpPr>
        <p:spPr bwMode="auto">
          <a:xfrm>
            <a:off x="78807" y="6336889"/>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20" name="AutoShape 12"/>
          <p:cNvSpPr>
            <a:spLocks noChangeArrowheads="1"/>
          </p:cNvSpPr>
          <p:nvPr/>
        </p:nvSpPr>
        <p:spPr bwMode="auto">
          <a:xfrm>
            <a:off x="3232164" y="3087328"/>
            <a:ext cx="1299912" cy="610348"/>
          </a:xfrm>
          <a:prstGeom prst="wedgeRectCallout">
            <a:avLst>
              <a:gd name="adj1" fmla="val 33020"/>
              <a:gd name="adj2" fmla="val 77697"/>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Post-Hurricane Andrew Bump:</a:t>
            </a:r>
          </a:p>
          <a:p>
            <a:pPr algn="ctr"/>
            <a:r>
              <a:rPr lang="en-US" sz="1200" b="1" dirty="0" smtClean="0">
                <a:solidFill>
                  <a:srgbClr val="000000"/>
                </a:solidFill>
              </a:rPr>
              <a:t>1993: 6.3%</a:t>
            </a:r>
            <a:endParaRPr lang="en-US" sz="1000" dirty="0">
              <a:solidFill>
                <a:srgbClr val="000000"/>
              </a:solidFill>
            </a:endParaRPr>
          </a:p>
        </p:txBody>
      </p:sp>
      <p:sp>
        <p:nvSpPr>
          <p:cNvPr id="22" name="AutoShape 13"/>
          <p:cNvSpPr>
            <a:spLocks noChangeArrowheads="1"/>
          </p:cNvSpPr>
          <p:nvPr/>
        </p:nvSpPr>
        <p:spPr bwMode="auto">
          <a:xfrm>
            <a:off x="6743311" y="3087328"/>
            <a:ext cx="1113186" cy="633556"/>
          </a:xfrm>
          <a:prstGeom prst="wedgeRectCallout">
            <a:avLst>
              <a:gd name="adj1" fmla="val -35204"/>
              <a:gd name="adj2" fmla="val 6635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Katrina Bump:</a:t>
            </a:r>
          </a:p>
          <a:p>
            <a:pPr algn="ctr"/>
            <a:r>
              <a:rPr lang="en-US" sz="1200" b="1" dirty="0" smtClean="0">
                <a:solidFill>
                  <a:srgbClr val="000000"/>
                </a:solidFill>
              </a:rPr>
              <a:t>2006: 7.7%</a:t>
            </a:r>
            <a:endParaRPr lang="en-US" sz="1000" dirty="0">
              <a:solidFill>
                <a:srgbClr val="000000"/>
              </a:solidFill>
            </a:endParaRPr>
          </a:p>
        </p:txBody>
      </p:sp>
    </p:spTree>
    <p:custDataLst>
      <p:tags r:id="rId2"/>
    </p:custDataLst>
    <p:extLst>
      <p:ext uri="{BB962C8B-B14F-4D97-AF65-F5344CB8AC3E}">
        <p14:creationId xmlns:p14="http://schemas.microsoft.com/office/powerpoint/2010/main" val="179470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34"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60</a:t>
            </a:fld>
            <a:endParaRPr lang="en-US" dirty="0" smtClean="0"/>
          </a:p>
        </p:txBody>
      </p:sp>
      <p:sp>
        <p:nvSpPr>
          <p:cNvPr id="82949" name="Rectangle 2"/>
          <p:cNvSpPr>
            <a:spLocks noGrp="1" noChangeArrowheads="1"/>
          </p:cNvSpPr>
          <p:nvPr>
            <p:ph type="title"/>
          </p:nvPr>
        </p:nvSpPr>
        <p:spPr/>
        <p:txBody>
          <a:bodyPr/>
          <a:lstStyle/>
          <a:p>
            <a:r>
              <a:rPr lang="en-US" dirty="0" smtClean="0"/>
              <a:t>Commercial Auto: Outlook</a:t>
            </a:r>
          </a:p>
        </p:txBody>
      </p:sp>
      <p:sp>
        <p:nvSpPr>
          <p:cNvPr id="1922051" name="Rectangle 3"/>
          <p:cNvSpPr>
            <a:spLocks noGrp="1" noChangeArrowheads="1"/>
          </p:cNvSpPr>
          <p:nvPr>
            <p:ph type="body" idx="1"/>
          </p:nvPr>
        </p:nvSpPr>
        <p:spPr>
          <a:xfrm>
            <a:off x="181896" y="1409699"/>
            <a:ext cx="8780207" cy="5448301"/>
          </a:xfrm>
        </p:spPr>
        <p:txBody>
          <a:bodyPr/>
          <a:lstStyle/>
          <a:p>
            <a:pPr>
              <a:lnSpc>
                <a:spcPts val="2000"/>
              </a:lnSpc>
            </a:pPr>
            <a:r>
              <a:rPr lang="en-US" sz="2000" b="1" dirty="0" smtClean="0">
                <a:solidFill>
                  <a:srgbClr val="FF0000"/>
                </a:solidFill>
              </a:rPr>
              <a:t>EXPOSURE</a:t>
            </a:r>
          </a:p>
          <a:p>
            <a:pPr lvl="1">
              <a:lnSpc>
                <a:spcPts val="2000"/>
              </a:lnSpc>
            </a:pPr>
            <a:r>
              <a:rPr lang="en-US" sz="1800" b="1" dirty="0" smtClean="0"/>
              <a:t>Heavy and light truck sales expected to rise 4% - 5% in 2015</a:t>
            </a:r>
          </a:p>
          <a:p>
            <a:pPr lvl="1">
              <a:lnSpc>
                <a:spcPts val="2000"/>
              </a:lnSpc>
            </a:pPr>
            <a:r>
              <a:rPr lang="en-US" sz="1800" b="1" dirty="0" smtClean="0"/>
              <a:t>Truck tonnage (ATA) is up 3.3% YTD (August)</a:t>
            </a:r>
          </a:p>
          <a:p>
            <a:pPr lvl="1">
              <a:lnSpc>
                <a:spcPts val="2000"/>
              </a:lnSpc>
            </a:pPr>
            <a:r>
              <a:rPr lang="en-US" sz="1800" b="1" dirty="0" smtClean="0"/>
              <a:t>Transportation Network Companies (TNCs)</a:t>
            </a:r>
          </a:p>
          <a:p>
            <a:pPr lvl="2">
              <a:lnSpc>
                <a:spcPts val="2000"/>
              </a:lnSpc>
            </a:pPr>
            <a:r>
              <a:rPr lang="en-US" sz="1600" b="1" dirty="0" smtClean="0"/>
              <a:t>TNCs such as Uber, Lyft will need to seek solutions</a:t>
            </a:r>
          </a:p>
          <a:p>
            <a:pPr lvl="2">
              <a:lnSpc>
                <a:spcPts val="2000"/>
              </a:lnSpc>
            </a:pPr>
            <a:r>
              <a:rPr lang="en-US" sz="1600" b="1" dirty="0" smtClean="0"/>
              <a:t>Regulatory environment for TNCs uncertain</a:t>
            </a:r>
            <a:endParaRPr lang="en-US" sz="1800" b="1" dirty="0" smtClean="0"/>
          </a:p>
          <a:p>
            <a:pPr>
              <a:lnSpc>
                <a:spcPts val="2000"/>
              </a:lnSpc>
            </a:pPr>
            <a:r>
              <a:rPr lang="en-US" sz="2000" b="1" dirty="0" smtClean="0">
                <a:solidFill>
                  <a:srgbClr val="FF0000"/>
                </a:solidFill>
              </a:rPr>
              <a:t>FREQUENCY</a:t>
            </a:r>
          </a:p>
          <a:p>
            <a:pPr lvl="1">
              <a:lnSpc>
                <a:spcPts val="2000"/>
              </a:lnSpc>
            </a:pPr>
            <a:r>
              <a:rPr lang="en-US" sz="1800" b="1" dirty="0" smtClean="0"/>
              <a:t>Overall frequency flat to +1% for 2015-2017 (Conning)</a:t>
            </a:r>
          </a:p>
          <a:p>
            <a:pPr lvl="1">
              <a:lnSpc>
                <a:spcPts val="2000"/>
              </a:lnSpc>
            </a:pPr>
            <a:r>
              <a:rPr lang="en-US" sz="1800" b="1" dirty="0" smtClean="0"/>
              <a:t>Miles driven is up in commercial fleets</a:t>
            </a:r>
          </a:p>
          <a:p>
            <a:pPr lvl="1">
              <a:lnSpc>
                <a:spcPts val="2000"/>
              </a:lnSpc>
            </a:pPr>
            <a:r>
              <a:rPr lang="en-US" sz="1800" b="1" dirty="0" smtClean="0"/>
              <a:t>Non-fatal injuries for truck drivers appears to be increasing</a:t>
            </a:r>
          </a:p>
          <a:p>
            <a:pPr lvl="1">
              <a:lnSpc>
                <a:spcPts val="2000"/>
              </a:lnSpc>
            </a:pPr>
            <a:r>
              <a:rPr lang="en-US" sz="1800" b="1" dirty="0" smtClean="0"/>
              <a:t>ATA: Trucker shortage; Need 89,000 new trucks each year for next decade (10% of current 890,000 employed truckers)</a:t>
            </a:r>
          </a:p>
        </p:txBody>
      </p:sp>
      <p:sp>
        <p:nvSpPr>
          <p:cNvPr id="7"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Sources: Conning Research and Consulting; American Trucking Association (ATA); Insurance Information Institute.</a:t>
            </a:r>
            <a:endParaRPr lang="en-US" sz="110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04914" y="2209577"/>
            <a:ext cx="2519998" cy="1463580"/>
          </a:xfrm>
          <a:prstGeom prst="rect">
            <a:avLst/>
          </a:prstGeom>
        </p:spPr>
      </p:pic>
    </p:spTree>
    <p:extLst>
      <p:ext uri="{BB962C8B-B14F-4D97-AF65-F5344CB8AC3E}">
        <p14:creationId xmlns:p14="http://schemas.microsoft.com/office/powerpoint/2010/main" val="23659651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922051">
                                            <p:txEl>
                                              <p:pRg st="10" end="10"/>
                                            </p:txEl>
                                          </p:spTgt>
                                        </p:tgtEl>
                                        <p:attrNameLst>
                                          <p:attrName>style.visibility</p:attrName>
                                        </p:attrNameLst>
                                      </p:cBhvr>
                                      <p:to>
                                        <p:strVal val="visible"/>
                                      </p:to>
                                    </p:set>
                                    <p:animEffect transition="in" filter="wipe(left)">
                                      <p:cBhvr>
                                        <p:cTn id="39" dur="500"/>
                                        <p:tgtEl>
                                          <p:spTgt spid="19220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1993–2017F</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3264191253"/>
              </p:ext>
            </p:extLst>
          </p:nvPr>
        </p:nvGraphicFramePr>
        <p:xfrm>
          <a:off x="298450" y="1557020"/>
          <a:ext cx="8451850" cy="3663950"/>
        </p:xfrm>
        <a:graphic>
          <a:graphicData uri="http://schemas.openxmlformats.org/presentationml/2006/ole">
            <mc:AlternateContent xmlns:mc="http://schemas.openxmlformats.org/markup-compatibility/2006">
              <mc:Choice xmlns:v="urn:schemas-microsoft-com:vml" Requires="v">
                <p:oleObj spid="_x0000_s28255509"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8450" y="155702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Only Slowly as Rate Gains Barely Offset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61</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1990-2014);Conning (2015F); Insurance Information Institute.</a:t>
            </a:r>
            <a:endParaRPr lang="en-US" sz="1100" dirty="0"/>
          </a:p>
        </p:txBody>
      </p:sp>
    </p:spTree>
    <p:extLst>
      <p:ext uri="{BB962C8B-B14F-4D97-AF65-F5344CB8AC3E}">
        <p14:creationId xmlns:p14="http://schemas.microsoft.com/office/powerpoint/2010/main" val="10978220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1993–2017F</a:t>
            </a:r>
            <a:endParaRPr lang="en-US" baseline="30000" dirty="0" smtClean="0">
              <a:latin typeface="Arial" pitchFamily="34" charset="0"/>
            </a:endParaRPr>
          </a:p>
        </p:txBody>
      </p:sp>
      <p:graphicFrame>
        <p:nvGraphicFramePr>
          <p:cNvPr id="26626" name="Object 3"/>
          <p:cNvGraphicFramePr>
            <a:graphicFrameLocks/>
          </p:cNvGraphicFramePr>
          <p:nvPr>
            <p:extLst>
              <p:ext uri="{D42A27DB-BD31-4B8C-83A1-F6EECF244321}">
                <p14:modId xmlns:p14="http://schemas.microsoft.com/office/powerpoint/2010/main" val="734702057"/>
              </p:ext>
            </p:extLst>
          </p:nvPr>
        </p:nvGraphicFramePr>
        <p:xfrm>
          <a:off x="129848" y="1487488"/>
          <a:ext cx="8705850" cy="3794125"/>
        </p:xfrm>
        <a:graphic>
          <a:graphicData uri="http://schemas.openxmlformats.org/presentationml/2006/ole">
            <mc:AlternateContent xmlns:mc="http://schemas.openxmlformats.org/markup-compatibility/2006">
              <mc:Choice xmlns:v="urn:schemas-microsoft-com:vml" Requires="v">
                <p:oleObj spid="_x0000_s28419201" name="Chart" r:id="rId4" imgW="8448682" imgH="3686279" progId="MSGraph.Chart.8">
                  <p:embed followColorScheme="full"/>
                </p:oleObj>
              </mc:Choice>
              <mc:Fallback>
                <p:oleObj name="Chart" r:id="rId4" imgW="8448682" imgH="3686279" progId="MSGraph.Chart.8">
                  <p:embed followColorScheme="full"/>
                  <p:pic>
                    <p:nvPicPr>
                      <p:cNvPr id="0" name=""/>
                      <p:cNvPicPr>
                        <a:picLocks noChangeArrowheads="1"/>
                      </p:cNvPicPr>
                      <p:nvPr/>
                    </p:nvPicPr>
                    <p:blipFill>
                      <a:blip r:embed="rId5"/>
                      <a:srcRect/>
                      <a:stretch>
                        <a:fillRect/>
                      </a:stretch>
                    </p:blipFill>
                    <p:spPr bwMode="auto">
                      <a:xfrm>
                        <a:off x="129848" y="1487488"/>
                        <a:ext cx="8705850" cy="379412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781843" y="5410857"/>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Passenger Auto </a:t>
            </a:r>
            <a:r>
              <a:rPr lang="en-US" b="1" dirty="0" err="1" smtClean="0">
                <a:solidFill>
                  <a:srgbClr val="FFFFFF"/>
                </a:solidFill>
              </a:rPr>
              <a:t>Underwriitng</a:t>
            </a:r>
            <a:r>
              <a:rPr lang="en-US" b="1" dirty="0" smtClean="0">
                <a:solidFill>
                  <a:srgbClr val="FFFFFF"/>
                </a:solidFill>
              </a:rPr>
              <a:t> Performance Is Exhibiting Remarkable Stability</a:t>
            </a:r>
            <a:endParaRPr lang="en-US"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62</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 Conning (2015F – 2017F); Insurance Information Institute.</a:t>
            </a:r>
            <a:endParaRPr lang="en-US" sz="1100" dirty="0"/>
          </a:p>
        </p:txBody>
      </p:sp>
    </p:spTree>
    <p:extLst>
      <p:ext uri="{BB962C8B-B14F-4D97-AF65-F5344CB8AC3E}">
        <p14:creationId xmlns:p14="http://schemas.microsoft.com/office/powerpoint/2010/main" val="9184216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Auto: Return on GAAP Equity:  2008–2017F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2200537671"/>
              </p:ext>
            </p:extLst>
          </p:nvPr>
        </p:nvGraphicFramePr>
        <p:xfrm>
          <a:off x="293688" y="1382714"/>
          <a:ext cx="8477250" cy="3684587"/>
        </p:xfrm>
        <a:graphic>
          <a:graphicData uri="http://schemas.openxmlformats.org/presentationml/2006/ole">
            <mc:AlternateContent xmlns:mc="http://schemas.openxmlformats.org/markup-compatibility/2006">
              <mc:Choice xmlns:v="urn:schemas-microsoft-com:vml" Requires="v">
                <p:oleObj spid="_x0000_s28473356"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82714"/>
                        <a:ext cx="8477250" cy="368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835979" y="5427980"/>
            <a:ext cx="7934959" cy="77604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Commercial Auto Margins Could Shrink if Underwriting Deteriorates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63</a:t>
            </a:fld>
            <a:endParaRPr lang="en-US"/>
          </a:p>
        </p:txBody>
      </p:sp>
    </p:spTree>
    <p:extLst>
      <p:ext uri="{BB962C8B-B14F-4D97-AF65-F5344CB8AC3E}">
        <p14:creationId xmlns:p14="http://schemas.microsoft.com/office/powerpoint/2010/main" val="35675804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Commercial Auto: DWP Volume and Growth, 2008 – 2017F</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DPW ($ Bill)																																																					% Change</a:t>
            </a:r>
            <a:endParaRPr lang="en-US" sz="1600" b="1" dirty="0">
              <a:solidFill>
                <a:srgbClr val="225A7A"/>
              </a:solidFill>
              <a:latin typeface="Arial" charset="0"/>
              <a:cs typeface="Arial" charset="0"/>
            </a:endParaRPr>
          </a:p>
        </p:txBody>
      </p:sp>
      <p:sp>
        <p:nvSpPr>
          <p:cNvPr id="2053" name="Rectangle 4"/>
          <p:cNvSpPr>
            <a:spLocks noChangeArrowheads="1"/>
          </p:cNvSpPr>
          <p:nvPr/>
        </p:nvSpPr>
        <p:spPr bwMode="auto">
          <a:xfrm>
            <a:off x="0" y="6567151"/>
            <a:ext cx="8636000" cy="290849"/>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Conning Research &amp; Consulting; Insurance </a:t>
            </a:r>
            <a:r>
              <a:rPr lang="en-US" sz="1100" dirty="0">
                <a:solidFill>
                  <a:srgbClr val="000000"/>
                </a:solidFill>
                <a:latin typeface="Arial" charset="0"/>
                <a:cs typeface="Arial" charset="0"/>
              </a:rPr>
              <a:t>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050" name="Object 2"/>
          <p:cNvGraphicFramePr>
            <a:graphicFrameLocks/>
          </p:cNvGraphicFramePr>
          <p:nvPr>
            <p:extLst>
              <p:ext uri="{D42A27DB-BD31-4B8C-83A1-F6EECF244321}">
                <p14:modId xmlns:p14="http://schemas.microsoft.com/office/powerpoint/2010/main" val="1626373145"/>
              </p:ext>
            </p:extLst>
          </p:nvPr>
        </p:nvGraphicFramePr>
        <p:xfrm>
          <a:off x="347663" y="1643832"/>
          <a:ext cx="8597900" cy="3937000"/>
        </p:xfrm>
        <a:graphic>
          <a:graphicData uri="http://schemas.openxmlformats.org/presentationml/2006/ole">
            <mc:AlternateContent xmlns:mc="http://schemas.openxmlformats.org/markup-compatibility/2006">
              <mc:Choice xmlns:v="urn:schemas-microsoft-com:vml" Requires="v">
                <p:oleObj spid="_x0000_s28455968" name="Chart" r:id="rId4" imgW="5740227" imgH="2616015" progId="MSGraph.Chart.8">
                  <p:embed followColorScheme="full"/>
                </p:oleObj>
              </mc:Choice>
              <mc:Fallback>
                <p:oleObj name="Chart" r:id="rId4" imgW="5740227" imgH="2616015" progId="MSGraph.Chart.8">
                  <p:embed followColorScheme="full"/>
                  <p:pic>
                    <p:nvPicPr>
                      <p:cNvPr id="0" name=""/>
                      <p:cNvPicPr>
                        <a:picLocks noChangeArrowheads="1"/>
                      </p:cNvPicPr>
                      <p:nvPr/>
                    </p:nvPicPr>
                    <p:blipFill>
                      <a:blip r:embed="rId5"/>
                      <a:srcRect/>
                      <a:stretch>
                        <a:fillRect/>
                      </a:stretch>
                    </p:blipFill>
                    <p:spPr bwMode="gray">
                      <a:xfrm>
                        <a:off x="347663" y="1643832"/>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1206977" y="5580832"/>
            <a:ext cx="7012622"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Commercial Auto Premium Volumes Continue to Grow Albeit at a Slower but Still-Healthy Pace</a:t>
            </a:r>
            <a:endParaRPr lang="en-US" b="1" dirty="0">
              <a:solidFill>
                <a:srgbClr val="FFFFFF"/>
              </a:solidFill>
              <a:latin typeface="Arial" charset="0"/>
              <a:cs typeface="Arial" charset="0"/>
            </a:endParaRPr>
          </a:p>
        </p:txBody>
      </p:sp>
      <p:sp>
        <p:nvSpPr>
          <p:cNvPr id="8" name="AutoShape 8"/>
          <p:cNvSpPr>
            <a:spLocks noChangeArrowheads="1"/>
          </p:cNvSpPr>
          <p:nvPr/>
        </p:nvSpPr>
        <p:spPr bwMode="blackWhite">
          <a:xfrm>
            <a:off x="5646202" y="3809058"/>
            <a:ext cx="2164080" cy="945822"/>
          </a:xfrm>
          <a:prstGeom prst="wedgeRectCallout">
            <a:avLst>
              <a:gd name="adj1" fmla="val -7105"/>
              <a:gd name="adj2" fmla="val -7903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Commercial Auto DPW is up an estimated 34.9% ($8.2B) from its crisis low</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1373444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65</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Collision Coverage: Severity </a:t>
            </a:r>
            <a:r>
              <a:rPr lang="en-US" dirty="0"/>
              <a:t>&amp;</a:t>
            </a:r>
            <a:r>
              <a:rPr lang="en-US" dirty="0" smtClean="0"/>
              <a:t> Frequency Trends Are Both Higher in 2015*</a:t>
            </a:r>
          </a:p>
        </p:txBody>
      </p:sp>
      <p:graphicFrame>
        <p:nvGraphicFramePr>
          <p:cNvPr id="43010" name="Object 3"/>
          <p:cNvGraphicFramePr>
            <a:graphicFrameLocks noChangeAspect="1"/>
          </p:cNvGraphicFramePr>
          <p:nvPr>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444779" name="Chart" r:id="rId4" imgW="8667555" imgH="3762340" progId="MSGraph.Chart.8">
                  <p:embed followColorScheme="full"/>
                </p:oleObj>
              </mc:Choice>
              <mc:Fallback>
                <p:oleObj name="Chart" r:id="rId4" imgW="8667555" imgH="3762340"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endParaRPr lang="en-US" sz="1600" b="1" dirty="0">
              <a:solidFill>
                <a:srgbClr val="225A7A"/>
              </a:solidFill>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The Recession, High Fuel Prices </a:t>
            </a:r>
            <a:r>
              <a:rPr lang="en-US" sz="2000" b="1" dirty="0" smtClean="0">
                <a:solidFill>
                  <a:srgbClr val="FFFFFF"/>
                </a:solidFill>
              </a:rPr>
              <a:t>Helped Temper Frequency and </a:t>
            </a:r>
            <a:r>
              <a:rPr lang="en-US" sz="2000" b="1" dirty="0">
                <a:solidFill>
                  <a:srgbClr val="FFFFFF"/>
                </a:solidFill>
              </a:rPr>
              <a:t>Severity, But this Trend Will Likely Be Reversed Based on Evidence from Past Recoveries</a:t>
            </a:r>
          </a:p>
        </p:txBody>
      </p:sp>
      <p:sp>
        <p:nvSpPr>
          <p:cNvPr id="10"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*2015 figure is for the 4 quarters ending with 2015:Q1.</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Tree>
    <p:extLst>
      <p:ext uri="{BB962C8B-B14F-4D97-AF65-F5344CB8AC3E}">
        <p14:creationId xmlns:p14="http://schemas.microsoft.com/office/powerpoint/2010/main" val="30033840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a:noFill/>
        </p:spPr>
        <p:txBody>
          <a:bodyPr/>
          <a:lstStyle/>
          <a:p>
            <a:r>
              <a:rPr lang="en-US" smtClean="0"/>
              <a:t>12/01/09 - 9pm</a:t>
            </a:r>
          </a:p>
        </p:txBody>
      </p:sp>
      <p:sp>
        <p:nvSpPr>
          <p:cNvPr id="399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39941" name="Rectangle 110"/>
          <p:cNvSpPr>
            <a:spLocks noGrp="1" noChangeArrowheads="1"/>
          </p:cNvSpPr>
          <p:nvPr>
            <p:ph type="sldNum" sz="quarter" idx="12"/>
          </p:nvPr>
        </p:nvSpPr>
        <p:spPr>
          <a:noFill/>
        </p:spPr>
        <p:txBody>
          <a:bodyPr/>
          <a:lstStyle/>
          <a:p>
            <a:fld id="{6F6AF3FF-DFAC-4FBD-8F31-0A02A13AB318}" type="slidenum">
              <a:rPr lang="en-US" smtClean="0"/>
              <a:pPr/>
              <a:t>66</a:t>
            </a:fld>
            <a:endParaRPr lang="en-US" smtClean="0"/>
          </a:p>
        </p:txBody>
      </p:sp>
      <p:sp>
        <p:nvSpPr>
          <p:cNvPr id="39942" name="Rectangle 2"/>
          <p:cNvSpPr>
            <a:spLocks noGrp="1" noChangeArrowheads="1"/>
          </p:cNvSpPr>
          <p:nvPr>
            <p:ph type="title"/>
          </p:nvPr>
        </p:nvSpPr>
        <p:spPr>
          <a:xfrm>
            <a:off x="66675" y="90488"/>
            <a:ext cx="8201025" cy="860425"/>
          </a:xfrm>
        </p:spPr>
        <p:txBody>
          <a:bodyPr/>
          <a:lstStyle/>
          <a:p>
            <a:r>
              <a:rPr lang="en-US" dirty="0" smtClean="0"/>
              <a:t>Bodily Injury: Severity Trend Is Up, Frequency Decline Has Ended—Rising?</a:t>
            </a:r>
          </a:p>
        </p:txBody>
      </p:sp>
      <p:graphicFrame>
        <p:nvGraphicFramePr>
          <p:cNvPr id="39938" name="Object 3"/>
          <p:cNvGraphicFramePr>
            <a:graphicFrameLocks noChangeAspect="1"/>
          </p:cNvGraphicFramePr>
          <p:nvPr>
            <p:extLst>
              <p:ext uri="{D42A27DB-BD31-4B8C-83A1-F6EECF244321}">
                <p14:modId xmlns:p14="http://schemas.microsoft.com/office/powerpoint/2010/main" val="1606126000"/>
              </p:ext>
            </p:extLst>
          </p:nvPr>
        </p:nvGraphicFramePr>
        <p:xfrm>
          <a:off x="381000" y="1752600"/>
          <a:ext cx="8648700" cy="3762375"/>
        </p:xfrm>
        <a:graphic>
          <a:graphicData uri="http://schemas.openxmlformats.org/presentationml/2006/ole">
            <mc:AlternateContent xmlns:mc="http://schemas.openxmlformats.org/markup-compatibility/2006">
              <mc:Choice xmlns:v="urn:schemas-microsoft-com:vml" Requires="v">
                <p:oleObj spid="_x0000_s28456990" name="Chart" r:id="rId4" imgW="5772267" imgH="2508365" progId="MSGraph.Chart.8">
                  <p:embed followColorScheme="full"/>
                </p:oleObj>
              </mc:Choice>
              <mc:Fallback>
                <p:oleObj name="Chart" r:id="rId4" imgW="5772267" imgH="2508365" progId="MSGraph.Chart.8">
                  <p:embed followColorScheme="full"/>
                  <p:pic>
                    <p:nvPicPr>
                      <p:cNvPr id="0" name=""/>
                      <p:cNvPicPr>
                        <a:picLocks noChangeAspect="1" noChangeArrowheads="1"/>
                      </p:cNvPicPr>
                      <p:nvPr/>
                    </p:nvPicPr>
                    <p:blipFill>
                      <a:blip r:embed="rId5"/>
                      <a:srcRect/>
                      <a:stretch>
                        <a:fillRect/>
                      </a:stretch>
                    </p:blipFill>
                    <p:spPr bwMode="gray">
                      <a:xfrm>
                        <a:off x="381000" y="17526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*2015 figure is for Q1 2015 over Q1 2014.</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2015:Q1*</a:t>
            </a:r>
            <a:endParaRPr lang="en-US" sz="1600" b="1" dirty="0">
              <a:solidFill>
                <a:srgbClr val="225A7A"/>
              </a:solidFill>
            </a:endParaRPr>
          </a:p>
        </p:txBody>
      </p:sp>
      <p:sp>
        <p:nvSpPr>
          <p:cNvPr id="1936390" name="Rectangle 6"/>
          <p:cNvSpPr>
            <a:spLocks noChangeArrowheads="1"/>
          </p:cNvSpPr>
          <p:nvPr/>
        </p:nvSpPr>
        <p:spPr bwMode="blackWhite">
          <a:xfrm>
            <a:off x="1081087" y="5607368"/>
            <a:ext cx="698182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Cost Pressures Will Increase if BI </a:t>
            </a:r>
            <a:r>
              <a:rPr lang="en-US" sz="2000" b="1" dirty="0" smtClean="0">
                <a:solidFill>
                  <a:srgbClr val="FFFFFF"/>
                </a:solidFill>
              </a:rPr>
              <a:t>Frequency and Severity Trends Persist</a:t>
            </a:r>
            <a:endParaRPr lang="en-US" sz="2000" b="1" dirty="0">
              <a:solidFill>
                <a:srgbClr val="FFFFFF"/>
              </a:solidFill>
            </a:endParaRPr>
          </a:p>
        </p:txBody>
      </p:sp>
    </p:spTree>
    <p:extLst>
      <p:ext uri="{BB962C8B-B14F-4D97-AF65-F5344CB8AC3E}">
        <p14:creationId xmlns:p14="http://schemas.microsoft.com/office/powerpoint/2010/main" val="2903287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F147505B-6734-42BC-A209-E7C2644D2067}" type="slidenum">
              <a:rPr lang="en-US" altLang="en-US" sz="900"/>
              <a:pPr algn="r">
                <a:lnSpc>
                  <a:spcPct val="85000"/>
                </a:lnSpc>
                <a:spcBef>
                  <a:spcPct val="20000"/>
                </a:spcBef>
                <a:buClrTx/>
                <a:buFontTx/>
                <a:buNone/>
              </a:pPr>
              <a:t>67</a:t>
            </a:fld>
            <a:endParaRPr lang="en-US" altLang="en-US" sz="900"/>
          </a:p>
        </p:txBody>
      </p:sp>
      <p:sp>
        <p:nvSpPr>
          <p:cNvPr id="7171" name="Rectangle 2"/>
          <p:cNvSpPr>
            <a:spLocks noGrp="1" noChangeArrowheads="1"/>
          </p:cNvSpPr>
          <p:nvPr>
            <p:ph type="title" idx="4294967295"/>
          </p:nvPr>
        </p:nvSpPr>
        <p:spPr/>
        <p:txBody>
          <a:bodyPr/>
          <a:lstStyle/>
          <a:p>
            <a:r>
              <a:rPr lang="en-US" altLang="en-US" sz="3200" dirty="0" smtClean="0">
                <a:latin typeface="Arial" panose="020B0604020202020204" pitchFamily="34" charset="0"/>
              </a:rPr>
              <a:t/>
            </a:r>
            <a:br>
              <a:rPr lang="en-US" altLang="en-US" sz="3200" dirty="0" smtClean="0">
                <a:latin typeface="Arial" panose="020B0604020202020204" pitchFamily="34" charset="0"/>
              </a:rPr>
            </a:br>
            <a:r>
              <a:rPr lang="en-US" altLang="en-US" sz="3200" dirty="0" smtClean="0">
                <a:latin typeface="Arial" panose="020B0604020202020204" pitchFamily="34" charset="0"/>
              </a:rPr>
              <a:t>Death Rates per 100,000,000 Vehicle miles, 1990-2015*</a:t>
            </a:r>
            <a:br>
              <a:rPr lang="en-US" altLang="en-US" sz="3200" dirty="0" smtClean="0">
                <a:latin typeface="Arial" panose="020B0604020202020204" pitchFamily="34" charset="0"/>
              </a:rPr>
            </a:br>
            <a:endParaRPr lang="en-US" altLang="en-US" dirty="0" smtClean="0">
              <a:latin typeface="Arial" panose="020B0604020202020204" pitchFamily="34" charset="0"/>
            </a:endParaRPr>
          </a:p>
        </p:txBody>
      </p:sp>
      <p:sp>
        <p:nvSpPr>
          <p:cNvPr id="7172" name="Rectangle 3"/>
          <p:cNvSpPr>
            <a:spLocks noChangeArrowheads="1"/>
          </p:cNvSpPr>
          <p:nvPr/>
        </p:nvSpPr>
        <p:spPr bwMode="auto">
          <a:xfrm>
            <a:off x="-173421" y="6393615"/>
            <a:ext cx="7569200" cy="52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None/>
            </a:pPr>
            <a:r>
              <a:rPr lang="en-US" altLang="en-US" sz="1400" dirty="0" smtClean="0"/>
              <a:t>*</a:t>
            </a:r>
            <a:r>
              <a:rPr lang="en-US" altLang="en-US" sz="1400" dirty="0"/>
              <a:t>Projected rate for </a:t>
            </a:r>
            <a:r>
              <a:rPr lang="en-US" altLang="en-US" sz="1400" dirty="0" smtClean="0"/>
              <a:t>2015 based on date through June 2015.</a:t>
            </a:r>
            <a:endParaRPr lang="en-US" altLang="en-US" sz="1100" dirty="0" smtClean="0"/>
          </a:p>
          <a:p>
            <a:pPr>
              <a:spcBef>
                <a:spcPct val="0"/>
              </a:spcBef>
              <a:buFont typeface="Wingdings" panose="05000000000000000000" pitchFamily="2" charset="2"/>
              <a:buNone/>
            </a:pPr>
            <a:r>
              <a:rPr lang="en-US" altLang="en-US" sz="1100" dirty="0"/>
              <a:t>	</a:t>
            </a:r>
            <a:r>
              <a:rPr lang="en-US" altLang="en-US" sz="1400" dirty="0"/>
              <a:t>Source: National Safety </a:t>
            </a:r>
            <a:r>
              <a:rPr lang="en-US" altLang="en-US" sz="1400" dirty="0" smtClean="0"/>
              <a:t>Council; Insurance Information Institute.</a:t>
            </a:r>
            <a:endParaRPr lang="en-US" altLang="en-US" sz="1400" dirty="0"/>
          </a:p>
        </p:txBody>
      </p:sp>
      <p:graphicFrame>
        <p:nvGraphicFramePr>
          <p:cNvPr id="2026500" name="Object 2"/>
          <p:cNvGraphicFramePr>
            <a:graphicFrameLocks/>
          </p:cNvGraphicFramePr>
          <p:nvPr>
            <p:extLst>
              <p:ext uri="{D42A27DB-BD31-4B8C-83A1-F6EECF244321}">
                <p14:modId xmlns:p14="http://schemas.microsoft.com/office/powerpoint/2010/main" val="98302116"/>
              </p:ext>
            </p:extLst>
          </p:nvPr>
        </p:nvGraphicFramePr>
        <p:xfrm>
          <a:off x="298450" y="1119352"/>
          <a:ext cx="8569325" cy="4579937"/>
        </p:xfrm>
        <a:graphic>
          <a:graphicData uri="http://schemas.openxmlformats.org/presentationml/2006/ole">
            <mc:AlternateContent xmlns:mc="http://schemas.openxmlformats.org/markup-compatibility/2006">
              <mc:Choice xmlns:v="urn:schemas-microsoft-com:vml" Requires="v">
                <p:oleObj spid="_x0000_s28458014" name="Chart" r:id="rId4" imgW="5740227" imgH="3066981" progId="MSGraph.Chart.8">
                  <p:embed followColorScheme="full"/>
                </p:oleObj>
              </mc:Choice>
              <mc:Fallback>
                <p:oleObj name="Chart" r:id="rId4" imgW="5740227" imgH="3066981" progId="MSGraph.Chart.8">
                  <p:embed followColorScheme="full"/>
                  <p:pic>
                    <p:nvPicPr>
                      <p:cNvPr id="0" name=""/>
                      <p:cNvPicPr>
                        <a:picLocks noChangeArrowheads="1"/>
                      </p:cNvPicPr>
                      <p:nvPr/>
                    </p:nvPicPr>
                    <p:blipFill>
                      <a:blip r:embed="rId5"/>
                      <a:srcRect/>
                      <a:stretch>
                        <a:fillRect/>
                      </a:stretch>
                    </p:blipFill>
                    <p:spPr bwMode="gray">
                      <a:xfrm>
                        <a:off x="298450" y="1119352"/>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AutoShape 6"/>
          <p:cNvSpPr>
            <a:spLocks noChangeArrowheads="1"/>
          </p:cNvSpPr>
          <p:nvPr/>
        </p:nvSpPr>
        <p:spPr bwMode="blackWhite">
          <a:xfrm>
            <a:off x="6170293" y="1119352"/>
            <a:ext cx="2511361" cy="1158982"/>
          </a:xfrm>
          <a:prstGeom prst="wedgeRectCallout">
            <a:avLst>
              <a:gd name="adj1" fmla="val -23464"/>
              <a:gd name="adj2" fmla="val 822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The recession and high gas prices reduced miles driven, accelerating the drop in death rates</a:t>
            </a:r>
            <a:endParaRPr lang="en-US" sz="1600" b="1" dirty="0">
              <a:solidFill>
                <a:schemeClr val="bg1"/>
              </a:solidFill>
            </a:endParaRPr>
          </a:p>
        </p:txBody>
      </p:sp>
      <p:sp>
        <p:nvSpPr>
          <p:cNvPr id="8" name="AutoShape 7"/>
          <p:cNvSpPr>
            <a:spLocks noChangeArrowheads="1"/>
          </p:cNvSpPr>
          <p:nvPr/>
        </p:nvSpPr>
        <p:spPr bwMode="blackWhite">
          <a:xfrm>
            <a:off x="5990896" y="3848318"/>
            <a:ext cx="2454002" cy="931589"/>
          </a:xfrm>
          <a:prstGeom prst="wedgeRectCallout">
            <a:avLst>
              <a:gd name="adj1" fmla="val 59773"/>
              <a:gd name="adj2" fmla="val -10497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Motor vehicle fatality rates appear to be ticking up in 2015</a:t>
            </a:r>
            <a:endParaRPr lang="en-US" sz="1600" b="1" dirty="0">
              <a:solidFill>
                <a:srgbClr val="FFFFFF"/>
              </a:solidFill>
              <a:cs typeface="Arial" charset="0"/>
            </a:endParaRPr>
          </a:p>
        </p:txBody>
      </p:sp>
      <p:sp>
        <p:nvSpPr>
          <p:cNvPr id="10" name="TextBox 1"/>
          <p:cNvSpPr txBox="1">
            <a:spLocks noChangeArrowheads="1"/>
          </p:cNvSpPr>
          <p:nvPr/>
        </p:nvSpPr>
        <p:spPr bwMode="auto">
          <a:xfrm>
            <a:off x="1114698" y="5885489"/>
            <a:ext cx="6936828" cy="3693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dirty="0" smtClean="0">
                <a:solidFill>
                  <a:schemeClr val="bg1"/>
                </a:solidFill>
              </a:rPr>
              <a:t>Vehicle death rates fell by nearly half between 1990 and 2010</a:t>
            </a:r>
            <a:endParaRPr lang="en-US" altLang="en-US" b="1" dirty="0">
              <a:solidFill>
                <a:schemeClr val="bg1"/>
              </a:solidFill>
            </a:endParaRPr>
          </a:p>
        </p:txBody>
      </p:sp>
    </p:spTree>
    <p:extLst>
      <p:ext uri="{BB962C8B-B14F-4D97-AF65-F5344CB8AC3E}">
        <p14:creationId xmlns:p14="http://schemas.microsoft.com/office/powerpoint/2010/main" val="41021182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3200"/>
                            </p:stCondLst>
                            <p:childTnLst>
                              <p:par>
                                <p:cTn id="13" presetID="22" presetClass="entr" presetSubtype="4" fill="hold" grpId="0" nodeType="afterEffect">
                                  <p:stCondLst>
                                    <p:cond delay="70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EE8ADF7-1D45-4667-8BCC-12A86472BB90}" type="slidenum">
              <a:rPr lang="en-US" sz="900">
                <a:solidFill>
                  <a:schemeClr val="bg1"/>
                </a:solidFill>
              </a:rPr>
              <a:pPr algn="r" eaLnBrk="0" hangingPunct="0">
                <a:lnSpc>
                  <a:spcPct val="85000"/>
                </a:lnSpc>
                <a:spcBef>
                  <a:spcPct val="20000"/>
                </a:spcBef>
              </a:pPr>
              <a:t>68</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Driving Trends, Gas Prices</a:t>
            </a:r>
            <a:endParaRPr lang="en-US" sz="4200" b="1" dirty="0">
              <a:solidFill>
                <a:schemeClr val="bg1"/>
              </a:solidFill>
            </a:endParaRPr>
          </a:p>
        </p:txBody>
      </p:sp>
      <p:sp>
        <p:nvSpPr>
          <p:cNvPr id="2152456" name="Rectangle 8"/>
          <p:cNvSpPr>
            <a:spLocks noChangeArrowheads="1"/>
          </p:cNvSpPr>
          <p:nvPr/>
        </p:nvSpPr>
        <p:spPr bwMode="auto">
          <a:xfrm>
            <a:off x="854075" y="4362450"/>
            <a:ext cx="7435850" cy="646331"/>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Back Behind the Wheel…</a:t>
            </a:r>
            <a:endParaRPr lang="en-US" sz="4000" b="1" dirty="0">
              <a:solidFill>
                <a:srgbClr val="225A7A"/>
              </a:solidFill>
            </a:endParaRPr>
          </a:p>
        </p:txBody>
      </p:sp>
    </p:spTree>
    <p:extLst>
      <p:ext uri="{BB962C8B-B14F-4D97-AF65-F5344CB8AC3E}">
        <p14:creationId xmlns:p14="http://schemas.microsoft.com/office/powerpoint/2010/main" val="280399361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0000"/>
              </a:spcBef>
              <a:spcAft>
                <a:spcPct val="0"/>
              </a:spcAft>
              <a:buClrTx/>
              <a:buFontTx/>
              <a:buNone/>
            </a:pPr>
            <a:r>
              <a:rPr lang="en-US" sz="900">
                <a:solidFill>
                  <a:srgbClr val="FFFFFF"/>
                </a:solidFill>
                <a:cs typeface="Arial" charset="0"/>
              </a:rPr>
              <a:t>12/01/09 - 9pm</a:t>
            </a:r>
          </a:p>
        </p:txBody>
      </p:sp>
      <p:sp>
        <p:nvSpPr>
          <p:cNvPr id="17411"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85000"/>
              </a:lnSpc>
              <a:spcBef>
                <a:spcPct val="20000"/>
              </a:spcBef>
              <a:spcAft>
                <a:spcPct val="0"/>
              </a:spcAft>
              <a:buClrTx/>
              <a:buFontTx/>
              <a:buNone/>
            </a:pPr>
            <a:r>
              <a:rPr lang="en-US" sz="900">
                <a:solidFill>
                  <a:srgbClr val="FFFFFF"/>
                </a:solidFill>
                <a:cs typeface="Arial" charset="0"/>
              </a:rPr>
              <a:t>eSlide – P6466 – The Financial Crisis and the Future of the P/C</a:t>
            </a:r>
          </a:p>
        </p:txBody>
      </p:sp>
      <p:sp>
        <p:nvSpPr>
          <p:cNvPr id="1741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fontAlgn="base">
              <a:lnSpc>
                <a:spcPct val="85000"/>
              </a:lnSpc>
              <a:spcBef>
                <a:spcPct val="20000"/>
              </a:spcBef>
              <a:spcAft>
                <a:spcPct val="0"/>
              </a:spcAft>
              <a:buClrTx/>
              <a:buFontTx/>
              <a:buNone/>
            </a:pPr>
            <a:fld id="{905D49B8-3886-4FBD-9202-FBFD6D7CA659}" type="slidenum">
              <a:rPr lang="en-US" sz="900">
                <a:solidFill>
                  <a:srgbClr val="000000"/>
                </a:solidFill>
                <a:cs typeface="Arial" charset="0"/>
              </a:rPr>
              <a:pPr algn="r" fontAlgn="base">
                <a:lnSpc>
                  <a:spcPct val="85000"/>
                </a:lnSpc>
                <a:spcBef>
                  <a:spcPct val="20000"/>
                </a:spcBef>
                <a:spcAft>
                  <a:spcPct val="0"/>
                </a:spcAft>
                <a:buClrTx/>
                <a:buFontTx/>
                <a:buNone/>
              </a:pPr>
              <a:t>69</a:t>
            </a:fld>
            <a:endParaRPr lang="en-US" sz="900">
              <a:solidFill>
                <a:srgbClr val="000000"/>
              </a:solidFill>
              <a:cs typeface="Arial" charset="0"/>
            </a:endParaRPr>
          </a:p>
        </p:txBody>
      </p:sp>
      <p:sp>
        <p:nvSpPr>
          <p:cNvPr id="17413" name="Rectangle 7"/>
          <p:cNvSpPr>
            <a:spLocks noGrp="1" noChangeArrowheads="1"/>
          </p:cNvSpPr>
          <p:nvPr>
            <p:ph type="title" idx="4294967295"/>
          </p:nvPr>
        </p:nvSpPr>
        <p:spPr>
          <a:xfrm>
            <a:off x="803275" y="238125"/>
            <a:ext cx="6711950" cy="769938"/>
          </a:xfrm>
        </p:spPr>
        <p:txBody>
          <a:bodyPr/>
          <a:lstStyle/>
          <a:p>
            <a:r>
              <a:rPr lang="en-US" dirty="0" smtClean="0">
                <a:latin typeface="Arial" panose="020B0604020202020204" pitchFamily="34" charset="0"/>
              </a:rPr>
              <a:t>America is Driving More Again:</a:t>
            </a:r>
            <a:br>
              <a:rPr lang="en-US" dirty="0" smtClean="0">
                <a:latin typeface="Arial" panose="020B0604020202020204" pitchFamily="34" charset="0"/>
              </a:rPr>
            </a:br>
            <a:r>
              <a:rPr lang="en-US" dirty="0" smtClean="0">
                <a:latin typeface="Arial" panose="020B0604020202020204" pitchFamily="34" charset="0"/>
              </a:rPr>
              <a:t>Total Miles Driven*, 1990–2015</a:t>
            </a:r>
          </a:p>
        </p:txBody>
      </p:sp>
      <p:sp>
        <p:nvSpPr>
          <p:cNvPr id="17414" name="Text Box 5"/>
          <p:cNvSpPr txBox="1">
            <a:spLocks noChangeArrowheads="1"/>
          </p:cNvSpPr>
          <p:nvPr/>
        </p:nvSpPr>
        <p:spPr bwMode="auto">
          <a:xfrm>
            <a:off x="0" y="6015914"/>
            <a:ext cx="8905875" cy="75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5000"/>
              </a:spcBef>
              <a:spcAft>
                <a:spcPct val="0"/>
              </a:spcAft>
              <a:buClr>
                <a:srgbClr val="FF6801"/>
              </a:buClr>
              <a:buFont typeface="Wingdings" panose="05000000000000000000" pitchFamily="2" charset="2"/>
              <a:buNone/>
            </a:pPr>
            <a:r>
              <a:rPr lang="en-US" sz="1100" dirty="0">
                <a:solidFill>
                  <a:srgbClr val="000000"/>
                </a:solidFill>
                <a:cs typeface="Arial" charset="0"/>
              </a:rPr>
              <a:t>*Moving 12-month total. The </a:t>
            </a:r>
            <a:r>
              <a:rPr lang="en-US" sz="1100" dirty="0" smtClean="0">
                <a:solidFill>
                  <a:srgbClr val="000000"/>
                </a:solidFill>
                <a:cs typeface="Arial" charset="0"/>
              </a:rPr>
              <a:t>2015 data are through May 2015, the latest available.</a:t>
            </a:r>
            <a:br>
              <a:rPr lang="en-US" sz="1100" dirty="0" smtClean="0">
                <a:solidFill>
                  <a:srgbClr val="000000"/>
                </a:solidFill>
                <a:cs typeface="Arial" charset="0"/>
              </a:rPr>
            </a:br>
            <a:r>
              <a:rPr lang="en-US" sz="1100" dirty="0" smtClean="0">
                <a:solidFill>
                  <a:srgbClr val="000000"/>
                </a:solidFill>
                <a:cs typeface="Arial" charset="0"/>
              </a:rPr>
              <a:t>Note</a:t>
            </a:r>
            <a:r>
              <a:rPr lang="en-US" sz="1100" dirty="0">
                <a:solidFill>
                  <a:srgbClr val="000000"/>
                </a:solidFill>
                <a:cs typeface="Arial" charset="0"/>
              </a:rPr>
              <a:t>: Recessions indicated by gray shaded columns</a:t>
            </a:r>
            <a:r>
              <a:rPr lang="en-US" sz="1100" dirty="0" smtClean="0">
                <a:solidFill>
                  <a:srgbClr val="000000"/>
                </a:solidFill>
                <a:cs typeface="Arial" charset="0"/>
              </a:rPr>
              <a:t>.</a:t>
            </a:r>
            <a:endParaRPr lang="en-US" sz="1100" dirty="0">
              <a:solidFill>
                <a:srgbClr val="000000"/>
              </a:solidFill>
              <a:cs typeface="Arial" charset="0"/>
            </a:endParaRPr>
          </a:p>
          <a:p>
            <a:pPr>
              <a:lnSpc>
                <a:spcPct val="85000"/>
              </a:lnSpc>
              <a:spcBef>
                <a:spcPct val="25000"/>
              </a:spcBef>
              <a:buClr>
                <a:srgbClr val="FF6801"/>
              </a:buClr>
              <a:buNone/>
            </a:pPr>
            <a:r>
              <a:rPr lang="en-US" sz="1100" dirty="0">
                <a:solidFill>
                  <a:srgbClr val="000000"/>
                </a:solidFill>
                <a:cs typeface="Arial" charset="0"/>
              </a:rPr>
              <a:t>Sources:  Federal Highway Administration </a:t>
            </a:r>
            <a:r>
              <a:rPr lang="en-US" sz="1100" dirty="0">
                <a:solidFill>
                  <a:srgbClr val="000000"/>
                </a:solidFill>
              </a:rPr>
              <a:t>(</a:t>
            </a:r>
            <a:r>
              <a:rPr lang="en-US" sz="1100" dirty="0">
                <a:solidFill>
                  <a:srgbClr val="000000"/>
                </a:solidFill>
                <a:hlinkClick r:id="rId4"/>
              </a:rPr>
              <a:t>http://</a:t>
            </a:r>
            <a:r>
              <a:rPr lang="en-US" sz="1100" dirty="0" smtClean="0">
                <a:solidFill>
                  <a:srgbClr val="000000"/>
                </a:solidFill>
                <a:hlinkClick r:id="rId4"/>
              </a:rPr>
              <a:t>www.fhwa.dot.gov/policyinformation/travel_monitoring/tvt.cfm</a:t>
            </a:r>
            <a:r>
              <a:rPr lang="en-US" sz="1100" dirty="0" smtClean="0">
                <a:solidFill>
                  <a:srgbClr val="000000"/>
                </a:solidFill>
              </a:rPr>
              <a:t> ); </a:t>
            </a:r>
            <a:r>
              <a:rPr lang="en-US" sz="1100" dirty="0">
                <a:solidFill>
                  <a:srgbClr val="000000"/>
                </a:solidFill>
                <a:cs typeface="Arial" charset="0"/>
              </a:rPr>
              <a:t/>
            </a:r>
            <a:br>
              <a:rPr lang="en-US" sz="1100" dirty="0">
                <a:solidFill>
                  <a:srgbClr val="000000"/>
                </a:solidFill>
                <a:cs typeface="Arial" charset="0"/>
              </a:rPr>
            </a:br>
            <a:r>
              <a:rPr lang="en-US" sz="1100" dirty="0">
                <a:solidFill>
                  <a:srgbClr val="000000"/>
                </a:solidFill>
                <a:cs typeface="Arial" charset="0"/>
              </a:rPr>
              <a:t>National Bureau of Economic Research (recession dates); Insurance Information Institute.</a:t>
            </a:r>
          </a:p>
        </p:txBody>
      </p:sp>
      <p:sp>
        <p:nvSpPr>
          <p:cNvPr id="17415" name="Rectangle 6"/>
          <p:cNvSpPr>
            <a:spLocks noChangeArrowheads="1"/>
          </p:cNvSpPr>
          <p:nvPr/>
        </p:nvSpPr>
        <p:spPr bwMode="black">
          <a:xfrm>
            <a:off x="165100" y="1074738"/>
            <a:ext cx="243840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sz="1600" b="1">
                <a:solidFill>
                  <a:srgbClr val="225A7A"/>
                </a:solidFill>
                <a:cs typeface="Arial" charset="0"/>
              </a:rPr>
              <a:t>Billions</a:t>
            </a:r>
          </a:p>
        </p:txBody>
      </p:sp>
      <p:graphicFrame>
        <p:nvGraphicFramePr>
          <p:cNvPr id="17416" name="Object 8"/>
          <p:cNvGraphicFramePr>
            <a:graphicFrameLocks noChangeAspect="1"/>
          </p:cNvGraphicFramePr>
          <p:nvPr>
            <p:extLst>
              <p:ext uri="{D42A27DB-BD31-4B8C-83A1-F6EECF244321}">
                <p14:modId xmlns:p14="http://schemas.microsoft.com/office/powerpoint/2010/main" val="1765028016"/>
              </p:ext>
            </p:extLst>
          </p:nvPr>
        </p:nvGraphicFramePr>
        <p:xfrm>
          <a:off x="377825" y="1185863"/>
          <a:ext cx="7896164" cy="4849340"/>
        </p:xfrm>
        <a:graphic>
          <a:graphicData uri="http://schemas.openxmlformats.org/presentationml/2006/ole">
            <mc:AlternateContent xmlns:mc="http://schemas.openxmlformats.org/markup-compatibility/2006">
              <mc:Choice xmlns:v="urn:schemas-microsoft-com:vml" Requires="v">
                <p:oleObj spid="_x0000_s28459038" name="Chart" r:id="rId5" imgW="5568790" imgH="2921092" progId="MSGraph.Chart.8">
                  <p:embed followColorScheme="full"/>
                </p:oleObj>
              </mc:Choice>
              <mc:Fallback>
                <p:oleObj name="Chart" r:id="rId5" imgW="5568790" imgH="2921092" progId="MSGraph.Chart.8">
                  <p:embed followColorScheme="full"/>
                  <p:pic>
                    <p:nvPicPr>
                      <p:cNvPr id="0" name=""/>
                      <p:cNvPicPr>
                        <a:picLocks noChangeAspect="1" noChangeArrowheads="1"/>
                      </p:cNvPicPr>
                      <p:nvPr/>
                    </p:nvPicPr>
                    <p:blipFill>
                      <a:blip r:embed="rId6"/>
                      <a:srcRect/>
                      <a:stretch>
                        <a:fillRect/>
                      </a:stretch>
                    </p:blipFill>
                    <p:spPr bwMode="gray">
                      <a:xfrm>
                        <a:off x="377825" y="1185863"/>
                        <a:ext cx="7896164" cy="4849340"/>
                      </a:xfrm>
                      <a:prstGeom prst="rect">
                        <a:avLst/>
                      </a:prstGeom>
                      <a:noFill/>
                      <a:ln>
                        <a:noFill/>
                      </a:ln>
                      <a:effectLst/>
                      <a:extLst/>
                    </p:spPr>
                  </p:pic>
                </p:oleObj>
              </mc:Fallback>
            </mc:AlternateContent>
          </a:graphicData>
        </a:graphic>
      </p:graphicFrame>
      <p:sp>
        <p:nvSpPr>
          <p:cNvPr id="9" name="AutoShape 38"/>
          <p:cNvSpPr>
            <a:spLocks noChangeArrowheads="1"/>
          </p:cNvSpPr>
          <p:nvPr/>
        </p:nvSpPr>
        <p:spPr bwMode="blackWhite">
          <a:xfrm>
            <a:off x="4159250" y="3285129"/>
            <a:ext cx="3141308" cy="1354933"/>
          </a:xfrm>
          <a:prstGeom prst="wedgeRectCallout">
            <a:avLst>
              <a:gd name="adj1" fmla="val 36861"/>
              <a:gd name="adj2" fmla="val -1385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rPr>
              <a:t>From November 2007 until January 2015,</a:t>
            </a:r>
            <a:r>
              <a:rPr lang="en-US" sz="1400" b="1" dirty="0" smtClean="0">
                <a:solidFill>
                  <a:srgbClr val="FFFFFF"/>
                </a:solidFill>
                <a:cs typeface="Arial" charset="0"/>
              </a:rPr>
              <a:t> </a:t>
            </a:r>
            <a:r>
              <a:rPr lang="en-US" sz="1400" b="1" dirty="0">
                <a:solidFill>
                  <a:srgbClr val="FFFFFF"/>
                </a:solidFill>
                <a:cs typeface="Arial" charset="0"/>
              </a:rPr>
              <a:t>miles driven </a:t>
            </a:r>
            <a:r>
              <a:rPr lang="en-US" sz="1400" b="1" dirty="0" smtClean="0">
                <a:solidFill>
                  <a:srgbClr val="FFFFFF"/>
                </a:solidFill>
                <a:cs typeface="Arial" charset="0"/>
              </a:rPr>
              <a:t>was </a:t>
            </a:r>
            <a:r>
              <a:rPr lang="en-US" sz="1400" b="1" dirty="0">
                <a:solidFill>
                  <a:srgbClr val="FFFFFF"/>
                </a:solidFill>
                <a:cs typeface="Arial" charset="0"/>
              </a:rPr>
              <a:t>below the prior peak for </a:t>
            </a:r>
            <a:r>
              <a:rPr lang="en-US" sz="1400" b="1" dirty="0" smtClean="0">
                <a:solidFill>
                  <a:srgbClr val="FFFFFF"/>
                </a:solidFill>
                <a:cs typeface="Arial" charset="0"/>
              </a:rPr>
              <a:t>87 </a:t>
            </a:r>
            <a:r>
              <a:rPr lang="en-US" sz="1400" b="1" dirty="0">
                <a:solidFill>
                  <a:srgbClr val="FFFFFF"/>
                </a:solidFill>
                <a:cs typeface="Arial" charset="0"/>
              </a:rPr>
              <a:t>straight </a:t>
            </a:r>
            <a:r>
              <a:rPr lang="en-US" sz="1400" b="1" dirty="0" smtClean="0">
                <a:solidFill>
                  <a:srgbClr val="FFFFFF"/>
                </a:solidFill>
                <a:cs typeface="Arial" charset="0"/>
              </a:rPr>
              <a:t>months—</a:t>
            </a:r>
            <a:br>
              <a:rPr lang="en-US" sz="1400" b="1" dirty="0" smtClean="0">
                <a:solidFill>
                  <a:srgbClr val="FFFFFF"/>
                </a:solidFill>
                <a:cs typeface="Arial" charset="0"/>
              </a:rPr>
            </a:br>
            <a:r>
              <a:rPr lang="en-US" sz="1400" b="1" dirty="0" smtClean="0">
                <a:solidFill>
                  <a:srgbClr val="FFFFFF"/>
                </a:solidFill>
                <a:cs typeface="Arial" charset="0"/>
              </a:rPr>
              <a:t>over 7 years! </a:t>
            </a:r>
            <a:r>
              <a:rPr lang="en-US" sz="1400" b="1" dirty="0">
                <a:solidFill>
                  <a:srgbClr val="FFFFFF"/>
                </a:solidFill>
                <a:cs typeface="Arial" charset="0"/>
              </a:rPr>
              <a:t>Previous record was in the early 1980s (39 months</a:t>
            </a:r>
            <a:r>
              <a:rPr lang="en-US" sz="1400" b="1" dirty="0" smtClean="0">
                <a:solidFill>
                  <a:srgbClr val="FFFFFF"/>
                </a:solidFill>
                <a:cs typeface="Arial" charset="0"/>
              </a:rPr>
              <a:t>).</a:t>
            </a:r>
            <a:endParaRPr lang="en-US" sz="1400" b="1" dirty="0">
              <a:solidFill>
                <a:srgbClr val="FFFFFF"/>
              </a:solidFill>
              <a:cs typeface="Arial" charset="0"/>
            </a:endParaRPr>
          </a:p>
        </p:txBody>
      </p:sp>
      <p:sp>
        <p:nvSpPr>
          <p:cNvPr id="17419" name="TextBox 12"/>
          <p:cNvSpPr txBox="1">
            <a:spLocks noChangeArrowheads="1"/>
          </p:cNvSpPr>
          <p:nvPr/>
        </p:nvSpPr>
        <p:spPr bwMode="auto">
          <a:xfrm>
            <a:off x="1612469" y="1296194"/>
            <a:ext cx="1725536" cy="10156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sz="1200" b="1" dirty="0">
                <a:solidFill>
                  <a:srgbClr val="FFFFFF"/>
                </a:solidFill>
                <a:cs typeface="Arial" charset="0"/>
              </a:rPr>
              <a:t>Some of the </a:t>
            </a:r>
            <a:r>
              <a:rPr lang="en-US" sz="1200" b="1" dirty="0" smtClean="0">
                <a:solidFill>
                  <a:srgbClr val="FFFFFF"/>
                </a:solidFill>
              </a:rPr>
              <a:t>1990</a:t>
            </a:r>
            <a:r>
              <a:rPr lang="en-US" sz="1200" b="1" dirty="0" smtClean="0">
                <a:solidFill>
                  <a:srgbClr val="FFFFFF"/>
                </a:solidFill>
                <a:cs typeface="Arial" charset="0"/>
              </a:rPr>
              <a:t>-2007 growth </a:t>
            </a:r>
            <a:r>
              <a:rPr lang="en-US" sz="1200" b="1" dirty="0">
                <a:solidFill>
                  <a:srgbClr val="FFFFFF"/>
                </a:solidFill>
                <a:cs typeface="Arial" charset="0"/>
              </a:rPr>
              <a:t>in miles driven </a:t>
            </a:r>
            <a:r>
              <a:rPr lang="en-US" sz="1200" b="1" dirty="0" smtClean="0">
                <a:solidFill>
                  <a:srgbClr val="FFFFFF"/>
                </a:solidFill>
                <a:cs typeface="Arial" charset="0"/>
              </a:rPr>
              <a:t>(+43.9%) is </a:t>
            </a:r>
            <a:r>
              <a:rPr lang="en-US" sz="1200" b="1" dirty="0">
                <a:solidFill>
                  <a:srgbClr val="FFFFFF"/>
                </a:solidFill>
                <a:cs typeface="Arial" charset="0"/>
              </a:rPr>
              <a:t>due to population </a:t>
            </a:r>
            <a:r>
              <a:rPr lang="en-US" sz="1200" b="1" dirty="0" smtClean="0">
                <a:solidFill>
                  <a:srgbClr val="FFFFFF"/>
                </a:solidFill>
                <a:cs typeface="Arial" charset="0"/>
              </a:rPr>
              <a:t>growth</a:t>
            </a:r>
            <a:r>
              <a:rPr lang="en-US" sz="1200" b="1" dirty="0">
                <a:solidFill>
                  <a:srgbClr val="FFFFFF"/>
                </a:solidFill>
              </a:rPr>
              <a:t> </a:t>
            </a:r>
            <a:r>
              <a:rPr lang="en-US" sz="1200" b="1" dirty="0" smtClean="0">
                <a:solidFill>
                  <a:srgbClr val="FFFFFF"/>
                </a:solidFill>
              </a:rPr>
              <a:t>(</a:t>
            </a:r>
            <a:r>
              <a:rPr lang="en-US" sz="1200" b="1" dirty="0" smtClean="0">
                <a:solidFill>
                  <a:srgbClr val="FFFFFF"/>
                </a:solidFill>
                <a:cs typeface="Arial" charset="0"/>
              </a:rPr>
              <a:t>+20.7%</a:t>
            </a:r>
            <a:r>
              <a:rPr lang="en-US" sz="1200" b="1" dirty="0" smtClean="0">
                <a:solidFill>
                  <a:srgbClr val="FFFFFF"/>
                </a:solidFill>
              </a:rPr>
              <a:t>)…</a:t>
            </a:r>
            <a:endParaRPr lang="en-US" sz="1200" b="1" dirty="0">
              <a:solidFill>
                <a:srgbClr val="FFFFFF"/>
              </a:solidFill>
              <a:cs typeface="Arial" charset="0"/>
            </a:endParaRPr>
          </a:p>
        </p:txBody>
      </p:sp>
      <p:sp>
        <p:nvSpPr>
          <p:cNvPr id="12" name="Rectangle 7"/>
          <p:cNvSpPr>
            <a:spLocks noChangeArrowheads="1"/>
          </p:cNvSpPr>
          <p:nvPr/>
        </p:nvSpPr>
        <p:spPr bwMode="grayWhite">
          <a:xfrm>
            <a:off x="5978477" y="1452880"/>
            <a:ext cx="2295512" cy="769207"/>
          </a:xfrm>
          <a:prstGeom prst="rect">
            <a:avLst/>
          </a:prstGeom>
          <a:noFill/>
          <a:ln w="28575">
            <a:solidFill>
              <a:schemeClr val="folHlink"/>
            </a:solidFill>
            <a:miter lim="800000"/>
            <a:headEnd/>
            <a:tailEnd/>
          </a:ln>
        </p:spPr>
        <p:txBody>
          <a:bodyPr wrap="none" anchor="ctr"/>
          <a:lstStyle/>
          <a:p>
            <a:endParaRPr lang="en-US"/>
          </a:p>
        </p:txBody>
      </p:sp>
      <p:sp>
        <p:nvSpPr>
          <p:cNvPr id="14" name="AutoShape 38"/>
          <p:cNvSpPr>
            <a:spLocks noChangeArrowheads="1"/>
          </p:cNvSpPr>
          <p:nvPr/>
        </p:nvSpPr>
        <p:spPr bwMode="blackWhite">
          <a:xfrm>
            <a:off x="8181435" y="2559523"/>
            <a:ext cx="839279" cy="725606"/>
          </a:xfrm>
          <a:prstGeom prst="wedgeRectCallout">
            <a:avLst>
              <a:gd name="adj1" fmla="val -51223"/>
              <a:gd name="adj2" fmla="val -1857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a:solidFill>
                  <a:srgbClr val="FFFFFF"/>
                </a:solidFill>
              </a:rPr>
              <a:t>N</a:t>
            </a:r>
            <a:r>
              <a:rPr lang="en-US" sz="1400" b="1" dirty="0" smtClean="0">
                <a:solidFill>
                  <a:srgbClr val="FFFFFF"/>
                </a:solidFill>
              </a:rPr>
              <a:t>ew records in 2015</a:t>
            </a:r>
            <a:endParaRPr lang="en-US" sz="1400" b="1" dirty="0">
              <a:solidFill>
                <a:srgbClr val="FFFFFF"/>
              </a:solidFill>
              <a:cs typeface="Arial" charset="0"/>
            </a:endParaRPr>
          </a:p>
        </p:txBody>
      </p:sp>
      <p:sp>
        <p:nvSpPr>
          <p:cNvPr id="13" name="TextBox 12"/>
          <p:cNvSpPr txBox="1">
            <a:spLocks noChangeArrowheads="1"/>
          </p:cNvSpPr>
          <p:nvPr/>
        </p:nvSpPr>
        <p:spPr bwMode="auto">
          <a:xfrm>
            <a:off x="1612468" y="2422188"/>
            <a:ext cx="1725537" cy="10156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sz="1200" b="1" dirty="0" smtClean="0">
                <a:solidFill>
                  <a:srgbClr val="FFFFFF"/>
                </a:solidFill>
                <a:cs typeface="Arial" charset="0"/>
              </a:rPr>
              <a:t>…but the population grew by 6.6% from 2007-2015 and miles driven didn’t </a:t>
            </a:r>
            <a:r>
              <a:rPr lang="en-US" sz="1200" b="1" dirty="0" smtClean="0">
                <a:solidFill>
                  <a:srgbClr val="FFFFFF"/>
                </a:solidFill>
              </a:rPr>
              <a:t>grow at all.</a:t>
            </a:r>
            <a:endParaRPr lang="en-US" sz="1200" b="1" dirty="0">
              <a:solidFill>
                <a:srgbClr val="FFFFFF"/>
              </a:solidFill>
              <a:cs typeface="Arial" charset="0"/>
            </a:endParaRPr>
          </a:p>
        </p:txBody>
      </p:sp>
    </p:spTree>
    <p:extLst>
      <p:ext uri="{BB962C8B-B14F-4D97-AF65-F5344CB8AC3E}">
        <p14:creationId xmlns:p14="http://schemas.microsoft.com/office/powerpoint/2010/main" val="28242428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barn(inHorizontal)">
                                      <p:cBhvr>
                                        <p:cTn id="10" dur="500"/>
                                        <p:tgtEl>
                                          <p:spTgt spid="12"/>
                                        </p:tgtEl>
                                      </p:cBhvr>
                                    </p:animEffect>
                                  </p:childTnLst>
                                </p:cTn>
                              </p:par>
                            </p:childTnLst>
                          </p:cTn>
                        </p:par>
                        <p:par>
                          <p:cTn id="11" fill="hold">
                            <p:stCondLst>
                              <p:cond delay="1500"/>
                            </p:stCondLst>
                            <p:childTnLst>
                              <p:par>
                                <p:cTn id="12" presetID="22" presetClass="entr" presetSubtype="8" fill="hold" grpId="0" nodeType="after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7</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2001–2015:H1*</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 = 97.0.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ext uri="{D42A27DB-BD31-4B8C-83A1-F6EECF244321}">
                <p14:modId xmlns:p14="http://schemas.microsoft.com/office/powerpoint/2010/main" val="1402113457"/>
              </p:ext>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302597" name="Chart" r:id="rId5" imgW="8534400" imgH="3628921" progId="MSGraph.Chart.8">
                  <p:embed followColorScheme="full"/>
                </p:oleObj>
              </mc:Choice>
              <mc:Fallback>
                <p:oleObj name="Chart" r:id="rId5" imgW="8534400" imgH="3628921"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3763158" y="2093058"/>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6028" y="1114616"/>
            <a:ext cx="1709738" cy="895350"/>
          </a:xfrm>
          <a:prstGeom prst="wedgeRectCallout">
            <a:avLst>
              <a:gd name="adj1" fmla="val -6925"/>
              <a:gd name="adj2" fmla="val 343568"/>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093888"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5" name="PPTShape_1"/>
          <p:cNvSpPr>
            <a:spLocks noChangeArrowheads="1"/>
          </p:cNvSpPr>
          <p:nvPr/>
        </p:nvSpPr>
        <p:spPr bwMode="blackWhite">
          <a:xfrm>
            <a:off x="6765477" y="1098931"/>
            <a:ext cx="1101725" cy="1654175"/>
          </a:xfrm>
          <a:prstGeom prst="wedgeRectCallout">
            <a:avLst>
              <a:gd name="adj1" fmla="val -76758"/>
              <a:gd name="adj2" fmla="val 155514"/>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35077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033177" y="3195713"/>
            <a:ext cx="915740" cy="582804"/>
          </a:xfrm>
          <a:prstGeom prst="wedgeRectCallout">
            <a:avLst>
              <a:gd name="adj1" fmla="val -62991"/>
              <a:gd name="adj2" fmla="val 155800"/>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316339" y="3912051"/>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084203" y="3516620"/>
            <a:ext cx="1251488" cy="895350"/>
          </a:xfrm>
          <a:prstGeom prst="wedgeRectCallout">
            <a:avLst>
              <a:gd name="adj1" fmla="val -10466"/>
              <a:gd name="adj2" fmla="val 153169"/>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20" name="PPTShape_0"/>
          <p:cNvSpPr>
            <a:spLocks noChangeArrowheads="1"/>
          </p:cNvSpPr>
          <p:nvPr/>
        </p:nvSpPr>
        <p:spPr bwMode="blackWhite">
          <a:xfrm>
            <a:off x="5702053" y="2511939"/>
            <a:ext cx="1038225" cy="1119188"/>
          </a:xfrm>
          <a:prstGeom prst="wedgeRectCallout">
            <a:avLst>
              <a:gd name="adj1" fmla="val -41663"/>
              <a:gd name="adj2" fmla="val 124655"/>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Tree>
    <p:custDataLst>
      <p:tags r:id="rId2"/>
    </p:custDataLst>
    <p:extLst>
      <p:ext uri="{BB962C8B-B14F-4D97-AF65-F5344CB8AC3E}">
        <p14:creationId xmlns:p14="http://schemas.microsoft.com/office/powerpoint/2010/main" val="25271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6" grpId="0" animBg="1"/>
      <p:bldP spid="17" grpId="0" animBg="1"/>
      <p:bldP spid="18" grpId="0" animBg="1"/>
      <p:bldP spid="19" grpId="0" animBg="1"/>
      <p:bldP spid="2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190500" y="371475"/>
            <a:ext cx="8382000" cy="381000"/>
          </a:xfrm>
        </p:spPr>
        <p:txBody>
          <a:bodyPr/>
          <a:lstStyle/>
          <a:p>
            <a:pPr>
              <a:lnSpc>
                <a:spcPct val="85000"/>
              </a:lnSpc>
            </a:pPr>
            <a:r>
              <a:rPr lang="en-US" smtClean="0"/>
              <a:t>Do Changes in Miles Driven Affect</a:t>
            </a:r>
            <a:br>
              <a:rPr lang="en-US" smtClean="0"/>
            </a:br>
            <a:r>
              <a:rPr lang="en-US" smtClean="0"/>
              <a:t>Auto Collision Claim Frequency?</a:t>
            </a:r>
          </a:p>
        </p:txBody>
      </p:sp>
      <p:graphicFrame>
        <p:nvGraphicFramePr>
          <p:cNvPr id="17410" name="Object 3"/>
          <p:cNvGraphicFramePr>
            <a:graphicFrameLocks noGrp="1" noChangeAspect="1"/>
          </p:cNvGraphicFramePr>
          <p:nvPr>
            <p:ph idx="1"/>
            <p:extLst>
              <p:ext uri="{D42A27DB-BD31-4B8C-83A1-F6EECF244321}">
                <p14:modId xmlns:p14="http://schemas.microsoft.com/office/powerpoint/2010/main" val="812245972"/>
              </p:ext>
            </p:extLst>
          </p:nvPr>
        </p:nvGraphicFramePr>
        <p:xfrm>
          <a:off x="0" y="1836738"/>
          <a:ext cx="9096375" cy="4489450"/>
        </p:xfrm>
        <a:graphic>
          <a:graphicData uri="http://schemas.openxmlformats.org/presentationml/2006/ole">
            <mc:AlternateContent xmlns:mc="http://schemas.openxmlformats.org/markup-compatibility/2006">
              <mc:Choice xmlns:v="urn:schemas-microsoft-com:vml" Requires="v">
                <p:oleObj spid="_x0000_s28460062" name="Chart" r:id="rId3" imgW="5880039" imgH="2901973" progId="MSGraph.Chart.8">
                  <p:embed followColorScheme="full"/>
                </p:oleObj>
              </mc:Choice>
              <mc:Fallback>
                <p:oleObj name="Chart" r:id="rId3" imgW="5880039" imgH="2901973" progId="MSGraph.Chart.8">
                  <p:embed followColorScheme="full"/>
                  <p:pic>
                    <p:nvPicPr>
                      <p:cNvPr id="0" name=""/>
                      <p:cNvPicPr>
                        <a:picLocks noChangeAspect="1" noChangeArrowheads="1"/>
                      </p:cNvPicPr>
                      <p:nvPr/>
                    </p:nvPicPr>
                    <p:blipFill>
                      <a:blip r:embed="rId4"/>
                      <a:srcRect/>
                      <a:stretch>
                        <a:fillRect/>
                      </a:stretch>
                    </p:blipFill>
                    <p:spPr bwMode="auto">
                      <a:xfrm>
                        <a:off x="0" y="1836738"/>
                        <a:ext cx="9096375" cy="4489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2" name="Text Box 4"/>
          <p:cNvSpPr txBox="1">
            <a:spLocks noChangeArrowheads="1"/>
          </p:cNvSpPr>
          <p:nvPr/>
        </p:nvSpPr>
        <p:spPr bwMode="auto">
          <a:xfrm>
            <a:off x="57150" y="6196013"/>
            <a:ext cx="8458200" cy="590550"/>
          </a:xfrm>
          <a:prstGeom prst="rect">
            <a:avLst/>
          </a:prstGeom>
          <a:noFill/>
          <a:ln w="9525">
            <a:noFill/>
            <a:miter lim="800000"/>
            <a:headEnd/>
            <a:tailEnd/>
          </a:ln>
        </p:spPr>
        <p:txBody>
          <a:bodyPr lIns="92075" tIns="46038" rIns="92075" bIns="46038">
            <a:spAutoFit/>
          </a:bodyPr>
          <a:lstStyle/>
          <a:p>
            <a:pPr>
              <a:lnSpc>
                <a:spcPct val="85000"/>
              </a:lnSpc>
            </a:pPr>
            <a:r>
              <a:rPr lang="en-US" sz="1200" dirty="0"/>
              <a:t>Sources: Federal Highway Administration (</a:t>
            </a:r>
            <a:r>
              <a:rPr lang="en-US" sz="1400" dirty="0">
                <a:hlinkClick r:id="rId5"/>
              </a:rPr>
              <a:t>http://www.fhwa.dot.gov/ohim/tvtw/tvtpage.cfm</a:t>
            </a:r>
            <a:r>
              <a:rPr lang="en-US" sz="1400" dirty="0"/>
              <a:t>;  </a:t>
            </a:r>
            <a:r>
              <a:rPr lang="en-US" sz="1200" dirty="0"/>
              <a:t>ISO Fast Track Monitoring System, </a:t>
            </a:r>
            <a:r>
              <a:rPr lang="en-US" sz="1200" i="1" dirty="0"/>
              <a:t>Private Passenger Automobile Fast Track Data</a:t>
            </a:r>
            <a:r>
              <a:rPr lang="en-US" sz="1200" dirty="0"/>
              <a:t>: </a:t>
            </a:r>
            <a:r>
              <a:rPr lang="en-US" sz="1200" dirty="0" smtClean="0"/>
              <a:t>1st Qtr</a:t>
            </a:r>
            <a:r>
              <a:rPr lang="en-US" sz="1200" dirty="0"/>
              <a:t>. </a:t>
            </a:r>
            <a:r>
              <a:rPr lang="en-US" sz="1200" dirty="0" smtClean="0"/>
              <a:t>2015 </a:t>
            </a:r>
            <a:r>
              <a:rPr lang="en-US" sz="1200" dirty="0"/>
              <a:t>and earlier reports.  *</a:t>
            </a:r>
            <a:r>
              <a:rPr lang="en-US" sz="1200" dirty="0" smtClean="0"/>
              <a:t>2015 </a:t>
            </a:r>
            <a:r>
              <a:rPr lang="en-US" sz="1200" dirty="0"/>
              <a:t>ISO figure is for 12 months ending </a:t>
            </a:r>
            <a:r>
              <a:rPr lang="en-US" sz="1200" dirty="0" smtClean="0"/>
              <a:t>2015 Q1. </a:t>
            </a:r>
            <a:r>
              <a:rPr lang="en-US" sz="1200" dirty="0"/>
              <a:t>FHA data </a:t>
            </a:r>
            <a:r>
              <a:rPr lang="en-US" sz="1200" dirty="0" smtClean="0"/>
              <a:t>for 2015 is 12-month moving average </a:t>
            </a:r>
            <a:r>
              <a:rPr lang="en-US" sz="1200" dirty="0"/>
              <a:t>ending </a:t>
            </a:r>
            <a:r>
              <a:rPr lang="en-US" sz="1200" dirty="0" smtClean="0"/>
              <a:t>May 2015.</a:t>
            </a:r>
            <a:endParaRPr lang="en-US" sz="1200" dirty="0"/>
          </a:p>
        </p:txBody>
      </p:sp>
      <p:sp>
        <p:nvSpPr>
          <p:cNvPr id="17413" name="Text Box 5"/>
          <p:cNvSpPr txBox="1">
            <a:spLocks noChangeArrowheads="1"/>
          </p:cNvSpPr>
          <p:nvPr/>
        </p:nvSpPr>
        <p:spPr bwMode="auto">
          <a:xfrm>
            <a:off x="152400" y="1489075"/>
            <a:ext cx="4010025" cy="563563"/>
          </a:xfrm>
          <a:prstGeom prst="rect">
            <a:avLst/>
          </a:prstGeom>
          <a:noFill/>
          <a:ln w="9525">
            <a:solidFill>
              <a:schemeClr val="tx1"/>
            </a:solidFill>
            <a:miter lim="800000"/>
            <a:headEnd/>
            <a:tailEnd/>
          </a:ln>
        </p:spPr>
        <p:txBody>
          <a:bodyPr lIns="92075" tIns="46038" rIns="92075" bIns="46038">
            <a:spAutoFit/>
          </a:bodyPr>
          <a:lstStyle/>
          <a:p>
            <a:pPr>
              <a:lnSpc>
                <a:spcPct val="85000"/>
              </a:lnSpc>
            </a:pPr>
            <a:r>
              <a:rPr lang="en-US"/>
              <a:t>Paid Claim Frequency = (No. of paid claims)/(Earned Car Years) x 100</a:t>
            </a:r>
          </a:p>
        </p:txBody>
      </p:sp>
      <p:sp>
        <p:nvSpPr>
          <p:cNvPr id="7" name="AutoShape 6"/>
          <p:cNvSpPr>
            <a:spLocks noChangeArrowheads="1"/>
          </p:cNvSpPr>
          <p:nvPr/>
        </p:nvSpPr>
        <p:spPr bwMode="auto">
          <a:xfrm>
            <a:off x="5020142" y="3499299"/>
            <a:ext cx="2612065" cy="1034154"/>
          </a:xfrm>
          <a:prstGeom prst="wedgeRectCallout">
            <a:avLst>
              <a:gd name="adj1" fmla="val 55026"/>
              <a:gd name="adj2" fmla="val -99172"/>
            </a:avLst>
          </a:prstGeom>
          <a:solidFill>
            <a:srgbClr val="C00000"/>
          </a:solidFill>
          <a:ln w="9525">
            <a:solidFill>
              <a:schemeClr val="tx1"/>
            </a:solidFill>
            <a:miter lim="800000"/>
            <a:headEnd/>
            <a:tailEnd/>
          </a:ln>
        </p:spPr>
        <p:txBody>
          <a:bodyPr lIns="92075" tIns="46038" rIns="92075" bIns="46038"/>
          <a:lstStyle/>
          <a:p>
            <a:pPr algn="ctr">
              <a:lnSpc>
                <a:spcPct val="80000"/>
              </a:lnSpc>
            </a:pPr>
            <a:r>
              <a:rPr lang="en-US" b="1" dirty="0">
                <a:solidFill>
                  <a:schemeClr val="bg1"/>
                </a:solidFill>
              </a:rPr>
              <a:t>People </a:t>
            </a:r>
            <a:r>
              <a:rPr lang="en-US" b="1" dirty="0" smtClean="0">
                <a:solidFill>
                  <a:schemeClr val="bg1"/>
                </a:solidFill>
              </a:rPr>
              <a:t>drove 2.8% more miles through May 2015 than through May 2014.</a:t>
            </a:r>
            <a:endParaRPr lang="en-US" sz="1200" dirty="0">
              <a:solidFill>
                <a:schemeClr val="bg1"/>
              </a:solidFill>
            </a:endParaRPr>
          </a:p>
        </p:txBody>
      </p:sp>
    </p:spTree>
    <p:extLst>
      <p:ext uri="{BB962C8B-B14F-4D97-AF65-F5344CB8AC3E}">
        <p14:creationId xmlns:p14="http://schemas.microsoft.com/office/powerpoint/2010/main" val="2735253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71</a:t>
            </a:fld>
            <a:endParaRPr lang="en-US" smtClean="0"/>
          </a:p>
        </p:txBody>
      </p:sp>
      <p:sp>
        <p:nvSpPr>
          <p:cNvPr id="12294" name="Rectangle 2"/>
          <p:cNvSpPr>
            <a:spLocks noGrp="1" noChangeArrowheads="1"/>
          </p:cNvSpPr>
          <p:nvPr>
            <p:ph type="title"/>
          </p:nvPr>
        </p:nvSpPr>
        <p:spPr/>
        <p:txBody>
          <a:bodyPr/>
          <a:lstStyle/>
          <a:p>
            <a:r>
              <a:rPr lang="en-US" sz="2800" dirty="0" smtClean="0"/>
              <a:t>% Change in Real US GDP</a:t>
            </a:r>
            <a:br>
              <a:rPr lang="en-US" sz="2800" dirty="0" smtClean="0"/>
            </a:br>
            <a:r>
              <a:rPr lang="en-US" sz="2800" dirty="0" smtClean="0"/>
              <a:t>vs. % Change in Total Miles Driven</a:t>
            </a:r>
          </a:p>
        </p:txBody>
      </p:sp>
      <p:graphicFrame>
        <p:nvGraphicFramePr>
          <p:cNvPr id="12290" name="Object 3"/>
          <p:cNvGraphicFramePr>
            <a:graphicFrameLocks/>
          </p:cNvGraphicFramePr>
          <p:nvPr>
            <p:extLst>
              <p:ext uri="{D42A27DB-BD31-4B8C-83A1-F6EECF244321}">
                <p14:modId xmlns:p14="http://schemas.microsoft.com/office/powerpoint/2010/main" val="2862944333"/>
              </p:ext>
            </p:extLst>
          </p:nvPr>
        </p:nvGraphicFramePr>
        <p:xfrm>
          <a:off x="192088" y="1117264"/>
          <a:ext cx="8607425" cy="4326610"/>
        </p:xfrm>
        <a:graphic>
          <a:graphicData uri="http://schemas.openxmlformats.org/presentationml/2006/ole">
            <mc:AlternateContent xmlns:mc="http://schemas.openxmlformats.org/markup-compatibility/2006">
              <mc:Choice xmlns:v="urn:schemas-microsoft-com:vml" Requires="v">
                <p:oleObj spid="_x0000_s28461086" name="Chart" r:id="rId4" imgW="5740227" imgH="2660488" progId="MSGraph.Chart.8">
                  <p:embed followColorScheme="full"/>
                </p:oleObj>
              </mc:Choice>
              <mc:Fallback>
                <p:oleObj name="Chart" r:id="rId4" imgW="5740227" imgH="2660488" progId="MSGraph.Chart.8">
                  <p:embed followColorScheme="full"/>
                  <p:pic>
                    <p:nvPicPr>
                      <p:cNvPr id="0" name=""/>
                      <p:cNvPicPr>
                        <a:picLocks noChangeArrowheads="1"/>
                      </p:cNvPicPr>
                      <p:nvPr/>
                    </p:nvPicPr>
                    <p:blipFill>
                      <a:blip r:embed="rId5"/>
                      <a:srcRect/>
                      <a:stretch>
                        <a:fillRect/>
                      </a:stretch>
                    </p:blipFill>
                    <p:spPr bwMode="auto">
                      <a:xfrm>
                        <a:off x="192088" y="1117264"/>
                        <a:ext cx="8607425" cy="4326610"/>
                      </a:xfrm>
                      <a:prstGeom prst="rect">
                        <a:avLst/>
                      </a:prstGeom>
                      <a:noFill/>
                      <a:ln>
                        <a:noFill/>
                      </a:ln>
                      <a:effectLst/>
                      <a:extLst/>
                    </p:spPr>
                  </p:pic>
                </p:oleObj>
              </mc:Fallback>
            </mc:AlternateContent>
          </a:graphicData>
        </a:graphic>
      </p:graphicFrame>
      <p:sp>
        <p:nvSpPr>
          <p:cNvPr id="2036740" name="Rectangle 4"/>
          <p:cNvSpPr>
            <a:spLocks noChangeArrowheads="1"/>
          </p:cNvSpPr>
          <p:nvPr/>
        </p:nvSpPr>
        <p:spPr bwMode="blackWhite">
          <a:xfrm>
            <a:off x="192088" y="5433113"/>
            <a:ext cx="8756650" cy="6245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percent change in miles driven tracked the growth of the national economy fairly well. If this holds, miles driven will continue to rise.</a:t>
            </a:r>
            <a:endParaRPr lang="en-US" b="1" dirty="0">
              <a:solidFill>
                <a:srgbClr val="FFFFFF"/>
              </a:solidFill>
            </a:endParaRPr>
          </a:p>
        </p:txBody>
      </p:sp>
      <p:sp>
        <p:nvSpPr>
          <p:cNvPr id="12296" name="Rectangle 5"/>
          <p:cNvSpPr>
            <a:spLocks noChangeArrowheads="1"/>
          </p:cNvSpPr>
          <p:nvPr/>
        </p:nvSpPr>
        <p:spPr bwMode="auto">
          <a:xfrm>
            <a:off x="-1" y="6156647"/>
            <a:ext cx="8025415" cy="59554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a:t>
            </a:r>
            <a:r>
              <a:rPr lang="en-US" sz="1100" dirty="0" smtClean="0"/>
              <a:t>Data are annual rates</a:t>
            </a:r>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smtClean="0">
                <a:solidFill>
                  <a:srgbClr val="000000"/>
                </a:solidFill>
              </a:rPr>
              <a:t>:  </a:t>
            </a:r>
            <a:r>
              <a:rPr lang="en-US" sz="1100" dirty="0">
                <a:solidFill>
                  <a:srgbClr val="000000"/>
                </a:solidFill>
              </a:rPr>
              <a:t>Federal Highway Administration (</a:t>
            </a:r>
            <a:r>
              <a:rPr lang="en-US" sz="1100" dirty="0">
                <a:solidFill>
                  <a:srgbClr val="000000"/>
                </a:solidFill>
                <a:hlinkClick r:id="rId6"/>
              </a:rPr>
              <a:t>http://www.fhwa.dot.gov/policyinformation/travel_monitoring/tvt.cfm</a:t>
            </a:r>
            <a:r>
              <a:rPr lang="en-US" sz="1100" dirty="0">
                <a:solidFill>
                  <a:srgbClr val="000000"/>
                </a:solidFill>
              </a:rPr>
              <a:t> ); </a:t>
            </a:r>
            <a:r>
              <a:rPr lang="en-US" sz="1100" dirty="0" smtClean="0">
                <a:hlinkClick r:id="rId7"/>
              </a:rPr>
              <a:t>www.bea.gov</a:t>
            </a:r>
            <a:r>
              <a:rPr lang="en-US" sz="1100" dirty="0" smtClean="0"/>
              <a:t> (real GDP); l I.I. </a:t>
            </a:r>
            <a:endParaRPr lang="en-US" sz="1100" dirty="0"/>
          </a:p>
        </p:txBody>
      </p:sp>
      <p:sp>
        <p:nvSpPr>
          <p:cNvPr id="2" name="TextBox 1"/>
          <p:cNvSpPr txBox="1"/>
          <p:nvPr/>
        </p:nvSpPr>
        <p:spPr>
          <a:xfrm>
            <a:off x="85725" y="1108224"/>
            <a:ext cx="1805219" cy="523220"/>
          </a:xfrm>
          <a:prstGeom prst="rect">
            <a:avLst/>
          </a:prstGeom>
          <a:noFill/>
        </p:spPr>
        <p:txBody>
          <a:bodyPr wrap="square" rtlCol="0">
            <a:spAutoFit/>
          </a:bodyPr>
          <a:lstStyle/>
          <a:p>
            <a:r>
              <a:rPr lang="en-US" sz="1400" b="1" dirty="0" smtClean="0">
                <a:solidFill>
                  <a:srgbClr val="225A7A"/>
                </a:solidFill>
              </a:rPr>
              <a:t>Percent Change in Total Miles Driven</a:t>
            </a:r>
            <a:endParaRPr lang="en-US" sz="1400" b="1" dirty="0">
              <a:solidFill>
                <a:srgbClr val="225A7A"/>
              </a:solidFill>
            </a:endParaRPr>
          </a:p>
        </p:txBody>
      </p:sp>
      <p:sp>
        <p:nvSpPr>
          <p:cNvPr id="3" name="TextBox 2"/>
          <p:cNvSpPr txBox="1"/>
          <p:nvPr/>
        </p:nvSpPr>
        <p:spPr>
          <a:xfrm>
            <a:off x="7624177" y="1093537"/>
            <a:ext cx="1519823" cy="523220"/>
          </a:xfrm>
          <a:prstGeom prst="rect">
            <a:avLst/>
          </a:prstGeom>
          <a:noFill/>
        </p:spPr>
        <p:txBody>
          <a:bodyPr wrap="square" rtlCol="0">
            <a:spAutoFit/>
          </a:bodyPr>
          <a:lstStyle/>
          <a:p>
            <a:pPr algn="ctr"/>
            <a:r>
              <a:rPr lang="en-US" sz="1400" b="1" dirty="0" smtClean="0">
                <a:solidFill>
                  <a:schemeClr val="accent2"/>
                </a:solidFill>
              </a:rPr>
              <a:t>% Change in Real US GDP*</a:t>
            </a:r>
            <a:endParaRPr lang="en-US" sz="1400" b="1" dirty="0">
              <a:solidFill>
                <a:schemeClr val="accent2"/>
              </a:solidFill>
            </a:endParaRPr>
          </a:p>
        </p:txBody>
      </p:sp>
    </p:spTree>
    <p:extLst>
      <p:ext uri="{BB962C8B-B14F-4D97-AF65-F5344CB8AC3E}">
        <p14:creationId xmlns:p14="http://schemas.microsoft.com/office/powerpoint/2010/main" val="17068627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par>
                                <p:cTn id="9" presetID="23" presetClass="entr" presetSubtype="16" fill="hold" grpId="0" nodeType="withEffect">
                                  <p:stCondLst>
                                    <p:cond delay="1000"/>
                                  </p:stCondLst>
                                  <p:childTnLst>
                                    <p:set>
                                      <p:cBhvr>
                                        <p:cTn id="10" dur="1" fill="hold">
                                          <p:stCondLst>
                                            <p:cond delay="0"/>
                                          </p:stCondLst>
                                        </p:cTn>
                                        <p:tgtEl>
                                          <p:spTgt spid="2036740"/>
                                        </p:tgtEl>
                                        <p:attrNameLst>
                                          <p:attrName>style.visibility</p:attrName>
                                        </p:attrNameLst>
                                      </p:cBhvr>
                                      <p:to>
                                        <p:strVal val="visible"/>
                                      </p:to>
                                    </p:set>
                                    <p:anim calcmode="lin" valueType="num">
                                      <p:cBhvr>
                                        <p:cTn id="11" dur="500" fill="hold"/>
                                        <p:tgtEl>
                                          <p:spTgt spid="2036740"/>
                                        </p:tgtEl>
                                        <p:attrNameLst>
                                          <p:attrName>ppt_w</p:attrName>
                                        </p:attrNameLst>
                                      </p:cBhvr>
                                      <p:tavLst>
                                        <p:tav tm="0">
                                          <p:val>
                                            <p:fltVal val="0"/>
                                          </p:val>
                                        </p:tav>
                                        <p:tav tm="100000">
                                          <p:val>
                                            <p:strVal val="#ppt_w"/>
                                          </p:val>
                                        </p:tav>
                                      </p:tavLst>
                                    </p:anim>
                                    <p:anim calcmode="lin" valueType="num">
                                      <p:cBhvr>
                                        <p:cTn id="12" dur="500" fill="hold"/>
                                        <p:tgtEl>
                                          <p:spTgt spid="20367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2290" grpId="0"/>
      <p:bldP spid="203674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nvPr>
        </p:nvGraphicFramePr>
        <p:xfrm>
          <a:off x="263525" y="1399029"/>
          <a:ext cx="8561387" cy="4392196"/>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rgbClr val="FFFFFF"/>
                </a:solidFill>
              </a:rPr>
              <a:t>12/01/09 - 9pm</a:t>
            </a:r>
          </a:p>
        </p:txBody>
      </p:sp>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solidFill>
                  <a:srgbClr val="000000"/>
                </a:solidFill>
                <a:cs typeface="Arial" panose="020B0604020202020204" pitchFamily="34" charset="0"/>
              </a:rPr>
              <a:pPr>
                <a:lnSpc>
                  <a:spcPct val="85000"/>
                </a:lnSpc>
                <a:spcBef>
                  <a:spcPct val="20000"/>
                </a:spcBef>
                <a:buClrTx/>
                <a:buFontTx/>
                <a:buNone/>
              </a:pPr>
              <a:t>72</a:t>
            </a:fld>
            <a:endParaRPr lang="en-US" altLang="en-US" sz="900" smtClean="0">
              <a:solidFill>
                <a:srgbClr val="000000"/>
              </a:solidFill>
              <a:cs typeface="Arial" panose="020B0604020202020204" pitchFamily="34" charset="0"/>
            </a:endParaRPr>
          </a:p>
        </p:txBody>
      </p:sp>
      <p:sp>
        <p:nvSpPr>
          <p:cNvPr id="25605" name="Rectangle 15"/>
          <p:cNvSpPr>
            <a:spLocks noChangeArrowheads="1"/>
          </p:cNvSpPr>
          <p:nvPr/>
        </p:nvSpPr>
        <p:spPr bwMode="black">
          <a:xfrm>
            <a:off x="135967" y="1290278"/>
            <a:ext cx="3131273"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 typeface="Wingdings" panose="05000000000000000000" pitchFamily="2" charset="2"/>
              <a:buNone/>
            </a:pPr>
            <a:r>
              <a:rPr lang="en-US" altLang="en-US" sz="1600" b="1" dirty="0" smtClean="0">
                <a:solidFill>
                  <a:srgbClr val="28688C"/>
                </a:solidFill>
                <a:cs typeface="Arial" charset="0"/>
              </a:rPr>
              <a:t>Avg</a:t>
            </a:r>
            <a:r>
              <a:rPr lang="en-US" altLang="en-US" sz="1600" b="1" dirty="0">
                <a:solidFill>
                  <a:srgbClr val="28688C"/>
                </a:solidFill>
                <a:cs typeface="Arial" charset="0"/>
              </a:rPr>
              <a:t>. Price /</a:t>
            </a:r>
            <a:r>
              <a:rPr lang="en-US" altLang="en-US" sz="1600" b="1" dirty="0" smtClean="0">
                <a:solidFill>
                  <a:srgbClr val="28688C"/>
                </a:solidFill>
                <a:cs typeface="Arial" charset="0"/>
              </a:rPr>
              <a:t>Gallon</a:t>
            </a:r>
            <a:endParaRPr lang="en-US" altLang="en-US" sz="1600" b="1" dirty="0">
              <a:solidFill>
                <a:srgbClr val="28688C"/>
              </a:solidFill>
              <a:cs typeface="Arial"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dirty="0" smtClean="0">
                <a:latin typeface="Arial" panose="020B0604020202020204" pitchFamily="34" charset="0"/>
              </a:rPr>
              <a:t>The Price of Gas,</a:t>
            </a:r>
            <a:r>
              <a:rPr lang="en-US" altLang="en-US" dirty="0">
                <a:latin typeface="Arial" panose="020B0604020202020204" pitchFamily="34" charset="0"/>
              </a:rPr>
              <a:t> </a:t>
            </a:r>
            <a:r>
              <a:rPr lang="en-US" altLang="en-US" dirty="0" smtClean="0">
                <a:latin typeface="Arial" panose="020B0604020202020204" pitchFamily="34" charset="0"/>
              </a:rPr>
              <a:t>Weekly, 2014-2015</a:t>
            </a:r>
          </a:p>
        </p:txBody>
      </p:sp>
      <p:sp>
        <p:nvSpPr>
          <p:cNvPr id="25607" name="Rectangle 3"/>
          <p:cNvSpPr>
            <a:spLocks noChangeArrowheads="1"/>
          </p:cNvSpPr>
          <p:nvPr/>
        </p:nvSpPr>
        <p:spPr bwMode="auto">
          <a:xfrm>
            <a:off x="85725" y="6347399"/>
            <a:ext cx="8772525"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smtClean="0">
                <a:solidFill>
                  <a:srgbClr val="000000"/>
                </a:solidFill>
              </a:rPr>
              <a:t>Price is U.S. All Grades All Formulations Retail Gasoline Prices, through August 10, 2015</a:t>
            </a:r>
          </a:p>
          <a:p>
            <a:pPr>
              <a:lnSpc>
                <a:spcPct val="85000"/>
              </a:lnSpc>
              <a:spcBef>
                <a:spcPct val="25000"/>
              </a:spcBef>
              <a:buClr>
                <a:srgbClr val="FF6801"/>
              </a:buClr>
              <a:buNone/>
            </a:pPr>
            <a:r>
              <a:rPr lang="en-US" altLang="en-US" sz="1100" dirty="0" smtClean="0">
                <a:solidFill>
                  <a:srgbClr val="000000"/>
                </a:solidFill>
                <a:cs typeface="Arial" charset="0"/>
              </a:rPr>
              <a:t>Sources</a:t>
            </a:r>
            <a:r>
              <a:rPr lang="en-US" altLang="en-US" sz="1100" dirty="0">
                <a:solidFill>
                  <a:srgbClr val="000000"/>
                </a:solidFill>
                <a:cs typeface="Arial" charset="0"/>
              </a:rPr>
              <a:t>: </a:t>
            </a:r>
            <a:r>
              <a:rPr lang="en-US" altLang="en-US" sz="1100" dirty="0" smtClean="0">
                <a:solidFill>
                  <a:srgbClr val="000000"/>
                </a:solidFill>
                <a:cs typeface="Arial" charset="0"/>
              </a:rPr>
              <a:t>Federal Energy Administration </a:t>
            </a:r>
            <a:r>
              <a:rPr lang="en-US" altLang="en-US" sz="1100" dirty="0">
                <a:solidFill>
                  <a:srgbClr val="000000"/>
                </a:solidFill>
              </a:rPr>
              <a:t>(</a:t>
            </a:r>
            <a:r>
              <a:rPr lang="en-US" altLang="en-US" sz="1100" dirty="0">
                <a:solidFill>
                  <a:srgbClr val="000000"/>
                </a:solidFill>
                <a:hlinkClick r:id="rId4"/>
              </a:rPr>
              <a:t>http://www.eia.gov/petroleum/gasdiesel</a:t>
            </a:r>
            <a:r>
              <a:rPr lang="en-US" altLang="en-US" sz="1100" dirty="0" smtClean="0">
                <a:solidFill>
                  <a:srgbClr val="000000"/>
                </a:solidFill>
                <a:hlinkClick r:id="rId4"/>
              </a:rPr>
              <a:t>/</a:t>
            </a:r>
            <a:r>
              <a:rPr lang="en-US" altLang="en-US" sz="1100" dirty="0" smtClean="0">
                <a:solidFill>
                  <a:srgbClr val="000000"/>
                </a:solidFill>
              </a:rPr>
              <a:t>  </a:t>
            </a:r>
            <a:r>
              <a:rPr lang="en-US" altLang="en-US" sz="1100" dirty="0" smtClean="0">
                <a:solidFill>
                  <a:srgbClr val="000000"/>
                </a:solidFill>
                <a:cs typeface="Arial" charset="0"/>
              </a:rPr>
              <a:t>); </a:t>
            </a:r>
            <a:r>
              <a:rPr lang="en-US" sz="1100" dirty="0" smtClean="0">
                <a:solidFill>
                  <a:srgbClr val="000000"/>
                </a:solidFill>
                <a:cs typeface="Arial" charset="0"/>
              </a:rPr>
              <a:t> </a:t>
            </a:r>
            <a:r>
              <a:rPr lang="en-US" altLang="en-US" sz="1100" dirty="0" smtClean="0">
                <a:solidFill>
                  <a:srgbClr val="000000"/>
                </a:solidFill>
                <a:cs typeface="Arial" charset="0"/>
              </a:rPr>
              <a:t>I.I.I</a:t>
            </a:r>
            <a:r>
              <a:rPr lang="en-US" altLang="en-US" sz="1100" dirty="0">
                <a:solidFill>
                  <a:srgbClr val="000000"/>
                </a:solidFill>
                <a:cs typeface="Arial" charset="0"/>
              </a:rPr>
              <a:t>.</a:t>
            </a:r>
          </a:p>
        </p:txBody>
      </p:sp>
      <p:sp>
        <p:nvSpPr>
          <p:cNvPr id="1911821" name="Rectangle 13"/>
          <p:cNvSpPr>
            <a:spLocks noChangeArrowheads="1"/>
          </p:cNvSpPr>
          <p:nvPr/>
        </p:nvSpPr>
        <p:spPr bwMode="blackWhite">
          <a:xfrm>
            <a:off x="372645" y="5905781"/>
            <a:ext cx="8405812" cy="39790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None/>
            </a:pPr>
            <a:r>
              <a:rPr lang="en-US" altLang="en-US" sz="1800" b="1" dirty="0">
                <a:solidFill>
                  <a:srgbClr val="FFFFFF"/>
                </a:solidFill>
              </a:rPr>
              <a:t>Gas Prices Fell 34</a:t>
            </a:r>
            <a:r>
              <a:rPr lang="en-US" altLang="en-US" sz="1800" b="1" dirty="0" smtClean="0">
                <a:solidFill>
                  <a:srgbClr val="FFFFFF"/>
                </a:solidFill>
              </a:rPr>
              <a:t>% </a:t>
            </a:r>
            <a:r>
              <a:rPr lang="en-US" altLang="en-US" sz="1800" b="1" dirty="0" smtClean="0">
                <a:solidFill>
                  <a:srgbClr val="FFFFFF"/>
                </a:solidFill>
                <a:cs typeface="Arial" charset="0"/>
              </a:rPr>
              <a:t>Over the Second Half of the 2014</a:t>
            </a:r>
            <a:endParaRPr lang="en-US" altLang="en-US" sz="1800" b="1" dirty="0">
              <a:solidFill>
                <a:srgbClr val="FFFFFF"/>
              </a:solidFill>
              <a:cs typeface="Arial" charset="0"/>
            </a:endParaRPr>
          </a:p>
        </p:txBody>
      </p:sp>
      <p:sp>
        <p:nvSpPr>
          <p:cNvPr id="14" name="AutoShape 38"/>
          <p:cNvSpPr>
            <a:spLocks noChangeArrowheads="1"/>
          </p:cNvSpPr>
          <p:nvPr/>
        </p:nvSpPr>
        <p:spPr bwMode="blackWhite">
          <a:xfrm>
            <a:off x="2246192" y="4172383"/>
            <a:ext cx="2484186" cy="827453"/>
          </a:xfrm>
          <a:prstGeom prst="wedgeRectCallout">
            <a:avLst>
              <a:gd name="adj1" fmla="val 40271"/>
              <a:gd name="adj2" fmla="val -1616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600" b="1" dirty="0" smtClean="0">
                <a:solidFill>
                  <a:srgbClr val="FFFFFF"/>
                </a:solidFill>
                <a:cs typeface="Arial" charset="0"/>
              </a:rPr>
              <a:t>From July through December</a:t>
            </a:r>
            <a:r>
              <a:rPr lang="en-US" sz="1600" b="1" dirty="0">
                <a:solidFill>
                  <a:srgbClr val="FFFFFF"/>
                </a:solidFill>
                <a:cs typeface="Arial" charset="0"/>
              </a:rPr>
              <a:t>,</a:t>
            </a:r>
            <a:r>
              <a:rPr lang="en-US" sz="1600" b="1" dirty="0" smtClean="0">
                <a:solidFill>
                  <a:srgbClr val="FFFFFF"/>
                </a:solidFill>
                <a:cs typeface="Arial" charset="0"/>
              </a:rPr>
              <a:t> gas prices fell virtually every week</a:t>
            </a:r>
            <a:endParaRPr lang="en-US" sz="1600" b="1" dirty="0">
              <a:solidFill>
                <a:srgbClr val="FFFFFF"/>
              </a:solidFill>
              <a:cs typeface="Arial" charset="0"/>
            </a:endParaRPr>
          </a:p>
        </p:txBody>
      </p:sp>
      <p:sp>
        <p:nvSpPr>
          <p:cNvPr id="16" name="AutoShape 38"/>
          <p:cNvSpPr>
            <a:spLocks noChangeArrowheads="1"/>
          </p:cNvSpPr>
          <p:nvPr/>
        </p:nvSpPr>
        <p:spPr bwMode="blackWhite">
          <a:xfrm>
            <a:off x="6199833" y="1290278"/>
            <a:ext cx="2625079" cy="777773"/>
          </a:xfrm>
          <a:prstGeom prst="wedgeRectCallout">
            <a:avLst>
              <a:gd name="adj1" fmla="val 20256"/>
              <a:gd name="adj2" fmla="val 2547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600" b="1" dirty="0" smtClean="0">
                <a:solidFill>
                  <a:srgbClr val="FFFFFF"/>
                </a:solidFill>
                <a:cs typeface="Arial" charset="0"/>
              </a:rPr>
              <a:t>Even after the rebound, prices remain 30% below the July 2014 peak.</a:t>
            </a:r>
            <a:endParaRPr lang="en-US" sz="1600" b="1" dirty="0">
              <a:solidFill>
                <a:srgbClr val="FFFFFF"/>
              </a:solidFill>
              <a:cs typeface="Arial" charset="0"/>
            </a:endParaRPr>
          </a:p>
        </p:txBody>
      </p:sp>
      <p:sp>
        <p:nvSpPr>
          <p:cNvPr id="12" name="AutoShape 38"/>
          <p:cNvSpPr>
            <a:spLocks noChangeArrowheads="1"/>
          </p:cNvSpPr>
          <p:nvPr/>
        </p:nvSpPr>
        <p:spPr bwMode="blackWhite">
          <a:xfrm>
            <a:off x="894578" y="3123941"/>
            <a:ext cx="1946276" cy="761501"/>
          </a:xfrm>
          <a:prstGeom prst="wedgeRectCallout">
            <a:avLst>
              <a:gd name="adj1" fmla="val 67586"/>
              <a:gd name="adj2" fmla="val -1537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600" b="1" dirty="0" smtClean="0">
                <a:solidFill>
                  <a:srgbClr val="FFFFFF"/>
                </a:solidFill>
                <a:cs typeface="Arial" charset="0"/>
              </a:rPr>
              <a:t>Until July 2014, gas prices were persistently high</a:t>
            </a:r>
            <a:endParaRPr lang="en-US" sz="1600" b="1" dirty="0">
              <a:solidFill>
                <a:srgbClr val="FFFFFF"/>
              </a:solidFill>
              <a:cs typeface="Arial" charset="0"/>
            </a:endParaRPr>
          </a:p>
        </p:txBody>
      </p:sp>
    </p:spTree>
    <p:extLst>
      <p:ext uri="{BB962C8B-B14F-4D97-AF65-F5344CB8AC3E}">
        <p14:creationId xmlns:p14="http://schemas.microsoft.com/office/powerpoint/2010/main" val="2175293259"/>
      </p:ext>
    </p:extLst>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73</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9787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Workers Comp Results Have Improved Substantially in Recent Years</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73</a:t>
            </a:fld>
            <a:endParaRPr lang="en-US"/>
          </a:p>
        </p:txBody>
      </p:sp>
    </p:spTree>
    <p:extLst>
      <p:ext uri="{BB962C8B-B14F-4D97-AF65-F5344CB8AC3E}">
        <p14:creationId xmlns:p14="http://schemas.microsoft.com/office/powerpoint/2010/main" val="25832357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1994–2014P</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258579"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74</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29404591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302CD66C-0127-41DD-861A-62E8A119ABAF}" type="slidenum">
              <a:rPr lang="en-US" altLang="en-US" sz="900"/>
              <a:pPr algn="r">
                <a:lnSpc>
                  <a:spcPct val="85000"/>
                </a:lnSpc>
                <a:spcBef>
                  <a:spcPct val="20000"/>
                </a:spcBef>
              </a:pPr>
              <a:t>75</a:t>
            </a:fld>
            <a:endParaRPr lang="en-US" altLang="en-US" sz="900"/>
          </a:p>
        </p:txBody>
      </p:sp>
      <p:sp>
        <p:nvSpPr>
          <p:cNvPr id="65541" name="Rectangle 7"/>
          <p:cNvSpPr>
            <a:spLocks noGrp="1" noChangeArrowheads="1"/>
          </p:cNvSpPr>
          <p:nvPr>
            <p:ph type="title" idx="4294967295"/>
          </p:nvPr>
        </p:nvSpPr>
        <p:spPr>
          <a:xfrm>
            <a:off x="241300" y="128588"/>
            <a:ext cx="6711950" cy="860425"/>
          </a:xfrm>
        </p:spPr>
        <p:txBody>
          <a:bodyPr/>
          <a:lstStyle/>
          <a:p>
            <a:r>
              <a:rPr lang="en-US" altLang="en-US" sz="2800" dirty="0" smtClean="0">
                <a:latin typeface="Arial" panose="020B0604020202020204" pitchFamily="34" charset="0"/>
              </a:rPr>
              <a:t>Nonfarm Payroll (Wages and Salaries):</a:t>
            </a:r>
            <a:br>
              <a:rPr lang="en-US" altLang="en-US" sz="2800" dirty="0" smtClean="0">
                <a:latin typeface="Arial" panose="020B0604020202020204" pitchFamily="34" charset="0"/>
              </a:rPr>
            </a:br>
            <a:r>
              <a:rPr lang="en-US" altLang="en-US" sz="2800" dirty="0" smtClean="0">
                <a:latin typeface="Arial" panose="020B0604020202020204" pitchFamily="34" charset="0"/>
              </a:rPr>
              <a:t>Quarterly, 2005–2015:Q1</a:t>
            </a:r>
          </a:p>
        </p:txBody>
      </p:sp>
      <p:sp>
        <p:nvSpPr>
          <p:cNvPr id="65542" name="Text Box 5"/>
          <p:cNvSpPr txBox="1">
            <a:spLocks noChangeArrowheads="1"/>
          </p:cNvSpPr>
          <p:nvPr/>
        </p:nvSpPr>
        <p:spPr bwMode="auto">
          <a:xfrm>
            <a:off x="0" y="6245225"/>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Note: Recession indicated by gray shaded column. Data are seasonally adjusted annual rates.</a:t>
            </a:r>
          </a:p>
          <a:p>
            <a:pPr>
              <a:lnSpc>
                <a:spcPct val="85000"/>
              </a:lnSpc>
              <a:spcBef>
                <a:spcPct val="25000"/>
              </a:spcBef>
              <a:buClr>
                <a:schemeClr val="accent2"/>
              </a:buClr>
              <a:buFont typeface="Wingdings" panose="05000000000000000000" pitchFamily="2" charset="2"/>
              <a:buNone/>
            </a:pPr>
            <a:r>
              <a:rPr lang="en-US" altLang="en-US" sz="1100" dirty="0"/>
              <a:t>Sources: </a:t>
            </a:r>
            <a:r>
              <a:rPr lang="en-US" altLang="en-US" sz="1100" dirty="0">
                <a:hlinkClick r:id="rId4"/>
              </a:rPr>
              <a:t>http://research.stlouisfed.org/fred2/series/WASCUR</a:t>
            </a:r>
            <a:r>
              <a:rPr lang="en-US" altLang="en-US" sz="1100" dirty="0"/>
              <a:t>; National Bureau of Economic Research (recession dates); Insurance Information Institute.</a:t>
            </a:r>
          </a:p>
        </p:txBody>
      </p:sp>
      <p:sp>
        <p:nvSpPr>
          <p:cNvPr id="65543" name="Rectangle 6"/>
          <p:cNvSpPr>
            <a:spLocks noChangeArrowheads="1"/>
          </p:cNvSpPr>
          <p:nvPr/>
        </p:nvSpPr>
        <p:spPr bwMode="black">
          <a:xfrm>
            <a:off x="193675" y="1047750"/>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Billions</a:t>
            </a:r>
          </a:p>
        </p:txBody>
      </p:sp>
      <p:graphicFrame>
        <p:nvGraphicFramePr>
          <p:cNvPr id="65544" name="Object 8"/>
          <p:cNvGraphicFramePr>
            <a:graphicFrameLocks noChangeAspect="1"/>
          </p:cNvGraphicFramePr>
          <p:nvPr>
            <p:extLst>
              <p:ext uri="{D42A27DB-BD31-4B8C-83A1-F6EECF244321}">
                <p14:modId xmlns:p14="http://schemas.microsoft.com/office/powerpoint/2010/main" val="639103996"/>
              </p:ext>
            </p:extLst>
          </p:nvPr>
        </p:nvGraphicFramePr>
        <p:xfrm>
          <a:off x="352425" y="1187450"/>
          <a:ext cx="8535988" cy="4838700"/>
        </p:xfrm>
        <a:graphic>
          <a:graphicData uri="http://schemas.openxmlformats.org/presentationml/2006/ole">
            <mc:AlternateContent xmlns:mc="http://schemas.openxmlformats.org/markup-compatibility/2006">
              <mc:Choice xmlns:v="urn:schemas-microsoft-com:vml" Requires="v">
                <p:oleObj spid="_x0000_s28347624"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352425" y="1187450"/>
                        <a:ext cx="85359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AutoShape 14"/>
          <p:cNvSpPr>
            <a:spLocks noChangeArrowheads="1"/>
          </p:cNvSpPr>
          <p:nvPr/>
        </p:nvSpPr>
        <p:spPr bwMode="blackWhite">
          <a:xfrm>
            <a:off x="1563688" y="1852613"/>
            <a:ext cx="2182812" cy="611187"/>
          </a:xfrm>
          <a:prstGeom prst="wedgeRectCallout">
            <a:avLst>
              <a:gd name="adj1" fmla="val 53070"/>
              <a:gd name="adj2" fmla="val 1988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Prior Peak was 2008:Q3 at $6.54 trillion</a:t>
            </a:r>
          </a:p>
        </p:txBody>
      </p:sp>
      <p:sp>
        <p:nvSpPr>
          <p:cNvPr id="12" name="AutoShape 14"/>
          <p:cNvSpPr>
            <a:spLocks noChangeArrowheads="1"/>
          </p:cNvSpPr>
          <p:nvPr/>
        </p:nvSpPr>
        <p:spPr bwMode="blackWhite">
          <a:xfrm>
            <a:off x="2632075" y="4430713"/>
            <a:ext cx="2419350" cy="728662"/>
          </a:xfrm>
          <a:prstGeom prst="wedgeRectCallout">
            <a:avLst>
              <a:gd name="adj1" fmla="val 17193"/>
              <a:gd name="adj2" fmla="val -925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Recent trough (2009:Q1) was $6.23 trillion, down 5.3% from prior peak</a:t>
            </a:r>
          </a:p>
        </p:txBody>
      </p:sp>
      <p:sp>
        <p:nvSpPr>
          <p:cNvPr id="14" name="AutoShape 14"/>
          <p:cNvSpPr>
            <a:spLocks noChangeArrowheads="1"/>
          </p:cNvSpPr>
          <p:nvPr/>
        </p:nvSpPr>
        <p:spPr bwMode="blackWhite">
          <a:xfrm>
            <a:off x="5903913" y="3836504"/>
            <a:ext cx="2932112" cy="1241909"/>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u="sng" dirty="0">
                <a:solidFill>
                  <a:schemeClr val="bg1"/>
                </a:solidFill>
              </a:rPr>
              <a:t>Growth rates</a:t>
            </a:r>
            <a:br>
              <a:rPr lang="en-US" altLang="en-US" sz="1400" b="1" u="sng" dirty="0">
                <a:solidFill>
                  <a:schemeClr val="bg1"/>
                </a:solidFill>
              </a:rPr>
            </a:br>
            <a:r>
              <a:rPr lang="en-US" altLang="en-US" sz="1400" b="1" dirty="0" smtClean="0">
                <a:solidFill>
                  <a:schemeClr val="bg1"/>
                </a:solidFill>
              </a:rPr>
              <a:t>2011:Q1 </a:t>
            </a:r>
            <a:r>
              <a:rPr lang="en-US" altLang="en-US" sz="1400" b="1" dirty="0">
                <a:solidFill>
                  <a:schemeClr val="bg1"/>
                </a:solidFill>
              </a:rPr>
              <a:t>over </a:t>
            </a:r>
            <a:r>
              <a:rPr lang="en-US" altLang="en-US" sz="1400" b="1" dirty="0" smtClean="0">
                <a:solidFill>
                  <a:schemeClr val="bg1"/>
                </a:solidFill>
              </a:rPr>
              <a:t>2010:Q1: 5.5%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2012:Q1 </a:t>
            </a:r>
            <a:r>
              <a:rPr lang="en-US" altLang="en-US" sz="1400" b="1" dirty="0">
                <a:solidFill>
                  <a:schemeClr val="bg1"/>
                </a:solidFill>
              </a:rPr>
              <a:t>over </a:t>
            </a:r>
            <a:r>
              <a:rPr lang="en-US" altLang="en-US" sz="1400" b="1" dirty="0" smtClean="0">
                <a:solidFill>
                  <a:schemeClr val="bg1"/>
                </a:solidFill>
              </a:rPr>
              <a:t>2011:Q1: </a:t>
            </a:r>
            <a:r>
              <a:rPr lang="en-US" altLang="en-US" sz="1400" b="1" dirty="0">
                <a:solidFill>
                  <a:schemeClr val="bg1"/>
                </a:solidFill>
              </a:rPr>
              <a:t>4</a:t>
            </a:r>
            <a:r>
              <a:rPr lang="en-US" altLang="en-US" sz="1400" b="1" dirty="0" smtClean="0">
                <a:solidFill>
                  <a:schemeClr val="bg1"/>
                </a:solidFill>
              </a:rPr>
              <a:t>.2</a:t>
            </a:r>
            <a:r>
              <a:rPr lang="en-US" altLang="en-US" sz="1400" b="1" dirty="0">
                <a:solidFill>
                  <a:schemeClr val="bg1"/>
                </a:solidFill>
              </a:rPr>
              <a:t>%</a:t>
            </a:r>
            <a:br>
              <a:rPr lang="en-US" altLang="en-US" sz="1400" b="1" dirty="0">
                <a:solidFill>
                  <a:schemeClr val="bg1"/>
                </a:solidFill>
              </a:rPr>
            </a:br>
            <a:r>
              <a:rPr lang="en-US" altLang="en-US" sz="1400" b="1" dirty="0" smtClean="0">
                <a:solidFill>
                  <a:schemeClr val="bg1"/>
                </a:solidFill>
              </a:rPr>
              <a:t>2013:Q1 </a:t>
            </a:r>
            <a:r>
              <a:rPr lang="en-US" altLang="en-US" sz="1400" b="1" dirty="0">
                <a:solidFill>
                  <a:schemeClr val="bg1"/>
                </a:solidFill>
              </a:rPr>
              <a:t>over </a:t>
            </a:r>
            <a:r>
              <a:rPr lang="en-US" altLang="en-US" sz="1400" b="1" dirty="0" smtClean="0">
                <a:solidFill>
                  <a:schemeClr val="bg1"/>
                </a:solidFill>
              </a:rPr>
              <a:t>2012:Q1: 2.5%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2014:Q1 </a:t>
            </a:r>
            <a:r>
              <a:rPr lang="en-US" altLang="en-US" sz="1400" b="1" dirty="0">
                <a:solidFill>
                  <a:schemeClr val="bg1"/>
                </a:solidFill>
              </a:rPr>
              <a:t>over </a:t>
            </a:r>
            <a:r>
              <a:rPr lang="en-US" altLang="en-US" sz="1400" b="1" dirty="0" smtClean="0">
                <a:solidFill>
                  <a:schemeClr val="bg1"/>
                </a:solidFill>
              </a:rPr>
              <a:t>2013:Q1: 4.3%</a:t>
            </a:r>
            <a:br>
              <a:rPr lang="en-US" altLang="en-US" sz="1400" b="1" dirty="0" smtClean="0">
                <a:solidFill>
                  <a:schemeClr val="bg1"/>
                </a:solidFill>
              </a:rPr>
            </a:br>
            <a:r>
              <a:rPr lang="en-US" altLang="en-US" sz="1400" b="1" dirty="0" smtClean="0">
                <a:solidFill>
                  <a:schemeClr val="bg1"/>
                </a:solidFill>
              </a:rPr>
              <a:t>2015:Q1 over 2014:Q1: 4.4%</a:t>
            </a:r>
            <a:endParaRPr lang="en-US" altLang="en-US" sz="1400" b="1" dirty="0">
              <a:solidFill>
                <a:schemeClr val="bg1"/>
              </a:solidFill>
            </a:endParaRPr>
          </a:p>
        </p:txBody>
      </p:sp>
      <p:sp>
        <p:nvSpPr>
          <p:cNvPr id="15" name="Date Placeholder 14"/>
          <p:cNvSpPr>
            <a:spLocks noGrp="1"/>
          </p:cNvSpPr>
          <p:nvPr>
            <p:ph type="dt" sz="quarter" idx="10"/>
          </p:nvPr>
        </p:nvSpPr>
        <p:spPr/>
        <p:txBody>
          <a:bodyPr/>
          <a:lstStyle/>
          <a:p>
            <a:pPr>
              <a:defRPr/>
            </a:pPr>
            <a:r>
              <a:rPr lang="en-US"/>
              <a:t>12/01/09 - 9pm</a:t>
            </a:r>
          </a:p>
        </p:txBody>
      </p:sp>
      <p:sp>
        <p:nvSpPr>
          <p:cNvPr id="65550"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7C8610-914A-4355-AF36-1B67D4861730}" type="slidenum">
              <a:rPr lang="en-US" altLang="en-US" smtClean="0"/>
              <a:pPr/>
              <a:t>75</a:t>
            </a:fld>
            <a:endParaRPr lang="en-US" altLang="en-US" smtClean="0"/>
          </a:p>
        </p:txBody>
      </p:sp>
      <p:sp>
        <p:nvSpPr>
          <p:cNvPr id="16" name="AutoShape 14"/>
          <p:cNvSpPr>
            <a:spLocks noChangeArrowheads="1"/>
          </p:cNvSpPr>
          <p:nvPr/>
        </p:nvSpPr>
        <p:spPr bwMode="blackWhite">
          <a:xfrm>
            <a:off x="5104302" y="1306966"/>
            <a:ext cx="2557000" cy="1091293"/>
          </a:xfrm>
          <a:prstGeom prst="wedgeRectCallout">
            <a:avLst>
              <a:gd name="adj1" fmla="val 86936"/>
              <a:gd name="adj2" fmla="val -28228"/>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2015:Q1) </a:t>
            </a:r>
            <a:r>
              <a:rPr lang="en-US" b="1" dirty="0">
                <a:solidFill>
                  <a:schemeClr val="bg1"/>
                </a:solidFill>
              </a:rPr>
              <a:t>was </a:t>
            </a:r>
            <a:r>
              <a:rPr lang="en-US" b="1" dirty="0" smtClean="0">
                <a:solidFill>
                  <a:schemeClr val="bg1"/>
                </a:solidFill>
              </a:rPr>
              <a:t>$7.66 trillion</a:t>
            </a:r>
            <a:r>
              <a:rPr lang="en-US" b="1" dirty="0">
                <a:solidFill>
                  <a:schemeClr val="bg1"/>
                </a:solidFill>
              </a:rPr>
              <a:t>, a new </a:t>
            </a:r>
            <a:r>
              <a:rPr lang="en-US" b="1" dirty="0" smtClean="0">
                <a:solidFill>
                  <a:schemeClr val="bg1"/>
                </a:solidFill>
              </a:rPr>
              <a:t>peak--$1.34 trillion above 2009 trough</a:t>
            </a:r>
            <a:endParaRPr lang="en-US" b="1" dirty="0">
              <a:solidFill>
                <a:schemeClr val="bg1"/>
              </a:solidFill>
            </a:endParaRPr>
          </a:p>
        </p:txBody>
      </p:sp>
    </p:spTree>
    <p:extLst>
      <p:ext uri="{BB962C8B-B14F-4D97-AF65-F5344CB8AC3E}">
        <p14:creationId xmlns:p14="http://schemas.microsoft.com/office/powerpoint/2010/main" val="3925916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8293383" name="Chart" r:id="rId4" imgW="8410399" imgH="3581539" progId="MSGraph.Chart.8">
                  <p:embed followColorScheme="full"/>
                </p:oleObj>
              </mc:Choice>
              <mc:Fallback>
                <p:oleObj name="Chart" r:id="rId4" imgW="8410399" imgH="3581539"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76</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1990-2014P</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2014 are from NCCI.</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6"/>
              </a:rPr>
              <a:t>http://research.stlouisfed.org/fred2/series/WASCUR</a:t>
            </a:r>
            <a:r>
              <a:rPr lang="en-US" sz="1100" dirty="0"/>
              <a:t> ; NCCI; I.I.I.</a:t>
            </a:r>
          </a:p>
        </p:txBody>
      </p:sp>
      <p:sp>
        <p:nvSpPr>
          <p:cNvPr id="1911821" name="Rectangle 13"/>
          <p:cNvSpPr>
            <a:spLocks noChangeArrowheads="1"/>
          </p:cNvSpPr>
          <p:nvPr/>
        </p:nvSpPr>
        <p:spPr bwMode="blackWhite">
          <a:xfrm>
            <a:off x="428625" y="5636672"/>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Gains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2015</a:t>
            </a:r>
            <a:endParaRPr lang="en-US" b="1" dirty="0">
              <a:solidFill>
                <a:srgbClr val="FFFFFF"/>
              </a:solidFill>
            </a:endParaRPr>
          </a:p>
        </p:txBody>
      </p:sp>
      <p:sp>
        <p:nvSpPr>
          <p:cNvPr id="14346" name="Text Box 7"/>
          <p:cNvSpPr txBox="1">
            <a:spLocks noChangeArrowheads="1"/>
          </p:cNvSpPr>
          <p:nvPr/>
        </p:nvSpPr>
        <p:spPr bwMode="auto">
          <a:xfrm>
            <a:off x="1254331"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7/90-3/91</a:t>
            </a:r>
          </a:p>
        </p:txBody>
      </p:sp>
      <p:sp>
        <p:nvSpPr>
          <p:cNvPr id="14347" name="Text Box 10"/>
          <p:cNvSpPr txBox="1">
            <a:spLocks noChangeArrowheads="1"/>
          </p:cNvSpPr>
          <p:nvPr/>
        </p:nvSpPr>
        <p:spPr bwMode="auto">
          <a:xfrm>
            <a:off x="4317297"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53245"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402446"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236696"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137391"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41823"/>
              <a:gd name="adj2" fmla="val -4618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premium volume dropped two years before the recession began</a:t>
            </a:r>
          </a:p>
        </p:txBody>
      </p:sp>
      <p:sp>
        <p:nvSpPr>
          <p:cNvPr id="18" name="AutoShape 38"/>
          <p:cNvSpPr>
            <a:spLocks noChangeArrowheads="1"/>
          </p:cNvSpPr>
          <p:nvPr/>
        </p:nvSpPr>
        <p:spPr bwMode="blackWhite">
          <a:xfrm>
            <a:off x="4513997" y="3430182"/>
            <a:ext cx="1882775" cy="1366837"/>
          </a:xfrm>
          <a:prstGeom prst="wedgeRectCallout">
            <a:avLst>
              <a:gd name="adj1" fmla="val 75206"/>
              <a:gd name="adj2" fmla="val -137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Tree>
    <p:extLst>
      <p:ext uri="{BB962C8B-B14F-4D97-AF65-F5344CB8AC3E}">
        <p14:creationId xmlns:p14="http://schemas.microsoft.com/office/powerpoint/2010/main" val="17163925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Fourth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extLst/>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77</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61730"/>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NCCI from Annual Statement Data.</a:t>
            </a:r>
            <a:endParaRPr lang="en-US" sz="1000" dirty="0"/>
          </a:p>
          <a:p>
            <a:pPr eaLnBrk="0" hangingPunct="0">
              <a:tabLst>
                <a:tab pos="512763" algn="l"/>
              </a:tabLst>
            </a:pPr>
            <a:r>
              <a:rPr lang="en-US" sz="1000" dirty="0"/>
              <a:t>	</a:t>
            </a:r>
            <a:r>
              <a:rPr lang="en-US" sz="1000" dirty="0" smtClean="0"/>
              <a:t>Includes state insurance fund data for the following states: </a:t>
            </a:r>
            <a:r>
              <a:rPr lang="en-US" sz="1000" dirty="0"/>
              <a:t>AZ, CA, CO, HI, ID, KY, LA, MD, MO, MT, NM, OK, OR, RI, TX, </a:t>
            </a:r>
            <a:r>
              <a:rPr lang="en-US" sz="1000" dirty="0" smtClean="0"/>
              <a:t>UT.</a:t>
            </a:r>
            <a:endParaRPr lang="en-US" sz="1000" dirty="0"/>
          </a:p>
          <a:p>
            <a:pPr eaLnBrk="0" hangingPunct="0">
              <a:tabLst>
                <a:tab pos="512763" algn="l"/>
              </a:tabLst>
            </a:pPr>
            <a:r>
              <a:rPr lang="en-US" sz="1000" dirty="0" smtClean="0"/>
              <a:t>	Each calendar year total for State </a:t>
            </a:r>
            <a:r>
              <a:rPr lang="en-US" sz="1000" dirty="0"/>
              <a:t>Funds </a:t>
            </a:r>
            <a:r>
              <a:rPr lang="en-US" sz="1000" dirty="0" smtClean="0"/>
              <a:t>includes all funds operating as a state fund that year.</a:t>
            </a:r>
            <a:endParaRPr lang="en-US" sz="1000" dirty="0"/>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3072757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78</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nvPr>
        </p:nvGraphicFramePr>
        <p:xfrm>
          <a:off x="23813" y="1608138"/>
          <a:ext cx="9096375" cy="4700587"/>
        </p:xfrm>
        <a:graphic>
          <a:graphicData uri="http://schemas.openxmlformats.org/presentationml/2006/ole">
            <mc:AlternateContent xmlns:mc="http://schemas.openxmlformats.org/markup-compatibility/2006">
              <mc:Choice xmlns:v="urn:schemas-microsoft-com:vml" Requires="v">
                <p:oleObj spid="_x0000_s28465172"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23813" y="1608138"/>
                        <a:ext cx="9096375" cy="4700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4368800" y="2259013"/>
            <a:ext cx="3441700" cy="1179308"/>
          </a:xfrm>
          <a:prstGeom prst="wedgeRectCallout">
            <a:avLst>
              <a:gd name="adj1" fmla="val -83992"/>
              <a:gd name="adj2" fmla="val 295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Only 21 states have seen works comp premium volume return to pre-crisis levels</a:t>
            </a:r>
            <a:endParaRPr lang="en-US" b="1" dirty="0">
              <a:solidFill>
                <a:schemeClr val="bg1"/>
              </a:solidFill>
            </a:endParaRPr>
          </a:p>
        </p:txBody>
      </p:sp>
    </p:spTree>
    <p:extLst>
      <p:ext uri="{BB962C8B-B14F-4D97-AF65-F5344CB8AC3E}">
        <p14:creationId xmlns:p14="http://schemas.microsoft.com/office/powerpoint/2010/main" val="23628629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79</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nvPr>
        </p:nvGraphicFramePr>
        <p:xfrm>
          <a:off x="0" y="1790700"/>
          <a:ext cx="9170988" cy="4733925"/>
        </p:xfrm>
        <a:graphic>
          <a:graphicData uri="http://schemas.openxmlformats.org/presentationml/2006/ole">
            <mc:AlternateContent xmlns:mc="http://schemas.openxmlformats.org/markup-compatibility/2006">
              <mc:Choice xmlns:v="urn:schemas-microsoft-com:vml" Requires="v">
                <p:oleObj spid="_x0000_s28466196" name="Chart" r:id="rId4" imgW="5880039" imgH="3035392" progId="MSGraph.Chart.8">
                  <p:embed followColorScheme="full"/>
                </p:oleObj>
              </mc:Choice>
              <mc:Fallback>
                <p:oleObj name="Chart" r:id="rId4" imgW="5880039" imgH="3035392" progId="MSGraph.Chart.8">
                  <p:embed followColorScheme="full"/>
                  <p:pic>
                    <p:nvPicPr>
                      <p:cNvPr id="0" name=""/>
                      <p:cNvPicPr>
                        <a:picLocks noChangeAspect="1" noChangeArrowheads="1"/>
                      </p:cNvPicPr>
                      <p:nvPr/>
                    </p:nvPicPr>
                    <p:blipFill>
                      <a:blip r:embed="rId5"/>
                      <a:srcRect/>
                      <a:stretch>
                        <a:fillRect/>
                      </a:stretch>
                    </p:blipFill>
                    <p:spPr bwMode="auto">
                      <a:xfrm>
                        <a:off x="0" y="1790700"/>
                        <a:ext cx="9170988"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62457" y="3839369"/>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a:t>
            </a:r>
            <a:r>
              <a:rPr lang="en-US" b="1" dirty="0" smtClean="0">
                <a:solidFill>
                  <a:schemeClr val="bg1"/>
                </a:solidFill>
              </a:rPr>
              <a:t>some of the </a:t>
            </a:r>
            <a:r>
              <a:rPr lang="en-US" b="1" dirty="0">
                <a:solidFill>
                  <a:schemeClr val="bg1"/>
                </a:solidFill>
              </a:rPr>
              <a:t>most negative net change in premiums of the past </a:t>
            </a:r>
            <a:r>
              <a:rPr lang="en-US" b="1" dirty="0" smtClean="0">
                <a:solidFill>
                  <a:schemeClr val="bg1"/>
                </a:solidFill>
              </a:rPr>
              <a:t>7 years</a:t>
            </a:r>
            <a:endParaRPr lang="en-US" b="1" dirty="0">
              <a:solidFill>
                <a:schemeClr val="bg1"/>
              </a:solidFill>
            </a:endParaRPr>
          </a:p>
        </p:txBody>
      </p:sp>
    </p:spTree>
    <p:extLst>
      <p:ext uri="{BB962C8B-B14F-4D97-AF65-F5344CB8AC3E}">
        <p14:creationId xmlns:p14="http://schemas.microsoft.com/office/powerpoint/2010/main" val="166516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2014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2014 combined ratio including M&amp;FG insurers is 97.0; 2013 =  96.1;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extLst>
              <p:ext uri="{D42A27DB-BD31-4B8C-83A1-F6EECF244321}">
                <p14:modId xmlns:p14="http://schemas.microsoft.com/office/powerpoint/2010/main" val="985996514"/>
              </p:ext>
            </p:extLst>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28367056" name="Chart" r:id="rId4" imgW="8600977" imgH="3924439" progId="MSGraph.Chart.8">
                  <p:embed followColorScheme="full"/>
                </p:oleObj>
              </mc:Choice>
              <mc:Fallback>
                <p:oleObj name="Chart" r:id="rId4" imgW="8600977" imgH="3924439" progId="MSGraph.Chart.8">
                  <p:embed followColorScheme="full"/>
                  <p:pic>
                    <p:nvPicPr>
                      <p:cNvPr id="0" name=""/>
                      <p:cNvPicPr>
                        <a:picLocks noChangeArrowheads="1"/>
                      </p:cNvPicPr>
                      <p:nvPr/>
                    </p:nvPicPr>
                    <p:blipFill>
                      <a:blip r:embed="rId5"/>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672179" y="1182781"/>
            <a:ext cx="5437499"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2012/13,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223753" y="4061821"/>
            <a:ext cx="1472022" cy="680362"/>
          </a:xfrm>
          <a:prstGeom prst="wedgeRectCallout">
            <a:avLst>
              <a:gd name="adj1" fmla="val 104909"/>
              <a:gd name="adj2" fmla="val -437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helped ROEs in 2013-15:Q2</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3023394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80</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2014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2014 Growth = +4.6%</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4" name="Picture 3"/>
          <p:cNvPicPr>
            <a:picLocks noChangeAspect="1"/>
          </p:cNvPicPr>
          <p:nvPr/>
        </p:nvPicPr>
        <p:blipFill>
          <a:blip r:embed="rId3"/>
          <a:stretch>
            <a:fillRect/>
          </a:stretch>
        </p:blipFill>
        <p:spPr>
          <a:xfrm>
            <a:off x="69131" y="1728788"/>
            <a:ext cx="8199657" cy="4662595"/>
          </a:xfrm>
          <a:prstGeom prst="rect">
            <a:avLst/>
          </a:prstGeom>
        </p:spPr>
      </p:pic>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66992392"/>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81</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Workers Compensation Components of Written Premium Change, 2013 to 2014</a:t>
            </a:r>
          </a:p>
        </p:txBody>
      </p:sp>
      <p:graphicFrame>
        <p:nvGraphicFramePr>
          <p:cNvPr id="2" name="Table 1"/>
          <p:cNvGraphicFramePr>
            <a:graphicFrameLocks noGrp="1"/>
          </p:cNvGraphicFramePr>
          <p:nvPr>
            <p:extLst/>
          </p:nvPr>
        </p:nvGraphicFramePr>
        <p:xfrm>
          <a:off x="157163" y="1325562"/>
          <a:ext cx="7634287" cy="4267200"/>
        </p:xfrm>
        <a:graphic>
          <a:graphicData uri="http://schemas.openxmlformats.org/drawingml/2006/table">
            <a:tbl>
              <a:tblPr firstRow="1" bandRow="1">
                <a:tableStyleId>{5C22544A-7EE6-4342-B048-85BDC9FD1C3A}</a:tableStyleId>
              </a:tblPr>
              <a:tblGrid>
                <a:gridCol w="5946393"/>
                <a:gridCol w="1687894"/>
              </a:tblGrid>
              <a:tr h="370840">
                <a:tc gridSpan="2">
                  <a:txBody>
                    <a:bodyPr/>
                    <a:lstStyle/>
                    <a:p>
                      <a:pPr algn="ctr"/>
                      <a:r>
                        <a:rPr lang="en-US" sz="2000" b="1" dirty="0" smtClean="0">
                          <a:latin typeface="Arial" panose="020B0604020202020204" pitchFamily="34" charset="0"/>
                          <a:cs typeface="Arial" panose="020B0604020202020204" pitchFamily="34" charset="0"/>
                        </a:rPr>
                        <a:t>Written</a:t>
                      </a:r>
                      <a:r>
                        <a:rPr lang="en-US" sz="2000" b="1" baseline="0" dirty="0" smtClean="0">
                          <a:latin typeface="Arial" panose="020B0604020202020204" pitchFamily="34" charset="0"/>
                          <a:cs typeface="Arial" panose="020B0604020202020204" pitchFamily="34" charset="0"/>
                        </a:rPr>
                        <a:t> Premium Change from 2013 to 2014</a:t>
                      </a:r>
                      <a:endParaRPr lang="en-US" sz="2000" b="1" dirty="0">
                        <a:latin typeface="Arial" panose="020B0604020202020204" pitchFamily="34" charset="0"/>
                        <a:cs typeface="Arial" panose="020B0604020202020204" pitchFamily="34" charset="0"/>
                      </a:endParaRPr>
                    </a:p>
                  </a:txBody>
                  <a:tcPr/>
                </a:tc>
                <a:tc hMerge="1">
                  <a:txBody>
                    <a:bodyPr/>
                    <a:lstStyle/>
                    <a:p>
                      <a:endParaRPr lang="en-US" dirty="0"/>
                    </a:p>
                  </a:txBody>
                  <a:tcPr/>
                </a:tc>
              </a:tr>
              <a:tr h="370840">
                <a:tc>
                  <a:txBody>
                    <a:bodyPr/>
                    <a:lstStyle/>
                    <a:p>
                      <a:r>
                        <a:rPr lang="en-US" sz="2000" b="1" dirty="0" smtClean="0">
                          <a:latin typeface="Arial" panose="020B0604020202020204" pitchFamily="34" charset="0"/>
                          <a:cs typeface="Arial" panose="020B0604020202020204" pitchFamily="34" charset="0"/>
                        </a:rPr>
                        <a:t>Net</a:t>
                      </a:r>
                      <a:r>
                        <a:rPr lang="en-US" sz="2000" b="1" baseline="0" dirty="0" smtClean="0">
                          <a:latin typeface="Arial" panose="020B0604020202020204" pitchFamily="34" charset="0"/>
                          <a:cs typeface="Arial" panose="020B0604020202020204" pitchFamily="34" charset="0"/>
                        </a:rPr>
                        <a: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+4.6%</a:t>
                      </a: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Direct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+4.6%</a:t>
                      </a:r>
                      <a:endParaRPr lang="en-US" sz="2000" b="1" dirty="0">
                        <a:latin typeface="Arial" panose="020B0604020202020204" pitchFamily="34" charset="0"/>
                        <a:cs typeface="Arial" panose="020B0604020202020204" pitchFamily="34" charset="0"/>
                      </a:endParaRPr>
                    </a:p>
                  </a:txBody>
                  <a:tcPr/>
                </a:tc>
              </a:tr>
              <a:tr h="0">
                <a:tc>
                  <a:txBody>
                    <a:bodyPr/>
                    <a:lstStyle/>
                    <a:p>
                      <a:r>
                        <a:rPr lang="en-US" sz="2000" b="1" dirty="0" smtClean="0">
                          <a:latin typeface="Arial" panose="020B0604020202020204" pitchFamily="34" charset="0"/>
                          <a:cs typeface="Arial" panose="020B0604020202020204" pitchFamily="34" charset="0"/>
                        </a:rPr>
                        <a:t>Direct Written Premium—NCCI States</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tc>
              </a:tr>
              <a:tr h="370840">
                <a:tc>
                  <a:txBody>
                    <a:bodyPr/>
                    <a:lstStyle/>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Components of DWP Change for NCCI</a:t>
                      </a:r>
                      <a:r>
                        <a:rPr lang="en-US" sz="2000" b="1" baseline="0" dirty="0" smtClean="0">
                          <a:latin typeface="Arial" panose="020B0604020202020204" pitchFamily="34" charset="0"/>
                          <a:cs typeface="Arial" panose="020B0604020202020204" pitchFamily="34" charset="0"/>
                        </a:rPr>
                        <a:t> States</a:t>
                      </a:r>
                      <a:endParaRPr lang="en-US" sz="2000" b="1" dirty="0">
                        <a:latin typeface="Arial" panose="020B0604020202020204" pitchFamily="34" charset="0"/>
                        <a:cs typeface="Arial" panose="020B0604020202020204" pitchFamily="34" charset="0"/>
                      </a:endParaRPr>
                    </a:p>
                  </a:txBody>
                  <a:tcPr/>
                </a:tc>
                <a:tc>
                  <a:txBody>
                    <a:bodyPr/>
                    <a:lstStyle/>
                    <a:p>
                      <a:pPr algn="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Estimated Payroll</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+4.7%</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Bureau Loss Costs and Mix</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-1.4%</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Discounting</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+0.4%</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Other Factors</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+0.8%</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Combined Effect</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tc>
              </a:tr>
            </a:tbl>
          </a:graphicData>
        </a:graphic>
      </p:graphicFrame>
      <p:sp>
        <p:nvSpPr>
          <p:cNvPr id="10" name="Text Box 6"/>
          <p:cNvSpPr txBox="1">
            <a:spLocks noChangeArrowheads="1"/>
          </p:cNvSpPr>
          <p:nvPr/>
        </p:nvSpPr>
        <p:spPr bwMode="auto">
          <a:xfrm>
            <a:off x="67099" y="6169987"/>
            <a:ext cx="8384919" cy="553998"/>
          </a:xfrm>
          <a:prstGeom prst="rect">
            <a:avLst/>
          </a:prstGeom>
          <a:noFill/>
          <a:ln w="0">
            <a:noFill/>
            <a:miter lim="800000"/>
            <a:headEnd/>
            <a:tailEnd/>
          </a:ln>
        </p:spPr>
        <p:txBody>
          <a:bodyPr wrap="square">
            <a:spAutoFit/>
          </a:bodyPr>
          <a:lstStyle/>
          <a:p>
            <a:r>
              <a:rPr lang="en-US" sz="1000" dirty="0" smtClean="0"/>
              <a:t>Sources: Countrywide: Annual Statement data.</a:t>
            </a:r>
          </a:p>
          <a:p>
            <a:r>
              <a:rPr lang="en-US" sz="1000" dirty="0" smtClean="0"/>
              <a:t>NCCI States: Annual Statement Statutory Page 14 for all states where NCCI provides ratemaking services.</a:t>
            </a:r>
          </a:p>
          <a:p>
            <a:r>
              <a:rPr lang="en-US" sz="1000" dirty="0" smtClean="0"/>
              <a:t>Components: NCCI Policy data.</a:t>
            </a:r>
            <a:endParaRPr lang="en-US" sz="1000" dirty="0"/>
          </a:p>
        </p:txBody>
      </p:sp>
      <p:sp>
        <p:nvSpPr>
          <p:cNvPr id="11" name="AutoShape 8"/>
          <p:cNvSpPr>
            <a:spLocks noChangeArrowheads="1"/>
          </p:cNvSpPr>
          <p:nvPr/>
        </p:nvSpPr>
        <p:spPr bwMode="blackWhite">
          <a:xfrm>
            <a:off x="8084777" y="3500439"/>
            <a:ext cx="963973" cy="1533296"/>
          </a:xfrm>
          <a:prstGeom prst="wedgeRectCallout">
            <a:avLst>
              <a:gd name="adj1" fmla="val -83599"/>
              <a:gd name="adj2" fmla="val -309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Growth is now almost entirely payroll driven</a:t>
            </a:r>
            <a:endParaRPr lang="en-US" sz="1600" b="1" dirty="0">
              <a:solidFill>
                <a:schemeClr val="bg1"/>
              </a:solidFill>
            </a:endParaRPr>
          </a:p>
        </p:txBody>
      </p:sp>
    </p:spTree>
    <p:extLst>
      <p:ext uri="{BB962C8B-B14F-4D97-AF65-F5344CB8AC3E}">
        <p14:creationId xmlns:p14="http://schemas.microsoft.com/office/powerpoint/2010/main" val="17627460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nvPr>
        </p:nvGraphicFramePr>
        <p:xfrm>
          <a:off x="333375" y="1455738"/>
          <a:ext cx="8521700" cy="4086225"/>
        </p:xfrm>
        <a:graphic>
          <a:graphicData uri="http://schemas.openxmlformats.org/presentationml/2006/ole">
            <mc:AlternateContent xmlns:mc="http://schemas.openxmlformats.org/markup-compatibility/2006">
              <mc:Choice xmlns:v="urn:schemas-microsoft-com:vml" Requires="v">
                <p:oleObj spid="_x0000_s28467219" name="Chart" r:id="rId4" imgW="8581836" imgH="4114800" progId="MSGraph.Chart.8">
                  <p:embed followColorScheme="full"/>
                </p:oleObj>
              </mc:Choice>
              <mc:Fallback>
                <p:oleObj name="Chart" r:id="rId4" imgW="8581836" imgH="4114800" progId="MSGraph.Chart.8">
                  <p:embed followColorScheme="full"/>
                  <p:pic>
                    <p:nvPicPr>
                      <p:cNvPr id="0" name=""/>
                      <p:cNvPicPr preferRelativeResize="0">
                        <a:picLocks noChangeArrowheads="1"/>
                      </p:cNvPicPr>
                      <p:nvPr/>
                    </p:nvPicPr>
                    <p:blipFill>
                      <a:blip r:embed="rId5"/>
                      <a:srcRect/>
                      <a:stretch>
                        <a:fillRect/>
                      </a:stretch>
                    </p:blipFill>
                    <p:spPr bwMode="gray">
                      <a:xfrm>
                        <a:off x="333375" y="1455738"/>
                        <a:ext cx="8521700" cy="408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Sept. 2015 (000s, Seasonally Adj.)</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13.03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45091" y="657551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1107440" y="4024965"/>
            <a:ext cx="1444359" cy="1020862"/>
          </a:xfrm>
          <a:prstGeom prst="wedgeRectCallout">
            <a:avLst>
              <a:gd name="adj1" fmla="val 61418"/>
              <a:gd name="adj2" fmla="val -28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a:solidFill>
                  <a:schemeClr val="bg1"/>
                </a:solidFill>
              </a:rPr>
              <a:t>Monthly </a:t>
            </a:r>
            <a:r>
              <a:rPr lang="en-US" sz="1200" b="1" dirty="0" smtClean="0">
                <a:solidFill>
                  <a:schemeClr val="bg1"/>
                </a:solidFill>
              </a:rPr>
              <a:t>losses </a:t>
            </a:r>
            <a:r>
              <a:rPr lang="en-US" sz="1200" b="1" dirty="0">
                <a:solidFill>
                  <a:schemeClr val="bg1"/>
                </a:solidFill>
              </a:rPr>
              <a:t>in   Dec. 08–Mar. 09 </a:t>
            </a:r>
            <a:r>
              <a:rPr lang="en-US" sz="1200" b="1" dirty="0" smtClean="0">
                <a:solidFill>
                  <a:schemeClr val="bg1"/>
                </a:solidFill>
              </a:rPr>
              <a:t>were </a:t>
            </a:r>
            <a:r>
              <a:rPr lang="en-US" sz="1200" b="1" dirty="0">
                <a:solidFill>
                  <a:schemeClr val="bg1"/>
                </a:solidFill>
              </a:rPr>
              <a:t>the </a:t>
            </a:r>
            <a:r>
              <a:rPr lang="en-US" sz="1200" b="1" dirty="0" smtClean="0">
                <a:solidFill>
                  <a:schemeClr val="bg1"/>
                </a:solidFill>
              </a:rPr>
              <a:t>largest </a:t>
            </a:r>
            <a:r>
              <a:rPr lang="en-US" sz="1200" b="1" dirty="0">
                <a:solidFill>
                  <a:schemeClr val="bg1"/>
                </a:solidFill>
              </a:rPr>
              <a:t>in the </a:t>
            </a:r>
            <a:br>
              <a:rPr lang="en-US" sz="1200" b="1" dirty="0">
                <a:solidFill>
                  <a:schemeClr val="bg1"/>
                </a:solidFill>
              </a:rPr>
            </a:br>
            <a:r>
              <a:rPr lang="en-US" sz="1200" b="1" dirty="0" smtClean="0">
                <a:solidFill>
                  <a:schemeClr val="bg1"/>
                </a:solidFill>
              </a:rPr>
              <a:t>post-WW </a:t>
            </a:r>
            <a:r>
              <a:rPr lang="en-US" sz="1200" b="1" dirty="0">
                <a:solidFill>
                  <a:schemeClr val="bg1"/>
                </a:solidFill>
              </a:rPr>
              <a:t>II </a:t>
            </a:r>
            <a:r>
              <a:rPr lang="en-US" sz="1200" b="1" dirty="0" smtClean="0">
                <a:solidFill>
                  <a:schemeClr val="bg1"/>
                </a:solidFill>
              </a:rPr>
              <a:t>period</a:t>
            </a:r>
            <a:endParaRPr lang="en-US" sz="1200" b="1" dirty="0">
              <a:solidFill>
                <a:schemeClr val="bg1"/>
              </a:solidFill>
            </a:endParaRPr>
          </a:p>
        </p:txBody>
      </p:sp>
      <p:sp>
        <p:nvSpPr>
          <p:cNvPr id="14" name="AutoShape 7"/>
          <p:cNvSpPr>
            <a:spLocks noChangeArrowheads="1"/>
          </p:cNvSpPr>
          <p:nvPr/>
        </p:nvSpPr>
        <p:spPr bwMode="blackWhite">
          <a:xfrm>
            <a:off x="6897840" y="3461433"/>
            <a:ext cx="1927072" cy="804932"/>
          </a:xfrm>
          <a:prstGeom prst="wedgeRectCallout">
            <a:avLst>
              <a:gd name="adj1" fmla="val 44468"/>
              <a:gd name="adj2" fmla="val -10536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118,000 </a:t>
            </a:r>
            <a:r>
              <a:rPr lang="en-US" sz="1400" b="1" dirty="0">
                <a:cs typeface="+mn-cs"/>
              </a:rPr>
              <a:t>private sector jobs were created in </a:t>
            </a:r>
            <a:r>
              <a:rPr lang="en-US" sz="1400" b="1" dirty="0" smtClean="0">
                <a:cs typeface="+mn-cs"/>
              </a:rPr>
              <a:t>Sept.</a:t>
            </a:r>
            <a:endParaRPr lang="en-US" sz="1400" b="1" i="1" dirty="0">
              <a:solidFill>
                <a:srgbClr val="FF0000"/>
              </a:solidFill>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82</a:t>
            </a:fld>
            <a:endParaRPr lang="en-US"/>
          </a:p>
        </p:txBody>
      </p:sp>
      <p:sp>
        <p:nvSpPr>
          <p:cNvPr id="13" name="Text Box 17"/>
          <p:cNvSpPr txBox="1">
            <a:spLocks noChangeArrowheads="1"/>
          </p:cNvSpPr>
          <p:nvPr/>
        </p:nvSpPr>
        <p:spPr bwMode="auto">
          <a:xfrm>
            <a:off x="4517219" y="3363287"/>
            <a:ext cx="1897627" cy="138499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endParaRPr lang="en-US" sz="1400" b="1" dirty="0" smtClean="0">
              <a:solidFill>
                <a:schemeClr val="bg1"/>
              </a:solidFill>
            </a:endParaRPr>
          </a:p>
          <a:p>
            <a:pPr algn="ctr">
              <a:defRPr/>
            </a:pPr>
            <a:r>
              <a:rPr lang="en-US" sz="1400" b="1" dirty="0" smtClean="0">
                <a:solidFill>
                  <a:schemeClr val="bg1"/>
                </a:solidFill>
              </a:rPr>
              <a:t>2014: 3.042 Mill</a:t>
            </a:r>
          </a:p>
          <a:p>
            <a:pPr algn="ctr">
              <a:defRPr/>
            </a:pPr>
            <a:r>
              <a:rPr lang="en-US" sz="1400" b="1" dirty="0" smtClean="0">
                <a:solidFill>
                  <a:schemeClr val="bg1"/>
                </a:solidFill>
              </a:rPr>
              <a:t>2013: 2.452 Mill</a:t>
            </a:r>
          </a:p>
          <a:p>
            <a:pPr algn="ctr">
              <a:defRPr/>
            </a:pPr>
            <a:r>
              <a:rPr lang="en-US" sz="1400" b="1" dirty="0" smtClean="0">
                <a:solidFill>
                  <a:schemeClr val="bg1"/>
                </a:solidFill>
              </a:rPr>
              <a:t>2012: 2.315 Mill</a:t>
            </a:r>
          </a:p>
          <a:p>
            <a:pPr algn="ctr">
              <a:defRPr/>
            </a:pPr>
            <a:r>
              <a:rPr lang="en-US" sz="1400" b="1" dirty="0" smtClean="0">
                <a:solidFill>
                  <a:schemeClr val="bg1"/>
                </a:solidFill>
              </a:rPr>
              <a:t>2011: 2.396 Mill</a:t>
            </a:r>
          </a:p>
          <a:p>
            <a:pPr algn="ctr">
              <a:defRPr/>
            </a:pPr>
            <a:r>
              <a:rPr lang="en-US" sz="1400" b="1" dirty="0" smtClean="0">
                <a:solidFill>
                  <a:schemeClr val="bg1"/>
                </a:solidFill>
              </a:rPr>
              <a:t>2010: 1.282 Mill</a:t>
            </a:r>
          </a:p>
        </p:txBody>
      </p:sp>
      <p:sp>
        <p:nvSpPr>
          <p:cNvPr id="15" name="AutoShape 7"/>
          <p:cNvSpPr>
            <a:spLocks noChangeArrowheads="1"/>
          </p:cNvSpPr>
          <p:nvPr/>
        </p:nvSpPr>
        <p:spPr bwMode="blackWhite">
          <a:xfrm>
            <a:off x="5933213" y="1111072"/>
            <a:ext cx="2984602" cy="531998"/>
          </a:xfrm>
          <a:prstGeom prst="wedgeRectCallout">
            <a:avLst>
              <a:gd name="adj1" fmla="val 14391"/>
              <a:gd name="adj2" fmla="val 776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3,042,000 jobs were created in 2014, the most since 1997</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469244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2500"/>
                            </p:stCondLst>
                            <p:childTnLst>
                              <p:par>
                                <p:cTn id="18" presetID="22" presetClass="entr" presetSubtype="4" fill="hold" grpId="0" nodeType="afterEffect">
                                  <p:stCondLst>
                                    <p:cond delay="70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83</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nvPr>
        </p:nvGraphicFramePr>
        <p:xfrm>
          <a:off x="239713" y="1873250"/>
          <a:ext cx="8548687" cy="4383088"/>
        </p:xfrm>
        <a:graphic>
          <a:graphicData uri="http://schemas.openxmlformats.org/presentationml/2006/ole">
            <mc:AlternateContent xmlns:mc="http://schemas.openxmlformats.org/markup-compatibility/2006">
              <mc:Choice xmlns:v="urn:schemas-microsoft-com:vml" Requires="v">
                <p:oleObj spid="_x0000_s28468243" name="Chart" r:id="rId4" imgW="8229808" imgH="4219540" progId="MSGraph.Chart.8">
                  <p:embed followColorScheme="full"/>
                </p:oleObj>
              </mc:Choice>
              <mc:Fallback>
                <p:oleObj name="Chart" r:id="rId4" imgW="8229808" imgH="4219540" progId="MSGraph.Chart.8">
                  <p:embed followColorScheme="full"/>
                  <p:pic>
                    <p:nvPicPr>
                      <p:cNvPr id="0" name=""/>
                      <p:cNvPicPr>
                        <a:picLocks noChangeAspect="1" noChangeArrowheads="1"/>
                      </p:cNvPicPr>
                      <p:nvPr/>
                    </p:nvPicPr>
                    <p:blipFill>
                      <a:blip r:embed="rId5"/>
                      <a:srcRect/>
                      <a:stretch>
                        <a:fillRect/>
                      </a:stretch>
                    </p:blipFill>
                    <p:spPr bwMode="auto">
                      <a:xfrm>
                        <a:off x="239713" y="1873250"/>
                        <a:ext cx="8548687" cy="438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29204"/>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(9/15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2016:Q4F</a:t>
            </a:r>
            <a:r>
              <a:rPr lang="en-US" sz="1600" b="1" dirty="0">
                <a:solidFill>
                  <a:srgbClr val="225A7A"/>
                </a:solidFill>
              </a:rPr>
              <a:t>*</a:t>
            </a:r>
          </a:p>
        </p:txBody>
      </p:sp>
      <p:sp>
        <p:nvSpPr>
          <p:cNvPr id="12" name="AutoShape 7"/>
          <p:cNvSpPr>
            <a:spLocks noChangeArrowheads="1"/>
          </p:cNvSpPr>
          <p:nvPr/>
        </p:nvSpPr>
        <p:spPr bwMode="blackWhite">
          <a:xfrm>
            <a:off x="2952301"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5.0% by Q4 of 2015.</a:t>
            </a:r>
            <a:endParaRPr lang="en-US" sz="1400" b="1" dirty="0">
              <a:cs typeface="+mn-cs"/>
            </a:endParaRPr>
          </a:p>
        </p:txBody>
      </p:sp>
      <p:sp>
        <p:nvSpPr>
          <p:cNvPr id="13" name="AutoShape 5"/>
          <p:cNvSpPr>
            <a:spLocks noChangeArrowheads="1"/>
          </p:cNvSpPr>
          <p:nvPr/>
        </p:nvSpPr>
        <p:spPr bwMode="blackWhite">
          <a:xfrm>
            <a:off x="6727352" y="2828869"/>
            <a:ext cx="2155582" cy="1066800"/>
          </a:xfrm>
          <a:prstGeom prst="wedgeRectCallout">
            <a:avLst>
              <a:gd name="adj1" fmla="val 4078"/>
              <a:gd name="adj2" fmla="val 92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downwards </a:t>
            </a:r>
            <a:r>
              <a:rPr lang="en-US" sz="1600" b="1" dirty="0">
                <a:solidFill>
                  <a:schemeClr val="bg1"/>
                </a:solidFill>
                <a:cs typeface="+mn-cs"/>
              </a:rPr>
              <a:t>for </a:t>
            </a:r>
            <a:r>
              <a:rPr lang="en-US" sz="1600" b="1" dirty="0" smtClean="0">
                <a:solidFill>
                  <a:schemeClr val="bg1"/>
                </a:solidFill>
                <a:cs typeface="+mn-cs"/>
              </a:rPr>
              <a:t>2015/16</a:t>
            </a:r>
            <a:endParaRPr lang="en-US" sz="1600" b="1" dirty="0">
              <a:solidFill>
                <a:schemeClr val="bg1"/>
              </a:solidFill>
              <a:cs typeface="+mn-cs"/>
            </a:endParaRPr>
          </a:p>
        </p:txBody>
      </p:sp>
    </p:spTree>
    <p:extLst>
      <p:ext uri="{BB962C8B-B14F-4D97-AF65-F5344CB8AC3E}">
        <p14:creationId xmlns:p14="http://schemas.microsoft.com/office/powerpoint/2010/main" val="2171121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6C33831D-C598-4A0B-9203-B736337DDAF7}" type="slidenum">
              <a:rPr lang="en-US" altLang="en-US" sz="900" smtClean="0"/>
              <a:pPr>
                <a:lnSpc>
                  <a:spcPct val="85000"/>
                </a:lnSpc>
                <a:spcBef>
                  <a:spcPct val="20000"/>
                </a:spcBef>
                <a:buClrTx/>
                <a:buFontTx/>
                <a:buNone/>
              </a:pPr>
              <a:t>84</a:t>
            </a:fld>
            <a:endParaRPr lang="en-US" altLang="en-US" sz="900" dirty="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sz="2600" dirty="0" smtClean="0">
                <a:latin typeface="Arial" panose="020B0604020202020204" pitchFamily="34" charset="0"/>
              </a:rPr>
              <a:t>Unemployment Rates by State, July 2015:</a:t>
            </a:r>
            <a:br>
              <a:rPr lang="en-US" altLang="en-US" sz="2600" dirty="0" smtClean="0">
                <a:latin typeface="Arial" panose="020B0604020202020204" pitchFamily="34" charset="0"/>
              </a:rPr>
            </a:br>
            <a:r>
              <a:rPr lang="en-US" altLang="en-US" sz="2600"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nvPr>
        </p:nvGraphicFramePr>
        <p:xfrm>
          <a:off x="9525" y="1535113"/>
          <a:ext cx="9144000" cy="4740275"/>
        </p:xfrm>
        <a:graphic>
          <a:graphicData uri="http://schemas.openxmlformats.org/presentationml/2006/ole">
            <mc:AlternateContent xmlns:mc="http://schemas.openxmlformats.org/markup-compatibility/2006">
              <mc:Choice xmlns:v="urn:schemas-microsoft-com:vml" Requires="v">
                <p:oleObj spid="_x0000_s28469266"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9525" y="1535113"/>
                        <a:ext cx="91440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0" y="6367463"/>
            <a:ext cx="9017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altLang="en-US" sz="1100" dirty="0"/>
              <a:t>*Provisional figures </a:t>
            </a:r>
            <a:r>
              <a:rPr lang="en-US" altLang="en-US" sz="1100" dirty="0" smtClean="0"/>
              <a:t>for July 2015, </a:t>
            </a:r>
            <a:r>
              <a:rPr lang="en-US" altLang="en-US" sz="1100" dirty="0"/>
              <a:t>seasonally adjusted.</a:t>
            </a:r>
          </a:p>
          <a:p>
            <a:pPr>
              <a:lnSpc>
                <a:spcPct val="70000"/>
              </a:lnSpc>
              <a:spcBef>
                <a:spcPct val="50000"/>
              </a:spcBef>
              <a:buClr>
                <a:srgbClr val="FF3300"/>
              </a:buClr>
              <a:buFont typeface="Wingdings" panose="05000000000000000000" pitchFamily="2" charset="2"/>
              <a:buNone/>
            </a:pPr>
            <a:r>
              <a:rPr lang="en-US" altLang="en-US" sz="1100" dirty="0"/>
              <a:t>Sources: US Bureau of Labor Statistics; Insurance Information Institute.		</a:t>
            </a:r>
          </a:p>
        </p:txBody>
      </p:sp>
      <p:sp>
        <p:nvSpPr>
          <p:cNvPr id="7" name="AutoShape 6"/>
          <p:cNvSpPr>
            <a:spLocks noChangeArrowheads="1"/>
          </p:cNvSpPr>
          <p:nvPr/>
        </p:nvSpPr>
        <p:spPr bwMode="blackWhite">
          <a:xfrm>
            <a:off x="4581525" y="1111250"/>
            <a:ext cx="3495675" cy="1287463"/>
          </a:xfrm>
          <a:prstGeom prst="wedgeRectCallout">
            <a:avLst>
              <a:gd name="adj1" fmla="val -74021"/>
              <a:gd name="adj2" fmla="val -20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nSpc>
                <a:spcPct val="90000"/>
              </a:lnSpc>
              <a:spcBef>
                <a:spcPct val="50000"/>
              </a:spcBef>
              <a:buClr>
                <a:schemeClr val="bg1"/>
              </a:buClr>
              <a:defRPr/>
            </a:pPr>
            <a:r>
              <a:rPr lang="en-US" sz="1400" b="1" dirty="0" smtClean="0">
                <a:solidFill>
                  <a:schemeClr val="bg1"/>
                </a:solidFill>
                <a:latin typeface="Arial" charset="0"/>
              </a:rPr>
              <a:t>In July, </a:t>
            </a:r>
            <a:r>
              <a:rPr lang="en-US" sz="1400" b="1" dirty="0">
                <a:solidFill>
                  <a:schemeClr val="bg1"/>
                </a:solidFill>
                <a:latin typeface="Arial" charset="0"/>
              </a:rPr>
              <a:t>24 states and the District of Columbia had over-the-month unemployment rate decreases, 14 states had increases, and 12 states had no change.</a:t>
            </a:r>
          </a:p>
        </p:txBody>
      </p:sp>
    </p:spTree>
    <p:extLst>
      <p:ext uri="{BB962C8B-B14F-4D97-AF65-F5344CB8AC3E}">
        <p14:creationId xmlns:p14="http://schemas.microsoft.com/office/powerpoint/2010/main" val="34521193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28F0D3D-4E77-4C5F-892B-176CC0F7E22D}" type="slidenum">
              <a:rPr lang="en-US" altLang="en-US" sz="900" smtClean="0"/>
              <a:pPr>
                <a:lnSpc>
                  <a:spcPct val="85000"/>
                </a:lnSpc>
                <a:spcBef>
                  <a:spcPct val="20000"/>
                </a:spcBef>
                <a:buClrTx/>
                <a:buFontTx/>
                <a:buNone/>
              </a:pPr>
              <a:t>85</a:t>
            </a:fld>
            <a:endParaRPr lang="en-US" altLang="en-US" sz="900" dirty="0" smtClean="0"/>
          </a:p>
        </p:txBody>
      </p:sp>
      <p:graphicFrame>
        <p:nvGraphicFramePr>
          <p:cNvPr id="7171" name="Object 3"/>
          <p:cNvGraphicFramePr>
            <a:graphicFrameLocks noGrp="1" noChangeAspect="1"/>
          </p:cNvGraphicFramePr>
          <p:nvPr>
            <p:ph idx="4294967295"/>
            <p:extLst/>
          </p:nvPr>
        </p:nvGraphicFramePr>
        <p:xfrm>
          <a:off x="9525" y="1843088"/>
          <a:ext cx="9134475" cy="4719637"/>
        </p:xfrm>
        <a:graphic>
          <a:graphicData uri="http://schemas.openxmlformats.org/presentationml/2006/ole">
            <mc:AlternateContent xmlns:mc="http://schemas.openxmlformats.org/markup-compatibility/2006">
              <mc:Choice xmlns:v="urn:schemas-microsoft-com:vml" Requires="v">
                <p:oleObj spid="_x0000_s28470290"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9525" y="1843088"/>
                        <a:ext cx="9134475"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2600" b="1" dirty="0">
                <a:solidFill>
                  <a:schemeClr val="accent1"/>
                </a:solidFill>
              </a:rPr>
              <a:t>Unemployment Rates by State, </a:t>
            </a:r>
            <a:r>
              <a:rPr lang="en-US" altLang="en-US" sz="2600" b="1" dirty="0" smtClean="0">
                <a:solidFill>
                  <a:schemeClr val="accent1"/>
                </a:solidFill>
              </a:rPr>
              <a:t>July 2015: </a:t>
            </a:r>
            <a:endParaRPr lang="en-US" altLang="en-US" sz="2600" b="1" dirty="0">
              <a:solidFill>
                <a:schemeClr val="accent1"/>
              </a:solidFill>
            </a:endParaRPr>
          </a:p>
          <a:p>
            <a:pPr>
              <a:lnSpc>
                <a:spcPct val="100000"/>
              </a:lnSpc>
              <a:spcBef>
                <a:spcPct val="0"/>
              </a:spcBef>
              <a:buClrTx/>
              <a:buFontTx/>
              <a:buNone/>
            </a:pPr>
            <a:r>
              <a:rPr lang="en-US" altLang="en-US" sz="2600" b="1" dirty="0">
                <a:solidFill>
                  <a:schemeClr val="accent1"/>
                </a:solidFill>
              </a:rPr>
              <a:t>Lowest 25 States*</a:t>
            </a:r>
          </a:p>
        </p:txBody>
      </p:sp>
      <p:sp>
        <p:nvSpPr>
          <p:cNvPr id="7173" name="Rectangle 7"/>
          <p:cNvSpPr>
            <a:spLocks noChangeArrowheads="1"/>
          </p:cNvSpPr>
          <p:nvPr/>
        </p:nvSpPr>
        <p:spPr bwMode="auto">
          <a:xfrm>
            <a:off x="0" y="6429375"/>
            <a:ext cx="8750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100" dirty="0"/>
              <a:t>*Provisional figures for </a:t>
            </a:r>
            <a:r>
              <a:rPr lang="en-US" altLang="en-US" sz="1100" dirty="0" smtClean="0"/>
              <a:t>July 2015, </a:t>
            </a:r>
            <a:r>
              <a:rPr lang="en-US" altLang="en-US" sz="1100" dirty="0"/>
              <a:t>seasonally adjusted.</a:t>
            </a:r>
          </a:p>
          <a:p>
            <a:pPr eaLnBrk="1" hangingPunct="1">
              <a:lnSpc>
                <a:spcPct val="100000"/>
              </a:lnSpc>
              <a:spcBef>
                <a:spcPct val="0"/>
              </a:spcBef>
              <a:buClrTx/>
              <a:buFontTx/>
              <a:buNone/>
            </a:pPr>
            <a:r>
              <a:rPr lang="en-US" altLang="en-US" sz="1100" dirty="0"/>
              <a:t>Sources: US Bureau of Labor Statistics; Insurance Information Institute.	</a:t>
            </a:r>
          </a:p>
        </p:txBody>
      </p:sp>
      <p:sp>
        <p:nvSpPr>
          <p:cNvPr id="7" name="AutoShape 6"/>
          <p:cNvSpPr>
            <a:spLocks noChangeArrowheads="1"/>
          </p:cNvSpPr>
          <p:nvPr/>
        </p:nvSpPr>
        <p:spPr bwMode="blackWhite">
          <a:xfrm>
            <a:off x="3512185" y="1238250"/>
            <a:ext cx="3495675" cy="1355725"/>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nSpc>
                <a:spcPct val="90000"/>
              </a:lnSpc>
              <a:spcBef>
                <a:spcPct val="50000"/>
              </a:spcBef>
              <a:buClr>
                <a:schemeClr val="bg1"/>
              </a:buClr>
              <a:defRPr/>
            </a:pPr>
            <a:r>
              <a:rPr lang="en-US" sz="1400" b="1" dirty="0" smtClean="0">
                <a:solidFill>
                  <a:schemeClr val="bg1"/>
                </a:solidFill>
                <a:latin typeface="Arial" charset="0"/>
              </a:rPr>
              <a:t/>
            </a:r>
            <a:br>
              <a:rPr lang="en-US" sz="1400" b="1" dirty="0" smtClean="0">
                <a:solidFill>
                  <a:schemeClr val="bg1"/>
                </a:solidFill>
                <a:latin typeface="Arial" charset="0"/>
              </a:rPr>
            </a:br>
            <a:r>
              <a:rPr lang="en-US" sz="1400" b="1" dirty="0" smtClean="0">
                <a:solidFill>
                  <a:schemeClr val="bg1"/>
                </a:solidFill>
                <a:latin typeface="Arial" charset="0"/>
              </a:rPr>
              <a:t>In July</a:t>
            </a:r>
            <a:r>
              <a:rPr lang="en-US" sz="1400" b="1" dirty="0">
                <a:solidFill>
                  <a:schemeClr val="bg1"/>
                </a:solidFill>
                <a:latin typeface="Arial" charset="0"/>
              </a:rPr>
              <a:t>, 24 states and the District of Columbia had over-the-month unemployment rate decreases, 14 states had increases, and 12 states had no change.</a:t>
            </a:r>
          </a:p>
          <a:p>
            <a:pPr>
              <a:lnSpc>
                <a:spcPct val="90000"/>
              </a:lnSpc>
              <a:spcBef>
                <a:spcPct val="50000"/>
              </a:spcBef>
              <a:buClr>
                <a:schemeClr val="bg1"/>
              </a:buClr>
              <a:defRPr/>
            </a:pPr>
            <a:endParaRPr lang="en-US" sz="1400" b="1" dirty="0">
              <a:solidFill>
                <a:schemeClr val="bg1"/>
              </a:solidFill>
              <a:latin typeface="Arial" charset="0"/>
            </a:endParaRPr>
          </a:p>
        </p:txBody>
      </p:sp>
    </p:spTree>
    <p:extLst>
      <p:ext uri="{BB962C8B-B14F-4D97-AF65-F5344CB8AC3E}">
        <p14:creationId xmlns:p14="http://schemas.microsoft.com/office/powerpoint/2010/main" val="6345308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86</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2013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2013 Growth = +5.4%</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2" name="Picture 1"/>
          <p:cNvPicPr>
            <a:picLocks noChangeAspect="1"/>
          </p:cNvPicPr>
          <p:nvPr/>
        </p:nvPicPr>
        <p:blipFill>
          <a:blip r:embed="rId3"/>
          <a:stretch>
            <a:fillRect/>
          </a:stretch>
        </p:blipFill>
        <p:spPr>
          <a:xfrm>
            <a:off x="219600" y="1971681"/>
            <a:ext cx="8072492" cy="4226550"/>
          </a:xfrm>
          <a:prstGeom prst="rect">
            <a:avLst/>
          </a:prstGeom>
        </p:spPr>
      </p:pic>
      <p:sp>
        <p:nvSpPr>
          <p:cNvPr id="10"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positive growth in 2013</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41192552"/>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a:xfrm>
            <a:off x="171445" y="161925"/>
            <a:ext cx="8229600" cy="687388"/>
          </a:xfrm>
        </p:spPr>
        <p:txBody>
          <a:bodyPr/>
          <a:lstStyle/>
          <a:p>
            <a:r>
              <a:rPr lang="en-US" dirty="0" smtClean="0">
                <a:cs typeface="Arial" charset="0"/>
              </a:rPr>
              <a:t>WC Approved Changes in Bureau     Premium Level (Rates/Loss Costs)</a:t>
            </a:r>
            <a:endParaRPr lang="en-US" sz="1600" dirty="0" smtClean="0">
              <a:solidFill>
                <a:schemeClr val="tx1"/>
              </a:solidFill>
              <a:cs typeface="Arial" charset="0"/>
            </a:endParaRPr>
          </a:p>
        </p:txBody>
      </p:sp>
      <p:graphicFrame>
        <p:nvGraphicFramePr>
          <p:cNvPr id="40962" name="Content Placeholder 4"/>
          <p:cNvGraphicFramePr>
            <a:graphicFrameLocks noGrp="1"/>
          </p:cNvGraphicFramePr>
          <p:nvPr>
            <p:ph idx="1"/>
            <p:extLst/>
          </p:nvPr>
        </p:nvGraphicFramePr>
        <p:xfrm>
          <a:off x="46038" y="1624013"/>
          <a:ext cx="8807450" cy="4614862"/>
        </p:xfrm>
        <a:graphic>
          <a:graphicData uri="http://schemas.openxmlformats.org/presentationml/2006/ole">
            <mc:AlternateContent xmlns:mc="http://schemas.openxmlformats.org/markup-compatibility/2006">
              <mc:Choice xmlns:v="urn:schemas-microsoft-com:vml" Requires="v">
                <p:oleObj spid="_x0000_s28295430" name="Worksheet" r:id="rId4" imgW="8762844" imgH="4590842" progId="Excel.Sheet.8">
                  <p:embed/>
                </p:oleObj>
              </mc:Choice>
              <mc:Fallback>
                <p:oleObj name="Worksheet" r:id="rId4" imgW="8762844" imgH="4590842" progId="Excel.Sheet.8">
                  <p:embed/>
                  <p:pic>
                    <p:nvPicPr>
                      <p:cNvPr id="0" name=""/>
                      <p:cNvPicPr>
                        <a:picLocks noGrp="1" noChangeArrowheads="1"/>
                      </p:cNvPicPr>
                      <p:nvPr/>
                    </p:nvPicPr>
                    <p:blipFill>
                      <a:blip r:embed="rId5"/>
                      <a:srcRect/>
                      <a:stretch>
                        <a:fillRect/>
                      </a:stretch>
                    </p:blipFill>
                    <p:spPr bwMode="auto">
                      <a:xfrm>
                        <a:off x="46038" y="1624013"/>
                        <a:ext cx="8807450" cy="461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87</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686175" y="5530989"/>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134935"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dirty="0"/>
              <a:t>Cumulative</a:t>
            </a:r>
          </a:p>
          <a:p>
            <a:pPr algn="ctr" eaLnBrk="0" hangingPunct="0">
              <a:lnSpc>
                <a:spcPct val="80000"/>
              </a:lnSpc>
              <a:spcBef>
                <a:spcPct val="20000"/>
              </a:spcBef>
            </a:pPr>
            <a:r>
              <a:rPr lang="en-US" sz="1400" b="1" dirty="0"/>
              <a:t>1990–1993</a:t>
            </a:r>
          </a:p>
          <a:p>
            <a:pPr algn="ctr" eaLnBrk="0" hangingPunct="0">
              <a:lnSpc>
                <a:spcPct val="80000"/>
              </a:lnSpc>
              <a:spcBef>
                <a:spcPct val="50000"/>
              </a:spcBef>
            </a:pPr>
            <a:r>
              <a:rPr lang="en-US" sz="1400" b="1" dirty="0"/>
              <a:t>+36.3%</a:t>
            </a:r>
          </a:p>
        </p:txBody>
      </p:sp>
      <p:sp>
        <p:nvSpPr>
          <p:cNvPr id="40969" name="AutoShape 20"/>
          <p:cNvSpPr>
            <a:spLocks/>
          </p:cNvSpPr>
          <p:nvPr/>
        </p:nvSpPr>
        <p:spPr bwMode="auto">
          <a:xfrm rot="16200000" flipV="1">
            <a:off x="1104823" y="3844847"/>
            <a:ext cx="247138" cy="1143666"/>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2901810" y="1801813"/>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154347" y="2053696"/>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5933069" y="2703300"/>
            <a:ext cx="192881" cy="2057031"/>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4950008" y="2913062"/>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smtClean="0"/>
              <a:t>-30.8%</a:t>
            </a:r>
            <a:endParaRPr lang="en-US" sz="1400" b="1" dirty="0"/>
          </a:p>
        </p:txBody>
      </p:sp>
      <p:sp>
        <p:nvSpPr>
          <p:cNvPr id="40974" name="AutoShape 24"/>
          <p:cNvSpPr>
            <a:spLocks/>
          </p:cNvSpPr>
          <p:nvPr/>
        </p:nvSpPr>
        <p:spPr bwMode="auto">
          <a:xfrm rot="5400000">
            <a:off x="2711527" y="2835352"/>
            <a:ext cx="236537" cy="1712758"/>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1701085" y="2895853"/>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113972"/>
            <a:ext cx="8678862" cy="707886"/>
          </a:xfrm>
          <a:prstGeom prst="rect">
            <a:avLst/>
          </a:prstGeom>
          <a:noFill/>
          <a:ln w="0">
            <a:noFill/>
            <a:miter lim="800000"/>
            <a:headEnd/>
            <a:tailEnd/>
          </a:ln>
        </p:spPr>
        <p:txBody>
          <a:bodyPr wrap="square">
            <a:spAutoFit/>
          </a:bodyPr>
          <a:lstStyle/>
          <a:p>
            <a:r>
              <a:rPr lang="en-US" sz="1000" dirty="0"/>
              <a:t>*States approved through </a:t>
            </a:r>
            <a:r>
              <a:rPr lang="en-US" sz="1000" dirty="0" smtClean="0"/>
              <a:t>4/24/15.</a:t>
            </a:r>
            <a:endParaRPr lang="en-US" sz="1000" dirty="0"/>
          </a:p>
          <a:p>
            <a:r>
              <a:rPr lang="en-US" sz="1000" dirty="0"/>
              <a:t>Note: </a:t>
            </a:r>
            <a:r>
              <a:rPr lang="en-US" sz="1000" dirty="0" smtClean="0"/>
              <a:t>Bureau premium level changes are countrywide </a:t>
            </a:r>
            <a:r>
              <a:rPr lang="en-US" sz="1000" dirty="0"/>
              <a:t>approved changes in advisory rates, loss costs and assigned risk rates as filed by applicable rating </a:t>
            </a:r>
            <a:r>
              <a:rPr lang="en-US" sz="1000" dirty="0" smtClean="0"/>
              <a:t>organization, relative to those previously approved.</a:t>
            </a:r>
            <a:endParaRPr lang="en-US" sz="1000" dirty="0"/>
          </a:p>
          <a:p>
            <a:r>
              <a:rPr lang="en-US" sz="1000" dirty="0"/>
              <a:t>Source: NCCI.</a:t>
            </a:r>
          </a:p>
        </p:txBody>
      </p:sp>
      <p:sp>
        <p:nvSpPr>
          <p:cNvPr id="40977" name="Text Box 8"/>
          <p:cNvSpPr txBox="1">
            <a:spLocks noChangeArrowheads="1"/>
          </p:cNvSpPr>
          <p:nvPr/>
        </p:nvSpPr>
        <p:spPr bwMode="auto">
          <a:xfrm>
            <a:off x="1654175" y="1196975"/>
            <a:ext cx="6226175" cy="338510"/>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600" b="1" dirty="0" smtClean="0"/>
              <a:t>By Effective Date for Total Market</a:t>
            </a:r>
            <a:endParaRPr lang="en-US" sz="1600" b="1"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6332540" y="4998189"/>
            <a:ext cx="2408595" cy="792783"/>
          </a:xfrm>
          <a:prstGeom prst="wedgeRectCallout">
            <a:avLst>
              <a:gd name="adj1" fmla="val 39419"/>
              <a:gd name="adj2" fmla="val -79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Approved rates/loss costs are down for the first time since 2010</a:t>
            </a:r>
            <a:endParaRPr lang="en-US" sz="1600" b="1" dirty="0">
              <a:solidFill>
                <a:schemeClr val="bg1"/>
              </a:solidFill>
            </a:endParaRPr>
          </a:p>
        </p:txBody>
      </p:sp>
      <p:sp>
        <p:nvSpPr>
          <p:cNvPr id="20" name="AutoShape 23"/>
          <p:cNvSpPr>
            <a:spLocks/>
          </p:cNvSpPr>
          <p:nvPr/>
        </p:nvSpPr>
        <p:spPr bwMode="auto">
          <a:xfrm rot="5400000">
            <a:off x="7537852" y="1919290"/>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21" name="Text Box 22"/>
          <p:cNvSpPr txBox="1">
            <a:spLocks noChangeArrowheads="1"/>
          </p:cNvSpPr>
          <p:nvPr/>
        </p:nvSpPr>
        <p:spPr bwMode="auto">
          <a:xfrm>
            <a:off x="6275388" y="1750359"/>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a:t>
            </a:r>
            <a:r>
              <a:rPr lang="en-US" sz="1400" b="1" dirty="0" smtClean="0"/>
              <a:t>2011–2014</a:t>
            </a:r>
            <a:endParaRPr lang="en-US" sz="1400" b="1" dirty="0"/>
          </a:p>
          <a:p>
            <a:pPr algn="ctr" eaLnBrk="0" hangingPunct="0">
              <a:lnSpc>
                <a:spcPct val="80000"/>
              </a:lnSpc>
              <a:spcBef>
                <a:spcPct val="50000"/>
              </a:spcBef>
            </a:pPr>
            <a:r>
              <a:rPr lang="en-US" sz="1400" b="1" dirty="0"/>
              <a:t>+</a:t>
            </a:r>
            <a:r>
              <a:rPr lang="en-US" sz="1400" b="1" dirty="0" smtClean="0"/>
              <a:t>11.8%</a:t>
            </a:r>
            <a:endParaRPr lang="en-US" sz="1400" b="1" dirty="0"/>
          </a:p>
        </p:txBody>
      </p:sp>
    </p:spTree>
    <p:extLst>
      <p:ext uri="{BB962C8B-B14F-4D97-AF65-F5344CB8AC3E}">
        <p14:creationId xmlns:p14="http://schemas.microsoft.com/office/powerpoint/2010/main" val="10967227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88</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sp>
        <p:nvSpPr>
          <p:cNvPr id="20" name="Rectangle 6"/>
          <p:cNvSpPr>
            <a:spLocks noChangeArrowheads="1"/>
          </p:cNvSpPr>
          <p:nvPr/>
        </p:nvSpPr>
        <p:spPr bwMode="black">
          <a:xfrm>
            <a:off x="192462" y="1140200"/>
            <a:ext cx="8221662"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endParaRPr lang="en-US" sz="20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9561" y="1601680"/>
            <a:ext cx="7672389" cy="4486275"/>
          </a:xfrm>
          <a:prstGeom prst="rect">
            <a:avLst/>
          </a:prstGeom>
        </p:spPr>
      </p:pic>
      <p:sp>
        <p:nvSpPr>
          <p:cNvPr id="14"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031994510"/>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89</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pic>
        <p:nvPicPr>
          <p:cNvPr id="3" name="Picture 2"/>
          <p:cNvPicPr>
            <a:picLocks noChangeAspect="1"/>
          </p:cNvPicPr>
          <p:nvPr/>
        </p:nvPicPr>
        <p:blipFill>
          <a:blip r:embed="rId3"/>
          <a:stretch>
            <a:fillRect/>
          </a:stretch>
        </p:blipFill>
        <p:spPr>
          <a:xfrm>
            <a:off x="38503" y="1601680"/>
            <a:ext cx="9034057" cy="4303130"/>
          </a:xfrm>
          <a:prstGeom prst="rect">
            <a:avLst/>
          </a:prstGeom>
        </p:spPr>
      </p:pic>
      <p:sp>
        <p:nvSpPr>
          <p:cNvPr id="12" name="Text Box 10"/>
          <p:cNvSpPr txBox="1">
            <a:spLocks noChangeArrowheads="1"/>
          </p:cNvSpPr>
          <p:nvPr/>
        </p:nvSpPr>
        <p:spPr bwMode="auto">
          <a:xfrm>
            <a:off x="141290" y="6056820"/>
            <a:ext cx="8678862" cy="707886"/>
          </a:xfrm>
          <a:prstGeom prst="rect">
            <a:avLst/>
          </a:prstGeom>
          <a:noFill/>
          <a:ln w="0">
            <a:noFill/>
            <a:miter lim="800000"/>
            <a:headEnd/>
            <a:tailEnd/>
          </a:ln>
        </p:spPr>
        <p:txBody>
          <a:bodyPr wrap="square">
            <a:spAutoFit/>
          </a:bodyPr>
          <a:lstStyle/>
          <a:p>
            <a:r>
              <a:rPr lang="en-US" sz="1000" dirty="0" smtClean="0"/>
              <a:t>Note</a:t>
            </a:r>
            <a:r>
              <a:rPr lang="en-US" sz="1000" dirty="0"/>
              <a:t>: P</a:t>
            </a:r>
            <a:r>
              <a:rPr lang="en-US" sz="1000" dirty="0" smtClean="0"/>
              <a:t>remium level changes are approved </a:t>
            </a:r>
            <a:r>
              <a:rPr lang="en-US" sz="1000" dirty="0"/>
              <a:t>changes </a:t>
            </a:r>
            <a:r>
              <a:rPr lang="en-US" sz="1000" dirty="0" smtClean="0"/>
              <a:t>are approved or filed and pending changes in </a:t>
            </a:r>
            <a:r>
              <a:rPr lang="en-US" sz="1000" dirty="0"/>
              <a:t>advisory rates, loss costs and </a:t>
            </a:r>
            <a:r>
              <a:rPr lang="en-US" sz="1000" dirty="0" smtClean="0"/>
              <a:t>rating values as of 4/24/15 as filed </a:t>
            </a:r>
            <a:r>
              <a:rPr lang="en-US" sz="1000" dirty="0"/>
              <a:t>by applicable rating </a:t>
            </a:r>
            <a:r>
              <a:rPr lang="en-US" sz="1000" dirty="0" smtClean="0"/>
              <a:t>organization, relative to those previously approved.  SC is filed and pending. IN and NC are in cooperation with state rating bureaus.</a:t>
            </a:r>
            <a:endParaRPr lang="en-US" sz="1000" dirty="0"/>
          </a:p>
          <a:p>
            <a:r>
              <a:rPr lang="en-US" sz="1000" dirty="0"/>
              <a:t>Source: NCCI.</a:t>
            </a:r>
          </a:p>
        </p:txBody>
      </p:sp>
      <p:sp>
        <p:nvSpPr>
          <p:cNvPr id="15" name="Rectangle 6"/>
          <p:cNvSpPr>
            <a:spLocks noChangeArrowheads="1"/>
          </p:cNvSpPr>
          <p:nvPr/>
        </p:nvSpPr>
        <p:spPr bwMode="black">
          <a:xfrm>
            <a:off x="192462" y="1140200"/>
            <a:ext cx="8221662" cy="61555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p>
          <a:p>
            <a:pPr algn="ctr" defTabSz="114300" eaLnBrk="0" hangingPunct="0">
              <a:lnSpc>
                <a:spcPct val="90000"/>
              </a:lnSpc>
              <a:spcBef>
                <a:spcPct val="20000"/>
              </a:spcBef>
            </a:pPr>
            <a:r>
              <a:rPr lang="en-US" sz="2000" b="1" dirty="0" smtClean="0">
                <a:solidFill>
                  <a:srgbClr val="225A7A"/>
                </a:solidFill>
              </a:rPr>
              <a:t>Excludes Law-Only Filings</a:t>
            </a:r>
            <a:endParaRPr lang="en-US" sz="2000" b="1" dirty="0">
              <a:solidFill>
                <a:srgbClr val="225A7A"/>
              </a:solidFill>
            </a:endParaRPr>
          </a:p>
        </p:txBody>
      </p:sp>
      <p:sp>
        <p:nvSpPr>
          <p:cNvPr id="16" name="AutoShape 8"/>
          <p:cNvSpPr>
            <a:spLocks noChangeArrowheads="1"/>
          </p:cNvSpPr>
          <p:nvPr/>
        </p:nvSpPr>
        <p:spPr bwMode="blackWhite">
          <a:xfrm>
            <a:off x="5217751" y="1845926"/>
            <a:ext cx="2573699" cy="1121187"/>
          </a:xfrm>
          <a:prstGeom prst="wedgeRectCallout">
            <a:avLst>
              <a:gd name="adj1" fmla="val -35746"/>
              <a:gd name="adj2" fmla="val 944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The majority of states experienced decreases in rates/loss costs over </a:t>
            </a:r>
            <a:endParaRPr lang="en-US" b="1" dirty="0">
              <a:solidFill>
                <a:schemeClr val="bg1"/>
              </a:solidFill>
            </a:endParaRPr>
          </a:p>
        </p:txBody>
      </p:sp>
    </p:spTree>
    <p:extLst>
      <p:ext uri="{BB962C8B-B14F-4D97-AF65-F5344CB8AC3E}">
        <p14:creationId xmlns:p14="http://schemas.microsoft.com/office/powerpoint/2010/main" val="38693499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9</a:t>
            </a:fld>
            <a:endParaRPr lang="en-US" smtClean="0"/>
          </a:p>
        </p:txBody>
      </p:sp>
      <p:sp>
        <p:nvSpPr>
          <p:cNvPr id="1028" name="Rectangle 2"/>
          <p:cNvSpPr>
            <a:spLocks noGrp="1" noChangeArrowheads="1"/>
          </p:cNvSpPr>
          <p:nvPr>
            <p:ph type="title" idx="4294967295"/>
          </p:nvPr>
        </p:nvSpPr>
        <p:spPr>
          <a:xfrm>
            <a:off x="0" y="101599"/>
            <a:ext cx="8686800" cy="862157"/>
          </a:xfrm>
        </p:spPr>
        <p:txBody>
          <a:bodyPr lIns="92075" tIns="46038" rIns="92075" bIns="46038" anchor="b"/>
          <a:lstStyle/>
          <a:p>
            <a:r>
              <a:rPr lang="en-US" sz="2600" dirty="0" smtClean="0"/>
              <a:t>Return on Net Worth (RNW) All Lines:</a:t>
            </a:r>
            <a:br>
              <a:rPr lang="en-US" sz="2600" dirty="0" smtClean="0"/>
            </a:br>
            <a:r>
              <a:rPr lang="en-US" sz="2600" dirty="0" smtClean="0"/>
              <a:t>2004-2013 Average</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3927063151"/>
              </p:ext>
            </p:extLst>
          </p:nvPr>
        </p:nvGraphicFramePr>
        <p:xfrm>
          <a:off x="1588" y="1541463"/>
          <a:ext cx="9139237" cy="4722812"/>
        </p:xfrm>
        <a:graphic>
          <a:graphicData uri="http://schemas.openxmlformats.org/presentationml/2006/ole">
            <mc:AlternateContent xmlns:mc="http://schemas.openxmlformats.org/markup-compatibility/2006">
              <mc:Choice xmlns:v="urn:schemas-microsoft-com:vml" Requires="v">
                <p:oleObj spid="_x0000_s28095972" name="Chart" r:id="rId4" imgW="5873798" imgH="3035392" progId="MSGraph.Chart.8">
                  <p:embed followColorScheme="full"/>
                </p:oleObj>
              </mc:Choice>
              <mc:Fallback>
                <p:oleObj name="Chart" r:id="rId4" imgW="5873798" imgH="3035392" progId="MSGraph.Chart.8">
                  <p:embed followColorScheme="full"/>
                  <p:pic>
                    <p:nvPicPr>
                      <p:cNvPr id="0" name=""/>
                      <p:cNvPicPr>
                        <a:picLocks noChangeAspect="1" noChangeArrowheads="1"/>
                      </p:cNvPicPr>
                      <p:nvPr/>
                    </p:nvPicPr>
                    <p:blipFill>
                      <a:blip r:embed="rId5"/>
                      <a:srcRect/>
                      <a:stretch>
                        <a:fillRect/>
                      </a:stretch>
                    </p:blipFill>
                    <p:spPr bwMode="auto">
                      <a:xfrm>
                        <a:off x="1588" y="1541463"/>
                        <a:ext cx="9139237"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2504144" y="1150937"/>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Commercial lines have tended to be more profitable than personal lines over the past decade</a:t>
            </a:r>
            <a:endParaRPr lang="en-US" sz="1600" b="1" dirty="0">
              <a:solidFill>
                <a:srgbClr val="FFFFFF"/>
              </a:solidFill>
            </a:endParaRPr>
          </a:p>
        </p:txBody>
      </p:sp>
    </p:spTree>
    <p:extLst>
      <p:ext uri="{BB962C8B-B14F-4D97-AF65-F5344CB8AC3E}">
        <p14:creationId xmlns:p14="http://schemas.microsoft.com/office/powerpoint/2010/main" val="1973525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2014</a:t>
            </a:r>
            <a:r>
              <a:rPr lang="en-US" sz="800" dirty="0"/>
              <a:t/>
            </a:r>
            <a:br>
              <a:rPr lang="en-US" sz="800" dirty="0"/>
            </a:br>
            <a:endParaRPr lang="en-US" sz="1600" dirty="0">
              <a:solidFill>
                <a:schemeClr val="tx1"/>
              </a:solidFill>
              <a:latin typeface="Arial" pitchFamily="34" charset="0"/>
            </a:endParaRP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90</a:t>
            </a:fld>
            <a:endParaRPr lang="en-US" dirty="0"/>
          </a:p>
        </p:txBody>
      </p:sp>
      <p:graphicFrame>
        <p:nvGraphicFramePr>
          <p:cNvPr id="5" name="Content Placeholder 4"/>
          <p:cNvGraphicFramePr>
            <a:graphicFrameLocks noGrp="1"/>
          </p:cNvGraphicFramePr>
          <p:nvPr>
            <p:ph idx="4294967295"/>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711915"/>
            <a:ext cx="8213725" cy="1015618"/>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2014p</a:t>
            </a:r>
            <a:r>
              <a:rPr lang="en-US" sz="1000" dirty="0">
                <a:latin typeface="Arial" charset="0"/>
                <a:cs typeface="Arial" charset="0"/>
              </a:rPr>
              <a:t>: Preliminary based on data valued as of </a:t>
            </a:r>
            <a:r>
              <a:rPr lang="en-US" sz="1000" dirty="0" smtClean="0">
                <a:latin typeface="Arial" charset="0"/>
                <a:cs typeface="Arial" charset="0"/>
              </a:rPr>
              <a:t>12/31/2014.</a:t>
            </a:r>
            <a:endParaRPr lang="en-US" sz="1000" dirty="0">
              <a:latin typeface="Arial" charset="0"/>
              <a:cs typeface="Arial" charset="0"/>
            </a:endParaRPr>
          </a:p>
          <a:p>
            <a:pPr>
              <a:tabLst>
                <a:tab pos="515695" algn="l"/>
              </a:tabLst>
            </a:pPr>
            <a:r>
              <a:rPr lang="en-US" sz="1000" dirty="0" smtClean="0">
                <a:latin typeface="Arial" charset="0"/>
                <a:cs typeface="Arial" charset="0"/>
              </a:rPr>
              <a:t>Source: NCCI Financial Call </a:t>
            </a:r>
            <a:r>
              <a:rPr lang="en-US" sz="1000" dirty="0" smtClean="0"/>
              <a:t>data, developed to ultimate and adjusted to current wage an voluntary loss cost level; E</a:t>
            </a:r>
            <a:r>
              <a:rPr lang="en-US" sz="1000" dirty="0" smtClean="0">
                <a:latin typeface="Arial" charset="0"/>
                <a:cs typeface="Arial" charset="0"/>
              </a:rPr>
              <a:t>xcludes </a:t>
            </a:r>
            <a:r>
              <a:rPr lang="en-US" sz="1000" dirty="0">
                <a:latin typeface="Arial" charset="0"/>
                <a:cs typeface="Arial" charset="0"/>
              </a:rPr>
              <a:t>high deductible </a:t>
            </a:r>
            <a:r>
              <a:rPr lang="en-US" sz="1000" dirty="0" smtClean="0">
                <a:latin typeface="Arial" charset="0"/>
                <a:cs typeface="Arial" charset="0"/>
              </a:rPr>
              <a:t>policies; 1994-2013: Based on data through 12/31/13.  Data for all states where NCCI provides ratemaking services, excluding WV.</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endParaRPr lang="en-US" sz="1000" dirty="0">
              <a:latin typeface="Arial" charset="0"/>
              <a:cs typeface="Arial" charset="0"/>
            </a:endParaRPr>
          </a:p>
        </p:txBody>
      </p:sp>
      <p:sp>
        <p:nvSpPr>
          <p:cNvPr id="10" name="Text Box 3"/>
          <p:cNvSpPr txBox="1">
            <a:spLocks noChangeArrowheads="1"/>
          </p:cNvSpPr>
          <p:nvPr/>
        </p:nvSpPr>
        <p:spPr bwMode="auto">
          <a:xfrm>
            <a:off x="3998912" y="159583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51.1%</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1994–2013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val="3615868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extLst/>
          </p:nvPr>
        </p:nvGraphicFramePr>
        <p:xfrm>
          <a:off x="241298" y="2119312"/>
          <a:ext cx="8832850" cy="4151313"/>
        </p:xfrm>
        <a:graphic>
          <a:graphicData uri="http://schemas.openxmlformats.org/presentationml/2006/ole">
            <mc:AlternateContent xmlns:mc="http://schemas.openxmlformats.org/markup-compatibility/2006">
              <mc:Choice xmlns:v="urn:schemas-microsoft-com:vml" Requires="v">
                <p:oleObj spid="_x0000_s28296456" name="Chart" r:id="rId4" imgW="8439111" imgH="4076561" progId="MSGraph.Chart.8">
                  <p:embed followColorScheme="full"/>
                </p:oleObj>
              </mc:Choice>
              <mc:Fallback>
                <p:oleObj name="Chart" r:id="rId4" imgW="8439111" imgH="4076561" progId="MSGraph.Chart.8">
                  <p:embed followColorScheme="full"/>
                  <p:pic>
                    <p:nvPicPr>
                      <p:cNvPr id="0" name=""/>
                      <p:cNvPicPr>
                        <a:picLocks noChangeAspect="1" noChangeArrowheads="1"/>
                      </p:cNvPicPr>
                      <p:nvPr/>
                    </p:nvPicPr>
                    <p:blipFill>
                      <a:blip r:embed="rId5"/>
                      <a:srcRect/>
                      <a:stretch>
                        <a:fillRect/>
                      </a:stretch>
                    </p:blipFill>
                    <p:spPr bwMode="auto">
                      <a:xfrm>
                        <a:off x="241298" y="2119312"/>
                        <a:ext cx="8832850"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Modest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2014</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211054" y="1550988"/>
            <a:ext cx="3575715" cy="1177925"/>
          </a:xfrm>
          <a:prstGeom prst="wedgeRectCallout">
            <a:avLst>
              <a:gd name="adj1" fmla="val 133625"/>
              <a:gd name="adj2" fmla="val -20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4% in 2014 to $23,600, the largest increase since 2008</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2" name="TextBox 1"/>
          <p:cNvSpPr txBox="1"/>
          <p:nvPr/>
        </p:nvSpPr>
        <p:spPr>
          <a:xfrm>
            <a:off x="8647109" y="2257423"/>
            <a:ext cx="476251" cy="253916"/>
          </a:xfrm>
          <a:prstGeom prst="rect">
            <a:avLst/>
          </a:prstGeom>
          <a:noFill/>
        </p:spPr>
        <p:txBody>
          <a:bodyPr wrap="square" rtlCol="0">
            <a:spAutoFit/>
          </a:bodyPr>
          <a:lstStyle/>
          <a:p>
            <a:pPr algn="ctr"/>
            <a:r>
              <a:rPr lang="en-US" sz="1050" b="1" dirty="0" smtClean="0"/>
              <a:t>+4%</a:t>
            </a:r>
            <a:endParaRPr lang="en-US" sz="1050" b="1" dirty="0"/>
          </a:p>
        </p:txBody>
      </p:sp>
      <p:sp>
        <p:nvSpPr>
          <p:cNvPr id="13" name="TextBox 12"/>
          <p:cNvSpPr txBox="1"/>
          <p:nvPr/>
        </p:nvSpPr>
        <p:spPr>
          <a:xfrm>
            <a:off x="8203931" y="2314575"/>
            <a:ext cx="598496" cy="253916"/>
          </a:xfrm>
          <a:prstGeom prst="rect">
            <a:avLst/>
          </a:prstGeom>
          <a:noFill/>
        </p:spPr>
        <p:txBody>
          <a:bodyPr wrap="square" rtlCol="0">
            <a:spAutoFit/>
          </a:bodyPr>
          <a:lstStyle/>
          <a:p>
            <a:pPr algn="ctr"/>
            <a:r>
              <a:rPr lang="en-US" sz="1050" b="1" dirty="0" smtClean="0"/>
              <a:t>+1.9%</a:t>
            </a:r>
            <a:endParaRPr lang="en-US" sz="1050" b="1" dirty="0"/>
          </a:p>
        </p:txBody>
      </p:sp>
      <p:sp>
        <p:nvSpPr>
          <p:cNvPr id="14" name="Text Box 8"/>
          <p:cNvSpPr txBox="1">
            <a:spLocks noChangeArrowheads="1"/>
          </p:cNvSpPr>
          <p:nvPr/>
        </p:nvSpPr>
        <p:spPr bwMode="auto">
          <a:xfrm>
            <a:off x="658683" y="2754313"/>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141%</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1991-2014p</a:t>
            </a:r>
            <a:r>
              <a:rPr lang="en-US" sz="2000" b="1" dirty="0">
                <a:solidFill>
                  <a:srgbClr val="3333FF"/>
                </a:solidFill>
              </a:rPr>
              <a:t>)</a:t>
            </a:r>
          </a:p>
        </p:txBody>
      </p:sp>
      <p:sp>
        <p:nvSpPr>
          <p:cNvPr id="1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extLst>
      <p:ext uri="{BB962C8B-B14F-4D97-AF65-F5344CB8AC3E}">
        <p14:creationId xmlns:p14="http://schemas.microsoft.com/office/powerpoint/2010/main" val="1787178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extLst/>
          </p:nvPr>
        </p:nvGraphicFramePr>
        <p:xfrm>
          <a:off x="0" y="1066800"/>
          <a:ext cx="8915400" cy="5657850"/>
        </p:xfrm>
        <a:graphic>
          <a:graphicData uri="http://schemas.openxmlformats.org/presentationml/2006/ole">
            <mc:AlternateContent xmlns:mc="http://schemas.openxmlformats.org/markup-compatibility/2006">
              <mc:Choice xmlns:v="urn:schemas-microsoft-com:vml" Requires="v">
                <p:oleObj spid="_x0000_s28297478" name="Chart" r:id="rId3" imgW="8629689" imgH="5515079" progId="MSGraph.Chart.8">
                  <p:embed followColorScheme="full"/>
                </p:oleObj>
              </mc:Choice>
              <mc:Fallback>
                <p:oleObj name="Chart" r:id="rId3" imgW="8629689" imgH="5515079" progId="MSGraph.Chart.8">
                  <p:embed followColorScheme="full"/>
                  <p:pic>
                    <p:nvPicPr>
                      <p:cNvPr id="0" name=""/>
                      <p:cNvPicPr>
                        <a:picLocks noChangeAspect="1" noChangeArrowheads="1"/>
                      </p:cNvPicPr>
                      <p:nvPr/>
                    </p:nvPicPr>
                    <p:blipFill>
                      <a:blip r:embed="rId4"/>
                      <a:srcRect/>
                      <a:stretch>
                        <a:fillRect/>
                      </a:stretch>
                    </p:blipFill>
                    <p:spPr bwMode="auto">
                      <a:xfrm>
                        <a:off x="0" y="1066800"/>
                        <a:ext cx="8915400" cy="565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smtClean="0"/>
              <a:t>WC Indemnity Severity vs. Wage Inflation, 1995 -2014p</a:t>
            </a:r>
            <a:endParaRPr lang="en-US" sz="3600" dirty="0" smtClean="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smtClean="0"/>
              <a:t>2014p</a:t>
            </a:r>
            <a:r>
              <a:rPr lang="en-US" sz="1000" dirty="0"/>
              <a:t>: Preliminary based on data valued as of </a:t>
            </a:r>
            <a:r>
              <a:rPr lang="en-US" sz="1000" dirty="0" smtClean="0"/>
              <a:t>12/31/2014; 1991-2010: </a:t>
            </a:r>
            <a:r>
              <a:rPr lang="en-US" sz="1000" dirty="0"/>
              <a:t>Based on data through </a:t>
            </a:r>
            <a:r>
              <a:rPr lang="en-US" sz="1000" dirty="0" smtClean="0"/>
              <a:t>12/31/2010, </a:t>
            </a:r>
            <a:r>
              <a:rPr lang="en-US" sz="1000" dirty="0"/>
              <a:t>developed to ultimate. Based on the states where NCCI provides ratemaking services. Excludes the effects of deductible policies.  CPS = Current Population Survey.</a:t>
            </a:r>
          </a:p>
          <a:p>
            <a:r>
              <a:rPr lang="en-US" sz="1000" dirty="0"/>
              <a:t>Source: NCCI</a:t>
            </a:r>
          </a:p>
        </p:txBody>
      </p:sp>
      <p:sp>
        <p:nvSpPr>
          <p:cNvPr id="61446" name="Text Box 4"/>
          <p:cNvSpPr txBox="1">
            <a:spLocks noChangeArrowheads="1"/>
          </p:cNvSpPr>
          <p:nvPr/>
        </p:nvSpPr>
        <p:spPr bwMode="auto">
          <a:xfrm>
            <a:off x="771525" y="4822826"/>
            <a:ext cx="3106737" cy="738664"/>
          </a:xfrm>
          <a:prstGeom prst="rect">
            <a:avLst/>
          </a:prstGeom>
          <a:solidFill>
            <a:schemeClr val="bg1"/>
          </a:solidFill>
          <a:ln w="0">
            <a:noFill/>
            <a:miter lim="800000"/>
            <a:headEnd/>
            <a:tailEnd/>
          </a:ln>
        </p:spPr>
        <p:txBody>
          <a:bodyPr>
            <a:spAutoFit/>
          </a:bodyPr>
          <a:lstStyle/>
          <a:p>
            <a:pPr>
              <a:tabLst>
                <a:tab pos="2628900" algn="dec"/>
              </a:tabLst>
            </a:pPr>
            <a:r>
              <a:rPr lang="en-US" sz="1400" b="1" u="sng" dirty="0"/>
              <a:t>Annual Change </a:t>
            </a:r>
            <a:r>
              <a:rPr lang="en-US" sz="1400" b="1" u="sng" dirty="0" smtClean="0"/>
              <a:t>1994–2014</a:t>
            </a:r>
            <a:endParaRPr lang="en-US" sz="1400" b="1" u="sng" dirty="0"/>
          </a:p>
          <a:p>
            <a:pPr>
              <a:tabLst>
                <a:tab pos="2628900" algn="dec"/>
              </a:tabLst>
            </a:pPr>
            <a:r>
              <a:rPr lang="en-US" sz="1400" dirty="0" smtClean="0"/>
              <a:t>Indemnity Claim </a:t>
            </a:r>
            <a:r>
              <a:rPr lang="en-US" sz="1400" dirty="0" err="1" smtClean="0"/>
              <a:t>Sev</a:t>
            </a:r>
            <a:r>
              <a:rPr lang="en-US" sz="1400" dirty="0" smtClean="0"/>
              <a:t>.:    +4.6	</a:t>
            </a:r>
            <a:r>
              <a:rPr lang="en-US" sz="1400" dirty="0"/>
              <a:t>	</a:t>
            </a:r>
            <a:endParaRPr lang="en-US" sz="1400" dirty="0" smtClean="0"/>
          </a:p>
          <a:p>
            <a:pPr>
              <a:tabLst>
                <a:tab pos="2628900" algn="dec"/>
              </a:tabLst>
            </a:pPr>
            <a:r>
              <a:rPr lang="en-US" sz="1400" dirty="0" smtClean="0"/>
              <a:t>US Avg. Weekly Wage:  +3.4%</a:t>
            </a:r>
            <a:endParaRPr lang="en-US" sz="1400" dirty="0"/>
          </a:p>
        </p:txBody>
      </p:sp>
      <p:sp>
        <p:nvSpPr>
          <p:cNvPr id="7" name="AutoShape 6"/>
          <p:cNvSpPr>
            <a:spLocks noChangeArrowheads="1"/>
          </p:cNvSpPr>
          <p:nvPr/>
        </p:nvSpPr>
        <p:spPr bwMode="blackWhite">
          <a:xfrm>
            <a:off x="6608660" y="2034101"/>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Indemnity severities usually outpace wage gains</a:t>
            </a:r>
            <a:endParaRPr lang="en-US" sz="1600" b="1" dirty="0">
              <a:solidFill>
                <a:schemeClr val="bg1"/>
              </a:solidFill>
              <a:cs typeface="+mn-cs"/>
            </a:endParaRPr>
          </a:p>
        </p:txBody>
      </p:sp>
      <p:sp>
        <p:nvSpPr>
          <p:cNvPr id="8" name="AutoShape 6"/>
          <p:cNvSpPr>
            <a:spLocks noChangeArrowheads="1"/>
          </p:cNvSpPr>
          <p:nvPr/>
        </p:nvSpPr>
        <p:spPr bwMode="blackWhite">
          <a:xfrm>
            <a:off x="3509245" y="4822826"/>
            <a:ext cx="2281083" cy="928687"/>
          </a:xfrm>
          <a:prstGeom prst="wedgeRectCallout">
            <a:avLst>
              <a:gd name="adj1" fmla="val 101212"/>
              <a:gd name="adj2" fmla="val -551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a:t>
            </a:r>
            <a:r>
              <a:rPr lang="en-US" sz="1600" b="1" dirty="0" smtClean="0">
                <a:solidFill>
                  <a:schemeClr val="bg1"/>
                </a:solidFill>
              </a:rPr>
              <a:t>turned positive again in 2011</a:t>
            </a:r>
            <a:endParaRPr lang="en-US" sz="1600" b="1" dirty="0">
              <a:solidFill>
                <a:schemeClr val="bg1"/>
              </a:solidFill>
            </a:endParaRPr>
          </a:p>
        </p:txBody>
      </p:sp>
    </p:spTree>
    <p:extLst>
      <p:ext uri="{BB962C8B-B14F-4D97-AF65-F5344CB8AC3E}">
        <p14:creationId xmlns:p14="http://schemas.microsoft.com/office/powerpoint/2010/main" val="3278162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2014</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93</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30439"/>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192088" y="1471613"/>
          <a:ext cx="8890000" cy="4706937"/>
        </p:xfrm>
        <a:graphic>
          <a:graphicData uri="http://schemas.openxmlformats.org/presentationml/2006/ole">
            <mc:AlternateContent xmlns:mc="http://schemas.openxmlformats.org/markup-compatibility/2006">
              <mc:Choice xmlns:v="urn:schemas-microsoft-com:vml" Requires="v">
                <p:oleObj spid="_x0000_s28298503" name="Worksheet" r:id="rId5" imgW="8753273" imgH="4886110" progId="Excel.Sheet.8">
                  <p:embed/>
                </p:oleObj>
              </mc:Choice>
              <mc:Fallback>
                <p:oleObj name="Worksheet" r:id="rId5" imgW="8753273" imgH="4886110" progId="Excel.Sheet.8">
                  <p:embed/>
                  <p:pic>
                    <p:nvPicPr>
                      <p:cNvPr id="0" name=""/>
                      <p:cNvPicPr>
                        <a:picLocks noChangeArrowheads="1"/>
                      </p:cNvPicPr>
                      <p:nvPr/>
                    </p:nvPicPr>
                    <p:blipFill>
                      <a:blip r:embed="rId6"/>
                      <a:srcRect/>
                      <a:stretch>
                        <a:fillRect/>
                      </a:stretch>
                    </p:blipFill>
                    <p:spPr bwMode="auto">
                      <a:xfrm>
                        <a:off x="192088" y="1471613"/>
                        <a:ext cx="8890000"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894300" y="2917184"/>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263%</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1991-2014p</a:t>
            </a:r>
            <a:r>
              <a:rPr lang="en-US" sz="2000" b="1" dirty="0">
                <a:solidFill>
                  <a:srgbClr val="3333FF"/>
                </a:solidFill>
              </a:rPr>
              <a:t>)</a:t>
            </a:r>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13" name="AutoShape 8"/>
          <p:cNvSpPr>
            <a:spLocks noChangeArrowheads="1"/>
          </p:cNvSpPr>
          <p:nvPr/>
        </p:nvSpPr>
        <p:spPr bwMode="blackWhite">
          <a:xfrm>
            <a:off x="1954265" y="1685005"/>
            <a:ext cx="3436373" cy="1145146"/>
          </a:xfrm>
          <a:prstGeom prst="wedgeRectCallout">
            <a:avLst>
              <a:gd name="adj1" fmla="val 141593"/>
              <a:gd name="adj2" fmla="val -194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Medical severity for lost time claims was up 4% in 2014, the largest increase since 2009</a:t>
            </a:r>
            <a:endParaRPr lang="en-US" b="1" i="1" dirty="0">
              <a:solidFill>
                <a:schemeClr val="bg1"/>
              </a:solidFill>
              <a:cs typeface="+mn-cs"/>
            </a:endParaRPr>
          </a:p>
        </p:txBody>
      </p:sp>
    </p:spTree>
    <p:extLst>
      <p:ext uri="{BB962C8B-B14F-4D97-AF65-F5344CB8AC3E}">
        <p14:creationId xmlns:p14="http://schemas.microsoft.com/office/powerpoint/2010/main" val="39418993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94</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Change in Medical Severity by State, Avg. Annual Change, 2009-2013</a:t>
            </a:r>
          </a:p>
        </p:txBody>
      </p:sp>
      <p:sp>
        <p:nvSpPr>
          <p:cNvPr id="20" name="Rectangle 6"/>
          <p:cNvSpPr>
            <a:spLocks noChangeArrowheads="1"/>
          </p:cNvSpPr>
          <p:nvPr/>
        </p:nvSpPr>
        <p:spPr bwMode="black">
          <a:xfrm>
            <a:off x="85725" y="1248880"/>
            <a:ext cx="1245813"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sp>
        <p:nvSpPr>
          <p:cNvPr id="13" name="Rectangle 4"/>
          <p:cNvSpPr>
            <a:spLocks noChangeArrowheads="1"/>
          </p:cNvSpPr>
          <p:nvPr/>
        </p:nvSpPr>
        <p:spPr bwMode="auto">
          <a:xfrm>
            <a:off x="-188913" y="5776301"/>
            <a:ext cx="7569201" cy="1027204"/>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NCCI’s Analysis of Frequency and Severity of Claims Across the Country as of 12/31/13 on ncci.com.</a:t>
            </a:r>
          </a:p>
          <a:p>
            <a:pPr eaLnBrk="0" hangingPunct="0">
              <a:lnSpc>
                <a:spcPct val="85000"/>
              </a:lnSpc>
              <a:spcBef>
                <a:spcPct val="25000"/>
              </a:spcBef>
              <a:buClr>
                <a:schemeClr val="accent2"/>
              </a:buClr>
              <a:buFont typeface="Wingdings" pitchFamily="2" charset="2"/>
              <a:buNone/>
            </a:pPr>
            <a:r>
              <a:rPr lang="en-US" sz="1100" dirty="0" smtClean="0"/>
              <a:t>Values reflect methodology and state data underlying the most recent rate/lost cost filing.</a:t>
            </a:r>
          </a:p>
          <a:p>
            <a:pPr eaLnBrk="0" hangingPunct="0">
              <a:lnSpc>
                <a:spcPct val="85000"/>
              </a:lnSpc>
              <a:spcBef>
                <a:spcPct val="25000"/>
              </a:spcBef>
              <a:buClr>
                <a:schemeClr val="accent2"/>
              </a:buClr>
              <a:buFont typeface="Wingdings" pitchFamily="2" charset="2"/>
              <a:buNone/>
            </a:pPr>
            <a:r>
              <a:rPr lang="en-US" sz="1100" dirty="0" smtClean="0"/>
              <a:t>TX changes are for the years 2010-2013.</a:t>
            </a:r>
            <a:endParaRPr lang="en-US" sz="1100" dirty="0"/>
          </a:p>
        </p:txBody>
      </p:sp>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2040" y="1601679"/>
            <a:ext cx="8902423" cy="4275715"/>
          </a:xfrm>
          <a:prstGeom prst="rect">
            <a:avLst/>
          </a:prstGeom>
        </p:spPr>
      </p:pic>
      <p:sp>
        <p:nvSpPr>
          <p:cNvPr id="9" name="AutoShape 7"/>
          <p:cNvSpPr>
            <a:spLocks noChangeArrowheads="1"/>
          </p:cNvSpPr>
          <p:nvPr/>
        </p:nvSpPr>
        <p:spPr bwMode="blackWhite">
          <a:xfrm>
            <a:off x="3595687" y="1248880"/>
            <a:ext cx="4301204" cy="1235484"/>
          </a:xfrm>
          <a:prstGeom prst="wedgeRectCallout">
            <a:avLst>
              <a:gd name="adj1" fmla="val 66008"/>
              <a:gd name="adj2" fmla="val 38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change in lost-time medical severities from 2009-2013 ranged from a low of -6% to a high of 9%</a:t>
            </a:r>
            <a:endParaRPr lang="en-US" b="1" dirty="0">
              <a:solidFill>
                <a:schemeClr val="bg1"/>
              </a:solidFill>
            </a:endParaRPr>
          </a:p>
        </p:txBody>
      </p:sp>
    </p:spTree>
    <p:extLst>
      <p:ext uri="{BB962C8B-B14F-4D97-AF65-F5344CB8AC3E}">
        <p14:creationId xmlns:p14="http://schemas.microsoft.com/office/powerpoint/2010/main" val="22449744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95</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299526" name="Chart" r:id="rId4" imgW="8296386" imgH="3819698" progId="MSGraph.Chart.8">
                  <p:embed followColorScheme="full"/>
                </p:oleObj>
              </mc:Choice>
              <mc:Fallback>
                <p:oleObj name="Chart" r:id="rId4" imgW="8296386" imgH="3819698"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5</a:t>
            </a:r>
            <a:r>
              <a:rPr lang="en-US" sz="1100" dirty="0" smtClean="0"/>
              <a:t>/15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1538599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a:spLocks noGrp="1"/>
          </p:cNvSpPr>
          <p:nvPr>
            <p:ph type="title"/>
          </p:nvPr>
        </p:nvSpPr>
        <p:spPr>
          <a:xfrm>
            <a:off x="100016" y="109288"/>
            <a:ext cx="9144000" cy="806824"/>
          </a:xfrm>
        </p:spPr>
        <p:txBody>
          <a:bodyPr>
            <a:noAutofit/>
          </a:bodyPr>
          <a:lstStyle/>
          <a:p>
            <a:pPr>
              <a:tabLst>
                <a:tab pos="6671236" algn="l"/>
              </a:tabLst>
            </a:pPr>
            <a:r>
              <a:rPr lang="en-US" sz="2800" dirty="0"/>
              <a:t>Workers Compensation</a:t>
            </a:r>
            <a:br>
              <a:rPr lang="en-US" sz="2800" dirty="0"/>
            </a:br>
            <a:r>
              <a:rPr lang="en-US" sz="2800" dirty="0"/>
              <a:t>Change in </a:t>
            </a:r>
            <a:r>
              <a:rPr lang="en-US" sz="2800" dirty="0" smtClean="0"/>
              <a:t>Medical Severity </a:t>
            </a:r>
            <a:r>
              <a:rPr lang="en-US" sz="800" dirty="0"/>
              <a:t/>
            </a:r>
            <a:br>
              <a:rPr lang="en-US" sz="800" dirty="0"/>
            </a:br>
            <a:r>
              <a:rPr lang="en-US" sz="1600" dirty="0" smtClean="0">
                <a:solidFill>
                  <a:schemeClr val="tx1"/>
                </a:solidFill>
                <a:latin typeface="Arial" pitchFamily="34" charset="0"/>
              </a:rPr>
              <a:t>Comparison </a:t>
            </a:r>
            <a:r>
              <a:rPr lang="en-US" sz="1600" dirty="0">
                <a:solidFill>
                  <a:schemeClr val="tx1"/>
                </a:solidFill>
                <a:latin typeface="Arial" pitchFamily="34" charset="0"/>
              </a:rPr>
              <a:t>to Change in </a:t>
            </a:r>
            <a:r>
              <a:rPr lang="en-US" sz="1600" dirty="0" smtClean="0">
                <a:solidFill>
                  <a:schemeClr val="tx1"/>
                </a:solidFill>
                <a:latin typeface="Arial" pitchFamily="34" charset="0"/>
              </a:rPr>
              <a:t>Medical Consumer Price Index (CPI)</a:t>
            </a:r>
            <a:endParaRPr lang="en-US" sz="1600" dirty="0">
              <a:solidFill>
                <a:schemeClr val="tx1"/>
              </a:solidFill>
              <a:latin typeface="Arial" pitchFamily="34" charset="0"/>
            </a:endParaRPr>
          </a:p>
        </p:txBody>
      </p:sp>
      <p:sp>
        <p:nvSpPr>
          <p:cNvPr id="4" name="Slide Number Placeholder 3"/>
          <p:cNvSpPr>
            <a:spLocks noGrp="1"/>
          </p:cNvSpPr>
          <p:nvPr>
            <p:ph type="sldNum" sz="quarter" idx="10"/>
          </p:nvPr>
        </p:nvSpPr>
        <p:spPr/>
        <p:txBody>
          <a:bodyPr lIns="82021" tIns="41010" rIns="82021" bIns="41010"/>
          <a:lstStyle/>
          <a:p>
            <a:fld id="{92DC2852-4524-4D94-B636-4315D37E8450}" type="slidenum">
              <a:rPr lang="en-US" smtClean="0"/>
              <a:pPr/>
              <a:t>96</a:t>
            </a:fld>
            <a:endParaRPr lang="en-US" dirty="0"/>
          </a:p>
        </p:txBody>
      </p:sp>
      <p:graphicFrame>
        <p:nvGraphicFramePr>
          <p:cNvPr id="9" name="Content Placeholder 4"/>
          <p:cNvGraphicFramePr>
            <a:graphicFrameLocks/>
          </p:cNvGraphicFramePr>
          <p:nvPr>
            <p:extLst/>
          </p:nvPr>
        </p:nvGraphicFramePr>
        <p:xfrm>
          <a:off x="1" y="1546416"/>
          <a:ext cx="8915977" cy="428344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8"/>
          <p:cNvSpPr txBox="1">
            <a:spLocks noChangeArrowheads="1"/>
          </p:cNvSpPr>
          <p:nvPr/>
        </p:nvSpPr>
        <p:spPr bwMode="auto">
          <a:xfrm>
            <a:off x="19050" y="1062135"/>
            <a:ext cx="1938338" cy="338469"/>
          </a:xfrm>
          <a:prstGeom prst="rect">
            <a:avLst/>
          </a:prstGeom>
          <a:noFill/>
          <a:ln w="9525">
            <a:noFill/>
            <a:miter lim="800000"/>
            <a:headEnd/>
            <a:tailEnd/>
          </a:ln>
          <a:effectLst/>
        </p:spPr>
        <p:txBody>
          <a:bodyPr wrap="square" lIns="91354" tIns="45678" rIns="91354" bIns="45678">
            <a:spAutoFit/>
          </a:bodyPr>
          <a:lstStyle/>
          <a:p>
            <a:pPr eaLnBrk="0" hangingPunct="0">
              <a:spcBef>
                <a:spcPct val="50000"/>
              </a:spcBef>
            </a:pPr>
            <a:r>
              <a:rPr lang="en-US" sz="1600" b="1" dirty="0" smtClean="0">
                <a:solidFill>
                  <a:srgbClr val="225A7A"/>
                </a:solidFill>
                <a:latin typeface="Arial" charset="0"/>
              </a:rPr>
              <a:t>Percent Change</a:t>
            </a:r>
            <a:endParaRPr lang="en-US" sz="1600" b="1" dirty="0">
              <a:solidFill>
                <a:srgbClr val="225A7A"/>
              </a:solidFill>
              <a:latin typeface="Arial" charset="0"/>
            </a:endParaRPr>
          </a:p>
        </p:txBody>
      </p:sp>
      <p:sp>
        <p:nvSpPr>
          <p:cNvPr id="15" name="Text Box 4"/>
          <p:cNvSpPr txBox="1">
            <a:spLocks noChangeArrowheads="1"/>
          </p:cNvSpPr>
          <p:nvPr/>
        </p:nvSpPr>
        <p:spPr bwMode="auto">
          <a:xfrm>
            <a:off x="4259559" y="5571193"/>
            <a:ext cx="617241" cy="277457"/>
          </a:xfrm>
          <a:prstGeom prst="rect">
            <a:avLst/>
          </a:prstGeom>
          <a:noFill/>
          <a:ln w="9525">
            <a:noFill/>
            <a:miter lim="800000"/>
            <a:headEnd/>
            <a:tailEnd/>
          </a:ln>
          <a:effectLst/>
        </p:spPr>
        <p:txBody>
          <a:bodyPr wrap="none" lIns="91387" tIns="45693" rIns="91387" bIns="45693">
            <a:spAutoFit/>
          </a:bodyPr>
          <a:lstStyle/>
          <a:p>
            <a:pPr eaLnBrk="0" hangingPunct="0">
              <a:lnSpc>
                <a:spcPct val="75000"/>
              </a:lnSpc>
              <a:spcBef>
                <a:spcPct val="25000"/>
              </a:spcBef>
            </a:pPr>
            <a:r>
              <a:rPr lang="en-US" sz="1600" b="1" dirty="0" smtClean="0">
                <a:latin typeface="Arial" charset="0"/>
              </a:rPr>
              <a:t>Year</a:t>
            </a:r>
            <a:endParaRPr lang="en-US" sz="1600" b="1" dirty="0">
              <a:latin typeface="Arial" charset="0"/>
            </a:endParaRPr>
          </a:p>
        </p:txBody>
      </p:sp>
      <p:sp>
        <p:nvSpPr>
          <p:cNvPr id="8" name="Text Box 6"/>
          <p:cNvSpPr txBox="1">
            <a:spLocks noChangeArrowheads="1"/>
          </p:cNvSpPr>
          <p:nvPr/>
        </p:nvSpPr>
        <p:spPr bwMode="blackWhite">
          <a:xfrm>
            <a:off x="4672016" y="2196516"/>
            <a:ext cx="4222875" cy="1047136"/>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latin typeface="Arial "/>
              </a:rPr>
              <a:t>Average Annual Change: 1994—2014</a:t>
            </a:r>
          </a:p>
          <a:p>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latin typeface="Arial "/>
              </a:rPr>
              <a:t>Lost-Time Medical Severity: </a:t>
            </a:r>
            <a:r>
              <a:rPr lang="en-US" sz="1600" b="1" dirty="0" smtClean="0">
                <a:solidFill>
                  <a:srgbClr val="FFFFFF"/>
                </a:solidFill>
                <a:latin typeface="Arial "/>
                <a:sym typeface="Wingdings" pitchFamily="2" charset="2"/>
              </a:rPr>
              <a:t>+6.4%</a:t>
            </a:r>
          </a:p>
          <a:p>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latin typeface="Arial "/>
                <a:sym typeface="Wingdings" pitchFamily="2" charset="2"/>
              </a:rPr>
              <a:t>US Medical CPI: +3.7%</a:t>
            </a:r>
            <a:endParaRPr lang="en-US" sz="1600" b="1" i="0" dirty="0">
              <a:solidFill>
                <a:srgbClr val="FFFFFF"/>
              </a:solidFill>
              <a:latin typeface="Arial "/>
            </a:endParaRPr>
          </a:p>
        </p:txBody>
      </p:sp>
      <p:sp>
        <p:nvSpPr>
          <p:cNvPr id="10" name="Text Box 6"/>
          <p:cNvSpPr txBox="1">
            <a:spLocks noChangeArrowheads="1"/>
          </p:cNvSpPr>
          <p:nvPr/>
        </p:nvSpPr>
        <p:spPr bwMode="auto">
          <a:xfrm>
            <a:off x="67099" y="6055685"/>
            <a:ext cx="8384919" cy="707886"/>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Sources: Severity: 995-2013: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p>
          <a:p>
            <a:r>
              <a:rPr lang="en-US" sz="1000" dirty="0" smtClean="0"/>
              <a:t>US Medical CPI: US Bureau of Labor Statistics. </a:t>
            </a:r>
            <a:endParaRPr lang="en-US" sz="1000" dirty="0"/>
          </a:p>
        </p:txBody>
      </p:sp>
    </p:spTree>
    <p:extLst>
      <p:ext uri="{BB962C8B-B14F-4D97-AF65-F5344CB8AC3E}">
        <p14:creationId xmlns:p14="http://schemas.microsoft.com/office/powerpoint/2010/main" val="3209880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8300550" name="Chart" r:id="rId3" imgW="8658401" imgH="5505519" progId="MSGraph.Chart.8">
                  <p:embed followColorScheme="full"/>
                </p:oleObj>
              </mc:Choice>
              <mc:Fallback>
                <p:oleObj name="Chart" r:id="rId3" imgW="8658401" imgH="5505519" progId="MSGraph.Chart.8">
                  <p:embed followColorScheme="full"/>
                  <p:pic>
                    <p:nvPicPr>
                      <p:cNvPr id="0" name=""/>
                      <p:cNvPicPr>
                        <a:picLocks noChangeAspect="1" noChangeArrowheads="1"/>
                      </p:cNvPicPr>
                      <p:nvPr/>
                    </p:nvPicPr>
                    <p:blipFill>
                      <a:blip r:embed="rId4"/>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a:t>
            </a:r>
            <a:r>
              <a:rPr lang="en-US" sz="1600" b="1" dirty="0" smtClean="0">
                <a:solidFill>
                  <a:schemeClr val="bg1"/>
                </a:solidFill>
              </a:rPr>
              <a:t>from </a:t>
            </a:r>
            <a:r>
              <a:rPr lang="en-US" sz="1600" b="1" dirty="0">
                <a:solidFill>
                  <a:schemeClr val="bg1"/>
                </a:solidFill>
              </a:rPr>
              <a:t>1995 through </a:t>
            </a:r>
            <a:r>
              <a:rPr lang="en-US" sz="1600" b="1" dirty="0" smtClean="0">
                <a:solidFill>
                  <a:schemeClr val="bg1"/>
                </a:solidFill>
              </a:rPr>
              <a:t>2014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(6.4% </a:t>
            </a:r>
            <a:r>
              <a:rPr lang="en-US" sz="1600" b="1" dirty="0">
                <a:solidFill>
                  <a:schemeClr val="bg1"/>
                </a:solidFill>
              </a:rPr>
              <a:t>vs. </a:t>
            </a:r>
            <a:r>
              <a:rPr lang="en-US" sz="1600" b="1" dirty="0" smtClean="0">
                <a:solidFill>
                  <a:schemeClr val="bg1"/>
                </a:solidFill>
              </a:rPr>
              <a:t>3.7%), but the gap has narrowing.  Lost-time medical severities appear to on the rise again. </a:t>
            </a:r>
            <a:endParaRPr lang="en-US" sz="1600" b="1" dirty="0">
              <a:solidFill>
                <a:schemeClr val="bg1"/>
              </a:solidFill>
            </a:endParaRPr>
          </a:p>
        </p:txBody>
      </p:sp>
    </p:spTree>
    <p:extLst>
      <p:ext uri="{BB962C8B-B14F-4D97-AF65-F5344CB8AC3E}">
        <p14:creationId xmlns:p14="http://schemas.microsoft.com/office/powerpoint/2010/main" val="347804200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8301574" name="Chart" r:id="rId3" imgW="8658401" imgH="5524639" progId="MSGraph.Chart.8">
                  <p:embed followColorScheme="full"/>
                </p:oleObj>
              </mc:Choice>
              <mc:Fallback>
                <p:oleObj name="Chart" r:id="rId3" imgW="8658401" imgH="5524639"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2014*</a:t>
            </a:r>
            <a:endParaRPr lang="en-US" sz="2100" dirty="0" smtClean="0"/>
          </a:p>
        </p:txBody>
      </p:sp>
      <p:sp>
        <p:nvSpPr>
          <p:cNvPr id="53252" name="Rectangle 4"/>
          <p:cNvSpPr>
            <a:spLocks noChangeArrowheads="1"/>
          </p:cNvSpPr>
          <p:nvPr/>
        </p:nvSpPr>
        <p:spPr bwMode="auto">
          <a:xfrm>
            <a:off x="0" y="6338886"/>
            <a:ext cx="6881692" cy="431529"/>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*July 2014 compared to July 2013.</a:t>
            </a:r>
          </a:p>
          <a:p>
            <a:pPr eaLnBrk="0" hangingPunct="0"/>
            <a:r>
              <a:rPr lang="en-US" sz="1100" dirty="0" smtClean="0"/>
              <a:t>Sources</a:t>
            </a:r>
            <a:r>
              <a:rPr lang="en-US" sz="1100" dirty="0"/>
              <a:t>: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192207"/>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Average Annual Growth Average</a:t>
            </a:r>
            <a:r>
              <a:rPr lang="en-US" b="1" u="sng" dirty="0" smtClean="0">
                <a:solidFill>
                  <a:srgbClr val="FFFFFF"/>
                </a:solidFill>
              </a:rPr>
              <a:t> 1995 – 2013</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Total Nonfarm: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503081" y="1073150"/>
            <a:ext cx="3471862" cy="788987"/>
          </a:xfrm>
          <a:prstGeom prst="wedgeRectCallout">
            <a:avLst>
              <a:gd name="adj1" fmla="val 42801"/>
              <a:gd name="adj2" fmla="val 1992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43089009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99</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1697595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d1b25dd7-2819-40d4-857e-0586fe15f666"/>
  <p:tag name="ARTICULATE_TITLE_TAG" val="P/C Net Premiums Written: % Change"/>
  <p:tag name="ARTICULATE_SLIDE_NAV" val="57"/>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4.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214657</TotalTime>
  <Words>11378</Words>
  <Application>Microsoft Office PowerPoint</Application>
  <PresentationFormat>On-screen Show (4:3)</PresentationFormat>
  <Paragraphs>1657</Paragraphs>
  <Slides>164</Slides>
  <Notes>134</Notes>
  <HiddenSlides>58</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164</vt:i4>
      </vt:variant>
    </vt:vector>
  </HeadingPairs>
  <TitlesOfParts>
    <vt:vector size="175" baseType="lpstr">
      <vt:lpstr>ＭＳ Ｐゴシック</vt:lpstr>
      <vt:lpstr>Arial</vt:lpstr>
      <vt:lpstr>Arial </vt:lpstr>
      <vt:lpstr>Calibri</vt:lpstr>
      <vt:lpstr>Symbol</vt:lpstr>
      <vt:lpstr>Times New Roman</vt:lpstr>
      <vt:lpstr>Verdana</vt:lpstr>
      <vt:lpstr>Wingdings</vt:lpstr>
      <vt:lpstr>Default Design</vt:lpstr>
      <vt:lpstr>Chart</vt:lpstr>
      <vt:lpstr>Worksheet</vt:lpstr>
      <vt:lpstr>Casualty Market Overview           &amp; Outlook Trends, Challenges &amp; Opportunities</vt:lpstr>
      <vt:lpstr>PowerPoint Presentation</vt:lpstr>
      <vt:lpstr>P/C Industry Net Income After Taxes 1991–2015:H1</vt:lpstr>
      <vt:lpstr>Profitability Peaks &amp; Troughs in the P/C Insurance Industry, 1975 – 2015E</vt:lpstr>
      <vt:lpstr>ROE: Property/Casualty Insurance by Major Event, 1987–2015E</vt:lpstr>
      <vt:lpstr>PowerPoint Presentation</vt:lpstr>
      <vt:lpstr>P/C Insurance Industry  Combined Ratio, 2001–2015:H1*</vt:lpstr>
      <vt:lpstr>A 100 Combined Ratio Isn’t What It Once Was: Investment Impact on ROEs</vt:lpstr>
      <vt:lpstr>Return on Net Worth (RNW) All Lines: 2004-2013 Average</vt:lpstr>
      <vt:lpstr>PowerPoint Presentation</vt:lpstr>
      <vt:lpstr>PowerPoint Presentation</vt:lpstr>
      <vt:lpstr>Distribution of Direct Premiums Written by Segment/Line, 2013</vt:lpstr>
      <vt:lpstr>RNW All Lines by State, 2004-2013 Average: Highest 25 States</vt:lpstr>
      <vt:lpstr>PowerPoint Presentation</vt:lpstr>
      <vt:lpstr>PowerPoint Presentation</vt:lpstr>
      <vt:lpstr>INVESTMENTS:  THE NEW REALITY</vt:lpstr>
      <vt:lpstr>Property/Casualty Insurance Industry Investment Income: 2000–2015E1</vt:lpstr>
      <vt:lpstr>Distribution of Invested Assets: P/C Insurance Industry, 2013</vt:lpstr>
      <vt:lpstr>U.S. Treasury Security Yields: A Long Downward Trend, 1990–2015*</vt:lpstr>
      <vt:lpstr>Treasury Yield Curves:   Pre-Crisis (July 2007) vs. June 2015 </vt:lpstr>
      <vt:lpstr>Net Yield on Property/Casualty Insurance Invested Assets, 2007–2015*</vt:lpstr>
      <vt:lpstr>Interest Rate Forecasts: 2015 – 2021</vt:lpstr>
      <vt:lpstr>Annual Inflation Rates, (CPI-U, %), 1990–2016F</vt:lpstr>
      <vt:lpstr>PowerPoint Presentation</vt:lpstr>
      <vt:lpstr>P/C Insurer Net Realized  Capital Gains/Losses, 1990-2015:Q2</vt:lpstr>
      <vt:lpstr>Property/Casualty Insurance Industry Investment Gain: 1994–2015:Q21</vt:lpstr>
      <vt:lpstr>PowerPoint Presentation</vt:lpstr>
      <vt:lpstr>Distribution of Bond Maturities, P/C Insurance Industry, 2003-2013</vt:lpstr>
      <vt:lpstr>CAPITAL/CAPACITY </vt:lpstr>
      <vt:lpstr>Policyholder Surplus,  2006:Q4–2015:Q2</vt:lpstr>
      <vt:lpstr>US Policyholder Surplus: 1975–2015:Q2*</vt:lpstr>
      <vt:lpstr>Premium-to-Surplus Ratio: 1985–2014*</vt:lpstr>
      <vt:lpstr>US P/C Insurance Industry Excess Capital Position: 1994–2016E</vt:lpstr>
      <vt:lpstr>P/C Industry: Loss Reserve-to-Surplus Ratio, 1971-2014</vt:lpstr>
      <vt:lpstr>PowerPoint Presentation</vt:lpstr>
      <vt:lpstr>Global Reinsurance Capital (Traditional    and Alternative), 2006 - 2014</vt:lpstr>
      <vt:lpstr>Alternative Capital as a Percentage of Traditional Global Reinsurance Capital</vt:lpstr>
      <vt:lpstr>Growth of Alternative Capital Structures, 2002 - 2014</vt:lpstr>
      <vt:lpstr>Catastrophe Bond Issuance and Outstanding: 1997-2015:Q1</vt:lpstr>
      <vt:lpstr>Largest Sponsors of ILS, Year-End 2014</vt:lpstr>
      <vt:lpstr>Questions Arising from Influence of Alternative Capital</vt:lpstr>
      <vt:lpstr>M&amp;A UPDATE:  A PATH TO GROWTH? </vt:lpstr>
      <vt:lpstr>U.S. INSURANCE MERGERS AND ACQUISITIONS, P/C SECTOR, 1994-2014 (1)</vt:lpstr>
      <vt:lpstr>PowerPoint Presentation</vt:lpstr>
      <vt:lpstr>PowerPoint Presentation</vt:lpstr>
      <vt:lpstr>What’s Driving Global Insurance M&amp;A Activity and Will It Continue?</vt:lpstr>
      <vt:lpstr>PowerPoint Presentation</vt:lpstr>
      <vt:lpstr>Commercial Lines Combined Ratio, 1990-2016F*</vt:lpstr>
      <vt:lpstr>Commercial Property Combined Ratio:  2007–2016F</vt:lpstr>
      <vt:lpstr>Direct Premiums Written: Comm. Lines Percent Change by State, 2007-2014</vt:lpstr>
      <vt:lpstr>Direct Premiums Written: Comm. Lines Percent Change by State, 2007-2014</vt:lpstr>
      <vt:lpstr>How the Risk Dollar is Spent  (U.S. Firms with Revenues Under $1 Bill)</vt:lpstr>
      <vt:lpstr>PowerPoint Presentation</vt:lpstr>
      <vt:lpstr>General Liability  Operating Environment</vt:lpstr>
      <vt:lpstr>General Liability Combined Ratio:  2005–2017F</vt:lpstr>
      <vt:lpstr>General Liability: DWP Volume and Growth, 2008 – 2017F</vt:lpstr>
      <vt:lpstr>General Liability: Return on GAAP Equity:  2008–2017F</vt:lpstr>
      <vt:lpstr>General Liability: Incurred Loss Trends and Outlook</vt:lpstr>
      <vt:lpstr>Commercial Auto  Operating Environment</vt:lpstr>
      <vt:lpstr>Commercial Auto: Outlook</vt:lpstr>
      <vt:lpstr>Commercial Auto Combined Ratio: 1993–2017F</vt:lpstr>
      <vt:lpstr>Private Passenger Auto Combined Ratio: 1993–2017F</vt:lpstr>
      <vt:lpstr>Commercial Auto: Return on GAAP Equity:  2008–2017F</vt:lpstr>
      <vt:lpstr>Commercial Auto: DWP Volume and Growth, 2008 – 2017F</vt:lpstr>
      <vt:lpstr>Collision Coverage: Severity &amp; Frequency Trends Are Both Higher in 2015*</vt:lpstr>
      <vt:lpstr>Bodily Injury: Severity Trend Is Up, Frequency Decline Has Ended—Rising?</vt:lpstr>
      <vt:lpstr> Death Rates per 100,000,000 Vehicle miles, 1990-2015* </vt:lpstr>
      <vt:lpstr>PowerPoint Presentation</vt:lpstr>
      <vt:lpstr>America is Driving More Again: Total Miles Driven*, 1990–2015</vt:lpstr>
      <vt:lpstr>Do Changes in Miles Driven Affect Auto Collision Claim Frequency?</vt:lpstr>
      <vt:lpstr>% Change in Real US GDP vs. % Change in Total Miles Driven</vt:lpstr>
      <vt:lpstr>The Price of Gas, Weekly, 2014-2015</vt:lpstr>
      <vt:lpstr>Workers Compensation   Operating Environment</vt:lpstr>
      <vt:lpstr>Workers Compensation Combined Ratio: 1994–2014P</vt:lpstr>
      <vt:lpstr>Nonfarm Payroll (Wages and Salaries): Quarterly, 2005–2015:Q1</vt:lpstr>
      <vt:lpstr>Payroll vs. Workers Comp Net Written Premiums, 1990-2014P</vt:lpstr>
      <vt:lpstr>Workers Compensation Premium:  Fourth Consecutive Year of Increase  Net Written Premium</vt:lpstr>
      <vt:lpstr>Direct Premiums Written: Workers’ Comp Percent Change by State, 2007-2014*</vt:lpstr>
      <vt:lpstr>Direct Premiums Written: Worker’s Comp Percent Change by State, 2007-2014*</vt:lpstr>
      <vt:lpstr>2014 Workers Compensation Direct Written Premium Growth, by State*</vt:lpstr>
      <vt:lpstr>Workers Compensation Components of Written Premium Change, 2013 to 2014</vt:lpstr>
      <vt:lpstr>PowerPoint Presentation</vt:lpstr>
      <vt:lpstr>US Unemployment Rate Forecast</vt:lpstr>
      <vt:lpstr>Unemployment Rates by State, July 2015: Highest 25 States*</vt:lpstr>
      <vt:lpstr>PowerPoint Presentation</vt:lpstr>
      <vt:lpstr>2013 Workers Compensation Direct Written Premium Growth, by State*</vt:lpstr>
      <vt:lpstr>WC Approved Changes in Bureau     Premium Level (Rates/Loss Costs)</vt:lpstr>
      <vt:lpstr>WC Approved or Filed and Pending Change in NCCI Premium Level by State</vt:lpstr>
      <vt:lpstr>WC Approved or Filed and Pending Change in NCCI Premium Level by State</vt:lpstr>
      <vt:lpstr>Workers Compensation Lost-Time  Claim Frequency Declined in 2014 </vt:lpstr>
      <vt:lpstr>PowerPoint Presentation</vt:lpstr>
      <vt:lpstr>WC Indemnity Severity vs. Wage Inflation, 1995 -2014p</vt:lpstr>
      <vt:lpstr>Workers Compensation Medical Severity: Moderate Increase in 2014</vt:lpstr>
      <vt:lpstr>Workers Comp Change in Medical Severity by State, Avg. Annual Change, 2009-2013</vt:lpstr>
      <vt:lpstr>Annual Inflation Rates, (CPI-U, %), 1990–2016F</vt:lpstr>
      <vt:lpstr>Workers Compensation Change in Medical Severity  Comparison to Change in Medical Consumer Price Index (CPI)</vt:lpstr>
      <vt:lpstr>WC Medical Severity Generally Outpaces the Medical CPI Rate</vt:lpstr>
      <vt:lpstr>Medical Cost Inflation vs. Overall CPI, 1995 – 2014*</vt:lpstr>
      <vt:lpstr>U.S. Health Care Expenditures, 1965–2022F</vt:lpstr>
      <vt:lpstr>National Health Care Expenditures as a Share of GDP, 1965 – 2022F*</vt:lpstr>
      <vt:lpstr>Commercial Multi-Peril Combined Ratio: 1995–2016F</vt:lpstr>
      <vt:lpstr>Umbrella/Excess</vt:lpstr>
      <vt:lpstr>Over the Last Three Decades, Total Tort Costs as a % of GDP Appear Somewhat Cyclical, 1980-2013E</vt:lpstr>
      <vt:lpstr>Average Personal Injury Jury Award, 2009 – 2013</vt:lpstr>
      <vt:lpstr>Percent of Personal Injury Jury Awards Over $1 Million, 2003 – 2013*</vt:lpstr>
      <vt:lpstr>Dollar Value of Top 100 Verdicts in 2013 by Cause of Action, 2013</vt:lpstr>
      <vt:lpstr>PowerPoint Presentation</vt:lpstr>
      <vt:lpstr>Defense Costs and Cost Containment Expenses    as a Percent of Incurred Losses, 2011 – 2013*</vt:lpstr>
      <vt:lpstr>Average Total Excess/Umbrella Limits Purchased, By Revenue Size</vt:lpstr>
      <vt:lpstr>Commercial Lines Tort Costs: Insured vs. Self-(Un)Insured Shares, 1973-2010</vt:lpstr>
      <vt:lpstr>Commercial Lines Tort Costs: Insured vs. Self-(Un)Insured Shares, 1973-2010</vt:lpstr>
      <vt:lpstr>Business Leaders Ranking of Liability Systems in 2015</vt:lpstr>
      <vt:lpstr>The Nation’s Judicial “Hellholes”: 2014/2015</vt:lpstr>
      <vt:lpstr>PowerPoint Presentation</vt:lpstr>
      <vt:lpstr>CIAB: Average Commercial Rate Change, All Lines, (1Q:2004–2Q:2015)</vt:lpstr>
      <vt:lpstr>Change in Commercial Rate Renewals, by Account Size: 1999:Q4 to 2015:Q1</vt:lpstr>
      <vt:lpstr>Change in Commercial Rate Renewals, by Line: 2015:Q2</vt:lpstr>
      <vt:lpstr>Towers Watson: Commercial Lines Rate Change by Qtr (vs. Year Earlier)</vt:lpstr>
      <vt:lpstr>MarketScout: Commercial Lines Rate     Change by Month (vs. Yr. Earlier) Since 6/09</vt:lpstr>
      <vt:lpstr>Commercial Lines Rate Change by Month (vs. Year Earlier)</vt:lpstr>
      <vt:lpstr>Commercial Property Rate Change by Month (vs. Year Earlier)</vt:lpstr>
      <vt:lpstr>BOP Rate Change by Month  (vs. Year Earlier)</vt:lpstr>
      <vt:lpstr>Inland Marine Rate Change by Month  (vs. Year Earlier)</vt:lpstr>
      <vt:lpstr>General Liability Rate Change by Month  (vs. Year Earlier)</vt:lpstr>
      <vt:lpstr>Commercial Auto Rate Change by Month (vs. Year Earlier)</vt:lpstr>
      <vt:lpstr>Umbrella/Excess Rate Change by Month  (vs. Year Earlier)</vt:lpstr>
      <vt:lpstr>Workers Comp Rate Change by Month (vs. Year Earlier)</vt:lpstr>
      <vt:lpstr>Professional Liability Rate Change by Month (vs. Year Earlier)</vt:lpstr>
      <vt:lpstr>D&amp;O Liability Rate Change by Month (vs. Year Earlier)</vt:lpstr>
      <vt:lpstr>EPLI Rate Change by Month (vs. Year Earlier)</vt:lpstr>
      <vt:lpstr>Fiduciary Liability Rate Change by Month (vs. Year Earlier)</vt:lpstr>
      <vt:lpstr>Crime Rate Change by Month (vs. Year Earlier)</vt:lpstr>
      <vt:lpstr>Surety Rate Change by Month (vs. Year Earlier)</vt:lpstr>
      <vt:lpstr>The Strength of the Economy Will Influence P/C Insurer Growth Opportunities</vt:lpstr>
      <vt:lpstr>US Real GDP Growth*</vt:lpstr>
      <vt:lpstr>Profitability &amp; Politics</vt:lpstr>
      <vt:lpstr>PowerPoint Presentation</vt:lpstr>
      <vt:lpstr>PowerPoint Presentation</vt:lpstr>
      <vt:lpstr>CYBER RISK &amp;                     CYBER INSURANCE</vt:lpstr>
      <vt:lpstr>Data Breaches 2005-2015, by Number of Breaches and Records Exposed</vt:lpstr>
      <vt:lpstr>High Profile Data Breaches, 2014-2015</vt:lpstr>
      <vt:lpstr>Worldwide Cybersecurity Spending, 2011- 2016F </vt:lpstr>
      <vt:lpstr>Top 10 Global Business Risks for 2015</vt:lpstr>
      <vt:lpstr>2014 Data Breaches By Business Category, By Number of Breaches</vt:lpstr>
      <vt:lpstr>PowerPoint Presentation</vt:lpstr>
      <vt:lpstr>Main Causes of Data Breach Globally</vt:lpstr>
      <vt:lpstr>US: Most Costly Types of Cyber Crimes, Fiscal Year 2014</vt:lpstr>
      <vt:lpstr>US: External Cyber Crime Costs:    Fiscal Year 2014</vt:lpstr>
      <vt:lpstr>PWC Survey: Cybercrime Costs Greater for U.S. Companies</vt:lpstr>
      <vt:lpstr>Marsh: Percentage of U.S. Companies Purchasing Cyber Insurance Increased in 2014</vt:lpstr>
      <vt:lpstr>Marsh: Total Limits Purchased, By Industry – Cyber Liability, All Revenue Size</vt:lpstr>
      <vt:lpstr>Marsh: Total Limits Purchased, By Industry – Cyber Liability, Revenue $1 Billion+</vt:lpstr>
      <vt:lpstr>Cyber Liability: Historical Rate (price per million) Changes</vt:lpstr>
      <vt:lpstr>Data/Privacy Breach: Many Potential Costs Can Be Insured</vt:lpstr>
      <vt:lpstr>The Three Basic Elements of Cyber Coverage: Prevention, Transfer, Response</vt:lpstr>
      <vt:lpstr>I.I.I. Will Release its Third Cyber Report in 2015: Cyber Risks Threat and Opportunity</vt:lpstr>
      <vt:lpstr>PowerPoint Presentation</vt:lpstr>
      <vt:lpstr>PowerPoint Presentation</vt:lpstr>
      <vt:lpstr>Media is Obsessed with Driverless Vehicles: Often Predicting the Demise of Auto Insurance</vt:lpstr>
      <vt:lpstr>On-Demand/Sharing/Peer-to-Peer Economy Impacts Many Lines of Insurance</vt:lpstr>
      <vt:lpstr>A Few Thoughts on the Future of Auto Insurance</vt:lpstr>
      <vt:lpstr>Labor on Demand: Huge Implications for    the US Economy, Workers &amp; Insurers</vt:lpstr>
      <vt:lpstr>Send in the Drones: Potential Rapid  Adoption in Industry; Media Loves It</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4502</cp:revision>
  <cp:lastPrinted>2015-08-21T15:55:25Z</cp:lastPrinted>
  <dcterms:modified xsi:type="dcterms:W3CDTF">2015-10-09T11:28:07Z</dcterms:modified>
</cp:coreProperties>
</file>