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ink/ink1.xml" ContentType="application/inkml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110" r:id="rId2"/>
    <p:sldId id="5155" r:id="rId3"/>
    <p:sldId id="5178" r:id="rId4"/>
    <p:sldId id="5179" r:id="rId5"/>
    <p:sldId id="5181" r:id="rId6"/>
    <p:sldId id="5176" r:id="rId7"/>
    <p:sldId id="5180" r:id="rId8"/>
    <p:sldId id="5183" r:id="rId9"/>
    <p:sldId id="5182" r:id="rId10"/>
    <p:sldId id="5184" r:id="rId11"/>
    <p:sldId id="113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3333CC"/>
    <a:srgbClr val="3691C4"/>
    <a:srgbClr val="2B7299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774" autoAdjust="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486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Crashes per 100,000 Drivers, By Age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&lt; 16</c:v>
                </c:pt>
                <c:pt idx="1">
                  <c:v>16-20</c:v>
                </c:pt>
                <c:pt idx="2">
                  <c:v>21-24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&gt;74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24797</c:v>
                </c:pt>
                <c:pt idx="1">
                  <c:v>10418</c:v>
                </c:pt>
                <c:pt idx="2">
                  <c:v>8018</c:v>
                </c:pt>
                <c:pt idx="3">
                  <c:v>5746</c:v>
                </c:pt>
                <c:pt idx="4">
                  <c:v>4608</c:v>
                </c:pt>
                <c:pt idx="5">
                  <c:v>3946</c:v>
                </c:pt>
                <c:pt idx="6">
                  <c:v>3239</c:v>
                </c:pt>
                <c:pt idx="7">
                  <c:v>3598</c:v>
                </c:pt>
                <c:pt idx="8">
                  <c:v>2444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06413368"/>
        <c:axId val="606414152"/>
      </c:barChart>
      <c:catAx>
        <c:axId val="606413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4152"/>
        <c:crosses val="autoZero"/>
        <c:auto val="1"/>
        <c:lblAlgn val="ctr"/>
        <c:lblOffset val="100"/>
        <c:noMultiLvlLbl val="0"/>
      </c:catAx>
      <c:valAx>
        <c:axId val="60641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3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Crashes per 100,000 Drivers, By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5285</c:v>
                </c:pt>
                <c:pt idx="1">
                  <c:v>4056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606407488"/>
        <c:axId val="606408272"/>
      </c:barChart>
      <c:catAx>
        <c:axId val="60640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08272"/>
        <c:crosses val="autoZero"/>
        <c:auto val="1"/>
        <c:lblAlgn val="ctr"/>
        <c:lblOffset val="100"/>
        <c:noMultiLvlLbl val="0"/>
      </c:catAx>
      <c:valAx>
        <c:axId val="60640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0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6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One Year. .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012578616352202"/>
          <c:y val="2.5254293948050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32578876343287277"/>
                  <c:y val="5.401634966967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2814589214084"/>
                      <c:h val="0.141985252641261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0314589214084091E-2"/>
                  <c:y val="4.08551727002629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13207547169809"/>
                      <c:h val="0.131182026896817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 Accident</c:v>
                </c:pt>
                <c:pt idx="1">
                  <c:v>Ticketed</c:v>
                </c:pt>
                <c:pt idx="2">
                  <c:v>Clean Record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5.7099999999999998E-2</c:v>
                </c:pt>
                <c:pt idx="1">
                  <c:v>5.2999999999999999E-2</c:v>
                </c:pt>
                <c:pt idx="2">
                  <c:v>0.88989999999999991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Three Years. .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012578616352202"/>
          <c:y val="2.5254293948050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224855147823506"/>
                      <c:h val="0.22616623246809575"/>
                    </c:manualLayout>
                  </c15:layout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748427672955973"/>
                      <c:h val="0.131182026896817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Ticket or Accident or Both</c:v>
                </c:pt>
                <c:pt idx="1">
                  <c:v>Clean Record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0.29526860330100024</c:v>
                </c:pt>
                <c:pt idx="1">
                  <c:v>0.70473139669899976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Paid Loss by Insurance</a:t>
            </a:r>
            <a:r>
              <a:rPr lang="en-US" sz="20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Score, Collision Coverage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Property Damage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Sheet1!$B$2:$K$2</c:f>
              <c:numCache>
                <c:formatCode>_(* #,##0.00_);_(* \(#,##0.00\);_(* "-"??_);_(@_)</c:formatCode>
                <c:ptCount val="10"/>
                <c:pt idx="0">
                  <c:v>1.93</c:v>
                </c:pt>
                <c:pt idx="1">
                  <c:v>1.59</c:v>
                </c:pt>
                <c:pt idx="2">
                  <c:v>1.48</c:v>
                </c:pt>
                <c:pt idx="3">
                  <c:v>1.36</c:v>
                </c:pt>
                <c:pt idx="4">
                  <c:v>1.25</c:v>
                </c:pt>
                <c:pt idx="5">
                  <c:v>1.25</c:v>
                </c:pt>
                <c:pt idx="6">
                  <c:v>1.1499999999999999</c:v>
                </c:pt>
                <c:pt idx="7">
                  <c:v>1.08</c:v>
                </c:pt>
                <c:pt idx="8">
                  <c:v>1.1200000000000001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06407880"/>
        <c:axId val="606409448"/>
      </c:barChart>
      <c:catAx>
        <c:axId val="60640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09448"/>
        <c:crosses val="autoZero"/>
        <c:auto val="1"/>
        <c:lblAlgn val="ctr"/>
        <c:lblOffset val="100"/>
        <c:noMultiLvlLbl val="0"/>
      </c:catAx>
      <c:valAx>
        <c:axId val="60640944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Paid</a:t>
                </a:r>
                <a:r>
                  <a:rPr lang="en-US" baseline="0" dirty="0" smtClean="0"/>
                  <a:t> Loss Relative to Highest Decile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07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 Quotes: Florida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Property Damage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Excellent Score</c:v>
                </c:pt>
                <c:pt idx="1">
                  <c:v>Good Score</c:v>
                </c:pt>
                <c:pt idx="2">
                  <c:v>Poor Score</c:v>
                </c:pt>
              </c:strCache>
            </c:strRef>
          </c:cat>
          <c:val>
            <c:numRef>
              <c:f>Sheet1!$B$2:$D$2</c:f>
              <c:numCache>
                <c:formatCode>_("$"* #,##0_);_("$"* \(#,##0\);_("$"* "-"??_);_(@_)</c:formatCode>
                <c:ptCount val="3"/>
                <c:pt idx="0">
                  <c:v>1409</c:v>
                </c:pt>
                <c:pt idx="1">
                  <c:v>1721</c:v>
                </c:pt>
                <c:pt idx="2">
                  <c:v>3826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06410624"/>
        <c:axId val="60641101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Str Avg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5880503144654085"/>
                  <c:y val="-9.2787082869093512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680706185311742"/>
                      <c:h val="9.0481814990025181E-2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Excellent Score</c:v>
                </c:pt>
                <c:pt idx="1">
                  <c:v>Good Score</c:v>
                </c:pt>
                <c:pt idx="2">
                  <c:v>Poor Score</c:v>
                </c:pt>
              </c:strCache>
            </c:strRef>
          </c:cat>
          <c:val>
            <c:numRef>
              <c:f>Sheet1!$B$3:$D$3</c:f>
              <c:numCache>
                <c:formatCode>_("$"* #,##0_);_("$"* \(#,##0\);_("$"* "-"??_);_(@_)</c:formatCode>
                <c:ptCount val="3"/>
                <c:pt idx="0">
                  <c:v>2319</c:v>
                </c:pt>
                <c:pt idx="1">
                  <c:v>2319</c:v>
                </c:pt>
                <c:pt idx="2">
                  <c:v>2319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Wtd Avg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5094339622641512"/>
                  <c:y val="-1.804193278010160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197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Excellent Score</c:v>
                </c:pt>
                <c:pt idx="1">
                  <c:v>Good Score</c:v>
                </c:pt>
                <c:pt idx="2">
                  <c:v>Poor Score</c:v>
                </c:pt>
              </c:strCache>
            </c:strRef>
          </c:cat>
          <c:val>
            <c:numRef>
              <c:f>Sheet1!$B$4:$D$4</c:f>
              <c:numCache>
                <c:formatCode>_("$"* #,##0_);_("$"* \(#,##0\);_("$"* "-"??_);_(@_)</c:formatCode>
                <c:ptCount val="3"/>
                <c:pt idx="0">
                  <c:v>1811</c:v>
                </c:pt>
                <c:pt idx="1">
                  <c:v>1811</c:v>
                </c:pt>
                <c:pt idx="2">
                  <c:v>1811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410624"/>
        <c:axId val="606411016"/>
      </c:lineChart>
      <c:catAx>
        <c:axId val="60641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1016"/>
        <c:crosses val="autoZero"/>
        <c:auto val="1"/>
        <c:lblAlgn val="ctr"/>
        <c:lblOffset val="100"/>
        <c:noMultiLvlLbl val="0"/>
      </c:catAx>
      <c:valAx>
        <c:axId val="60641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Credit Scores</a:t>
            </a:r>
            <a:r>
              <a:rPr lang="en-US" sz="20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on Consumers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413761703236413"/>
          <c:y val="7.31436514192241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529881446601285E-3"/>
                  <c:y val="8.76533714166249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739734527418244"/>
                      <c:h val="0.2271994654778351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031234596586695E-2"/>
                  <c:y val="-4.8789626540777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534877692701316"/>
                      <c:h val="0.2143202217193419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7759814870278916E-2"/>
                  <c:y val="2.2855625337254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29758957987214"/>
                      <c:h val="0.3430992397467517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Increase</c:v>
                </c:pt>
                <c:pt idx="1">
                  <c:v>Decrease</c:v>
                </c:pt>
                <c:pt idx="2">
                  <c:v>No Change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0.14799999999999999</c:v>
                </c:pt>
                <c:pt idx="1">
                  <c:v>0.39300000000000002</c:v>
                </c:pt>
                <c:pt idx="2">
                  <c:v>0.45899999999999996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Example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Today's Rate</c:v>
                </c:pt>
                <c:pt idx="6">
                  <c:v>Actuarial Indication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100</c:v>
                </c:pt>
                <c:pt idx="1">
                  <c:v>101</c:v>
                </c:pt>
                <c:pt idx="2">
                  <c:v>102</c:v>
                </c:pt>
                <c:pt idx="3">
                  <c:v>103</c:v>
                </c:pt>
                <c:pt idx="4">
                  <c:v>104</c:v>
                </c:pt>
                <c:pt idx="5">
                  <c:v>105</c:v>
                </c:pt>
                <c:pt idx="6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06427088"/>
        <c:axId val="606416112"/>
      </c:barChart>
      <c:catAx>
        <c:axId val="60642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6112"/>
        <c:crosses val="autoZero"/>
        <c:auto val="1"/>
        <c:lblAlgn val="ctr"/>
        <c:lblOffset val="100"/>
        <c:noMultiLvlLbl val="0"/>
      </c:catAx>
      <c:valAx>
        <c:axId val="606416112"/>
        <c:scaling>
          <c:orientation val="minMax"/>
          <c:max val="106"/>
          <c:min val="9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2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Class 1</c:v>
                </c:pt>
                <c:pt idx="2">
                  <c:v>Class 2</c:v>
                </c:pt>
                <c:pt idx="3">
                  <c:v>Class 3</c:v>
                </c:pt>
                <c:pt idx="4">
                  <c:v>Class 4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0.09</c:v>
                </c:pt>
                <c:pt idx="2">
                  <c:v>0.05</c:v>
                </c:pt>
                <c:pt idx="3">
                  <c:v>0.08</c:v>
                </c:pt>
                <c:pt idx="4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Judgment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Class 1</c:v>
                </c:pt>
                <c:pt idx="2">
                  <c:v>Class 2</c:v>
                </c:pt>
                <c:pt idx="3">
                  <c:v>Class 3</c:v>
                </c:pt>
                <c:pt idx="4">
                  <c:v>Class 4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0.03</c:v>
                </c:pt>
                <c:pt idx="1">
                  <c:v>0.06</c:v>
                </c:pt>
                <c:pt idx="2">
                  <c:v>0.02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Optimized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Class 1</c:v>
                </c:pt>
                <c:pt idx="2">
                  <c:v>Class 2</c:v>
                </c:pt>
                <c:pt idx="3">
                  <c:v>Class 3</c:v>
                </c:pt>
                <c:pt idx="4">
                  <c:v>Class 4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0.03</c:v>
                </c:pt>
                <c:pt idx="1">
                  <c:v>0.08</c:v>
                </c:pt>
                <c:pt idx="2">
                  <c:v>0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6421600"/>
        <c:axId val="606417288"/>
      </c:barChart>
      <c:catAx>
        <c:axId val="60642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17288"/>
        <c:crosses val="autoZero"/>
        <c:auto val="1"/>
        <c:lblAlgn val="ctr"/>
        <c:lblOffset val="100"/>
        <c:noMultiLvlLbl val="0"/>
      </c:catAx>
      <c:valAx>
        <c:axId val="606417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42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6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6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600" units="cm"/>
          <inkml:channel name="Y" type="integer" min="-123" max="1080" units="cm"/>
          <inkml:channel name="T" type="integer" max="2.14748E9" units="dev"/>
        </inkml:traceFormat>
        <inkml:channelProperties>
          <inkml:channelProperty channel="X" name="resolution" value="68.3112" units="1/cm"/>
          <inkml:channelProperty channel="Y" name="resolution" value="40.64189" units="1/cm"/>
          <inkml:channelProperty channel="T" name="resolution" value="1" units="1/dev"/>
        </inkml:channelProperties>
      </inkml:inkSource>
      <inkml:timestamp xml:id="ts0" timeString="2015-05-28T18:12:00.529"/>
    </inkml:context>
    <inkml:brush xml:id="br0">
      <inkml:brushProperty name="width" value="0.07938" units="cm"/>
      <inkml:brushProperty name="height" value="0.1587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33 0,'49'0'140,"-24"0"-93,24 0 0,-24 0-16,-1 0 1,1 0-17,0 0 1,-1 0 31,1 0-47,0 0 47,-1 0-32,1 0 1,0 0 31,-1 0-32,1 0-15,0 0 16,-1 0 0,1 0 31,0 0-16,-1 0-16,1 0 1,-25-25 0,25 25-1,-1 0-15,1 0 32,0 0-1,-1 0 47,26 0-62,-26 0-16,1 0 31,-1 0 125,1 0-156,0 0 31,-1 0-31,1 0 16,0 0 78,24 0-79,-24 0 1,24 0-16,-24 0 16,49 0 296,-50 0-296,26 0-16,-26 25 15,1-25 1,0 0-16,-1 0 250,26 0-234,-1 0-1,-24 0-15,-1 24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582613"/>
            <a:ext cx="4057650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824750"/>
            <a:ext cx="5739375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9047017"/>
            <a:ext cx="690779" cy="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78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7" tIns="46499" rIns="45887" bIns="46499" anchor="b">
            <a:spAutoFit/>
          </a:bodyPr>
          <a:lstStyle/>
          <a:p>
            <a:pPr algn="ctr" defTabSz="930275"/>
            <a:fld id="{99D03A5E-AD65-4374-B8B7-76AEFA446EE0}" type="slidenum">
              <a:rPr lang="en-US" sz="1000"/>
              <a:pPr algn="ctr" defTabSz="930275"/>
              <a:t>2</a:t>
            </a:fld>
            <a:endParaRPr lang="en-US" sz="100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035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7" tIns="46499" rIns="45887" bIns="46499" anchor="b">
            <a:spAutoFit/>
          </a:bodyPr>
          <a:lstStyle/>
          <a:p>
            <a:pPr algn="ctr" defTabSz="930275"/>
            <a:fld id="{99D03A5E-AD65-4374-B8B7-76AEFA446EE0}" type="slidenum">
              <a:rPr lang="en-US" sz="1000"/>
              <a:pPr algn="ctr" defTabSz="930275"/>
              <a:t>7</a:t>
            </a:fld>
            <a:endParaRPr lang="en-US" sz="100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730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91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46035"/>
            <a:ext cx="9104313" cy="2394502"/>
          </a:xfrm>
          <a:ln/>
        </p:spPr>
        <p:txBody>
          <a:bodyPr/>
          <a:lstStyle/>
          <a:p>
            <a:r>
              <a:rPr lang="en-US" sz="4400" dirty="0"/>
              <a:t>How the Growing Use of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Non-Driving </a:t>
            </a:r>
            <a:r>
              <a:rPr lang="en-US" sz="4400" dirty="0"/>
              <a:t>Factors in</a:t>
            </a:r>
            <a:br>
              <a:rPr lang="en-US" sz="4400" dirty="0"/>
            </a:br>
            <a:r>
              <a:rPr lang="en-US" sz="4400" dirty="0"/>
              <a:t>Auto Insurance Pricing Affects Consumers</a:t>
            </a:r>
            <a:endParaRPr lang="en-US" sz="34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36475"/>
            <a:ext cx="8952271" cy="12526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Consumer Federation of America’s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annual Financial Services Conference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Washington, DC - December 3, 2015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2"/>
                </a:solidFill>
              </a:rPr>
              <a:t>James Lynch, FCAS MAAA, Chief Actuary</a:t>
            </a:r>
            <a:endParaRPr lang="en-US" b="1" dirty="0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212.346.5533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Cell: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917.359.3908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jamesl@iii.org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782115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Optimization Doesn’t Raise Rates; It Distributes the Rate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 Practiced in U.S.</a:t>
            </a:r>
          </a:p>
          <a:p>
            <a:pPr lvl="1"/>
            <a:r>
              <a:rPr lang="en-US" dirty="0" smtClean="0"/>
              <a:t>Remains True to Cost-Based Price</a:t>
            </a:r>
            <a:endParaRPr lang="en-US" dirty="0"/>
          </a:p>
          <a:p>
            <a:pPr lvl="1"/>
            <a:r>
              <a:rPr lang="en-US" dirty="0" smtClean="0"/>
              <a:t>Applied to Classes, </a:t>
            </a:r>
            <a:br>
              <a:rPr lang="en-US" dirty="0" smtClean="0"/>
            </a:br>
            <a:r>
              <a:rPr lang="en-US" dirty="0" smtClean="0"/>
              <a:t>Not Individuals</a:t>
            </a:r>
          </a:p>
          <a:p>
            <a:r>
              <a:rPr lang="en-US" dirty="0" smtClean="0"/>
              <a:t>Innovations Are Usually Encouraged, With </a:t>
            </a:r>
            <a:r>
              <a:rPr lang="en-US" smtClean="0"/>
              <a:t>Appropriate Restraint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6169863"/>
              </p:ext>
            </p:extLst>
          </p:nvPr>
        </p:nvGraphicFramePr>
        <p:xfrm>
          <a:off x="4562475" y="2405449"/>
          <a:ext cx="4038600" cy="3720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0DBB-527D-49DE-BE17-F2C090C1D3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blackWhite">
          <a:xfrm>
            <a:off x="4495800" y="1598142"/>
            <a:ext cx="4013886" cy="807307"/>
          </a:xfrm>
          <a:prstGeom prst="wedgeRectCallout">
            <a:avLst>
              <a:gd name="adj1" fmla="val 37133"/>
              <a:gd name="adj2" fmla="val -18799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(cont’d): There Are Many Reasonable Ways to Achieve Reasonable Rates.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7851282" y="3978877"/>
            <a:ext cx="948641" cy="409284"/>
          </a:xfrm>
          <a:prstGeom prst="wedgeRectCallout">
            <a:avLst>
              <a:gd name="adj1" fmla="val -19560"/>
              <a:gd name="adj2" fmla="val 109750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Class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blackWhite">
          <a:xfrm>
            <a:off x="7555189" y="3373221"/>
            <a:ext cx="1162180" cy="323143"/>
          </a:xfrm>
          <a:prstGeom prst="wedgeRectCallout">
            <a:avLst>
              <a:gd name="adj1" fmla="val -61703"/>
              <a:gd name="adj2" fmla="val 35821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6276941" y="4096757"/>
            <a:ext cx="948641" cy="323143"/>
          </a:xfrm>
          <a:prstGeom prst="wedgeRectCallout">
            <a:avLst>
              <a:gd name="adj1" fmla="val 14307"/>
              <a:gd name="adj2" fmla="val 181130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blackWhite">
          <a:xfrm>
            <a:off x="6296475" y="3534793"/>
            <a:ext cx="948641" cy="323143"/>
          </a:xfrm>
          <a:prstGeom prst="wedgeRectCallout">
            <a:avLst>
              <a:gd name="adj1" fmla="val -56032"/>
              <a:gd name="adj2" fmla="val -206361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9" grpId="0" uiExpand="1">
        <p:bldSub>
          <a:bldChart bld="series"/>
        </p:bldSub>
      </p:bldGraphic>
      <p:bldP spid="10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66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III_Research</a:t>
            </a:r>
            <a:endParaRPr lang="en-US" sz="3600" b="1" i="1" dirty="0" smtClean="0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 dirty="0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7109066-2C1F-4559-A4C4-555C33A2673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8661" name="Rectangle 5"/>
          <p:cNvSpPr>
            <a:spLocks noChangeArrowheads="1"/>
          </p:cNvSpPr>
          <p:nvPr/>
        </p:nvSpPr>
        <p:spPr bwMode="blackWhite">
          <a:xfrm>
            <a:off x="681036" y="2336710"/>
            <a:ext cx="7772400" cy="20669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100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Three Facts About Non-Driving Factors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298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86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Most Factors Are Non-Driving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99619"/>
              </p:ext>
            </p:extLst>
          </p:nvPr>
        </p:nvGraphicFramePr>
        <p:xfrm>
          <a:off x="3934587" y="1245973"/>
          <a:ext cx="46664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498776"/>
              </p:ext>
            </p:extLst>
          </p:nvPr>
        </p:nvGraphicFramePr>
        <p:xfrm>
          <a:off x="523875" y="3547872"/>
          <a:ext cx="3344037" cy="299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34587" y="5771936"/>
            <a:ext cx="4560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SOURCES: U.S. Department of Transportation, National Highway Traffic Safety Administration, Federal Highway Administration.</a:t>
            </a:r>
            <a:endParaRPr lang="en-US" sz="1100" dirty="0"/>
          </a:p>
        </p:txBody>
      </p:sp>
      <p:sp>
        <p:nvSpPr>
          <p:cNvPr id="22" name="Content Placeholder 5"/>
          <p:cNvSpPr txBox="1">
            <a:spLocks/>
          </p:cNvSpPr>
          <p:nvPr/>
        </p:nvSpPr>
        <p:spPr bwMode="auto">
          <a:xfrm>
            <a:off x="664845" y="1262037"/>
            <a:ext cx="3111627" cy="22858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5000" indent="-228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2pPr>
            <a:lvl3pPr marL="977900" indent="-2286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320800" indent="-2286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663700" indent="-228600" algn="l" rtl="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6pPr>
            <a:lvl7pPr marL="29718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7pPr>
            <a:lvl8pPr marL="34290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8pPr>
            <a:lvl9pPr marL="38862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kern="0" dirty="0" smtClean="0"/>
              <a:t>Age</a:t>
            </a:r>
          </a:p>
          <a:p>
            <a:r>
              <a:rPr lang="en-US" kern="0" dirty="0" smtClean="0"/>
              <a:t>Gender</a:t>
            </a:r>
          </a:p>
          <a:p>
            <a:r>
              <a:rPr lang="en-US" kern="0" dirty="0" smtClean="0"/>
              <a:t>Territory/State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133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  <p:bldP spid="2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 2: Most Drivers Have Clean Driving Records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226160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0DBB-527D-49DE-BE17-F2C090C1D3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1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588161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8450" y="6126163"/>
            <a:ext cx="71904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Three-year calculation makes conservative assumption that no ticketed driver in a year is in an accident that year.</a:t>
            </a:r>
          </a:p>
          <a:p>
            <a:r>
              <a:rPr lang="en-US" sz="1100" dirty="0" smtClean="0"/>
              <a:t>SOURCES: Insurance Information Institute calculation using data for 2012 from ISO, a Verisk Analytics company, and Langton and </a:t>
            </a:r>
            <a:r>
              <a:rPr lang="en-US" sz="1100" dirty="0" err="1" smtClean="0"/>
              <a:t>Durose</a:t>
            </a:r>
            <a:r>
              <a:rPr lang="en-US" sz="1100" dirty="0" smtClean="0"/>
              <a:t>, </a:t>
            </a:r>
            <a:r>
              <a:rPr lang="en-US" sz="1100" i="1" dirty="0" smtClean="0"/>
              <a:t>Police Behavior During Traffic and Street Stops</a:t>
            </a:r>
            <a:r>
              <a:rPr lang="en-US" sz="1100" dirty="0" smtClean="0"/>
              <a:t>, 2011, Department of Justice, p. 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161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 </a:t>
            </a:r>
            <a:r>
              <a:rPr lang="en-US" dirty="0"/>
              <a:t>3</a:t>
            </a:r>
            <a:r>
              <a:rPr lang="en-US" dirty="0" smtClean="0"/>
              <a:t>: Insurance Scores Are Effective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6328232"/>
              </p:ext>
            </p:extLst>
          </p:nvPr>
        </p:nvGraphicFramePr>
        <p:xfrm>
          <a:off x="457200" y="1198754"/>
          <a:ext cx="4038600" cy="492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6043913"/>
            <a:ext cx="8181975" cy="61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Relativity Controlled for Ethnicity, Neighborhood Income.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Federal Trade Commission</a:t>
            </a:r>
            <a:r>
              <a:rPr lang="en-US" sz="1100" dirty="0"/>
              <a:t>, </a:t>
            </a:r>
            <a:r>
              <a:rPr lang="en-US" sz="1100" dirty="0" smtClean="0"/>
              <a:t>Credit-Based Insurance Scores: Impacts on Consumers of Automobile Insurance, July 2007, Table 6.</a:t>
            </a:r>
            <a:endParaRPr lang="en-US" sz="1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62475" y="1198753"/>
            <a:ext cx="4038600" cy="4927412"/>
          </a:xfrm>
        </p:spPr>
        <p:txBody>
          <a:bodyPr/>
          <a:lstStyle/>
          <a:p>
            <a:r>
              <a:rPr lang="en-US" dirty="0" smtClean="0"/>
              <a:t>Confirming Studies Include</a:t>
            </a:r>
          </a:p>
          <a:p>
            <a:pPr lvl="1"/>
            <a:r>
              <a:rPr lang="en-US" dirty="0" smtClean="0"/>
              <a:t>NAIC (1996)</a:t>
            </a:r>
          </a:p>
          <a:p>
            <a:pPr lvl="1"/>
            <a:r>
              <a:rPr lang="en-US" dirty="0" smtClean="0"/>
              <a:t>Virginia (1999)</a:t>
            </a:r>
          </a:p>
          <a:p>
            <a:pPr lvl="1"/>
            <a:r>
              <a:rPr lang="en-US" dirty="0" smtClean="0"/>
              <a:t>Michigan (2002)</a:t>
            </a:r>
          </a:p>
          <a:p>
            <a:pPr lvl="1"/>
            <a:r>
              <a:rPr lang="en-US" dirty="0" smtClean="0"/>
              <a:t>Texas (2003)</a:t>
            </a:r>
          </a:p>
          <a:p>
            <a:pPr lvl="1"/>
            <a:r>
              <a:rPr lang="en-US" dirty="0" smtClean="0"/>
              <a:t>Texas (2004)</a:t>
            </a:r>
          </a:p>
          <a:p>
            <a:pPr lvl="1"/>
            <a:r>
              <a:rPr lang="en-US" dirty="0" smtClean="0"/>
              <a:t>FTC (2007)</a:t>
            </a:r>
          </a:p>
          <a:p>
            <a:pPr lvl="1"/>
            <a:r>
              <a:rPr lang="en-US" dirty="0" smtClean="0"/>
              <a:t>New Jersey (2008)</a:t>
            </a:r>
          </a:p>
          <a:p>
            <a:pPr lvl="1"/>
            <a:r>
              <a:rPr lang="en-US" dirty="0" smtClean="0"/>
              <a:t>Georgetown U (2015)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"/>
        </p:bldSub>
      </p:bldGraphic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 4: Insurance Scores Lower Rates</a:t>
            </a:r>
            <a:br>
              <a:rPr lang="en-US" dirty="0" smtClean="0"/>
            </a:br>
            <a:r>
              <a:rPr lang="en-US" dirty="0" smtClean="0"/>
              <a:t>for Most Drivers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581017"/>
              </p:ext>
            </p:extLst>
          </p:nvPr>
        </p:nvGraphicFramePr>
        <p:xfrm>
          <a:off x="457200" y="1198754"/>
          <a:ext cx="4038600" cy="492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" y="6230117"/>
            <a:ext cx="4379976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Insurance Information Institute calculation based on Consumer Reports data.</a:t>
            </a:r>
            <a:endParaRPr lang="en-US" sz="1100" dirty="0"/>
          </a:p>
        </p:txBody>
      </p:sp>
      <p:sp>
        <p:nvSpPr>
          <p:cNvPr id="13" name="Rectangular Callout 12"/>
          <p:cNvSpPr/>
          <p:nvPr/>
        </p:nvSpPr>
        <p:spPr>
          <a:xfrm>
            <a:off x="1438275" y="1746505"/>
            <a:ext cx="1893620" cy="996696"/>
          </a:xfrm>
          <a:prstGeom prst="wedgeRectCallout">
            <a:avLst>
              <a:gd name="adj1" fmla="val 66288"/>
              <a:gd name="adj2" fmla="val 6102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Drivers Most Likely to Be in Accident Pay More.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62475" y="1198753"/>
            <a:ext cx="4038600" cy="2312543"/>
          </a:xfrm>
        </p:spPr>
        <p:txBody>
          <a:bodyPr/>
          <a:lstStyle/>
          <a:p>
            <a:r>
              <a:rPr lang="en-US" dirty="0" smtClean="0"/>
              <a:t>Safer Drivers Save</a:t>
            </a:r>
          </a:p>
          <a:p>
            <a:pPr lvl="1"/>
            <a:r>
              <a:rPr lang="en-US" dirty="0" smtClean="0"/>
              <a:t>Straight Average: Two-thirds Save $754 (33%)</a:t>
            </a:r>
          </a:p>
          <a:p>
            <a:pPr lvl="1"/>
            <a:r>
              <a:rPr lang="en-US" dirty="0" smtClean="0"/>
              <a:t>Weighted Average: 95% Save $106 (5%)</a:t>
            </a:r>
          </a:p>
          <a:p>
            <a:pPr lvl="1"/>
            <a:endParaRPr lang="en-US" dirty="0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2486392"/>
              </p:ext>
            </p:extLst>
          </p:nvPr>
        </p:nvGraphicFramePr>
        <p:xfrm>
          <a:off x="5084064" y="3418396"/>
          <a:ext cx="3722795" cy="283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79977" y="6086231"/>
            <a:ext cx="4093464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Arkansas State Insurance </a:t>
            </a:r>
            <a:r>
              <a:rPr lang="en-US" sz="1100" dirty="0"/>
              <a:t>Department, </a:t>
            </a:r>
            <a:r>
              <a:rPr lang="en-US" sz="1100" dirty="0" smtClean="0"/>
              <a:t>Use and Impact of Credit in Personal Lines Insurance Premiums Pursuant to Ark. Code Ann. </a:t>
            </a:r>
            <a:r>
              <a:rPr lang="en-US" sz="1100" dirty="0"/>
              <a:t>§ </a:t>
            </a:r>
            <a:r>
              <a:rPr lang="en-US" sz="1100" dirty="0" smtClean="0"/>
              <a:t>23-67-415, 2015, p. 4.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932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P spid="13" grpId="0" animBg="1"/>
      <p:bldP spid="6" grpId="0" uiExpand="1" build="p"/>
      <p:bldGraphic spid="9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7109066-2C1F-4559-A4C4-555C33A2673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7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8661" name="Rectangle 5"/>
          <p:cNvSpPr>
            <a:spLocks noChangeArrowheads="1"/>
          </p:cNvSpPr>
          <p:nvPr/>
        </p:nvSpPr>
        <p:spPr bwMode="blackWhite">
          <a:xfrm>
            <a:off x="681036" y="2336710"/>
            <a:ext cx="7772400" cy="20669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100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Three Facts About Price Optimization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9291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86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Insurers Have Always ‘Optimized’ – With Regulator Knowledge &amp; Approval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9705" y="1270930"/>
            <a:ext cx="6229670" cy="3702240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617704">
            <a:off x="1510958" y="3325359"/>
            <a:ext cx="1197258" cy="132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REDACTED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blackWhite">
          <a:xfrm>
            <a:off x="442912" y="5768030"/>
            <a:ext cx="8382000" cy="62389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Other Examples: Rate Capping, Teen Drivers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7377345" y="1173283"/>
            <a:ext cx="1447568" cy="1306306"/>
          </a:xfrm>
          <a:prstGeom prst="wedgeRectCallout">
            <a:avLst>
              <a:gd name="adj1" fmla="val -76714"/>
              <a:gd name="adj2" fmla="val 17795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Companies Temper Increases Based on ‘Market Judgment’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0012" y="5423684"/>
            <a:ext cx="8724900" cy="2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 smtClean="0"/>
              <a:t>Sources</a:t>
            </a:r>
            <a:r>
              <a:rPr lang="en-US" altLang="en-US" sz="1100" dirty="0"/>
              <a:t>: </a:t>
            </a:r>
            <a:r>
              <a:rPr lang="en-US" altLang="en-US" sz="1100" dirty="0" smtClean="0"/>
              <a:t>System for Electronic Rate and Form Filing (SERFF) via SNL Financial; Insurance </a:t>
            </a:r>
            <a:r>
              <a:rPr lang="en-US" altLang="en-US" sz="1100" dirty="0"/>
              <a:t>Information </a:t>
            </a:r>
            <a:r>
              <a:rPr lang="en-US" altLang="en-US" sz="1100" dirty="0" smtClean="0"/>
              <a:t>Institute.</a:t>
            </a:r>
            <a:endParaRPr lang="en-US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1917682" y="2109995"/>
              <a:ext cx="532800" cy="20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3282" y="2081555"/>
                <a:ext cx="561600" cy="7776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73155" y="3122050"/>
            <a:ext cx="1258496" cy="1041577"/>
          </a:xfrm>
          <a:prstGeom prst="wedgeRectCallout">
            <a:avLst>
              <a:gd name="adj1" fmla="val 91097"/>
              <a:gd name="adj2" fmla="val -1334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Regulators Are Generally OK With That.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Optimization Is Not Price Gouging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Traditional Practice</a:t>
            </a:r>
          </a:p>
          <a:p>
            <a:pPr lvl="1"/>
            <a:r>
              <a:rPr lang="en-US" dirty="0" smtClean="0"/>
              <a:t>Used ‘Seat-of-the-Pants’ Judgment to Discount Off Indication</a:t>
            </a:r>
          </a:p>
          <a:p>
            <a:r>
              <a:rPr lang="en-US" dirty="0" smtClean="0"/>
              <a:t>What’s New</a:t>
            </a:r>
          </a:p>
          <a:p>
            <a:pPr lvl="1"/>
            <a:r>
              <a:rPr lang="en-US" dirty="0" smtClean="0"/>
              <a:t>Software Informs the Judgment</a:t>
            </a:r>
          </a:p>
          <a:p>
            <a:r>
              <a:rPr lang="en-US" dirty="0"/>
              <a:t>Never Exceeds Actuarial Indication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6707981"/>
              </p:ext>
            </p:extLst>
          </p:nvPr>
        </p:nvGraphicFramePr>
        <p:xfrm>
          <a:off x="4562475" y="1524000"/>
          <a:ext cx="4038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0DBB-527D-49DE-BE17-F2C090C1D3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blackWhite">
          <a:xfrm>
            <a:off x="4495800" y="4399005"/>
            <a:ext cx="1093573" cy="403655"/>
          </a:xfrm>
          <a:prstGeom prst="wedgeRectCallout">
            <a:avLst>
              <a:gd name="adj1" fmla="val 79327"/>
              <a:gd name="adj2" fmla="val -162557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Selected: +3%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4460788" y="3307104"/>
            <a:ext cx="1163596" cy="480799"/>
          </a:xfrm>
          <a:prstGeom prst="wedgeRectCallout">
            <a:avLst>
              <a:gd name="adj1" fmla="val 84664"/>
              <a:gd name="adj2" fmla="val -223234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Indicated: +6%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9" grpId="0" uiExpand="1">
        <p:bldSub>
          <a:bldChart bld="seriesEl"/>
        </p:bldSub>
      </p:bldGraphic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214090</TotalTime>
  <Words>573</Words>
  <Application>Microsoft Office PowerPoint</Application>
  <PresentationFormat>On-screen Show (4:3)</PresentationFormat>
  <Paragraphs>98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Symbol</vt:lpstr>
      <vt:lpstr>Wingdings</vt:lpstr>
      <vt:lpstr>Default Design</vt:lpstr>
      <vt:lpstr>How the Growing Use of  Non-Driving Factors in Auto Insurance Pricing Affects Consumers</vt:lpstr>
      <vt:lpstr>PowerPoint Presentation</vt:lpstr>
      <vt:lpstr>1. Most Factors Are Non-Driving Factors</vt:lpstr>
      <vt:lpstr>No. 2: Most Drivers Have Clean Driving Records</vt:lpstr>
      <vt:lpstr>No. 3: Insurance Scores Are Effective</vt:lpstr>
      <vt:lpstr>No. 4: Insurance Scores Lower Rates for Most Drivers </vt:lpstr>
      <vt:lpstr>PowerPoint Presentation</vt:lpstr>
      <vt:lpstr>1. Insurers Have Always ‘Optimized’ – With Regulator Knowledge &amp; Approval</vt:lpstr>
      <vt:lpstr>2. Optimization Is Not Price Gouging</vt:lpstr>
      <vt:lpstr>3. Optimization Doesn’t Raise Rates; It Distributes the Rate Change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4698</cp:revision>
  <cp:lastPrinted>2015-08-21T15:55:25Z</cp:lastPrinted>
  <dcterms:modified xsi:type="dcterms:W3CDTF">2015-12-03T13:39:14Z</dcterms:modified>
</cp:coreProperties>
</file>