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omments/comment1.xml" ContentType="application/vnd.openxmlformats-officedocument.presentationml.comment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Lst>
  <p:notesMasterIdLst>
    <p:notesMasterId r:id="rId43"/>
  </p:notesMasterIdLst>
  <p:handoutMasterIdLst>
    <p:handoutMasterId r:id="rId44"/>
  </p:handoutMasterIdLst>
  <p:sldIdLst>
    <p:sldId id="631" r:id="rId3"/>
    <p:sldId id="672" r:id="rId4"/>
    <p:sldId id="752" r:id="rId5"/>
    <p:sldId id="846" r:id="rId6"/>
    <p:sldId id="844" r:id="rId7"/>
    <p:sldId id="845" r:id="rId8"/>
    <p:sldId id="847" r:id="rId9"/>
    <p:sldId id="779" r:id="rId10"/>
    <p:sldId id="780" r:id="rId11"/>
    <p:sldId id="797" r:id="rId12"/>
    <p:sldId id="800" r:id="rId13"/>
    <p:sldId id="761" r:id="rId14"/>
    <p:sldId id="778" r:id="rId15"/>
    <p:sldId id="805" r:id="rId16"/>
    <p:sldId id="806" r:id="rId17"/>
    <p:sldId id="801" r:id="rId18"/>
    <p:sldId id="808" r:id="rId19"/>
    <p:sldId id="825" r:id="rId20"/>
    <p:sldId id="826" r:id="rId21"/>
    <p:sldId id="831" r:id="rId22"/>
    <p:sldId id="833" r:id="rId23"/>
    <p:sldId id="836" r:id="rId24"/>
    <p:sldId id="849" r:id="rId25"/>
    <p:sldId id="850" r:id="rId26"/>
    <p:sldId id="851" r:id="rId27"/>
    <p:sldId id="839" r:id="rId28"/>
    <p:sldId id="835" r:id="rId29"/>
    <p:sldId id="715" r:id="rId30"/>
    <p:sldId id="781" r:id="rId31"/>
    <p:sldId id="783" r:id="rId32"/>
    <p:sldId id="785" r:id="rId33"/>
    <p:sldId id="792" r:id="rId34"/>
    <p:sldId id="753" r:id="rId35"/>
    <p:sldId id="822" r:id="rId36"/>
    <p:sldId id="842" r:id="rId37"/>
    <p:sldId id="809" r:id="rId38"/>
    <p:sldId id="832" r:id="rId39"/>
    <p:sldId id="841" r:id="rId40"/>
    <p:sldId id="840" r:id="rId41"/>
    <p:sldId id="767" r:id="rId42"/>
  </p:sldIdLst>
  <p:sldSz cx="9144000" cy="6858000" type="screen4x3"/>
  <p:notesSz cx="7010400" cy="92964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2" userDrawn="1">
          <p15:clr>
            <a:srgbClr val="A4A3A4"/>
          </p15:clr>
        </p15:guide>
        <p15:guide id="2" pos="2880">
          <p15:clr>
            <a:srgbClr val="A4A3A4"/>
          </p15:clr>
        </p15:guide>
        <p15:guide id="3" pos="840" userDrawn="1">
          <p15:clr>
            <a:srgbClr val="A4A3A4"/>
          </p15:clr>
        </p15:guide>
        <p15:guide id="4" orient="horz" pos="1128" userDrawn="1">
          <p15:clr>
            <a:srgbClr val="A4A3A4"/>
          </p15:clr>
        </p15:guide>
        <p15:guide id="5" orient="horz" pos="2880" userDrawn="1">
          <p15:clr>
            <a:srgbClr val="A4A3A4"/>
          </p15:clr>
        </p15:guide>
        <p15:guide id="6" orient="horz" pos="3600">
          <p15:clr>
            <a:srgbClr val="A4A3A4"/>
          </p15:clr>
        </p15:guide>
        <p15:guide id="7" orient="horz" pos="1142">
          <p15:clr>
            <a:srgbClr val="A4A3A4"/>
          </p15:clr>
        </p15:guide>
        <p15:guide id="8" pos="5208" userDrawn="1">
          <p15:clr>
            <a:srgbClr val="A4A3A4"/>
          </p15:clr>
        </p15:guide>
        <p15:guide id="9" pos="605">
          <p15:clr>
            <a:srgbClr val="A4A3A4"/>
          </p15:clr>
        </p15:guide>
        <p15:guide id="10" orient="horz" pos="3120" userDrawn="1">
          <p15:clr>
            <a:srgbClr val="A4A3A4"/>
          </p15:clr>
        </p15:guide>
        <p15:guide id="11" orient="horz" pos="1008" userDrawn="1">
          <p15:clr>
            <a:srgbClr val="A4A3A4"/>
          </p15:clr>
        </p15:guide>
        <p15:guide id="12" orient="horz">
          <p15:clr>
            <a:srgbClr val="A4A3A4"/>
          </p15:clr>
        </p15:guide>
        <p15:guide id="14" orient="horz" pos="320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vatore, Jeanne" initials="SJ" lastIdx="1" clrIdx="0">
    <p:extLst>
      <p:ext uri="{19B8F6BF-5375-455C-9EA6-DF929625EA0E}">
        <p15:presenceInfo xmlns:p15="http://schemas.microsoft.com/office/powerpoint/2012/main" userId="S-1-12-1-857923189-1272440571-1362650776-2274577706" providerId="AD"/>
      </p:ext>
    </p:extLst>
  </p:cmAuthor>
  <p:cmAuthor id="2" name="James Ballot" initials="JB"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DBE"/>
    <a:srgbClr val="F69322"/>
    <a:srgbClr val="234568"/>
    <a:srgbClr val="EBEBEB"/>
    <a:srgbClr val="D0D0D3"/>
    <a:srgbClr val="FF6600"/>
    <a:srgbClr val="2F8571"/>
    <a:srgbClr val="A6D8E7"/>
    <a:srgbClr val="D9AE3A"/>
    <a:srgbClr val="BD9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59" autoAdjust="0"/>
    <p:restoredTop sz="90476" autoAdjust="0"/>
  </p:normalViewPr>
  <p:slideViewPr>
    <p:cSldViewPr snapToGrid="0">
      <p:cViewPr varScale="1">
        <p:scale>
          <a:sx n="114" d="100"/>
          <a:sy n="114" d="100"/>
        </p:scale>
        <p:origin x="1890" y="108"/>
      </p:cViewPr>
      <p:guideLst>
        <p:guide orient="horz" pos="3312"/>
        <p:guide pos="2880"/>
        <p:guide pos="840"/>
        <p:guide orient="horz" pos="1128"/>
        <p:guide orient="horz" pos="2880"/>
        <p:guide orient="horz" pos="3600"/>
        <p:guide orient="horz" pos="1142"/>
        <p:guide pos="5208"/>
        <p:guide pos="605"/>
        <p:guide orient="horz" pos="3120"/>
        <p:guide orient="horz" pos="1008"/>
        <p:guide orient="horz"/>
        <p:guide orient="horz" pos="3200"/>
      </p:guideLst>
    </p:cSldViewPr>
  </p:slideViewPr>
  <p:notesTextViewPr>
    <p:cViewPr>
      <p:scale>
        <a:sx n="1" d="1"/>
        <a:sy n="1" d="1"/>
      </p:scale>
      <p:origin x="0" y="0"/>
    </p:cViewPr>
  </p:notesTextViewPr>
  <p:sorterViewPr>
    <p:cViewPr varScale="1">
      <p:scale>
        <a:sx n="1" d="1"/>
        <a:sy n="1" d="1"/>
      </p:scale>
      <p:origin x="0" y="-6376"/>
    </p:cViewPr>
  </p:sorterViewPr>
  <p:notesViewPr>
    <p:cSldViewPr snapToGrid="0">
      <p:cViewPr varScale="1">
        <p:scale>
          <a:sx n="99" d="100"/>
          <a:sy n="99" d="100"/>
        </p:scale>
        <p:origin x="-3492" y="-96"/>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091603707016936E-2"/>
          <c:y val="0.13877111971173095"/>
          <c:w val="0.92641045853520276"/>
          <c:h val="0.74586707593754176"/>
        </c:manualLayout>
      </c:layout>
      <c:barChart>
        <c:barDir val="col"/>
        <c:grouping val="clustered"/>
        <c:varyColors val="0"/>
        <c:ser>
          <c:idx val="0"/>
          <c:order val="0"/>
          <c:spPr>
            <a:solidFill>
              <a:schemeClr val="accent1"/>
            </a:solidFill>
          </c:spPr>
          <c:invertIfNegative val="0"/>
          <c:dPt>
            <c:idx val="0"/>
            <c:invertIfNegative val="0"/>
            <c:bubble3D val="0"/>
            <c:spPr>
              <a:solidFill>
                <a:schemeClr val="accent2"/>
              </a:solidFill>
            </c:spPr>
            <c:extLst>
              <c:ext xmlns:c16="http://schemas.microsoft.com/office/drawing/2014/chart" uri="{C3380CC4-5D6E-409C-BE32-E72D297353CC}">
                <c16:uniqueId val="{00000027-B0D2-4424-9379-6327493F4CE0}"/>
              </c:ext>
            </c:extLst>
          </c:dPt>
          <c:dPt>
            <c:idx val="1"/>
            <c:invertIfNegative val="0"/>
            <c:bubble3D val="0"/>
            <c:extLst>
              <c:ext xmlns:c16="http://schemas.microsoft.com/office/drawing/2014/chart" uri="{C3380CC4-5D6E-409C-BE32-E72D297353CC}">
                <c16:uniqueId val="{00000001-B0D2-4424-9379-6327493F4CE0}"/>
              </c:ext>
            </c:extLst>
          </c:dPt>
          <c:dPt>
            <c:idx val="2"/>
            <c:invertIfNegative val="0"/>
            <c:bubble3D val="0"/>
            <c:extLst>
              <c:ext xmlns:c16="http://schemas.microsoft.com/office/drawing/2014/chart" uri="{C3380CC4-5D6E-409C-BE32-E72D297353CC}">
                <c16:uniqueId val="{00000003-B0D2-4424-9379-6327493F4CE0}"/>
              </c:ext>
            </c:extLst>
          </c:dPt>
          <c:dPt>
            <c:idx val="3"/>
            <c:invertIfNegative val="0"/>
            <c:bubble3D val="0"/>
            <c:extLst>
              <c:ext xmlns:c16="http://schemas.microsoft.com/office/drawing/2014/chart" uri="{C3380CC4-5D6E-409C-BE32-E72D297353CC}">
                <c16:uniqueId val="{00000005-B0D2-4424-9379-6327493F4CE0}"/>
              </c:ext>
            </c:extLst>
          </c:dPt>
          <c:dPt>
            <c:idx val="4"/>
            <c:invertIfNegative val="0"/>
            <c:bubble3D val="0"/>
            <c:extLst>
              <c:ext xmlns:c16="http://schemas.microsoft.com/office/drawing/2014/chart" uri="{C3380CC4-5D6E-409C-BE32-E72D297353CC}">
                <c16:uniqueId val="{00000007-B0D2-4424-9379-6327493F4CE0}"/>
              </c:ext>
            </c:extLst>
          </c:dPt>
          <c:dPt>
            <c:idx val="5"/>
            <c:invertIfNegative val="0"/>
            <c:bubble3D val="0"/>
            <c:extLst>
              <c:ext xmlns:c16="http://schemas.microsoft.com/office/drawing/2014/chart" uri="{C3380CC4-5D6E-409C-BE32-E72D297353CC}">
                <c16:uniqueId val="{00000009-B0D2-4424-9379-6327493F4CE0}"/>
              </c:ext>
            </c:extLst>
          </c:dPt>
          <c:dLbls>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Auto and home insurance</c:v>
                </c:pt>
                <c:pt idx="1">
                  <c:v>Banking</c:v>
                </c:pt>
                <c:pt idx="2">
                  <c:v>Life insurance</c:v>
                </c:pt>
                <c:pt idx="3">
                  <c:v>Electric utility companies</c:v>
                </c:pt>
                <c:pt idx="4">
                  <c:v>Health insurance</c:v>
                </c:pt>
                <c:pt idx="5">
                  <c:v>Oil and gas companies </c:v>
                </c:pt>
                <c:pt idx="6">
                  <c:v>Mutual funds</c:v>
                </c:pt>
                <c:pt idx="7">
                  <c:v>Financial services companies </c:v>
                </c:pt>
                <c:pt idx="8">
                  <c:v>Pharmaceutical
 companies </c:v>
                </c:pt>
              </c:strCache>
            </c:strRef>
          </c:cat>
          <c:val>
            <c:numRef>
              <c:f>Sheet1!$B$2:$J$2</c:f>
              <c:numCache>
                <c:formatCode>0%</c:formatCode>
                <c:ptCount val="9"/>
                <c:pt idx="0">
                  <c:v>0.54</c:v>
                </c:pt>
                <c:pt idx="1">
                  <c:v>0.54</c:v>
                </c:pt>
                <c:pt idx="2">
                  <c:v>0.51</c:v>
                </c:pt>
                <c:pt idx="3">
                  <c:v>0.51</c:v>
                </c:pt>
                <c:pt idx="4">
                  <c:v>0.44</c:v>
                </c:pt>
                <c:pt idx="5">
                  <c:v>0.38</c:v>
                </c:pt>
                <c:pt idx="6">
                  <c:v>0.38</c:v>
                </c:pt>
                <c:pt idx="7">
                  <c:v>0.34</c:v>
                </c:pt>
                <c:pt idx="8">
                  <c:v>0.28999999999999998</c:v>
                </c:pt>
              </c:numCache>
            </c:numRef>
          </c:val>
          <c:extLst>
            <c:ext xmlns:c16="http://schemas.microsoft.com/office/drawing/2014/chart" uri="{C3380CC4-5D6E-409C-BE32-E72D297353CC}">
              <c16:uniqueId val="{0000000A-B0D2-4424-9379-6327493F4CE0}"/>
            </c:ext>
          </c:extLst>
        </c:ser>
        <c:dLbls>
          <c:showLegendKey val="0"/>
          <c:showVal val="1"/>
          <c:showCatName val="0"/>
          <c:showSerName val="0"/>
          <c:showPercent val="0"/>
          <c:showBubbleSize val="0"/>
        </c:dLbls>
        <c:gapWidth val="75"/>
        <c:axId val="174888064"/>
        <c:axId val="174897408"/>
      </c:barChart>
      <c:catAx>
        <c:axId val="174888064"/>
        <c:scaling>
          <c:orientation val="minMax"/>
        </c:scaling>
        <c:delete val="0"/>
        <c:axPos val="b"/>
        <c:numFmt formatCode="General" sourceLinked="0"/>
        <c:majorTickMark val="out"/>
        <c:minorTickMark val="none"/>
        <c:tickLblPos val="nextTo"/>
        <c:txPr>
          <a:bodyPr rot="0" vert="horz" anchor="ctr" anchorCtr="1"/>
          <a:lstStyle/>
          <a:p>
            <a:pPr>
              <a:defRPr sz="950"/>
            </a:pPr>
            <a:endParaRPr lang="en-US"/>
          </a:p>
        </c:txPr>
        <c:crossAx val="174897408"/>
        <c:crosses val="autoZero"/>
        <c:auto val="1"/>
        <c:lblAlgn val="ctr"/>
        <c:lblOffset val="100"/>
        <c:noMultiLvlLbl val="0"/>
      </c:catAx>
      <c:valAx>
        <c:axId val="174897408"/>
        <c:scaling>
          <c:orientation val="minMax"/>
        </c:scaling>
        <c:delete val="0"/>
        <c:axPos val="l"/>
        <c:numFmt formatCode="0%" sourceLinked="1"/>
        <c:majorTickMark val="out"/>
        <c:minorTickMark val="none"/>
        <c:tickLblPos val="nextTo"/>
        <c:txPr>
          <a:bodyPr/>
          <a:lstStyle/>
          <a:p>
            <a:pPr>
              <a:defRPr sz="1400"/>
            </a:pPr>
            <a:endParaRPr lang="en-US"/>
          </a:p>
        </c:txPr>
        <c:crossAx val="174888064"/>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40136518368273"/>
          <c:y val="7.736228731119929E-2"/>
          <c:w val="0.34569733901372562"/>
          <c:h val="0.85642222314543326"/>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3081-4D5F-8867-7B5C2B30879F}"/>
              </c:ext>
            </c:extLst>
          </c:dPt>
          <c:dPt>
            <c:idx val="1"/>
            <c:bubble3D val="0"/>
            <c:spPr>
              <a:solidFill>
                <a:schemeClr val="accent1"/>
              </a:solidFill>
              <a:ln>
                <a:solidFill>
                  <a:schemeClr val="bg1"/>
                </a:solidFill>
              </a:ln>
            </c:spPr>
            <c:extLst>
              <c:ext xmlns:c16="http://schemas.microsoft.com/office/drawing/2014/chart" uri="{C3380CC4-5D6E-409C-BE32-E72D297353CC}">
                <c16:uniqueId val="{00000003-3081-4D5F-8867-7B5C2B30879F}"/>
              </c:ext>
            </c:extLst>
          </c:dPt>
          <c:dPt>
            <c:idx val="2"/>
            <c:bubble3D val="0"/>
            <c:spPr>
              <a:solidFill>
                <a:schemeClr val="accent2"/>
              </a:solidFill>
              <a:ln>
                <a:solidFill>
                  <a:schemeClr val="bg1"/>
                </a:solidFill>
              </a:ln>
            </c:spPr>
            <c:extLst>
              <c:ext xmlns:c16="http://schemas.microsoft.com/office/drawing/2014/chart" uri="{C3380CC4-5D6E-409C-BE32-E72D297353CC}">
                <c16:uniqueId val="{00000005-3081-4D5F-8867-7B5C2B30879F}"/>
              </c:ext>
            </c:extLst>
          </c:dPt>
          <c:dPt>
            <c:idx val="3"/>
            <c:bubble3D val="0"/>
            <c:spPr>
              <a:solidFill>
                <a:schemeClr val="accent5"/>
              </a:solidFill>
              <a:ln>
                <a:solidFill>
                  <a:schemeClr val="bg1"/>
                </a:solidFill>
              </a:ln>
            </c:spPr>
            <c:extLst>
              <c:ext xmlns:c16="http://schemas.microsoft.com/office/drawing/2014/chart" uri="{C3380CC4-5D6E-409C-BE32-E72D297353CC}">
                <c16:uniqueId val="{00000007-3081-4D5F-8867-7B5C2B30879F}"/>
              </c:ext>
            </c:extLst>
          </c:dPt>
          <c:dLbls>
            <c:dLbl>
              <c:idx val="3"/>
              <c:delete val="1"/>
              <c:extLst>
                <c:ext xmlns:c15="http://schemas.microsoft.com/office/drawing/2012/chart" uri="{CE6537A1-D6FC-4f65-9D91-7224C49458BB}"/>
                <c:ext xmlns:c16="http://schemas.microsoft.com/office/drawing/2014/chart" uri="{C3380CC4-5D6E-409C-BE32-E72D297353CC}">
                  <c16:uniqueId val="{00000007-3081-4D5F-8867-7B5C2B30879F}"/>
                </c:ext>
              </c:extLst>
            </c:dLbl>
            <c:dLbl>
              <c:idx val="4"/>
              <c:delete val="1"/>
              <c:extLst>
                <c:ext xmlns:c15="http://schemas.microsoft.com/office/drawing/2012/chart" uri="{CE6537A1-D6FC-4f65-9D91-7224C49458BB}"/>
                <c:ext xmlns:c16="http://schemas.microsoft.com/office/drawing/2014/chart" uri="{C3380CC4-5D6E-409C-BE32-E72D297353CC}">
                  <c16:uniqueId val="{00000009-3081-4D5F-8867-7B5C2B30879F}"/>
                </c:ext>
              </c:extLst>
            </c:dLbl>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2"/>
                <c:pt idx="0">
                  <c:v>Slice 1</c:v>
                </c:pt>
                <c:pt idx="1">
                  <c:v>Slice 2</c:v>
                </c:pt>
              </c:strCache>
            </c:strRef>
          </c:cat>
          <c:val>
            <c:numRef>
              <c:f>Sheet1!$B$2:$B$5</c:f>
              <c:numCache>
                <c:formatCode>0%</c:formatCode>
                <c:ptCount val="4"/>
                <c:pt idx="0">
                  <c:v>0.33</c:v>
                </c:pt>
                <c:pt idx="1">
                  <c:v>0.09</c:v>
                </c:pt>
                <c:pt idx="2">
                  <c:v>0.56999999999999995</c:v>
                </c:pt>
                <c:pt idx="3">
                  <c:v>0.01</c:v>
                </c:pt>
              </c:numCache>
            </c:numRef>
          </c:val>
          <c:extLst>
            <c:ext xmlns:c16="http://schemas.microsoft.com/office/drawing/2014/chart" uri="{C3380CC4-5D6E-409C-BE32-E72D297353CC}">
              <c16:uniqueId val="{0000000C-3081-4D5F-8867-7B5C2B30879F}"/>
            </c:ext>
          </c:extLst>
        </c:ser>
        <c:dLbls>
          <c:showLegendKey val="0"/>
          <c:showVal val="1"/>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40136518368273"/>
          <c:y val="7.736228731119929E-2"/>
          <c:w val="0.34569733901372562"/>
          <c:h val="0.85642222314543326"/>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B7E6-46A3-A412-B0E6C458F68F}"/>
              </c:ext>
            </c:extLst>
          </c:dPt>
          <c:dPt>
            <c:idx val="1"/>
            <c:bubble3D val="0"/>
            <c:spPr>
              <a:solidFill>
                <a:schemeClr val="accent1"/>
              </a:solidFill>
              <a:ln>
                <a:solidFill>
                  <a:schemeClr val="bg1"/>
                </a:solidFill>
              </a:ln>
            </c:spPr>
            <c:extLst>
              <c:ext xmlns:c16="http://schemas.microsoft.com/office/drawing/2014/chart" uri="{C3380CC4-5D6E-409C-BE32-E72D297353CC}">
                <c16:uniqueId val="{00000003-B7E6-46A3-A412-B0E6C458F68F}"/>
              </c:ext>
            </c:extLst>
          </c:dPt>
          <c:dPt>
            <c:idx val="2"/>
            <c:bubble3D val="0"/>
            <c:spPr>
              <a:solidFill>
                <a:schemeClr val="accent2"/>
              </a:solidFill>
              <a:ln>
                <a:solidFill>
                  <a:schemeClr val="bg1"/>
                </a:solidFill>
              </a:ln>
            </c:spPr>
            <c:extLst>
              <c:ext xmlns:c16="http://schemas.microsoft.com/office/drawing/2014/chart" uri="{C3380CC4-5D6E-409C-BE32-E72D297353CC}">
                <c16:uniqueId val="{00000005-B7E6-46A3-A412-B0E6C458F68F}"/>
              </c:ext>
            </c:extLst>
          </c:dPt>
          <c:dPt>
            <c:idx val="3"/>
            <c:bubble3D val="0"/>
            <c:spPr>
              <a:solidFill>
                <a:schemeClr val="accent5"/>
              </a:solidFill>
              <a:ln>
                <a:solidFill>
                  <a:schemeClr val="bg1"/>
                </a:solidFill>
              </a:ln>
            </c:spPr>
            <c:extLst>
              <c:ext xmlns:c16="http://schemas.microsoft.com/office/drawing/2014/chart" uri="{C3380CC4-5D6E-409C-BE32-E72D297353CC}">
                <c16:uniqueId val="{00000007-B7E6-46A3-A412-B0E6C458F68F}"/>
              </c:ext>
            </c:extLst>
          </c:dPt>
          <c:dLbls>
            <c:dLbl>
              <c:idx val="3"/>
              <c:delete val="1"/>
              <c:extLst>
                <c:ext xmlns:c15="http://schemas.microsoft.com/office/drawing/2012/chart" uri="{CE6537A1-D6FC-4f65-9D91-7224C49458BB}"/>
                <c:ext xmlns:c16="http://schemas.microsoft.com/office/drawing/2014/chart" uri="{C3380CC4-5D6E-409C-BE32-E72D297353CC}">
                  <c16:uniqueId val="{00000007-B7E6-46A3-A412-B0E6C458F68F}"/>
                </c:ext>
              </c:extLst>
            </c:dLbl>
            <c:dLbl>
              <c:idx val="4"/>
              <c:delete val="1"/>
              <c:extLst>
                <c:ext xmlns:c15="http://schemas.microsoft.com/office/drawing/2012/chart" uri="{CE6537A1-D6FC-4f65-9D91-7224C49458BB}"/>
                <c:ext xmlns:c16="http://schemas.microsoft.com/office/drawing/2014/chart" uri="{C3380CC4-5D6E-409C-BE32-E72D297353CC}">
                  <c16:uniqueId val="{00000009-B7E6-46A3-A412-B0E6C458F68F}"/>
                </c:ext>
              </c:extLst>
            </c:dLbl>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2"/>
                <c:pt idx="0">
                  <c:v>Slice 1</c:v>
                </c:pt>
                <c:pt idx="1">
                  <c:v>Slice 2</c:v>
                </c:pt>
              </c:strCache>
            </c:strRef>
          </c:cat>
          <c:val>
            <c:numRef>
              <c:f>Sheet1!$B$2:$B$5</c:f>
              <c:numCache>
                <c:formatCode>0%</c:formatCode>
                <c:ptCount val="4"/>
                <c:pt idx="0">
                  <c:v>0.33</c:v>
                </c:pt>
                <c:pt idx="1">
                  <c:v>0.12</c:v>
                </c:pt>
                <c:pt idx="2">
                  <c:v>0.54</c:v>
                </c:pt>
                <c:pt idx="3">
                  <c:v>0.01</c:v>
                </c:pt>
              </c:numCache>
            </c:numRef>
          </c:val>
          <c:extLst>
            <c:ext xmlns:c16="http://schemas.microsoft.com/office/drawing/2014/chart" uri="{C3380CC4-5D6E-409C-BE32-E72D297353CC}">
              <c16:uniqueId val="{0000000C-B7E6-46A3-A412-B0E6C458F68F}"/>
            </c:ext>
          </c:extLst>
        </c:ser>
        <c:dLbls>
          <c:showLegendKey val="0"/>
          <c:showVal val="1"/>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7-04-30T15:43:26.066"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1100"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90D53B4-B4FE-442B-BCF3-9023F49641CC}" type="datetimeFigureOut">
              <a:rPr lang="en-US" sz="1100"/>
              <a:t>10/26/2017</a:t>
            </a:fld>
            <a:endParaRPr lang="en-US" sz="1100"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1100"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5E3EEC0-60C9-482C-B113-4433E60F7642}" type="slidenum">
              <a:rPr lang="en-US" sz="1100"/>
              <a:t>‹#›</a:t>
            </a:fld>
            <a:endParaRPr lang="en-US" sz="110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325438"/>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8" name="Slide Number Placeholder 6"/>
          <p:cNvSpPr>
            <a:spLocks noGrp="1"/>
          </p:cNvSpPr>
          <p:nvPr>
            <p:ph type="sldNum" sz="quarter" idx="5"/>
          </p:nvPr>
        </p:nvSpPr>
        <p:spPr>
          <a:xfrm>
            <a:off x="0" y="9014374"/>
            <a:ext cx="7008778" cy="280412"/>
          </a:xfrm>
          <a:prstGeom prst="rect">
            <a:avLst/>
          </a:prstGeom>
        </p:spPr>
        <p:txBody>
          <a:bodyPr vert="horz" lIns="93177" tIns="46589" rIns="93177" bIns="46589"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701040" y="3670141"/>
            <a:ext cx="5608320" cy="5229225"/>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a:p>
        </p:txBody>
      </p:sp>
      <p:sp>
        <p:nvSpPr>
          <p:cNvPr id="157699" name="Rectangle 2"/>
          <p:cNvSpPr>
            <a:spLocks noGrp="1" noRot="1" noChangeAspect="1" noChangeArrowheads="1" noTextEdit="1"/>
          </p:cNvSpPr>
          <p:nvPr>
            <p:ph type="sldImg"/>
          </p:nvPr>
        </p:nvSpPr>
        <p:spPr>
          <a:xfrm>
            <a:off x="1412875" y="325438"/>
            <a:ext cx="4184650" cy="3138487"/>
          </a:xfrm>
          <a:ln/>
        </p:spPr>
      </p:sp>
      <p:sp>
        <p:nvSpPr>
          <p:cNvPr id="15770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640964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p:txBody>
          <a:bodyPr/>
          <a:lstStyle/>
          <a:p>
            <a:fld id="{938F789B-0BA8-4A49-AFC3-8C639E029E1C}" type="slidenum">
              <a:rPr lang="en-US" smtClean="0"/>
              <a:pPr/>
              <a:t>2</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052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F8523C-8729-40F0-9536-D6C4CA3AD2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31290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47867"/>
            <a:fld id="{AEA7B339-6DD4-4927-829F-3B6BA8195CD1}" type="slidenum">
              <a:rPr lang="en-US" smtClean="0"/>
              <a:pPr defTabSz="947867"/>
              <a:t>5</a:t>
            </a:fld>
            <a:endParaRPr lang="en-US" dirty="0"/>
          </a:p>
        </p:txBody>
      </p:sp>
      <p:sp>
        <p:nvSpPr>
          <p:cNvPr id="27651" name="Rectangle 2"/>
          <p:cNvSpPr>
            <a:spLocks noGrp="1" noRot="1" noChangeAspect="1" noChangeArrowheads="1" noTextEdit="1"/>
          </p:cNvSpPr>
          <p:nvPr>
            <p:ph type="sldImg"/>
          </p:nvPr>
        </p:nvSpPr>
        <p:spPr>
          <a:xfrm>
            <a:off x="1371600" y="320675"/>
            <a:ext cx="4114800" cy="3086100"/>
          </a:xfrm>
          <a:ln/>
        </p:spPr>
      </p:sp>
      <p:sp>
        <p:nvSpPr>
          <p:cNvPr id="27652" name="Rectangle 3"/>
          <p:cNvSpPr>
            <a:spLocks noGrp="1" noChangeArrowheads="1"/>
          </p:cNvSpPr>
          <p:nvPr>
            <p:ph type="body" idx="1"/>
          </p:nvPr>
        </p:nvSpPr>
        <p:spPr>
          <a:noFill/>
          <a:ln/>
        </p:spPr>
        <p:txBody>
          <a:bodyPr/>
          <a:lstStyle/>
          <a:p>
            <a:r>
              <a:rPr lang="en-US" dirty="0"/>
              <a:t>What it is: We asked respondents to</a:t>
            </a:r>
            <a:r>
              <a:rPr lang="en-US" baseline="0" dirty="0"/>
              <a:t> rate on a scale of 1 to 5, with 5 being the high, how favorable their opinion was for auto and home insurance vs. various other industries.</a:t>
            </a:r>
          </a:p>
          <a:p>
            <a:r>
              <a:rPr lang="en-US" baseline="0" dirty="0"/>
              <a:t>What it says: </a:t>
            </a:r>
            <a:r>
              <a:rPr lang="en-US" dirty="0"/>
              <a:t>Auto and home insurers have the highest ratings, tied</a:t>
            </a:r>
            <a:r>
              <a:rPr lang="en-US" baseline="0" dirty="0"/>
              <a:t> with banking, of all the industries we included in the survey.</a:t>
            </a:r>
          </a:p>
          <a:p>
            <a:r>
              <a:rPr lang="en-US" baseline="0" dirty="0"/>
              <a:t>Note: We ask this question regularly, and auto and home insurers inevitably come in first or second.</a:t>
            </a:r>
            <a:endParaRPr lang="en-US" dirty="0"/>
          </a:p>
        </p:txBody>
      </p:sp>
    </p:spTree>
    <p:extLst>
      <p:ext uri="{BB962C8B-B14F-4D97-AF65-F5344CB8AC3E}">
        <p14:creationId xmlns:p14="http://schemas.microsoft.com/office/powerpoint/2010/main" val="284893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xfrm>
            <a:off x="1371600" y="320675"/>
            <a:ext cx="4114800" cy="3086100"/>
          </a:xfrm>
          <a:ln/>
        </p:spPr>
      </p:sp>
      <p:sp>
        <p:nvSpPr>
          <p:cNvPr id="40964" name="Rectangle 3"/>
          <p:cNvSpPr>
            <a:spLocks noGrp="1" noChangeArrowheads="1"/>
          </p:cNvSpPr>
          <p:nvPr>
            <p:ph type="body" idx="1"/>
          </p:nvPr>
        </p:nvSpPr>
        <p:spPr>
          <a:noFill/>
          <a:ln/>
        </p:spPr>
        <p:txBody>
          <a:bodyPr/>
          <a:lstStyle/>
          <a:p>
            <a:r>
              <a:rPr lang="en-US" dirty="0"/>
              <a:t>What it is: We asked whether respondents</a:t>
            </a:r>
            <a:r>
              <a:rPr lang="en-US" baseline="0" dirty="0"/>
              <a:t> would share information from a telematics device with their insurer.</a:t>
            </a:r>
          </a:p>
          <a:p>
            <a:r>
              <a:rPr lang="en-US" baseline="0" dirty="0"/>
              <a:t>What it says: More than half of respondents would not allow information sharing.</a:t>
            </a:r>
          </a:p>
          <a:p>
            <a:endParaRPr lang="en-US" dirty="0"/>
          </a:p>
        </p:txBody>
      </p:sp>
      <p:sp>
        <p:nvSpPr>
          <p:cNvPr id="5" name="Rectangle 3"/>
          <p:cNvSpPr>
            <a:spLocks noGrp="1" noChangeArrowheads="1"/>
          </p:cNvSpPr>
          <p:nvPr>
            <p:ph type="sldNum" sz="quarter" idx="5"/>
          </p:nvPr>
        </p:nvSpPr>
        <p:spPr>
          <a:xfrm>
            <a:off x="0" y="8866597"/>
            <a:ext cx="6856413" cy="275815"/>
          </a:xfrm>
          <a:noFill/>
        </p:spPr>
        <p:txBody>
          <a:bodyPr/>
          <a:lstStyle/>
          <a:p>
            <a:pPr defTabSz="947867"/>
            <a:fld id="{AEA7B339-6DD4-4927-829F-3B6BA8195CD1}" type="slidenum">
              <a:rPr lang="en-US" smtClean="0"/>
              <a:pPr defTabSz="947867"/>
              <a:t>18</a:t>
            </a:fld>
            <a:endParaRPr lang="en-US" dirty="0"/>
          </a:p>
        </p:txBody>
      </p:sp>
    </p:spTree>
    <p:extLst>
      <p:ext uri="{BB962C8B-B14F-4D97-AF65-F5344CB8AC3E}">
        <p14:creationId xmlns:p14="http://schemas.microsoft.com/office/powerpoint/2010/main" val="1459580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xfrm>
            <a:off x="1371600" y="320675"/>
            <a:ext cx="4114800" cy="3086100"/>
          </a:xfrm>
          <a:ln/>
        </p:spPr>
      </p:sp>
      <p:sp>
        <p:nvSpPr>
          <p:cNvPr id="40964" name="Rectangle 3"/>
          <p:cNvSpPr>
            <a:spLocks noGrp="1" noChangeArrowheads="1"/>
          </p:cNvSpPr>
          <p:nvPr>
            <p:ph type="body" idx="1"/>
          </p:nvPr>
        </p:nvSpPr>
        <p:spPr>
          <a:noFill/>
          <a:ln/>
        </p:spPr>
        <p:txBody>
          <a:bodyPr/>
          <a:lstStyle/>
          <a:p>
            <a:r>
              <a:rPr lang="en-US" dirty="0"/>
              <a:t>What it is: We asked whether respondents</a:t>
            </a:r>
            <a:r>
              <a:rPr lang="en-US" baseline="0" dirty="0"/>
              <a:t> would share information from a home monitoring service with their insurer.</a:t>
            </a:r>
          </a:p>
          <a:p>
            <a:r>
              <a:rPr lang="en-US" baseline="0" dirty="0"/>
              <a:t>What it says: More than half of respondents would not allow information sharing.</a:t>
            </a:r>
          </a:p>
          <a:p>
            <a:endParaRPr lang="en-US" dirty="0"/>
          </a:p>
        </p:txBody>
      </p:sp>
      <p:sp>
        <p:nvSpPr>
          <p:cNvPr id="5" name="Rectangle 3"/>
          <p:cNvSpPr>
            <a:spLocks noGrp="1" noChangeArrowheads="1"/>
          </p:cNvSpPr>
          <p:nvPr>
            <p:ph type="sldNum" sz="quarter" idx="5"/>
          </p:nvPr>
        </p:nvSpPr>
        <p:spPr>
          <a:xfrm>
            <a:off x="0" y="8866597"/>
            <a:ext cx="6856413" cy="275815"/>
          </a:xfrm>
          <a:noFill/>
        </p:spPr>
        <p:txBody>
          <a:bodyPr/>
          <a:lstStyle/>
          <a:p>
            <a:pPr defTabSz="947867"/>
            <a:fld id="{AEA7B339-6DD4-4927-829F-3B6BA8195CD1}" type="slidenum">
              <a:rPr lang="en-US" smtClean="0"/>
              <a:pPr defTabSz="947867"/>
              <a:t>19</a:t>
            </a:fld>
            <a:endParaRPr lang="en-US" dirty="0"/>
          </a:p>
        </p:txBody>
      </p:sp>
    </p:spTree>
    <p:extLst>
      <p:ext uri="{BB962C8B-B14F-4D97-AF65-F5344CB8AC3E}">
        <p14:creationId xmlns:p14="http://schemas.microsoft.com/office/powerpoint/2010/main" val="135634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F8523C-8729-40F0-9536-D6C4CA3AD2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08686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D0C7E50-1B73-4F23-9C6A-8EF46DE0D2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25860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3998" cy="6858000"/>
          </a:xfrm>
          <a:prstGeom prst="rect">
            <a:avLst/>
          </a:prstGeom>
        </p:spPr>
      </p:pic>
      <p:sp>
        <p:nvSpPr>
          <p:cNvPr id="2" name="Title 1"/>
          <p:cNvSpPr>
            <a:spLocks noGrp="1"/>
          </p:cNvSpPr>
          <p:nvPr>
            <p:ph type="ctrTitle"/>
          </p:nvPr>
        </p:nvSpPr>
        <p:spPr>
          <a:xfrm>
            <a:off x="704081" y="3351344"/>
            <a:ext cx="7772400" cy="1380744"/>
          </a:xfrm>
        </p:spPr>
        <p:txBody>
          <a:bodyPr lIns="0" tIns="0" rIns="0" bIns="0"/>
          <a:lstStyle>
            <a:lvl1pPr algn="l">
              <a:defRPr sz="3600" b="0"/>
            </a:lvl1pPr>
          </a:lstStyle>
          <a:p>
            <a:r>
              <a:rPr lang="en-US" dirty="0"/>
              <a:t>Click to edit Master title style</a:t>
            </a:r>
          </a:p>
        </p:txBody>
      </p:sp>
      <p:sp>
        <p:nvSpPr>
          <p:cNvPr id="3" name="Subtitle 2"/>
          <p:cNvSpPr>
            <a:spLocks noGrp="1"/>
          </p:cNvSpPr>
          <p:nvPr>
            <p:ph type="subTitle" idx="1"/>
          </p:nvPr>
        </p:nvSpPr>
        <p:spPr>
          <a:xfrm>
            <a:off x="704081" y="4933256"/>
            <a:ext cx="7772400" cy="813816"/>
          </a:xfrm>
        </p:spPr>
        <p:txBody>
          <a:bodyPr lIns="0" tIns="0" rIns="0" bIns="0"/>
          <a:lstStyle>
            <a:lvl1pPr marL="0" indent="0" algn="l">
              <a:spcBef>
                <a:spcPts val="400"/>
              </a:spcBef>
              <a:buNone/>
              <a:defRPr sz="2000">
                <a:solidFill>
                  <a:srgbClr val="072C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4081" y="2243432"/>
            <a:ext cx="2539653" cy="752079"/>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57188" y="2377439"/>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57188" y="237744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2378075"/>
            <a:ext cx="4151376"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8" y="4708525"/>
            <a:ext cx="41529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9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3998" cy="6858000"/>
          </a:xfrm>
          <a:prstGeom prst="rect">
            <a:avLst/>
          </a:prstGeom>
        </p:spPr>
      </p:pic>
      <p:sp>
        <p:nvSpPr>
          <p:cNvPr id="2" name="Title 1"/>
          <p:cNvSpPr>
            <a:spLocks noGrp="1"/>
          </p:cNvSpPr>
          <p:nvPr>
            <p:ph type="ctrTitle"/>
          </p:nvPr>
        </p:nvSpPr>
        <p:spPr>
          <a:xfrm>
            <a:off x="704081" y="3351344"/>
            <a:ext cx="7772400" cy="1380744"/>
          </a:xfrm>
        </p:spPr>
        <p:txBody>
          <a:bodyPr lIns="0" tIns="0" rIns="0" bIns="0"/>
          <a:lstStyle>
            <a:lvl1pPr algn="l">
              <a:defRPr sz="3600" b="0"/>
            </a:lvl1pPr>
          </a:lstStyle>
          <a:p>
            <a:r>
              <a:rPr lang="en-US" dirty="0"/>
              <a:t>Click to edit Master title style</a:t>
            </a:r>
          </a:p>
        </p:txBody>
      </p:sp>
      <p:sp>
        <p:nvSpPr>
          <p:cNvPr id="3" name="Subtitle 2"/>
          <p:cNvSpPr>
            <a:spLocks noGrp="1"/>
          </p:cNvSpPr>
          <p:nvPr>
            <p:ph type="subTitle" idx="1"/>
          </p:nvPr>
        </p:nvSpPr>
        <p:spPr>
          <a:xfrm>
            <a:off x="704081" y="4933256"/>
            <a:ext cx="7772400" cy="813816"/>
          </a:xfrm>
        </p:spPr>
        <p:txBody>
          <a:bodyPr lIns="0" tIns="0" rIns="0" bIns="0"/>
          <a:lstStyle>
            <a:lvl1pPr marL="0" indent="0" algn="l">
              <a:spcBef>
                <a:spcPts val="400"/>
              </a:spcBef>
              <a:buNone/>
              <a:defRPr sz="2000">
                <a:solidFill>
                  <a:srgbClr val="072C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4081" y="2243432"/>
            <a:ext cx="2539653" cy="752079"/>
          </a:xfrm>
          <a:prstGeom prst="rect">
            <a:avLst/>
          </a:prstGeom>
        </p:spPr>
      </p:pic>
    </p:spTree>
    <p:extLst>
      <p:ext uri="{BB962C8B-B14F-4D97-AF65-F5344CB8AC3E}">
        <p14:creationId xmlns:p14="http://schemas.microsoft.com/office/powerpoint/2010/main" val="185839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3652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custDataLst>
      <p:tags r:id="rId1"/>
    </p:custDataLst>
    <p:extLst>
      <p:ext uri="{BB962C8B-B14F-4D97-AF65-F5344CB8AC3E}">
        <p14:creationId xmlns:p14="http://schemas.microsoft.com/office/powerpoint/2010/main" val="33427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79641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98242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77381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8467724"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52425" y="2377440"/>
            <a:ext cx="8467725"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652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5718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818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5242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670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57188" y="2377439"/>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155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57188" y="237744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2378075"/>
            <a:ext cx="4151376"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8" y="4708525"/>
            <a:ext cx="41529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787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dirty="0"/>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dirty="0"/>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dirty="0"/>
          </a:p>
        </p:txBody>
      </p:sp>
    </p:spTree>
    <p:extLst>
      <p:ext uri="{BB962C8B-B14F-4D97-AF65-F5344CB8AC3E}">
        <p14:creationId xmlns:p14="http://schemas.microsoft.com/office/powerpoint/2010/main" val="1700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dirty="0"/>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dirty="0"/>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dirty="0"/>
          </a:p>
        </p:txBody>
      </p:sp>
    </p:spTree>
    <p:extLst>
      <p:ext uri="{BB962C8B-B14F-4D97-AF65-F5344CB8AC3E}">
        <p14:creationId xmlns:p14="http://schemas.microsoft.com/office/powerpoint/2010/main" val="96335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6" name="Right Triangle 5"/>
          <p:cNvSpPr/>
          <p:nvPr userDrawn="1"/>
        </p:nvSpPr>
        <p:spPr>
          <a:xfrm rot="5400000">
            <a:off x="0" y="0"/>
            <a:ext cx="810846" cy="810846"/>
          </a:xfrm>
          <a:prstGeom prst="rtTriangle">
            <a:avLst/>
          </a:prstGeom>
          <a:solidFill>
            <a:srgbClr val="2868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Triangle 6"/>
          <p:cNvSpPr/>
          <p:nvPr userDrawn="1"/>
        </p:nvSpPr>
        <p:spPr>
          <a:xfrm rot="16200000">
            <a:off x="4984750" y="2698750"/>
            <a:ext cx="4159250" cy="415925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p:txBody>
          <a:bodyPr rtlCol="0"/>
          <a:lstStyle/>
          <a:p>
            <a:r>
              <a:rPr lang="en-US" dirty="0"/>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dirty="0"/>
              <a:t>12/02/09 - 6pm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dirty="0"/>
              <a:t>eSlide – P6466 – iii template</a:t>
            </a:r>
          </a:p>
        </p:txBody>
      </p:sp>
      <p:sp>
        <p:nvSpPr>
          <p:cNvPr id="5" name="Rectangle 110"/>
          <p:cNvSpPr>
            <a:spLocks noGrp="1" noChangeArrowheads="1"/>
          </p:cNvSpPr>
          <p:nvPr>
            <p:ph type="sldNum" sz="quarter" idx="12"/>
          </p:nvPr>
        </p:nvSpPr>
        <p:spPr>
          <a:ln/>
        </p:spPr>
        <p:txBody>
          <a:bodyPr/>
          <a:lstStyle>
            <a:lvl1pPr>
              <a:defRPr/>
            </a:lvl1pPr>
          </a:lstStyle>
          <a:p>
            <a:fld id="{050A3947-A84A-4E64-B180-3879AFBA63F2}" type="slidenum">
              <a:rPr lang="en-US" altLang="en-US"/>
              <a:pPr/>
              <a:t>‹#›</a:t>
            </a:fld>
            <a:endParaRPr lang="en-US" altLang="en-US" dirty="0"/>
          </a:p>
        </p:txBody>
      </p:sp>
    </p:spTree>
    <p:extLst>
      <p:ext uri="{BB962C8B-B14F-4D97-AF65-F5344CB8AC3E}">
        <p14:creationId xmlns:p14="http://schemas.microsoft.com/office/powerpoint/2010/main" val="404195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8467724"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52425" y="2377440"/>
            <a:ext cx="8467725"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5718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5242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52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tags" Target="../tags/tag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mtClean="0">
                <a:solidFill>
                  <a:schemeClr val="tx1">
                    <a:lumMod val="75000"/>
                    <a:lumOff val="25000"/>
                  </a:schemeClr>
                </a:solidFill>
                <a:latin typeface="+mn-lt"/>
              </a:rPr>
              <a:pPr/>
              <a:t>‹#›</a:t>
            </a:fld>
            <a:endParaRPr lang="en-US" dirty="0">
              <a:solidFill>
                <a:schemeClr val="tx1">
                  <a:lumMod val="75000"/>
                  <a:lumOff val="25000"/>
                </a:schemeClr>
              </a:solidFill>
              <a:latin typeface="+mn-lt"/>
            </a:endParaRPr>
          </a:p>
        </p:txBody>
      </p:sp>
      <p:sp>
        <p:nvSpPr>
          <p:cNvPr id="2" name="Title Placeholder 1"/>
          <p:cNvSpPr>
            <a:spLocks noGrp="1"/>
          </p:cNvSpPr>
          <p:nvPr>
            <p:ph type="title"/>
          </p:nvPr>
        </p:nvSpPr>
        <p:spPr>
          <a:xfrm>
            <a:off x="356616" y="231310"/>
            <a:ext cx="84582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356616"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p:nvPicPr>
        <p:blipFill>
          <a:blip r:embed="rId13"/>
          <a:stretch>
            <a:fillRect/>
          </a:stretch>
        </p:blipFill>
        <p:spPr>
          <a:xfrm>
            <a:off x="469900" y="6403975"/>
            <a:ext cx="330200" cy="3048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4" r:id="rId4"/>
    <p:sldLayoutId id="2147483650" r:id="rId5"/>
    <p:sldLayoutId id="2147483665" r:id="rId6"/>
    <p:sldLayoutId id="2147483655" r:id="rId7"/>
    <p:sldLayoutId id="2147483656" r:id="rId8"/>
    <p:sldLayoutId id="2147483658" r:id="rId9"/>
    <p:sldLayoutId id="2147483659" r:id="rId10"/>
    <p:sldLayoutId id="2147483657" r:id="rId11"/>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userDrawn="1"/>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mtClean="0">
                <a:solidFill>
                  <a:schemeClr val="tx1">
                    <a:lumMod val="75000"/>
                    <a:lumOff val="25000"/>
                  </a:schemeClr>
                </a:solidFill>
                <a:latin typeface="+mn-lt"/>
              </a:rPr>
              <a:pPr/>
              <a:t>‹#›</a:t>
            </a:fld>
            <a:endParaRPr lang="en-US" dirty="0">
              <a:solidFill>
                <a:schemeClr val="tx1">
                  <a:lumMod val="75000"/>
                  <a:lumOff val="25000"/>
                </a:schemeClr>
              </a:solidFill>
              <a:latin typeface="+mn-lt"/>
            </a:endParaRPr>
          </a:p>
        </p:txBody>
      </p:sp>
      <p:sp>
        <p:nvSpPr>
          <p:cNvPr id="2" name="Title Placeholder 1"/>
          <p:cNvSpPr>
            <a:spLocks noGrp="1"/>
          </p:cNvSpPr>
          <p:nvPr>
            <p:ph type="title"/>
          </p:nvPr>
        </p:nvSpPr>
        <p:spPr>
          <a:xfrm>
            <a:off x="356616" y="231310"/>
            <a:ext cx="84582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356616"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17"/>
          <a:stretch>
            <a:fillRect/>
          </a:stretch>
        </p:blipFill>
        <p:spPr>
          <a:xfrm>
            <a:off x="469900" y="6403975"/>
            <a:ext cx="330200" cy="304800"/>
          </a:xfrm>
          <a:prstGeom prst="rect">
            <a:avLst/>
          </a:prstGeom>
        </p:spPr>
      </p:pic>
    </p:spTree>
    <p:custDataLst>
      <p:tags r:id="rId16"/>
    </p:custDataLst>
    <p:extLst>
      <p:ext uri="{BB962C8B-B14F-4D97-AF65-F5344CB8AC3E}">
        <p14:creationId xmlns:p14="http://schemas.microsoft.com/office/powerpoint/2010/main" val="264635636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1" r:id="rId12"/>
    <p:sldLayoutId id="2147483682" r:id="rId13"/>
    <p:sldLayoutId id="214748368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hyperlink" Target="mailto:jeannes@iii.org"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704081" y="3122022"/>
            <a:ext cx="7772400" cy="1188721"/>
          </a:xfrm>
        </p:spPr>
        <p:txBody>
          <a:bodyPr/>
          <a:lstStyle/>
          <a:p>
            <a:r>
              <a:rPr lang="en-US" sz="2000" b="1" dirty="0"/>
              <a:t>Presentation to the Cincinnati CPCU – I Day</a:t>
            </a:r>
            <a:br>
              <a:rPr lang="en-US" sz="2000" b="1" dirty="0"/>
            </a:br>
            <a:r>
              <a:rPr lang="en-US" sz="2000" b="1" dirty="0"/>
              <a:t>Jack Casino, Cincinnati, Ohio</a:t>
            </a:r>
            <a:br>
              <a:rPr lang="en-US" sz="2000" b="1" dirty="0"/>
            </a:br>
            <a:r>
              <a:rPr lang="en-US" sz="2000" b="1" dirty="0"/>
              <a:t>Thursday, October 26, 2017</a:t>
            </a:r>
            <a:br>
              <a:rPr lang="en-US" sz="2000" b="1" dirty="0"/>
            </a:br>
            <a:endParaRPr lang="en-US" sz="2000" b="1" dirty="0"/>
          </a:p>
        </p:txBody>
      </p:sp>
      <p:sp>
        <p:nvSpPr>
          <p:cNvPr id="94211" name="Rectangle 3"/>
          <p:cNvSpPr>
            <a:spLocks noGrp="1" noChangeArrowheads="1"/>
          </p:cNvSpPr>
          <p:nvPr>
            <p:ph type="subTitle" idx="1"/>
          </p:nvPr>
        </p:nvSpPr>
        <p:spPr>
          <a:xfrm>
            <a:off x="704079" y="4467497"/>
            <a:ext cx="7626351" cy="829121"/>
          </a:xfrm>
        </p:spPr>
        <p:txBody>
          <a:bodyPr/>
          <a:lstStyle/>
          <a:p>
            <a:r>
              <a:rPr lang="en-US" b="1" dirty="0"/>
              <a:t>Consumer Understanding and Perceptions About Insurance</a:t>
            </a:r>
          </a:p>
        </p:txBody>
      </p:sp>
      <p:sp>
        <p:nvSpPr>
          <p:cNvPr id="9" name="Rectangle 3"/>
          <p:cNvSpPr txBox="1">
            <a:spLocks noChangeArrowheads="1"/>
          </p:cNvSpPr>
          <p:nvPr/>
        </p:nvSpPr>
        <p:spPr bwMode="gray">
          <a:xfrm>
            <a:off x="704079" y="5608947"/>
            <a:ext cx="9048395" cy="110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182880" anchor="b" anchorCtr="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ts val="600"/>
              </a:spcBef>
              <a:buClr>
                <a:schemeClr val="accent1"/>
              </a:buClr>
              <a:buFont typeface="Wingdings" panose="05000000000000000000" pitchFamily="2" charset="2"/>
              <a:buNone/>
            </a:pPr>
            <a:r>
              <a:rPr lang="en-US" altLang="en-US" sz="1200" spc="50" dirty="0">
                <a:solidFill>
                  <a:srgbClr val="337DBE"/>
                </a:solidFill>
                <a:latin typeface="+mn-lt"/>
              </a:rPr>
              <a:t>Jeanne M. Salvatore, Senior Vice President, Chief Engagement Officer and Sr. Spokesperson</a:t>
            </a:r>
          </a:p>
          <a:p>
            <a:pPr>
              <a:lnSpc>
                <a:spcPct val="90000"/>
              </a:lnSpc>
              <a:spcBef>
                <a:spcPts val="600"/>
              </a:spcBef>
              <a:buClr>
                <a:schemeClr val="accent1"/>
              </a:buClr>
              <a:buFont typeface="Wingdings" panose="05000000000000000000" pitchFamily="2" charset="2"/>
              <a:buNone/>
            </a:pPr>
            <a:r>
              <a:rPr lang="en-US" altLang="en-US" sz="1200" spc="50" dirty="0">
                <a:solidFill>
                  <a:srgbClr val="337DBE"/>
                </a:solidFill>
                <a:latin typeface="+mn-lt"/>
                <a:sym typeface="Symbol" panose="05050102010706020507" pitchFamily="18" charset="2"/>
              </a:rPr>
              <a:t>Insurance Information Institute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110 William Street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New York, NY 10038 </a:t>
            </a:r>
            <a:br>
              <a:rPr lang="en-US" altLang="en-US" sz="1200" spc="50" dirty="0">
                <a:solidFill>
                  <a:srgbClr val="337DBE"/>
                </a:solidFill>
                <a:latin typeface="+mn-lt"/>
                <a:sym typeface="Symbol" panose="05050102010706020507" pitchFamily="18" charset="2"/>
              </a:rPr>
            </a:br>
            <a:r>
              <a:rPr lang="en-US" altLang="en-US" sz="1200" spc="50" dirty="0">
                <a:solidFill>
                  <a:srgbClr val="337DBE"/>
                </a:solidFill>
                <a:latin typeface="+mn-lt"/>
                <a:sym typeface="Symbol" panose="05050102010706020507" pitchFamily="18" charset="2"/>
              </a:rPr>
              <a:t>Tel: 212.346.5555 </a:t>
            </a:r>
            <a:r>
              <a:rPr lang="en-US" altLang="en-US" sz="1200" spc="50" dirty="0">
                <a:solidFill>
                  <a:srgbClr val="337DBE"/>
                </a:solidFill>
                <a:latin typeface="+mn-lt"/>
                <a:sym typeface="Wingdings"/>
              </a:rPr>
              <a:t></a:t>
            </a:r>
            <a:r>
              <a:rPr lang="en-US" altLang="en-US" sz="1200" spc="50" dirty="0">
                <a:solidFill>
                  <a:srgbClr val="337DBE"/>
                </a:solidFill>
                <a:latin typeface="+mn-lt"/>
                <a:sym typeface="Symbol" panose="05050102010706020507" pitchFamily="18" charset="2"/>
              </a:rPr>
              <a:t> Cell: 917.612.4088 </a:t>
            </a:r>
            <a:r>
              <a:rPr lang="en-US" altLang="en-US" sz="1200" spc="50" dirty="0">
                <a:solidFill>
                  <a:srgbClr val="337DBE"/>
                </a:solidFill>
                <a:latin typeface="+mn-lt"/>
                <a:sym typeface="Wingdings"/>
              </a:rPr>
              <a:t></a:t>
            </a:r>
            <a:r>
              <a:rPr lang="en-US" altLang="en-US" sz="1200" spc="50" dirty="0">
                <a:solidFill>
                  <a:srgbClr val="337DBE"/>
                </a:solidFill>
                <a:latin typeface="+mn-lt"/>
                <a:sym typeface="Symbol" panose="05050102010706020507" pitchFamily="18" charset="2"/>
              </a:rPr>
              <a:t> Jeannes@iii.org </a:t>
            </a:r>
            <a:r>
              <a:rPr lang="en-US" altLang="en-US" sz="1200" spc="50" dirty="0">
                <a:solidFill>
                  <a:srgbClr val="337DBE"/>
                </a:solidFill>
                <a:latin typeface="+mn-lt"/>
                <a:sym typeface="Wingdings"/>
              </a:rPr>
              <a:t></a:t>
            </a:r>
            <a:r>
              <a:rPr lang="en-US" altLang="en-US" sz="1200" spc="50" dirty="0">
                <a:solidFill>
                  <a:srgbClr val="337DBE"/>
                </a:solidFill>
                <a:latin typeface="+mn-lt"/>
                <a:sym typeface="Symbol" panose="05050102010706020507" pitchFamily="18" charset="2"/>
              </a:rPr>
              <a:t> www.iii.org</a:t>
            </a:r>
          </a:p>
        </p:txBody>
      </p:sp>
    </p:spTree>
    <p:custDataLst>
      <p:tags r:id="rId1"/>
    </p:custDataLst>
    <p:extLst>
      <p:ext uri="{BB962C8B-B14F-4D97-AF65-F5344CB8AC3E}">
        <p14:creationId xmlns:p14="http://schemas.microsoft.com/office/powerpoint/2010/main" val="180341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Growing Number of Renters Insure Their Home</a:t>
            </a:r>
          </a:p>
        </p:txBody>
      </p:sp>
      <p:pic>
        <p:nvPicPr>
          <p:cNvPr id="6" name="Content Placeholder 5"/>
          <p:cNvPicPr>
            <a:picLocks noGrp="1" noChangeAspect="1"/>
          </p:cNvPicPr>
          <p:nvPr>
            <p:ph idx="1"/>
          </p:nvPr>
        </p:nvPicPr>
        <p:blipFill>
          <a:blip r:embed="rId2"/>
          <a:stretch>
            <a:fillRect/>
          </a:stretch>
        </p:blipFill>
        <p:spPr>
          <a:xfrm>
            <a:off x="1699272" y="1884363"/>
            <a:ext cx="5774032" cy="4040187"/>
          </a:xfrm>
          <a:prstGeom prst="rect">
            <a:avLst/>
          </a:prstGeom>
        </p:spPr>
      </p:pic>
    </p:spTree>
    <p:extLst>
      <p:ext uri="{BB962C8B-B14F-4D97-AF65-F5344CB8AC3E}">
        <p14:creationId xmlns:p14="http://schemas.microsoft.com/office/powerpoint/2010/main" val="278577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Renters Insurance  - Age Matters</a:t>
            </a:r>
          </a:p>
        </p:txBody>
      </p:sp>
      <p:sp>
        <p:nvSpPr>
          <p:cNvPr id="7" name="Content Placeholder 6"/>
          <p:cNvSpPr>
            <a:spLocks noGrp="1"/>
          </p:cNvSpPr>
          <p:nvPr>
            <p:ph sz="half" idx="1"/>
          </p:nvPr>
        </p:nvSpPr>
        <p:spPr>
          <a:xfrm>
            <a:off x="165652" y="1245704"/>
            <a:ext cx="4330148" cy="4880459"/>
          </a:xfrm>
        </p:spPr>
        <p:txBody>
          <a:bodyPr/>
          <a:lstStyle/>
          <a:p>
            <a:r>
              <a:rPr lang="en-US" sz="2400" dirty="0"/>
              <a:t>In one surprising twist, the I.I.I. found that younger generations are more likely to purchase renters insurance than older Americans.</a:t>
            </a:r>
          </a:p>
          <a:p>
            <a:r>
              <a:rPr lang="en-US" sz="2400" dirty="0"/>
              <a:t> A greater percentage of both Millennials and Generation Xers purchase renters insurance than Baby Boomers.</a:t>
            </a:r>
          </a:p>
        </p:txBody>
      </p:sp>
      <p:pic>
        <p:nvPicPr>
          <p:cNvPr id="14" name="Content Placeholder 13"/>
          <p:cNvPicPr>
            <a:picLocks noGrp="1" noChangeAspect="1"/>
          </p:cNvPicPr>
          <p:nvPr>
            <p:ph sz="half" idx="2"/>
          </p:nvPr>
        </p:nvPicPr>
        <p:blipFill>
          <a:blip r:embed="rId2"/>
          <a:stretch>
            <a:fillRect/>
          </a:stretch>
        </p:blipFill>
        <p:spPr>
          <a:xfrm>
            <a:off x="5207385" y="1245704"/>
            <a:ext cx="2920230" cy="4880459"/>
          </a:xfrm>
          <a:prstGeom prst="rect">
            <a:avLst/>
          </a:prstGeom>
        </p:spPr>
      </p:pic>
    </p:spTree>
    <p:extLst>
      <p:ext uri="{BB962C8B-B14F-4D97-AF65-F5344CB8AC3E}">
        <p14:creationId xmlns:p14="http://schemas.microsoft.com/office/powerpoint/2010/main" val="413071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Homeowners Understand the Key Provisions in A Policy</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215983" y="1415562"/>
            <a:ext cx="3985147" cy="4544243"/>
          </a:xfrm>
          <a:prstGeom prst="rect">
            <a:avLst/>
          </a:prstGeom>
          <a:ln w="57150">
            <a:solidFill>
              <a:srgbClr val="B6C1C8"/>
            </a:solidFill>
          </a:ln>
        </p:spPr>
      </p:pic>
      <p:sp>
        <p:nvSpPr>
          <p:cNvPr id="5" name="Text Placeholder 4"/>
          <p:cNvSpPr>
            <a:spLocks noGrp="1"/>
          </p:cNvSpPr>
          <p:nvPr>
            <p:ph type="body" sz="quarter" idx="16"/>
          </p:nvPr>
        </p:nvSpPr>
        <p:spPr/>
        <p:txBody>
          <a:bodyPr/>
          <a:lstStyle/>
          <a:p>
            <a:endParaRPr lang="en-US" dirty="0"/>
          </a:p>
        </p:txBody>
      </p:sp>
      <p:sp>
        <p:nvSpPr>
          <p:cNvPr id="7" name="TextBox 6"/>
          <p:cNvSpPr txBox="1"/>
          <p:nvPr/>
        </p:nvSpPr>
        <p:spPr>
          <a:xfrm>
            <a:off x="4386470" y="1926244"/>
            <a:ext cx="4605131" cy="3212363"/>
          </a:xfrm>
          <a:prstGeom prst="rect">
            <a:avLst/>
          </a:prstGeom>
          <a:noFill/>
          <a:ln w="76200">
            <a:solidFill>
              <a:schemeClr val="accent1"/>
            </a:solidFill>
          </a:ln>
        </p:spPr>
        <p:txBody>
          <a:bodyPr wrap="none" rtlCol="0">
            <a:noAutofit/>
          </a:bodyPr>
          <a:lstStyle/>
          <a:p>
            <a:pPr>
              <a:lnSpc>
                <a:spcPct val="90000"/>
              </a:lnSpc>
              <a:spcBef>
                <a:spcPts val="1200"/>
              </a:spcBef>
              <a:buClr>
                <a:srgbClr val="337DBE"/>
              </a:buClr>
              <a:buSzPct val="77000"/>
            </a:pPr>
            <a:r>
              <a:rPr lang="en-US" sz="2000" b="1" dirty="0">
                <a:solidFill>
                  <a:schemeClr val="accent1"/>
                </a:solidFill>
              </a:rPr>
              <a:t>Most consumers understand that</a:t>
            </a:r>
          </a:p>
          <a:p>
            <a:pPr marL="342900" indent="-342900">
              <a:lnSpc>
                <a:spcPct val="90000"/>
              </a:lnSpc>
              <a:spcBef>
                <a:spcPts val="1200"/>
              </a:spcBef>
              <a:buClr>
                <a:srgbClr val="337DBE"/>
              </a:buClr>
              <a:buSzPct val="77000"/>
              <a:buFont typeface="Wingdings" panose="05000000000000000000" pitchFamily="2" charset="2"/>
              <a:buChar char="Ø"/>
            </a:pPr>
            <a:r>
              <a:rPr lang="en-US" sz="2000" b="1" dirty="0">
                <a:solidFill>
                  <a:schemeClr val="accent1"/>
                </a:solidFill>
              </a:rPr>
              <a:t>Fire</a:t>
            </a:r>
          </a:p>
          <a:p>
            <a:pPr marL="342900" indent="-342900">
              <a:lnSpc>
                <a:spcPct val="90000"/>
              </a:lnSpc>
              <a:spcBef>
                <a:spcPts val="1200"/>
              </a:spcBef>
              <a:buClr>
                <a:srgbClr val="337DBE"/>
              </a:buClr>
              <a:buSzPct val="77000"/>
              <a:buFont typeface="Wingdings" panose="05000000000000000000" pitchFamily="2" charset="2"/>
              <a:buChar char="Ø"/>
            </a:pPr>
            <a:r>
              <a:rPr lang="en-US" sz="2000" b="1" dirty="0">
                <a:solidFill>
                  <a:schemeClr val="accent1"/>
                </a:solidFill>
              </a:rPr>
              <a:t>Theft</a:t>
            </a:r>
          </a:p>
          <a:p>
            <a:pPr marL="342900" indent="-342900">
              <a:lnSpc>
                <a:spcPct val="90000"/>
              </a:lnSpc>
              <a:spcBef>
                <a:spcPts val="1200"/>
              </a:spcBef>
              <a:buClr>
                <a:srgbClr val="337DBE"/>
              </a:buClr>
              <a:buSzPct val="77000"/>
              <a:buFont typeface="Wingdings" panose="05000000000000000000" pitchFamily="2" charset="2"/>
              <a:buChar char="Ø"/>
            </a:pPr>
            <a:r>
              <a:rPr lang="en-US" sz="2000" b="1" dirty="0">
                <a:solidFill>
                  <a:schemeClr val="accent1"/>
                </a:solidFill>
              </a:rPr>
              <a:t>Wind</a:t>
            </a:r>
          </a:p>
          <a:p>
            <a:pPr marL="342900" indent="-342900">
              <a:lnSpc>
                <a:spcPct val="90000"/>
              </a:lnSpc>
              <a:spcBef>
                <a:spcPts val="1200"/>
              </a:spcBef>
              <a:buClr>
                <a:srgbClr val="337DBE"/>
              </a:buClr>
              <a:buSzPct val="77000"/>
              <a:buFont typeface="Wingdings" panose="05000000000000000000" pitchFamily="2" charset="2"/>
              <a:buChar char="Ø"/>
            </a:pPr>
            <a:r>
              <a:rPr lang="en-US" sz="2000" b="1" dirty="0">
                <a:solidFill>
                  <a:schemeClr val="accent1"/>
                </a:solidFill>
              </a:rPr>
              <a:t>Hail</a:t>
            </a:r>
          </a:p>
          <a:p>
            <a:pPr marL="342900" indent="-342900">
              <a:lnSpc>
                <a:spcPct val="90000"/>
              </a:lnSpc>
              <a:spcBef>
                <a:spcPts val="1200"/>
              </a:spcBef>
              <a:buClr>
                <a:srgbClr val="337DBE"/>
              </a:buClr>
              <a:buSzPct val="77000"/>
              <a:buFont typeface="Wingdings" panose="05000000000000000000" pitchFamily="2" charset="2"/>
              <a:buChar char="Ø"/>
            </a:pPr>
            <a:r>
              <a:rPr lang="en-US" sz="2000" b="1" dirty="0">
                <a:solidFill>
                  <a:schemeClr val="accent1"/>
                </a:solidFill>
              </a:rPr>
              <a:t>Burst Pipes</a:t>
            </a:r>
          </a:p>
          <a:p>
            <a:pPr>
              <a:lnSpc>
                <a:spcPct val="90000"/>
              </a:lnSpc>
              <a:spcBef>
                <a:spcPts val="1200"/>
              </a:spcBef>
              <a:buClr>
                <a:srgbClr val="337DBE"/>
              </a:buClr>
              <a:buSzPct val="77000"/>
            </a:pPr>
            <a:r>
              <a:rPr lang="en-US" b="1" dirty="0">
                <a:solidFill>
                  <a:schemeClr val="accent1"/>
                </a:solidFill>
              </a:rPr>
              <a:t>ARE covered by standard home policies</a:t>
            </a:r>
          </a:p>
        </p:txBody>
      </p:sp>
    </p:spTree>
    <p:extLst>
      <p:ext uri="{BB962C8B-B14F-4D97-AF65-F5344CB8AC3E}">
        <p14:creationId xmlns:p14="http://schemas.microsoft.com/office/powerpoint/2010/main" val="121570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Confusion about water damage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574725" y="1183302"/>
            <a:ext cx="5705306" cy="4482741"/>
          </a:xfrm>
          <a:prstGeom prst="rect">
            <a:avLst/>
          </a:prstGeom>
        </p:spPr>
      </p:pic>
      <p:sp>
        <p:nvSpPr>
          <p:cNvPr id="5" name="Text Placeholder 4"/>
          <p:cNvSpPr>
            <a:spLocks noGrp="1"/>
          </p:cNvSpPr>
          <p:nvPr>
            <p:ph type="body" sz="quarter" idx="16"/>
          </p:nvPr>
        </p:nvSpPr>
        <p:spPr>
          <a:xfrm>
            <a:off x="926708" y="6337719"/>
            <a:ext cx="7680960" cy="415018"/>
          </a:xfrm>
        </p:spPr>
        <p:txBody>
          <a:bodyPr/>
          <a:lstStyle/>
          <a:p>
            <a:r>
              <a:rPr lang="en-US" sz="1100" dirty="0"/>
              <a:t>Insurance Information Institute, 2016 Consumer Insurance Survey, </a:t>
            </a:r>
            <a:r>
              <a:rPr lang="en-US" sz="1100" b="1" i="1" dirty="0"/>
              <a:t>Homeowners Insurance: Understanding, Attitudes, and Shopping Practices</a:t>
            </a:r>
            <a:r>
              <a:rPr lang="en-US" sz="1100" dirty="0"/>
              <a:t>, February 2017, p. 2.</a:t>
            </a:r>
          </a:p>
        </p:txBody>
      </p:sp>
      <p:sp>
        <p:nvSpPr>
          <p:cNvPr id="8" name="TextBox 7"/>
          <p:cNvSpPr txBox="1"/>
          <p:nvPr/>
        </p:nvSpPr>
        <p:spPr>
          <a:xfrm>
            <a:off x="712175" y="5648877"/>
            <a:ext cx="7895493" cy="590931"/>
          </a:xfrm>
          <a:prstGeom prst="rect">
            <a:avLst/>
          </a:prstGeom>
          <a:solidFill>
            <a:schemeClr val="accent2">
              <a:lumMod val="60000"/>
              <a:lumOff val="40000"/>
            </a:schemeClr>
          </a:solidFill>
        </p:spPr>
        <p:txBody>
          <a:bodyPr wrap="square" rtlCol="0" anchor="ctr" anchorCtr="0">
            <a:spAutoFit/>
          </a:bodyPr>
          <a:lstStyle/>
          <a:p>
            <a:pPr lvl="0" algn="ctr">
              <a:lnSpc>
                <a:spcPct val="90000"/>
              </a:lnSpc>
              <a:spcBef>
                <a:spcPts val="1200"/>
              </a:spcBef>
              <a:buClr>
                <a:srgbClr val="337DBE"/>
              </a:buClr>
              <a:buSzPct val="77000"/>
              <a:defRPr/>
            </a:pPr>
            <a:r>
              <a:rPr lang="en-US" b="1" kern="0" dirty="0">
                <a:solidFill>
                  <a:sysClr val="windowText" lastClr="000000"/>
                </a:solidFill>
              </a:rPr>
              <a:t>Most homeowners understand the basics in a home insurance policy but don’t understand water damage and flooding</a:t>
            </a:r>
          </a:p>
        </p:txBody>
      </p:sp>
    </p:spTree>
    <p:extLst>
      <p:ext uri="{BB962C8B-B14F-4D97-AF65-F5344CB8AC3E}">
        <p14:creationId xmlns:p14="http://schemas.microsoft.com/office/powerpoint/2010/main" val="3049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46382"/>
            <a:ext cx="8458200" cy="921026"/>
          </a:xfrm>
        </p:spPr>
        <p:txBody>
          <a:bodyPr/>
          <a:lstStyle/>
          <a:p>
            <a:r>
              <a:rPr lang="en-US" dirty="0"/>
              <a:t>Consumers are Fuzzy on the Details</a:t>
            </a:r>
          </a:p>
        </p:txBody>
      </p:sp>
      <p:sp>
        <p:nvSpPr>
          <p:cNvPr id="3" name="Content Placeholder 2"/>
          <p:cNvSpPr>
            <a:spLocks noGrp="1"/>
          </p:cNvSpPr>
          <p:nvPr>
            <p:ph sz="half" idx="1"/>
          </p:nvPr>
        </p:nvSpPr>
        <p:spPr>
          <a:xfrm>
            <a:off x="46383" y="1073426"/>
            <a:ext cx="4449417" cy="5052737"/>
          </a:xfrm>
        </p:spPr>
        <p:txBody>
          <a:bodyPr/>
          <a:lstStyle/>
          <a:p>
            <a:r>
              <a:rPr lang="en-US" sz="2400" dirty="0"/>
              <a:t>While homeowners understand the basics, the I.I.I. found that many were not aware of some additional coverages included in their policy.</a:t>
            </a:r>
          </a:p>
          <a:p>
            <a:r>
              <a:rPr lang="en-US" sz="2400" dirty="0"/>
              <a:t>For example, 79 percent recognize that homeowners insurance provides coverage for stolen possessions in their home, but don’t always know that they are covered away from home too. </a:t>
            </a:r>
          </a:p>
        </p:txBody>
      </p:sp>
      <p:pic>
        <p:nvPicPr>
          <p:cNvPr id="5" name="Content Placeholder 4"/>
          <p:cNvPicPr>
            <a:picLocks noGrp="1" noChangeAspect="1"/>
          </p:cNvPicPr>
          <p:nvPr>
            <p:ph sz="half" idx="2"/>
          </p:nvPr>
        </p:nvPicPr>
        <p:blipFill>
          <a:blip r:embed="rId2"/>
          <a:stretch>
            <a:fillRect/>
          </a:stretch>
        </p:blipFill>
        <p:spPr>
          <a:xfrm>
            <a:off x="4648200" y="1166191"/>
            <a:ext cx="4038600" cy="4552122"/>
          </a:xfrm>
          <a:prstGeom prst="rect">
            <a:avLst/>
          </a:prstGeom>
        </p:spPr>
      </p:pic>
    </p:spTree>
    <p:extLst>
      <p:ext uri="{BB962C8B-B14F-4D97-AF65-F5344CB8AC3E}">
        <p14:creationId xmlns:p14="http://schemas.microsoft.com/office/powerpoint/2010/main" val="83827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Consumers are Unaware that Fallen Objects are Covered!</a:t>
            </a:r>
          </a:p>
        </p:txBody>
      </p:sp>
      <p:sp>
        <p:nvSpPr>
          <p:cNvPr id="3" name="Content Placeholder 2"/>
          <p:cNvSpPr>
            <a:spLocks noGrp="1"/>
          </p:cNvSpPr>
          <p:nvPr>
            <p:ph sz="half" idx="1"/>
          </p:nvPr>
        </p:nvSpPr>
        <p:spPr>
          <a:xfrm>
            <a:off x="172278" y="1600200"/>
            <a:ext cx="4323522" cy="4525963"/>
          </a:xfrm>
        </p:spPr>
        <p:txBody>
          <a:bodyPr/>
          <a:lstStyle/>
          <a:p>
            <a:r>
              <a:rPr lang="en-US" dirty="0"/>
              <a:t> Only 27 percent of homeowners said their policy covered a meteorite striking their home.</a:t>
            </a:r>
          </a:p>
          <a:p>
            <a:r>
              <a:rPr lang="en-US" dirty="0"/>
              <a:t>They also don’t know they are covered against falling airplane debris or if their drone falls and injures someone.</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720117" y="1600200"/>
            <a:ext cx="3894766" cy="4525963"/>
          </a:xfrm>
          <a:prstGeom prst="rect">
            <a:avLst/>
          </a:prstGeom>
        </p:spPr>
      </p:pic>
    </p:spTree>
    <p:extLst>
      <p:ext uri="{BB962C8B-B14F-4D97-AF65-F5344CB8AC3E}">
        <p14:creationId xmlns:p14="http://schemas.microsoft.com/office/powerpoint/2010/main" val="115621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Lack of Knowledge about Earthquake Coverage</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457200" y="2103447"/>
            <a:ext cx="4038600" cy="3519468"/>
          </a:xfrm>
          <a:prstGeom prst="rect">
            <a:avLst/>
          </a:prstGeom>
        </p:spPr>
      </p:pic>
      <p:sp>
        <p:nvSpPr>
          <p:cNvPr id="8" name="Content Placeholder 7"/>
          <p:cNvSpPr>
            <a:spLocks noGrp="1"/>
          </p:cNvSpPr>
          <p:nvPr>
            <p:ph sz="half" idx="2"/>
          </p:nvPr>
        </p:nvSpPr>
        <p:spPr>
          <a:xfrm>
            <a:off x="4648200" y="2186609"/>
            <a:ext cx="4038600" cy="3939554"/>
          </a:xfrm>
          <a:ln w="38100">
            <a:solidFill>
              <a:schemeClr val="accent1"/>
            </a:solidFill>
          </a:ln>
        </p:spPr>
        <p:txBody>
          <a:bodyPr/>
          <a:lstStyle/>
          <a:p>
            <a:r>
              <a:rPr lang="en-US" dirty="0"/>
              <a:t>Property damage caused by earthquakes is also not covered by a standard homeowners policy, though fire damage following an earthquake will usually be covered. </a:t>
            </a:r>
          </a:p>
        </p:txBody>
      </p:sp>
    </p:spTree>
    <p:extLst>
      <p:ext uri="{BB962C8B-B14F-4D97-AF65-F5344CB8AC3E}">
        <p14:creationId xmlns:p14="http://schemas.microsoft.com/office/powerpoint/2010/main" val="263136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Understanding of Liability Coverage</a:t>
            </a:r>
          </a:p>
        </p:txBody>
      </p:sp>
      <p:sp>
        <p:nvSpPr>
          <p:cNvPr id="3" name="Content Placeholder 2"/>
          <p:cNvSpPr>
            <a:spLocks noGrp="1"/>
          </p:cNvSpPr>
          <p:nvPr>
            <p:ph sz="half" idx="1"/>
          </p:nvPr>
        </p:nvSpPr>
        <p:spPr>
          <a:xfrm>
            <a:off x="650448" y="2139836"/>
            <a:ext cx="3308809" cy="3986327"/>
          </a:xfrm>
        </p:spPr>
        <p:txBody>
          <a:bodyPr/>
          <a:lstStyle/>
          <a:p>
            <a:r>
              <a:rPr lang="en-US" i="1" dirty="0"/>
              <a:t>Most policyholders recognize that standard homeowners insurance provides liability coverage.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648200" y="2139836"/>
            <a:ext cx="4038600" cy="3446691"/>
          </a:xfrm>
          <a:prstGeom prst="rect">
            <a:avLst/>
          </a:prstGeom>
        </p:spPr>
      </p:pic>
    </p:spTree>
    <p:extLst>
      <p:ext uri="{BB962C8B-B14F-4D97-AF65-F5344CB8AC3E}">
        <p14:creationId xmlns:p14="http://schemas.microsoft.com/office/powerpoint/2010/main" val="2085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p:txBody>
          <a:bodyPr/>
          <a:lstStyle/>
          <a:p>
            <a:r>
              <a:rPr lang="en-US" dirty="0"/>
              <a:t>I.I.I. Poll: Telematics</a:t>
            </a:r>
          </a:p>
        </p:txBody>
      </p:sp>
      <p:sp>
        <p:nvSpPr>
          <p:cNvPr id="7" name="Text Placeholder 6"/>
          <p:cNvSpPr>
            <a:spLocks noGrp="1"/>
          </p:cNvSpPr>
          <p:nvPr>
            <p:ph type="body" sz="quarter" idx="16"/>
          </p:nvPr>
        </p:nvSpPr>
        <p:spPr/>
        <p:txBody>
          <a:bodyPr/>
          <a:lstStyle/>
          <a:p>
            <a:r>
              <a:rPr lang="en-US" dirty="0"/>
              <a:t>1. Asked of those who own or lease a car.</a:t>
            </a:r>
          </a:p>
          <a:p>
            <a:r>
              <a:rPr lang="en-US" dirty="0"/>
              <a:t>Source: Insurance Information Institute </a:t>
            </a:r>
            <a:r>
              <a:rPr lang="en-US" i="1" dirty="0"/>
              <a:t>Pulse</a:t>
            </a:r>
            <a:r>
              <a:rPr lang="en-US" dirty="0"/>
              <a:t> survey, November 2016.</a:t>
            </a:r>
          </a:p>
        </p:txBody>
      </p:sp>
      <p:sp>
        <p:nvSpPr>
          <p:cNvPr id="19" name="Text Placeholder 9"/>
          <p:cNvSpPr txBox="1">
            <a:spLocks/>
          </p:cNvSpPr>
          <p:nvPr/>
        </p:nvSpPr>
        <p:spPr bwMode="gray">
          <a:xfrm>
            <a:off x="352426" y="1371600"/>
            <a:ext cx="8462390" cy="594360"/>
          </a:xfrm>
          <a:prstGeom prst="snip1Rect">
            <a:avLst/>
          </a:prstGeom>
          <a:solidFill>
            <a:schemeClr val="accent1"/>
          </a:solidFill>
          <a:ln>
            <a:noFill/>
          </a:ln>
          <a:effectLst/>
        </p:spPr>
        <p:txBody>
          <a:bodyPr vert="horz" lIns="91440" tIns="45720" rIns="91440" bIns="91440" rtlCol="0" anchor="ctr" anchorCtr="0">
            <a:noAutofit/>
          </a:bodyPr>
          <a:lstStyle>
            <a:lvl1pPr marL="0" indent="0" algn="ctr" defTabSz="914400"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Q. Would You Allow Your Auto Insurer to Collect Information </a:t>
            </a:r>
            <a:br>
              <a:rPr lang="en-US" sz="1600" dirty="0"/>
            </a:br>
            <a:r>
              <a:rPr lang="en-US" sz="1600" dirty="0"/>
              <a:t>About How and When You Drive?</a:t>
            </a:r>
            <a:r>
              <a:rPr lang="en-US" sz="1600" baseline="30000" dirty="0"/>
              <a:t>1</a:t>
            </a:r>
          </a:p>
        </p:txBody>
      </p:sp>
      <p:graphicFrame>
        <p:nvGraphicFramePr>
          <p:cNvPr id="20" name="Content Placeholder 6"/>
          <p:cNvGraphicFramePr>
            <a:graphicFrameLocks/>
          </p:cNvGraphicFramePr>
          <p:nvPr>
            <p:extLst/>
          </p:nvPr>
        </p:nvGraphicFramePr>
        <p:xfrm>
          <a:off x="352425" y="2150537"/>
          <a:ext cx="8467725" cy="3344334"/>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Box 11"/>
          <p:cNvSpPr txBox="1">
            <a:spLocks noChangeArrowheads="1"/>
          </p:cNvSpPr>
          <p:nvPr/>
        </p:nvSpPr>
        <p:spPr bwMode="auto">
          <a:xfrm>
            <a:off x="5810386" y="2828337"/>
            <a:ext cx="1648747" cy="492443"/>
          </a:xfrm>
          <a:prstGeom prst="rect">
            <a:avLst/>
          </a:prstGeom>
          <a:noFill/>
          <a:ln w="9525">
            <a:noFill/>
            <a:miter lim="800000"/>
            <a:headEnd/>
            <a:tailEnd/>
          </a:ln>
          <a:effectLst/>
        </p:spPr>
        <p:txBody>
          <a:bodyPr wrap="square" lIns="0" tIns="0" rIns="0" bIns="0" anchor="ctr">
            <a:spAutoFit/>
          </a:bodyPr>
          <a:lstStyle/>
          <a:p>
            <a:pPr algn="ctr" eaLnBrk="0" hangingPunct="0">
              <a:buSzPct val="90000"/>
              <a:buFont typeface="Wingdings" pitchFamily="2" charset="2"/>
              <a:buNone/>
            </a:pPr>
            <a:r>
              <a:rPr lang="en-US" sz="1600" dirty="0"/>
              <a:t>Allow if premium went down</a:t>
            </a:r>
          </a:p>
        </p:txBody>
      </p:sp>
      <p:sp>
        <p:nvSpPr>
          <p:cNvPr id="22" name="Text Box 11"/>
          <p:cNvSpPr txBox="1">
            <a:spLocks noChangeArrowheads="1"/>
          </p:cNvSpPr>
          <p:nvPr/>
        </p:nvSpPr>
        <p:spPr bwMode="auto">
          <a:xfrm>
            <a:off x="2796252" y="2132872"/>
            <a:ext cx="1995882" cy="246221"/>
          </a:xfrm>
          <a:prstGeom prst="rect">
            <a:avLst/>
          </a:prstGeom>
          <a:noFill/>
          <a:ln w="9525">
            <a:noFill/>
            <a:miter lim="800000"/>
            <a:headEnd/>
            <a:tailEnd/>
          </a:ln>
          <a:effectLst/>
        </p:spPr>
        <p:txBody>
          <a:bodyPr wrap="square" lIns="0" tIns="0" rIns="0" bIns="0" anchor="ctr">
            <a:spAutoFit/>
          </a:bodyPr>
          <a:lstStyle/>
          <a:p>
            <a:pPr algn="ctr" eaLnBrk="0" hangingPunct="0">
              <a:buSzPct val="90000"/>
              <a:buFont typeface="Wingdings" pitchFamily="2" charset="2"/>
              <a:buNone/>
            </a:pPr>
            <a:r>
              <a:rPr lang="en-US" sz="1600" dirty="0"/>
              <a:t>1% – Don’t know</a:t>
            </a:r>
          </a:p>
        </p:txBody>
      </p:sp>
      <p:sp>
        <p:nvSpPr>
          <p:cNvPr id="23" name="Text Placeholder 4"/>
          <p:cNvSpPr txBox="1">
            <a:spLocks/>
          </p:cNvSpPr>
          <p:nvPr/>
        </p:nvSpPr>
        <p:spPr bwMode="gray">
          <a:xfrm>
            <a:off x="352425" y="5575300"/>
            <a:ext cx="8462391" cy="5943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More Than Half of Americans Would Not Allow Their Auto Insurer </a:t>
            </a:r>
            <a:br>
              <a:rPr lang="en-US" sz="1600" dirty="0">
                <a:solidFill>
                  <a:schemeClr val="bg1"/>
                </a:solidFill>
              </a:rPr>
            </a:br>
            <a:r>
              <a:rPr lang="en-US" sz="1600" dirty="0">
                <a:solidFill>
                  <a:schemeClr val="bg1"/>
                </a:solidFill>
              </a:rPr>
              <a:t>to Collect Information About How They Drive</a:t>
            </a:r>
          </a:p>
        </p:txBody>
      </p:sp>
      <p:sp>
        <p:nvSpPr>
          <p:cNvPr id="24" name="Text Box 11"/>
          <p:cNvSpPr txBox="1">
            <a:spLocks noChangeArrowheads="1"/>
          </p:cNvSpPr>
          <p:nvPr/>
        </p:nvSpPr>
        <p:spPr bwMode="auto">
          <a:xfrm>
            <a:off x="1569713" y="4082092"/>
            <a:ext cx="1579888" cy="246221"/>
          </a:xfrm>
          <a:prstGeom prst="rect">
            <a:avLst/>
          </a:prstGeom>
          <a:noFill/>
          <a:ln w="9525">
            <a:noFill/>
            <a:miter lim="800000"/>
            <a:headEnd/>
            <a:tailEnd/>
          </a:ln>
          <a:effectLst/>
        </p:spPr>
        <p:txBody>
          <a:bodyPr wrap="square" lIns="0" tIns="0" rIns="0" bIns="0" anchor="ctr">
            <a:spAutoFit/>
          </a:bodyPr>
          <a:lstStyle/>
          <a:p>
            <a:pPr algn="ctr" eaLnBrk="0" hangingPunct="0">
              <a:buSzPct val="90000"/>
              <a:buFont typeface="Wingdings" pitchFamily="2" charset="2"/>
              <a:buNone/>
            </a:pPr>
            <a:r>
              <a:rPr lang="en-US" sz="1600" dirty="0"/>
              <a:t>Would not allow</a:t>
            </a:r>
          </a:p>
        </p:txBody>
      </p:sp>
      <p:sp>
        <p:nvSpPr>
          <p:cNvPr id="25" name="Text Box 11"/>
          <p:cNvSpPr txBox="1">
            <a:spLocks noChangeArrowheads="1"/>
          </p:cNvSpPr>
          <p:nvPr/>
        </p:nvSpPr>
        <p:spPr bwMode="auto">
          <a:xfrm>
            <a:off x="5552152" y="4818767"/>
            <a:ext cx="2165214" cy="492443"/>
          </a:xfrm>
          <a:prstGeom prst="rect">
            <a:avLst/>
          </a:prstGeom>
          <a:noFill/>
          <a:ln w="9525">
            <a:noFill/>
            <a:miter lim="800000"/>
            <a:headEnd/>
            <a:tailEnd/>
          </a:ln>
          <a:effectLst/>
        </p:spPr>
        <p:txBody>
          <a:bodyPr wrap="square" lIns="0" tIns="0" rIns="0" bIns="0" anchor="ctr">
            <a:spAutoFit/>
          </a:bodyPr>
          <a:lstStyle/>
          <a:p>
            <a:pPr algn="ctr" eaLnBrk="0" hangingPunct="0">
              <a:buSzPct val="90000"/>
              <a:buFont typeface="Wingdings" pitchFamily="2" charset="2"/>
              <a:buNone/>
            </a:pPr>
            <a:r>
              <a:rPr lang="en-US" sz="1600" dirty="0"/>
              <a:t>Allow whether or not premium went down</a:t>
            </a:r>
          </a:p>
        </p:txBody>
      </p:sp>
    </p:spTree>
    <p:extLst>
      <p:ext uri="{BB962C8B-B14F-4D97-AF65-F5344CB8AC3E}">
        <p14:creationId xmlns:p14="http://schemas.microsoft.com/office/powerpoint/2010/main" val="12701138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p:txBody>
          <a:bodyPr/>
          <a:lstStyle/>
          <a:p>
            <a:r>
              <a:rPr lang="en-US" dirty="0"/>
              <a:t>I.I.I. Poll: Telematics</a:t>
            </a:r>
          </a:p>
        </p:txBody>
      </p:sp>
      <p:sp>
        <p:nvSpPr>
          <p:cNvPr id="4" name="Text Placeholder 3"/>
          <p:cNvSpPr>
            <a:spLocks noGrp="1"/>
          </p:cNvSpPr>
          <p:nvPr>
            <p:ph type="body" sz="quarter" idx="16"/>
          </p:nvPr>
        </p:nvSpPr>
        <p:spPr/>
        <p:txBody>
          <a:bodyPr/>
          <a:lstStyle/>
          <a:p>
            <a:r>
              <a:rPr lang="en-US" dirty="0"/>
              <a:t>Source: Insurance Information Institute</a:t>
            </a:r>
            <a:r>
              <a:rPr lang="en-US" i="1" dirty="0"/>
              <a:t> Pulse </a:t>
            </a:r>
            <a:r>
              <a:rPr lang="en-US" dirty="0"/>
              <a:t>survey, November 2016.</a:t>
            </a:r>
          </a:p>
        </p:txBody>
      </p:sp>
      <p:graphicFrame>
        <p:nvGraphicFramePr>
          <p:cNvPr id="17" name="Content Placeholder 6"/>
          <p:cNvGraphicFramePr>
            <a:graphicFrameLocks/>
          </p:cNvGraphicFramePr>
          <p:nvPr>
            <p:extLst/>
          </p:nvPr>
        </p:nvGraphicFramePr>
        <p:xfrm>
          <a:off x="352425" y="2150537"/>
          <a:ext cx="8467725" cy="334433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Box 11"/>
          <p:cNvSpPr txBox="1">
            <a:spLocks noChangeArrowheads="1"/>
          </p:cNvSpPr>
          <p:nvPr/>
        </p:nvSpPr>
        <p:spPr bwMode="auto">
          <a:xfrm>
            <a:off x="5810386" y="2828337"/>
            <a:ext cx="1648747" cy="492443"/>
          </a:xfrm>
          <a:prstGeom prst="rect">
            <a:avLst/>
          </a:prstGeom>
          <a:noFill/>
          <a:ln w="9525">
            <a:noFill/>
            <a:miter lim="800000"/>
            <a:headEnd/>
            <a:tailEnd/>
          </a:ln>
          <a:effectLst/>
        </p:spPr>
        <p:txBody>
          <a:bodyPr wrap="square" lIns="0" tIns="0" rIns="0" bIns="0" anchor="ctr">
            <a:spAutoFit/>
          </a:bodyPr>
          <a:lstStyle/>
          <a:p>
            <a:pPr algn="ctr" eaLnBrk="0" hangingPunct="0">
              <a:buSzPct val="90000"/>
              <a:buFont typeface="Wingdings" pitchFamily="2" charset="2"/>
              <a:buNone/>
            </a:pPr>
            <a:r>
              <a:rPr lang="en-US" sz="1600" dirty="0"/>
              <a:t>Allow if premium went down</a:t>
            </a:r>
          </a:p>
        </p:txBody>
      </p:sp>
      <p:sp>
        <p:nvSpPr>
          <p:cNvPr id="19" name="Text Box 11"/>
          <p:cNvSpPr txBox="1">
            <a:spLocks noChangeArrowheads="1"/>
          </p:cNvSpPr>
          <p:nvPr/>
        </p:nvSpPr>
        <p:spPr bwMode="auto">
          <a:xfrm>
            <a:off x="2796252" y="2132872"/>
            <a:ext cx="1995882" cy="246221"/>
          </a:xfrm>
          <a:prstGeom prst="rect">
            <a:avLst/>
          </a:prstGeom>
          <a:noFill/>
          <a:ln w="9525">
            <a:noFill/>
            <a:miter lim="800000"/>
            <a:headEnd/>
            <a:tailEnd/>
          </a:ln>
          <a:effectLst/>
        </p:spPr>
        <p:txBody>
          <a:bodyPr wrap="square" lIns="0" tIns="0" rIns="0" bIns="0" anchor="ctr">
            <a:spAutoFit/>
          </a:bodyPr>
          <a:lstStyle/>
          <a:p>
            <a:pPr algn="ctr" eaLnBrk="0" hangingPunct="0">
              <a:buSzPct val="90000"/>
              <a:buFont typeface="Wingdings" pitchFamily="2" charset="2"/>
              <a:buNone/>
            </a:pPr>
            <a:r>
              <a:rPr lang="en-US" sz="1600" dirty="0"/>
              <a:t>1% – Don’t know</a:t>
            </a:r>
          </a:p>
        </p:txBody>
      </p:sp>
      <p:sp>
        <p:nvSpPr>
          <p:cNvPr id="20" name="Text Placeholder 4"/>
          <p:cNvSpPr txBox="1">
            <a:spLocks/>
          </p:cNvSpPr>
          <p:nvPr/>
        </p:nvSpPr>
        <p:spPr bwMode="gray">
          <a:xfrm>
            <a:off x="352425" y="5575300"/>
            <a:ext cx="8462391" cy="5943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Half of Americans Would Not Share Information </a:t>
            </a:r>
            <a:br>
              <a:rPr lang="en-US" sz="1600" dirty="0">
                <a:solidFill>
                  <a:schemeClr val="bg1"/>
                </a:solidFill>
              </a:rPr>
            </a:br>
            <a:r>
              <a:rPr lang="en-US" sz="1600" dirty="0">
                <a:solidFill>
                  <a:schemeClr val="bg1"/>
                </a:solidFill>
              </a:rPr>
              <a:t>from a Home Monitor with Their Insurer</a:t>
            </a:r>
          </a:p>
        </p:txBody>
      </p:sp>
      <p:sp>
        <p:nvSpPr>
          <p:cNvPr id="23" name="Text Box 11"/>
          <p:cNvSpPr txBox="1">
            <a:spLocks noChangeArrowheads="1"/>
          </p:cNvSpPr>
          <p:nvPr/>
        </p:nvSpPr>
        <p:spPr bwMode="auto">
          <a:xfrm>
            <a:off x="1569713" y="4082092"/>
            <a:ext cx="1579888" cy="246221"/>
          </a:xfrm>
          <a:prstGeom prst="rect">
            <a:avLst/>
          </a:prstGeom>
          <a:noFill/>
          <a:ln w="9525">
            <a:noFill/>
            <a:miter lim="800000"/>
            <a:headEnd/>
            <a:tailEnd/>
          </a:ln>
          <a:effectLst/>
        </p:spPr>
        <p:txBody>
          <a:bodyPr wrap="square" lIns="0" tIns="0" rIns="0" bIns="0" anchor="ctr">
            <a:spAutoFit/>
          </a:bodyPr>
          <a:lstStyle/>
          <a:p>
            <a:pPr algn="ctr" eaLnBrk="0" hangingPunct="0">
              <a:buSzPct val="90000"/>
              <a:buFont typeface="Wingdings" pitchFamily="2" charset="2"/>
              <a:buNone/>
            </a:pPr>
            <a:r>
              <a:rPr lang="en-US" sz="1600" dirty="0"/>
              <a:t>Would not allow</a:t>
            </a:r>
          </a:p>
        </p:txBody>
      </p:sp>
      <p:sp>
        <p:nvSpPr>
          <p:cNvPr id="24" name="Text Box 11"/>
          <p:cNvSpPr txBox="1">
            <a:spLocks noChangeArrowheads="1"/>
          </p:cNvSpPr>
          <p:nvPr/>
        </p:nvSpPr>
        <p:spPr bwMode="auto">
          <a:xfrm>
            <a:off x="5429386" y="4879317"/>
            <a:ext cx="2165214" cy="492443"/>
          </a:xfrm>
          <a:prstGeom prst="rect">
            <a:avLst/>
          </a:prstGeom>
          <a:noFill/>
          <a:ln w="9525">
            <a:noFill/>
            <a:miter lim="800000"/>
            <a:headEnd/>
            <a:tailEnd/>
          </a:ln>
          <a:effectLst/>
        </p:spPr>
        <p:txBody>
          <a:bodyPr wrap="square" lIns="0" tIns="0" rIns="0" bIns="0" anchor="ctr">
            <a:spAutoFit/>
          </a:bodyPr>
          <a:lstStyle/>
          <a:p>
            <a:pPr algn="ctr" eaLnBrk="0" hangingPunct="0">
              <a:buSzPct val="90000"/>
              <a:buFont typeface="Wingdings" pitchFamily="2" charset="2"/>
              <a:buNone/>
            </a:pPr>
            <a:r>
              <a:rPr lang="en-US" sz="1600" dirty="0"/>
              <a:t>Allow whether or not premium went down</a:t>
            </a:r>
          </a:p>
        </p:txBody>
      </p:sp>
      <p:sp>
        <p:nvSpPr>
          <p:cNvPr id="25" name="Text Placeholder 9"/>
          <p:cNvSpPr txBox="1">
            <a:spLocks/>
          </p:cNvSpPr>
          <p:nvPr/>
        </p:nvSpPr>
        <p:spPr bwMode="gray">
          <a:xfrm>
            <a:off x="352425" y="1371600"/>
            <a:ext cx="8467724" cy="594360"/>
          </a:xfrm>
          <a:prstGeom prst="snip1Rect">
            <a:avLst/>
          </a:prstGeom>
          <a:solidFill>
            <a:schemeClr val="accent1"/>
          </a:solidFill>
          <a:ln>
            <a:noFill/>
          </a:ln>
          <a:effectLst/>
        </p:spPr>
        <p:txBody>
          <a:bodyPr vert="horz" lIns="91440" tIns="45720" rIns="91440" bIns="91440" rtlCol="0" anchor="ctr" anchorCtr="0">
            <a:noAutofit/>
          </a:bodyPr>
          <a:lstStyle>
            <a:lvl1pPr marL="0" indent="0" algn="ctr" defTabSz="914400"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Q. Would You Agree to Share Information from a </a:t>
            </a:r>
            <a:br>
              <a:rPr lang="en-US" sz="1600" dirty="0"/>
            </a:br>
            <a:r>
              <a:rPr lang="en-US" sz="1600" dirty="0"/>
              <a:t>Home Monitor Like Nest with Your Insurer…</a:t>
            </a:r>
          </a:p>
        </p:txBody>
      </p:sp>
    </p:spTree>
    <p:extLst>
      <p:ext uri="{BB962C8B-B14F-4D97-AF65-F5344CB8AC3E}">
        <p14:creationId xmlns:p14="http://schemas.microsoft.com/office/powerpoint/2010/main" val="31064420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title"/>
          </p:nvPr>
        </p:nvSpPr>
        <p:spPr/>
        <p:txBody>
          <a:bodyPr/>
          <a:lstStyle/>
          <a:p>
            <a:r>
              <a:rPr lang="en-US" dirty="0"/>
              <a:t>Presentation Overview</a:t>
            </a:r>
          </a:p>
        </p:txBody>
      </p:sp>
      <p:sp>
        <p:nvSpPr>
          <p:cNvPr id="4" name="Subtitle 3"/>
          <p:cNvSpPr>
            <a:spLocks noGrp="1"/>
          </p:cNvSpPr>
          <p:nvPr>
            <p:ph idx="1"/>
          </p:nvPr>
        </p:nvSpPr>
        <p:spPr/>
        <p:txBody>
          <a:bodyPr/>
          <a:lstStyle/>
          <a:p>
            <a:r>
              <a:rPr lang="en-US" dirty="0"/>
              <a:t>What is the Insurance Information Institute?</a:t>
            </a:r>
          </a:p>
          <a:p>
            <a:r>
              <a:rPr lang="en-US" dirty="0"/>
              <a:t>Public Attitude Toward the Insurance Industry.</a:t>
            </a:r>
          </a:p>
          <a:p>
            <a:r>
              <a:rPr lang="en-US" dirty="0"/>
              <a:t>What do Consumers Know About Insurance?</a:t>
            </a:r>
          </a:p>
          <a:p>
            <a:r>
              <a:rPr lang="en-US" dirty="0"/>
              <a:t>What Should We Be Communicating?</a:t>
            </a:r>
          </a:p>
          <a:p>
            <a:r>
              <a:rPr lang="en-US" dirty="0"/>
              <a:t>How Should We Communicate?</a:t>
            </a:r>
          </a:p>
          <a:p>
            <a:r>
              <a:rPr lang="en-US" dirty="0"/>
              <a:t>Resources: I.I.I. and Other Industry Sponsored Organizations!</a:t>
            </a:r>
          </a:p>
          <a:p>
            <a:r>
              <a:rPr lang="en-US" dirty="0"/>
              <a:t>Questions</a:t>
            </a:r>
          </a:p>
        </p:txBody>
      </p:sp>
    </p:spTree>
    <p:extLst>
      <p:ext uri="{BB962C8B-B14F-4D97-AF65-F5344CB8AC3E}">
        <p14:creationId xmlns:p14="http://schemas.microsoft.com/office/powerpoint/2010/main" val="16301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4BE4-F260-48E6-87A5-3B70431620B0}"/>
              </a:ext>
            </a:extLst>
          </p:cNvPr>
          <p:cNvSpPr>
            <a:spLocks noGrp="1"/>
          </p:cNvSpPr>
          <p:nvPr>
            <p:ph type="title"/>
          </p:nvPr>
        </p:nvSpPr>
        <p:spPr/>
        <p:txBody>
          <a:bodyPr/>
          <a:lstStyle/>
          <a:p>
            <a:r>
              <a:rPr lang="en-US" dirty="0"/>
              <a:t>What has the Industry Learned from the Hurricanes and Wildfires </a:t>
            </a:r>
            <a:r>
              <a:rPr lang="en-US"/>
              <a:t>in 2017</a:t>
            </a:r>
            <a:endParaRPr lang="en-US" dirty="0"/>
          </a:p>
        </p:txBody>
      </p:sp>
      <p:sp>
        <p:nvSpPr>
          <p:cNvPr id="5" name="Content Placeholder 4">
            <a:extLst>
              <a:ext uri="{FF2B5EF4-FFF2-40B4-BE49-F238E27FC236}">
                <a16:creationId xmlns:a16="http://schemas.microsoft.com/office/drawing/2014/main" id="{939A268E-C953-4E62-BCBD-BCCD8F81C601}"/>
              </a:ext>
            </a:extLst>
          </p:cNvPr>
          <p:cNvSpPr>
            <a:spLocks noGrp="1"/>
          </p:cNvSpPr>
          <p:nvPr>
            <p:ph idx="1"/>
          </p:nvPr>
        </p:nvSpPr>
        <p:spPr/>
        <p:txBody>
          <a:bodyPr/>
          <a:lstStyle/>
          <a:p>
            <a:r>
              <a:rPr lang="en-US" dirty="0"/>
              <a:t>Flood insurance is available to those who do not live in a flood zone</a:t>
            </a:r>
          </a:p>
          <a:p>
            <a:r>
              <a:rPr lang="en-US" dirty="0"/>
              <a:t>There is still a lot of confusion about the very basics of insurance </a:t>
            </a:r>
          </a:p>
          <a:p>
            <a:r>
              <a:rPr lang="en-US" dirty="0"/>
              <a:t>Continued Widespread Confusion About Hurricane/Wind Deductibles</a:t>
            </a:r>
          </a:p>
          <a:p>
            <a:r>
              <a:rPr lang="en-US" dirty="0"/>
              <a:t>Evacuation planning is important no matter where you live… but even more important if you live in a wildfire area.</a:t>
            </a:r>
          </a:p>
        </p:txBody>
      </p:sp>
      <p:sp>
        <p:nvSpPr>
          <p:cNvPr id="6" name="Text Placeholder 5">
            <a:extLst>
              <a:ext uri="{FF2B5EF4-FFF2-40B4-BE49-F238E27FC236}">
                <a16:creationId xmlns:a16="http://schemas.microsoft.com/office/drawing/2014/main" id="{D8C63DAF-D4FA-406E-8525-21F5B0ED5593}"/>
              </a:ext>
            </a:extLst>
          </p:cNvPr>
          <p:cNvSpPr>
            <a:spLocks noGrp="1"/>
          </p:cNvSpPr>
          <p:nvPr>
            <p:ph type="body" sz="quarter" idx="15"/>
          </p:nvPr>
        </p:nvSpPr>
        <p:spPr/>
        <p:txBody>
          <a:bodyPr/>
          <a:lstStyle/>
          <a:p>
            <a:r>
              <a:rPr lang="en-US" dirty="0"/>
              <a:t>Every Disaster is a Teacher</a:t>
            </a:r>
          </a:p>
        </p:txBody>
      </p:sp>
      <p:sp>
        <p:nvSpPr>
          <p:cNvPr id="7" name="Text Placeholder 6">
            <a:extLst>
              <a:ext uri="{FF2B5EF4-FFF2-40B4-BE49-F238E27FC236}">
                <a16:creationId xmlns:a16="http://schemas.microsoft.com/office/drawing/2014/main" id="{E71D99E6-D73E-4C4D-9751-3A4F667195C1}"/>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264036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92F9-21AF-4FF1-AC60-F55BF10598DB}"/>
              </a:ext>
            </a:extLst>
          </p:cNvPr>
          <p:cNvSpPr>
            <a:spLocks noGrp="1"/>
          </p:cNvSpPr>
          <p:nvPr>
            <p:ph type="title"/>
          </p:nvPr>
        </p:nvSpPr>
        <p:spPr/>
        <p:txBody>
          <a:bodyPr/>
          <a:lstStyle/>
          <a:p>
            <a:r>
              <a:rPr lang="en-US" dirty="0"/>
              <a:t>Critical Need for Small Business Owners to Understand their Options</a:t>
            </a:r>
          </a:p>
        </p:txBody>
      </p:sp>
      <p:pic>
        <p:nvPicPr>
          <p:cNvPr id="6" name="Content Placeholder 5">
            <a:extLst>
              <a:ext uri="{FF2B5EF4-FFF2-40B4-BE49-F238E27FC236}">
                <a16:creationId xmlns:a16="http://schemas.microsoft.com/office/drawing/2014/main" id="{262E0AA9-5888-4EE1-B00C-0ECFBEA88C17}"/>
              </a:ext>
            </a:extLst>
          </p:cNvPr>
          <p:cNvPicPr>
            <a:picLocks noGrp="1" noChangeAspect="1"/>
          </p:cNvPicPr>
          <p:nvPr>
            <p:ph idx="1"/>
          </p:nvPr>
        </p:nvPicPr>
        <p:blipFill>
          <a:blip r:embed="rId2"/>
          <a:stretch>
            <a:fillRect/>
          </a:stretch>
        </p:blipFill>
        <p:spPr>
          <a:xfrm>
            <a:off x="623120" y="1884363"/>
            <a:ext cx="7926336" cy="4040187"/>
          </a:xfrm>
          <a:prstGeom prst="rect">
            <a:avLst/>
          </a:prstGeom>
        </p:spPr>
      </p:pic>
      <p:sp>
        <p:nvSpPr>
          <p:cNvPr id="4" name="Text Placeholder 3">
            <a:extLst>
              <a:ext uri="{FF2B5EF4-FFF2-40B4-BE49-F238E27FC236}">
                <a16:creationId xmlns:a16="http://schemas.microsoft.com/office/drawing/2014/main" id="{92D1F31E-F082-4C5E-A253-A4E41EBF0E52}"/>
              </a:ext>
            </a:extLst>
          </p:cNvPr>
          <p:cNvSpPr>
            <a:spLocks noGrp="1"/>
          </p:cNvSpPr>
          <p:nvPr>
            <p:ph type="body" sz="quarter" idx="15"/>
          </p:nvPr>
        </p:nvSpPr>
        <p:spPr/>
        <p:txBody>
          <a:bodyPr/>
          <a:lstStyle/>
          <a:p>
            <a:r>
              <a:rPr lang="en-US" dirty="0"/>
              <a:t>Too Often, they ask about coverage….after a disaster!</a:t>
            </a:r>
          </a:p>
        </p:txBody>
      </p:sp>
      <p:sp>
        <p:nvSpPr>
          <p:cNvPr id="5" name="Text Placeholder 4">
            <a:extLst>
              <a:ext uri="{FF2B5EF4-FFF2-40B4-BE49-F238E27FC236}">
                <a16:creationId xmlns:a16="http://schemas.microsoft.com/office/drawing/2014/main" id="{433FF98E-48F7-415B-9187-81CA42FE5B3D}"/>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242485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D374-507D-4A78-A6C9-89ED400BD2A9}"/>
              </a:ext>
            </a:extLst>
          </p:cNvPr>
          <p:cNvSpPr>
            <a:spLocks noGrp="1"/>
          </p:cNvSpPr>
          <p:nvPr>
            <p:ph type="title"/>
          </p:nvPr>
        </p:nvSpPr>
        <p:spPr/>
        <p:txBody>
          <a:bodyPr/>
          <a:lstStyle/>
          <a:p>
            <a:r>
              <a:rPr lang="en-US" dirty="0"/>
              <a:t>Business are Not Prepared for a Disaster</a:t>
            </a:r>
          </a:p>
        </p:txBody>
      </p:sp>
      <p:sp>
        <p:nvSpPr>
          <p:cNvPr id="4" name="Text Placeholder 3">
            <a:extLst>
              <a:ext uri="{FF2B5EF4-FFF2-40B4-BE49-F238E27FC236}">
                <a16:creationId xmlns:a16="http://schemas.microsoft.com/office/drawing/2014/main" id="{2835FEB9-708E-4669-AC51-87D33A04D3B9}"/>
              </a:ext>
            </a:extLst>
          </p:cNvPr>
          <p:cNvSpPr>
            <a:spLocks noGrp="1"/>
          </p:cNvSpPr>
          <p:nvPr>
            <p:ph type="body" sz="quarter" idx="16"/>
          </p:nvPr>
        </p:nvSpPr>
        <p:spPr/>
        <p:txBody>
          <a:bodyPr/>
          <a:lstStyle/>
          <a:p>
            <a:r>
              <a:rPr lang="en-US" dirty="0"/>
              <a:t>hose findings stem from Nationwide’s second annual Small Business Indicator, which was conducted online by Harris Poll on behalf of Nationwide from June 10-23 among 502 U.S. small-business owners with fewer than 300 employees.</a:t>
            </a:r>
          </a:p>
        </p:txBody>
      </p:sp>
      <p:pic>
        <p:nvPicPr>
          <p:cNvPr id="11" name="Content Placeholder 10">
            <a:extLst>
              <a:ext uri="{FF2B5EF4-FFF2-40B4-BE49-F238E27FC236}">
                <a16:creationId xmlns:a16="http://schemas.microsoft.com/office/drawing/2014/main" id="{8CF3F15C-7943-4EA1-8F41-0D9B5DCD5643}"/>
              </a:ext>
            </a:extLst>
          </p:cNvPr>
          <p:cNvPicPr>
            <a:picLocks noGrp="1" noChangeAspect="1"/>
          </p:cNvPicPr>
          <p:nvPr>
            <p:ph sz="quarter" idx="33"/>
          </p:nvPr>
        </p:nvPicPr>
        <p:blipFill>
          <a:blip r:embed="rId2"/>
          <a:stretch>
            <a:fillRect/>
          </a:stretch>
        </p:blipFill>
        <p:spPr>
          <a:xfrm>
            <a:off x="147610" y="1306286"/>
            <a:ext cx="4148137" cy="3630544"/>
          </a:xfrm>
          <a:prstGeom prst="rect">
            <a:avLst/>
          </a:prstGeom>
        </p:spPr>
      </p:pic>
      <p:sp>
        <p:nvSpPr>
          <p:cNvPr id="8" name="Content Placeholder 7">
            <a:extLst>
              <a:ext uri="{FF2B5EF4-FFF2-40B4-BE49-F238E27FC236}">
                <a16:creationId xmlns:a16="http://schemas.microsoft.com/office/drawing/2014/main" id="{1A39A8BB-4687-4CE6-84E5-4558D8B07097}"/>
              </a:ext>
            </a:extLst>
          </p:cNvPr>
          <p:cNvSpPr>
            <a:spLocks noGrp="1"/>
          </p:cNvSpPr>
          <p:nvPr>
            <p:ph sz="quarter" idx="34"/>
          </p:nvPr>
        </p:nvSpPr>
        <p:spPr>
          <a:xfrm>
            <a:off x="4519749" y="1306286"/>
            <a:ext cx="4467497" cy="4988493"/>
          </a:xfrm>
          <a:ln w="38100">
            <a:solidFill>
              <a:schemeClr val="accent1"/>
            </a:solidFill>
          </a:ln>
        </p:spPr>
        <p:txBody>
          <a:bodyPr/>
          <a:lstStyle/>
          <a:p>
            <a:r>
              <a:rPr lang="en-US" dirty="0"/>
              <a:t>Nationwide has seen a 26 percent increase in the average severity of commercial catastrophe claims </a:t>
            </a:r>
          </a:p>
          <a:p>
            <a:r>
              <a:rPr lang="en-US" dirty="0"/>
              <a:t>The company has also seen a 14 percent increase in unique commercial catastrophe events that impact a business when comparing those same time periods.</a:t>
            </a:r>
          </a:p>
          <a:p>
            <a:r>
              <a:rPr lang="en-US" dirty="0"/>
              <a:t>Most small-business owners (68 percent) still don’t have a written disaster recovery plan — even though about half (49 percent) said it would take their business at least three months to recover from a natural disaster.</a:t>
            </a:r>
          </a:p>
          <a:p>
            <a:endParaRPr lang="en-US" dirty="0"/>
          </a:p>
        </p:txBody>
      </p:sp>
    </p:spTree>
    <p:extLst>
      <p:ext uri="{BB962C8B-B14F-4D97-AF65-F5344CB8AC3E}">
        <p14:creationId xmlns:p14="http://schemas.microsoft.com/office/powerpoint/2010/main" val="100478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B9E5C3-744C-432F-9503-26BC9DF84241}"/>
              </a:ext>
            </a:extLst>
          </p:cNvPr>
          <p:cNvSpPr>
            <a:spLocks noGrp="1"/>
          </p:cNvSpPr>
          <p:nvPr>
            <p:ph type="title"/>
          </p:nvPr>
        </p:nvSpPr>
        <p:spPr/>
        <p:txBody>
          <a:bodyPr/>
          <a:lstStyle/>
          <a:p>
            <a:r>
              <a:rPr lang="en-US" dirty="0"/>
              <a:t>Home Based Business Do Not Have Proper Coverage, According to the IIABA Survey</a:t>
            </a:r>
          </a:p>
        </p:txBody>
      </p:sp>
      <p:sp>
        <p:nvSpPr>
          <p:cNvPr id="10" name="Content Placeholder 9">
            <a:extLst>
              <a:ext uri="{FF2B5EF4-FFF2-40B4-BE49-F238E27FC236}">
                <a16:creationId xmlns:a16="http://schemas.microsoft.com/office/drawing/2014/main" id="{49CE16C4-0097-4559-864C-89E913700CF8}"/>
              </a:ext>
            </a:extLst>
          </p:cNvPr>
          <p:cNvSpPr>
            <a:spLocks noGrp="1"/>
          </p:cNvSpPr>
          <p:nvPr>
            <p:ph idx="1"/>
          </p:nvPr>
        </p:nvSpPr>
        <p:spPr/>
        <p:txBody>
          <a:bodyPr/>
          <a:lstStyle/>
          <a:p>
            <a:r>
              <a:rPr lang="en-US" dirty="0"/>
              <a:t>The survey, conducted by International Communications Research, reveals that one in 10 U.S. households operates some type of full or part-time home-based business. However, nearly 60 percent of these businesses do not have insurance coverage. </a:t>
            </a:r>
          </a:p>
          <a:p>
            <a:r>
              <a:rPr lang="en-US" dirty="0"/>
              <a:t>Nearly 40 percent of home-based business owners say they thought they were protected by some other type of coverage, while almost 30 percent say their businesses are too small to insure. </a:t>
            </a:r>
          </a:p>
          <a:p>
            <a:r>
              <a:rPr lang="en-US" dirty="0"/>
              <a:t> Additionally, home-based businesses that do not have insurance are slightly more likely (11 percent) to have experienced a financial loss than are those that do have insurance (9 percent).</a:t>
            </a:r>
          </a:p>
          <a:p>
            <a:endParaRPr lang="en-US" dirty="0"/>
          </a:p>
        </p:txBody>
      </p:sp>
      <p:sp>
        <p:nvSpPr>
          <p:cNvPr id="11" name="Text Placeholder 10">
            <a:extLst>
              <a:ext uri="{FF2B5EF4-FFF2-40B4-BE49-F238E27FC236}">
                <a16:creationId xmlns:a16="http://schemas.microsoft.com/office/drawing/2014/main" id="{5BA4202B-4DCA-4841-AEB8-FF8A873F7F25}"/>
              </a:ext>
            </a:extLst>
          </p:cNvPr>
          <p:cNvSpPr>
            <a:spLocks noGrp="1"/>
          </p:cNvSpPr>
          <p:nvPr>
            <p:ph type="body" sz="quarter" idx="15"/>
          </p:nvPr>
        </p:nvSpPr>
        <p:spPr/>
        <p:txBody>
          <a:bodyPr/>
          <a:lstStyle/>
          <a:p>
            <a:r>
              <a:rPr lang="en-US" dirty="0"/>
              <a:t>Most of the 11 Million Home-based Business are at Risk!</a:t>
            </a:r>
          </a:p>
        </p:txBody>
      </p:sp>
      <p:sp>
        <p:nvSpPr>
          <p:cNvPr id="12" name="Text Placeholder 11">
            <a:extLst>
              <a:ext uri="{FF2B5EF4-FFF2-40B4-BE49-F238E27FC236}">
                <a16:creationId xmlns:a16="http://schemas.microsoft.com/office/drawing/2014/main" id="{2C305A46-88E9-47D1-AD2A-8C6564CC4AD1}"/>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12234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1894-8DF3-42DB-B69C-B3FA032B15A5}"/>
              </a:ext>
            </a:extLst>
          </p:cNvPr>
          <p:cNvSpPr>
            <a:spLocks noGrp="1"/>
          </p:cNvSpPr>
          <p:nvPr>
            <p:ph type="title"/>
          </p:nvPr>
        </p:nvSpPr>
        <p:spPr/>
        <p:txBody>
          <a:bodyPr/>
          <a:lstStyle/>
          <a:p>
            <a:r>
              <a:rPr lang="en-US" dirty="0"/>
              <a:t>Millennials and Business Insurance Coverage</a:t>
            </a:r>
          </a:p>
        </p:txBody>
      </p:sp>
      <p:sp>
        <p:nvSpPr>
          <p:cNvPr id="3" name="Content Placeholder 2">
            <a:extLst>
              <a:ext uri="{FF2B5EF4-FFF2-40B4-BE49-F238E27FC236}">
                <a16:creationId xmlns:a16="http://schemas.microsoft.com/office/drawing/2014/main" id="{D78370FA-C82B-42C8-AD74-061A49348B6B}"/>
              </a:ext>
            </a:extLst>
          </p:cNvPr>
          <p:cNvSpPr>
            <a:spLocks noGrp="1"/>
          </p:cNvSpPr>
          <p:nvPr>
            <p:ph idx="1"/>
          </p:nvPr>
        </p:nvSpPr>
        <p:spPr>
          <a:xfrm>
            <a:off x="99391" y="1585667"/>
            <a:ext cx="8715425" cy="4339645"/>
          </a:xfrm>
        </p:spPr>
        <p:txBody>
          <a:bodyPr/>
          <a:lstStyle/>
          <a:p>
            <a:pPr fontAlgn="base"/>
            <a:r>
              <a:rPr lang="en-US" dirty="0"/>
              <a:t>Millennial small-business owners are seemingly the most concerned generation in recent history.  They are more likely than Gen X or Baby Boomers to have plans for natural disasters, retirement benefits, cyberattacks and even business succession. </a:t>
            </a:r>
          </a:p>
          <a:p>
            <a:pPr fontAlgn="base"/>
            <a:r>
              <a:rPr lang="en-US" dirty="0"/>
              <a:t> </a:t>
            </a:r>
            <a:r>
              <a:rPr lang="en-US" b="1" u="sng" dirty="0">
                <a:solidFill>
                  <a:schemeClr val="accent1"/>
                </a:solidFill>
              </a:rPr>
              <a:t>Disaster recovery</a:t>
            </a:r>
            <a:r>
              <a:rPr lang="en-US" dirty="0"/>
              <a:t>: Millennials are most likely to have a disaster recovery plan in place (51 percent), versus Gen X (30 percent) or Baby Boomers (29 percent)</a:t>
            </a:r>
          </a:p>
          <a:p>
            <a:pPr fontAlgn="base"/>
            <a:r>
              <a:rPr lang="en-US" dirty="0"/>
              <a:t> </a:t>
            </a:r>
            <a:r>
              <a:rPr lang="en-US" b="1" u="sng" dirty="0">
                <a:solidFill>
                  <a:schemeClr val="accent1"/>
                </a:solidFill>
              </a:rPr>
              <a:t> Cyber security</a:t>
            </a:r>
            <a:r>
              <a:rPr lang="en-US" dirty="0"/>
              <a:t>: More Millennials have a written cyberattack response plan in place (42 percent), versus Gen X (17 percent) or Baby Boomers (12 percent)</a:t>
            </a:r>
          </a:p>
          <a:p>
            <a:pPr fontAlgn="base"/>
            <a:r>
              <a:rPr lang="en-US" dirty="0"/>
              <a:t>  </a:t>
            </a:r>
            <a:r>
              <a:rPr lang="en-US" b="1" u="sng" dirty="0">
                <a:solidFill>
                  <a:schemeClr val="accent1"/>
                </a:solidFill>
              </a:rPr>
              <a:t>Business succession: </a:t>
            </a:r>
            <a:r>
              <a:rPr lang="en-US" dirty="0"/>
              <a:t>Millennials are most likely to currently have a business succession plan in place (61 percent), versus Gen X (32 percent) or Baby Boomers (32 percent)</a:t>
            </a:r>
          </a:p>
          <a:p>
            <a:endParaRPr lang="en-US" dirty="0"/>
          </a:p>
        </p:txBody>
      </p:sp>
      <p:sp>
        <p:nvSpPr>
          <p:cNvPr id="4" name="Text Placeholder 3">
            <a:extLst>
              <a:ext uri="{FF2B5EF4-FFF2-40B4-BE49-F238E27FC236}">
                <a16:creationId xmlns:a16="http://schemas.microsoft.com/office/drawing/2014/main" id="{FD82F3BF-A06A-435F-B0A1-1BA503A141EF}"/>
              </a:ext>
            </a:extLst>
          </p:cNvPr>
          <p:cNvSpPr>
            <a:spLocks noGrp="1"/>
          </p:cNvSpPr>
          <p:nvPr>
            <p:ph type="body" sz="quarter" idx="15"/>
          </p:nvPr>
        </p:nvSpPr>
        <p:spPr/>
        <p:txBody>
          <a:bodyPr/>
          <a:lstStyle/>
          <a:p>
            <a:r>
              <a:rPr lang="en-US" dirty="0"/>
              <a:t>Good News for the Future….a Nationwide Insurance Poll Reveals</a:t>
            </a:r>
          </a:p>
        </p:txBody>
      </p:sp>
      <p:sp>
        <p:nvSpPr>
          <p:cNvPr id="5" name="Text Placeholder 4">
            <a:extLst>
              <a:ext uri="{FF2B5EF4-FFF2-40B4-BE49-F238E27FC236}">
                <a16:creationId xmlns:a16="http://schemas.microsoft.com/office/drawing/2014/main" id="{0B6CE773-2E6C-4491-BD51-BE4631BEA055}"/>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30490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E3784-FE83-4330-810D-418F9D87035C}"/>
              </a:ext>
            </a:extLst>
          </p:cNvPr>
          <p:cNvSpPr>
            <a:spLocks noGrp="1"/>
          </p:cNvSpPr>
          <p:nvPr>
            <p:ph type="title"/>
          </p:nvPr>
        </p:nvSpPr>
        <p:spPr/>
        <p:txBody>
          <a:bodyPr/>
          <a:lstStyle/>
          <a:p>
            <a:r>
              <a:rPr lang="en-US" dirty="0"/>
              <a:t>Millennial Business Owners and Employee Benefits</a:t>
            </a:r>
          </a:p>
        </p:txBody>
      </p:sp>
      <p:sp>
        <p:nvSpPr>
          <p:cNvPr id="3" name="Content Placeholder 2">
            <a:extLst>
              <a:ext uri="{FF2B5EF4-FFF2-40B4-BE49-F238E27FC236}">
                <a16:creationId xmlns:a16="http://schemas.microsoft.com/office/drawing/2014/main" id="{974A55C6-E3BF-48A6-A8D4-892854F92AC1}"/>
              </a:ext>
            </a:extLst>
          </p:cNvPr>
          <p:cNvSpPr>
            <a:spLocks noGrp="1"/>
          </p:cNvSpPr>
          <p:nvPr>
            <p:ph idx="1"/>
          </p:nvPr>
        </p:nvSpPr>
        <p:spPr/>
        <p:txBody>
          <a:bodyPr/>
          <a:lstStyle/>
          <a:p>
            <a:r>
              <a:rPr lang="en-US" b="1" u="sng" dirty="0">
                <a:solidFill>
                  <a:schemeClr val="accent1"/>
                </a:solidFill>
              </a:rPr>
              <a:t>Retirement planning</a:t>
            </a:r>
            <a:r>
              <a:rPr lang="en-US" dirty="0"/>
              <a:t>: Millennials are most likely to offer retirement benefits (59 percent)</a:t>
            </a:r>
          </a:p>
          <a:p>
            <a:pPr lvl="1"/>
            <a:r>
              <a:rPr lang="en-US" dirty="0"/>
              <a:t>They are also most likely to offer their employees the following benefits (84 percent), versus Gen X (60 percent) or Baby Boomers (46 percent): </a:t>
            </a:r>
          </a:p>
          <a:p>
            <a:pPr lvl="2"/>
            <a:r>
              <a:rPr lang="en-US" dirty="0"/>
              <a:t>medical insurance,</a:t>
            </a:r>
          </a:p>
          <a:p>
            <a:pPr lvl="2"/>
            <a:r>
              <a:rPr lang="en-US" dirty="0"/>
              <a:t> paid time off, retirement benefits (e.g., 401(k)),</a:t>
            </a:r>
          </a:p>
          <a:p>
            <a:pPr lvl="2"/>
            <a:r>
              <a:rPr lang="en-US" dirty="0"/>
              <a:t> workers' compensation, </a:t>
            </a:r>
          </a:p>
          <a:p>
            <a:pPr lvl="2"/>
            <a:r>
              <a:rPr lang="en-US" dirty="0"/>
              <a:t>dental insurance, </a:t>
            </a:r>
          </a:p>
          <a:p>
            <a:pPr lvl="2"/>
            <a:r>
              <a:rPr lang="en-US" dirty="0"/>
              <a:t>vision insurance,</a:t>
            </a:r>
          </a:p>
          <a:p>
            <a:pPr lvl="2"/>
            <a:r>
              <a:rPr lang="en-US" dirty="0"/>
              <a:t> life insurance, short-term disability,</a:t>
            </a:r>
          </a:p>
          <a:p>
            <a:pPr lvl="2"/>
            <a:r>
              <a:rPr lang="en-US" dirty="0"/>
              <a:t> long-term disability and domestic partner benefits</a:t>
            </a:r>
          </a:p>
          <a:p>
            <a:endParaRPr lang="en-US" dirty="0"/>
          </a:p>
        </p:txBody>
      </p:sp>
      <p:sp>
        <p:nvSpPr>
          <p:cNvPr id="4" name="Text Placeholder 3">
            <a:extLst>
              <a:ext uri="{FF2B5EF4-FFF2-40B4-BE49-F238E27FC236}">
                <a16:creationId xmlns:a16="http://schemas.microsoft.com/office/drawing/2014/main" id="{AE8A1D9D-E1F6-4190-835D-E3B0114C6981}"/>
              </a:ext>
            </a:extLst>
          </p:cNvPr>
          <p:cNvSpPr>
            <a:spLocks noGrp="1"/>
          </p:cNvSpPr>
          <p:nvPr>
            <p:ph type="body" sz="quarter" idx="15"/>
          </p:nvPr>
        </p:nvSpPr>
        <p:spPr/>
        <p:txBody>
          <a:bodyPr/>
          <a:lstStyle/>
          <a:p>
            <a:r>
              <a:rPr lang="en-US" dirty="0"/>
              <a:t>More Generous Than Other Generations</a:t>
            </a:r>
          </a:p>
        </p:txBody>
      </p:sp>
      <p:sp>
        <p:nvSpPr>
          <p:cNvPr id="5" name="Text Placeholder 4">
            <a:extLst>
              <a:ext uri="{FF2B5EF4-FFF2-40B4-BE49-F238E27FC236}">
                <a16:creationId xmlns:a16="http://schemas.microsoft.com/office/drawing/2014/main" id="{2843DB54-55C3-47A8-80BB-49FBFA9354E1}"/>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35334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C4D3-BD35-48CF-89EA-D51FCC3D3DAF}"/>
              </a:ext>
            </a:extLst>
          </p:cNvPr>
          <p:cNvSpPr>
            <a:spLocks noGrp="1"/>
          </p:cNvSpPr>
          <p:nvPr>
            <p:ph type="ctrTitle"/>
          </p:nvPr>
        </p:nvSpPr>
        <p:spPr>
          <a:xfrm>
            <a:off x="130629" y="1960694"/>
            <a:ext cx="8345851" cy="2219420"/>
          </a:xfrm>
        </p:spPr>
        <p:txBody>
          <a:bodyPr/>
          <a:lstStyle/>
          <a:p>
            <a:r>
              <a:rPr lang="en-US" dirty="0"/>
              <a:t>What Should We Be Communicating?</a:t>
            </a:r>
            <a:br>
              <a:rPr lang="en-US" dirty="0"/>
            </a:br>
            <a:endParaRPr lang="en-US" dirty="0"/>
          </a:p>
        </p:txBody>
      </p:sp>
    </p:spTree>
    <p:extLst>
      <p:ext uri="{BB962C8B-B14F-4D97-AF65-F5344CB8AC3E}">
        <p14:creationId xmlns:p14="http://schemas.microsoft.com/office/powerpoint/2010/main" val="168606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84ACF-135B-4D86-9D99-F5599FB357A6}"/>
              </a:ext>
            </a:extLst>
          </p:cNvPr>
          <p:cNvSpPr>
            <a:spLocks noGrp="1"/>
          </p:cNvSpPr>
          <p:nvPr>
            <p:ph type="title"/>
          </p:nvPr>
        </p:nvSpPr>
        <p:spPr>
          <a:xfrm>
            <a:off x="356616" y="0"/>
            <a:ext cx="8458200" cy="862149"/>
          </a:xfrm>
        </p:spPr>
        <p:txBody>
          <a:bodyPr/>
          <a:lstStyle/>
          <a:p>
            <a:r>
              <a:rPr lang="en-US" dirty="0"/>
              <a:t>Need to Educate Business Owners</a:t>
            </a:r>
          </a:p>
        </p:txBody>
      </p:sp>
      <p:sp>
        <p:nvSpPr>
          <p:cNvPr id="8" name="Text Placeholder 7">
            <a:extLst>
              <a:ext uri="{FF2B5EF4-FFF2-40B4-BE49-F238E27FC236}">
                <a16:creationId xmlns:a16="http://schemas.microsoft.com/office/drawing/2014/main" id="{EAA2848B-423E-4FEF-94D6-962034EB9AD0}"/>
              </a:ext>
            </a:extLst>
          </p:cNvPr>
          <p:cNvSpPr>
            <a:spLocks noGrp="1"/>
          </p:cNvSpPr>
          <p:nvPr>
            <p:ph type="body" sz="quarter" idx="15"/>
          </p:nvPr>
        </p:nvSpPr>
        <p:spPr>
          <a:xfrm>
            <a:off x="356616" y="862150"/>
            <a:ext cx="8454009" cy="626584"/>
          </a:xfrm>
        </p:spPr>
        <p:txBody>
          <a:bodyPr/>
          <a:lstStyle/>
          <a:p>
            <a:r>
              <a:rPr lang="en-US" dirty="0"/>
              <a:t>About all their options…so they can make sound financial decisions!</a:t>
            </a:r>
          </a:p>
        </p:txBody>
      </p:sp>
      <p:sp>
        <p:nvSpPr>
          <p:cNvPr id="15" name="Text Placeholder 14">
            <a:extLst>
              <a:ext uri="{FF2B5EF4-FFF2-40B4-BE49-F238E27FC236}">
                <a16:creationId xmlns:a16="http://schemas.microsoft.com/office/drawing/2014/main" id="{A2677270-C323-4FDD-ACA3-A7461126AB9C}"/>
              </a:ext>
            </a:extLst>
          </p:cNvPr>
          <p:cNvSpPr>
            <a:spLocks noGrp="1"/>
          </p:cNvSpPr>
          <p:nvPr>
            <p:ph type="body" sz="quarter" idx="16"/>
          </p:nvPr>
        </p:nvSpPr>
        <p:spPr/>
        <p:txBody>
          <a:bodyPr/>
          <a:lstStyle/>
          <a:p>
            <a:endParaRPr lang="en-US" dirty="0"/>
          </a:p>
        </p:txBody>
      </p:sp>
      <p:sp>
        <p:nvSpPr>
          <p:cNvPr id="16" name="Text Placeholder 15">
            <a:extLst>
              <a:ext uri="{FF2B5EF4-FFF2-40B4-BE49-F238E27FC236}">
                <a16:creationId xmlns:a16="http://schemas.microsoft.com/office/drawing/2014/main" id="{393681F9-652C-4D3A-A0EA-1DD75762CDF2}"/>
              </a:ext>
            </a:extLst>
          </p:cNvPr>
          <p:cNvSpPr>
            <a:spLocks noGrp="1"/>
          </p:cNvSpPr>
          <p:nvPr>
            <p:ph type="body" sz="quarter" idx="30"/>
          </p:nvPr>
        </p:nvSpPr>
        <p:spPr>
          <a:xfrm>
            <a:off x="91440" y="1657349"/>
            <a:ext cx="4414154" cy="640080"/>
          </a:xfrm>
        </p:spPr>
        <p:txBody>
          <a:bodyPr/>
          <a:lstStyle/>
          <a:p>
            <a:r>
              <a:rPr lang="en-US" dirty="0"/>
              <a:t>40 Percent Don’t Open After a Disaster</a:t>
            </a:r>
          </a:p>
        </p:txBody>
      </p:sp>
      <p:sp>
        <p:nvSpPr>
          <p:cNvPr id="17" name="Text Placeholder 16">
            <a:extLst>
              <a:ext uri="{FF2B5EF4-FFF2-40B4-BE49-F238E27FC236}">
                <a16:creationId xmlns:a16="http://schemas.microsoft.com/office/drawing/2014/main" id="{C1A47025-2455-49C2-8496-B5A975DABAC8}"/>
              </a:ext>
            </a:extLst>
          </p:cNvPr>
          <p:cNvSpPr>
            <a:spLocks noGrp="1"/>
          </p:cNvSpPr>
          <p:nvPr>
            <p:ph type="body" sz="quarter" idx="32"/>
          </p:nvPr>
        </p:nvSpPr>
        <p:spPr>
          <a:xfrm>
            <a:off x="4668090" y="1657349"/>
            <a:ext cx="4475910" cy="640080"/>
          </a:xfrm>
        </p:spPr>
        <p:txBody>
          <a:bodyPr/>
          <a:lstStyle/>
          <a:p>
            <a:r>
              <a:rPr lang="en-US" dirty="0"/>
              <a:t>Another 25% Fail Within a Year!</a:t>
            </a:r>
          </a:p>
        </p:txBody>
      </p:sp>
      <p:pic>
        <p:nvPicPr>
          <p:cNvPr id="10" name="Content Placeholder 9">
            <a:extLst>
              <a:ext uri="{FF2B5EF4-FFF2-40B4-BE49-F238E27FC236}">
                <a16:creationId xmlns:a16="http://schemas.microsoft.com/office/drawing/2014/main" id="{959D67DE-558F-4A16-BA84-ADD99D98C6C0}"/>
              </a:ext>
            </a:extLst>
          </p:cNvPr>
          <p:cNvPicPr>
            <a:picLocks noGrp="1" noChangeAspect="1"/>
          </p:cNvPicPr>
          <p:nvPr>
            <p:ph sz="quarter" idx="33"/>
          </p:nvPr>
        </p:nvPicPr>
        <p:blipFill>
          <a:blip r:embed="rId2"/>
          <a:stretch>
            <a:fillRect/>
          </a:stretch>
        </p:blipFill>
        <p:spPr>
          <a:xfrm>
            <a:off x="1411777" y="2378075"/>
            <a:ext cx="2038959" cy="3748088"/>
          </a:xfrm>
          <a:prstGeom prst="rect">
            <a:avLst/>
          </a:prstGeom>
        </p:spPr>
      </p:pic>
      <p:sp>
        <p:nvSpPr>
          <p:cNvPr id="18" name="Content Placeholder 17">
            <a:extLst>
              <a:ext uri="{FF2B5EF4-FFF2-40B4-BE49-F238E27FC236}">
                <a16:creationId xmlns:a16="http://schemas.microsoft.com/office/drawing/2014/main" id="{FC574280-CBA5-41CC-A6F3-4B13C44C92AA}"/>
              </a:ext>
            </a:extLst>
          </p:cNvPr>
          <p:cNvSpPr>
            <a:spLocks noGrp="1"/>
          </p:cNvSpPr>
          <p:nvPr>
            <p:ph sz="quarter" idx="34"/>
          </p:nvPr>
        </p:nvSpPr>
        <p:spPr>
          <a:xfrm>
            <a:off x="4668090" y="2378075"/>
            <a:ext cx="4475910" cy="3748088"/>
          </a:xfrm>
        </p:spPr>
        <p:txBody>
          <a:bodyPr/>
          <a:lstStyle/>
          <a:p>
            <a:pPr fontAlgn="ctr"/>
            <a:r>
              <a:rPr lang="en-US" b="1" dirty="0"/>
              <a:t>Property insurance</a:t>
            </a:r>
            <a:endParaRPr lang="en-US" dirty="0"/>
          </a:p>
          <a:p>
            <a:pPr fontAlgn="ctr"/>
            <a:r>
              <a:rPr lang="en-US" b="1" dirty="0"/>
              <a:t>Liability insurance</a:t>
            </a:r>
            <a:endParaRPr lang="en-US" dirty="0"/>
          </a:p>
          <a:p>
            <a:pPr fontAlgn="ctr"/>
            <a:r>
              <a:rPr lang="en-US" b="1" dirty="0"/>
              <a:t>Business interruption insurance</a:t>
            </a:r>
          </a:p>
          <a:p>
            <a:pPr fontAlgn="ctr"/>
            <a:r>
              <a:rPr lang="en-US" b="1" dirty="0"/>
              <a:t>And, Coverages such as Professional  liability, Employee practices liability, Workers compensation, Health and disability, Flood and sewer back-up, Cyber risk insurance, Terrorism insurance and others…</a:t>
            </a:r>
          </a:p>
          <a:p>
            <a:endParaRPr lang="en-US" dirty="0"/>
          </a:p>
        </p:txBody>
      </p:sp>
    </p:spTree>
    <p:extLst>
      <p:ext uri="{BB962C8B-B14F-4D97-AF65-F5344CB8AC3E}">
        <p14:creationId xmlns:p14="http://schemas.microsoft.com/office/powerpoint/2010/main" val="285338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808" y="-56705"/>
            <a:ext cx="8612373" cy="631740"/>
          </a:xfrm>
        </p:spPr>
        <p:txBody>
          <a:bodyPr/>
          <a:lstStyle/>
          <a:p>
            <a:r>
              <a:rPr lang="en-US" sz="2400" b="1" dirty="0"/>
              <a:t>Need to Communicate the Basics As Often as Possible</a:t>
            </a:r>
          </a:p>
        </p:txBody>
      </p:sp>
      <p:sp>
        <p:nvSpPr>
          <p:cNvPr id="3" name="Content Placeholder 2"/>
          <p:cNvSpPr>
            <a:spLocks noGrp="1"/>
          </p:cNvSpPr>
          <p:nvPr>
            <p:ph idx="1"/>
          </p:nvPr>
        </p:nvSpPr>
        <p:spPr>
          <a:xfrm>
            <a:off x="669303" y="575035"/>
            <a:ext cx="8474697" cy="5357365"/>
          </a:xfrm>
        </p:spPr>
        <p:txBody>
          <a:bodyPr/>
          <a:lstStyle/>
          <a:p>
            <a:pPr marL="0" indent="0">
              <a:buNone/>
            </a:pPr>
            <a:r>
              <a:rPr lang="en-US" dirty="0"/>
              <a:t>Key Messages Include:</a:t>
            </a:r>
          </a:p>
          <a:p>
            <a:r>
              <a:rPr lang="en-US" dirty="0"/>
              <a:t>Standard home, renters and business insurance policies clearly list the disasters that are covered and the disasters that are not. </a:t>
            </a:r>
          </a:p>
          <a:p>
            <a:r>
              <a:rPr lang="en-US" dirty="0"/>
              <a:t>Everyone needs to get enough insurance to rebuild their home, replace their possession and protect their assets.</a:t>
            </a:r>
          </a:p>
          <a:p>
            <a:r>
              <a:rPr lang="en-US" dirty="0"/>
              <a:t>The two biggest disasters that are not covered are floods and earthquakes. </a:t>
            </a:r>
          </a:p>
          <a:p>
            <a:r>
              <a:rPr lang="en-US" dirty="0"/>
              <a:t>Flood coverage is available from the National Flood Insurance Program (NFIP) and a few private insurance companies. Excess flood insurance is available from private insurers. </a:t>
            </a:r>
          </a:p>
          <a:p>
            <a:r>
              <a:rPr lang="en-US" dirty="0"/>
              <a:t>Flood damage to an auto is covered under the optional comprehensive portion of an auto insurance policy.  </a:t>
            </a:r>
          </a:p>
          <a:p>
            <a:r>
              <a:rPr lang="en-US" dirty="0"/>
              <a:t>Earthquake insurance is available from private insurance companies and through the CEA in California.     </a:t>
            </a:r>
          </a:p>
        </p:txBody>
      </p:sp>
    </p:spTree>
    <p:extLst>
      <p:ext uri="{BB962C8B-B14F-4D97-AF65-F5344CB8AC3E}">
        <p14:creationId xmlns:p14="http://schemas.microsoft.com/office/powerpoint/2010/main" val="791843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341" y="-332063"/>
            <a:ext cx="8314660" cy="1672856"/>
          </a:xfrm>
        </p:spPr>
        <p:txBody>
          <a:bodyPr/>
          <a:lstStyle/>
          <a:p>
            <a:r>
              <a:rPr lang="en-US" sz="2400" dirty="0"/>
              <a:t>Encourage to get both a Renters Insurance Policy and a Flood Insurance Policy</a:t>
            </a:r>
          </a:p>
        </p:txBody>
      </p:sp>
      <p:sp>
        <p:nvSpPr>
          <p:cNvPr id="3" name="Content Placeholder 2"/>
          <p:cNvSpPr>
            <a:spLocks noGrp="1"/>
          </p:cNvSpPr>
          <p:nvPr>
            <p:ph idx="1"/>
          </p:nvPr>
        </p:nvSpPr>
        <p:spPr>
          <a:xfrm>
            <a:off x="352425" y="2432116"/>
            <a:ext cx="8458200" cy="2309566"/>
          </a:xfrm>
        </p:spPr>
        <p:txBody>
          <a:bodyPr/>
          <a:lstStyle/>
          <a:p>
            <a:r>
              <a:rPr lang="en-US" dirty="0"/>
              <a:t>The U.S. homeownership rate was 63 percent in second-quarter 2016, the lowest rate since the third quarter of 1965, according to data from the U.S. Census Bureau. </a:t>
            </a:r>
          </a:p>
          <a:p>
            <a:r>
              <a:rPr lang="en-US" dirty="0"/>
              <a:t>Renters account for a majority of households in NYC (69 percent), LA (62 percent), Chicago and Houston (55 percent).</a:t>
            </a:r>
          </a:p>
          <a:p>
            <a:endParaRPr lang="en-US" dirty="0"/>
          </a:p>
        </p:txBody>
      </p:sp>
      <p:sp>
        <p:nvSpPr>
          <p:cNvPr id="4" name="Text Placeholder 3"/>
          <p:cNvSpPr>
            <a:spLocks noGrp="1"/>
          </p:cNvSpPr>
          <p:nvPr>
            <p:ph type="body" sz="quarter" idx="15"/>
          </p:nvPr>
        </p:nvSpPr>
        <p:spPr>
          <a:xfrm>
            <a:off x="356616" y="1626930"/>
            <a:ext cx="8454009" cy="1141227"/>
          </a:xfrm>
        </p:spPr>
        <p:txBody>
          <a:bodyPr/>
          <a:lstStyle/>
          <a:p>
            <a:pPr algn="ctr"/>
            <a:r>
              <a:rPr lang="en-US" sz="2000" b="1" dirty="0"/>
              <a:t>We are increasingly becoming a Nation that Eschews </a:t>
            </a:r>
          </a:p>
          <a:p>
            <a:pPr algn="ctr"/>
            <a:r>
              <a:rPr lang="en-US" sz="2000" b="1" dirty="0"/>
              <a:t>Home Ownership at Every Demographic!</a:t>
            </a:r>
          </a:p>
        </p:txBody>
      </p:sp>
      <p:sp>
        <p:nvSpPr>
          <p:cNvPr id="5" name="Text Placeholder 4"/>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130345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 y="2048098"/>
            <a:ext cx="9144001" cy="48099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I.I.I. Mission Statement</a:t>
            </a:r>
          </a:p>
        </p:txBody>
      </p:sp>
      <p:sp>
        <p:nvSpPr>
          <p:cNvPr id="3" name="Text Placeholder 2"/>
          <p:cNvSpPr>
            <a:spLocks noGrp="1"/>
          </p:cNvSpPr>
          <p:nvPr>
            <p:ph type="body" sz="quarter" idx="15"/>
          </p:nvPr>
        </p:nvSpPr>
        <p:spPr/>
        <p:txBody>
          <a:bodyPr/>
          <a:lstStyle/>
          <a:p>
            <a:r>
              <a:rPr lang="en-US" dirty="0"/>
              <a:t>Simple and succinct; and should stay that way</a:t>
            </a:r>
            <a:r>
              <a:rPr lang="mr-IN"/>
              <a:t>…</a:t>
            </a:r>
            <a:r>
              <a:rPr lang="en-US" dirty="0"/>
              <a:t> </a:t>
            </a:r>
          </a:p>
        </p:txBody>
      </p:sp>
      <p:sp>
        <p:nvSpPr>
          <p:cNvPr id="8" name="Text Placeholder 4"/>
          <p:cNvSpPr txBox="1">
            <a:spLocks/>
          </p:cNvSpPr>
          <p:nvPr/>
        </p:nvSpPr>
        <p:spPr bwMode="gray">
          <a:xfrm>
            <a:off x="356616" y="2335493"/>
            <a:ext cx="5207000" cy="872766"/>
          </a:xfrm>
          <a:prstGeom prst="snip1Rect">
            <a:avLst>
              <a:gd name="adj" fmla="val 29185"/>
            </a:avLst>
          </a:prstGeom>
          <a:solidFill>
            <a:srgbClr val="337DBE">
              <a:alpha val="90000"/>
            </a:srgbClr>
          </a:solidFill>
          <a:ln w="28575" cap="flat" cmpd="sng" algn="ctr">
            <a:noFill/>
            <a:prstDash val="solid"/>
            <a:miter lim="800000"/>
            <a:headEnd type="none" w="med" len="med"/>
            <a:tailEnd type="none" w="med" len="med"/>
          </a:ln>
          <a:effectLst/>
        </p:spPr>
        <p:txBody>
          <a:bodyPr vert="horz" wrap="square" lIns="182880" tIns="45715"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eaLnBrk="1" fontAlgn="base" latinLnBrk="0" hangingPunct="1">
              <a:lnSpc>
                <a:spcPct val="94000"/>
              </a:lnSpc>
              <a:spcBef>
                <a:spcPts val="0"/>
              </a:spcBef>
              <a:spcAft>
                <a:spcPct val="0"/>
              </a:spcAft>
              <a:buClr>
                <a:schemeClr val="accent2"/>
              </a:buClr>
              <a:buSzPct val="90000"/>
              <a:buFontTx/>
              <a:buNone/>
              <a:tabLst/>
              <a:defRPr/>
            </a:pPr>
            <a:r>
              <a:rPr kumimoji="0" lang="en-US" sz="2400" b="1" i="0" u="none" strike="noStrike" kern="0" cap="none" spc="0" normalizeH="0" baseline="0" noProof="0" dirty="0">
                <a:ln>
                  <a:noFill/>
                </a:ln>
                <a:solidFill>
                  <a:schemeClr val="bg1"/>
                </a:solidFill>
                <a:effectLst/>
                <a:uLnTx/>
                <a:uFillTx/>
                <a:latin typeface="+mj-lt"/>
              </a:rPr>
              <a:t>Improving public understanding </a:t>
            </a:r>
            <a:br>
              <a:rPr kumimoji="0" lang="en-US" sz="2400" b="1" i="0" u="none" strike="noStrike" kern="0" cap="none" spc="0" normalizeH="0" baseline="0" noProof="0" dirty="0">
                <a:ln>
                  <a:noFill/>
                </a:ln>
                <a:solidFill>
                  <a:schemeClr val="bg1"/>
                </a:solidFill>
                <a:effectLst/>
                <a:uLnTx/>
                <a:uFillTx/>
                <a:latin typeface="+mj-lt"/>
              </a:rPr>
            </a:br>
            <a:r>
              <a:rPr kumimoji="0" lang="en-US" sz="2400" b="1" i="0" u="none" strike="noStrike" kern="0" cap="none" spc="0" normalizeH="0" baseline="0" noProof="0" dirty="0">
                <a:ln>
                  <a:noFill/>
                </a:ln>
                <a:solidFill>
                  <a:schemeClr val="bg1"/>
                </a:solidFill>
                <a:effectLst/>
                <a:uLnTx/>
                <a:uFillTx/>
                <a:latin typeface="+mj-lt"/>
              </a:rPr>
              <a:t>of insurance...</a:t>
            </a:r>
          </a:p>
        </p:txBody>
      </p:sp>
      <p:sp>
        <p:nvSpPr>
          <p:cNvPr id="9" name="Text Placeholder 4"/>
          <p:cNvSpPr txBox="1">
            <a:spLocks/>
          </p:cNvSpPr>
          <p:nvPr/>
        </p:nvSpPr>
        <p:spPr bwMode="gray">
          <a:xfrm>
            <a:off x="3492626" y="4751802"/>
            <a:ext cx="5127499" cy="872766"/>
          </a:xfrm>
          <a:prstGeom prst="snip1Rect">
            <a:avLst>
              <a:gd name="adj" fmla="val 29763"/>
            </a:avLst>
          </a:prstGeom>
          <a:solidFill>
            <a:schemeClr val="accent3">
              <a:alpha val="90000"/>
            </a:schemeClr>
          </a:solidFill>
          <a:ln w="28575" cap="flat" cmpd="sng" algn="ctr">
            <a:noFill/>
            <a:prstDash val="solid"/>
            <a:miter lim="800000"/>
            <a:headEnd type="none" w="med" len="med"/>
            <a:tailEnd type="none" w="med" len="med"/>
          </a:ln>
          <a:effectLst/>
        </p:spPr>
        <p:txBody>
          <a:bodyPr vert="horz" wrap="square" lIns="182880" tIns="45715" rIns="182880"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914400" eaLnBrk="1" fontAlgn="base" latinLnBrk="0" hangingPunct="1">
              <a:lnSpc>
                <a:spcPct val="94000"/>
              </a:lnSpc>
              <a:spcBef>
                <a:spcPts val="0"/>
              </a:spcBef>
              <a:spcAft>
                <a:spcPct val="0"/>
              </a:spcAft>
              <a:buClr>
                <a:schemeClr val="accent2"/>
              </a:buClr>
              <a:buSzPct val="90000"/>
              <a:buFontTx/>
              <a:buNone/>
              <a:tabLst/>
              <a:defRPr/>
            </a:pPr>
            <a:endParaRPr kumimoji="0" lang="is-IS" sz="2400" b="1" i="0" u="none" strike="noStrike" kern="0" cap="none" spc="0" normalizeH="0" baseline="0" noProof="0" dirty="0">
              <a:ln>
                <a:noFill/>
              </a:ln>
              <a:solidFill>
                <a:schemeClr val="bg1"/>
              </a:solidFill>
              <a:effectLst/>
              <a:uLnTx/>
              <a:uFillTx/>
              <a:latin typeface="+mj-lt"/>
            </a:endParaRPr>
          </a:p>
          <a:p>
            <a:pPr marL="0" marR="0" lvl="0" indent="0" algn="l" defTabSz="914400" eaLnBrk="1" fontAlgn="base" latinLnBrk="0" hangingPunct="1">
              <a:lnSpc>
                <a:spcPct val="94000"/>
              </a:lnSpc>
              <a:spcBef>
                <a:spcPts val="0"/>
              </a:spcBef>
              <a:spcAft>
                <a:spcPct val="0"/>
              </a:spcAft>
              <a:buClr>
                <a:schemeClr val="accent2"/>
              </a:buClr>
              <a:buSzPct val="90000"/>
              <a:buFontTx/>
              <a:buNone/>
              <a:tabLst/>
              <a:defRPr/>
            </a:pPr>
            <a:r>
              <a:rPr kumimoji="0" lang="is-IS" sz="2400" b="1" i="0" u="none" strike="noStrike" kern="0" cap="none" spc="0" normalizeH="0" baseline="0" noProof="0" dirty="0">
                <a:ln>
                  <a:noFill/>
                </a:ln>
                <a:solidFill>
                  <a:schemeClr val="bg1"/>
                </a:solidFill>
                <a:effectLst/>
                <a:uLnTx/>
                <a:uFillTx/>
                <a:latin typeface="+mj-lt"/>
              </a:rPr>
              <a:t>…</a:t>
            </a:r>
            <a:r>
              <a:rPr kumimoji="0" lang="en-US" sz="2400" b="1" i="0" u="none" strike="noStrike" kern="0" cap="none" spc="0" normalizeH="0" baseline="0" noProof="0" dirty="0">
                <a:ln>
                  <a:noFill/>
                </a:ln>
                <a:solidFill>
                  <a:schemeClr val="bg1"/>
                </a:solidFill>
                <a:effectLst/>
                <a:uLnTx/>
                <a:uFillTx/>
                <a:latin typeface="+mj-lt"/>
              </a:rPr>
              <a:t>what it does and how it works</a:t>
            </a:r>
          </a:p>
          <a:p>
            <a:pPr marL="0" marR="0" lvl="0" indent="0" algn="r" defTabSz="914400" eaLnBrk="1" fontAlgn="base" latinLnBrk="0" hangingPunct="1">
              <a:lnSpc>
                <a:spcPct val="94000"/>
              </a:lnSpc>
              <a:spcBef>
                <a:spcPts val="0"/>
              </a:spcBef>
              <a:spcAft>
                <a:spcPct val="0"/>
              </a:spcAft>
              <a:buClr>
                <a:schemeClr val="accent2"/>
              </a:buClr>
              <a:buSzPct val="90000"/>
              <a:buFontTx/>
              <a:buNone/>
              <a:tabLst/>
              <a:defRPr/>
            </a:pPr>
            <a:endParaRPr kumimoji="0" lang="en-US" sz="2400" b="1" i="0" u="none" strike="noStrike" kern="0" cap="none" spc="0" normalizeH="0" baseline="0" noProof="0" dirty="0">
              <a:ln>
                <a:noFill/>
              </a:ln>
              <a:solidFill>
                <a:schemeClr val="bg1"/>
              </a:solidFill>
              <a:effectLst/>
              <a:uLnTx/>
              <a:uFillTx/>
              <a:latin typeface="+mj-lt"/>
            </a:endParaRPr>
          </a:p>
        </p:txBody>
      </p:sp>
      <p:sp>
        <p:nvSpPr>
          <p:cNvPr id="11" name="Right Triangle 10"/>
          <p:cNvSpPr>
            <a:spLocks noChangeAspect="1"/>
          </p:cNvSpPr>
          <p:nvPr/>
        </p:nvSpPr>
        <p:spPr>
          <a:xfrm rot="16200000">
            <a:off x="8375904" y="6089904"/>
            <a:ext cx="768096" cy="76809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Slide Number Placeholder 5"/>
          <p:cNvSpPr txBox="1">
            <a:spLocks/>
          </p:cNvSpPr>
          <p:nvPr/>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90000"/>
              </a:lnSpc>
              <a:spcBef>
                <a:spcPct val="0"/>
              </a:spcBef>
              <a:spcAft>
                <a:spcPct val="0"/>
              </a:spcAft>
              <a:buClrTx/>
              <a:buSzTx/>
              <a:buFontTx/>
              <a:buNone/>
              <a:tabLst/>
              <a:defRPr/>
            </a:pPr>
            <a:fld id="{35C0926A-889A-463A-A5EA-682F15689EEF}" type="slidenum">
              <a:rPr kumimoji="0" lang="en-US" sz="9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base" latinLnBrk="0" hangingPunct="1">
                <a:lnSpc>
                  <a:spcPct val="90000"/>
                </a:lnSpc>
                <a:spcBef>
                  <a:spcPct val="0"/>
                </a:spcBef>
                <a:spcAft>
                  <a:spcPct val="0"/>
                </a:spcAft>
                <a:buClrTx/>
                <a:buSzTx/>
                <a:buFontTx/>
                <a:buNone/>
                <a:tabLst/>
                <a:defRPr/>
              </a:pPr>
              <a:t>3</a:t>
            </a:fld>
            <a:endParaRPr kumimoji="0" lang="en-US" sz="9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13" name="Picture 12"/>
          <p:cNvPicPr>
            <a:picLocks noChangeAspect="1"/>
          </p:cNvPicPr>
          <p:nvPr/>
        </p:nvPicPr>
        <p:blipFill>
          <a:blip r:embed="rId5"/>
          <a:stretch>
            <a:fillRect/>
          </a:stretch>
        </p:blipFill>
        <p:spPr>
          <a:xfrm>
            <a:off x="469900" y="6403975"/>
            <a:ext cx="330200" cy="304800"/>
          </a:xfrm>
          <a:prstGeom prst="rect">
            <a:avLst/>
          </a:prstGeom>
        </p:spPr>
      </p:pic>
    </p:spTree>
    <p:custDataLst>
      <p:tags r:id="rId1"/>
    </p:custDataLst>
    <p:extLst>
      <p:ext uri="{BB962C8B-B14F-4D97-AF65-F5344CB8AC3E}">
        <p14:creationId xmlns:p14="http://schemas.microsoft.com/office/powerpoint/2010/main" val="84094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to Clear Up Confusion About Coverage</a:t>
            </a:r>
          </a:p>
        </p:txBody>
      </p:sp>
      <p:sp>
        <p:nvSpPr>
          <p:cNvPr id="3" name="Content Placeholder 2"/>
          <p:cNvSpPr>
            <a:spLocks noGrp="1"/>
          </p:cNvSpPr>
          <p:nvPr>
            <p:ph sz="half" idx="1"/>
          </p:nvPr>
        </p:nvSpPr>
        <p:spPr>
          <a:xfrm>
            <a:off x="457200" y="1600200"/>
            <a:ext cx="4038600" cy="4525963"/>
          </a:xfrm>
        </p:spPr>
        <p:txBody>
          <a:bodyPr/>
          <a:lstStyle/>
          <a:p>
            <a:r>
              <a:rPr lang="en-US" sz="2000" dirty="0"/>
              <a:t>For example, the industry needs to do a better job of explaining water damage coverage.</a:t>
            </a:r>
          </a:p>
          <a:p>
            <a:r>
              <a:rPr lang="en-US" sz="2000" dirty="0"/>
              <a:t>Need to communicate that homeowners insurance includes coverage for damage caused by wind-driven rain, burst pipes and water leaking into a house because of an ice dam.</a:t>
            </a:r>
          </a:p>
          <a:p>
            <a:r>
              <a:rPr lang="en-US" sz="2000" dirty="0"/>
              <a:t>Also need to clearly explain coverage for mudslides, landslides and back-up of sewers and drains, as well as “law and ordinance” coverage.</a:t>
            </a:r>
          </a:p>
          <a:p>
            <a:pPr marL="0" indent="0">
              <a:buNone/>
            </a:pPr>
            <a:endParaRPr lang="en-US" dirty="0"/>
          </a:p>
        </p:txBody>
      </p:sp>
      <p:pic>
        <p:nvPicPr>
          <p:cNvPr id="6" name="Content Placeholder 4"/>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4648200" y="1891419"/>
            <a:ext cx="4038600" cy="3943525"/>
          </a:xfrm>
          <a:prstGeom prst="rect">
            <a:avLst/>
          </a:prstGeom>
        </p:spPr>
      </p:pic>
    </p:spTree>
    <p:extLst>
      <p:ext uri="{BB962C8B-B14F-4D97-AF65-F5344CB8AC3E}">
        <p14:creationId xmlns:p14="http://schemas.microsoft.com/office/powerpoint/2010/main" val="337550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to Point out Limitations of the Flood Insurance Policy</a:t>
            </a:r>
          </a:p>
        </p:txBody>
      </p:sp>
      <p:sp>
        <p:nvSpPr>
          <p:cNvPr id="3" name="Content Placeholder 2"/>
          <p:cNvSpPr>
            <a:spLocks noGrp="1"/>
          </p:cNvSpPr>
          <p:nvPr>
            <p:ph idx="1"/>
          </p:nvPr>
        </p:nvSpPr>
        <p:spPr/>
        <p:txBody>
          <a:bodyPr/>
          <a:lstStyle/>
          <a:p>
            <a:pPr marL="0" indent="0">
              <a:buNone/>
            </a:pPr>
            <a:r>
              <a:rPr lang="en-US" dirty="0"/>
              <a:t>Stress the following:</a:t>
            </a:r>
          </a:p>
          <a:p>
            <a:r>
              <a:rPr lang="en-US" dirty="0"/>
              <a:t>There is no ALE coverage.</a:t>
            </a:r>
          </a:p>
          <a:p>
            <a:r>
              <a:rPr lang="en-US" dirty="0"/>
              <a:t>Coverage for Basements is limited.</a:t>
            </a:r>
          </a:p>
          <a:p>
            <a:r>
              <a:rPr lang="en-US" dirty="0"/>
              <a:t>There are limits on the amount and type of coverage under an NFIP flood insurance policy. Homes are covered for up to $250,000 on a replacement cost basis and the contents for up to $100,000 on an actual cash value basis. </a:t>
            </a:r>
          </a:p>
          <a:p>
            <a:r>
              <a:rPr lang="en-US" dirty="0"/>
              <a:t>Coverage limits for commercial property are $500,000 for the structure and another $500,000 for its contents.</a:t>
            </a:r>
          </a:p>
          <a:p>
            <a:endParaRPr lang="en-US" dirty="0"/>
          </a:p>
        </p:txBody>
      </p:sp>
      <p:sp>
        <p:nvSpPr>
          <p:cNvPr id="4" name="Text Placeholder 3"/>
          <p:cNvSpPr>
            <a:spLocks noGrp="1"/>
          </p:cNvSpPr>
          <p:nvPr>
            <p:ph type="body" sz="quarter" idx="15"/>
          </p:nvPr>
        </p:nvSpPr>
        <p:spPr>
          <a:xfrm>
            <a:off x="356616" y="1183302"/>
            <a:ext cx="8454009" cy="396947"/>
          </a:xfrm>
        </p:spPr>
        <p:txBody>
          <a:bodyPr/>
          <a:lstStyle/>
          <a:p>
            <a:r>
              <a:rPr lang="en-US" b="1" dirty="0"/>
              <a:t>Important to Not Sugar Coat it!</a:t>
            </a:r>
          </a:p>
        </p:txBody>
      </p:sp>
      <p:sp>
        <p:nvSpPr>
          <p:cNvPr id="5" name="Text Placeholder 4"/>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514596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200" dirty="0"/>
              <a:t>How Should We Communicate?</a:t>
            </a:r>
          </a:p>
        </p:txBody>
      </p:sp>
    </p:spTree>
    <p:extLst>
      <p:ext uri="{BB962C8B-B14F-4D97-AF65-F5344CB8AC3E}">
        <p14:creationId xmlns:p14="http://schemas.microsoft.com/office/powerpoint/2010/main" val="236693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Consumer 1"/>
          <p:cNvGrpSpPr/>
          <p:nvPr/>
        </p:nvGrpSpPr>
        <p:grpSpPr>
          <a:xfrm>
            <a:off x="396259" y="2065801"/>
            <a:ext cx="1518178" cy="1518178"/>
            <a:chOff x="3802592" y="1578698"/>
            <a:chExt cx="1518178" cy="1518178"/>
          </a:xfrm>
        </p:grpSpPr>
        <p:sp>
          <p:nvSpPr>
            <p:cNvPr id="124" name="Oval 123"/>
            <p:cNvSpPr/>
            <p:nvPr/>
          </p:nvSpPr>
          <p:spPr>
            <a:xfrm>
              <a:off x="3802592" y="1578698"/>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bg1"/>
                </a:solidFill>
                <a:effectLst/>
                <a:uLnTx/>
                <a:uFillTx/>
              </a:endParaRPr>
            </a:p>
          </p:txBody>
        </p:sp>
        <p:sp>
          <p:nvSpPr>
            <p:cNvPr id="125" name="Rectangle 124"/>
            <p:cNvSpPr/>
            <p:nvPr/>
          </p:nvSpPr>
          <p:spPr>
            <a:xfrm>
              <a:off x="3970867" y="2471342"/>
              <a:ext cx="1170512" cy="286232"/>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rPr>
                <a:t>Consumers</a:t>
              </a:r>
            </a:p>
          </p:txBody>
        </p:sp>
        <p:sp>
          <p:nvSpPr>
            <p:cNvPr id="126" name="Freeform 5"/>
            <p:cNvSpPr>
              <a:spLocks noEditPoints="1"/>
            </p:cNvSpPr>
            <p:nvPr/>
          </p:nvSpPr>
          <p:spPr bwMode="auto">
            <a:xfrm>
              <a:off x="4284326" y="1836815"/>
              <a:ext cx="557384" cy="585104"/>
            </a:xfrm>
            <a:custGeom>
              <a:avLst/>
              <a:gdLst>
                <a:gd name="T0" fmla="*/ 63 w 245"/>
                <a:gd name="T1" fmla="*/ 233 h 259"/>
                <a:gd name="T2" fmla="*/ 27 w 245"/>
                <a:gd name="T3" fmla="*/ 240 h 259"/>
                <a:gd name="T4" fmla="*/ 12 w 245"/>
                <a:gd name="T5" fmla="*/ 152 h 259"/>
                <a:gd name="T6" fmla="*/ 0 w 245"/>
                <a:gd name="T7" fmla="*/ 86 h 259"/>
                <a:gd name="T8" fmla="*/ 19 w 245"/>
                <a:gd name="T9" fmla="*/ 74 h 259"/>
                <a:gd name="T10" fmla="*/ 46 w 245"/>
                <a:gd name="T11" fmla="*/ 92 h 259"/>
                <a:gd name="T12" fmla="*/ 61 w 245"/>
                <a:gd name="T13" fmla="*/ 131 h 259"/>
                <a:gd name="T14" fmla="*/ 61 w 245"/>
                <a:gd name="T15" fmla="*/ 133 h 259"/>
                <a:gd name="T16" fmla="*/ 42 w 245"/>
                <a:gd name="T17" fmla="*/ 28 h 259"/>
                <a:gd name="T18" fmla="*/ 42 w 245"/>
                <a:gd name="T19" fmla="*/ 75 h 259"/>
                <a:gd name="T20" fmla="*/ 42 w 245"/>
                <a:gd name="T21" fmla="*/ 28 h 259"/>
                <a:gd name="T22" fmla="*/ 232 w 245"/>
                <a:gd name="T23" fmla="*/ 75 h 259"/>
                <a:gd name="T24" fmla="*/ 207 w 245"/>
                <a:gd name="T25" fmla="*/ 92 h 259"/>
                <a:gd name="T26" fmla="*/ 184 w 245"/>
                <a:gd name="T27" fmla="*/ 78 h 259"/>
                <a:gd name="T28" fmla="*/ 184 w 245"/>
                <a:gd name="T29" fmla="*/ 133 h 259"/>
                <a:gd name="T30" fmla="*/ 182 w 245"/>
                <a:gd name="T31" fmla="*/ 233 h 259"/>
                <a:gd name="T32" fmla="*/ 218 w 245"/>
                <a:gd name="T33" fmla="*/ 240 h 259"/>
                <a:gd name="T34" fmla="*/ 233 w 245"/>
                <a:gd name="T35" fmla="*/ 152 h 259"/>
                <a:gd name="T36" fmla="*/ 245 w 245"/>
                <a:gd name="T37" fmla="*/ 86 h 259"/>
                <a:gd name="T38" fmla="*/ 180 w 245"/>
                <a:gd name="T39" fmla="*/ 52 h 259"/>
                <a:gd name="T40" fmla="*/ 226 w 245"/>
                <a:gd name="T41" fmla="*/ 52 h 259"/>
                <a:gd name="T42" fmla="*/ 174 w 245"/>
                <a:gd name="T43" fmla="*/ 71 h 259"/>
                <a:gd name="T44" fmla="*/ 150 w 245"/>
                <a:gd name="T45" fmla="*/ 56 h 259"/>
                <a:gd name="T46" fmla="*/ 117 w 245"/>
                <a:gd name="T47" fmla="*/ 78 h 259"/>
                <a:gd name="T48" fmla="*/ 88 w 245"/>
                <a:gd name="T49" fmla="*/ 56 h 259"/>
                <a:gd name="T50" fmla="*/ 72 w 245"/>
                <a:gd name="T51" fmla="*/ 131 h 259"/>
                <a:gd name="T52" fmla="*/ 97 w 245"/>
                <a:gd name="T53" fmla="*/ 250 h 259"/>
                <a:gd name="T54" fmla="*/ 141 w 245"/>
                <a:gd name="T55" fmla="*/ 259 h 259"/>
                <a:gd name="T56" fmla="*/ 159 w 245"/>
                <a:gd name="T57" fmla="*/ 151 h 259"/>
                <a:gd name="T58" fmla="*/ 174 w 245"/>
                <a:gd name="T59" fmla="*/ 71 h 259"/>
                <a:gd name="T60" fmla="*/ 94 w 245"/>
                <a:gd name="T61" fmla="*/ 28 h 259"/>
                <a:gd name="T62" fmla="*/ 151 w 245"/>
                <a:gd name="T63" fmla="*/ 2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5" h="259">
                  <a:moveTo>
                    <a:pt x="71" y="157"/>
                  </a:moveTo>
                  <a:cubicBezTo>
                    <a:pt x="63" y="233"/>
                    <a:pt x="63" y="233"/>
                    <a:pt x="63" y="233"/>
                  </a:cubicBezTo>
                  <a:cubicBezTo>
                    <a:pt x="63" y="238"/>
                    <a:pt x="60" y="240"/>
                    <a:pt x="57" y="240"/>
                  </a:cubicBezTo>
                  <a:cubicBezTo>
                    <a:pt x="27" y="240"/>
                    <a:pt x="27" y="240"/>
                    <a:pt x="27" y="240"/>
                  </a:cubicBezTo>
                  <a:cubicBezTo>
                    <a:pt x="23" y="240"/>
                    <a:pt x="21" y="238"/>
                    <a:pt x="21" y="233"/>
                  </a:cubicBezTo>
                  <a:cubicBezTo>
                    <a:pt x="12" y="152"/>
                    <a:pt x="12" y="152"/>
                    <a:pt x="12" y="152"/>
                  </a:cubicBezTo>
                  <a:cubicBezTo>
                    <a:pt x="0" y="150"/>
                    <a:pt x="0" y="142"/>
                    <a:pt x="0" y="135"/>
                  </a:cubicBezTo>
                  <a:cubicBezTo>
                    <a:pt x="0" y="86"/>
                    <a:pt x="0" y="86"/>
                    <a:pt x="0" y="86"/>
                  </a:cubicBezTo>
                  <a:cubicBezTo>
                    <a:pt x="0" y="81"/>
                    <a:pt x="6" y="78"/>
                    <a:pt x="13" y="75"/>
                  </a:cubicBezTo>
                  <a:cubicBezTo>
                    <a:pt x="16" y="73"/>
                    <a:pt x="18" y="73"/>
                    <a:pt x="19" y="74"/>
                  </a:cubicBezTo>
                  <a:cubicBezTo>
                    <a:pt x="21" y="75"/>
                    <a:pt x="38" y="92"/>
                    <a:pt x="38" y="92"/>
                  </a:cubicBezTo>
                  <a:cubicBezTo>
                    <a:pt x="40" y="95"/>
                    <a:pt x="43" y="95"/>
                    <a:pt x="46" y="92"/>
                  </a:cubicBezTo>
                  <a:cubicBezTo>
                    <a:pt x="46" y="92"/>
                    <a:pt x="55" y="83"/>
                    <a:pt x="60" y="78"/>
                  </a:cubicBezTo>
                  <a:cubicBezTo>
                    <a:pt x="61" y="131"/>
                    <a:pt x="61" y="131"/>
                    <a:pt x="61" y="131"/>
                  </a:cubicBezTo>
                  <a:cubicBezTo>
                    <a:pt x="61" y="131"/>
                    <a:pt x="61" y="132"/>
                    <a:pt x="61" y="132"/>
                  </a:cubicBezTo>
                  <a:cubicBezTo>
                    <a:pt x="61" y="132"/>
                    <a:pt x="61" y="133"/>
                    <a:pt x="61" y="133"/>
                  </a:cubicBezTo>
                  <a:cubicBezTo>
                    <a:pt x="61" y="139"/>
                    <a:pt x="62" y="150"/>
                    <a:pt x="71" y="157"/>
                  </a:cubicBezTo>
                  <a:close/>
                  <a:moveTo>
                    <a:pt x="42" y="28"/>
                  </a:moveTo>
                  <a:cubicBezTo>
                    <a:pt x="29" y="28"/>
                    <a:pt x="19" y="39"/>
                    <a:pt x="19" y="52"/>
                  </a:cubicBezTo>
                  <a:cubicBezTo>
                    <a:pt x="19" y="64"/>
                    <a:pt x="29" y="75"/>
                    <a:pt x="42" y="75"/>
                  </a:cubicBezTo>
                  <a:cubicBezTo>
                    <a:pt x="55" y="75"/>
                    <a:pt x="65" y="64"/>
                    <a:pt x="65" y="52"/>
                  </a:cubicBezTo>
                  <a:cubicBezTo>
                    <a:pt x="65" y="39"/>
                    <a:pt x="55" y="28"/>
                    <a:pt x="42" y="28"/>
                  </a:cubicBezTo>
                  <a:close/>
                  <a:moveTo>
                    <a:pt x="245" y="86"/>
                  </a:moveTo>
                  <a:cubicBezTo>
                    <a:pt x="245" y="81"/>
                    <a:pt x="239" y="78"/>
                    <a:pt x="232" y="75"/>
                  </a:cubicBezTo>
                  <a:cubicBezTo>
                    <a:pt x="229" y="73"/>
                    <a:pt x="227" y="73"/>
                    <a:pt x="225" y="74"/>
                  </a:cubicBezTo>
                  <a:cubicBezTo>
                    <a:pt x="224" y="75"/>
                    <a:pt x="207" y="92"/>
                    <a:pt x="207" y="92"/>
                  </a:cubicBezTo>
                  <a:cubicBezTo>
                    <a:pt x="204" y="95"/>
                    <a:pt x="202" y="95"/>
                    <a:pt x="199" y="92"/>
                  </a:cubicBezTo>
                  <a:cubicBezTo>
                    <a:pt x="199" y="92"/>
                    <a:pt x="190" y="83"/>
                    <a:pt x="184" y="78"/>
                  </a:cubicBezTo>
                  <a:cubicBezTo>
                    <a:pt x="184" y="131"/>
                    <a:pt x="184" y="131"/>
                    <a:pt x="184" y="131"/>
                  </a:cubicBezTo>
                  <a:cubicBezTo>
                    <a:pt x="184" y="131"/>
                    <a:pt x="184" y="133"/>
                    <a:pt x="184" y="133"/>
                  </a:cubicBezTo>
                  <a:cubicBezTo>
                    <a:pt x="184" y="139"/>
                    <a:pt x="183" y="150"/>
                    <a:pt x="173" y="157"/>
                  </a:cubicBezTo>
                  <a:cubicBezTo>
                    <a:pt x="182" y="233"/>
                    <a:pt x="182" y="233"/>
                    <a:pt x="182" y="233"/>
                  </a:cubicBezTo>
                  <a:cubicBezTo>
                    <a:pt x="182" y="238"/>
                    <a:pt x="185" y="240"/>
                    <a:pt x="188" y="240"/>
                  </a:cubicBezTo>
                  <a:cubicBezTo>
                    <a:pt x="218" y="240"/>
                    <a:pt x="218" y="240"/>
                    <a:pt x="218" y="240"/>
                  </a:cubicBezTo>
                  <a:cubicBezTo>
                    <a:pt x="221" y="240"/>
                    <a:pt x="224" y="238"/>
                    <a:pt x="224" y="233"/>
                  </a:cubicBezTo>
                  <a:cubicBezTo>
                    <a:pt x="233" y="152"/>
                    <a:pt x="233" y="152"/>
                    <a:pt x="233" y="152"/>
                  </a:cubicBezTo>
                  <a:cubicBezTo>
                    <a:pt x="245" y="150"/>
                    <a:pt x="244" y="142"/>
                    <a:pt x="244" y="135"/>
                  </a:cubicBezTo>
                  <a:lnTo>
                    <a:pt x="245" y="86"/>
                  </a:lnTo>
                  <a:close/>
                  <a:moveTo>
                    <a:pt x="203" y="28"/>
                  </a:moveTo>
                  <a:cubicBezTo>
                    <a:pt x="190" y="28"/>
                    <a:pt x="180" y="39"/>
                    <a:pt x="180" y="52"/>
                  </a:cubicBezTo>
                  <a:cubicBezTo>
                    <a:pt x="180" y="64"/>
                    <a:pt x="190" y="75"/>
                    <a:pt x="203" y="75"/>
                  </a:cubicBezTo>
                  <a:cubicBezTo>
                    <a:pt x="216" y="75"/>
                    <a:pt x="226" y="64"/>
                    <a:pt x="226" y="52"/>
                  </a:cubicBezTo>
                  <a:cubicBezTo>
                    <a:pt x="226" y="39"/>
                    <a:pt x="216" y="28"/>
                    <a:pt x="203" y="28"/>
                  </a:cubicBezTo>
                  <a:close/>
                  <a:moveTo>
                    <a:pt x="174" y="71"/>
                  </a:moveTo>
                  <a:cubicBezTo>
                    <a:pt x="174" y="64"/>
                    <a:pt x="166" y="61"/>
                    <a:pt x="157" y="56"/>
                  </a:cubicBezTo>
                  <a:cubicBezTo>
                    <a:pt x="154" y="55"/>
                    <a:pt x="151" y="54"/>
                    <a:pt x="150" y="56"/>
                  </a:cubicBezTo>
                  <a:cubicBezTo>
                    <a:pt x="149" y="57"/>
                    <a:pt x="127" y="78"/>
                    <a:pt x="127" y="78"/>
                  </a:cubicBezTo>
                  <a:cubicBezTo>
                    <a:pt x="124" y="81"/>
                    <a:pt x="121" y="81"/>
                    <a:pt x="117" y="78"/>
                  </a:cubicBezTo>
                  <a:cubicBezTo>
                    <a:pt x="117" y="78"/>
                    <a:pt x="96" y="57"/>
                    <a:pt x="95" y="56"/>
                  </a:cubicBezTo>
                  <a:cubicBezTo>
                    <a:pt x="94" y="54"/>
                    <a:pt x="91" y="55"/>
                    <a:pt x="88" y="56"/>
                  </a:cubicBezTo>
                  <a:cubicBezTo>
                    <a:pt x="79" y="61"/>
                    <a:pt x="71" y="64"/>
                    <a:pt x="71" y="71"/>
                  </a:cubicBezTo>
                  <a:cubicBezTo>
                    <a:pt x="72" y="131"/>
                    <a:pt x="72" y="131"/>
                    <a:pt x="72" y="131"/>
                  </a:cubicBezTo>
                  <a:cubicBezTo>
                    <a:pt x="72" y="139"/>
                    <a:pt x="71" y="149"/>
                    <a:pt x="86" y="151"/>
                  </a:cubicBezTo>
                  <a:cubicBezTo>
                    <a:pt x="97" y="250"/>
                    <a:pt x="97" y="250"/>
                    <a:pt x="97" y="250"/>
                  </a:cubicBezTo>
                  <a:cubicBezTo>
                    <a:pt x="97" y="257"/>
                    <a:pt x="100" y="259"/>
                    <a:pt x="104" y="259"/>
                  </a:cubicBezTo>
                  <a:cubicBezTo>
                    <a:pt x="141" y="259"/>
                    <a:pt x="141" y="259"/>
                    <a:pt x="141" y="259"/>
                  </a:cubicBezTo>
                  <a:cubicBezTo>
                    <a:pt x="145" y="259"/>
                    <a:pt x="148" y="257"/>
                    <a:pt x="148" y="250"/>
                  </a:cubicBezTo>
                  <a:cubicBezTo>
                    <a:pt x="159" y="151"/>
                    <a:pt x="159" y="151"/>
                    <a:pt x="159" y="151"/>
                  </a:cubicBezTo>
                  <a:cubicBezTo>
                    <a:pt x="174" y="149"/>
                    <a:pt x="173" y="139"/>
                    <a:pt x="173" y="131"/>
                  </a:cubicBezTo>
                  <a:lnTo>
                    <a:pt x="174" y="71"/>
                  </a:lnTo>
                  <a:close/>
                  <a:moveTo>
                    <a:pt x="122" y="0"/>
                  </a:moveTo>
                  <a:cubicBezTo>
                    <a:pt x="107" y="0"/>
                    <a:pt x="94" y="12"/>
                    <a:pt x="94" y="28"/>
                  </a:cubicBezTo>
                  <a:cubicBezTo>
                    <a:pt x="94" y="44"/>
                    <a:pt x="107" y="57"/>
                    <a:pt x="122" y="57"/>
                  </a:cubicBezTo>
                  <a:cubicBezTo>
                    <a:pt x="138" y="57"/>
                    <a:pt x="151" y="44"/>
                    <a:pt x="151" y="28"/>
                  </a:cubicBezTo>
                  <a:cubicBezTo>
                    <a:pt x="151" y="12"/>
                    <a:pt x="138" y="0"/>
                    <a:pt x="1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06" name="Industry 1"/>
          <p:cNvGrpSpPr/>
          <p:nvPr/>
        </p:nvGrpSpPr>
        <p:grpSpPr>
          <a:xfrm>
            <a:off x="2109080" y="2065801"/>
            <a:ext cx="1518178" cy="1518178"/>
            <a:chOff x="5520267" y="2755763"/>
            <a:chExt cx="1518178" cy="1518178"/>
          </a:xfrm>
        </p:grpSpPr>
        <p:sp>
          <p:nvSpPr>
            <p:cNvPr id="107" name="Oval 106"/>
            <p:cNvSpPr/>
            <p:nvPr/>
          </p:nvSpPr>
          <p:spPr>
            <a:xfrm>
              <a:off x="5520267" y="2755763"/>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bg1"/>
                </a:solidFill>
                <a:effectLst/>
                <a:uLnTx/>
                <a:uFillTx/>
              </a:endParaRPr>
            </a:p>
          </p:txBody>
        </p:sp>
        <p:sp>
          <p:nvSpPr>
            <p:cNvPr id="108" name="Rectangle 107"/>
            <p:cNvSpPr/>
            <p:nvPr/>
          </p:nvSpPr>
          <p:spPr>
            <a:xfrm>
              <a:off x="5829864" y="3667259"/>
              <a:ext cx="889987" cy="286232"/>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rPr>
                <a:t>Industry</a:t>
              </a:r>
            </a:p>
          </p:txBody>
        </p:sp>
        <p:grpSp>
          <p:nvGrpSpPr>
            <p:cNvPr id="109" name="Group 108"/>
            <p:cNvGrpSpPr/>
            <p:nvPr/>
          </p:nvGrpSpPr>
          <p:grpSpPr>
            <a:xfrm>
              <a:off x="5805318" y="2952750"/>
              <a:ext cx="948836" cy="623114"/>
              <a:chOff x="5719491" y="2907559"/>
              <a:chExt cx="1120489" cy="735842"/>
            </a:xfrm>
          </p:grpSpPr>
          <p:sp>
            <p:nvSpPr>
              <p:cNvPr id="110" name="Freeform 201"/>
              <p:cNvSpPr>
                <a:spLocks/>
              </p:cNvSpPr>
              <p:nvPr/>
            </p:nvSpPr>
            <p:spPr bwMode="auto">
              <a:xfrm>
                <a:off x="6788877" y="3346744"/>
                <a:ext cx="16573" cy="250253"/>
              </a:xfrm>
              <a:custGeom>
                <a:avLst/>
                <a:gdLst>
                  <a:gd name="T0" fmla="*/ 4 w 4"/>
                  <a:gd name="T1" fmla="*/ 2 h 64"/>
                  <a:gd name="T2" fmla="*/ 2 w 4"/>
                  <a:gd name="T3" fmla="*/ 0 h 64"/>
                  <a:gd name="T4" fmla="*/ 0 w 4"/>
                  <a:gd name="T5" fmla="*/ 2 h 64"/>
                  <a:gd name="T6" fmla="*/ 0 w 4"/>
                  <a:gd name="T7" fmla="*/ 62 h 64"/>
                  <a:gd name="T8" fmla="*/ 2 w 4"/>
                  <a:gd name="T9" fmla="*/ 64 h 64"/>
                  <a:gd name="T10" fmla="*/ 4 w 4"/>
                  <a:gd name="T11" fmla="*/ 62 h 64"/>
                  <a:gd name="T12" fmla="*/ 4 w 4"/>
                  <a:gd name="T13" fmla="*/ 2 h 64"/>
                </a:gdLst>
                <a:ahLst/>
                <a:cxnLst>
                  <a:cxn ang="0">
                    <a:pos x="T0" y="T1"/>
                  </a:cxn>
                  <a:cxn ang="0">
                    <a:pos x="T2" y="T3"/>
                  </a:cxn>
                  <a:cxn ang="0">
                    <a:pos x="T4" y="T5"/>
                  </a:cxn>
                  <a:cxn ang="0">
                    <a:pos x="T6" y="T7"/>
                  </a:cxn>
                  <a:cxn ang="0">
                    <a:pos x="T8" y="T9"/>
                  </a:cxn>
                  <a:cxn ang="0">
                    <a:pos x="T10" y="T11"/>
                  </a:cxn>
                  <a:cxn ang="0">
                    <a:pos x="T12" y="T13"/>
                  </a:cxn>
                </a:cxnLst>
                <a:rect l="0" t="0" r="r" b="b"/>
                <a:pathLst>
                  <a:path w="4" h="64">
                    <a:moveTo>
                      <a:pt x="4" y="2"/>
                    </a:moveTo>
                    <a:cubicBezTo>
                      <a:pt x="4" y="1"/>
                      <a:pt x="3" y="0"/>
                      <a:pt x="2" y="0"/>
                    </a:cubicBezTo>
                    <a:cubicBezTo>
                      <a:pt x="1" y="0"/>
                      <a:pt x="0" y="1"/>
                      <a:pt x="0" y="2"/>
                    </a:cubicBezTo>
                    <a:cubicBezTo>
                      <a:pt x="0" y="62"/>
                      <a:pt x="0" y="62"/>
                      <a:pt x="0" y="62"/>
                    </a:cubicBezTo>
                    <a:cubicBezTo>
                      <a:pt x="0" y="63"/>
                      <a:pt x="1" y="64"/>
                      <a:pt x="2" y="64"/>
                    </a:cubicBezTo>
                    <a:cubicBezTo>
                      <a:pt x="3" y="64"/>
                      <a:pt x="4" y="63"/>
                      <a:pt x="4" y="62"/>
                    </a:cubicBezTo>
                    <a:lnTo>
                      <a:pt x="4" y="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30000" noProof="0" dirty="0">
                  <a:ln>
                    <a:noFill/>
                  </a:ln>
                  <a:solidFill>
                    <a:sysClr val="windowText" lastClr="000000"/>
                  </a:solidFill>
                  <a:effectLst/>
                  <a:uLnTx/>
                  <a:uFillTx/>
                </a:endParaRPr>
              </a:p>
            </p:txBody>
          </p:sp>
          <p:sp>
            <p:nvSpPr>
              <p:cNvPr id="111" name="Freeform 202"/>
              <p:cNvSpPr>
                <a:spLocks/>
              </p:cNvSpPr>
              <p:nvPr/>
            </p:nvSpPr>
            <p:spPr bwMode="auto">
              <a:xfrm>
                <a:off x="5719491" y="3611912"/>
                <a:ext cx="1120489" cy="31489"/>
              </a:xfrm>
              <a:custGeom>
                <a:avLst/>
                <a:gdLst>
                  <a:gd name="T0" fmla="*/ 2 w 169"/>
                  <a:gd name="T1" fmla="*/ 0 h 8"/>
                  <a:gd name="T2" fmla="*/ 0 w 169"/>
                  <a:gd name="T3" fmla="*/ 3 h 8"/>
                  <a:gd name="T4" fmla="*/ 0 w 169"/>
                  <a:gd name="T5" fmla="*/ 5 h 8"/>
                  <a:gd name="T6" fmla="*/ 2 w 169"/>
                  <a:gd name="T7" fmla="*/ 8 h 8"/>
                  <a:gd name="T8" fmla="*/ 167 w 169"/>
                  <a:gd name="T9" fmla="*/ 8 h 8"/>
                  <a:gd name="T10" fmla="*/ 169 w 169"/>
                  <a:gd name="T11" fmla="*/ 5 h 8"/>
                  <a:gd name="T12" fmla="*/ 169 w 169"/>
                  <a:gd name="T13" fmla="*/ 3 h 8"/>
                  <a:gd name="T14" fmla="*/ 167 w 169"/>
                  <a:gd name="T15" fmla="*/ 0 h 8"/>
                  <a:gd name="T16" fmla="*/ 2 w 16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8">
                    <a:moveTo>
                      <a:pt x="2" y="0"/>
                    </a:moveTo>
                    <a:cubicBezTo>
                      <a:pt x="1" y="0"/>
                      <a:pt x="0" y="1"/>
                      <a:pt x="0" y="3"/>
                    </a:cubicBezTo>
                    <a:cubicBezTo>
                      <a:pt x="0" y="5"/>
                      <a:pt x="0" y="5"/>
                      <a:pt x="0" y="5"/>
                    </a:cubicBezTo>
                    <a:cubicBezTo>
                      <a:pt x="0" y="7"/>
                      <a:pt x="1" y="8"/>
                      <a:pt x="2" y="8"/>
                    </a:cubicBezTo>
                    <a:cubicBezTo>
                      <a:pt x="167" y="8"/>
                      <a:pt x="167" y="8"/>
                      <a:pt x="167" y="8"/>
                    </a:cubicBezTo>
                    <a:cubicBezTo>
                      <a:pt x="168" y="8"/>
                      <a:pt x="169" y="7"/>
                      <a:pt x="169" y="5"/>
                    </a:cubicBezTo>
                    <a:cubicBezTo>
                      <a:pt x="169" y="3"/>
                      <a:pt x="169" y="3"/>
                      <a:pt x="169" y="3"/>
                    </a:cubicBezTo>
                    <a:cubicBezTo>
                      <a:pt x="169" y="1"/>
                      <a:pt x="168" y="0"/>
                      <a:pt x="167" y="0"/>
                    </a:cubicBezTo>
                    <a:lnTo>
                      <a:pt x="2"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30000" noProof="0" dirty="0">
                  <a:ln>
                    <a:noFill/>
                  </a:ln>
                  <a:solidFill>
                    <a:sysClr val="windowText" lastClr="000000"/>
                  </a:solidFill>
                  <a:effectLst/>
                  <a:uLnTx/>
                  <a:uFillTx/>
                </a:endParaRPr>
              </a:p>
            </p:txBody>
          </p:sp>
          <p:sp>
            <p:nvSpPr>
              <p:cNvPr id="112" name="Freeform 203"/>
              <p:cNvSpPr>
                <a:spLocks noEditPoints="1"/>
              </p:cNvSpPr>
              <p:nvPr/>
            </p:nvSpPr>
            <p:spPr bwMode="auto">
              <a:xfrm>
                <a:off x="6191279" y="2907559"/>
                <a:ext cx="164072" cy="689437"/>
              </a:xfrm>
              <a:custGeom>
                <a:avLst/>
                <a:gdLst>
                  <a:gd name="T0" fmla="*/ 17 w 42"/>
                  <a:gd name="T1" fmla="*/ 164 h 176"/>
                  <a:gd name="T2" fmla="*/ 25 w 42"/>
                  <a:gd name="T3" fmla="*/ 174 h 176"/>
                  <a:gd name="T4" fmla="*/ 35 w 42"/>
                  <a:gd name="T5" fmla="*/ 164 h 176"/>
                  <a:gd name="T6" fmla="*/ 42 w 42"/>
                  <a:gd name="T7" fmla="*/ 174 h 176"/>
                  <a:gd name="T8" fmla="*/ 22 w 42"/>
                  <a:gd name="T9" fmla="*/ 19 h 176"/>
                  <a:gd name="T10" fmla="*/ 20 w 42"/>
                  <a:gd name="T11" fmla="*/ 18 h 176"/>
                  <a:gd name="T12" fmla="*/ 0 w 42"/>
                  <a:gd name="T13" fmla="*/ 174 h 176"/>
                  <a:gd name="T14" fmla="*/ 8 w 42"/>
                  <a:gd name="T15" fmla="*/ 164 h 176"/>
                  <a:gd name="T16" fmla="*/ 35 w 42"/>
                  <a:gd name="T17" fmla="*/ 34 h 176"/>
                  <a:gd name="T18" fmla="*/ 25 w 42"/>
                  <a:gd name="T19" fmla="*/ 40 h 176"/>
                  <a:gd name="T20" fmla="*/ 32 w 42"/>
                  <a:gd name="T21" fmla="*/ 46 h 176"/>
                  <a:gd name="T22" fmla="*/ 27 w 42"/>
                  <a:gd name="T23" fmla="*/ 56 h 176"/>
                  <a:gd name="T24" fmla="*/ 27 w 42"/>
                  <a:gd name="T25" fmla="*/ 60 h 176"/>
                  <a:gd name="T26" fmla="*/ 32 w 42"/>
                  <a:gd name="T27" fmla="*/ 70 h 176"/>
                  <a:gd name="T28" fmla="*/ 25 w 42"/>
                  <a:gd name="T29" fmla="*/ 77 h 176"/>
                  <a:gd name="T30" fmla="*/ 35 w 42"/>
                  <a:gd name="T31" fmla="*/ 82 h 176"/>
                  <a:gd name="T32" fmla="*/ 25 w 42"/>
                  <a:gd name="T33" fmla="*/ 77 h 176"/>
                  <a:gd name="T34" fmla="*/ 35 w 42"/>
                  <a:gd name="T35" fmla="*/ 91 h 176"/>
                  <a:gd name="T36" fmla="*/ 25 w 42"/>
                  <a:gd name="T37" fmla="*/ 96 h 176"/>
                  <a:gd name="T38" fmla="*/ 32 w 42"/>
                  <a:gd name="T39" fmla="*/ 103 h 176"/>
                  <a:gd name="T40" fmla="*/ 27 w 42"/>
                  <a:gd name="T41" fmla="*/ 112 h 176"/>
                  <a:gd name="T42" fmla="*/ 27 w 42"/>
                  <a:gd name="T43" fmla="*/ 117 h 176"/>
                  <a:gd name="T44" fmla="*/ 32 w 42"/>
                  <a:gd name="T45" fmla="*/ 126 h 176"/>
                  <a:gd name="T46" fmla="*/ 25 w 42"/>
                  <a:gd name="T47" fmla="*/ 133 h 176"/>
                  <a:gd name="T48" fmla="*/ 35 w 42"/>
                  <a:gd name="T49" fmla="*/ 138 h 176"/>
                  <a:gd name="T50" fmla="*/ 25 w 42"/>
                  <a:gd name="T51" fmla="*/ 133 h 176"/>
                  <a:gd name="T52" fmla="*/ 35 w 42"/>
                  <a:gd name="T53" fmla="*/ 147 h 176"/>
                  <a:gd name="T54" fmla="*/ 25 w 42"/>
                  <a:gd name="T55" fmla="*/ 152 h 176"/>
                  <a:gd name="T56" fmla="*/ 15 w 42"/>
                  <a:gd name="T57" fmla="*/ 32 h 176"/>
                  <a:gd name="T58" fmla="*/ 10 w 42"/>
                  <a:gd name="T59" fmla="*/ 42 h 176"/>
                  <a:gd name="T60" fmla="*/ 10 w 42"/>
                  <a:gd name="T61" fmla="*/ 46 h 176"/>
                  <a:gd name="T62" fmla="*/ 15 w 42"/>
                  <a:gd name="T63" fmla="*/ 56 h 176"/>
                  <a:gd name="T64" fmla="*/ 8 w 42"/>
                  <a:gd name="T65" fmla="*/ 63 h 176"/>
                  <a:gd name="T66" fmla="*/ 17 w 42"/>
                  <a:gd name="T67" fmla="*/ 68 h 176"/>
                  <a:gd name="T68" fmla="*/ 8 w 42"/>
                  <a:gd name="T69" fmla="*/ 63 h 176"/>
                  <a:gd name="T70" fmla="*/ 17 w 42"/>
                  <a:gd name="T71" fmla="*/ 77 h 176"/>
                  <a:gd name="T72" fmla="*/ 8 w 42"/>
                  <a:gd name="T73" fmla="*/ 82 h 176"/>
                  <a:gd name="T74" fmla="*/ 15 w 42"/>
                  <a:gd name="T75" fmla="*/ 89 h 176"/>
                  <a:gd name="T76" fmla="*/ 10 w 42"/>
                  <a:gd name="T77" fmla="*/ 98 h 176"/>
                  <a:gd name="T78" fmla="*/ 10 w 42"/>
                  <a:gd name="T79" fmla="*/ 103 h 176"/>
                  <a:gd name="T80" fmla="*/ 15 w 42"/>
                  <a:gd name="T81" fmla="*/ 112 h 176"/>
                  <a:gd name="T82" fmla="*/ 8 w 42"/>
                  <a:gd name="T83" fmla="*/ 119 h 176"/>
                  <a:gd name="T84" fmla="*/ 17 w 42"/>
                  <a:gd name="T85" fmla="*/ 124 h 176"/>
                  <a:gd name="T86" fmla="*/ 8 w 42"/>
                  <a:gd name="T87" fmla="*/ 119 h 176"/>
                  <a:gd name="T88" fmla="*/ 17 w 42"/>
                  <a:gd name="T89" fmla="*/ 133 h 176"/>
                  <a:gd name="T90" fmla="*/ 8 w 42"/>
                  <a:gd name="T91" fmla="*/ 138 h 176"/>
                  <a:gd name="T92" fmla="*/ 15 w 42"/>
                  <a:gd name="T93" fmla="*/ 145 h 176"/>
                  <a:gd name="T94" fmla="*/ 10 w 42"/>
                  <a:gd name="T95" fmla="*/ 15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176">
                    <a:moveTo>
                      <a:pt x="8" y="164"/>
                    </a:moveTo>
                    <a:cubicBezTo>
                      <a:pt x="8" y="162"/>
                      <a:pt x="9" y="161"/>
                      <a:pt x="10" y="161"/>
                    </a:cubicBezTo>
                    <a:cubicBezTo>
                      <a:pt x="15" y="161"/>
                      <a:pt x="15" y="161"/>
                      <a:pt x="15" y="161"/>
                    </a:cubicBezTo>
                    <a:cubicBezTo>
                      <a:pt x="16" y="161"/>
                      <a:pt x="17" y="162"/>
                      <a:pt x="17" y="164"/>
                    </a:cubicBezTo>
                    <a:cubicBezTo>
                      <a:pt x="17" y="174"/>
                      <a:pt x="17" y="174"/>
                      <a:pt x="17" y="174"/>
                    </a:cubicBezTo>
                    <a:cubicBezTo>
                      <a:pt x="17" y="175"/>
                      <a:pt x="18" y="176"/>
                      <a:pt x="20" y="176"/>
                    </a:cubicBezTo>
                    <a:cubicBezTo>
                      <a:pt x="23" y="176"/>
                      <a:pt x="23" y="176"/>
                      <a:pt x="23" y="176"/>
                    </a:cubicBezTo>
                    <a:cubicBezTo>
                      <a:pt x="24" y="176"/>
                      <a:pt x="25" y="175"/>
                      <a:pt x="25" y="174"/>
                    </a:cubicBezTo>
                    <a:cubicBezTo>
                      <a:pt x="25" y="164"/>
                      <a:pt x="25" y="164"/>
                      <a:pt x="25" y="164"/>
                    </a:cubicBezTo>
                    <a:cubicBezTo>
                      <a:pt x="25" y="162"/>
                      <a:pt x="26" y="161"/>
                      <a:pt x="27" y="161"/>
                    </a:cubicBezTo>
                    <a:cubicBezTo>
                      <a:pt x="32" y="161"/>
                      <a:pt x="32" y="161"/>
                      <a:pt x="32" y="161"/>
                    </a:cubicBezTo>
                    <a:cubicBezTo>
                      <a:pt x="34" y="161"/>
                      <a:pt x="35" y="162"/>
                      <a:pt x="35" y="164"/>
                    </a:cubicBezTo>
                    <a:cubicBezTo>
                      <a:pt x="35" y="174"/>
                      <a:pt x="35" y="174"/>
                      <a:pt x="35" y="174"/>
                    </a:cubicBezTo>
                    <a:cubicBezTo>
                      <a:pt x="35" y="175"/>
                      <a:pt x="36" y="176"/>
                      <a:pt x="37" y="176"/>
                    </a:cubicBezTo>
                    <a:cubicBezTo>
                      <a:pt x="40" y="176"/>
                      <a:pt x="40" y="176"/>
                      <a:pt x="40" y="176"/>
                    </a:cubicBezTo>
                    <a:cubicBezTo>
                      <a:pt x="41" y="176"/>
                      <a:pt x="42" y="175"/>
                      <a:pt x="42" y="174"/>
                    </a:cubicBezTo>
                    <a:cubicBezTo>
                      <a:pt x="42" y="33"/>
                      <a:pt x="42" y="33"/>
                      <a:pt x="42" y="33"/>
                    </a:cubicBezTo>
                    <a:cubicBezTo>
                      <a:pt x="42" y="32"/>
                      <a:pt x="41" y="30"/>
                      <a:pt x="40" y="30"/>
                    </a:cubicBezTo>
                    <a:cubicBezTo>
                      <a:pt x="25" y="23"/>
                      <a:pt x="25" y="23"/>
                      <a:pt x="25" y="23"/>
                    </a:cubicBezTo>
                    <a:cubicBezTo>
                      <a:pt x="23" y="22"/>
                      <a:pt x="22" y="21"/>
                      <a:pt x="22" y="19"/>
                    </a:cubicBezTo>
                    <a:cubicBezTo>
                      <a:pt x="22" y="2"/>
                      <a:pt x="22" y="2"/>
                      <a:pt x="22" y="2"/>
                    </a:cubicBezTo>
                    <a:cubicBezTo>
                      <a:pt x="22" y="1"/>
                      <a:pt x="22" y="0"/>
                      <a:pt x="21" y="0"/>
                    </a:cubicBezTo>
                    <a:cubicBezTo>
                      <a:pt x="21" y="0"/>
                      <a:pt x="20" y="1"/>
                      <a:pt x="20" y="2"/>
                    </a:cubicBezTo>
                    <a:cubicBezTo>
                      <a:pt x="20" y="18"/>
                      <a:pt x="20" y="18"/>
                      <a:pt x="20" y="18"/>
                    </a:cubicBezTo>
                    <a:cubicBezTo>
                      <a:pt x="20" y="19"/>
                      <a:pt x="19" y="20"/>
                      <a:pt x="18" y="20"/>
                    </a:cubicBezTo>
                    <a:cubicBezTo>
                      <a:pt x="2" y="13"/>
                      <a:pt x="2" y="13"/>
                      <a:pt x="2" y="13"/>
                    </a:cubicBezTo>
                    <a:cubicBezTo>
                      <a:pt x="1" y="12"/>
                      <a:pt x="0" y="13"/>
                      <a:pt x="0" y="14"/>
                    </a:cubicBezTo>
                    <a:cubicBezTo>
                      <a:pt x="0" y="174"/>
                      <a:pt x="0" y="174"/>
                      <a:pt x="0" y="174"/>
                    </a:cubicBezTo>
                    <a:cubicBezTo>
                      <a:pt x="0" y="175"/>
                      <a:pt x="1" y="176"/>
                      <a:pt x="2" y="176"/>
                    </a:cubicBezTo>
                    <a:cubicBezTo>
                      <a:pt x="5" y="176"/>
                      <a:pt x="5" y="176"/>
                      <a:pt x="5" y="176"/>
                    </a:cubicBezTo>
                    <a:cubicBezTo>
                      <a:pt x="7" y="176"/>
                      <a:pt x="8" y="175"/>
                      <a:pt x="8" y="174"/>
                    </a:cubicBezTo>
                    <a:lnTo>
                      <a:pt x="8" y="164"/>
                    </a:lnTo>
                    <a:close/>
                    <a:moveTo>
                      <a:pt x="25" y="34"/>
                    </a:moveTo>
                    <a:cubicBezTo>
                      <a:pt x="25" y="33"/>
                      <a:pt x="26" y="32"/>
                      <a:pt x="27" y="32"/>
                    </a:cubicBezTo>
                    <a:cubicBezTo>
                      <a:pt x="32" y="32"/>
                      <a:pt x="32" y="32"/>
                      <a:pt x="32" y="32"/>
                    </a:cubicBezTo>
                    <a:cubicBezTo>
                      <a:pt x="34" y="32"/>
                      <a:pt x="35" y="33"/>
                      <a:pt x="35" y="34"/>
                    </a:cubicBezTo>
                    <a:cubicBezTo>
                      <a:pt x="35" y="40"/>
                      <a:pt x="35" y="40"/>
                      <a:pt x="35" y="40"/>
                    </a:cubicBezTo>
                    <a:cubicBezTo>
                      <a:pt x="35" y="41"/>
                      <a:pt x="34" y="42"/>
                      <a:pt x="32" y="42"/>
                    </a:cubicBezTo>
                    <a:cubicBezTo>
                      <a:pt x="27" y="42"/>
                      <a:pt x="27" y="42"/>
                      <a:pt x="27" y="42"/>
                    </a:cubicBezTo>
                    <a:cubicBezTo>
                      <a:pt x="26" y="42"/>
                      <a:pt x="25" y="41"/>
                      <a:pt x="25" y="40"/>
                    </a:cubicBezTo>
                    <a:lnTo>
                      <a:pt x="25" y="34"/>
                    </a:lnTo>
                    <a:close/>
                    <a:moveTo>
                      <a:pt x="25" y="49"/>
                    </a:moveTo>
                    <a:cubicBezTo>
                      <a:pt x="25" y="47"/>
                      <a:pt x="26" y="46"/>
                      <a:pt x="27" y="46"/>
                    </a:cubicBezTo>
                    <a:cubicBezTo>
                      <a:pt x="32" y="46"/>
                      <a:pt x="32" y="46"/>
                      <a:pt x="32" y="46"/>
                    </a:cubicBezTo>
                    <a:cubicBezTo>
                      <a:pt x="34" y="46"/>
                      <a:pt x="35" y="47"/>
                      <a:pt x="35" y="49"/>
                    </a:cubicBezTo>
                    <a:cubicBezTo>
                      <a:pt x="35" y="54"/>
                      <a:pt x="35" y="54"/>
                      <a:pt x="35" y="54"/>
                    </a:cubicBezTo>
                    <a:cubicBezTo>
                      <a:pt x="35" y="55"/>
                      <a:pt x="34" y="56"/>
                      <a:pt x="32" y="56"/>
                    </a:cubicBezTo>
                    <a:cubicBezTo>
                      <a:pt x="27" y="56"/>
                      <a:pt x="27" y="56"/>
                      <a:pt x="27" y="56"/>
                    </a:cubicBezTo>
                    <a:cubicBezTo>
                      <a:pt x="26" y="56"/>
                      <a:pt x="25" y="55"/>
                      <a:pt x="25" y="54"/>
                    </a:cubicBezTo>
                    <a:lnTo>
                      <a:pt x="25" y="49"/>
                    </a:lnTo>
                    <a:close/>
                    <a:moveTo>
                      <a:pt x="25" y="63"/>
                    </a:moveTo>
                    <a:cubicBezTo>
                      <a:pt x="25" y="61"/>
                      <a:pt x="26" y="60"/>
                      <a:pt x="27" y="60"/>
                    </a:cubicBezTo>
                    <a:cubicBezTo>
                      <a:pt x="32" y="60"/>
                      <a:pt x="32" y="60"/>
                      <a:pt x="32" y="60"/>
                    </a:cubicBezTo>
                    <a:cubicBezTo>
                      <a:pt x="34" y="60"/>
                      <a:pt x="35" y="61"/>
                      <a:pt x="35" y="63"/>
                    </a:cubicBezTo>
                    <a:cubicBezTo>
                      <a:pt x="35" y="68"/>
                      <a:pt x="35" y="68"/>
                      <a:pt x="35" y="68"/>
                    </a:cubicBezTo>
                    <a:cubicBezTo>
                      <a:pt x="35" y="69"/>
                      <a:pt x="34" y="70"/>
                      <a:pt x="32" y="70"/>
                    </a:cubicBezTo>
                    <a:cubicBezTo>
                      <a:pt x="27" y="70"/>
                      <a:pt x="27" y="70"/>
                      <a:pt x="27" y="70"/>
                    </a:cubicBezTo>
                    <a:cubicBezTo>
                      <a:pt x="26" y="70"/>
                      <a:pt x="25" y="69"/>
                      <a:pt x="25" y="68"/>
                    </a:cubicBezTo>
                    <a:lnTo>
                      <a:pt x="25" y="63"/>
                    </a:lnTo>
                    <a:close/>
                    <a:moveTo>
                      <a:pt x="25" y="77"/>
                    </a:moveTo>
                    <a:cubicBezTo>
                      <a:pt x="25" y="75"/>
                      <a:pt x="26" y="74"/>
                      <a:pt x="27" y="74"/>
                    </a:cubicBezTo>
                    <a:cubicBezTo>
                      <a:pt x="32" y="74"/>
                      <a:pt x="32" y="74"/>
                      <a:pt x="32" y="74"/>
                    </a:cubicBezTo>
                    <a:cubicBezTo>
                      <a:pt x="34" y="74"/>
                      <a:pt x="35" y="75"/>
                      <a:pt x="35" y="77"/>
                    </a:cubicBezTo>
                    <a:cubicBezTo>
                      <a:pt x="35" y="82"/>
                      <a:pt x="35" y="82"/>
                      <a:pt x="35" y="82"/>
                    </a:cubicBezTo>
                    <a:cubicBezTo>
                      <a:pt x="35" y="83"/>
                      <a:pt x="34" y="84"/>
                      <a:pt x="32" y="84"/>
                    </a:cubicBezTo>
                    <a:cubicBezTo>
                      <a:pt x="27" y="84"/>
                      <a:pt x="27" y="84"/>
                      <a:pt x="27" y="84"/>
                    </a:cubicBezTo>
                    <a:cubicBezTo>
                      <a:pt x="26" y="84"/>
                      <a:pt x="25" y="83"/>
                      <a:pt x="25" y="82"/>
                    </a:cubicBezTo>
                    <a:lnTo>
                      <a:pt x="25" y="77"/>
                    </a:lnTo>
                    <a:close/>
                    <a:moveTo>
                      <a:pt x="25" y="91"/>
                    </a:moveTo>
                    <a:cubicBezTo>
                      <a:pt x="25" y="90"/>
                      <a:pt x="26" y="89"/>
                      <a:pt x="27" y="89"/>
                    </a:cubicBezTo>
                    <a:cubicBezTo>
                      <a:pt x="32" y="89"/>
                      <a:pt x="32" y="89"/>
                      <a:pt x="32" y="89"/>
                    </a:cubicBezTo>
                    <a:cubicBezTo>
                      <a:pt x="34" y="89"/>
                      <a:pt x="35" y="90"/>
                      <a:pt x="35" y="91"/>
                    </a:cubicBezTo>
                    <a:cubicBezTo>
                      <a:pt x="35" y="96"/>
                      <a:pt x="35" y="96"/>
                      <a:pt x="35" y="96"/>
                    </a:cubicBezTo>
                    <a:cubicBezTo>
                      <a:pt x="35" y="97"/>
                      <a:pt x="34" y="98"/>
                      <a:pt x="32" y="98"/>
                    </a:cubicBezTo>
                    <a:cubicBezTo>
                      <a:pt x="27" y="98"/>
                      <a:pt x="27" y="98"/>
                      <a:pt x="27" y="98"/>
                    </a:cubicBezTo>
                    <a:cubicBezTo>
                      <a:pt x="26" y="98"/>
                      <a:pt x="25" y="97"/>
                      <a:pt x="25" y="96"/>
                    </a:cubicBezTo>
                    <a:lnTo>
                      <a:pt x="25" y="91"/>
                    </a:lnTo>
                    <a:close/>
                    <a:moveTo>
                      <a:pt x="25" y="105"/>
                    </a:moveTo>
                    <a:cubicBezTo>
                      <a:pt x="25" y="104"/>
                      <a:pt x="26" y="103"/>
                      <a:pt x="27" y="103"/>
                    </a:cubicBezTo>
                    <a:cubicBezTo>
                      <a:pt x="32" y="103"/>
                      <a:pt x="32" y="103"/>
                      <a:pt x="32" y="103"/>
                    </a:cubicBezTo>
                    <a:cubicBezTo>
                      <a:pt x="34" y="103"/>
                      <a:pt x="35" y="104"/>
                      <a:pt x="35" y="105"/>
                    </a:cubicBezTo>
                    <a:cubicBezTo>
                      <a:pt x="35" y="110"/>
                      <a:pt x="35" y="110"/>
                      <a:pt x="35" y="110"/>
                    </a:cubicBezTo>
                    <a:cubicBezTo>
                      <a:pt x="35" y="111"/>
                      <a:pt x="34" y="112"/>
                      <a:pt x="32" y="112"/>
                    </a:cubicBezTo>
                    <a:cubicBezTo>
                      <a:pt x="27" y="112"/>
                      <a:pt x="27" y="112"/>
                      <a:pt x="27" y="112"/>
                    </a:cubicBezTo>
                    <a:cubicBezTo>
                      <a:pt x="26" y="112"/>
                      <a:pt x="25" y="111"/>
                      <a:pt x="25" y="110"/>
                    </a:cubicBezTo>
                    <a:lnTo>
                      <a:pt x="25" y="105"/>
                    </a:lnTo>
                    <a:close/>
                    <a:moveTo>
                      <a:pt x="25" y="119"/>
                    </a:moveTo>
                    <a:cubicBezTo>
                      <a:pt x="25" y="118"/>
                      <a:pt x="26" y="117"/>
                      <a:pt x="27" y="117"/>
                    </a:cubicBezTo>
                    <a:cubicBezTo>
                      <a:pt x="32" y="117"/>
                      <a:pt x="32" y="117"/>
                      <a:pt x="32" y="117"/>
                    </a:cubicBezTo>
                    <a:cubicBezTo>
                      <a:pt x="34" y="117"/>
                      <a:pt x="35" y="118"/>
                      <a:pt x="35" y="119"/>
                    </a:cubicBezTo>
                    <a:cubicBezTo>
                      <a:pt x="35" y="124"/>
                      <a:pt x="35" y="124"/>
                      <a:pt x="35" y="124"/>
                    </a:cubicBezTo>
                    <a:cubicBezTo>
                      <a:pt x="35" y="125"/>
                      <a:pt x="34" y="126"/>
                      <a:pt x="32" y="126"/>
                    </a:cubicBezTo>
                    <a:cubicBezTo>
                      <a:pt x="27" y="126"/>
                      <a:pt x="27" y="126"/>
                      <a:pt x="27" y="126"/>
                    </a:cubicBezTo>
                    <a:cubicBezTo>
                      <a:pt x="26" y="126"/>
                      <a:pt x="25" y="125"/>
                      <a:pt x="25" y="124"/>
                    </a:cubicBezTo>
                    <a:lnTo>
                      <a:pt x="25" y="119"/>
                    </a:lnTo>
                    <a:close/>
                    <a:moveTo>
                      <a:pt x="25" y="133"/>
                    </a:moveTo>
                    <a:cubicBezTo>
                      <a:pt x="25" y="132"/>
                      <a:pt x="26" y="131"/>
                      <a:pt x="27" y="131"/>
                    </a:cubicBezTo>
                    <a:cubicBezTo>
                      <a:pt x="32" y="131"/>
                      <a:pt x="32" y="131"/>
                      <a:pt x="32" y="131"/>
                    </a:cubicBezTo>
                    <a:cubicBezTo>
                      <a:pt x="34" y="131"/>
                      <a:pt x="35" y="132"/>
                      <a:pt x="35" y="133"/>
                    </a:cubicBezTo>
                    <a:cubicBezTo>
                      <a:pt x="35" y="138"/>
                      <a:pt x="35" y="138"/>
                      <a:pt x="35" y="138"/>
                    </a:cubicBezTo>
                    <a:cubicBezTo>
                      <a:pt x="35" y="140"/>
                      <a:pt x="34" y="141"/>
                      <a:pt x="32" y="141"/>
                    </a:cubicBezTo>
                    <a:cubicBezTo>
                      <a:pt x="27" y="141"/>
                      <a:pt x="27" y="141"/>
                      <a:pt x="27" y="141"/>
                    </a:cubicBezTo>
                    <a:cubicBezTo>
                      <a:pt x="26" y="141"/>
                      <a:pt x="25" y="140"/>
                      <a:pt x="25" y="138"/>
                    </a:cubicBezTo>
                    <a:lnTo>
                      <a:pt x="25" y="133"/>
                    </a:lnTo>
                    <a:close/>
                    <a:moveTo>
                      <a:pt x="25" y="147"/>
                    </a:moveTo>
                    <a:cubicBezTo>
                      <a:pt x="25" y="146"/>
                      <a:pt x="26" y="145"/>
                      <a:pt x="27" y="145"/>
                    </a:cubicBezTo>
                    <a:cubicBezTo>
                      <a:pt x="32" y="145"/>
                      <a:pt x="32" y="145"/>
                      <a:pt x="32" y="145"/>
                    </a:cubicBezTo>
                    <a:cubicBezTo>
                      <a:pt x="34" y="145"/>
                      <a:pt x="35" y="146"/>
                      <a:pt x="35" y="147"/>
                    </a:cubicBezTo>
                    <a:cubicBezTo>
                      <a:pt x="35" y="152"/>
                      <a:pt x="35" y="152"/>
                      <a:pt x="35" y="152"/>
                    </a:cubicBezTo>
                    <a:cubicBezTo>
                      <a:pt x="35" y="154"/>
                      <a:pt x="34" y="155"/>
                      <a:pt x="32" y="155"/>
                    </a:cubicBezTo>
                    <a:cubicBezTo>
                      <a:pt x="27" y="155"/>
                      <a:pt x="27" y="155"/>
                      <a:pt x="27" y="155"/>
                    </a:cubicBezTo>
                    <a:cubicBezTo>
                      <a:pt x="26" y="155"/>
                      <a:pt x="25" y="154"/>
                      <a:pt x="25" y="152"/>
                    </a:cubicBezTo>
                    <a:lnTo>
                      <a:pt x="25" y="147"/>
                    </a:lnTo>
                    <a:close/>
                    <a:moveTo>
                      <a:pt x="8" y="34"/>
                    </a:moveTo>
                    <a:cubicBezTo>
                      <a:pt x="8" y="33"/>
                      <a:pt x="9" y="32"/>
                      <a:pt x="10" y="32"/>
                    </a:cubicBezTo>
                    <a:cubicBezTo>
                      <a:pt x="15" y="32"/>
                      <a:pt x="15" y="32"/>
                      <a:pt x="15" y="32"/>
                    </a:cubicBezTo>
                    <a:cubicBezTo>
                      <a:pt x="16" y="32"/>
                      <a:pt x="17" y="33"/>
                      <a:pt x="17" y="34"/>
                    </a:cubicBezTo>
                    <a:cubicBezTo>
                      <a:pt x="17" y="40"/>
                      <a:pt x="17" y="40"/>
                      <a:pt x="17" y="40"/>
                    </a:cubicBezTo>
                    <a:cubicBezTo>
                      <a:pt x="17" y="41"/>
                      <a:pt x="16" y="42"/>
                      <a:pt x="15" y="42"/>
                    </a:cubicBezTo>
                    <a:cubicBezTo>
                      <a:pt x="10" y="42"/>
                      <a:pt x="10" y="42"/>
                      <a:pt x="10" y="42"/>
                    </a:cubicBezTo>
                    <a:cubicBezTo>
                      <a:pt x="9" y="42"/>
                      <a:pt x="8" y="41"/>
                      <a:pt x="8" y="40"/>
                    </a:cubicBezTo>
                    <a:lnTo>
                      <a:pt x="8" y="34"/>
                    </a:lnTo>
                    <a:close/>
                    <a:moveTo>
                      <a:pt x="8" y="49"/>
                    </a:moveTo>
                    <a:cubicBezTo>
                      <a:pt x="8" y="47"/>
                      <a:pt x="9" y="46"/>
                      <a:pt x="10" y="46"/>
                    </a:cubicBezTo>
                    <a:cubicBezTo>
                      <a:pt x="15" y="46"/>
                      <a:pt x="15" y="46"/>
                      <a:pt x="15" y="46"/>
                    </a:cubicBezTo>
                    <a:cubicBezTo>
                      <a:pt x="16" y="46"/>
                      <a:pt x="17" y="47"/>
                      <a:pt x="17" y="49"/>
                    </a:cubicBezTo>
                    <a:cubicBezTo>
                      <a:pt x="17" y="54"/>
                      <a:pt x="17" y="54"/>
                      <a:pt x="17" y="54"/>
                    </a:cubicBezTo>
                    <a:cubicBezTo>
                      <a:pt x="17" y="55"/>
                      <a:pt x="16" y="56"/>
                      <a:pt x="15" y="56"/>
                    </a:cubicBezTo>
                    <a:cubicBezTo>
                      <a:pt x="10" y="56"/>
                      <a:pt x="10" y="56"/>
                      <a:pt x="10" y="56"/>
                    </a:cubicBezTo>
                    <a:cubicBezTo>
                      <a:pt x="9" y="56"/>
                      <a:pt x="8" y="55"/>
                      <a:pt x="8" y="54"/>
                    </a:cubicBezTo>
                    <a:lnTo>
                      <a:pt x="8" y="49"/>
                    </a:lnTo>
                    <a:close/>
                    <a:moveTo>
                      <a:pt x="8" y="63"/>
                    </a:moveTo>
                    <a:cubicBezTo>
                      <a:pt x="8" y="61"/>
                      <a:pt x="9" y="60"/>
                      <a:pt x="10" y="60"/>
                    </a:cubicBezTo>
                    <a:cubicBezTo>
                      <a:pt x="15" y="60"/>
                      <a:pt x="15" y="60"/>
                      <a:pt x="15" y="60"/>
                    </a:cubicBezTo>
                    <a:cubicBezTo>
                      <a:pt x="16" y="60"/>
                      <a:pt x="17" y="61"/>
                      <a:pt x="17" y="63"/>
                    </a:cubicBezTo>
                    <a:cubicBezTo>
                      <a:pt x="17" y="68"/>
                      <a:pt x="17" y="68"/>
                      <a:pt x="17" y="68"/>
                    </a:cubicBezTo>
                    <a:cubicBezTo>
                      <a:pt x="17" y="69"/>
                      <a:pt x="16" y="70"/>
                      <a:pt x="15" y="70"/>
                    </a:cubicBezTo>
                    <a:cubicBezTo>
                      <a:pt x="10" y="70"/>
                      <a:pt x="10" y="70"/>
                      <a:pt x="10" y="70"/>
                    </a:cubicBezTo>
                    <a:cubicBezTo>
                      <a:pt x="9" y="70"/>
                      <a:pt x="8" y="69"/>
                      <a:pt x="8" y="68"/>
                    </a:cubicBezTo>
                    <a:lnTo>
                      <a:pt x="8" y="63"/>
                    </a:lnTo>
                    <a:close/>
                    <a:moveTo>
                      <a:pt x="8" y="77"/>
                    </a:moveTo>
                    <a:cubicBezTo>
                      <a:pt x="8" y="75"/>
                      <a:pt x="9" y="74"/>
                      <a:pt x="10" y="74"/>
                    </a:cubicBezTo>
                    <a:cubicBezTo>
                      <a:pt x="15" y="74"/>
                      <a:pt x="15" y="74"/>
                      <a:pt x="15" y="74"/>
                    </a:cubicBezTo>
                    <a:cubicBezTo>
                      <a:pt x="16" y="74"/>
                      <a:pt x="17" y="75"/>
                      <a:pt x="17" y="77"/>
                    </a:cubicBezTo>
                    <a:cubicBezTo>
                      <a:pt x="17" y="82"/>
                      <a:pt x="17" y="82"/>
                      <a:pt x="17" y="82"/>
                    </a:cubicBezTo>
                    <a:cubicBezTo>
                      <a:pt x="17" y="83"/>
                      <a:pt x="16" y="84"/>
                      <a:pt x="15" y="84"/>
                    </a:cubicBezTo>
                    <a:cubicBezTo>
                      <a:pt x="10" y="84"/>
                      <a:pt x="10" y="84"/>
                      <a:pt x="10" y="84"/>
                    </a:cubicBezTo>
                    <a:cubicBezTo>
                      <a:pt x="9" y="84"/>
                      <a:pt x="8" y="83"/>
                      <a:pt x="8" y="82"/>
                    </a:cubicBezTo>
                    <a:lnTo>
                      <a:pt x="8" y="77"/>
                    </a:lnTo>
                    <a:close/>
                    <a:moveTo>
                      <a:pt x="8" y="91"/>
                    </a:moveTo>
                    <a:cubicBezTo>
                      <a:pt x="8" y="90"/>
                      <a:pt x="9" y="89"/>
                      <a:pt x="10" y="89"/>
                    </a:cubicBezTo>
                    <a:cubicBezTo>
                      <a:pt x="15" y="89"/>
                      <a:pt x="15" y="89"/>
                      <a:pt x="15" y="89"/>
                    </a:cubicBezTo>
                    <a:cubicBezTo>
                      <a:pt x="16" y="89"/>
                      <a:pt x="17" y="90"/>
                      <a:pt x="17" y="91"/>
                    </a:cubicBezTo>
                    <a:cubicBezTo>
                      <a:pt x="17" y="96"/>
                      <a:pt x="17" y="96"/>
                      <a:pt x="17" y="96"/>
                    </a:cubicBezTo>
                    <a:cubicBezTo>
                      <a:pt x="17" y="97"/>
                      <a:pt x="16" y="98"/>
                      <a:pt x="15" y="98"/>
                    </a:cubicBezTo>
                    <a:cubicBezTo>
                      <a:pt x="10" y="98"/>
                      <a:pt x="10" y="98"/>
                      <a:pt x="10" y="98"/>
                    </a:cubicBezTo>
                    <a:cubicBezTo>
                      <a:pt x="9" y="98"/>
                      <a:pt x="8" y="97"/>
                      <a:pt x="8" y="96"/>
                    </a:cubicBezTo>
                    <a:lnTo>
                      <a:pt x="8" y="91"/>
                    </a:lnTo>
                    <a:close/>
                    <a:moveTo>
                      <a:pt x="8" y="105"/>
                    </a:moveTo>
                    <a:cubicBezTo>
                      <a:pt x="8" y="104"/>
                      <a:pt x="9" y="103"/>
                      <a:pt x="10" y="103"/>
                    </a:cubicBezTo>
                    <a:cubicBezTo>
                      <a:pt x="15" y="103"/>
                      <a:pt x="15" y="103"/>
                      <a:pt x="15" y="103"/>
                    </a:cubicBezTo>
                    <a:cubicBezTo>
                      <a:pt x="16" y="103"/>
                      <a:pt x="17" y="104"/>
                      <a:pt x="17" y="105"/>
                    </a:cubicBezTo>
                    <a:cubicBezTo>
                      <a:pt x="17" y="110"/>
                      <a:pt x="17" y="110"/>
                      <a:pt x="17" y="110"/>
                    </a:cubicBezTo>
                    <a:cubicBezTo>
                      <a:pt x="17" y="111"/>
                      <a:pt x="16" y="112"/>
                      <a:pt x="15" y="112"/>
                    </a:cubicBezTo>
                    <a:cubicBezTo>
                      <a:pt x="10" y="112"/>
                      <a:pt x="10" y="112"/>
                      <a:pt x="10" y="112"/>
                    </a:cubicBezTo>
                    <a:cubicBezTo>
                      <a:pt x="9" y="112"/>
                      <a:pt x="8" y="111"/>
                      <a:pt x="8" y="110"/>
                    </a:cubicBezTo>
                    <a:lnTo>
                      <a:pt x="8" y="105"/>
                    </a:lnTo>
                    <a:close/>
                    <a:moveTo>
                      <a:pt x="8" y="119"/>
                    </a:moveTo>
                    <a:cubicBezTo>
                      <a:pt x="8" y="118"/>
                      <a:pt x="9" y="117"/>
                      <a:pt x="10" y="117"/>
                    </a:cubicBezTo>
                    <a:cubicBezTo>
                      <a:pt x="15" y="117"/>
                      <a:pt x="15" y="117"/>
                      <a:pt x="15" y="117"/>
                    </a:cubicBezTo>
                    <a:cubicBezTo>
                      <a:pt x="16" y="117"/>
                      <a:pt x="17" y="118"/>
                      <a:pt x="17" y="119"/>
                    </a:cubicBezTo>
                    <a:cubicBezTo>
                      <a:pt x="17" y="124"/>
                      <a:pt x="17" y="124"/>
                      <a:pt x="17" y="124"/>
                    </a:cubicBezTo>
                    <a:cubicBezTo>
                      <a:pt x="17" y="125"/>
                      <a:pt x="16" y="126"/>
                      <a:pt x="15" y="126"/>
                    </a:cubicBezTo>
                    <a:cubicBezTo>
                      <a:pt x="10" y="126"/>
                      <a:pt x="10" y="126"/>
                      <a:pt x="10" y="126"/>
                    </a:cubicBezTo>
                    <a:cubicBezTo>
                      <a:pt x="9" y="126"/>
                      <a:pt x="8" y="125"/>
                      <a:pt x="8" y="124"/>
                    </a:cubicBezTo>
                    <a:lnTo>
                      <a:pt x="8" y="119"/>
                    </a:lnTo>
                    <a:close/>
                    <a:moveTo>
                      <a:pt x="8" y="133"/>
                    </a:moveTo>
                    <a:cubicBezTo>
                      <a:pt x="8" y="132"/>
                      <a:pt x="9" y="131"/>
                      <a:pt x="10" y="131"/>
                    </a:cubicBezTo>
                    <a:cubicBezTo>
                      <a:pt x="15" y="131"/>
                      <a:pt x="15" y="131"/>
                      <a:pt x="15" y="131"/>
                    </a:cubicBezTo>
                    <a:cubicBezTo>
                      <a:pt x="16" y="131"/>
                      <a:pt x="17" y="132"/>
                      <a:pt x="17" y="133"/>
                    </a:cubicBezTo>
                    <a:cubicBezTo>
                      <a:pt x="17" y="138"/>
                      <a:pt x="17" y="138"/>
                      <a:pt x="17" y="138"/>
                    </a:cubicBezTo>
                    <a:cubicBezTo>
                      <a:pt x="17" y="140"/>
                      <a:pt x="16" y="141"/>
                      <a:pt x="15" y="141"/>
                    </a:cubicBezTo>
                    <a:cubicBezTo>
                      <a:pt x="10" y="141"/>
                      <a:pt x="10" y="141"/>
                      <a:pt x="10" y="141"/>
                    </a:cubicBezTo>
                    <a:cubicBezTo>
                      <a:pt x="9" y="141"/>
                      <a:pt x="8" y="140"/>
                      <a:pt x="8" y="138"/>
                    </a:cubicBezTo>
                    <a:lnTo>
                      <a:pt x="8" y="133"/>
                    </a:lnTo>
                    <a:close/>
                    <a:moveTo>
                      <a:pt x="8" y="147"/>
                    </a:moveTo>
                    <a:cubicBezTo>
                      <a:pt x="8" y="146"/>
                      <a:pt x="9" y="145"/>
                      <a:pt x="10" y="145"/>
                    </a:cubicBezTo>
                    <a:cubicBezTo>
                      <a:pt x="15" y="145"/>
                      <a:pt x="15" y="145"/>
                      <a:pt x="15" y="145"/>
                    </a:cubicBezTo>
                    <a:cubicBezTo>
                      <a:pt x="16" y="145"/>
                      <a:pt x="17" y="146"/>
                      <a:pt x="17" y="147"/>
                    </a:cubicBezTo>
                    <a:cubicBezTo>
                      <a:pt x="17" y="152"/>
                      <a:pt x="17" y="152"/>
                      <a:pt x="17" y="152"/>
                    </a:cubicBezTo>
                    <a:cubicBezTo>
                      <a:pt x="17" y="154"/>
                      <a:pt x="16" y="155"/>
                      <a:pt x="15" y="155"/>
                    </a:cubicBezTo>
                    <a:cubicBezTo>
                      <a:pt x="10" y="155"/>
                      <a:pt x="10" y="155"/>
                      <a:pt x="10" y="155"/>
                    </a:cubicBezTo>
                    <a:cubicBezTo>
                      <a:pt x="9" y="155"/>
                      <a:pt x="8" y="154"/>
                      <a:pt x="8" y="152"/>
                    </a:cubicBezTo>
                    <a:lnTo>
                      <a:pt x="8" y="14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30000" noProof="0" dirty="0">
                  <a:ln>
                    <a:noFill/>
                  </a:ln>
                  <a:solidFill>
                    <a:sysClr val="windowText" lastClr="000000"/>
                  </a:solidFill>
                  <a:effectLst/>
                  <a:uLnTx/>
                  <a:uFillTx/>
                </a:endParaRPr>
              </a:p>
            </p:txBody>
          </p:sp>
          <p:sp>
            <p:nvSpPr>
              <p:cNvPr id="113" name="Freeform 204"/>
              <p:cNvSpPr>
                <a:spLocks noEditPoints="1"/>
              </p:cNvSpPr>
              <p:nvPr/>
            </p:nvSpPr>
            <p:spPr bwMode="auto">
              <a:xfrm>
                <a:off x="6081897" y="3033514"/>
                <a:ext cx="92809" cy="563482"/>
              </a:xfrm>
              <a:custGeom>
                <a:avLst/>
                <a:gdLst>
                  <a:gd name="T0" fmla="*/ 9 w 24"/>
                  <a:gd name="T1" fmla="*/ 129 h 144"/>
                  <a:gd name="T2" fmla="*/ 17 w 24"/>
                  <a:gd name="T3" fmla="*/ 132 h 144"/>
                  <a:gd name="T4" fmla="*/ 19 w 24"/>
                  <a:gd name="T5" fmla="*/ 144 h 144"/>
                  <a:gd name="T6" fmla="*/ 24 w 24"/>
                  <a:gd name="T7" fmla="*/ 142 h 144"/>
                  <a:gd name="T8" fmla="*/ 22 w 24"/>
                  <a:gd name="T9" fmla="*/ 1 h 144"/>
                  <a:gd name="T10" fmla="*/ 0 w 24"/>
                  <a:gd name="T11" fmla="*/ 15 h 144"/>
                  <a:gd name="T12" fmla="*/ 2 w 24"/>
                  <a:gd name="T13" fmla="*/ 144 h 144"/>
                  <a:gd name="T14" fmla="*/ 7 w 24"/>
                  <a:gd name="T15" fmla="*/ 142 h 144"/>
                  <a:gd name="T16" fmla="*/ 7 w 24"/>
                  <a:gd name="T17" fmla="*/ 16 h 144"/>
                  <a:gd name="T18" fmla="*/ 14 w 24"/>
                  <a:gd name="T19" fmla="*/ 14 h 144"/>
                  <a:gd name="T20" fmla="*/ 17 w 24"/>
                  <a:gd name="T21" fmla="*/ 22 h 144"/>
                  <a:gd name="T22" fmla="*/ 9 w 24"/>
                  <a:gd name="T23" fmla="*/ 24 h 144"/>
                  <a:gd name="T24" fmla="*/ 7 w 24"/>
                  <a:gd name="T25" fmla="*/ 16 h 144"/>
                  <a:gd name="T26" fmla="*/ 9 w 24"/>
                  <a:gd name="T27" fmla="*/ 28 h 144"/>
                  <a:gd name="T28" fmla="*/ 17 w 24"/>
                  <a:gd name="T29" fmla="*/ 31 h 144"/>
                  <a:gd name="T30" fmla="*/ 14 w 24"/>
                  <a:gd name="T31" fmla="*/ 38 h 144"/>
                  <a:gd name="T32" fmla="*/ 7 w 24"/>
                  <a:gd name="T33" fmla="*/ 36 h 144"/>
                  <a:gd name="T34" fmla="*/ 7 w 24"/>
                  <a:gd name="T35" fmla="*/ 45 h 144"/>
                  <a:gd name="T36" fmla="*/ 14 w 24"/>
                  <a:gd name="T37" fmla="*/ 42 h 144"/>
                  <a:gd name="T38" fmla="*/ 17 w 24"/>
                  <a:gd name="T39" fmla="*/ 50 h 144"/>
                  <a:gd name="T40" fmla="*/ 9 w 24"/>
                  <a:gd name="T41" fmla="*/ 52 h 144"/>
                  <a:gd name="T42" fmla="*/ 7 w 24"/>
                  <a:gd name="T43" fmla="*/ 45 h 144"/>
                  <a:gd name="T44" fmla="*/ 9 w 24"/>
                  <a:gd name="T45" fmla="*/ 57 h 144"/>
                  <a:gd name="T46" fmla="*/ 17 w 24"/>
                  <a:gd name="T47" fmla="*/ 59 h 144"/>
                  <a:gd name="T48" fmla="*/ 14 w 24"/>
                  <a:gd name="T49" fmla="*/ 66 h 144"/>
                  <a:gd name="T50" fmla="*/ 7 w 24"/>
                  <a:gd name="T51" fmla="*/ 64 h 144"/>
                  <a:gd name="T52" fmla="*/ 7 w 24"/>
                  <a:gd name="T53" fmla="*/ 73 h 144"/>
                  <a:gd name="T54" fmla="*/ 14 w 24"/>
                  <a:gd name="T55" fmla="*/ 71 h 144"/>
                  <a:gd name="T56" fmla="*/ 17 w 24"/>
                  <a:gd name="T57" fmla="*/ 78 h 144"/>
                  <a:gd name="T58" fmla="*/ 9 w 24"/>
                  <a:gd name="T59" fmla="*/ 80 h 144"/>
                  <a:gd name="T60" fmla="*/ 7 w 24"/>
                  <a:gd name="T61" fmla="*/ 73 h 144"/>
                  <a:gd name="T62" fmla="*/ 9 w 24"/>
                  <a:gd name="T63" fmla="*/ 85 h 144"/>
                  <a:gd name="T64" fmla="*/ 17 w 24"/>
                  <a:gd name="T65" fmla="*/ 87 h 144"/>
                  <a:gd name="T66" fmla="*/ 14 w 24"/>
                  <a:gd name="T67" fmla="*/ 94 h 144"/>
                  <a:gd name="T68" fmla="*/ 7 w 24"/>
                  <a:gd name="T69" fmla="*/ 92 h 144"/>
                  <a:gd name="T70" fmla="*/ 7 w 24"/>
                  <a:gd name="T71" fmla="*/ 101 h 144"/>
                  <a:gd name="T72" fmla="*/ 14 w 24"/>
                  <a:gd name="T73" fmla="*/ 99 h 144"/>
                  <a:gd name="T74" fmla="*/ 17 w 24"/>
                  <a:gd name="T75" fmla="*/ 106 h 144"/>
                  <a:gd name="T76" fmla="*/ 9 w 24"/>
                  <a:gd name="T77" fmla="*/ 109 h 144"/>
                  <a:gd name="T78" fmla="*/ 7 w 24"/>
                  <a:gd name="T79" fmla="*/ 101 h 144"/>
                  <a:gd name="T80" fmla="*/ 9 w 24"/>
                  <a:gd name="T81" fmla="*/ 113 h 144"/>
                  <a:gd name="T82" fmla="*/ 17 w 24"/>
                  <a:gd name="T83" fmla="*/ 115 h 144"/>
                  <a:gd name="T84" fmla="*/ 14 w 24"/>
                  <a:gd name="T85" fmla="*/ 123 h 144"/>
                  <a:gd name="T86" fmla="*/ 7 w 24"/>
                  <a:gd name="T87" fmla="*/ 1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144">
                    <a:moveTo>
                      <a:pt x="7" y="132"/>
                    </a:moveTo>
                    <a:cubicBezTo>
                      <a:pt x="7" y="130"/>
                      <a:pt x="8" y="129"/>
                      <a:pt x="9" y="129"/>
                    </a:cubicBezTo>
                    <a:cubicBezTo>
                      <a:pt x="14" y="129"/>
                      <a:pt x="14" y="129"/>
                      <a:pt x="14" y="129"/>
                    </a:cubicBezTo>
                    <a:cubicBezTo>
                      <a:pt x="16" y="129"/>
                      <a:pt x="17" y="130"/>
                      <a:pt x="17" y="132"/>
                    </a:cubicBezTo>
                    <a:cubicBezTo>
                      <a:pt x="17" y="142"/>
                      <a:pt x="17" y="142"/>
                      <a:pt x="17" y="142"/>
                    </a:cubicBezTo>
                    <a:cubicBezTo>
                      <a:pt x="17" y="143"/>
                      <a:pt x="18" y="144"/>
                      <a:pt x="19" y="144"/>
                    </a:cubicBezTo>
                    <a:cubicBezTo>
                      <a:pt x="22" y="144"/>
                      <a:pt x="22" y="144"/>
                      <a:pt x="22" y="144"/>
                    </a:cubicBezTo>
                    <a:cubicBezTo>
                      <a:pt x="23" y="144"/>
                      <a:pt x="24" y="143"/>
                      <a:pt x="24" y="142"/>
                    </a:cubicBezTo>
                    <a:cubicBezTo>
                      <a:pt x="24" y="2"/>
                      <a:pt x="24" y="2"/>
                      <a:pt x="24" y="2"/>
                    </a:cubicBezTo>
                    <a:cubicBezTo>
                      <a:pt x="24" y="1"/>
                      <a:pt x="23" y="0"/>
                      <a:pt x="22" y="1"/>
                    </a:cubicBezTo>
                    <a:cubicBezTo>
                      <a:pt x="2" y="11"/>
                      <a:pt x="2" y="11"/>
                      <a:pt x="2" y="11"/>
                    </a:cubicBezTo>
                    <a:cubicBezTo>
                      <a:pt x="1" y="12"/>
                      <a:pt x="0" y="13"/>
                      <a:pt x="0" y="15"/>
                    </a:cubicBezTo>
                    <a:cubicBezTo>
                      <a:pt x="0" y="142"/>
                      <a:pt x="0" y="142"/>
                      <a:pt x="0" y="142"/>
                    </a:cubicBezTo>
                    <a:cubicBezTo>
                      <a:pt x="0" y="143"/>
                      <a:pt x="1" y="144"/>
                      <a:pt x="2" y="144"/>
                    </a:cubicBezTo>
                    <a:cubicBezTo>
                      <a:pt x="5" y="144"/>
                      <a:pt x="5" y="144"/>
                      <a:pt x="5" y="144"/>
                    </a:cubicBezTo>
                    <a:cubicBezTo>
                      <a:pt x="6" y="144"/>
                      <a:pt x="7" y="143"/>
                      <a:pt x="7" y="142"/>
                    </a:cubicBezTo>
                    <a:lnTo>
                      <a:pt x="7" y="132"/>
                    </a:lnTo>
                    <a:close/>
                    <a:moveTo>
                      <a:pt x="7" y="16"/>
                    </a:moveTo>
                    <a:cubicBezTo>
                      <a:pt x="7" y="15"/>
                      <a:pt x="8" y="14"/>
                      <a:pt x="9" y="14"/>
                    </a:cubicBezTo>
                    <a:cubicBezTo>
                      <a:pt x="14" y="14"/>
                      <a:pt x="14" y="14"/>
                      <a:pt x="14" y="14"/>
                    </a:cubicBezTo>
                    <a:cubicBezTo>
                      <a:pt x="16" y="14"/>
                      <a:pt x="17" y="15"/>
                      <a:pt x="17" y="16"/>
                    </a:cubicBezTo>
                    <a:cubicBezTo>
                      <a:pt x="17" y="22"/>
                      <a:pt x="17" y="22"/>
                      <a:pt x="17" y="22"/>
                    </a:cubicBezTo>
                    <a:cubicBezTo>
                      <a:pt x="17" y="23"/>
                      <a:pt x="16" y="24"/>
                      <a:pt x="14" y="24"/>
                    </a:cubicBezTo>
                    <a:cubicBezTo>
                      <a:pt x="9" y="24"/>
                      <a:pt x="9" y="24"/>
                      <a:pt x="9" y="24"/>
                    </a:cubicBezTo>
                    <a:cubicBezTo>
                      <a:pt x="8" y="24"/>
                      <a:pt x="7" y="23"/>
                      <a:pt x="7" y="22"/>
                    </a:cubicBezTo>
                    <a:lnTo>
                      <a:pt x="7" y="16"/>
                    </a:lnTo>
                    <a:close/>
                    <a:moveTo>
                      <a:pt x="7" y="31"/>
                    </a:moveTo>
                    <a:cubicBezTo>
                      <a:pt x="7" y="29"/>
                      <a:pt x="8" y="28"/>
                      <a:pt x="9" y="28"/>
                    </a:cubicBezTo>
                    <a:cubicBezTo>
                      <a:pt x="14" y="28"/>
                      <a:pt x="14" y="28"/>
                      <a:pt x="14" y="28"/>
                    </a:cubicBezTo>
                    <a:cubicBezTo>
                      <a:pt x="16" y="28"/>
                      <a:pt x="17" y="29"/>
                      <a:pt x="17" y="31"/>
                    </a:cubicBezTo>
                    <a:cubicBezTo>
                      <a:pt x="17" y="36"/>
                      <a:pt x="17" y="36"/>
                      <a:pt x="17" y="36"/>
                    </a:cubicBezTo>
                    <a:cubicBezTo>
                      <a:pt x="17" y="37"/>
                      <a:pt x="16" y="38"/>
                      <a:pt x="14" y="38"/>
                    </a:cubicBezTo>
                    <a:cubicBezTo>
                      <a:pt x="9" y="38"/>
                      <a:pt x="9" y="38"/>
                      <a:pt x="9" y="38"/>
                    </a:cubicBezTo>
                    <a:cubicBezTo>
                      <a:pt x="8" y="38"/>
                      <a:pt x="7" y="37"/>
                      <a:pt x="7" y="36"/>
                    </a:cubicBezTo>
                    <a:lnTo>
                      <a:pt x="7" y="31"/>
                    </a:lnTo>
                    <a:close/>
                    <a:moveTo>
                      <a:pt x="7" y="45"/>
                    </a:moveTo>
                    <a:cubicBezTo>
                      <a:pt x="7" y="43"/>
                      <a:pt x="8" y="42"/>
                      <a:pt x="9" y="42"/>
                    </a:cubicBezTo>
                    <a:cubicBezTo>
                      <a:pt x="14" y="42"/>
                      <a:pt x="14" y="42"/>
                      <a:pt x="14" y="42"/>
                    </a:cubicBezTo>
                    <a:cubicBezTo>
                      <a:pt x="16" y="42"/>
                      <a:pt x="17" y="43"/>
                      <a:pt x="17" y="45"/>
                    </a:cubicBezTo>
                    <a:cubicBezTo>
                      <a:pt x="17" y="50"/>
                      <a:pt x="17" y="50"/>
                      <a:pt x="17" y="50"/>
                    </a:cubicBezTo>
                    <a:cubicBezTo>
                      <a:pt x="17" y="51"/>
                      <a:pt x="16" y="52"/>
                      <a:pt x="14" y="52"/>
                    </a:cubicBezTo>
                    <a:cubicBezTo>
                      <a:pt x="9" y="52"/>
                      <a:pt x="9" y="52"/>
                      <a:pt x="9" y="52"/>
                    </a:cubicBezTo>
                    <a:cubicBezTo>
                      <a:pt x="8" y="52"/>
                      <a:pt x="7" y="51"/>
                      <a:pt x="7" y="50"/>
                    </a:cubicBezTo>
                    <a:lnTo>
                      <a:pt x="7" y="45"/>
                    </a:lnTo>
                    <a:close/>
                    <a:moveTo>
                      <a:pt x="7" y="59"/>
                    </a:moveTo>
                    <a:cubicBezTo>
                      <a:pt x="7" y="58"/>
                      <a:pt x="8" y="57"/>
                      <a:pt x="9" y="57"/>
                    </a:cubicBezTo>
                    <a:cubicBezTo>
                      <a:pt x="14" y="57"/>
                      <a:pt x="14" y="57"/>
                      <a:pt x="14" y="57"/>
                    </a:cubicBezTo>
                    <a:cubicBezTo>
                      <a:pt x="16" y="57"/>
                      <a:pt x="17" y="58"/>
                      <a:pt x="17" y="59"/>
                    </a:cubicBezTo>
                    <a:cubicBezTo>
                      <a:pt x="17" y="64"/>
                      <a:pt x="17" y="64"/>
                      <a:pt x="17" y="64"/>
                    </a:cubicBezTo>
                    <a:cubicBezTo>
                      <a:pt x="17" y="65"/>
                      <a:pt x="16" y="66"/>
                      <a:pt x="14" y="66"/>
                    </a:cubicBezTo>
                    <a:cubicBezTo>
                      <a:pt x="9" y="66"/>
                      <a:pt x="9" y="66"/>
                      <a:pt x="9" y="66"/>
                    </a:cubicBezTo>
                    <a:cubicBezTo>
                      <a:pt x="8" y="66"/>
                      <a:pt x="7" y="65"/>
                      <a:pt x="7" y="64"/>
                    </a:cubicBezTo>
                    <a:lnTo>
                      <a:pt x="7" y="59"/>
                    </a:lnTo>
                    <a:close/>
                    <a:moveTo>
                      <a:pt x="7" y="73"/>
                    </a:moveTo>
                    <a:cubicBezTo>
                      <a:pt x="7" y="72"/>
                      <a:pt x="8" y="71"/>
                      <a:pt x="9" y="71"/>
                    </a:cubicBezTo>
                    <a:cubicBezTo>
                      <a:pt x="14" y="71"/>
                      <a:pt x="14" y="71"/>
                      <a:pt x="14" y="71"/>
                    </a:cubicBezTo>
                    <a:cubicBezTo>
                      <a:pt x="16" y="71"/>
                      <a:pt x="17" y="72"/>
                      <a:pt x="17" y="73"/>
                    </a:cubicBezTo>
                    <a:cubicBezTo>
                      <a:pt x="17" y="78"/>
                      <a:pt x="17" y="78"/>
                      <a:pt x="17" y="78"/>
                    </a:cubicBezTo>
                    <a:cubicBezTo>
                      <a:pt x="17" y="79"/>
                      <a:pt x="16" y="80"/>
                      <a:pt x="14" y="80"/>
                    </a:cubicBezTo>
                    <a:cubicBezTo>
                      <a:pt x="9" y="80"/>
                      <a:pt x="9" y="80"/>
                      <a:pt x="9" y="80"/>
                    </a:cubicBezTo>
                    <a:cubicBezTo>
                      <a:pt x="8" y="80"/>
                      <a:pt x="7" y="79"/>
                      <a:pt x="7" y="78"/>
                    </a:cubicBezTo>
                    <a:lnTo>
                      <a:pt x="7" y="73"/>
                    </a:lnTo>
                    <a:close/>
                    <a:moveTo>
                      <a:pt x="7" y="87"/>
                    </a:moveTo>
                    <a:cubicBezTo>
                      <a:pt x="7" y="86"/>
                      <a:pt x="8" y="85"/>
                      <a:pt x="9" y="85"/>
                    </a:cubicBezTo>
                    <a:cubicBezTo>
                      <a:pt x="14" y="85"/>
                      <a:pt x="14" y="85"/>
                      <a:pt x="14" y="85"/>
                    </a:cubicBezTo>
                    <a:cubicBezTo>
                      <a:pt x="16" y="85"/>
                      <a:pt x="17" y="86"/>
                      <a:pt x="17" y="87"/>
                    </a:cubicBezTo>
                    <a:cubicBezTo>
                      <a:pt x="17" y="92"/>
                      <a:pt x="17" y="92"/>
                      <a:pt x="17" y="92"/>
                    </a:cubicBezTo>
                    <a:cubicBezTo>
                      <a:pt x="17" y="93"/>
                      <a:pt x="16" y="94"/>
                      <a:pt x="14" y="94"/>
                    </a:cubicBezTo>
                    <a:cubicBezTo>
                      <a:pt x="9" y="94"/>
                      <a:pt x="9" y="94"/>
                      <a:pt x="9" y="94"/>
                    </a:cubicBezTo>
                    <a:cubicBezTo>
                      <a:pt x="8" y="94"/>
                      <a:pt x="7" y="93"/>
                      <a:pt x="7" y="92"/>
                    </a:cubicBezTo>
                    <a:lnTo>
                      <a:pt x="7" y="87"/>
                    </a:lnTo>
                    <a:close/>
                    <a:moveTo>
                      <a:pt x="7" y="101"/>
                    </a:moveTo>
                    <a:cubicBezTo>
                      <a:pt x="7" y="100"/>
                      <a:pt x="8" y="99"/>
                      <a:pt x="9" y="99"/>
                    </a:cubicBezTo>
                    <a:cubicBezTo>
                      <a:pt x="14" y="99"/>
                      <a:pt x="14" y="99"/>
                      <a:pt x="14" y="99"/>
                    </a:cubicBezTo>
                    <a:cubicBezTo>
                      <a:pt x="16" y="99"/>
                      <a:pt x="17" y="100"/>
                      <a:pt x="17" y="101"/>
                    </a:cubicBezTo>
                    <a:cubicBezTo>
                      <a:pt x="17" y="106"/>
                      <a:pt x="17" y="106"/>
                      <a:pt x="17" y="106"/>
                    </a:cubicBezTo>
                    <a:cubicBezTo>
                      <a:pt x="17" y="108"/>
                      <a:pt x="16" y="109"/>
                      <a:pt x="14" y="109"/>
                    </a:cubicBezTo>
                    <a:cubicBezTo>
                      <a:pt x="9" y="109"/>
                      <a:pt x="9" y="109"/>
                      <a:pt x="9" y="109"/>
                    </a:cubicBezTo>
                    <a:cubicBezTo>
                      <a:pt x="8" y="109"/>
                      <a:pt x="7" y="108"/>
                      <a:pt x="7" y="106"/>
                    </a:cubicBezTo>
                    <a:lnTo>
                      <a:pt x="7" y="101"/>
                    </a:lnTo>
                    <a:close/>
                    <a:moveTo>
                      <a:pt x="7" y="115"/>
                    </a:moveTo>
                    <a:cubicBezTo>
                      <a:pt x="7" y="114"/>
                      <a:pt x="8" y="113"/>
                      <a:pt x="9" y="113"/>
                    </a:cubicBezTo>
                    <a:cubicBezTo>
                      <a:pt x="14" y="113"/>
                      <a:pt x="14" y="113"/>
                      <a:pt x="14" y="113"/>
                    </a:cubicBezTo>
                    <a:cubicBezTo>
                      <a:pt x="16" y="113"/>
                      <a:pt x="17" y="114"/>
                      <a:pt x="17" y="115"/>
                    </a:cubicBezTo>
                    <a:cubicBezTo>
                      <a:pt x="17" y="120"/>
                      <a:pt x="17" y="120"/>
                      <a:pt x="17" y="120"/>
                    </a:cubicBezTo>
                    <a:cubicBezTo>
                      <a:pt x="17" y="122"/>
                      <a:pt x="16" y="123"/>
                      <a:pt x="14" y="123"/>
                    </a:cubicBezTo>
                    <a:cubicBezTo>
                      <a:pt x="9" y="123"/>
                      <a:pt x="9" y="123"/>
                      <a:pt x="9" y="123"/>
                    </a:cubicBezTo>
                    <a:cubicBezTo>
                      <a:pt x="8" y="123"/>
                      <a:pt x="7" y="122"/>
                      <a:pt x="7" y="120"/>
                    </a:cubicBezTo>
                    <a:lnTo>
                      <a:pt x="7" y="11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30000" noProof="0" dirty="0">
                  <a:ln>
                    <a:noFill/>
                  </a:ln>
                  <a:solidFill>
                    <a:sysClr val="windowText" lastClr="000000"/>
                  </a:solidFill>
                  <a:effectLst/>
                  <a:uLnTx/>
                  <a:uFillTx/>
                </a:endParaRPr>
              </a:p>
            </p:txBody>
          </p:sp>
          <p:sp>
            <p:nvSpPr>
              <p:cNvPr id="114" name="Freeform 205"/>
              <p:cNvSpPr>
                <a:spLocks noEditPoints="1"/>
              </p:cNvSpPr>
              <p:nvPr/>
            </p:nvSpPr>
            <p:spPr bwMode="auto">
              <a:xfrm>
                <a:off x="6375239" y="3033514"/>
                <a:ext cx="94466" cy="563482"/>
              </a:xfrm>
              <a:custGeom>
                <a:avLst/>
                <a:gdLst>
                  <a:gd name="T0" fmla="*/ 10 w 24"/>
                  <a:gd name="T1" fmla="*/ 129 h 144"/>
                  <a:gd name="T2" fmla="*/ 17 w 24"/>
                  <a:gd name="T3" fmla="*/ 132 h 144"/>
                  <a:gd name="T4" fmla="*/ 19 w 24"/>
                  <a:gd name="T5" fmla="*/ 144 h 144"/>
                  <a:gd name="T6" fmla="*/ 24 w 24"/>
                  <a:gd name="T7" fmla="*/ 142 h 144"/>
                  <a:gd name="T8" fmla="*/ 22 w 24"/>
                  <a:gd name="T9" fmla="*/ 11 h 144"/>
                  <a:gd name="T10" fmla="*/ 0 w 24"/>
                  <a:gd name="T11" fmla="*/ 2 h 144"/>
                  <a:gd name="T12" fmla="*/ 2 w 24"/>
                  <a:gd name="T13" fmla="*/ 144 h 144"/>
                  <a:gd name="T14" fmla="*/ 7 w 24"/>
                  <a:gd name="T15" fmla="*/ 142 h 144"/>
                  <a:gd name="T16" fmla="*/ 7 w 24"/>
                  <a:gd name="T17" fmla="*/ 16 h 144"/>
                  <a:gd name="T18" fmla="*/ 15 w 24"/>
                  <a:gd name="T19" fmla="*/ 14 h 144"/>
                  <a:gd name="T20" fmla="*/ 17 w 24"/>
                  <a:gd name="T21" fmla="*/ 22 h 144"/>
                  <a:gd name="T22" fmla="*/ 10 w 24"/>
                  <a:gd name="T23" fmla="*/ 24 h 144"/>
                  <a:gd name="T24" fmla="*/ 7 w 24"/>
                  <a:gd name="T25" fmla="*/ 16 h 144"/>
                  <a:gd name="T26" fmla="*/ 10 w 24"/>
                  <a:gd name="T27" fmla="*/ 28 h 144"/>
                  <a:gd name="T28" fmla="*/ 17 w 24"/>
                  <a:gd name="T29" fmla="*/ 31 h 144"/>
                  <a:gd name="T30" fmla="*/ 15 w 24"/>
                  <a:gd name="T31" fmla="*/ 38 h 144"/>
                  <a:gd name="T32" fmla="*/ 7 w 24"/>
                  <a:gd name="T33" fmla="*/ 36 h 144"/>
                  <a:gd name="T34" fmla="*/ 7 w 24"/>
                  <a:gd name="T35" fmla="*/ 45 h 144"/>
                  <a:gd name="T36" fmla="*/ 15 w 24"/>
                  <a:gd name="T37" fmla="*/ 42 h 144"/>
                  <a:gd name="T38" fmla="*/ 17 w 24"/>
                  <a:gd name="T39" fmla="*/ 50 h 144"/>
                  <a:gd name="T40" fmla="*/ 10 w 24"/>
                  <a:gd name="T41" fmla="*/ 52 h 144"/>
                  <a:gd name="T42" fmla="*/ 7 w 24"/>
                  <a:gd name="T43" fmla="*/ 45 h 144"/>
                  <a:gd name="T44" fmla="*/ 10 w 24"/>
                  <a:gd name="T45" fmla="*/ 57 h 144"/>
                  <a:gd name="T46" fmla="*/ 17 w 24"/>
                  <a:gd name="T47" fmla="*/ 59 h 144"/>
                  <a:gd name="T48" fmla="*/ 15 w 24"/>
                  <a:gd name="T49" fmla="*/ 66 h 144"/>
                  <a:gd name="T50" fmla="*/ 7 w 24"/>
                  <a:gd name="T51" fmla="*/ 64 h 144"/>
                  <a:gd name="T52" fmla="*/ 7 w 24"/>
                  <a:gd name="T53" fmla="*/ 73 h 144"/>
                  <a:gd name="T54" fmla="*/ 15 w 24"/>
                  <a:gd name="T55" fmla="*/ 71 h 144"/>
                  <a:gd name="T56" fmla="*/ 17 w 24"/>
                  <a:gd name="T57" fmla="*/ 78 h 144"/>
                  <a:gd name="T58" fmla="*/ 10 w 24"/>
                  <a:gd name="T59" fmla="*/ 80 h 144"/>
                  <a:gd name="T60" fmla="*/ 7 w 24"/>
                  <a:gd name="T61" fmla="*/ 73 h 144"/>
                  <a:gd name="T62" fmla="*/ 10 w 24"/>
                  <a:gd name="T63" fmla="*/ 85 h 144"/>
                  <a:gd name="T64" fmla="*/ 17 w 24"/>
                  <a:gd name="T65" fmla="*/ 87 h 144"/>
                  <a:gd name="T66" fmla="*/ 15 w 24"/>
                  <a:gd name="T67" fmla="*/ 94 h 144"/>
                  <a:gd name="T68" fmla="*/ 7 w 24"/>
                  <a:gd name="T69" fmla="*/ 92 h 144"/>
                  <a:gd name="T70" fmla="*/ 7 w 24"/>
                  <a:gd name="T71" fmla="*/ 101 h 144"/>
                  <a:gd name="T72" fmla="*/ 15 w 24"/>
                  <a:gd name="T73" fmla="*/ 99 h 144"/>
                  <a:gd name="T74" fmla="*/ 17 w 24"/>
                  <a:gd name="T75" fmla="*/ 106 h 144"/>
                  <a:gd name="T76" fmla="*/ 10 w 24"/>
                  <a:gd name="T77" fmla="*/ 109 h 144"/>
                  <a:gd name="T78" fmla="*/ 7 w 24"/>
                  <a:gd name="T79" fmla="*/ 101 h 144"/>
                  <a:gd name="T80" fmla="*/ 10 w 24"/>
                  <a:gd name="T81" fmla="*/ 113 h 144"/>
                  <a:gd name="T82" fmla="*/ 17 w 24"/>
                  <a:gd name="T83" fmla="*/ 115 h 144"/>
                  <a:gd name="T84" fmla="*/ 15 w 24"/>
                  <a:gd name="T85" fmla="*/ 123 h 144"/>
                  <a:gd name="T86" fmla="*/ 7 w 24"/>
                  <a:gd name="T87" fmla="*/ 1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144">
                    <a:moveTo>
                      <a:pt x="7" y="132"/>
                    </a:moveTo>
                    <a:cubicBezTo>
                      <a:pt x="7" y="130"/>
                      <a:pt x="8" y="129"/>
                      <a:pt x="10" y="129"/>
                    </a:cubicBezTo>
                    <a:cubicBezTo>
                      <a:pt x="15" y="129"/>
                      <a:pt x="15" y="129"/>
                      <a:pt x="15" y="129"/>
                    </a:cubicBezTo>
                    <a:cubicBezTo>
                      <a:pt x="16" y="129"/>
                      <a:pt x="17" y="130"/>
                      <a:pt x="17" y="132"/>
                    </a:cubicBezTo>
                    <a:cubicBezTo>
                      <a:pt x="17" y="142"/>
                      <a:pt x="17" y="142"/>
                      <a:pt x="17" y="142"/>
                    </a:cubicBezTo>
                    <a:cubicBezTo>
                      <a:pt x="17" y="143"/>
                      <a:pt x="18" y="144"/>
                      <a:pt x="19" y="144"/>
                    </a:cubicBezTo>
                    <a:cubicBezTo>
                      <a:pt x="22" y="144"/>
                      <a:pt x="22" y="144"/>
                      <a:pt x="22" y="144"/>
                    </a:cubicBezTo>
                    <a:cubicBezTo>
                      <a:pt x="23" y="144"/>
                      <a:pt x="24" y="143"/>
                      <a:pt x="24" y="142"/>
                    </a:cubicBezTo>
                    <a:cubicBezTo>
                      <a:pt x="24" y="15"/>
                      <a:pt x="24" y="15"/>
                      <a:pt x="24" y="15"/>
                    </a:cubicBezTo>
                    <a:cubicBezTo>
                      <a:pt x="24" y="13"/>
                      <a:pt x="23" y="12"/>
                      <a:pt x="22" y="11"/>
                    </a:cubicBezTo>
                    <a:cubicBezTo>
                      <a:pt x="2" y="1"/>
                      <a:pt x="2" y="1"/>
                      <a:pt x="2" y="1"/>
                    </a:cubicBezTo>
                    <a:cubicBezTo>
                      <a:pt x="1" y="0"/>
                      <a:pt x="0" y="1"/>
                      <a:pt x="0" y="2"/>
                    </a:cubicBezTo>
                    <a:cubicBezTo>
                      <a:pt x="0" y="142"/>
                      <a:pt x="0" y="142"/>
                      <a:pt x="0" y="142"/>
                    </a:cubicBezTo>
                    <a:cubicBezTo>
                      <a:pt x="0" y="143"/>
                      <a:pt x="1" y="144"/>
                      <a:pt x="2" y="144"/>
                    </a:cubicBezTo>
                    <a:cubicBezTo>
                      <a:pt x="5" y="144"/>
                      <a:pt x="5" y="144"/>
                      <a:pt x="5" y="144"/>
                    </a:cubicBezTo>
                    <a:cubicBezTo>
                      <a:pt x="6" y="144"/>
                      <a:pt x="7" y="143"/>
                      <a:pt x="7" y="142"/>
                    </a:cubicBezTo>
                    <a:lnTo>
                      <a:pt x="7" y="132"/>
                    </a:lnTo>
                    <a:close/>
                    <a:moveTo>
                      <a:pt x="7" y="16"/>
                    </a:moveTo>
                    <a:cubicBezTo>
                      <a:pt x="7" y="15"/>
                      <a:pt x="8" y="14"/>
                      <a:pt x="10" y="14"/>
                    </a:cubicBezTo>
                    <a:cubicBezTo>
                      <a:pt x="15" y="14"/>
                      <a:pt x="15" y="14"/>
                      <a:pt x="15" y="14"/>
                    </a:cubicBezTo>
                    <a:cubicBezTo>
                      <a:pt x="16" y="14"/>
                      <a:pt x="17" y="15"/>
                      <a:pt x="17" y="16"/>
                    </a:cubicBezTo>
                    <a:cubicBezTo>
                      <a:pt x="17" y="22"/>
                      <a:pt x="17" y="22"/>
                      <a:pt x="17" y="22"/>
                    </a:cubicBezTo>
                    <a:cubicBezTo>
                      <a:pt x="17" y="23"/>
                      <a:pt x="16" y="24"/>
                      <a:pt x="15" y="24"/>
                    </a:cubicBezTo>
                    <a:cubicBezTo>
                      <a:pt x="10" y="24"/>
                      <a:pt x="10" y="24"/>
                      <a:pt x="10" y="24"/>
                    </a:cubicBezTo>
                    <a:cubicBezTo>
                      <a:pt x="8" y="24"/>
                      <a:pt x="7" y="23"/>
                      <a:pt x="7" y="22"/>
                    </a:cubicBezTo>
                    <a:lnTo>
                      <a:pt x="7" y="16"/>
                    </a:lnTo>
                    <a:close/>
                    <a:moveTo>
                      <a:pt x="7" y="31"/>
                    </a:moveTo>
                    <a:cubicBezTo>
                      <a:pt x="7" y="29"/>
                      <a:pt x="8" y="28"/>
                      <a:pt x="10" y="28"/>
                    </a:cubicBezTo>
                    <a:cubicBezTo>
                      <a:pt x="15" y="28"/>
                      <a:pt x="15" y="28"/>
                      <a:pt x="15" y="28"/>
                    </a:cubicBezTo>
                    <a:cubicBezTo>
                      <a:pt x="16" y="28"/>
                      <a:pt x="17" y="29"/>
                      <a:pt x="17" y="31"/>
                    </a:cubicBezTo>
                    <a:cubicBezTo>
                      <a:pt x="17" y="36"/>
                      <a:pt x="17" y="36"/>
                      <a:pt x="17" y="36"/>
                    </a:cubicBezTo>
                    <a:cubicBezTo>
                      <a:pt x="17" y="37"/>
                      <a:pt x="16" y="38"/>
                      <a:pt x="15" y="38"/>
                    </a:cubicBezTo>
                    <a:cubicBezTo>
                      <a:pt x="10" y="38"/>
                      <a:pt x="10" y="38"/>
                      <a:pt x="10" y="38"/>
                    </a:cubicBezTo>
                    <a:cubicBezTo>
                      <a:pt x="8" y="38"/>
                      <a:pt x="7" y="37"/>
                      <a:pt x="7" y="36"/>
                    </a:cubicBezTo>
                    <a:lnTo>
                      <a:pt x="7" y="31"/>
                    </a:lnTo>
                    <a:close/>
                    <a:moveTo>
                      <a:pt x="7" y="45"/>
                    </a:moveTo>
                    <a:cubicBezTo>
                      <a:pt x="7" y="43"/>
                      <a:pt x="8" y="42"/>
                      <a:pt x="10" y="42"/>
                    </a:cubicBezTo>
                    <a:cubicBezTo>
                      <a:pt x="15" y="42"/>
                      <a:pt x="15" y="42"/>
                      <a:pt x="15" y="42"/>
                    </a:cubicBezTo>
                    <a:cubicBezTo>
                      <a:pt x="16" y="42"/>
                      <a:pt x="17" y="43"/>
                      <a:pt x="17" y="45"/>
                    </a:cubicBezTo>
                    <a:cubicBezTo>
                      <a:pt x="17" y="50"/>
                      <a:pt x="17" y="50"/>
                      <a:pt x="17" y="50"/>
                    </a:cubicBezTo>
                    <a:cubicBezTo>
                      <a:pt x="17" y="51"/>
                      <a:pt x="16" y="52"/>
                      <a:pt x="15" y="52"/>
                    </a:cubicBezTo>
                    <a:cubicBezTo>
                      <a:pt x="10" y="52"/>
                      <a:pt x="10" y="52"/>
                      <a:pt x="10" y="52"/>
                    </a:cubicBezTo>
                    <a:cubicBezTo>
                      <a:pt x="8" y="52"/>
                      <a:pt x="7" y="51"/>
                      <a:pt x="7" y="50"/>
                    </a:cubicBezTo>
                    <a:lnTo>
                      <a:pt x="7" y="45"/>
                    </a:lnTo>
                    <a:close/>
                    <a:moveTo>
                      <a:pt x="7" y="59"/>
                    </a:moveTo>
                    <a:cubicBezTo>
                      <a:pt x="7" y="58"/>
                      <a:pt x="8" y="57"/>
                      <a:pt x="10" y="57"/>
                    </a:cubicBezTo>
                    <a:cubicBezTo>
                      <a:pt x="15" y="57"/>
                      <a:pt x="15" y="57"/>
                      <a:pt x="15" y="57"/>
                    </a:cubicBezTo>
                    <a:cubicBezTo>
                      <a:pt x="16" y="57"/>
                      <a:pt x="17" y="58"/>
                      <a:pt x="17" y="59"/>
                    </a:cubicBezTo>
                    <a:cubicBezTo>
                      <a:pt x="17" y="64"/>
                      <a:pt x="17" y="64"/>
                      <a:pt x="17" y="64"/>
                    </a:cubicBezTo>
                    <a:cubicBezTo>
                      <a:pt x="17" y="65"/>
                      <a:pt x="16" y="66"/>
                      <a:pt x="15" y="66"/>
                    </a:cubicBezTo>
                    <a:cubicBezTo>
                      <a:pt x="10" y="66"/>
                      <a:pt x="10" y="66"/>
                      <a:pt x="10" y="66"/>
                    </a:cubicBezTo>
                    <a:cubicBezTo>
                      <a:pt x="8" y="66"/>
                      <a:pt x="7" y="65"/>
                      <a:pt x="7" y="64"/>
                    </a:cubicBezTo>
                    <a:lnTo>
                      <a:pt x="7" y="59"/>
                    </a:lnTo>
                    <a:close/>
                    <a:moveTo>
                      <a:pt x="7" y="73"/>
                    </a:moveTo>
                    <a:cubicBezTo>
                      <a:pt x="7" y="72"/>
                      <a:pt x="8" y="71"/>
                      <a:pt x="10" y="71"/>
                    </a:cubicBezTo>
                    <a:cubicBezTo>
                      <a:pt x="15" y="71"/>
                      <a:pt x="15" y="71"/>
                      <a:pt x="15" y="71"/>
                    </a:cubicBezTo>
                    <a:cubicBezTo>
                      <a:pt x="16" y="71"/>
                      <a:pt x="17" y="72"/>
                      <a:pt x="17" y="73"/>
                    </a:cubicBezTo>
                    <a:cubicBezTo>
                      <a:pt x="17" y="78"/>
                      <a:pt x="17" y="78"/>
                      <a:pt x="17" y="78"/>
                    </a:cubicBezTo>
                    <a:cubicBezTo>
                      <a:pt x="17" y="79"/>
                      <a:pt x="16" y="80"/>
                      <a:pt x="15" y="80"/>
                    </a:cubicBezTo>
                    <a:cubicBezTo>
                      <a:pt x="10" y="80"/>
                      <a:pt x="10" y="80"/>
                      <a:pt x="10" y="80"/>
                    </a:cubicBezTo>
                    <a:cubicBezTo>
                      <a:pt x="8" y="80"/>
                      <a:pt x="7" y="79"/>
                      <a:pt x="7" y="78"/>
                    </a:cubicBezTo>
                    <a:lnTo>
                      <a:pt x="7" y="73"/>
                    </a:lnTo>
                    <a:close/>
                    <a:moveTo>
                      <a:pt x="7" y="87"/>
                    </a:moveTo>
                    <a:cubicBezTo>
                      <a:pt x="7" y="86"/>
                      <a:pt x="8" y="85"/>
                      <a:pt x="10" y="85"/>
                    </a:cubicBezTo>
                    <a:cubicBezTo>
                      <a:pt x="15" y="85"/>
                      <a:pt x="15" y="85"/>
                      <a:pt x="15" y="85"/>
                    </a:cubicBezTo>
                    <a:cubicBezTo>
                      <a:pt x="16" y="85"/>
                      <a:pt x="17" y="86"/>
                      <a:pt x="17" y="87"/>
                    </a:cubicBezTo>
                    <a:cubicBezTo>
                      <a:pt x="17" y="92"/>
                      <a:pt x="17" y="92"/>
                      <a:pt x="17" y="92"/>
                    </a:cubicBezTo>
                    <a:cubicBezTo>
                      <a:pt x="17" y="93"/>
                      <a:pt x="16" y="94"/>
                      <a:pt x="15" y="94"/>
                    </a:cubicBezTo>
                    <a:cubicBezTo>
                      <a:pt x="10" y="94"/>
                      <a:pt x="10" y="94"/>
                      <a:pt x="10" y="94"/>
                    </a:cubicBezTo>
                    <a:cubicBezTo>
                      <a:pt x="8" y="94"/>
                      <a:pt x="7" y="93"/>
                      <a:pt x="7" y="92"/>
                    </a:cubicBezTo>
                    <a:lnTo>
                      <a:pt x="7" y="87"/>
                    </a:lnTo>
                    <a:close/>
                    <a:moveTo>
                      <a:pt x="7" y="101"/>
                    </a:moveTo>
                    <a:cubicBezTo>
                      <a:pt x="7" y="100"/>
                      <a:pt x="8" y="99"/>
                      <a:pt x="10" y="99"/>
                    </a:cubicBezTo>
                    <a:cubicBezTo>
                      <a:pt x="15" y="99"/>
                      <a:pt x="15" y="99"/>
                      <a:pt x="15" y="99"/>
                    </a:cubicBezTo>
                    <a:cubicBezTo>
                      <a:pt x="16" y="99"/>
                      <a:pt x="17" y="100"/>
                      <a:pt x="17" y="101"/>
                    </a:cubicBezTo>
                    <a:cubicBezTo>
                      <a:pt x="17" y="106"/>
                      <a:pt x="17" y="106"/>
                      <a:pt x="17" y="106"/>
                    </a:cubicBezTo>
                    <a:cubicBezTo>
                      <a:pt x="17" y="108"/>
                      <a:pt x="16" y="109"/>
                      <a:pt x="15" y="109"/>
                    </a:cubicBezTo>
                    <a:cubicBezTo>
                      <a:pt x="10" y="109"/>
                      <a:pt x="10" y="109"/>
                      <a:pt x="10" y="109"/>
                    </a:cubicBezTo>
                    <a:cubicBezTo>
                      <a:pt x="8" y="109"/>
                      <a:pt x="7" y="108"/>
                      <a:pt x="7" y="106"/>
                    </a:cubicBezTo>
                    <a:lnTo>
                      <a:pt x="7" y="101"/>
                    </a:lnTo>
                    <a:close/>
                    <a:moveTo>
                      <a:pt x="7" y="115"/>
                    </a:moveTo>
                    <a:cubicBezTo>
                      <a:pt x="7" y="114"/>
                      <a:pt x="8" y="113"/>
                      <a:pt x="10" y="113"/>
                    </a:cubicBezTo>
                    <a:cubicBezTo>
                      <a:pt x="15" y="113"/>
                      <a:pt x="15" y="113"/>
                      <a:pt x="15" y="113"/>
                    </a:cubicBezTo>
                    <a:cubicBezTo>
                      <a:pt x="16" y="113"/>
                      <a:pt x="17" y="114"/>
                      <a:pt x="17" y="115"/>
                    </a:cubicBezTo>
                    <a:cubicBezTo>
                      <a:pt x="17" y="120"/>
                      <a:pt x="17" y="120"/>
                      <a:pt x="17" y="120"/>
                    </a:cubicBezTo>
                    <a:cubicBezTo>
                      <a:pt x="17" y="122"/>
                      <a:pt x="16" y="123"/>
                      <a:pt x="15" y="123"/>
                    </a:cubicBezTo>
                    <a:cubicBezTo>
                      <a:pt x="10" y="123"/>
                      <a:pt x="10" y="123"/>
                      <a:pt x="10" y="123"/>
                    </a:cubicBezTo>
                    <a:cubicBezTo>
                      <a:pt x="8" y="123"/>
                      <a:pt x="7" y="122"/>
                      <a:pt x="7" y="120"/>
                    </a:cubicBezTo>
                    <a:lnTo>
                      <a:pt x="7" y="11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30000" noProof="0" dirty="0">
                  <a:ln>
                    <a:noFill/>
                  </a:ln>
                  <a:solidFill>
                    <a:sysClr val="windowText" lastClr="000000"/>
                  </a:solidFill>
                  <a:effectLst/>
                  <a:uLnTx/>
                  <a:uFillTx/>
                </a:endParaRPr>
              </a:p>
            </p:txBody>
          </p:sp>
          <p:sp>
            <p:nvSpPr>
              <p:cNvPr id="115" name="Freeform 209"/>
              <p:cNvSpPr>
                <a:spLocks/>
              </p:cNvSpPr>
              <p:nvPr/>
            </p:nvSpPr>
            <p:spPr bwMode="auto">
              <a:xfrm>
                <a:off x="6650257" y="3252920"/>
                <a:ext cx="16510" cy="265536"/>
              </a:xfrm>
              <a:custGeom>
                <a:avLst/>
                <a:gdLst>
                  <a:gd name="T0" fmla="*/ 5 w 5"/>
                  <a:gd name="T1" fmla="*/ 2 h 82"/>
                  <a:gd name="T2" fmla="*/ 3 w 5"/>
                  <a:gd name="T3" fmla="*/ 0 h 82"/>
                  <a:gd name="T4" fmla="*/ 3 w 5"/>
                  <a:gd name="T5" fmla="*/ 0 h 82"/>
                  <a:gd name="T6" fmla="*/ 0 w 5"/>
                  <a:gd name="T7" fmla="*/ 2 h 82"/>
                  <a:gd name="T8" fmla="*/ 0 w 5"/>
                  <a:gd name="T9" fmla="*/ 80 h 82"/>
                  <a:gd name="T10" fmla="*/ 3 w 5"/>
                  <a:gd name="T11" fmla="*/ 82 h 82"/>
                  <a:gd name="T12" fmla="*/ 3 w 5"/>
                  <a:gd name="T13" fmla="*/ 82 h 82"/>
                  <a:gd name="T14" fmla="*/ 5 w 5"/>
                  <a:gd name="T15" fmla="*/ 80 h 82"/>
                  <a:gd name="T16" fmla="*/ 5 w 5"/>
                  <a:gd name="T1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2">
                    <a:moveTo>
                      <a:pt x="5" y="2"/>
                    </a:moveTo>
                    <a:cubicBezTo>
                      <a:pt x="5" y="1"/>
                      <a:pt x="4" y="0"/>
                      <a:pt x="3" y="0"/>
                    </a:cubicBezTo>
                    <a:cubicBezTo>
                      <a:pt x="3" y="0"/>
                      <a:pt x="3" y="0"/>
                      <a:pt x="3" y="0"/>
                    </a:cubicBezTo>
                    <a:cubicBezTo>
                      <a:pt x="1" y="0"/>
                      <a:pt x="0" y="1"/>
                      <a:pt x="0" y="2"/>
                    </a:cubicBezTo>
                    <a:cubicBezTo>
                      <a:pt x="0" y="80"/>
                      <a:pt x="0" y="80"/>
                      <a:pt x="0" y="80"/>
                    </a:cubicBezTo>
                    <a:cubicBezTo>
                      <a:pt x="0" y="81"/>
                      <a:pt x="1" y="82"/>
                      <a:pt x="3" y="82"/>
                    </a:cubicBezTo>
                    <a:cubicBezTo>
                      <a:pt x="3" y="82"/>
                      <a:pt x="3" y="82"/>
                      <a:pt x="3" y="82"/>
                    </a:cubicBezTo>
                    <a:cubicBezTo>
                      <a:pt x="4" y="82"/>
                      <a:pt x="5" y="81"/>
                      <a:pt x="5" y="80"/>
                    </a:cubicBezTo>
                    <a:lnTo>
                      <a:pt x="5" y="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30000" noProof="0" dirty="0">
                  <a:ln>
                    <a:noFill/>
                  </a:ln>
                  <a:solidFill>
                    <a:sysClr val="windowText" lastClr="000000"/>
                  </a:solidFill>
                  <a:effectLst/>
                  <a:uLnTx/>
                  <a:uFillTx/>
                </a:endParaRPr>
              </a:p>
            </p:txBody>
          </p:sp>
          <p:sp>
            <p:nvSpPr>
              <p:cNvPr id="116" name="Freeform 210"/>
              <p:cNvSpPr>
                <a:spLocks noEditPoints="1"/>
              </p:cNvSpPr>
              <p:nvPr/>
            </p:nvSpPr>
            <p:spPr bwMode="auto">
              <a:xfrm>
                <a:off x="6486900" y="3311620"/>
                <a:ext cx="285376" cy="285376"/>
              </a:xfrm>
              <a:custGeom>
                <a:avLst/>
                <a:gdLst>
                  <a:gd name="T0" fmla="*/ 22 w 124"/>
                  <a:gd name="T1" fmla="*/ 113 h 124"/>
                  <a:gd name="T2" fmla="*/ 32 w 124"/>
                  <a:gd name="T3" fmla="*/ 122 h 124"/>
                  <a:gd name="T4" fmla="*/ 46 w 124"/>
                  <a:gd name="T5" fmla="*/ 15 h 124"/>
                  <a:gd name="T6" fmla="*/ 58 w 124"/>
                  <a:gd name="T7" fmla="*/ 122 h 124"/>
                  <a:gd name="T8" fmla="*/ 72 w 124"/>
                  <a:gd name="T9" fmla="*/ 113 h 124"/>
                  <a:gd name="T10" fmla="*/ 79 w 124"/>
                  <a:gd name="T11" fmla="*/ 122 h 124"/>
                  <a:gd name="T12" fmla="*/ 93 w 124"/>
                  <a:gd name="T13" fmla="*/ 113 h 124"/>
                  <a:gd name="T14" fmla="*/ 100 w 124"/>
                  <a:gd name="T15" fmla="*/ 122 h 124"/>
                  <a:gd name="T16" fmla="*/ 114 w 124"/>
                  <a:gd name="T17" fmla="*/ 113 h 124"/>
                  <a:gd name="T18" fmla="*/ 124 w 124"/>
                  <a:gd name="T19" fmla="*/ 122 h 124"/>
                  <a:gd name="T20" fmla="*/ 93 w 124"/>
                  <a:gd name="T21" fmla="*/ 2 h 124"/>
                  <a:gd name="T22" fmla="*/ 31 w 124"/>
                  <a:gd name="T23" fmla="*/ 2 h 124"/>
                  <a:gd name="T24" fmla="*/ 0 w 124"/>
                  <a:gd name="T25" fmla="*/ 7 h 124"/>
                  <a:gd name="T26" fmla="*/ 9 w 124"/>
                  <a:gd name="T27" fmla="*/ 122 h 124"/>
                  <a:gd name="T28" fmla="*/ 111 w 124"/>
                  <a:gd name="T29" fmla="*/ 13 h 124"/>
                  <a:gd name="T30" fmla="*/ 102 w 124"/>
                  <a:gd name="T31" fmla="*/ 29 h 124"/>
                  <a:gd name="T32" fmla="*/ 102 w 124"/>
                  <a:gd name="T33" fmla="*/ 36 h 124"/>
                  <a:gd name="T34" fmla="*/ 111 w 124"/>
                  <a:gd name="T35" fmla="*/ 53 h 124"/>
                  <a:gd name="T36" fmla="*/ 100 w 124"/>
                  <a:gd name="T37" fmla="*/ 62 h 124"/>
                  <a:gd name="T38" fmla="*/ 114 w 124"/>
                  <a:gd name="T39" fmla="*/ 74 h 124"/>
                  <a:gd name="T40" fmla="*/ 100 w 124"/>
                  <a:gd name="T41" fmla="*/ 62 h 124"/>
                  <a:gd name="T42" fmla="*/ 114 w 124"/>
                  <a:gd name="T43" fmla="*/ 86 h 124"/>
                  <a:gd name="T44" fmla="*/ 100 w 124"/>
                  <a:gd name="T45" fmla="*/ 98 h 124"/>
                  <a:gd name="T46" fmla="*/ 60 w 124"/>
                  <a:gd name="T47" fmla="*/ 100 h 124"/>
                  <a:gd name="T48" fmla="*/ 69 w 124"/>
                  <a:gd name="T49" fmla="*/ 84 h 124"/>
                  <a:gd name="T50" fmla="*/ 69 w 124"/>
                  <a:gd name="T51" fmla="*/ 76 h 124"/>
                  <a:gd name="T52" fmla="*/ 60 w 124"/>
                  <a:gd name="T53" fmla="*/ 60 h 124"/>
                  <a:gd name="T54" fmla="*/ 72 w 124"/>
                  <a:gd name="T55" fmla="*/ 50 h 124"/>
                  <a:gd name="T56" fmla="*/ 58 w 124"/>
                  <a:gd name="T57" fmla="*/ 39 h 124"/>
                  <a:gd name="T58" fmla="*/ 72 w 124"/>
                  <a:gd name="T59" fmla="*/ 50 h 124"/>
                  <a:gd name="T60" fmla="*/ 58 w 124"/>
                  <a:gd name="T61" fmla="*/ 27 h 124"/>
                  <a:gd name="T62" fmla="*/ 72 w 124"/>
                  <a:gd name="T63" fmla="*/ 15 h 124"/>
                  <a:gd name="T64" fmla="*/ 81 w 124"/>
                  <a:gd name="T65" fmla="*/ 100 h 124"/>
                  <a:gd name="T66" fmla="*/ 90 w 124"/>
                  <a:gd name="T67" fmla="*/ 84 h 124"/>
                  <a:gd name="T68" fmla="*/ 90 w 124"/>
                  <a:gd name="T69" fmla="*/ 76 h 124"/>
                  <a:gd name="T70" fmla="*/ 81 w 124"/>
                  <a:gd name="T71" fmla="*/ 60 h 124"/>
                  <a:gd name="T72" fmla="*/ 93 w 124"/>
                  <a:gd name="T73" fmla="*/ 50 h 124"/>
                  <a:gd name="T74" fmla="*/ 79 w 124"/>
                  <a:gd name="T75" fmla="*/ 39 h 124"/>
                  <a:gd name="T76" fmla="*/ 93 w 124"/>
                  <a:gd name="T77" fmla="*/ 50 h 124"/>
                  <a:gd name="T78" fmla="*/ 79 w 124"/>
                  <a:gd name="T79" fmla="*/ 27 h 124"/>
                  <a:gd name="T80" fmla="*/ 93 w 124"/>
                  <a:gd name="T81" fmla="*/ 15 h 124"/>
                  <a:gd name="T82" fmla="*/ 20 w 124"/>
                  <a:gd name="T83" fmla="*/ 13 h 124"/>
                  <a:gd name="T84" fmla="*/ 11 w 124"/>
                  <a:gd name="T85" fmla="*/ 29 h 124"/>
                  <a:gd name="T86" fmla="*/ 11 w 124"/>
                  <a:gd name="T87" fmla="*/ 36 h 124"/>
                  <a:gd name="T88" fmla="*/ 20 w 124"/>
                  <a:gd name="T89" fmla="*/ 53 h 124"/>
                  <a:gd name="T90" fmla="*/ 9 w 124"/>
                  <a:gd name="T91" fmla="*/ 62 h 124"/>
                  <a:gd name="T92" fmla="*/ 22 w 124"/>
                  <a:gd name="T93" fmla="*/ 74 h 124"/>
                  <a:gd name="T94" fmla="*/ 9 w 124"/>
                  <a:gd name="T95" fmla="*/ 62 h 124"/>
                  <a:gd name="T96" fmla="*/ 22 w 124"/>
                  <a:gd name="T97" fmla="*/ 86 h 124"/>
                  <a:gd name="T98" fmla="*/ 9 w 124"/>
                  <a:gd name="T99" fmla="*/ 9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 h="124">
                    <a:moveTo>
                      <a:pt x="9" y="113"/>
                    </a:moveTo>
                    <a:cubicBezTo>
                      <a:pt x="9" y="111"/>
                      <a:pt x="10" y="110"/>
                      <a:pt x="11" y="110"/>
                    </a:cubicBezTo>
                    <a:cubicBezTo>
                      <a:pt x="20" y="110"/>
                      <a:pt x="20" y="110"/>
                      <a:pt x="20" y="110"/>
                    </a:cubicBezTo>
                    <a:cubicBezTo>
                      <a:pt x="21" y="110"/>
                      <a:pt x="22" y="111"/>
                      <a:pt x="22" y="113"/>
                    </a:cubicBezTo>
                    <a:cubicBezTo>
                      <a:pt x="22" y="122"/>
                      <a:pt x="22" y="122"/>
                      <a:pt x="22" y="122"/>
                    </a:cubicBezTo>
                    <a:cubicBezTo>
                      <a:pt x="22" y="123"/>
                      <a:pt x="23" y="124"/>
                      <a:pt x="25" y="124"/>
                    </a:cubicBezTo>
                    <a:cubicBezTo>
                      <a:pt x="30" y="124"/>
                      <a:pt x="30" y="124"/>
                      <a:pt x="30" y="124"/>
                    </a:cubicBezTo>
                    <a:cubicBezTo>
                      <a:pt x="31" y="124"/>
                      <a:pt x="32" y="123"/>
                      <a:pt x="32" y="122"/>
                    </a:cubicBezTo>
                    <a:cubicBezTo>
                      <a:pt x="32" y="15"/>
                      <a:pt x="32" y="15"/>
                      <a:pt x="32" y="15"/>
                    </a:cubicBezTo>
                    <a:cubicBezTo>
                      <a:pt x="32" y="14"/>
                      <a:pt x="33" y="13"/>
                      <a:pt x="34" y="13"/>
                    </a:cubicBezTo>
                    <a:cubicBezTo>
                      <a:pt x="43" y="13"/>
                      <a:pt x="43" y="13"/>
                      <a:pt x="43" y="13"/>
                    </a:cubicBezTo>
                    <a:cubicBezTo>
                      <a:pt x="45" y="13"/>
                      <a:pt x="46" y="14"/>
                      <a:pt x="46" y="15"/>
                    </a:cubicBezTo>
                    <a:cubicBezTo>
                      <a:pt x="46" y="122"/>
                      <a:pt x="46" y="122"/>
                      <a:pt x="46" y="122"/>
                    </a:cubicBezTo>
                    <a:cubicBezTo>
                      <a:pt x="46" y="123"/>
                      <a:pt x="47" y="124"/>
                      <a:pt x="48" y="124"/>
                    </a:cubicBezTo>
                    <a:cubicBezTo>
                      <a:pt x="56" y="124"/>
                      <a:pt x="56" y="124"/>
                      <a:pt x="56" y="124"/>
                    </a:cubicBezTo>
                    <a:cubicBezTo>
                      <a:pt x="57" y="124"/>
                      <a:pt x="58" y="123"/>
                      <a:pt x="58" y="122"/>
                    </a:cubicBezTo>
                    <a:cubicBezTo>
                      <a:pt x="58" y="113"/>
                      <a:pt x="58" y="113"/>
                      <a:pt x="58" y="113"/>
                    </a:cubicBezTo>
                    <a:cubicBezTo>
                      <a:pt x="58" y="111"/>
                      <a:pt x="59" y="110"/>
                      <a:pt x="60" y="110"/>
                    </a:cubicBezTo>
                    <a:cubicBezTo>
                      <a:pt x="69" y="110"/>
                      <a:pt x="69" y="110"/>
                      <a:pt x="69" y="110"/>
                    </a:cubicBezTo>
                    <a:cubicBezTo>
                      <a:pt x="71" y="110"/>
                      <a:pt x="72" y="111"/>
                      <a:pt x="72" y="113"/>
                    </a:cubicBezTo>
                    <a:cubicBezTo>
                      <a:pt x="72" y="122"/>
                      <a:pt x="72" y="122"/>
                      <a:pt x="72" y="122"/>
                    </a:cubicBezTo>
                    <a:cubicBezTo>
                      <a:pt x="72" y="123"/>
                      <a:pt x="73" y="124"/>
                      <a:pt x="74" y="124"/>
                    </a:cubicBezTo>
                    <a:cubicBezTo>
                      <a:pt x="77" y="124"/>
                      <a:pt x="77" y="124"/>
                      <a:pt x="77" y="124"/>
                    </a:cubicBezTo>
                    <a:cubicBezTo>
                      <a:pt x="78" y="124"/>
                      <a:pt x="79" y="123"/>
                      <a:pt x="79" y="122"/>
                    </a:cubicBezTo>
                    <a:cubicBezTo>
                      <a:pt x="79" y="113"/>
                      <a:pt x="79" y="113"/>
                      <a:pt x="79" y="113"/>
                    </a:cubicBezTo>
                    <a:cubicBezTo>
                      <a:pt x="79" y="111"/>
                      <a:pt x="80" y="110"/>
                      <a:pt x="81" y="110"/>
                    </a:cubicBezTo>
                    <a:cubicBezTo>
                      <a:pt x="90" y="110"/>
                      <a:pt x="90" y="110"/>
                      <a:pt x="90" y="110"/>
                    </a:cubicBezTo>
                    <a:cubicBezTo>
                      <a:pt x="92" y="110"/>
                      <a:pt x="93" y="111"/>
                      <a:pt x="93" y="113"/>
                    </a:cubicBezTo>
                    <a:cubicBezTo>
                      <a:pt x="93" y="122"/>
                      <a:pt x="93" y="122"/>
                      <a:pt x="93" y="122"/>
                    </a:cubicBezTo>
                    <a:cubicBezTo>
                      <a:pt x="93" y="123"/>
                      <a:pt x="94" y="124"/>
                      <a:pt x="95" y="124"/>
                    </a:cubicBezTo>
                    <a:cubicBezTo>
                      <a:pt x="98" y="124"/>
                      <a:pt x="98" y="124"/>
                      <a:pt x="98" y="124"/>
                    </a:cubicBezTo>
                    <a:cubicBezTo>
                      <a:pt x="99" y="124"/>
                      <a:pt x="100" y="123"/>
                      <a:pt x="100" y="122"/>
                    </a:cubicBezTo>
                    <a:cubicBezTo>
                      <a:pt x="100" y="113"/>
                      <a:pt x="100" y="113"/>
                      <a:pt x="100" y="113"/>
                    </a:cubicBezTo>
                    <a:cubicBezTo>
                      <a:pt x="100" y="111"/>
                      <a:pt x="101" y="110"/>
                      <a:pt x="102" y="110"/>
                    </a:cubicBezTo>
                    <a:cubicBezTo>
                      <a:pt x="111" y="110"/>
                      <a:pt x="111" y="110"/>
                      <a:pt x="111" y="110"/>
                    </a:cubicBezTo>
                    <a:cubicBezTo>
                      <a:pt x="113" y="110"/>
                      <a:pt x="114" y="111"/>
                      <a:pt x="114" y="113"/>
                    </a:cubicBezTo>
                    <a:cubicBezTo>
                      <a:pt x="114" y="122"/>
                      <a:pt x="114" y="122"/>
                      <a:pt x="114" y="122"/>
                    </a:cubicBezTo>
                    <a:cubicBezTo>
                      <a:pt x="114" y="123"/>
                      <a:pt x="115" y="124"/>
                      <a:pt x="116" y="124"/>
                    </a:cubicBezTo>
                    <a:cubicBezTo>
                      <a:pt x="122" y="124"/>
                      <a:pt x="122" y="124"/>
                      <a:pt x="122" y="124"/>
                    </a:cubicBezTo>
                    <a:cubicBezTo>
                      <a:pt x="123" y="124"/>
                      <a:pt x="124" y="123"/>
                      <a:pt x="124" y="122"/>
                    </a:cubicBezTo>
                    <a:cubicBezTo>
                      <a:pt x="124" y="7"/>
                      <a:pt x="124" y="7"/>
                      <a:pt x="124" y="7"/>
                    </a:cubicBezTo>
                    <a:cubicBezTo>
                      <a:pt x="124" y="6"/>
                      <a:pt x="123" y="5"/>
                      <a:pt x="122" y="5"/>
                    </a:cubicBezTo>
                    <a:cubicBezTo>
                      <a:pt x="95" y="5"/>
                      <a:pt x="95" y="5"/>
                      <a:pt x="95" y="5"/>
                    </a:cubicBezTo>
                    <a:cubicBezTo>
                      <a:pt x="94" y="5"/>
                      <a:pt x="93" y="4"/>
                      <a:pt x="93" y="2"/>
                    </a:cubicBezTo>
                    <a:cubicBezTo>
                      <a:pt x="93" y="2"/>
                      <a:pt x="93" y="2"/>
                      <a:pt x="93" y="2"/>
                    </a:cubicBezTo>
                    <a:cubicBezTo>
                      <a:pt x="93" y="1"/>
                      <a:pt x="92" y="0"/>
                      <a:pt x="90" y="0"/>
                    </a:cubicBezTo>
                    <a:cubicBezTo>
                      <a:pt x="33" y="0"/>
                      <a:pt x="33" y="0"/>
                      <a:pt x="33" y="0"/>
                    </a:cubicBezTo>
                    <a:cubicBezTo>
                      <a:pt x="32" y="0"/>
                      <a:pt x="31" y="1"/>
                      <a:pt x="31" y="2"/>
                    </a:cubicBezTo>
                    <a:cubicBezTo>
                      <a:pt x="31" y="2"/>
                      <a:pt x="31" y="2"/>
                      <a:pt x="31" y="2"/>
                    </a:cubicBezTo>
                    <a:cubicBezTo>
                      <a:pt x="31" y="4"/>
                      <a:pt x="30" y="5"/>
                      <a:pt x="29" y="5"/>
                    </a:cubicBezTo>
                    <a:cubicBezTo>
                      <a:pt x="2" y="5"/>
                      <a:pt x="2" y="5"/>
                      <a:pt x="2" y="5"/>
                    </a:cubicBezTo>
                    <a:cubicBezTo>
                      <a:pt x="1" y="5"/>
                      <a:pt x="0" y="6"/>
                      <a:pt x="0" y="7"/>
                    </a:cubicBezTo>
                    <a:cubicBezTo>
                      <a:pt x="0" y="122"/>
                      <a:pt x="0" y="122"/>
                      <a:pt x="0" y="122"/>
                    </a:cubicBezTo>
                    <a:cubicBezTo>
                      <a:pt x="0" y="123"/>
                      <a:pt x="1" y="124"/>
                      <a:pt x="2" y="124"/>
                    </a:cubicBezTo>
                    <a:cubicBezTo>
                      <a:pt x="6" y="124"/>
                      <a:pt x="6" y="124"/>
                      <a:pt x="6" y="124"/>
                    </a:cubicBezTo>
                    <a:cubicBezTo>
                      <a:pt x="8" y="124"/>
                      <a:pt x="9" y="123"/>
                      <a:pt x="9" y="122"/>
                    </a:cubicBezTo>
                    <a:lnTo>
                      <a:pt x="9" y="113"/>
                    </a:lnTo>
                    <a:close/>
                    <a:moveTo>
                      <a:pt x="100" y="15"/>
                    </a:moveTo>
                    <a:cubicBezTo>
                      <a:pt x="100" y="14"/>
                      <a:pt x="101" y="13"/>
                      <a:pt x="102" y="13"/>
                    </a:cubicBezTo>
                    <a:cubicBezTo>
                      <a:pt x="111" y="13"/>
                      <a:pt x="111" y="13"/>
                      <a:pt x="111" y="13"/>
                    </a:cubicBezTo>
                    <a:cubicBezTo>
                      <a:pt x="113" y="13"/>
                      <a:pt x="114" y="14"/>
                      <a:pt x="114" y="15"/>
                    </a:cubicBezTo>
                    <a:cubicBezTo>
                      <a:pt x="114" y="27"/>
                      <a:pt x="114" y="27"/>
                      <a:pt x="114" y="27"/>
                    </a:cubicBezTo>
                    <a:cubicBezTo>
                      <a:pt x="114" y="28"/>
                      <a:pt x="113" y="29"/>
                      <a:pt x="111" y="29"/>
                    </a:cubicBezTo>
                    <a:cubicBezTo>
                      <a:pt x="102" y="29"/>
                      <a:pt x="102" y="29"/>
                      <a:pt x="102" y="29"/>
                    </a:cubicBezTo>
                    <a:cubicBezTo>
                      <a:pt x="101" y="29"/>
                      <a:pt x="100" y="28"/>
                      <a:pt x="100" y="27"/>
                    </a:cubicBezTo>
                    <a:lnTo>
                      <a:pt x="100" y="15"/>
                    </a:lnTo>
                    <a:close/>
                    <a:moveTo>
                      <a:pt x="100" y="39"/>
                    </a:moveTo>
                    <a:cubicBezTo>
                      <a:pt x="100" y="37"/>
                      <a:pt x="101" y="36"/>
                      <a:pt x="102" y="36"/>
                    </a:cubicBezTo>
                    <a:cubicBezTo>
                      <a:pt x="111" y="36"/>
                      <a:pt x="111" y="36"/>
                      <a:pt x="111" y="36"/>
                    </a:cubicBezTo>
                    <a:cubicBezTo>
                      <a:pt x="113" y="36"/>
                      <a:pt x="114" y="37"/>
                      <a:pt x="114" y="39"/>
                    </a:cubicBezTo>
                    <a:cubicBezTo>
                      <a:pt x="114" y="50"/>
                      <a:pt x="114" y="50"/>
                      <a:pt x="114" y="50"/>
                    </a:cubicBezTo>
                    <a:cubicBezTo>
                      <a:pt x="114" y="52"/>
                      <a:pt x="113" y="53"/>
                      <a:pt x="111" y="53"/>
                    </a:cubicBezTo>
                    <a:cubicBezTo>
                      <a:pt x="102" y="53"/>
                      <a:pt x="102" y="53"/>
                      <a:pt x="102" y="53"/>
                    </a:cubicBezTo>
                    <a:cubicBezTo>
                      <a:pt x="101" y="53"/>
                      <a:pt x="100" y="52"/>
                      <a:pt x="100" y="50"/>
                    </a:cubicBezTo>
                    <a:lnTo>
                      <a:pt x="100" y="39"/>
                    </a:lnTo>
                    <a:close/>
                    <a:moveTo>
                      <a:pt x="100" y="62"/>
                    </a:moveTo>
                    <a:cubicBezTo>
                      <a:pt x="100" y="61"/>
                      <a:pt x="101" y="60"/>
                      <a:pt x="102" y="60"/>
                    </a:cubicBezTo>
                    <a:cubicBezTo>
                      <a:pt x="111" y="60"/>
                      <a:pt x="111" y="60"/>
                      <a:pt x="111" y="60"/>
                    </a:cubicBezTo>
                    <a:cubicBezTo>
                      <a:pt x="113" y="60"/>
                      <a:pt x="114" y="61"/>
                      <a:pt x="114" y="62"/>
                    </a:cubicBezTo>
                    <a:cubicBezTo>
                      <a:pt x="114" y="74"/>
                      <a:pt x="114" y="74"/>
                      <a:pt x="114" y="74"/>
                    </a:cubicBezTo>
                    <a:cubicBezTo>
                      <a:pt x="114" y="75"/>
                      <a:pt x="113" y="76"/>
                      <a:pt x="111" y="76"/>
                    </a:cubicBezTo>
                    <a:cubicBezTo>
                      <a:pt x="102" y="76"/>
                      <a:pt x="102" y="76"/>
                      <a:pt x="102" y="76"/>
                    </a:cubicBezTo>
                    <a:cubicBezTo>
                      <a:pt x="101" y="76"/>
                      <a:pt x="100" y="75"/>
                      <a:pt x="100" y="74"/>
                    </a:cubicBezTo>
                    <a:lnTo>
                      <a:pt x="100" y="62"/>
                    </a:lnTo>
                    <a:close/>
                    <a:moveTo>
                      <a:pt x="100" y="86"/>
                    </a:moveTo>
                    <a:cubicBezTo>
                      <a:pt x="100" y="85"/>
                      <a:pt x="101" y="84"/>
                      <a:pt x="102" y="84"/>
                    </a:cubicBezTo>
                    <a:cubicBezTo>
                      <a:pt x="111" y="84"/>
                      <a:pt x="111" y="84"/>
                      <a:pt x="111" y="84"/>
                    </a:cubicBezTo>
                    <a:cubicBezTo>
                      <a:pt x="113" y="84"/>
                      <a:pt x="114" y="85"/>
                      <a:pt x="114" y="86"/>
                    </a:cubicBezTo>
                    <a:cubicBezTo>
                      <a:pt x="114" y="98"/>
                      <a:pt x="114" y="98"/>
                      <a:pt x="114" y="98"/>
                    </a:cubicBezTo>
                    <a:cubicBezTo>
                      <a:pt x="114" y="99"/>
                      <a:pt x="113" y="100"/>
                      <a:pt x="111" y="100"/>
                    </a:cubicBezTo>
                    <a:cubicBezTo>
                      <a:pt x="102" y="100"/>
                      <a:pt x="102" y="100"/>
                      <a:pt x="102" y="100"/>
                    </a:cubicBezTo>
                    <a:cubicBezTo>
                      <a:pt x="101" y="100"/>
                      <a:pt x="100" y="99"/>
                      <a:pt x="100" y="98"/>
                    </a:cubicBezTo>
                    <a:lnTo>
                      <a:pt x="100" y="86"/>
                    </a:lnTo>
                    <a:close/>
                    <a:moveTo>
                      <a:pt x="72" y="98"/>
                    </a:moveTo>
                    <a:cubicBezTo>
                      <a:pt x="72" y="99"/>
                      <a:pt x="71" y="100"/>
                      <a:pt x="69" y="100"/>
                    </a:cubicBezTo>
                    <a:cubicBezTo>
                      <a:pt x="60" y="100"/>
                      <a:pt x="60" y="100"/>
                      <a:pt x="60" y="100"/>
                    </a:cubicBezTo>
                    <a:cubicBezTo>
                      <a:pt x="59" y="100"/>
                      <a:pt x="58" y="99"/>
                      <a:pt x="58" y="98"/>
                    </a:cubicBezTo>
                    <a:cubicBezTo>
                      <a:pt x="58" y="86"/>
                      <a:pt x="58" y="86"/>
                      <a:pt x="58" y="86"/>
                    </a:cubicBezTo>
                    <a:cubicBezTo>
                      <a:pt x="58" y="85"/>
                      <a:pt x="59" y="84"/>
                      <a:pt x="60" y="84"/>
                    </a:cubicBezTo>
                    <a:cubicBezTo>
                      <a:pt x="69" y="84"/>
                      <a:pt x="69" y="84"/>
                      <a:pt x="69" y="84"/>
                    </a:cubicBezTo>
                    <a:cubicBezTo>
                      <a:pt x="71" y="84"/>
                      <a:pt x="72" y="85"/>
                      <a:pt x="72" y="86"/>
                    </a:cubicBezTo>
                    <a:lnTo>
                      <a:pt x="72" y="98"/>
                    </a:lnTo>
                    <a:close/>
                    <a:moveTo>
                      <a:pt x="72" y="74"/>
                    </a:moveTo>
                    <a:cubicBezTo>
                      <a:pt x="72" y="75"/>
                      <a:pt x="71" y="76"/>
                      <a:pt x="69" y="76"/>
                    </a:cubicBezTo>
                    <a:cubicBezTo>
                      <a:pt x="60" y="76"/>
                      <a:pt x="60" y="76"/>
                      <a:pt x="60" y="76"/>
                    </a:cubicBezTo>
                    <a:cubicBezTo>
                      <a:pt x="59" y="76"/>
                      <a:pt x="58" y="75"/>
                      <a:pt x="58" y="74"/>
                    </a:cubicBezTo>
                    <a:cubicBezTo>
                      <a:pt x="58" y="62"/>
                      <a:pt x="58" y="62"/>
                      <a:pt x="58" y="62"/>
                    </a:cubicBezTo>
                    <a:cubicBezTo>
                      <a:pt x="58" y="61"/>
                      <a:pt x="59" y="60"/>
                      <a:pt x="60" y="60"/>
                    </a:cubicBezTo>
                    <a:cubicBezTo>
                      <a:pt x="69" y="60"/>
                      <a:pt x="69" y="60"/>
                      <a:pt x="69" y="60"/>
                    </a:cubicBezTo>
                    <a:cubicBezTo>
                      <a:pt x="71" y="60"/>
                      <a:pt x="72" y="61"/>
                      <a:pt x="72" y="62"/>
                    </a:cubicBezTo>
                    <a:lnTo>
                      <a:pt x="72" y="74"/>
                    </a:lnTo>
                    <a:close/>
                    <a:moveTo>
                      <a:pt x="72" y="50"/>
                    </a:moveTo>
                    <a:cubicBezTo>
                      <a:pt x="72" y="52"/>
                      <a:pt x="71" y="53"/>
                      <a:pt x="69" y="53"/>
                    </a:cubicBezTo>
                    <a:cubicBezTo>
                      <a:pt x="60" y="53"/>
                      <a:pt x="60" y="53"/>
                      <a:pt x="60" y="53"/>
                    </a:cubicBezTo>
                    <a:cubicBezTo>
                      <a:pt x="59" y="53"/>
                      <a:pt x="58" y="52"/>
                      <a:pt x="58" y="50"/>
                    </a:cubicBezTo>
                    <a:cubicBezTo>
                      <a:pt x="58" y="39"/>
                      <a:pt x="58" y="39"/>
                      <a:pt x="58" y="39"/>
                    </a:cubicBezTo>
                    <a:cubicBezTo>
                      <a:pt x="58" y="37"/>
                      <a:pt x="59" y="36"/>
                      <a:pt x="60" y="36"/>
                    </a:cubicBezTo>
                    <a:cubicBezTo>
                      <a:pt x="69" y="36"/>
                      <a:pt x="69" y="36"/>
                      <a:pt x="69" y="36"/>
                    </a:cubicBezTo>
                    <a:cubicBezTo>
                      <a:pt x="71" y="36"/>
                      <a:pt x="72" y="37"/>
                      <a:pt x="72" y="39"/>
                    </a:cubicBezTo>
                    <a:lnTo>
                      <a:pt x="72" y="50"/>
                    </a:lnTo>
                    <a:close/>
                    <a:moveTo>
                      <a:pt x="72" y="27"/>
                    </a:moveTo>
                    <a:cubicBezTo>
                      <a:pt x="72" y="28"/>
                      <a:pt x="71" y="29"/>
                      <a:pt x="69" y="29"/>
                    </a:cubicBezTo>
                    <a:cubicBezTo>
                      <a:pt x="60" y="29"/>
                      <a:pt x="60" y="29"/>
                      <a:pt x="60" y="29"/>
                    </a:cubicBezTo>
                    <a:cubicBezTo>
                      <a:pt x="59" y="29"/>
                      <a:pt x="58" y="28"/>
                      <a:pt x="58" y="27"/>
                    </a:cubicBezTo>
                    <a:cubicBezTo>
                      <a:pt x="58" y="15"/>
                      <a:pt x="58" y="15"/>
                      <a:pt x="58" y="15"/>
                    </a:cubicBezTo>
                    <a:cubicBezTo>
                      <a:pt x="58" y="14"/>
                      <a:pt x="59" y="13"/>
                      <a:pt x="60" y="13"/>
                    </a:cubicBezTo>
                    <a:cubicBezTo>
                      <a:pt x="69" y="13"/>
                      <a:pt x="69" y="13"/>
                      <a:pt x="69" y="13"/>
                    </a:cubicBezTo>
                    <a:cubicBezTo>
                      <a:pt x="71" y="13"/>
                      <a:pt x="72" y="14"/>
                      <a:pt x="72" y="15"/>
                    </a:cubicBezTo>
                    <a:lnTo>
                      <a:pt x="72" y="27"/>
                    </a:lnTo>
                    <a:close/>
                    <a:moveTo>
                      <a:pt x="93" y="98"/>
                    </a:moveTo>
                    <a:cubicBezTo>
                      <a:pt x="93" y="99"/>
                      <a:pt x="92" y="100"/>
                      <a:pt x="90" y="100"/>
                    </a:cubicBezTo>
                    <a:cubicBezTo>
                      <a:pt x="81" y="100"/>
                      <a:pt x="81" y="100"/>
                      <a:pt x="81" y="100"/>
                    </a:cubicBezTo>
                    <a:cubicBezTo>
                      <a:pt x="80" y="100"/>
                      <a:pt x="79" y="99"/>
                      <a:pt x="79" y="98"/>
                    </a:cubicBezTo>
                    <a:cubicBezTo>
                      <a:pt x="79" y="86"/>
                      <a:pt x="79" y="86"/>
                      <a:pt x="79" y="86"/>
                    </a:cubicBezTo>
                    <a:cubicBezTo>
                      <a:pt x="79" y="85"/>
                      <a:pt x="80" y="84"/>
                      <a:pt x="81" y="84"/>
                    </a:cubicBezTo>
                    <a:cubicBezTo>
                      <a:pt x="90" y="84"/>
                      <a:pt x="90" y="84"/>
                      <a:pt x="90" y="84"/>
                    </a:cubicBezTo>
                    <a:cubicBezTo>
                      <a:pt x="92" y="84"/>
                      <a:pt x="93" y="85"/>
                      <a:pt x="93" y="86"/>
                    </a:cubicBezTo>
                    <a:lnTo>
                      <a:pt x="93" y="98"/>
                    </a:lnTo>
                    <a:close/>
                    <a:moveTo>
                      <a:pt x="93" y="74"/>
                    </a:moveTo>
                    <a:cubicBezTo>
                      <a:pt x="93" y="75"/>
                      <a:pt x="92" y="76"/>
                      <a:pt x="90" y="76"/>
                    </a:cubicBezTo>
                    <a:cubicBezTo>
                      <a:pt x="81" y="76"/>
                      <a:pt x="81" y="76"/>
                      <a:pt x="81" y="76"/>
                    </a:cubicBezTo>
                    <a:cubicBezTo>
                      <a:pt x="80" y="76"/>
                      <a:pt x="79" y="75"/>
                      <a:pt x="79" y="74"/>
                    </a:cubicBezTo>
                    <a:cubicBezTo>
                      <a:pt x="79" y="62"/>
                      <a:pt x="79" y="62"/>
                      <a:pt x="79" y="62"/>
                    </a:cubicBezTo>
                    <a:cubicBezTo>
                      <a:pt x="79" y="61"/>
                      <a:pt x="80" y="60"/>
                      <a:pt x="81" y="60"/>
                    </a:cubicBezTo>
                    <a:cubicBezTo>
                      <a:pt x="90" y="60"/>
                      <a:pt x="90" y="60"/>
                      <a:pt x="90" y="60"/>
                    </a:cubicBezTo>
                    <a:cubicBezTo>
                      <a:pt x="92" y="60"/>
                      <a:pt x="93" y="61"/>
                      <a:pt x="93" y="62"/>
                    </a:cubicBezTo>
                    <a:lnTo>
                      <a:pt x="93" y="74"/>
                    </a:lnTo>
                    <a:close/>
                    <a:moveTo>
                      <a:pt x="93" y="50"/>
                    </a:moveTo>
                    <a:cubicBezTo>
                      <a:pt x="93" y="52"/>
                      <a:pt x="92" y="53"/>
                      <a:pt x="90" y="53"/>
                    </a:cubicBezTo>
                    <a:cubicBezTo>
                      <a:pt x="81" y="53"/>
                      <a:pt x="81" y="53"/>
                      <a:pt x="81" y="53"/>
                    </a:cubicBezTo>
                    <a:cubicBezTo>
                      <a:pt x="80" y="53"/>
                      <a:pt x="79" y="52"/>
                      <a:pt x="79" y="50"/>
                    </a:cubicBezTo>
                    <a:cubicBezTo>
                      <a:pt x="79" y="39"/>
                      <a:pt x="79" y="39"/>
                      <a:pt x="79" y="39"/>
                    </a:cubicBezTo>
                    <a:cubicBezTo>
                      <a:pt x="79" y="37"/>
                      <a:pt x="80" y="36"/>
                      <a:pt x="81" y="36"/>
                    </a:cubicBezTo>
                    <a:cubicBezTo>
                      <a:pt x="90" y="36"/>
                      <a:pt x="90" y="36"/>
                      <a:pt x="90" y="36"/>
                    </a:cubicBezTo>
                    <a:cubicBezTo>
                      <a:pt x="92" y="36"/>
                      <a:pt x="93" y="37"/>
                      <a:pt x="93" y="39"/>
                    </a:cubicBezTo>
                    <a:lnTo>
                      <a:pt x="93" y="50"/>
                    </a:lnTo>
                    <a:close/>
                    <a:moveTo>
                      <a:pt x="93" y="27"/>
                    </a:moveTo>
                    <a:cubicBezTo>
                      <a:pt x="93" y="28"/>
                      <a:pt x="92" y="29"/>
                      <a:pt x="90" y="29"/>
                    </a:cubicBezTo>
                    <a:cubicBezTo>
                      <a:pt x="81" y="29"/>
                      <a:pt x="81" y="29"/>
                      <a:pt x="81" y="29"/>
                    </a:cubicBezTo>
                    <a:cubicBezTo>
                      <a:pt x="80" y="29"/>
                      <a:pt x="79" y="28"/>
                      <a:pt x="79" y="27"/>
                    </a:cubicBezTo>
                    <a:cubicBezTo>
                      <a:pt x="79" y="15"/>
                      <a:pt x="79" y="15"/>
                      <a:pt x="79" y="15"/>
                    </a:cubicBezTo>
                    <a:cubicBezTo>
                      <a:pt x="79" y="14"/>
                      <a:pt x="80" y="13"/>
                      <a:pt x="81" y="13"/>
                    </a:cubicBezTo>
                    <a:cubicBezTo>
                      <a:pt x="90" y="13"/>
                      <a:pt x="90" y="13"/>
                      <a:pt x="90" y="13"/>
                    </a:cubicBezTo>
                    <a:cubicBezTo>
                      <a:pt x="92" y="13"/>
                      <a:pt x="93" y="14"/>
                      <a:pt x="93" y="15"/>
                    </a:cubicBezTo>
                    <a:lnTo>
                      <a:pt x="93" y="27"/>
                    </a:lnTo>
                    <a:close/>
                    <a:moveTo>
                      <a:pt x="9" y="15"/>
                    </a:moveTo>
                    <a:cubicBezTo>
                      <a:pt x="9" y="14"/>
                      <a:pt x="10" y="13"/>
                      <a:pt x="11" y="13"/>
                    </a:cubicBezTo>
                    <a:cubicBezTo>
                      <a:pt x="20" y="13"/>
                      <a:pt x="20" y="13"/>
                      <a:pt x="20" y="13"/>
                    </a:cubicBezTo>
                    <a:cubicBezTo>
                      <a:pt x="21" y="13"/>
                      <a:pt x="22" y="14"/>
                      <a:pt x="22" y="15"/>
                    </a:cubicBezTo>
                    <a:cubicBezTo>
                      <a:pt x="22" y="27"/>
                      <a:pt x="22" y="27"/>
                      <a:pt x="22" y="27"/>
                    </a:cubicBezTo>
                    <a:cubicBezTo>
                      <a:pt x="22" y="28"/>
                      <a:pt x="21" y="29"/>
                      <a:pt x="20" y="29"/>
                    </a:cubicBezTo>
                    <a:cubicBezTo>
                      <a:pt x="11" y="29"/>
                      <a:pt x="11" y="29"/>
                      <a:pt x="11" y="29"/>
                    </a:cubicBezTo>
                    <a:cubicBezTo>
                      <a:pt x="10" y="29"/>
                      <a:pt x="9" y="28"/>
                      <a:pt x="9" y="27"/>
                    </a:cubicBezTo>
                    <a:lnTo>
                      <a:pt x="9" y="15"/>
                    </a:lnTo>
                    <a:close/>
                    <a:moveTo>
                      <a:pt x="9" y="39"/>
                    </a:moveTo>
                    <a:cubicBezTo>
                      <a:pt x="9" y="37"/>
                      <a:pt x="10" y="36"/>
                      <a:pt x="11" y="36"/>
                    </a:cubicBezTo>
                    <a:cubicBezTo>
                      <a:pt x="20" y="36"/>
                      <a:pt x="20" y="36"/>
                      <a:pt x="20" y="36"/>
                    </a:cubicBezTo>
                    <a:cubicBezTo>
                      <a:pt x="21" y="36"/>
                      <a:pt x="22" y="37"/>
                      <a:pt x="22" y="39"/>
                    </a:cubicBezTo>
                    <a:cubicBezTo>
                      <a:pt x="22" y="50"/>
                      <a:pt x="22" y="50"/>
                      <a:pt x="22" y="50"/>
                    </a:cubicBezTo>
                    <a:cubicBezTo>
                      <a:pt x="22" y="52"/>
                      <a:pt x="21" y="53"/>
                      <a:pt x="20" y="53"/>
                    </a:cubicBezTo>
                    <a:cubicBezTo>
                      <a:pt x="11" y="53"/>
                      <a:pt x="11" y="53"/>
                      <a:pt x="11" y="53"/>
                    </a:cubicBezTo>
                    <a:cubicBezTo>
                      <a:pt x="10" y="53"/>
                      <a:pt x="9" y="52"/>
                      <a:pt x="9" y="50"/>
                    </a:cubicBezTo>
                    <a:lnTo>
                      <a:pt x="9" y="39"/>
                    </a:lnTo>
                    <a:close/>
                    <a:moveTo>
                      <a:pt x="9" y="62"/>
                    </a:moveTo>
                    <a:cubicBezTo>
                      <a:pt x="9" y="61"/>
                      <a:pt x="10" y="60"/>
                      <a:pt x="11" y="60"/>
                    </a:cubicBezTo>
                    <a:cubicBezTo>
                      <a:pt x="20" y="60"/>
                      <a:pt x="20" y="60"/>
                      <a:pt x="20" y="60"/>
                    </a:cubicBezTo>
                    <a:cubicBezTo>
                      <a:pt x="21" y="60"/>
                      <a:pt x="22" y="61"/>
                      <a:pt x="22" y="62"/>
                    </a:cubicBezTo>
                    <a:cubicBezTo>
                      <a:pt x="22" y="74"/>
                      <a:pt x="22" y="74"/>
                      <a:pt x="22" y="74"/>
                    </a:cubicBezTo>
                    <a:cubicBezTo>
                      <a:pt x="22" y="75"/>
                      <a:pt x="21" y="76"/>
                      <a:pt x="20" y="76"/>
                    </a:cubicBezTo>
                    <a:cubicBezTo>
                      <a:pt x="11" y="76"/>
                      <a:pt x="11" y="76"/>
                      <a:pt x="11" y="76"/>
                    </a:cubicBezTo>
                    <a:cubicBezTo>
                      <a:pt x="10" y="76"/>
                      <a:pt x="9" y="75"/>
                      <a:pt x="9" y="74"/>
                    </a:cubicBezTo>
                    <a:lnTo>
                      <a:pt x="9" y="62"/>
                    </a:lnTo>
                    <a:close/>
                    <a:moveTo>
                      <a:pt x="9" y="86"/>
                    </a:moveTo>
                    <a:cubicBezTo>
                      <a:pt x="9" y="85"/>
                      <a:pt x="10" y="84"/>
                      <a:pt x="11" y="84"/>
                    </a:cubicBezTo>
                    <a:cubicBezTo>
                      <a:pt x="20" y="84"/>
                      <a:pt x="20" y="84"/>
                      <a:pt x="20" y="84"/>
                    </a:cubicBezTo>
                    <a:cubicBezTo>
                      <a:pt x="21" y="84"/>
                      <a:pt x="22" y="85"/>
                      <a:pt x="22" y="86"/>
                    </a:cubicBezTo>
                    <a:cubicBezTo>
                      <a:pt x="22" y="98"/>
                      <a:pt x="22" y="98"/>
                      <a:pt x="22" y="98"/>
                    </a:cubicBezTo>
                    <a:cubicBezTo>
                      <a:pt x="22" y="99"/>
                      <a:pt x="21" y="100"/>
                      <a:pt x="20" y="100"/>
                    </a:cubicBezTo>
                    <a:cubicBezTo>
                      <a:pt x="11" y="100"/>
                      <a:pt x="11" y="100"/>
                      <a:pt x="11" y="100"/>
                    </a:cubicBezTo>
                    <a:cubicBezTo>
                      <a:pt x="10" y="100"/>
                      <a:pt x="9" y="99"/>
                      <a:pt x="9" y="98"/>
                    </a:cubicBezTo>
                    <a:lnTo>
                      <a:pt x="9" y="8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30000" noProof="0" dirty="0">
                  <a:ln>
                    <a:noFill/>
                  </a:ln>
                  <a:solidFill>
                    <a:sysClr val="windowText" lastClr="000000"/>
                  </a:solidFill>
                  <a:effectLst/>
                  <a:uLnTx/>
                  <a:uFillTx/>
                </a:endParaRPr>
              </a:p>
            </p:txBody>
          </p:sp>
          <p:sp>
            <p:nvSpPr>
              <p:cNvPr id="117" name="Freeform 218"/>
              <p:cNvSpPr>
                <a:spLocks noEditPoints="1"/>
              </p:cNvSpPr>
              <p:nvPr/>
            </p:nvSpPr>
            <p:spPr bwMode="auto">
              <a:xfrm>
                <a:off x="5890926" y="3244082"/>
                <a:ext cx="175965" cy="352913"/>
              </a:xfrm>
              <a:custGeom>
                <a:avLst/>
                <a:gdLst>
                  <a:gd name="T0" fmla="*/ 11 w 76"/>
                  <a:gd name="T1" fmla="*/ 149 h 152"/>
                  <a:gd name="T2" fmla="*/ 21 w 76"/>
                  <a:gd name="T3" fmla="*/ 138 h 152"/>
                  <a:gd name="T4" fmla="*/ 27 w 76"/>
                  <a:gd name="T5" fmla="*/ 152 h 152"/>
                  <a:gd name="T6" fmla="*/ 32 w 76"/>
                  <a:gd name="T7" fmla="*/ 141 h 152"/>
                  <a:gd name="T8" fmla="*/ 45 w 76"/>
                  <a:gd name="T9" fmla="*/ 141 h 152"/>
                  <a:gd name="T10" fmla="*/ 50 w 76"/>
                  <a:gd name="T11" fmla="*/ 152 h 152"/>
                  <a:gd name="T12" fmla="*/ 56 w 76"/>
                  <a:gd name="T13" fmla="*/ 138 h 152"/>
                  <a:gd name="T14" fmla="*/ 66 w 76"/>
                  <a:gd name="T15" fmla="*/ 149 h 152"/>
                  <a:gd name="T16" fmla="*/ 76 w 76"/>
                  <a:gd name="T17" fmla="*/ 149 h 152"/>
                  <a:gd name="T18" fmla="*/ 58 w 76"/>
                  <a:gd name="T19" fmla="*/ 6 h 152"/>
                  <a:gd name="T20" fmla="*/ 52 w 76"/>
                  <a:gd name="T21" fmla="*/ 0 h 152"/>
                  <a:gd name="T22" fmla="*/ 22 w 76"/>
                  <a:gd name="T23" fmla="*/ 3 h 152"/>
                  <a:gd name="T24" fmla="*/ 0 w 76"/>
                  <a:gd name="T25" fmla="*/ 9 h 152"/>
                  <a:gd name="T26" fmla="*/ 53 w 76"/>
                  <a:gd name="T27" fmla="*/ 20 h 152"/>
                  <a:gd name="T28" fmla="*/ 66 w 76"/>
                  <a:gd name="T29" fmla="*/ 20 h 152"/>
                  <a:gd name="T30" fmla="*/ 56 w 76"/>
                  <a:gd name="T31" fmla="*/ 33 h 152"/>
                  <a:gd name="T32" fmla="*/ 53 w 76"/>
                  <a:gd name="T33" fmla="*/ 44 h 152"/>
                  <a:gd name="T34" fmla="*/ 66 w 76"/>
                  <a:gd name="T35" fmla="*/ 44 h 152"/>
                  <a:gd name="T36" fmla="*/ 56 w 76"/>
                  <a:gd name="T37" fmla="*/ 57 h 152"/>
                  <a:gd name="T38" fmla="*/ 53 w 76"/>
                  <a:gd name="T39" fmla="*/ 67 h 152"/>
                  <a:gd name="T40" fmla="*/ 66 w 76"/>
                  <a:gd name="T41" fmla="*/ 67 h 152"/>
                  <a:gd name="T42" fmla="*/ 56 w 76"/>
                  <a:gd name="T43" fmla="*/ 81 h 152"/>
                  <a:gd name="T44" fmla="*/ 53 w 76"/>
                  <a:gd name="T45" fmla="*/ 91 h 152"/>
                  <a:gd name="T46" fmla="*/ 66 w 76"/>
                  <a:gd name="T47" fmla="*/ 91 h 152"/>
                  <a:gd name="T48" fmla="*/ 56 w 76"/>
                  <a:gd name="T49" fmla="*/ 104 h 152"/>
                  <a:gd name="T50" fmla="*/ 53 w 76"/>
                  <a:gd name="T51" fmla="*/ 115 h 152"/>
                  <a:gd name="T52" fmla="*/ 66 w 76"/>
                  <a:gd name="T53" fmla="*/ 115 h 152"/>
                  <a:gd name="T54" fmla="*/ 56 w 76"/>
                  <a:gd name="T55" fmla="*/ 128 h 152"/>
                  <a:gd name="T56" fmla="*/ 32 w 76"/>
                  <a:gd name="T57" fmla="*/ 20 h 152"/>
                  <a:gd name="T58" fmla="*/ 45 w 76"/>
                  <a:gd name="T59" fmla="*/ 20 h 152"/>
                  <a:gd name="T60" fmla="*/ 35 w 76"/>
                  <a:gd name="T61" fmla="*/ 33 h 152"/>
                  <a:gd name="T62" fmla="*/ 32 w 76"/>
                  <a:gd name="T63" fmla="*/ 44 h 152"/>
                  <a:gd name="T64" fmla="*/ 45 w 76"/>
                  <a:gd name="T65" fmla="*/ 44 h 152"/>
                  <a:gd name="T66" fmla="*/ 35 w 76"/>
                  <a:gd name="T67" fmla="*/ 57 h 152"/>
                  <a:gd name="T68" fmla="*/ 32 w 76"/>
                  <a:gd name="T69" fmla="*/ 67 h 152"/>
                  <a:gd name="T70" fmla="*/ 45 w 76"/>
                  <a:gd name="T71" fmla="*/ 67 h 152"/>
                  <a:gd name="T72" fmla="*/ 35 w 76"/>
                  <a:gd name="T73" fmla="*/ 81 h 152"/>
                  <a:gd name="T74" fmla="*/ 32 w 76"/>
                  <a:gd name="T75" fmla="*/ 91 h 152"/>
                  <a:gd name="T76" fmla="*/ 45 w 76"/>
                  <a:gd name="T77" fmla="*/ 91 h 152"/>
                  <a:gd name="T78" fmla="*/ 35 w 76"/>
                  <a:gd name="T79" fmla="*/ 104 h 152"/>
                  <a:gd name="T80" fmla="*/ 32 w 76"/>
                  <a:gd name="T81" fmla="*/ 115 h 152"/>
                  <a:gd name="T82" fmla="*/ 45 w 76"/>
                  <a:gd name="T83" fmla="*/ 115 h 152"/>
                  <a:gd name="T84" fmla="*/ 35 w 76"/>
                  <a:gd name="T85" fmla="*/ 128 h 152"/>
                  <a:gd name="T86" fmla="*/ 11 w 76"/>
                  <a:gd name="T87" fmla="*/ 20 h 152"/>
                  <a:gd name="T88" fmla="*/ 24 w 76"/>
                  <a:gd name="T89" fmla="*/ 20 h 152"/>
                  <a:gd name="T90" fmla="*/ 14 w 76"/>
                  <a:gd name="T91" fmla="*/ 33 h 152"/>
                  <a:gd name="T92" fmla="*/ 11 w 76"/>
                  <a:gd name="T93" fmla="*/ 44 h 152"/>
                  <a:gd name="T94" fmla="*/ 24 w 76"/>
                  <a:gd name="T95" fmla="*/ 44 h 152"/>
                  <a:gd name="T96" fmla="*/ 14 w 76"/>
                  <a:gd name="T97" fmla="*/ 57 h 152"/>
                  <a:gd name="T98" fmla="*/ 11 w 76"/>
                  <a:gd name="T99" fmla="*/ 67 h 152"/>
                  <a:gd name="T100" fmla="*/ 24 w 76"/>
                  <a:gd name="T101" fmla="*/ 67 h 152"/>
                  <a:gd name="T102" fmla="*/ 14 w 76"/>
                  <a:gd name="T103" fmla="*/ 81 h 152"/>
                  <a:gd name="T104" fmla="*/ 11 w 76"/>
                  <a:gd name="T105" fmla="*/ 91 h 152"/>
                  <a:gd name="T106" fmla="*/ 24 w 76"/>
                  <a:gd name="T107" fmla="*/ 91 h 152"/>
                  <a:gd name="T108" fmla="*/ 14 w 76"/>
                  <a:gd name="T109" fmla="*/ 104 h 152"/>
                  <a:gd name="T110" fmla="*/ 11 w 76"/>
                  <a:gd name="T111" fmla="*/ 115 h 152"/>
                  <a:gd name="T112" fmla="*/ 24 w 76"/>
                  <a:gd name="T113" fmla="*/ 115 h 152"/>
                  <a:gd name="T114" fmla="*/ 14 w 76"/>
                  <a:gd name="T115" fmla="*/ 12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 h="152">
                    <a:moveTo>
                      <a:pt x="3" y="152"/>
                    </a:moveTo>
                    <a:cubicBezTo>
                      <a:pt x="8" y="152"/>
                      <a:pt x="8" y="152"/>
                      <a:pt x="8" y="152"/>
                    </a:cubicBezTo>
                    <a:cubicBezTo>
                      <a:pt x="9" y="152"/>
                      <a:pt x="11" y="150"/>
                      <a:pt x="11" y="149"/>
                    </a:cubicBezTo>
                    <a:cubicBezTo>
                      <a:pt x="11" y="141"/>
                      <a:pt x="11" y="141"/>
                      <a:pt x="11" y="141"/>
                    </a:cubicBezTo>
                    <a:cubicBezTo>
                      <a:pt x="11" y="140"/>
                      <a:pt x="12" y="138"/>
                      <a:pt x="14" y="138"/>
                    </a:cubicBezTo>
                    <a:cubicBezTo>
                      <a:pt x="21" y="138"/>
                      <a:pt x="21" y="138"/>
                      <a:pt x="21" y="138"/>
                    </a:cubicBezTo>
                    <a:cubicBezTo>
                      <a:pt x="23" y="138"/>
                      <a:pt x="24" y="140"/>
                      <a:pt x="24" y="141"/>
                    </a:cubicBezTo>
                    <a:cubicBezTo>
                      <a:pt x="24" y="149"/>
                      <a:pt x="24" y="149"/>
                      <a:pt x="24" y="149"/>
                    </a:cubicBezTo>
                    <a:cubicBezTo>
                      <a:pt x="24" y="150"/>
                      <a:pt x="26" y="152"/>
                      <a:pt x="27" y="152"/>
                    </a:cubicBezTo>
                    <a:cubicBezTo>
                      <a:pt x="29" y="152"/>
                      <a:pt x="29" y="152"/>
                      <a:pt x="29" y="152"/>
                    </a:cubicBezTo>
                    <a:cubicBezTo>
                      <a:pt x="30" y="152"/>
                      <a:pt x="32" y="150"/>
                      <a:pt x="32" y="149"/>
                    </a:cubicBezTo>
                    <a:cubicBezTo>
                      <a:pt x="32" y="141"/>
                      <a:pt x="32" y="141"/>
                      <a:pt x="32" y="141"/>
                    </a:cubicBezTo>
                    <a:cubicBezTo>
                      <a:pt x="32" y="140"/>
                      <a:pt x="33" y="138"/>
                      <a:pt x="35" y="138"/>
                    </a:cubicBezTo>
                    <a:cubicBezTo>
                      <a:pt x="42" y="138"/>
                      <a:pt x="42" y="138"/>
                      <a:pt x="42" y="138"/>
                    </a:cubicBezTo>
                    <a:cubicBezTo>
                      <a:pt x="44" y="138"/>
                      <a:pt x="45" y="140"/>
                      <a:pt x="45" y="141"/>
                    </a:cubicBezTo>
                    <a:cubicBezTo>
                      <a:pt x="45" y="149"/>
                      <a:pt x="45" y="149"/>
                      <a:pt x="45" y="149"/>
                    </a:cubicBezTo>
                    <a:cubicBezTo>
                      <a:pt x="45" y="150"/>
                      <a:pt x="47" y="152"/>
                      <a:pt x="48" y="152"/>
                    </a:cubicBezTo>
                    <a:cubicBezTo>
                      <a:pt x="50" y="152"/>
                      <a:pt x="50" y="152"/>
                      <a:pt x="50" y="152"/>
                    </a:cubicBezTo>
                    <a:cubicBezTo>
                      <a:pt x="51" y="152"/>
                      <a:pt x="53" y="150"/>
                      <a:pt x="53" y="149"/>
                    </a:cubicBezTo>
                    <a:cubicBezTo>
                      <a:pt x="53" y="141"/>
                      <a:pt x="53" y="141"/>
                      <a:pt x="53" y="141"/>
                    </a:cubicBezTo>
                    <a:cubicBezTo>
                      <a:pt x="53" y="140"/>
                      <a:pt x="54" y="138"/>
                      <a:pt x="56" y="138"/>
                    </a:cubicBezTo>
                    <a:cubicBezTo>
                      <a:pt x="63" y="138"/>
                      <a:pt x="63" y="138"/>
                      <a:pt x="63" y="138"/>
                    </a:cubicBezTo>
                    <a:cubicBezTo>
                      <a:pt x="65" y="138"/>
                      <a:pt x="66" y="140"/>
                      <a:pt x="66" y="141"/>
                    </a:cubicBezTo>
                    <a:cubicBezTo>
                      <a:pt x="66" y="149"/>
                      <a:pt x="66" y="149"/>
                      <a:pt x="66" y="149"/>
                    </a:cubicBezTo>
                    <a:cubicBezTo>
                      <a:pt x="66" y="150"/>
                      <a:pt x="68" y="152"/>
                      <a:pt x="69" y="152"/>
                    </a:cubicBezTo>
                    <a:cubicBezTo>
                      <a:pt x="74" y="152"/>
                      <a:pt x="74" y="152"/>
                      <a:pt x="74" y="152"/>
                    </a:cubicBezTo>
                    <a:cubicBezTo>
                      <a:pt x="75" y="152"/>
                      <a:pt x="76" y="150"/>
                      <a:pt x="76" y="149"/>
                    </a:cubicBezTo>
                    <a:cubicBezTo>
                      <a:pt x="76" y="9"/>
                      <a:pt x="76" y="9"/>
                      <a:pt x="76" y="9"/>
                    </a:cubicBezTo>
                    <a:cubicBezTo>
                      <a:pt x="76" y="7"/>
                      <a:pt x="75" y="6"/>
                      <a:pt x="74" y="6"/>
                    </a:cubicBezTo>
                    <a:cubicBezTo>
                      <a:pt x="58" y="6"/>
                      <a:pt x="58" y="6"/>
                      <a:pt x="58" y="6"/>
                    </a:cubicBezTo>
                    <a:cubicBezTo>
                      <a:pt x="56" y="6"/>
                      <a:pt x="55" y="5"/>
                      <a:pt x="55" y="3"/>
                    </a:cubicBezTo>
                    <a:cubicBezTo>
                      <a:pt x="55" y="3"/>
                      <a:pt x="55" y="3"/>
                      <a:pt x="55" y="3"/>
                    </a:cubicBezTo>
                    <a:cubicBezTo>
                      <a:pt x="55" y="1"/>
                      <a:pt x="53" y="0"/>
                      <a:pt x="52" y="0"/>
                    </a:cubicBezTo>
                    <a:cubicBezTo>
                      <a:pt x="25" y="0"/>
                      <a:pt x="25" y="0"/>
                      <a:pt x="25" y="0"/>
                    </a:cubicBezTo>
                    <a:cubicBezTo>
                      <a:pt x="24" y="0"/>
                      <a:pt x="22" y="1"/>
                      <a:pt x="22" y="3"/>
                    </a:cubicBezTo>
                    <a:cubicBezTo>
                      <a:pt x="22" y="3"/>
                      <a:pt x="22" y="3"/>
                      <a:pt x="22" y="3"/>
                    </a:cubicBezTo>
                    <a:cubicBezTo>
                      <a:pt x="22" y="5"/>
                      <a:pt x="21" y="6"/>
                      <a:pt x="19" y="6"/>
                    </a:cubicBezTo>
                    <a:cubicBezTo>
                      <a:pt x="3" y="6"/>
                      <a:pt x="3" y="6"/>
                      <a:pt x="3" y="6"/>
                    </a:cubicBezTo>
                    <a:cubicBezTo>
                      <a:pt x="2" y="6"/>
                      <a:pt x="0" y="7"/>
                      <a:pt x="0" y="9"/>
                    </a:cubicBezTo>
                    <a:cubicBezTo>
                      <a:pt x="0" y="149"/>
                      <a:pt x="0" y="149"/>
                      <a:pt x="0" y="149"/>
                    </a:cubicBezTo>
                    <a:cubicBezTo>
                      <a:pt x="0" y="150"/>
                      <a:pt x="2" y="152"/>
                      <a:pt x="3" y="152"/>
                    </a:cubicBezTo>
                    <a:close/>
                    <a:moveTo>
                      <a:pt x="53" y="20"/>
                    </a:moveTo>
                    <a:cubicBezTo>
                      <a:pt x="53" y="18"/>
                      <a:pt x="54" y="17"/>
                      <a:pt x="56" y="17"/>
                    </a:cubicBezTo>
                    <a:cubicBezTo>
                      <a:pt x="63" y="17"/>
                      <a:pt x="63" y="17"/>
                      <a:pt x="63" y="17"/>
                    </a:cubicBezTo>
                    <a:cubicBezTo>
                      <a:pt x="65" y="17"/>
                      <a:pt x="66" y="18"/>
                      <a:pt x="66" y="20"/>
                    </a:cubicBezTo>
                    <a:cubicBezTo>
                      <a:pt x="66" y="31"/>
                      <a:pt x="66" y="31"/>
                      <a:pt x="66" y="31"/>
                    </a:cubicBezTo>
                    <a:cubicBezTo>
                      <a:pt x="66" y="32"/>
                      <a:pt x="65" y="33"/>
                      <a:pt x="63" y="33"/>
                    </a:cubicBezTo>
                    <a:cubicBezTo>
                      <a:pt x="56" y="33"/>
                      <a:pt x="56" y="33"/>
                      <a:pt x="56" y="33"/>
                    </a:cubicBezTo>
                    <a:cubicBezTo>
                      <a:pt x="54" y="33"/>
                      <a:pt x="53" y="32"/>
                      <a:pt x="53" y="31"/>
                    </a:cubicBezTo>
                    <a:lnTo>
                      <a:pt x="53" y="20"/>
                    </a:lnTo>
                    <a:close/>
                    <a:moveTo>
                      <a:pt x="53" y="44"/>
                    </a:moveTo>
                    <a:cubicBezTo>
                      <a:pt x="53" y="42"/>
                      <a:pt x="54" y="41"/>
                      <a:pt x="56" y="41"/>
                    </a:cubicBezTo>
                    <a:cubicBezTo>
                      <a:pt x="63" y="41"/>
                      <a:pt x="63" y="41"/>
                      <a:pt x="63" y="41"/>
                    </a:cubicBezTo>
                    <a:cubicBezTo>
                      <a:pt x="65" y="41"/>
                      <a:pt x="66" y="42"/>
                      <a:pt x="66" y="44"/>
                    </a:cubicBezTo>
                    <a:cubicBezTo>
                      <a:pt x="66" y="54"/>
                      <a:pt x="66" y="54"/>
                      <a:pt x="66" y="54"/>
                    </a:cubicBezTo>
                    <a:cubicBezTo>
                      <a:pt x="66" y="56"/>
                      <a:pt x="65" y="57"/>
                      <a:pt x="63" y="57"/>
                    </a:cubicBezTo>
                    <a:cubicBezTo>
                      <a:pt x="56" y="57"/>
                      <a:pt x="56" y="57"/>
                      <a:pt x="56" y="57"/>
                    </a:cubicBezTo>
                    <a:cubicBezTo>
                      <a:pt x="54" y="57"/>
                      <a:pt x="53" y="56"/>
                      <a:pt x="53" y="54"/>
                    </a:cubicBezTo>
                    <a:lnTo>
                      <a:pt x="53" y="44"/>
                    </a:lnTo>
                    <a:close/>
                    <a:moveTo>
                      <a:pt x="53" y="67"/>
                    </a:moveTo>
                    <a:cubicBezTo>
                      <a:pt x="53" y="66"/>
                      <a:pt x="54" y="64"/>
                      <a:pt x="56" y="64"/>
                    </a:cubicBezTo>
                    <a:cubicBezTo>
                      <a:pt x="63" y="64"/>
                      <a:pt x="63" y="64"/>
                      <a:pt x="63" y="64"/>
                    </a:cubicBezTo>
                    <a:cubicBezTo>
                      <a:pt x="65" y="64"/>
                      <a:pt x="66" y="66"/>
                      <a:pt x="66" y="67"/>
                    </a:cubicBezTo>
                    <a:cubicBezTo>
                      <a:pt x="66" y="78"/>
                      <a:pt x="66" y="78"/>
                      <a:pt x="66" y="78"/>
                    </a:cubicBezTo>
                    <a:cubicBezTo>
                      <a:pt x="66" y="79"/>
                      <a:pt x="65" y="81"/>
                      <a:pt x="63" y="81"/>
                    </a:cubicBezTo>
                    <a:cubicBezTo>
                      <a:pt x="56" y="81"/>
                      <a:pt x="56" y="81"/>
                      <a:pt x="56" y="81"/>
                    </a:cubicBezTo>
                    <a:cubicBezTo>
                      <a:pt x="54" y="81"/>
                      <a:pt x="53" y="79"/>
                      <a:pt x="53" y="78"/>
                    </a:cubicBezTo>
                    <a:lnTo>
                      <a:pt x="53" y="67"/>
                    </a:lnTo>
                    <a:close/>
                    <a:moveTo>
                      <a:pt x="53" y="91"/>
                    </a:moveTo>
                    <a:cubicBezTo>
                      <a:pt x="53" y="89"/>
                      <a:pt x="54" y="88"/>
                      <a:pt x="56" y="88"/>
                    </a:cubicBezTo>
                    <a:cubicBezTo>
                      <a:pt x="63" y="88"/>
                      <a:pt x="63" y="88"/>
                      <a:pt x="63" y="88"/>
                    </a:cubicBezTo>
                    <a:cubicBezTo>
                      <a:pt x="65" y="88"/>
                      <a:pt x="66" y="89"/>
                      <a:pt x="66" y="91"/>
                    </a:cubicBezTo>
                    <a:cubicBezTo>
                      <a:pt x="66" y="102"/>
                      <a:pt x="66" y="102"/>
                      <a:pt x="66" y="102"/>
                    </a:cubicBezTo>
                    <a:cubicBezTo>
                      <a:pt x="66" y="103"/>
                      <a:pt x="65" y="104"/>
                      <a:pt x="63" y="104"/>
                    </a:cubicBezTo>
                    <a:cubicBezTo>
                      <a:pt x="56" y="104"/>
                      <a:pt x="56" y="104"/>
                      <a:pt x="56" y="104"/>
                    </a:cubicBezTo>
                    <a:cubicBezTo>
                      <a:pt x="54" y="104"/>
                      <a:pt x="53" y="103"/>
                      <a:pt x="53" y="102"/>
                    </a:cubicBezTo>
                    <a:lnTo>
                      <a:pt x="53" y="91"/>
                    </a:lnTo>
                    <a:close/>
                    <a:moveTo>
                      <a:pt x="53" y="115"/>
                    </a:moveTo>
                    <a:cubicBezTo>
                      <a:pt x="53" y="113"/>
                      <a:pt x="54" y="112"/>
                      <a:pt x="56" y="112"/>
                    </a:cubicBezTo>
                    <a:cubicBezTo>
                      <a:pt x="63" y="112"/>
                      <a:pt x="63" y="112"/>
                      <a:pt x="63" y="112"/>
                    </a:cubicBezTo>
                    <a:cubicBezTo>
                      <a:pt x="65" y="112"/>
                      <a:pt x="66" y="113"/>
                      <a:pt x="66" y="115"/>
                    </a:cubicBezTo>
                    <a:cubicBezTo>
                      <a:pt x="66" y="125"/>
                      <a:pt x="66" y="125"/>
                      <a:pt x="66" y="125"/>
                    </a:cubicBezTo>
                    <a:cubicBezTo>
                      <a:pt x="66" y="127"/>
                      <a:pt x="65" y="128"/>
                      <a:pt x="63" y="128"/>
                    </a:cubicBezTo>
                    <a:cubicBezTo>
                      <a:pt x="56" y="128"/>
                      <a:pt x="56" y="128"/>
                      <a:pt x="56" y="128"/>
                    </a:cubicBezTo>
                    <a:cubicBezTo>
                      <a:pt x="54" y="128"/>
                      <a:pt x="53" y="127"/>
                      <a:pt x="53" y="125"/>
                    </a:cubicBezTo>
                    <a:lnTo>
                      <a:pt x="53" y="115"/>
                    </a:lnTo>
                    <a:close/>
                    <a:moveTo>
                      <a:pt x="32" y="20"/>
                    </a:moveTo>
                    <a:cubicBezTo>
                      <a:pt x="32" y="18"/>
                      <a:pt x="33" y="17"/>
                      <a:pt x="35" y="17"/>
                    </a:cubicBezTo>
                    <a:cubicBezTo>
                      <a:pt x="42" y="17"/>
                      <a:pt x="42" y="17"/>
                      <a:pt x="42" y="17"/>
                    </a:cubicBezTo>
                    <a:cubicBezTo>
                      <a:pt x="44" y="17"/>
                      <a:pt x="45" y="18"/>
                      <a:pt x="45" y="20"/>
                    </a:cubicBezTo>
                    <a:cubicBezTo>
                      <a:pt x="45" y="31"/>
                      <a:pt x="45" y="31"/>
                      <a:pt x="45" y="31"/>
                    </a:cubicBezTo>
                    <a:cubicBezTo>
                      <a:pt x="45" y="32"/>
                      <a:pt x="44" y="33"/>
                      <a:pt x="42" y="33"/>
                    </a:cubicBezTo>
                    <a:cubicBezTo>
                      <a:pt x="35" y="33"/>
                      <a:pt x="35" y="33"/>
                      <a:pt x="35" y="33"/>
                    </a:cubicBezTo>
                    <a:cubicBezTo>
                      <a:pt x="33" y="33"/>
                      <a:pt x="32" y="32"/>
                      <a:pt x="32" y="31"/>
                    </a:cubicBezTo>
                    <a:lnTo>
                      <a:pt x="32" y="20"/>
                    </a:lnTo>
                    <a:close/>
                    <a:moveTo>
                      <a:pt x="32" y="44"/>
                    </a:moveTo>
                    <a:cubicBezTo>
                      <a:pt x="32" y="42"/>
                      <a:pt x="33" y="41"/>
                      <a:pt x="35" y="41"/>
                    </a:cubicBezTo>
                    <a:cubicBezTo>
                      <a:pt x="42" y="41"/>
                      <a:pt x="42" y="41"/>
                      <a:pt x="42" y="41"/>
                    </a:cubicBezTo>
                    <a:cubicBezTo>
                      <a:pt x="44" y="41"/>
                      <a:pt x="45" y="42"/>
                      <a:pt x="45" y="44"/>
                    </a:cubicBezTo>
                    <a:cubicBezTo>
                      <a:pt x="45" y="54"/>
                      <a:pt x="45" y="54"/>
                      <a:pt x="45" y="54"/>
                    </a:cubicBezTo>
                    <a:cubicBezTo>
                      <a:pt x="45" y="56"/>
                      <a:pt x="44" y="57"/>
                      <a:pt x="42" y="57"/>
                    </a:cubicBezTo>
                    <a:cubicBezTo>
                      <a:pt x="35" y="57"/>
                      <a:pt x="35" y="57"/>
                      <a:pt x="35" y="57"/>
                    </a:cubicBezTo>
                    <a:cubicBezTo>
                      <a:pt x="33" y="57"/>
                      <a:pt x="32" y="56"/>
                      <a:pt x="32" y="54"/>
                    </a:cubicBezTo>
                    <a:lnTo>
                      <a:pt x="32" y="44"/>
                    </a:lnTo>
                    <a:close/>
                    <a:moveTo>
                      <a:pt x="32" y="67"/>
                    </a:moveTo>
                    <a:cubicBezTo>
                      <a:pt x="32" y="66"/>
                      <a:pt x="33" y="64"/>
                      <a:pt x="35" y="64"/>
                    </a:cubicBezTo>
                    <a:cubicBezTo>
                      <a:pt x="42" y="64"/>
                      <a:pt x="42" y="64"/>
                      <a:pt x="42" y="64"/>
                    </a:cubicBezTo>
                    <a:cubicBezTo>
                      <a:pt x="44" y="64"/>
                      <a:pt x="45" y="66"/>
                      <a:pt x="45" y="67"/>
                    </a:cubicBezTo>
                    <a:cubicBezTo>
                      <a:pt x="45" y="78"/>
                      <a:pt x="45" y="78"/>
                      <a:pt x="45" y="78"/>
                    </a:cubicBezTo>
                    <a:cubicBezTo>
                      <a:pt x="45" y="79"/>
                      <a:pt x="44" y="81"/>
                      <a:pt x="42" y="81"/>
                    </a:cubicBezTo>
                    <a:cubicBezTo>
                      <a:pt x="35" y="81"/>
                      <a:pt x="35" y="81"/>
                      <a:pt x="35" y="81"/>
                    </a:cubicBezTo>
                    <a:cubicBezTo>
                      <a:pt x="33" y="81"/>
                      <a:pt x="32" y="79"/>
                      <a:pt x="32" y="78"/>
                    </a:cubicBezTo>
                    <a:lnTo>
                      <a:pt x="32" y="67"/>
                    </a:lnTo>
                    <a:close/>
                    <a:moveTo>
                      <a:pt x="32" y="91"/>
                    </a:moveTo>
                    <a:cubicBezTo>
                      <a:pt x="32" y="89"/>
                      <a:pt x="33" y="88"/>
                      <a:pt x="35" y="88"/>
                    </a:cubicBezTo>
                    <a:cubicBezTo>
                      <a:pt x="42" y="88"/>
                      <a:pt x="42" y="88"/>
                      <a:pt x="42" y="88"/>
                    </a:cubicBezTo>
                    <a:cubicBezTo>
                      <a:pt x="44" y="88"/>
                      <a:pt x="45" y="89"/>
                      <a:pt x="45" y="91"/>
                    </a:cubicBezTo>
                    <a:cubicBezTo>
                      <a:pt x="45" y="102"/>
                      <a:pt x="45" y="102"/>
                      <a:pt x="45" y="102"/>
                    </a:cubicBezTo>
                    <a:cubicBezTo>
                      <a:pt x="45" y="103"/>
                      <a:pt x="44" y="104"/>
                      <a:pt x="42" y="104"/>
                    </a:cubicBezTo>
                    <a:cubicBezTo>
                      <a:pt x="35" y="104"/>
                      <a:pt x="35" y="104"/>
                      <a:pt x="35" y="104"/>
                    </a:cubicBezTo>
                    <a:cubicBezTo>
                      <a:pt x="33" y="104"/>
                      <a:pt x="32" y="103"/>
                      <a:pt x="32" y="102"/>
                    </a:cubicBezTo>
                    <a:lnTo>
                      <a:pt x="32" y="91"/>
                    </a:lnTo>
                    <a:close/>
                    <a:moveTo>
                      <a:pt x="32" y="115"/>
                    </a:moveTo>
                    <a:cubicBezTo>
                      <a:pt x="32" y="113"/>
                      <a:pt x="33" y="112"/>
                      <a:pt x="35" y="112"/>
                    </a:cubicBezTo>
                    <a:cubicBezTo>
                      <a:pt x="42" y="112"/>
                      <a:pt x="42" y="112"/>
                      <a:pt x="42" y="112"/>
                    </a:cubicBezTo>
                    <a:cubicBezTo>
                      <a:pt x="44" y="112"/>
                      <a:pt x="45" y="113"/>
                      <a:pt x="45" y="115"/>
                    </a:cubicBezTo>
                    <a:cubicBezTo>
                      <a:pt x="45" y="125"/>
                      <a:pt x="45" y="125"/>
                      <a:pt x="45" y="125"/>
                    </a:cubicBezTo>
                    <a:cubicBezTo>
                      <a:pt x="45" y="127"/>
                      <a:pt x="44" y="128"/>
                      <a:pt x="42" y="128"/>
                    </a:cubicBezTo>
                    <a:cubicBezTo>
                      <a:pt x="35" y="128"/>
                      <a:pt x="35" y="128"/>
                      <a:pt x="35" y="128"/>
                    </a:cubicBezTo>
                    <a:cubicBezTo>
                      <a:pt x="33" y="128"/>
                      <a:pt x="32" y="127"/>
                      <a:pt x="32" y="125"/>
                    </a:cubicBezTo>
                    <a:lnTo>
                      <a:pt x="32" y="115"/>
                    </a:lnTo>
                    <a:close/>
                    <a:moveTo>
                      <a:pt x="11" y="20"/>
                    </a:moveTo>
                    <a:cubicBezTo>
                      <a:pt x="11" y="18"/>
                      <a:pt x="12" y="17"/>
                      <a:pt x="14" y="17"/>
                    </a:cubicBezTo>
                    <a:cubicBezTo>
                      <a:pt x="21" y="17"/>
                      <a:pt x="21" y="17"/>
                      <a:pt x="21" y="17"/>
                    </a:cubicBezTo>
                    <a:cubicBezTo>
                      <a:pt x="23" y="17"/>
                      <a:pt x="24" y="18"/>
                      <a:pt x="24" y="20"/>
                    </a:cubicBezTo>
                    <a:cubicBezTo>
                      <a:pt x="24" y="31"/>
                      <a:pt x="24" y="31"/>
                      <a:pt x="24" y="31"/>
                    </a:cubicBezTo>
                    <a:cubicBezTo>
                      <a:pt x="24" y="32"/>
                      <a:pt x="23" y="33"/>
                      <a:pt x="21" y="33"/>
                    </a:cubicBezTo>
                    <a:cubicBezTo>
                      <a:pt x="14" y="33"/>
                      <a:pt x="14" y="33"/>
                      <a:pt x="14" y="33"/>
                    </a:cubicBezTo>
                    <a:cubicBezTo>
                      <a:pt x="12" y="33"/>
                      <a:pt x="11" y="32"/>
                      <a:pt x="11" y="31"/>
                    </a:cubicBezTo>
                    <a:lnTo>
                      <a:pt x="11" y="20"/>
                    </a:lnTo>
                    <a:close/>
                    <a:moveTo>
                      <a:pt x="11" y="44"/>
                    </a:moveTo>
                    <a:cubicBezTo>
                      <a:pt x="11" y="42"/>
                      <a:pt x="12" y="41"/>
                      <a:pt x="14" y="41"/>
                    </a:cubicBezTo>
                    <a:cubicBezTo>
                      <a:pt x="21" y="41"/>
                      <a:pt x="21" y="41"/>
                      <a:pt x="21" y="41"/>
                    </a:cubicBezTo>
                    <a:cubicBezTo>
                      <a:pt x="23" y="41"/>
                      <a:pt x="24" y="42"/>
                      <a:pt x="24" y="44"/>
                    </a:cubicBezTo>
                    <a:cubicBezTo>
                      <a:pt x="24" y="54"/>
                      <a:pt x="24" y="54"/>
                      <a:pt x="24" y="54"/>
                    </a:cubicBezTo>
                    <a:cubicBezTo>
                      <a:pt x="24" y="56"/>
                      <a:pt x="23" y="57"/>
                      <a:pt x="21" y="57"/>
                    </a:cubicBezTo>
                    <a:cubicBezTo>
                      <a:pt x="14" y="57"/>
                      <a:pt x="14" y="57"/>
                      <a:pt x="14" y="57"/>
                    </a:cubicBezTo>
                    <a:cubicBezTo>
                      <a:pt x="12" y="57"/>
                      <a:pt x="11" y="56"/>
                      <a:pt x="11" y="54"/>
                    </a:cubicBezTo>
                    <a:lnTo>
                      <a:pt x="11" y="44"/>
                    </a:lnTo>
                    <a:close/>
                    <a:moveTo>
                      <a:pt x="11" y="67"/>
                    </a:moveTo>
                    <a:cubicBezTo>
                      <a:pt x="11" y="66"/>
                      <a:pt x="12" y="64"/>
                      <a:pt x="14" y="64"/>
                    </a:cubicBezTo>
                    <a:cubicBezTo>
                      <a:pt x="21" y="64"/>
                      <a:pt x="21" y="64"/>
                      <a:pt x="21" y="64"/>
                    </a:cubicBezTo>
                    <a:cubicBezTo>
                      <a:pt x="23" y="64"/>
                      <a:pt x="24" y="66"/>
                      <a:pt x="24" y="67"/>
                    </a:cubicBezTo>
                    <a:cubicBezTo>
                      <a:pt x="24" y="78"/>
                      <a:pt x="24" y="78"/>
                      <a:pt x="24" y="78"/>
                    </a:cubicBezTo>
                    <a:cubicBezTo>
                      <a:pt x="24" y="79"/>
                      <a:pt x="23" y="81"/>
                      <a:pt x="21" y="81"/>
                    </a:cubicBezTo>
                    <a:cubicBezTo>
                      <a:pt x="14" y="81"/>
                      <a:pt x="14" y="81"/>
                      <a:pt x="14" y="81"/>
                    </a:cubicBezTo>
                    <a:cubicBezTo>
                      <a:pt x="12" y="81"/>
                      <a:pt x="11" y="79"/>
                      <a:pt x="11" y="78"/>
                    </a:cubicBezTo>
                    <a:lnTo>
                      <a:pt x="11" y="67"/>
                    </a:lnTo>
                    <a:close/>
                    <a:moveTo>
                      <a:pt x="11" y="91"/>
                    </a:moveTo>
                    <a:cubicBezTo>
                      <a:pt x="11" y="89"/>
                      <a:pt x="12" y="88"/>
                      <a:pt x="14" y="88"/>
                    </a:cubicBezTo>
                    <a:cubicBezTo>
                      <a:pt x="21" y="88"/>
                      <a:pt x="21" y="88"/>
                      <a:pt x="21" y="88"/>
                    </a:cubicBezTo>
                    <a:cubicBezTo>
                      <a:pt x="23" y="88"/>
                      <a:pt x="24" y="89"/>
                      <a:pt x="24" y="91"/>
                    </a:cubicBezTo>
                    <a:cubicBezTo>
                      <a:pt x="24" y="102"/>
                      <a:pt x="24" y="102"/>
                      <a:pt x="24" y="102"/>
                    </a:cubicBezTo>
                    <a:cubicBezTo>
                      <a:pt x="24" y="103"/>
                      <a:pt x="23" y="104"/>
                      <a:pt x="21" y="104"/>
                    </a:cubicBezTo>
                    <a:cubicBezTo>
                      <a:pt x="14" y="104"/>
                      <a:pt x="14" y="104"/>
                      <a:pt x="14" y="104"/>
                    </a:cubicBezTo>
                    <a:cubicBezTo>
                      <a:pt x="12" y="104"/>
                      <a:pt x="11" y="103"/>
                      <a:pt x="11" y="102"/>
                    </a:cubicBezTo>
                    <a:lnTo>
                      <a:pt x="11" y="91"/>
                    </a:lnTo>
                    <a:close/>
                    <a:moveTo>
                      <a:pt x="11" y="115"/>
                    </a:moveTo>
                    <a:cubicBezTo>
                      <a:pt x="11" y="113"/>
                      <a:pt x="12" y="112"/>
                      <a:pt x="14" y="112"/>
                    </a:cubicBezTo>
                    <a:cubicBezTo>
                      <a:pt x="21" y="112"/>
                      <a:pt x="21" y="112"/>
                      <a:pt x="21" y="112"/>
                    </a:cubicBezTo>
                    <a:cubicBezTo>
                      <a:pt x="23" y="112"/>
                      <a:pt x="24" y="113"/>
                      <a:pt x="24" y="115"/>
                    </a:cubicBezTo>
                    <a:cubicBezTo>
                      <a:pt x="24" y="125"/>
                      <a:pt x="24" y="125"/>
                      <a:pt x="24" y="125"/>
                    </a:cubicBezTo>
                    <a:cubicBezTo>
                      <a:pt x="24" y="127"/>
                      <a:pt x="23" y="128"/>
                      <a:pt x="21" y="128"/>
                    </a:cubicBezTo>
                    <a:cubicBezTo>
                      <a:pt x="14" y="128"/>
                      <a:pt x="14" y="128"/>
                      <a:pt x="14" y="128"/>
                    </a:cubicBezTo>
                    <a:cubicBezTo>
                      <a:pt x="12" y="128"/>
                      <a:pt x="11" y="127"/>
                      <a:pt x="11" y="125"/>
                    </a:cubicBezTo>
                    <a:lnTo>
                      <a:pt x="11" y="11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30000" noProof="0" dirty="0">
                  <a:ln>
                    <a:noFill/>
                  </a:ln>
                  <a:solidFill>
                    <a:sysClr val="windowText" lastClr="000000"/>
                  </a:solidFill>
                  <a:effectLst/>
                  <a:uLnTx/>
                  <a:uFillTx/>
                </a:endParaRPr>
              </a:p>
            </p:txBody>
          </p:sp>
          <p:sp>
            <p:nvSpPr>
              <p:cNvPr id="118" name="Freeform 219"/>
              <p:cNvSpPr>
                <a:spLocks/>
              </p:cNvSpPr>
              <p:nvPr/>
            </p:nvSpPr>
            <p:spPr bwMode="auto">
              <a:xfrm>
                <a:off x="5774869" y="3545681"/>
                <a:ext cx="105376" cy="51314"/>
              </a:xfrm>
              <a:custGeom>
                <a:avLst/>
                <a:gdLst>
                  <a:gd name="T0" fmla="*/ 3 w 49"/>
                  <a:gd name="T1" fmla="*/ 24 h 24"/>
                  <a:gd name="T2" fmla="*/ 5 w 49"/>
                  <a:gd name="T3" fmla="*/ 24 h 24"/>
                  <a:gd name="T4" fmla="*/ 8 w 49"/>
                  <a:gd name="T5" fmla="*/ 21 h 24"/>
                  <a:gd name="T6" fmla="*/ 8 w 49"/>
                  <a:gd name="T7" fmla="*/ 13 h 24"/>
                  <a:gd name="T8" fmla="*/ 11 w 49"/>
                  <a:gd name="T9" fmla="*/ 10 h 24"/>
                  <a:gd name="T10" fmla="*/ 18 w 49"/>
                  <a:gd name="T11" fmla="*/ 10 h 24"/>
                  <a:gd name="T12" fmla="*/ 21 w 49"/>
                  <a:gd name="T13" fmla="*/ 13 h 24"/>
                  <a:gd name="T14" fmla="*/ 21 w 49"/>
                  <a:gd name="T15" fmla="*/ 21 h 24"/>
                  <a:gd name="T16" fmla="*/ 24 w 49"/>
                  <a:gd name="T17" fmla="*/ 24 h 24"/>
                  <a:gd name="T18" fmla="*/ 26 w 49"/>
                  <a:gd name="T19" fmla="*/ 24 h 24"/>
                  <a:gd name="T20" fmla="*/ 29 w 49"/>
                  <a:gd name="T21" fmla="*/ 21 h 24"/>
                  <a:gd name="T22" fmla="*/ 29 w 49"/>
                  <a:gd name="T23" fmla="*/ 13 h 24"/>
                  <a:gd name="T24" fmla="*/ 31 w 49"/>
                  <a:gd name="T25" fmla="*/ 10 h 24"/>
                  <a:gd name="T26" fmla="*/ 39 w 49"/>
                  <a:gd name="T27" fmla="*/ 10 h 24"/>
                  <a:gd name="T28" fmla="*/ 42 w 49"/>
                  <a:gd name="T29" fmla="*/ 13 h 24"/>
                  <a:gd name="T30" fmla="*/ 42 w 49"/>
                  <a:gd name="T31" fmla="*/ 21 h 24"/>
                  <a:gd name="T32" fmla="*/ 45 w 49"/>
                  <a:gd name="T33" fmla="*/ 24 h 24"/>
                  <a:gd name="T34" fmla="*/ 46 w 49"/>
                  <a:gd name="T35" fmla="*/ 24 h 24"/>
                  <a:gd name="T36" fmla="*/ 49 w 49"/>
                  <a:gd name="T37" fmla="*/ 21 h 24"/>
                  <a:gd name="T38" fmla="*/ 49 w 49"/>
                  <a:gd name="T39" fmla="*/ 3 h 24"/>
                  <a:gd name="T40" fmla="*/ 46 w 49"/>
                  <a:gd name="T41" fmla="*/ 0 h 24"/>
                  <a:gd name="T42" fmla="*/ 3 w 49"/>
                  <a:gd name="T43" fmla="*/ 0 h 24"/>
                  <a:gd name="T44" fmla="*/ 0 w 49"/>
                  <a:gd name="T45" fmla="*/ 3 h 24"/>
                  <a:gd name="T46" fmla="*/ 0 w 49"/>
                  <a:gd name="T47" fmla="*/ 21 h 24"/>
                  <a:gd name="T48" fmla="*/ 3 w 49"/>
                  <a:gd name="T4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24">
                    <a:moveTo>
                      <a:pt x="3" y="24"/>
                    </a:moveTo>
                    <a:cubicBezTo>
                      <a:pt x="5" y="24"/>
                      <a:pt x="5" y="24"/>
                      <a:pt x="5" y="24"/>
                    </a:cubicBezTo>
                    <a:cubicBezTo>
                      <a:pt x="6" y="24"/>
                      <a:pt x="8" y="22"/>
                      <a:pt x="8" y="21"/>
                    </a:cubicBezTo>
                    <a:cubicBezTo>
                      <a:pt x="8" y="13"/>
                      <a:pt x="8" y="13"/>
                      <a:pt x="8" y="13"/>
                    </a:cubicBezTo>
                    <a:cubicBezTo>
                      <a:pt x="8" y="12"/>
                      <a:pt x="9" y="10"/>
                      <a:pt x="11" y="10"/>
                    </a:cubicBezTo>
                    <a:cubicBezTo>
                      <a:pt x="18" y="10"/>
                      <a:pt x="18" y="10"/>
                      <a:pt x="18" y="10"/>
                    </a:cubicBezTo>
                    <a:cubicBezTo>
                      <a:pt x="20" y="10"/>
                      <a:pt x="21" y="12"/>
                      <a:pt x="21" y="13"/>
                    </a:cubicBezTo>
                    <a:cubicBezTo>
                      <a:pt x="21" y="21"/>
                      <a:pt x="21" y="21"/>
                      <a:pt x="21" y="21"/>
                    </a:cubicBezTo>
                    <a:cubicBezTo>
                      <a:pt x="21" y="22"/>
                      <a:pt x="23" y="24"/>
                      <a:pt x="24" y="24"/>
                    </a:cubicBezTo>
                    <a:cubicBezTo>
                      <a:pt x="26" y="24"/>
                      <a:pt x="26" y="24"/>
                      <a:pt x="26" y="24"/>
                    </a:cubicBezTo>
                    <a:cubicBezTo>
                      <a:pt x="27" y="24"/>
                      <a:pt x="29" y="22"/>
                      <a:pt x="29" y="21"/>
                    </a:cubicBezTo>
                    <a:cubicBezTo>
                      <a:pt x="29" y="13"/>
                      <a:pt x="29" y="13"/>
                      <a:pt x="29" y="13"/>
                    </a:cubicBezTo>
                    <a:cubicBezTo>
                      <a:pt x="29" y="12"/>
                      <a:pt x="30" y="10"/>
                      <a:pt x="31" y="10"/>
                    </a:cubicBezTo>
                    <a:cubicBezTo>
                      <a:pt x="39" y="10"/>
                      <a:pt x="39" y="10"/>
                      <a:pt x="39" y="10"/>
                    </a:cubicBezTo>
                    <a:cubicBezTo>
                      <a:pt x="41" y="10"/>
                      <a:pt x="42" y="12"/>
                      <a:pt x="42" y="13"/>
                    </a:cubicBezTo>
                    <a:cubicBezTo>
                      <a:pt x="42" y="21"/>
                      <a:pt x="42" y="21"/>
                      <a:pt x="42" y="21"/>
                    </a:cubicBezTo>
                    <a:cubicBezTo>
                      <a:pt x="42" y="22"/>
                      <a:pt x="44" y="24"/>
                      <a:pt x="45" y="24"/>
                    </a:cubicBezTo>
                    <a:cubicBezTo>
                      <a:pt x="46" y="24"/>
                      <a:pt x="46" y="24"/>
                      <a:pt x="46" y="24"/>
                    </a:cubicBezTo>
                    <a:cubicBezTo>
                      <a:pt x="47" y="24"/>
                      <a:pt x="49" y="22"/>
                      <a:pt x="49" y="21"/>
                    </a:cubicBezTo>
                    <a:cubicBezTo>
                      <a:pt x="49" y="3"/>
                      <a:pt x="49" y="3"/>
                      <a:pt x="49" y="3"/>
                    </a:cubicBezTo>
                    <a:cubicBezTo>
                      <a:pt x="49" y="1"/>
                      <a:pt x="47" y="0"/>
                      <a:pt x="46" y="0"/>
                    </a:cubicBezTo>
                    <a:cubicBezTo>
                      <a:pt x="3" y="0"/>
                      <a:pt x="3" y="0"/>
                      <a:pt x="3" y="0"/>
                    </a:cubicBezTo>
                    <a:cubicBezTo>
                      <a:pt x="1" y="0"/>
                      <a:pt x="0" y="1"/>
                      <a:pt x="0" y="3"/>
                    </a:cubicBezTo>
                    <a:cubicBezTo>
                      <a:pt x="0" y="21"/>
                      <a:pt x="0" y="21"/>
                      <a:pt x="0" y="21"/>
                    </a:cubicBezTo>
                    <a:cubicBezTo>
                      <a:pt x="0" y="22"/>
                      <a:pt x="1" y="24"/>
                      <a:pt x="3" y="2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30000" noProof="0" dirty="0">
                  <a:ln>
                    <a:noFill/>
                  </a:ln>
                  <a:solidFill>
                    <a:sysClr val="windowText" lastClr="000000"/>
                  </a:solidFill>
                  <a:effectLst/>
                  <a:uLnTx/>
                  <a:uFillTx/>
                </a:endParaRPr>
              </a:p>
            </p:txBody>
          </p:sp>
        </p:grpSp>
      </p:grpSp>
      <p:grpSp>
        <p:nvGrpSpPr>
          <p:cNvPr id="94" name="Policy 1"/>
          <p:cNvGrpSpPr/>
          <p:nvPr/>
        </p:nvGrpSpPr>
        <p:grpSpPr>
          <a:xfrm>
            <a:off x="3821901" y="2065801"/>
            <a:ext cx="1518178" cy="1518178"/>
            <a:chOff x="4834467" y="4776587"/>
            <a:chExt cx="1518178" cy="1518178"/>
          </a:xfrm>
        </p:grpSpPr>
        <p:sp>
          <p:nvSpPr>
            <p:cNvPr id="95" name="Oval 94"/>
            <p:cNvSpPr/>
            <p:nvPr/>
          </p:nvSpPr>
          <p:spPr>
            <a:xfrm>
              <a:off x="4834467" y="4776587"/>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bg1"/>
                </a:solidFill>
                <a:effectLst/>
                <a:uLnTx/>
                <a:uFillTx/>
              </a:endParaRPr>
            </a:p>
          </p:txBody>
        </p:sp>
        <p:sp>
          <p:nvSpPr>
            <p:cNvPr id="96" name="Rectangle 95"/>
            <p:cNvSpPr/>
            <p:nvPr/>
          </p:nvSpPr>
          <p:spPr>
            <a:xfrm>
              <a:off x="4923340" y="5714075"/>
              <a:ext cx="1340432" cy="286232"/>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rPr>
                <a:t>Policymakers</a:t>
              </a:r>
            </a:p>
          </p:txBody>
        </p:sp>
        <p:sp>
          <p:nvSpPr>
            <p:cNvPr id="97" name="Freeform 44"/>
            <p:cNvSpPr>
              <a:spLocks noEditPoints="1"/>
            </p:cNvSpPr>
            <p:nvPr/>
          </p:nvSpPr>
          <p:spPr bwMode="auto">
            <a:xfrm>
              <a:off x="5295900" y="5017837"/>
              <a:ext cx="651300" cy="596042"/>
            </a:xfrm>
            <a:custGeom>
              <a:avLst/>
              <a:gdLst>
                <a:gd name="T0" fmla="*/ 41049 w 1714"/>
                <a:gd name="T1" fmla="*/ 712923 h 1567"/>
                <a:gd name="T2" fmla="*/ 818928 w 1714"/>
                <a:gd name="T3" fmla="*/ 732954 h 1567"/>
                <a:gd name="T4" fmla="*/ 838426 w 1714"/>
                <a:gd name="T5" fmla="*/ 700595 h 1567"/>
                <a:gd name="T6" fmla="*/ 61060 w 1714"/>
                <a:gd name="T7" fmla="*/ 680564 h 1567"/>
                <a:gd name="T8" fmla="*/ 42075 w 1714"/>
                <a:gd name="T9" fmla="*/ 240380 h 1567"/>
                <a:gd name="T10" fmla="*/ 807126 w 1714"/>
                <a:gd name="T11" fmla="*/ 257330 h 1567"/>
                <a:gd name="T12" fmla="*/ 841505 w 1714"/>
                <a:gd name="T13" fmla="*/ 234730 h 1567"/>
                <a:gd name="T14" fmla="*/ 47719 w 1714"/>
                <a:gd name="T15" fmla="*/ 217780 h 1567"/>
                <a:gd name="T16" fmla="*/ 42075 w 1714"/>
                <a:gd name="T17" fmla="*/ 240380 h 1567"/>
                <a:gd name="T18" fmla="*/ 20011 w 1714"/>
                <a:gd name="T19" fmla="*/ 751959 h 1567"/>
                <a:gd name="T20" fmla="*/ 0 w 1714"/>
                <a:gd name="T21" fmla="*/ 785345 h 1567"/>
                <a:gd name="T22" fmla="*/ 859977 w 1714"/>
                <a:gd name="T23" fmla="*/ 804863 h 1567"/>
                <a:gd name="T24" fmla="*/ 879475 w 1714"/>
                <a:gd name="T25" fmla="*/ 771990 h 1567"/>
                <a:gd name="T26" fmla="*/ 47719 w 1714"/>
                <a:gd name="T27" fmla="*/ 197749 h 1567"/>
                <a:gd name="T28" fmla="*/ 834321 w 1714"/>
                <a:gd name="T29" fmla="*/ 189017 h 1567"/>
                <a:gd name="T30" fmla="*/ 422292 w 1714"/>
                <a:gd name="T31" fmla="*/ 4623 h 1567"/>
                <a:gd name="T32" fmla="*/ 47719 w 1714"/>
                <a:gd name="T33" fmla="*/ 197749 h 1567"/>
                <a:gd name="T34" fmla="*/ 71836 w 1714"/>
                <a:gd name="T35" fmla="*/ 302016 h 1567"/>
                <a:gd name="T36" fmla="*/ 102109 w 1714"/>
                <a:gd name="T37" fmla="*/ 322562 h 1567"/>
                <a:gd name="T38" fmla="*/ 115963 w 1714"/>
                <a:gd name="T39" fmla="*/ 310234 h 1567"/>
                <a:gd name="T40" fmla="*/ 102109 w 1714"/>
                <a:gd name="T41" fmla="*/ 650259 h 1567"/>
                <a:gd name="T42" fmla="*/ 189339 w 1714"/>
                <a:gd name="T43" fmla="*/ 670291 h 1567"/>
                <a:gd name="T44" fmla="*/ 209350 w 1714"/>
                <a:gd name="T45" fmla="*/ 330780 h 1567"/>
                <a:gd name="T46" fmla="*/ 196009 w 1714"/>
                <a:gd name="T47" fmla="*/ 307666 h 1567"/>
                <a:gd name="T48" fmla="*/ 217047 w 1714"/>
                <a:gd name="T49" fmla="*/ 324102 h 1567"/>
                <a:gd name="T50" fmla="*/ 218073 w 1714"/>
                <a:gd name="T51" fmla="*/ 280444 h 1567"/>
                <a:gd name="T52" fmla="*/ 93900 w 1714"/>
                <a:gd name="T53" fmla="*/ 280444 h 1567"/>
                <a:gd name="T54" fmla="*/ 640878 w 1714"/>
                <a:gd name="T55" fmla="*/ 302016 h 1567"/>
                <a:gd name="T56" fmla="*/ 670638 w 1714"/>
                <a:gd name="T57" fmla="*/ 322562 h 1567"/>
                <a:gd name="T58" fmla="*/ 684492 w 1714"/>
                <a:gd name="T59" fmla="*/ 310234 h 1567"/>
                <a:gd name="T60" fmla="*/ 670638 w 1714"/>
                <a:gd name="T61" fmla="*/ 650259 h 1567"/>
                <a:gd name="T62" fmla="*/ 757867 w 1714"/>
                <a:gd name="T63" fmla="*/ 670291 h 1567"/>
                <a:gd name="T64" fmla="*/ 777879 w 1714"/>
                <a:gd name="T65" fmla="*/ 330780 h 1567"/>
                <a:gd name="T66" fmla="*/ 764538 w 1714"/>
                <a:gd name="T67" fmla="*/ 307666 h 1567"/>
                <a:gd name="T68" fmla="*/ 785575 w 1714"/>
                <a:gd name="T69" fmla="*/ 324102 h 1567"/>
                <a:gd name="T70" fmla="*/ 786602 w 1714"/>
                <a:gd name="T71" fmla="*/ 280444 h 1567"/>
                <a:gd name="T72" fmla="*/ 662428 w 1714"/>
                <a:gd name="T73" fmla="*/ 280444 h 1567"/>
                <a:gd name="T74" fmla="*/ 261687 w 1714"/>
                <a:gd name="T75" fmla="*/ 302016 h 1567"/>
                <a:gd name="T76" fmla="*/ 291448 w 1714"/>
                <a:gd name="T77" fmla="*/ 322562 h 1567"/>
                <a:gd name="T78" fmla="*/ 305302 w 1714"/>
                <a:gd name="T79" fmla="*/ 310234 h 1567"/>
                <a:gd name="T80" fmla="*/ 291448 w 1714"/>
                <a:gd name="T81" fmla="*/ 650259 h 1567"/>
                <a:gd name="T82" fmla="*/ 378677 w 1714"/>
                <a:gd name="T83" fmla="*/ 670291 h 1567"/>
                <a:gd name="T84" fmla="*/ 398688 w 1714"/>
                <a:gd name="T85" fmla="*/ 330780 h 1567"/>
                <a:gd name="T86" fmla="*/ 385348 w 1714"/>
                <a:gd name="T87" fmla="*/ 307666 h 1567"/>
                <a:gd name="T88" fmla="*/ 406898 w 1714"/>
                <a:gd name="T89" fmla="*/ 324102 h 1567"/>
                <a:gd name="T90" fmla="*/ 407411 w 1714"/>
                <a:gd name="T91" fmla="*/ 280444 h 1567"/>
                <a:gd name="T92" fmla="*/ 283751 w 1714"/>
                <a:gd name="T93" fmla="*/ 280444 h 1567"/>
                <a:gd name="T94" fmla="*/ 451026 w 1714"/>
                <a:gd name="T95" fmla="*/ 302016 h 1567"/>
                <a:gd name="T96" fmla="*/ 481300 w 1714"/>
                <a:gd name="T97" fmla="*/ 322562 h 1567"/>
                <a:gd name="T98" fmla="*/ 495154 w 1714"/>
                <a:gd name="T99" fmla="*/ 310234 h 1567"/>
                <a:gd name="T100" fmla="*/ 481300 w 1714"/>
                <a:gd name="T101" fmla="*/ 650259 h 1567"/>
                <a:gd name="T102" fmla="*/ 568529 w 1714"/>
                <a:gd name="T103" fmla="*/ 670291 h 1567"/>
                <a:gd name="T104" fmla="*/ 588027 w 1714"/>
                <a:gd name="T105" fmla="*/ 330780 h 1567"/>
                <a:gd name="T106" fmla="*/ 574686 w 1714"/>
                <a:gd name="T107" fmla="*/ 307666 h 1567"/>
                <a:gd name="T108" fmla="*/ 596237 w 1714"/>
                <a:gd name="T109" fmla="*/ 324102 h 1567"/>
                <a:gd name="T110" fmla="*/ 597263 w 1714"/>
                <a:gd name="T111" fmla="*/ 280444 h 1567"/>
                <a:gd name="T112" fmla="*/ 473090 w 1714"/>
                <a:gd name="T113" fmla="*/ 280444 h 15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14"/>
                <a:gd name="T172" fmla="*/ 0 h 1567"/>
                <a:gd name="T173" fmla="*/ 1714 w 1714"/>
                <a:gd name="T174" fmla="*/ 1567 h 15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14" h="1567">
                  <a:moveTo>
                    <a:pt x="80" y="1364"/>
                  </a:moveTo>
                  <a:cubicBezTo>
                    <a:pt x="80" y="1388"/>
                    <a:pt x="80" y="1388"/>
                    <a:pt x="80" y="1388"/>
                  </a:cubicBezTo>
                  <a:cubicBezTo>
                    <a:pt x="80" y="1409"/>
                    <a:pt x="97" y="1427"/>
                    <a:pt x="119" y="1427"/>
                  </a:cubicBezTo>
                  <a:cubicBezTo>
                    <a:pt x="1596" y="1427"/>
                    <a:pt x="1596" y="1427"/>
                    <a:pt x="1596" y="1427"/>
                  </a:cubicBezTo>
                  <a:cubicBezTo>
                    <a:pt x="1617" y="1427"/>
                    <a:pt x="1634" y="1409"/>
                    <a:pt x="1634" y="1388"/>
                  </a:cubicBezTo>
                  <a:cubicBezTo>
                    <a:pt x="1634" y="1364"/>
                    <a:pt x="1634" y="1364"/>
                    <a:pt x="1634" y="1364"/>
                  </a:cubicBezTo>
                  <a:cubicBezTo>
                    <a:pt x="1634" y="1343"/>
                    <a:pt x="1617" y="1325"/>
                    <a:pt x="1596" y="1325"/>
                  </a:cubicBezTo>
                  <a:cubicBezTo>
                    <a:pt x="119" y="1325"/>
                    <a:pt x="119" y="1325"/>
                    <a:pt x="119" y="1325"/>
                  </a:cubicBezTo>
                  <a:cubicBezTo>
                    <a:pt x="97" y="1325"/>
                    <a:pt x="80" y="1343"/>
                    <a:pt x="80" y="1364"/>
                  </a:cubicBezTo>
                  <a:close/>
                  <a:moveTo>
                    <a:pt x="82" y="468"/>
                  </a:moveTo>
                  <a:cubicBezTo>
                    <a:pt x="93" y="486"/>
                    <a:pt x="120" y="501"/>
                    <a:pt x="141" y="501"/>
                  </a:cubicBezTo>
                  <a:cubicBezTo>
                    <a:pt x="1573" y="501"/>
                    <a:pt x="1573" y="501"/>
                    <a:pt x="1573" y="501"/>
                  </a:cubicBezTo>
                  <a:cubicBezTo>
                    <a:pt x="1595" y="501"/>
                    <a:pt x="1621" y="486"/>
                    <a:pt x="1633" y="468"/>
                  </a:cubicBezTo>
                  <a:cubicBezTo>
                    <a:pt x="1640" y="457"/>
                    <a:pt x="1640" y="457"/>
                    <a:pt x="1640" y="457"/>
                  </a:cubicBezTo>
                  <a:cubicBezTo>
                    <a:pt x="1651" y="439"/>
                    <a:pt x="1643" y="424"/>
                    <a:pt x="1622" y="424"/>
                  </a:cubicBezTo>
                  <a:cubicBezTo>
                    <a:pt x="93" y="424"/>
                    <a:pt x="93" y="424"/>
                    <a:pt x="93" y="424"/>
                  </a:cubicBezTo>
                  <a:cubicBezTo>
                    <a:pt x="72" y="424"/>
                    <a:pt x="63" y="439"/>
                    <a:pt x="75" y="457"/>
                  </a:cubicBezTo>
                  <a:lnTo>
                    <a:pt x="82" y="468"/>
                  </a:lnTo>
                  <a:close/>
                  <a:moveTo>
                    <a:pt x="1676" y="1464"/>
                  </a:moveTo>
                  <a:cubicBezTo>
                    <a:pt x="39" y="1464"/>
                    <a:pt x="39" y="1464"/>
                    <a:pt x="39" y="1464"/>
                  </a:cubicBezTo>
                  <a:cubicBezTo>
                    <a:pt x="18" y="1464"/>
                    <a:pt x="0" y="1482"/>
                    <a:pt x="0" y="1503"/>
                  </a:cubicBezTo>
                  <a:cubicBezTo>
                    <a:pt x="0" y="1529"/>
                    <a:pt x="0" y="1529"/>
                    <a:pt x="0" y="1529"/>
                  </a:cubicBezTo>
                  <a:cubicBezTo>
                    <a:pt x="0" y="1550"/>
                    <a:pt x="18" y="1567"/>
                    <a:pt x="39" y="1567"/>
                  </a:cubicBezTo>
                  <a:cubicBezTo>
                    <a:pt x="1676" y="1567"/>
                    <a:pt x="1676" y="1567"/>
                    <a:pt x="1676" y="1567"/>
                  </a:cubicBezTo>
                  <a:cubicBezTo>
                    <a:pt x="1697" y="1567"/>
                    <a:pt x="1714" y="1550"/>
                    <a:pt x="1714" y="1529"/>
                  </a:cubicBezTo>
                  <a:cubicBezTo>
                    <a:pt x="1714" y="1503"/>
                    <a:pt x="1714" y="1503"/>
                    <a:pt x="1714" y="1503"/>
                  </a:cubicBezTo>
                  <a:cubicBezTo>
                    <a:pt x="1714" y="1482"/>
                    <a:pt x="1697" y="1464"/>
                    <a:pt x="1676" y="1464"/>
                  </a:cubicBezTo>
                  <a:close/>
                  <a:moveTo>
                    <a:pt x="93" y="385"/>
                  </a:moveTo>
                  <a:cubicBezTo>
                    <a:pt x="1622" y="385"/>
                    <a:pt x="1622" y="385"/>
                    <a:pt x="1622" y="385"/>
                  </a:cubicBezTo>
                  <a:cubicBezTo>
                    <a:pt x="1643" y="385"/>
                    <a:pt x="1645" y="377"/>
                    <a:pt x="1626" y="368"/>
                  </a:cubicBezTo>
                  <a:cubicBezTo>
                    <a:pt x="892" y="9"/>
                    <a:pt x="892" y="9"/>
                    <a:pt x="892" y="9"/>
                  </a:cubicBezTo>
                  <a:cubicBezTo>
                    <a:pt x="873" y="0"/>
                    <a:pt x="842" y="0"/>
                    <a:pt x="823" y="9"/>
                  </a:cubicBezTo>
                  <a:cubicBezTo>
                    <a:pt x="89" y="368"/>
                    <a:pt x="89" y="368"/>
                    <a:pt x="89" y="368"/>
                  </a:cubicBezTo>
                  <a:cubicBezTo>
                    <a:pt x="70" y="377"/>
                    <a:pt x="72" y="385"/>
                    <a:pt x="93" y="385"/>
                  </a:cubicBezTo>
                  <a:close/>
                  <a:moveTo>
                    <a:pt x="183" y="546"/>
                  </a:moveTo>
                  <a:cubicBezTo>
                    <a:pt x="160" y="546"/>
                    <a:pt x="140" y="565"/>
                    <a:pt x="140" y="588"/>
                  </a:cubicBezTo>
                  <a:cubicBezTo>
                    <a:pt x="140" y="612"/>
                    <a:pt x="160" y="631"/>
                    <a:pt x="183" y="631"/>
                  </a:cubicBezTo>
                  <a:cubicBezTo>
                    <a:pt x="189" y="631"/>
                    <a:pt x="194" y="630"/>
                    <a:pt x="199" y="628"/>
                  </a:cubicBezTo>
                  <a:cubicBezTo>
                    <a:pt x="212" y="623"/>
                    <a:pt x="221" y="612"/>
                    <a:pt x="225" y="599"/>
                  </a:cubicBezTo>
                  <a:cubicBezTo>
                    <a:pt x="225" y="601"/>
                    <a:pt x="226" y="603"/>
                    <a:pt x="226" y="604"/>
                  </a:cubicBezTo>
                  <a:cubicBezTo>
                    <a:pt x="226" y="622"/>
                    <a:pt x="215" y="637"/>
                    <a:pt x="199" y="644"/>
                  </a:cubicBezTo>
                  <a:cubicBezTo>
                    <a:pt x="199" y="1266"/>
                    <a:pt x="199" y="1266"/>
                    <a:pt x="199" y="1266"/>
                  </a:cubicBezTo>
                  <a:cubicBezTo>
                    <a:pt x="199" y="1288"/>
                    <a:pt x="216" y="1305"/>
                    <a:pt x="238" y="1305"/>
                  </a:cubicBezTo>
                  <a:cubicBezTo>
                    <a:pt x="369" y="1305"/>
                    <a:pt x="369" y="1305"/>
                    <a:pt x="369" y="1305"/>
                  </a:cubicBezTo>
                  <a:cubicBezTo>
                    <a:pt x="390" y="1305"/>
                    <a:pt x="408" y="1288"/>
                    <a:pt x="408" y="1266"/>
                  </a:cubicBezTo>
                  <a:cubicBezTo>
                    <a:pt x="408" y="644"/>
                    <a:pt x="408" y="644"/>
                    <a:pt x="408" y="644"/>
                  </a:cubicBezTo>
                  <a:cubicBezTo>
                    <a:pt x="392" y="637"/>
                    <a:pt x="381" y="622"/>
                    <a:pt x="381" y="604"/>
                  </a:cubicBezTo>
                  <a:cubicBezTo>
                    <a:pt x="381" y="603"/>
                    <a:pt x="381" y="601"/>
                    <a:pt x="382" y="599"/>
                  </a:cubicBezTo>
                  <a:cubicBezTo>
                    <a:pt x="385" y="612"/>
                    <a:pt x="395" y="623"/>
                    <a:pt x="408" y="628"/>
                  </a:cubicBezTo>
                  <a:cubicBezTo>
                    <a:pt x="412" y="630"/>
                    <a:pt x="418" y="631"/>
                    <a:pt x="423" y="631"/>
                  </a:cubicBezTo>
                  <a:cubicBezTo>
                    <a:pt x="447" y="631"/>
                    <a:pt x="466" y="612"/>
                    <a:pt x="466" y="588"/>
                  </a:cubicBezTo>
                  <a:cubicBezTo>
                    <a:pt x="466" y="566"/>
                    <a:pt x="448" y="547"/>
                    <a:pt x="425" y="546"/>
                  </a:cubicBezTo>
                  <a:cubicBezTo>
                    <a:pt x="425" y="546"/>
                    <a:pt x="425" y="546"/>
                    <a:pt x="425" y="546"/>
                  </a:cubicBezTo>
                  <a:lnTo>
                    <a:pt x="183" y="546"/>
                  </a:lnTo>
                  <a:close/>
                  <a:moveTo>
                    <a:pt x="1291" y="546"/>
                  </a:moveTo>
                  <a:cubicBezTo>
                    <a:pt x="1268" y="546"/>
                    <a:pt x="1249" y="565"/>
                    <a:pt x="1249" y="588"/>
                  </a:cubicBezTo>
                  <a:cubicBezTo>
                    <a:pt x="1249" y="612"/>
                    <a:pt x="1268" y="631"/>
                    <a:pt x="1291" y="631"/>
                  </a:cubicBezTo>
                  <a:cubicBezTo>
                    <a:pt x="1297" y="631"/>
                    <a:pt x="1302" y="630"/>
                    <a:pt x="1307" y="628"/>
                  </a:cubicBezTo>
                  <a:cubicBezTo>
                    <a:pt x="1320" y="623"/>
                    <a:pt x="1329" y="612"/>
                    <a:pt x="1333" y="599"/>
                  </a:cubicBezTo>
                  <a:cubicBezTo>
                    <a:pt x="1333" y="601"/>
                    <a:pt x="1334" y="603"/>
                    <a:pt x="1334" y="604"/>
                  </a:cubicBezTo>
                  <a:cubicBezTo>
                    <a:pt x="1334" y="622"/>
                    <a:pt x="1323" y="637"/>
                    <a:pt x="1307" y="644"/>
                  </a:cubicBezTo>
                  <a:cubicBezTo>
                    <a:pt x="1307" y="1266"/>
                    <a:pt x="1307" y="1266"/>
                    <a:pt x="1307" y="1266"/>
                  </a:cubicBezTo>
                  <a:cubicBezTo>
                    <a:pt x="1307" y="1288"/>
                    <a:pt x="1324" y="1305"/>
                    <a:pt x="1346" y="1305"/>
                  </a:cubicBezTo>
                  <a:cubicBezTo>
                    <a:pt x="1477" y="1305"/>
                    <a:pt x="1477" y="1305"/>
                    <a:pt x="1477" y="1305"/>
                  </a:cubicBezTo>
                  <a:cubicBezTo>
                    <a:pt x="1498" y="1305"/>
                    <a:pt x="1516" y="1288"/>
                    <a:pt x="1516" y="1266"/>
                  </a:cubicBezTo>
                  <a:cubicBezTo>
                    <a:pt x="1516" y="644"/>
                    <a:pt x="1516" y="644"/>
                    <a:pt x="1516" y="644"/>
                  </a:cubicBezTo>
                  <a:cubicBezTo>
                    <a:pt x="1500" y="637"/>
                    <a:pt x="1489" y="622"/>
                    <a:pt x="1489" y="604"/>
                  </a:cubicBezTo>
                  <a:cubicBezTo>
                    <a:pt x="1489" y="603"/>
                    <a:pt x="1489" y="601"/>
                    <a:pt x="1490" y="599"/>
                  </a:cubicBezTo>
                  <a:cubicBezTo>
                    <a:pt x="1493" y="612"/>
                    <a:pt x="1503" y="623"/>
                    <a:pt x="1516" y="628"/>
                  </a:cubicBezTo>
                  <a:cubicBezTo>
                    <a:pt x="1520" y="630"/>
                    <a:pt x="1526" y="631"/>
                    <a:pt x="1531" y="631"/>
                  </a:cubicBezTo>
                  <a:cubicBezTo>
                    <a:pt x="1555" y="631"/>
                    <a:pt x="1574" y="612"/>
                    <a:pt x="1574" y="588"/>
                  </a:cubicBezTo>
                  <a:cubicBezTo>
                    <a:pt x="1574" y="566"/>
                    <a:pt x="1556" y="547"/>
                    <a:pt x="1533" y="546"/>
                  </a:cubicBezTo>
                  <a:cubicBezTo>
                    <a:pt x="1533" y="546"/>
                    <a:pt x="1533" y="546"/>
                    <a:pt x="1533" y="546"/>
                  </a:cubicBezTo>
                  <a:lnTo>
                    <a:pt x="1291" y="546"/>
                  </a:lnTo>
                  <a:close/>
                  <a:moveTo>
                    <a:pt x="553" y="546"/>
                  </a:moveTo>
                  <a:cubicBezTo>
                    <a:pt x="529" y="546"/>
                    <a:pt x="510" y="565"/>
                    <a:pt x="510" y="588"/>
                  </a:cubicBezTo>
                  <a:cubicBezTo>
                    <a:pt x="510" y="612"/>
                    <a:pt x="529" y="631"/>
                    <a:pt x="553" y="631"/>
                  </a:cubicBezTo>
                  <a:cubicBezTo>
                    <a:pt x="558" y="631"/>
                    <a:pt x="563" y="630"/>
                    <a:pt x="568" y="628"/>
                  </a:cubicBezTo>
                  <a:cubicBezTo>
                    <a:pt x="581" y="623"/>
                    <a:pt x="591" y="612"/>
                    <a:pt x="594" y="599"/>
                  </a:cubicBezTo>
                  <a:cubicBezTo>
                    <a:pt x="595" y="601"/>
                    <a:pt x="595" y="603"/>
                    <a:pt x="595" y="604"/>
                  </a:cubicBezTo>
                  <a:cubicBezTo>
                    <a:pt x="595" y="622"/>
                    <a:pt x="584" y="637"/>
                    <a:pt x="568" y="644"/>
                  </a:cubicBezTo>
                  <a:cubicBezTo>
                    <a:pt x="568" y="1266"/>
                    <a:pt x="568" y="1266"/>
                    <a:pt x="568" y="1266"/>
                  </a:cubicBezTo>
                  <a:cubicBezTo>
                    <a:pt x="568" y="1288"/>
                    <a:pt x="586" y="1305"/>
                    <a:pt x="607" y="1305"/>
                  </a:cubicBezTo>
                  <a:cubicBezTo>
                    <a:pt x="738" y="1305"/>
                    <a:pt x="738" y="1305"/>
                    <a:pt x="738" y="1305"/>
                  </a:cubicBezTo>
                  <a:cubicBezTo>
                    <a:pt x="759" y="1305"/>
                    <a:pt x="777" y="1288"/>
                    <a:pt x="777" y="1266"/>
                  </a:cubicBezTo>
                  <a:cubicBezTo>
                    <a:pt x="777" y="644"/>
                    <a:pt x="777" y="644"/>
                    <a:pt x="777" y="644"/>
                  </a:cubicBezTo>
                  <a:cubicBezTo>
                    <a:pt x="761" y="637"/>
                    <a:pt x="750" y="622"/>
                    <a:pt x="750" y="604"/>
                  </a:cubicBezTo>
                  <a:cubicBezTo>
                    <a:pt x="750" y="603"/>
                    <a:pt x="750" y="601"/>
                    <a:pt x="751" y="599"/>
                  </a:cubicBezTo>
                  <a:cubicBezTo>
                    <a:pt x="754" y="612"/>
                    <a:pt x="764" y="623"/>
                    <a:pt x="777" y="628"/>
                  </a:cubicBezTo>
                  <a:cubicBezTo>
                    <a:pt x="782" y="630"/>
                    <a:pt x="787" y="631"/>
                    <a:pt x="793" y="631"/>
                  </a:cubicBezTo>
                  <a:cubicBezTo>
                    <a:pt x="816" y="631"/>
                    <a:pt x="835" y="612"/>
                    <a:pt x="835" y="588"/>
                  </a:cubicBezTo>
                  <a:cubicBezTo>
                    <a:pt x="835" y="566"/>
                    <a:pt x="817" y="547"/>
                    <a:pt x="794" y="546"/>
                  </a:cubicBezTo>
                  <a:cubicBezTo>
                    <a:pt x="794" y="546"/>
                    <a:pt x="794" y="546"/>
                    <a:pt x="794" y="546"/>
                  </a:cubicBezTo>
                  <a:lnTo>
                    <a:pt x="553" y="546"/>
                  </a:lnTo>
                  <a:close/>
                  <a:moveTo>
                    <a:pt x="922" y="546"/>
                  </a:moveTo>
                  <a:cubicBezTo>
                    <a:pt x="898" y="546"/>
                    <a:pt x="879" y="565"/>
                    <a:pt x="879" y="588"/>
                  </a:cubicBezTo>
                  <a:cubicBezTo>
                    <a:pt x="879" y="612"/>
                    <a:pt x="898" y="631"/>
                    <a:pt x="922" y="631"/>
                  </a:cubicBezTo>
                  <a:cubicBezTo>
                    <a:pt x="927" y="631"/>
                    <a:pt x="933" y="630"/>
                    <a:pt x="938" y="628"/>
                  </a:cubicBezTo>
                  <a:cubicBezTo>
                    <a:pt x="950" y="623"/>
                    <a:pt x="960" y="612"/>
                    <a:pt x="963" y="599"/>
                  </a:cubicBezTo>
                  <a:cubicBezTo>
                    <a:pt x="964" y="601"/>
                    <a:pt x="965" y="603"/>
                    <a:pt x="965" y="604"/>
                  </a:cubicBezTo>
                  <a:cubicBezTo>
                    <a:pt x="965" y="622"/>
                    <a:pt x="953" y="637"/>
                    <a:pt x="938" y="644"/>
                  </a:cubicBezTo>
                  <a:cubicBezTo>
                    <a:pt x="938" y="1266"/>
                    <a:pt x="938" y="1266"/>
                    <a:pt x="938" y="1266"/>
                  </a:cubicBezTo>
                  <a:cubicBezTo>
                    <a:pt x="938" y="1288"/>
                    <a:pt x="955" y="1305"/>
                    <a:pt x="976" y="1305"/>
                  </a:cubicBezTo>
                  <a:cubicBezTo>
                    <a:pt x="1108" y="1305"/>
                    <a:pt x="1108" y="1305"/>
                    <a:pt x="1108" y="1305"/>
                  </a:cubicBezTo>
                  <a:cubicBezTo>
                    <a:pt x="1129" y="1305"/>
                    <a:pt x="1146" y="1288"/>
                    <a:pt x="1146" y="1266"/>
                  </a:cubicBezTo>
                  <a:cubicBezTo>
                    <a:pt x="1146" y="644"/>
                    <a:pt x="1146" y="644"/>
                    <a:pt x="1146" y="644"/>
                  </a:cubicBezTo>
                  <a:cubicBezTo>
                    <a:pt x="1130" y="637"/>
                    <a:pt x="1119" y="622"/>
                    <a:pt x="1119" y="604"/>
                  </a:cubicBezTo>
                  <a:cubicBezTo>
                    <a:pt x="1119" y="603"/>
                    <a:pt x="1120" y="601"/>
                    <a:pt x="1120" y="599"/>
                  </a:cubicBezTo>
                  <a:cubicBezTo>
                    <a:pt x="1124" y="612"/>
                    <a:pt x="1133" y="623"/>
                    <a:pt x="1146" y="628"/>
                  </a:cubicBezTo>
                  <a:cubicBezTo>
                    <a:pt x="1151" y="630"/>
                    <a:pt x="1156" y="631"/>
                    <a:pt x="1162" y="631"/>
                  </a:cubicBezTo>
                  <a:cubicBezTo>
                    <a:pt x="1186" y="631"/>
                    <a:pt x="1205" y="612"/>
                    <a:pt x="1205" y="588"/>
                  </a:cubicBezTo>
                  <a:cubicBezTo>
                    <a:pt x="1205" y="566"/>
                    <a:pt x="1187" y="547"/>
                    <a:pt x="1164" y="546"/>
                  </a:cubicBezTo>
                  <a:cubicBezTo>
                    <a:pt x="1164" y="546"/>
                    <a:pt x="1164" y="546"/>
                    <a:pt x="1164" y="546"/>
                  </a:cubicBezTo>
                  <a:lnTo>
                    <a:pt x="922" y="546"/>
                  </a:lnTo>
                  <a:close/>
                </a:path>
              </a:pathLst>
            </a:custGeom>
            <a:solidFill>
              <a:schemeClr val="bg1"/>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98" name="Media 1"/>
          <p:cNvGrpSpPr/>
          <p:nvPr/>
        </p:nvGrpSpPr>
        <p:grpSpPr>
          <a:xfrm>
            <a:off x="5534722" y="2065801"/>
            <a:ext cx="1518178" cy="1518178"/>
            <a:chOff x="2802467" y="4776587"/>
            <a:chExt cx="1518178" cy="1518178"/>
          </a:xfrm>
        </p:grpSpPr>
        <p:sp>
          <p:nvSpPr>
            <p:cNvPr id="99" name="Oval 98"/>
            <p:cNvSpPr/>
            <p:nvPr/>
          </p:nvSpPr>
          <p:spPr>
            <a:xfrm>
              <a:off x="2802467" y="4776587"/>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bg1"/>
                </a:solidFill>
                <a:effectLst/>
                <a:uLnTx/>
                <a:uFillTx/>
              </a:endParaRPr>
            </a:p>
          </p:txBody>
        </p:sp>
        <p:sp>
          <p:nvSpPr>
            <p:cNvPr id="100" name="Rectangle 99"/>
            <p:cNvSpPr/>
            <p:nvPr/>
          </p:nvSpPr>
          <p:spPr>
            <a:xfrm>
              <a:off x="3215949" y="5714075"/>
              <a:ext cx="691215" cy="286232"/>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rPr>
                <a:t>Media</a:t>
              </a:r>
            </a:p>
          </p:txBody>
        </p:sp>
        <p:grpSp>
          <p:nvGrpSpPr>
            <p:cNvPr id="101" name="Group 100"/>
            <p:cNvGrpSpPr/>
            <p:nvPr/>
          </p:nvGrpSpPr>
          <p:grpSpPr>
            <a:xfrm>
              <a:off x="3142801" y="5080001"/>
              <a:ext cx="855406" cy="515586"/>
              <a:chOff x="4125913" y="5024438"/>
              <a:chExt cx="463550" cy="279400"/>
            </a:xfrm>
            <a:solidFill>
              <a:schemeClr val="bg1"/>
            </a:solidFill>
          </p:grpSpPr>
          <p:sp>
            <p:nvSpPr>
              <p:cNvPr id="102" name="Freeform 428"/>
              <p:cNvSpPr>
                <a:spLocks noEditPoints="1"/>
              </p:cNvSpPr>
              <p:nvPr/>
            </p:nvSpPr>
            <p:spPr bwMode="auto">
              <a:xfrm>
                <a:off x="4125913" y="5049838"/>
                <a:ext cx="371475" cy="254000"/>
              </a:xfrm>
              <a:custGeom>
                <a:avLst/>
                <a:gdLst>
                  <a:gd name="T0" fmla="*/ 203 w 468"/>
                  <a:gd name="T1" fmla="*/ 279 h 318"/>
                  <a:gd name="T2" fmla="*/ 197 w 468"/>
                  <a:gd name="T3" fmla="*/ 261 h 318"/>
                  <a:gd name="T4" fmla="*/ 302 w 468"/>
                  <a:gd name="T5" fmla="*/ 257 h 318"/>
                  <a:gd name="T6" fmla="*/ 295 w 468"/>
                  <a:gd name="T7" fmla="*/ 267 h 318"/>
                  <a:gd name="T8" fmla="*/ 291 w 468"/>
                  <a:gd name="T9" fmla="*/ 291 h 318"/>
                  <a:gd name="T10" fmla="*/ 289 w 468"/>
                  <a:gd name="T11" fmla="*/ 292 h 318"/>
                  <a:gd name="T12" fmla="*/ 205 w 468"/>
                  <a:gd name="T13" fmla="*/ 292 h 318"/>
                  <a:gd name="T14" fmla="*/ 389 w 468"/>
                  <a:gd name="T15" fmla="*/ 213 h 318"/>
                  <a:gd name="T16" fmla="*/ 359 w 468"/>
                  <a:gd name="T17" fmla="*/ 154 h 318"/>
                  <a:gd name="T18" fmla="*/ 347 w 468"/>
                  <a:gd name="T19" fmla="*/ 88 h 318"/>
                  <a:gd name="T20" fmla="*/ 350 w 468"/>
                  <a:gd name="T21" fmla="*/ 49 h 318"/>
                  <a:gd name="T22" fmla="*/ 361 w 468"/>
                  <a:gd name="T23" fmla="*/ 24 h 318"/>
                  <a:gd name="T24" fmla="*/ 371 w 468"/>
                  <a:gd name="T25" fmla="*/ 20 h 318"/>
                  <a:gd name="T26" fmla="*/ 396 w 468"/>
                  <a:gd name="T27" fmla="*/ 35 h 318"/>
                  <a:gd name="T28" fmla="*/ 417 w 468"/>
                  <a:gd name="T29" fmla="*/ 62 h 318"/>
                  <a:gd name="T30" fmla="*/ 442 w 468"/>
                  <a:gd name="T31" fmla="*/ 125 h 318"/>
                  <a:gd name="T32" fmla="*/ 448 w 468"/>
                  <a:gd name="T33" fmla="*/ 189 h 318"/>
                  <a:gd name="T34" fmla="*/ 442 w 468"/>
                  <a:gd name="T35" fmla="*/ 217 h 318"/>
                  <a:gd name="T36" fmla="*/ 428 w 468"/>
                  <a:gd name="T37" fmla="*/ 237 h 318"/>
                  <a:gd name="T38" fmla="*/ 417 w 468"/>
                  <a:gd name="T39" fmla="*/ 235 h 318"/>
                  <a:gd name="T40" fmla="*/ 389 w 468"/>
                  <a:gd name="T41" fmla="*/ 213 h 318"/>
                  <a:gd name="T42" fmla="*/ 354 w 468"/>
                  <a:gd name="T43" fmla="*/ 5 h 318"/>
                  <a:gd name="T44" fmla="*/ 45 w 468"/>
                  <a:gd name="T45" fmla="*/ 182 h 318"/>
                  <a:gd name="T46" fmla="*/ 30 w 468"/>
                  <a:gd name="T47" fmla="*/ 176 h 318"/>
                  <a:gd name="T48" fmla="*/ 15 w 468"/>
                  <a:gd name="T49" fmla="*/ 182 h 318"/>
                  <a:gd name="T50" fmla="*/ 4 w 468"/>
                  <a:gd name="T51" fmla="*/ 191 h 318"/>
                  <a:gd name="T52" fmla="*/ 0 w 468"/>
                  <a:gd name="T53" fmla="*/ 206 h 318"/>
                  <a:gd name="T54" fmla="*/ 10 w 468"/>
                  <a:gd name="T55" fmla="*/ 252 h 318"/>
                  <a:gd name="T56" fmla="*/ 19 w 468"/>
                  <a:gd name="T57" fmla="*/ 267 h 318"/>
                  <a:gd name="T58" fmla="*/ 35 w 468"/>
                  <a:gd name="T59" fmla="*/ 279 h 318"/>
                  <a:gd name="T60" fmla="*/ 57 w 468"/>
                  <a:gd name="T61" fmla="*/ 274 h 318"/>
                  <a:gd name="T62" fmla="*/ 65 w 468"/>
                  <a:gd name="T63" fmla="*/ 268 h 318"/>
                  <a:gd name="T64" fmla="*/ 69 w 468"/>
                  <a:gd name="T65" fmla="*/ 259 h 318"/>
                  <a:gd name="T66" fmla="*/ 146 w 468"/>
                  <a:gd name="T67" fmla="*/ 276 h 318"/>
                  <a:gd name="T68" fmla="*/ 177 w 468"/>
                  <a:gd name="T69" fmla="*/ 278 h 318"/>
                  <a:gd name="T70" fmla="*/ 179 w 468"/>
                  <a:gd name="T71" fmla="*/ 291 h 318"/>
                  <a:gd name="T72" fmla="*/ 186 w 468"/>
                  <a:gd name="T73" fmla="*/ 311 h 318"/>
                  <a:gd name="T74" fmla="*/ 207 w 468"/>
                  <a:gd name="T75" fmla="*/ 318 h 318"/>
                  <a:gd name="T76" fmla="*/ 295 w 468"/>
                  <a:gd name="T77" fmla="*/ 318 h 318"/>
                  <a:gd name="T78" fmla="*/ 315 w 468"/>
                  <a:gd name="T79" fmla="*/ 302 h 318"/>
                  <a:gd name="T80" fmla="*/ 317 w 468"/>
                  <a:gd name="T81" fmla="*/ 279 h 318"/>
                  <a:gd name="T82" fmla="*/ 319 w 468"/>
                  <a:gd name="T83" fmla="*/ 276 h 318"/>
                  <a:gd name="T84" fmla="*/ 424 w 468"/>
                  <a:gd name="T85" fmla="*/ 257 h 318"/>
                  <a:gd name="T86" fmla="*/ 437 w 468"/>
                  <a:gd name="T87" fmla="*/ 254 h 318"/>
                  <a:gd name="T88" fmla="*/ 453 w 468"/>
                  <a:gd name="T89" fmla="*/ 241 h 318"/>
                  <a:gd name="T90" fmla="*/ 464 w 468"/>
                  <a:gd name="T91" fmla="*/ 213 h 318"/>
                  <a:gd name="T92" fmla="*/ 468 w 468"/>
                  <a:gd name="T93" fmla="*/ 169 h 318"/>
                  <a:gd name="T94" fmla="*/ 455 w 468"/>
                  <a:gd name="T95" fmla="*/ 97 h 318"/>
                  <a:gd name="T96" fmla="*/ 420 w 468"/>
                  <a:gd name="T97" fmla="*/ 33 h 318"/>
                  <a:gd name="T98" fmla="*/ 396 w 468"/>
                  <a:gd name="T99" fmla="*/ 9 h 318"/>
                  <a:gd name="T100" fmla="*/ 371 w 468"/>
                  <a:gd name="T101"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8" h="318">
                    <a:moveTo>
                      <a:pt x="203" y="291"/>
                    </a:moveTo>
                    <a:lnTo>
                      <a:pt x="203" y="279"/>
                    </a:lnTo>
                    <a:lnTo>
                      <a:pt x="203" y="279"/>
                    </a:lnTo>
                    <a:lnTo>
                      <a:pt x="203" y="272"/>
                    </a:lnTo>
                    <a:lnTo>
                      <a:pt x="201" y="267"/>
                    </a:lnTo>
                    <a:lnTo>
                      <a:pt x="197" y="261"/>
                    </a:lnTo>
                    <a:lnTo>
                      <a:pt x="192" y="257"/>
                    </a:lnTo>
                    <a:lnTo>
                      <a:pt x="192" y="257"/>
                    </a:lnTo>
                    <a:lnTo>
                      <a:pt x="302" y="257"/>
                    </a:lnTo>
                    <a:lnTo>
                      <a:pt x="302" y="257"/>
                    </a:lnTo>
                    <a:lnTo>
                      <a:pt x="299" y="261"/>
                    </a:lnTo>
                    <a:lnTo>
                      <a:pt x="295" y="267"/>
                    </a:lnTo>
                    <a:lnTo>
                      <a:pt x="293" y="272"/>
                    </a:lnTo>
                    <a:lnTo>
                      <a:pt x="291" y="279"/>
                    </a:lnTo>
                    <a:lnTo>
                      <a:pt x="291" y="291"/>
                    </a:lnTo>
                    <a:lnTo>
                      <a:pt x="291" y="291"/>
                    </a:lnTo>
                    <a:lnTo>
                      <a:pt x="291" y="292"/>
                    </a:lnTo>
                    <a:lnTo>
                      <a:pt x="289" y="292"/>
                    </a:lnTo>
                    <a:lnTo>
                      <a:pt x="207" y="292"/>
                    </a:lnTo>
                    <a:lnTo>
                      <a:pt x="207" y="292"/>
                    </a:lnTo>
                    <a:lnTo>
                      <a:pt x="205" y="292"/>
                    </a:lnTo>
                    <a:lnTo>
                      <a:pt x="203" y="291"/>
                    </a:lnTo>
                    <a:close/>
                    <a:moveTo>
                      <a:pt x="389" y="213"/>
                    </a:moveTo>
                    <a:lnTo>
                      <a:pt x="389" y="213"/>
                    </a:lnTo>
                    <a:lnTo>
                      <a:pt x="378" y="195"/>
                    </a:lnTo>
                    <a:lnTo>
                      <a:pt x="367" y="176"/>
                    </a:lnTo>
                    <a:lnTo>
                      <a:pt x="359" y="154"/>
                    </a:lnTo>
                    <a:lnTo>
                      <a:pt x="352" y="132"/>
                    </a:lnTo>
                    <a:lnTo>
                      <a:pt x="348" y="110"/>
                    </a:lnTo>
                    <a:lnTo>
                      <a:pt x="347" y="88"/>
                    </a:lnTo>
                    <a:lnTo>
                      <a:pt x="347" y="68"/>
                    </a:lnTo>
                    <a:lnTo>
                      <a:pt x="350" y="49"/>
                    </a:lnTo>
                    <a:lnTo>
                      <a:pt x="350" y="49"/>
                    </a:lnTo>
                    <a:lnTo>
                      <a:pt x="352" y="42"/>
                    </a:lnTo>
                    <a:lnTo>
                      <a:pt x="356" y="33"/>
                    </a:lnTo>
                    <a:lnTo>
                      <a:pt x="361" y="24"/>
                    </a:lnTo>
                    <a:lnTo>
                      <a:pt x="367" y="22"/>
                    </a:lnTo>
                    <a:lnTo>
                      <a:pt x="371" y="20"/>
                    </a:lnTo>
                    <a:lnTo>
                      <a:pt x="371" y="20"/>
                    </a:lnTo>
                    <a:lnTo>
                      <a:pt x="378" y="22"/>
                    </a:lnTo>
                    <a:lnTo>
                      <a:pt x="387" y="27"/>
                    </a:lnTo>
                    <a:lnTo>
                      <a:pt x="396" y="35"/>
                    </a:lnTo>
                    <a:lnTo>
                      <a:pt x="405" y="46"/>
                    </a:lnTo>
                    <a:lnTo>
                      <a:pt x="405" y="46"/>
                    </a:lnTo>
                    <a:lnTo>
                      <a:pt x="417" y="62"/>
                    </a:lnTo>
                    <a:lnTo>
                      <a:pt x="428" y="82"/>
                    </a:lnTo>
                    <a:lnTo>
                      <a:pt x="435" y="103"/>
                    </a:lnTo>
                    <a:lnTo>
                      <a:pt x="442" y="125"/>
                    </a:lnTo>
                    <a:lnTo>
                      <a:pt x="446" y="147"/>
                    </a:lnTo>
                    <a:lnTo>
                      <a:pt x="448" y="169"/>
                    </a:lnTo>
                    <a:lnTo>
                      <a:pt x="448" y="189"/>
                    </a:lnTo>
                    <a:lnTo>
                      <a:pt x="444" y="210"/>
                    </a:lnTo>
                    <a:lnTo>
                      <a:pt x="444" y="210"/>
                    </a:lnTo>
                    <a:lnTo>
                      <a:pt x="442" y="217"/>
                    </a:lnTo>
                    <a:lnTo>
                      <a:pt x="439" y="226"/>
                    </a:lnTo>
                    <a:lnTo>
                      <a:pt x="431" y="233"/>
                    </a:lnTo>
                    <a:lnTo>
                      <a:pt x="428" y="237"/>
                    </a:lnTo>
                    <a:lnTo>
                      <a:pt x="424" y="237"/>
                    </a:lnTo>
                    <a:lnTo>
                      <a:pt x="424" y="237"/>
                    </a:lnTo>
                    <a:lnTo>
                      <a:pt x="417" y="235"/>
                    </a:lnTo>
                    <a:lnTo>
                      <a:pt x="407" y="232"/>
                    </a:lnTo>
                    <a:lnTo>
                      <a:pt x="398" y="222"/>
                    </a:lnTo>
                    <a:lnTo>
                      <a:pt x="389" y="213"/>
                    </a:lnTo>
                    <a:close/>
                    <a:moveTo>
                      <a:pt x="354" y="5"/>
                    </a:moveTo>
                    <a:lnTo>
                      <a:pt x="354" y="5"/>
                    </a:lnTo>
                    <a:lnTo>
                      <a:pt x="354" y="5"/>
                    </a:lnTo>
                    <a:lnTo>
                      <a:pt x="50" y="186"/>
                    </a:lnTo>
                    <a:lnTo>
                      <a:pt x="50" y="186"/>
                    </a:lnTo>
                    <a:lnTo>
                      <a:pt x="45" y="182"/>
                    </a:lnTo>
                    <a:lnTo>
                      <a:pt x="39" y="178"/>
                    </a:lnTo>
                    <a:lnTo>
                      <a:pt x="34" y="176"/>
                    </a:lnTo>
                    <a:lnTo>
                      <a:pt x="30" y="176"/>
                    </a:lnTo>
                    <a:lnTo>
                      <a:pt x="30" y="176"/>
                    </a:lnTo>
                    <a:lnTo>
                      <a:pt x="15" y="182"/>
                    </a:lnTo>
                    <a:lnTo>
                      <a:pt x="15" y="182"/>
                    </a:lnTo>
                    <a:lnTo>
                      <a:pt x="10" y="184"/>
                    </a:lnTo>
                    <a:lnTo>
                      <a:pt x="8" y="187"/>
                    </a:lnTo>
                    <a:lnTo>
                      <a:pt x="4" y="191"/>
                    </a:lnTo>
                    <a:lnTo>
                      <a:pt x="2" y="198"/>
                    </a:lnTo>
                    <a:lnTo>
                      <a:pt x="2" y="198"/>
                    </a:lnTo>
                    <a:lnTo>
                      <a:pt x="0" y="206"/>
                    </a:lnTo>
                    <a:lnTo>
                      <a:pt x="0" y="215"/>
                    </a:lnTo>
                    <a:lnTo>
                      <a:pt x="4" y="233"/>
                    </a:lnTo>
                    <a:lnTo>
                      <a:pt x="10" y="252"/>
                    </a:lnTo>
                    <a:lnTo>
                      <a:pt x="13" y="259"/>
                    </a:lnTo>
                    <a:lnTo>
                      <a:pt x="19" y="267"/>
                    </a:lnTo>
                    <a:lnTo>
                      <a:pt x="19" y="267"/>
                    </a:lnTo>
                    <a:lnTo>
                      <a:pt x="24" y="274"/>
                    </a:lnTo>
                    <a:lnTo>
                      <a:pt x="30" y="278"/>
                    </a:lnTo>
                    <a:lnTo>
                      <a:pt x="35" y="279"/>
                    </a:lnTo>
                    <a:lnTo>
                      <a:pt x="41" y="279"/>
                    </a:lnTo>
                    <a:lnTo>
                      <a:pt x="41" y="279"/>
                    </a:lnTo>
                    <a:lnTo>
                      <a:pt x="57" y="274"/>
                    </a:lnTo>
                    <a:lnTo>
                      <a:pt x="57" y="274"/>
                    </a:lnTo>
                    <a:lnTo>
                      <a:pt x="61" y="272"/>
                    </a:lnTo>
                    <a:lnTo>
                      <a:pt x="65" y="268"/>
                    </a:lnTo>
                    <a:lnTo>
                      <a:pt x="67" y="265"/>
                    </a:lnTo>
                    <a:lnTo>
                      <a:pt x="69" y="259"/>
                    </a:lnTo>
                    <a:lnTo>
                      <a:pt x="69" y="259"/>
                    </a:lnTo>
                    <a:lnTo>
                      <a:pt x="69" y="257"/>
                    </a:lnTo>
                    <a:lnTo>
                      <a:pt x="146" y="257"/>
                    </a:lnTo>
                    <a:lnTo>
                      <a:pt x="146" y="276"/>
                    </a:lnTo>
                    <a:lnTo>
                      <a:pt x="175" y="276"/>
                    </a:lnTo>
                    <a:lnTo>
                      <a:pt x="175" y="276"/>
                    </a:lnTo>
                    <a:lnTo>
                      <a:pt x="177" y="278"/>
                    </a:lnTo>
                    <a:lnTo>
                      <a:pt x="179" y="279"/>
                    </a:lnTo>
                    <a:lnTo>
                      <a:pt x="179" y="291"/>
                    </a:lnTo>
                    <a:lnTo>
                      <a:pt x="179" y="291"/>
                    </a:lnTo>
                    <a:lnTo>
                      <a:pt x="179" y="296"/>
                    </a:lnTo>
                    <a:lnTo>
                      <a:pt x="181" y="302"/>
                    </a:lnTo>
                    <a:lnTo>
                      <a:pt x="186" y="311"/>
                    </a:lnTo>
                    <a:lnTo>
                      <a:pt x="196" y="316"/>
                    </a:lnTo>
                    <a:lnTo>
                      <a:pt x="201" y="318"/>
                    </a:lnTo>
                    <a:lnTo>
                      <a:pt x="207" y="318"/>
                    </a:lnTo>
                    <a:lnTo>
                      <a:pt x="289" y="318"/>
                    </a:lnTo>
                    <a:lnTo>
                      <a:pt x="289" y="318"/>
                    </a:lnTo>
                    <a:lnTo>
                      <a:pt x="295" y="318"/>
                    </a:lnTo>
                    <a:lnTo>
                      <a:pt x="301" y="316"/>
                    </a:lnTo>
                    <a:lnTo>
                      <a:pt x="308" y="311"/>
                    </a:lnTo>
                    <a:lnTo>
                      <a:pt x="315" y="302"/>
                    </a:lnTo>
                    <a:lnTo>
                      <a:pt x="315" y="296"/>
                    </a:lnTo>
                    <a:lnTo>
                      <a:pt x="317" y="291"/>
                    </a:lnTo>
                    <a:lnTo>
                      <a:pt x="317" y="279"/>
                    </a:lnTo>
                    <a:lnTo>
                      <a:pt x="317" y="279"/>
                    </a:lnTo>
                    <a:lnTo>
                      <a:pt x="317" y="278"/>
                    </a:lnTo>
                    <a:lnTo>
                      <a:pt x="319" y="276"/>
                    </a:lnTo>
                    <a:lnTo>
                      <a:pt x="350" y="276"/>
                    </a:lnTo>
                    <a:lnTo>
                      <a:pt x="350" y="257"/>
                    </a:lnTo>
                    <a:lnTo>
                      <a:pt x="424" y="257"/>
                    </a:lnTo>
                    <a:lnTo>
                      <a:pt x="424" y="257"/>
                    </a:lnTo>
                    <a:lnTo>
                      <a:pt x="429" y="257"/>
                    </a:lnTo>
                    <a:lnTo>
                      <a:pt x="437" y="254"/>
                    </a:lnTo>
                    <a:lnTo>
                      <a:pt x="442" y="252"/>
                    </a:lnTo>
                    <a:lnTo>
                      <a:pt x="448" y="246"/>
                    </a:lnTo>
                    <a:lnTo>
                      <a:pt x="453" y="241"/>
                    </a:lnTo>
                    <a:lnTo>
                      <a:pt x="457" y="233"/>
                    </a:lnTo>
                    <a:lnTo>
                      <a:pt x="461" y="224"/>
                    </a:lnTo>
                    <a:lnTo>
                      <a:pt x="464" y="213"/>
                    </a:lnTo>
                    <a:lnTo>
                      <a:pt x="464" y="213"/>
                    </a:lnTo>
                    <a:lnTo>
                      <a:pt x="468" y="193"/>
                    </a:lnTo>
                    <a:lnTo>
                      <a:pt x="468" y="169"/>
                    </a:lnTo>
                    <a:lnTo>
                      <a:pt x="466" y="145"/>
                    </a:lnTo>
                    <a:lnTo>
                      <a:pt x="461" y="121"/>
                    </a:lnTo>
                    <a:lnTo>
                      <a:pt x="455" y="97"/>
                    </a:lnTo>
                    <a:lnTo>
                      <a:pt x="446" y="73"/>
                    </a:lnTo>
                    <a:lnTo>
                      <a:pt x="435" y="51"/>
                    </a:lnTo>
                    <a:lnTo>
                      <a:pt x="420" y="33"/>
                    </a:lnTo>
                    <a:lnTo>
                      <a:pt x="420" y="33"/>
                    </a:lnTo>
                    <a:lnTo>
                      <a:pt x="407" y="18"/>
                    </a:lnTo>
                    <a:lnTo>
                      <a:pt x="396" y="9"/>
                    </a:lnTo>
                    <a:lnTo>
                      <a:pt x="383" y="1"/>
                    </a:lnTo>
                    <a:lnTo>
                      <a:pt x="371" y="0"/>
                    </a:lnTo>
                    <a:lnTo>
                      <a:pt x="371" y="0"/>
                    </a:lnTo>
                    <a:lnTo>
                      <a:pt x="361" y="1"/>
                    </a:lnTo>
                    <a:lnTo>
                      <a:pt x="35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3" name="Freeform 432"/>
              <p:cNvSpPr>
                <a:spLocks/>
              </p:cNvSpPr>
              <p:nvPr/>
            </p:nvSpPr>
            <p:spPr bwMode="auto">
              <a:xfrm>
                <a:off x="4505325" y="5099050"/>
                <a:ext cx="84138" cy="38100"/>
              </a:xfrm>
              <a:custGeom>
                <a:avLst/>
                <a:gdLst>
                  <a:gd name="T0" fmla="*/ 0 w 107"/>
                  <a:gd name="T1" fmla="*/ 28 h 48"/>
                  <a:gd name="T2" fmla="*/ 6 w 107"/>
                  <a:gd name="T3" fmla="*/ 48 h 48"/>
                  <a:gd name="T4" fmla="*/ 107 w 107"/>
                  <a:gd name="T5" fmla="*/ 21 h 48"/>
                  <a:gd name="T6" fmla="*/ 102 w 107"/>
                  <a:gd name="T7" fmla="*/ 0 h 48"/>
                  <a:gd name="T8" fmla="*/ 0 w 107"/>
                  <a:gd name="T9" fmla="*/ 28 h 48"/>
                </a:gdLst>
                <a:ahLst/>
                <a:cxnLst>
                  <a:cxn ang="0">
                    <a:pos x="T0" y="T1"/>
                  </a:cxn>
                  <a:cxn ang="0">
                    <a:pos x="T2" y="T3"/>
                  </a:cxn>
                  <a:cxn ang="0">
                    <a:pos x="T4" y="T5"/>
                  </a:cxn>
                  <a:cxn ang="0">
                    <a:pos x="T6" y="T7"/>
                  </a:cxn>
                  <a:cxn ang="0">
                    <a:pos x="T8" y="T9"/>
                  </a:cxn>
                </a:cxnLst>
                <a:rect l="0" t="0" r="r" b="b"/>
                <a:pathLst>
                  <a:path w="107" h="48">
                    <a:moveTo>
                      <a:pt x="0" y="28"/>
                    </a:moveTo>
                    <a:lnTo>
                      <a:pt x="6" y="48"/>
                    </a:lnTo>
                    <a:lnTo>
                      <a:pt x="107" y="21"/>
                    </a:lnTo>
                    <a:lnTo>
                      <a:pt x="102" y="0"/>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4" name="Freeform 433"/>
              <p:cNvSpPr>
                <a:spLocks/>
              </p:cNvSpPr>
              <p:nvPr/>
            </p:nvSpPr>
            <p:spPr bwMode="auto">
              <a:xfrm>
                <a:off x="4471988" y="5024438"/>
                <a:ext cx="69850" cy="49213"/>
              </a:xfrm>
              <a:custGeom>
                <a:avLst/>
                <a:gdLst>
                  <a:gd name="T0" fmla="*/ 0 w 86"/>
                  <a:gd name="T1" fmla="*/ 45 h 63"/>
                  <a:gd name="T2" fmla="*/ 9 w 86"/>
                  <a:gd name="T3" fmla="*/ 63 h 63"/>
                  <a:gd name="T4" fmla="*/ 86 w 86"/>
                  <a:gd name="T5" fmla="*/ 17 h 63"/>
                  <a:gd name="T6" fmla="*/ 75 w 86"/>
                  <a:gd name="T7" fmla="*/ 0 h 63"/>
                  <a:gd name="T8" fmla="*/ 0 w 86"/>
                  <a:gd name="T9" fmla="*/ 45 h 63"/>
                </a:gdLst>
                <a:ahLst/>
                <a:cxnLst>
                  <a:cxn ang="0">
                    <a:pos x="T0" y="T1"/>
                  </a:cxn>
                  <a:cxn ang="0">
                    <a:pos x="T2" y="T3"/>
                  </a:cxn>
                  <a:cxn ang="0">
                    <a:pos x="T4" y="T5"/>
                  </a:cxn>
                  <a:cxn ang="0">
                    <a:pos x="T6" y="T7"/>
                  </a:cxn>
                  <a:cxn ang="0">
                    <a:pos x="T8" y="T9"/>
                  </a:cxn>
                </a:cxnLst>
                <a:rect l="0" t="0" r="r" b="b"/>
                <a:pathLst>
                  <a:path w="86" h="63">
                    <a:moveTo>
                      <a:pt x="0" y="45"/>
                    </a:moveTo>
                    <a:lnTo>
                      <a:pt x="9" y="63"/>
                    </a:lnTo>
                    <a:lnTo>
                      <a:pt x="86" y="17"/>
                    </a:lnTo>
                    <a:lnTo>
                      <a:pt x="75" y="0"/>
                    </a:lnTo>
                    <a:lnTo>
                      <a:pt x="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5" name="Rectangle 434"/>
              <p:cNvSpPr>
                <a:spLocks noChangeArrowheads="1"/>
              </p:cNvSpPr>
              <p:nvPr/>
            </p:nvSpPr>
            <p:spPr bwMode="auto">
              <a:xfrm>
                <a:off x="4514850" y="5200650"/>
                <a:ext cx="650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nvGrpSpPr>
          <p:cNvPr id="119" name="Experts 1"/>
          <p:cNvGrpSpPr/>
          <p:nvPr/>
        </p:nvGrpSpPr>
        <p:grpSpPr>
          <a:xfrm>
            <a:off x="7247543" y="2065801"/>
            <a:ext cx="1518178" cy="1518178"/>
            <a:chOff x="2105555" y="2755763"/>
            <a:chExt cx="1518178" cy="1518178"/>
          </a:xfrm>
        </p:grpSpPr>
        <p:sp>
          <p:nvSpPr>
            <p:cNvPr id="120" name="Oval 119"/>
            <p:cNvSpPr/>
            <p:nvPr/>
          </p:nvSpPr>
          <p:spPr>
            <a:xfrm>
              <a:off x="2105555" y="2755763"/>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bg1"/>
                </a:solidFill>
                <a:effectLst/>
                <a:uLnTx/>
                <a:uFillTx/>
              </a:endParaRPr>
            </a:p>
          </p:txBody>
        </p:sp>
        <p:sp>
          <p:nvSpPr>
            <p:cNvPr id="121" name="Rectangle 120"/>
            <p:cNvSpPr/>
            <p:nvPr/>
          </p:nvSpPr>
          <p:spPr>
            <a:xfrm>
              <a:off x="2380826" y="3667259"/>
              <a:ext cx="930063" cy="480131"/>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rPr>
                <a:t>Relevant</a:t>
              </a:r>
              <a:br>
                <a:rPr kumimoji="0" lang="en-US" sz="1400" b="1" i="0" u="none" strike="noStrike" kern="0" cap="none" spc="0" normalizeH="0" baseline="0" noProof="0" dirty="0">
                  <a:ln>
                    <a:noFill/>
                  </a:ln>
                  <a:solidFill>
                    <a:schemeClr val="bg1"/>
                  </a:solidFill>
                  <a:effectLst/>
                  <a:uLnTx/>
                  <a:uFillTx/>
                </a:rPr>
              </a:br>
              <a:r>
                <a:rPr kumimoji="0" lang="en-US" sz="1400" b="1" i="0" u="none" strike="noStrike" kern="0" cap="none" spc="0" normalizeH="0" baseline="0" noProof="0" dirty="0">
                  <a:ln>
                    <a:noFill/>
                  </a:ln>
                  <a:solidFill>
                    <a:schemeClr val="bg1"/>
                  </a:solidFill>
                  <a:effectLst/>
                  <a:uLnTx/>
                  <a:uFillTx/>
                </a:rPr>
                <a:t>Experts</a:t>
              </a:r>
            </a:p>
          </p:txBody>
        </p:sp>
        <p:sp>
          <p:nvSpPr>
            <p:cNvPr id="122" name="Freeform 5"/>
            <p:cNvSpPr>
              <a:spLocks noEditPoints="1"/>
            </p:cNvSpPr>
            <p:nvPr/>
          </p:nvSpPr>
          <p:spPr bwMode="auto">
            <a:xfrm>
              <a:off x="2486715" y="3051649"/>
              <a:ext cx="700986" cy="482288"/>
            </a:xfrm>
            <a:custGeom>
              <a:avLst/>
              <a:gdLst>
                <a:gd name="T0" fmla="*/ 177 w 360"/>
                <a:gd name="T1" fmla="*/ 0 h 247"/>
                <a:gd name="T2" fmla="*/ 168 w 360"/>
                <a:gd name="T3" fmla="*/ 2 h 247"/>
                <a:gd name="T4" fmla="*/ 9 w 360"/>
                <a:gd name="T5" fmla="*/ 72 h 247"/>
                <a:gd name="T6" fmla="*/ 0 w 360"/>
                <a:gd name="T7" fmla="*/ 76 h 247"/>
                <a:gd name="T8" fmla="*/ 9 w 360"/>
                <a:gd name="T9" fmla="*/ 80 h 247"/>
                <a:gd name="T10" fmla="*/ 168 w 360"/>
                <a:gd name="T11" fmla="*/ 151 h 247"/>
                <a:gd name="T12" fmla="*/ 186 w 360"/>
                <a:gd name="T13" fmla="*/ 151 h 247"/>
                <a:gd name="T14" fmla="*/ 342 w 360"/>
                <a:gd name="T15" fmla="*/ 82 h 247"/>
                <a:gd name="T16" fmla="*/ 342 w 360"/>
                <a:gd name="T17" fmla="*/ 197 h 247"/>
                <a:gd name="T18" fmla="*/ 336 w 360"/>
                <a:gd name="T19" fmla="*/ 207 h 247"/>
                <a:gd name="T20" fmla="*/ 342 w 360"/>
                <a:gd name="T21" fmla="*/ 218 h 247"/>
                <a:gd name="T22" fmla="*/ 337 w 360"/>
                <a:gd name="T23" fmla="*/ 238 h 247"/>
                <a:gd name="T24" fmla="*/ 358 w 360"/>
                <a:gd name="T25" fmla="*/ 238 h 247"/>
                <a:gd name="T26" fmla="*/ 354 w 360"/>
                <a:gd name="T27" fmla="*/ 218 h 247"/>
                <a:gd name="T28" fmla="*/ 360 w 360"/>
                <a:gd name="T29" fmla="*/ 207 h 247"/>
                <a:gd name="T30" fmla="*/ 354 w 360"/>
                <a:gd name="T31" fmla="*/ 197 h 247"/>
                <a:gd name="T32" fmla="*/ 354 w 360"/>
                <a:gd name="T33" fmla="*/ 76 h 247"/>
                <a:gd name="T34" fmla="*/ 354 w 360"/>
                <a:gd name="T35" fmla="*/ 76 h 247"/>
                <a:gd name="T36" fmla="*/ 354 w 360"/>
                <a:gd name="T37" fmla="*/ 76 h 247"/>
                <a:gd name="T38" fmla="*/ 345 w 360"/>
                <a:gd name="T39" fmla="*/ 72 h 247"/>
                <a:gd name="T40" fmla="*/ 186 w 360"/>
                <a:gd name="T41" fmla="*/ 2 h 247"/>
                <a:gd name="T42" fmla="*/ 177 w 360"/>
                <a:gd name="T43" fmla="*/ 0 h 247"/>
                <a:gd name="T44" fmla="*/ 70 w 360"/>
                <a:gd name="T45" fmla="*/ 120 h 247"/>
                <a:gd name="T46" fmla="*/ 70 w 360"/>
                <a:gd name="T47" fmla="*/ 175 h 247"/>
                <a:gd name="T48" fmla="*/ 284 w 360"/>
                <a:gd name="T49" fmla="*/ 175 h 247"/>
                <a:gd name="T50" fmla="*/ 284 w 360"/>
                <a:gd name="T51" fmla="*/ 120 h 247"/>
                <a:gd name="T52" fmla="*/ 186 w 360"/>
                <a:gd name="T53" fmla="*/ 163 h 247"/>
                <a:gd name="T54" fmla="*/ 168 w 360"/>
                <a:gd name="T55" fmla="*/ 163 h 247"/>
                <a:gd name="T56" fmla="*/ 70 w 360"/>
                <a:gd name="T57" fmla="*/ 12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247">
                  <a:moveTo>
                    <a:pt x="177" y="0"/>
                  </a:moveTo>
                  <a:cubicBezTo>
                    <a:pt x="174" y="0"/>
                    <a:pt x="170" y="1"/>
                    <a:pt x="168" y="2"/>
                  </a:cubicBezTo>
                  <a:cubicBezTo>
                    <a:pt x="9" y="72"/>
                    <a:pt x="9" y="72"/>
                    <a:pt x="9" y="72"/>
                  </a:cubicBezTo>
                  <a:cubicBezTo>
                    <a:pt x="0" y="76"/>
                    <a:pt x="0" y="76"/>
                    <a:pt x="0" y="76"/>
                  </a:cubicBezTo>
                  <a:cubicBezTo>
                    <a:pt x="9" y="80"/>
                    <a:pt x="9" y="80"/>
                    <a:pt x="9" y="80"/>
                  </a:cubicBezTo>
                  <a:cubicBezTo>
                    <a:pt x="168" y="151"/>
                    <a:pt x="168" y="151"/>
                    <a:pt x="168" y="151"/>
                  </a:cubicBezTo>
                  <a:cubicBezTo>
                    <a:pt x="173" y="153"/>
                    <a:pt x="181" y="153"/>
                    <a:pt x="186" y="151"/>
                  </a:cubicBezTo>
                  <a:cubicBezTo>
                    <a:pt x="342" y="82"/>
                    <a:pt x="342" y="82"/>
                    <a:pt x="342" y="82"/>
                  </a:cubicBezTo>
                  <a:cubicBezTo>
                    <a:pt x="342" y="197"/>
                    <a:pt x="342" y="197"/>
                    <a:pt x="342" y="197"/>
                  </a:cubicBezTo>
                  <a:cubicBezTo>
                    <a:pt x="338" y="199"/>
                    <a:pt x="336" y="203"/>
                    <a:pt x="336" y="207"/>
                  </a:cubicBezTo>
                  <a:cubicBezTo>
                    <a:pt x="336" y="212"/>
                    <a:pt x="338" y="216"/>
                    <a:pt x="342" y="218"/>
                  </a:cubicBezTo>
                  <a:cubicBezTo>
                    <a:pt x="337" y="238"/>
                    <a:pt x="337" y="238"/>
                    <a:pt x="337" y="238"/>
                  </a:cubicBezTo>
                  <a:cubicBezTo>
                    <a:pt x="358" y="238"/>
                    <a:pt x="358" y="238"/>
                    <a:pt x="358" y="238"/>
                  </a:cubicBezTo>
                  <a:cubicBezTo>
                    <a:pt x="354" y="218"/>
                    <a:pt x="354" y="218"/>
                    <a:pt x="354" y="218"/>
                  </a:cubicBezTo>
                  <a:cubicBezTo>
                    <a:pt x="358" y="216"/>
                    <a:pt x="360" y="212"/>
                    <a:pt x="360" y="207"/>
                  </a:cubicBezTo>
                  <a:cubicBezTo>
                    <a:pt x="360" y="203"/>
                    <a:pt x="358" y="199"/>
                    <a:pt x="354" y="197"/>
                  </a:cubicBezTo>
                  <a:cubicBezTo>
                    <a:pt x="354" y="76"/>
                    <a:pt x="354" y="76"/>
                    <a:pt x="354" y="76"/>
                  </a:cubicBezTo>
                  <a:cubicBezTo>
                    <a:pt x="354" y="76"/>
                    <a:pt x="354" y="76"/>
                    <a:pt x="354" y="76"/>
                  </a:cubicBezTo>
                  <a:cubicBezTo>
                    <a:pt x="354" y="76"/>
                    <a:pt x="354" y="76"/>
                    <a:pt x="354" y="76"/>
                  </a:cubicBezTo>
                  <a:cubicBezTo>
                    <a:pt x="345" y="72"/>
                    <a:pt x="345" y="72"/>
                    <a:pt x="345" y="72"/>
                  </a:cubicBezTo>
                  <a:cubicBezTo>
                    <a:pt x="186" y="2"/>
                    <a:pt x="186" y="2"/>
                    <a:pt x="186" y="2"/>
                  </a:cubicBezTo>
                  <a:cubicBezTo>
                    <a:pt x="184" y="1"/>
                    <a:pt x="180" y="0"/>
                    <a:pt x="177" y="0"/>
                  </a:cubicBezTo>
                  <a:close/>
                  <a:moveTo>
                    <a:pt x="70" y="120"/>
                  </a:moveTo>
                  <a:cubicBezTo>
                    <a:pt x="70" y="175"/>
                    <a:pt x="70" y="175"/>
                    <a:pt x="70" y="175"/>
                  </a:cubicBezTo>
                  <a:cubicBezTo>
                    <a:pt x="106" y="238"/>
                    <a:pt x="243" y="247"/>
                    <a:pt x="284" y="175"/>
                  </a:cubicBezTo>
                  <a:cubicBezTo>
                    <a:pt x="284" y="120"/>
                    <a:pt x="284" y="120"/>
                    <a:pt x="284" y="120"/>
                  </a:cubicBezTo>
                  <a:cubicBezTo>
                    <a:pt x="186" y="163"/>
                    <a:pt x="186" y="163"/>
                    <a:pt x="186" y="163"/>
                  </a:cubicBezTo>
                  <a:cubicBezTo>
                    <a:pt x="181" y="165"/>
                    <a:pt x="173" y="165"/>
                    <a:pt x="168" y="163"/>
                  </a:cubicBezTo>
                  <a:cubicBezTo>
                    <a:pt x="70" y="120"/>
                    <a:pt x="70" y="120"/>
                    <a:pt x="70" y="1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4" name="Rectangle 13"/>
          <p:cNvSpPr/>
          <p:nvPr/>
        </p:nvSpPr>
        <p:spPr>
          <a:xfrm>
            <a:off x="0" y="1733550"/>
            <a:ext cx="9144000" cy="2139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bg1"/>
              </a:solidFill>
              <a:effectLst/>
              <a:uLnTx/>
              <a:uFillTx/>
            </a:endParaRPr>
          </a:p>
        </p:txBody>
      </p:sp>
      <p:sp>
        <p:nvSpPr>
          <p:cNvPr id="28" name="Oval 27"/>
          <p:cNvSpPr/>
          <p:nvPr/>
        </p:nvSpPr>
        <p:spPr>
          <a:xfrm>
            <a:off x="1935162" y="1463868"/>
            <a:ext cx="5253038" cy="5253038"/>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bg1"/>
              </a:solidFill>
              <a:effectLst/>
              <a:uLnTx/>
              <a:uFillTx/>
            </a:endParaRPr>
          </a:p>
        </p:txBody>
      </p:sp>
      <p:sp>
        <p:nvSpPr>
          <p:cNvPr id="4" name="Title 3"/>
          <p:cNvSpPr>
            <a:spLocks noGrp="1"/>
          </p:cNvSpPr>
          <p:nvPr>
            <p:ph type="title"/>
          </p:nvPr>
        </p:nvSpPr>
        <p:spPr>
          <a:xfrm>
            <a:off x="356616" y="232326"/>
            <a:ext cx="8458200" cy="933661"/>
          </a:xfrm>
        </p:spPr>
        <p:txBody>
          <a:bodyPr/>
          <a:lstStyle/>
          <a:p>
            <a:r>
              <a:rPr lang="en-US" dirty="0"/>
              <a:t>“Surround Sound” Approach to Consumer Communications</a:t>
            </a:r>
          </a:p>
        </p:txBody>
      </p:sp>
      <p:grpSp>
        <p:nvGrpSpPr>
          <p:cNvPr id="41" name="Connectors"/>
          <p:cNvGrpSpPr/>
          <p:nvPr/>
        </p:nvGrpSpPr>
        <p:grpSpPr>
          <a:xfrm>
            <a:off x="2864644" y="2323918"/>
            <a:ext cx="3394093" cy="3250634"/>
            <a:chOff x="2864644" y="2323918"/>
            <a:chExt cx="3394093" cy="3250634"/>
          </a:xfrm>
        </p:grpSpPr>
        <p:cxnSp>
          <p:nvCxnSpPr>
            <p:cNvPr id="30" name="Straight Connector 29"/>
            <p:cNvCxnSpPr/>
            <p:nvPr/>
          </p:nvCxnSpPr>
          <p:spPr>
            <a:xfrm>
              <a:off x="2864644" y="3493470"/>
              <a:ext cx="1718976" cy="5886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539761" y="3493470"/>
              <a:ext cx="1718976" cy="5886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62621" y="2323918"/>
              <a:ext cx="0" cy="17581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580899" y="4106718"/>
              <a:ext cx="988497" cy="14678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4582318" y="4106718"/>
              <a:ext cx="988497" cy="1467834"/>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2" name="iii"/>
          <p:cNvGrpSpPr/>
          <p:nvPr/>
        </p:nvGrpSpPr>
        <p:grpSpPr>
          <a:xfrm>
            <a:off x="3744912" y="3273618"/>
            <a:ext cx="1633538" cy="1633538"/>
            <a:chOff x="3744912" y="3273618"/>
            <a:chExt cx="1633538" cy="1633538"/>
          </a:xfrm>
        </p:grpSpPr>
        <p:sp>
          <p:nvSpPr>
            <p:cNvPr id="21" name="Oval 20"/>
            <p:cNvSpPr/>
            <p:nvPr/>
          </p:nvSpPr>
          <p:spPr>
            <a:xfrm>
              <a:off x="3744912" y="3273618"/>
              <a:ext cx="1633538" cy="163353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bg1"/>
                </a:solidFill>
                <a:effectLst/>
                <a:uLnTx/>
                <a:uFillTx/>
              </a:endParaRPr>
            </a:p>
          </p:txBody>
        </p:sp>
        <p:pic>
          <p:nvPicPr>
            <p:cNvPr id="15" name="Picture 14" descr="III_logo-4c.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51227" y="3873500"/>
              <a:ext cx="1464786" cy="433774"/>
            </a:xfrm>
            <a:prstGeom prst="rect">
              <a:avLst/>
            </a:prstGeom>
          </p:spPr>
        </p:pic>
      </p:grpSp>
      <p:grpSp>
        <p:nvGrpSpPr>
          <p:cNvPr id="139" name="Policy 2" descr="Custom:  Group 93"/>
          <p:cNvGrpSpPr/>
          <p:nvPr/>
        </p:nvGrpSpPr>
        <p:grpSpPr>
          <a:xfrm>
            <a:off x="4820426" y="4786712"/>
            <a:ext cx="1518178" cy="1518178"/>
            <a:chOff x="4834467" y="4776587"/>
            <a:chExt cx="1518178" cy="1518178"/>
          </a:xfrm>
        </p:grpSpPr>
        <p:sp>
          <p:nvSpPr>
            <p:cNvPr id="140" name="Oval 139"/>
            <p:cNvSpPr/>
            <p:nvPr/>
          </p:nvSpPr>
          <p:spPr>
            <a:xfrm>
              <a:off x="4834467" y="4776587"/>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bg1"/>
                </a:solidFill>
                <a:effectLst/>
                <a:uLnTx/>
                <a:uFillTx/>
              </a:endParaRPr>
            </a:p>
          </p:txBody>
        </p:sp>
        <p:sp>
          <p:nvSpPr>
            <p:cNvPr id="141" name="Rectangle 140"/>
            <p:cNvSpPr/>
            <p:nvPr/>
          </p:nvSpPr>
          <p:spPr>
            <a:xfrm>
              <a:off x="4923340" y="5714075"/>
              <a:ext cx="1340432" cy="286232"/>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rPr>
                <a:t>Policymakers</a:t>
              </a:r>
            </a:p>
          </p:txBody>
        </p:sp>
        <p:sp>
          <p:nvSpPr>
            <p:cNvPr id="142" name="Freeform 44"/>
            <p:cNvSpPr>
              <a:spLocks noEditPoints="1"/>
            </p:cNvSpPr>
            <p:nvPr/>
          </p:nvSpPr>
          <p:spPr bwMode="auto">
            <a:xfrm>
              <a:off x="5295900" y="5017837"/>
              <a:ext cx="651300" cy="596042"/>
            </a:xfrm>
            <a:custGeom>
              <a:avLst/>
              <a:gdLst>
                <a:gd name="T0" fmla="*/ 41049 w 1714"/>
                <a:gd name="T1" fmla="*/ 712923 h 1567"/>
                <a:gd name="T2" fmla="*/ 818928 w 1714"/>
                <a:gd name="T3" fmla="*/ 732954 h 1567"/>
                <a:gd name="T4" fmla="*/ 838426 w 1714"/>
                <a:gd name="T5" fmla="*/ 700595 h 1567"/>
                <a:gd name="T6" fmla="*/ 61060 w 1714"/>
                <a:gd name="T7" fmla="*/ 680564 h 1567"/>
                <a:gd name="T8" fmla="*/ 42075 w 1714"/>
                <a:gd name="T9" fmla="*/ 240380 h 1567"/>
                <a:gd name="T10" fmla="*/ 807126 w 1714"/>
                <a:gd name="T11" fmla="*/ 257330 h 1567"/>
                <a:gd name="T12" fmla="*/ 841505 w 1714"/>
                <a:gd name="T13" fmla="*/ 234730 h 1567"/>
                <a:gd name="T14" fmla="*/ 47719 w 1714"/>
                <a:gd name="T15" fmla="*/ 217780 h 1567"/>
                <a:gd name="T16" fmla="*/ 42075 w 1714"/>
                <a:gd name="T17" fmla="*/ 240380 h 1567"/>
                <a:gd name="T18" fmla="*/ 20011 w 1714"/>
                <a:gd name="T19" fmla="*/ 751959 h 1567"/>
                <a:gd name="T20" fmla="*/ 0 w 1714"/>
                <a:gd name="T21" fmla="*/ 785345 h 1567"/>
                <a:gd name="T22" fmla="*/ 859977 w 1714"/>
                <a:gd name="T23" fmla="*/ 804863 h 1567"/>
                <a:gd name="T24" fmla="*/ 879475 w 1714"/>
                <a:gd name="T25" fmla="*/ 771990 h 1567"/>
                <a:gd name="T26" fmla="*/ 47719 w 1714"/>
                <a:gd name="T27" fmla="*/ 197749 h 1567"/>
                <a:gd name="T28" fmla="*/ 834321 w 1714"/>
                <a:gd name="T29" fmla="*/ 189017 h 1567"/>
                <a:gd name="T30" fmla="*/ 422292 w 1714"/>
                <a:gd name="T31" fmla="*/ 4623 h 1567"/>
                <a:gd name="T32" fmla="*/ 47719 w 1714"/>
                <a:gd name="T33" fmla="*/ 197749 h 1567"/>
                <a:gd name="T34" fmla="*/ 71836 w 1714"/>
                <a:gd name="T35" fmla="*/ 302016 h 1567"/>
                <a:gd name="T36" fmla="*/ 102109 w 1714"/>
                <a:gd name="T37" fmla="*/ 322562 h 1567"/>
                <a:gd name="T38" fmla="*/ 115963 w 1714"/>
                <a:gd name="T39" fmla="*/ 310234 h 1567"/>
                <a:gd name="T40" fmla="*/ 102109 w 1714"/>
                <a:gd name="T41" fmla="*/ 650259 h 1567"/>
                <a:gd name="T42" fmla="*/ 189339 w 1714"/>
                <a:gd name="T43" fmla="*/ 670291 h 1567"/>
                <a:gd name="T44" fmla="*/ 209350 w 1714"/>
                <a:gd name="T45" fmla="*/ 330780 h 1567"/>
                <a:gd name="T46" fmla="*/ 196009 w 1714"/>
                <a:gd name="T47" fmla="*/ 307666 h 1567"/>
                <a:gd name="T48" fmla="*/ 217047 w 1714"/>
                <a:gd name="T49" fmla="*/ 324102 h 1567"/>
                <a:gd name="T50" fmla="*/ 218073 w 1714"/>
                <a:gd name="T51" fmla="*/ 280444 h 1567"/>
                <a:gd name="T52" fmla="*/ 93900 w 1714"/>
                <a:gd name="T53" fmla="*/ 280444 h 1567"/>
                <a:gd name="T54" fmla="*/ 640878 w 1714"/>
                <a:gd name="T55" fmla="*/ 302016 h 1567"/>
                <a:gd name="T56" fmla="*/ 670638 w 1714"/>
                <a:gd name="T57" fmla="*/ 322562 h 1567"/>
                <a:gd name="T58" fmla="*/ 684492 w 1714"/>
                <a:gd name="T59" fmla="*/ 310234 h 1567"/>
                <a:gd name="T60" fmla="*/ 670638 w 1714"/>
                <a:gd name="T61" fmla="*/ 650259 h 1567"/>
                <a:gd name="T62" fmla="*/ 757867 w 1714"/>
                <a:gd name="T63" fmla="*/ 670291 h 1567"/>
                <a:gd name="T64" fmla="*/ 777879 w 1714"/>
                <a:gd name="T65" fmla="*/ 330780 h 1567"/>
                <a:gd name="T66" fmla="*/ 764538 w 1714"/>
                <a:gd name="T67" fmla="*/ 307666 h 1567"/>
                <a:gd name="T68" fmla="*/ 785575 w 1714"/>
                <a:gd name="T69" fmla="*/ 324102 h 1567"/>
                <a:gd name="T70" fmla="*/ 786602 w 1714"/>
                <a:gd name="T71" fmla="*/ 280444 h 1567"/>
                <a:gd name="T72" fmla="*/ 662428 w 1714"/>
                <a:gd name="T73" fmla="*/ 280444 h 1567"/>
                <a:gd name="T74" fmla="*/ 261687 w 1714"/>
                <a:gd name="T75" fmla="*/ 302016 h 1567"/>
                <a:gd name="T76" fmla="*/ 291448 w 1714"/>
                <a:gd name="T77" fmla="*/ 322562 h 1567"/>
                <a:gd name="T78" fmla="*/ 305302 w 1714"/>
                <a:gd name="T79" fmla="*/ 310234 h 1567"/>
                <a:gd name="T80" fmla="*/ 291448 w 1714"/>
                <a:gd name="T81" fmla="*/ 650259 h 1567"/>
                <a:gd name="T82" fmla="*/ 378677 w 1714"/>
                <a:gd name="T83" fmla="*/ 670291 h 1567"/>
                <a:gd name="T84" fmla="*/ 398688 w 1714"/>
                <a:gd name="T85" fmla="*/ 330780 h 1567"/>
                <a:gd name="T86" fmla="*/ 385348 w 1714"/>
                <a:gd name="T87" fmla="*/ 307666 h 1567"/>
                <a:gd name="T88" fmla="*/ 406898 w 1714"/>
                <a:gd name="T89" fmla="*/ 324102 h 1567"/>
                <a:gd name="T90" fmla="*/ 407411 w 1714"/>
                <a:gd name="T91" fmla="*/ 280444 h 1567"/>
                <a:gd name="T92" fmla="*/ 283751 w 1714"/>
                <a:gd name="T93" fmla="*/ 280444 h 1567"/>
                <a:gd name="T94" fmla="*/ 451026 w 1714"/>
                <a:gd name="T95" fmla="*/ 302016 h 1567"/>
                <a:gd name="T96" fmla="*/ 481300 w 1714"/>
                <a:gd name="T97" fmla="*/ 322562 h 1567"/>
                <a:gd name="T98" fmla="*/ 495154 w 1714"/>
                <a:gd name="T99" fmla="*/ 310234 h 1567"/>
                <a:gd name="T100" fmla="*/ 481300 w 1714"/>
                <a:gd name="T101" fmla="*/ 650259 h 1567"/>
                <a:gd name="T102" fmla="*/ 568529 w 1714"/>
                <a:gd name="T103" fmla="*/ 670291 h 1567"/>
                <a:gd name="T104" fmla="*/ 588027 w 1714"/>
                <a:gd name="T105" fmla="*/ 330780 h 1567"/>
                <a:gd name="T106" fmla="*/ 574686 w 1714"/>
                <a:gd name="T107" fmla="*/ 307666 h 1567"/>
                <a:gd name="T108" fmla="*/ 596237 w 1714"/>
                <a:gd name="T109" fmla="*/ 324102 h 1567"/>
                <a:gd name="T110" fmla="*/ 597263 w 1714"/>
                <a:gd name="T111" fmla="*/ 280444 h 1567"/>
                <a:gd name="T112" fmla="*/ 473090 w 1714"/>
                <a:gd name="T113" fmla="*/ 280444 h 15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14"/>
                <a:gd name="T172" fmla="*/ 0 h 1567"/>
                <a:gd name="T173" fmla="*/ 1714 w 1714"/>
                <a:gd name="T174" fmla="*/ 1567 h 15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14" h="1567">
                  <a:moveTo>
                    <a:pt x="80" y="1364"/>
                  </a:moveTo>
                  <a:cubicBezTo>
                    <a:pt x="80" y="1388"/>
                    <a:pt x="80" y="1388"/>
                    <a:pt x="80" y="1388"/>
                  </a:cubicBezTo>
                  <a:cubicBezTo>
                    <a:pt x="80" y="1409"/>
                    <a:pt x="97" y="1427"/>
                    <a:pt x="119" y="1427"/>
                  </a:cubicBezTo>
                  <a:cubicBezTo>
                    <a:pt x="1596" y="1427"/>
                    <a:pt x="1596" y="1427"/>
                    <a:pt x="1596" y="1427"/>
                  </a:cubicBezTo>
                  <a:cubicBezTo>
                    <a:pt x="1617" y="1427"/>
                    <a:pt x="1634" y="1409"/>
                    <a:pt x="1634" y="1388"/>
                  </a:cubicBezTo>
                  <a:cubicBezTo>
                    <a:pt x="1634" y="1364"/>
                    <a:pt x="1634" y="1364"/>
                    <a:pt x="1634" y="1364"/>
                  </a:cubicBezTo>
                  <a:cubicBezTo>
                    <a:pt x="1634" y="1343"/>
                    <a:pt x="1617" y="1325"/>
                    <a:pt x="1596" y="1325"/>
                  </a:cubicBezTo>
                  <a:cubicBezTo>
                    <a:pt x="119" y="1325"/>
                    <a:pt x="119" y="1325"/>
                    <a:pt x="119" y="1325"/>
                  </a:cubicBezTo>
                  <a:cubicBezTo>
                    <a:pt x="97" y="1325"/>
                    <a:pt x="80" y="1343"/>
                    <a:pt x="80" y="1364"/>
                  </a:cubicBezTo>
                  <a:close/>
                  <a:moveTo>
                    <a:pt x="82" y="468"/>
                  </a:moveTo>
                  <a:cubicBezTo>
                    <a:pt x="93" y="486"/>
                    <a:pt x="120" y="501"/>
                    <a:pt x="141" y="501"/>
                  </a:cubicBezTo>
                  <a:cubicBezTo>
                    <a:pt x="1573" y="501"/>
                    <a:pt x="1573" y="501"/>
                    <a:pt x="1573" y="501"/>
                  </a:cubicBezTo>
                  <a:cubicBezTo>
                    <a:pt x="1595" y="501"/>
                    <a:pt x="1621" y="486"/>
                    <a:pt x="1633" y="468"/>
                  </a:cubicBezTo>
                  <a:cubicBezTo>
                    <a:pt x="1640" y="457"/>
                    <a:pt x="1640" y="457"/>
                    <a:pt x="1640" y="457"/>
                  </a:cubicBezTo>
                  <a:cubicBezTo>
                    <a:pt x="1651" y="439"/>
                    <a:pt x="1643" y="424"/>
                    <a:pt x="1622" y="424"/>
                  </a:cubicBezTo>
                  <a:cubicBezTo>
                    <a:pt x="93" y="424"/>
                    <a:pt x="93" y="424"/>
                    <a:pt x="93" y="424"/>
                  </a:cubicBezTo>
                  <a:cubicBezTo>
                    <a:pt x="72" y="424"/>
                    <a:pt x="63" y="439"/>
                    <a:pt x="75" y="457"/>
                  </a:cubicBezTo>
                  <a:lnTo>
                    <a:pt x="82" y="468"/>
                  </a:lnTo>
                  <a:close/>
                  <a:moveTo>
                    <a:pt x="1676" y="1464"/>
                  </a:moveTo>
                  <a:cubicBezTo>
                    <a:pt x="39" y="1464"/>
                    <a:pt x="39" y="1464"/>
                    <a:pt x="39" y="1464"/>
                  </a:cubicBezTo>
                  <a:cubicBezTo>
                    <a:pt x="18" y="1464"/>
                    <a:pt x="0" y="1482"/>
                    <a:pt x="0" y="1503"/>
                  </a:cubicBezTo>
                  <a:cubicBezTo>
                    <a:pt x="0" y="1529"/>
                    <a:pt x="0" y="1529"/>
                    <a:pt x="0" y="1529"/>
                  </a:cubicBezTo>
                  <a:cubicBezTo>
                    <a:pt x="0" y="1550"/>
                    <a:pt x="18" y="1567"/>
                    <a:pt x="39" y="1567"/>
                  </a:cubicBezTo>
                  <a:cubicBezTo>
                    <a:pt x="1676" y="1567"/>
                    <a:pt x="1676" y="1567"/>
                    <a:pt x="1676" y="1567"/>
                  </a:cubicBezTo>
                  <a:cubicBezTo>
                    <a:pt x="1697" y="1567"/>
                    <a:pt x="1714" y="1550"/>
                    <a:pt x="1714" y="1529"/>
                  </a:cubicBezTo>
                  <a:cubicBezTo>
                    <a:pt x="1714" y="1503"/>
                    <a:pt x="1714" y="1503"/>
                    <a:pt x="1714" y="1503"/>
                  </a:cubicBezTo>
                  <a:cubicBezTo>
                    <a:pt x="1714" y="1482"/>
                    <a:pt x="1697" y="1464"/>
                    <a:pt x="1676" y="1464"/>
                  </a:cubicBezTo>
                  <a:close/>
                  <a:moveTo>
                    <a:pt x="93" y="385"/>
                  </a:moveTo>
                  <a:cubicBezTo>
                    <a:pt x="1622" y="385"/>
                    <a:pt x="1622" y="385"/>
                    <a:pt x="1622" y="385"/>
                  </a:cubicBezTo>
                  <a:cubicBezTo>
                    <a:pt x="1643" y="385"/>
                    <a:pt x="1645" y="377"/>
                    <a:pt x="1626" y="368"/>
                  </a:cubicBezTo>
                  <a:cubicBezTo>
                    <a:pt x="892" y="9"/>
                    <a:pt x="892" y="9"/>
                    <a:pt x="892" y="9"/>
                  </a:cubicBezTo>
                  <a:cubicBezTo>
                    <a:pt x="873" y="0"/>
                    <a:pt x="842" y="0"/>
                    <a:pt x="823" y="9"/>
                  </a:cubicBezTo>
                  <a:cubicBezTo>
                    <a:pt x="89" y="368"/>
                    <a:pt x="89" y="368"/>
                    <a:pt x="89" y="368"/>
                  </a:cubicBezTo>
                  <a:cubicBezTo>
                    <a:pt x="70" y="377"/>
                    <a:pt x="72" y="385"/>
                    <a:pt x="93" y="385"/>
                  </a:cubicBezTo>
                  <a:close/>
                  <a:moveTo>
                    <a:pt x="183" y="546"/>
                  </a:moveTo>
                  <a:cubicBezTo>
                    <a:pt x="160" y="546"/>
                    <a:pt x="140" y="565"/>
                    <a:pt x="140" y="588"/>
                  </a:cubicBezTo>
                  <a:cubicBezTo>
                    <a:pt x="140" y="612"/>
                    <a:pt x="160" y="631"/>
                    <a:pt x="183" y="631"/>
                  </a:cubicBezTo>
                  <a:cubicBezTo>
                    <a:pt x="189" y="631"/>
                    <a:pt x="194" y="630"/>
                    <a:pt x="199" y="628"/>
                  </a:cubicBezTo>
                  <a:cubicBezTo>
                    <a:pt x="212" y="623"/>
                    <a:pt x="221" y="612"/>
                    <a:pt x="225" y="599"/>
                  </a:cubicBezTo>
                  <a:cubicBezTo>
                    <a:pt x="225" y="601"/>
                    <a:pt x="226" y="603"/>
                    <a:pt x="226" y="604"/>
                  </a:cubicBezTo>
                  <a:cubicBezTo>
                    <a:pt x="226" y="622"/>
                    <a:pt x="215" y="637"/>
                    <a:pt x="199" y="644"/>
                  </a:cubicBezTo>
                  <a:cubicBezTo>
                    <a:pt x="199" y="1266"/>
                    <a:pt x="199" y="1266"/>
                    <a:pt x="199" y="1266"/>
                  </a:cubicBezTo>
                  <a:cubicBezTo>
                    <a:pt x="199" y="1288"/>
                    <a:pt x="216" y="1305"/>
                    <a:pt x="238" y="1305"/>
                  </a:cubicBezTo>
                  <a:cubicBezTo>
                    <a:pt x="369" y="1305"/>
                    <a:pt x="369" y="1305"/>
                    <a:pt x="369" y="1305"/>
                  </a:cubicBezTo>
                  <a:cubicBezTo>
                    <a:pt x="390" y="1305"/>
                    <a:pt x="408" y="1288"/>
                    <a:pt x="408" y="1266"/>
                  </a:cubicBezTo>
                  <a:cubicBezTo>
                    <a:pt x="408" y="644"/>
                    <a:pt x="408" y="644"/>
                    <a:pt x="408" y="644"/>
                  </a:cubicBezTo>
                  <a:cubicBezTo>
                    <a:pt x="392" y="637"/>
                    <a:pt x="381" y="622"/>
                    <a:pt x="381" y="604"/>
                  </a:cubicBezTo>
                  <a:cubicBezTo>
                    <a:pt x="381" y="603"/>
                    <a:pt x="381" y="601"/>
                    <a:pt x="382" y="599"/>
                  </a:cubicBezTo>
                  <a:cubicBezTo>
                    <a:pt x="385" y="612"/>
                    <a:pt x="395" y="623"/>
                    <a:pt x="408" y="628"/>
                  </a:cubicBezTo>
                  <a:cubicBezTo>
                    <a:pt x="412" y="630"/>
                    <a:pt x="418" y="631"/>
                    <a:pt x="423" y="631"/>
                  </a:cubicBezTo>
                  <a:cubicBezTo>
                    <a:pt x="447" y="631"/>
                    <a:pt x="466" y="612"/>
                    <a:pt x="466" y="588"/>
                  </a:cubicBezTo>
                  <a:cubicBezTo>
                    <a:pt x="466" y="566"/>
                    <a:pt x="448" y="547"/>
                    <a:pt x="425" y="546"/>
                  </a:cubicBezTo>
                  <a:cubicBezTo>
                    <a:pt x="425" y="546"/>
                    <a:pt x="425" y="546"/>
                    <a:pt x="425" y="546"/>
                  </a:cubicBezTo>
                  <a:lnTo>
                    <a:pt x="183" y="546"/>
                  </a:lnTo>
                  <a:close/>
                  <a:moveTo>
                    <a:pt x="1291" y="546"/>
                  </a:moveTo>
                  <a:cubicBezTo>
                    <a:pt x="1268" y="546"/>
                    <a:pt x="1249" y="565"/>
                    <a:pt x="1249" y="588"/>
                  </a:cubicBezTo>
                  <a:cubicBezTo>
                    <a:pt x="1249" y="612"/>
                    <a:pt x="1268" y="631"/>
                    <a:pt x="1291" y="631"/>
                  </a:cubicBezTo>
                  <a:cubicBezTo>
                    <a:pt x="1297" y="631"/>
                    <a:pt x="1302" y="630"/>
                    <a:pt x="1307" y="628"/>
                  </a:cubicBezTo>
                  <a:cubicBezTo>
                    <a:pt x="1320" y="623"/>
                    <a:pt x="1329" y="612"/>
                    <a:pt x="1333" y="599"/>
                  </a:cubicBezTo>
                  <a:cubicBezTo>
                    <a:pt x="1333" y="601"/>
                    <a:pt x="1334" y="603"/>
                    <a:pt x="1334" y="604"/>
                  </a:cubicBezTo>
                  <a:cubicBezTo>
                    <a:pt x="1334" y="622"/>
                    <a:pt x="1323" y="637"/>
                    <a:pt x="1307" y="644"/>
                  </a:cubicBezTo>
                  <a:cubicBezTo>
                    <a:pt x="1307" y="1266"/>
                    <a:pt x="1307" y="1266"/>
                    <a:pt x="1307" y="1266"/>
                  </a:cubicBezTo>
                  <a:cubicBezTo>
                    <a:pt x="1307" y="1288"/>
                    <a:pt x="1324" y="1305"/>
                    <a:pt x="1346" y="1305"/>
                  </a:cubicBezTo>
                  <a:cubicBezTo>
                    <a:pt x="1477" y="1305"/>
                    <a:pt x="1477" y="1305"/>
                    <a:pt x="1477" y="1305"/>
                  </a:cubicBezTo>
                  <a:cubicBezTo>
                    <a:pt x="1498" y="1305"/>
                    <a:pt x="1516" y="1288"/>
                    <a:pt x="1516" y="1266"/>
                  </a:cubicBezTo>
                  <a:cubicBezTo>
                    <a:pt x="1516" y="644"/>
                    <a:pt x="1516" y="644"/>
                    <a:pt x="1516" y="644"/>
                  </a:cubicBezTo>
                  <a:cubicBezTo>
                    <a:pt x="1500" y="637"/>
                    <a:pt x="1489" y="622"/>
                    <a:pt x="1489" y="604"/>
                  </a:cubicBezTo>
                  <a:cubicBezTo>
                    <a:pt x="1489" y="603"/>
                    <a:pt x="1489" y="601"/>
                    <a:pt x="1490" y="599"/>
                  </a:cubicBezTo>
                  <a:cubicBezTo>
                    <a:pt x="1493" y="612"/>
                    <a:pt x="1503" y="623"/>
                    <a:pt x="1516" y="628"/>
                  </a:cubicBezTo>
                  <a:cubicBezTo>
                    <a:pt x="1520" y="630"/>
                    <a:pt x="1526" y="631"/>
                    <a:pt x="1531" y="631"/>
                  </a:cubicBezTo>
                  <a:cubicBezTo>
                    <a:pt x="1555" y="631"/>
                    <a:pt x="1574" y="612"/>
                    <a:pt x="1574" y="588"/>
                  </a:cubicBezTo>
                  <a:cubicBezTo>
                    <a:pt x="1574" y="566"/>
                    <a:pt x="1556" y="547"/>
                    <a:pt x="1533" y="546"/>
                  </a:cubicBezTo>
                  <a:cubicBezTo>
                    <a:pt x="1533" y="546"/>
                    <a:pt x="1533" y="546"/>
                    <a:pt x="1533" y="546"/>
                  </a:cubicBezTo>
                  <a:lnTo>
                    <a:pt x="1291" y="546"/>
                  </a:lnTo>
                  <a:close/>
                  <a:moveTo>
                    <a:pt x="553" y="546"/>
                  </a:moveTo>
                  <a:cubicBezTo>
                    <a:pt x="529" y="546"/>
                    <a:pt x="510" y="565"/>
                    <a:pt x="510" y="588"/>
                  </a:cubicBezTo>
                  <a:cubicBezTo>
                    <a:pt x="510" y="612"/>
                    <a:pt x="529" y="631"/>
                    <a:pt x="553" y="631"/>
                  </a:cubicBezTo>
                  <a:cubicBezTo>
                    <a:pt x="558" y="631"/>
                    <a:pt x="563" y="630"/>
                    <a:pt x="568" y="628"/>
                  </a:cubicBezTo>
                  <a:cubicBezTo>
                    <a:pt x="581" y="623"/>
                    <a:pt x="591" y="612"/>
                    <a:pt x="594" y="599"/>
                  </a:cubicBezTo>
                  <a:cubicBezTo>
                    <a:pt x="595" y="601"/>
                    <a:pt x="595" y="603"/>
                    <a:pt x="595" y="604"/>
                  </a:cubicBezTo>
                  <a:cubicBezTo>
                    <a:pt x="595" y="622"/>
                    <a:pt x="584" y="637"/>
                    <a:pt x="568" y="644"/>
                  </a:cubicBezTo>
                  <a:cubicBezTo>
                    <a:pt x="568" y="1266"/>
                    <a:pt x="568" y="1266"/>
                    <a:pt x="568" y="1266"/>
                  </a:cubicBezTo>
                  <a:cubicBezTo>
                    <a:pt x="568" y="1288"/>
                    <a:pt x="586" y="1305"/>
                    <a:pt x="607" y="1305"/>
                  </a:cubicBezTo>
                  <a:cubicBezTo>
                    <a:pt x="738" y="1305"/>
                    <a:pt x="738" y="1305"/>
                    <a:pt x="738" y="1305"/>
                  </a:cubicBezTo>
                  <a:cubicBezTo>
                    <a:pt x="759" y="1305"/>
                    <a:pt x="777" y="1288"/>
                    <a:pt x="777" y="1266"/>
                  </a:cubicBezTo>
                  <a:cubicBezTo>
                    <a:pt x="777" y="644"/>
                    <a:pt x="777" y="644"/>
                    <a:pt x="777" y="644"/>
                  </a:cubicBezTo>
                  <a:cubicBezTo>
                    <a:pt x="761" y="637"/>
                    <a:pt x="750" y="622"/>
                    <a:pt x="750" y="604"/>
                  </a:cubicBezTo>
                  <a:cubicBezTo>
                    <a:pt x="750" y="603"/>
                    <a:pt x="750" y="601"/>
                    <a:pt x="751" y="599"/>
                  </a:cubicBezTo>
                  <a:cubicBezTo>
                    <a:pt x="754" y="612"/>
                    <a:pt x="764" y="623"/>
                    <a:pt x="777" y="628"/>
                  </a:cubicBezTo>
                  <a:cubicBezTo>
                    <a:pt x="782" y="630"/>
                    <a:pt x="787" y="631"/>
                    <a:pt x="793" y="631"/>
                  </a:cubicBezTo>
                  <a:cubicBezTo>
                    <a:pt x="816" y="631"/>
                    <a:pt x="835" y="612"/>
                    <a:pt x="835" y="588"/>
                  </a:cubicBezTo>
                  <a:cubicBezTo>
                    <a:pt x="835" y="566"/>
                    <a:pt x="817" y="547"/>
                    <a:pt x="794" y="546"/>
                  </a:cubicBezTo>
                  <a:cubicBezTo>
                    <a:pt x="794" y="546"/>
                    <a:pt x="794" y="546"/>
                    <a:pt x="794" y="546"/>
                  </a:cubicBezTo>
                  <a:lnTo>
                    <a:pt x="553" y="546"/>
                  </a:lnTo>
                  <a:close/>
                  <a:moveTo>
                    <a:pt x="922" y="546"/>
                  </a:moveTo>
                  <a:cubicBezTo>
                    <a:pt x="898" y="546"/>
                    <a:pt x="879" y="565"/>
                    <a:pt x="879" y="588"/>
                  </a:cubicBezTo>
                  <a:cubicBezTo>
                    <a:pt x="879" y="612"/>
                    <a:pt x="898" y="631"/>
                    <a:pt x="922" y="631"/>
                  </a:cubicBezTo>
                  <a:cubicBezTo>
                    <a:pt x="927" y="631"/>
                    <a:pt x="933" y="630"/>
                    <a:pt x="938" y="628"/>
                  </a:cubicBezTo>
                  <a:cubicBezTo>
                    <a:pt x="950" y="623"/>
                    <a:pt x="960" y="612"/>
                    <a:pt x="963" y="599"/>
                  </a:cubicBezTo>
                  <a:cubicBezTo>
                    <a:pt x="964" y="601"/>
                    <a:pt x="965" y="603"/>
                    <a:pt x="965" y="604"/>
                  </a:cubicBezTo>
                  <a:cubicBezTo>
                    <a:pt x="965" y="622"/>
                    <a:pt x="953" y="637"/>
                    <a:pt x="938" y="644"/>
                  </a:cubicBezTo>
                  <a:cubicBezTo>
                    <a:pt x="938" y="1266"/>
                    <a:pt x="938" y="1266"/>
                    <a:pt x="938" y="1266"/>
                  </a:cubicBezTo>
                  <a:cubicBezTo>
                    <a:pt x="938" y="1288"/>
                    <a:pt x="955" y="1305"/>
                    <a:pt x="976" y="1305"/>
                  </a:cubicBezTo>
                  <a:cubicBezTo>
                    <a:pt x="1108" y="1305"/>
                    <a:pt x="1108" y="1305"/>
                    <a:pt x="1108" y="1305"/>
                  </a:cubicBezTo>
                  <a:cubicBezTo>
                    <a:pt x="1129" y="1305"/>
                    <a:pt x="1146" y="1288"/>
                    <a:pt x="1146" y="1266"/>
                  </a:cubicBezTo>
                  <a:cubicBezTo>
                    <a:pt x="1146" y="644"/>
                    <a:pt x="1146" y="644"/>
                    <a:pt x="1146" y="644"/>
                  </a:cubicBezTo>
                  <a:cubicBezTo>
                    <a:pt x="1130" y="637"/>
                    <a:pt x="1119" y="622"/>
                    <a:pt x="1119" y="604"/>
                  </a:cubicBezTo>
                  <a:cubicBezTo>
                    <a:pt x="1119" y="603"/>
                    <a:pt x="1120" y="601"/>
                    <a:pt x="1120" y="599"/>
                  </a:cubicBezTo>
                  <a:cubicBezTo>
                    <a:pt x="1124" y="612"/>
                    <a:pt x="1133" y="623"/>
                    <a:pt x="1146" y="628"/>
                  </a:cubicBezTo>
                  <a:cubicBezTo>
                    <a:pt x="1151" y="630"/>
                    <a:pt x="1156" y="631"/>
                    <a:pt x="1162" y="631"/>
                  </a:cubicBezTo>
                  <a:cubicBezTo>
                    <a:pt x="1186" y="631"/>
                    <a:pt x="1205" y="612"/>
                    <a:pt x="1205" y="588"/>
                  </a:cubicBezTo>
                  <a:cubicBezTo>
                    <a:pt x="1205" y="566"/>
                    <a:pt x="1187" y="547"/>
                    <a:pt x="1164" y="546"/>
                  </a:cubicBezTo>
                  <a:cubicBezTo>
                    <a:pt x="1164" y="546"/>
                    <a:pt x="1164" y="546"/>
                    <a:pt x="1164" y="546"/>
                  </a:cubicBezTo>
                  <a:lnTo>
                    <a:pt x="922" y="546"/>
                  </a:lnTo>
                  <a:close/>
                </a:path>
              </a:pathLst>
            </a:custGeom>
            <a:solidFill>
              <a:schemeClr val="bg1"/>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31" name="Media 2" descr="Custom:  Group 97"/>
          <p:cNvGrpSpPr/>
          <p:nvPr/>
        </p:nvGrpSpPr>
        <p:grpSpPr>
          <a:xfrm>
            <a:off x="2801123" y="4778826"/>
            <a:ext cx="1518178" cy="1518178"/>
            <a:chOff x="2802467" y="4776587"/>
            <a:chExt cx="1518178" cy="1518178"/>
          </a:xfrm>
        </p:grpSpPr>
        <p:sp>
          <p:nvSpPr>
            <p:cNvPr id="132" name="Oval 131"/>
            <p:cNvSpPr/>
            <p:nvPr/>
          </p:nvSpPr>
          <p:spPr>
            <a:xfrm>
              <a:off x="2802467" y="4776587"/>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bg1"/>
                </a:solidFill>
                <a:effectLst/>
                <a:uLnTx/>
                <a:uFillTx/>
              </a:endParaRPr>
            </a:p>
          </p:txBody>
        </p:sp>
        <p:sp>
          <p:nvSpPr>
            <p:cNvPr id="133" name="Rectangle 132"/>
            <p:cNvSpPr/>
            <p:nvPr/>
          </p:nvSpPr>
          <p:spPr>
            <a:xfrm>
              <a:off x="3215949" y="5714075"/>
              <a:ext cx="691215" cy="286232"/>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rPr>
                <a:t>Media</a:t>
              </a:r>
            </a:p>
          </p:txBody>
        </p:sp>
        <p:grpSp>
          <p:nvGrpSpPr>
            <p:cNvPr id="134" name="Group 133"/>
            <p:cNvGrpSpPr/>
            <p:nvPr/>
          </p:nvGrpSpPr>
          <p:grpSpPr>
            <a:xfrm>
              <a:off x="3142801" y="5080001"/>
              <a:ext cx="855406" cy="515586"/>
              <a:chOff x="4125913" y="5024438"/>
              <a:chExt cx="463550" cy="279400"/>
            </a:xfrm>
            <a:solidFill>
              <a:schemeClr val="bg1"/>
            </a:solidFill>
          </p:grpSpPr>
          <p:sp>
            <p:nvSpPr>
              <p:cNvPr id="135" name="Freeform 428"/>
              <p:cNvSpPr>
                <a:spLocks noEditPoints="1"/>
              </p:cNvSpPr>
              <p:nvPr/>
            </p:nvSpPr>
            <p:spPr bwMode="auto">
              <a:xfrm>
                <a:off x="4125913" y="5049838"/>
                <a:ext cx="371475" cy="254000"/>
              </a:xfrm>
              <a:custGeom>
                <a:avLst/>
                <a:gdLst>
                  <a:gd name="T0" fmla="*/ 203 w 468"/>
                  <a:gd name="T1" fmla="*/ 279 h 318"/>
                  <a:gd name="T2" fmla="*/ 197 w 468"/>
                  <a:gd name="T3" fmla="*/ 261 h 318"/>
                  <a:gd name="T4" fmla="*/ 302 w 468"/>
                  <a:gd name="T5" fmla="*/ 257 h 318"/>
                  <a:gd name="T6" fmla="*/ 295 w 468"/>
                  <a:gd name="T7" fmla="*/ 267 h 318"/>
                  <a:gd name="T8" fmla="*/ 291 w 468"/>
                  <a:gd name="T9" fmla="*/ 291 h 318"/>
                  <a:gd name="T10" fmla="*/ 289 w 468"/>
                  <a:gd name="T11" fmla="*/ 292 h 318"/>
                  <a:gd name="T12" fmla="*/ 205 w 468"/>
                  <a:gd name="T13" fmla="*/ 292 h 318"/>
                  <a:gd name="T14" fmla="*/ 389 w 468"/>
                  <a:gd name="T15" fmla="*/ 213 h 318"/>
                  <a:gd name="T16" fmla="*/ 359 w 468"/>
                  <a:gd name="T17" fmla="*/ 154 h 318"/>
                  <a:gd name="T18" fmla="*/ 347 w 468"/>
                  <a:gd name="T19" fmla="*/ 88 h 318"/>
                  <a:gd name="T20" fmla="*/ 350 w 468"/>
                  <a:gd name="T21" fmla="*/ 49 h 318"/>
                  <a:gd name="T22" fmla="*/ 361 w 468"/>
                  <a:gd name="T23" fmla="*/ 24 h 318"/>
                  <a:gd name="T24" fmla="*/ 371 w 468"/>
                  <a:gd name="T25" fmla="*/ 20 h 318"/>
                  <a:gd name="T26" fmla="*/ 396 w 468"/>
                  <a:gd name="T27" fmla="*/ 35 h 318"/>
                  <a:gd name="T28" fmla="*/ 417 w 468"/>
                  <a:gd name="T29" fmla="*/ 62 h 318"/>
                  <a:gd name="T30" fmla="*/ 442 w 468"/>
                  <a:gd name="T31" fmla="*/ 125 h 318"/>
                  <a:gd name="T32" fmla="*/ 448 w 468"/>
                  <a:gd name="T33" fmla="*/ 189 h 318"/>
                  <a:gd name="T34" fmla="*/ 442 w 468"/>
                  <a:gd name="T35" fmla="*/ 217 h 318"/>
                  <a:gd name="T36" fmla="*/ 428 w 468"/>
                  <a:gd name="T37" fmla="*/ 237 h 318"/>
                  <a:gd name="T38" fmla="*/ 417 w 468"/>
                  <a:gd name="T39" fmla="*/ 235 h 318"/>
                  <a:gd name="T40" fmla="*/ 389 w 468"/>
                  <a:gd name="T41" fmla="*/ 213 h 318"/>
                  <a:gd name="T42" fmla="*/ 354 w 468"/>
                  <a:gd name="T43" fmla="*/ 5 h 318"/>
                  <a:gd name="T44" fmla="*/ 45 w 468"/>
                  <a:gd name="T45" fmla="*/ 182 h 318"/>
                  <a:gd name="T46" fmla="*/ 30 w 468"/>
                  <a:gd name="T47" fmla="*/ 176 h 318"/>
                  <a:gd name="T48" fmla="*/ 15 w 468"/>
                  <a:gd name="T49" fmla="*/ 182 h 318"/>
                  <a:gd name="T50" fmla="*/ 4 w 468"/>
                  <a:gd name="T51" fmla="*/ 191 h 318"/>
                  <a:gd name="T52" fmla="*/ 0 w 468"/>
                  <a:gd name="T53" fmla="*/ 206 h 318"/>
                  <a:gd name="T54" fmla="*/ 10 w 468"/>
                  <a:gd name="T55" fmla="*/ 252 h 318"/>
                  <a:gd name="T56" fmla="*/ 19 w 468"/>
                  <a:gd name="T57" fmla="*/ 267 h 318"/>
                  <a:gd name="T58" fmla="*/ 35 w 468"/>
                  <a:gd name="T59" fmla="*/ 279 h 318"/>
                  <a:gd name="T60" fmla="*/ 57 w 468"/>
                  <a:gd name="T61" fmla="*/ 274 h 318"/>
                  <a:gd name="T62" fmla="*/ 65 w 468"/>
                  <a:gd name="T63" fmla="*/ 268 h 318"/>
                  <a:gd name="T64" fmla="*/ 69 w 468"/>
                  <a:gd name="T65" fmla="*/ 259 h 318"/>
                  <a:gd name="T66" fmla="*/ 146 w 468"/>
                  <a:gd name="T67" fmla="*/ 276 h 318"/>
                  <a:gd name="T68" fmla="*/ 177 w 468"/>
                  <a:gd name="T69" fmla="*/ 278 h 318"/>
                  <a:gd name="T70" fmla="*/ 179 w 468"/>
                  <a:gd name="T71" fmla="*/ 291 h 318"/>
                  <a:gd name="T72" fmla="*/ 186 w 468"/>
                  <a:gd name="T73" fmla="*/ 311 h 318"/>
                  <a:gd name="T74" fmla="*/ 207 w 468"/>
                  <a:gd name="T75" fmla="*/ 318 h 318"/>
                  <a:gd name="T76" fmla="*/ 295 w 468"/>
                  <a:gd name="T77" fmla="*/ 318 h 318"/>
                  <a:gd name="T78" fmla="*/ 315 w 468"/>
                  <a:gd name="T79" fmla="*/ 302 h 318"/>
                  <a:gd name="T80" fmla="*/ 317 w 468"/>
                  <a:gd name="T81" fmla="*/ 279 h 318"/>
                  <a:gd name="T82" fmla="*/ 319 w 468"/>
                  <a:gd name="T83" fmla="*/ 276 h 318"/>
                  <a:gd name="T84" fmla="*/ 424 w 468"/>
                  <a:gd name="T85" fmla="*/ 257 h 318"/>
                  <a:gd name="T86" fmla="*/ 437 w 468"/>
                  <a:gd name="T87" fmla="*/ 254 h 318"/>
                  <a:gd name="T88" fmla="*/ 453 w 468"/>
                  <a:gd name="T89" fmla="*/ 241 h 318"/>
                  <a:gd name="T90" fmla="*/ 464 w 468"/>
                  <a:gd name="T91" fmla="*/ 213 h 318"/>
                  <a:gd name="T92" fmla="*/ 468 w 468"/>
                  <a:gd name="T93" fmla="*/ 169 h 318"/>
                  <a:gd name="T94" fmla="*/ 455 w 468"/>
                  <a:gd name="T95" fmla="*/ 97 h 318"/>
                  <a:gd name="T96" fmla="*/ 420 w 468"/>
                  <a:gd name="T97" fmla="*/ 33 h 318"/>
                  <a:gd name="T98" fmla="*/ 396 w 468"/>
                  <a:gd name="T99" fmla="*/ 9 h 318"/>
                  <a:gd name="T100" fmla="*/ 371 w 468"/>
                  <a:gd name="T101"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8" h="318">
                    <a:moveTo>
                      <a:pt x="203" y="291"/>
                    </a:moveTo>
                    <a:lnTo>
                      <a:pt x="203" y="279"/>
                    </a:lnTo>
                    <a:lnTo>
                      <a:pt x="203" y="279"/>
                    </a:lnTo>
                    <a:lnTo>
                      <a:pt x="203" y="272"/>
                    </a:lnTo>
                    <a:lnTo>
                      <a:pt x="201" y="267"/>
                    </a:lnTo>
                    <a:lnTo>
                      <a:pt x="197" y="261"/>
                    </a:lnTo>
                    <a:lnTo>
                      <a:pt x="192" y="257"/>
                    </a:lnTo>
                    <a:lnTo>
                      <a:pt x="192" y="257"/>
                    </a:lnTo>
                    <a:lnTo>
                      <a:pt x="302" y="257"/>
                    </a:lnTo>
                    <a:lnTo>
                      <a:pt x="302" y="257"/>
                    </a:lnTo>
                    <a:lnTo>
                      <a:pt x="299" y="261"/>
                    </a:lnTo>
                    <a:lnTo>
                      <a:pt x="295" y="267"/>
                    </a:lnTo>
                    <a:lnTo>
                      <a:pt x="293" y="272"/>
                    </a:lnTo>
                    <a:lnTo>
                      <a:pt x="291" y="279"/>
                    </a:lnTo>
                    <a:lnTo>
                      <a:pt x="291" y="291"/>
                    </a:lnTo>
                    <a:lnTo>
                      <a:pt x="291" y="291"/>
                    </a:lnTo>
                    <a:lnTo>
                      <a:pt x="291" y="292"/>
                    </a:lnTo>
                    <a:lnTo>
                      <a:pt x="289" y="292"/>
                    </a:lnTo>
                    <a:lnTo>
                      <a:pt x="207" y="292"/>
                    </a:lnTo>
                    <a:lnTo>
                      <a:pt x="207" y="292"/>
                    </a:lnTo>
                    <a:lnTo>
                      <a:pt x="205" y="292"/>
                    </a:lnTo>
                    <a:lnTo>
                      <a:pt x="203" y="291"/>
                    </a:lnTo>
                    <a:close/>
                    <a:moveTo>
                      <a:pt x="389" y="213"/>
                    </a:moveTo>
                    <a:lnTo>
                      <a:pt x="389" y="213"/>
                    </a:lnTo>
                    <a:lnTo>
                      <a:pt x="378" y="195"/>
                    </a:lnTo>
                    <a:lnTo>
                      <a:pt x="367" y="176"/>
                    </a:lnTo>
                    <a:lnTo>
                      <a:pt x="359" y="154"/>
                    </a:lnTo>
                    <a:lnTo>
                      <a:pt x="352" y="132"/>
                    </a:lnTo>
                    <a:lnTo>
                      <a:pt x="348" y="110"/>
                    </a:lnTo>
                    <a:lnTo>
                      <a:pt x="347" y="88"/>
                    </a:lnTo>
                    <a:lnTo>
                      <a:pt x="347" y="68"/>
                    </a:lnTo>
                    <a:lnTo>
                      <a:pt x="350" y="49"/>
                    </a:lnTo>
                    <a:lnTo>
                      <a:pt x="350" y="49"/>
                    </a:lnTo>
                    <a:lnTo>
                      <a:pt x="352" y="42"/>
                    </a:lnTo>
                    <a:lnTo>
                      <a:pt x="356" y="33"/>
                    </a:lnTo>
                    <a:lnTo>
                      <a:pt x="361" y="24"/>
                    </a:lnTo>
                    <a:lnTo>
                      <a:pt x="367" y="22"/>
                    </a:lnTo>
                    <a:lnTo>
                      <a:pt x="371" y="20"/>
                    </a:lnTo>
                    <a:lnTo>
                      <a:pt x="371" y="20"/>
                    </a:lnTo>
                    <a:lnTo>
                      <a:pt x="378" y="22"/>
                    </a:lnTo>
                    <a:lnTo>
                      <a:pt x="387" y="27"/>
                    </a:lnTo>
                    <a:lnTo>
                      <a:pt x="396" y="35"/>
                    </a:lnTo>
                    <a:lnTo>
                      <a:pt x="405" y="46"/>
                    </a:lnTo>
                    <a:lnTo>
                      <a:pt x="405" y="46"/>
                    </a:lnTo>
                    <a:lnTo>
                      <a:pt x="417" y="62"/>
                    </a:lnTo>
                    <a:lnTo>
                      <a:pt x="428" y="82"/>
                    </a:lnTo>
                    <a:lnTo>
                      <a:pt x="435" y="103"/>
                    </a:lnTo>
                    <a:lnTo>
                      <a:pt x="442" y="125"/>
                    </a:lnTo>
                    <a:lnTo>
                      <a:pt x="446" y="147"/>
                    </a:lnTo>
                    <a:lnTo>
                      <a:pt x="448" y="169"/>
                    </a:lnTo>
                    <a:lnTo>
                      <a:pt x="448" y="189"/>
                    </a:lnTo>
                    <a:lnTo>
                      <a:pt x="444" y="210"/>
                    </a:lnTo>
                    <a:lnTo>
                      <a:pt x="444" y="210"/>
                    </a:lnTo>
                    <a:lnTo>
                      <a:pt x="442" y="217"/>
                    </a:lnTo>
                    <a:lnTo>
                      <a:pt x="439" y="226"/>
                    </a:lnTo>
                    <a:lnTo>
                      <a:pt x="431" y="233"/>
                    </a:lnTo>
                    <a:lnTo>
                      <a:pt x="428" y="237"/>
                    </a:lnTo>
                    <a:lnTo>
                      <a:pt x="424" y="237"/>
                    </a:lnTo>
                    <a:lnTo>
                      <a:pt x="424" y="237"/>
                    </a:lnTo>
                    <a:lnTo>
                      <a:pt x="417" y="235"/>
                    </a:lnTo>
                    <a:lnTo>
                      <a:pt x="407" y="232"/>
                    </a:lnTo>
                    <a:lnTo>
                      <a:pt x="398" y="222"/>
                    </a:lnTo>
                    <a:lnTo>
                      <a:pt x="389" y="213"/>
                    </a:lnTo>
                    <a:close/>
                    <a:moveTo>
                      <a:pt x="354" y="5"/>
                    </a:moveTo>
                    <a:lnTo>
                      <a:pt x="354" y="5"/>
                    </a:lnTo>
                    <a:lnTo>
                      <a:pt x="354" y="5"/>
                    </a:lnTo>
                    <a:lnTo>
                      <a:pt x="50" y="186"/>
                    </a:lnTo>
                    <a:lnTo>
                      <a:pt x="50" y="186"/>
                    </a:lnTo>
                    <a:lnTo>
                      <a:pt x="45" y="182"/>
                    </a:lnTo>
                    <a:lnTo>
                      <a:pt x="39" y="178"/>
                    </a:lnTo>
                    <a:lnTo>
                      <a:pt x="34" y="176"/>
                    </a:lnTo>
                    <a:lnTo>
                      <a:pt x="30" y="176"/>
                    </a:lnTo>
                    <a:lnTo>
                      <a:pt x="30" y="176"/>
                    </a:lnTo>
                    <a:lnTo>
                      <a:pt x="15" y="182"/>
                    </a:lnTo>
                    <a:lnTo>
                      <a:pt x="15" y="182"/>
                    </a:lnTo>
                    <a:lnTo>
                      <a:pt x="10" y="184"/>
                    </a:lnTo>
                    <a:lnTo>
                      <a:pt x="8" y="187"/>
                    </a:lnTo>
                    <a:lnTo>
                      <a:pt x="4" y="191"/>
                    </a:lnTo>
                    <a:lnTo>
                      <a:pt x="2" y="198"/>
                    </a:lnTo>
                    <a:lnTo>
                      <a:pt x="2" y="198"/>
                    </a:lnTo>
                    <a:lnTo>
                      <a:pt x="0" y="206"/>
                    </a:lnTo>
                    <a:lnTo>
                      <a:pt x="0" y="215"/>
                    </a:lnTo>
                    <a:lnTo>
                      <a:pt x="4" y="233"/>
                    </a:lnTo>
                    <a:lnTo>
                      <a:pt x="10" y="252"/>
                    </a:lnTo>
                    <a:lnTo>
                      <a:pt x="13" y="259"/>
                    </a:lnTo>
                    <a:lnTo>
                      <a:pt x="19" y="267"/>
                    </a:lnTo>
                    <a:lnTo>
                      <a:pt x="19" y="267"/>
                    </a:lnTo>
                    <a:lnTo>
                      <a:pt x="24" y="274"/>
                    </a:lnTo>
                    <a:lnTo>
                      <a:pt x="30" y="278"/>
                    </a:lnTo>
                    <a:lnTo>
                      <a:pt x="35" y="279"/>
                    </a:lnTo>
                    <a:lnTo>
                      <a:pt x="41" y="279"/>
                    </a:lnTo>
                    <a:lnTo>
                      <a:pt x="41" y="279"/>
                    </a:lnTo>
                    <a:lnTo>
                      <a:pt x="57" y="274"/>
                    </a:lnTo>
                    <a:lnTo>
                      <a:pt x="57" y="274"/>
                    </a:lnTo>
                    <a:lnTo>
                      <a:pt x="61" y="272"/>
                    </a:lnTo>
                    <a:lnTo>
                      <a:pt x="65" y="268"/>
                    </a:lnTo>
                    <a:lnTo>
                      <a:pt x="67" y="265"/>
                    </a:lnTo>
                    <a:lnTo>
                      <a:pt x="69" y="259"/>
                    </a:lnTo>
                    <a:lnTo>
                      <a:pt x="69" y="259"/>
                    </a:lnTo>
                    <a:lnTo>
                      <a:pt x="69" y="257"/>
                    </a:lnTo>
                    <a:lnTo>
                      <a:pt x="146" y="257"/>
                    </a:lnTo>
                    <a:lnTo>
                      <a:pt x="146" y="276"/>
                    </a:lnTo>
                    <a:lnTo>
                      <a:pt x="175" y="276"/>
                    </a:lnTo>
                    <a:lnTo>
                      <a:pt x="175" y="276"/>
                    </a:lnTo>
                    <a:lnTo>
                      <a:pt x="177" y="278"/>
                    </a:lnTo>
                    <a:lnTo>
                      <a:pt x="179" y="279"/>
                    </a:lnTo>
                    <a:lnTo>
                      <a:pt x="179" y="291"/>
                    </a:lnTo>
                    <a:lnTo>
                      <a:pt x="179" y="291"/>
                    </a:lnTo>
                    <a:lnTo>
                      <a:pt x="179" y="296"/>
                    </a:lnTo>
                    <a:lnTo>
                      <a:pt x="181" y="302"/>
                    </a:lnTo>
                    <a:lnTo>
                      <a:pt x="186" y="311"/>
                    </a:lnTo>
                    <a:lnTo>
                      <a:pt x="196" y="316"/>
                    </a:lnTo>
                    <a:lnTo>
                      <a:pt x="201" y="318"/>
                    </a:lnTo>
                    <a:lnTo>
                      <a:pt x="207" y="318"/>
                    </a:lnTo>
                    <a:lnTo>
                      <a:pt x="289" y="318"/>
                    </a:lnTo>
                    <a:lnTo>
                      <a:pt x="289" y="318"/>
                    </a:lnTo>
                    <a:lnTo>
                      <a:pt x="295" y="318"/>
                    </a:lnTo>
                    <a:lnTo>
                      <a:pt x="301" y="316"/>
                    </a:lnTo>
                    <a:lnTo>
                      <a:pt x="308" y="311"/>
                    </a:lnTo>
                    <a:lnTo>
                      <a:pt x="315" y="302"/>
                    </a:lnTo>
                    <a:lnTo>
                      <a:pt x="315" y="296"/>
                    </a:lnTo>
                    <a:lnTo>
                      <a:pt x="317" y="291"/>
                    </a:lnTo>
                    <a:lnTo>
                      <a:pt x="317" y="279"/>
                    </a:lnTo>
                    <a:lnTo>
                      <a:pt x="317" y="279"/>
                    </a:lnTo>
                    <a:lnTo>
                      <a:pt x="317" y="278"/>
                    </a:lnTo>
                    <a:lnTo>
                      <a:pt x="319" y="276"/>
                    </a:lnTo>
                    <a:lnTo>
                      <a:pt x="350" y="276"/>
                    </a:lnTo>
                    <a:lnTo>
                      <a:pt x="350" y="257"/>
                    </a:lnTo>
                    <a:lnTo>
                      <a:pt x="424" y="257"/>
                    </a:lnTo>
                    <a:lnTo>
                      <a:pt x="424" y="257"/>
                    </a:lnTo>
                    <a:lnTo>
                      <a:pt x="429" y="257"/>
                    </a:lnTo>
                    <a:lnTo>
                      <a:pt x="437" y="254"/>
                    </a:lnTo>
                    <a:lnTo>
                      <a:pt x="442" y="252"/>
                    </a:lnTo>
                    <a:lnTo>
                      <a:pt x="448" y="246"/>
                    </a:lnTo>
                    <a:lnTo>
                      <a:pt x="453" y="241"/>
                    </a:lnTo>
                    <a:lnTo>
                      <a:pt x="457" y="233"/>
                    </a:lnTo>
                    <a:lnTo>
                      <a:pt x="461" y="224"/>
                    </a:lnTo>
                    <a:lnTo>
                      <a:pt x="464" y="213"/>
                    </a:lnTo>
                    <a:lnTo>
                      <a:pt x="464" y="213"/>
                    </a:lnTo>
                    <a:lnTo>
                      <a:pt x="468" y="193"/>
                    </a:lnTo>
                    <a:lnTo>
                      <a:pt x="468" y="169"/>
                    </a:lnTo>
                    <a:lnTo>
                      <a:pt x="466" y="145"/>
                    </a:lnTo>
                    <a:lnTo>
                      <a:pt x="461" y="121"/>
                    </a:lnTo>
                    <a:lnTo>
                      <a:pt x="455" y="97"/>
                    </a:lnTo>
                    <a:lnTo>
                      <a:pt x="446" y="73"/>
                    </a:lnTo>
                    <a:lnTo>
                      <a:pt x="435" y="51"/>
                    </a:lnTo>
                    <a:lnTo>
                      <a:pt x="420" y="33"/>
                    </a:lnTo>
                    <a:lnTo>
                      <a:pt x="420" y="33"/>
                    </a:lnTo>
                    <a:lnTo>
                      <a:pt x="407" y="18"/>
                    </a:lnTo>
                    <a:lnTo>
                      <a:pt x="396" y="9"/>
                    </a:lnTo>
                    <a:lnTo>
                      <a:pt x="383" y="1"/>
                    </a:lnTo>
                    <a:lnTo>
                      <a:pt x="371" y="0"/>
                    </a:lnTo>
                    <a:lnTo>
                      <a:pt x="371" y="0"/>
                    </a:lnTo>
                    <a:lnTo>
                      <a:pt x="361" y="1"/>
                    </a:lnTo>
                    <a:lnTo>
                      <a:pt x="35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 name="Freeform 432"/>
              <p:cNvSpPr>
                <a:spLocks/>
              </p:cNvSpPr>
              <p:nvPr/>
            </p:nvSpPr>
            <p:spPr bwMode="auto">
              <a:xfrm>
                <a:off x="4505325" y="5099050"/>
                <a:ext cx="84138" cy="38100"/>
              </a:xfrm>
              <a:custGeom>
                <a:avLst/>
                <a:gdLst>
                  <a:gd name="T0" fmla="*/ 0 w 107"/>
                  <a:gd name="T1" fmla="*/ 28 h 48"/>
                  <a:gd name="T2" fmla="*/ 6 w 107"/>
                  <a:gd name="T3" fmla="*/ 48 h 48"/>
                  <a:gd name="T4" fmla="*/ 107 w 107"/>
                  <a:gd name="T5" fmla="*/ 21 h 48"/>
                  <a:gd name="T6" fmla="*/ 102 w 107"/>
                  <a:gd name="T7" fmla="*/ 0 h 48"/>
                  <a:gd name="T8" fmla="*/ 0 w 107"/>
                  <a:gd name="T9" fmla="*/ 28 h 48"/>
                </a:gdLst>
                <a:ahLst/>
                <a:cxnLst>
                  <a:cxn ang="0">
                    <a:pos x="T0" y="T1"/>
                  </a:cxn>
                  <a:cxn ang="0">
                    <a:pos x="T2" y="T3"/>
                  </a:cxn>
                  <a:cxn ang="0">
                    <a:pos x="T4" y="T5"/>
                  </a:cxn>
                  <a:cxn ang="0">
                    <a:pos x="T6" y="T7"/>
                  </a:cxn>
                  <a:cxn ang="0">
                    <a:pos x="T8" y="T9"/>
                  </a:cxn>
                </a:cxnLst>
                <a:rect l="0" t="0" r="r" b="b"/>
                <a:pathLst>
                  <a:path w="107" h="48">
                    <a:moveTo>
                      <a:pt x="0" y="28"/>
                    </a:moveTo>
                    <a:lnTo>
                      <a:pt x="6" y="48"/>
                    </a:lnTo>
                    <a:lnTo>
                      <a:pt x="107" y="21"/>
                    </a:lnTo>
                    <a:lnTo>
                      <a:pt x="102" y="0"/>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Freeform 433"/>
              <p:cNvSpPr>
                <a:spLocks/>
              </p:cNvSpPr>
              <p:nvPr/>
            </p:nvSpPr>
            <p:spPr bwMode="auto">
              <a:xfrm>
                <a:off x="4471988" y="5024438"/>
                <a:ext cx="69850" cy="49213"/>
              </a:xfrm>
              <a:custGeom>
                <a:avLst/>
                <a:gdLst>
                  <a:gd name="T0" fmla="*/ 0 w 86"/>
                  <a:gd name="T1" fmla="*/ 45 h 63"/>
                  <a:gd name="T2" fmla="*/ 9 w 86"/>
                  <a:gd name="T3" fmla="*/ 63 h 63"/>
                  <a:gd name="T4" fmla="*/ 86 w 86"/>
                  <a:gd name="T5" fmla="*/ 17 h 63"/>
                  <a:gd name="T6" fmla="*/ 75 w 86"/>
                  <a:gd name="T7" fmla="*/ 0 h 63"/>
                  <a:gd name="T8" fmla="*/ 0 w 86"/>
                  <a:gd name="T9" fmla="*/ 45 h 63"/>
                </a:gdLst>
                <a:ahLst/>
                <a:cxnLst>
                  <a:cxn ang="0">
                    <a:pos x="T0" y="T1"/>
                  </a:cxn>
                  <a:cxn ang="0">
                    <a:pos x="T2" y="T3"/>
                  </a:cxn>
                  <a:cxn ang="0">
                    <a:pos x="T4" y="T5"/>
                  </a:cxn>
                  <a:cxn ang="0">
                    <a:pos x="T6" y="T7"/>
                  </a:cxn>
                  <a:cxn ang="0">
                    <a:pos x="T8" y="T9"/>
                  </a:cxn>
                </a:cxnLst>
                <a:rect l="0" t="0" r="r" b="b"/>
                <a:pathLst>
                  <a:path w="86" h="63">
                    <a:moveTo>
                      <a:pt x="0" y="45"/>
                    </a:moveTo>
                    <a:lnTo>
                      <a:pt x="9" y="63"/>
                    </a:lnTo>
                    <a:lnTo>
                      <a:pt x="86" y="17"/>
                    </a:lnTo>
                    <a:lnTo>
                      <a:pt x="75" y="0"/>
                    </a:lnTo>
                    <a:lnTo>
                      <a:pt x="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 name="Rectangle 434"/>
              <p:cNvSpPr>
                <a:spLocks noChangeArrowheads="1"/>
              </p:cNvSpPr>
              <p:nvPr/>
            </p:nvSpPr>
            <p:spPr bwMode="auto">
              <a:xfrm>
                <a:off x="4514850" y="5200650"/>
                <a:ext cx="650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nvGrpSpPr>
          <p:cNvPr id="143" name="Industry 2" descr="Custom:  Group 105"/>
          <p:cNvGrpSpPr/>
          <p:nvPr/>
        </p:nvGrpSpPr>
        <p:grpSpPr>
          <a:xfrm>
            <a:off x="5522169" y="2757910"/>
            <a:ext cx="1518178" cy="1518178"/>
            <a:chOff x="5520267" y="2755763"/>
            <a:chExt cx="1518178" cy="1518178"/>
          </a:xfrm>
        </p:grpSpPr>
        <p:sp>
          <p:nvSpPr>
            <p:cNvPr id="144" name="Oval 143"/>
            <p:cNvSpPr/>
            <p:nvPr/>
          </p:nvSpPr>
          <p:spPr>
            <a:xfrm>
              <a:off x="5520267" y="2755763"/>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bg1"/>
                </a:solidFill>
                <a:effectLst/>
                <a:uLnTx/>
                <a:uFillTx/>
              </a:endParaRPr>
            </a:p>
          </p:txBody>
        </p:sp>
        <p:sp>
          <p:nvSpPr>
            <p:cNvPr id="145" name="Rectangle 144"/>
            <p:cNvSpPr/>
            <p:nvPr/>
          </p:nvSpPr>
          <p:spPr>
            <a:xfrm>
              <a:off x="5829864" y="3667259"/>
              <a:ext cx="889987" cy="286232"/>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rPr>
                <a:t>Industry</a:t>
              </a:r>
            </a:p>
          </p:txBody>
        </p:sp>
        <p:grpSp>
          <p:nvGrpSpPr>
            <p:cNvPr id="146" name="Group 145"/>
            <p:cNvGrpSpPr/>
            <p:nvPr/>
          </p:nvGrpSpPr>
          <p:grpSpPr>
            <a:xfrm>
              <a:off x="5805318" y="2952750"/>
              <a:ext cx="948836" cy="623114"/>
              <a:chOff x="5719491" y="2907559"/>
              <a:chExt cx="1120489" cy="735842"/>
            </a:xfrm>
          </p:grpSpPr>
          <p:sp>
            <p:nvSpPr>
              <p:cNvPr id="147" name="Freeform 201"/>
              <p:cNvSpPr>
                <a:spLocks/>
              </p:cNvSpPr>
              <p:nvPr/>
            </p:nvSpPr>
            <p:spPr bwMode="auto">
              <a:xfrm>
                <a:off x="6788877" y="3346744"/>
                <a:ext cx="16573" cy="250253"/>
              </a:xfrm>
              <a:custGeom>
                <a:avLst/>
                <a:gdLst>
                  <a:gd name="T0" fmla="*/ 4 w 4"/>
                  <a:gd name="T1" fmla="*/ 2 h 64"/>
                  <a:gd name="T2" fmla="*/ 2 w 4"/>
                  <a:gd name="T3" fmla="*/ 0 h 64"/>
                  <a:gd name="T4" fmla="*/ 0 w 4"/>
                  <a:gd name="T5" fmla="*/ 2 h 64"/>
                  <a:gd name="T6" fmla="*/ 0 w 4"/>
                  <a:gd name="T7" fmla="*/ 62 h 64"/>
                  <a:gd name="T8" fmla="*/ 2 w 4"/>
                  <a:gd name="T9" fmla="*/ 64 h 64"/>
                  <a:gd name="T10" fmla="*/ 4 w 4"/>
                  <a:gd name="T11" fmla="*/ 62 h 64"/>
                  <a:gd name="T12" fmla="*/ 4 w 4"/>
                  <a:gd name="T13" fmla="*/ 2 h 64"/>
                </a:gdLst>
                <a:ahLst/>
                <a:cxnLst>
                  <a:cxn ang="0">
                    <a:pos x="T0" y="T1"/>
                  </a:cxn>
                  <a:cxn ang="0">
                    <a:pos x="T2" y="T3"/>
                  </a:cxn>
                  <a:cxn ang="0">
                    <a:pos x="T4" y="T5"/>
                  </a:cxn>
                  <a:cxn ang="0">
                    <a:pos x="T6" y="T7"/>
                  </a:cxn>
                  <a:cxn ang="0">
                    <a:pos x="T8" y="T9"/>
                  </a:cxn>
                  <a:cxn ang="0">
                    <a:pos x="T10" y="T11"/>
                  </a:cxn>
                  <a:cxn ang="0">
                    <a:pos x="T12" y="T13"/>
                  </a:cxn>
                </a:cxnLst>
                <a:rect l="0" t="0" r="r" b="b"/>
                <a:pathLst>
                  <a:path w="4" h="64">
                    <a:moveTo>
                      <a:pt x="4" y="2"/>
                    </a:moveTo>
                    <a:cubicBezTo>
                      <a:pt x="4" y="1"/>
                      <a:pt x="3" y="0"/>
                      <a:pt x="2" y="0"/>
                    </a:cubicBezTo>
                    <a:cubicBezTo>
                      <a:pt x="1" y="0"/>
                      <a:pt x="0" y="1"/>
                      <a:pt x="0" y="2"/>
                    </a:cubicBezTo>
                    <a:cubicBezTo>
                      <a:pt x="0" y="62"/>
                      <a:pt x="0" y="62"/>
                      <a:pt x="0" y="62"/>
                    </a:cubicBezTo>
                    <a:cubicBezTo>
                      <a:pt x="0" y="63"/>
                      <a:pt x="1" y="64"/>
                      <a:pt x="2" y="64"/>
                    </a:cubicBezTo>
                    <a:cubicBezTo>
                      <a:pt x="3" y="64"/>
                      <a:pt x="4" y="63"/>
                      <a:pt x="4" y="62"/>
                    </a:cubicBezTo>
                    <a:lnTo>
                      <a:pt x="4" y="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30000" noProof="0" dirty="0">
                  <a:ln>
                    <a:noFill/>
                  </a:ln>
                  <a:solidFill>
                    <a:sysClr val="windowText" lastClr="000000"/>
                  </a:solidFill>
                  <a:effectLst/>
                  <a:uLnTx/>
                  <a:uFillTx/>
                </a:endParaRPr>
              </a:p>
            </p:txBody>
          </p:sp>
          <p:sp>
            <p:nvSpPr>
              <p:cNvPr id="148" name="Freeform 202"/>
              <p:cNvSpPr>
                <a:spLocks/>
              </p:cNvSpPr>
              <p:nvPr/>
            </p:nvSpPr>
            <p:spPr bwMode="auto">
              <a:xfrm>
                <a:off x="5719491" y="3611912"/>
                <a:ext cx="1120489" cy="31489"/>
              </a:xfrm>
              <a:custGeom>
                <a:avLst/>
                <a:gdLst>
                  <a:gd name="T0" fmla="*/ 2 w 169"/>
                  <a:gd name="T1" fmla="*/ 0 h 8"/>
                  <a:gd name="T2" fmla="*/ 0 w 169"/>
                  <a:gd name="T3" fmla="*/ 3 h 8"/>
                  <a:gd name="T4" fmla="*/ 0 w 169"/>
                  <a:gd name="T5" fmla="*/ 5 h 8"/>
                  <a:gd name="T6" fmla="*/ 2 w 169"/>
                  <a:gd name="T7" fmla="*/ 8 h 8"/>
                  <a:gd name="T8" fmla="*/ 167 w 169"/>
                  <a:gd name="T9" fmla="*/ 8 h 8"/>
                  <a:gd name="T10" fmla="*/ 169 w 169"/>
                  <a:gd name="T11" fmla="*/ 5 h 8"/>
                  <a:gd name="T12" fmla="*/ 169 w 169"/>
                  <a:gd name="T13" fmla="*/ 3 h 8"/>
                  <a:gd name="T14" fmla="*/ 167 w 169"/>
                  <a:gd name="T15" fmla="*/ 0 h 8"/>
                  <a:gd name="T16" fmla="*/ 2 w 16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8">
                    <a:moveTo>
                      <a:pt x="2" y="0"/>
                    </a:moveTo>
                    <a:cubicBezTo>
                      <a:pt x="1" y="0"/>
                      <a:pt x="0" y="1"/>
                      <a:pt x="0" y="3"/>
                    </a:cubicBezTo>
                    <a:cubicBezTo>
                      <a:pt x="0" y="5"/>
                      <a:pt x="0" y="5"/>
                      <a:pt x="0" y="5"/>
                    </a:cubicBezTo>
                    <a:cubicBezTo>
                      <a:pt x="0" y="7"/>
                      <a:pt x="1" y="8"/>
                      <a:pt x="2" y="8"/>
                    </a:cubicBezTo>
                    <a:cubicBezTo>
                      <a:pt x="167" y="8"/>
                      <a:pt x="167" y="8"/>
                      <a:pt x="167" y="8"/>
                    </a:cubicBezTo>
                    <a:cubicBezTo>
                      <a:pt x="168" y="8"/>
                      <a:pt x="169" y="7"/>
                      <a:pt x="169" y="5"/>
                    </a:cubicBezTo>
                    <a:cubicBezTo>
                      <a:pt x="169" y="3"/>
                      <a:pt x="169" y="3"/>
                      <a:pt x="169" y="3"/>
                    </a:cubicBezTo>
                    <a:cubicBezTo>
                      <a:pt x="169" y="1"/>
                      <a:pt x="168" y="0"/>
                      <a:pt x="167" y="0"/>
                    </a:cubicBezTo>
                    <a:lnTo>
                      <a:pt x="2" y="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30000" noProof="0" dirty="0">
                  <a:ln>
                    <a:noFill/>
                  </a:ln>
                  <a:solidFill>
                    <a:sysClr val="windowText" lastClr="000000"/>
                  </a:solidFill>
                  <a:effectLst/>
                  <a:uLnTx/>
                  <a:uFillTx/>
                </a:endParaRPr>
              </a:p>
            </p:txBody>
          </p:sp>
          <p:sp>
            <p:nvSpPr>
              <p:cNvPr id="149" name="Freeform 203"/>
              <p:cNvSpPr>
                <a:spLocks noEditPoints="1"/>
              </p:cNvSpPr>
              <p:nvPr/>
            </p:nvSpPr>
            <p:spPr bwMode="auto">
              <a:xfrm>
                <a:off x="6191279" y="2907559"/>
                <a:ext cx="164072" cy="689437"/>
              </a:xfrm>
              <a:custGeom>
                <a:avLst/>
                <a:gdLst>
                  <a:gd name="T0" fmla="*/ 17 w 42"/>
                  <a:gd name="T1" fmla="*/ 164 h 176"/>
                  <a:gd name="T2" fmla="*/ 25 w 42"/>
                  <a:gd name="T3" fmla="*/ 174 h 176"/>
                  <a:gd name="T4" fmla="*/ 35 w 42"/>
                  <a:gd name="T5" fmla="*/ 164 h 176"/>
                  <a:gd name="T6" fmla="*/ 42 w 42"/>
                  <a:gd name="T7" fmla="*/ 174 h 176"/>
                  <a:gd name="T8" fmla="*/ 22 w 42"/>
                  <a:gd name="T9" fmla="*/ 19 h 176"/>
                  <a:gd name="T10" fmla="*/ 20 w 42"/>
                  <a:gd name="T11" fmla="*/ 18 h 176"/>
                  <a:gd name="T12" fmla="*/ 0 w 42"/>
                  <a:gd name="T13" fmla="*/ 174 h 176"/>
                  <a:gd name="T14" fmla="*/ 8 w 42"/>
                  <a:gd name="T15" fmla="*/ 164 h 176"/>
                  <a:gd name="T16" fmla="*/ 35 w 42"/>
                  <a:gd name="T17" fmla="*/ 34 h 176"/>
                  <a:gd name="T18" fmla="*/ 25 w 42"/>
                  <a:gd name="T19" fmla="*/ 40 h 176"/>
                  <a:gd name="T20" fmla="*/ 32 w 42"/>
                  <a:gd name="T21" fmla="*/ 46 h 176"/>
                  <a:gd name="T22" fmla="*/ 27 w 42"/>
                  <a:gd name="T23" fmla="*/ 56 h 176"/>
                  <a:gd name="T24" fmla="*/ 27 w 42"/>
                  <a:gd name="T25" fmla="*/ 60 h 176"/>
                  <a:gd name="T26" fmla="*/ 32 w 42"/>
                  <a:gd name="T27" fmla="*/ 70 h 176"/>
                  <a:gd name="T28" fmla="*/ 25 w 42"/>
                  <a:gd name="T29" fmla="*/ 77 h 176"/>
                  <a:gd name="T30" fmla="*/ 35 w 42"/>
                  <a:gd name="T31" fmla="*/ 82 h 176"/>
                  <a:gd name="T32" fmla="*/ 25 w 42"/>
                  <a:gd name="T33" fmla="*/ 77 h 176"/>
                  <a:gd name="T34" fmla="*/ 35 w 42"/>
                  <a:gd name="T35" fmla="*/ 91 h 176"/>
                  <a:gd name="T36" fmla="*/ 25 w 42"/>
                  <a:gd name="T37" fmla="*/ 96 h 176"/>
                  <a:gd name="T38" fmla="*/ 32 w 42"/>
                  <a:gd name="T39" fmla="*/ 103 h 176"/>
                  <a:gd name="T40" fmla="*/ 27 w 42"/>
                  <a:gd name="T41" fmla="*/ 112 h 176"/>
                  <a:gd name="T42" fmla="*/ 27 w 42"/>
                  <a:gd name="T43" fmla="*/ 117 h 176"/>
                  <a:gd name="T44" fmla="*/ 32 w 42"/>
                  <a:gd name="T45" fmla="*/ 126 h 176"/>
                  <a:gd name="T46" fmla="*/ 25 w 42"/>
                  <a:gd name="T47" fmla="*/ 133 h 176"/>
                  <a:gd name="T48" fmla="*/ 35 w 42"/>
                  <a:gd name="T49" fmla="*/ 138 h 176"/>
                  <a:gd name="T50" fmla="*/ 25 w 42"/>
                  <a:gd name="T51" fmla="*/ 133 h 176"/>
                  <a:gd name="T52" fmla="*/ 35 w 42"/>
                  <a:gd name="T53" fmla="*/ 147 h 176"/>
                  <a:gd name="T54" fmla="*/ 25 w 42"/>
                  <a:gd name="T55" fmla="*/ 152 h 176"/>
                  <a:gd name="T56" fmla="*/ 15 w 42"/>
                  <a:gd name="T57" fmla="*/ 32 h 176"/>
                  <a:gd name="T58" fmla="*/ 10 w 42"/>
                  <a:gd name="T59" fmla="*/ 42 h 176"/>
                  <a:gd name="T60" fmla="*/ 10 w 42"/>
                  <a:gd name="T61" fmla="*/ 46 h 176"/>
                  <a:gd name="T62" fmla="*/ 15 w 42"/>
                  <a:gd name="T63" fmla="*/ 56 h 176"/>
                  <a:gd name="T64" fmla="*/ 8 w 42"/>
                  <a:gd name="T65" fmla="*/ 63 h 176"/>
                  <a:gd name="T66" fmla="*/ 17 w 42"/>
                  <a:gd name="T67" fmla="*/ 68 h 176"/>
                  <a:gd name="T68" fmla="*/ 8 w 42"/>
                  <a:gd name="T69" fmla="*/ 63 h 176"/>
                  <a:gd name="T70" fmla="*/ 17 w 42"/>
                  <a:gd name="T71" fmla="*/ 77 h 176"/>
                  <a:gd name="T72" fmla="*/ 8 w 42"/>
                  <a:gd name="T73" fmla="*/ 82 h 176"/>
                  <a:gd name="T74" fmla="*/ 15 w 42"/>
                  <a:gd name="T75" fmla="*/ 89 h 176"/>
                  <a:gd name="T76" fmla="*/ 10 w 42"/>
                  <a:gd name="T77" fmla="*/ 98 h 176"/>
                  <a:gd name="T78" fmla="*/ 10 w 42"/>
                  <a:gd name="T79" fmla="*/ 103 h 176"/>
                  <a:gd name="T80" fmla="*/ 15 w 42"/>
                  <a:gd name="T81" fmla="*/ 112 h 176"/>
                  <a:gd name="T82" fmla="*/ 8 w 42"/>
                  <a:gd name="T83" fmla="*/ 119 h 176"/>
                  <a:gd name="T84" fmla="*/ 17 w 42"/>
                  <a:gd name="T85" fmla="*/ 124 h 176"/>
                  <a:gd name="T86" fmla="*/ 8 w 42"/>
                  <a:gd name="T87" fmla="*/ 119 h 176"/>
                  <a:gd name="T88" fmla="*/ 17 w 42"/>
                  <a:gd name="T89" fmla="*/ 133 h 176"/>
                  <a:gd name="T90" fmla="*/ 8 w 42"/>
                  <a:gd name="T91" fmla="*/ 138 h 176"/>
                  <a:gd name="T92" fmla="*/ 15 w 42"/>
                  <a:gd name="T93" fmla="*/ 145 h 176"/>
                  <a:gd name="T94" fmla="*/ 10 w 42"/>
                  <a:gd name="T95" fmla="*/ 15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176">
                    <a:moveTo>
                      <a:pt x="8" y="164"/>
                    </a:moveTo>
                    <a:cubicBezTo>
                      <a:pt x="8" y="162"/>
                      <a:pt x="9" y="161"/>
                      <a:pt x="10" y="161"/>
                    </a:cubicBezTo>
                    <a:cubicBezTo>
                      <a:pt x="15" y="161"/>
                      <a:pt x="15" y="161"/>
                      <a:pt x="15" y="161"/>
                    </a:cubicBezTo>
                    <a:cubicBezTo>
                      <a:pt x="16" y="161"/>
                      <a:pt x="17" y="162"/>
                      <a:pt x="17" y="164"/>
                    </a:cubicBezTo>
                    <a:cubicBezTo>
                      <a:pt x="17" y="174"/>
                      <a:pt x="17" y="174"/>
                      <a:pt x="17" y="174"/>
                    </a:cubicBezTo>
                    <a:cubicBezTo>
                      <a:pt x="17" y="175"/>
                      <a:pt x="18" y="176"/>
                      <a:pt x="20" y="176"/>
                    </a:cubicBezTo>
                    <a:cubicBezTo>
                      <a:pt x="23" y="176"/>
                      <a:pt x="23" y="176"/>
                      <a:pt x="23" y="176"/>
                    </a:cubicBezTo>
                    <a:cubicBezTo>
                      <a:pt x="24" y="176"/>
                      <a:pt x="25" y="175"/>
                      <a:pt x="25" y="174"/>
                    </a:cubicBezTo>
                    <a:cubicBezTo>
                      <a:pt x="25" y="164"/>
                      <a:pt x="25" y="164"/>
                      <a:pt x="25" y="164"/>
                    </a:cubicBezTo>
                    <a:cubicBezTo>
                      <a:pt x="25" y="162"/>
                      <a:pt x="26" y="161"/>
                      <a:pt x="27" y="161"/>
                    </a:cubicBezTo>
                    <a:cubicBezTo>
                      <a:pt x="32" y="161"/>
                      <a:pt x="32" y="161"/>
                      <a:pt x="32" y="161"/>
                    </a:cubicBezTo>
                    <a:cubicBezTo>
                      <a:pt x="34" y="161"/>
                      <a:pt x="35" y="162"/>
                      <a:pt x="35" y="164"/>
                    </a:cubicBezTo>
                    <a:cubicBezTo>
                      <a:pt x="35" y="174"/>
                      <a:pt x="35" y="174"/>
                      <a:pt x="35" y="174"/>
                    </a:cubicBezTo>
                    <a:cubicBezTo>
                      <a:pt x="35" y="175"/>
                      <a:pt x="36" y="176"/>
                      <a:pt x="37" y="176"/>
                    </a:cubicBezTo>
                    <a:cubicBezTo>
                      <a:pt x="40" y="176"/>
                      <a:pt x="40" y="176"/>
                      <a:pt x="40" y="176"/>
                    </a:cubicBezTo>
                    <a:cubicBezTo>
                      <a:pt x="41" y="176"/>
                      <a:pt x="42" y="175"/>
                      <a:pt x="42" y="174"/>
                    </a:cubicBezTo>
                    <a:cubicBezTo>
                      <a:pt x="42" y="33"/>
                      <a:pt x="42" y="33"/>
                      <a:pt x="42" y="33"/>
                    </a:cubicBezTo>
                    <a:cubicBezTo>
                      <a:pt x="42" y="32"/>
                      <a:pt x="41" y="30"/>
                      <a:pt x="40" y="30"/>
                    </a:cubicBezTo>
                    <a:cubicBezTo>
                      <a:pt x="25" y="23"/>
                      <a:pt x="25" y="23"/>
                      <a:pt x="25" y="23"/>
                    </a:cubicBezTo>
                    <a:cubicBezTo>
                      <a:pt x="23" y="22"/>
                      <a:pt x="22" y="21"/>
                      <a:pt x="22" y="19"/>
                    </a:cubicBezTo>
                    <a:cubicBezTo>
                      <a:pt x="22" y="2"/>
                      <a:pt x="22" y="2"/>
                      <a:pt x="22" y="2"/>
                    </a:cubicBezTo>
                    <a:cubicBezTo>
                      <a:pt x="22" y="1"/>
                      <a:pt x="22" y="0"/>
                      <a:pt x="21" y="0"/>
                    </a:cubicBezTo>
                    <a:cubicBezTo>
                      <a:pt x="21" y="0"/>
                      <a:pt x="20" y="1"/>
                      <a:pt x="20" y="2"/>
                    </a:cubicBezTo>
                    <a:cubicBezTo>
                      <a:pt x="20" y="18"/>
                      <a:pt x="20" y="18"/>
                      <a:pt x="20" y="18"/>
                    </a:cubicBezTo>
                    <a:cubicBezTo>
                      <a:pt x="20" y="19"/>
                      <a:pt x="19" y="20"/>
                      <a:pt x="18" y="20"/>
                    </a:cubicBezTo>
                    <a:cubicBezTo>
                      <a:pt x="2" y="13"/>
                      <a:pt x="2" y="13"/>
                      <a:pt x="2" y="13"/>
                    </a:cubicBezTo>
                    <a:cubicBezTo>
                      <a:pt x="1" y="12"/>
                      <a:pt x="0" y="13"/>
                      <a:pt x="0" y="14"/>
                    </a:cubicBezTo>
                    <a:cubicBezTo>
                      <a:pt x="0" y="174"/>
                      <a:pt x="0" y="174"/>
                      <a:pt x="0" y="174"/>
                    </a:cubicBezTo>
                    <a:cubicBezTo>
                      <a:pt x="0" y="175"/>
                      <a:pt x="1" y="176"/>
                      <a:pt x="2" y="176"/>
                    </a:cubicBezTo>
                    <a:cubicBezTo>
                      <a:pt x="5" y="176"/>
                      <a:pt x="5" y="176"/>
                      <a:pt x="5" y="176"/>
                    </a:cubicBezTo>
                    <a:cubicBezTo>
                      <a:pt x="7" y="176"/>
                      <a:pt x="8" y="175"/>
                      <a:pt x="8" y="174"/>
                    </a:cubicBezTo>
                    <a:lnTo>
                      <a:pt x="8" y="164"/>
                    </a:lnTo>
                    <a:close/>
                    <a:moveTo>
                      <a:pt x="25" y="34"/>
                    </a:moveTo>
                    <a:cubicBezTo>
                      <a:pt x="25" y="33"/>
                      <a:pt x="26" y="32"/>
                      <a:pt x="27" y="32"/>
                    </a:cubicBezTo>
                    <a:cubicBezTo>
                      <a:pt x="32" y="32"/>
                      <a:pt x="32" y="32"/>
                      <a:pt x="32" y="32"/>
                    </a:cubicBezTo>
                    <a:cubicBezTo>
                      <a:pt x="34" y="32"/>
                      <a:pt x="35" y="33"/>
                      <a:pt x="35" y="34"/>
                    </a:cubicBezTo>
                    <a:cubicBezTo>
                      <a:pt x="35" y="40"/>
                      <a:pt x="35" y="40"/>
                      <a:pt x="35" y="40"/>
                    </a:cubicBezTo>
                    <a:cubicBezTo>
                      <a:pt x="35" y="41"/>
                      <a:pt x="34" y="42"/>
                      <a:pt x="32" y="42"/>
                    </a:cubicBezTo>
                    <a:cubicBezTo>
                      <a:pt x="27" y="42"/>
                      <a:pt x="27" y="42"/>
                      <a:pt x="27" y="42"/>
                    </a:cubicBezTo>
                    <a:cubicBezTo>
                      <a:pt x="26" y="42"/>
                      <a:pt x="25" y="41"/>
                      <a:pt x="25" y="40"/>
                    </a:cubicBezTo>
                    <a:lnTo>
                      <a:pt x="25" y="34"/>
                    </a:lnTo>
                    <a:close/>
                    <a:moveTo>
                      <a:pt x="25" y="49"/>
                    </a:moveTo>
                    <a:cubicBezTo>
                      <a:pt x="25" y="47"/>
                      <a:pt x="26" y="46"/>
                      <a:pt x="27" y="46"/>
                    </a:cubicBezTo>
                    <a:cubicBezTo>
                      <a:pt x="32" y="46"/>
                      <a:pt x="32" y="46"/>
                      <a:pt x="32" y="46"/>
                    </a:cubicBezTo>
                    <a:cubicBezTo>
                      <a:pt x="34" y="46"/>
                      <a:pt x="35" y="47"/>
                      <a:pt x="35" y="49"/>
                    </a:cubicBezTo>
                    <a:cubicBezTo>
                      <a:pt x="35" y="54"/>
                      <a:pt x="35" y="54"/>
                      <a:pt x="35" y="54"/>
                    </a:cubicBezTo>
                    <a:cubicBezTo>
                      <a:pt x="35" y="55"/>
                      <a:pt x="34" y="56"/>
                      <a:pt x="32" y="56"/>
                    </a:cubicBezTo>
                    <a:cubicBezTo>
                      <a:pt x="27" y="56"/>
                      <a:pt x="27" y="56"/>
                      <a:pt x="27" y="56"/>
                    </a:cubicBezTo>
                    <a:cubicBezTo>
                      <a:pt x="26" y="56"/>
                      <a:pt x="25" y="55"/>
                      <a:pt x="25" y="54"/>
                    </a:cubicBezTo>
                    <a:lnTo>
                      <a:pt x="25" y="49"/>
                    </a:lnTo>
                    <a:close/>
                    <a:moveTo>
                      <a:pt x="25" y="63"/>
                    </a:moveTo>
                    <a:cubicBezTo>
                      <a:pt x="25" y="61"/>
                      <a:pt x="26" y="60"/>
                      <a:pt x="27" y="60"/>
                    </a:cubicBezTo>
                    <a:cubicBezTo>
                      <a:pt x="32" y="60"/>
                      <a:pt x="32" y="60"/>
                      <a:pt x="32" y="60"/>
                    </a:cubicBezTo>
                    <a:cubicBezTo>
                      <a:pt x="34" y="60"/>
                      <a:pt x="35" y="61"/>
                      <a:pt x="35" y="63"/>
                    </a:cubicBezTo>
                    <a:cubicBezTo>
                      <a:pt x="35" y="68"/>
                      <a:pt x="35" y="68"/>
                      <a:pt x="35" y="68"/>
                    </a:cubicBezTo>
                    <a:cubicBezTo>
                      <a:pt x="35" y="69"/>
                      <a:pt x="34" y="70"/>
                      <a:pt x="32" y="70"/>
                    </a:cubicBezTo>
                    <a:cubicBezTo>
                      <a:pt x="27" y="70"/>
                      <a:pt x="27" y="70"/>
                      <a:pt x="27" y="70"/>
                    </a:cubicBezTo>
                    <a:cubicBezTo>
                      <a:pt x="26" y="70"/>
                      <a:pt x="25" y="69"/>
                      <a:pt x="25" y="68"/>
                    </a:cubicBezTo>
                    <a:lnTo>
                      <a:pt x="25" y="63"/>
                    </a:lnTo>
                    <a:close/>
                    <a:moveTo>
                      <a:pt x="25" y="77"/>
                    </a:moveTo>
                    <a:cubicBezTo>
                      <a:pt x="25" y="75"/>
                      <a:pt x="26" y="74"/>
                      <a:pt x="27" y="74"/>
                    </a:cubicBezTo>
                    <a:cubicBezTo>
                      <a:pt x="32" y="74"/>
                      <a:pt x="32" y="74"/>
                      <a:pt x="32" y="74"/>
                    </a:cubicBezTo>
                    <a:cubicBezTo>
                      <a:pt x="34" y="74"/>
                      <a:pt x="35" y="75"/>
                      <a:pt x="35" y="77"/>
                    </a:cubicBezTo>
                    <a:cubicBezTo>
                      <a:pt x="35" y="82"/>
                      <a:pt x="35" y="82"/>
                      <a:pt x="35" y="82"/>
                    </a:cubicBezTo>
                    <a:cubicBezTo>
                      <a:pt x="35" y="83"/>
                      <a:pt x="34" y="84"/>
                      <a:pt x="32" y="84"/>
                    </a:cubicBezTo>
                    <a:cubicBezTo>
                      <a:pt x="27" y="84"/>
                      <a:pt x="27" y="84"/>
                      <a:pt x="27" y="84"/>
                    </a:cubicBezTo>
                    <a:cubicBezTo>
                      <a:pt x="26" y="84"/>
                      <a:pt x="25" y="83"/>
                      <a:pt x="25" y="82"/>
                    </a:cubicBezTo>
                    <a:lnTo>
                      <a:pt x="25" y="77"/>
                    </a:lnTo>
                    <a:close/>
                    <a:moveTo>
                      <a:pt x="25" y="91"/>
                    </a:moveTo>
                    <a:cubicBezTo>
                      <a:pt x="25" y="90"/>
                      <a:pt x="26" y="89"/>
                      <a:pt x="27" y="89"/>
                    </a:cubicBezTo>
                    <a:cubicBezTo>
                      <a:pt x="32" y="89"/>
                      <a:pt x="32" y="89"/>
                      <a:pt x="32" y="89"/>
                    </a:cubicBezTo>
                    <a:cubicBezTo>
                      <a:pt x="34" y="89"/>
                      <a:pt x="35" y="90"/>
                      <a:pt x="35" y="91"/>
                    </a:cubicBezTo>
                    <a:cubicBezTo>
                      <a:pt x="35" y="96"/>
                      <a:pt x="35" y="96"/>
                      <a:pt x="35" y="96"/>
                    </a:cubicBezTo>
                    <a:cubicBezTo>
                      <a:pt x="35" y="97"/>
                      <a:pt x="34" y="98"/>
                      <a:pt x="32" y="98"/>
                    </a:cubicBezTo>
                    <a:cubicBezTo>
                      <a:pt x="27" y="98"/>
                      <a:pt x="27" y="98"/>
                      <a:pt x="27" y="98"/>
                    </a:cubicBezTo>
                    <a:cubicBezTo>
                      <a:pt x="26" y="98"/>
                      <a:pt x="25" y="97"/>
                      <a:pt x="25" y="96"/>
                    </a:cubicBezTo>
                    <a:lnTo>
                      <a:pt x="25" y="91"/>
                    </a:lnTo>
                    <a:close/>
                    <a:moveTo>
                      <a:pt x="25" y="105"/>
                    </a:moveTo>
                    <a:cubicBezTo>
                      <a:pt x="25" y="104"/>
                      <a:pt x="26" y="103"/>
                      <a:pt x="27" y="103"/>
                    </a:cubicBezTo>
                    <a:cubicBezTo>
                      <a:pt x="32" y="103"/>
                      <a:pt x="32" y="103"/>
                      <a:pt x="32" y="103"/>
                    </a:cubicBezTo>
                    <a:cubicBezTo>
                      <a:pt x="34" y="103"/>
                      <a:pt x="35" y="104"/>
                      <a:pt x="35" y="105"/>
                    </a:cubicBezTo>
                    <a:cubicBezTo>
                      <a:pt x="35" y="110"/>
                      <a:pt x="35" y="110"/>
                      <a:pt x="35" y="110"/>
                    </a:cubicBezTo>
                    <a:cubicBezTo>
                      <a:pt x="35" y="111"/>
                      <a:pt x="34" y="112"/>
                      <a:pt x="32" y="112"/>
                    </a:cubicBezTo>
                    <a:cubicBezTo>
                      <a:pt x="27" y="112"/>
                      <a:pt x="27" y="112"/>
                      <a:pt x="27" y="112"/>
                    </a:cubicBezTo>
                    <a:cubicBezTo>
                      <a:pt x="26" y="112"/>
                      <a:pt x="25" y="111"/>
                      <a:pt x="25" y="110"/>
                    </a:cubicBezTo>
                    <a:lnTo>
                      <a:pt x="25" y="105"/>
                    </a:lnTo>
                    <a:close/>
                    <a:moveTo>
                      <a:pt x="25" y="119"/>
                    </a:moveTo>
                    <a:cubicBezTo>
                      <a:pt x="25" y="118"/>
                      <a:pt x="26" y="117"/>
                      <a:pt x="27" y="117"/>
                    </a:cubicBezTo>
                    <a:cubicBezTo>
                      <a:pt x="32" y="117"/>
                      <a:pt x="32" y="117"/>
                      <a:pt x="32" y="117"/>
                    </a:cubicBezTo>
                    <a:cubicBezTo>
                      <a:pt x="34" y="117"/>
                      <a:pt x="35" y="118"/>
                      <a:pt x="35" y="119"/>
                    </a:cubicBezTo>
                    <a:cubicBezTo>
                      <a:pt x="35" y="124"/>
                      <a:pt x="35" y="124"/>
                      <a:pt x="35" y="124"/>
                    </a:cubicBezTo>
                    <a:cubicBezTo>
                      <a:pt x="35" y="125"/>
                      <a:pt x="34" y="126"/>
                      <a:pt x="32" y="126"/>
                    </a:cubicBezTo>
                    <a:cubicBezTo>
                      <a:pt x="27" y="126"/>
                      <a:pt x="27" y="126"/>
                      <a:pt x="27" y="126"/>
                    </a:cubicBezTo>
                    <a:cubicBezTo>
                      <a:pt x="26" y="126"/>
                      <a:pt x="25" y="125"/>
                      <a:pt x="25" y="124"/>
                    </a:cubicBezTo>
                    <a:lnTo>
                      <a:pt x="25" y="119"/>
                    </a:lnTo>
                    <a:close/>
                    <a:moveTo>
                      <a:pt x="25" y="133"/>
                    </a:moveTo>
                    <a:cubicBezTo>
                      <a:pt x="25" y="132"/>
                      <a:pt x="26" y="131"/>
                      <a:pt x="27" y="131"/>
                    </a:cubicBezTo>
                    <a:cubicBezTo>
                      <a:pt x="32" y="131"/>
                      <a:pt x="32" y="131"/>
                      <a:pt x="32" y="131"/>
                    </a:cubicBezTo>
                    <a:cubicBezTo>
                      <a:pt x="34" y="131"/>
                      <a:pt x="35" y="132"/>
                      <a:pt x="35" y="133"/>
                    </a:cubicBezTo>
                    <a:cubicBezTo>
                      <a:pt x="35" y="138"/>
                      <a:pt x="35" y="138"/>
                      <a:pt x="35" y="138"/>
                    </a:cubicBezTo>
                    <a:cubicBezTo>
                      <a:pt x="35" y="140"/>
                      <a:pt x="34" y="141"/>
                      <a:pt x="32" y="141"/>
                    </a:cubicBezTo>
                    <a:cubicBezTo>
                      <a:pt x="27" y="141"/>
                      <a:pt x="27" y="141"/>
                      <a:pt x="27" y="141"/>
                    </a:cubicBezTo>
                    <a:cubicBezTo>
                      <a:pt x="26" y="141"/>
                      <a:pt x="25" y="140"/>
                      <a:pt x="25" y="138"/>
                    </a:cubicBezTo>
                    <a:lnTo>
                      <a:pt x="25" y="133"/>
                    </a:lnTo>
                    <a:close/>
                    <a:moveTo>
                      <a:pt x="25" y="147"/>
                    </a:moveTo>
                    <a:cubicBezTo>
                      <a:pt x="25" y="146"/>
                      <a:pt x="26" y="145"/>
                      <a:pt x="27" y="145"/>
                    </a:cubicBezTo>
                    <a:cubicBezTo>
                      <a:pt x="32" y="145"/>
                      <a:pt x="32" y="145"/>
                      <a:pt x="32" y="145"/>
                    </a:cubicBezTo>
                    <a:cubicBezTo>
                      <a:pt x="34" y="145"/>
                      <a:pt x="35" y="146"/>
                      <a:pt x="35" y="147"/>
                    </a:cubicBezTo>
                    <a:cubicBezTo>
                      <a:pt x="35" y="152"/>
                      <a:pt x="35" y="152"/>
                      <a:pt x="35" y="152"/>
                    </a:cubicBezTo>
                    <a:cubicBezTo>
                      <a:pt x="35" y="154"/>
                      <a:pt x="34" y="155"/>
                      <a:pt x="32" y="155"/>
                    </a:cubicBezTo>
                    <a:cubicBezTo>
                      <a:pt x="27" y="155"/>
                      <a:pt x="27" y="155"/>
                      <a:pt x="27" y="155"/>
                    </a:cubicBezTo>
                    <a:cubicBezTo>
                      <a:pt x="26" y="155"/>
                      <a:pt x="25" y="154"/>
                      <a:pt x="25" y="152"/>
                    </a:cubicBezTo>
                    <a:lnTo>
                      <a:pt x="25" y="147"/>
                    </a:lnTo>
                    <a:close/>
                    <a:moveTo>
                      <a:pt x="8" y="34"/>
                    </a:moveTo>
                    <a:cubicBezTo>
                      <a:pt x="8" y="33"/>
                      <a:pt x="9" y="32"/>
                      <a:pt x="10" y="32"/>
                    </a:cubicBezTo>
                    <a:cubicBezTo>
                      <a:pt x="15" y="32"/>
                      <a:pt x="15" y="32"/>
                      <a:pt x="15" y="32"/>
                    </a:cubicBezTo>
                    <a:cubicBezTo>
                      <a:pt x="16" y="32"/>
                      <a:pt x="17" y="33"/>
                      <a:pt x="17" y="34"/>
                    </a:cubicBezTo>
                    <a:cubicBezTo>
                      <a:pt x="17" y="40"/>
                      <a:pt x="17" y="40"/>
                      <a:pt x="17" y="40"/>
                    </a:cubicBezTo>
                    <a:cubicBezTo>
                      <a:pt x="17" y="41"/>
                      <a:pt x="16" y="42"/>
                      <a:pt x="15" y="42"/>
                    </a:cubicBezTo>
                    <a:cubicBezTo>
                      <a:pt x="10" y="42"/>
                      <a:pt x="10" y="42"/>
                      <a:pt x="10" y="42"/>
                    </a:cubicBezTo>
                    <a:cubicBezTo>
                      <a:pt x="9" y="42"/>
                      <a:pt x="8" y="41"/>
                      <a:pt x="8" y="40"/>
                    </a:cubicBezTo>
                    <a:lnTo>
                      <a:pt x="8" y="34"/>
                    </a:lnTo>
                    <a:close/>
                    <a:moveTo>
                      <a:pt x="8" y="49"/>
                    </a:moveTo>
                    <a:cubicBezTo>
                      <a:pt x="8" y="47"/>
                      <a:pt x="9" y="46"/>
                      <a:pt x="10" y="46"/>
                    </a:cubicBezTo>
                    <a:cubicBezTo>
                      <a:pt x="15" y="46"/>
                      <a:pt x="15" y="46"/>
                      <a:pt x="15" y="46"/>
                    </a:cubicBezTo>
                    <a:cubicBezTo>
                      <a:pt x="16" y="46"/>
                      <a:pt x="17" y="47"/>
                      <a:pt x="17" y="49"/>
                    </a:cubicBezTo>
                    <a:cubicBezTo>
                      <a:pt x="17" y="54"/>
                      <a:pt x="17" y="54"/>
                      <a:pt x="17" y="54"/>
                    </a:cubicBezTo>
                    <a:cubicBezTo>
                      <a:pt x="17" y="55"/>
                      <a:pt x="16" y="56"/>
                      <a:pt x="15" y="56"/>
                    </a:cubicBezTo>
                    <a:cubicBezTo>
                      <a:pt x="10" y="56"/>
                      <a:pt x="10" y="56"/>
                      <a:pt x="10" y="56"/>
                    </a:cubicBezTo>
                    <a:cubicBezTo>
                      <a:pt x="9" y="56"/>
                      <a:pt x="8" y="55"/>
                      <a:pt x="8" y="54"/>
                    </a:cubicBezTo>
                    <a:lnTo>
                      <a:pt x="8" y="49"/>
                    </a:lnTo>
                    <a:close/>
                    <a:moveTo>
                      <a:pt x="8" y="63"/>
                    </a:moveTo>
                    <a:cubicBezTo>
                      <a:pt x="8" y="61"/>
                      <a:pt x="9" y="60"/>
                      <a:pt x="10" y="60"/>
                    </a:cubicBezTo>
                    <a:cubicBezTo>
                      <a:pt x="15" y="60"/>
                      <a:pt x="15" y="60"/>
                      <a:pt x="15" y="60"/>
                    </a:cubicBezTo>
                    <a:cubicBezTo>
                      <a:pt x="16" y="60"/>
                      <a:pt x="17" y="61"/>
                      <a:pt x="17" y="63"/>
                    </a:cubicBezTo>
                    <a:cubicBezTo>
                      <a:pt x="17" y="68"/>
                      <a:pt x="17" y="68"/>
                      <a:pt x="17" y="68"/>
                    </a:cubicBezTo>
                    <a:cubicBezTo>
                      <a:pt x="17" y="69"/>
                      <a:pt x="16" y="70"/>
                      <a:pt x="15" y="70"/>
                    </a:cubicBezTo>
                    <a:cubicBezTo>
                      <a:pt x="10" y="70"/>
                      <a:pt x="10" y="70"/>
                      <a:pt x="10" y="70"/>
                    </a:cubicBezTo>
                    <a:cubicBezTo>
                      <a:pt x="9" y="70"/>
                      <a:pt x="8" y="69"/>
                      <a:pt x="8" y="68"/>
                    </a:cubicBezTo>
                    <a:lnTo>
                      <a:pt x="8" y="63"/>
                    </a:lnTo>
                    <a:close/>
                    <a:moveTo>
                      <a:pt x="8" y="77"/>
                    </a:moveTo>
                    <a:cubicBezTo>
                      <a:pt x="8" y="75"/>
                      <a:pt x="9" y="74"/>
                      <a:pt x="10" y="74"/>
                    </a:cubicBezTo>
                    <a:cubicBezTo>
                      <a:pt x="15" y="74"/>
                      <a:pt x="15" y="74"/>
                      <a:pt x="15" y="74"/>
                    </a:cubicBezTo>
                    <a:cubicBezTo>
                      <a:pt x="16" y="74"/>
                      <a:pt x="17" y="75"/>
                      <a:pt x="17" y="77"/>
                    </a:cubicBezTo>
                    <a:cubicBezTo>
                      <a:pt x="17" y="82"/>
                      <a:pt x="17" y="82"/>
                      <a:pt x="17" y="82"/>
                    </a:cubicBezTo>
                    <a:cubicBezTo>
                      <a:pt x="17" y="83"/>
                      <a:pt x="16" y="84"/>
                      <a:pt x="15" y="84"/>
                    </a:cubicBezTo>
                    <a:cubicBezTo>
                      <a:pt x="10" y="84"/>
                      <a:pt x="10" y="84"/>
                      <a:pt x="10" y="84"/>
                    </a:cubicBezTo>
                    <a:cubicBezTo>
                      <a:pt x="9" y="84"/>
                      <a:pt x="8" y="83"/>
                      <a:pt x="8" y="82"/>
                    </a:cubicBezTo>
                    <a:lnTo>
                      <a:pt x="8" y="77"/>
                    </a:lnTo>
                    <a:close/>
                    <a:moveTo>
                      <a:pt x="8" y="91"/>
                    </a:moveTo>
                    <a:cubicBezTo>
                      <a:pt x="8" y="90"/>
                      <a:pt x="9" y="89"/>
                      <a:pt x="10" y="89"/>
                    </a:cubicBezTo>
                    <a:cubicBezTo>
                      <a:pt x="15" y="89"/>
                      <a:pt x="15" y="89"/>
                      <a:pt x="15" y="89"/>
                    </a:cubicBezTo>
                    <a:cubicBezTo>
                      <a:pt x="16" y="89"/>
                      <a:pt x="17" y="90"/>
                      <a:pt x="17" y="91"/>
                    </a:cubicBezTo>
                    <a:cubicBezTo>
                      <a:pt x="17" y="96"/>
                      <a:pt x="17" y="96"/>
                      <a:pt x="17" y="96"/>
                    </a:cubicBezTo>
                    <a:cubicBezTo>
                      <a:pt x="17" y="97"/>
                      <a:pt x="16" y="98"/>
                      <a:pt x="15" y="98"/>
                    </a:cubicBezTo>
                    <a:cubicBezTo>
                      <a:pt x="10" y="98"/>
                      <a:pt x="10" y="98"/>
                      <a:pt x="10" y="98"/>
                    </a:cubicBezTo>
                    <a:cubicBezTo>
                      <a:pt x="9" y="98"/>
                      <a:pt x="8" y="97"/>
                      <a:pt x="8" y="96"/>
                    </a:cubicBezTo>
                    <a:lnTo>
                      <a:pt x="8" y="91"/>
                    </a:lnTo>
                    <a:close/>
                    <a:moveTo>
                      <a:pt x="8" y="105"/>
                    </a:moveTo>
                    <a:cubicBezTo>
                      <a:pt x="8" y="104"/>
                      <a:pt x="9" y="103"/>
                      <a:pt x="10" y="103"/>
                    </a:cubicBezTo>
                    <a:cubicBezTo>
                      <a:pt x="15" y="103"/>
                      <a:pt x="15" y="103"/>
                      <a:pt x="15" y="103"/>
                    </a:cubicBezTo>
                    <a:cubicBezTo>
                      <a:pt x="16" y="103"/>
                      <a:pt x="17" y="104"/>
                      <a:pt x="17" y="105"/>
                    </a:cubicBezTo>
                    <a:cubicBezTo>
                      <a:pt x="17" y="110"/>
                      <a:pt x="17" y="110"/>
                      <a:pt x="17" y="110"/>
                    </a:cubicBezTo>
                    <a:cubicBezTo>
                      <a:pt x="17" y="111"/>
                      <a:pt x="16" y="112"/>
                      <a:pt x="15" y="112"/>
                    </a:cubicBezTo>
                    <a:cubicBezTo>
                      <a:pt x="10" y="112"/>
                      <a:pt x="10" y="112"/>
                      <a:pt x="10" y="112"/>
                    </a:cubicBezTo>
                    <a:cubicBezTo>
                      <a:pt x="9" y="112"/>
                      <a:pt x="8" y="111"/>
                      <a:pt x="8" y="110"/>
                    </a:cubicBezTo>
                    <a:lnTo>
                      <a:pt x="8" y="105"/>
                    </a:lnTo>
                    <a:close/>
                    <a:moveTo>
                      <a:pt x="8" y="119"/>
                    </a:moveTo>
                    <a:cubicBezTo>
                      <a:pt x="8" y="118"/>
                      <a:pt x="9" y="117"/>
                      <a:pt x="10" y="117"/>
                    </a:cubicBezTo>
                    <a:cubicBezTo>
                      <a:pt x="15" y="117"/>
                      <a:pt x="15" y="117"/>
                      <a:pt x="15" y="117"/>
                    </a:cubicBezTo>
                    <a:cubicBezTo>
                      <a:pt x="16" y="117"/>
                      <a:pt x="17" y="118"/>
                      <a:pt x="17" y="119"/>
                    </a:cubicBezTo>
                    <a:cubicBezTo>
                      <a:pt x="17" y="124"/>
                      <a:pt x="17" y="124"/>
                      <a:pt x="17" y="124"/>
                    </a:cubicBezTo>
                    <a:cubicBezTo>
                      <a:pt x="17" y="125"/>
                      <a:pt x="16" y="126"/>
                      <a:pt x="15" y="126"/>
                    </a:cubicBezTo>
                    <a:cubicBezTo>
                      <a:pt x="10" y="126"/>
                      <a:pt x="10" y="126"/>
                      <a:pt x="10" y="126"/>
                    </a:cubicBezTo>
                    <a:cubicBezTo>
                      <a:pt x="9" y="126"/>
                      <a:pt x="8" y="125"/>
                      <a:pt x="8" y="124"/>
                    </a:cubicBezTo>
                    <a:lnTo>
                      <a:pt x="8" y="119"/>
                    </a:lnTo>
                    <a:close/>
                    <a:moveTo>
                      <a:pt x="8" y="133"/>
                    </a:moveTo>
                    <a:cubicBezTo>
                      <a:pt x="8" y="132"/>
                      <a:pt x="9" y="131"/>
                      <a:pt x="10" y="131"/>
                    </a:cubicBezTo>
                    <a:cubicBezTo>
                      <a:pt x="15" y="131"/>
                      <a:pt x="15" y="131"/>
                      <a:pt x="15" y="131"/>
                    </a:cubicBezTo>
                    <a:cubicBezTo>
                      <a:pt x="16" y="131"/>
                      <a:pt x="17" y="132"/>
                      <a:pt x="17" y="133"/>
                    </a:cubicBezTo>
                    <a:cubicBezTo>
                      <a:pt x="17" y="138"/>
                      <a:pt x="17" y="138"/>
                      <a:pt x="17" y="138"/>
                    </a:cubicBezTo>
                    <a:cubicBezTo>
                      <a:pt x="17" y="140"/>
                      <a:pt x="16" y="141"/>
                      <a:pt x="15" y="141"/>
                    </a:cubicBezTo>
                    <a:cubicBezTo>
                      <a:pt x="10" y="141"/>
                      <a:pt x="10" y="141"/>
                      <a:pt x="10" y="141"/>
                    </a:cubicBezTo>
                    <a:cubicBezTo>
                      <a:pt x="9" y="141"/>
                      <a:pt x="8" y="140"/>
                      <a:pt x="8" y="138"/>
                    </a:cubicBezTo>
                    <a:lnTo>
                      <a:pt x="8" y="133"/>
                    </a:lnTo>
                    <a:close/>
                    <a:moveTo>
                      <a:pt x="8" y="147"/>
                    </a:moveTo>
                    <a:cubicBezTo>
                      <a:pt x="8" y="146"/>
                      <a:pt x="9" y="145"/>
                      <a:pt x="10" y="145"/>
                    </a:cubicBezTo>
                    <a:cubicBezTo>
                      <a:pt x="15" y="145"/>
                      <a:pt x="15" y="145"/>
                      <a:pt x="15" y="145"/>
                    </a:cubicBezTo>
                    <a:cubicBezTo>
                      <a:pt x="16" y="145"/>
                      <a:pt x="17" y="146"/>
                      <a:pt x="17" y="147"/>
                    </a:cubicBezTo>
                    <a:cubicBezTo>
                      <a:pt x="17" y="152"/>
                      <a:pt x="17" y="152"/>
                      <a:pt x="17" y="152"/>
                    </a:cubicBezTo>
                    <a:cubicBezTo>
                      <a:pt x="17" y="154"/>
                      <a:pt x="16" y="155"/>
                      <a:pt x="15" y="155"/>
                    </a:cubicBezTo>
                    <a:cubicBezTo>
                      <a:pt x="10" y="155"/>
                      <a:pt x="10" y="155"/>
                      <a:pt x="10" y="155"/>
                    </a:cubicBezTo>
                    <a:cubicBezTo>
                      <a:pt x="9" y="155"/>
                      <a:pt x="8" y="154"/>
                      <a:pt x="8" y="152"/>
                    </a:cubicBezTo>
                    <a:lnTo>
                      <a:pt x="8" y="14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30000" noProof="0" dirty="0">
                  <a:ln>
                    <a:noFill/>
                  </a:ln>
                  <a:solidFill>
                    <a:sysClr val="windowText" lastClr="000000"/>
                  </a:solidFill>
                  <a:effectLst/>
                  <a:uLnTx/>
                  <a:uFillTx/>
                </a:endParaRPr>
              </a:p>
            </p:txBody>
          </p:sp>
          <p:sp>
            <p:nvSpPr>
              <p:cNvPr id="150" name="Freeform 204"/>
              <p:cNvSpPr>
                <a:spLocks noEditPoints="1"/>
              </p:cNvSpPr>
              <p:nvPr/>
            </p:nvSpPr>
            <p:spPr bwMode="auto">
              <a:xfrm>
                <a:off x="6081897" y="3033514"/>
                <a:ext cx="92809" cy="563482"/>
              </a:xfrm>
              <a:custGeom>
                <a:avLst/>
                <a:gdLst>
                  <a:gd name="T0" fmla="*/ 9 w 24"/>
                  <a:gd name="T1" fmla="*/ 129 h 144"/>
                  <a:gd name="T2" fmla="*/ 17 w 24"/>
                  <a:gd name="T3" fmla="*/ 132 h 144"/>
                  <a:gd name="T4" fmla="*/ 19 w 24"/>
                  <a:gd name="T5" fmla="*/ 144 h 144"/>
                  <a:gd name="T6" fmla="*/ 24 w 24"/>
                  <a:gd name="T7" fmla="*/ 142 h 144"/>
                  <a:gd name="T8" fmla="*/ 22 w 24"/>
                  <a:gd name="T9" fmla="*/ 1 h 144"/>
                  <a:gd name="T10" fmla="*/ 0 w 24"/>
                  <a:gd name="T11" fmla="*/ 15 h 144"/>
                  <a:gd name="T12" fmla="*/ 2 w 24"/>
                  <a:gd name="T13" fmla="*/ 144 h 144"/>
                  <a:gd name="T14" fmla="*/ 7 w 24"/>
                  <a:gd name="T15" fmla="*/ 142 h 144"/>
                  <a:gd name="T16" fmla="*/ 7 w 24"/>
                  <a:gd name="T17" fmla="*/ 16 h 144"/>
                  <a:gd name="T18" fmla="*/ 14 w 24"/>
                  <a:gd name="T19" fmla="*/ 14 h 144"/>
                  <a:gd name="T20" fmla="*/ 17 w 24"/>
                  <a:gd name="T21" fmla="*/ 22 h 144"/>
                  <a:gd name="T22" fmla="*/ 9 w 24"/>
                  <a:gd name="T23" fmla="*/ 24 h 144"/>
                  <a:gd name="T24" fmla="*/ 7 w 24"/>
                  <a:gd name="T25" fmla="*/ 16 h 144"/>
                  <a:gd name="T26" fmla="*/ 9 w 24"/>
                  <a:gd name="T27" fmla="*/ 28 h 144"/>
                  <a:gd name="T28" fmla="*/ 17 w 24"/>
                  <a:gd name="T29" fmla="*/ 31 h 144"/>
                  <a:gd name="T30" fmla="*/ 14 w 24"/>
                  <a:gd name="T31" fmla="*/ 38 h 144"/>
                  <a:gd name="T32" fmla="*/ 7 w 24"/>
                  <a:gd name="T33" fmla="*/ 36 h 144"/>
                  <a:gd name="T34" fmla="*/ 7 w 24"/>
                  <a:gd name="T35" fmla="*/ 45 h 144"/>
                  <a:gd name="T36" fmla="*/ 14 w 24"/>
                  <a:gd name="T37" fmla="*/ 42 h 144"/>
                  <a:gd name="T38" fmla="*/ 17 w 24"/>
                  <a:gd name="T39" fmla="*/ 50 h 144"/>
                  <a:gd name="T40" fmla="*/ 9 w 24"/>
                  <a:gd name="T41" fmla="*/ 52 h 144"/>
                  <a:gd name="T42" fmla="*/ 7 w 24"/>
                  <a:gd name="T43" fmla="*/ 45 h 144"/>
                  <a:gd name="T44" fmla="*/ 9 w 24"/>
                  <a:gd name="T45" fmla="*/ 57 h 144"/>
                  <a:gd name="T46" fmla="*/ 17 w 24"/>
                  <a:gd name="T47" fmla="*/ 59 h 144"/>
                  <a:gd name="T48" fmla="*/ 14 w 24"/>
                  <a:gd name="T49" fmla="*/ 66 h 144"/>
                  <a:gd name="T50" fmla="*/ 7 w 24"/>
                  <a:gd name="T51" fmla="*/ 64 h 144"/>
                  <a:gd name="T52" fmla="*/ 7 w 24"/>
                  <a:gd name="T53" fmla="*/ 73 h 144"/>
                  <a:gd name="T54" fmla="*/ 14 w 24"/>
                  <a:gd name="T55" fmla="*/ 71 h 144"/>
                  <a:gd name="T56" fmla="*/ 17 w 24"/>
                  <a:gd name="T57" fmla="*/ 78 h 144"/>
                  <a:gd name="T58" fmla="*/ 9 w 24"/>
                  <a:gd name="T59" fmla="*/ 80 h 144"/>
                  <a:gd name="T60" fmla="*/ 7 w 24"/>
                  <a:gd name="T61" fmla="*/ 73 h 144"/>
                  <a:gd name="T62" fmla="*/ 9 w 24"/>
                  <a:gd name="T63" fmla="*/ 85 h 144"/>
                  <a:gd name="T64" fmla="*/ 17 w 24"/>
                  <a:gd name="T65" fmla="*/ 87 h 144"/>
                  <a:gd name="T66" fmla="*/ 14 w 24"/>
                  <a:gd name="T67" fmla="*/ 94 h 144"/>
                  <a:gd name="T68" fmla="*/ 7 w 24"/>
                  <a:gd name="T69" fmla="*/ 92 h 144"/>
                  <a:gd name="T70" fmla="*/ 7 w 24"/>
                  <a:gd name="T71" fmla="*/ 101 h 144"/>
                  <a:gd name="T72" fmla="*/ 14 w 24"/>
                  <a:gd name="T73" fmla="*/ 99 h 144"/>
                  <a:gd name="T74" fmla="*/ 17 w 24"/>
                  <a:gd name="T75" fmla="*/ 106 h 144"/>
                  <a:gd name="T76" fmla="*/ 9 w 24"/>
                  <a:gd name="T77" fmla="*/ 109 h 144"/>
                  <a:gd name="T78" fmla="*/ 7 w 24"/>
                  <a:gd name="T79" fmla="*/ 101 h 144"/>
                  <a:gd name="T80" fmla="*/ 9 w 24"/>
                  <a:gd name="T81" fmla="*/ 113 h 144"/>
                  <a:gd name="T82" fmla="*/ 17 w 24"/>
                  <a:gd name="T83" fmla="*/ 115 h 144"/>
                  <a:gd name="T84" fmla="*/ 14 w 24"/>
                  <a:gd name="T85" fmla="*/ 123 h 144"/>
                  <a:gd name="T86" fmla="*/ 7 w 24"/>
                  <a:gd name="T87" fmla="*/ 1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144">
                    <a:moveTo>
                      <a:pt x="7" y="132"/>
                    </a:moveTo>
                    <a:cubicBezTo>
                      <a:pt x="7" y="130"/>
                      <a:pt x="8" y="129"/>
                      <a:pt x="9" y="129"/>
                    </a:cubicBezTo>
                    <a:cubicBezTo>
                      <a:pt x="14" y="129"/>
                      <a:pt x="14" y="129"/>
                      <a:pt x="14" y="129"/>
                    </a:cubicBezTo>
                    <a:cubicBezTo>
                      <a:pt x="16" y="129"/>
                      <a:pt x="17" y="130"/>
                      <a:pt x="17" y="132"/>
                    </a:cubicBezTo>
                    <a:cubicBezTo>
                      <a:pt x="17" y="142"/>
                      <a:pt x="17" y="142"/>
                      <a:pt x="17" y="142"/>
                    </a:cubicBezTo>
                    <a:cubicBezTo>
                      <a:pt x="17" y="143"/>
                      <a:pt x="18" y="144"/>
                      <a:pt x="19" y="144"/>
                    </a:cubicBezTo>
                    <a:cubicBezTo>
                      <a:pt x="22" y="144"/>
                      <a:pt x="22" y="144"/>
                      <a:pt x="22" y="144"/>
                    </a:cubicBezTo>
                    <a:cubicBezTo>
                      <a:pt x="23" y="144"/>
                      <a:pt x="24" y="143"/>
                      <a:pt x="24" y="142"/>
                    </a:cubicBezTo>
                    <a:cubicBezTo>
                      <a:pt x="24" y="2"/>
                      <a:pt x="24" y="2"/>
                      <a:pt x="24" y="2"/>
                    </a:cubicBezTo>
                    <a:cubicBezTo>
                      <a:pt x="24" y="1"/>
                      <a:pt x="23" y="0"/>
                      <a:pt x="22" y="1"/>
                    </a:cubicBezTo>
                    <a:cubicBezTo>
                      <a:pt x="2" y="11"/>
                      <a:pt x="2" y="11"/>
                      <a:pt x="2" y="11"/>
                    </a:cubicBezTo>
                    <a:cubicBezTo>
                      <a:pt x="1" y="12"/>
                      <a:pt x="0" y="13"/>
                      <a:pt x="0" y="15"/>
                    </a:cubicBezTo>
                    <a:cubicBezTo>
                      <a:pt x="0" y="142"/>
                      <a:pt x="0" y="142"/>
                      <a:pt x="0" y="142"/>
                    </a:cubicBezTo>
                    <a:cubicBezTo>
                      <a:pt x="0" y="143"/>
                      <a:pt x="1" y="144"/>
                      <a:pt x="2" y="144"/>
                    </a:cubicBezTo>
                    <a:cubicBezTo>
                      <a:pt x="5" y="144"/>
                      <a:pt x="5" y="144"/>
                      <a:pt x="5" y="144"/>
                    </a:cubicBezTo>
                    <a:cubicBezTo>
                      <a:pt x="6" y="144"/>
                      <a:pt x="7" y="143"/>
                      <a:pt x="7" y="142"/>
                    </a:cubicBezTo>
                    <a:lnTo>
                      <a:pt x="7" y="132"/>
                    </a:lnTo>
                    <a:close/>
                    <a:moveTo>
                      <a:pt x="7" y="16"/>
                    </a:moveTo>
                    <a:cubicBezTo>
                      <a:pt x="7" y="15"/>
                      <a:pt x="8" y="14"/>
                      <a:pt x="9" y="14"/>
                    </a:cubicBezTo>
                    <a:cubicBezTo>
                      <a:pt x="14" y="14"/>
                      <a:pt x="14" y="14"/>
                      <a:pt x="14" y="14"/>
                    </a:cubicBezTo>
                    <a:cubicBezTo>
                      <a:pt x="16" y="14"/>
                      <a:pt x="17" y="15"/>
                      <a:pt x="17" y="16"/>
                    </a:cubicBezTo>
                    <a:cubicBezTo>
                      <a:pt x="17" y="22"/>
                      <a:pt x="17" y="22"/>
                      <a:pt x="17" y="22"/>
                    </a:cubicBezTo>
                    <a:cubicBezTo>
                      <a:pt x="17" y="23"/>
                      <a:pt x="16" y="24"/>
                      <a:pt x="14" y="24"/>
                    </a:cubicBezTo>
                    <a:cubicBezTo>
                      <a:pt x="9" y="24"/>
                      <a:pt x="9" y="24"/>
                      <a:pt x="9" y="24"/>
                    </a:cubicBezTo>
                    <a:cubicBezTo>
                      <a:pt x="8" y="24"/>
                      <a:pt x="7" y="23"/>
                      <a:pt x="7" y="22"/>
                    </a:cubicBezTo>
                    <a:lnTo>
                      <a:pt x="7" y="16"/>
                    </a:lnTo>
                    <a:close/>
                    <a:moveTo>
                      <a:pt x="7" y="31"/>
                    </a:moveTo>
                    <a:cubicBezTo>
                      <a:pt x="7" y="29"/>
                      <a:pt x="8" y="28"/>
                      <a:pt x="9" y="28"/>
                    </a:cubicBezTo>
                    <a:cubicBezTo>
                      <a:pt x="14" y="28"/>
                      <a:pt x="14" y="28"/>
                      <a:pt x="14" y="28"/>
                    </a:cubicBezTo>
                    <a:cubicBezTo>
                      <a:pt x="16" y="28"/>
                      <a:pt x="17" y="29"/>
                      <a:pt x="17" y="31"/>
                    </a:cubicBezTo>
                    <a:cubicBezTo>
                      <a:pt x="17" y="36"/>
                      <a:pt x="17" y="36"/>
                      <a:pt x="17" y="36"/>
                    </a:cubicBezTo>
                    <a:cubicBezTo>
                      <a:pt x="17" y="37"/>
                      <a:pt x="16" y="38"/>
                      <a:pt x="14" y="38"/>
                    </a:cubicBezTo>
                    <a:cubicBezTo>
                      <a:pt x="9" y="38"/>
                      <a:pt x="9" y="38"/>
                      <a:pt x="9" y="38"/>
                    </a:cubicBezTo>
                    <a:cubicBezTo>
                      <a:pt x="8" y="38"/>
                      <a:pt x="7" y="37"/>
                      <a:pt x="7" y="36"/>
                    </a:cubicBezTo>
                    <a:lnTo>
                      <a:pt x="7" y="31"/>
                    </a:lnTo>
                    <a:close/>
                    <a:moveTo>
                      <a:pt x="7" y="45"/>
                    </a:moveTo>
                    <a:cubicBezTo>
                      <a:pt x="7" y="43"/>
                      <a:pt x="8" y="42"/>
                      <a:pt x="9" y="42"/>
                    </a:cubicBezTo>
                    <a:cubicBezTo>
                      <a:pt x="14" y="42"/>
                      <a:pt x="14" y="42"/>
                      <a:pt x="14" y="42"/>
                    </a:cubicBezTo>
                    <a:cubicBezTo>
                      <a:pt x="16" y="42"/>
                      <a:pt x="17" y="43"/>
                      <a:pt x="17" y="45"/>
                    </a:cubicBezTo>
                    <a:cubicBezTo>
                      <a:pt x="17" y="50"/>
                      <a:pt x="17" y="50"/>
                      <a:pt x="17" y="50"/>
                    </a:cubicBezTo>
                    <a:cubicBezTo>
                      <a:pt x="17" y="51"/>
                      <a:pt x="16" y="52"/>
                      <a:pt x="14" y="52"/>
                    </a:cubicBezTo>
                    <a:cubicBezTo>
                      <a:pt x="9" y="52"/>
                      <a:pt x="9" y="52"/>
                      <a:pt x="9" y="52"/>
                    </a:cubicBezTo>
                    <a:cubicBezTo>
                      <a:pt x="8" y="52"/>
                      <a:pt x="7" y="51"/>
                      <a:pt x="7" y="50"/>
                    </a:cubicBezTo>
                    <a:lnTo>
                      <a:pt x="7" y="45"/>
                    </a:lnTo>
                    <a:close/>
                    <a:moveTo>
                      <a:pt x="7" y="59"/>
                    </a:moveTo>
                    <a:cubicBezTo>
                      <a:pt x="7" y="58"/>
                      <a:pt x="8" y="57"/>
                      <a:pt x="9" y="57"/>
                    </a:cubicBezTo>
                    <a:cubicBezTo>
                      <a:pt x="14" y="57"/>
                      <a:pt x="14" y="57"/>
                      <a:pt x="14" y="57"/>
                    </a:cubicBezTo>
                    <a:cubicBezTo>
                      <a:pt x="16" y="57"/>
                      <a:pt x="17" y="58"/>
                      <a:pt x="17" y="59"/>
                    </a:cubicBezTo>
                    <a:cubicBezTo>
                      <a:pt x="17" y="64"/>
                      <a:pt x="17" y="64"/>
                      <a:pt x="17" y="64"/>
                    </a:cubicBezTo>
                    <a:cubicBezTo>
                      <a:pt x="17" y="65"/>
                      <a:pt x="16" y="66"/>
                      <a:pt x="14" y="66"/>
                    </a:cubicBezTo>
                    <a:cubicBezTo>
                      <a:pt x="9" y="66"/>
                      <a:pt x="9" y="66"/>
                      <a:pt x="9" y="66"/>
                    </a:cubicBezTo>
                    <a:cubicBezTo>
                      <a:pt x="8" y="66"/>
                      <a:pt x="7" y="65"/>
                      <a:pt x="7" y="64"/>
                    </a:cubicBezTo>
                    <a:lnTo>
                      <a:pt x="7" y="59"/>
                    </a:lnTo>
                    <a:close/>
                    <a:moveTo>
                      <a:pt x="7" y="73"/>
                    </a:moveTo>
                    <a:cubicBezTo>
                      <a:pt x="7" y="72"/>
                      <a:pt x="8" y="71"/>
                      <a:pt x="9" y="71"/>
                    </a:cubicBezTo>
                    <a:cubicBezTo>
                      <a:pt x="14" y="71"/>
                      <a:pt x="14" y="71"/>
                      <a:pt x="14" y="71"/>
                    </a:cubicBezTo>
                    <a:cubicBezTo>
                      <a:pt x="16" y="71"/>
                      <a:pt x="17" y="72"/>
                      <a:pt x="17" y="73"/>
                    </a:cubicBezTo>
                    <a:cubicBezTo>
                      <a:pt x="17" y="78"/>
                      <a:pt x="17" y="78"/>
                      <a:pt x="17" y="78"/>
                    </a:cubicBezTo>
                    <a:cubicBezTo>
                      <a:pt x="17" y="79"/>
                      <a:pt x="16" y="80"/>
                      <a:pt x="14" y="80"/>
                    </a:cubicBezTo>
                    <a:cubicBezTo>
                      <a:pt x="9" y="80"/>
                      <a:pt x="9" y="80"/>
                      <a:pt x="9" y="80"/>
                    </a:cubicBezTo>
                    <a:cubicBezTo>
                      <a:pt x="8" y="80"/>
                      <a:pt x="7" y="79"/>
                      <a:pt x="7" y="78"/>
                    </a:cubicBezTo>
                    <a:lnTo>
                      <a:pt x="7" y="73"/>
                    </a:lnTo>
                    <a:close/>
                    <a:moveTo>
                      <a:pt x="7" y="87"/>
                    </a:moveTo>
                    <a:cubicBezTo>
                      <a:pt x="7" y="86"/>
                      <a:pt x="8" y="85"/>
                      <a:pt x="9" y="85"/>
                    </a:cubicBezTo>
                    <a:cubicBezTo>
                      <a:pt x="14" y="85"/>
                      <a:pt x="14" y="85"/>
                      <a:pt x="14" y="85"/>
                    </a:cubicBezTo>
                    <a:cubicBezTo>
                      <a:pt x="16" y="85"/>
                      <a:pt x="17" y="86"/>
                      <a:pt x="17" y="87"/>
                    </a:cubicBezTo>
                    <a:cubicBezTo>
                      <a:pt x="17" y="92"/>
                      <a:pt x="17" y="92"/>
                      <a:pt x="17" y="92"/>
                    </a:cubicBezTo>
                    <a:cubicBezTo>
                      <a:pt x="17" y="93"/>
                      <a:pt x="16" y="94"/>
                      <a:pt x="14" y="94"/>
                    </a:cubicBezTo>
                    <a:cubicBezTo>
                      <a:pt x="9" y="94"/>
                      <a:pt x="9" y="94"/>
                      <a:pt x="9" y="94"/>
                    </a:cubicBezTo>
                    <a:cubicBezTo>
                      <a:pt x="8" y="94"/>
                      <a:pt x="7" y="93"/>
                      <a:pt x="7" y="92"/>
                    </a:cubicBezTo>
                    <a:lnTo>
                      <a:pt x="7" y="87"/>
                    </a:lnTo>
                    <a:close/>
                    <a:moveTo>
                      <a:pt x="7" y="101"/>
                    </a:moveTo>
                    <a:cubicBezTo>
                      <a:pt x="7" y="100"/>
                      <a:pt x="8" y="99"/>
                      <a:pt x="9" y="99"/>
                    </a:cubicBezTo>
                    <a:cubicBezTo>
                      <a:pt x="14" y="99"/>
                      <a:pt x="14" y="99"/>
                      <a:pt x="14" y="99"/>
                    </a:cubicBezTo>
                    <a:cubicBezTo>
                      <a:pt x="16" y="99"/>
                      <a:pt x="17" y="100"/>
                      <a:pt x="17" y="101"/>
                    </a:cubicBezTo>
                    <a:cubicBezTo>
                      <a:pt x="17" y="106"/>
                      <a:pt x="17" y="106"/>
                      <a:pt x="17" y="106"/>
                    </a:cubicBezTo>
                    <a:cubicBezTo>
                      <a:pt x="17" y="108"/>
                      <a:pt x="16" y="109"/>
                      <a:pt x="14" y="109"/>
                    </a:cubicBezTo>
                    <a:cubicBezTo>
                      <a:pt x="9" y="109"/>
                      <a:pt x="9" y="109"/>
                      <a:pt x="9" y="109"/>
                    </a:cubicBezTo>
                    <a:cubicBezTo>
                      <a:pt x="8" y="109"/>
                      <a:pt x="7" y="108"/>
                      <a:pt x="7" y="106"/>
                    </a:cubicBezTo>
                    <a:lnTo>
                      <a:pt x="7" y="101"/>
                    </a:lnTo>
                    <a:close/>
                    <a:moveTo>
                      <a:pt x="7" y="115"/>
                    </a:moveTo>
                    <a:cubicBezTo>
                      <a:pt x="7" y="114"/>
                      <a:pt x="8" y="113"/>
                      <a:pt x="9" y="113"/>
                    </a:cubicBezTo>
                    <a:cubicBezTo>
                      <a:pt x="14" y="113"/>
                      <a:pt x="14" y="113"/>
                      <a:pt x="14" y="113"/>
                    </a:cubicBezTo>
                    <a:cubicBezTo>
                      <a:pt x="16" y="113"/>
                      <a:pt x="17" y="114"/>
                      <a:pt x="17" y="115"/>
                    </a:cubicBezTo>
                    <a:cubicBezTo>
                      <a:pt x="17" y="120"/>
                      <a:pt x="17" y="120"/>
                      <a:pt x="17" y="120"/>
                    </a:cubicBezTo>
                    <a:cubicBezTo>
                      <a:pt x="17" y="122"/>
                      <a:pt x="16" y="123"/>
                      <a:pt x="14" y="123"/>
                    </a:cubicBezTo>
                    <a:cubicBezTo>
                      <a:pt x="9" y="123"/>
                      <a:pt x="9" y="123"/>
                      <a:pt x="9" y="123"/>
                    </a:cubicBezTo>
                    <a:cubicBezTo>
                      <a:pt x="8" y="123"/>
                      <a:pt x="7" y="122"/>
                      <a:pt x="7" y="120"/>
                    </a:cubicBezTo>
                    <a:lnTo>
                      <a:pt x="7" y="11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30000" noProof="0" dirty="0">
                  <a:ln>
                    <a:noFill/>
                  </a:ln>
                  <a:solidFill>
                    <a:sysClr val="windowText" lastClr="000000"/>
                  </a:solidFill>
                  <a:effectLst/>
                  <a:uLnTx/>
                  <a:uFillTx/>
                </a:endParaRPr>
              </a:p>
            </p:txBody>
          </p:sp>
          <p:sp>
            <p:nvSpPr>
              <p:cNvPr id="151" name="Freeform 205"/>
              <p:cNvSpPr>
                <a:spLocks noEditPoints="1"/>
              </p:cNvSpPr>
              <p:nvPr/>
            </p:nvSpPr>
            <p:spPr bwMode="auto">
              <a:xfrm>
                <a:off x="6375239" y="3033514"/>
                <a:ext cx="94466" cy="563482"/>
              </a:xfrm>
              <a:custGeom>
                <a:avLst/>
                <a:gdLst>
                  <a:gd name="T0" fmla="*/ 10 w 24"/>
                  <a:gd name="T1" fmla="*/ 129 h 144"/>
                  <a:gd name="T2" fmla="*/ 17 w 24"/>
                  <a:gd name="T3" fmla="*/ 132 h 144"/>
                  <a:gd name="T4" fmla="*/ 19 w 24"/>
                  <a:gd name="T5" fmla="*/ 144 h 144"/>
                  <a:gd name="T6" fmla="*/ 24 w 24"/>
                  <a:gd name="T7" fmla="*/ 142 h 144"/>
                  <a:gd name="T8" fmla="*/ 22 w 24"/>
                  <a:gd name="T9" fmla="*/ 11 h 144"/>
                  <a:gd name="T10" fmla="*/ 0 w 24"/>
                  <a:gd name="T11" fmla="*/ 2 h 144"/>
                  <a:gd name="T12" fmla="*/ 2 w 24"/>
                  <a:gd name="T13" fmla="*/ 144 h 144"/>
                  <a:gd name="T14" fmla="*/ 7 w 24"/>
                  <a:gd name="T15" fmla="*/ 142 h 144"/>
                  <a:gd name="T16" fmla="*/ 7 w 24"/>
                  <a:gd name="T17" fmla="*/ 16 h 144"/>
                  <a:gd name="T18" fmla="*/ 15 w 24"/>
                  <a:gd name="T19" fmla="*/ 14 h 144"/>
                  <a:gd name="T20" fmla="*/ 17 w 24"/>
                  <a:gd name="T21" fmla="*/ 22 h 144"/>
                  <a:gd name="T22" fmla="*/ 10 w 24"/>
                  <a:gd name="T23" fmla="*/ 24 h 144"/>
                  <a:gd name="T24" fmla="*/ 7 w 24"/>
                  <a:gd name="T25" fmla="*/ 16 h 144"/>
                  <a:gd name="T26" fmla="*/ 10 w 24"/>
                  <a:gd name="T27" fmla="*/ 28 h 144"/>
                  <a:gd name="T28" fmla="*/ 17 w 24"/>
                  <a:gd name="T29" fmla="*/ 31 h 144"/>
                  <a:gd name="T30" fmla="*/ 15 w 24"/>
                  <a:gd name="T31" fmla="*/ 38 h 144"/>
                  <a:gd name="T32" fmla="*/ 7 w 24"/>
                  <a:gd name="T33" fmla="*/ 36 h 144"/>
                  <a:gd name="T34" fmla="*/ 7 w 24"/>
                  <a:gd name="T35" fmla="*/ 45 h 144"/>
                  <a:gd name="T36" fmla="*/ 15 w 24"/>
                  <a:gd name="T37" fmla="*/ 42 h 144"/>
                  <a:gd name="T38" fmla="*/ 17 w 24"/>
                  <a:gd name="T39" fmla="*/ 50 h 144"/>
                  <a:gd name="T40" fmla="*/ 10 w 24"/>
                  <a:gd name="T41" fmla="*/ 52 h 144"/>
                  <a:gd name="T42" fmla="*/ 7 w 24"/>
                  <a:gd name="T43" fmla="*/ 45 h 144"/>
                  <a:gd name="T44" fmla="*/ 10 w 24"/>
                  <a:gd name="T45" fmla="*/ 57 h 144"/>
                  <a:gd name="T46" fmla="*/ 17 w 24"/>
                  <a:gd name="T47" fmla="*/ 59 h 144"/>
                  <a:gd name="T48" fmla="*/ 15 w 24"/>
                  <a:gd name="T49" fmla="*/ 66 h 144"/>
                  <a:gd name="T50" fmla="*/ 7 w 24"/>
                  <a:gd name="T51" fmla="*/ 64 h 144"/>
                  <a:gd name="T52" fmla="*/ 7 w 24"/>
                  <a:gd name="T53" fmla="*/ 73 h 144"/>
                  <a:gd name="T54" fmla="*/ 15 w 24"/>
                  <a:gd name="T55" fmla="*/ 71 h 144"/>
                  <a:gd name="T56" fmla="*/ 17 w 24"/>
                  <a:gd name="T57" fmla="*/ 78 h 144"/>
                  <a:gd name="T58" fmla="*/ 10 w 24"/>
                  <a:gd name="T59" fmla="*/ 80 h 144"/>
                  <a:gd name="T60" fmla="*/ 7 w 24"/>
                  <a:gd name="T61" fmla="*/ 73 h 144"/>
                  <a:gd name="T62" fmla="*/ 10 w 24"/>
                  <a:gd name="T63" fmla="*/ 85 h 144"/>
                  <a:gd name="T64" fmla="*/ 17 w 24"/>
                  <a:gd name="T65" fmla="*/ 87 h 144"/>
                  <a:gd name="T66" fmla="*/ 15 w 24"/>
                  <a:gd name="T67" fmla="*/ 94 h 144"/>
                  <a:gd name="T68" fmla="*/ 7 w 24"/>
                  <a:gd name="T69" fmla="*/ 92 h 144"/>
                  <a:gd name="T70" fmla="*/ 7 w 24"/>
                  <a:gd name="T71" fmla="*/ 101 h 144"/>
                  <a:gd name="T72" fmla="*/ 15 w 24"/>
                  <a:gd name="T73" fmla="*/ 99 h 144"/>
                  <a:gd name="T74" fmla="*/ 17 w 24"/>
                  <a:gd name="T75" fmla="*/ 106 h 144"/>
                  <a:gd name="T76" fmla="*/ 10 w 24"/>
                  <a:gd name="T77" fmla="*/ 109 h 144"/>
                  <a:gd name="T78" fmla="*/ 7 w 24"/>
                  <a:gd name="T79" fmla="*/ 101 h 144"/>
                  <a:gd name="T80" fmla="*/ 10 w 24"/>
                  <a:gd name="T81" fmla="*/ 113 h 144"/>
                  <a:gd name="T82" fmla="*/ 17 w 24"/>
                  <a:gd name="T83" fmla="*/ 115 h 144"/>
                  <a:gd name="T84" fmla="*/ 15 w 24"/>
                  <a:gd name="T85" fmla="*/ 123 h 144"/>
                  <a:gd name="T86" fmla="*/ 7 w 24"/>
                  <a:gd name="T87" fmla="*/ 1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 h="144">
                    <a:moveTo>
                      <a:pt x="7" y="132"/>
                    </a:moveTo>
                    <a:cubicBezTo>
                      <a:pt x="7" y="130"/>
                      <a:pt x="8" y="129"/>
                      <a:pt x="10" y="129"/>
                    </a:cubicBezTo>
                    <a:cubicBezTo>
                      <a:pt x="15" y="129"/>
                      <a:pt x="15" y="129"/>
                      <a:pt x="15" y="129"/>
                    </a:cubicBezTo>
                    <a:cubicBezTo>
                      <a:pt x="16" y="129"/>
                      <a:pt x="17" y="130"/>
                      <a:pt x="17" y="132"/>
                    </a:cubicBezTo>
                    <a:cubicBezTo>
                      <a:pt x="17" y="142"/>
                      <a:pt x="17" y="142"/>
                      <a:pt x="17" y="142"/>
                    </a:cubicBezTo>
                    <a:cubicBezTo>
                      <a:pt x="17" y="143"/>
                      <a:pt x="18" y="144"/>
                      <a:pt x="19" y="144"/>
                    </a:cubicBezTo>
                    <a:cubicBezTo>
                      <a:pt x="22" y="144"/>
                      <a:pt x="22" y="144"/>
                      <a:pt x="22" y="144"/>
                    </a:cubicBezTo>
                    <a:cubicBezTo>
                      <a:pt x="23" y="144"/>
                      <a:pt x="24" y="143"/>
                      <a:pt x="24" y="142"/>
                    </a:cubicBezTo>
                    <a:cubicBezTo>
                      <a:pt x="24" y="15"/>
                      <a:pt x="24" y="15"/>
                      <a:pt x="24" y="15"/>
                    </a:cubicBezTo>
                    <a:cubicBezTo>
                      <a:pt x="24" y="13"/>
                      <a:pt x="23" y="12"/>
                      <a:pt x="22" y="11"/>
                    </a:cubicBezTo>
                    <a:cubicBezTo>
                      <a:pt x="2" y="1"/>
                      <a:pt x="2" y="1"/>
                      <a:pt x="2" y="1"/>
                    </a:cubicBezTo>
                    <a:cubicBezTo>
                      <a:pt x="1" y="0"/>
                      <a:pt x="0" y="1"/>
                      <a:pt x="0" y="2"/>
                    </a:cubicBezTo>
                    <a:cubicBezTo>
                      <a:pt x="0" y="142"/>
                      <a:pt x="0" y="142"/>
                      <a:pt x="0" y="142"/>
                    </a:cubicBezTo>
                    <a:cubicBezTo>
                      <a:pt x="0" y="143"/>
                      <a:pt x="1" y="144"/>
                      <a:pt x="2" y="144"/>
                    </a:cubicBezTo>
                    <a:cubicBezTo>
                      <a:pt x="5" y="144"/>
                      <a:pt x="5" y="144"/>
                      <a:pt x="5" y="144"/>
                    </a:cubicBezTo>
                    <a:cubicBezTo>
                      <a:pt x="6" y="144"/>
                      <a:pt x="7" y="143"/>
                      <a:pt x="7" y="142"/>
                    </a:cubicBezTo>
                    <a:lnTo>
                      <a:pt x="7" y="132"/>
                    </a:lnTo>
                    <a:close/>
                    <a:moveTo>
                      <a:pt x="7" y="16"/>
                    </a:moveTo>
                    <a:cubicBezTo>
                      <a:pt x="7" y="15"/>
                      <a:pt x="8" y="14"/>
                      <a:pt x="10" y="14"/>
                    </a:cubicBezTo>
                    <a:cubicBezTo>
                      <a:pt x="15" y="14"/>
                      <a:pt x="15" y="14"/>
                      <a:pt x="15" y="14"/>
                    </a:cubicBezTo>
                    <a:cubicBezTo>
                      <a:pt x="16" y="14"/>
                      <a:pt x="17" y="15"/>
                      <a:pt x="17" y="16"/>
                    </a:cubicBezTo>
                    <a:cubicBezTo>
                      <a:pt x="17" y="22"/>
                      <a:pt x="17" y="22"/>
                      <a:pt x="17" y="22"/>
                    </a:cubicBezTo>
                    <a:cubicBezTo>
                      <a:pt x="17" y="23"/>
                      <a:pt x="16" y="24"/>
                      <a:pt x="15" y="24"/>
                    </a:cubicBezTo>
                    <a:cubicBezTo>
                      <a:pt x="10" y="24"/>
                      <a:pt x="10" y="24"/>
                      <a:pt x="10" y="24"/>
                    </a:cubicBezTo>
                    <a:cubicBezTo>
                      <a:pt x="8" y="24"/>
                      <a:pt x="7" y="23"/>
                      <a:pt x="7" y="22"/>
                    </a:cubicBezTo>
                    <a:lnTo>
                      <a:pt x="7" y="16"/>
                    </a:lnTo>
                    <a:close/>
                    <a:moveTo>
                      <a:pt x="7" y="31"/>
                    </a:moveTo>
                    <a:cubicBezTo>
                      <a:pt x="7" y="29"/>
                      <a:pt x="8" y="28"/>
                      <a:pt x="10" y="28"/>
                    </a:cubicBezTo>
                    <a:cubicBezTo>
                      <a:pt x="15" y="28"/>
                      <a:pt x="15" y="28"/>
                      <a:pt x="15" y="28"/>
                    </a:cubicBezTo>
                    <a:cubicBezTo>
                      <a:pt x="16" y="28"/>
                      <a:pt x="17" y="29"/>
                      <a:pt x="17" y="31"/>
                    </a:cubicBezTo>
                    <a:cubicBezTo>
                      <a:pt x="17" y="36"/>
                      <a:pt x="17" y="36"/>
                      <a:pt x="17" y="36"/>
                    </a:cubicBezTo>
                    <a:cubicBezTo>
                      <a:pt x="17" y="37"/>
                      <a:pt x="16" y="38"/>
                      <a:pt x="15" y="38"/>
                    </a:cubicBezTo>
                    <a:cubicBezTo>
                      <a:pt x="10" y="38"/>
                      <a:pt x="10" y="38"/>
                      <a:pt x="10" y="38"/>
                    </a:cubicBezTo>
                    <a:cubicBezTo>
                      <a:pt x="8" y="38"/>
                      <a:pt x="7" y="37"/>
                      <a:pt x="7" y="36"/>
                    </a:cubicBezTo>
                    <a:lnTo>
                      <a:pt x="7" y="31"/>
                    </a:lnTo>
                    <a:close/>
                    <a:moveTo>
                      <a:pt x="7" y="45"/>
                    </a:moveTo>
                    <a:cubicBezTo>
                      <a:pt x="7" y="43"/>
                      <a:pt x="8" y="42"/>
                      <a:pt x="10" y="42"/>
                    </a:cubicBezTo>
                    <a:cubicBezTo>
                      <a:pt x="15" y="42"/>
                      <a:pt x="15" y="42"/>
                      <a:pt x="15" y="42"/>
                    </a:cubicBezTo>
                    <a:cubicBezTo>
                      <a:pt x="16" y="42"/>
                      <a:pt x="17" y="43"/>
                      <a:pt x="17" y="45"/>
                    </a:cubicBezTo>
                    <a:cubicBezTo>
                      <a:pt x="17" y="50"/>
                      <a:pt x="17" y="50"/>
                      <a:pt x="17" y="50"/>
                    </a:cubicBezTo>
                    <a:cubicBezTo>
                      <a:pt x="17" y="51"/>
                      <a:pt x="16" y="52"/>
                      <a:pt x="15" y="52"/>
                    </a:cubicBezTo>
                    <a:cubicBezTo>
                      <a:pt x="10" y="52"/>
                      <a:pt x="10" y="52"/>
                      <a:pt x="10" y="52"/>
                    </a:cubicBezTo>
                    <a:cubicBezTo>
                      <a:pt x="8" y="52"/>
                      <a:pt x="7" y="51"/>
                      <a:pt x="7" y="50"/>
                    </a:cubicBezTo>
                    <a:lnTo>
                      <a:pt x="7" y="45"/>
                    </a:lnTo>
                    <a:close/>
                    <a:moveTo>
                      <a:pt x="7" y="59"/>
                    </a:moveTo>
                    <a:cubicBezTo>
                      <a:pt x="7" y="58"/>
                      <a:pt x="8" y="57"/>
                      <a:pt x="10" y="57"/>
                    </a:cubicBezTo>
                    <a:cubicBezTo>
                      <a:pt x="15" y="57"/>
                      <a:pt x="15" y="57"/>
                      <a:pt x="15" y="57"/>
                    </a:cubicBezTo>
                    <a:cubicBezTo>
                      <a:pt x="16" y="57"/>
                      <a:pt x="17" y="58"/>
                      <a:pt x="17" y="59"/>
                    </a:cubicBezTo>
                    <a:cubicBezTo>
                      <a:pt x="17" y="64"/>
                      <a:pt x="17" y="64"/>
                      <a:pt x="17" y="64"/>
                    </a:cubicBezTo>
                    <a:cubicBezTo>
                      <a:pt x="17" y="65"/>
                      <a:pt x="16" y="66"/>
                      <a:pt x="15" y="66"/>
                    </a:cubicBezTo>
                    <a:cubicBezTo>
                      <a:pt x="10" y="66"/>
                      <a:pt x="10" y="66"/>
                      <a:pt x="10" y="66"/>
                    </a:cubicBezTo>
                    <a:cubicBezTo>
                      <a:pt x="8" y="66"/>
                      <a:pt x="7" y="65"/>
                      <a:pt x="7" y="64"/>
                    </a:cubicBezTo>
                    <a:lnTo>
                      <a:pt x="7" y="59"/>
                    </a:lnTo>
                    <a:close/>
                    <a:moveTo>
                      <a:pt x="7" y="73"/>
                    </a:moveTo>
                    <a:cubicBezTo>
                      <a:pt x="7" y="72"/>
                      <a:pt x="8" y="71"/>
                      <a:pt x="10" y="71"/>
                    </a:cubicBezTo>
                    <a:cubicBezTo>
                      <a:pt x="15" y="71"/>
                      <a:pt x="15" y="71"/>
                      <a:pt x="15" y="71"/>
                    </a:cubicBezTo>
                    <a:cubicBezTo>
                      <a:pt x="16" y="71"/>
                      <a:pt x="17" y="72"/>
                      <a:pt x="17" y="73"/>
                    </a:cubicBezTo>
                    <a:cubicBezTo>
                      <a:pt x="17" y="78"/>
                      <a:pt x="17" y="78"/>
                      <a:pt x="17" y="78"/>
                    </a:cubicBezTo>
                    <a:cubicBezTo>
                      <a:pt x="17" y="79"/>
                      <a:pt x="16" y="80"/>
                      <a:pt x="15" y="80"/>
                    </a:cubicBezTo>
                    <a:cubicBezTo>
                      <a:pt x="10" y="80"/>
                      <a:pt x="10" y="80"/>
                      <a:pt x="10" y="80"/>
                    </a:cubicBezTo>
                    <a:cubicBezTo>
                      <a:pt x="8" y="80"/>
                      <a:pt x="7" y="79"/>
                      <a:pt x="7" y="78"/>
                    </a:cubicBezTo>
                    <a:lnTo>
                      <a:pt x="7" y="73"/>
                    </a:lnTo>
                    <a:close/>
                    <a:moveTo>
                      <a:pt x="7" y="87"/>
                    </a:moveTo>
                    <a:cubicBezTo>
                      <a:pt x="7" y="86"/>
                      <a:pt x="8" y="85"/>
                      <a:pt x="10" y="85"/>
                    </a:cubicBezTo>
                    <a:cubicBezTo>
                      <a:pt x="15" y="85"/>
                      <a:pt x="15" y="85"/>
                      <a:pt x="15" y="85"/>
                    </a:cubicBezTo>
                    <a:cubicBezTo>
                      <a:pt x="16" y="85"/>
                      <a:pt x="17" y="86"/>
                      <a:pt x="17" y="87"/>
                    </a:cubicBezTo>
                    <a:cubicBezTo>
                      <a:pt x="17" y="92"/>
                      <a:pt x="17" y="92"/>
                      <a:pt x="17" y="92"/>
                    </a:cubicBezTo>
                    <a:cubicBezTo>
                      <a:pt x="17" y="93"/>
                      <a:pt x="16" y="94"/>
                      <a:pt x="15" y="94"/>
                    </a:cubicBezTo>
                    <a:cubicBezTo>
                      <a:pt x="10" y="94"/>
                      <a:pt x="10" y="94"/>
                      <a:pt x="10" y="94"/>
                    </a:cubicBezTo>
                    <a:cubicBezTo>
                      <a:pt x="8" y="94"/>
                      <a:pt x="7" y="93"/>
                      <a:pt x="7" y="92"/>
                    </a:cubicBezTo>
                    <a:lnTo>
                      <a:pt x="7" y="87"/>
                    </a:lnTo>
                    <a:close/>
                    <a:moveTo>
                      <a:pt x="7" y="101"/>
                    </a:moveTo>
                    <a:cubicBezTo>
                      <a:pt x="7" y="100"/>
                      <a:pt x="8" y="99"/>
                      <a:pt x="10" y="99"/>
                    </a:cubicBezTo>
                    <a:cubicBezTo>
                      <a:pt x="15" y="99"/>
                      <a:pt x="15" y="99"/>
                      <a:pt x="15" y="99"/>
                    </a:cubicBezTo>
                    <a:cubicBezTo>
                      <a:pt x="16" y="99"/>
                      <a:pt x="17" y="100"/>
                      <a:pt x="17" y="101"/>
                    </a:cubicBezTo>
                    <a:cubicBezTo>
                      <a:pt x="17" y="106"/>
                      <a:pt x="17" y="106"/>
                      <a:pt x="17" y="106"/>
                    </a:cubicBezTo>
                    <a:cubicBezTo>
                      <a:pt x="17" y="108"/>
                      <a:pt x="16" y="109"/>
                      <a:pt x="15" y="109"/>
                    </a:cubicBezTo>
                    <a:cubicBezTo>
                      <a:pt x="10" y="109"/>
                      <a:pt x="10" y="109"/>
                      <a:pt x="10" y="109"/>
                    </a:cubicBezTo>
                    <a:cubicBezTo>
                      <a:pt x="8" y="109"/>
                      <a:pt x="7" y="108"/>
                      <a:pt x="7" y="106"/>
                    </a:cubicBezTo>
                    <a:lnTo>
                      <a:pt x="7" y="101"/>
                    </a:lnTo>
                    <a:close/>
                    <a:moveTo>
                      <a:pt x="7" y="115"/>
                    </a:moveTo>
                    <a:cubicBezTo>
                      <a:pt x="7" y="114"/>
                      <a:pt x="8" y="113"/>
                      <a:pt x="10" y="113"/>
                    </a:cubicBezTo>
                    <a:cubicBezTo>
                      <a:pt x="15" y="113"/>
                      <a:pt x="15" y="113"/>
                      <a:pt x="15" y="113"/>
                    </a:cubicBezTo>
                    <a:cubicBezTo>
                      <a:pt x="16" y="113"/>
                      <a:pt x="17" y="114"/>
                      <a:pt x="17" y="115"/>
                    </a:cubicBezTo>
                    <a:cubicBezTo>
                      <a:pt x="17" y="120"/>
                      <a:pt x="17" y="120"/>
                      <a:pt x="17" y="120"/>
                    </a:cubicBezTo>
                    <a:cubicBezTo>
                      <a:pt x="17" y="122"/>
                      <a:pt x="16" y="123"/>
                      <a:pt x="15" y="123"/>
                    </a:cubicBezTo>
                    <a:cubicBezTo>
                      <a:pt x="10" y="123"/>
                      <a:pt x="10" y="123"/>
                      <a:pt x="10" y="123"/>
                    </a:cubicBezTo>
                    <a:cubicBezTo>
                      <a:pt x="8" y="123"/>
                      <a:pt x="7" y="122"/>
                      <a:pt x="7" y="120"/>
                    </a:cubicBezTo>
                    <a:lnTo>
                      <a:pt x="7" y="11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30000" noProof="0" dirty="0">
                  <a:ln>
                    <a:noFill/>
                  </a:ln>
                  <a:solidFill>
                    <a:sysClr val="windowText" lastClr="000000"/>
                  </a:solidFill>
                  <a:effectLst/>
                  <a:uLnTx/>
                  <a:uFillTx/>
                </a:endParaRPr>
              </a:p>
            </p:txBody>
          </p:sp>
          <p:sp>
            <p:nvSpPr>
              <p:cNvPr id="152" name="Freeform 209"/>
              <p:cNvSpPr>
                <a:spLocks/>
              </p:cNvSpPr>
              <p:nvPr/>
            </p:nvSpPr>
            <p:spPr bwMode="auto">
              <a:xfrm>
                <a:off x="6650257" y="3252920"/>
                <a:ext cx="16510" cy="265536"/>
              </a:xfrm>
              <a:custGeom>
                <a:avLst/>
                <a:gdLst>
                  <a:gd name="T0" fmla="*/ 5 w 5"/>
                  <a:gd name="T1" fmla="*/ 2 h 82"/>
                  <a:gd name="T2" fmla="*/ 3 w 5"/>
                  <a:gd name="T3" fmla="*/ 0 h 82"/>
                  <a:gd name="T4" fmla="*/ 3 w 5"/>
                  <a:gd name="T5" fmla="*/ 0 h 82"/>
                  <a:gd name="T6" fmla="*/ 0 w 5"/>
                  <a:gd name="T7" fmla="*/ 2 h 82"/>
                  <a:gd name="T8" fmla="*/ 0 w 5"/>
                  <a:gd name="T9" fmla="*/ 80 h 82"/>
                  <a:gd name="T10" fmla="*/ 3 w 5"/>
                  <a:gd name="T11" fmla="*/ 82 h 82"/>
                  <a:gd name="T12" fmla="*/ 3 w 5"/>
                  <a:gd name="T13" fmla="*/ 82 h 82"/>
                  <a:gd name="T14" fmla="*/ 5 w 5"/>
                  <a:gd name="T15" fmla="*/ 80 h 82"/>
                  <a:gd name="T16" fmla="*/ 5 w 5"/>
                  <a:gd name="T1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2">
                    <a:moveTo>
                      <a:pt x="5" y="2"/>
                    </a:moveTo>
                    <a:cubicBezTo>
                      <a:pt x="5" y="1"/>
                      <a:pt x="4" y="0"/>
                      <a:pt x="3" y="0"/>
                    </a:cubicBezTo>
                    <a:cubicBezTo>
                      <a:pt x="3" y="0"/>
                      <a:pt x="3" y="0"/>
                      <a:pt x="3" y="0"/>
                    </a:cubicBezTo>
                    <a:cubicBezTo>
                      <a:pt x="1" y="0"/>
                      <a:pt x="0" y="1"/>
                      <a:pt x="0" y="2"/>
                    </a:cubicBezTo>
                    <a:cubicBezTo>
                      <a:pt x="0" y="80"/>
                      <a:pt x="0" y="80"/>
                      <a:pt x="0" y="80"/>
                    </a:cubicBezTo>
                    <a:cubicBezTo>
                      <a:pt x="0" y="81"/>
                      <a:pt x="1" y="82"/>
                      <a:pt x="3" y="82"/>
                    </a:cubicBezTo>
                    <a:cubicBezTo>
                      <a:pt x="3" y="82"/>
                      <a:pt x="3" y="82"/>
                      <a:pt x="3" y="82"/>
                    </a:cubicBezTo>
                    <a:cubicBezTo>
                      <a:pt x="4" y="82"/>
                      <a:pt x="5" y="81"/>
                      <a:pt x="5" y="80"/>
                    </a:cubicBezTo>
                    <a:lnTo>
                      <a:pt x="5" y="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30000" noProof="0" dirty="0">
                  <a:ln>
                    <a:noFill/>
                  </a:ln>
                  <a:solidFill>
                    <a:sysClr val="windowText" lastClr="000000"/>
                  </a:solidFill>
                  <a:effectLst/>
                  <a:uLnTx/>
                  <a:uFillTx/>
                </a:endParaRPr>
              </a:p>
            </p:txBody>
          </p:sp>
          <p:sp>
            <p:nvSpPr>
              <p:cNvPr id="153" name="Freeform 210"/>
              <p:cNvSpPr>
                <a:spLocks noEditPoints="1"/>
              </p:cNvSpPr>
              <p:nvPr/>
            </p:nvSpPr>
            <p:spPr bwMode="auto">
              <a:xfrm>
                <a:off x="6486900" y="3311620"/>
                <a:ext cx="285376" cy="285376"/>
              </a:xfrm>
              <a:custGeom>
                <a:avLst/>
                <a:gdLst>
                  <a:gd name="T0" fmla="*/ 22 w 124"/>
                  <a:gd name="T1" fmla="*/ 113 h 124"/>
                  <a:gd name="T2" fmla="*/ 32 w 124"/>
                  <a:gd name="T3" fmla="*/ 122 h 124"/>
                  <a:gd name="T4" fmla="*/ 46 w 124"/>
                  <a:gd name="T5" fmla="*/ 15 h 124"/>
                  <a:gd name="T6" fmla="*/ 58 w 124"/>
                  <a:gd name="T7" fmla="*/ 122 h 124"/>
                  <a:gd name="T8" fmla="*/ 72 w 124"/>
                  <a:gd name="T9" fmla="*/ 113 h 124"/>
                  <a:gd name="T10" fmla="*/ 79 w 124"/>
                  <a:gd name="T11" fmla="*/ 122 h 124"/>
                  <a:gd name="T12" fmla="*/ 93 w 124"/>
                  <a:gd name="T13" fmla="*/ 113 h 124"/>
                  <a:gd name="T14" fmla="*/ 100 w 124"/>
                  <a:gd name="T15" fmla="*/ 122 h 124"/>
                  <a:gd name="T16" fmla="*/ 114 w 124"/>
                  <a:gd name="T17" fmla="*/ 113 h 124"/>
                  <a:gd name="T18" fmla="*/ 124 w 124"/>
                  <a:gd name="T19" fmla="*/ 122 h 124"/>
                  <a:gd name="T20" fmla="*/ 93 w 124"/>
                  <a:gd name="T21" fmla="*/ 2 h 124"/>
                  <a:gd name="T22" fmla="*/ 31 w 124"/>
                  <a:gd name="T23" fmla="*/ 2 h 124"/>
                  <a:gd name="T24" fmla="*/ 0 w 124"/>
                  <a:gd name="T25" fmla="*/ 7 h 124"/>
                  <a:gd name="T26" fmla="*/ 9 w 124"/>
                  <a:gd name="T27" fmla="*/ 122 h 124"/>
                  <a:gd name="T28" fmla="*/ 111 w 124"/>
                  <a:gd name="T29" fmla="*/ 13 h 124"/>
                  <a:gd name="T30" fmla="*/ 102 w 124"/>
                  <a:gd name="T31" fmla="*/ 29 h 124"/>
                  <a:gd name="T32" fmla="*/ 102 w 124"/>
                  <a:gd name="T33" fmla="*/ 36 h 124"/>
                  <a:gd name="T34" fmla="*/ 111 w 124"/>
                  <a:gd name="T35" fmla="*/ 53 h 124"/>
                  <a:gd name="T36" fmla="*/ 100 w 124"/>
                  <a:gd name="T37" fmla="*/ 62 h 124"/>
                  <a:gd name="T38" fmla="*/ 114 w 124"/>
                  <a:gd name="T39" fmla="*/ 74 h 124"/>
                  <a:gd name="T40" fmla="*/ 100 w 124"/>
                  <a:gd name="T41" fmla="*/ 62 h 124"/>
                  <a:gd name="T42" fmla="*/ 114 w 124"/>
                  <a:gd name="T43" fmla="*/ 86 h 124"/>
                  <a:gd name="T44" fmla="*/ 100 w 124"/>
                  <a:gd name="T45" fmla="*/ 98 h 124"/>
                  <a:gd name="T46" fmla="*/ 60 w 124"/>
                  <a:gd name="T47" fmla="*/ 100 h 124"/>
                  <a:gd name="T48" fmla="*/ 69 w 124"/>
                  <a:gd name="T49" fmla="*/ 84 h 124"/>
                  <a:gd name="T50" fmla="*/ 69 w 124"/>
                  <a:gd name="T51" fmla="*/ 76 h 124"/>
                  <a:gd name="T52" fmla="*/ 60 w 124"/>
                  <a:gd name="T53" fmla="*/ 60 h 124"/>
                  <a:gd name="T54" fmla="*/ 72 w 124"/>
                  <a:gd name="T55" fmla="*/ 50 h 124"/>
                  <a:gd name="T56" fmla="*/ 58 w 124"/>
                  <a:gd name="T57" fmla="*/ 39 h 124"/>
                  <a:gd name="T58" fmla="*/ 72 w 124"/>
                  <a:gd name="T59" fmla="*/ 50 h 124"/>
                  <a:gd name="T60" fmla="*/ 58 w 124"/>
                  <a:gd name="T61" fmla="*/ 27 h 124"/>
                  <a:gd name="T62" fmla="*/ 72 w 124"/>
                  <a:gd name="T63" fmla="*/ 15 h 124"/>
                  <a:gd name="T64" fmla="*/ 81 w 124"/>
                  <a:gd name="T65" fmla="*/ 100 h 124"/>
                  <a:gd name="T66" fmla="*/ 90 w 124"/>
                  <a:gd name="T67" fmla="*/ 84 h 124"/>
                  <a:gd name="T68" fmla="*/ 90 w 124"/>
                  <a:gd name="T69" fmla="*/ 76 h 124"/>
                  <a:gd name="T70" fmla="*/ 81 w 124"/>
                  <a:gd name="T71" fmla="*/ 60 h 124"/>
                  <a:gd name="T72" fmla="*/ 93 w 124"/>
                  <a:gd name="T73" fmla="*/ 50 h 124"/>
                  <a:gd name="T74" fmla="*/ 79 w 124"/>
                  <a:gd name="T75" fmla="*/ 39 h 124"/>
                  <a:gd name="T76" fmla="*/ 93 w 124"/>
                  <a:gd name="T77" fmla="*/ 50 h 124"/>
                  <a:gd name="T78" fmla="*/ 79 w 124"/>
                  <a:gd name="T79" fmla="*/ 27 h 124"/>
                  <a:gd name="T80" fmla="*/ 93 w 124"/>
                  <a:gd name="T81" fmla="*/ 15 h 124"/>
                  <a:gd name="T82" fmla="*/ 20 w 124"/>
                  <a:gd name="T83" fmla="*/ 13 h 124"/>
                  <a:gd name="T84" fmla="*/ 11 w 124"/>
                  <a:gd name="T85" fmla="*/ 29 h 124"/>
                  <a:gd name="T86" fmla="*/ 11 w 124"/>
                  <a:gd name="T87" fmla="*/ 36 h 124"/>
                  <a:gd name="T88" fmla="*/ 20 w 124"/>
                  <a:gd name="T89" fmla="*/ 53 h 124"/>
                  <a:gd name="T90" fmla="*/ 9 w 124"/>
                  <a:gd name="T91" fmla="*/ 62 h 124"/>
                  <a:gd name="T92" fmla="*/ 22 w 124"/>
                  <a:gd name="T93" fmla="*/ 74 h 124"/>
                  <a:gd name="T94" fmla="*/ 9 w 124"/>
                  <a:gd name="T95" fmla="*/ 62 h 124"/>
                  <a:gd name="T96" fmla="*/ 22 w 124"/>
                  <a:gd name="T97" fmla="*/ 86 h 124"/>
                  <a:gd name="T98" fmla="*/ 9 w 124"/>
                  <a:gd name="T99" fmla="*/ 9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 h="124">
                    <a:moveTo>
                      <a:pt x="9" y="113"/>
                    </a:moveTo>
                    <a:cubicBezTo>
                      <a:pt x="9" y="111"/>
                      <a:pt x="10" y="110"/>
                      <a:pt x="11" y="110"/>
                    </a:cubicBezTo>
                    <a:cubicBezTo>
                      <a:pt x="20" y="110"/>
                      <a:pt x="20" y="110"/>
                      <a:pt x="20" y="110"/>
                    </a:cubicBezTo>
                    <a:cubicBezTo>
                      <a:pt x="21" y="110"/>
                      <a:pt x="22" y="111"/>
                      <a:pt x="22" y="113"/>
                    </a:cubicBezTo>
                    <a:cubicBezTo>
                      <a:pt x="22" y="122"/>
                      <a:pt x="22" y="122"/>
                      <a:pt x="22" y="122"/>
                    </a:cubicBezTo>
                    <a:cubicBezTo>
                      <a:pt x="22" y="123"/>
                      <a:pt x="23" y="124"/>
                      <a:pt x="25" y="124"/>
                    </a:cubicBezTo>
                    <a:cubicBezTo>
                      <a:pt x="30" y="124"/>
                      <a:pt x="30" y="124"/>
                      <a:pt x="30" y="124"/>
                    </a:cubicBezTo>
                    <a:cubicBezTo>
                      <a:pt x="31" y="124"/>
                      <a:pt x="32" y="123"/>
                      <a:pt x="32" y="122"/>
                    </a:cubicBezTo>
                    <a:cubicBezTo>
                      <a:pt x="32" y="15"/>
                      <a:pt x="32" y="15"/>
                      <a:pt x="32" y="15"/>
                    </a:cubicBezTo>
                    <a:cubicBezTo>
                      <a:pt x="32" y="14"/>
                      <a:pt x="33" y="13"/>
                      <a:pt x="34" y="13"/>
                    </a:cubicBezTo>
                    <a:cubicBezTo>
                      <a:pt x="43" y="13"/>
                      <a:pt x="43" y="13"/>
                      <a:pt x="43" y="13"/>
                    </a:cubicBezTo>
                    <a:cubicBezTo>
                      <a:pt x="45" y="13"/>
                      <a:pt x="46" y="14"/>
                      <a:pt x="46" y="15"/>
                    </a:cubicBezTo>
                    <a:cubicBezTo>
                      <a:pt x="46" y="122"/>
                      <a:pt x="46" y="122"/>
                      <a:pt x="46" y="122"/>
                    </a:cubicBezTo>
                    <a:cubicBezTo>
                      <a:pt x="46" y="123"/>
                      <a:pt x="47" y="124"/>
                      <a:pt x="48" y="124"/>
                    </a:cubicBezTo>
                    <a:cubicBezTo>
                      <a:pt x="56" y="124"/>
                      <a:pt x="56" y="124"/>
                      <a:pt x="56" y="124"/>
                    </a:cubicBezTo>
                    <a:cubicBezTo>
                      <a:pt x="57" y="124"/>
                      <a:pt x="58" y="123"/>
                      <a:pt x="58" y="122"/>
                    </a:cubicBezTo>
                    <a:cubicBezTo>
                      <a:pt x="58" y="113"/>
                      <a:pt x="58" y="113"/>
                      <a:pt x="58" y="113"/>
                    </a:cubicBezTo>
                    <a:cubicBezTo>
                      <a:pt x="58" y="111"/>
                      <a:pt x="59" y="110"/>
                      <a:pt x="60" y="110"/>
                    </a:cubicBezTo>
                    <a:cubicBezTo>
                      <a:pt x="69" y="110"/>
                      <a:pt x="69" y="110"/>
                      <a:pt x="69" y="110"/>
                    </a:cubicBezTo>
                    <a:cubicBezTo>
                      <a:pt x="71" y="110"/>
                      <a:pt x="72" y="111"/>
                      <a:pt x="72" y="113"/>
                    </a:cubicBezTo>
                    <a:cubicBezTo>
                      <a:pt x="72" y="122"/>
                      <a:pt x="72" y="122"/>
                      <a:pt x="72" y="122"/>
                    </a:cubicBezTo>
                    <a:cubicBezTo>
                      <a:pt x="72" y="123"/>
                      <a:pt x="73" y="124"/>
                      <a:pt x="74" y="124"/>
                    </a:cubicBezTo>
                    <a:cubicBezTo>
                      <a:pt x="77" y="124"/>
                      <a:pt x="77" y="124"/>
                      <a:pt x="77" y="124"/>
                    </a:cubicBezTo>
                    <a:cubicBezTo>
                      <a:pt x="78" y="124"/>
                      <a:pt x="79" y="123"/>
                      <a:pt x="79" y="122"/>
                    </a:cubicBezTo>
                    <a:cubicBezTo>
                      <a:pt x="79" y="113"/>
                      <a:pt x="79" y="113"/>
                      <a:pt x="79" y="113"/>
                    </a:cubicBezTo>
                    <a:cubicBezTo>
                      <a:pt x="79" y="111"/>
                      <a:pt x="80" y="110"/>
                      <a:pt x="81" y="110"/>
                    </a:cubicBezTo>
                    <a:cubicBezTo>
                      <a:pt x="90" y="110"/>
                      <a:pt x="90" y="110"/>
                      <a:pt x="90" y="110"/>
                    </a:cubicBezTo>
                    <a:cubicBezTo>
                      <a:pt x="92" y="110"/>
                      <a:pt x="93" y="111"/>
                      <a:pt x="93" y="113"/>
                    </a:cubicBezTo>
                    <a:cubicBezTo>
                      <a:pt x="93" y="122"/>
                      <a:pt x="93" y="122"/>
                      <a:pt x="93" y="122"/>
                    </a:cubicBezTo>
                    <a:cubicBezTo>
                      <a:pt x="93" y="123"/>
                      <a:pt x="94" y="124"/>
                      <a:pt x="95" y="124"/>
                    </a:cubicBezTo>
                    <a:cubicBezTo>
                      <a:pt x="98" y="124"/>
                      <a:pt x="98" y="124"/>
                      <a:pt x="98" y="124"/>
                    </a:cubicBezTo>
                    <a:cubicBezTo>
                      <a:pt x="99" y="124"/>
                      <a:pt x="100" y="123"/>
                      <a:pt x="100" y="122"/>
                    </a:cubicBezTo>
                    <a:cubicBezTo>
                      <a:pt x="100" y="113"/>
                      <a:pt x="100" y="113"/>
                      <a:pt x="100" y="113"/>
                    </a:cubicBezTo>
                    <a:cubicBezTo>
                      <a:pt x="100" y="111"/>
                      <a:pt x="101" y="110"/>
                      <a:pt x="102" y="110"/>
                    </a:cubicBezTo>
                    <a:cubicBezTo>
                      <a:pt x="111" y="110"/>
                      <a:pt x="111" y="110"/>
                      <a:pt x="111" y="110"/>
                    </a:cubicBezTo>
                    <a:cubicBezTo>
                      <a:pt x="113" y="110"/>
                      <a:pt x="114" y="111"/>
                      <a:pt x="114" y="113"/>
                    </a:cubicBezTo>
                    <a:cubicBezTo>
                      <a:pt x="114" y="122"/>
                      <a:pt x="114" y="122"/>
                      <a:pt x="114" y="122"/>
                    </a:cubicBezTo>
                    <a:cubicBezTo>
                      <a:pt x="114" y="123"/>
                      <a:pt x="115" y="124"/>
                      <a:pt x="116" y="124"/>
                    </a:cubicBezTo>
                    <a:cubicBezTo>
                      <a:pt x="122" y="124"/>
                      <a:pt x="122" y="124"/>
                      <a:pt x="122" y="124"/>
                    </a:cubicBezTo>
                    <a:cubicBezTo>
                      <a:pt x="123" y="124"/>
                      <a:pt x="124" y="123"/>
                      <a:pt x="124" y="122"/>
                    </a:cubicBezTo>
                    <a:cubicBezTo>
                      <a:pt x="124" y="7"/>
                      <a:pt x="124" y="7"/>
                      <a:pt x="124" y="7"/>
                    </a:cubicBezTo>
                    <a:cubicBezTo>
                      <a:pt x="124" y="6"/>
                      <a:pt x="123" y="5"/>
                      <a:pt x="122" y="5"/>
                    </a:cubicBezTo>
                    <a:cubicBezTo>
                      <a:pt x="95" y="5"/>
                      <a:pt x="95" y="5"/>
                      <a:pt x="95" y="5"/>
                    </a:cubicBezTo>
                    <a:cubicBezTo>
                      <a:pt x="94" y="5"/>
                      <a:pt x="93" y="4"/>
                      <a:pt x="93" y="2"/>
                    </a:cubicBezTo>
                    <a:cubicBezTo>
                      <a:pt x="93" y="2"/>
                      <a:pt x="93" y="2"/>
                      <a:pt x="93" y="2"/>
                    </a:cubicBezTo>
                    <a:cubicBezTo>
                      <a:pt x="93" y="1"/>
                      <a:pt x="92" y="0"/>
                      <a:pt x="90" y="0"/>
                    </a:cubicBezTo>
                    <a:cubicBezTo>
                      <a:pt x="33" y="0"/>
                      <a:pt x="33" y="0"/>
                      <a:pt x="33" y="0"/>
                    </a:cubicBezTo>
                    <a:cubicBezTo>
                      <a:pt x="32" y="0"/>
                      <a:pt x="31" y="1"/>
                      <a:pt x="31" y="2"/>
                    </a:cubicBezTo>
                    <a:cubicBezTo>
                      <a:pt x="31" y="2"/>
                      <a:pt x="31" y="2"/>
                      <a:pt x="31" y="2"/>
                    </a:cubicBezTo>
                    <a:cubicBezTo>
                      <a:pt x="31" y="4"/>
                      <a:pt x="30" y="5"/>
                      <a:pt x="29" y="5"/>
                    </a:cubicBezTo>
                    <a:cubicBezTo>
                      <a:pt x="2" y="5"/>
                      <a:pt x="2" y="5"/>
                      <a:pt x="2" y="5"/>
                    </a:cubicBezTo>
                    <a:cubicBezTo>
                      <a:pt x="1" y="5"/>
                      <a:pt x="0" y="6"/>
                      <a:pt x="0" y="7"/>
                    </a:cubicBezTo>
                    <a:cubicBezTo>
                      <a:pt x="0" y="122"/>
                      <a:pt x="0" y="122"/>
                      <a:pt x="0" y="122"/>
                    </a:cubicBezTo>
                    <a:cubicBezTo>
                      <a:pt x="0" y="123"/>
                      <a:pt x="1" y="124"/>
                      <a:pt x="2" y="124"/>
                    </a:cubicBezTo>
                    <a:cubicBezTo>
                      <a:pt x="6" y="124"/>
                      <a:pt x="6" y="124"/>
                      <a:pt x="6" y="124"/>
                    </a:cubicBezTo>
                    <a:cubicBezTo>
                      <a:pt x="8" y="124"/>
                      <a:pt x="9" y="123"/>
                      <a:pt x="9" y="122"/>
                    </a:cubicBezTo>
                    <a:lnTo>
                      <a:pt x="9" y="113"/>
                    </a:lnTo>
                    <a:close/>
                    <a:moveTo>
                      <a:pt x="100" y="15"/>
                    </a:moveTo>
                    <a:cubicBezTo>
                      <a:pt x="100" y="14"/>
                      <a:pt x="101" y="13"/>
                      <a:pt x="102" y="13"/>
                    </a:cubicBezTo>
                    <a:cubicBezTo>
                      <a:pt x="111" y="13"/>
                      <a:pt x="111" y="13"/>
                      <a:pt x="111" y="13"/>
                    </a:cubicBezTo>
                    <a:cubicBezTo>
                      <a:pt x="113" y="13"/>
                      <a:pt x="114" y="14"/>
                      <a:pt x="114" y="15"/>
                    </a:cubicBezTo>
                    <a:cubicBezTo>
                      <a:pt x="114" y="27"/>
                      <a:pt x="114" y="27"/>
                      <a:pt x="114" y="27"/>
                    </a:cubicBezTo>
                    <a:cubicBezTo>
                      <a:pt x="114" y="28"/>
                      <a:pt x="113" y="29"/>
                      <a:pt x="111" y="29"/>
                    </a:cubicBezTo>
                    <a:cubicBezTo>
                      <a:pt x="102" y="29"/>
                      <a:pt x="102" y="29"/>
                      <a:pt x="102" y="29"/>
                    </a:cubicBezTo>
                    <a:cubicBezTo>
                      <a:pt x="101" y="29"/>
                      <a:pt x="100" y="28"/>
                      <a:pt x="100" y="27"/>
                    </a:cubicBezTo>
                    <a:lnTo>
                      <a:pt x="100" y="15"/>
                    </a:lnTo>
                    <a:close/>
                    <a:moveTo>
                      <a:pt x="100" y="39"/>
                    </a:moveTo>
                    <a:cubicBezTo>
                      <a:pt x="100" y="37"/>
                      <a:pt x="101" y="36"/>
                      <a:pt x="102" y="36"/>
                    </a:cubicBezTo>
                    <a:cubicBezTo>
                      <a:pt x="111" y="36"/>
                      <a:pt x="111" y="36"/>
                      <a:pt x="111" y="36"/>
                    </a:cubicBezTo>
                    <a:cubicBezTo>
                      <a:pt x="113" y="36"/>
                      <a:pt x="114" y="37"/>
                      <a:pt x="114" y="39"/>
                    </a:cubicBezTo>
                    <a:cubicBezTo>
                      <a:pt x="114" y="50"/>
                      <a:pt x="114" y="50"/>
                      <a:pt x="114" y="50"/>
                    </a:cubicBezTo>
                    <a:cubicBezTo>
                      <a:pt x="114" y="52"/>
                      <a:pt x="113" y="53"/>
                      <a:pt x="111" y="53"/>
                    </a:cubicBezTo>
                    <a:cubicBezTo>
                      <a:pt x="102" y="53"/>
                      <a:pt x="102" y="53"/>
                      <a:pt x="102" y="53"/>
                    </a:cubicBezTo>
                    <a:cubicBezTo>
                      <a:pt x="101" y="53"/>
                      <a:pt x="100" y="52"/>
                      <a:pt x="100" y="50"/>
                    </a:cubicBezTo>
                    <a:lnTo>
                      <a:pt x="100" y="39"/>
                    </a:lnTo>
                    <a:close/>
                    <a:moveTo>
                      <a:pt x="100" y="62"/>
                    </a:moveTo>
                    <a:cubicBezTo>
                      <a:pt x="100" y="61"/>
                      <a:pt x="101" y="60"/>
                      <a:pt x="102" y="60"/>
                    </a:cubicBezTo>
                    <a:cubicBezTo>
                      <a:pt x="111" y="60"/>
                      <a:pt x="111" y="60"/>
                      <a:pt x="111" y="60"/>
                    </a:cubicBezTo>
                    <a:cubicBezTo>
                      <a:pt x="113" y="60"/>
                      <a:pt x="114" y="61"/>
                      <a:pt x="114" y="62"/>
                    </a:cubicBezTo>
                    <a:cubicBezTo>
                      <a:pt x="114" y="74"/>
                      <a:pt x="114" y="74"/>
                      <a:pt x="114" y="74"/>
                    </a:cubicBezTo>
                    <a:cubicBezTo>
                      <a:pt x="114" y="75"/>
                      <a:pt x="113" y="76"/>
                      <a:pt x="111" y="76"/>
                    </a:cubicBezTo>
                    <a:cubicBezTo>
                      <a:pt x="102" y="76"/>
                      <a:pt x="102" y="76"/>
                      <a:pt x="102" y="76"/>
                    </a:cubicBezTo>
                    <a:cubicBezTo>
                      <a:pt x="101" y="76"/>
                      <a:pt x="100" y="75"/>
                      <a:pt x="100" y="74"/>
                    </a:cubicBezTo>
                    <a:lnTo>
                      <a:pt x="100" y="62"/>
                    </a:lnTo>
                    <a:close/>
                    <a:moveTo>
                      <a:pt x="100" y="86"/>
                    </a:moveTo>
                    <a:cubicBezTo>
                      <a:pt x="100" y="85"/>
                      <a:pt x="101" y="84"/>
                      <a:pt x="102" y="84"/>
                    </a:cubicBezTo>
                    <a:cubicBezTo>
                      <a:pt x="111" y="84"/>
                      <a:pt x="111" y="84"/>
                      <a:pt x="111" y="84"/>
                    </a:cubicBezTo>
                    <a:cubicBezTo>
                      <a:pt x="113" y="84"/>
                      <a:pt x="114" y="85"/>
                      <a:pt x="114" y="86"/>
                    </a:cubicBezTo>
                    <a:cubicBezTo>
                      <a:pt x="114" y="98"/>
                      <a:pt x="114" y="98"/>
                      <a:pt x="114" y="98"/>
                    </a:cubicBezTo>
                    <a:cubicBezTo>
                      <a:pt x="114" y="99"/>
                      <a:pt x="113" y="100"/>
                      <a:pt x="111" y="100"/>
                    </a:cubicBezTo>
                    <a:cubicBezTo>
                      <a:pt x="102" y="100"/>
                      <a:pt x="102" y="100"/>
                      <a:pt x="102" y="100"/>
                    </a:cubicBezTo>
                    <a:cubicBezTo>
                      <a:pt x="101" y="100"/>
                      <a:pt x="100" y="99"/>
                      <a:pt x="100" y="98"/>
                    </a:cubicBezTo>
                    <a:lnTo>
                      <a:pt x="100" y="86"/>
                    </a:lnTo>
                    <a:close/>
                    <a:moveTo>
                      <a:pt x="72" y="98"/>
                    </a:moveTo>
                    <a:cubicBezTo>
                      <a:pt x="72" y="99"/>
                      <a:pt x="71" y="100"/>
                      <a:pt x="69" y="100"/>
                    </a:cubicBezTo>
                    <a:cubicBezTo>
                      <a:pt x="60" y="100"/>
                      <a:pt x="60" y="100"/>
                      <a:pt x="60" y="100"/>
                    </a:cubicBezTo>
                    <a:cubicBezTo>
                      <a:pt x="59" y="100"/>
                      <a:pt x="58" y="99"/>
                      <a:pt x="58" y="98"/>
                    </a:cubicBezTo>
                    <a:cubicBezTo>
                      <a:pt x="58" y="86"/>
                      <a:pt x="58" y="86"/>
                      <a:pt x="58" y="86"/>
                    </a:cubicBezTo>
                    <a:cubicBezTo>
                      <a:pt x="58" y="85"/>
                      <a:pt x="59" y="84"/>
                      <a:pt x="60" y="84"/>
                    </a:cubicBezTo>
                    <a:cubicBezTo>
                      <a:pt x="69" y="84"/>
                      <a:pt x="69" y="84"/>
                      <a:pt x="69" y="84"/>
                    </a:cubicBezTo>
                    <a:cubicBezTo>
                      <a:pt x="71" y="84"/>
                      <a:pt x="72" y="85"/>
                      <a:pt x="72" y="86"/>
                    </a:cubicBezTo>
                    <a:lnTo>
                      <a:pt x="72" y="98"/>
                    </a:lnTo>
                    <a:close/>
                    <a:moveTo>
                      <a:pt x="72" y="74"/>
                    </a:moveTo>
                    <a:cubicBezTo>
                      <a:pt x="72" y="75"/>
                      <a:pt x="71" y="76"/>
                      <a:pt x="69" y="76"/>
                    </a:cubicBezTo>
                    <a:cubicBezTo>
                      <a:pt x="60" y="76"/>
                      <a:pt x="60" y="76"/>
                      <a:pt x="60" y="76"/>
                    </a:cubicBezTo>
                    <a:cubicBezTo>
                      <a:pt x="59" y="76"/>
                      <a:pt x="58" y="75"/>
                      <a:pt x="58" y="74"/>
                    </a:cubicBezTo>
                    <a:cubicBezTo>
                      <a:pt x="58" y="62"/>
                      <a:pt x="58" y="62"/>
                      <a:pt x="58" y="62"/>
                    </a:cubicBezTo>
                    <a:cubicBezTo>
                      <a:pt x="58" y="61"/>
                      <a:pt x="59" y="60"/>
                      <a:pt x="60" y="60"/>
                    </a:cubicBezTo>
                    <a:cubicBezTo>
                      <a:pt x="69" y="60"/>
                      <a:pt x="69" y="60"/>
                      <a:pt x="69" y="60"/>
                    </a:cubicBezTo>
                    <a:cubicBezTo>
                      <a:pt x="71" y="60"/>
                      <a:pt x="72" y="61"/>
                      <a:pt x="72" y="62"/>
                    </a:cubicBezTo>
                    <a:lnTo>
                      <a:pt x="72" y="74"/>
                    </a:lnTo>
                    <a:close/>
                    <a:moveTo>
                      <a:pt x="72" y="50"/>
                    </a:moveTo>
                    <a:cubicBezTo>
                      <a:pt x="72" y="52"/>
                      <a:pt x="71" y="53"/>
                      <a:pt x="69" y="53"/>
                    </a:cubicBezTo>
                    <a:cubicBezTo>
                      <a:pt x="60" y="53"/>
                      <a:pt x="60" y="53"/>
                      <a:pt x="60" y="53"/>
                    </a:cubicBezTo>
                    <a:cubicBezTo>
                      <a:pt x="59" y="53"/>
                      <a:pt x="58" y="52"/>
                      <a:pt x="58" y="50"/>
                    </a:cubicBezTo>
                    <a:cubicBezTo>
                      <a:pt x="58" y="39"/>
                      <a:pt x="58" y="39"/>
                      <a:pt x="58" y="39"/>
                    </a:cubicBezTo>
                    <a:cubicBezTo>
                      <a:pt x="58" y="37"/>
                      <a:pt x="59" y="36"/>
                      <a:pt x="60" y="36"/>
                    </a:cubicBezTo>
                    <a:cubicBezTo>
                      <a:pt x="69" y="36"/>
                      <a:pt x="69" y="36"/>
                      <a:pt x="69" y="36"/>
                    </a:cubicBezTo>
                    <a:cubicBezTo>
                      <a:pt x="71" y="36"/>
                      <a:pt x="72" y="37"/>
                      <a:pt x="72" y="39"/>
                    </a:cubicBezTo>
                    <a:lnTo>
                      <a:pt x="72" y="50"/>
                    </a:lnTo>
                    <a:close/>
                    <a:moveTo>
                      <a:pt x="72" y="27"/>
                    </a:moveTo>
                    <a:cubicBezTo>
                      <a:pt x="72" y="28"/>
                      <a:pt x="71" y="29"/>
                      <a:pt x="69" y="29"/>
                    </a:cubicBezTo>
                    <a:cubicBezTo>
                      <a:pt x="60" y="29"/>
                      <a:pt x="60" y="29"/>
                      <a:pt x="60" y="29"/>
                    </a:cubicBezTo>
                    <a:cubicBezTo>
                      <a:pt x="59" y="29"/>
                      <a:pt x="58" y="28"/>
                      <a:pt x="58" y="27"/>
                    </a:cubicBezTo>
                    <a:cubicBezTo>
                      <a:pt x="58" y="15"/>
                      <a:pt x="58" y="15"/>
                      <a:pt x="58" y="15"/>
                    </a:cubicBezTo>
                    <a:cubicBezTo>
                      <a:pt x="58" y="14"/>
                      <a:pt x="59" y="13"/>
                      <a:pt x="60" y="13"/>
                    </a:cubicBezTo>
                    <a:cubicBezTo>
                      <a:pt x="69" y="13"/>
                      <a:pt x="69" y="13"/>
                      <a:pt x="69" y="13"/>
                    </a:cubicBezTo>
                    <a:cubicBezTo>
                      <a:pt x="71" y="13"/>
                      <a:pt x="72" y="14"/>
                      <a:pt x="72" y="15"/>
                    </a:cubicBezTo>
                    <a:lnTo>
                      <a:pt x="72" y="27"/>
                    </a:lnTo>
                    <a:close/>
                    <a:moveTo>
                      <a:pt x="93" y="98"/>
                    </a:moveTo>
                    <a:cubicBezTo>
                      <a:pt x="93" y="99"/>
                      <a:pt x="92" y="100"/>
                      <a:pt x="90" y="100"/>
                    </a:cubicBezTo>
                    <a:cubicBezTo>
                      <a:pt x="81" y="100"/>
                      <a:pt x="81" y="100"/>
                      <a:pt x="81" y="100"/>
                    </a:cubicBezTo>
                    <a:cubicBezTo>
                      <a:pt x="80" y="100"/>
                      <a:pt x="79" y="99"/>
                      <a:pt x="79" y="98"/>
                    </a:cubicBezTo>
                    <a:cubicBezTo>
                      <a:pt x="79" y="86"/>
                      <a:pt x="79" y="86"/>
                      <a:pt x="79" y="86"/>
                    </a:cubicBezTo>
                    <a:cubicBezTo>
                      <a:pt x="79" y="85"/>
                      <a:pt x="80" y="84"/>
                      <a:pt x="81" y="84"/>
                    </a:cubicBezTo>
                    <a:cubicBezTo>
                      <a:pt x="90" y="84"/>
                      <a:pt x="90" y="84"/>
                      <a:pt x="90" y="84"/>
                    </a:cubicBezTo>
                    <a:cubicBezTo>
                      <a:pt x="92" y="84"/>
                      <a:pt x="93" y="85"/>
                      <a:pt x="93" y="86"/>
                    </a:cubicBezTo>
                    <a:lnTo>
                      <a:pt x="93" y="98"/>
                    </a:lnTo>
                    <a:close/>
                    <a:moveTo>
                      <a:pt x="93" y="74"/>
                    </a:moveTo>
                    <a:cubicBezTo>
                      <a:pt x="93" y="75"/>
                      <a:pt x="92" y="76"/>
                      <a:pt x="90" y="76"/>
                    </a:cubicBezTo>
                    <a:cubicBezTo>
                      <a:pt x="81" y="76"/>
                      <a:pt x="81" y="76"/>
                      <a:pt x="81" y="76"/>
                    </a:cubicBezTo>
                    <a:cubicBezTo>
                      <a:pt x="80" y="76"/>
                      <a:pt x="79" y="75"/>
                      <a:pt x="79" y="74"/>
                    </a:cubicBezTo>
                    <a:cubicBezTo>
                      <a:pt x="79" y="62"/>
                      <a:pt x="79" y="62"/>
                      <a:pt x="79" y="62"/>
                    </a:cubicBezTo>
                    <a:cubicBezTo>
                      <a:pt x="79" y="61"/>
                      <a:pt x="80" y="60"/>
                      <a:pt x="81" y="60"/>
                    </a:cubicBezTo>
                    <a:cubicBezTo>
                      <a:pt x="90" y="60"/>
                      <a:pt x="90" y="60"/>
                      <a:pt x="90" y="60"/>
                    </a:cubicBezTo>
                    <a:cubicBezTo>
                      <a:pt x="92" y="60"/>
                      <a:pt x="93" y="61"/>
                      <a:pt x="93" y="62"/>
                    </a:cubicBezTo>
                    <a:lnTo>
                      <a:pt x="93" y="74"/>
                    </a:lnTo>
                    <a:close/>
                    <a:moveTo>
                      <a:pt x="93" y="50"/>
                    </a:moveTo>
                    <a:cubicBezTo>
                      <a:pt x="93" y="52"/>
                      <a:pt x="92" y="53"/>
                      <a:pt x="90" y="53"/>
                    </a:cubicBezTo>
                    <a:cubicBezTo>
                      <a:pt x="81" y="53"/>
                      <a:pt x="81" y="53"/>
                      <a:pt x="81" y="53"/>
                    </a:cubicBezTo>
                    <a:cubicBezTo>
                      <a:pt x="80" y="53"/>
                      <a:pt x="79" y="52"/>
                      <a:pt x="79" y="50"/>
                    </a:cubicBezTo>
                    <a:cubicBezTo>
                      <a:pt x="79" y="39"/>
                      <a:pt x="79" y="39"/>
                      <a:pt x="79" y="39"/>
                    </a:cubicBezTo>
                    <a:cubicBezTo>
                      <a:pt x="79" y="37"/>
                      <a:pt x="80" y="36"/>
                      <a:pt x="81" y="36"/>
                    </a:cubicBezTo>
                    <a:cubicBezTo>
                      <a:pt x="90" y="36"/>
                      <a:pt x="90" y="36"/>
                      <a:pt x="90" y="36"/>
                    </a:cubicBezTo>
                    <a:cubicBezTo>
                      <a:pt x="92" y="36"/>
                      <a:pt x="93" y="37"/>
                      <a:pt x="93" y="39"/>
                    </a:cubicBezTo>
                    <a:lnTo>
                      <a:pt x="93" y="50"/>
                    </a:lnTo>
                    <a:close/>
                    <a:moveTo>
                      <a:pt x="93" y="27"/>
                    </a:moveTo>
                    <a:cubicBezTo>
                      <a:pt x="93" y="28"/>
                      <a:pt x="92" y="29"/>
                      <a:pt x="90" y="29"/>
                    </a:cubicBezTo>
                    <a:cubicBezTo>
                      <a:pt x="81" y="29"/>
                      <a:pt x="81" y="29"/>
                      <a:pt x="81" y="29"/>
                    </a:cubicBezTo>
                    <a:cubicBezTo>
                      <a:pt x="80" y="29"/>
                      <a:pt x="79" y="28"/>
                      <a:pt x="79" y="27"/>
                    </a:cubicBezTo>
                    <a:cubicBezTo>
                      <a:pt x="79" y="15"/>
                      <a:pt x="79" y="15"/>
                      <a:pt x="79" y="15"/>
                    </a:cubicBezTo>
                    <a:cubicBezTo>
                      <a:pt x="79" y="14"/>
                      <a:pt x="80" y="13"/>
                      <a:pt x="81" y="13"/>
                    </a:cubicBezTo>
                    <a:cubicBezTo>
                      <a:pt x="90" y="13"/>
                      <a:pt x="90" y="13"/>
                      <a:pt x="90" y="13"/>
                    </a:cubicBezTo>
                    <a:cubicBezTo>
                      <a:pt x="92" y="13"/>
                      <a:pt x="93" y="14"/>
                      <a:pt x="93" y="15"/>
                    </a:cubicBezTo>
                    <a:lnTo>
                      <a:pt x="93" y="27"/>
                    </a:lnTo>
                    <a:close/>
                    <a:moveTo>
                      <a:pt x="9" y="15"/>
                    </a:moveTo>
                    <a:cubicBezTo>
                      <a:pt x="9" y="14"/>
                      <a:pt x="10" y="13"/>
                      <a:pt x="11" y="13"/>
                    </a:cubicBezTo>
                    <a:cubicBezTo>
                      <a:pt x="20" y="13"/>
                      <a:pt x="20" y="13"/>
                      <a:pt x="20" y="13"/>
                    </a:cubicBezTo>
                    <a:cubicBezTo>
                      <a:pt x="21" y="13"/>
                      <a:pt x="22" y="14"/>
                      <a:pt x="22" y="15"/>
                    </a:cubicBezTo>
                    <a:cubicBezTo>
                      <a:pt x="22" y="27"/>
                      <a:pt x="22" y="27"/>
                      <a:pt x="22" y="27"/>
                    </a:cubicBezTo>
                    <a:cubicBezTo>
                      <a:pt x="22" y="28"/>
                      <a:pt x="21" y="29"/>
                      <a:pt x="20" y="29"/>
                    </a:cubicBezTo>
                    <a:cubicBezTo>
                      <a:pt x="11" y="29"/>
                      <a:pt x="11" y="29"/>
                      <a:pt x="11" y="29"/>
                    </a:cubicBezTo>
                    <a:cubicBezTo>
                      <a:pt x="10" y="29"/>
                      <a:pt x="9" y="28"/>
                      <a:pt x="9" y="27"/>
                    </a:cubicBezTo>
                    <a:lnTo>
                      <a:pt x="9" y="15"/>
                    </a:lnTo>
                    <a:close/>
                    <a:moveTo>
                      <a:pt x="9" y="39"/>
                    </a:moveTo>
                    <a:cubicBezTo>
                      <a:pt x="9" y="37"/>
                      <a:pt x="10" y="36"/>
                      <a:pt x="11" y="36"/>
                    </a:cubicBezTo>
                    <a:cubicBezTo>
                      <a:pt x="20" y="36"/>
                      <a:pt x="20" y="36"/>
                      <a:pt x="20" y="36"/>
                    </a:cubicBezTo>
                    <a:cubicBezTo>
                      <a:pt x="21" y="36"/>
                      <a:pt x="22" y="37"/>
                      <a:pt x="22" y="39"/>
                    </a:cubicBezTo>
                    <a:cubicBezTo>
                      <a:pt x="22" y="50"/>
                      <a:pt x="22" y="50"/>
                      <a:pt x="22" y="50"/>
                    </a:cubicBezTo>
                    <a:cubicBezTo>
                      <a:pt x="22" y="52"/>
                      <a:pt x="21" y="53"/>
                      <a:pt x="20" y="53"/>
                    </a:cubicBezTo>
                    <a:cubicBezTo>
                      <a:pt x="11" y="53"/>
                      <a:pt x="11" y="53"/>
                      <a:pt x="11" y="53"/>
                    </a:cubicBezTo>
                    <a:cubicBezTo>
                      <a:pt x="10" y="53"/>
                      <a:pt x="9" y="52"/>
                      <a:pt x="9" y="50"/>
                    </a:cubicBezTo>
                    <a:lnTo>
                      <a:pt x="9" y="39"/>
                    </a:lnTo>
                    <a:close/>
                    <a:moveTo>
                      <a:pt x="9" y="62"/>
                    </a:moveTo>
                    <a:cubicBezTo>
                      <a:pt x="9" y="61"/>
                      <a:pt x="10" y="60"/>
                      <a:pt x="11" y="60"/>
                    </a:cubicBezTo>
                    <a:cubicBezTo>
                      <a:pt x="20" y="60"/>
                      <a:pt x="20" y="60"/>
                      <a:pt x="20" y="60"/>
                    </a:cubicBezTo>
                    <a:cubicBezTo>
                      <a:pt x="21" y="60"/>
                      <a:pt x="22" y="61"/>
                      <a:pt x="22" y="62"/>
                    </a:cubicBezTo>
                    <a:cubicBezTo>
                      <a:pt x="22" y="74"/>
                      <a:pt x="22" y="74"/>
                      <a:pt x="22" y="74"/>
                    </a:cubicBezTo>
                    <a:cubicBezTo>
                      <a:pt x="22" y="75"/>
                      <a:pt x="21" y="76"/>
                      <a:pt x="20" y="76"/>
                    </a:cubicBezTo>
                    <a:cubicBezTo>
                      <a:pt x="11" y="76"/>
                      <a:pt x="11" y="76"/>
                      <a:pt x="11" y="76"/>
                    </a:cubicBezTo>
                    <a:cubicBezTo>
                      <a:pt x="10" y="76"/>
                      <a:pt x="9" y="75"/>
                      <a:pt x="9" y="74"/>
                    </a:cubicBezTo>
                    <a:lnTo>
                      <a:pt x="9" y="62"/>
                    </a:lnTo>
                    <a:close/>
                    <a:moveTo>
                      <a:pt x="9" y="86"/>
                    </a:moveTo>
                    <a:cubicBezTo>
                      <a:pt x="9" y="85"/>
                      <a:pt x="10" y="84"/>
                      <a:pt x="11" y="84"/>
                    </a:cubicBezTo>
                    <a:cubicBezTo>
                      <a:pt x="20" y="84"/>
                      <a:pt x="20" y="84"/>
                      <a:pt x="20" y="84"/>
                    </a:cubicBezTo>
                    <a:cubicBezTo>
                      <a:pt x="21" y="84"/>
                      <a:pt x="22" y="85"/>
                      <a:pt x="22" y="86"/>
                    </a:cubicBezTo>
                    <a:cubicBezTo>
                      <a:pt x="22" y="98"/>
                      <a:pt x="22" y="98"/>
                      <a:pt x="22" y="98"/>
                    </a:cubicBezTo>
                    <a:cubicBezTo>
                      <a:pt x="22" y="99"/>
                      <a:pt x="21" y="100"/>
                      <a:pt x="20" y="100"/>
                    </a:cubicBezTo>
                    <a:cubicBezTo>
                      <a:pt x="11" y="100"/>
                      <a:pt x="11" y="100"/>
                      <a:pt x="11" y="100"/>
                    </a:cubicBezTo>
                    <a:cubicBezTo>
                      <a:pt x="10" y="100"/>
                      <a:pt x="9" y="99"/>
                      <a:pt x="9" y="98"/>
                    </a:cubicBezTo>
                    <a:lnTo>
                      <a:pt x="9" y="8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30000" noProof="0" dirty="0">
                  <a:ln>
                    <a:noFill/>
                  </a:ln>
                  <a:solidFill>
                    <a:sysClr val="windowText" lastClr="000000"/>
                  </a:solidFill>
                  <a:effectLst/>
                  <a:uLnTx/>
                  <a:uFillTx/>
                </a:endParaRPr>
              </a:p>
            </p:txBody>
          </p:sp>
          <p:sp>
            <p:nvSpPr>
              <p:cNvPr id="154" name="Freeform 218"/>
              <p:cNvSpPr>
                <a:spLocks noEditPoints="1"/>
              </p:cNvSpPr>
              <p:nvPr/>
            </p:nvSpPr>
            <p:spPr bwMode="auto">
              <a:xfrm>
                <a:off x="5890926" y="3244082"/>
                <a:ext cx="175965" cy="352913"/>
              </a:xfrm>
              <a:custGeom>
                <a:avLst/>
                <a:gdLst>
                  <a:gd name="T0" fmla="*/ 11 w 76"/>
                  <a:gd name="T1" fmla="*/ 149 h 152"/>
                  <a:gd name="T2" fmla="*/ 21 w 76"/>
                  <a:gd name="T3" fmla="*/ 138 h 152"/>
                  <a:gd name="T4" fmla="*/ 27 w 76"/>
                  <a:gd name="T5" fmla="*/ 152 h 152"/>
                  <a:gd name="T6" fmla="*/ 32 w 76"/>
                  <a:gd name="T7" fmla="*/ 141 h 152"/>
                  <a:gd name="T8" fmla="*/ 45 w 76"/>
                  <a:gd name="T9" fmla="*/ 141 h 152"/>
                  <a:gd name="T10" fmla="*/ 50 w 76"/>
                  <a:gd name="T11" fmla="*/ 152 h 152"/>
                  <a:gd name="T12" fmla="*/ 56 w 76"/>
                  <a:gd name="T13" fmla="*/ 138 h 152"/>
                  <a:gd name="T14" fmla="*/ 66 w 76"/>
                  <a:gd name="T15" fmla="*/ 149 h 152"/>
                  <a:gd name="T16" fmla="*/ 76 w 76"/>
                  <a:gd name="T17" fmla="*/ 149 h 152"/>
                  <a:gd name="T18" fmla="*/ 58 w 76"/>
                  <a:gd name="T19" fmla="*/ 6 h 152"/>
                  <a:gd name="T20" fmla="*/ 52 w 76"/>
                  <a:gd name="T21" fmla="*/ 0 h 152"/>
                  <a:gd name="T22" fmla="*/ 22 w 76"/>
                  <a:gd name="T23" fmla="*/ 3 h 152"/>
                  <a:gd name="T24" fmla="*/ 0 w 76"/>
                  <a:gd name="T25" fmla="*/ 9 h 152"/>
                  <a:gd name="T26" fmla="*/ 53 w 76"/>
                  <a:gd name="T27" fmla="*/ 20 h 152"/>
                  <a:gd name="T28" fmla="*/ 66 w 76"/>
                  <a:gd name="T29" fmla="*/ 20 h 152"/>
                  <a:gd name="T30" fmla="*/ 56 w 76"/>
                  <a:gd name="T31" fmla="*/ 33 h 152"/>
                  <a:gd name="T32" fmla="*/ 53 w 76"/>
                  <a:gd name="T33" fmla="*/ 44 h 152"/>
                  <a:gd name="T34" fmla="*/ 66 w 76"/>
                  <a:gd name="T35" fmla="*/ 44 h 152"/>
                  <a:gd name="T36" fmla="*/ 56 w 76"/>
                  <a:gd name="T37" fmla="*/ 57 h 152"/>
                  <a:gd name="T38" fmla="*/ 53 w 76"/>
                  <a:gd name="T39" fmla="*/ 67 h 152"/>
                  <a:gd name="T40" fmla="*/ 66 w 76"/>
                  <a:gd name="T41" fmla="*/ 67 h 152"/>
                  <a:gd name="T42" fmla="*/ 56 w 76"/>
                  <a:gd name="T43" fmla="*/ 81 h 152"/>
                  <a:gd name="T44" fmla="*/ 53 w 76"/>
                  <a:gd name="T45" fmla="*/ 91 h 152"/>
                  <a:gd name="T46" fmla="*/ 66 w 76"/>
                  <a:gd name="T47" fmla="*/ 91 h 152"/>
                  <a:gd name="T48" fmla="*/ 56 w 76"/>
                  <a:gd name="T49" fmla="*/ 104 h 152"/>
                  <a:gd name="T50" fmla="*/ 53 w 76"/>
                  <a:gd name="T51" fmla="*/ 115 h 152"/>
                  <a:gd name="T52" fmla="*/ 66 w 76"/>
                  <a:gd name="T53" fmla="*/ 115 h 152"/>
                  <a:gd name="T54" fmla="*/ 56 w 76"/>
                  <a:gd name="T55" fmla="*/ 128 h 152"/>
                  <a:gd name="T56" fmla="*/ 32 w 76"/>
                  <a:gd name="T57" fmla="*/ 20 h 152"/>
                  <a:gd name="T58" fmla="*/ 45 w 76"/>
                  <a:gd name="T59" fmla="*/ 20 h 152"/>
                  <a:gd name="T60" fmla="*/ 35 w 76"/>
                  <a:gd name="T61" fmla="*/ 33 h 152"/>
                  <a:gd name="T62" fmla="*/ 32 w 76"/>
                  <a:gd name="T63" fmla="*/ 44 h 152"/>
                  <a:gd name="T64" fmla="*/ 45 w 76"/>
                  <a:gd name="T65" fmla="*/ 44 h 152"/>
                  <a:gd name="T66" fmla="*/ 35 w 76"/>
                  <a:gd name="T67" fmla="*/ 57 h 152"/>
                  <a:gd name="T68" fmla="*/ 32 w 76"/>
                  <a:gd name="T69" fmla="*/ 67 h 152"/>
                  <a:gd name="T70" fmla="*/ 45 w 76"/>
                  <a:gd name="T71" fmla="*/ 67 h 152"/>
                  <a:gd name="T72" fmla="*/ 35 w 76"/>
                  <a:gd name="T73" fmla="*/ 81 h 152"/>
                  <a:gd name="T74" fmla="*/ 32 w 76"/>
                  <a:gd name="T75" fmla="*/ 91 h 152"/>
                  <a:gd name="T76" fmla="*/ 45 w 76"/>
                  <a:gd name="T77" fmla="*/ 91 h 152"/>
                  <a:gd name="T78" fmla="*/ 35 w 76"/>
                  <a:gd name="T79" fmla="*/ 104 h 152"/>
                  <a:gd name="T80" fmla="*/ 32 w 76"/>
                  <a:gd name="T81" fmla="*/ 115 h 152"/>
                  <a:gd name="T82" fmla="*/ 45 w 76"/>
                  <a:gd name="T83" fmla="*/ 115 h 152"/>
                  <a:gd name="T84" fmla="*/ 35 w 76"/>
                  <a:gd name="T85" fmla="*/ 128 h 152"/>
                  <a:gd name="T86" fmla="*/ 11 w 76"/>
                  <a:gd name="T87" fmla="*/ 20 h 152"/>
                  <a:gd name="T88" fmla="*/ 24 w 76"/>
                  <a:gd name="T89" fmla="*/ 20 h 152"/>
                  <a:gd name="T90" fmla="*/ 14 w 76"/>
                  <a:gd name="T91" fmla="*/ 33 h 152"/>
                  <a:gd name="T92" fmla="*/ 11 w 76"/>
                  <a:gd name="T93" fmla="*/ 44 h 152"/>
                  <a:gd name="T94" fmla="*/ 24 w 76"/>
                  <a:gd name="T95" fmla="*/ 44 h 152"/>
                  <a:gd name="T96" fmla="*/ 14 w 76"/>
                  <a:gd name="T97" fmla="*/ 57 h 152"/>
                  <a:gd name="T98" fmla="*/ 11 w 76"/>
                  <a:gd name="T99" fmla="*/ 67 h 152"/>
                  <a:gd name="T100" fmla="*/ 24 w 76"/>
                  <a:gd name="T101" fmla="*/ 67 h 152"/>
                  <a:gd name="T102" fmla="*/ 14 w 76"/>
                  <a:gd name="T103" fmla="*/ 81 h 152"/>
                  <a:gd name="T104" fmla="*/ 11 w 76"/>
                  <a:gd name="T105" fmla="*/ 91 h 152"/>
                  <a:gd name="T106" fmla="*/ 24 w 76"/>
                  <a:gd name="T107" fmla="*/ 91 h 152"/>
                  <a:gd name="T108" fmla="*/ 14 w 76"/>
                  <a:gd name="T109" fmla="*/ 104 h 152"/>
                  <a:gd name="T110" fmla="*/ 11 w 76"/>
                  <a:gd name="T111" fmla="*/ 115 h 152"/>
                  <a:gd name="T112" fmla="*/ 24 w 76"/>
                  <a:gd name="T113" fmla="*/ 115 h 152"/>
                  <a:gd name="T114" fmla="*/ 14 w 76"/>
                  <a:gd name="T115" fmla="*/ 12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 h="152">
                    <a:moveTo>
                      <a:pt x="3" y="152"/>
                    </a:moveTo>
                    <a:cubicBezTo>
                      <a:pt x="8" y="152"/>
                      <a:pt x="8" y="152"/>
                      <a:pt x="8" y="152"/>
                    </a:cubicBezTo>
                    <a:cubicBezTo>
                      <a:pt x="9" y="152"/>
                      <a:pt x="11" y="150"/>
                      <a:pt x="11" y="149"/>
                    </a:cubicBezTo>
                    <a:cubicBezTo>
                      <a:pt x="11" y="141"/>
                      <a:pt x="11" y="141"/>
                      <a:pt x="11" y="141"/>
                    </a:cubicBezTo>
                    <a:cubicBezTo>
                      <a:pt x="11" y="140"/>
                      <a:pt x="12" y="138"/>
                      <a:pt x="14" y="138"/>
                    </a:cubicBezTo>
                    <a:cubicBezTo>
                      <a:pt x="21" y="138"/>
                      <a:pt x="21" y="138"/>
                      <a:pt x="21" y="138"/>
                    </a:cubicBezTo>
                    <a:cubicBezTo>
                      <a:pt x="23" y="138"/>
                      <a:pt x="24" y="140"/>
                      <a:pt x="24" y="141"/>
                    </a:cubicBezTo>
                    <a:cubicBezTo>
                      <a:pt x="24" y="149"/>
                      <a:pt x="24" y="149"/>
                      <a:pt x="24" y="149"/>
                    </a:cubicBezTo>
                    <a:cubicBezTo>
                      <a:pt x="24" y="150"/>
                      <a:pt x="26" y="152"/>
                      <a:pt x="27" y="152"/>
                    </a:cubicBezTo>
                    <a:cubicBezTo>
                      <a:pt x="29" y="152"/>
                      <a:pt x="29" y="152"/>
                      <a:pt x="29" y="152"/>
                    </a:cubicBezTo>
                    <a:cubicBezTo>
                      <a:pt x="30" y="152"/>
                      <a:pt x="32" y="150"/>
                      <a:pt x="32" y="149"/>
                    </a:cubicBezTo>
                    <a:cubicBezTo>
                      <a:pt x="32" y="141"/>
                      <a:pt x="32" y="141"/>
                      <a:pt x="32" y="141"/>
                    </a:cubicBezTo>
                    <a:cubicBezTo>
                      <a:pt x="32" y="140"/>
                      <a:pt x="33" y="138"/>
                      <a:pt x="35" y="138"/>
                    </a:cubicBezTo>
                    <a:cubicBezTo>
                      <a:pt x="42" y="138"/>
                      <a:pt x="42" y="138"/>
                      <a:pt x="42" y="138"/>
                    </a:cubicBezTo>
                    <a:cubicBezTo>
                      <a:pt x="44" y="138"/>
                      <a:pt x="45" y="140"/>
                      <a:pt x="45" y="141"/>
                    </a:cubicBezTo>
                    <a:cubicBezTo>
                      <a:pt x="45" y="149"/>
                      <a:pt x="45" y="149"/>
                      <a:pt x="45" y="149"/>
                    </a:cubicBezTo>
                    <a:cubicBezTo>
                      <a:pt x="45" y="150"/>
                      <a:pt x="47" y="152"/>
                      <a:pt x="48" y="152"/>
                    </a:cubicBezTo>
                    <a:cubicBezTo>
                      <a:pt x="50" y="152"/>
                      <a:pt x="50" y="152"/>
                      <a:pt x="50" y="152"/>
                    </a:cubicBezTo>
                    <a:cubicBezTo>
                      <a:pt x="51" y="152"/>
                      <a:pt x="53" y="150"/>
                      <a:pt x="53" y="149"/>
                    </a:cubicBezTo>
                    <a:cubicBezTo>
                      <a:pt x="53" y="141"/>
                      <a:pt x="53" y="141"/>
                      <a:pt x="53" y="141"/>
                    </a:cubicBezTo>
                    <a:cubicBezTo>
                      <a:pt x="53" y="140"/>
                      <a:pt x="54" y="138"/>
                      <a:pt x="56" y="138"/>
                    </a:cubicBezTo>
                    <a:cubicBezTo>
                      <a:pt x="63" y="138"/>
                      <a:pt x="63" y="138"/>
                      <a:pt x="63" y="138"/>
                    </a:cubicBezTo>
                    <a:cubicBezTo>
                      <a:pt x="65" y="138"/>
                      <a:pt x="66" y="140"/>
                      <a:pt x="66" y="141"/>
                    </a:cubicBezTo>
                    <a:cubicBezTo>
                      <a:pt x="66" y="149"/>
                      <a:pt x="66" y="149"/>
                      <a:pt x="66" y="149"/>
                    </a:cubicBezTo>
                    <a:cubicBezTo>
                      <a:pt x="66" y="150"/>
                      <a:pt x="68" y="152"/>
                      <a:pt x="69" y="152"/>
                    </a:cubicBezTo>
                    <a:cubicBezTo>
                      <a:pt x="74" y="152"/>
                      <a:pt x="74" y="152"/>
                      <a:pt x="74" y="152"/>
                    </a:cubicBezTo>
                    <a:cubicBezTo>
                      <a:pt x="75" y="152"/>
                      <a:pt x="76" y="150"/>
                      <a:pt x="76" y="149"/>
                    </a:cubicBezTo>
                    <a:cubicBezTo>
                      <a:pt x="76" y="9"/>
                      <a:pt x="76" y="9"/>
                      <a:pt x="76" y="9"/>
                    </a:cubicBezTo>
                    <a:cubicBezTo>
                      <a:pt x="76" y="7"/>
                      <a:pt x="75" y="6"/>
                      <a:pt x="74" y="6"/>
                    </a:cubicBezTo>
                    <a:cubicBezTo>
                      <a:pt x="58" y="6"/>
                      <a:pt x="58" y="6"/>
                      <a:pt x="58" y="6"/>
                    </a:cubicBezTo>
                    <a:cubicBezTo>
                      <a:pt x="56" y="6"/>
                      <a:pt x="55" y="5"/>
                      <a:pt x="55" y="3"/>
                    </a:cubicBezTo>
                    <a:cubicBezTo>
                      <a:pt x="55" y="3"/>
                      <a:pt x="55" y="3"/>
                      <a:pt x="55" y="3"/>
                    </a:cubicBezTo>
                    <a:cubicBezTo>
                      <a:pt x="55" y="1"/>
                      <a:pt x="53" y="0"/>
                      <a:pt x="52" y="0"/>
                    </a:cubicBezTo>
                    <a:cubicBezTo>
                      <a:pt x="25" y="0"/>
                      <a:pt x="25" y="0"/>
                      <a:pt x="25" y="0"/>
                    </a:cubicBezTo>
                    <a:cubicBezTo>
                      <a:pt x="24" y="0"/>
                      <a:pt x="22" y="1"/>
                      <a:pt x="22" y="3"/>
                    </a:cubicBezTo>
                    <a:cubicBezTo>
                      <a:pt x="22" y="3"/>
                      <a:pt x="22" y="3"/>
                      <a:pt x="22" y="3"/>
                    </a:cubicBezTo>
                    <a:cubicBezTo>
                      <a:pt x="22" y="5"/>
                      <a:pt x="21" y="6"/>
                      <a:pt x="19" y="6"/>
                    </a:cubicBezTo>
                    <a:cubicBezTo>
                      <a:pt x="3" y="6"/>
                      <a:pt x="3" y="6"/>
                      <a:pt x="3" y="6"/>
                    </a:cubicBezTo>
                    <a:cubicBezTo>
                      <a:pt x="2" y="6"/>
                      <a:pt x="0" y="7"/>
                      <a:pt x="0" y="9"/>
                    </a:cubicBezTo>
                    <a:cubicBezTo>
                      <a:pt x="0" y="149"/>
                      <a:pt x="0" y="149"/>
                      <a:pt x="0" y="149"/>
                    </a:cubicBezTo>
                    <a:cubicBezTo>
                      <a:pt x="0" y="150"/>
                      <a:pt x="2" y="152"/>
                      <a:pt x="3" y="152"/>
                    </a:cubicBezTo>
                    <a:close/>
                    <a:moveTo>
                      <a:pt x="53" y="20"/>
                    </a:moveTo>
                    <a:cubicBezTo>
                      <a:pt x="53" y="18"/>
                      <a:pt x="54" y="17"/>
                      <a:pt x="56" y="17"/>
                    </a:cubicBezTo>
                    <a:cubicBezTo>
                      <a:pt x="63" y="17"/>
                      <a:pt x="63" y="17"/>
                      <a:pt x="63" y="17"/>
                    </a:cubicBezTo>
                    <a:cubicBezTo>
                      <a:pt x="65" y="17"/>
                      <a:pt x="66" y="18"/>
                      <a:pt x="66" y="20"/>
                    </a:cubicBezTo>
                    <a:cubicBezTo>
                      <a:pt x="66" y="31"/>
                      <a:pt x="66" y="31"/>
                      <a:pt x="66" y="31"/>
                    </a:cubicBezTo>
                    <a:cubicBezTo>
                      <a:pt x="66" y="32"/>
                      <a:pt x="65" y="33"/>
                      <a:pt x="63" y="33"/>
                    </a:cubicBezTo>
                    <a:cubicBezTo>
                      <a:pt x="56" y="33"/>
                      <a:pt x="56" y="33"/>
                      <a:pt x="56" y="33"/>
                    </a:cubicBezTo>
                    <a:cubicBezTo>
                      <a:pt x="54" y="33"/>
                      <a:pt x="53" y="32"/>
                      <a:pt x="53" y="31"/>
                    </a:cubicBezTo>
                    <a:lnTo>
                      <a:pt x="53" y="20"/>
                    </a:lnTo>
                    <a:close/>
                    <a:moveTo>
                      <a:pt x="53" y="44"/>
                    </a:moveTo>
                    <a:cubicBezTo>
                      <a:pt x="53" y="42"/>
                      <a:pt x="54" y="41"/>
                      <a:pt x="56" y="41"/>
                    </a:cubicBezTo>
                    <a:cubicBezTo>
                      <a:pt x="63" y="41"/>
                      <a:pt x="63" y="41"/>
                      <a:pt x="63" y="41"/>
                    </a:cubicBezTo>
                    <a:cubicBezTo>
                      <a:pt x="65" y="41"/>
                      <a:pt x="66" y="42"/>
                      <a:pt x="66" y="44"/>
                    </a:cubicBezTo>
                    <a:cubicBezTo>
                      <a:pt x="66" y="54"/>
                      <a:pt x="66" y="54"/>
                      <a:pt x="66" y="54"/>
                    </a:cubicBezTo>
                    <a:cubicBezTo>
                      <a:pt x="66" y="56"/>
                      <a:pt x="65" y="57"/>
                      <a:pt x="63" y="57"/>
                    </a:cubicBezTo>
                    <a:cubicBezTo>
                      <a:pt x="56" y="57"/>
                      <a:pt x="56" y="57"/>
                      <a:pt x="56" y="57"/>
                    </a:cubicBezTo>
                    <a:cubicBezTo>
                      <a:pt x="54" y="57"/>
                      <a:pt x="53" y="56"/>
                      <a:pt x="53" y="54"/>
                    </a:cubicBezTo>
                    <a:lnTo>
                      <a:pt x="53" y="44"/>
                    </a:lnTo>
                    <a:close/>
                    <a:moveTo>
                      <a:pt x="53" y="67"/>
                    </a:moveTo>
                    <a:cubicBezTo>
                      <a:pt x="53" y="66"/>
                      <a:pt x="54" y="64"/>
                      <a:pt x="56" y="64"/>
                    </a:cubicBezTo>
                    <a:cubicBezTo>
                      <a:pt x="63" y="64"/>
                      <a:pt x="63" y="64"/>
                      <a:pt x="63" y="64"/>
                    </a:cubicBezTo>
                    <a:cubicBezTo>
                      <a:pt x="65" y="64"/>
                      <a:pt x="66" y="66"/>
                      <a:pt x="66" y="67"/>
                    </a:cubicBezTo>
                    <a:cubicBezTo>
                      <a:pt x="66" y="78"/>
                      <a:pt x="66" y="78"/>
                      <a:pt x="66" y="78"/>
                    </a:cubicBezTo>
                    <a:cubicBezTo>
                      <a:pt x="66" y="79"/>
                      <a:pt x="65" y="81"/>
                      <a:pt x="63" y="81"/>
                    </a:cubicBezTo>
                    <a:cubicBezTo>
                      <a:pt x="56" y="81"/>
                      <a:pt x="56" y="81"/>
                      <a:pt x="56" y="81"/>
                    </a:cubicBezTo>
                    <a:cubicBezTo>
                      <a:pt x="54" y="81"/>
                      <a:pt x="53" y="79"/>
                      <a:pt x="53" y="78"/>
                    </a:cubicBezTo>
                    <a:lnTo>
                      <a:pt x="53" y="67"/>
                    </a:lnTo>
                    <a:close/>
                    <a:moveTo>
                      <a:pt x="53" y="91"/>
                    </a:moveTo>
                    <a:cubicBezTo>
                      <a:pt x="53" y="89"/>
                      <a:pt x="54" y="88"/>
                      <a:pt x="56" y="88"/>
                    </a:cubicBezTo>
                    <a:cubicBezTo>
                      <a:pt x="63" y="88"/>
                      <a:pt x="63" y="88"/>
                      <a:pt x="63" y="88"/>
                    </a:cubicBezTo>
                    <a:cubicBezTo>
                      <a:pt x="65" y="88"/>
                      <a:pt x="66" y="89"/>
                      <a:pt x="66" y="91"/>
                    </a:cubicBezTo>
                    <a:cubicBezTo>
                      <a:pt x="66" y="102"/>
                      <a:pt x="66" y="102"/>
                      <a:pt x="66" y="102"/>
                    </a:cubicBezTo>
                    <a:cubicBezTo>
                      <a:pt x="66" y="103"/>
                      <a:pt x="65" y="104"/>
                      <a:pt x="63" y="104"/>
                    </a:cubicBezTo>
                    <a:cubicBezTo>
                      <a:pt x="56" y="104"/>
                      <a:pt x="56" y="104"/>
                      <a:pt x="56" y="104"/>
                    </a:cubicBezTo>
                    <a:cubicBezTo>
                      <a:pt x="54" y="104"/>
                      <a:pt x="53" y="103"/>
                      <a:pt x="53" y="102"/>
                    </a:cubicBezTo>
                    <a:lnTo>
                      <a:pt x="53" y="91"/>
                    </a:lnTo>
                    <a:close/>
                    <a:moveTo>
                      <a:pt x="53" y="115"/>
                    </a:moveTo>
                    <a:cubicBezTo>
                      <a:pt x="53" y="113"/>
                      <a:pt x="54" y="112"/>
                      <a:pt x="56" y="112"/>
                    </a:cubicBezTo>
                    <a:cubicBezTo>
                      <a:pt x="63" y="112"/>
                      <a:pt x="63" y="112"/>
                      <a:pt x="63" y="112"/>
                    </a:cubicBezTo>
                    <a:cubicBezTo>
                      <a:pt x="65" y="112"/>
                      <a:pt x="66" y="113"/>
                      <a:pt x="66" y="115"/>
                    </a:cubicBezTo>
                    <a:cubicBezTo>
                      <a:pt x="66" y="125"/>
                      <a:pt x="66" y="125"/>
                      <a:pt x="66" y="125"/>
                    </a:cubicBezTo>
                    <a:cubicBezTo>
                      <a:pt x="66" y="127"/>
                      <a:pt x="65" y="128"/>
                      <a:pt x="63" y="128"/>
                    </a:cubicBezTo>
                    <a:cubicBezTo>
                      <a:pt x="56" y="128"/>
                      <a:pt x="56" y="128"/>
                      <a:pt x="56" y="128"/>
                    </a:cubicBezTo>
                    <a:cubicBezTo>
                      <a:pt x="54" y="128"/>
                      <a:pt x="53" y="127"/>
                      <a:pt x="53" y="125"/>
                    </a:cubicBezTo>
                    <a:lnTo>
                      <a:pt x="53" y="115"/>
                    </a:lnTo>
                    <a:close/>
                    <a:moveTo>
                      <a:pt x="32" y="20"/>
                    </a:moveTo>
                    <a:cubicBezTo>
                      <a:pt x="32" y="18"/>
                      <a:pt x="33" y="17"/>
                      <a:pt x="35" y="17"/>
                    </a:cubicBezTo>
                    <a:cubicBezTo>
                      <a:pt x="42" y="17"/>
                      <a:pt x="42" y="17"/>
                      <a:pt x="42" y="17"/>
                    </a:cubicBezTo>
                    <a:cubicBezTo>
                      <a:pt x="44" y="17"/>
                      <a:pt x="45" y="18"/>
                      <a:pt x="45" y="20"/>
                    </a:cubicBezTo>
                    <a:cubicBezTo>
                      <a:pt x="45" y="31"/>
                      <a:pt x="45" y="31"/>
                      <a:pt x="45" y="31"/>
                    </a:cubicBezTo>
                    <a:cubicBezTo>
                      <a:pt x="45" y="32"/>
                      <a:pt x="44" y="33"/>
                      <a:pt x="42" y="33"/>
                    </a:cubicBezTo>
                    <a:cubicBezTo>
                      <a:pt x="35" y="33"/>
                      <a:pt x="35" y="33"/>
                      <a:pt x="35" y="33"/>
                    </a:cubicBezTo>
                    <a:cubicBezTo>
                      <a:pt x="33" y="33"/>
                      <a:pt x="32" y="32"/>
                      <a:pt x="32" y="31"/>
                    </a:cubicBezTo>
                    <a:lnTo>
                      <a:pt x="32" y="20"/>
                    </a:lnTo>
                    <a:close/>
                    <a:moveTo>
                      <a:pt x="32" y="44"/>
                    </a:moveTo>
                    <a:cubicBezTo>
                      <a:pt x="32" y="42"/>
                      <a:pt x="33" y="41"/>
                      <a:pt x="35" y="41"/>
                    </a:cubicBezTo>
                    <a:cubicBezTo>
                      <a:pt x="42" y="41"/>
                      <a:pt x="42" y="41"/>
                      <a:pt x="42" y="41"/>
                    </a:cubicBezTo>
                    <a:cubicBezTo>
                      <a:pt x="44" y="41"/>
                      <a:pt x="45" y="42"/>
                      <a:pt x="45" y="44"/>
                    </a:cubicBezTo>
                    <a:cubicBezTo>
                      <a:pt x="45" y="54"/>
                      <a:pt x="45" y="54"/>
                      <a:pt x="45" y="54"/>
                    </a:cubicBezTo>
                    <a:cubicBezTo>
                      <a:pt x="45" y="56"/>
                      <a:pt x="44" y="57"/>
                      <a:pt x="42" y="57"/>
                    </a:cubicBezTo>
                    <a:cubicBezTo>
                      <a:pt x="35" y="57"/>
                      <a:pt x="35" y="57"/>
                      <a:pt x="35" y="57"/>
                    </a:cubicBezTo>
                    <a:cubicBezTo>
                      <a:pt x="33" y="57"/>
                      <a:pt x="32" y="56"/>
                      <a:pt x="32" y="54"/>
                    </a:cubicBezTo>
                    <a:lnTo>
                      <a:pt x="32" y="44"/>
                    </a:lnTo>
                    <a:close/>
                    <a:moveTo>
                      <a:pt x="32" y="67"/>
                    </a:moveTo>
                    <a:cubicBezTo>
                      <a:pt x="32" y="66"/>
                      <a:pt x="33" y="64"/>
                      <a:pt x="35" y="64"/>
                    </a:cubicBezTo>
                    <a:cubicBezTo>
                      <a:pt x="42" y="64"/>
                      <a:pt x="42" y="64"/>
                      <a:pt x="42" y="64"/>
                    </a:cubicBezTo>
                    <a:cubicBezTo>
                      <a:pt x="44" y="64"/>
                      <a:pt x="45" y="66"/>
                      <a:pt x="45" y="67"/>
                    </a:cubicBezTo>
                    <a:cubicBezTo>
                      <a:pt x="45" y="78"/>
                      <a:pt x="45" y="78"/>
                      <a:pt x="45" y="78"/>
                    </a:cubicBezTo>
                    <a:cubicBezTo>
                      <a:pt x="45" y="79"/>
                      <a:pt x="44" y="81"/>
                      <a:pt x="42" y="81"/>
                    </a:cubicBezTo>
                    <a:cubicBezTo>
                      <a:pt x="35" y="81"/>
                      <a:pt x="35" y="81"/>
                      <a:pt x="35" y="81"/>
                    </a:cubicBezTo>
                    <a:cubicBezTo>
                      <a:pt x="33" y="81"/>
                      <a:pt x="32" y="79"/>
                      <a:pt x="32" y="78"/>
                    </a:cubicBezTo>
                    <a:lnTo>
                      <a:pt x="32" y="67"/>
                    </a:lnTo>
                    <a:close/>
                    <a:moveTo>
                      <a:pt x="32" y="91"/>
                    </a:moveTo>
                    <a:cubicBezTo>
                      <a:pt x="32" y="89"/>
                      <a:pt x="33" y="88"/>
                      <a:pt x="35" y="88"/>
                    </a:cubicBezTo>
                    <a:cubicBezTo>
                      <a:pt x="42" y="88"/>
                      <a:pt x="42" y="88"/>
                      <a:pt x="42" y="88"/>
                    </a:cubicBezTo>
                    <a:cubicBezTo>
                      <a:pt x="44" y="88"/>
                      <a:pt x="45" y="89"/>
                      <a:pt x="45" y="91"/>
                    </a:cubicBezTo>
                    <a:cubicBezTo>
                      <a:pt x="45" y="102"/>
                      <a:pt x="45" y="102"/>
                      <a:pt x="45" y="102"/>
                    </a:cubicBezTo>
                    <a:cubicBezTo>
                      <a:pt x="45" y="103"/>
                      <a:pt x="44" y="104"/>
                      <a:pt x="42" y="104"/>
                    </a:cubicBezTo>
                    <a:cubicBezTo>
                      <a:pt x="35" y="104"/>
                      <a:pt x="35" y="104"/>
                      <a:pt x="35" y="104"/>
                    </a:cubicBezTo>
                    <a:cubicBezTo>
                      <a:pt x="33" y="104"/>
                      <a:pt x="32" y="103"/>
                      <a:pt x="32" y="102"/>
                    </a:cubicBezTo>
                    <a:lnTo>
                      <a:pt x="32" y="91"/>
                    </a:lnTo>
                    <a:close/>
                    <a:moveTo>
                      <a:pt x="32" y="115"/>
                    </a:moveTo>
                    <a:cubicBezTo>
                      <a:pt x="32" y="113"/>
                      <a:pt x="33" y="112"/>
                      <a:pt x="35" y="112"/>
                    </a:cubicBezTo>
                    <a:cubicBezTo>
                      <a:pt x="42" y="112"/>
                      <a:pt x="42" y="112"/>
                      <a:pt x="42" y="112"/>
                    </a:cubicBezTo>
                    <a:cubicBezTo>
                      <a:pt x="44" y="112"/>
                      <a:pt x="45" y="113"/>
                      <a:pt x="45" y="115"/>
                    </a:cubicBezTo>
                    <a:cubicBezTo>
                      <a:pt x="45" y="125"/>
                      <a:pt x="45" y="125"/>
                      <a:pt x="45" y="125"/>
                    </a:cubicBezTo>
                    <a:cubicBezTo>
                      <a:pt x="45" y="127"/>
                      <a:pt x="44" y="128"/>
                      <a:pt x="42" y="128"/>
                    </a:cubicBezTo>
                    <a:cubicBezTo>
                      <a:pt x="35" y="128"/>
                      <a:pt x="35" y="128"/>
                      <a:pt x="35" y="128"/>
                    </a:cubicBezTo>
                    <a:cubicBezTo>
                      <a:pt x="33" y="128"/>
                      <a:pt x="32" y="127"/>
                      <a:pt x="32" y="125"/>
                    </a:cubicBezTo>
                    <a:lnTo>
                      <a:pt x="32" y="115"/>
                    </a:lnTo>
                    <a:close/>
                    <a:moveTo>
                      <a:pt x="11" y="20"/>
                    </a:moveTo>
                    <a:cubicBezTo>
                      <a:pt x="11" y="18"/>
                      <a:pt x="12" y="17"/>
                      <a:pt x="14" y="17"/>
                    </a:cubicBezTo>
                    <a:cubicBezTo>
                      <a:pt x="21" y="17"/>
                      <a:pt x="21" y="17"/>
                      <a:pt x="21" y="17"/>
                    </a:cubicBezTo>
                    <a:cubicBezTo>
                      <a:pt x="23" y="17"/>
                      <a:pt x="24" y="18"/>
                      <a:pt x="24" y="20"/>
                    </a:cubicBezTo>
                    <a:cubicBezTo>
                      <a:pt x="24" y="31"/>
                      <a:pt x="24" y="31"/>
                      <a:pt x="24" y="31"/>
                    </a:cubicBezTo>
                    <a:cubicBezTo>
                      <a:pt x="24" y="32"/>
                      <a:pt x="23" y="33"/>
                      <a:pt x="21" y="33"/>
                    </a:cubicBezTo>
                    <a:cubicBezTo>
                      <a:pt x="14" y="33"/>
                      <a:pt x="14" y="33"/>
                      <a:pt x="14" y="33"/>
                    </a:cubicBezTo>
                    <a:cubicBezTo>
                      <a:pt x="12" y="33"/>
                      <a:pt x="11" y="32"/>
                      <a:pt x="11" y="31"/>
                    </a:cubicBezTo>
                    <a:lnTo>
                      <a:pt x="11" y="20"/>
                    </a:lnTo>
                    <a:close/>
                    <a:moveTo>
                      <a:pt x="11" y="44"/>
                    </a:moveTo>
                    <a:cubicBezTo>
                      <a:pt x="11" y="42"/>
                      <a:pt x="12" y="41"/>
                      <a:pt x="14" y="41"/>
                    </a:cubicBezTo>
                    <a:cubicBezTo>
                      <a:pt x="21" y="41"/>
                      <a:pt x="21" y="41"/>
                      <a:pt x="21" y="41"/>
                    </a:cubicBezTo>
                    <a:cubicBezTo>
                      <a:pt x="23" y="41"/>
                      <a:pt x="24" y="42"/>
                      <a:pt x="24" y="44"/>
                    </a:cubicBezTo>
                    <a:cubicBezTo>
                      <a:pt x="24" y="54"/>
                      <a:pt x="24" y="54"/>
                      <a:pt x="24" y="54"/>
                    </a:cubicBezTo>
                    <a:cubicBezTo>
                      <a:pt x="24" y="56"/>
                      <a:pt x="23" y="57"/>
                      <a:pt x="21" y="57"/>
                    </a:cubicBezTo>
                    <a:cubicBezTo>
                      <a:pt x="14" y="57"/>
                      <a:pt x="14" y="57"/>
                      <a:pt x="14" y="57"/>
                    </a:cubicBezTo>
                    <a:cubicBezTo>
                      <a:pt x="12" y="57"/>
                      <a:pt x="11" y="56"/>
                      <a:pt x="11" y="54"/>
                    </a:cubicBezTo>
                    <a:lnTo>
                      <a:pt x="11" y="44"/>
                    </a:lnTo>
                    <a:close/>
                    <a:moveTo>
                      <a:pt x="11" y="67"/>
                    </a:moveTo>
                    <a:cubicBezTo>
                      <a:pt x="11" y="66"/>
                      <a:pt x="12" y="64"/>
                      <a:pt x="14" y="64"/>
                    </a:cubicBezTo>
                    <a:cubicBezTo>
                      <a:pt x="21" y="64"/>
                      <a:pt x="21" y="64"/>
                      <a:pt x="21" y="64"/>
                    </a:cubicBezTo>
                    <a:cubicBezTo>
                      <a:pt x="23" y="64"/>
                      <a:pt x="24" y="66"/>
                      <a:pt x="24" y="67"/>
                    </a:cubicBezTo>
                    <a:cubicBezTo>
                      <a:pt x="24" y="78"/>
                      <a:pt x="24" y="78"/>
                      <a:pt x="24" y="78"/>
                    </a:cubicBezTo>
                    <a:cubicBezTo>
                      <a:pt x="24" y="79"/>
                      <a:pt x="23" y="81"/>
                      <a:pt x="21" y="81"/>
                    </a:cubicBezTo>
                    <a:cubicBezTo>
                      <a:pt x="14" y="81"/>
                      <a:pt x="14" y="81"/>
                      <a:pt x="14" y="81"/>
                    </a:cubicBezTo>
                    <a:cubicBezTo>
                      <a:pt x="12" y="81"/>
                      <a:pt x="11" y="79"/>
                      <a:pt x="11" y="78"/>
                    </a:cubicBezTo>
                    <a:lnTo>
                      <a:pt x="11" y="67"/>
                    </a:lnTo>
                    <a:close/>
                    <a:moveTo>
                      <a:pt x="11" y="91"/>
                    </a:moveTo>
                    <a:cubicBezTo>
                      <a:pt x="11" y="89"/>
                      <a:pt x="12" y="88"/>
                      <a:pt x="14" y="88"/>
                    </a:cubicBezTo>
                    <a:cubicBezTo>
                      <a:pt x="21" y="88"/>
                      <a:pt x="21" y="88"/>
                      <a:pt x="21" y="88"/>
                    </a:cubicBezTo>
                    <a:cubicBezTo>
                      <a:pt x="23" y="88"/>
                      <a:pt x="24" y="89"/>
                      <a:pt x="24" y="91"/>
                    </a:cubicBezTo>
                    <a:cubicBezTo>
                      <a:pt x="24" y="102"/>
                      <a:pt x="24" y="102"/>
                      <a:pt x="24" y="102"/>
                    </a:cubicBezTo>
                    <a:cubicBezTo>
                      <a:pt x="24" y="103"/>
                      <a:pt x="23" y="104"/>
                      <a:pt x="21" y="104"/>
                    </a:cubicBezTo>
                    <a:cubicBezTo>
                      <a:pt x="14" y="104"/>
                      <a:pt x="14" y="104"/>
                      <a:pt x="14" y="104"/>
                    </a:cubicBezTo>
                    <a:cubicBezTo>
                      <a:pt x="12" y="104"/>
                      <a:pt x="11" y="103"/>
                      <a:pt x="11" y="102"/>
                    </a:cubicBezTo>
                    <a:lnTo>
                      <a:pt x="11" y="91"/>
                    </a:lnTo>
                    <a:close/>
                    <a:moveTo>
                      <a:pt x="11" y="115"/>
                    </a:moveTo>
                    <a:cubicBezTo>
                      <a:pt x="11" y="113"/>
                      <a:pt x="12" y="112"/>
                      <a:pt x="14" y="112"/>
                    </a:cubicBezTo>
                    <a:cubicBezTo>
                      <a:pt x="21" y="112"/>
                      <a:pt x="21" y="112"/>
                      <a:pt x="21" y="112"/>
                    </a:cubicBezTo>
                    <a:cubicBezTo>
                      <a:pt x="23" y="112"/>
                      <a:pt x="24" y="113"/>
                      <a:pt x="24" y="115"/>
                    </a:cubicBezTo>
                    <a:cubicBezTo>
                      <a:pt x="24" y="125"/>
                      <a:pt x="24" y="125"/>
                      <a:pt x="24" y="125"/>
                    </a:cubicBezTo>
                    <a:cubicBezTo>
                      <a:pt x="24" y="127"/>
                      <a:pt x="23" y="128"/>
                      <a:pt x="21" y="128"/>
                    </a:cubicBezTo>
                    <a:cubicBezTo>
                      <a:pt x="14" y="128"/>
                      <a:pt x="14" y="128"/>
                      <a:pt x="14" y="128"/>
                    </a:cubicBezTo>
                    <a:cubicBezTo>
                      <a:pt x="12" y="128"/>
                      <a:pt x="11" y="127"/>
                      <a:pt x="11" y="125"/>
                    </a:cubicBezTo>
                    <a:lnTo>
                      <a:pt x="11" y="115"/>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30000" noProof="0" dirty="0">
                  <a:ln>
                    <a:noFill/>
                  </a:ln>
                  <a:solidFill>
                    <a:sysClr val="windowText" lastClr="000000"/>
                  </a:solidFill>
                  <a:effectLst/>
                  <a:uLnTx/>
                  <a:uFillTx/>
                </a:endParaRPr>
              </a:p>
            </p:txBody>
          </p:sp>
          <p:sp>
            <p:nvSpPr>
              <p:cNvPr id="155" name="Freeform 219"/>
              <p:cNvSpPr>
                <a:spLocks/>
              </p:cNvSpPr>
              <p:nvPr/>
            </p:nvSpPr>
            <p:spPr bwMode="auto">
              <a:xfrm>
                <a:off x="5774869" y="3545681"/>
                <a:ext cx="105376" cy="51314"/>
              </a:xfrm>
              <a:custGeom>
                <a:avLst/>
                <a:gdLst>
                  <a:gd name="T0" fmla="*/ 3 w 49"/>
                  <a:gd name="T1" fmla="*/ 24 h 24"/>
                  <a:gd name="T2" fmla="*/ 5 w 49"/>
                  <a:gd name="T3" fmla="*/ 24 h 24"/>
                  <a:gd name="T4" fmla="*/ 8 w 49"/>
                  <a:gd name="T5" fmla="*/ 21 h 24"/>
                  <a:gd name="T6" fmla="*/ 8 w 49"/>
                  <a:gd name="T7" fmla="*/ 13 h 24"/>
                  <a:gd name="T8" fmla="*/ 11 w 49"/>
                  <a:gd name="T9" fmla="*/ 10 h 24"/>
                  <a:gd name="T10" fmla="*/ 18 w 49"/>
                  <a:gd name="T11" fmla="*/ 10 h 24"/>
                  <a:gd name="T12" fmla="*/ 21 w 49"/>
                  <a:gd name="T13" fmla="*/ 13 h 24"/>
                  <a:gd name="T14" fmla="*/ 21 w 49"/>
                  <a:gd name="T15" fmla="*/ 21 h 24"/>
                  <a:gd name="T16" fmla="*/ 24 w 49"/>
                  <a:gd name="T17" fmla="*/ 24 h 24"/>
                  <a:gd name="T18" fmla="*/ 26 w 49"/>
                  <a:gd name="T19" fmla="*/ 24 h 24"/>
                  <a:gd name="T20" fmla="*/ 29 w 49"/>
                  <a:gd name="T21" fmla="*/ 21 h 24"/>
                  <a:gd name="T22" fmla="*/ 29 w 49"/>
                  <a:gd name="T23" fmla="*/ 13 h 24"/>
                  <a:gd name="T24" fmla="*/ 31 w 49"/>
                  <a:gd name="T25" fmla="*/ 10 h 24"/>
                  <a:gd name="T26" fmla="*/ 39 w 49"/>
                  <a:gd name="T27" fmla="*/ 10 h 24"/>
                  <a:gd name="T28" fmla="*/ 42 w 49"/>
                  <a:gd name="T29" fmla="*/ 13 h 24"/>
                  <a:gd name="T30" fmla="*/ 42 w 49"/>
                  <a:gd name="T31" fmla="*/ 21 h 24"/>
                  <a:gd name="T32" fmla="*/ 45 w 49"/>
                  <a:gd name="T33" fmla="*/ 24 h 24"/>
                  <a:gd name="T34" fmla="*/ 46 w 49"/>
                  <a:gd name="T35" fmla="*/ 24 h 24"/>
                  <a:gd name="T36" fmla="*/ 49 w 49"/>
                  <a:gd name="T37" fmla="*/ 21 h 24"/>
                  <a:gd name="T38" fmla="*/ 49 w 49"/>
                  <a:gd name="T39" fmla="*/ 3 h 24"/>
                  <a:gd name="T40" fmla="*/ 46 w 49"/>
                  <a:gd name="T41" fmla="*/ 0 h 24"/>
                  <a:gd name="T42" fmla="*/ 3 w 49"/>
                  <a:gd name="T43" fmla="*/ 0 h 24"/>
                  <a:gd name="T44" fmla="*/ 0 w 49"/>
                  <a:gd name="T45" fmla="*/ 3 h 24"/>
                  <a:gd name="T46" fmla="*/ 0 w 49"/>
                  <a:gd name="T47" fmla="*/ 21 h 24"/>
                  <a:gd name="T48" fmla="*/ 3 w 49"/>
                  <a:gd name="T4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24">
                    <a:moveTo>
                      <a:pt x="3" y="24"/>
                    </a:moveTo>
                    <a:cubicBezTo>
                      <a:pt x="5" y="24"/>
                      <a:pt x="5" y="24"/>
                      <a:pt x="5" y="24"/>
                    </a:cubicBezTo>
                    <a:cubicBezTo>
                      <a:pt x="6" y="24"/>
                      <a:pt x="8" y="22"/>
                      <a:pt x="8" y="21"/>
                    </a:cubicBezTo>
                    <a:cubicBezTo>
                      <a:pt x="8" y="13"/>
                      <a:pt x="8" y="13"/>
                      <a:pt x="8" y="13"/>
                    </a:cubicBezTo>
                    <a:cubicBezTo>
                      <a:pt x="8" y="12"/>
                      <a:pt x="9" y="10"/>
                      <a:pt x="11" y="10"/>
                    </a:cubicBezTo>
                    <a:cubicBezTo>
                      <a:pt x="18" y="10"/>
                      <a:pt x="18" y="10"/>
                      <a:pt x="18" y="10"/>
                    </a:cubicBezTo>
                    <a:cubicBezTo>
                      <a:pt x="20" y="10"/>
                      <a:pt x="21" y="12"/>
                      <a:pt x="21" y="13"/>
                    </a:cubicBezTo>
                    <a:cubicBezTo>
                      <a:pt x="21" y="21"/>
                      <a:pt x="21" y="21"/>
                      <a:pt x="21" y="21"/>
                    </a:cubicBezTo>
                    <a:cubicBezTo>
                      <a:pt x="21" y="22"/>
                      <a:pt x="23" y="24"/>
                      <a:pt x="24" y="24"/>
                    </a:cubicBezTo>
                    <a:cubicBezTo>
                      <a:pt x="26" y="24"/>
                      <a:pt x="26" y="24"/>
                      <a:pt x="26" y="24"/>
                    </a:cubicBezTo>
                    <a:cubicBezTo>
                      <a:pt x="27" y="24"/>
                      <a:pt x="29" y="22"/>
                      <a:pt x="29" y="21"/>
                    </a:cubicBezTo>
                    <a:cubicBezTo>
                      <a:pt x="29" y="13"/>
                      <a:pt x="29" y="13"/>
                      <a:pt x="29" y="13"/>
                    </a:cubicBezTo>
                    <a:cubicBezTo>
                      <a:pt x="29" y="12"/>
                      <a:pt x="30" y="10"/>
                      <a:pt x="31" y="10"/>
                    </a:cubicBezTo>
                    <a:cubicBezTo>
                      <a:pt x="39" y="10"/>
                      <a:pt x="39" y="10"/>
                      <a:pt x="39" y="10"/>
                    </a:cubicBezTo>
                    <a:cubicBezTo>
                      <a:pt x="41" y="10"/>
                      <a:pt x="42" y="12"/>
                      <a:pt x="42" y="13"/>
                    </a:cubicBezTo>
                    <a:cubicBezTo>
                      <a:pt x="42" y="21"/>
                      <a:pt x="42" y="21"/>
                      <a:pt x="42" y="21"/>
                    </a:cubicBezTo>
                    <a:cubicBezTo>
                      <a:pt x="42" y="22"/>
                      <a:pt x="44" y="24"/>
                      <a:pt x="45" y="24"/>
                    </a:cubicBezTo>
                    <a:cubicBezTo>
                      <a:pt x="46" y="24"/>
                      <a:pt x="46" y="24"/>
                      <a:pt x="46" y="24"/>
                    </a:cubicBezTo>
                    <a:cubicBezTo>
                      <a:pt x="47" y="24"/>
                      <a:pt x="49" y="22"/>
                      <a:pt x="49" y="21"/>
                    </a:cubicBezTo>
                    <a:cubicBezTo>
                      <a:pt x="49" y="3"/>
                      <a:pt x="49" y="3"/>
                      <a:pt x="49" y="3"/>
                    </a:cubicBezTo>
                    <a:cubicBezTo>
                      <a:pt x="49" y="1"/>
                      <a:pt x="47" y="0"/>
                      <a:pt x="46" y="0"/>
                    </a:cubicBezTo>
                    <a:cubicBezTo>
                      <a:pt x="3" y="0"/>
                      <a:pt x="3" y="0"/>
                      <a:pt x="3" y="0"/>
                    </a:cubicBezTo>
                    <a:cubicBezTo>
                      <a:pt x="1" y="0"/>
                      <a:pt x="0" y="1"/>
                      <a:pt x="0" y="3"/>
                    </a:cubicBezTo>
                    <a:cubicBezTo>
                      <a:pt x="0" y="21"/>
                      <a:pt x="0" y="21"/>
                      <a:pt x="0" y="21"/>
                    </a:cubicBezTo>
                    <a:cubicBezTo>
                      <a:pt x="0" y="22"/>
                      <a:pt x="1" y="24"/>
                      <a:pt x="3" y="2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30000" noProof="0" dirty="0">
                  <a:ln>
                    <a:noFill/>
                  </a:ln>
                  <a:solidFill>
                    <a:sysClr val="windowText" lastClr="000000"/>
                  </a:solidFill>
                  <a:effectLst/>
                  <a:uLnTx/>
                  <a:uFillTx/>
                </a:endParaRPr>
              </a:p>
            </p:txBody>
          </p:sp>
        </p:grpSp>
      </p:grpSp>
      <p:grpSp>
        <p:nvGrpSpPr>
          <p:cNvPr id="127" name="Experts 2" descr="Custom:  Group 118"/>
          <p:cNvGrpSpPr/>
          <p:nvPr/>
        </p:nvGrpSpPr>
        <p:grpSpPr>
          <a:xfrm>
            <a:off x="2107243" y="2751601"/>
            <a:ext cx="1518178" cy="1518178"/>
            <a:chOff x="2105555" y="2755763"/>
            <a:chExt cx="1518178" cy="1518178"/>
          </a:xfrm>
        </p:grpSpPr>
        <p:sp>
          <p:nvSpPr>
            <p:cNvPr id="128" name="Oval 127"/>
            <p:cNvSpPr/>
            <p:nvPr/>
          </p:nvSpPr>
          <p:spPr>
            <a:xfrm>
              <a:off x="2105555" y="2755763"/>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bg1"/>
                </a:solidFill>
                <a:effectLst/>
                <a:uLnTx/>
                <a:uFillTx/>
              </a:endParaRPr>
            </a:p>
          </p:txBody>
        </p:sp>
        <p:sp>
          <p:nvSpPr>
            <p:cNvPr id="129" name="Rectangle 128"/>
            <p:cNvSpPr/>
            <p:nvPr/>
          </p:nvSpPr>
          <p:spPr>
            <a:xfrm>
              <a:off x="2380826" y="3667259"/>
              <a:ext cx="930063" cy="480131"/>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rPr>
                <a:t>Relevant</a:t>
              </a:r>
              <a:br>
                <a:rPr kumimoji="0" lang="en-US" sz="1400" b="1" i="0" u="none" strike="noStrike" kern="0" cap="none" spc="0" normalizeH="0" baseline="0" noProof="0" dirty="0">
                  <a:ln>
                    <a:noFill/>
                  </a:ln>
                  <a:solidFill>
                    <a:schemeClr val="bg1"/>
                  </a:solidFill>
                  <a:effectLst/>
                  <a:uLnTx/>
                  <a:uFillTx/>
                </a:rPr>
              </a:br>
              <a:r>
                <a:rPr kumimoji="0" lang="en-US" sz="1400" b="1" i="0" u="none" strike="noStrike" kern="0" cap="none" spc="0" normalizeH="0" baseline="0" noProof="0" dirty="0">
                  <a:ln>
                    <a:noFill/>
                  </a:ln>
                  <a:solidFill>
                    <a:schemeClr val="bg1"/>
                  </a:solidFill>
                  <a:effectLst/>
                  <a:uLnTx/>
                  <a:uFillTx/>
                </a:rPr>
                <a:t>Experts</a:t>
              </a:r>
            </a:p>
          </p:txBody>
        </p:sp>
        <p:sp>
          <p:nvSpPr>
            <p:cNvPr id="130" name="Freeform 5"/>
            <p:cNvSpPr>
              <a:spLocks noEditPoints="1"/>
            </p:cNvSpPr>
            <p:nvPr/>
          </p:nvSpPr>
          <p:spPr bwMode="auto">
            <a:xfrm>
              <a:off x="2486715" y="3051649"/>
              <a:ext cx="700986" cy="482288"/>
            </a:xfrm>
            <a:custGeom>
              <a:avLst/>
              <a:gdLst>
                <a:gd name="T0" fmla="*/ 177 w 360"/>
                <a:gd name="T1" fmla="*/ 0 h 247"/>
                <a:gd name="T2" fmla="*/ 168 w 360"/>
                <a:gd name="T3" fmla="*/ 2 h 247"/>
                <a:gd name="T4" fmla="*/ 9 w 360"/>
                <a:gd name="T5" fmla="*/ 72 h 247"/>
                <a:gd name="T6" fmla="*/ 0 w 360"/>
                <a:gd name="T7" fmla="*/ 76 h 247"/>
                <a:gd name="T8" fmla="*/ 9 w 360"/>
                <a:gd name="T9" fmla="*/ 80 h 247"/>
                <a:gd name="T10" fmla="*/ 168 w 360"/>
                <a:gd name="T11" fmla="*/ 151 h 247"/>
                <a:gd name="T12" fmla="*/ 186 w 360"/>
                <a:gd name="T13" fmla="*/ 151 h 247"/>
                <a:gd name="T14" fmla="*/ 342 w 360"/>
                <a:gd name="T15" fmla="*/ 82 h 247"/>
                <a:gd name="T16" fmla="*/ 342 w 360"/>
                <a:gd name="T17" fmla="*/ 197 h 247"/>
                <a:gd name="T18" fmla="*/ 336 w 360"/>
                <a:gd name="T19" fmla="*/ 207 h 247"/>
                <a:gd name="T20" fmla="*/ 342 w 360"/>
                <a:gd name="T21" fmla="*/ 218 h 247"/>
                <a:gd name="T22" fmla="*/ 337 w 360"/>
                <a:gd name="T23" fmla="*/ 238 h 247"/>
                <a:gd name="T24" fmla="*/ 358 w 360"/>
                <a:gd name="T25" fmla="*/ 238 h 247"/>
                <a:gd name="T26" fmla="*/ 354 w 360"/>
                <a:gd name="T27" fmla="*/ 218 h 247"/>
                <a:gd name="T28" fmla="*/ 360 w 360"/>
                <a:gd name="T29" fmla="*/ 207 h 247"/>
                <a:gd name="T30" fmla="*/ 354 w 360"/>
                <a:gd name="T31" fmla="*/ 197 h 247"/>
                <a:gd name="T32" fmla="*/ 354 w 360"/>
                <a:gd name="T33" fmla="*/ 76 h 247"/>
                <a:gd name="T34" fmla="*/ 354 w 360"/>
                <a:gd name="T35" fmla="*/ 76 h 247"/>
                <a:gd name="T36" fmla="*/ 354 w 360"/>
                <a:gd name="T37" fmla="*/ 76 h 247"/>
                <a:gd name="T38" fmla="*/ 345 w 360"/>
                <a:gd name="T39" fmla="*/ 72 h 247"/>
                <a:gd name="T40" fmla="*/ 186 w 360"/>
                <a:gd name="T41" fmla="*/ 2 h 247"/>
                <a:gd name="T42" fmla="*/ 177 w 360"/>
                <a:gd name="T43" fmla="*/ 0 h 247"/>
                <a:gd name="T44" fmla="*/ 70 w 360"/>
                <a:gd name="T45" fmla="*/ 120 h 247"/>
                <a:gd name="T46" fmla="*/ 70 w 360"/>
                <a:gd name="T47" fmla="*/ 175 h 247"/>
                <a:gd name="T48" fmla="*/ 284 w 360"/>
                <a:gd name="T49" fmla="*/ 175 h 247"/>
                <a:gd name="T50" fmla="*/ 284 w 360"/>
                <a:gd name="T51" fmla="*/ 120 h 247"/>
                <a:gd name="T52" fmla="*/ 186 w 360"/>
                <a:gd name="T53" fmla="*/ 163 h 247"/>
                <a:gd name="T54" fmla="*/ 168 w 360"/>
                <a:gd name="T55" fmla="*/ 163 h 247"/>
                <a:gd name="T56" fmla="*/ 70 w 360"/>
                <a:gd name="T57" fmla="*/ 12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0" h="247">
                  <a:moveTo>
                    <a:pt x="177" y="0"/>
                  </a:moveTo>
                  <a:cubicBezTo>
                    <a:pt x="174" y="0"/>
                    <a:pt x="170" y="1"/>
                    <a:pt x="168" y="2"/>
                  </a:cubicBezTo>
                  <a:cubicBezTo>
                    <a:pt x="9" y="72"/>
                    <a:pt x="9" y="72"/>
                    <a:pt x="9" y="72"/>
                  </a:cubicBezTo>
                  <a:cubicBezTo>
                    <a:pt x="0" y="76"/>
                    <a:pt x="0" y="76"/>
                    <a:pt x="0" y="76"/>
                  </a:cubicBezTo>
                  <a:cubicBezTo>
                    <a:pt x="9" y="80"/>
                    <a:pt x="9" y="80"/>
                    <a:pt x="9" y="80"/>
                  </a:cubicBezTo>
                  <a:cubicBezTo>
                    <a:pt x="168" y="151"/>
                    <a:pt x="168" y="151"/>
                    <a:pt x="168" y="151"/>
                  </a:cubicBezTo>
                  <a:cubicBezTo>
                    <a:pt x="173" y="153"/>
                    <a:pt x="181" y="153"/>
                    <a:pt x="186" y="151"/>
                  </a:cubicBezTo>
                  <a:cubicBezTo>
                    <a:pt x="342" y="82"/>
                    <a:pt x="342" y="82"/>
                    <a:pt x="342" y="82"/>
                  </a:cubicBezTo>
                  <a:cubicBezTo>
                    <a:pt x="342" y="197"/>
                    <a:pt x="342" y="197"/>
                    <a:pt x="342" y="197"/>
                  </a:cubicBezTo>
                  <a:cubicBezTo>
                    <a:pt x="338" y="199"/>
                    <a:pt x="336" y="203"/>
                    <a:pt x="336" y="207"/>
                  </a:cubicBezTo>
                  <a:cubicBezTo>
                    <a:pt x="336" y="212"/>
                    <a:pt x="338" y="216"/>
                    <a:pt x="342" y="218"/>
                  </a:cubicBezTo>
                  <a:cubicBezTo>
                    <a:pt x="337" y="238"/>
                    <a:pt x="337" y="238"/>
                    <a:pt x="337" y="238"/>
                  </a:cubicBezTo>
                  <a:cubicBezTo>
                    <a:pt x="358" y="238"/>
                    <a:pt x="358" y="238"/>
                    <a:pt x="358" y="238"/>
                  </a:cubicBezTo>
                  <a:cubicBezTo>
                    <a:pt x="354" y="218"/>
                    <a:pt x="354" y="218"/>
                    <a:pt x="354" y="218"/>
                  </a:cubicBezTo>
                  <a:cubicBezTo>
                    <a:pt x="358" y="216"/>
                    <a:pt x="360" y="212"/>
                    <a:pt x="360" y="207"/>
                  </a:cubicBezTo>
                  <a:cubicBezTo>
                    <a:pt x="360" y="203"/>
                    <a:pt x="358" y="199"/>
                    <a:pt x="354" y="197"/>
                  </a:cubicBezTo>
                  <a:cubicBezTo>
                    <a:pt x="354" y="76"/>
                    <a:pt x="354" y="76"/>
                    <a:pt x="354" y="76"/>
                  </a:cubicBezTo>
                  <a:cubicBezTo>
                    <a:pt x="354" y="76"/>
                    <a:pt x="354" y="76"/>
                    <a:pt x="354" y="76"/>
                  </a:cubicBezTo>
                  <a:cubicBezTo>
                    <a:pt x="354" y="76"/>
                    <a:pt x="354" y="76"/>
                    <a:pt x="354" y="76"/>
                  </a:cubicBezTo>
                  <a:cubicBezTo>
                    <a:pt x="345" y="72"/>
                    <a:pt x="345" y="72"/>
                    <a:pt x="345" y="72"/>
                  </a:cubicBezTo>
                  <a:cubicBezTo>
                    <a:pt x="186" y="2"/>
                    <a:pt x="186" y="2"/>
                    <a:pt x="186" y="2"/>
                  </a:cubicBezTo>
                  <a:cubicBezTo>
                    <a:pt x="184" y="1"/>
                    <a:pt x="180" y="0"/>
                    <a:pt x="177" y="0"/>
                  </a:cubicBezTo>
                  <a:close/>
                  <a:moveTo>
                    <a:pt x="70" y="120"/>
                  </a:moveTo>
                  <a:cubicBezTo>
                    <a:pt x="70" y="175"/>
                    <a:pt x="70" y="175"/>
                    <a:pt x="70" y="175"/>
                  </a:cubicBezTo>
                  <a:cubicBezTo>
                    <a:pt x="106" y="238"/>
                    <a:pt x="243" y="247"/>
                    <a:pt x="284" y="175"/>
                  </a:cubicBezTo>
                  <a:cubicBezTo>
                    <a:pt x="284" y="120"/>
                    <a:pt x="284" y="120"/>
                    <a:pt x="284" y="120"/>
                  </a:cubicBezTo>
                  <a:cubicBezTo>
                    <a:pt x="186" y="163"/>
                    <a:pt x="186" y="163"/>
                    <a:pt x="186" y="163"/>
                  </a:cubicBezTo>
                  <a:cubicBezTo>
                    <a:pt x="181" y="165"/>
                    <a:pt x="173" y="165"/>
                    <a:pt x="168" y="163"/>
                  </a:cubicBezTo>
                  <a:cubicBezTo>
                    <a:pt x="70" y="120"/>
                    <a:pt x="70" y="120"/>
                    <a:pt x="70" y="1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56" name="Consumer 2" descr="Custom:  Group 122"/>
          <p:cNvGrpSpPr/>
          <p:nvPr/>
        </p:nvGrpSpPr>
        <p:grpSpPr>
          <a:xfrm>
            <a:off x="3801393" y="1568870"/>
            <a:ext cx="1518178" cy="1518178"/>
            <a:chOff x="3802592" y="1578698"/>
            <a:chExt cx="1518178" cy="1518178"/>
          </a:xfrm>
        </p:grpSpPr>
        <p:sp>
          <p:nvSpPr>
            <p:cNvPr id="157" name="Oval 156"/>
            <p:cNvSpPr/>
            <p:nvPr/>
          </p:nvSpPr>
          <p:spPr>
            <a:xfrm>
              <a:off x="3802592" y="1578698"/>
              <a:ext cx="1518178" cy="1518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bg1"/>
                </a:solidFill>
                <a:effectLst/>
                <a:uLnTx/>
                <a:uFillTx/>
              </a:endParaRPr>
            </a:p>
          </p:txBody>
        </p:sp>
        <p:sp>
          <p:nvSpPr>
            <p:cNvPr id="158" name="Rectangle 157"/>
            <p:cNvSpPr/>
            <p:nvPr/>
          </p:nvSpPr>
          <p:spPr>
            <a:xfrm>
              <a:off x="3970867" y="2471342"/>
              <a:ext cx="1170512" cy="286232"/>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rPr>
                <a:t>Consumers</a:t>
              </a:r>
            </a:p>
          </p:txBody>
        </p:sp>
        <p:sp>
          <p:nvSpPr>
            <p:cNvPr id="159" name="Freeform 5"/>
            <p:cNvSpPr>
              <a:spLocks noEditPoints="1"/>
            </p:cNvSpPr>
            <p:nvPr/>
          </p:nvSpPr>
          <p:spPr bwMode="auto">
            <a:xfrm>
              <a:off x="4284326" y="1836815"/>
              <a:ext cx="557384" cy="585104"/>
            </a:xfrm>
            <a:custGeom>
              <a:avLst/>
              <a:gdLst>
                <a:gd name="T0" fmla="*/ 63 w 245"/>
                <a:gd name="T1" fmla="*/ 233 h 259"/>
                <a:gd name="T2" fmla="*/ 27 w 245"/>
                <a:gd name="T3" fmla="*/ 240 h 259"/>
                <a:gd name="T4" fmla="*/ 12 w 245"/>
                <a:gd name="T5" fmla="*/ 152 h 259"/>
                <a:gd name="T6" fmla="*/ 0 w 245"/>
                <a:gd name="T7" fmla="*/ 86 h 259"/>
                <a:gd name="T8" fmla="*/ 19 w 245"/>
                <a:gd name="T9" fmla="*/ 74 h 259"/>
                <a:gd name="T10" fmla="*/ 46 w 245"/>
                <a:gd name="T11" fmla="*/ 92 h 259"/>
                <a:gd name="T12" fmla="*/ 61 w 245"/>
                <a:gd name="T13" fmla="*/ 131 h 259"/>
                <a:gd name="T14" fmla="*/ 61 w 245"/>
                <a:gd name="T15" fmla="*/ 133 h 259"/>
                <a:gd name="T16" fmla="*/ 42 w 245"/>
                <a:gd name="T17" fmla="*/ 28 h 259"/>
                <a:gd name="T18" fmla="*/ 42 w 245"/>
                <a:gd name="T19" fmla="*/ 75 h 259"/>
                <a:gd name="T20" fmla="*/ 42 w 245"/>
                <a:gd name="T21" fmla="*/ 28 h 259"/>
                <a:gd name="T22" fmla="*/ 232 w 245"/>
                <a:gd name="T23" fmla="*/ 75 h 259"/>
                <a:gd name="T24" fmla="*/ 207 w 245"/>
                <a:gd name="T25" fmla="*/ 92 h 259"/>
                <a:gd name="T26" fmla="*/ 184 w 245"/>
                <a:gd name="T27" fmla="*/ 78 h 259"/>
                <a:gd name="T28" fmla="*/ 184 w 245"/>
                <a:gd name="T29" fmla="*/ 133 h 259"/>
                <a:gd name="T30" fmla="*/ 182 w 245"/>
                <a:gd name="T31" fmla="*/ 233 h 259"/>
                <a:gd name="T32" fmla="*/ 218 w 245"/>
                <a:gd name="T33" fmla="*/ 240 h 259"/>
                <a:gd name="T34" fmla="*/ 233 w 245"/>
                <a:gd name="T35" fmla="*/ 152 h 259"/>
                <a:gd name="T36" fmla="*/ 245 w 245"/>
                <a:gd name="T37" fmla="*/ 86 h 259"/>
                <a:gd name="T38" fmla="*/ 180 w 245"/>
                <a:gd name="T39" fmla="*/ 52 h 259"/>
                <a:gd name="T40" fmla="*/ 226 w 245"/>
                <a:gd name="T41" fmla="*/ 52 h 259"/>
                <a:gd name="T42" fmla="*/ 174 w 245"/>
                <a:gd name="T43" fmla="*/ 71 h 259"/>
                <a:gd name="T44" fmla="*/ 150 w 245"/>
                <a:gd name="T45" fmla="*/ 56 h 259"/>
                <a:gd name="T46" fmla="*/ 117 w 245"/>
                <a:gd name="T47" fmla="*/ 78 h 259"/>
                <a:gd name="T48" fmla="*/ 88 w 245"/>
                <a:gd name="T49" fmla="*/ 56 h 259"/>
                <a:gd name="T50" fmla="*/ 72 w 245"/>
                <a:gd name="T51" fmla="*/ 131 h 259"/>
                <a:gd name="T52" fmla="*/ 97 w 245"/>
                <a:gd name="T53" fmla="*/ 250 h 259"/>
                <a:gd name="T54" fmla="*/ 141 w 245"/>
                <a:gd name="T55" fmla="*/ 259 h 259"/>
                <a:gd name="T56" fmla="*/ 159 w 245"/>
                <a:gd name="T57" fmla="*/ 151 h 259"/>
                <a:gd name="T58" fmla="*/ 174 w 245"/>
                <a:gd name="T59" fmla="*/ 71 h 259"/>
                <a:gd name="T60" fmla="*/ 94 w 245"/>
                <a:gd name="T61" fmla="*/ 28 h 259"/>
                <a:gd name="T62" fmla="*/ 151 w 245"/>
                <a:gd name="T63" fmla="*/ 2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5" h="259">
                  <a:moveTo>
                    <a:pt x="71" y="157"/>
                  </a:moveTo>
                  <a:cubicBezTo>
                    <a:pt x="63" y="233"/>
                    <a:pt x="63" y="233"/>
                    <a:pt x="63" y="233"/>
                  </a:cubicBezTo>
                  <a:cubicBezTo>
                    <a:pt x="63" y="238"/>
                    <a:pt x="60" y="240"/>
                    <a:pt x="57" y="240"/>
                  </a:cubicBezTo>
                  <a:cubicBezTo>
                    <a:pt x="27" y="240"/>
                    <a:pt x="27" y="240"/>
                    <a:pt x="27" y="240"/>
                  </a:cubicBezTo>
                  <a:cubicBezTo>
                    <a:pt x="23" y="240"/>
                    <a:pt x="21" y="238"/>
                    <a:pt x="21" y="233"/>
                  </a:cubicBezTo>
                  <a:cubicBezTo>
                    <a:pt x="12" y="152"/>
                    <a:pt x="12" y="152"/>
                    <a:pt x="12" y="152"/>
                  </a:cubicBezTo>
                  <a:cubicBezTo>
                    <a:pt x="0" y="150"/>
                    <a:pt x="0" y="142"/>
                    <a:pt x="0" y="135"/>
                  </a:cubicBezTo>
                  <a:cubicBezTo>
                    <a:pt x="0" y="86"/>
                    <a:pt x="0" y="86"/>
                    <a:pt x="0" y="86"/>
                  </a:cubicBezTo>
                  <a:cubicBezTo>
                    <a:pt x="0" y="81"/>
                    <a:pt x="6" y="78"/>
                    <a:pt x="13" y="75"/>
                  </a:cubicBezTo>
                  <a:cubicBezTo>
                    <a:pt x="16" y="73"/>
                    <a:pt x="18" y="73"/>
                    <a:pt x="19" y="74"/>
                  </a:cubicBezTo>
                  <a:cubicBezTo>
                    <a:pt x="21" y="75"/>
                    <a:pt x="38" y="92"/>
                    <a:pt x="38" y="92"/>
                  </a:cubicBezTo>
                  <a:cubicBezTo>
                    <a:pt x="40" y="95"/>
                    <a:pt x="43" y="95"/>
                    <a:pt x="46" y="92"/>
                  </a:cubicBezTo>
                  <a:cubicBezTo>
                    <a:pt x="46" y="92"/>
                    <a:pt x="55" y="83"/>
                    <a:pt x="60" y="78"/>
                  </a:cubicBezTo>
                  <a:cubicBezTo>
                    <a:pt x="61" y="131"/>
                    <a:pt x="61" y="131"/>
                    <a:pt x="61" y="131"/>
                  </a:cubicBezTo>
                  <a:cubicBezTo>
                    <a:pt x="61" y="131"/>
                    <a:pt x="61" y="132"/>
                    <a:pt x="61" y="132"/>
                  </a:cubicBezTo>
                  <a:cubicBezTo>
                    <a:pt x="61" y="132"/>
                    <a:pt x="61" y="133"/>
                    <a:pt x="61" y="133"/>
                  </a:cubicBezTo>
                  <a:cubicBezTo>
                    <a:pt x="61" y="139"/>
                    <a:pt x="62" y="150"/>
                    <a:pt x="71" y="157"/>
                  </a:cubicBezTo>
                  <a:close/>
                  <a:moveTo>
                    <a:pt x="42" y="28"/>
                  </a:moveTo>
                  <a:cubicBezTo>
                    <a:pt x="29" y="28"/>
                    <a:pt x="19" y="39"/>
                    <a:pt x="19" y="52"/>
                  </a:cubicBezTo>
                  <a:cubicBezTo>
                    <a:pt x="19" y="64"/>
                    <a:pt x="29" y="75"/>
                    <a:pt x="42" y="75"/>
                  </a:cubicBezTo>
                  <a:cubicBezTo>
                    <a:pt x="55" y="75"/>
                    <a:pt x="65" y="64"/>
                    <a:pt x="65" y="52"/>
                  </a:cubicBezTo>
                  <a:cubicBezTo>
                    <a:pt x="65" y="39"/>
                    <a:pt x="55" y="28"/>
                    <a:pt x="42" y="28"/>
                  </a:cubicBezTo>
                  <a:close/>
                  <a:moveTo>
                    <a:pt x="245" y="86"/>
                  </a:moveTo>
                  <a:cubicBezTo>
                    <a:pt x="245" y="81"/>
                    <a:pt x="239" y="78"/>
                    <a:pt x="232" y="75"/>
                  </a:cubicBezTo>
                  <a:cubicBezTo>
                    <a:pt x="229" y="73"/>
                    <a:pt x="227" y="73"/>
                    <a:pt x="225" y="74"/>
                  </a:cubicBezTo>
                  <a:cubicBezTo>
                    <a:pt x="224" y="75"/>
                    <a:pt x="207" y="92"/>
                    <a:pt x="207" y="92"/>
                  </a:cubicBezTo>
                  <a:cubicBezTo>
                    <a:pt x="204" y="95"/>
                    <a:pt x="202" y="95"/>
                    <a:pt x="199" y="92"/>
                  </a:cubicBezTo>
                  <a:cubicBezTo>
                    <a:pt x="199" y="92"/>
                    <a:pt x="190" y="83"/>
                    <a:pt x="184" y="78"/>
                  </a:cubicBezTo>
                  <a:cubicBezTo>
                    <a:pt x="184" y="131"/>
                    <a:pt x="184" y="131"/>
                    <a:pt x="184" y="131"/>
                  </a:cubicBezTo>
                  <a:cubicBezTo>
                    <a:pt x="184" y="131"/>
                    <a:pt x="184" y="133"/>
                    <a:pt x="184" y="133"/>
                  </a:cubicBezTo>
                  <a:cubicBezTo>
                    <a:pt x="184" y="139"/>
                    <a:pt x="183" y="150"/>
                    <a:pt x="173" y="157"/>
                  </a:cubicBezTo>
                  <a:cubicBezTo>
                    <a:pt x="182" y="233"/>
                    <a:pt x="182" y="233"/>
                    <a:pt x="182" y="233"/>
                  </a:cubicBezTo>
                  <a:cubicBezTo>
                    <a:pt x="182" y="238"/>
                    <a:pt x="185" y="240"/>
                    <a:pt x="188" y="240"/>
                  </a:cubicBezTo>
                  <a:cubicBezTo>
                    <a:pt x="218" y="240"/>
                    <a:pt x="218" y="240"/>
                    <a:pt x="218" y="240"/>
                  </a:cubicBezTo>
                  <a:cubicBezTo>
                    <a:pt x="221" y="240"/>
                    <a:pt x="224" y="238"/>
                    <a:pt x="224" y="233"/>
                  </a:cubicBezTo>
                  <a:cubicBezTo>
                    <a:pt x="233" y="152"/>
                    <a:pt x="233" y="152"/>
                    <a:pt x="233" y="152"/>
                  </a:cubicBezTo>
                  <a:cubicBezTo>
                    <a:pt x="245" y="150"/>
                    <a:pt x="244" y="142"/>
                    <a:pt x="244" y="135"/>
                  </a:cubicBezTo>
                  <a:lnTo>
                    <a:pt x="245" y="86"/>
                  </a:lnTo>
                  <a:close/>
                  <a:moveTo>
                    <a:pt x="203" y="28"/>
                  </a:moveTo>
                  <a:cubicBezTo>
                    <a:pt x="190" y="28"/>
                    <a:pt x="180" y="39"/>
                    <a:pt x="180" y="52"/>
                  </a:cubicBezTo>
                  <a:cubicBezTo>
                    <a:pt x="180" y="64"/>
                    <a:pt x="190" y="75"/>
                    <a:pt x="203" y="75"/>
                  </a:cubicBezTo>
                  <a:cubicBezTo>
                    <a:pt x="216" y="75"/>
                    <a:pt x="226" y="64"/>
                    <a:pt x="226" y="52"/>
                  </a:cubicBezTo>
                  <a:cubicBezTo>
                    <a:pt x="226" y="39"/>
                    <a:pt x="216" y="28"/>
                    <a:pt x="203" y="28"/>
                  </a:cubicBezTo>
                  <a:close/>
                  <a:moveTo>
                    <a:pt x="174" y="71"/>
                  </a:moveTo>
                  <a:cubicBezTo>
                    <a:pt x="174" y="64"/>
                    <a:pt x="166" y="61"/>
                    <a:pt x="157" y="56"/>
                  </a:cubicBezTo>
                  <a:cubicBezTo>
                    <a:pt x="154" y="55"/>
                    <a:pt x="151" y="54"/>
                    <a:pt x="150" y="56"/>
                  </a:cubicBezTo>
                  <a:cubicBezTo>
                    <a:pt x="149" y="57"/>
                    <a:pt x="127" y="78"/>
                    <a:pt x="127" y="78"/>
                  </a:cubicBezTo>
                  <a:cubicBezTo>
                    <a:pt x="124" y="81"/>
                    <a:pt x="121" y="81"/>
                    <a:pt x="117" y="78"/>
                  </a:cubicBezTo>
                  <a:cubicBezTo>
                    <a:pt x="117" y="78"/>
                    <a:pt x="96" y="57"/>
                    <a:pt x="95" y="56"/>
                  </a:cubicBezTo>
                  <a:cubicBezTo>
                    <a:pt x="94" y="54"/>
                    <a:pt x="91" y="55"/>
                    <a:pt x="88" y="56"/>
                  </a:cubicBezTo>
                  <a:cubicBezTo>
                    <a:pt x="79" y="61"/>
                    <a:pt x="71" y="64"/>
                    <a:pt x="71" y="71"/>
                  </a:cubicBezTo>
                  <a:cubicBezTo>
                    <a:pt x="72" y="131"/>
                    <a:pt x="72" y="131"/>
                    <a:pt x="72" y="131"/>
                  </a:cubicBezTo>
                  <a:cubicBezTo>
                    <a:pt x="72" y="139"/>
                    <a:pt x="71" y="149"/>
                    <a:pt x="86" y="151"/>
                  </a:cubicBezTo>
                  <a:cubicBezTo>
                    <a:pt x="97" y="250"/>
                    <a:pt x="97" y="250"/>
                    <a:pt x="97" y="250"/>
                  </a:cubicBezTo>
                  <a:cubicBezTo>
                    <a:pt x="97" y="257"/>
                    <a:pt x="100" y="259"/>
                    <a:pt x="104" y="259"/>
                  </a:cubicBezTo>
                  <a:cubicBezTo>
                    <a:pt x="141" y="259"/>
                    <a:pt x="141" y="259"/>
                    <a:pt x="141" y="259"/>
                  </a:cubicBezTo>
                  <a:cubicBezTo>
                    <a:pt x="145" y="259"/>
                    <a:pt x="148" y="257"/>
                    <a:pt x="148" y="250"/>
                  </a:cubicBezTo>
                  <a:cubicBezTo>
                    <a:pt x="159" y="151"/>
                    <a:pt x="159" y="151"/>
                    <a:pt x="159" y="151"/>
                  </a:cubicBezTo>
                  <a:cubicBezTo>
                    <a:pt x="174" y="149"/>
                    <a:pt x="173" y="139"/>
                    <a:pt x="173" y="131"/>
                  </a:cubicBezTo>
                  <a:lnTo>
                    <a:pt x="174" y="71"/>
                  </a:lnTo>
                  <a:close/>
                  <a:moveTo>
                    <a:pt x="122" y="0"/>
                  </a:moveTo>
                  <a:cubicBezTo>
                    <a:pt x="107" y="0"/>
                    <a:pt x="94" y="12"/>
                    <a:pt x="94" y="28"/>
                  </a:cubicBezTo>
                  <a:cubicBezTo>
                    <a:pt x="94" y="44"/>
                    <a:pt x="107" y="57"/>
                    <a:pt x="122" y="57"/>
                  </a:cubicBezTo>
                  <a:cubicBezTo>
                    <a:pt x="138" y="57"/>
                    <a:pt x="151" y="44"/>
                    <a:pt x="151" y="28"/>
                  </a:cubicBezTo>
                  <a:cubicBezTo>
                    <a:pt x="151" y="12"/>
                    <a:pt x="138" y="0"/>
                    <a:pt x="1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31300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122 0.00138 C -0.00746 0.38472 -0.20989 0.47662 -0.32726 0.47754 C -0.44462 0.478 -0.56823 0.378 -0.56215 0.1 " pathEditMode="relative" rAng="0" ptsTypes="AAA">
                                      <p:cBhvr>
                                        <p:cTn id="6" dur="2000" fill="hold"/>
                                        <p:tgtEl>
                                          <p:spTgt spid="119"/>
                                        </p:tgtEl>
                                        <p:attrNameLst>
                                          <p:attrName>ppt_x</p:attrName>
                                          <p:attrName>ppt_y</p:attrName>
                                        </p:attrNameLst>
                                      </p:cBhvr>
                                      <p:rCtr x="-28194" y="23796"/>
                                    </p:animMotion>
                                  </p:childTnLst>
                                </p:cTn>
                              </p:par>
                              <p:par>
                                <p:cTn id="7" presetID="0" presetClass="path" presetSubtype="0" accel="50000" decel="50000" fill="hold" nodeType="withEffect">
                                  <p:stCondLst>
                                    <p:cond delay="0"/>
                                  </p:stCondLst>
                                  <p:childTnLst>
                                    <p:animMotion origin="layout" path="M -0.00017 4.44444E-6 C 0.07205 0.44097 -0.14947 0.51689 -0.29895 0.3956 " pathEditMode="relative" rAng="0" ptsTypes="AA">
                                      <p:cBhvr>
                                        <p:cTn id="8" dur="2000" fill="hold"/>
                                        <p:tgtEl>
                                          <p:spTgt spid="98"/>
                                        </p:tgtEl>
                                        <p:attrNameLst>
                                          <p:attrName>ppt_x</p:attrName>
                                          <p:attrName>ppt_y</p:attrName>
                                        </p:attrNameLst>
                                      </p:cBhvr>
                                      <p:rCtr x="-14236" y="22361"/>
                                    </p:animMotion>
                                  </p:childTnLst>
                                </p:cTn>
                              </p:par>
                              <p:par>
                                <p:cTn id="9" presetID="0" presetClass="path" presetSubtype="0" accel="50000" decel="50000" fill="hold" nodeType="withEffect">
                                  <p:stCondLst>
                                    <p:cond delay="0"/>
                                  </p:stCondLst>
                                  <p:childTnLst>
                                    <p:animMotion origin="layout" path="M 1.94444E-6 4.44444E-6 C 0.24132 -0.02408 0.22274 0.2699 0.1092 0.39675 " pathEditMode="relative" rAng="0" ptsTypes="AA">
                                      <p:cBhvr>
                                        <p:cTn id="10" dur="2000" fill="hold"/>
                                        <p:tgtEl>
                                          <p:spTgt spid="94"/>
                                        </p:tgtEl>
                                        <p:attrNameLst>
                                          <p:attrName>ppt_x</p:attrName>
                                          <p:attrName>ppt_y</p:attrName>
                                        </p:attrNameLst>
                                      </p:cBhvr>
                                      <p:rCtr x="9497" y="19769"/>
                                    </p:animMotion>
                                  </p:childTnLst>
                                </p:cTn>
                              </p:par>
                              <p:par>
                                <p:cTn id="11" presetID="0" presetClass="path" presetSubtype="0" accel="50000" decel="50000" fill="hold" nodeType="withEffect">
                                  <p:stCondLst>
                                    <p:cond delay="0"/>
                                  </p:stCondLst>
                                  <p:childTnLst>
                                    <p:animMotion origin="layout" path="M 4.72222E-6 -0.00047 C 0.12326 -0.14352 0.29322 -0.11551 0.37326 0.10092 " pathEditMode="relative" rAng="0" ptsTypes="AA">
                                      <p:cBhvr>
                                        <p:cTn id="12" dur="2000" fill="hold"/>
                                        <p:tgtEl>
                                          <p:spTgt spid="106"/>
                                        </p:tgtEl>
                                        <p:attrNameLst>
                                          <p:attrName>ppt_x</p:attrName>
                                          <p:attrName>ppt_y</p:attrName>
                                        </p:attrNameLst>
                                      </p:cBhvr>
                                      <p:rCtr x="18663" y="648"/>
                                    </p:animMotion>
                                  </p:childTnLst>
                                </p:cTn>
                              </p:par>
                              <p:par>
                                <p:cTn id="13" presetID="0" presetClass="path" presetSubtype="0" accel="50000" decel="50000" fill="hold" nodeType="withEffect">
                                  <p:stCondLst>
                                    <p:cond delay="0"/>
                                  </p:stCondLst>
                                  <p:childTnLst>
                                    <p:animMotion origin="layout" path="M 1.11111E-6 -0.00047 C 0.08941 -0.09561 0.24062 -0.1588 0.37239 -0.07246 " pathEditMode="relative" rAng="0" ptsTypes="AA">
                                      <p:cBhvr>
                                        <p:cTn id="14" dur="2000" fill="hold"/>
                                        <p:tgtEl>
                                          <p:spTgt spid="123"/>
                                        </p:tgtEl>
                                        <p:attrNameLst>
                                          <p:attrName>ppt_x</p:attrName>
                                          <p:attrName>ppt_y</p:attrName>
                                        </p:attrNameLst>
                                      </p:cBhvr>
                                      <p:rCtr x="18611" y="-5648"/>
                                    </p:animMotion>
                                  </p:childTnLst>
                                </p:cTn>
                              </p:par>
                              <p:par>
                                <p:cTn id="15" presetID="1" presetClass="exit" presetSubtype="0" fill="hold" nodeType="withEffect">
                                  <p:stCondLst>
                                    <p:cond delay="2000"/>
                                  </p:stCondLst>
                                  <p:childTnLst>
                                    <p:set>
                                      <p:cBhvr>
                                        <p:cTn id="16" dur="1" fill="hold">
                                          <p:stCondLst>
                                            <p:cond delay="0"/>
                                          </p:stCondLst>
                                        </p:cTn>
                                        <p:tgtEl>
                                          <p:spTgt spid="119"/>
                                        </p:tgtEl>
                                        <p:attrNameLst>
                                          <p:attrName>style.visibility</p:attrName>
                                        </p:attrNameLst>
                                      </p:cBhvr>
                                      <p:to>
                                        <p:strVal val="hidden"/>
                                      </p:to>
                                    </p:set>
                                  </p:childTnLst>
                                </p:cTn>
                              </p:par>
                              <p:par>
                                <p:cTn id="17" presetID="1" presetClass="exit" presetSubtype="0" fill="hold" nodeType="withEffect">
                                  <p:stCondLst>
                                    <p:cond delay="2000"/>
                                  </p:stCondLst>
                                  <p:childTnLst>
                                    <p:set>
                                      <p:cBhvr>
                                        <p:cTn id="18" dur="1" fill="hold">
                                          <p:stCondLst>
                                            <p:cond delay="0"/>
                                          </p:stCondLst>
                                        </p:cTn>
                                        <p:tgtEl>
                                          <p:spTgt spid="98"/>
                                        </p:tgtEl>
                                        <p:attrNameLst>
                                          <p:attrName>style.visibility</p:attrName>
                                        </p:attrNameLst>
                                      </p:cBhvr>
                                      <p:to>
                                        <p:strVal val="hidden"/>
                                      </p:to>
                                    </p:set>
                                  </p:childTnLst>
                                </p:cTn>
                              </p:par>
                              <p:par>
                                <p:cTn id="19" presetID="1" presetClass="exit" presetSubtype="0" fill="hold" nodeType="withEffect">
                                  <p:stCondLst>
                                    <p:cond delay="2000"/>
                                  </p:stCondLst>
                                  <p:childTnLst>
                                    <p:set>
                                      <p:cBhvr>
                                        <p:cTn id="20" dur="1" fill="hold">
                                          <p:stCondLst>
                                            <p:cond delay="0"/>
                                          </p:stCondLst>
                                        </p:cTn>
                                        <p:tgtEl>
                                          <p:spTgt spid="94"/>
                                        </p:tgtEl>
                                        <p:attrNameLst>
                                          <p:attrName>style.visibility</p:attrName>
                                        </p:attrNameLst>
                                      </p:cBhvr>
                                      <p:to>
                                        <p:strVal val="hidden"/>
                                      </p:to>
                                    </p:set>
                                  </p:childTnLst>
                                </p:cTn>
                              </p:par>
                              <p:par>
                                <p:cTn id="21" presetID="1" presetClass="exit" presetSubtype="0" fill="hold" nodeType="withEffect">
                                  <p:stCondLst>
                                    <p:cond delay="2000"/>
                                  </p:stCondLst>
                                  <p:childTnLst>
                                    <p:set>
                                      <p:cBhvr>
                                        <p:cTn id="22" dur="1" fill="hold">
                                          <p:stCondLst>
                                            <p:cond delay="0"/>
                                          </p:stCondLst>
                                        </p:cTn>
                                        <p:tgtEl>
                                          <p:spTgt spid="106"/>
                                        </p:tgtEl>
                                        <p:attrNameLst>
                                          <p:attrName>style.visibility</p:attrName>
                                        </p:attrNameLst>
                                      </p:cBhvr>
                                      <p:to>
                                        <p:strVal val="hidden"/>
                                      </p:to>
                                    </p:set>
                                  </p:childTnLst>
                                </p:cTn>
                              </p:par>
                              <p:par>
                                <p:cTn id="23" presetID="1" presetClass="exit" presetSubtype="0" fill="hold" nodeType="withEffect">
                                  <p:stCondLst>
                                    <p:cond delay="2000"/>
                                  </p:stCondLst>
                                  <p:childTnLst>
                                    <p:set>
                                      <p:cBhvr>
                                        <p:cTn id="24" dur="1" fill="hold">
                                          <p:stCondLst>
                                            <p:cond delay="0"/>
                                          </p:stCondLst>
                                        </p:cTn>
                                        <p:tgtEl>
                                          <p:spTgt spid="123"/>
                                        </p:tgtEl>
                                        <p:attrNameLst>
                                          <p:attrName>style.visibility</p:attrName>
                                        </p:attrNameLst>
                                      </p:cBhvr>
                                      <p:to>
                                        <p:strVal val="hidden"/>
                                      </p:to>
                                    </p:set>
                                  </p:childTnLst>
                                </p:cTn>
                              </p:par>
                              <p:par>
                                <p:cTn id="25" presetID="1" presetClass="entr" presetSubtype="0" fill="hold" nodeType="withEffect">
                                  <p:stCondLst>
                                    <p:cond delay="2000"/>
                                  </p:stCondLst>
                                  <p:childTnLst>
                                    <p:set>
                                      <p:cBhvr>
                                        <p:cTn id="26" dur="1" fill="hold">
                                          <p:stCondLst>
                                            <p:cond delay="0"/>
                                          </p:stCondLst>
                                        </p:cTn>
                                        <p:tgtEl>
                                          <p:spTgt spid="156"/>
                                        </p:tgtEl>
                                        <p:attrNameLst>
                                          <p:attrName>style.visibility</p:attrName>
                                        </p:attrNameLst>
                                      </p:cBhvr>
                                      <p:to>
                                        <p:strVal val="visible"/>
                                      </p:to>
                                    </p:set>
                                  </p:childTnLst>
                                </p:cTn>
                              </p:par>
                              <p:par>
                                <p:cTn id="27" presetID="1" presetClass="entr" presetSubtype="0" fill="hold" nodeType="withEffect">
                                  <p:stCondLst>
                                    <p:cond delay="2000"/>
                                  </p:stCondLst>
                                  <p:childTnLst>
                                    <p:set>
                                      <p:cBhvr>
                                        <p:cTn id="28" dur="1" fill="hold">
                                          <p:stCondLst>
                                            <p:cond delay="0"/>
                                          </p:stCondLst>
                                        </p:cTn>
                                        <p:tgtEl>
                                          <p:spTgt spid="143"/>
                                        </p:tgtEl>
                                        <p:attrNameLst>
                                          <p:attrName>style.visibility</p:attrName>
                                        </p:attrNameLst>
                                      </p:cBhvr>
                                      <p:to>
                                        <p:strVal val="visible"/>
                                      </p:to>
                                    </p:set>
                                  </p:childTnLst>
                                </p:cTn>
                              </p:par>
                              <p:par>
                                <p:cTn id="29" presetID="1" presetClass="entr" presetSubtype="0" fill="hold" nodeType="withEffect">
                                  <p:stCondLst>
                                    <p:cond delay="2000"/>
                                  </p:stCondLst>
                                  <p:childTnLst>
                                    <p:set>
                                      <p:cBhvr>
                                        <p:cTn id="30" dur="1" fill="hold">
                                          <p:stCondLst>
                                            <p:cond delay="0"/>
                                          </p:stCondLst>
                                        </p:cTn>
                                        <p:tgtEl>
                                          <p:spTgt spid="139"/>
                                        </p:tgtEl>
                                        <p:attrNameLst>
                                          <p:attrName>style.visibility</p:attrName>
                                        </p:attrNameLst>
                                      </p:cBhvr>
                                      <p:to>
                                        <p:strVal val="visible"/>
                                      </p:to>
                                    </p:set>
                                  </p:childTnLst>
                                </p:cTn>
                              </p:par>
                              <p:par>
                                <p:cTn id="31" presetID="1" presetClass="entr" presetSubtype="0" fill="hold" nodeType="withEffect">
                                  <p:stCondLst>
                                    <p:cond delay="2000"/>
                                  </p:stCondLst>
                                  <p:childTnLst>
                                    <p:set>
                                      <p:cBhvr>
                                        <p:cTn id="32" dur="1" fill="hold">
                                          <p:stCondLst>
                                            <p:cond delay="0"/>
                                          </p:stCondLst>
                                        </p:cTn>
                                        <p:tgtEl>
                                          <p:spTgt spid="131"/>
                                        </p:tgtEl>
                                        <p:attrNameLst>
                                          <p:attrName>style.visibility</p:attrName>
                                        </p:attrNameLst>
                                      </p:cBhvr>
                                      <p:to>
                                        <p:strVal val="visible"/>
                                      </p:to>
                                    </p:set>
                                  </p:childTnLst>
                                </p:cTn>
                              </p:par>
                              <p:par>
                                <p:cTn id="33" presetID="1" presetClass="entr" presetSubtype="0" fill="hold" nodeType="withEffect">
                                  <p:stCondLst>
                                    <p:cond delay="2000"/>
                                  </p:stCondLst>
                                  <p:childTnLst>
                                    <p:set>
                                      <p:cBhvr>
                                        <p:cTn id="34" dur="1" fill="hold">
                                          <p:stCondLst>
                                            <p:cond delay="0"/>
                                          </p:stCondLst>
                                        </p:cTn>
                                        <p:tgtEl>
                                          <p:spTgt spid="127"/>
                                        </p:tgtEl>
                                        <p:attrNameLst>
                                          <p:attrName>style.visibility</p:attrName>
                                        </p:attrNameLst>
                                      </p:cBhvr>
                                      <p:to>
                                        <p:strVal val="visible"/>
                                      </p:to>
                                    </p:set>
                                  </p:childTnLst>
                                </p:cTn>
                              </p:par>
                              <p:par>
                                <p:cTn id="35" presetID="1" presetClass="entr" presetSubtype="0" fill="hold" grpId="0" nodeType="withEffect">
                                  <p:stCondLst>
                                    <p:cond delay="2000"/>
                                  </p:stCondLst>
                                  <p:childTnLst>
                                    <p:set>
                                      <p:cBhvr>
                                        <p:cTn id="36" dur="1" fill="hold">
                                          <p:stCondLst>
                                            <p:cond delay="0"/>
                                          </p:stCondLst>
                                        </p:cTn>
                                        <p:tgtEl>
                                          <p:spTgt spid="14"/>
                                        </p:tgtEl>
                                        <p:attrNameLst>
                                          <p:attrName>style.visibility</p:attrName>
                                        </p:attrNameLst>
                                      </p:cBhvr>
                                      <p:to>
                                        <p:strVal val="visible"/>
                                      </p:to>
                                    </p:set>
                                  </p:childTnLst>
                                </p:cTn>
                              </p:par>
                              <p:par>
                                <p:cTn id="37" presetID="53" presetClass="entr" presetSubtype="16" fill="hold" nodeType="withEffect">
                                  <p:stCondLst>
                                    <p:cond delay="1250"/>
                                  </p:stCondLst>
                                  <p:childTnLst>
                                    <p:set>
                                      <p:cBhvr>
                                        <p:cTn id="38" dur="1" fill="hold">
                                          <p:stCondLst>
                                            <p:cond delay="0"/>
                                          </p:stCondLst>
                                        </p:cTn>
                                        <p:tgtEl>
                                          <p:spTgt spid="22"/>
                                        </p:tgtEl>
                                        <p:attrNameLst>
                                          <p:attrName>style.visibility</p:attrName>
                                        </p:attrNameLst>
                                      </p:cBhvr>
                                      <p:to>
                                        <p:strVal val="visible"/>
                                      </p:to>
                                    </p:set>
                                    <p:anim calcmode="lin" valueType="num">
                                      <p:cBhvr>
                                        <p:cTn id="39" dur="750" fill="hold"/>
                                        <p:tgtEl>
                                          <p:spTgt spid="22"/>
                                        </p:tgtEl>
                                        <p:attrNameLst>
                                          <p:attrName>ppt_w</p:attrName>
                                        </p:attrNameLst>
                                      </p:cBhvr>
                                      <p:tavLst>
                                        <p:tav tm="0">
                                          <p:val>
                                            <p:fltVal val="0"/>
                                          </p:val>
                                        </p:tav>
                                        <p:tav tm="100000">
                                          <p:val>
                                            <p:strVal val="#ppt_w"/>
                                          </p:val>
                                        </p:tav>
                                      </p:tavLst>
                                    </p:anim>
                                    <p:anim calcmode="lin" valueType="num">
                                      <p:cBhvr>
                                        <p:cTn id="40" dur="750" fill="hold"/>
                                        <p:tgtEl>
                                          <p:spTgt spid="22"/>
                                        </p:tgtEl>
                                        <p:attrNameLst>
                                          <p:attrName>ppt_h</p:attrName>
                                        </p:attrNameLst>
                                      </p:cBhvr>
                                      <p:tavLst>
                                        <p:tav tm="0">
                                          <p:val>
                                            <p:fltVal val="0"/>
                                          </p:val>
                                        </p:tav>
                                        <p:tav tm="100000">
                                          <p:val>
                                            <p:strVal val="#ppt_h"/>
                                          </p:val>
                                        </p:tav>
                                      </p:tavLst>
                                    </p:anim>
                                    <p:animEffect transition="in" filter="fade">
                                      <p:cBhvr>
                                        <p:cTn id="41" dur="750"/>
                                        <p:tgtEl>
                                          <p:spTgt spid="22"/>
                                        </p:tgtEl>
                                      </p:cBhvr>
                                    </p:animEffect>
                                  </p:childTnLst>
                                </p:cTn>
                              </p:par>
                            </p:childTnLst>
                          </p:cTn>
                        </p:par>
                        <p:par>
                          <p:cTn id="42" fill="hold">
                            <p:stCondLst>
                              <p:cond delay="2000"/>
                            </p:stCondLst>
                            <p:childTnLst>
                              <p:par>
                                <p:cTn id="43" presetID="6" presetClass="entr" presetSubtype="32" fill="hold" nodeType="afterEffect">
                                  <p:stCondLst>
                                    <p:cond delay="500"/>
                                  </p:stCondLst>
                                  <p:childTnLst>
                                    <p:set>
                                      <p:cBhvr>
                                        <p:cTn id="44" dur="1" fill="hold">
                                          <p:stCondLst>
                                            <p:cond delay="0"/>
                                          </p:stCondLst>
                                        </p:cTn>
                                        <p:tgtEl>
                                          <p:spTgt spid="41"/>
                                        </p:tgtEl>
                                        <p:attrNameLst>
                                          <p:attrName>style.visibility</p:attrName>
                                        </p:attrNameLst>
                                      </p:cBhvr>
                                      <p:to>
                                        <p:strVal val="visible"/>
                                      </p:to>
                                    </p:set>
                                    <p:animEffect transition="in" filter="circle(out)">
                                      <p:cBhvr>
                                        <p:cTn id="45" dur="2000"/>
                                        <p:tgtEl>
                                          <p:spTgt spid="41"/>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heel(1)">
                                      <p:cBhvr>
                                        <p:cTn id="48"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Approaches as Different As Individuals</a:t>
            </a:r>
          </a:p>
        </p:txBody>
      </p:sp>
      <p:sp>
        <p:nvSpPr>
          <p:cNvPr id="5" name="Content Placeholder 4"/>
          <p:cNvSpPr>
            <a:spLocks noGrp="1"/>
          </p:cNvSpPr>
          <p:nvPr>
            <p:ph sz="quarter" idx="33"/>
          </p:nvPr>
        </p:nvSpPr>
        <p:spPr>
          <a:xfrm>
            <a:off x="700464" y="1660088"/>
            <a:ext cx="3883156" cy="4154179"/>
          </a:xfrm>
        </p:spPr>
        <p:txBody>
          <a:bodyPr/>
          <a:lstStyle/>
          <a:p>
            <a:r>
              <a:rPr lang="en-US" dirty="0"/>
              <a:t>Apps</a:t>
            </a:r>
          </a:p>
          <a:p>
            <a:r>
              <a:rPr lang="en-US" dirty="0"/>
              <a:t>Blogs</a:t>
            </a:r>
          </a:p>
          <a:p>
            <a:r>
              <a:rPr lang="en-US" dirty="0"/>
              <a:t>Checklists</a:t>
            </a:r>
          </a:p>
          <a:p>
            <a:r>
              <a:rPr lang="en-US" dirty="0"/>
              <a:t>Consumer Articles</a:t>
            </a:r>
          </a:p>
          <a:p>
            <a:r>
              <a:rPr lang="en-US" dirty="0"/>
              <a:t>Infographics</a:t>
            </a:r>
          </a:p>
          <a:p>
            <a:r>
              <a:rPr lang="en-US" dirty="0"/>
              <a:t>Media Interviews</a:t>
            </a:r>
          </a:p>
          <a:p>
            <a:r>
              <a:rPr lang="en-US" dirty="0"/>
              <a:t>Social Engagement</a:t>
            </a:r>
          </a:p>
          <a:p>
            <a:r>
              <a:rPr lang="en-US" dirty="0"/>
              <a:t>Videos</a:t>
            </a:r>
          </a:p>
        </p:txBody>
      </p:sp>
      <p:pic>
        <p:nvPicPr>
          <p:cNvPr id="14" name="Content Placeholder 13"/>
          <p:cNvPicPr>
            <a:picLocks noGrp="1" noChangeAspect="1"/>
          </p:cNvPicPr>
          <p:nvPr>
            <p:ph sz="quarter" idx="34"/>
          </p:nvPr>
        </p:nvPicPr>
        <p:blipFill>
          <a:blip r:embed="rId2"/>
          <a:stretch>
            <a:fillRect/>
          </a:stretch>
        </p:blipFill>
        <p:spPr>
          <a:xfrm>
            <a:off x="5086281" y="1734533"/>
            <a:ext cx="2524574" cy="3817856"/>
          </a:xfrm>
          <a:prstGeom prst="rect">
            <a:avLst/>
          </a:prstGeom>
          <a:ln w="76200">
            <a:solidFill>
              <a:schemeClr val="accent1"/>
            </a:solidFill>
          </a:ln>
        </p:spPr>
      </p:pic>
    </p:spTree>
    <p:extLst>
      <p:ext uri="{BB962C8B-B14F-4D97-AF65-F5344CB8AC3E}">
        <p14:creationId xmlns:p14="http://schemas.microsoft.com/office/powerpoint/2010/main" val="3616893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200" dirty="0"/>
              <a:t>I.I.I. and Industry Resources</a:t>
            </a:r>
          </a:p>
        </p:txBody>
      </p:sp>
    </p:spTree>
    <p:extLst>
      <p:ext uri="{BB962C8B-B14F-4D97-AF65-F5344CB8AC3E}">
        <p14:creationId xmlns:p14="http://schemas.microsoft.com/office/powerpoint/2010/main" val="21163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l="-2882" t="-1100" r="-3317"/>
          <a:stretch/>
        </p:blipFill>
        <p:spPr>
          <a:xfrm>
            <a:off x="2944426" y="1119947"/>
            <a:ext cx="5236016" cy="5356881"/>
          </a:xfrm>
          <a:prstGeom prst="rect">
            <a:avLst/>
          </a:prstGeom>
          <a:ln w="3175">
            <a:solidFill>
              <a:schemeClr val="bg1">
                <a:lumMod val="75000"/>
              </a:schemeClr>
            </a:solidFill>
          </a:ln>
        </p:spPr>
      </p:pic>
      <p:sp>
        <p:nvSpPr>
          <p:cNvPr id="6" name="Title 5"/>
          <p:cNvSpPr>
            <a:spLocks noGrp="1"/>
          </p:cNvSpPr>
          <p:nvPr>
            <p:ph type="title"/>
          </p:nvPr>
        </p:nvSpPr>
        <p:spPr/>
        <p:txBody>
          <a:bodyPr/>
          <a:lstStyle/>
          <a:p>
            <a:r>
              <a:rPr lang="en-US" dirty="0"/>
              <a:t>I.I.I. Website</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0A0A16B-4B35-4A56-A072-F71C156E6172}"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srgbClr val="000000"/>
              </a:solidFill>
              <a:effectLst/>
              <a:uLnTx/>
              <a:uFillTx/>
            </a:endParaRPr>
          </a:p>
        </p:txBody>
      </p:sp>
      <p:sp>
        <p:nvSpPr>
          <p:cNvPr id="2" name="Date Placeholder 1"/>
          <p:cNvSpPr>
            <a:spLocks noGrp="1"/>
          </p:cNvSpPr>
          <p:nvPr>
            <p:ph type="dt" sz="half" idx="2"/>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12/01/09 - 9pm</a:t>
            </a:r>
          </a:p>
        </p:txBody>
      </p:sp>
      <p:sp>
        <p:nvSpPr>
          <p:cNvPr id="3" name="Footer Placeholder 2"/>
          <p:cNvSpPr>
            <a:spLocks noGrp="1"/>
          </p:cNvSpPr>
          <p:nvPr>
            <p:ph type="ftr" sz="quarter" idx="3"/>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eSlide – P6466 – The Financial Crisis and the Future of the P/C</a:t>
            </a:r>
          </a:p>
        </p:txBody>
      </p:sp>
      <p:sp>
        <p:nvSpPr>
          <p:cNvPr id="12" name="Rectangle 4"/>
          <p:cNvSpPr>
            <a:spLocks noChangeArrowheads="1"/>
          </p:cNvSpPr>
          <p:nvPr/>
        </p:nvSpPr>
        <p:spPr bwMode="blackWhite">
          <a:xfrm>
            <a:off x="267444" y="1119947"/>
            <a:ext cx="2574925" cy="1428750"/>
          </a:xfrm>
          <a:prstGeom prst="rect">
            <a:avLst/>
          </a:prstGeom>
          <a:solidFill>
            <a:schemeClr val="bg1"/>
          </a:solidFill>
          <a:ln w="12700" algn="ctr">
            <a:solidFill>
              <a:srgbClr val="4B9FCD"/>
            </a:solidFill>
            <a:miter lim="800000"/>
            <a:headEnd/>
            <a:tailEnd/>
          </a:ln>
        </p:spPr>
        <p:txBody>
          <a:bodyPr tIns="640080" bIns="9144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286EB8"/>
              </a:solidFill>
              <a:effectLst/>
              <a:uLnTx/>
              <a:uFillTx/>
              <a:latin typeface="Arial" panose="020B0604020202020204" pitchFamily="34" charset="0"/>
            </a:endParaRPr>
          </a:p>
        </p:txBody>
      </p:sp>
      <p:sp>
        <p:nvSpPr>
          <p:cNvPr id="13" name="Rectangle 5"/>
          <p:cNvSpPr>
            <a:spLocks noChangeArrowheads="1"/>
          </p:cNvSpPr>
          <p:nvPr/>
        </p:nvSpPr>
        <p:spPr bwMode="blackWhite">
          <a:xfrm>
            <a:off x="369501" y="1249960"/>
            <a:ext cx="2306659" cy="1097465"/>
          </a:xfrm>
          <a:prstGeom prst="rect">
            <a:avLst/>
          </a:prstGeom>
          <a:noFill/>
          <a:ln w="12700">
            <a:noFill/>
            <a:miter lim="800000"/>
            <a:headEnd/>
            <a:tailEnd/>
          </a:ln>
          <a:effectLst/>
        </p:spPr>
        <p:txBody>
          <a:bodyPr lIns="45720" rIns="45720" anchor="ctr"/>
          <a:lstStyle/>
          <a:p>
            <a:pPr marL="0" marR="0" lvl="0" indent="0" defTabSz="914400" eaLnBrk="1" fontAlgn="auto" latinLnBrk="0" hangingPunct="1">
              <a:lnSpc>
                <a:spcPct val="95000"/>
              </a:lnSpc>
              <a:spcBef>
                <a:spcPct val="25000"/>
              </a:spcBef>
              <a:spcAft>
                <a:spcPts val="0"/>
              </a:spcAft>
              <a:buClrTx/>
              <a:buSzTx/>
              <a:buFontTx/>
              <a:buNone/>
              <a:tabLst/>
              <a:defRPr/>
            </a:pPr>
            <a:r>
              <a:rPr kumimoji="0" lang="en-US" sz="1400" b="0" i="0" u="none" strike="noStrike" kern="0" cap="none" spc="0" normalizeH="0" baseline="0" noProof="0" dirty="0">
                <a:ln>
                  <a:noFill/>
                </a:ln>
                <a:solidFill>
                  <a:srgbClr val="286EB8"/>
                </a:solidFill>
                <a:effectLst/>
                <a:uLnTx/>
                <a:uFillTx/>
                <a:latin typeface="Arial"/>
                <a:cs typeface="Arial"/>
              </a:rPr>
              <a:t>The I.I.I. homepage is updated regularly with content relevant to consumers.</a:t>
            </a:r>
          </a:p>
        </p:txBody>
      </p:sp>
      <p:sp>
        <p:nvSpPr>
          <p:cNvPr id="16" name="Right Triangle 15"/>
          <p:cNvSpPr/>
          <p:nvPr/>
        </p:nvSpPr>
        <p:spPr>
          <a:xfrm rot="10800000">
            <a:off x="2624188" y="1122616"/>
            <a:ext cx="216647" cy="216647"/>
          </a:xfrm>
          <a:prstGeom prst="rtTriangle">
            <a:avLst/>
          </a:prstGeom>
          <a:solidFill>
            <a:srgbClr val="286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332587224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DA167-5E0F-4379-A5B2-59D216ACD597}"/>
              </a:ext>
            </a:extLst>
          </p:cNvPr>
          <p:cNvSpPr>
            <a:spLocks noGrp="1"/>
          </p:cNvSpPr>
          <p:nvPr>
            <p:ph type="title"/>
          </p:nvPr>
        </p:nvSpPr>
        <p:spPr/>
        <p:txBody>
          <a:bodyPr/>
          <a:lstStyle/>
          <a:p>
            <a:r>
              <a:rPr lang="en-US" dirty="0"/>
              <a:t>IBHS – Great Resources for a Small Business</a:t>
            </a:r>
          </a:p>
        </p:txBody>
      </p:sp>
      <p:pic>
        <p:nvPicPr>
          <p:cNvPr id="3" name="Picture 2">
            <a:extLst>
              <a:ext uri="{FF2B5EF4-FFF2-40B4-BE49-F238E27FC236}">
                <a16:creationId xmlns:a16="http://schemas.microsoft.com/office/drawing/2014/main" id="{A0D22972-1C40-45E8-811D-41C69DA66BFC}"/>
              </a:ext>
            </a:extLst>
          </p:cNvPr>
          <p:cNvPicPr>
            <a:picLocks noChangeAspect="1"/>
          </p:cNvPicPr>
          <p:nvPr/>
        </p:nvPicPr>
        <p:blipFill>
          <a:blip r:embed="rId2"/>
          <a:stretch>
            <a:fillRect/>
          </a:stretch>
        </p:blipFill>
        <p:spPr>
          <a:xfrm>
            <a:off x="0" y="1130342"/>
            <a:ext cx="9144000" cy="4597316"/>
          </a:xfrm>
          <a:prstGeom prst="rect">
            <a:avLst/>
          </a:prstGeom>
        </p:spPr>
      </p:pic>
    </p:spTree>
    <p:extLst>
      <p:ext uri="{BB962C8B-B14F-4D97-AF65-F5344CB8AC3E}">
        <p14:creationId xmlns:p14="http://schemas.microsoft.com/office/powerpoint/2010/main" val="3715456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CBBF6-EB9D-4272-B70E-3FD736B93007}"/>
              </a:ext>
            </a:extLst>
          </p:cNvPr>
          <p:cNvSpPr>
            <a:spLocks noGrp="1"/>
          </p:cNvSpPr>
          <p:nvPr>
            <p:ph type="title"/>
          </p:nvPr>
        </p:nvSpPr>
        <p:spPr/>
        <p:txBody>
          <a:bodyPr/>
          <a:lstStyle/>
          <a:p>
            <a:r>
              <a:rPr lang="en-US" dirty="0"/>
              <a:t>NAIC Resources for the Industry and Consumers</a:t>
            </a:r>
          </a:p>
        </p:txBody>
      </p:sp>
      <p:pic>
        <p:nvPicPr>
          <p:cNvPr id="3" name="Picture 2">
            <a:extLst>
              <a:ext uri="{FF2B5EF4-FFF2-40B4-BE49-F238E27FC236}">
                <a16:creationId xmlns:a16="http://schemas.microsoft.com/office/drawing/2014/main" id="{C0DC0A5D-565D-4FEF-96EE-CD189FE159A3}"/>
              </a:ext>
            </a:extLst>
          </p:cNvPr>
          <p:cNvPicPr>
            <a:picLocks noChangeAspect="1"/>
          </p:cNvPicPr>
          <p:nvPr/>
        </p:nvPicPr>
        <p:blipFill>
          <a:blip r:embed="rId2"/>
          <a:stretch>
            <a:fillRect/>
          </a:stretch>
        </p:blipFill>
        <p:spPr>
          <a:xfrm>
            <a:off x="1070042" y="1182286"/>
            <a:ext cx="7003915" cy="5675713"/>
          </a:xfrm>
          <a:prstGeom prst="rect">
            <a:avLst/>
          </a:prstGeom>
        </p:spPr>
      </p:pic>
    </p:spTree>
    <p:extLst>
      <p:ext uri="{BB962C8B-B14F-4D97-AF65-F5344CB8AC3E}">
        <p14:creationId xmlns:p14="http://schemas.microsoft.com/office/powerpoint/2010/main" val="3317344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8BA7-9D02-4809-8C5A-BA1A13D9C032}"/>
              </a:ext>
            </a:extLst>
          </p:cNvPr>
          <p:cNvSpPr>
            <a:spLocks noGrp="1"/>
          </p:cNvSpPr>
          <p:nvPr>
            <p:ph type="title"/>
          </p:nvPr>
        </p:nvSpPr>
        <p:spPr/>
        <p:txBody>
          <a:bodyPr/>
          <a:lstStyle/>
          <a:p>
            <a:r>
              <a:rPr lang="en-US" dirty="0"/>
              <a:t>CPCU Society/The Institutes Great Source of Information</a:t>
            </a:r>
          </a:p>
        </p:txBody>
      </p:sp>
      <p:pic>
        <p:nvPicPr>
          <p:cNvPr id="3" name="Picture 2">
            <a:extLst>
              <a:ext uri="{FF2B5EF4-FFF2-40B4-BE49-F238E27FC236}">
                <a16:creationId xmlns:a16="http://schemas.microsoft.com/office/drawing/2014/main" id="{42B6DE35-AF74-4D0D-AB3E-6387CA29192E}"/>
              </a:ext>
            </a:extLst>
          </p:cNvPr>
          <p:cNvPicPr>
            <a:picLocks noChangeAspect="1"/>
          </p:cNvPicPr>
          <p:nvPr/>
        </p:nvPicPr>
        <p:blipFill>
          <a:blip r:embed="rId2"/>
          <a:stretch>
            <a:fillRect/>
          </a:stretch>
        </p:blipFill>
        <p:spPr>
          <a:xfrm>
            <a:off x="1524419" y="1182286"/>
            <a:ext cx="6095161" cy="5675714"/>
          </a:xfrm>
          <a:prstGeom prst="rect">
            <a:avLst/>
          </a:prstGeom>
        </p:spPr>
      </p:pic>
    </p:spTree>
    <p:extLst>
      <p:ext uri="{BB962C8B-B14F-4D97-AF65-F5344CB8AC3E}">
        <p14:creationId xmlns:p14="http://schemas.microsoft.com/office/powerpoint/2010/main" val="4239115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9B18EB-5E4C-4F4E-848B-D424B97C370C}"/>
              </a:ext>
            </a:extLst>
          </p:cNvPr>
          <p:cNvSpPr>
            <a:spLocks noGrp="1"/>
          </p:cNvSpPr>
          <p:nvPr>
            <p:ph type="ctrTitle"/>
          </p:nvPr>
        </p:nvSpPr>
        <p:spPr/>
        <p:txBody>
          <a:bodyPr/>
          <a:lstStyle/>
          <a:p>
            <a:r>
              <a:rPr lang="en-US" dirty="0"/>
              <a:t>Public Attitudes Toward Insurance</a:t>
            </a:r>
          </a:p>
        </p:txBody>
      </p:sp>
      <p:sp>
        <p:nvSpPr>
          <p:cNvPr id="6" name="Subtitle 5">
            <a:extLst>
              <a:ext uri="{FF2B5EF4-FFF2-40B4-BE49-F238E27FC236}">
                <a16:creationId xmlns:a16="http://schemas.microsoft.com/office/drawing/2014/main" id="{89B59A9D-1947-4873-B564-1E613EF6A9FB}"/>
              </a:ext>
            </a:extLst>
          </p:cNvPr>
          <p:cNvSpPr>
            <a:spLocks noGrp="1"/>
          </p:cNvSpPr>
          <p:nvPr>
            <p:ph type="subTitle" idx="1"/>
          </p:nvPr>
        </p:nvSpPr>
        <p:spPr/>
        <p:txBody>
          <a:bodyPr/>
          <a:lstStyle/>
          <a:p>
            <a:r>
              <a:rPr lang="en-US" dirty="0"/>
              <a:t>2016 I.I.I. Insurance Pulse</a:t>
            </a:r>
          </a:p>
        </p:txBody>
      </p:sp>
    </p:spTree>
    <p:extLst>
      <p:ext uri="{BB962C8B-B14F-4D97-AF65-F5344CB8AC3E}">
        <p14:creationId xmlns:p14="http://schemas.microsoft.com/office/powerpoint/2010/main" val="86609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a:t>Questions?</a:t>
            </a:r>
            <a:br>
              <a:rPr lang="en-US" dirty="0"/>
            </a:br>
            <a:r>
              <a:rPr lang="en-US" dirty="0"/>
              <a:t>And, Thank You!</a:t>
            </a:r>
          </a:p>
        </p:txBody>
      </p:sp>
      <p:sp>
        <p:nvSpPr>
          <p:cNvPr id="11" name="Subtitle 10"/>
          <p:cNvSpPr>
            <a:spLocks noGrp="1"/>
          </p:cNvSpPr>
          <p:nvPr>
            <p:ph type="subTitle" idx="1"/>
          </p:nvPr>
        </p:nvSpPr>
        <p:spPr>
          <a:xfrm>
            <a:off x="704080" y="3542606"/>
            <a:ext cx="6949440" cy="1774112"/>
          </a:xfrm>
        </p:spPr>
        <p:txBody>
          <a:bodyPr/>
          <a:lstStyle/>
          <a:p>
            <a:r>
              <a:rPr lang="en-US" dirty="0"/>
              <a:t>@JeanneSalvatore</a:t>
            </a:r>
          </a:p>
          <a:p>
            <a:r>
              <a:rPr lang="en-US" dirty="0"/>
              <a:t>212-346-5555</a:t>
            </a:r>
          </a:p>
          <a:p>
            <a:r>
              <a:rPr lang="en-US" dirty="0"/>
              <a:t>917-612-4088</a:t>
            </a:r>
          </a:p>
          <a:p>
            <a:r>
              <a:rPr lang="en-US" dirty="0"/>
              <a:t>Jeannes@iii.org</a:t>
            </a:r>
          </a:p>
          <a:p>
            <a:r>
              <a:rPr lang="en-US" dirty="0">
                <a:hlinkClick r:id="rId2"/>
              </a:rPr>
              <a:t>jeannes@iii.org</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62111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6"/>
          <p:cNvGraphicFramePr>
            <a:graphicFrameLocks/>
          </p:cNvGraphicFramePr>
          <p:nvPr>
            <p:extLst/>
          </p:nvPr>
        </p:nvGraphicFramePr>
        <p:xfrm>
          <a:off x="352425" y="1780920"/>
          <a:ext cx="8467725" cy="3746500"/>
        </p:xfrm>
        <a:graphic>
          <a:graphicData uri="http://schemas.openxmlformats.org/drawingml/2006/chart">
            <c:chart xmlns:c="http://schemas.openxmlformats.org/drawingml/2006/chart" xmlns:r="http://schemas.openxmlformats.org/officeDocument/2006/relationships" r:id="rId3"/>
          </a:graphicData>
        </a:graphic>
      </p:graphicFrame>
      <p:sp>
        <p:nvSpPr>
          <p:cNvPr id="1030" name="Rectangle 2"/>
          <p:cNvSpPr>
            <a:spLocks noGrp="1" noChangeArrowheads="1"/>
          </p:cNvSpPr>
          <p:nvPr>
            <p:ph type="title"/>
          </p:nvPr>
        </p:nvSpPr>
        <p:spPr/>
        <p:txBody>
          <a:bodyPr/>
          <a:lstStyle/>
          <a:p>
            <a:r>
              <a:rPr lang="en-US" dirty="0"/>
              <a:t>I.I.I. Poll: Favorability</a:t>
            </a:r>
          </a:p>
        </p:txBody>
      </p:sp>
      <p:sp>
        <p:nvSpPr>
          <p:cNvPr id="7" name="Text Placeholder 6"/>
          <p:cNvSpPr>
            <a:spLocks noGrp="1"/>
          </p:cNvSpPr>
          <p:nvPr>
            <p:ph type="body" sz="quarter" idx="16"/>
          </p:nvPr>
        </p:nvSpPr>
        <p:spPr/>
        <p:txBody>
          <a:bodyPr/>
          <a:lstStyle/>
          <a:p>
            <a:r>
              <a:rPr lang="en-US" dirty="0"/>
              <a:t>Source: Insurance Information Institute </a:t>
            </a:r>
            <a:r>
              <a:rPr lang="en-US" i="1" dirty="0"/>
              <a:t>Pulse</a:t>
            </a:r>
            <a:r>
              <a:rPr lang="en-US" dirty="0"/>
              <a:t> survey, November 2016.</a:t>
            </a:r>
          </a:p>
        </p:txBody>
      </p:sp>
      <p:sp>
        <p:nvSpPr>
          <p:cNvPr id="19" name="Text Placeholder 4"/>
          <p:cNvSpPr txBox="1">
            <a:spLocks/>
          </p:cNvSpPr>
          <p:nvPr/>
        </p:nvSpPr>
        <p:spPr bwMode="gray">
          <a:xfrm>
            <a:off x="352425" y="5575300"/>
            <a:ext cx="8462391" cy="5943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Auto/Home Insurers Tie with Banks as Highest Rated of Industries Surveyed</a:t>
            </a:r>
          </a:p>
        </p:txBody>
      </p:sp>
      <p:sp>
        <p:nvSpPr>
          <p:cNvPr id="20" name="Text Placeholder 9"/>
          <p:cNvSpPr>
            <a:spLocks noGrp="1"/>
          </p:cNvSpPr>
          <p:nvPr>
            <p:ph type="body" sz="quarter" idx="4294967295"/>
          </p:nvPr>
        </p:nvSpPr>
        <p:spPr>
          <a:xfrm>
            <a:off x="352425" y="1371600"/>
            <a:ext cx="8462391" cy="59436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sz="1600" dirty="0"/>
              <a:t>Percent of Public Rating Industry as Very or Mostly Favorable, 2016</a:t>
            </a:r>
          </a:p>
        </p:txBody>
      </p:sp>
    </p:spTree>
    <p:extLst>
      <p:ext uri="{BB962C8B-B14F-4D97-AF65-F5344CB8AC3E}">
        <p14:creationId xmlns:p14="http://schemas.microsoft.com/office/powerpoint/2010/main" val="26552541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475F98-6C60-4224-B768-E3198DD4EA91}"/>
              </a:ext>
            </a:extLst>
          </p:cNvPr>
          <p:cNvSpPr>
            <a:spLocks noGrp="1"/>
          </p:cNvSpPr>
          <p:nvPr>
            <p:ph type="title"/>
          </p:nvPr>
        </p:nvSpPr>
        <p:spPr>
          <a:xfrm>
            <a:off x="689112" y="232327"/>
            <a:ext cx="8125703" cy="377274"/>
          </a:xfrm>
        </p:spPr>
        <p:txBody>
          <a:bodyPr/>
          <a:lstStyle/>
          <a:p>
            <a:r>
              <a:rPr lang="en-US" dirty="0"/>
              <a:t>Perception of the Insurance Industry </a:t>
            </a:r>
          </a:p>
        </p:txBody>
      </p:sp>
      <p:sp>
        <p:nvSpPr>
          <p:cNvPr id="9" name="Content Placeholder 8">
            <a:extLst>
              <a:ext uri="{FF2B5EF4-FFF2-40B4-BE49-F238E27FC236}">
                <a16:creationId xmlns:a16="http://schemas.microsoft.com/office/drawing/2014/main" id="{22A67160-F28B-456E-AD18-3FDF9DDCB34C}"/>
              </a:ext>
            </a:extLst>
          </p:cNvPr>
          <p:cNvSpPr>
            <a:spLocks noGrp="1"/>
          </p:cNvSpPr>
          <p:nvPr>
            <p:ph idx="1"/>
          </p:nvPr>
        </p:nvSpPr>
        <p:spPr>
          <a:xfrm>
            <a:off x="231913" y="1192697"/>
            <a:ext cx="8582903" cy="4732616"/>
          </a:xfrm>
        </p:spPr>
        <p:txBody>
          <a:bodyPr/>
          <a:lstStyle/>
          <a:p>
            <a:r>
              <a:rPr lang="en-US" dirty="0"/>
              <a:t>Almost half of Americans (48 percent) would not like to see someone close to them choose the insurance field for their career.</a:t>
            </a:r>
          </a:p>
          <a:p>
            <a:r>
              <a:rPr lang="en-US" dirty="0"/>
              <a:t>Less than half of Americans (44 percent) would like to see someone close to them choose the insurance field for their career. </a:t>
            </a:r>
          </a:p>
          <a:p>
            <a:r>
              <a:rPr lang="en-US" dirty="0"/>
              <a:t>Of the 44 percent of Americans who said they would like to see someone close to them choose insurance for their career, about three-quarters (74 percent) said it was because they had a good opinion of the insurance professionals with whom they are familiar</a:t>
            </a:r>
          </a:p>
          <a:p>
            <a:r>
              <a:rPr lang="en-US" dirty="0"/>
              <a:t>About three out of five of favorable respondents think that insurance is a field where there are jobs available or employees are well paid.</a:t>
            </a:r>
          </a:p>
        </p:txBody>
      </p:sp>
      <p:sp>
        <p:nvSpPr>
          <p:cNvPr id="10" name="Text Placeholder 9">
            <a:extLst>
              <a:ext uri="{FF2B5EF4-FFF2-40B4-BE49-F238E27FC236}">
                <a16:creationId xmlns:a16="http://schemas.microsoft.com/office/drawing/2014/main" id="{46AB4788-6FC7-4CF0-AB4D-8FB1A703FD2B}"/>
              </a:ext>
            </a:extLst>
          </p:cNvPr>
          <p:cNvSpPr>
            <a:spLocks noGrp="1"/>
          </p:cNvSpPr>
          <p:nvPr>
            <p:ph type="body" sz="quarter" idx="15"/>
          </p:nvPr>
        </p:nvSpPr>
        <p:spPr>
          <a:xfrm>
            <a:off x="689112" y="609602"/>
            <a:ext cx="8293791" cy="503582"/>
          </a:xfrm>
        </p:spPr>
        <p:txBody>
          <a:bodyPr/>
          <a:lstStyle/>
          <a:p>
            <a:r>
              <a:rPr lang="en-US" b="1" i="1" dirty="0">
                <a:solidFill>
                  <a:schemeClr val="accent1"/>
                </a:solidFill>
              </a:rPr>
              <a:t>Related to Interest in Working in the Industry!</a:t>
            </a:r>
          </a:p>
        </p:txBody>
      </p:sp>
      <p:sp>
        <p:nvSpPr>
          <p:cNvPr id="11" name="Text Placeholder 10">
            <a:extLst>
              <a:ext uri="{FF2B5EF4-FFF2-40B4-BE49-F238E27FC236}">
                <a16:creationId xmlns:a16="http://schemas.microsoft.com/office/drawing/2014/main" id="{5FCD9A2E-6FC0-4FAF-844B-2CFD2553901F}"/>
              </a:ext>
            </a:extLst>
          </p:cNvPr>
          <p:cNvSpPr>
            <a:spLocks noGrp="1"/>
          </p:cNvSpPr>
          <p:nvPr>
            <p:ph type="body" sz="quarter" idx="16"/>
          </p:nvPr>
        </p:nvSpPr>
        <p:spPr/>
        <p:txBody>
          <a:bodyPr/>
          <a:lstStyle/>
          <a:p>
            <a:r>
              <a:rPr lang="en-US" dirty="0"/>
              <a:t>.</a:t>
            </a:r>
            <a:r>
              <a:rPr lang="en-US" sz="1600" i="1" dirty="0"/>
              <a:t>Source:  2016 I.I.I. Insurance Pulse</a:t>
            </a:r>
          </a:p>
        </p:txBody>
      </p:sp>
    </p:spTree>
    <p:extLst>
      <p:ext uri="{BB962C8B-B14F-4D97-AF65-F5344CB8AC3E}">
        <p14:creationId xmlns:p14="http://schemas.microsoft.com/office/powerpoint/2010/main" val="7584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563DC8-10D5-410C-B6F8-4DE9165F1D7F}"/>
              </a:ext>
            </a:extLst>
          </p:cNvPr>
          <p:cNvSpPr>
            <a:spLocks noGrp="1"/>
          </p:cNvSpPr>
          <p:nvPr>
            <p:ph type="title"/>
          </p:nvPr>
        </p:nvSpPr>
        <p:spPr/>
        <p:txBody>
          <a:bodyPr/>
          <a:lstStyle/>
          <a:p>
            <a:r>
              <a:rPr lang="en-US" dirty="0"/>
              <a:t>Growing Interest in Viewing Policies Online</a:t>
            </a:r>
          </a:p>
        </p:txBody>
      </p:sp>
      <p:sp>
        <p:nvSpPr>
          <p:cNvPr id="5" name="Content Placeholder 4">
            <a:extLst>
              <a:ext uri="{FF2B5EF4-FFF2-40B4-BE49-F238E27FC236}">
                <a16:creationId xmlns:a16="http://schemas.microsoft.com/office/drawing/2014/main" id="{DD2B3FF5-063B-45A0-882D-496065F6D67B}"/>
              </a:ext>
            </a:extLst>
          </p:cNvPr>
          <p:cNvSpPr>
            <a:spLocks noGrp="1"/>
          </p:cNvSpPr>
          <p:nvPr>
            <p:ph idx="1"/>
          </p:nvPr>
        </p:nvSpPr>
        <p:spPr>
          <a:xfrm>
            <a:off x="356616" y="1669774"/>
            <a:ext cx="8458200" cy="4255538"/>
          </a:xfrm>
        </p:spPr>
        <p:txBody>
          <a:bodyPr/>
          <a:lstStyle/>
          <a:p>
            <a:r>
              <a:rPr lang="en-US" dirty="0"/>
              <a:t>Almost eight out of 10 respondents would now like to be able to view all the policies available to them on a single website. </a:t>
            </a:r>
          </a:p>
          <a:p>
            <a:r>
              <a:rPr lang="en-US" dirty="0"/>
              <a:t>In November 2015, 79 percent of policyholders said they wanted to see their policies on one website, up from about seven out of 10 in May 2013 and May 2014. </a:t>
            </a:r>
          </a:p>
          <a:p>
            <a:r>
              <a:rPr lang="en-US" dirty="0"/>
              <a:t>Younger policyholders were most likely to say they would like to see policies on a single site. Nine out of 10 policyholders between the ages of 35 and 44 wanted to view policies online, followed by 89 percent of policyholders age 18 to 34 and 85 percent of those between the ages of 45 and 54. </a:t>
            </a:r>
          </a:p>
          <a:p>
            <a:r>
              <a:rPr lang="en-US" dirty="0"/>
              <a:t>Significantly fewer older policyholders wanted to see policies online, only 56 percent of those age 65 and over, and 72 percent of those between the ages of 55 and 64. </a:t>
            </a:r>
          </a:p>
        </p:txBody>
      </p:sp>
      <p:sp>
        <p:nvSpPr>
          <p:cNvPr id="6" name="Text Placeholder 5">
            <a:extLst>
              <a:ext uri="{FF2B5EF4-FFF2-40B4-BE49-F238E27FC236}">
                <a16:creationId xmlns:a16="http://schemas.microsoft.com/office/drawing/2014/main" id="{3A61D988-25A2-43A2-9420-561BAF996072}"/>
              </a:ext>
            </a:extLst>
          </p:cNvPr>
          <p:cNvSpPr>
            <a:spLocks noGrp="1"/>
          </p:cNvSpPr>
          <p:nvPr>
            <p:ph type="body" sz="quarter" idx="15"/>
          </p:nvPr>
        </p:nvSpPr>
        <p:spPr/>
        <p:txBody>
          <a:bodyPr/>
          <a:lstStyle/>
          <a:p>
            <a:r>
              <a:rPr lang="en-US" dirty="0"/>
              <a:t>Majority Would like Option to Read Policy Before Purchase!</a:t>
            </a:r>
          </a:p>
        </p:txBody>
      </p:sp>
      <p:sp>
        <p:nvSpPr>
          <p:cNvPr id="7" name="Text Placeholder 6">
            <a:extLst>
              <a:ext uri="{FF2B5EF4-FFF2-40B4-BE49-F238E27FC236}">
                <a16:creationId xmlns:a16="http://schemas.microsoft.com/office/drawing/2014/main" id="{598AC9E9-83DA-42FE-8AFE-1C8F7BC698EA}"/>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2298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080" y="2426686"/>
            <a:ext cx="7772400" cy="1380744"/>
          </a:xfrm>
        </p:spPr>
        <p:txBody>
          <a:bodyPr/>
          <a:lstStyle/>
          <a:p>
            <a:r>
              <a:rPr lang="en-US" dirty="0"/>
              <a:t>What do Consumers Know About Insurance?</a:t>
            </a:r>
            <a:br>
              <a:rPr lang="en-US" dirty="0"/>
            </a:br>
            <a:endParaRPr lang="en-US" dirty="0"/>
          </a:p>
        </p:txBody>
      </p:sp>
      <p:sp>
        <p:nvSpPr>
          <p:cNvPr id="3" name="Subtitle 2"/>
          <p:cNvSpPr>
            <a:spLocks noGrp="1"/>
          </p:cNvSpPr>
          <p:nvPr>
            <p:ph type="subTitle" idx="1"/>
          </p:nvPr>
        </p:nvSpPr>
        <p:spPr>
          <a:xfrm>
            <a:off x="704080" y="3542605"/>
            <a:ext cx="6949440" cy="2348744"/>
          </a:xfrm>
        </p:spPr>
        <p:txBody>
          <a:bodyPr/>
          <a:lstStyle/>
          <a:p>
            <a:r>
              <a:rPr lang="en-US" dirty="0"/>
              <a:t>And what don’t they understand about:</a:t>
            </a:r>
          </a:p>
          <a:p>
            <a:r>
              <a:rPr lang="en-US" dirty="0"/>
              <a:t>- Homeowners Insurance</a:t>
            </a:r>
          </a:p>
          <a:p>
            <a:r>
              <a:rPr lang="en-US" dirty="0"/>
              <a:t>- Natural Disasters</a:t>
            </a:r>
          </a:p>
          <a:p>
            <a:r>
              <a:rPr lang="en-US" dirty="0"/>
              <a:t>- Liability Coverage</a:t>
            </a:r>
          </a:p>
          <a:p>
            <a:r>
              <a:rPr lang="en-US" dirty="0"/>
              <a:t>- Cost of Auto Insurance</a:t>
            </a:r>
          </a:p>
          <a:p>
            <a:r>
              <a:rPr lang="en-US" dirty="0"/>
              <a:t>- Telematics</a:t>
            </a:r>
          </a:p>
          <a:p>
            <a:r>
              <a:rPr lang="en-US" dirty="0"/>
              <a:t>- Commercial Insurance</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1925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Homeowners and Renters Insurance</a:t>
            </a:r>
          </a:p>
        </p:txBody>
      </p:sp>
      <p:sp>
        <p:nvSpPr>
          <p:cNvPr id="3" name="Content Placeholder 2"/>
          <p:cNvSpPr>
            <a:spLocks noGrp="1"/>
          </p:cNvSpPr>
          <p:nvPr>
            <p:ph idx="1"/>
          </p:nvPr>
        </p:nvSpPr>
        <p:spPr>
          <a:xfrm>
            <a:off x="436130" y="1881809"/>
            <a:ext cx="8458200" cy="3889514"/>
          </a:xfrm>
        </p:spPr>
        <p:txBody>
          <a:bodyPr/>
          <a:lstStyle/>
          <a:p>
            <a:r>
              <a:rPr lang="en-US" dirty="0"/>
              <a:t>A 2016 Insurance Information Institute poll conducted by ORC International found that </a:t>
            </a:r>
            <a:r>
              <a:rPr lang="en-US" b="1" dirty="0">
                <a:solidFill>
                  <a:schemeClr val="accent1"/>
                </a:solidFill>
              </a:rPr>
              <a:t>93 percent of homeowners had homeowners insurance. </a:t>
            </a:r>
          </a:p>
          <a:p>
            <a:r>
              <a:rPr lang="en-US" dirty="0"/>
              <a:t>And </a:t>
            </a:r>
            <a:r>
              <a:rPr lang="en-US" b="1" dirty="0">
                <a:solidFill>
                  <a:schemeClr val="accent1"/>
                </a:solidFill>
              </a:rPr>
              <a:t>41 percent of renters had renters insurance</a:t>
            </a:r>
            <a:r>
              <a:rPr lang="en-US" dirty="0"/>
              <a:t>.  This number has been growing over the last decade.</a:t>
            </a:r>
          </a:p>
          <a:p>
            <a:r>
              <a:rPr lang="en-US" dirty="0"/>
              <a:t>But only </a:t>
            </a:r>
            <a:r>
              <a:rPr lang="en-US" b="1" dirty="0">
                <a:solidFill>
                  <a:schemeClr val="accent1"/>
                </a:solidFill>
              </a:rPr>
              <a:t>12 percent had a flood insurance policy</a:t>
            </a:r>
            <a:r>
              <a:rPr lang="en-US" dirty="0"/>
              <a:t>, despite the fact that flooding is the most common natural disaster in the U.S.</a:t>
            </a:r>
          </a:p>
          <a:p>
            <a:r>
              <a:rPr lang="en-US" dirty="0"/>
              <a:t>And, although earthquakes have caused damage in all 50 states, </a:t>
            </a:r>
            <a:r>
              <a:rPr lang="en-US" b="1" dirty="0">
                <a:solidFill>
                  <a:schemeClr val="accent1"/>
                </a:solidFill>
              </a:rPr>
              <a:t>only 8 percent of American homeowners purchase separate earthquake insuranc</a:t>
            </a:r>
            <a:r>
              <a:rPr lang="en-US" dirty="0"/>
              <a:t>e or add an earthquake endorsement to their homeowners policy.</a:t>
            </a:r>
          </a:p>
          <a:p>
            <a:endParaRPr lang="en-US" dirty="0"/>
          </a:p>
          <a:p>
            <a:endParaRPr lang="en-US" dirty="0"/>
          </a:p>
        </p:txBody>
      </p:sp>
      <p:sp>
        <p:nvSpPr>
          <p:cNvPr id="4" name="Text Placeholder 3"/>
          <p:cNvSpPr>
            <a:spLocks noGrp="1"/>
          </p:cNvSpPr>
          <p:nvPr>
            <p:ph type="body" sz="quarter" idx="15"/>
          </p:nvPr>
        </p:nvSpPr>
        <p:spPr/>
        <p:txBody>
          <a:bodyPr/>
          <a:lstStyle/>
          <a:p>
            <a:r>
              <a:rPr lang="en-US" b="1" dirty="0">
                <a:solidFill>
                  <a:schemeClr val="tx1"/>
                </a:solidFill>
              </a:rPr>
              <a:t>Most Homeowners Purchase Coverage and Growing Number of Renters do too!</a:t>
            </a:r>
          </a:p>
        </p:txBody>
      </p:sp>
    </p:spTree>
    <p:extLst>
      <p:ext uri="{BB962C8B-B14F-4D97-AF65-F5344CB8AC3E}">
        <p14:creationId xmlns:p14="http://schemas.microsoft.com/office/powerpoint/2010/main" val="218725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nchorCtr="0">
        <a:spAutoFit/>
      </a:bodyPr>
      <a:lstStyle>
        <a:defPPr>
          <a:lnSpc>
            <a:spcPct val="90000"/>
          </a:lnSpc>
          <a:spcBef>
            <a:spcPts val="1200"/>
          </a:spcBef>
          <a:buClr>
            <a:srgbClr val="337DBE"/>
          </a:buClr>
          <a:buSzPct val="77000"/>
          <a:defRPr sz="1400" b="1" dirty="0" smtClean="0"/>
        </a:defPPr>
      </a:lstStyle>
    </a:txDef>
  </a:objectDefaults>
  <a:extraClrSchemeLst/>
</a:theme>
</file>

<file path=ppt/theme/theme2.xml><?xml version="1.0" encoding="utf-8"?>
<a:theme xmlns:a="http://schemas.openxmlformats.org/drawingml/2006/main" name="1_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3.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13591</TotalTime>
  <Words>2212</Words>
  <Application>Microsoft Office PowerPoint</Application>
  <PresentationFormat>On-screen Show (4:3)</PresentationFormat>
  <Paragraphs>218</Paragraphs>
  <Slides>40</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Arial Narrow</vt:lpstr>
      <vt:lpstr>Mangal</vt:lpstr>
      <vt:lpstr>Symbol</vt:lpstr>
      <vt:lpstr>Wingdings</vt:lpstr>
      <vt:lpstr>Wingdings 3</vt:lpstr>
      <vt:lpstr>Office Theme</vt:lpstr>
      <vt:lpstr>1_Office Theme</vt:lpstr>
      <vt:lpstr>Presentation to the Cincinnati CPCU – I Day Jack Casino, Cincinnati, Ohio Thursday, October 26, 2017 </vt:lpstr>
      <vt:lpstr>Presentation Overview</vt:lpstr>
      <vt:lpstr>I.I.I. Mission Statement</vt:lpstr>
      <vt:lpstr>Public Attitudes Toward Insurance</vt:lpstr>
      <vt:lpstr>I.I.I. Poll: Favorability</vt:lpstr>
      <vt:lpstr>Perception of the Insurance Industry </vt:lpstr>
      <vt:lpstr>Growing Interest in Viewing Policies Online</vt:lpstr>
      <vt:lpstr>What do Consumers Know About Insurance? </vt:lpstr>
      <vt:lpstr>Homeowners and Renters Insurance</vt:lpstr>
      <vt:lpstr>Growing Number of Renters Insure Their Home</vt:lpstr>
      <vt:lpstr>Renters Insurance  - Age Matters</vt:lpstr>
      <vt:lpstr>Homeowners Understand the Key Provisions in A Policy</vt:lpstr>
      <vt:lpstr>Confusion about water damage</vt:lpstr>
      <vt:lpstr>Consumers are Fuzzy on the Details</vt:lpstr>
      <vt:lpstr>Consumers are Unaware that Fallen Objects are Covered!</vt:lpstr>
      <vt:lpstr>Lack of Knowledge about Earthquake Coverage</vt:lpstr>
      <vt:lpstr>Consumer Understanding of Liability Coverage</vt:lpstr>
      <vt:lpstr>I.I.I. Poll: Telematics</vt:lpstr>
      <vt:lpstr>I.I.I. Poll: Telematics</vt:lpstr>
      <vt:lpstr>What has the Industry Learned from the Hurricanes and Wildfires in 2017</vt:lpstr>
      <vt:lpstr>Critical Need for Small Business Owners to Understand their Options</vt:lpstr>
      <vt:lpstr>Business are Not Prepared for a Disaster</vt:lpstr>
      <vt:lpstr>Home Based Business Do Not Have Proper Coverage, According to the IIABA Survey</vt:lpstr>
      <vt:lpstr>Millennials and Business Insurance Coverage</vt:lpstr>
      <vt:lpstr>Millennial Business Owners and Employee Benefits</vt:lpstr>
      <vt:lpstr>What Should We Be Communicating? </vt:lpstr>
      <vt:lpstr>Need to Educate Business Owners</vt:lpstr>
      <vt:lpstr>Need to Communicate the Basics As Often as Possible</vt:lpstr>
      <vt:lpstr>Encourage to get both a Renters Insurance Policy and a Flood Insurance Policy</vt:lpstr>
      <vt:lpstr>Need to Clear Up Confusion About Coverage</vt:lpstr>
      <vt:lpstr>Need to Point out Limitations of the Flood Insurance Policy</vt:lpstr>
      <vt:lpstr>How Should We Communicate?</vt:lpstr>
      <vt:lpstr>“Surround Sound” Approach to Consumer Communications</vt:lpstr>
      <vt:lpstr>Approaches as Different As Individuals</vt:lpstr>
      <vt:lpstr>I.I.I. and Industry Resources</vt:lpstr>
      <vt:lpstr>I.I.I. Website</vt:lpstr>
      <vt:lpstr>IBHS – Great Resources for a Small Business</vt:lpstr>
      <vt:lpstr>NAIC Resources for the Industry and Consumers</vt:lpstr>
      <vt:lpstr>CPCU Society/The Institutes Great Source of Information</vt:lpstr>
      <vt:lpstr>Questions? And, Thank You!</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P14228 - III PPT Template 4:3</dc:title>
  <dc:subject>v2007 and v2010</dc:subject>
  <dc:creator>Call @ 866-2-eSlide</dc:creator>
  <dc:description>eSlide, LLC - P14228 - Advisen Casualty</dc:description>
  <cp:lastModifiedBy>Lewis, Charlene</cp:lastModifiedBy>
  <cp:revision>819</cp:revision>
  <cp:lastPrinted>2017-10-24T17:36:47Z</cp:lastPrinted>
  <dcterms:created xsi:type="dcterms:W3CDTF">2011-11-02T14:24:24Z</dcterms:created>
  <dcterms:modified xsi:type="dcterms:W3CDTF">2017-10-26T15:45:38Z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B814607F-4702-4B19-9EAC-70656D1C4A16</vt:lpwstr>
  </property>
  <property fmtid="{D5CDD505-2E9C-101B-9397-08002B2CF9AE}" pid="3" name="ArticulatePath">
    <vt:lpwstr>WIP_P14228_Advisen Casualty_050416_245pm</vt:lpwstr>
  </property>
</Properties>
</file>