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vml" ContentType="application/vnd.openxmlformats-officedocument.vmlDrawing"/>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chart4.xml" ContentType="application/vnd.openxmlformats-officedocument.drawingml.chart+xml"/>
  <Override PartName="/ppt/notesSlides/notesSlide7.xml" ContentType="application/vnd.openxmlformats-officedocument.presentationml.notesSlide+xml"/>
  <Override PartName="/ppt/charts/chart5.xml" ContentType="application/vnd.openxmlformats-officedocument.drawingml.chart+xml"/>
  <Override PartName="/ppt/drawings/drawing1.xml" ContentType="application/vnd.openxmlformats-officedocument.drawingml.chartshapes+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6.xml" ContentType="application/vnd.openxmlformats-officedocument.drawingml.chart+xml"/>
  <Override PartName="/ppt/tags/tag2.xml" ContentType="application/vnd.openxmlformats-officedocument.presentationml.tags+xml"/>
  <Override PartName="/ppt/notesSlides/notesSlide10.xml" ContentType="application/vnd.openxmlformats-officedocument.presentationml.notesSlide+xml"/>
  <Override PartName="/ppt/charts/chart7.xml" ContentType="application/vnd.openxmlformats-officedocument.drawingml.chart+xml"/>
  <Override PartName="/ppt/charts/chart8.xml" ContentType="application/vnd.openxmlformats-officedocument.drawingml.chart+xml"/>
  <Override PartName="/ppt/notesSlides/notesSlide11.xml" ContentType="application/vnd.openxmlformats-officedocument.presentationml.notesSlide+xml"/>
  <Override PartName="/ppt/charts/chart9.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2.xml" ContentType="application/vnd.openxmlformats-officedocument.drawingml.chartshape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10.xml" ContentType="application/vnd.openxmlformats-officedocument.drawingml.chart+xml"/>
  <Override PartName="/ppt/tags/tag3.xml" ContentType="application/vnd.openxmlformats-officedocument.presentationml.tags+xml"/>
  <Override PartName="/ppt/tags/tag4.xml" ContentType="application/vnd.openxmlformats-officedocument.presentationml.tags+xml"/>
  <Override PartName="/ppt/notesSlides/notesSlide16.xml" ContentType="application/vnd.openxmlformats-officedocument.presentationml.notesSlide+xml"/>
  <Override PartName="/ppt/charts/chart11.xml" ContentType="application/vnd.openxmlformats-officedocument.drawingml.chart+xml"/>
  <Override PartName="/ppt/tags/tag5.xml" ContentType="application/vnd.openxmlformats-officedocument.presentationml.tags+xml"/>
  <Override PartName="/ppt/tags/tag6.xml" ContentType="application/vnd.openxmlformats-officedocument.presentationml.tags+xml"/>
  <Override PartName="/ppt/notesSlides/notesSlide17.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35"/>
  </p:notesMasterIdLst>
  <p:sldIdLst>
    <p:sldId id="256" r:id="rId5"/>
    <p:sldId id="1082" r:id="rId6"/>
    <p:sldId id="1080" r:id="rId7"/>
    <p:sldId id="6046" r:id="rId8"/>
    <p:sldId id="5337" r:id="rId9"/>
    <p:sldId id="6045" r:id="rId10"/>
    <p:sldId id="5316" r:id="rId11"/>
    <p:sldId id="317" r:id="rId12"/>
    <p:sldId id="776" r:id="rId13"/>
    <p:sldId id="6044" r:id="rId14"/>
    <p:sldId id="368" r:id="rId15"/>
    <p:sldId id="3975" r:id="rId16"/>
    <p:sldId id="4010" r:id="rId17"/>
    <p:sldId id="6021" r:id="rId18"/>
    <p:sldId id="5341" r:id="rId19"/>
    <p:sldId id="5342" r:id="rId20"/>
    <p:sldId id="5322" r:id="rId21"/>
    <p:sldId id="5299" r:id="rId22"/>
    <p:sldId id="5298" r:id="rId23"/>
    <p:sldId id="5302" r:id="rId24"/>
    <p:sldId id="5269" r:id="rId25"/>
    <p:sldId id="5305" r:id="rId26"/>
    <p:sldId id="5295" r:id="rId27"/>
    <p:sldId id="5287" r:id="rId28"/>
    <p:sldId id="5304" r:id="rId29"/>
    <p:sldId id="6047" r:id="rId30"/>
    <p:sldId id="512" r:id="rId31"/>
    <p:sldId id="451" r:id="rId32"/>
    <p:sldId id="6031" r:id="rId33"/>
    <p:sldId id="6041" r:id="rId3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0AB43"/>
    <a:srgbClr val="1C93D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301" autoAdjust="0"/>
    <p:restoredTop sz="94660"/>
  </p:normalViewPr>
  <p:slideViewPr>
    <p:cSldViewPr snapToGrid="0">
      <p:cViewPr varScale="1">
        <p:scale>
          <a:sx n="67" d="100"/>
          <a:sy n="67" d="100"/>
        </p:scale>
        <p:origin x="592" y="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 Id="rId8" Type="http://schemas.openxmlformats.org/officeDocument/2006/relationships/slide" Target="slides/slide4.xml"/><Relationship Id="rId3" Type="http://schemas.openxmlformats.org/officeDocument/2006/relationships/customXml" Target="../customXml/item3.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2.xml.rels><?xml version="1.0" encoding="UTF-8" standalone="yes"?>
<Relationships xmlns="http://schemas.openxmlformats.org/package/2006/relationships"><Relationship Id="rId3" Type="http://schemas.openxmlformats.org/officeDocument/2006/relationships/oleObject" Target="file:///C:\Users\DorfmanMax\Dropbox%20(III)\Research%20and%20Education\2019%20Research\Combined%20Ratio%20Model\Q1%202020%20estimate\Webinar%20materials\Copy%20of%20Combined%20Ratio%20and%20Prem%20Growth%20Summaries%20from%20v5b%20.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5.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3.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0880723242927968"/>
          <c:y val="3.7256562235393732E-2"/>
          <c:w val="0.74833323227335868"/>
          <c:h val="0.77412362404741741"/>
        </c:manualLayout>
      </c:layout>
      <c:barChart>
        <c:barDir val="bar"/>
        <c:grouping val="stacked"/>
        <c:varyColors val="0"/>
        <c:ser>
          <c:idx val="0"/>
          <c:order val="0"/>
          <c:tx>
            <c:strRef>
              <c:f>Sheet1!$B$1</c:f>
              <c:strCache>
                <c:ptCount val="1"/>
                <c:pt idx="0">
                  <c:v>Series 1</c:v>
                </c:pt>
              </c:strCache>
            </c:strRef>
          </c:tx>
          <c:spPr>
            <a:solidFill>
              <a:schemeClr val="accent1"/>
            </a:solidFill>
            <a:ln>
              <a:noFill/>
            </a:ln>
            <a:effectLst/>
          </c:spPr>
          <c:invertIfNegative val="0"/>
          <c:dLbls>
            <c:dLbl>
              <c:idx val="0"/>
              <c:numFmt formatCode="#,##0.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4-2BE6-46C5-965F-E480A0C9985E}"/>
                </c:ext>
              </c:extLst>
            </c:dLbl>
            <c:dLbl>
              <c:idx val="4"/>
              <c:delete val="1"/>
              <c:extLst>
                <c:ext xmlns:c15="http://schemas.microsoft.com/office/drawing/2012/chart" uri="{CE6537A1-D6FC-4f65-9D91-7224C49458BB}"/>
                <c:ext xmlns:c16="http://schemas.microsoft.com/office/drawing/2014/chart" uri="{C3380CC4-5D6E-409C-BE32-E72D297353CC}">
                  <c16:uniqueId val="{00000001-9FD8-478C-B0C6-AEA10B28AE70}"/>
                </c:ext>
              </c:extLst>
            </c:dLbl>
            <c:dLbl>
              <c:idx val="5"/>
              <c:delete val="1"/>
              <c:extLst>
                <c:ext xmlns:c15="http://schemas.microsoft.com/office/drawing/2012/chart" uri="{CE6537A1-D6FC-4f65-9D91-7224C49458BB}"/>
                <c:ext xmlns:c16="http://schemas.microsoft.com/office/drawing/2014/chart" uri="{C3380CC4-5D6E-409C-BE32-E72D297353CC}">
                  <c16:uniqueId val="{00000000-9FD8-478C-B0C6-AEA10B28AE70}"/>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BI</c:v>
                </c:pt>
                <c:pt idx="1">
                  <c:v>D&amp;O</c:v>
                </c:pt>
                <c:pt idx="2">
                  <c:v>EPLI</c:v>
                </c:pt>
                <c:pt idx="3">
                  <c:v>GL</c:v>
                </c:pt>
                <c:pt idx="4">
                  <c:v>Mortgage</c:v>
                </c:pt>
                <c:pt idx="5">
                  <c:v>Political risk,
credit, surety</c:v>
                </c:pt>
                <c:pt idx="6">
                  <c:v>Workers
Compensation</c:v>
                </c:pt>
              </c:strCache>
            </c:strRef>
          </c:cat>
          <c:val>
            <c:numRef>
              <c:f>Sheet1!$B$2:$B$8</c:f>
              <c:numCache>
                <c:formatCode>General</c:formatCode>
                <c:ptCount val="7"/>
                <c:pt idx="0">
                  <c:v>2</c:v>
                </c:pt>
                <c:pt idx="1">
                  <c:v>0.6</c:v>
                </c:pt>
                <c:pt idx="2">
                  <c:v>0.3</c:v>
                </c:pt>
                <c:pt idx="3">
                  <c:v>0.7</c:v>
                </c:pt>
                <c:pt idx="4">
                  <c:v>0</c:v>
                </c:pt>
                <c:pt idx="5">
                  <c:v>0</c:v>
                </c:pt>
                <c:pt idx="6">
                  <c:v>0.2</c:v>
                </c:pt>
              </c:numCache>
            </c:numRef>
          </c:val>
          <c:extLst>
            <c:ext xmlns:c16="http://schemas.microsoft.com/office/drawing/2014/chart" uri="{C3380CC4-5D6E-409C-BE32-E72D297353CC}">
              <c16:uniqueId val="{00000000-2BE6-46C5-965F-E480A0C9985E}"/>
            </c:ext>
          </c:extLst>
        </c:ser>
        <c:ser>
          <c:idx val="1"/>
          <c:order val="1"/>
          <c:tx>
            <c:strRef>
              <c:f>Sheet1!$C$1</c:f>
              <c:strCache>
                <c:ptCount val="1"/>
                <c:pt idx="0">
                  <c:v>Series 2</c:v>
                </c:pt>
              </c:strCache>
            </c:strRef>
          </c:tx>
          <c:spPr>
            <a:solidFill>
              <a:schemeClr val="accent2"/>
            </a:solidFill>
            <a:ln>
              <a:noFill/>
            </a:ln>
            <a:effectLst/>
          </c:spPr>
          <c:invertIfNegative val="0"/>
          <c:cat>
            <c:strRef>
              <c:f>Sheet1!$A$2:$A$8</c:f>
              <c:strCache>
                <c:ptCount val="7"/>
                <c:pt idx="0">
                  <c:v>BI</c:v>
                </c:pt>
                <c:pt idx="1">
                  <c:v>D&amp;O</c:v>
                </c:pt>
                <c:pt idx="2">
                  <c:v>EPLI</c:v>
                </c:pt>
                <c:pt idx="3">
                  <c:v>GL</c:v>
                </c:pt>
                <c:pt idx="4">
                  <c:v>Mortgage</c:v>
                </c:pt>
                <c:pt idx="5">
                  <c:v>Political risk,
credit, surety</c:v>
                </c:pt>
                <c:pt idx="6">
                  <c:v>Workers
Compensation</c:v>
                </c:pt>
              </c:strCache>
            </c:strRef>
          </c:cat>
          <c:val>
            <c:numRef>
              <c:f>Sheet1!$C$2:$C$8</c:f>
              <c:numCache>
                <c:formatCode>General</c:formatCode>
                <c:ptCount val="7"/>
                <c:pt idx="0">
                  <c:v>20.7</c:v>
                </c:pt>
                <c:pt idx="1">
                  <c:v>3.4</c:v>
                </c:pt>
                <c:pt idx="2">
                  <c:v>3.3</c:v>
                </c:pt>
                <c:pt idx="3">
                  <c:v>26.3</c:v>
                </c:pt>
                <c:pt idx="4">
                  <c:v>1.7</c:v>
                </c:pt>
                <c:pt idx="5">
                  <c:v>0.8</c:v>
                </c:pt>
                <c:pt idx="6">
                  <c:v>91.8</c:v>
                </c:pt>
              </c:numCache>
            </c:numRef>
          </c:val>
          <c:extLst>
            <c:ext xmlns:c16="http://schemas.microsoft.com/office/drawing/2014/chart" uri="{C3380CC4-5D6E-409C-BE32-E72D297353CC}">
              <c16:uniqueId val="{00000001-2BE6-46C5-965F-E480A0C9985E}"/>
            </c:ext>
          </c:extLst>
        </c:ser>
        <c:ser>
          <c:idx val="2"/>
          <c:order val="2"/>
          <c:tx>
            <c:strRef>
              <c:f>Sheet1!$D$1</c:f>
              <c:strCache>
                <c:ptCount val="1"/>
                <c:pt idx="0">
                  <c:v>Series 3</c:v>
                </c:pt>
              </c:strCache>
            </c:strRef>
          </c:tx>
          <c:spPr>
            <a:no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BI</c:v>
                </c:pt>
                <c:pt idx="1">
                  <c:v>D&amp;O</c:v>
                </c:pt>
                <c:pt idx="2">
                  <c:v>EPLI</c:v>
                </c:pt>
                <c:pt idx="3">
                  <c:v>GL</c:v>
                </c:pt>
                <c:pt idx="4">
                  <c:v>Mortgage</c:v>
                </c:pt>
                <c:pt idx="5">
                  <c:v>Political risk,
credit, surety</c:v>
                </c:pt>
                <c:pt idx="6">
                  <c:v>Workers
Compensation</c:v>
                </c:pt>
              </c:strCache>
            </c:strRef>
          </c:cat>
          <c:val>
            <c:numRef>
              <c:f>Sheet1!$D$2:$D$8</c:f>
              <c:numCache>
                <c:formatCode>General</c:formatCode>
                <c:ptCount val="7"/>
                <c:pt idx="0">
                  <c:v>22.7</c:v>
                </c:pt>
                <c:pt idx="1">
                  <c:v>4</c:v>
                </c:pt>
                <c:pt idx="2">
                  <c:v>2.6</c:v>
                </c:pt>
                <c:pt idx="3">
                  <c:v>27</c:v>
                </c:pt>
                <c:pt idx="4">
                  <c:v>1.7</c:v>
                </c:pt>
                <c:pt idx="5">
                  <c:v>0.8</c:v>
                </c:pt>
                <c:pt idx="6">
                  <c:v>92</c:v>
                </c:pt>
              </c:numCache>
            </c:numRef>
          </c:val>
          <c:extLst>
            <c:ext xmlns:c16="http://schemas.microsoft.com/office/drawing/2014/chart" uri="{C3380CC4-5D6E-409C-BE32-E72D297353CC}">
              <c16:uniqueId val="{00000003-2BE6-46C5-965F-E480A0C9985E}"/>
            </c:ext>
          </c:extLst>
        </c:ser>
        <c:dLbls>
          <c:showLegendKey val="0"/>
          <c:showVal val="0"/>
          <c:showCatName val="0"/>
          <c:showSerName val="0"/>
          <c:showPercent val="0"/>
          <c:showBubbleSize val="0"/>
        </c:dLbls>
        <c:gapWidth val="50"/>
        <c:overlap val="100"/>
        <c:axId val="1635819775"/>
        <c:axId val="1643022047"/>
      </c:barChart>
      <c:catAx>
        <c:axId val="1635819775"/>
        <c:scaling>
          <c:orientation val="minMax"/>
        </c:scaling>
        <c:delete val="0"/>
        <c:axPos val="l"/>
        <c:numFmt formatCode="General" sourceLinked="1"/>
        <c:majorTickMark val="out"/>
        <c:minorTickMark val="none"/>
        <c:tickLblPos val="nextTo"/>
        <c:spPr>
          <a:noFill/>
          <a:ln w="9525" cap="flat" cmpd="sng" algn="ctr">
            <a:solidFill>
              <a:srgbClr val="868686"/>
            </a:solidFill>
            <a:round/>
          </a:ln>
          <a:effectLst/>
        </c:spPr>
        <c:txPr>
          <a:bodyPr rot="-60000000" spcFirstLastPara="1" vertOverflow="ellipsis" vert="horz" wrap="square" anchor="ctr" anchorCtr="1"/>
          <a:lstStyle/>
          <a:p>
            <a:pPr algn="r">
              <a:lnSpc>
                <a:spcPct val="90000"/>
              </a:lnSpc>
              <a:defRPr sz="1200" b="0" i="0" u="none" strike="noStrike" kern="1200" baseline="0">
                <a:solidFill>
                  <a:schemeClr val="tx1"/>
                </a:solidFill>
                <a:latin typeface="+mn-lt"/>
                <a:ea typeface="+mn-ea"/>
                <a:cs typeface="+mn-cs"/>
              </a:defRPr>
            </a:pPr>
            <a:endParaRPr lang="en-US"/>
          </a:p>
        </c:txPr>
        <c:crossAx val="1643022047"/>
        <c:crosses val="autoZero"/>
        <c:auto val="1"/>
        <c:lblAlgn val="ctr"/>
        <c:lblOffset val="100"/>
        <c:noMultiLvlLbl val="0"/>
      </c:catAx>
      <c:valAx>
        <c:axId val="1643022047"/>
        <c:scaling>
          <c:orientation val="minMax"/>
          <c:max val="100"/>
        </c:scaling>
        <c:delete val="0"/>
        <c:axPos val="b"/>
        <c:title>
          <c:tx>
            <c:rich>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r>
                  <a:rPr lang="en-US" sz="1200" b="1" dirty="0">
                    <a:solidFill>
                      <a:schemeClr val="tx1"/>
                    </a:solidFill>
                  </a:rPr>
                  <a:t>Billions of US$</a:t>
                </a:r>
              </a:p>
            </c:rich>
          </c:tx>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title>
        <c:numFmt formatCode="General" sourceLinked="1"/>
        <c:majorTickMark val="out"/>
        <c:minorTickMark val="none"/>
        <c:tickLblPos val="nextTo"/>
        <c:spPr>
          <a:noFill/>
          <a:ln>
            <a:solidFill>
              <a:srgbClr val="868686"/>
            </a:solid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1635819775"/>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3694182524705468"/>
          <c:y val="2.0510387765076282E-2"/>
          <c:w val="0.64676686043577825"/>
          <c:h val="0.80650285461436966"/>
        </c:manualLayout>
      </c:layout>
      <c:barChart>
        <c:barDir val="bar"/>
        <c:grouping val="clustered"/>
        <c:varyColors val="0"/>
        <c:ser>
          <c:idx val="0"/>
          <c:order val="0"/>
          <c:tx>
            <c:strRef>
              <c:f>Sheet1!$A$2</c:f>
              <c:strCache>
                <c:ptCount val="1"/>
                <c:pt idx="0">
                  <c:v>Lower</c:v>
                </c:pt>
              </c:strCache>
            </c:strRef>
          </c:tx>
          <c:spPr>
            <a:solidFill>
              <a:schemeClr val="accent1"/>
            </a:solidFill>
          </c:spPr>
          <c:invertIfNegative val="0"/>
          <c:dLbls>
            <c:numFmt formatCode="#,##0" sourceLinked="0"/>
            <c:spPr>
              <a:noFill/>
              <a:ln>
                <a:noFill/>
              </a:ln>
              <a:effectLst/>
            </c:spPr>
            <c:txPr>
              <a:bodyPr/>
              <a:lstStyle/>
              <a:p>
                <a:pPr>
                  <a:defRPr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f>
              <c:strCache>
                <c:ptCount val="1"/>
                <c:pt idx="0">
                  <c:v>Series 1</c:v>
                </c:pt>
              </c:strCache>
            </c:strRef>
          </c:cat>
          <c:val>
            <c:numRef>
              <c:f>Sheet1!$B$2</c:f>
              <c:numCache>
                <c:formatCode>General</c:formatCode>
                <c:ptCount val="1"/>
                <c:pt idx="0">
                  <c:v>125</c:v>
                </c:pt>
              </c:numCache>
            </c:numRef>
          </c:val>
          <c:extLst>
            <c:ext xmlns:c16="http://schemas.microsoft.com/office/drawing/2014/chart" uri="{C3380CC4-5D6E-409C-BE32-E72D297353CC}">
              <c16:uniqueId val="{00000000-8B38-4FBA-A62F-F49435096225}"/>
            </c:ext>
          </c:extLst>
        </c:ser>
        <c:ser>
          <c:idx val="1"/>
          <c:order val="1"/>
          <c:tx>
            <c:strRef>
              <c:f>Sheet1!$A$3</c:f>
              <c:strCache>
                <c:ptCount val="1"/>
                <c:pt idx="0">
                  <c:v>Median</c:v>
                </c:pt>
              </c:strCache>
            </c:strRef>
          </c:tx>
          <c:spPr>
            <a:solidFill>
              <a:schemeClr val="accent2"/>
            </a:solidFill>
          </c:spPr>
          <c:invertIfNegative val="0"/>
          <c:dLbls>
            <c:spPr>
              <a:noFill/>
              <a:ln>
                <a:noFill/>
              </a:ln>
              <a:effectLst/>
            </c:spPr>
            <c:txPr>
              <a:bodyPr wrap="square" lIns="38100" tIns="19050" rIns="38100" bIns="19050" anchor="ctr">
                <a:spAutoFit/>
              </a:bodyPr>
              <a:lstStyle/>
              <a:p>
                <a:pPr>
                  <a:defRPr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Sheet1!$B$1</c:f>
              <c:strCache>
                <c:ptCount val="1"/>
                <c:pt idx="0">
                  <c:v>Series 1</c:v>
                </c:pt>
              </c:strCache>
            </c:strRef>
          </c:cat>
          <c:val>
            <c:numRef>
              <c:f>Sheet1!$B$3</c:f>
              <c:numCache>
                <c:formatCode>General</c:formatCode>
                <c:ptCount val="1"/>
                <c:pt idx="0">
                  <c:v>250</c:v>
                </c:pt>
              </c:numCache>
            </c:numRef>
          </c:val>
          <c:extLst>
            <c:ext xmlns:c16="http://schemas.microsoft.com/office/drawing/2014/chart" uri="{C3380CC4-5D6E-409C-BE32-E72D297353CC}">
              <c16:uniqueId val="{00000004-8B38-4FBA-A62F-F49435096225}"/>
            </c:ext>
          </c:extLst>
        </c:ser>
        <c:ser>
          <c:idx val="2"/>
          <c:order val="2"/>
          <c:tx>
            <c:strRef>
              <c:f>Sheet1!$A$4</c:f>
              <c:strCache>
                <c:ptCount val="1"/>
                <c:pt idx="0">
                  <c:v>Higher</c:v>
                </c:pt>
              </c:strCache>
            </c:strRef>
          </c:tx>
          <c:spPr>
            <a:solidFill>
              <a:schemeClr val="accent3"/>
            </a:solidFill>
          </c:spPr>
          <c:invertIfNegative val="0"/>
          <c:dLbls>
            <c:spPr>
              <a:noFill/>
              <a:ln>
                <a:noFill/>
              </a:ln>
              <a:effectLst/>
            </c:spPr>
            <c:txPr>
              <a:bodyPr wrap="square" lIns="38100" tIns="19050" rIns="38100" bIns="19050" anchor="ctr">
                <a:spAutoFit/>
              </a:bodyPr>
              <a:lstStyle/>
              <a:p>
                <a:pPr>
                  <a:defRPr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Sheet1!$B$1</c:f>
              <c:strCache>
                <c:ptCount val="1"/>
                <c:pt idx="0">
                  <c:v>Series 1</c:v>
                </c:pt>
              </c:strCache>
            </c:strRef>
          </c:cat>
          <c:val>
            <c:numRef>
              <c:f>Sheet1!$B$4</c:f>
              <c:numCache>
                <c:formatCode>General</c:formatCode>
                <c:ptCount val="1"/>
                <c:pt idx="0">
                  <c:v>380</c:v>
                </c:pt>
              </c:numCache>
            </c:numRef>
          </c:val>
          <c:extLst>
            <c:ext xmlns:c16="http://schemas.microsoft.com/office/drawing/2014/chart" uri="{C3380CC4-5D6E-409C-BE32-E72D297353CC}">
              <c16:uniqueId val="{00000005-8B38-4FBA-A62F-F49435096225}"/>
            </c:ext>
          </c:extLst>
        </c:ser>
        <c:ser>
          <c:idx val="3"/>
          <c:order val="3"/>
          <c:tx>
            <c:strRef>
              <c:f>Sheet1!$A$5</c:f>
              <c:strCache>
                <c:ptCount val="1"/>
                <c:pt idx="0">
                  <c:v>Lower</c:v>
                </c:pt>
              </c:strCache>
            </c:strRef>
          </c:tx>
          <c:spPr>
            <a:solidFill>
              <a:schemeClr val="accent1"/>
            </a:solidFill>
          </c:spPr>
          <c:invertIfNegative val="0"/>
          <c:dLbls>
            <c:spPr>
              <a:noFill/>
              <a:ln>
                <a:noFill/>
              </a:ln>
              <a:effectLst/>
            </c:spPr>
            <c:txPr>
              <a:bodyPr wrap="square" lIns="38100" tIns="19050" rIns="38100" bIns="19050" anchor="ctr">
                <a:spAutoFit/>
              </a:bodyPr>
              <a:lstStyle/>
              <a:p>
                <a:pPr>
                  <a:defRPr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Sheet1!$B$1</c:f>
              <c:strCache>
                <c:ptCount val="1"/>
                <c:pt idx="0">
                  <c:v>Series 1</c:v>
                </c:pt>
              </c:strCache>
            </c:strRef>
          </c:cat>
          <c:val>
            <c:numRef>
              <c:f>Sheet1!$B$5</c:f>
              <c:numCache>
                <c:formatCode>General</c:formatCode>
                <c:ptCount val="1"/>
                <c:pt idx="0">
                  <c:v>50</c:v>
                </c:pt>
              </c:numCache>
            </c:numRef>
          </c:val>
          <c:extLst>
            <c:ext xmlns:c16="http://schemas.microsoft.com/office/drawing/2014/chart" uri="{C3380CC4-5D6E-409C-BE32-E72D297353CC}">
              <c16:uniqueId val="{00000006-8B38-4FBA-A62F-F49435096225}"/>
            </c:ext>
          </c:extLst>
        </c:ser>
        <c:ser>
          <c:idx val="4"/>
          <c:order val="4"/>
          <c:tx>
            <c:strRef>
              <c:f>Sheet1!$A$6</c:f>
              <c:strCache>
                <c:ptCount val="1"/>
                <c:pt idx="0">
                  <c:v>Median</c:v>
                </c:pt>
              </c:strCache>
            </c:strRef>
          </c:tx>
          <c:spPr>
            <a:solidFill>
              <a:schemeClr val="accent2"/>
            </a:solidFill>
          </c:spPr>
          <c:invertIfNegative val="0"/>
          <c:dLbls>
            <c:spPr>
              <a:noFill/>
              <a:ln>
                <a:noFill/>
              </a:ln>
              <a:effectLst/>
            </c:spPr>
            <c:txPr>
              <a:bodyPr wrap="square" lIns="38100" tIns="19050" rIns="38100" bIns="19050" anchor="ctr">
                <a:spAutoFit/>
              </a:bodyPr>
              <a:lstStyle/>
              <a:p>
                <a:pPr>
                  <a:defRPr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Sheet1!$B$1</c:f>
              <c:strCache>
                <c:ptCount val="1"/>
                <c:pt idx="0">
                  <c:v>Series 1</c:v>
                </c:pt>
              </c:strCache>
            </c:strRef>
          </c:cat>
          <c:val>
            <c:numRef>
              <c:f>Sheet1!$B$6</c:f>
              <c:numCache>
                <c:formatCode>General</c:formatCode>
                <c:ptCount val="1"/>
                <c:pt idx="0">
                  <c:v>100</c:v>
                </c:pt>
              </c:numCache>
            </c:numRef>
          </c:val>
          <c:extLst>
            <c:ext xmlns:c16="http://schemas.microsoft.com/office/drawing/2014/chart" uri="{C3380CC4-5D6E-409C-BE32-E72D297353CC}">
              <c16:uniqueId val="{00000007-8B38-4FBA-A62F-F49435096225}"/>
            </c:ext>
          </c:extLst>
        </c:ser>
        <c:ser>
          <c:idx val="5"/>
          <c:order val="5"/>
          <c:tx>
            <c:strRef>
              <c:f>Sheet1!$A$7</c:f>
              <c:strCache>
                <c:ptCount val="1"/>
                <c:pt idx="0">
                  <c:v>Higher</c:v>
                </c:pt>
              </c:strCache>
            </c:strRef>
          </c:tx>
          <c:spPr>
            <a:solidFill>
              <a:schemeClr val="accent3"/>
            </a:solidFill>
          </c:spPr>
          <c:invertIfNegative val="0"/>
          <c:dLbls>
            <c:spPr>
              <a:noFill/>
              <a:ln>
                <a:noFill/>
              </a:ln>
              <a:effectLst/>
            </c:spPr>
            <c:txPr>
              <a:bodyPr wrap="square" lIns="38100" tIns="19050" rIns="38100" bIns="19050" anchor="ctr">
                <a:spAutoFit/>
              </a:bodyPr>
              <a:lstStyle/>
              <a:p>
                <a:pPr>
                  <a:defRPr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Sheet1!$B$1</c:f>
              <c:strCache>
                <c:ptCount val="1"/>
                <c:pt idx="0">
                  <c:v>Series 1</c:v>
                </c:pt>
              </c:strCache>
            </c:strRef>
          </c:cat>
          <c:val>
            <c:numRef>
              <c:f>Sheet1!$B$7</c:f>
              <c:numCache>
                <c:formatCode>General</c:formatCode>
                <c:ptCount val="1"/>
                <c:pt idx="0">
                  <c:v>150</c:v>
                </c:pt>
              </c:numCache>
            </c:numRef>
          </c:val>
          <c:extLst>
            <c:ext xmlns:c16="http://schemas.microsoft.com/office/drawing/2014/chart" uri="{C3380CC4-5D6E-409C-BE32-E72D297353CC}">
              <c16:uniqueId val="{00000008-8B38-4FBA-A62F-F49435096225}"/>
            </c:ext>
          </c:extLst>
        </c:ser>
        <c:dLbls>
          <c:showLegendKey val="0"/>
          <c:showVal val="1"/>
          <c:showCatName val="0"/>
          <c:showSerName val="0"/>
          <c:showPercent val="0"/>
          <c:showBubbleSize val="0"/>
        </c:dLbls>
        <c:gapWidth val="40"/>
        <c:overlap val="-30"/>
        <c:axId val="197518848"/>
        <c:axId val="197520384"/>
      </c:barChart>
      <c:catAx>
        <c:axId val="197518848"/>
        <c:scaling>
          <c:orientation val="minMax"/>
        </c:scaling>
        <c:delete val="1"/>
        <c:axPos val="l"/>
        <c:numFmt formatCode="General" sourceLinked="0"/>
        <c:majorTickMark val="out"/>
        <c:minorTickMark val="none"/>
        <c:tickLblPos val="nextTo"/>
        <c:crossAx val="197520384"/>
        <c:crosses val="autoZero"/>
        <c:auto val="1"/>
        <c:lblAlgn val="ctr"/>
        <c:lblOffset val="100"/>
        <c:noMultiLvlLbl val="0"/>
      </c:catAx>
      <c:valAx>
        <c:axId val="197520384"/>
        <c:scaling>
          <c:orientation val="minMax"/>
        </c:scaling>
        <c:delete val="0"/>
        <c:axPos val="b"/>
        <c:title>
          <c:tx>
            <c:rich>
              <a:bodyPr/>
              <a:lstStyle/>
              <a:p>
                <a:pPr>
                  <a:defRPr/>
                </a:pPr>
                <a:r>
                  <a:rPr lang="en-US" dirty="0"/>
                  <a:t>Monthly Range ($B)</a:t>
                </a:r>
              </a:p>
            </c:rich>
          </c:tx>
          <c:overlay val="0"/>
        </c:title>
        <c:numFmt formatCode="General" sourceLinked="1"/>
        <c:majorTickMark val="out"/>
        <c:minorTickMark val="none"/>
        <c:tickLblPos val="nextTo"/>
        <c:crossAx val="197518848"/>
        <c:crosses val="autoZero"/>
        <c:crossBetween val="between"/>
      </c:valAx>
    </c:plotArea>
    <c:plotVisOnly val="1"/>
    <c:dispBlanksAs val="gap"/>
    <c:showDLblsOverMax val="0"/>
  </c:chart>
  <c:txPr>
    <a:bodyPr/>
    <a:lstStyle/>
    <a:p>
      <a:pPr>
        <a:defRPr sz="1200"/>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6179882833173027E-2"/>
          <c:y val="3.0296543440544513E-2"/>
          <c:w val="0.96732223638614434"/>
          <c:h val="0.85434165220872815"/>
        </c:manualLayout>
      </c:layout>
      <c:barChart>
        <c:barDir val="col"/>
        <c:grouping val="clustered"/>
        <c:varyColors val="0"/>
        <c:ser>
          <c:idx val="0"/>
          <c:order val="0"/>
          <c:tx>
            <c:strRef>
              <c:f>Sheet1!$B$1</c:f>
              <c:strCache>
                <c:ptCount val="1"/>
                <c:pt idx="0">
                  <c:v>Column1</c:v>
                </c:pt>
              </c:strCache>
            </c:strRef>
          </c:tx>
          <c:spPr>
            <a:solidFill>
              <a:schemeClr val="accent1"/>
            </a:solidFill>
          </c:spPr>
          <c:invertIfNegative val="0"/>
          <c:dPt>
            <c:idx val="1"/>
            <c:invertIfNegative val="0"/>
            <c:bubble3D val="0"/>
            <c:extLst>
              <c:ext xmlns:c16="http://schemas.microsoft.com/office/drawing/2014/chart" uri="{C3380CC4-5D6E-409C-BE32-E72D297353CC}">
                <c16:uniqueId val="{00000001-7FD9-49F0-B15B-5ADBA399AC2A}"/>
              </c:ext>
            </c:extLst>
          </c:dPt>
          <c:dPt>
            <c:idx val="2"/>
            <c:invertIfNegative val="0"/>
            <c:bubble3D val="0"/>
            <c:extLst>
              <c:ext xmlns:c16="http://schemas.microsoft.com/office/drawing/2014/chart" uri="{C3380CC4-5D6E-409C-BE32-E72D297353CC}">
                <c16:uniqueId val="{00000003-7FD9-49F0-B15B-5ADBA399AC2A}"/>
              </c:ext>
            </c:extLst>
          </c:dPt>
          <c:dPt>
            <c:idx val="3"/>
            <c:invertIfNegative val="0"/>
            <c:bubble3D val="0"/>
            <c:extLst>
              <c:ext xmlns:c16="http://schemas.microsoft.com/office/drawing/2014/chart" uri="{C3380CC4-5D6E-409C-BE32-E72D297353CC}">
                <c16:uniqueId val="{00000005-7FD9-49F0-B15B-5ADBA399AC2A}"/>
              </c:ext>
            </c:extLst>
          </c:dPt>
          <c:dPt>
            <c:idx val="4"/>
            <c:invertIfNegative val="0"/>
            <c:bubble3D val="0"/>
            <c:extLst>
              <c:ext xmlns:c16="http://schemas.microsoft.com/office/drawing/2014/chart" uri="{C3380CC4-5D6E-409C-BE32-E72D297353CC}">
                <c16:uniqueId val="{00000007-7FD9-49F0-B15B-5ADBA399AC2A}"/>
              </c:ext>
            </c:extLst>
          </c:dPt>
          <c:dPt>
            <c:idx val="5"/>
            <c:invertIfNegative val="0"/>
            <c:bubble3D val="0"/>
            <c:extLst>
              <c:ext xmlns:c16="http://schemas.microsoft.com/office/drawing/2014/chart" uri="{C3380CC4-5D6E-409C-BE32-E72D297353CC}">
                <c16:uniqueId val="{00000009-7FD9-49F0-B15B-5ADBA399AC2A}"/>
              </c:ext>
            </c:extLst>
          </c:dPt>
          <c:dLbls>
            <c:numFmt formatCode="#,##0" sourceLinked="0"/>
            <c:spPr>
              <a:noFill/>
              <a:ln>
                <a:noFill/>
              </a:ln>
              <a:effectLst/>
            </c:spPr>
            <c:txPr>
              <a:bodyPr/>
              <a:lstStyle/>
              <a:p>
                <a:pPr>
                  <a:defRPr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February</c:v>
                </c:pt>
                <c:pt idx="1">
                  <c:v>March</c:v>
                </c:pt>
                <c:pt idx="2">
                  <c:v>April</c:v>
                </c:pt>
                <c:pt idx="3">
                  <c:v>May</c:v>
                </c:pt>
                <c:pt idx="4">
                  <c:v>June</c:v>
                </c:pt>
                <c:pt idx="5">
                  <c:v>July</c:v>
                </c:pt>
                <c:pt idx="6">
                  <c:v>August</c:v>
                </c:pt>
              </c:strCache>
            </c:strRef>
          </c:cat>
          <c:val>
            <c:numRef>
              <c:f>Sheet1!$B$2:$B$8</c:f>
              <c:numCache>
                <c:formatCode>General</c:formatCode>
                <c:ptCount val="7"/>
                <c:pt idx="0">
                  <c:v>834</c:v>
                </c:pt>
                <c:pt idx="1">
                  <c:v>7730</c:v>
                </c:pt>
                <c:pt idx="2">
                  <c:v>7610</c:v>
                </c:pt>
                <c:pt idx="3">
                  <c:v>6910</c:v>
                </c:pt>
                <c:pt idx="4">
                  <c:v>3180</c:v>
                </c:pt>
                <c:pt idx="5">
                  <c:v>5000</c:v>
                </c:pt>
                <c:pt idx="6">
                  <c:v>4210</c:v>
                </c:pt>
              </c:numCache>
            </c:numRef>
          </c:val>
          <c:extLst>
            <c:ext xmlns:c16="http://schemas.microsoft.com/office/drawing/2014/chart" uri="{C3380CC4-5D6E-409C-BE32-E72D297353CC}">
              <c16:uniqueId val="{0000000A-7FD9-49F0-B15B-5ADBA399AC2A}"/>
            </c:ext>
          </c:extLst>
        </c:ser>
        <c:dLbls>
          <c:showLegendKey val="0"/>
          <c:showVal val="1"/>
          <c:showCatName val="0"/>
          <c:showSerName val="0"/>
          <c:showPercent val="0"/>
          <c:showBubbleSize val="0"/>
        </c:dLbls>
        <c:gapWidth val="75"/>
        <c:axId val="197743744"/>
        <c:axId val="197748608"/>
      </c:barChart>
      <c:catAx>
        <c:axId val="197743744"/>
        <c:scaling>
          <c:orientation val="minMax"/>
        </c:scaling>
        <c:delete val="0"/>
        <c:axPos val="b"/>
        <c:numFmt formatCode="General" sourceLinked="0"/>
        <c:majorTickMark val="out"/>
        <c:minorTickMark val="none"/>
        <c:tickLblPos val="nextTo"/>
        <c:crossAx val="197748608"/>
        <c:crosses val="autoZero"/>
        <c:auto val="1"/>
        <c:lblAlgn val="ctr"/>
        <c:lblOffset val="100"/>
        <c:noMultiLvlLbl val="0"/>
      </c:catAx>
      <c:valAx>
        <c:axId val="197748608"/>
        <c:scaling>
          <c:orientation val="minMax"/>
        </c:scaling>
        <c:delete val="1"/>
        <c:axPos val="l"/>
        <c:numFmt formatCode="General" sourceLinked="1"/>
        <c:majorTickMark val="out"/>
        <c:minorTickMark val="none"/>
        <c:tickLblPos val="nextTo"/>
        <c:crossAx val="197743744"/>
        <c:crosses val="autoZero"/>
        <c:crossBetween val="between"/>
      </c:valAx>
    </c:plotArea>
    <c:plotVisOnly val="1"/>
    <c:dispBlanksAs val="gap"/>
    <c:showDLblsOverMax val="0"/>
  </c:chart>
  <c:txPr>
    <a:bodyPr/>
    <a:lstStyle/>
    <a:p>
      <a:pPr>
        <a:defRPr sz="16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85271230241007"/>
          <c:y val="6.9510268562401265E-2"/>
          <c:w val="0.7342849402511229"/>
          <c:h val="0.59885157963445801"/>
        </c:manualLayout>
      </c:layout>
      <c:barChart>
        <c:barDir val="col"/>
        <c:grouping val="stacked"/>
        <c:varyColors val="0"/>
        <c:ser>
          <c:idx val="0"/>
          <c:order val="0"/>
          <c:tx>
            <c:v>Combined Ratio</c:v>
          </c:tx>
          <c:spPr>
            <a:solidFill>
              <a:schemeClr val="accent1"/>
            </a:solidFill>
            <a:ln>
              <a:noFill/>
            </a:ln>
            <a:effectLst/>
          </c:spPr>
          <c:invertIfNegative val="0"/>
          <c:dPt>
            <c:idx val="5"/>
            <c:invertIfNegative val="0"/>
            <c:bubble3D val="0"/>
            <c:spPr>
              <a:solidFill>
                <a:schemeClr val="accent1">
                  <a:lumMod val="40000"/>
                  <a:lumOff val="60000"/>
                </a:schemeClr>
              </a:solidFill>
              <a:ln>
                <a:noFill/>
              </a:ln>
              <a:effectLst/>
            </c:spPr>
            <c:extLst>
              <c:ext xmlns:c16="http://schemas.microsoft.com/office/drawing/2014/chart" uri="{C3380CC4-5D6E-409C-BE32-E72D297353CC}">
                <c16:uniqueId val="{00000001-05D4-45EF-82F3-0237C7A6936E}"/>
              </c:ext>
            </c:extLst>
          </c:dPt>
          <c:dLbls>
            <c:dLbl>
              <c:idx val="4"/>
              <c:layout>
                <c:manualLayout>
                  <c:x val="0"/>
                  <c:y val="-0.244122949296155"/>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EB37-4CFF-990D-FB76F7BA7A81}"/>
                </c:ext>
              </c:extLst>
            </c:dLbl>
            <c:dLbl>
              <c:idx val="5"/>
              <c:layout>
                <c:manualLayout>
                  <c:x val="0"/>
                  <c:y val="-0.27176885794460426"/>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5D4-45EF-82F3-0237C7A6936E}"/>
                </c:ext>
              </c:extLst>
            </c:dLbl>
            <c:dLbl>
              <c:idx val="6"/>
              <c:layout>
                <c:manualLayout>
                  <c:x val="-9.3806131331146762E-8"/>
                  <c:y val="-0.15230474847505435"/>
                </c:manualLayout>
              </c:layout>
              <c:spPr>
                <a:noFill/>
                <a:ln>
                  <a:noFill/>
                </a:ln>
                <a:effectLst/>
              </c:spPr>
              <c:txPr>
                <a:bodyPr rot="0" spcFirstLastPara="1" vertOverflow="ellipsis" vert="horz" wrap="square" lIns="38100" tIns="19050" rIns="38100" bIns="19050" anchor="ctr" anchorCtr="1">
                  <a:noAutofit/>
                </a:bodyPr>
                <a:lstStyle/>
                <a:p>
                  <a:pPr>
                    <a:defRPr sz="1000" b="1" i="0" u="none" strike="noStrike" kern="1200" baseline="0">
                      <a:solidFill>
                        <a:schemeClr val="accent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15:layout>
                    <c:manualLayout>
                      <c:w val="6.4306541927025576E-2"/>
                      <c:h val="8.8538091582051032E-2"/>
                    </c:manualLayout>
                  </c15:layout>
                </c:ext>
                <c:ext xmlns:c16="http://schemas.microsoft.com/office/drawing/2014/chart" uri="{C3380CC4-5D6E-409C-BE32-E72D297353CC}">
                  <c16:uniqueId val="{00000006-B2E9-4326-82F4-D0FE344340C1}"/>
                </c:ext>
              </c:extLst>
            </c:dLbl>
            <c:dLbl>
              <c:idx val="7"/>
              <c:layout>
                <c:manualLayout>
                  <c:x val="-9.3806131243783003E-8"/>
                  <c:y val="-0.15368775009703045"/>
                </c:manualLayout>
              </c:layout>
              <c:spPr>
                <a:noFill/>
                <a:ln>
                  <a:noFill/>
                </a:ln>
                <a:effectLst/>
              </c:spPr>
              <c:txPr>
                <a:bodyPr rot="0" spcFirstLastPara="1" vertOverflow="ellipsis" vert="horz" wrap="square" lIns="38100" tIns="19050" rIns="38100" bIns="19050" anchor="ctr" anchorCtr="1">
                  <a:noAutofit/>
                </a:bodyPr>
                <a:lstStyle/>
                <a:p>
                  <a:pPr>
                    <a:defRPr sz="1000" b="1" i="0" u="none" strike="noStrike" kern="1200" baseline="0">
                      <a:solidFill>
                        <a:schemeClr val="accent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15:layout>
                    <c:manualLayout>
                      <c:w val="6.9071893394209743E-2"/>
                      <c:h val="9.5712977447695358E-2"/>
                    </c:manualLayout>
                  </c15:layout>
                </c:ext>
                <c:ext xmlns:c16="http://schemas.microsoft.com/office/drawing/2014/chart" uri="{C3380CC4-5D6E-409C-BE32-E72D297353CC}">
                  <c16:uniqueId val="{00000007-B2E9-4326-82F4-D0FE344340C1}"/>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accent1"/>
                    </a:solidFill>
                    <a:latin typeface="Arial" panose="020B0604020202020204" pitchFamily="34" charset="0"/>
                    <a:ea typeface="+mn-ea"/>
                    <a:cs typeface="Arial" panose="020B0604020202020204" pitchFamily="34" charset="0"/>
                  </a:defRPr>
                </a:pPr>
                <a:endParaRPr lang="en-US"/>
              </a:p>
            </c:txPr>
            <c:dLblPos val="inEnd"/>
            <c:showLegendKey val="0"/>
            <c:showVal val="0"/>
            <c:showCatName val="0"/>
            <c:showSerName val="0"/>
            <c:showPercent val="0"/>
            <c:showBubbleSize val="0"/>
            <c:extLst>
              <c:ext xmlns:c15="http://schemas.microsoft.com/office/drawing/2012/chart" uri="{CE6537A1-D6FC-4f65-9D91-7224C49458BB}">
                <c15:showLeaderLines val="0"/>
              </c:ext>
            </c:extLst>
          </c:dLbls>
          <c:cat>
            <c:strRef>
              <c:f>Summaries!$P$29:$W$29</c:f>
              <c:strCache>
                <c:ptCount val="8"/>
                <c:pt idx="0">
                  <c:v>2015</c:v>
                </c:pt>
                <c:pt idx="1">
                  <c:v>2016</c:v>
                </c:pt>
                <c:pt idx="2">
                  <c:v>2017</c:v>
                </c:pt>
                <c:pt idx="3">
                  <c:v>2018</c:v>
                </c:pt>
                <c:pt idx="4">
                  <c:v>2019</c:v>
                </c:pt>
                <c:pt idx="5">
                  <c:v>2020 E</c:v>
                </c:pt>
                <c:pt idx="6">
                  <c:v>2021 F</c:v>
                </c:pt>
                <c:pt idx="7">
                  <c:v>2022 F</c:v>
                </c:pt>
              </c:strCache>
            </c:strRef>
          </c:cat>
          <c:val>
            <c:numRef>
              <c:f>Summaries!$P$31:$W$31</c:f>
              <c:numCache>
                <c:formatCode>0%</c:formatCode>
                <c:ptCount val="8"/>
                <c:pt idx="0">
                  <c:v>0.97748050718703894</c:v>
                </c:pt>
                <c:pt idx="1">
                  <c:v>1.0060211515773043</c:v>
                </c:pt>
                <c:pt idx="2">
                  <c:v>1.0362965154734971</c:v>
                </c:pt>
                <c:pt idx="3">
                  <c:v>0.99096673736560281</c:v>
                </c:pt>
                <c:pt idx="4">
                  <c:v>0.98801202146383993</c:v>
                </c:pt>
                <c:pt idx="5">
                  <c:v>1.024963417044217</c:v>
                </c:pt>
                <c:pt idx="6">
                  <c:v>0.98715035057367673</c:v>
                </c:pt>
                <c:pt idx="7">
                  <c:v>0.98914230864597297</c:v>
                </c:pt>
              </c:numCache>
            </c:numRef>
          </c:val>
          <c:extLst>
            <c:ext xmlns:c16="http://schemas.microsoft.com/office/drawing/2014/chart" uri="{C3380CC4-5D6E-409C-BE32-E72D297353CC}">
              <c16:uniqueId val="{00000002-05D4-45EF-82F3-0237C7A6936E}"/>
            </c:ext>
          </c:extLst>
        </c:ser>
        <c:dLbls>
          <c:showLegendKey val="0"/>
          <c:showVal val="0"/>
          <c:showCatName val="0"/>
          <c:showSerName val="0"/>
          <c:showPercent val="0"/>
          <c:showBubbleSize val="0"/>
        </c:dLbls>
        <c:gapWidth val="150"/>
        <c:overlap val="100"/>
        <c:axId val="94415456"/>
        <c:axId val="94421280"/>
      </c:barChart>
      <c:lineChart>
        <c:grouping val="standard"/>
        <c:varyColors val="0"/>
        <c:ser>
          <c:idx val="3"/>
          <c:order val="1"/>
          <c:tx>
            <c:v>DWP Growth</c:v>
          </c:tx>
          <c:spPr>
            <a:ln w="28575" cap="rnd">
              <a:solidFill>
                <a:schemeClr val="accent3"/>
              </a:solidFill>
              <a:round/>
            </a:ln>
            <a:effectLst/>
          </c:spPr>
          <c:marker>
            <c:symbol val="none"/>
          </c:marker>
          <c:dPt>
            <c:idx val="5"/>
            <c:marker>
              <c:symbol val="none"/>
            </c:marker>
            <c:bubble3D val="0"/>
            <c:spPr>
              <a:ln w="28575" cap="rnd">
                <a:solidFill>
                  <a:schemeClr val="accent3"/>
                </a:solidFill>
                <a:prstDash val="dash"/>
                <a:round/>
              </a:ln>
              <a:effectLst/>
            </c:spPr>
            <c:extLst>
              <c:ext xmlns:c16="http://schemas.microsoft.com/office/drawing/2014/chart" uri="{C3380CC4-5D6E-409C-BE32-E72D297353CC}">
                <c16:uniqueId val="{00000007-05D4-45EF-82F3-0237C7A6936E}"/>
              </c:ext>
            </c:extLst>
          </c:dPt>
          <c:cat>
            <c:strRef>
              <c:f>Summaries!$P$7:$W$7</c:f>
              <c:strCache>
                <c:ptCount val="8"/>
                <c:pt idx="0">
                  <c:v>2015</c:v>
                </c:pt>
                <c:pt idx="1">
                  <c:v>2016</c:v>
                </c:pt>
                <c:pt idx="2">
                  <c:v>2017</c:v>
                </c:pt>
                <c:pt idx="3">
                  <c:v>2018</c:v>
                </c:pt>
                <c:pt idx="4">
                  <c:v>2019</c:v>
                </c:pt>
                <c:pt idx="5">
                  <c:v>2020 E</c:v>
                </c:pt>
                <c:pt idx="6">
                  <c:v>2021 F</c:v>
                </c:pt>
                <c:pt idx="7">
                  <c:v>2022 F</c:v>
                </c:pt>
              </c:strCache>
            </c:strRef>
          </c:cat>
          <c:val>
            <c:numRef>
              <c:f>Summaries!$AN$9:$AU$9</c:f>
              <c:numCache>
                <c:formatCode>0%</c:formatCode>
                <c:ptCount val="8"/>
                <c:pt idx="0">
                  <c:v>3.8297839747818863E-2</c:v>
                </c:pt>
                <c:pt idx="1">
                  <c:v>3.8332621275227075E-2</c:v>
                </c:pt>
                <c:pt idx="2">
                  <c:v>4.83592341570247E-2</c:v>
                </c:pt>
                <c:pt idx="3">
                  <c:v>5.5733918922389547E-2</c:v>
                </c:pt>
                <c:pt idx="4">
                  <c:v>5.1085711308874515E-2</c:v>
                </c:pt>
                <c:pt idx="5">
                  <c:v>-1.8388440494402358E-3</c:v>
                </c:pt>
                <c:pt idx="6">
                  <c:v>7.3048923986511305E-2</c:v>
                </c:pt>
                <c:pt idx="7">
                  <c:v>6.0347948295020215E-2</c:v>
                </c:pt>
              </c:numCache>
            </c:numRef>
          </c:val>
          <c:smooth val="0"/>
          <c:extLst>
            <c:ext xmlns:c16="http://schemas.microsoft.com/office/drawing/2014/chart" uri="{C3380CC4-5D6E-409C-BE32-E72D297353CC}">
              <c16:uniqueId val="{00000008-05D4-45EF-82F3-0237C7A6936E}"/>
            </c:ext>
          </c:extLst>
        </c:ser>
        <c:ser>
          <c:idx val="2"/>
          <c:order val="2"/>
          <c:tx>
            <c:v>NWP Growth</c:v>
          </c:tx>
          <c:spPr>
            <a:ln w="28575" cap="rnd">
              <a:solidFill>
                <a:schemeClr val="accent2"/>
              </a:solidFill>
              <a:round/>
            </a:ln>
            <a:effectLst/>
          </c:spPr>
          <c:marker>
            <c:symbol val="none"/>
          </c:marker>
          <c:dPt>
            <c:idx val="5"/>
            <c:marker>
              <c:symbol val="none"/>
            </c:marker>
            <c:bubble3D val="0"/>
            <c:spPr>
              <a:ln w="28575" cap="rnd">
                <a:solidFill>
                  <a:schemeClr val="accent2"/>
                </a:solidFill>
                <a:prstDash val="dash"/>
                <a:round/>
              </a:ln>
              <a:effectLst/>
            </c:spPr>
            <c:extLst>
              <c:ext xmlns:c16="http://schemas.microsoft.com/office/drawing/2014/chart" uri="{C3380CC4-5D6E-409C-BE32-E72D297353CC}">
                <c16:uniqueId val="{0000000A-05D4-45EF-82F3-0237C7A6936E}"/>
              </c:ext>
            </c:extLst>
          </c:dPt>
          <c:dLbls>
            <c:dLbl>
              <c:idx val="5"/>
              <c:layout>
                <c:manualLayout>
                  <c:x val="-3.9586656415532648E-2"/>
                  <c:y val="-0.12678023324593532"/>
                </c:manualLayout>
              </c:layout>
              <c:spPr>
                <a:solidFill>
                  <a:schemeClr val="accent2"/>
                </a:solidFill>
                <a:ln>
                  <a:noFill/>
                </a:ln>
                <a:effectLst/>
              </c:spPr>
              <c:txPr>
                <a:bodyPr rot="0" spcFirstLastPara="1" vertOverflow="ellipsis" vert="horz" wrap="square" lIns="38100" tIns="19050" rIns="38100" bIns="19050" anchor="ctr" anchorCtr="1">
                  <a:noAutofit/>
                </a:bodyPr>
                <a:lstStyle/>
                <a:p>
                  <a:pPr>
                    <a:defRPr sz="1000" b="1" i="0" u="none" strike="noStrike" kern="1200" baseline="0">
                      <a:solidFill>
                        <a:schemeClr val="bg2"/>
                      </a:solidFill>
                      <a:latin typeface="Arial" panose="020B0604020202020204" pitchFamily="34" charset="0"/>
                      <a:ea typeface="+mn-ea"/>
                      <a:cs typeface="Arial" panose="020B0604020202020204" pitchFamily="34" charset="0"/>
                    </a:defRPr>
                  </a:pPr>
                  <a:endParaRPr lang="en-US"/>
                </a:p>
              </c:txPr>
              <c:dLblPos val="r"/>
              <c:showLegendKey val="0"/>
              <c:showVal val="1"/>
              <c:showCatName val="0"/>
              <c:showSerName val="0"/>
              <c:showPercent val="0"/>
              <c:showBubbleSize val="0"/>
              <c:extLst>
                <c:ext xmlns:c15="http://schemas.microsoft.com/office/drawing/2012/chart" uri="{CE6537A1-D6FC-4f65-9D91-7224C49458BB}">
                  <c15:layout>
                    <c:manualLayout>
                      <c:w val="5.666040416934482E-2"/>
                      <c:h val="8.8538091582051032E-2"/>
                    </c:manualLayout>
                  </c15:layout>
                </c:ext>
                <c:ext xmlns:c16="http://schemas.microsoft.com/office/drawing/2014/chart" uri="{C3380CC4-5D6E-409C-BE32-E72D297353CC}">
                  <c16:uniqueId val="{0000000A-05D4-45EF-82F3-0237C7A6936E}"/>
                </c:ext>
              </c:extLst>
            </c:dLbl>
            <c:dLbl>
              <c:idx val="6"/>
              <c:layout>
                <c:manualLayout>
                  <c:x val="-3.7204016577903051E-2"/>
                  <c:y val="-6.579370338795850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B2E9-4326-82F4-D0FE344340C1}"/>
                </c:ext>
              </c:extLst>
            </c:dLbl>
            <c:dLbl>
              <c:idx val="7"/>
              <c:layout>
                <c:manualLayout>
                  <c:x val="-3.7204016577902961E-2"/>
                  <c:y val="-8.014347511924717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B2E9-4326-82F4-D0FE344340C1}"/>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accent2"/>
                    </a:solidFill>
                    <a:latin typeface="Arial" panose="020B0604020202020204" pitchFamily="34" charset="0"/>
                    <a:ea typeface="+mn-ea"/>
                    <a:cs typeface="Arial" panose="020B0604020202020204" pitchFamily="34" charset="0"/>
                  </a:defRPr>
                </a:pPr>
                <a:endParaRPr lang="en-US"/>
              </a:p>
            </c:txPr>
            <c:dLblPos val="t"/>
            <c:showLegendKey val="0"/>
            <c:showVal val="0"/>
            <c:showCatName val="0"/>
            <c:showSerName val="0"/>
            <c:showPercent val="0"/>
            <c:showBubbleSize val="0"/>
            <c:extLst>
              <c:ext xmlns:c15="http://schemas.microsoft.com/office/drawing/2012/chart" uri="{CE6537A1-D6FC-4f65-9D91-7224C49458BB}">
                <c15:showLeaderLines val="0"/>
              </c:ext>
            </c:extLst>
          </c:dLbls>
          <c:cat>
            <c:strRef>
              <c:f>Summaries!$P$7:$W$7</c:f>
              <c:strCache>
                <c:ptCount val="8"/>
                <c:pt idx="0">
                  <c:v>2015</c:v>
                </c:pt>
                <c:pt idx="1">
                  <c:v>2016</c:v>
                </c:pt>
                <c:pt idx="2">
                  <c:v>2017</c:v>
                </c:pt>
                <c:pt idx="3">
                  <c:v>2018</c:v>
                </c:pt>
                <c:pt idx="4">
                  <c:v>2019</c:v>
                </c:pt>
                <c:pt idx="5">
                  <c:v>2020 E</c:v>
                </c:pt>
                <c:pt idx="6">
                  <c:v>2021 F</c:v>
                </c:pt>
                <c:pt idx="7">
                  <c:v>2022 F</c:v>
                </c:pt>
              </c:strCache>
            </c:strRef>
          </c:cat>
          <c:val>
            <c:numRef>
              <c:f>Summaries!$P$9:$W$9</c:f>
              <c:numCache>
                <c:formatCode>0%</c:formatCode>
                <c:ptCount val="8"/>
                <c:pt idx="0">
                  <c:v>3.4757955102466154E-2</c:v>
                </c:pt>
                <c:pt idx="1">
                  <c:v>2.6338740685499573E-2</c:v>
                </c:pt>
                <c:pt idx="2">
                  <c:v>4.5739009809072195E-2</c:v>
                </c:pt>
                <c:pt idx="3">
                  <c:v>0.1071177626470281</c:v>
                </c:pt>
                <c:pt idx="4">
                  <c:v>3.4344614136679663E-2</c:v>
                </c:pt>
                <c:pt idx="5">
                  <c:v>-4.6342160303599611E-3</c:v>
                </c:pt>
                <c:pt idx="6">
                  <c:v>7.2816596849714088E-2</c:v>
                </c:pt>
                <c:pt idx="7">
                  <c:v>5.9102783448808927E-2</c:v>
                </c:pt>
              </c:numCache>
            </c:numRef>
          </c:val>
          <c:smooth val="0"/>
          <c:extLst>
            <c:ext xmlns:c16="http://schemas.microsoft.com/office/drawing/2014/chart" uri="{C3380CC4-5D6E-409C-BE32-E72D297353CC}">
              <c16:uniqueId val="{0000000B-05D4-45EF-82F3-0237C7A6936E}"/>
            </c:ext>
          </c:extLst>
        </c:ser>
        <c:dLbls>
          <c:showLegendKey val="0"/>
          <c:showVal val="0"/>
          <c:showCatName val="0"/>
          <c:showSerName val="0"/>
          <c:showPercent val="0"/>
          <c:showBubbleSize val="0"/>
        </c:dLbls>
        <c:marker val="1"/>
        <c:smooth val="0"/>
        <c:axId val="1384637471"/>
        <c:axId val="579619439"/>
      </c:lineChart>
      <c:catAx>
        <c:axId val="94415456"/>
        <c:scaling>
          <c:orientation val="minMax"/>
        </c:scaling>
        <c:delete val="0"/>
        <c:axPos val="b"/>
        <c:numFmt formatCode="General" sourceLinked="1"/>
        <c:majorTickMark val="none"/>
        <c:minorTickMark val="none"/>
        <c:tickLblPos val="nextTo"/>
        <c:spPr>
          <a:noFill/>
          <a:ln w="9525" cap="flat" cmpd="sng" algn="ctr">
            <a:solidFill>
              <a:srgbClr val="868686"/>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94421280"/>
        <c:crosses val="autoZero"/>
        <c:auto val="1"/>
        <c:lblAlgn val="ctr"/>
        <c:lblOffset val="100"/>
        <c:noMultiLvlLbl val="0"/>
      </c:catAx>
      <c:valAx>
        <c:axId val="94421280"/>
        <c:scaling>
          <c:orientation val="minMax"/>
        </c:scaling>
        <c:delete val="0"/>
        <c:axPos val="l"/>
        <c:majorGridlines>
          <c:spPr>
            <a:ln w="9525" cap="flat" cmpd="sng" algn="ctr">
              <a:noFill/>
              <a:round/>
            </a:ln>
            <a:effectLst/>
          </c:spPr>
        </c:majorGridlines>
        <c:title>
          <c:tx>
            <c:rich>
              <a:bodyPr rot="-5400000" spcFirstLastPara="1" vertOverflow="ellipsis" vert="horz" wrap="square" anchor="ctr" anchorCtr="1"/>
              <a:lstStyle/>
              <a:p>
                <a:pPr>
                  <a:defRPr sz="1050" b="0" i="0" u="none" strike="noStrike" kern="1200" baseline="0">
                    <a:solidFill>
                      <a:schemeClr val="tx1"/>
                    </a:solidFill>
                    <a:latin typeface="Arial" panose="020B0604020202020204" pitchFamily="34" charset="0"/>
                    <a:ea typeface="+mn-ea"/>
                    <a:cs typeface="Arial" panose="020B0604020202020204" pitchFamily="34" charset="0"/>
                  </a:defRPr>
                </a:pPr>
                <a:r>
                  <a:rPr lang="en-US" sz="1000" b="1" dirty="0"/>
                  <a:t>Combined Ratio</a:t>
                </a:r>
              </a:p>
            </c:rich>
          </c:tx>
          <c:overlay val="0"/>
          <c:spPr>
            <a:noFill/>
            <a:ln>
              <a:noFill/>
            </a:ln>
            <a:effectLst/>
          </c:spPr>
          <c:txPr>
            <a:bodyPr rot="-5400000" spcFirstLastPara="1" vertOverflow="ellipsis" vert="horz" wrap="square" anchor="ctr" anchorCtr="1"/>
            <a:lstStyle/>
            <a:p>
              <a:pPr>
                <a:defRPr sz="105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title>
        <c:numFmt formatCode="0%" sourceLinked="0"/>
        <c:majorTickMark val="out"/>
        <c:minorTickMark val="none"/>
        <c:tickLblPos val="nextTo"/>
        <c:spPr>
          <a:noFill/>
          <a:ln>
            <a:solidFill>
              <a:srgbClr val="868686"/>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94415456"/>
        <c:crosses val="autoZero"/>
        <c:crossBetween val="between"/>
      </c:valAx>
      <c:valAx>
        <c:axId val="579619439"/>
        <c:scaling>
          <c:orientation val="minMax"/>
        </c:scaling>
        <c:delete val="0"/>
        <c:axPos val="r"/>
        <c:title>
          <c:tx>
            <c:rich>
              <a:bodyPr rot="-5400000" spcFirstLastPara="1" vertOverflow="ellipsis" vert="horz" wrap="square" anchor="ctr" anchorCtr="1"/>
              <a:lstStyle/>
              <a:p>
                <a:pPr>
                  <a:defRPr sz="1050" b="1" i="0" u="none" strike="noStrike" kern="1200" baseline="0">
                    <a:solidFill>
                      <a:schemeClr val="tx1"/>
                    </a:solidFill>
                    <a:latin typeface="Arial" panose="020B0604020202020204" pitchFamily="34" charset="0"/>
                    <a:ea typeface="+mn-ea"/>
                    <a:cs typeface="Arial" panose="020B0604020202020204" pitchFamily="34" charset="0"/>
                  </a:defRPr>
                </a:pPr>
                <a:r>
                  <a:rPr lang="en-US" sz="1000" b="1" dirty="0"/>
                  <a:t>Premium Growth</a:t>
                </a:r>
              </a:p>
            </c:rich>
          </c:tx>
          <c:overlay val="0"/>
          <c:spPr>
            <a:noFill/>
            <a:ln>
              <a:noFill/>
            </a:ln>
            <a:effectLst/>
          </c:spPr>
          <c:txPr>
            <a:bodyPr rot="-5400000" spcFirstLastPara="1" vertOverflow="ellipsis" vert="horz" wrap="square" anchor="ctr" anchorCtr="1"/>
            <a:lstStyle/>
            <a:p>
              <a:pPr>
                <a:defRPr sz="105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title>
        <c:numFmt formatCode="0%" sourceLinked="0"/>
        <c:majorTickMark val="out"/>
        <c:minorTickMark val="none"/>
        <c:tickLblPos val="nextTo"/>
        <c:spPr>
          <a:noFill/>
          <a:ln>
            <a:solidFill>
              <a:srgbClr val="868686"/>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384637471"/>
        <c:crosses val="max"/>
        <c:crossBetween val="between"/>
      </c:valAx>
      <c:catAx>
        <c:axId val="1384637471"/>
        <c:scaling>
          <c:orientation val="minMax"/>
        </c:scaling>
        <c:delete val="1"/>
        <c:axPos val="b"/>
        <c:numFmt formatCode="General" sourceLinked="1"/>
        <c:majorTickMark val="out"/>
        <c:minorTickMark val="none"/>
        <c:tickLblPos val="nextTo"/>
        <c:crossAx val="579619439"/>
        <c:crosses val="autoZero"/>
        <c:auto val="1"/>
        <c:lblAlgn val="ctr"/>
        <c:lblOffset val="100"/>
        <c:noMultiLvlLbl val="0"/>
      </c:catAx>
      <c:spPr>
        <a:solidFill>
          <a:schemeClr val="bg2"/>
        </a:solidFill>
        <a:ln>
          <a:noFill/>
        </a:ln>
        <a:effectLst/>
      </c:spPr>
    </c:plotArea>
    <c:legend>
      <c:legendPos val="b"/>
      <c:legendEntry>
        <c:idx val="0"/>
        <c:txPr>
          <a:bodyPr rot="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ayout>
        <c:manualLayout>
          <c:xMode val="edge"/>
          <c:yMode val="edge"/>
          <c:x val="0"/>
          <c:y val="0.86266267261116292"/>
          <c:w val="0.9933977455716585"/>
          <c:h val="0.1112965381696956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w="9525" cap="flat" cmpd="sng" algn="ctr">
      <a:noFill/>
      <a:round/>
    </a:ln>
    <a:effectLst/>
  </c:spPr>
  <c:txPr>
    <a:bodyPr/>
    <a:lstStyle/>
    <a:p>
      <a:pPr>
        <a:defRPr sz="1050">
          <a:solidFill>
            <a:schemeClr val="tx1"/>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844411579700473"/>
          <c:y val="4.2069294656195376E-2"/>
          <c:w val="0.83189837020952284"/>
          <c:h val="0.61798111728924887"/>
        </c:manualLayout>
      </c:layout>
      <c:lineChart>
        <c:grouping val="standard"/>
        <c:varyColors val="0"/>
        <c:ser>
          <c:idx val="0"/>
          <c:order val="0"/>
          <c:tx>
            <c:strRef>
              <c:f>Sheet1!$A$2</c:f>
              <c:strCache>
                <c:ptCount val="1"/>
                <c:pt idx="0">
                  <c:v>% Change</c:v>
                </c:pt>
              </c:strCache>
            </c:strRef>
          </c:tx>
          <c:spPr>
            <a:ln>
              <a:solidFill>
                <a:schemeClr val="accent1"/>
              </a:solidFill>
            </a:ln>
          </c:spPr>
          <c:marker>
            <c:symbol val="none"/>
          </c:marker>
          <c:dLbls>
            <c:dLbl>
              <c:idx val="66"/>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27C-4F47-A695-E3ACFF0BD9F6}"/>
                </c:ext>
              </c:extLst>
            </c:dLbl>
            <c:spPr>
              <a:noFill/>
              <a:ln>
                <a:noFill/>
              </a:ln>
              <a:effectLst/>
            </c:spPr>
            <c:txPr>
              <a:bodyPr/>
              <a:lstStyle/>
              <a:p>
                <a:pPr>
                  <a:defRPr b="1"/>
                </a:pPr>
                <a:endParaRPr lang="en-US"/>
              </a:p>
            </c:txPr>
            <c:dLblPos val="t"/>
            <c:showLegendKey val="0"/>
            <c:showVal val="0"/>
            <c:showCatName val="0"/>
            <c:showSerName val="0"/>
            <c:showPercent val="0"/>
            <c:showBubbleSize val="0"/>
            <c:extLst>
              <c:ext xmlns:c15="http://schemas.microsoft.com/office/drawing/2012/chart" uri="{CE6537A1-D6FC-4f65-9D91-7224C49458BB}">
                <c15:showLeaderLines val="1"/>
              </c:ext>
            </c:extLst>
          </c:dLbls>
          <c:cat>
            <c:strRef>
              <c:f>Sheet1!$K$1:$BY$1</c:f>
              <c:strCache>
                <c:ptCount val="67"/>
                <c:pt idx="0">
                  <c:v>2003:Q4</c:v>
                </c:pt>
                <c:pt idx="1">
                  <c:v>2004:Q1</c:v>
                </c:pt>
                <c:pt idx="2">
                  <c:v>2004:Q2</c:v>
                </c:pt>
                <c:pt idx="3">
                  <c:v>2004:Q3</c:v>
                </c:pt>
                <c:pt idx="4">
                  <c:v>2004:Q4</c:v>
                </c:pt>
                <c:pt idx="5">
                  <c:v>2005:Q1</c:v>
                </c:pt>
                <c:pt idx="6">
                  <c:v>2005:Q2</c:v>
                </c:pt>
                <c:pt idx="7">
                  <c:v>2005:Q3</c:v>
                </c:pt>
                <c:pt idx="8">
                  <c:v>2005:Q4</c:v>
                </c:pt>
                <c:pt idx="9">
                  <c:v>2006:Q1</c:v>
                </c:pt>
                <c:pt idx="10">
                  <c:v>2006:Q2</c:v>
                </c:pt>
                <c:pt idx="11">
                  <c:v>2006:Q3</c:v>
                </c:pt>
                <c:pt idx="12">
                  <c:v>2006:Q4</c:v>
                </c:pt>
                <c:pt idx="13">
                  <c:v>2007:Q1</c:v>
                </c:pt>
                <c:pt idx="14">
                  <c:v>2007:Q2</c:v>
                </c:pt>
                <c:pt idx="15">
                  <c:v>2007:Q3</c:v>
                </c:pt>
                <c:pt idx="16">
                  <c:v>2007:Q4</c:v>
                </c:pt>
                <c:pt idx="17">
                  <c:v>2008:Q1</c:v>
                </c:pt>
                <c:pt idx="18">
                  <c:v>2008:Q2</c:v>
                </c:pt>
                <c:pt idx="19">
                  <c:v>2008:Q3</c:v>
                </c:pt>
                <c:pt idx="20">
                  <c:v>2008:Q4</c:v>
                </c:pt>
                <c:pt idx="21">
                  <c:v>2009:Q1</c:v>
                </c:pt>
                <c:pt idx="22">
                  <c:v>2009:Q2</c:v>
                </c:pt>
                <c:pt idx="23">
                  <c:v>2009:Q3</c:v>
                </c:pt>
                <c:pt idx="24">
                  <c:v>2009:Q4</c:v>
                </c:pt>
                <c:pt idx="25">
                  <c:v>2010:Q1</c:v>
                </c:pt>
                <c:pt idx="26">
                  <c:v>2010:Q2</c:v>
                </c:pt>
                <c:pt idx="27">
                  <c:v>2010:Q3</c:v>
                </c:pt>
                <c:pt idx="28">
                  <c:v>2010:Q4</c:v>
                </c:pt>
                <c:pt idx="29">
                  <c:v>2011:Q1</c:v>
                </c:pt>
                <c:pt idx="30">
                  <c:v>2011:Q2</c:v>
                </c:pt>
                <c:pt idx="31">
                  <c:v>2011:Q3</c:v>
                </c:pt>
                <c:pt idx="32">
                  <c:v>2011:Q4</c:v>
                </c:pt>
                <c:pt idx="33">
                  <c:v>2012:Q1</c:v>
                </c:pt>
                <c:pt idx="34">
                  <c:v>2012:Q2</c:v>
                </c:pt>
                <c:pt idx="35">
                  <c:v>2012:Q3</c:v>
                </c:pt>
                <c:pt idx="36">
                  <c:v>2012:Q4</c:v>
                </c:pt>
                <c:pt idx="37">
                  <c:v>2013:Q1</c:v>
                </c:pt>
                <c:pt idx="38">
                  <c:v>2013:Q2</c:v>
                </c:pt>
                <c:pt idx="39">
                  <c:v>2013:Q3</c:v>
                </c:pt>
                <c:pt idx="40">
                  <c:v>2013:Q4</c:v>
                </c:pt>
                <c:pt idx="41">
                  <c:v>2014:Q1</c:v>
                </c:pt>
                <c:pt idx="42">
                  <c:v>2014:Q2</c:v>
                </c:pt>
                <c:pt idx="43">
                  <c:v>2014:Q3</c:v>
                </c:pt>
                <c:pt idx="44">
                  <c:v>2014:Q4</c:v>
                </c:pt>
                <c:pt idx="45">
                  <c:v>2015:Q1</c:v>
                </c:pt>
                <c:pt idx="46">
                  <c:v>2015:Q2</c:v>
                </c:pt>
                <c:pt idx="47">
                  <c:v>2015:Q3</c:v>
                </c:pt>
                <c:pt idx="48">
                  <c:v>2015:Q4</c:v>
                </c:pt>
                <c:pt idx="49">
                  <c:v>2016:Q1</c:v>
                </c:pt>
                <c:pt idx="50">
                  <c:v>2016:Q2</c:v>
                </c:pt>
                <c:pt idx="51">
                  <c:v>2016:Q3</c:v>
                </c:pt>
                <c:pt idx="52">
                  <c:v>2016:Q4</c:v>
                </c:pt>
                <c:pt idx="53">
                  <c:v>2017:Q1</c:v>
                </c:pt>
                <c:pt idx="54">
                  <c:v>2017:Q2</c:v>
                </c:pt>
                <c:pt idx="55">
                  <c:v>2017:Q3</c:v>
                </c:pt>
                <c:pt idx="56">
                  <c:v>2017:Q4</c:v>
                </c:pt>
                <c:pt idx="57">
                  <c:v>2018:Q1</c:v>
                </c:pt>
                <c:pt idx="58">
                  <c:v>2018:Q2</c:v>
                </c:pt>
                <c:pt idx="59">
                  <c:v>2018:Q3</c:v>
                </c:pt>
                <c:pt idx="60">
                  <c:v>2018:Q4</c:v>
                </c:pt>
                <c:pt idx="61">
                  <c:v>2019:Q1</c:v>
                </c:pt>
                <c:pt idx="62">
                  <c:v>2019:Q2</c:v>
                </c:pt>
                <c:pt idx="63">
                  <c:v>2019:Q3</c:v>
                </c:pt>
                <c:pt idx="64">
                  <c:v>2019:Q4</c:v>
                </c:pt>
                <c:pt idx="65">
                  <c:v>2020:Q1</c:v>
                </c:pt>
                <c:pt idx="66">
                  <c:v>2020:Q2</c:v>
                </c:pt>
              </c:strCache>
            </c:strRef>
          </c:cat>
          <c:val>
            <c:numRef>
              <c:f>Sheet1!$K$2:$BY$2</c:f>
              <c:numCache>
                <c:formatCode>0%</c:formatCode>
                <c:ptCount val="67"/>
                <c:pt idx="0">
                  <c:v>0.12</c:v>
                </c:pt>
                <c:pt idx="1">
                  <c:v>0.09</c:v>
                </c:pt>
                <c:pt idx="2">
                  <c:v>7.0000000000000007E-2</c:v>
                </c:pt>
                <c:pt idx="3">
                  <c:v>0.04</c:v>
                </c:pt>
                <c:pt idx="4">
                  <c:v>0.02</c:v>
                </c:pt>
                <c:pt idx="5">
                  <c:v>-0.01</c:v>
                </c:pt>
                <c:pt idx="6">
                  <c:v>-0.03</c:v>
                </c:pt>
                <c:pt idx="7">
                  <c:v>-0.05</c:v>
                </c:pt>
                <c:pt idx="8">
                  <c:v>-0.06</c:v>
                </c:pt>
                <c:pt idx="9">
                  <c:v>-0.06</c:v>
                </c:pt>
                <c:pt idx="10">
                  <c:v>-7.0000000000000007E-2</c:v>
                </c:pt>
                <c:pt idx="11">
                  <c:v>-0.08</c:v>
                </c:pt>
                <c:pt idx="12">
                  <c:v>-0.08</c:v>
                </c:pt>
                <c:pt idx="13">
                  <c:v>-0.12</c:v>
                </c:pt>
                <c:pt idx="14">
                  <c:v>-0.14000000000000001</c:v>
                </c:pt>
                <c:pt idx="15">
                  <c:v>-0.15</c:v>
                </c:pt>
                <c:pt idx="16">
                  <c:v>-0.16</c:v>
                </c:pt>
                <c:pt idx="17">
                  <c:v>-0.12</c:v>
                </c:pt>
                <c:pt idx="18">
                  <c:v>-0.11</c:v>
                </c:pt>
                <c:pt idx="19">
                  <c:v>-0.1</c:v>
                </c:pt>
                <c:pt idx="20">
                  <c:v>-0.09</c:v>
                </c:pt>
                <c:pt idx="21">
                  <c:v>-7.0000000000000007E-2</c:v>
                </c:pt>
                <c:pt idx="22">
                  <c:v>-0.06</c:v>
                </c:pt>
                <c:pt idx="23">
                  <c:v>-0.04</c:v>
                </c:pt>
                <c:pt idx="24">
                  <c:v>-0.04</c:v>
                </c:pt>
                <c:pt idx="25">
                  <c:v>-0.04</c:v>
                </c:pt>
                <c:pt idx="26">
                  <c:v>-0.03</c:v>
                </c:pt>
                <c:pt idx="27">
                  <c:v>-0.04</c:v>
                </c:pt>
                <c:pt idx="28">
                  <c:v>-0.05</c:v>
                </c:pt>
                <c:pt idx="29">
                  <c:v>-0.04</c:v>
                </c:pt>
                <c:pt idx="30">
                  <c:v>-0.03</c:v>
                </c:pt>
                <c:pt idx="31">
                  <c:v>0</c:v>
                </c:pt>
                <c:pt idx="32">
                  <c:v>0.01</c:v>
                </c:pt>
                <c:pt idx="33">
                  <c:v>0.03</c:v>
                </c:pt>
                <c:pt idx="34">
                  <c:v>0.04</c:v>
                </c:pt>
                <c:pt idx="35">
                  <c:v>0.05</c:v>
                </c:pt>
                <c:pt idx="36">
                  <c:v>0.05</c:v>
                </c:pt>
                <c:pt idx="37">
                  <c:v>0.05</c:v>
                </c:pt>
                <c:pt idx="38">
                  <c:v>0.05</c:v>
                </c:pt>
                <c:pt idx="39">
                  <c:v>0.05</c:v>
                </c:pt>
                <c:pt idx="40">
                  <c:v>0.03</c:v>
                </c:pt>
                <c:pt idx="41">
                  <c:v>0.03</c:v>
                </c:pt>
                <c:pt idx="42">
                  <c:v>0.02</c:v>
                </c:pt>
                <c:pt idx="43">
                  <c:v>0.02</c:v>
                </c:pt>
                <c:pt idx="44">
                  <c:v>0</c:v>
                </c:pt>
                <c:pt idx="45">
                  <c:v>0</c:v>
                </c:pt>
                <c:pt idx="46">
                  <c:v>0</c:v>
                </c:pt>
                <c:pt idx="47">
                  <c:v>-0.01</c:v>
                </c:pt>
                <c:pt idx="48">
                  <c:v>-0.04</c:v>
                </c:pt>
                <c:pt idx="49">
                  <c:v>-0.03</c:v>
                </c:pt>
                <c:pt idx="50">
                  <c:v>-0.01</c:v>
                </c:pt>
                <c:pt idx="51">
                  <c:v>-0.01</c:v>
                </c:pt>
                <c:pt idx="52">
                  <c:v>-0.01</c:v>
                </c:pt>
                <c:pt idx="53">
                  <c:v>0.01</c:v>
                </c:pt>
                <c:pt idx="54">
                  <c:v>0.01</c:v>
                </c:pt>
                <c:pt idx="55" formatCode="0.00%">
                  <c:v>0.01</c:v>
                </c:pt>
                <c:pt idx="56">
                  <c:v>0.02</c:v>
                </c:pt>
                <c:pt idx="57">
                  <c:v>0.02</c:v>
                </c:pt>
                <c:pt idx="58" formatCode="0.0%">
                  <c:v>2.5000000000000001E-2</c:v>
                </c:pt>
                <c:pt idx="59" formatCode="0.0%">
                  <c:v>2.5000000000000001E-2</c:v>
                </c:pt>
                <c:pt idx="60">
                  <c:v>0.02</c:v>
                </c:pt>
                <c:pt idx="61">
                  <c:v>0.02</c:v>
                </c:pt>
                <c:pt idx="62">
                  <c:v>0.03</c:v>
                </c:pt>
                <c:pt idx="63">
                  <c:v>0.04</c:v>
                </c:pt>
                <c:pt idx="64">
                  <c:v>0.02</c:v>
                </c:pt>
                <c:pt idx="65" formatCode="0.0%">
                  <c:v>4.4999999999999998E-2</c:v>
                </c:pt>
                <c:pt idx="66" formatCode="0.0%">
                  <c:v>4.8000000000000001E-2</c:v>
                </c:pt>
              </c:numCache>
            </c:numRef>
          </c:val>
          <c:smooth val="0"/>
          <c:extLst>
            <c:ext xmlns:c16="http://schemas.microsoft.com/office/drawing/2014/chart" uri="{C3380CC4-5D6E-409C-BE32-E72D297353CC}">
              <c16:uniqueId val="{00000000-AA50-C049-A65B-DE180F4A8231}"/>
            </c:ext>
          </c:extLst>
        </c:ser>
        <c:dLbls>
          <c:showLegendKey val="0"/>
          <c:showVal val="0"/>
          <c:showCatName val="0"/>
          <c:showSerName val="0"/>
          <c:showPercent val="0"/>
          <c:showBubbleSize val="0"/>
        </c:dLbls>
        <c:smooth val="0"/>
        <c:axId val="226598280"/>
        <c:axId val="226602200"/>
      </c:lineChart>
      <c:catAx>
        <c:axId val="226598280"/>
        <c:scaling>
          <c:orientation val="minMax"/>
        </c:scaling>
        <c:delete val="0"/>
        <c:axPos val="b"/>
        <c:numFmt formatCode="General" sourceLinked="1"/>
        <c:majorTickMark val="out"/>
        <c:minorTickMark val="none"/>
        <c:tickLblPos val="low"/>
        <c:spPr>
          <a:ln>
            <a:solidFill>
              <a:srgbClr val="868686">
                <a:alpha val="99000"/>
              </a:srgbClr>
            </a:solidFill>
          </a:ln>
        </c:spPr>
        <c:txPr>
          <a:bodyPr rot="-5400000" vert="horz"/>
          <a:lstStyle/>
          <a:p>
            <a:pPr>
              <a:defRPr/>
            </a:pPr>
            <a:endParaRPr lang="en-US"/>
          </a:p>
        </c:txPr>
        <c:crossAx val="226602200"/>
        <c:crosses val="autoZero"/>
        <c:auto val="1"/>
        <c:lblAlgn val="ctr"/>
        <c:lblOffset val="200"/>
        <c:tickMarkSkip val="1"/>
        <c:noMultiLvlLbl val="0"/>
      </c:catAx>
      <c:valAx>
        <c:axId val="226602200"/>
        <c:scaling>
          <c:orientation val="minMax"/>
        </c:scaling>
        <c:delete val="0"/>
        <c:axPos val="l"/>
        <c:title>
          <c:tx>
            <c:rich>
              <a:bodyPr/>
              <a:lstStyle/>
              <a:p>
                <a:pPr>
                  <a:defRPr/>
                </a:pPr>
                <a:r>
                  <a:rPr lang="en-US"/>
                  <a:t>% Chg from Yr Prior</a:t>
                </a:r>
              </a:p>
            </c:rich>
          </c:tx>
          <c:layout>
            <c:manualLayout>
              <c:xMode val="edge"/>
              <c:yMode val="edge"/>
              <c:x val="1.6803717458627698E-2"/>
              <c:y val="1.8163796097833734E-2"/>
            </c:manualLayout>
          </c:layout>
          <c:overlay val="0"/>
        </c:title>
        <c:numFmt formatCode="0%" sourceLinked="0"/>
        <c:majorTickMark val="out"/>
        <c:minorTickMark val="none"/>
        <c:tickLblPos val="nextTo"/>
        <c:txPr>
          <a:bodyPr rot="-60000000" vert="horz"/>
          <a:lstStyle/>
          <a:p>
            <a:pPr>
              <a:defRPr/>
            </a:pPr>
            <a:endParaRPr lang="en-US"/>
          </a:p>
        </c:txPr>
        <c:crossAx val="226598280"/>
        <c:crosses val="autoZero"/>
        <c:crossBetween val="between"/>
        <c:majorUnit val="0.1"/>
      </c:valAx>
      <c:spPr>
        <a:solidFill>
          <a:schemeClr val="bg2"/>
        </a:solidFill>
      </c:spPr>
    </c:plotArea>
    <c:plotVisOnly val="1"/>
    <c:dispBlanksAs val="gap"/>
    <c:showDLblsOverMax val="0"/>
  </c:chart>
  <c:txPr>
    <a:bodyPr/>
    <a:lstStyle/>
    <a:p>
      <a:pPr>
        <a:defRPr sz="1000">
          <a:latin typeface="Arial" panose="020B0604020202020204" pitchFamily="34" charset="0"/>
          <a:cs typeface="Arial" panose="020B0604020202020204" pitchFamily="34" charset="0"/>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57223032544322"/>
          <c:y val="0.14476284658730454"/>
          <c:w val="0.85443814052133704"/>
          <c:h val="0.58524671341079704"/>
        </c:manualLayout>
      </c:layout>
      <c:lineChart>
        <c:grouping val="standard"/>
        <c:varyColors val="0"/>
        <c:ser>
          <c:idx val="0"/>
          <c:order val="0"/>
          <c:tx>
            <c:strRef>
              <c:f>Sheet1!$A$2</c:f>
              <c:strCache>
                <c:ptCount val="1"/>
                <c:pt idx="0">
                  <c:v>% Change
 in GDP YoY</c:v>
                </c:pt>
              </c:strCache>
            </c:strRef>
          </c:tx>
          <c:marker>
            <c:symbol val="none"/>
          </c:marker>
          <c:dLbls>
            <c:dLbl>
              <c:idx val="0"/>
              <c:delete val="1"/>
              <c:extLst>
                <c:ext xmlns:c15="http://schemas.microsoft.com/office/drawing/2012/chart" uri="{CE6537A1-D6FC-4f65-9D91-7224C49458BB}"/>
                <c:ext xmlns:c16="http://schemas.microsoft.com/office/drawing/2014/chart" uri="{C3380CC4-5D6E-409C-BE32-E72D297353CC}">
                  <c16:uniqueId val="{00000000-2DD4-4119-B057-4F3236BEDDFC}"/>
                </c:ext>
              </c:extLst>
            </c:dLbl>
            <c:dLbl>
              <c:idx val="1"/>
              <c:delete val="1"/>
              <c:extLst>
                <c:ext xmlns:c15="http://schemas.microsoft.com/office/drawing/2012/chart" uri="{CE6537A1-D6FC-4f65-9D91-7224C49458BB}"/>
                <c:ext xmlns:c16="http://schemas.microsoft.com/office/drawing/2014/chart" uri="{C3380CC4-5D6E-409C-BE32-E72D297353CC}">
                  <c16:uniqueId val="{00000001-2DD4-4119-B057-4F3236BEDDFC}"/>
                </c:ext>
              </c:extLst>
            </c:dLbl>
            <c:dLbl>
              <c:idx val="2"/>
              <c:delete val="1"/>
              <c:extLst>
                <c:ext xmlns:c15="http://schemas.microsoft.com/office/drawing/2012/chart" uri="{CE6537A1-D6FC-4f65-9D91-7224C49458BB}"/>
                <c:ext xmlns:c16="http://schemas.microsoft.com/office/drawing/2014/chart" uri="{C3380CC4-5D6E-409C-BE32-E72D297353CC}">
                  <c16:uniqueId val="{00000002-2DD4-4119-B057-4F3236BEDDFC}"/>
                </c:ext>
              </c:extLst>
            </c:dLbl>
            <c:dLbl>
              <c:idx val="3"/>
              <c:delete val="1"/>
              <c:extLst>
                <c:ext xmlns:c15="http://schemas.microsoft.com/office/drawing/2012/chart" uri="{CE6537A1-D6FC-4f65-9D91-7224C49458BB}"/>
                <c:ext xmlns:c16="http://schemas.microsoft.com/office/drawing/2014/chart" uri="{C3380CC4-5D6E-409C-BE32-E72D297353CC}">
                  <c16:uniqueId val="{00000003-2DD4-4119-B057-4F3236BEDDFC}"/>
                </c:ext>
              </c:extLst>
            </c:dLbl>
            <c:dLbl>
              <c:idx val="4"/>
              <c:layout>
                <c:manualLayout>
                  <c:x val="-3.0215938294262308E-3"/>
                  <c:y val="-2.112324955449330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B6D-4DA2-9F4D-8E1C5367F3FB}"/>
                </c:ext>
              </c:extLst>
            </c:dLbl>
            <c:dLbl>
              <c:idx val="5"/>
              <c:layout>
                <c:manualLayout>
                  <c:x val="-0.11808321578112203"/>
                  <c:y val="2.5224044673064862E-2"/>
                </c:manualLayout>
              </c:layout>
              <c:dLblPos val="r"/>
              <c:showLegendKey val="0"/>
              <c:showVal val="1"/>
              <c:showCatName val="0"/>
              <c:showSerName val="0"/>
              <c:showPercent val="0"/>
              <c:showBubbleSize val="0"/>
              <c:extLst>
                <c:ext xmlns:c15="http://schemas.microsoft.com/office/drawing/2012/chart" uri="{CE6537A1-D6FC-4f65-9D91-7224C49458BB}">
                  <c15:layout>
                    <c:manualLayout>
                      <c:w val="8.9138685839205048E-2"/>
                      <c:h val="0.10035999860761612"/>
                    </c:manualLayout>
                  </c15:layout>
                </c:ext>
                <c:ext xmlns:c16="http://schemas.microsoft.com/office/drawing/2014/chart" uri="{C3380CC4-5D6E-409C-BE32-E72D297353CC}">
                  <c16:uniqueId val="{00000002-3B6D-4DA2-9F4D-8E1C5367F3FB}"/>
                </c:ext>
              </c:extLst>
            </c:dLbl>
            <c:numFmt formatCode="0.0%" sourceLinked="0"/>
            <c:spPr>
              <a:noFill/>
              <a:ln>
                <a:noFill/>
              </a:ln>
              <a:effectLst/>
            </c:spPr>
            <c:txPr>
              <a:bodyPr/>
              <a:lstStyle/>
              <a:p>
                <a:pPr>
                  <a:defRPr b="1"/>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Sheet1!$B$1:$H$1</c:f>
              <c:strCache>
                <c:ptCount val="7"/>
                <c:pt idx="0">
                  <c:v>2016</c:v>
                </c:pt>
                <c:pt idx="1">
                  <c:v>2017</c:v>
                </c:pt>
                <c:pt idx="2">
                  <c:v>2018</c:v>
                </c:pt>
                <c:pt idx="3">
                  <c:v>2019</c:v>
                </c:pt>
                <c:pt idx="4">
                  <c:v>2020E</c:v>
                </c:pt>
                <c:pt idx="5">
                  <c:v>2021F</c:v>
                </c:pt>
                <c:pt idx="6">
                  <c:v>2022F</c:v>
                </c:pt>
              </c:strCache>
            </c:strRef>
          </c:cat>
          <c:val>
            <c:numRef>
              <c:f>Sheet1!$B$2:$H$2</c:f>
              <c:numCache>
                <c:formatCode>0.0%</c:formatCode>
                <c:ptCount val="7"/>
                <c:pt idx="0">
                  <c:v>2.7E-2</c:v>
                </c:pt>
                <c:pt idx="1">
                  <c:v>4.2999999999999997E-2</c:v>
                </c:pt>
                <c:pt idx="2">
                  <c:v>5.3999999999999999E-2</c:v>
                </c:pt>
                <c:pt idx="3">
                  <c:v>4.1000000000000002E-2</c:v>
                </c:pt>
                <c:pt idx="4">
                  <c:v>-4.2999999999999997E-2</c:v>
                </c:pt>
                <c:pt idx="5" formatCode="0.00%">
                  <c:v>5.5E-2</c:v>
                </c:pt>
                <c:pt idx="6" formatCode="0.00%">
                  <c:v>5.2999999999999999E-2</c:v>
                </c:pt>
              </c:numCache>
            </c:numRef>
          </c:val>
          <c:smooth val="0"/>
          <c:extLst>
            <c:ext xmlns:c16="http://schemas.microsoft.com/office/drawing/2014/chart" uri="{C3380CC4-5D6E-409C-BE32-E72D297353CC}">
              <c16:uniqueId val="{00000000-3B6D-4DA2-9F4D-8E1C5367F3FB}"/>
            </c:ext>
          </c:extLst>
        </c:ser>
        <c:dLbls>
          <c:showLegendKey val="0"/>
          <c:showVal val="0"/>
          <c:showCatName val="0"/>
          <c:showSerName val="0"/>
          <c:showPercent val="0"/>
          <c:showBubbleSize val="0"/>
        </c:dLbls>
        <c:smooth val="0"/>
        <c:axId val="226598280"/>
        <c:axId val="226602200"/>
      </c:lineChart>
      <c:catAx>
        <c:axId val="226598280"/>
        <c:scaling>
          <c:orientation val="minMax"/>
        </c:scaling>
        <c:delete val="0"/>
        <c:axPos val="b"/>
        <c:numFmt formatCode="General" sourceLinked="1"/>
        <c:majorTickMark val="out"/>
        <c:minorTickMark val="none"/>
        <c:tickLblPos val="low"/>
        <c:txPr>
          <a:bodyPr rot="-5400000" vert="horz"/>
          <a:lstStyle/>
          <a:p>
            <a:pPr>
              <a:defRPr/>
            </a:pPr>
            <a:endParaRPr lang="en-US"/>
          </a:p>
        </c:txPr>
        <c:crossAx val="226602200"/>
        <c:crosses val="autoZero"/>
        <c:auto val="1"/>
        <c:lblAlgn val="ctr"/>
        <c:lblOffset val="200"/>
        <c:tickMarkSkip val="1"/>
        <c:noMultiLvlLbl val="0"/>
      </c:catAx>
      <c:valAx>
        <c:axId val="226602200"/>
        <c:scaling>
          <c:orientation val="minMax"/>
        </c:scaling>
        <c:delete val="0"/>
        <c:axPos val="l"/>
        <c:title>
          <c:tx>
            <c:rich>
              <a:bodyPr/>
              <a:lstStyle/>
              <a:p>
                <a:pPr>
                  <a:defRPr/>
                </a:pPr>
                <a:r>
                  <a:rPr lang="en-US"/>
                  <a:t>% Chg from Yr Prior</a:t>
                </a:r>
              </a:p>
            </c:rich>
          </c:tx>
          <c:layout>
            <c:manualLayout>
              <c:xMode val="edge"/>
              <c:yMode val="edge"/>
              <c:x val="8.3711377305111159E-3"/>
              <c:y val="4.9667119191429202E-2"/>
            </c:manualLayout>
          </c:layout>
          <c:overlay val="0"/>
        </c:title>
        <c:numFmt formatCode="0%" sourceLinked="0"/>
        <c:majorTickMark val="out"/>
        <c:minorTickMark val="none"/>
        <c:tickLblPos val="nextTo"/>
        <c:txPr>
          <a:bodyPr rot="-60000000" vert="horz"/>
          <a:lstStyle/>
          <a:p>
            <a:pPr>
              <a:defRPr/>
            </a:pPr>
            <a:endParaRPr lang="en-US"/>
          </a:p>
        </c:txPr>
        <c:crossAx val="226598280"/>
        <c:crosses val="autoZero"/>
        <c:crossBetween val="between"/>
        <c:majorUnit val="3.0000000000000006E-2"/>
      </c:valAx>
      <c:spPr>
        <a:solidFill>
          <a:schemeClr val="bg2"/>
        </a:solidFill>
      </c:spPr>
    </c:plotArea>
    <c:plotVisOnly val="1"/>
    <c:dispBlanksAs val="gap"/>
    <c:showDLblsOverMax val="0"/>
  </c:chart>
  <c:txPr>
    <a:bodyPr/>
    <a:lstStyle/>
    <a:p>
      <a:pPr>
        <a:defRPr sz="1000">
          <a:latin typeface="Arial" panose="020B0604020202020204" pitchFamily="34" charset="0"/>
          <a:cs typeface="Arial" panose="020B0604020202020204" pitchFamily="34" charset="0"/>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7102973916878276E-2"/>
          <c:y val="3.4661451319408544E-2"/>
          <c:w val="0.93358717609485808"/>
          <c:h val="0.8282429696287964"/>
        </c:manualLayout>
      </c:layout>
      <c:barChart>
        <c:barDir val="col"/>
        <c:grouping val="clustered"/>
        <c:varyColors val="0"/>
        <c:ser>
          <c:idx val="0"/>
          <c:order val="0"/>
          <c:tx>
            <c:strRef>
              <c:f>Sheet1!$B$1</c:f>
              <c:strCache>
                <c:ptCount val="1"/>
                <c:pt idx="0">
                  <c:v>Losses $ B</c:v>
                </c:pt>
              </c:strCache>
            </c:strRef>
          </c:tx>
          <c:spPr>
            <a:solidFill>
              <a:schemeClr val="accent1"/>
            </a:solidFill>
          </c:spPr>
          <c:invertIfNegative val="0"/>
          <c:dPt>
            <c:idx val="14"/>
            <c:invertIfNegative val="0"/>
            <c:bubble3D val="0"/>
            <c:extLst>
              <c:ext xmlns:c16="http://schemas.microsoft.com/office/drawing/2014/chart" uri="{C3380CC4-5D6E-409C-BE32-E72D297353CC}">
                <c16:uniqueId val="{00000000-AC74-493F-90D3-7BC3CBDAB987}"/>
              </c:ext>
            </c:extLst>
          </c:dPt>
          <c:dPt>
            <c:idx val="16"/>
            <c:invertIfNegative val="0"/>
            <c:bubble3D val="0"/>
            <c:extLst>
              <c:ext xmlns:c16="http://schemas.microsoft.com/office/drawing/2014/chart" uri="{C3380CC4-5D6E-409C-BE32-E72D297353CC}">
                <c16:uniqueId val="{00000001-AC74-493F-90D3-7BC3CBDAB987}"/>
              </c:ext>
            </c:extLst>
          </c:dPt>
          <c:dPt>
            <c:idx val="17"/>
            <c:invertIfNegative val="0"/>
            <c:bubble3D val="0"/>
            <c:extLst>
              <c:ext xmlns:c16="http://schemas.microsoft.com/office/drawing/2014/chart" uri="{C3380CC4-5D6E-409C-BE32-E72D297353CC}">
                <c16:uniqueId val="{00000003-AC74-493F-90D3-7BC3CBDAB987}"/>
              </c:ext>
            </c:extLst>
          </c:dPt>
          <c:dPt>
            <c:idx val="19"/>
            <c:invertIfNegative val="0"/>
            <c:bubble3D val="0"/>
            <c:extLst>
              <c:ext xmlns:c16="http://schemas.microsoft.com/office/drawing/2014/chart" uri="{C3380CC4-5D6E-409C-BE32-E72D297353CC}">
                <c16:uniqueId val="{00000003-3BE6-4C8B-9C7D-CBE440554E4E}"/>
              </c:ext>
            </c:extLst>
          </c:dPt>
          <c:dPt>
            <c:idx val="22"/>
            <c:invertIfNegative val="0"/>
            <c:bubble3D val="0"/>
            <c:extLst>
              <c:ext xmlns:c16="http://schemas.microsoft.com/office/drawing/2014/chart" uri="{C3380CC4-5D6E-409C-BE32-E72D297353CC}">
                <c16:uniqueId val="{00000006-F16A-41C9-977A-9EDD99BEF60F}"/>
              </c:ext>
            </c:extLst>
          </c:dPt>
          <c:dPt>
            <c:idx val="34"/>
            <c:invertIfNegative val="0"/>
            <c:bubble3D val="0"/>
            <c:extLst>
              <c:ext xmlns:c16="http://schemas.microsoft.com/office/drawing/2014/chart" uri="{C3380CC4-5D6E-409C-BE32-E72D297353CC}">
                <c16:uniqueId val="{00000007-3BAC-486D-9DB5-11FF1BEA56F2}"/>
              </c:ext>
            </c:extLst>
          </c:dPt>
          <c:dLbls>
            <c:dLbl>
              <c:idx val="12"/>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2CE3-4032-BC0D-1D18111A6664}"/>
                </c:ext>
              </c:extLst>
            </c:dLbl>
            <c:dLbl>
              <c:idx val="2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6710-43AA-898A-8DB93BB646C2}"/>
                </c:ext>
              </c:extLst>
            </c:dLbl>
            <c:dLbl>
              <c:idx val="25"/>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6710-43AA-898A-8DB93BB646C2}"/>
                </c:ext>
              </c:extLst>
            </c:dLbl>
            <c:dLbl>
              <c:idx val="37"/>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6710-43AA-898A-8DB93BB646C2}"/>
                </c:ext>
              </c:extLst>
            </c:dLbl>
            <c:dLbl>
              <c:idx val="38"/>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6710-43AA-898A-8DB93BB646C2}"/>
                </c:ext>
              </c:extLst>
            </c:dLbl>
            <c:dLbl>
              <c:idx val="39"/>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55D8-42B2-B231-D40972C0E328}"/>
                </c:ext>
              </c:extLst>
            </c:dLbl>
            <c:dLbl>
              <c:idx val="4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60D7-4FE3-ACE8-DAADF0129CD8}"/>
                </c:ext>
              </c:extLst>
            </c:dLbl>
            <c:numFmt formatCode="#,##0" sourceLinked="0"/>
            <c:spPr>
              <a:noFill/>
              <a:ln>
                <a:noFill/>
              </a:ln>
              <a:effectLst/>
            </c:spPr>
            <c:txPr>
              <a:bodyPr wrap="square" lIns="38100" tIns="19050" rIns="38100" bIns="19050" anchor="ctr">
                <a:spAutoFit/>
              </a:bodyPr>
              <a:lstStyle/>
              <a:p>
                <a:pPr>
                  <a:defRPr b="1"/>
                </a:pPr>
                <a:endParaRPr lang="en-US"/>
              </a:p>
            </c:txPr>
            <c:showLegendKey val="0"/>
            <c:showVal val="0"/>
            <c:showCatName val="0"/>
            <c:showSerName val="0"/>
            <c:showPercent val="0"/>
            <c:showBubbleSize val="0"/>
            <c:extLst>
              <c:ext xmlns:c15="http://schemas.microsoft.com/office/drawing/2012/chart" uri="{CE6537A1-D6FC-4f65-9D91-7224C49458BB}">
                <c15:showLeaderLines val="1"/>
              </c:ext>
            </c:extLst>
          </c:dLbls>
          <c:cat>
            <c:strRef>
              <c:f>Sheet1!$A$5:$A$45</c:f>
              <c:strCache>
                <c:ptCount val="41"/>
                <c:pt idx="0">
                  <c:v>80</c:v>
                </c:pt>
                <c:pt idx="1">
                  <c:v>81</c:v>
                </c:pt>
                <c:pt idx="2">
                  <c:v>82</c:v>
                </c:pt>
                <c:pt idx="3">
                  <c:v>83</c:v>
                </c:pt>
                <c:pt idx="4">
                  <c:v>84</c:v>
                </c:pt>
                <c:pt idx="5">
                  <c:v>85</c:v>
                </c:pt>
                <c:pt idx="6">
                  <c:v>86</c:v>
                </c:pt>
                <c:pt idx="7">
                  <c:v>87</c:v>
                </c:pt>
                <c:pt idx="8">
                  <c:v>88</c:v>
                </c:pt>
                <c:pt idx="9">
                  <c:v>89</c:v>
                </c:pt>
                <c:pt idx="10">
                  <c:v>90</c:v>
                </c:pt>
                <c:pt idx="11">
                  <c:v>91</c:v>
                </c:pt>
                <c:pt idx="12">
                  <c:v>92</c:v>
                </c:pt>
                <c:pt idx="13">
                  <c:v>93</c:v>
                </c:pt>
                <c:pt idx="14">
                  <c:v>94</c:v>
                </c:pt>
                <c:pt idx="15">
                  <c:v>95</c:v>
                </c:pt>
                <c:pt idx="16">
                  <c:v>96</c:v>
                </c:pt>
                <c:pt idx="17">
                  <c:v>97</c:v>
                </c:pt>
                <c:pt idx="18">
                  <c:v>98</c:v>
                </c:pt>
                <c:pt idx="19">
                  <c:v>99</c:v>
                </c:pt>
                <c:pt idx="20">
                  <c:v>00</c:v>
                </c:pt>
                <c:pt idx="21">
                  <c:v>01</c:v>
                </c:pt>
                <c:pt idx="22">
                  <c:v>02</c:v>
                </c:pt>
                <c:pt idx="23">
                  <c:v>03</c:v>
                </c:pt>
                <c:pt idx="24">
                  <c:v>04</c:v>
                </c:pt>
                <c:pt idx="25">
                  <c:v>05</c:v>
                </c:pt>
                <c:pt idx="26">
                  <c:v>06</c:v>
                </c:pt>
                <c:pt idx="27">
                  <c:v>07</c:v>
                </c:pt>
                <c:pt idx="28">
                  <c:v>08</c:v>
                </c:pt>
                <c:pt idx="29">
                  <c:v>09</c:v>
                </c:pt>
                <c:pt idx="30">
                  <c:v>10</c:v>
                </c:pt>
                <c:pt idx="31">
                  <c:v>11</c:v>
                </c:pt>
                <c:pt idx="32">
                  <c:v>12</c:v>
                </c:pt>
                <c:pt idx="33">
                  <c:v>13</c:v>
                </c:pt>
                <c:pt idx="34">
                  <c:v>14</c:v>
                </c:pt>
                <c:pt idx="35">
                  <c:v>15</c:v>
                </c:pt>
                <c:pt idx="36">
                  <c:v>16</c:v>
                </c:pt>
                <c:pt idx="37">
                  <c:v>17</c:v>
                </c:pt>
                <c:pt idx="38">
                  <c:v>18</c:v>
                </c:pt>
                <c:pt idx="39">
                  <c:v>19</c:v>
                </c:pt>
                <c:pt idx="40">
                  <c:v>20*</c:v>
                </c:pt>
              </c:strCache>
            </c:strRef>
          </c:cat>
          <c:val>
            <c:numRef>
              <c:f>Sheet1!$B$5:$B$45</c:f>
              <c:numCache>
                <c:formatCode>"$"#,##0.0</c:formatCode>
                <c:ptCount val="41"/>
                <c:pt idx="0">
                  <c:v>3.48</c:v>
                </c:pt>
                <c:pt idx="1">
                  <c:v>1.95</c:v>
                </c:pt>
                <c:pt idx="2">
                  <c:v>3.99</c:v>
                </c:pt>
                <c:pt idx="3">
                  <c:v>5.73</c:v>
                </c:pt>
                <c:pt idx="4">
                  <c:v>3.78</c:v>
                </c:pt>
                <c:pt idx="5">
                  <c:v>6.65</c:v>
                </c:pt>
                <c:pt idx="6">
                  <c:v>2.0499999999999998</c:v>
                </c:pt>
                <c:pt idx="7">
                  <c:v>2.0499999999999998</c:v>
                </c:pt>
                <c:pt idx="8">
                  <c:v>2.97</c:v>
                </c:pt>
                <c:pt idx="9">
                  <c:v>15.34</c:v>
                </c:pt>
                <c:pt idx="10">
                  <c:v>5.32</c:v>
                </c:pt>
                <c:pt idx="11">
                  <c:v>8.8000000000000007</c:v>
                </c:pt>
                <c:pt idx="12">
                  <c:v>41.32</c:v>
                </c:pt>
                <c:pt idx="13">
                  <c:v>9.7200000000000006</c:v>
                </c:pt>
                <c:pt idx="14">
                  <c:v>28.84</c:v>
                </c:pt>
                <c:pt idx="15">
                  <c:v>13.81</c:v>
                </c:pt>
                <c:pt idx="16">
                  <c:v>11.97</c:v>
                </c:pt>
                <c:pt idx="17">
                  <c:v>4.1900000000000004</c:v>
                </c:pt>
                <c:pt idx="18">
                  <c:v>15.75</c:v>
                </c:pt>
                <c:pt idx="19">
                  <c:v>12.58</c:v>
                </c:pt>
                <c:pt idx="20">
                  <c:v>6.65</c:v>
                </c:pt>
                <c:pt idx="21">
                  <c:v>37.950000000000003</c:v>
                </c:pt>
                <c:pt idx="22">
                  <c:v>8.2899999999999991</c:v>
                </c:pt>
                <c:pt idx="23">
                  <c:v>17.8</c:v>
                </c:pt>
                <c:pt idx="24">
                  <c:v>36.82</c:v>
                </c:pt>
                <c:pt idx="25">
                  <c:v>80.400000000000006</c:v>
                </c:pt>
                <c:pt idx="26">
                  <c:v>11.56</c:v>
                </c:pt>
                <c:pt idx="27">
                  <c:v>8.18</c:v>
                </c:pt>
                <c:pt idx="28">
                  <c:v>32.020000000000003</c:v>
                </c:pt>
                <c:pt idx="29">
                  <c:v>12.23</c:v>
                </c:pt>
                <c:pt idx="30">
                  <c:v>16.7</c:v>
                </c:pt>
                <c:pt idx="31">
                  <c:v>38.5</c:v>
                </c:pt>
                <c:pt idx="32">
                  <c:v>39.299999999999997</c:v>
                </c:pt>
                <c:pt idx="33">
                  <c:v>14.2</c:v>
                </c:pt>
                <c:pt idx="34">
                  <c:v>16.8</c:v>
                </c:pt>
                <c:pt idx="35">
                  <c:v>16.399999999999999</c:v>
                </c:pt>
                <c:pt idx="36">
                  <c:v>23</c:v>
                </c:pt>
                <c:pt idx="37">
                  <c:v>111</c:v>
                </c:pt>
                <c:pt idx="38">
                  <c:v>50.9</c:v>
                </c:pt>
                <c:pt idx="39">
                  <c:v>24.2</c:v>
                </c:pt>
                <c:pt idx="40">
                  <c:v>8</c:v>
                </c:pt>
              </c:numCache>
            </c:numRef>
          </c:val>
          <c:extLst>
            <c:ext xmlns:c16="http://schemas.microsoft.com/office/drawing/2014/chart" uri="{C3380CC4-5D6E-409C-BE32-E72D297353CC}">
              <c16:uniqueId val="{00000004-AC74-493F-90D3-7BC3CBDAB987}"/>
            </c:ext>
          </c:extLst>
        </c:ser>
        <c:dLbls>
          <c:showLegendKey val="0"/>
          <c:showVal val="0"/>
          <c:showCatName val="0"/>
          <c:showSerName val="0"/>
          <c:showPercent val="0"/>
          <c:showBubbleSize val="0"/>
        </c:dLbls>
        <c:gapWidth val="50"/>
        <c:axId val="1303126992"/>
        <c:axId val="1303443920"/>
      </c:barChart>
      <c:lineChart>
        <c:grouping val="standard"/>
        <c:varyColors val="0"/>
        <c:ser>
          <c:idx val="2"/>
          <c:order val="1"/>
          <c:tx>
            <c:strRef>
              <c:f>Sheet1!$D$1</c:f>
              <c:strCache>
                <c:ptCount val="1"/>
                <c:pt idx="0">
                  <c:v>Average for Decade</c:v>
                </c:pt>
              </c:strCache>
            </c:strRef>
          </c:tx>
          <c:spPr>
            <a:ln w="25400">
              <a:solidFill>
                <a:schemeClr val="accent2"/>
              </a:solidFill>
            </a:ln>
          </c:spPr>
          <c:marker>
            <c:symbol val="none"/>
          </c:marker>
          <c:dLbls>
            <c:dLbl>
              <c:idx val="0"/>
              <c:layout>
                <c:manualLayout>
                  <c:x val="-1.1112889344116549E-2"/>
                  <c:y val="-0.23074799161427725"/>
                </c:manualLayout>
              </c:layout>
              <c:tx>
                <c:rich>
                  <a:bodyPr/>
                  <a:lstStyle/>
                  <a:p>
                    <a:r>
                      <a:rPr lang="en-US" dirty="0"/>
                      <a:t>1980s:$</a:t>
                    </a:r>
                    <a:fld id="{1E4725C8-E8DB-49AC-99C8-2CBDA2CA931B}" type="VALUE">
                      <a:rPr lang="en-US" smtClean="0"/>
                      <a:pPr/>
                      <a:t>[VALUE]</a:t>
                    </a:fld>
                    <a:r>
                      <a:rPr lang="en-US" dirty="0"/>
                      <a:t> B</a:t>
                    </a:r>
                  </a:p>
                </c:rich>
              </c:tx>
              <c:dLblPos val="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29-F9DC-4CD7-A5CC-256FA0ED0B14}"/>
                </c:ext>
              </c:extLst>
            </c:dLbl>
            <c:dLbl>
              <c:idx val="10"/>
              <c:layout>
                <c:manualLayout>
                  <c:x val="-0.11169887146895956"/>
                  <c:y val="-0.27684210526315794"/>
                </c:manualLayout>
              </c:layout>
              <c:tx>
                <c:rich>
                  <a:bodyPr/>
                  <a:lstStyle/>
                  <a:p>
                    <a:r>
                      <a:rPr lang="en-US" dirty="0"/>
                      <a:t>1990s: $</a:t>
                    </a:r>
                    <a:fld id="{84E1BFDB-0918-4CC9-8196-609CE08F8062}" type="VALUE">
                      <a:rPr lang="en-US" smtClean="0"/>
                      <a:pPr/>
                      <a:t>[VALUE]</a:t>
                    </a:fld>
                    <a:r>
                      <a:rPr lang="en-US" dirty="0"/>
                      <a:t> B</a:t>
                    </a:r>
                  </a:p>
                </c:rich>
              </c:tx>
              <c:dLblPos val="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6-F9DC-4CD7-A5CC-256FA0ED0B14}"/>
                </c:ext>
              </c:extLst>
            </c:dLbl>
            <c:dLbl>
              <c:idx val="20"/>
              <c:layout>
                <c:manualLayout>
                  <c:x val="-0.11441613497499804"/>
                  <c:y val="-0.23005374905071518"/>
                </c:manualLayout>
              </c:layout>
              <c:tx>
                <c:rich>
                  <a:bodyPr wrap="square" lIns="38100" tIns="19050" rIns="38100" bIns="19050" anchor="ctr">
                    <a:noAutofit/>
                  </a:bodyPr>
                  <a:lstStyle/>
                  <a:p>
                    <a:pPr>
                      <a:defRPr sz="1400" b="1"/>
                    </a:pPr>
                    <a:r>
                      <a:rPr lang="en-US" dirty="0"/>
                      <a:t>2000s: $</a:t>
                    </a:r>
                    <a:fld id="{0BFF2094-A064-4D60-AEED-4ED1FDC3B945}" type="VALUE">
                      <a:rPr lang="en-US" smtClean="0"/>
                      <a:pPr>
                        <a:defRPr sz="1400" b="1"/>
                      </a:pPr>
                      <a:t>[VALUE]</a:t>
                    </a:fld>
                    <a:r>
                      <a:rPr lang="en-US" dirty="0"/>
                      <a:t> B</a:t>
                    </a:r>
                  </a:p>
                </c:rich>
              </c:tx>
              <c:numFmt formatCode="#,##0" sourceLinked="0"/>
              <c:spPr>
                <a:noFill/>
                <a:ln>
                  <a:noFill/>
                </a:ln>
                <a:effectLst/>
              </c:spPr>
              <c:dLblPos val="r"/>
              <c:showLegendKey val="0"/>
              <c:showVal val="1"/>
              <c:showCatName val="0"/>
              <c:showSerName val="0"/>
              <c:showPercent val="0"/>
              <c:showBubbleSize val="0"/>
              <c:extLst>
                <c:ext xmlns:c15="http://schemas.microsoft.com/office/drawing/2012/chart" uri="{CE6537A1-D6FC-4f65-9D91-7224C49458BB}">
                  <c15:layout>
                    <c:manualLayout>
                      <c:w val="0.11989762712587755"/>
                      <c:h val="8.3957374710412092E-2"/>
                    </c:manualLayout>
                  </c15:layout>
                  <c15:dlblFieldTable/>
                  <c15:showDataLabelsRange val="0"/>
                </c:ext>
                <c:ext xmlns:c16="http://schemas.microsoft.com/office/drawing/2014/chart" uri="{C3380CC4-5D6E-409C-BE32-E72D297353CC}">
                  <c16:uniqueId val="{0000000A-F9DC-4CD7-A5CC-256FA0ED0B14}"/>
                </c:ext>
              </c:extLst>
            </c:dLbl>
            <c:dLbl>
              <c:idx val="30"/>
              <c:layout>
                <c:manualLayout>
                  <c:x val="-5.8706584441172577E-2"/>
                  <c:y val="-0.15353377276842836"/>
                </c:manualLayout>
              </c:layout>
              <c:tx>
                <c:rich>
                  <a:bodyPr/>
                  <a:lstStyle/>
                  <a:p>
                    <a:r>
                      <a:rPr lang="en-US" dirty="0"/>
                      <a:t>2010s: $</a:t>
                    </a:r>
                    <a:fld id="{0E3ADEC9-83B9-43E8-8B31-4F6E9597E785}" type="VALUE">
                      <a:rPr lang="en-US" smtClean="0"/>
                      <a:pPr/>
                      <a:t>[VALUE]</a:t>
                    </a:fld>
                    <a:r>
                      <a:rPr lang="en-US" dirty="0"/>
                      <a:t> B</a:t>
                    </a:r>
                  </a:p>
                </c:rich>
              </c:tx>
              <c:dLblPos val="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30-F9DC-4CD7-A5CC-256FA0ED0B14}"/>
                </c:ext>
              </c:extLst>
            </c:dLbl>
            <c:numFmt formatCode="#,##0" sourceLinked="0"/>
            <c:spPr>
              <a:noFill/>
              <a:ln>
                <a:noFill/>
              </a:ln>
              <a:effectLst/>
            </c:spPr>
            <c:txPr>
              <a:bodyPr wrap="square" lIns="38100" tIns="19050" rIns="38100" bIns="19050" anchor="ctr">
                <a:spAutoFit/>
              </a:bodyPr>
              <a:lstStyle/>
              <a:p>
                <a:pPr>
                  <a:defRPr sz="1400" b="1"/>
                </a:pPr>
                <a:endParaRPr lang="en-US"/>
              </a:p>
            </c:txPr>
            <c:dLblPos val="t"/>
            <c:showLegendKey val="0"/>
            <c:showVal val="0"/>
            <c:showCatName val="0"/>
            <c:showSerName val="0"/>
            <c:showPercent val="0"/>
            <c:showBubbleSize val="0"/>
            <c:extLst>
              <c:ext xmlns:c15="http://schemas.microsoft.com/office/drawing/2012/chart" uri="{CE6537A1-D6FC-4f65-9D91-7224C49458BB}">
                <c15:showLeaderLines val="1"/>
                <c15:leaderLines>
                  <c:spPr>
                    <a:ln>
                      <a:prstDash val="lgDash"/>
                    </a:ln>
                  </c:spPr>
                </c15:leaderLines>
              </c:ext>
            </c:extLst>
          </c:dLbls>
          <c:cat>
            <c:strRef>
              <c:f>Sheet1!$A$2:$A$47</c:f>
              <c:strCache>
                <c:ptCount val="44"/>
                <c:pt idx="0">
                  <c:v>77</c:v>
                </c:pt>
                <c:pt idx="1">
                  <c:v>78</c:v>
                </c:pt>
                <c:pt idx="2">
                  <c:v>79</c:v>
                </c:pt>
                <c:pt idx="3">
                  <c:v>80</c:v>
                </c:pt>
                <c:pt idx="4">
                  <c:v>81</c:v>
                </c:pt>
                <c:pt idx="5">
                  <c:v>82</c:v>
                </c:pt>
                <c:pt idx="6">
                  <c:v>83</c:v>
                </c:pt>
                <c:pt idx="7">
                  <c:v>84</c:v>
                </c:pt>
                <c:pt idx="8">
                  <c:v>85</c:v>
                </c:pt>
                <c:pt idx="9">
                  <c:v>86</c:v>
                </c:pt>
                <c:pt idx="10">
                  <c:v>87</c:v>
                </c:pt>
                <c:pt idx="11">
                  <c:v>88</c:v>
                </c:pt>
                <c:pt idx="12">
                  <c:v>89</c:v>
                </c:pt>
                <c:pt idx="13">
                  <c:v>90</c:v>
                </c:pt>
                <c:pt idx="14">
                  <c:v>91</c:v>
                </c:pt>
                <c:pt idx="15">
                  <c:v>92</c:v>
                </c:pt>
                <c:pt idx="16">
                  <c:v>93</c:v>
                </c:pt>
                <c:pt idx="17">
                  <c:v>94</c:v>
                </c:pt>
                <c:pt idx="18">
                  <c:v>95</c:v>
                </c:pt>
                <c:pt idx="19">
                  <c:v>96</c:v>
                </c:pt>
                <c:pt idx="20">
                  <c:v>97</c:v>
                </c:pt>
                <c:pt idx="21">
                  <c:v>98</c:v>
                </c:pt>
                <c:pt idx="22">
                  <c:v>99</c:v>
                </c:pt>
                <c:pt idx="23">
                  <c:v>00</c:v>
                </c:pt>
                <c:pt idx="24">
                  <c:v>01</c:v>
                </c:pt>
                <c:pt idx="25">
                  <c:v>02</c:v>
                </c:pt>
                <c:pt idx="26">
                  <c:v>03</c:v>
                </c:pt>
                <c:pt idx="27">
                  <c:v>04</c:v>
                </c:pt>
                <c:pt idx="28">
                  <c:v>05</c:v>
                </c:pt>
                <c:pt idx="29">
                  <c:v>06</c:v>
                </c:pt>
                <c:pt idx="30">
                  <c:v>07</c:v>
                </c:pt>
                <c:pt idx="31">
                  <c:v>08</c:v>
                </c:pt>
                <c:pt idx="32">
                  <c:v>09</c:v>
                </c:pt>
                <c:pt idx="33">
                  <c:v>10</c:v>
                </c:pt>
                <c:pt idx="34">
                  <c:v>11</c:v>
                </c:pt>
                <c:pt idx="35">
                  <c:v>12</c:v>
                </c:pt>
                <c:pt idx="36">
                  <c:v>13</c:v>
                </c:pt>
                <c:pt idx="37">
                  <c:v>14</c:v>
                </c:pt>
                <c:pt idx="38">
                  <c:v>15</c:v>
                </c:pt>
                <c:pt idx="39">
                  <c:v>16</c:v>
                </c:pt>
                <c:pt idx="40">
                  <c:v>17</c:v>
                </c:pt>
                <c:pt idx="41">
                  <c:v>18</c:v>
                </c:pt>
                <c:pt idx="42">
                  <c:v>19</c:v>
                </c:pt>
                <c:pt idx="43">
                  <c:v>20*</c:v>
                </c:pt>
              </c:strCache>
            </c:strRef>
          </c:cat>
          <c:val>
            <c:numRef>
              <c:f>Sheet1!$D$5:$D$45</c:f>
              <c:numCache>
                <c:formatCode>"$"#,##0.0</c:formatCode>
                <c:ptCount val="41"/>
                <c:pt idx="0">
                  <c:v>4.7989999999999995</c:v>
                </c:pt>
                <c:pt idx="1">
                  <c:v>4.7989999999999995</c:v>
                </c:pt>
                <c:pt idx="2">
                  <c:v>4.7989999999999995</c:v>
                </c:pt>
                <c:pt idx="3">
                  <c:v>4.7989999999999995</c:v>
                </c:pt>
                <c:pt idx="4">
                  <c:v>4.7989999999999995</c:v>
                </c:pt>
                <c:pt idx="5">
                  <c:v>4.7989999999999995</c:v>
                </c:pt>
                <c:pt idx="6">
                  <c:v>4.7989999999999995</c:v>
                </c:pt>
                <c:pt idx="7">
                  <c:v>4.7989999999999995</c:v>
                </c:pt>
                <c:pt idx="8">
                  <c:v>4.7989999999999995</c:v>
                </c:pt>
                <c:pt idx="9">
                  <c:v>4.7989999999999995</c:v>
                </c:pt>
                <c:pt idx="10">
                  <c:v>15.23</c:v>
                </c:pt>
                <c:pt idx="11">
                  <c:v>15.23</c:v>
                </c:pt>
                <c:pt idx="12">
                  <c:v>15.23</c:v>
                </c:pt>
                <c:pt idx="13">
                  <c:v>15.23</c:v>
                </c:pt>
                <c:pt idx="14">
                  <c:v>15.23</c:v>
                </c:pt>
                <c:pt idx="15">
                  <c:v>15.23</c:v>
                </c:pt>
                <c:pt idx="16">
                  <c:v>15.23</c:v>
                </c:pt>
                <c:pt idx="17">
                  <c:v>15.23</c:v>
                </c:pt>
                <c:pt idx="18">
                  <c:v>15.23</c:v>
                </c:pt>
                <c:pt idx="19">
                  <c:v>15.23</c:v>
                </c:pt>
                <c:pt idx="20">
                  <c:v>25.19</c:v>
                </c:pt>
                <c:pt idx="21">
                  <c:v>25.19</c:v>
                </c:pt>
                <c:pt idx="22">
                  <c:v>25.19</c:v>
                </c:pt>
                <c:pt idx="23">
                  <c:v>25.19</c:v>
                </c:pt>
                <c:pt idx="24">
                  <c:v>25.19</c:v>
                </c:pt>
                <c:pt idx="25">
                  <c:v>25.19</c:v>
                </c:pt>
                <c:pt idx="26">
                  <c:v>25.19</c:v>
                </c:pt>
                <c:pt idx="27">
                  <c:v>25.19</c:v>
                </c:pt>
                <c:pt idx="28">
                  <c:v>25.19</c:v>
                </c:pt>
                <c:pt idx="29">
                  <c:v>25.19</c:v>
                </c:pt>
                <c:pt idx="30">
                  <c:v>35.099999999999994</c:v>
                </c:pt>
                <c:pt idx="31">
                  <c:v>35.099999999999994</c:v>
                </c:pt>
                <c:pt idx="32">
                  <c:v>35.099999999999994</c:v>
                </c:pt>
                <c:pt idx="33">
                  <c:v>35.099999999999994</c:v>
                </c:pt>
                <c:pt idx="34">
                  <c:v>35.099999999999994</c:v>
                </c:pt>
                <c:pt idx="35">
                  <c:v>35.099999999999994</c:v>
                </c:pt>
                <c:pt idx="36">
                  <c:v>35.099999999999994</c:v>
                </c:pt>
                <c:pt idx="37">
                  <c:v>35.099999999999994</c:v>
                </c:pt>
                <c:pt idx="38">
                  <c:v>35.099999999999994</c:v>
                </c:pt>
                <c:pt idx="39">
                  <c:v>35.099999999999994</c:v>
                </c:pt>
              </c:numCache>
            </c:numRef>
          </c:val>
          <c:smooth val="0"/>
          <c:extLst>
            <c:ext xmlns:c16="http://schemas.microsoft.com/office/drawing/2014/chart" uri="{C3380CC4-5D6E-409C-BE32-E72D297353CC}">
              <c16:uniqueId val="{00000009-F9DC-4CD7-A5CC-256FA0ED0B14}"/>
            </c:ext>
          </c:extLst>
        </c:ser>
        <c:dLbls>
          <c:showLegendKey val="0"/>
          <c:showVal val="0"/>
          <c:showCatName val="0"/>
          <c:showSerName val="0"/>
          <c:showPercent val="0"/>
          <c:showBubbleSize val="0"/>
        </c:dLbls>
        <c:marker val="1"/>
        <c:smooth val="0"/>
        <c:axId val="1303126992"/>
        <c:axId val="1303443920"/>
      </c:lineChart>
      <c:catAx>
        <c:axId val="1303126992"/>
        <c:scaling>
          <c:orientation val="minMax"/>
        </c:scaling>
        <c:delete val="0"/>
        <c:axPos val="b"/>
        <c:numFmt formatCode="General" sourceLinked="0"/>
        <c:majorTickMark val="out"/>
        <c:minorTickMark val="none"/>
        <c:tickLblPos val="low"/>
        <c:txPr>
          <a:bodyPr/>
          <a:lstStyle/>
          <a:p>
            <a:pPr>
              <a:defRPr sz="1200"/>
            </a:pPr>
            <a:endParaRPr lang="en-US"/>
          </a:p>
        </c:txPr>
        <c:crossAx val="1303443920"/>
        <c:crosses val="autoZero"/>
        <c:auto val="1"/>
        <c:lblAlgn val="ctr"/>
        <c:lblOffset val="100"/>
        <c:tickLblSkip val="2"/>
        <c:noMultiLvlLbl val="0"/>
      </c:catAx>
      <c:valAx>
        <c:axId val="1303443920"/>
        <c:scaling>
          <c:orientation val="minMax"/>
          <c:max val="115"/>
          <c:min val="0"/>
        </c:scaling>
        <c:delete val="0"/>
        <c:axPos val="l"/>
        <c:title>
          <c:tx>
            <c:rich>
              <a:bodyPr/>
              <a:lstStyle/>
              <a:p>
                <a:pPr>
                  <a:defRPr sz="1200"/>
                </a:pPr>
                <a:r>
                  <a:rPr lang="en-US" sz="1200" dirty="0"/>
                  <a:t>$ Billions, 2019</a:t>
                </a:r>
              </a:p>
            </c:rich>
          </c:tx>
          <c:overlay val="0"/>
        </c:title>
        <c:numFmt formatCode="&quot;$&quot;#,##0" sourceLinked="0"/>
        <c:majorTickMark val="out"/>
        <c:minorTickMark val="none"/>
        <c:tickLblPos val="nextTo"/>
        <c:txPr>
          <a:bodyPr/>
          <a:lstStyle/>
          <a:p>
            <a:pPr>
              <a:defRPr sz="1200"/>
            </a:pPr>
            <a:endParaRPr lang="en-US"/>
          </a:p>
        </c:txPr>
        <c:crossAx val="1303126992"/>
        <c:crosses val="autoZero"/>
        <c:crossBetween val="between"/>
        <c:majorUnit val="10"/>
        <c:minorUnit val="0.01"/>
      </c:valAx>
    </c:plotArea>
    <c:legend>
      <c:legendPos val="r"/>
      <c:legendEntry>
        <c:idx val="0"/>
        <c:delete val="1"/>
      </c:legendEntry>
      <c:layout>
        <c:manualLayout>
          <c:xMode val="edge"/>
          <c:yMode val="edge"/>
          <c:x val="6.8961298536869886E-2"/>
          <c:y val="2.4984662445931768E-2"/>
          <c:w val="0.16787115279289275"/>
          <c:h val="0.11293777751465277"/>
        </c:manualLayout>
      </c:layout>
      <c:overlay val="0"/>
    </c:legend>
    <c:plotVisOnly val="1"/>
    <c:dispBlanksAs val="gap"/>
    <c:showDLblsOverMax val="0"/>
  </c:chart>
  <c:txPr>
    <a:bodyPr/>
    <a:lstStyle/>
    <a:p>
      <a:pPr>
        <a:defRPr sz="1200"/>
      </a:pPr>
      <a:endParaRPr lang="en-US"/>
    </a:p>
  </c:txPr>
  <c:externalData r:id="rId1">
    <c:autoUpdate val="0"/>
  </c:externalData>
  <c:userShapes r:id="rId2"/>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7037268207327733E-2"/>
          <c:y val="2.7954174142903757E-2"/>
          <c:w val="0.93290424570912356"/>
          <c:h val="0.84945199490119749"/>
        </c:manualLayout>
      </c:layout>
      <c:barChart>
        <c:barDir val="col"/>
        <c:grouping val="stacked"/>
        <c:varyColors val="0"/>
        <c:ser>
          <c:idx val="0"/>
          <c:order val="0"/>
          <c:tx>
            <c:strRef>
              <c:f>Sheet1!$B$1</c:f>
              <c:strCache>
                <c:ptCount val="1"/>
                <c:pt idx="0">
                  <c:v>Net investment gains</c:v>
                </c:pt>
              </c:strCache>
            </c:strRef>
          </c:tx>
          <c:spPr>
            <a:solidFill>
              <a:schemeClr val="accent1"/>
            </a:solidFill>
          </c:spPr>
          <c:invertIfNegative val="0"/>
          <c:dPt>
            <c:idx val="0"/>
            <c:invertIfNegative val="0"/>
            <c:bubble3D val="0"/>
            <c:extLst xmlns:c15="http://schemas.microsoft.com/office/drawing/2012/chart">
              <c:ext xmlns:c16="http://schemas.microsoft.com/office/drawing/2014/chart" uri="{C3380CC4-5D6E-409C-BE32-E72D297353CC}">
                <c16:uniqueId val="{00000003-6C64-471C-8F81-661FDB8A1ABC}"/>
              </c:ext>
            </c:extLst>
          </c:dPt>
          <c:dPt>
            <c:idx val="1"/>
            <c:invertIfNegative val="0"/>
            <c:bubble3D val="0"/>
            <c:extLst xmlns:c15="http://schemas.microsoft.com/office/drawing/2012/chart">
              <c:ext xmlns:c16="http://schemas.microsoft.com/office/drawing/2014/chart" uri="{C3380CC4-5D6E-409C-BE32-E72D297353CC}">
                <c16:uniqueId val="{00000004-6C64-471C-8F81-661FDB8A1ABC}"/>
              </c:ext>
            </c:extLst>
          </c:dPt>
          <c:dPt>
            <c:idx val="2"/>
            <c:invertIfNegative val="0"/>
            <c:bubble3D val="0"/>
            <c:extLst xmlns:c15="http://schemas.microsoft.com/office/drawing/2012/chart">
              <c:ext xmlns:c16="http://schemas.microsoft.com/office/drawing/2014/chart" uri="{C3380CC4-5D6E-409C-BE32-E72D297353CC}">
                <c16:uniqueId val="{00000001-6C64-471C-8F81-661FDB8A1ABC}"/>
              </c:ext>
            </c:extLst>
          </c:dPt>
          <c:dPt>
            <c:idx val="3"/>
            <c:invertIfNegative val="0"/>
            <c:bubble3D val="0"/>
            <c:extLst xmlns:c15="http://schemas.microsoft.com/office/drawing/2012/chart">
              <c:ext xmlns:c16="http://schemas.microsoft.com/office/drawing/2014/chart" uri="{C3380CC4-5D6E-409C-BE32-E72D297353CC}">
                <c16:uniqueId val="{00000005-6C64-471C-8F81-661FDB8A1ABC}"/>
              </c:ext>
            </c:extLst>
          </c:dPt>
          <c:dPt>
            <c:idx val="4"/>
            <c:invertIfNegative val="0"/>
            <c:bubble3D val="0"/>
            <c:extLst xmlns:c15="http://schemas.microsoft.com/office/drawing/2012/chart">
              <c:ext xmlns:c16="http://schemas.microsoft.com/office/drawing/2014/chart" uri="{C3380CC4-5D6E-409C-BE32-E72D297353CC}">
                <c16:uniqueId val="{00000006-6C64-471C-8F81-661FDB8A1ABC}"/>
              </c:ext>
            </c:extLst>
          </c:dPt>
          <c:dPt>
            <c:idx val="5"/>
            <c:invertIfNegative val="0"/>
            <c:bubble3D val="0"/>
            <c:extLst xmlns:c15="http://schemas.microsoft.com/office/drawing/2012/chart">
              <c:ext xmlns:c16="http://schemas.microsoft.com/office/drawing/2014/chart" uri="{C3380CC4-5D6E-409C-BE32-E72D297353CC}">
                <c16:uniqueId val="{00000007-6C64-471C-8F81-661FDB8A1ABC}"/>
              </c:ext>
            </c:extLst>
          </c:dPt>
          <c:dPt>
            <c:idx val="6"/>
            <c:invertIfNegative val="0"/>
            <c:bubble3D val="0"/>
            <c:extLst xmlns:c15="http://schemas.microsoft.com/office/drawing/2012/chart">
              <c:ext xmlns:c16="http://schemas.microsoft.com/office/drawing/2014/chart" uri="{C3380CC4-5D6E-409C-BE32-E72D297353CC}">
                <c16:uniqueId val="{00000004-C0F4-4DB2-A308-D8DBC4180399}"/>
              </c:ext>
            </c:extLst>
          </c:dPt>
          <c:dPt>
            <c:idx val="7"/>
            <c:invertIfNegative val="0"/>
            <c:bubble3D val="0"/>
            <c:extLst xmlns:c15="http://schemas.microsoft.com/office/drawing/2012/chart">
              <c:ext xmlns:c16="http://schemas.microsoft.com/office/drawing/2014/chart" uri="{C3380CC4-5D6E-409C-BE32-E72D297353CC}">
                <c16:uniqueId val="{00000005-C0F4-4DB2-A308-D8DBC4180399}"/>
              </c:ext>
            </c:extLst>
          </c:dPt>
          <c:dPt>
            <c:idx val="8"/>
            <c:invertIfNegative val="0"/>
            <c:bubble3D val="0"/>
            <c:extLst xmlns:c15="http://schemas.microsoft.com/office/drawing/2012/chart">
              <c:ext xmlns:c16="http://schemas.microsoft.com/office/drawing/2014/chart" uri="{C3380CC4-5D6E-409C-BE32-E72D297353CC}">
                <c16:uniqueId val="{00000000-6C64-471C-8F81-661FDB8A1ABC}"/>
              </c:ext>
            </c:extLst>
          </c:dPt>
          <c:dPt>
            <c:idx val="9"/>
            <c:invertIfNegative val="0"/>
            <c:bubble3D val="0"/>
            <c:extLst xmlns:c15="http://schemas.microsoft.com/office/drawing/2012/chart">
              <c:ext xmlns:c16="http://schemas.microsoft.com/office/drawing/2014/chart" uri="{C3380CC4-5D6E-409C-BE32-E72D297353CC}">
                <c16:uniqueId val="{00000002-6C64-471C-8F81-661FDB8A1ABC}"/>
              </c:ext>
            </c:extLst>
          </c:dPt>
          <c:dPt>
            <c:idx val="10"/>
            <c:invertIfNegative val="0"/>
            <c:bubble3D val="0"/>
            <c:extLst xmlns:c15="http://schemas.microsoft.com/office/drawing/2012/chart">
              <c:ext xmlns:c16="http://schemas.microsoft.com/office/drawing/2014/chart" uri="{C3380CC4-5D6E-409C-BE32-E72D297353CC}">
                <c16:uniqueId val="{00000006-C0F4-4DB2-A308-D8DBC4180399}"/>
              </c:ext>
            </c:extLst>
          </c:dPt>
          <c:dPt>
            <c:idx val="23"/>
            <c:invertIfNegative val="0"/>
            <c:bubble3D val="0"/>
            <c:extLst xmlns:c15="http://schemas.microsoft.com/office/drawing/2012/chart">
              <c:ext xmlns:c16="http://schemas.microsoft.com/office/drawing/2014/chart" uri="{C3380CC4-5D6E-409C-BE32-E72D297353CC}">
                <c16:uniqueId val="{00000000-AC74-493F-90D3-7BC3CBDAB987}"/>
              </c:ext>
            </c:extLst>
          </c:dPt>
          <c:dPt>
            <c:idx val="25"/>
            <c:invertIfNegative val="0"/>
            <c:bubble3D val="0"/>
            <c:extLst xmlns:c15="http://schemas.microsoft.com/office/drawing/2012/chart">
              <c:ext xmlns:c16="http://schemas.microsoft.com/office/drawing/2014/chart" uri="{C3380CC4-5D6E-409C-BE32-E72D297353CC}">
                <c16:uniqueId val="{00000001-AC74-493F-90D3-7BC3CBDAB987}"/>
              </c:ext>
            </c:extLst>
          </c:dPt>
          <c:dPt>
            <c:idx val="26"/>
            <c:invertIfNegative val="0"/>
            <c:bubble3D val="0"/>
            <c:extLst xmlns:c15="http://schemas.microsoft.com/office/drawing/2012/chart">
              <c:ext xmlns:c16="http://schemas.microsoft.com/office/drawing/2014/chart" uri="{C3380CC4-5D6E-409C-BE32-E72D297353CC}">
                <c16:uniqueId val="{00000003-AC74-493F-90D3-7BC3CBDAB987}"/>
              </c:ext>
            </c:extLst>
          </c:dPt>
          <c:dLbls>
            <c:spPr>
              <a:noFill/>
              <a:ln>
                <a:noFill/>
              </a:ln>
              <a:effectLst/>
            </c:spPr>
            <c:txPr>
              <a:bodyPr wrap="square" lIns="38100" tIns="19050" rIns="38100" bIns="19050" anchor="ctr">
                <a:spAutoFit/>
              </a:bodyPr>
              <a:lstStyle/>
              <a:p>
                <a:pPr>
                  <a:defRPr b="1">
                    <a:solidFill>
                      <a:schemeClr val="bg1"/>
                    </a:solidFill>
                  </a:defRPr>
                </a:pPr>
                <a:endParaRPr lang="en-US"/>
              </a:p>
            </c:txPr>
            <c:dLblPos val="ct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ext>
            </c:extLst>
          </c:dLbls>
          <c:cat>
            <c:strRef>
              <c:f>Sheet1!$A$2:$A$13</c:f>
              <c:strCache>
                <c:ptCount val="12"/>
                <c:pt idx="0">
                  <c:v>09</c:v>
                </c:pt>
                <c:pt idx="1">
                  <c:v>10</c:v>
                </c:pt>
                <c:pt idx="2">
                  <c:v>11</c:v>
                </c:pt>
                <c:pt idx="3">
                  <c:v>12</c:v>
                </c:pt>
                <c:pt idx="4">
                  <c:v>13</c:v>
                </c:pt>
                <c:pt idx="5">
                  <c:v>14</c:v>
                </c:pt>
                <c:pt idx="6">
                  <c:v>15</c:v>
                </c:pt>
                <c:pt idx="7">
                  <c:v>16</c:v>
                </c:pt>
                <c:pt idx="8">
                  <c:v>17</c:v>
                </c:pt>
                <c:pt idx="9">
                  <c:v>18</c:v>
                </c:pt>
                <c:pt idx="10">
                  <c:v>19</c:v>
                </c:pt>
                <c:pt idx="11">
                  <c:v>20</c:v>
                </c:pt>
              </c:strCache>
            </c:strRef>
          </c:cat>
          <c:val>
            <c:numRef>
              <c:f>Sheet1!$B$2:$B$13</c:f>
              <c:numCache>
                <c:formatCode>"$"#,##0.0</c:formatCode>
                <c:ptCount val="12"/>
                <c:pt idx="0">
                  <c:v>4.0134290718467014</c:v>
                </c:pt>
                <c:pt idx="1">
                  <c:v>14.563171469099</c:v>
                </c:pt>
                <c:pt idx="2">
                  <c:v>14.145840246080001</c:v>
                </c:pt>
                <c:pt idx="3">
                  <c:v>14.645882781584</c:v>
                </c:pt>
                <c:pt idx="4">
                  <c:v>20.1879211185184</c:v>
                </c:pt>
                <c:pt idx="5">
                  <c:v>14.516503702</c:v>
                </c:pt>
                <c:pt idx="6">
                  <c:v>16.816374128</c:v>
                </c:pt>
                <c:pt idx="7">
                  <c:v>13.642744528075401</c:v>
                </c:pt>
                <c:pt idx="8">
                  <c:v>14.854729619</c:v>
                </c:pt>
                <c:pt idx="9">
                  <c:v>15.3</c:v>
                </c:pt>
                <c:pt idx="10">
                  <c:v>14.7</c:v>
                </c:pt>
                <c:pt idx="11">
                  <c:v>14.6</c:v>
                </c:pt>
              </c:numCache>
            </c:numRef>
          </c:val>
          <c:extLst xmlns:c15="http://schemas.microsoft.com/office/drawing/2012/chart">
            <c:ext xmlns:c16="http://schemas.microsoft.com/office/drawing/2014/chart" uri="{C3380CC4-5D6E-409C-BE32-E72D297353CC}">
              <c16:uniqueId val="{00000004-AC74-493F-90D3-7BC3CBDAB987}"/>
            </c:ext>
          </c:extLst>
        </c:ser>
        <c:ser>
          <c:idx val="2"/>
          <c:order val="1"/>
          <c:tx>
            <c:strRef>
              <c:f>Sheet1!$C$1</c:f>
              <c:strCache>
                <c:ptCount val="1"/>
                <c:pt idx="0">
                  <c:v>Underwriting gains/losses </c:v>
                </c:pt>
              </c:strCache>
            </c:strRef>
          </c:tx>
          <c:spPr>
            <a:solidFill>
              <a:schemeClr val="accent3"/>
            </a:solidFill>
          </c:spPr>
          <c:invertIfNegative val="0"/>
          <c:dLbls>
            <c:dLbl>
              <c:idx val="3"/>
              <c:layout>
                <c:manualLayout>
                  <c:x val="1.483679525222552E-3"/>
                  <c:y val="-3.071946932237694E-2"/>
                </c:manualLayout>
              </c:layout>
              <c:spPr>
                <a:noFill/>
                <a:ln>
                  <a:noFill/>
                </a:ln>
                <a:effectLst/>
              </c:spPr>
              <c:txPr>
                <a:bodyPr wrap="square" lIns="38100" tIns="19050" rIns="38100" bIns="19050" anchor="ctr" anchorCtr="0">
                  <a:spAutoFit/>
                </a:bodyPr>
                <a:lstStyle/>
                <a:p>
                  <a:pPr algn="ctr">
                    <a:defRPr lang="en-US" sz="1200" b="1"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2287-4ADA-8FC5-512906D86B5D}"/>
                </c:ext>
              </c:extLst>
            </c:dLbl>
            <c:dLbl>
              <c:idx val="8"/>
              <c:layout>
                <c:manualLayout>
                  <c:x val="-1.4836795252226608E-3"/>
                  <c:y val="-2.7647522390139252E-2"/>
                </c:manualLayout>
              </c:layout>
              <c:spPr>
                <a:noFill/>
                <a:ln>
                  <a:noFill/>
                </a:ln>
                <a:effectLst/>
              </c:spPr>
              <c:txPr>
                <a:bodyPr wrap="square" lIns="38100" tIns="19050" rIns="38100" bIns="19050" anchor="ctr" anchorCtr="0">
                  <a:spAutoFit/>
                </a:bodyPr>
                <a:lstStyle/>
                <a:p>
                  <a:pPr algn="ctr">
                    <a:defRPr lang="en-US" sz="1200" b="1"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2287-4ADA-8FC5-512906D86B5D}"/>
                </c:ext>
              </c:extLst>
            </c:dLbl>
            <c:spPr>
              <a:noFill/>
              <a:ln>
                <a:noFill/>
              </a:ln>
              <a:effectLst/>
            </c:spPr>
            <c:txPr>
              <a:bodyPr wrap="square" lIns="38100" tIns="19050" rIns="38100" bIns="19050" anchor="ctr" anchorCtr="0">
                <a:spAutoFit/>
              </a:bodyPr>
              <a:lstStyle/>
              <a:p>
                <a:pPr algn="ctr">
                  <a:defRPr lang="en-US" sz="12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Sheet1!$A$2:$A$13</c:f>
              <c:strCache>
                <c:ptCount val="12"/>
                <c:pt idx="0">
                  <c:v>09</c:v>
                </c:pt>
                <c:pt idx="1">
                  <c:v>10</c:v>
                </c:pt>
                <c:pt idx="2">
                  <c:v>11</c:v>
                </c:pt>
                <c:pt idx="3">
                  <c:v>12</c:v>
                </c:pt>
                <c:pt idx="4">
                  <c:v>13</c:v>
                </c:pt>
                <c:pt idx="5">
                  <c:v>14</c:v>
                </c:pt>
                <c:pt idx="6">
                  <c:v>15</c:v>
                </c:pt>
                <c:pt idx="7">
                  <c:v>16</c:v>
                </c:pt>
                <c:pt idx="8">
                  <c:v>17</c:v>
                </c:pt>
                <c:pt idx="9">
                  <c:v>18</c:v>
                </c:pt>
                <c:pt idx="10">
                  <c:v>19</c:v>
                </c:pt>
                <c:pt idx="11">
                  <c:v>20</c:v>
                </c:pt>
              </c:strCache>
            </c:strRef>
          </c:cat>
          <c:val>
            <c:numRef>
              <c:f>Sheet1!$C$2:$C$13</c:f>
              <c:numCache>
                <c:formatCode>"$"#,##0.0</c:formatCode>
                <c:ptCount val="12"/>
                <c:pt idx="0">
                  <c:v>-2.196469183</c:v>
                </c:pt>
                <c:pt idx="1">
                  <c:v>-1.2003770760000001</c:v>
                </c:pt>
                <c:pt idx="2">
                  <c:v>-4.1758771260000005</c:v>
                </c:pt>
                <c:pt idx="3">
                  <c:v>0.13086173800000001</c:v>
                </c:pt>
                <c:pt idx="4">
                  <c:v>5.0417390219999998</c:v>
                </c:pt>
                <c:pt idx="5">
                  <c:v>2.8252383370000005</c:v>
                </c:pt>
                <c:pt idx="6">
                  <c:v>4.6387066590000003</c:v>
                </c:pt>
                <c:pt idx="7">
                  <c:v>2.9363630440000001</c:v>
                </c:pt>
                <c:pt idx="8">
                  <c:v>6.2908400000000002E-4</c:v>
                </c:pt>
                <c:pt idx="9">
                  <c:v>4.0999999999999996</c:v>
                </c:pt>
                <c:pt idx="10">
                  <c:v>5.3</c:v>
                </c:pt>
                <c:pt idx="11">
                  <c:v>6.3</c:v>
                </c:pt>
              </c:numCache>
            </c:numRef>
          </c:val>
          <c:extLst>
            <c:ext xmlns:c16="http://schemas.microsoft.com/office/drawing/2014/chart" uri="{C3380CC4-5D6E-409C-BE32-E72D297353CC}">
              <c16:uniqueId val="{0000000E-2287-4ADA-8FC5-512906D86B5D}"/>
            </c:ext>
          </c:extLst>
        </c:ser>
        <c:dLbls>
          <c:dLblPos val="ctr"/>
          <c:showLegendKey val="0"/>
          <c:showVal val="1"/>
          <c:showCatName val="0"/>
          <c:showSerName val="0"/>
          <c:showPercent val="0"/>
          <c:showBubbleSize val="0"/>
        </c:dLbls>
        <c:gapWidth val="50"/>
        <c:overlap val="100"/>
        <c:axId val="1306718992"/>
        <c:axId val="1304183856"/>
        <c:extLst/>
      </c:barChart>
      <c:catAx>
        <c:axId val="1306718992"/>
        <c:scaling>
          <c:orientation val="minMax"/>
        </c:scaling>
        <c:delete val="0"/>
        <c:axPos val="b"/>
        <c:numFmt formatCode="General" sourceLinked="0"/>
        <c:majorTickMark val="out"/>
        <c:minorTickMark val="none"/>
        <c:tickLblPos val="low"/>
        <c:crossAx val="1304183856"/>
        <c:crosses val="autoZero"/>
        <c:auto val="1"/>
        <c:lblAlgn val="ctr"/>
        <c:lblOffset val="100"/>
        <c:noMultiLvlLbl val="0"/>
      </c:catAx>
      <c:valAx>
        <c:axId val="1304183856"/>
        <c:scaling>
          <c:orientation val="minMax"/>
          <c:max val="30"/>
          <c:min val="-10"/>
        </c:scaling>
        <c:delete val="0"/>
        <c:axPos val="l"/>
        <c:numFmt formatCode="&quot;$&quot;#,##0" sourceLinked="0"/>
        <c:majorTickMark val="out"/>
        <c:minorTickMark val="none"/>
        <c:tickLblPos val="nextTo"/>
        <c:txPr>
          <a:bodyPr/>
          <a:lstStyle/>
          <a:p>
            <a:pPr>
              <a:defRPr sz="1200">
                <a:solidFill>
                  <a:schemeClr val="tx1"/>
                </a:solidFill>
              </a:defRPr>
            </a:pPr>
            <a:endParaRPr lang="en-US"/>
          </a:p>
        </c:txPr>
        <c:crossAx val="1306718992"/>
        <c:crosses val="autoZero"/>
        <c:crossBetween val="between"/>
        <c:majorUnit val="10"/>
        <c:minorUnit val="0.01"/>
      </c:valAx>
    </c:plotArea>
    <c:legend>
      <c:legendPos val="b"/>
      <c:layout>
        <c:manualLayout>
          <c:xMode val="edge"/>
          <c:yMode val="edge"/>
          <c:x val="0.78287134839852335"/>
          <c:y val="2.8664658687554717E-2"/>
          <c:w val="0.2112955138737739"/>
          <c:h val="0.14311761991109836"/>
        </c:manualLayout>
      </c:layout>
      <c:overlay val="0"/>
      <c:txPr>
        <a:bodyPr/>
        <a:lstStyle/>
        <a:p>
          <a:pPr>
            <a:defRPr sz="1400" baseline="0"/>
          </a:pPr>
          <a:endParaRPr lang="en-US"/>
        </a:p>
      </c:txPr>
    </c:legend>
    <c:plotVisOnly val="1"/>
    <c:dispBlanksAs val="gap"/>
    <c:showDLblsOverMax val="0"/>
  </c:chart>
  <c:txPr>
    <a:bodyPr/>
    <a:lstStyle/>
    <a:p>
      <a:pPr>
        <a:defRPr sz="12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808334330938107"/>
          <c:y val="4.2374390701162355E-2"/>
          <c:w val="0.76871676881166295"/>
          <c:h val="0.75130983627046621"/>
        </c:manualLayout>
      </c:layout>
      <c:barChart>
        <c:barDir val="col"/>
        <c:grouping val="stacked"/>
        <c:varyColors val="0"/>
        <c:ser>
          <c:idx val="0"/>
          <c:order val="1"/>
          <c:spPr>
            <a:solidFill>
              <a:schemeClr val="accent2"/>
            </a:solidFill>
          </c:spPr>
          <c:invertIfNegative val="0"/>
          <c:dLbls>
            <c:dLbl>
              <c:idx val="32"/>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2812-4B41-9742-270E0BA84DD2}"/>
                </c:ext>
              </c:extLst>
            </c:dLbl>
            <c:dLbl>
              <c:idx val="33"/>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2812-4B41-9742-270E0BA84DD2}"/>
                </c:ext>
              </c:extLst>
            </c:dLbl>
            <c:spPr>
              <a:noFill/>
              <a:ln>
                <a:noFill/>
              </a:ln>
              <a:effectLst/>
            </c:spPr>
            <c:txPr>
              <a:bodyPr wrap="square" lIns="38100" tIns="19050" rIns="38100" bIns="19050" anchor="ctr">
                <a:spAutoFit/>
              </a:bodyPr>
              <a:lstStyle/>
              <a:p>
                <a:pPr>
                  <a:defRPr b="1"/>
                </a:pPr>
                <a:endParaRPr lang="en-US"/>
              </a:p>
            </c:txPr>
            <c:showLegendKey val="0"/>
            <c:showVal val="0"/>
            <c:showCatName val="0"/>
            <c:showSerName val="0"/>
            <c:showPercent val="0"/>
            <c:showBubbleSize val="0"/>
            <c:extLst>
              <c:ext xmlns:c15="http://schemas.microsoft.com/office/drawing/2012/chart" uri="{CE6537A1-D6FC-4f65-9D91-7224C49458BB}">
                <c15:showLeaderLines val="1"/>
              </c:ext>
            </c:extLst>
          </c:dLbls>
          <c:cat>
            <c:strRef>
              <c:f>Sheet1!$L$1:$BD$1</c:f>
              <c:strCache>
                <c:ptCount val="45"/>
                <c:pt idx="0">
                  <c:v>09:Q2</c:v>
                </c:pt>
                <c:pt idx="1">
                  <c:v>09:Q3</c:v>
                </c:pt>
                <c:pt idx="2">
                  <c:v>09:Q4</c:v>
                </c:pt>
                <c:pt idx="3">
                  <c:v>10:Q1</c:v>
                </c:pt>
                <c:pt idx="4">
                  <c:v>10:Q2</c:v>
                </c:pt>
                <c:pt idx="5">
                  <c:v>10:Q3</c:v>
                </c:pt>
                <c:pt idx="6">
                  <c:v>10:Q4</c:v>
                </c:pt>
                <c:pt idx="7">
                  <c:v>11:Q1</c:v>
                </c:pt>
                <c:pt idx="8">
                  <c:v>11:Q2</c:v>
                </c:pt>
                <c:pt idx="9">
                  <c:v>11:Q3</c:v>
                </c:pt>
                <c:pt idx="10">
                  <c:v>11:Q4</c:v>
                </c:pt>
                <c:pt idx="11">
                  <c:v>12:Q1</c:v>
                </c:pt>
                <c:pt idx="12">
                  <c:v>12:Q2</c:v>
                </c:pt>
                <c:pt idx="13">
                  <c:v>12:Q3</c:v>
                </c:pt>
                <c:pt idx="14">
                  <c:v>12:Q4</c:v>
                </c:pt>
                <c:pt idx="15">
                  <c:v>13:Q1</c:v>
                </c:pt>
                <c:pt idx="16">
                  <c:v>13:Q2</c:v>
                </c:pt>
                <c:pt idx="17">
                  <c:v>13:Q3</c:v>
                </c:pt>
                <c:pt idx="18">
                  <c:v>13:Q4</c:v>
                </c:pt>
                <c:pt idx="19">
                  <c:v>14:Q1</c:v>
                </c:pt>
                <c:pt idx="20">
                  <c:v>14:Q2</c:v>
                </c:pt>
                <c:pt idx="21">
                  <c:v>14:Q3</c:v>
                </c:pt>
                <c:pt idx="22">
                  <c:v>14:Q4</c:v>
                </c:pt>
                <c:pt idx="23">
                  <c:v>15:Q1</c:v>
                </c:pt>
                <c:pt idx="24">
                  <c:v>15:Q2</c:v>
                </c:pt>
                <c:pt idx="25">
                  <c:v>15:Q3</c:v>
                </c:pt>
                <c:pt idx="26">
                  <c:v>15:Q4</c:v>
                </c:pt>
                <c:pt idx="27">
                  <c:v>16:Q1</c:v>
                </c:pt>
                <c:pt idx="28">
                  <c:v>16:Q2</c:v>
                </c:pt>
                <c:pt idx="29">
                  <c:v>16:Q3</c:v>
                </c:pt>
                <c:pt idx="30">
                  <c:v>16:Q4</c:v>
                </c:pt>
                <c:pt idx="31">
                  <c:v>17:Q1</c:v>
                </c:pt>
                <c:pt idx="32">
                  <c:v>17:Q2</c:v>
                </c:pt>
                <c:pt idx="33">
                  <c:v>17:Q3</c:v>
                </c:pt>
                <c:pt idx="34">
                  <c:v>17:Q4</c:v>
                </c:pt>
                <c:pt idx="35">
                  <c:v>18:Q1</c:v>
                </c:pt>
                <c:pt idx="36">
                  <c:v>18:Q2</c:v>
                </c:pt>
                <c:pt idx="37">
                  <c:v>18:Q3</c:v>
                </c:pt>
                <c:pt idx="38">
                  <c:v>18:Q4</c:v>
                </c:pt>
                <c:pt idx="39">
                  <c:v>19:Q1</c:v>
                </c:pt>
                <c:pt idx="40">
                  <c:v>19:Q2</c:v>
                </c:pt>
                <c:pt idx="41">
                  <c:v>19:Q3</c:v>
                </c:pt>
                <c:pt idx="42">
                  <c:v>19:Q4</c:v>
                </c:pt>
                <c:pt idx="43">
                  <c:v>20:Q1</c:v>
                </c:pt>
                <c:pt idx="44">
                  <c:v>20:Q2E</c:v>
                </c:pt>
              </c:strCache>
            </c:strRef>
          </c:cat>
          <c:val>
            <c:numRef>
              <c:f>Sheet1!$L$3:$BD$3</c:f>
              <c:numCache>
                <c:formatCode>0%</c:formatCode>
                <c:ptCount val="45"/>
                <c:pt idx="0">
                  <c:v>5.9250006291509782E-2</c:v>
                </c:pt>
                <c:pt idx="1">
                  <c:v>6.0054644218620057E-2</c:v>
                </c:pt>
                <c:pt idx="2">
                  <c:v>4.2102689486552602E-2</c:v>
                </c:pt>
                <c:pt idx="3">
                  <c:v>5.7161403344125894E-2</c:v>
                </c:pt>
                <c:pt idx="4">
                  <c:v>-1.8810800813760076E-2</c:v>
                </c:pt>
                <c:pt idx="5">
                  <c:v>2.6899566281956222E-2</c:v>
                </c:pt>
                <c:pt idx="6">
                  <c:v>2.651798825256968E-2</c:v>
                </c:pt>
                <c:pt idx="7">
                  <c:v>1.2978165282960807E-2</c:v>
                </c:pt>
                <c:pt idx="8">
                  <c:v>-1.3145515043997857E-2</c:v>
                </c:pt>
                <c:pt idx="9">
                  <c:v>-3.6593698686003928E-2</c:v>
                </c:pt>
                <c:pt idx="10">
                  <c:v>2.1737838841440649E-2</c:v>
                </c:pt>
                <c:pt idx="11">
                  <c:v>3.69920117461493E-2</c:v>
                </c:pt>
                <c:pt idx="12">
                  <c:v>-5.0730288347804464E-3</c:v>
                </c:pt>
                <c:pt idx="13">
                  <c:v>2.7685506455078723E-2</c:v>
                </c:pt>
                <c:pt idx="14">
                  <c:v>5.8013090221067376E-3</c:v>
                </c:pt>
                <c:pt idx="15">
                  <c:v>3.5549368348231303E-2</c:v>
                </c:pt>
                <c:pt idx="16">
                  <c:v>1.0285699241612933E-2</c:v>
                </c:pt>
                <c:pt idx="17">
                  <c:v>1.6909125259777058E-2</c:v>
                </c:pt>
                <c:pt idx="18">
                  <c:v>4.646283453721356E-2</c:v>
                </c:pt>
                <c:pt idx="19">
                  <c:v>1.3192935198506284E-2</c:v>
                </c:pt>
                <c:pt idx="20">
                  <c:v>1.4463746223565055E-2</c:v>
                </c:pt>
                <c:pt idx="21">
                  <c:v>3.5051930164164968E-3</c:v>
                </c:pt>
                <c:pt idx="22">
                  <c:v>1.1648111299560338E-3</c:v>
                </c:pt>
                <c:pt idx="23">
                  <c:v>-4.4226146189348947E-3</c:v>
                </c:pt>
                <c:pt idx="24">
                  <c:v>1.0554836020424396E-3</c:v>
                </c:pt>
                <c:pt idx="25">
                  <c:v>-1.2743163320390383E-2</c:v>
                </c:pt>
                <c:pt idx="26">
                  <c:v>1.5560275355114728E-2</c:v>
                </c:pt>
                <c:pt idx="27">
                  <c:v>3.2631266686442562E-3</c:v>
                </c:pt>
                <c:pt idx="28">
                  <c:v>6.2684801892372022E-3</c:v>
                </c:pt>
                <c:pt idx="29">
                  <c:v>1.1224729666196476E-2</c:v>
                </c:pt>
                <c:pt idx="30">
                  <c:v>1.8335561108851151E-2</c:v>
                </c:pt>
                <c:pt idx="31">
                  <c:v>1.1556570124126253E-2</c:v>
                </c:pt>
                <c:pt idx="32">
                  <c:v>1.1283497884344129E-2</c:v>
                </c:pt>
                <c:pt idx="33">
                  <c:v>3.3472803347280866E-3</c:v>
                </c:pt>
                <c:pt idx="34">
                  <c:v>4.6010564359188155E-2</c:v>
                </c:pt>
                <c:pt idx="35">
                  <c:v>-4.2524916943522673E-3</c:v>
                </c:pt>
                <c:pt idx="36">
                  <c:v>1.5748031496063186E-2</c:v>
                </c:pt>
                <c:pt idx="37">
                  <c:v>2.6803310997240759E-2</c:v>
                </c:pt>
                <c:pt idx="38">
                  <c:v>-5.0287907869481674E-2</c:v>
                </c:pt>
                <c:pt idx="39">
                  <c:v>5.0255995688493593E-2</c:v>
                </c:pt>
                <c:pt idx="40">
                  <c:v>2.9121231558691507E-2</c:v>
                </c:pt>
                <c:pt idx="41">
                  <c:v>1.2465719272001907E-2</c:v>
                </c:pt>
                <c:pt idx="42">
                  <c:v>4.3831568579167479E-2</c:v>
                </c:pt>
                <c:pt idx="43">
                  <c:v>-8.9525831564048142E-2</c:v>
                </c:pt>
                <c:pt idx="44">
                  <c:v>7.5268817204301008E-2</c:v>
                </c:pt>
              </c:numCache>
            </c:numRef>
          </c:val>
          <c:extLst>
            <c:ext xmlns:c16="http://schemas.microsoft.com/office/drawing/2014/chart" uri="{C3380CC4-5D6E-409C-BE32-E72D297353CC}">
              <c16:uniqueId val="{00000003-2812-4B41-9742-270E0BA84DD2}"/>
            </c:ext>
          </c:extLst>
        </c:ser>
        <c:dLbls>
          <c:showLegendKey val="0"/>
          <c:showVal val="0"/>
          <c:showCatName val="0"/>
          <c:showSerName val="0"/>
          <c:showPercent val="0"/>
          <c:showBubbleSize val="0"/>
        </c:dLbls>
        <c:gapWidth val="10"/>
        <c:axId val="177321136"/>
        <c:axId val="1"/>
      </c:barChart>
      <c:lineChart>
        <c:grouping val="standard"/>
        <c:varyColors val="0"/>
        <c:ser>
          <c:idx val="2"/>
          <c:order val="0"/>
          <c:spPr>
            <a:ln w="34038">
              <a:solidFill>
                <a:schemeClr val="accent1"/>
              </a:solidFill>
              <a:prstDash val="solid"/>
            </a:ln>
          </c:spPr>
          <c:marker>
            <c:symbol val="none"/>
          </c:marker>
          <c:dLbls>
            <c:dLbl>
              <c:idx val="0"/>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F0F3-4F9C-A7FC-9656F84D5416}"/>
                </c:ext>
              </c:extLst>
            </c:dLbl>
            <c:dLbl>
              <c:idx val="42"/>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F0F3-4F9C-A7FC-9656F84D5416}"/>
                </c:ext>
              </c:extLst>
            </c:dLbl>
            <c:dLbl>
              <c:idx val="43"/>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F0F3-4F9C-A7FC-9656F84D5416}"/>
                </c:ext>
              </c:extLst>
            </c:dLbl>
            <c:dLbl>
              <c:idx val="44"/>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F0F3-4F9C-A7FC-9656F84D5416}"/>
                </c:ext>
              </c:extLst>
            </c:dLbl>
            <c:numFmt formatCode="#,##0" sourceLinked="0"/>
            <c:spPr>
              <a:noFill/>
              <a:ln>
                <a:noFill/>
              </a:ln>
              <a:effectLst/>
            </c:spPr>
            <c:txPr>
              <a:bodyPr wrap="square" lIns="38100" tIns="19050" rIns="38100" bIns="19050" anchor="ctr">
                <a:spAutoFit/>
              </a:bodyPr>
              <a:lstStyle/>
              <a:p>
                <a:pPr>
                  <a:defRPr sz="1400" b="1">
                    <a:latin typeface="+mn-lt"/>
                  </a:defRPr>
                </a:pPr>
                <a:endParaRPr lang="en-US"/>
              </a:p>
            </c:txPr>
            <c:dLblPos val="t"/>
            <c:showLegendKey val="0"/>
            <c:showVal val="0"/>
            <c:showCatName val="0"/>
            <c:showSerName val="0"/>
            <c:showPercent val="0"/>
            <c:showBubbleSize val="0"/>
            <c:extLst>
              <c:ext xmlns:c15="http://schemas.microsoft.com/office/drawing/2012/chart" uri="{CE6537A1-D6FC-4f65-9D91-7224C49458BB}">
                <c15:showLeaderLines val="1"/>
              </c:ext>
            </c:extLst>
          </c:dLbls>
          <c:cat>
            <c:strRef>
              <c:f>Sheet1!$L$1:$BD$1</c:f>
              <c:strCache>
                <c:ptCount val="45"/>
                <c:pt idx="0">
                  <c:v>09:Q2</c:v>
                </c:pt>
                <c:pt idx="1">
                  <c:v>09:Q3</c:v>
                </c:pt>
                <c:pt idx="2">
                  <c:v>09:Q4</c:v>
                </c:pt>
                <c:pt idx="3">
                  <c:v>10:Q1</c:v>
                </c:pt>
                <c:pt idx="4">
                  <c:v>10:Q2</c:v>
                </c:pt>
                <c:pt idx="5">
                  <c:v>10:Q3</c:v>
                </c:pt>
                <c:pt idx="6">
                  <c:v>10:Q4</c:v>
                </c:pt>
                <c:pt idx="7">
                  <c:v>11:Q1</c:v>
                </c:pt>
                <c:pt idx="8">
                  <c:v>11:Q2</c:v>
                </c:pt>
                <c:pt idx="9">
                  <c:v>11:Q3</c:v>
                </c:pt>
                <c:pt idx="10">
                  <c:v>11:Q4</c:v>
                </c:pt>
                <c:pt idx="11">
                  <c:v>12:Q1</c:v>
                </c:pt>
                <c:pt idx="12">
                  <c:v>12:Q2</c:v>
                </c:pt>
                <c:pt idx="13">
                  <c:v>12:Q3</c:v>
                </c:pt>
                <c:pt idx="14">
                  <c:v>12:Q4</c:v>
                </c:pt>
                <c:pt idx="15">
                  <c:v>13:Q1</c:v>
                </c:pt>
                <c:pt idx="16">
                  <c:v>13:Q2</c:v>
                </c:pt>
                <c:pt idx="17">
                  <c:v>13:Q3</c:v>
                </c:pt>
                <c:pt idx="18">
                  <c:v>13:Q4</c:v>
                </c:pt>
                <c:pt idx="19">
                  <c:v>14:Q1</c:v>
                </c:pt>
                <c:pt idx="20">
                  <c:v>14:Q2</c:v>
                </c:pt>
                <c:pt idx="21">
                  <c:v>14:Q3</c:v>
                </c:pt>
                <c:pt idx="22">
                  <c:v>14:Q4</c:v>
                </c:pt>
                <c:pt idx="23">
                  <c:v>15:Q1</c:v>
                </c:pt>
                <c:pt idx="24">
                  <c:v>15:Q2</c:v>
                </c:pt>
                <c:pt idx="25">
                  <c:v>15:Q3</c:v>
                </c:pt>
                <c:pt idx="26">
                  <c:v>15:Q4</c:v>
                </c:pt>
                <c:pt idx="27">
                  <c:v>16:Q1</c:v>
                </c:pt>
                <c:pt idx="28">
                  <c:v>16:Q2</c:v>
                </c:pt>
                <c:pt idx="29">
                  <c:v>16:Q3</c:v>
                </c:pt>
                <c:pt idx="30">
                  <c:v>16:Q4</c:v>
                </c:pt>
                <c:pt idx="31">
                  <c:v>17:Q1</c:v>
                </c:pt>
                <c:pt idx="32">
                  <c:v>17:Q2</c:v>
                </c:pt>
                <c:pt idx="33">
                  <c:v>17:Q3</c:v>
                </c:pt>
                <c:pt idx="34">
                  <c:v>17:Q4</c:v>
                </c:pt>
                <c:pt idx="35">
                  <c:v>18:Q1</c:v>
                </c:pt>
                <c:pt idx="36">
                  <c:v>18:Q2</c:v>
                </c:pt>
                <c:pt idx="37">
                  <c:v>18:Q3</c:v>
                </c:pt>
                <c:pt idx="38">
                  <c:v>18:Q4</c:v>
                </c:pt>
                <c:pt idx="39">
                  <c:v>19:Q1</c:v>
                </c:pt>
                <c:pt idx="40">
                  <c:v>19:Q2</c:v>
                </c:pt>
                <c:pt idx="41">
                  <c:v>19:Q3</c:v>
                </c:pt>
                <c:pt idx="42">
                  <c:v>19:Q4</c:v>
                </c:pt>
                <c:pt idx="43">
                  <c:v>20:Q1</c:v>
                </c:pt>
                <c:pt idx="44">
                  <c:v>20:Q2E</c:v>
                </c:pt>
              </c:strCache>
            </c:strRef>
          </c:cat>
          <c:val>
            <c:numRef>
              <c:f>Sheet1!$L$2:$BD$2</c:f>
              <c:numCache>
                <c:formatCode>"$"#,##0.0</c:formatCode>
                <c:ptCount val="45"/>
                <c:pt idx="0">
                  <c:v>462.995</c:v>
                </c:pt>
                <c:pt idx="1">
                  <c:v>490.8</c:v>
                </c:pt>
                <c:pt idx="2">
                  <c:v>511.464</c:v>
                </c:pt>
                <c:pt idx="3">
                  <c:v>540.70000000000005</c:v>
                </c:pt>
                <c:pt idx="4">
                  <c:v>530.529</c:v>
                </c:pt>
                <c:pt idx="5">
                  <c:v>544.79999999999995</c:v>
                </c:pt>
                <c:pt idx="6">
                  <c:v>559.24699999999996</c:v>
                </c:pt>
                <c:pt idx="7">
                  <c:v>566.505</c:v>
                </c:pt>
                <c:pt idx="8">
                  <c:v>559.05799999999999</c:v>
                </c:pt>
                <c:pt idx="9">
                  <c:v>538.6</c:v>
                </c:pt>
                <c:pt idx="10">
                  <c:v>550.30799999999999</c:v>
                </c:pt>
                <c:pt idx="11">
                  <c:v>570.66499999999996</c:v>
                </c:pt>
                <c:pt idx="12">
                  <c:v>567.77</c:v>
                </c:pt>
                <c:pt idx="13">
                  <c:v>583.48900000000003</c:v>
                </c:pt>
                <c:pt idx="14">
                  <c:v>586.87400000000002</c:v>
                </c:pt>
                <c:pt idx="15">
                  <c:v>607.73699999999997</c:v>
                </c:pt>
                <c:pt idx="16">
                  <c:v>613.98800000000006</c:v>
                </c:pt>
                <c:pt idx="17">
                  <c:v>624.37</c:v>
                </c:pt>
                <c:pt idx="18">
                  <c:v>653.38</c:v>
                </c:pt>
                <c:pt idx="19">
                  <c:v>662</c:v>
                </c:pt>
                <c:pt idx="20">
                  <c:v>671.57500000000005</c:v>
                </c:pt>
                <c:pt idx="21">
                  <c:v>673.92899999999997</c:v>
                </c:pt>
                <c:pt idx="22">
                  <c:v>674.71400000000006</c:v>
                </c:pt>
                <c:pt idx="23">
                  <c:v>671.73</c:v>
                </c:pt>
                <c:pt idx="24">
                  <c:v>672.43899999999996</c:v>
                </c:pt>
                <c:pt idx="25">
                  <c:v>663.87</c:v>
                </c:pt>
                <c:pt idx="26">
                  <c:v>674.2</c:v>
                </c:pt>
                <c:pt idx="27">
                  <c:v>676.4</c:v>
                </c:pt>
                <c:pt idx="28">
                  <c:v>680.64</c:v>
                </c:pt>
                <c:pt idx="29">
                  <c:v>688.28</c:v>
                </c:pt>
                <c:pt idx="30">
                  <c:v>700.9</c:v>
                </c:pt>
                <c:pt idx="31">
                  <c:v>709</c:v>
                </c:pt>
                <c:pt idx="32">
                  <c:v>717</c:v>
                </c:pt>
                <c:pt idx="33">
                  <c:v>719.4</c:v>
                </c:pt>
                <c:pt idx="34">
                  <c:v>752.5</c:v>
                </c:pt>
                <c:pt idx="35">
                  <c:v>749.3</c:v>
                </c:pt>
                <c:pt idx="36">
                  <c:v>761.1</c:v>
                </c:pt>
                <c:pt idx="37">
                  <c:v>781.5</c:v>
                </c:pt>
                <c:pt idx="38">
                  <c:v>742.2</c:v>
                </c:pt>
                <c:pt idx="39">
                  <c:v>779.5</c:v>
                </c:pt>
                <c:pt idx="40">
                  <c:v>802.2</c:v>
                </c:pt>
                <c:pt idx="41">
                  <c:v>812.2</c:v>
                </c:pt>
                <c:pt idx="42">
                  <c:v>847.8</c:v>
                </c:pt>
                <c:pt idx="43">
                  <c:v>771.9</c:v>
                </c:pt>
                <c:pt idx="44">
                  <c:v>830</c:v>
                </c:pt>
              </c:numCache>
            </c:numRef>
          </c:val>
          <c:smooth val="0"/>
          <c:extLst>
            <c:ext xmlns:c16="http://schemas.microsoft.com/office/drawing/2014/chart" uri="{C3380CC4-5D6E-409C-BE32-E72D297353CC}">
              <c16:uniqueId val="{00000000-C1AD-4B1D-8E00-E4F79FADAA43}"/>
            </c:ext>
          </c:extLst>
        </c:ser>
        <c:dLbls>
          <c:showLegendKey val="0"/>
          <c:showVal val="0"/>
          <c:showCatName val="0"/>
          <c:showSerName val="0"/>
          <c:showPercent val="0"/>
          <c:showBubbleSize val="0"/>
        </c:dLbls>
        <c:marker val="1"/>
        <c:smooth val="0"/>
        <c:axId val="177321136"/>
        <c:axId val="1"/>
      </c:lineChart>
      <c:catAx>
        <c:axId val="177321136"/>
        <c:scaling>
          <c:orientation val="minMax"/>
        </c:scaling>
        <c:delete val="0"/>
        <c:axPos val="b"/>
        <c:numFmt formatCode="General" sourceLinked="1"/>
        <c:majorTickMark val="out"/>
        <c:minorTickMark val="none"/>
        <c:tickLblPos val="nextTo"/>
        <c:spPr>
          <a:ln w="9525">
            <a:solidFill>
              <a:srgbClr val="868686"/>
            </a:solidFill>
            <a:prstDash val="solid"/>
          </a:ln>
        </c:spPr>
        <c:txPr>
          <a:bodyPr rot="-5400000" vert="horz"/>
          <a:lstStyle/>
          <a:p>
            <a:pPr>
              <a:defRPr sz="1200" b="0" i="0" u="none" strike="noStrike" baseline="0">
                <a:solidFill>
                  <a:schemeClr val="tx1"/>
                </a:solidFill>
                <a:latin typeface="+mn-lt"/>
                <a:ea typeface="Arial"/>
                <a:cs typeface="Arial"/>
              </a:defRPr>
            </a:pPr>
            <a:endParaRPr lang="en-US"/>
          </a:p>
        </c:txPr>
        <c:crossAx val="1"/>
        <c:crossesAt val="400"/>
        <c:auto val="0"/>
        <c:lblAlgn val="ctr"/>
        <c:lblOffset val="100"/>
        <c:noMultiLvlLbl val="0"/>
      </c:catAx>
      <c:valAx>
        <c:axId val="1"/>
        <c:scaling>
          <c:orientation val="minMax"/>
          <c:min val="400"/>
        </c:scaling>
        <c:delete val="0"/>
        <c:axPos val="l"/>
        <c:numFmt formatCode="\$#,##0" sourceLinked="0"/>
        <c:majorTickMark val="out"/>
        <c:minorTickMark val="none"/>
        <c:tickLblPos val="low"/>
        <c:spPr>
          <a:ln w="9525">
            <a:solidFill>
              <a:srgbClr val="868686"/>
            </a:solidFill>
            <a:prstDash val="solid"/>
          </a:ln>
        </c:spPr>
        <c:txPr>
          <a:bodyPr rot="0" vert="horz"/>
          <a:lstStyle/>
          <a:p>
            <a:pPr>
              <a:defRPr sz="1200" b="0" i="0" u="none" strike="noStrike" baseline="0">
                <a:solidFill>
                  <a:schemeClr val="tx1"/>
                </a:solidFill>
                <a:latin typeface="+mn-lt"/>
                <a:ea typeface="Arial"/>
                <a:cs typeface="Arial"/>
              </a:defRPr>
            </a:pPr>
            <a:endParaRPr lang="en-US"/>
          </a:p>
        </c:txPr>
        <c:crossAx val="177321136"/>
        <c:crosses val="autoZero"/>
        <c:crossBetween val="between"/>
        <c:majorUnit val="100"/>
        <c:minorUnit val="4"/>
      </c:valAx>
      <c:spPr>
        <a:noFill/>
        <a:ln w="22692">
          <a:noFill/>
        </a:ln>
      </c:spPr>
    </c:plotArea>
    <c:plotVisOnly val="1"/>
    <c:dispBlanksAs val="gap"/>
    <c:showDLblsOverMax val="0"/>
  </c:chart>
  <c:spPr>
    <a:noFill/>
    <a:ln>
      <a:noFill/>
    </a:ln>
  </c:spPr>
  <c:txPr>
    <a:bodyPr/>
    <a:lstStyle/>
    <a:p>
      <a:pPr>
        <a:defRPr sz="1608" b="0" i="0" u="none" strike="noStrike" baseline="0">
          <a:solidFill>
            <a:schemeClr val="tx1"/>
          </a:solidFill>
          <a:latin typeface="Arial"/>
          <a:ea typeface="Arial"/>
          <a:cs typeface="Arial"/>
        </a:defRPr>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3849526028718364E-2"/>
          <c:y val="4.2936507936507939E-2"/>
          <c:w val="0.84434760733291181"/>
          <c:h val="0.75299587551556058"/>
        </c:manualLayout>
      </c:layout>
      <c:barChart>
        <c:barDir val="col"/>
        <c:grouping val="clustered"/>
        <c:varyColors val="0"/>
        <c:ser>
          <c:idx val="0"/>
          <c:order val="1"/>
          <c:spPr>
            <a:solidFill>
              <a:schemeClr val="accent2"/>
            </a:solidFill>
          </c:spPr>
          <c:invertIfNegative val="0"/>
          <c:dLbls>
            <c:dLbl>
              <c:idx val="15"/>
              <c:layout>
                <c:manualLayout>
                  <c:x val="0"/>
                  <c:y val="1.587364079490063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334-47CF-8BFA-93B286B4B0E2}"/>
                </c:ext>
              </c:extLst>
            </c:dLbl>
            <c:dLbl>
              <c:idx val="16"/>
              <c:layout>
                <c:manualLayout>
                  <c:x val="-1.680704212279867E-16"/>
                  <c:y val="1.587301587301587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334-47CF-8BFA-93B286B4B0E2}"/>
                </c:ext>
              </c:extLst>
            </c:dLbl>
            <c:spPr>
              <a:noFill/>
              <a:ln>
                <a:noFill/>
              </a:ln>
              <a:effectLst/>
            </c:spPr>
            <c:txPr>
              <a:bodyPr wrap="square" lIns="38100" tIns="19050" rIns="38100" bIns="19050" anchor="ctr">
                <a:spAutoFit/>
              </a:bodyPr>
              <a:lstStyle/>
              <a:p>
                <a:pPr>
                  <a:defRPr sz="1400" b="1"/>
                </a:pPr>
                <a:endParaRPr lang="en-US"/>
              </a:p>
            </c:txPr>
            <c:showLegendKey val="0"/>
            <c:showVal val="0"/>
            <c:showCatName val="0"/>
            <c:showSerName val="0"/>
            <c:showPercent val="0"/>
            <c:showBubbleSize val="0"/>
            <c:extLst>
              <c:ext xmlns:c15="http://schemas.microsoft.com/office/drawing/2012/chart" uri="{CE6537A1-D6FC-4f65-9D91-7224C49458BB}">
                <c15:showLeaderLines val="1"/>
              </c:ext>
            </c:extLst>
          </c:dLbls>
          <c:cat>
            <c:strRef>
              <c:f>Sheet1!$AM$1:$BD$1</c:f>
              <c:strCache>
                <c:ptCount val="17"/>
                <c:pt idx="0">
                  <c:v>16:Q2</c:v>
                </c:pt>
                <c:pt idx="1">
                  <c:v>16:Q3</c:v>
                </c:pt>
                <c:pt idx="2">
                  <c:v>16:Q4</c:v>
                </c:pt>
                <c:pt idx="3">
                  <c:v>17:Q1</c:v>
                </c:pt>
                <c:pt idx="4">
                  <c:v>17:Q2</c:v>
                </c:pt>
                <c:pt idx="5">
                  <c:v>17:Q3</c:v>
                </c:pt>
                <c:pt idx="6">
                  <c:v>17:Q4</c:v>
                </c:pt>
                <c:pt idx="7">
                  <c:v>18:Q1</c:v>
                </c:pt>
                <c:pt idx="8">
                  <c:v>18:Q2</c:v>
                </c:pt>
                <c:pt idx="9">
                  <c:v>18:Q3</c:v>
                </c:pt>
                <c:pt idx="10">
                  <c:v>18:Q4</c:v>
                </c:pt>
                <c:pt idx="11">
                  <c:v>19:Q1</c:v>
                </c:pt>
                <c:pt idx="12">
                  <c:v>19:Q2</c:v>
                </c:pt>
                <c:pt idx="13">
                  <c:v>19:Q3</c:v>
                </c:pt>
                <c:pt idx="14">
                  <c:v>19:Q4</c:v>
                </c:pt>
                <c:pt idx="15">
                  <c:v>20:Q1</c:v>
                </c:pt>
                <c:pt idx="16">
                  <c:v>20:Q2E</c:v>
                </c:pt>
              </c:strCache>
            </c:strRef>
          </c:cat>
          <c:val>
            <c:numRef>
              <c:f>Sheet1!$AM$3:$BD$3</c:f>
              <c:numCache>
                <c:formatCode>0%</c:formatCode>
                <c:ptCount val="17"/>
                <c:pt idx="0">
                  <c:v>6.2684801892372022E-3</c:v>
                </c:pt>
                <c:pt idx="1">
                  <c:v>1.1224729666196476E-2</c:v>
                </c:pt>
                <c:pt idx="2">
                  <c:v>1.8335561108851151E-2</c:v>
                </c:pt>
                <c:pt idx="3">
                  <c:v>1.1556570124126253E-2</c:v>
                </c:pt>
                <c:pt idx="4">
                  <c:v>1.1283497884344129E-2</c:v>
                </c:pt>
                <c:pt idx="5">
                  <c:v>3.3472803347280866E-3</c:v>
                </c:pt>
                <c:pt idx="6">
                  <c:v>4.6010564359188155E-2</c:v>
                </c:pt>
                <c:pt idx="7">
                  <c:v>-4.2524916943522673E-3</c:v>
                </c:pt>
                <c:pt idx="8">
                  <c:v>1.5614573602028559E-2</c:v>
                </c:pt>
                <c:pt idx="9">
                  <c:v>2.6938239159001398E-2</c:v>
                </c:pt>
                <c:pt idx="10">
                  <c:v>-0.05</c:v>
                </c:pt>
                <c:pt idx="11">
                  <c:v>0.05</c:v>
                </c:pt>
                <c:pt idx="12">
                  <c:v>2.9121231558691507E-2</c:v>
                </c:pt>
                <c:pt idx="13">
                  <c:v>1.2465719272001907E-2</c:v>
                </c:pt>
                <c:pt idx="14">
                  <c:v>4.3831568579167479E-2</c:v>
                </c:pt>
                <c:pt idx="15">
                  <c:v>-8.9525831564048142E-2</c:v>
                </c:pt>
                <c:pt idx="16">
                  <c:v>7.5268817204301008E-2</c:v>
                </c:pt>
              </c:numCache>
            </c:numRef>
          </c:val>
          <c:extLst>
            <c:ext xmlns:c16="http://schemas.microsoft.com/office/drawing/2014/chart" uri="{C3380CC4-5D6E-409C-BE32-E72D297353CC}">
              <c16:uniqueId val="{00000002-FB1E-4C58-9C01-96BE2EE832D0}"/>
            </c:ext>
          </c:extLst>
        </c:ser>
        <c:dLbls>
          <c:showLegendKey val="0"/>
          <c:showVal val="0"/>
          <c:showCatName val="0"/>
          <c:showSerName val="0"/>
          <c:showPercent val="0"/>
          <c:showBubbleSize val="0"/>
        </c:dLbls>
        <c:gapWidth val="30"/>
        <c:axId val="177321136"/>
        <c:axId val="1"/>
        <c:extLst>
          <c:ext xmlns:c15="http://schemas.microsoft.com/office/drawing/2012/chart" uri="{02D57815-91ED-43cb-92C2-25804820EDAC}">
            <c15:filteredBarSeries>
              <c15:ser>
                <c:idx val="2"/>
                <c:order val="0"/>
                <c:spPr>
                  <a:ln w="34038">
                    <a:solidFill>
                      <a:schemeClr val="accent1"/>
                    </a:solidFill>
                    <a:prstDash val="solid"/>
                  </a:ln>
                </c:spPr>
                <c:invertIfNegative val="0"/>
                <c:dLbls>
                  <c:dLbl>
                    <c:idx val="32"/>
                    <c:showLegendKey val="0"/>
                    <c:showVal val="1"/>
                    <c:showCatName val="0"/>
                    <c:showSerName val="0"/>
                    <c:showPercent val="0"/>
                    <c:showBubbleSize val="0"/>
                    <c:extLst>
                      <c:ext uri="{CE6537A1-D6FC-4f65-9D91-7224C49458BB}"/>
                      <c:ext xmlns:c16="http://schemas.microsoft.com/office/drawing/2014/chart" uri="{C3380CC4-5D6E-409C-BE32-E72D297353CC}">
                        <c16:uniqueId val="{00000004-FB1E-4C58-9C01-96BE2EE832D0}"/>
                      </c:ext>
                    </c:extLst>
                  </c:dLbl>
                  <c:dLbl>
                    <c:idx val="33"/>
                    <c:showLegendKey val="0"/>
                    <c:showVal val="1"/>
                    <c:showCatName val="0"/>
                    <c:showSerName val="0"/>
                    <c:showPercent val="0"/>
                    <c:showBubbleSize val="0"/>
                    <c:extLst>
                      <c:ext uri="{CE6537A1-D6FC-4f65-9D91-7224C49458BB}"/>
                      <c:ext xmlns:c16="http://schemas.microsoft.com/office/drawing/2014/chart" uri="{C3380CC4-5D6E-409C-BE32-E72D297353CC}">
                        <c16:uniqueId val="{00000005-FB1E-4C58-9C01-96BE2EE832D0}"/>
                      </c:ext>
                    </c:extLst>
                  </c:dLbl>
                  <c:dLbl>
                    <c:idx val="34"/>
                    <c:showLegendKey val="0"/>
                    <c:showVal val="1"/>
                    <c:showCatName val="0"/>
                    <c:showSerName val="0"/>
                    <c:showPercent val="0"/>
                    <c:showBubbleSize val="0"/>
                    <c:extLst>
                      <c:ext uri="{CE6537A1-D6FC-4f65-9D91-7224C49458BB}"/>
                      <c:ext xmlns:c16="http://schemas.microsoft.com/office/drawing/2014/chart" uri="{C3380CC4-5D6E-409C-BE32-E72D297353CC}">
                        <c16:uniqueId val="{00000006-FB1E-4C58-9C01-96BE2EE832D0}"/>
                      </c:ext>
                    </c:extLst>
                  </c:dLbl>
                  <c:numFmt formatCode="#,##0" sourceLinked="0"/>
                  <c:spPr>
                    <a:noFill/>
                    <a:ln>
                      <a:noFill/>
                    </a:ln>
                    <a:effectLst/>
                  </c:spPr>
                  <c:txPr>
                    <a:bodyPr wrap="square" lIns="38100" tIns="19050" rIns="38100" bIns="19050" anchor="ctr">
                      <a:spAutoFit/>
                    </a:bodyPr>
                    <a:lstStyle/>
                    <a:p>
                      <a:pPr>
                        <a:defRPr sz="1400" b="1"/>
                      </a:pPr>
                      <a:endParaRPr lang="en-US"/>
                    </a:p>
                  </c:txPr>
                  <c:showLegendKey val="0"/>
                  <c:showVal val="0"/>
                  <c:showCatName val="0"/>
                  <c:showSerName val="0"/>
                  <c:showPercent val="0"/>
                  <c:showBubbleSize val="0"/>
                  <c:extLst>
                    <c:ext uri="{CE6537A1-D6FC-4f65-9D91-7224C49458BB}">
                      <c15:showLeaderLines val="1"/>
                    </c:ext>
                  </c:extLst>
                </c:dLbls>
                <c:cat>
                  <c:strRef>
                    <c:extLst>
                      <c:ext uri="{02D57815-91ED-43cb-92C2-25804820EDAC}">
                        <c15:formulaRef>
                          <c15:sqref>Sheet1!$AM$1:$BD$1</c15:sqref>
                        </c15:formulaRef>
                      </c:ext>
                    </c:extLst>
                    <c:strCache>
                      <c:ptCount val="17"/>
                      <c:pt idx="0">
                        <c:v>16:Q2</c:v>
                      </c:pt>
                      <c:pt idx="1">
                        <c:v>16:Q3</c:v>
                      </c:pt>
                      <c:pt idx="2">
                        <c:v>16:Q4</c:v>
                      </c:pt>
                      <c:pt idx="3">
                        <c:v>17:Q1</c:v>
                      </c:pt>
                      <c:pt idx="4">
                        <c:v>17:Q2</c:v>
                      </c:pt>
                      <c:pt idx="5">
                        <c:v>17:Q3</c:v>
                      </c:pt>
                      <c:pt idx="6">
                        <c:v>17:Q4</c:v>
                      </c:pt>
                      <c:pt idx="7">
                        <c:v>18:Q1</c:v>
                      </c:pt>
                      <c:pt idx="8">
                        <c:v>18:Q2</c:v>
                      </c:pt>
                      <c:pt idx="9">
                        <c:v>18:Q3</c:v>
                      </c:pt>
                      <c:pt idx="10">
                        <c:v>18:Q4</c:v>
                      </c:pt>
                      <c:pt idx="11">
                        <c:v>19:Q1</c:v>
                      </c:pt>
                      <c:pt idx="12">
                        <c:v>19:Q2</c:v>
                      </c:pt>
                      <c:pt idx="13">
                        <c:v>19:Q3</c:v>
                      </c:pt>
                      <c:pt idx="14">
                        <c:v>19:Q4</c:v>
                      </c:pt>
                      <c:pt idx="15">
                        <c:v>20:Q1</c:v>
                      </c:pt>
                      <c:pt idx="16">
                        <c:v>20:Q2E</c:v>
                      </c:pt>
                    </c:strCache>
                  </c:strRef>
                </c:cat>
                <c:val>
                  <c:numRef>
                    <c:extLst>
                      <c:ext uri="{02D57815-91ED-43cb-92C2-25804820EDAC}">
                        <c15:formulaRef>
                          <c15:sqref>Sheet1!$AM$2:$BD$2</c15:sqref>
                        </c15:formulaRef>
                      </c:ext>
                    </c:extLst>
                    <c:numCache>
                      <c:formatCode>"$"#,##0.0</c:formatCode>
                      <c:ptCount val="17"/>
                      <c:pt idx="0">
                        <c:v>680.64</c:v>
                      </c:pt>
                      <c:pt idx="1">
                        <c:v>688.28</c:v>
                      </c:pt>
                      <c:pt idx="2">
                        <c:v>700.9</c:v>
                      </c:pt>
                      <c:pt idx="3">
                        <c:v>709</c:v>
                      </c:pt>
                      <c:pt idx="4">
                        <c:v>717</c:v>
                      </c:pt>
                      <c:pt idx="5">
                        <c:v>719.4</c:v>
                      </c:pt>
                      <c:pt idx="6">
                        <c:v>752.5</c:v>
                      </c:pt>
                      <c:pt idx="7">
                        <c:v>749.3</c:v>
                      </c:pt>
                      <c:pt idx="8">
                        <c:v>761</c:v>
                      </c:pt>
                      <c:pt idx="9">
                        <c:v>781.5</c:v>
                      </c:pt>
                      <c:pt idx="10" formatCode="&quot;$&quot;#,##0.00_);[Red]\(&quot;$&quot;#,##0.00\)">
                        <c:v>742.2</c:v>
                      </c:pt>
                      <c:pt idx="11" formatCode="&quot;$&quot;#,##0.00_);[Red]\(&quot;$&quot;#,##0.00\)">
                        <c:v>779.5</c:v>
                      </c:pt>
                      <c:pt idx="12" formatCode="&quot;$&quot;#,##0.00_);[Red]\(&quot;$&quot;#,##0.00\)">
                        <c:v>802.2</c:v>
                      </c:pt>
                      <c:pt idx="13">
                        <c:v>812.2</c:v>
                      </c:pt>
                      <c:pt idx="14">
                        <c:v>847.8</c:v>
                      </c:pt>
                      <c:pt idx="15">
                        <c:v>771.9</c:v>
                      </c:pt>
                      <c:pt idx="16">
                        <c:v>830</c:v>
                      </c:pt>
                    </c:numCache>
                  </c:numRef>
                </c:val>
                <c:extLst>
                  <c:ext xmlns:c16="http://schemas.microsoft.com/office/drawing/2014/chart" uri="{C3380CC4-5D6E-409C-BE32-E72D297353CC}">
                    <c16:uniqueId val="{00000007-FB1E-4C58-9C01-96BE2EE832D0}"/>
                  </c:ext>
                </c:extLst>
              </c15:ser>
            </c15:filteredBarSeries>
          </c:ext>
        </c:extLst>
      </c:barChart>
      <c:catAx>
        <c:axId val="177321136"/>
        <c:scaling>
          <c:orientation val="minMax"/>
        </c:scaling>
        <c:delete val="0"/>
        <c:axPos val="b"/>
        <c:numFmt formatCode="General" sourceLinked="1"/>
        <c:majorTickMark val="out"/>
        <c:minorTickMark val="none"/>
        <c:tickLblPos val="low"/>
        <c:spPr>
          <a:ln w="9525">
            <a:solidFill>
              <a:srgbClr val="868686"/>
            </a:solidFill>
            <a:prstDash val="solid"/>
          </a:ln>
        </c:spPr>
        <c:txPr>
          <a:bodyPr rot="-5400000" vert="horz"/>
          <a:lstStyle/>
          <a:p>
            <a:pPr>
              <a:defRPr sz="1200" b="0" i="0" u="none" strike="noStrike" baseline="0">
                <a:solidFill>
                  <a:schemeClr val="tx1"/>
                </a:solidFill>
                <a:latin typeface="+mn-lt"/>
                <a:ea typeface="Arial"/>
                <a:cs typeface="Arial"/>
              </a:defRPr>
            </a:pPr>
            <a:endParaRPr lang="en-US"/>
          </a:p>
        </c:txPr>
        <c:crossAx val="1"/>
        <c:crosses val="autoZero"/>
        <c:auto val="0"/>
        <c:lblAlgn val="ctr"/>
        <c:lblOffset val="100"/>
        <c:noMultiLvlLbl val="0"/>
      </c:catAx>
      <c:valAx>
        <c:axId val="1"/>
        <c:scaling>
          <c:orientation val="minMax"/>
        </c:scaling>
        <c:delete val="0"/>
        <c:axPos val="l"/>
        <c:numFmt formatCode="0%" sourceLinked="0"/>
        <c:majorTickMark val="out"/>
        <c:minorTickMark val="none"/>
        <c:tickLblPos val="nextTo"/>
        <c:spPr>
          <a:ln w="9525">
            <a:solidFill>
              <a:srgbClr val="868686"/>
            </a:solidFill>
            <a:prstDash val="solid"/>
          </a:ln>
        </c:spPr>
        <c:txPr>
          <a:bodyPr rot="0" vert="horz"/>
          <a:lstStyle/>
          <a:p>
            <a:pPr>
              <a:defRPr sz="1200" b="0" i="0" u="none" strike="noStrike" baseline="0">
                <a:solidFill>
                  <a:schemeClr val="tx1"/>
                </a:solidFill>
                <a:latin typeface="+mn-lt"/>
                <a:ea typeface="Arial"/>
                <a:cs typeface="Arial"/>
              </a:defRPr>
            </a:pPr>
            <a:endParaRPr lang="en-US"/>
          </a:p>
        </c:txPr>
        <c:crossAx val="177321136"/>
        <c:crosses val="autoZero"/>
        <c:crossBetween val="between"/>
      </c:valAx>
      <c:spPr>
        <a:noFill/>
        <a:ln w="22692">
          <a:noFill/>
        </a:ln>
      </c:spPr>
    </c:plotArea>
    <c:plotVisOnly val="1"/>
    <c:dispBlanksAs val="gap"/>
    <c:showDLblsOverMax val="0"/>
  </c:chart>
  <c:spPr>
    <a:noFill/>
    <a:ln>
      <a:noFill/>
    </a:ln>
  </c:spPr>
  <c:txPr>
    <a:bodyPr/>
    <a:lstStyle/>
    <a:p>
      <a:pPr>
        <a:defRPr sz="1608" b="0" i="0" u="none" strike="noStrike" baseline="0">
          <a:solidFill>
            <a:schemeClr val="tx1"/>
          </a:solidFill>
          <a:latin typeface="Arial"/>
          <a:ea typeface="Arial"/>
          <a:cs typeface="Arial"/>
        </a:defRPr>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37910860735904"/>
          <c:y val="6.4005644592279004E-2"/>
          <c:w val="0.83417603795460527"/>
          <c:h val="0.76844405486357614"/>
        </c:manualLayout>
      </c:layout>
      <c:barChart>
        <c:barDir val="bar"/>
        <c:grouping val="stacked"/>
        <c:varyColors val="0"/>
        <c:ser>
          <c:idx val="0"/>
          <c:order val="0"/>
          <c:tx>
            <c:strRef>
              <c:f>Sheet1!$B$1</c:f>
              <c:strCache>
                <c:ptCount val="1"/>
                <c:pt idx="0">
                  <c:v>P/C Carriers</c:v>
                </c:pt>
              </c:strCache>
            </c:strRef>
          </c:tx>
          <c:spPr>
            <a:solidFill>
              <a:schemeClr val="accent1"/>
            </a:solidFill>
            <a:ln>
              <a:noFill/>
            </a:ln>
            <a:effectLst/>
          </c:spPr>
          <c:invertIfNegative val="0"/>
          <c:dLbls>
            <c:dLbl>
              <c:idx val="2"/>
              <c:layout>
                <c:manualLayout>
                  <c:x val="-3.730127527840017E-17"/>
                  <c:y val="0"/>
                </c:manualLayout>
              </c:layout>
              <c:tx>
                <c:rich>
                  <a:bodyPr/>
                  <a:lstStyle/>
                  <a:p>
                    <a:fld id="{F36B0AF0-8155-7940-9F11-B24D7C8562DF}" type="VALUE">
                      <a:rPr lang="en-US" smtClean="0"/>
                      <a:pPr/>
                      <a:t>[VALUE]</a:t>
                    </a:fld>
                    <a:r>
                      <a:rPr lang="en-US" dirty="0"/>
                      <a:t> </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97B4-4E39-9A21-6EC8DD3D58AF}"/>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2"/>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End of 2018:Q2</c:v>
                </c:pt>
                <c:pt idx="1">
                  <c:v>End of 2019:Q2</c:v>
                </c:pt>
                <c:pt idx="2">
                  <c:v>End of 2020:Q2</c:v>
                </c:pt>
              </c:strCache>
            </c:strRef>
          </c:cat>
          <c:val>
            <c:numRef>
              <c:f>Sheet1!$B$2:$B$4</c:f>
              <c:numCache>
                <c:formatCode>0.0</c:formatCode>
                <c:ptCount val="3"/>
                <c:pt idx="0">
                  <c:v>535</c:v>
                </c:pt>
                <c:pt idx="1">
                  <c:v>553.79999999999995</c:v>
                </c:pt>
                <c:pt idx="2">
                  <c:v>561.1</c:v>
                </c:pt>
              </c:numCache>
            </c:numRef>
          </c:val>
          <c:extLst>
            <c:ext xmlns:c16="http://schemas.microsoft.com/office/drawing/2014/chart" uri="{C3380CC4-5D6E-409C-BE32-E72D297353CC}">
              <c16:uniqueId val="{00000001-97B4-4E39-9A21-6EC8DD3D58AF}"/>
            </c:ext>
          </c:extLst>
        </c:ser>
        <c:ser>
          <c:idx val="1"/>
          <c:order val="1"/>
          <c:tx>
            <c:strRef>
              <c:f>Sheet1!$C$1</c:f>
              <c:strCache>
                <c:ptCount val="1"/>
                <c:pt idx="0">
                  <c:v>Life Carriers</c:v>
                </c:pt>
              </c:strCache>
            </c:strRef>
          </c:tx>
          <c:spPr>
            <a:solidFill>
              <a:schemeClr val="accent2"/>
            </a:solidFill>
            <a:ln>
              <a:noFill/>
            </a:ln>
            <a:effectLst/>
          </c:spPr>
          <c:invertIfNegative val="0"/>
          <c:dLbls>
            <c:dLbl>
              <c:idx val="2"/>
              <c:layout>
                <c:manualLayout>
                  <c:x val="0"/>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97B4-4E39-9A21-6EC8DD3D58AF}"/>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2"/>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End of 2018:Q2</c:v>
                </c:pt>
                <c:pt idx="1">
                  <c:v>End of 2019:Q2</c:v>
                </c:pt>
                <c:pt idx="2">
                  <c:v>End of 2020:Q2</c:v>
                </c:pt>
              </c:strCache>
            </c:strRef>
          </c:cat>
          <c:val>
            <c:numRef>
              <c:f>Sheet1!$C$2:$C$4</c:f>
              <c:numCache>
                <c:formatCode>0.0</c:formatCode>
                <c:ptCount val="3"/>
                <c:pt idx="0">
                  <c:v>344.3</c:v>
                </c:pt>
                <c:pt idx="1">
                  <c:v>349.3</c:v>
                </c:pt>
                <c:pt idx="2">
                  <c:v>352.9</c:v>
                </c:pt>
              </c:numCache>
            </c:numRef>
          </c:val>
          <c:extLst>
            <c:ext xmlns:c16="http://schemas.microsoft.com/office/drawing/2014/chart" uri="{C3380CC4-5D6E-409C-BE32-E72D297353CC}">
              <c16:uniqueId val="{00000003-97B4-4E39-9A21-6EC8DD3D58AF}"/>
            </c:ext>
          </c:extLst>
        </c:ser>
        <c:ser>
          <c:idx val="2"/>
          <c:order val="2"/>
          <c:tx>
            <c:strRef>
              <c:f>Sheet1!$D$1</c:f>
              <c:strCache>
                <c:ptCount val="1"/>
                <c:pt idx="0">
                  <c:v>Health Carriers</c:v>
                </c:pt>
              </c:strCache>
            </c:strRef>
          </c:tx>
          <c:spPr>
            <a:solidFill>
              <a:schemeClr val="accent3"/>
            </a:solidFill>
            <a:ln>
              <a:noFill/>
            </a:ln>
            <a:effectLst/>
          </c:spPr>
          <c:invertIfNegative val="0"/>
          <c:dLbls>
            <c:dLbl>
              <c:idx val="1"/>
              <c:spPr>
                <a:noFill/>
                <a:ln>
                  <a:noFill/>
                </a:ln>
                <a:effectLst/>
              </c:spPr>
              <c:txPr>
                <a:bodyPr rot="0" spcFirstLastPara="1" vertOverflow="ellipsis" horzOverflow="clip" vert="horz" wrap="square" lIns="38100" tIns="19050" rIns="38100" bIns="19050" anchor="ctr" anchorCtr="1">
                  <a:noAutofit/>
                </a:bodyPr>
                <a:lstStyle/>
                <a:p>
                  <a:pPr>
                    <a:defRPr sz="1400" b="1" i="0" u="none" strike="noStrike" kern="1200" baseline="0">
                      <a:solidFill>
                        <a:schemeClr val="bg2"/>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a:noFill/>
                    <a:ln>
                      <a:noFill/>
                    </a:ln>
                  </c15:spPr>
                </c:ext>
                <c:ext xmlns:c16="http://schemas.microsoft.com/office/drawing/2014/chart" uri="{C3380CC4-5D6E-409C-BE32-E72D297353CC}">
                  <c16:uniqueId val="{00000004-97B4-4E39-9A21-6EC8DD3D58AF}"/>
                </c:ext>
              </c:extLst>
            </c:dLbl>
            <c:dLbl>
              <c:idx val="2"/>
              <c:layout>
                <c:manualLayout>
                  <c:x val="0"/>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97B4-4E39-9A21-6EC8DD3D58AF}"/>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2"/>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End of 2018:Q2</c:v>
                </c:pt>
                <c:pt idx="1">
                  <c:v>End of 2019:Q2</c:v>
                </c:pt>
                <c:pt idx="2">
                  <c:v>End of 2020:Q2</c:v>
                </c:pt>
              </c:strCache>
            </c:strRef>
          </c:cat>
          <c:val>
            <c:numRef>
              <c:f>Sheet1!$D$2:$D$4</c:f>
              <c:numCache>
                <c:formatCode>0.0</c:formatCode>
                <c:ptCount val="3"/>
                <c:pt idx="0">
                  <c:v>535.29999999999995</c:v>
                </c:pt>
                <c:pt idx="1">
                  <c:v>579.20000000000005</c:v>
                </c:pt>
                <c:pt idx="2">
                  <c:v>582.29999999999995</c:v>
                </c:pt>
              </c:numCache>
            </c:numRef>
          </c:val>
          <c:extLst>
            <c:ext xmlns:c16="http://schemas.microsoft.com/office/drawing/2014/chart" uri="{C3380CC4-5D6E-409C-BE32-E72D297353CC}">
              <c16:uniqueId val="{00000006-97B4-4E39-9A21-6EC8DD3D58AF}"/>
            </c:ext>
          </c:extLst>
        </c:ser>
        <c:ser>
          <c:idx val="3"/>
          <c:order val="3"/>
          <c:tx>
            <c:strRef>
              <c:f>Sheet1!$E$1</c:f>
              <c:strCache>
                <c:ptCount val="1"/>
                <c:pt idx="0">
                  <c:v>Agents/Brokers</c:v>
                </c:pt>
              </c:strCache>
            </c:strRef>
          </c:tx>
          <c:spPr>
            <a:solidFill>
              <a:schemeClr val="accent4"/>
            </a:solidFill>
            <a:ln>
              <a:noFill/>
            </a:ln>
            <a:effectLst/>
          </c:spPr>
          <c:invertIfNegative val="0"/>
          <c:dLbls>
            <c:dLbl>
              <c:idx val="0"/>
              <c:layout>
                <c:manualLayout>
                  <c:x val="2.0346385192317397E-3"/>
                  <c:y val="5.8186949629344545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97B4-4E39-9A21-6EC8DD3D58AF}"/>
                </c:ext>
              </c:extLst>
            </c:dLbl>
            <c:dLbl>
              <c:idx val="1"/>
              <c:layout>
                <c:manualLayout>
                  <c:x val="0"/>
                  <c:y val="5.8186949629344545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97B4-4E39-9A21-6EC8DD3D58AF}"/>
                </c:ext>
              </c:extLst>
            </c:dLbl>
            <c:dLbl>
              <c:idx val="2"/>
              <c:layout>
                <c:manualLayout>
                  <c:x val="0"/>
                  <c:y val="0"/>
                </c:manualLayout>
              </c:layout>
              <c:tx>
                <c:rich>
                  <a:bodyPr/>
                  <a:lstStyle/>
                  <a:p>
                    <a:fld id="{BD435416-75B7-894C-A9ED-D9ADD0530AA0}" type="VALUE">
                      <a:rPr lang="en-US" smtClean="0"/>
                      <a:pPr/>
                      <a:t>[VALUE]</a:t>
                    </a:fld>
                    <a:endParaRPr lang="en-US"/>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9-97B4-4E39-9A21-6EC8DD3D58AF}"/>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2"/>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End of 2018:Q2</c:v>
                </c:pt>
                <c:pt idx="1">
                  <c:v>End of 2019:Q2</c:v>
                </c:pt>
                <c:pt idx="2">
                  <c:v>End of 2020:Q2</c:v>
                </c:pt>
              </c:strCache>
            </c:strRef>
          </c:cat>
          <c:val>
            <c:numRef>
              <c:f>Sheet1!$E$2:$E$4</c:f>
              <c:numCache>
                <c:formatCode>0.0</c:formatCode>
                <c:ptCount val="3"/>
                <c:pt idx="0">
                  <c:v>825</c:v>
                </c:pt>
                <c:pt idx="1">
                  <c:v>837.2</c:v>
                </c:pt>
                <c:pt idx="2">
                  <c:v>844.5</c:v>
                </c:pt>
              </c:numCache>
            </c:numRef>
          </c:val>
          <c:extLst>
            <c:ext xmlns:c16="http://schemas.microsoft.com/office/drawing/2014/chart" uri="{C3380CC4-5D6E-409C-BE32-E72D297353CC}">
              <c16:uniqueId val="{0000000A-97B4-4E39-9A21-6EC8DD3D58AF}"/>
            </c:ext>
          </c:extLst>
        </c:ser>
        <c:dLbls>
          <c:dLblPos val="ctr"/>
          <c:showLegendKey val="0"/>
          <c:showVal val="1"/>
          <c:showCatName val="0"/>
          <c:showSerName val="0"/>
          <c:showPercent val="0"/>
          <c:showBubbleSize val="0"/>
        </c:dLbls>
        <c:gapWidth val="52"/>
        <c:overlap val="100"/>
        <c:axId val="260257304"/>
        <c:axId val="260269112"/>
      </c:barChart>
      <c:catAx>
        <c:axId val="260257304"/>
        <c:scaling>
          <c:orientation val="minMax"/>
        </c:scaling>
        <c:delete val="0"/>
        <c:axPos val="l"/>
        <c:numFmt formatCode="General" sourceLinked="1"/>
        <c:majorTickMark val="out"/>
        <c:minorTickMark val="none"/>
        <c:tickLblPos val="nextTo"/>
        <c:spPr>
          <a:noFill/>
          <a:ln w="9525" cap="flat" cmpd="sng" algn="ctr">
            <a:solidFill>
              <a:srgbClr val="868686"/>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260269112"/>
        <c:crosses val="autoZero"/>
        <c:auto val="1"/>
        <c:lblAlgn val="ctr"/>
        <c:lblOffset val="100"/>
        <c:noMultiLvlLbl val="0"/>
      </c:catAx>
      <c:valAx>
        <c:axId val="260269112"/>
        <c:scaling>
          <c:orientation val="minMax"/>
        </c:scaling>
        <c:delete val="0"/>
        <c:axPos val="b"/>
        <c:numFmt formatCode="#,##0" sourceLinked="0"/>
        <c:majorTickMark val="out"/>
        <c:minorTickMark val="none"/>
        <c:tickLblPos val="nextTo"/>
        <c:spPr>
          <a:noFill/>
          <a:ln>
            <a:solidFill>
              <a:srgbClr val="868686"/>
            </a:solid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260257304"/>
        <c:crosses val="autoZero"/>
        <c:crossBetween val="between"/>
      </c:valAx>
      <c:spPr>
        <a:noFill/>
        <a:ln>
          <a:noFill/>
        </a:ln>
        <a:effectLst/>
      </c:spPr>
    </c:plotArea>
    <c:legend>
      <c:legendPos val="b"/>
      <c:layout>
        <c:manualLayout>
          <c:xMode val="edge"/>
          <c:yMode val="edge"/>
          <c:x val="0.17389340560072267"/>
          <c:y val="0.90397085822894485"/>
          <c:w val="0.65221318879855461"/>
          <c:h val="7.6895583999166836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6.emf"/></Relationships>
</file>

<file path=ppt/drawings/drawing1.xml><?xml version="1.0" encoding="utf-8"?>
<c:userShapes xmlns:c="http://schemas.openxmlformats.org/drawingml/2006/chart">
  <cdr:relSizeAnchor xmlns:cdr="http://schemas.openxmlformats.org/drawingml/2006/chartDrawing">
    <cdr:from>
      <cdr:x>0.27291</cdr:x>
      <cdr:y>0.22692</cdr:y>
    </cdr:from>
    <cdr:to>
      <cdr:x>0.41843</cdr:x>
      <cdr:y>0.35741</cdr:y>
    </cdr:to>
    <cdr:sp macro="" textlink="">
      <cdr:nvSpPr>
        <cdr:cNvPr id="6" name="AutoShape 4"/>
        <cdr:cNvSpPr>
          <a:spLocks xmlns:a="http://schemas.openxmlformats.org/drawingml/2006/main" noChangeArrowheads="1"/>
        </cdr:cNvSpPr>
      </cdr:nvSpPr>
      <cdr:spPr bwMode="gray">
        <a:xfrm xmlns:a="http://schemas.openxmlformats.org/drawingml/2006/main">
          <a:off x="3069450" y="885954"/>
          <a:ext cx="1636681" cy="509450"/>
        </a:xfrm>
        <a:prstGeom xmlns:a="http://schemas.openxmlformats.org/drawingml/2006/main" prst="rect">
          <a:avLst/>
        </a:prstGeom>
        <a:solidFill xmlns:a="http://schemas.openxmlformats.org/drawingml/2006/main">
          <a:schemeClr val="bg1"/>
        </a:solidFill>
        <a:ln xmlns:a="http://schemas.openxmlformats.org/drawingml/2006/main" w="25400">
          <a:solidFill>
            <a:schemeClr val="accent1"/>
          </a:solidFill>
          <a:miter lim="800000"/>
          <a:headEnd/>
          <a:tailEnd/>
        </a:ln>
        <a:effectLst xmlns:a="http://schemas.openxmlformats.org/drawingml/2006/main"/>
      </cdr:spPr>
      <cdr:txBody>
        <a:bodyPr xmlns:a="http://schemas.openxmlformats.org/drawingml/2006/main" wrap="square" lIns="91418" tIns="45709" rIns="91418" bIns="45709" anchor="ctr">
          <a:flatTx/>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eaLnBrk="0" fontAlgn="base" hangingPunct="0">
            <a:lnSpc>
              <a:spcPct val="90000"/>
            </a:lnSpc>
            <a:spcBef>
              <a:spcPts val="300"/>
            </a:spcBef>
            <a:spcAft>
              <a:spcPct val="0"/>
            </a:spcAft>
            <a:buClr>
              <a:schemeClr val="accent2"/>
            </a:buClr>
            <a:buSzPct val="90000"/>
            <a:tabLst>
              <a:tab pos="1603375" algn="ctr"/>
              <a:tab pos="2627313" algn="ctr"/>
            </a:tabLst>
          </a:pPr>
          <a:r>
            <a:rPr lang="en-US" sz="1400" b="1" dirty="0">
              <a:solidFill>
                <a:schemeClr val="accent1"/>
              </a:solidFill>
              <a:latin typeface="+mj-lt"/>
            </a:rPr>
            <a:t>Hurricane Andrew       </a:t>
          </a:r>
        </a:p>
      </cdr:txBody>
    </cdr:sp>
  </cdr:relSizeAnchor>
  <cdr:relSizeAnchor xmlns:cdr="http://schemas.openxmlformats.org/drawingml/2006/chartDrawing">
    <cdr:from>
      <cdr:x>0.34189</cdr:x>
      <cdr:y>0.35467</cdr:y>
    </cdr:from>
    <cdr:to>
      <cdr:x>0.34189</cdr:x>
      <cdr:y>0.48831</cdr:y>
    </cdr:to>
    <cdr:cxnSp macro="">
      <cdr:nvCxnSpPr>
        <cdr:cNvPr id="7" name="Straight Arrow Connector 6">
          <a:extLst xmlns:a="http://schemas.openxmlformats.org/drawingml/2006/main">
            <a:ext uri="{FF2B5EF4-FFF2-40B4-BE49-F238E27FC236}">
              <a16:creationId xmlns:a16="http://schemas.microsoft.com/office/drawing/2014/main" id="{60896226-92A1-4ABC-B77C-C7AA7A7B861A}"/>
            </a:ext>
          </a:extLst>
        </cdr:cNvPr>
        <cdr:cNvCxnSpPr/>
      </cdr:nvCxnSpPr>
      <cdr:spPr bwMode="gray">
        <a:xfrm xmlns:a="http://schemas.openxmlformats.org/drawingml/2006/main">
          <a:off x="3845317" y="1384735"/>
          <a:ext cx="0" cy="521752"/>
        </a:xfrm>
        <a:prstGeom xmlns:a="http://schemas.openxmlformats.org/drawingml/2006/main" prst="straightConnector1">
          <a:avLst/>
        </a:prstGeom>
        <a:noFill xmlns:a="http://schemas.openxmlformats.org/drawingml/2006/main"/>
        <a:ln xmlns:a="http://schemas.openxmlformats.org/drawingml/2006/main" w="25400">
          <a:solidFill>
            <a:schemeClr val="accent1"/>
          </a:solidFill>
          <a:round/>
          <a:headEnd/>
          <a:tailEnd type="oval" w="med" len="med"/>
        </a:ln>
        <a:effectLst xmlns:a="http://schemas.openxmlformats.org/drawingml/2006/main"/>
      </cdr:spPr>
    </cdr:cxnSp>
  </cdr:relSizeAnchor>
</c:userShapes>
</file>

<file path=ppt/drawings/drawing2.xml><?xml version="1.0" encoding="utf-8"?>
<c:userShapes xmlns:c="http://schemas.openxmlformats.org/drawingml/2006/chart">
  <cdr:relSizeAnchor xmlns:cdr="http://schemas.openxmlformats.org/drawingml/2006/chartDrawing">
    <cdr:from>
      <cdr:x>0.89381</cdr:x>
      <cdr:y>0.15739</cdr:y>
    </cdr:from>
    <cdr:to>
      <cdr:x>1</cdr:x>
      <cdr:y>0.23266</cdr:y>
    </cdr:to>
    <cdr:sp macro="" textlink="">
      <cdr:nvSpPr>
        <cdr:cNvPr id="2" name="TextBox 1">
          <a:extLst xmlns:a="http://schemas.openxmlformats.org/drawingml/2006/main">
            <a:ext uri="{FF2B5EF4-FFF2-40B4-BE49-F238E27FC236}">
              <a16:creationId xmlns:a16="http://schemas.microsoft.com/office/drawing/2014/main" id="{E5727C9E-BB5A-40FB-BD8F-89D801C0F153}"/>
            </a:ext>
          </a:extLst>
        </cdr:cNvPr>
        <cdr:cNvSpPr txBox="1"/>
      </cdr:nvSpPr>
      <cdr:spPr>
        <a:xfrm xmlns:a="http://schemas.openxmlformats.org/drawingml/2006/main">
          <a:off x="10052788" y="598447"/>
          <a:ext cx="1194332" cy="286232"/>
        </a:xfrm>
        <a:prstGeom xmlns:a="http://schemas.openxmlformats.org/drawingml/2006/main" prst="rect">
          <a:avLst/>
        </a:prstGeom>
        <a:noFill xmlns:a="http://schemas.openxmlformats.org/drawingml/2006/main"/>
      </cdr:spPr>
      <cdr:txBody>
        <a:bodyPr xmlns:a="http://schemas.openxmlformats.org/drawingml/2006/main" vertOverflow="clip" wrap="square" rtlCol="0" anchor="ctr" anchorCtr="0">
          <a:spAutoFit/>
        </a:bodyPr>
        <a:lstStyle xmlns:a="http://schemas.openxmlformats.org/drawingml/2006/main"/>
        <a:p xmlns:a="http://schemas.openxmlformats.org/drawingml/2006/main">
          <a:pPr>
            <a:lnSpc>
              <a:spcPct val="90000"/>
            </a:lnSpc>
            <a:spcBef>
              <a:spcPts val="1200"/>
            </a:spcBef>
            <a:buClr>
              <a:srgbClr val="337DBE"/>
            </a:buClr>
            <a:buSzPct val="77000"/>
          </a:pPr>
          <a:r>
            <a:rPr lang="en-US" sz="1400" b="1" dirty="0"/>
            <a:t>2,340.8</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76AFF34-6606-4E99-A104-C6B6B3FAEFA8}" type="datetimeFigureOut">
              <a:rPr lang="en-US" smtClean="0"/>
              <a:t>10/14/2020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772573B-1360-472D-8D35-C73AAEF787CF}" type="slidenum">
              <a:rPr lang="en-US" smtClean="0"/>
              <a:t>‹#›</a:t>
            </a:fld>
            <a:endParaRPr lang="en-US"/>
          </a:p>
        </p:txBody>
      </p:sp>
    </p:spTree>
    <p:extLst>
      <p:ext uri="{BB962C8B-B14F-4D97-AF65-F5344CB8AC3E}">
        <p14:creationId xmlns:p14="http://schemas.microsoft.com/office/powerpoint/2010/main" val="21695953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lvl="0"/>
            <a:fld id="{D5F8523C-8729-40F0-9536-D6C4CA3AD238}" type="slidenum">
              <a:rPr lang="en-US" noProof="0" smtClean="0"/>
              <a:pPr lvl="0"/>
              <a:t>2</a:t>
            </a:fld>
            <a:endParaRPr lang="en-US" noProof="0" dirty="0"/>
          </a:p>
        </p:txBody>
      </p:sp>
      <p:sp>
        <p:nvSpPr>
          <p:cNvPr id="3" name="Slide Image Placeholder 2">
            <a:extLst>
              <a:ext uri="{FF2B5EF4-FFF2-40B4-BE49-F238E27FC236}">
                <a16:creationId xmlns:a16="http://schemas.microsoft.com/office/drawing/2014/main" id="{BE5BD0B4-4EC9-4D17-9E9A-A6D1B082E9B6}"/>
              </a:ext>
            </a:extLst>
          </p:cNvPr>
          <p:cNvSpPr>
            <a:spLocks noGrp="1" noRot="1" noChangeAspect="1"/>
          </p:cNvSpPr>
          <p:nvPr>
            <p:ph type="sldImg"/>
          </p:nvPr>
        </p:nvSpPr>
        <p:spPr/>
      </p:sp>
      <p:sp>
        <p:nvSpPr>
          <p:cNvPr id="5" name="Notes Placeholder 4">
            <a:extLst>
              <a:ext uri="{FF2B5EF4-FFF2-40B4-BE49-F238E27FC236}">
                <a16:creationId xmlns:a16="http://schemas.microsoft.com/office/drawing/2014/main" id="{E3C2B7C9-4787-4A31-9AEA-7071717BCFF8}"/>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2721392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500" name="Rectangle 3"/>
          <p:cNvSpPr>
            <a:spLocks noGrp="1" noChangeArrowheads="1"/>
          </p:cNvSpPr>
          <p:nvPr>
            <p:ph type="body" idx="1"/>
          </p:nvPr>
        </p:nvSpPr>
        <p:spPr/>
        <p:txBody>
          <a:bodyPr/>
          <a:lstStyle/>
          <a:p>
            <a:r>
              <a:rPr lang="en-US" dirty="0"/>
              <a:t>While the industry booked significant income, surplus fell by more than $70 billion because of unrealized capital losses. Fortunately that has bounced back in the second quarter, Triple-I economists estimate.</a:t>
            </a:r>
          </a:p>
        </p:txBody>
      </p:sp>
      <p:sp>
        <p:nvSpPr>
          <p:cNvPr id="3" name="Slide Image Placeholder 2">
            <a:extLst>
              <a:ext uri="{FF2B5EF4-FFF2-40B4-BE49-F238E27FC236}">
                <a16:creationId xmlns:a16="http://schemas.microsoft.com/office/drawing/2014/main" id="{E3E36693-BF10-4669-ACCE-6251A0320A83}"/>
              </a:ext>
            </a:extLst>
          </p:cNvPr>
          <p:cNvSpPr>
            <a:spLocks noGrp="1" noRot="1" noChangeAspect="1"/>
          </p:cNvSpPr>
          <p:nvPr>
            <p:ph type="sldImg"/>
          </p:nvPr>
        </p:nvSpPr>
        <p:spPr/>
      </p:sp>
      <p:sp>
        <p:nvSpPr>
          <p:cNvPr id="7" name="Slide Number Placeholder 4">
            <a:extLst>
              <a:ext uri="{FF2B5EF4-FFF2-40B4-BE49-F238E27FC236}">
                <a16:creationId xmlns:a16="http://schemas.microsoft.com/office/drawing/2014/main" id="{3E1569F6-0442-46BE-AEA0-0924F263E940}"/>
              </a:ext>
            </a:extLst>
          </p:cNvPr>
          <p:cNvSpPr txBox="1">
            <a:spLocks/>
          </p:cNvSpPr>
          <p:nvPr/>
        </p:nvSpPr>
        <p:spPr>
          <a:xfrm>
            <a:off x="0" y="8866597"/>
            <a:ext cx="6856413" cy="275815"/>
          </a:xfrm>
          <a:prstGeom prst="rect">
            <a:avLst/>
          </a:prstGeom>
        </p:spPr>
        <p:txBody>
          <a:bodyPr vert="horz" lIns="91440" tIns="45720" rIns="91440" bIns="45720" rtlCol="0" anchor="b"/>
          <a:lstStyle>
            <a:defPPr>
              <a:defRPr lang="en-US"/>
            </a:defPPr>
            <a:lvl1pPr marL="0" algn="ctr" defTabSz="914400" rtl="0" eaLnBrk="1" latinLnBrk="0" hangingPunct="1">
              <a:defRPr sz="900" kern="1200">
                <a:solidFill>
                  <a:schemeClr val="tx1"/>
                </a:solidFill>
                <a:latin typeface="+mn-lt"/>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5F8523C-8729-40F0-9536-D6C4CA3AD238}" type="slidenum">
              <a:rPr lang="en-US" smtClean="0"/>
              <a:pPr/>
              <a:t>12</a:t>
            </a:fld>
            <a:endParaRPr lang="en-US" dirty="0"/>
          </a:p>
        </p:txBody>
      </p:sp>
    </p:spTree>
    <p:extLst>
      <p:ext uri="{BB962C8B-B14F-4D97-AF65-F5344CB8AC3E}">
        <p14:creationId xmlns:p14="http://schemas.microsoft.com/office/powerpoint/2010/main" val="5074774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5F8523C-8729-40F0-9536-D6C4CA3AD238}" type="slidenum">
              <a:rPr lang="en-US" smtClean="0"/>
              <a:pPr/>
              <a:t>13</a:t>
            </a:fld>
            <a:endParaRPr lang="en-US" dirty="0"/>
          </a:p>
        </p:txBody>
      </p:sp>
    </p:spTree>
    <p:extLst>
      <p:ext uri="{BB962C8B-B14F-4D97-AF65-F5344CB8AC3E}">
        <p14:creationId xmlns:p14="http://schemas.microsoft.com/office/powerpoint/2010/main" val="22139082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Will circle to this later, but first thought I would go through some of macro economic trends we are seeing for the industry at I.I.I. </a:t>
            </a:r>
          </a:p>
          <a:p>
            <a:r>
              <a:rPr lang="en-US" dirty="0"/>
              <a:t>Part of new product we are putting out quarterly at I.I.I. </a:t>
            </a:r>
          </a:p>
        </p:txBody>
      </p:sp>
      <p:sp>
        <p:nvSpPr>
          <p:cNvPr id="4" name="Slide Number Placeholder 3"/>
          <p:cNvSpPr>
            <a:spLocks noGrp="1"/>
          </p:cNvSpPr>
          <p:nvPr>
            <p:ph type="sldNum" sz="quarter" idx="10"/>
          </p:nvPr>
        </p:nvSpPr>
        <p:spPr/>
        <p:txBody>
          <a:bodyPr/>
          <a:lstStyle/>
          <a:p>
            <a:pPr lvl="0"/>
            <a:fld id="{D5F8523C-8729-40F0-9536-D6C4CA3AD238}" type="slidenum">
              <a:rPr lang="en-US" noProof="0" smtClean="0"/>
              <a:pPr lvl="0"/>
              <a:t>14</a:t>
            </a:fld>
            <a:endParaRPr lang="en-US" noProof="0" dirty="0"/>
          </a:p>
        </p:txBody>
      </p:sp>
      <p:sp>
        <p:nvSpPr>
          <p:cNvPr id="7" name="Slide Image Placeholder 6">
            <a:extLst>
              <a:ext uri="{FF2B5EF4-FFF2-40B4-BE49-F238E27FC236}">
                <a16:creationId xmlns:a16="http://schemas.microsoft.com/office/drawing/2014/main" id="{F05A641E-D709-40CA-A37F-DBB85C9F7973}"/>
              </a:ext>
            </a:extLst>
          </p:cNvPr>
          <p:cNvSpPr>
            <a:spLocks noGrp="1" noRot="1" noChangeAspect="1"/>
          </p:cNvSpPr>
          <p:nvPr>
            <p:ph type="sldImg"/>
          </p:nvPr>
        </p:nvSpPr>
        <p:spPr/>
      </p:sp>
    </p:spTree>
    <p:extLst>
      <p:ext uri="{BB962C8B-B14F-4D97-AF65-F5344CB8AC3E}">
        <p14:creationId xmlns:p14="http://schemas.microsoft.com/office/powerpoint/2010/main" val="18329000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5F8523C-8729-40F0-9536-D6C4CA3AD238}" type="slidenum">
              <a:rPr lang="en-US" smtClean="0"/>
              <a:pPr/>
              <a:t>15</a:t>
            </a:fld>
            <a:endParaRPr lang="en-US" dirty="0"/>
          </a:p>
        </p:txBody>
      </p:sp>
    </p:spTree>
    <p:extLst>
      <p:ext uri="{BB962C8B-B14F-4D97-AF65-F5344CB8AC3E}">
        <p14:creationId xmlns:p14="http://schemas.microsoft.com/office/powerpoint/2010/main" val="40210633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5F8523C-8729-40F0-9536-D6C4CA3AD238}" type="slidenum">
              <a:rPr lang="en-US" smtClean="0"/>
              <a:pPr/>
              <a:t>16</a:t>
            </a:fld>
            <a:endParaRPr lang="en-US" dirty="0"/>
          </a:p>
        </p:txBody>
      </p:sp>
    </p:spTree>
    <p:extLst>
      <p:ext uri="{BB962C8B-B14F-4D97-AF65-F5344CB8AC3E}">
        <p14:creationId xmlns:p14="http://schemas.microsoft.com/office/powerpoint/2010/main" val="2075598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a:spcBef>
                <a:spcPts val="600"/>
              </a:spcBef>
            </a:pPr>
            <a:r>
              <a:rPr lang="en-US" sz="1000" dirty="0"/>
              <a:t>-One of the things we’re concerned about</a:t>
            </a:r>
          </a:p>
          <a:p>
            <a:pPr>
              <a:spcBef>
                <a:spcPts val="600"/>
              </a:spcBef>
            </a:pPr>
            <a:r>
              <a:rPr lang="en-US" sz="1000" dirty="0"/>
              <a:t>….BI policies always excluded pandemics</a:t>
            </a:r>
          </a:p>
          <a:p>
            <a:pPr>
              <a:spcBef>
                <a:spcPts val="600"/>
              </a:spcBef>
            </a:pPr>
            <a:r>
              <a:rPr lang="en-US" sz="1000" dirty="0"/>
              <a:t>-compare to 911 when it was DC/NYC, the rest of the US was facing some stress but now it’s the whole economy</a:t>
            </a:r>
          </a:p>
          <a:p>
            <a:pPr>
              <a:spcBef>
                <a:spcPts val="600"/>
              </a:spcBef>
            </a:pPr>
            <a:r>
              <a:rPr lang="en-US" sz="1000" dirty="0"/>
              <a:t>-we simply cannot produce such a widely available product</a:t>
            </a:r>
          </a:p>
          <a:p>
            <a:pPr>
              <a:spcBef>
                <a:spcPts val="600"/>
              </a:spcBef>
            </a:pPr>
            <a:r>
              <a:rPr lang="en-US" sz="1000" dirty="0"/>
              <a:t>-there are some exceptions, Wimbledon, not the norm</a:t>
            </a:r>
          </a:p>
          <a:p>
            <a:pPr>
              <a:spcBef>
                <a:spcPts val="600"/>
              </a:spcBef>
            </a:pPr>
            <a:r>
              <a:rPr lang="en-US" sz="1000" dirty="0"/>
              <a:t>-if you go retroactive first thing to understand is: unconstitutional </a:t>
            </a:r>
          </a:p>
          <a:p>
            <a:pPr>
              <a:spcBef>
                <a:spcPts val="600"/>
              </a:spcBef>
            </a:pPr>
            <a:r>
              <a:rPr lang="en-US" sz="1000" dirty="0"/>
              <a:t>second thing: from an econ perspective, 40%, charge to the surplus upward 100b per month</a:t>
            </a:r>
          </a:p>
          <a:p>
            <a:pPr>
              <a:spcBef>
                <a:spcPts val="600"/>
              </a:spcBef>
            </a:pPr>
            <a:r>
              <a:rPr lang="en-US" sz="1000" dirty="0"/>
              <a:t>even more extremely to all BI policies cld go upward of 250b a month</a:t>
            </a:r>
          </a:p>
          <a:p>
            <a:pPr>
              <a:spcBef>
                <a:spcPts val="600"/>
              </a:spcBef>
            </a:pPr>
            <a:r>
              <a:rPr lang="en-US" sz="1000" dirty="0"/>
              <a:t>It would </a:t>
            </a:r>
          </a:p>
          <a:p>
            <a:pPr marL="0" indent="0">
              <a:spcBef>
                <a:spcPts val="600"/>
              </a:spcBef>
              <a:buNone/>
            </a:pPr>
            <a:r>
              <a:rPr lang="en-US" sz="1000" dirty="0"/>
              <a:t>Estimated BI Costs</a:t>
            </a:r>
          </a:p>
          <a:p>
            <a:pPr lvl="0">
              <a:spcBef>
                <a:spcPts val="600"/>
              </a:spcBef>
            </a:pPr>
            <a:r>
              <a:rPr lang="en-US" sz="1000" dirty="0"/>
              <a:t>Retroactive changes could cost industry from roughly ~$150B to nearly as high as ~$380B</a:t>
            </a:r>
          </a:p>
          <a:p>
            <a:pPr>
              <a:spcBef>
                <a:spcPts val="600"/>
              </a:spcBef>
            </a:pPr>
            <a:r>
              <a:rPr lang="en-US" sz="1000" dirty="0"/>
              <a:t>Scenario 1: Retroactive removal of virus exclusion on existing SME BI policies (est. cost ~B50 to ~B150)</a:t>
            </a:r>
          </a:p>
          <a:p>
            <a:pPr>
              <a:spcBef>
                <a:spcPts val="600"/>
              </a:spcBef>
            </a:pPr>
            <a:r>
              <a:rPr lang="en-US" sz="1000" dirty="0"/>
              <a:t>Scenario 2: Retroactive exclusion removal, AND expanded BI coverage to all SME property policies (est. cost ~125 to ~380)</a:t>
            </a:r>
          </a:p>
          <a:p>
            <a:pPr lvl="0">
              <a:spcBef>
                <a:spcPts val="600"/>
              </a:spcBef>
            </a:pPr>
            <a:r>
              <a:rPr lang="en-US" sz="1000" dirty="0"/>
              <a:t>Either scenario would imperil industry’s financial stability and ability to pay claims on existing valid policies </a:t>
            </a:r>
          </a:p>
          <a:p>
            <a:pPr>
              <a:spcBef>
                <a:spcPts val="600"/>
              </a:spcBef>
            </a:pPr>
            <a:r>
              <a:rPr lang="en-US" sz="1000" dirty="0"/>
              <a:t>Lower and higher range to the scenarios are standard distribution based not model based. They assume that the possible total losses from retroactive BI are normally-distributed and the two tails are one standard deviation in each direction around the mean. This means the 50-to-150 spread covers only 2/3 of the possibilities. Going another standard deviation would cover a total of 95 percent of the possibilities. </a:t>
            </a:r>
          </a:p>
        </p:txBody>
      </p:sp>
      <p:sp>
        <p:nvSpPr>
          <p:cNvPr id="4" name="Slide Number Placeholder 3"/>
          <p:cNvSpPr>
            <a:spLocks noGrp="1"/>
          </p:cNvSpPr>
          <p:nvPr>
            <p:ph type="sldNum" sz="quarter" idx="5"/>
          </p:nvPr>
        </p:nvSpPr>
        <p:spPr/>
        <p:txBody>
          <a:bodyPr/>
          <a:lstStyle/>
          <a:p>
            <a:pPr lvl="0"/>
            <a:fld id="{D5F8523C-8729-40F0-9536-D6C4CA3AD238}" type="slidenum">
              <a:rPr lang="en-US" noProof="0" smtClean="0"/>
              <a:pPr lvl="0"/>
              <a:t>17</a:t>
            </a:fld>
            <a:endParaRPr lang="en-US" noProof="0" dirty="0"/>
          </a:p>
        </p:txBody>
      </p:sp>
      <p:sp>
        <p:nvSpPr>
          <p:cNvPr id="8" name="Slide Image Placeholder 7">
            <a:extLst>
              <a:ext uri="{FF2B5EF4-FFF2-40B4-BE49-F238E27FC236}">
                <a16:creationId xmlns:a16="http://schemas.microsoft.com/office/drawing/2014/main" id="{A20A2802-C70D-4B9A-9C0A-834AC83160D1}"/>
              </a:ext>
            </a:extLst>
          </p:cNvPr>
          <p:cNvSpPr>
            <a:spLocks noGrp="1" noRot="1" noChangeAspect="1"/>
          </p:cNvSpPr>
          <p:nvPr>
            <p:ph type="sldImg"/>
          </p:nvPr>
        </p:nvSpPr>
        <p:spPr/>
      </p:sp>
    </p:spTree>
    <p:extLst>
      <p:ext uri="{BB962C8B-B14F-4D97-AF65-F5344CB8AC3E}">
        <p14:creationId xmlns:p14="http://schemas.microsoft.com/office/powerpoint/2010/main" val="25368477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5F8523C-8729-40F0-9536-D6C4CA3AD238}" type="slidenum">
              <a:rPr lang="en-US" smtClean="0"/>
              <a:pPr/>
              <a:t>18</a:t>
            </a:fld>
            <a:endParaRPr lang="en-US" dirty="0"/>
          </a:p>
        </p:txBody>
      </p:sp>
    </p:spTree>
    <p:extLst>
      <p:ext uri="{BB962C8B-B14F-4D97-AF65-F5344CB8AC3E}">
        <p14:creationId xmlns:p14="http://schemas.microsoft.com/office/powerpoint/2010/main" val="38678575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5"/>
          </p:nvPr>
        </p:nvSpPr>
        <p:spPr/>
        <p:txBody>
          <a:bodyPr/>
          <a:lstStyle/>
          <a:p>
            <a:pPr lvl="0"/>
            <a:fld id="{D5F8523C-8729-40F0-9536-D6C4CA3AD238}" type="slidenum">
              <a:rPr lang="en-US" noProof="0" smtClean="0"/>
              <a:pPr lvl="0"/>
              <a:t>19</a:t>
            </a:fld>
            <a:endParaRPr lang="en-US" noProof="0" dirty="0"/>
          </a:p>
        </p:txBody>
      </p:sp>
      <p:sp>
        <p:nvSpPr>
          <p:cNvPr id="6" name="Slide Image Placeholder 5">
            <a:extLst>
              <a:ext uri="{FF2B5EF4-FFF2-40B4-BE49-F238E27FC236}">
                <a16:creationId xmlns:a16="http://schemas.microsoft.com/office/drawing/2014/main" id="{A66BD940-984C-4D55-ABD2-9E1451C54DDD}"/>
              </a:ext>
            </a:extLst>
          </p:cNvPr>
          <p:cNvSpPr>
            <a:spLocks noGrp="1" noRot="1" noChangeAspect="1"/>
          </p:cNvSpPr>
          <p:nvPr>
            <p:ph type="sldImg"/>
          </p:nvPr>
        </p:nvSpPr>
        <p:spPr/>
      </p:sp>
      <p:sp>
        <p:nvSpPr>
          <p:cNvPr id="7" name="Notes Placeholder 6">
            <a:extLst>
              <a:ext uri="{FF2B5EF4-FFF2-40B4-BE49-F238E27FC236}">
                <a16:creationId xmlns:a16="http://schemas.microsoft.com/office/drawing/2014/main" id="{5C3CA8CC-B73E-4AD0-AA8B-74D82693423E}"/>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8387473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5F8523C-8729-40F0-9536-D6C4CA3AD238}" type="slidenum">
              <a:rPr lang="en-US" smtClean="0"/>
              <a:pPr/>
              <a:t>20</a:t>
            </a:fld>
            <a:endParaRPr lang="en-US" dirty="0"/>
          </a:p>
        </p:txBody>
      </p:sp>
    </p:spTree>
    <p:extLst>
      <p:ext uri="{BB962C8B-B14F-4D97-AF65-F5344CB8AC3E}">
        <p14:creationId xmlns:p14="http://schemas.microsoft.com/office/powerpoint/2010/main" val="16086805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5"/>
          </p:nvPr>
        </p:nvSpPr>
        <p:spPr/>
        <p:txBody>
          <a:bodyPr/>
          <a:lstStyle/>
          <a:p>
            <a:pPr lvl="0"/>
            <a:fld id="{D5F8523C-8729-40F0-9536-D6C4CA3AD238}" type="slidenum">
              <a:rPr lang="en-US" noProof="0" smtClean="0"/>
              <a:pPr lvl="0"/>
              <a:t>21</a:t>
            </a:fld>
            <a:endParaRPr lang="en-US" noProof="0" dirty="0"/>
          </a:p>
        </p:txBody>
      </p:sp>
      <p:sp>
        <p:nvSpPr>
          <p:cNvPr id="6" name="Slide Image Placeholder 5">
            <a:extLst>
              <a:ext uri="{FF2B5EF4-FFF2-40B4-BE49-F238E27FC236}">
                <a16:creationId xmlns:a16="http://schemas.microsoft.com/office/drawing/2014/main" id="{6E0381AE-4D4C-4F84-B098-29895F132F0B}"/>
              </a:ext>
            </a:extLst>
          </p:cNvPr>
          <p:cNvSpPr>
            <a:spLocks noGrp="1" noRot="1" noChangeAspect="1"/>
          </p:cNvSpPr>
          <p:nvPr>
            <p:ph type="sldImg"/>
          </p:nvPr>
        </p:nvSpPr>
        <p:spPr/>
      </p:sp>
      <p:sp>
        <p:nvSpPr>
          <p:cNvPr id="7" name="Notes Placeholder 6">
            <a:extLst>
              <a:ext uri="{FF2B5EF4-FFF2-40B4-BE49-F238E27FC236}">
                <a16:creationId xmlns:a16="http://schemas.microsoft.com/office/drawing/2014/main" id="{B2A49C5D-FEAB-443F-8D7C-800BF54E7B16}"/>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9408136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lvl="0"/>
            <a:fld id="{D5F8523C-8729-40F0-9536-D6C4CA3AD238}" type="slidenum">
              <a:rPr lang="en-US" noProof="0" smtClean="0"/>
              <a:pPr lvl="0"/>
              <a:t>3</a:t>
            </a:fld>
            <a:endParaRPr lang="en-US" noProof="0" dirty="0"/>
          </a:p>
        </p:txBody>
      </p:sp>
      <p:sp>
        <p:nvSpPr>
          <p:cNvPr id="5" name="Slide Image Placeholder 4">
            <a:extLst>
              <a:ext uri="{FF2B5EF4-FFF2-40B4-BE49-F238E27FC236}">
                <a16:creationId xmlns:a16="http://schemas.microsoft.com/office/drawing/2014/main" id="{77F121E9-6F9E-4271-82FB-0481AF9551C9}"/>
              </a:ext>
            </a:extLst>
          </p:cNvPr>
          <p:cNvSpPr>
            <a:spLocks noGrp="1" noRot="1" noChangeAspect="1"/>
          </p:cNvSpPr>
          <p:nvPr>
            <p:ph type="sldImg"/>
          </p:nvPr>
        </p:nvSpPr>
        <p:spPr/>
      </p:sp>
      <p:sp>
        <p:nvSpPr>
          <p:cNvPr id="6" name="Notes Placeholder 5">
            <a:extLst>
              <a:ext uri="{FF2B5EF4-FFF2-40B4-BE49-F238E27FC236}">
                <a16:creationId xmlns:a16="http://schemas.microsoft.com/office/drawing/2014/main" id="{49A85200-049E-432C-B38E-A5AEA8A4210B}"/>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99852122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pPr lvl="0"/>
            <a:fld id="{BDE0A1D7-41F4-4ABD-BFCE-86B7BE9B3D4B}" type="slidenum">
              <a:rPr lang="en-US" noProof="0" smtClean="0"/>
              <a:pPr lvl="0"/>
              <a:t>22</a:t>
            </a:fld>
            <a:endParaRPr lang="en-US" noProof="0" dirty="0"/>
          </a:p>
        </p:txBody>
      </p:sp>
      <p:sp>
        <p:nvSpPr>
          <p:cNvPr id="3" name="Slide Image Placeholder 2">
            <a:extLst>
              <a:ext uri="{FF2B5EF4-FFF2-40B4-BE49-F238E27FC236}">
                <a16:creationId xmlns:a16="http://schemas.microsoft.com/office/drawing/2014/main" id="{520C1EB7-8335-4CDE-9770-8731B3D013DF}"/>
              </a:ext>
            </a:extLst>
          </p:cNvPr>
          <p:cNvSpPr>
            <a:spLocks noGrp="1" noRot="1" noChangeAspect="1"/>
          </p:cNvSpPr>
          <p:nvPr>
            <p:ph type="sldImg"/>
          </p:nvPr>
        </p:nvSpPr>
        <p:spPr/>
      </p:sp>
      <p:sp>
        <p:nvSpPr>
          <p:cNvPr id="4" name="Notes Placeholder 3">
            <a:extLst>
              <a:ext uri="{FF2B5EF4-FFF2-40B4-BE49-F238E27FC236}">
                <a16:creationId xmlns:a16="http://schemas.microsoft.com/office/drawing/2014/main" id="{65DC6D28-3EFD-4292-A0FF-62B02BD1AC84}"/>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98513948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pPr lvl="0"/>
            <a:fld id="{BDE0A1D7-41F4-4ABD-BFCE-86B7BE9B3D4B}" type="slidenum">
              <a:rPr lang="en-US" noProof="0" smtClean="0"/>
              <a:pPr lvl="0"/>
              <a:t>23</a:t>
            </a:fld>
            <a:endParaRPr lang="en-US" noProof="0" dirty="0"/>
          </a:p>
        </p:txBody>
      </p:sp>
      <p:sp>
        <p:nvSpPr>
          <p:cNvPr id="3" name="Slide Image Placeholder 2">
            <a:extLst>
              <a:ext uri="{FF2B5EF4-FFF2-40B4-BE49-F238E27FC236}">
                <a16:creationId xmlns:a16="http://schemas.microsoft.com/office/drawing/2014/main" id="{4FCADF2C-817F-4747-8906-99DF0079F29A}"/>
              </a:ext>
            </a:extLst>
          </p:cNvPr>
          <p:cNvSpPr>
            <a:spLocks noGrp="1" noRot="1" noChangeAspect="1"/>
          </p:cNvSpPr>
          <p:nvPr>
            <p:ph type="sldImg"/>
          </p:nvPr>
        </p:nvSpPr>
        <p:spPr/>
      </p:sp>
      <p:sp>
        <p:nvSpPr>
          <p:cNvPr id="4" name="Notes Placeholder 3">
            <a:extLst>
              <a:ext uri="{FF2B5EF4-FFF2-40B4-BE49-F238E27FC236}">
                <a16:creationId xmlns:a16="http://schemas.microsoft.com/office/drawing/2014/main" id="{B8648B09-3055-463F-9C4A-178728845B86}"/>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14154992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pPr lvl="0"/>
            <a:fld id="{BDE0A1D7-41F4-4ABD-BFCE-86B7BE9B3D4B}" type="slidenum">
              <a:rPr lang="en-US" noProof="0" smtClean="0"/>
              <a:pPr lvl="0"/>
              <a:t>24</a:t>
            </a:fld>
            <a:endParaRPr lang="en-US" noProof="0" dirty="0"/>
          </a:p>
        </p:txBody>
      </p:sp>
      <p:sp>
        <p:nvSpPr>
          <p:cNvPr id="3" name="Slide Image Placeholder 2">
            <a:extLst>
              <a:ext uri="{FF2B5EF4-FFF2-40B4-BE49-F238E27FC236}">
                <a16:creationId xmlns:a16="http://schemas.microsoft.com/office/drawing/2014/main" id="{1238C68A-4FC1-4A7B-8327-9FA28BA6D415}"/>
              </a:ext>
            </a:extLst>
          </p:cNvPr>
          <p:cNvSpPr>
            <a:spLocks noGrp="1" noRot="1" noChangeAspect="1"/>
          </p:cNvSpPr>
          <p:nvPr>
            <p:ph type="sldImg"/>
          </p:nvPr>
        </p:nvSpPr>
        <p:spPr/>
      </p:sp>
      <p:sp>
        <p:nvSpPr>
          <p:cNvPr id="4" name="Notes Placeholder 3">
            <a:extLst>
              <a:ext uri="{FF2B5EF4-FFF2-40B4-BE49-F238E27FC236}">
                <a16:creationId xmlns:a16="http://schemas.microsoft.com/office/drawing/2014/main" id="{9DA5CC5F-B80D-44E0-A86D-12967AFEBCFD}"/>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5049865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5F8523C-8729-40F0-9536-D6C4CA3AD238}" type="slidenum">
              <a:rPr lang="en-US" smtClean="0"/>
              <a:pPr/>
              <a:t>25</a:t>
            </a:fld>
            <a:endParaRPr lang="en-US" dirty="0"/>
          </a:p>
        </p:txBody>
      </p:sp>
    </p:spTree>
    <p:extLst>
      <p:ext uri="{BB962C8B-B14F-4D97-AF65-F5344CB8AC3E}">
        <p14:creationId xmlns:p14="http://schemas.microsoft.com/office/powerpoint/2010/main" val="39985614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Will circle to this later, but first thought I would go through some of macro economic trends we are seeing for the industry at I.I.I. </a:t>
            </a:r>
          </a:p>
          <a:p>
            <a:r>
              <a:rPr lang="en-US" dirty="0"/>
              <a:t>Part of new product we are putting out quarterly at I.I.I. </a:t>
            </a:r>
          </a:p>
        </p:txBody>
      </p:sp>
      <p:sp>
        <p:nvSpPr>
          <p:cNvPr id="4" name="Slide Number Placeholder 3"/>
          <p:cNvSpPr>
            <a:spLocks noGrp="1"/>
          </p:cNvSpPr>
          <p:nvPr>
            <p:ph type="sldNum" sz="quarter" idx="10"/>
          </p:nvPr>
        </p:nvSpPr>
        <p:spPr/>
        <p:txBody>
          <a:bodyPr/>
          <a:lstStyle/>
          <a:p>
            <a:pPr lvl="0"/>
            <a:fld id="{D5F8523C-8729-40F0-9536-D6C4CA3AD238}" type="slidenum">
              <a:rPr lang="en-US" noProof="0" smtClean="0"/>
              <a:pPr lvl="0"/>
              <a:t>26</a:t>
            </a:fld>
            <a:endParaRPr lang="en-US" noProof="0" dirty="0"/>
          </a:p>
        </p:txBody>
      </p:sp>
      <p:sp>
        <p:nvSpPr>
          <p:cNvPr id="7" name="Slide Image Placeholder 6">
            <a:extLst>
              <a:ext uri="{FF2B5EF4-FFF2-40B4-BE49-F238E27FC236}">
                <a16:creationId xmlns:a16="http://schemas.microsoft.com/office/drawing/2014/main" id="{7254C8F9-AB72-4FC0-8656-85045E1C8A30}"/>
              </a:ext>
            </a:extLst>
          </p:cNvPr>
          <p:cNvSpPr>
            <a:spLocks noGrp="1" noRot="1" noChangeAspect="1"/>
          </p:cNvSpPr>
          <p:nvPr>
            <p:ph type="sldImg"/>
          </p:nvPr>
        </p:nvSpPr>
        <p:spPr/>
      </p:sp>
    </p:spTree>
    <p:extLst>
      <p:ext uri="{BB962C8B-B14F-4D97-AF65-F5344CB8AC3E}">
        <p14:creationId xmlns:p14="http://schemas.microsoft.com/office/powerpoint/2010/main" val="405092726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lvl="0"/>
            <a:fld id="{D5F8523C-8729-40F0-9536-D6C4CA3AD238}" type="slidenum">
              <a:rPr lang="en-US" noProof="0" smtClean="0"/>
              <a:pPr lvl="0"/>
              <a:t>27</a:t>
            </a:fld>
            <a:endParaRPr lang="en-US" noProof="0" dirty="0"/>
          </a:p>
        </p:txBody>
      </p:sp>
      <p:sp>
        <p:nvSpPr>
          <p:cNvPr id="4" name="Slide Image Placeholder 3">
            <a:extLst>
              <a:ext uri="{FF2B5EF4-FFF2-40B4-BE49-F238E27FC236}">
                <a16:creationId xmlns:a16="http://schemas.microsoft.com/office/drawing/2014/main" id="{C41C62F2-7A64-42E7-B682-3A7219022DFE}"/>
              </a:ext>
            </a:extLst>
          </p:cNvPr>
          <p:cNvSpPr>
            <a:spLocks noGrp="1" noRot="1" noChangeAspect="1"/>
          </p:cNvSpPr>
          <p:nvPr>
            <p:ph type="sldImg"/>
          </p:nvPr>
        </p:nvSpPr>
        <p:spPr/>
      </p:sp>
      <p:sp>
        <p:nvSpPr>
          <p:cNvPr id="5" name="Notes Placeholder 4">
            <a:extLst>
              <a:ext uri="{FF2B5EF4-FFF2-40B4-BE49-F238E27FC236}">
                <a16:creationId xmlns:a16="http://schemas.microsoft.com/office/drawing/2014/main" id="{8449ACFC-7433-40B5-B5B9-24162E386A8D}"/>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57760928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lvl="0"/>
            <a:fld id="{D5F8523C-8729-40F0-9536-D6C4CA3AD238}" type="slidenum">
              <a:rPr lang="en-US" noProof="0" smtClean="0"/>
              <a:pPr lvl="0"/>
              <a:t>28</a:t>
            </a:fld>
            <a:endParaRPr lang="en-US" noProof="0" dirty="0"/>
          </a:p>
        </p:txBody>
      </p:sp>
      <p:sp>
        <p:nvSpPr>
          <p:cNvPr id="4" name="Slide Image Placeholder 3">
            <a:extLst>
              <a:ext uri="{FF2B5EF4-FFF2-40B4-BE49-F238E27FC236}">
                <a16:creationId xmlns:a16="http://schemas.microsoft.com/office/drawing/2014/main" id="{8A4A63CA-972F-4198-A280-F953108E7A90}"/>
              </a:ext>
            </a:extLst>
          </p:cNvPr>
          <p:cNvSpPr>
            <a:spLocks noGrp="1" noRot="1" noChangeAspect="1"/>
          </p:cNvSpPr>
          <p:nvPr>
            <p:ph type="sldImg"/>
          </p:nvPr>
        </p:nvSpPr>
        <p:spPr/>
      </p:sp>
      <p:sp>
        <p:nvSpPr>
          <p:cNvPr id="5" name="Notes Placeholder 4">
            <a:extLst>
              <a:ext uri="{FF2B5EF4-FFF2-40B4-BE49-F238E27FC236}">
                <a16:creationId xmlns:a16="http://schemas.microsoft.com/office/drawing/2014/main" id="{4524C810-A7A2-479C-A357-1FF9C4CD8A05}"/>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52874097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5F8523C-8729-40F0-9536-D6C4CA3AD238}" type="slidenum">
              <a:rPr lang="en-US" smtClean="0"/>
              <a:pPr/>
              <a:t>29</a:t>
            </a:fld>
            <a:endParaRPr lang="en-US" dirty="0"/>
          </a:p>
        </p:txBody>
      </p:sp>
    </p:spTree>
    <p:extLst>
      <p:ext uri="{BB962C8B-B14F-4D97-AF65-F5344CB8AC3E}">
        <p14:creationId xmlns:p14="http://schemas.microsoft.com/office/powerpoint/2010/main" val="255692244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5F8523C-8729-40F0-9536-D6C4CA3AD238}" type="slidenum">
              <a:rPr lang="en-US" smtClean="0"/>
              <a:pPr/>
              <a:t>30</a:t>
            </a:fld>
            <a:endParaRPr lang="en-US" dirty="0"/>
          </a:p>
        </p:txBody>
      </p:sp>
    </p:spTree>
    <p:extLst>
      <p:ext uri="{BB962C8B-B14F-4D97-AF65-F5344CB8AC3E}">
        <p14:creationId xmlns:p14="http://schemas.microsoft.com/office/powerpoint/2010/main" val="27792202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5F8523C-8729-40F0-9536-D6C4CA3AD238}" type="slidenum">
              <a:rPr lang="en-US" smtClean="0"/>
              <a:pPr/>
              <a:t>4</a:t>
            </a:fld>
            <a:endParaRPr lang="en-US" dirty="0"/>
          </a:p>
        </p:txBody>
      </p:sp>
    </p:spTree>
    <p:extLst>
      <p:ext uri="{BB962C8B-B14F-4D97-AF65-F5344CB8AC3E}">
        <p14:creationId xmlns:p14="http://schemas.microsoft.com/office/powerpoint/2010/main" val="21910855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This is a great example of us as economic and first responders</a:t>
            </a:r>
          </a:p>
          <a:p>
            <a:r>
              <a:rPr lang="en-US" dirty="0"/>
              <a:t>News: 10.5B premium returned to auto customers</a:t>
            </a:r>
          </a:p>
          <a:p>
            <a:r>
              <a:rPr lang="en-US" dirty="0"/>
              <a:t>Significant charity dollars</a:t>
            </a:r>
          </a:p>
          <a:p>
            <a:r>
              <a:rPr lang="en-US" dirty="0"/>
              <a:t>Claims will be paid</a:t>
            </a:r>
          </a:p>
          <a:p>
            <a:r>
              <a:rPr lang="en-US" dirty="0"/>
              <a:t>Innovative solutions…. 4th industrial revolution</a:t>
            </a:r>
          </a:p>
          <a:p>
            <a:endParaRPr lang="en-US" dirty="0"/>
          </a:p>
        </p:txBody>
      </p:sp>
      <p:sp>
        <p:nvSpPr>
          <p:cNvPr id="4" name="Slide Number Placeholder 3"/>
          <p:cNvSpPr>
            <a:spLocks noGrp="1"/>
          </p:cNvSpPr>
          <p:nvPr>
            <p:ph type="sldNum" sz="quarter" idx="5"/>
          </p:nvPr>
        </p:nvSpPr>
        <p:spPr/>
        <p:txBody>
          <a:bodyPr/>
          <a:lstStyle/>
          <a:p>
            <a:pPr lvl="0"/>
            <a:fld id="{D5F8523C-8729-40F0-9536-D6C4CA3AD238}" type="slidenum">
              <a:rPr lang="en-US" noProof="0" smtClean="0"/>
              <a:pPr lvl="0"/>
              <a:t>5</a:t>
            </a:fld>
            <a:endParaRPr lang="en-US" noProof="0" dirty="0"/>
          </a:p>
        </p:txBody>
      </p:sp>
      <p:sp>
        <p:nvSpPr>
          <p:cNvPr id="7" name="Slide Image Placeholder 6">
            <a:extLst>
              <a:ext uri="{FF2B5EF4-FFF2-40B4-BE49-F238E27FC236}">
                <a16:creationId xmlns:a16="http://schemas.microsoft.com/office/drawing/2014/main" id="{700A06F2-47F4-4055-8E98-287ADFCAE3E9}"/>
              </a:ext>
            </a:extLst>
          </p:cNvPr>
          <p:cNvSpPr>
            <a:spLocks noGrp="1" noRot="1" noChangeAspect="1"/>
          </p:cNvSpPr>
          <p:nvPr>
            <p:ph type="sldImg"/>
          </p:nvPr>
        </p:nvSpPr>
        <p:spPr/>
      </p:sp>
    </p:spTree>
    <p:extLst>
      <p:ext uri="{BB962C8B-B14F-4D97-AF65-F5344CB8AC3E}">
        <p14:creationId xmlns:p14="http://schemas.microsoft.com/office/powerpoint/2010/main" val="24850548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Will circle to this later, but first thought I would go through some of macro economic trends we are seeing for the industry at I.I.I. </a:t>
            </a:r>
          </a:p>
          <a:p>
            <a:r>
              <a:rPr lang="en-US" dirty="0"/>
              <a:t>Part of new product we are putting out quarterly at I.I.I. </a:t>
            </a:r>
          </a:p>
        </p:txBody>
      </p:sp>
      <p:sp>
        <p:nvSpPr>
          <p:cNvPr id="4" name="Slide Number Placeholder 3"/>
          <p:cNvSpPr>
            <a:spLocks noGrp="1"/>
          </p:cNvSpPr>
          <p:nvPr>
            <p:ph type="sldNum" sz="quarter" idx="10"/>
          </p:nvPr>
        </p:nvSpPr>
        <p:spPr/>
        <p:txBody>
          <a:bodyPr/>
          <a:lstStyle/>
          <a:p>
            <a:fld id="{D5F8523C-8729-40F0-9536-D6C4CA3AD238}" type="slidenum">
              <a:rPr lang="en-US" smtClean="0"/>
              <a:pPr/>
              <a:t>6</a:t>
            </a:fld>
            <a:endParaRPr lang="en-US" dirty="0"/>
          </a:p>
        </p:txBody>
      </p:sp>
      <p:sp>
        <p:nvSpPr>
          <p:cNvPr id="7" name="Slide Image Placeholder 6">
            <a:extLst>
              <a:ext uri="{FF2B5EF4-FFF2-40B4-BE49-F238E27FC236}">
                <a16:creationId xmlns:a16="http://schemas.microsoft.com/office/drawing/2014/main" id="{34A637D2-4E0F-4621-830E-3012322C546C}"/>
              </a:ext>
            </a:extLst>
          </p:cNvPr>
          <p:cNvSpPr>
            <a:spLocks noGrp="1" noRot="1" noChangeAspect="1"/>
          </p:cNvSpPr>
          <p:nvPr>
            <p:ph type="sldImg"/>
          </p:nvPr>
        </p:nvSpPr>
        <p:spPr/>
      </p:sp>
    </p:spTree>
    <p:extLst>
      <p:ext uri="{BB962C8B-B14F-4D97-AF65-F5344CB8AC3E}">
        <p14:creationId xmlns:p14="http://schemas.microsoft.com/office/powerpoint/2010/main" val="35220187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The pandemic and recession are driving results in three ways:</a:t>
            </a:r>
          </a:p>
          <a:p>
            <a:pPr lvl="1"/>
            <a:r>
              <a:rPr lang="en-US" dirty="0"/>
              <a:t>Exposures are falling because of the recession caused by the pandemic</a:t>
            </a:r>
          </a:p>
          <a:p>
            <a:pPr lvl="1"/>
            <a:r>
              <a:rPr lang="en-US" dirty="0"/>
              <a:t>Losses are rising because of pandemic related claims – currently most of those are falling in property, commercial multiperil and workers comp – but most observers expect a spike in liability claims as well.</a:t>
            </a:r>
          </a:p>
          <a:p>
            <a:pPr lvl="1"/>
            <a:r>
              <a:rPr lang="en-US" dirty="0"/>
              <a:t>Bond income is drying up because of the sharp decrease in interest rates, and the stock market has been on a remarkable roller coaster.</a:t>
            </a:r>
          </a:p>
          <a:p>
            <a:endParaRPr lang="en-US" dirty="0"/>
          </a:p>
        </p:txBody>
      </p:sp>
      <p:sp>
        <p:nvSpPr>
          <p:cNvPr id="4" name="Slide Number Placeholder 3"/>
          <p:cNvSpPr>
            <a:spLocks noGrp="1"/>
          </p:cNvSpPr>
          <p:nvPr>
            <p:ph type="sldNum" sz="quarter" idx="5"/>
          </p:nvPr>
        </p:nvSpPr>
        <p:spPr/>
        <p:txBody>
          <a:bodyPr/>
          <a:lstStyle/>
          <a:p>
            <a:fld id="{D5F8523C-8729-40F0-9536-D6C4CA3AD238}" type="slidenum">
              <a:rPr lang="en-US" smtClean="0"/>
              <a:pPr/>
              <a:t>7</a:t>
            </a:fld>
            <a:endParaRPr lang="en-US" dirty="0"/>
          </a:p>
        </p:txBody>
      </p:sp>
      <p:sp>
        <p:nvSpPr>
          <p:cNvPr id="6" name="Slide Image Placeholder 5">
            <a:extLst>
              <a:ext uri="{FF2B5EF4-FFF2-40B4-BE49-F238E27FC236}">
                <a16:creationId xmlns:a16="http://schemas.microsoft.com/office/drawing/2014/main" id="{1A9103BA-3900-4351-9F27-ED94AD58886D}"/>
              </a:ext>
            </a:extLst>
          </p:cNvPr>
          <p:cNvSpPr>
            <a:spLocks noGrp="1" noRot="1" noChangeAspect="1"/>
          </p:cNvSpPr>
          <p:nvPr>
            <p:ph type="sldImg"/>
          </p:nvPr>
        </p:nvSpPr>
        <p:spPr/>
      </p:sp>
    </p:spTree>
    <p:extLst>
      <p:ext uri="{BB962C8B-B14F-4D97-AF65-F5344CB8AC3E}">
        <p14:creationId xmlns:p14="http://schemas.microsoft.com/office/powerpoint/2010/main" val="6259088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fld id="{D5F8523C-8729-40F0-9536-D6C4CA3AD238}" type="slidenum">
              <a:rPr lang="en-US" smtClean="0"/>
              <a:pPr/>
              <a:t>9</a:t>
            </a:fld>
            <a:endParaRPr lang="en-US" dirty="0"/>
          </a:p>
        </p:txBody>
      </p:sp>
      <p:sp>
        <p:nvSpPr>
          <p:cNvPr id="6" name="Slide Image Placeholder 5">
            <a:extLst>
              <a:ext uri="{FF2B5EF4-FFF2-40B4-BE49-F238E27FC236}">
                <a16:creationId xmlns:a16="http://schemas.microsoft.com/office/drawing/2014/main" id="{8E034318-43E9-4865-AE5E-6BA30770E436}"/>
              </a:ext>
            </a:extLst>
          </p:cNvPr>
          <p:cNvSpPr>
            <a:spLocks noGrp="1" noRot="1" noChangeAspect="1"/>
          </p:cNvSpPr>
          <p:nvPr>
            <p:ph type="sldImg"/>
          </p:nvPr>
        </p:nvSpPr>
        <p:spPr/>
      </p:sp>
      <p:sp>
        <p:nvSpPr>
          <p:cNvPr id="7" name="Notes Placeholder 6">
            <a:extLst>
              <a:ext uri="{FF2B5EF4-FFF2-40B4-BE49-F238E27FC236}">
                <a16:creationId xmlns:a16="http://schemas.microsoft.com/office/drawing/2014/main" id="{19E895A7-4CDE-41F1-B3FB-60833CD4BC09}"/>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7346797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4850" y="323850"/>
            <a:ext cx="5537200" cy="3116263"/>
          </a:xfrm>
        </p:spPr>
      </p:sp>
      <p:sp>
        <p:nvSpPr>
          <p:cNvPr id="3" name="Notes Placeholder 2"/>
          <p:cNvSpPr>
            <a:spLocks noGrp="1"/>
          </p:cNvSpPr>
          <p:nvPr>
            <p:ph type="body" idx="1"/>
          </p:nvPr>
        </p:nvSpPr>
        <p:spPr/>
        <p:txBody>
          <a:bodyPr/>
          <a:lstStyle/>
          <a:p>
            <a:r>
              <a:rPr lang="en-US" dirty="0"/>
              <a:t>Will circle to this later, but first thought I would go through some of macro economic trends we are seeing for the industry at I.I.I. </a:t>
            </a:r>
          </a:p>
          <a:p>
            <a:r>
              <a:rPr lang="en-US" dirty="0"/>
              <a:t>Part of new product we are putting out quarterly at I.I.I. </a:t>
            </a:r>
          </a:p>
        </p:txBody>
      </p:sp>
      <p:sp>
        <p:nvSpPr>
          <p:cNvPr id="4" name="Slide Number Placeholder 3"/>
          <p:cNvSpPr>
            <a:spLocks noGrp="1"/>
          </p:cNvSpPr>
          <p:nvPr>
            <p:ph type="sldNum" sz="quarter" idx="10"/>
          </p:nvPr>
        </p:nvSpPr>
        <p:spPr/>
        <p:txBody>
          <a:bodyPr/>
          <a:lstStyle/>
          <a:p>
            <a:fld id="{D5F8523C-8729-40F0-9536-D6C4CA3AD238}" type="slidenum">
              <a:rPr lang="en-US" smtClean="0"/>
              <a:pPr/>
              <a:t>10</a:t>
            </a:fld>
            <a:endParaRPr lang="en-US" dirty="0"/>
          </a:p>
        </p:txBody>
      </p:sp>
    </p:spTree>
    <p:extLst>
      <p:ext uri="{BB962C8B-B14F-4D97-AF65-F5344CB8AC3E}">
        <p14:creationId xmlns:p14="http://schemas.microsoft.com/office/powerpoint/2010/main" val="41531718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otes Placeholder 3"/>
          <p:cNvSpPr>
            <a:spLocks noGrp="1"/>
          </p:cNvSpPr>
          <p:nvPr>
            <p:ph type="body" idx="1"/>
          </p:nvPr>
        </p:nvSpPr>
        <p:spPr/>
        <p:txBody>
          <a:bodyPr/>
          <a:lstStyle/>
          <a:p>
            <a:r>
              <a:rPr lang="en-US" dirty="0"/>
              <a:t>Chart shows results through first quarters since 2009. Underwriting profits were strong, with little in the way of Q1 catastrophes. Investment gains (income from bonds and dividends plus realized capital gains).</a:t>
            </a:r>
          </a:p>
        </p:txBody>
      </p:sp>
      <p:sp>
        <p:nvSpPr>
          <p:cNvPr id="5" name="Slide Number Placeholder 4"/>
          <p:cNvSpPr>
            <a:spLocks noGrp="1"/>
          </p:cNvSpPr>
          <p:nvPr>
            <p:ph type="sldNum" sz="quarter" idx="10"/>
          </p:nvPr>
        </p:nvSpPr>
        <p:spPr/>
        <p:txBody>
          <a:bodyPr/>
          <a:lstStyle/>
          <a:p>
            <a:fld id="{D5F8523C-8729-40F0-9536-D6C4CA3AD238}" type="slidenum">
              <a:rPr lang="en-US" smtClean="0"/>
              <a:pPr/>
              <a:t>11</a:t>
            </a:fld>
            <a:endParaRPr lang="en-US" dirty="0"/>
          </a:p>
        </p:txBody>
      </p:sp>
      <p:sp>
        <p:nvSpPr>
          <p:cNvPr id="6" name="Slide Image Placeholder 5">
            <a:extLst>
              <a:ext uri="{FF2B5EF4-FFF2-40B4-BE49-F238E27FC236}">
                <a16:creationId xmlns:a16="http://schemas.microsoft.com/office/drawing/2014/main" id="{0F41C6E5-4948-4DCA-91C9-FC5280646803}"/>
              </a:ext>
            </a:extLst>
          </p:cNvPr>
          <p:cNvSpPr>
            <a:spLocks noGrp="1" noRot="1" noChangeAspect="1"/>
          </p:cNvSpPr>
          <p:nvPr>
            <p:ph type="sldImg"/>
          </p:nvPr>
        </p:nvSpPr>
        <p:spPr/>
      </p:sp>
    </p:spTree>
    <p:extLst>
      <p:ext uri="{BB962C8B-B14F-4D97-AF65-F5344CB8AC3E}">
        <p14:creationId xmlns:p14="http://schemas.microsoft.com/office/powerpoint/2010/main" val="22399646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7058FB5-61A0-4DFD-B31F-21ECF5CE7074}" type="datetimeFigureOut">
              <a:rPr lang="en-US" smtClean="0"/>
              <a:t>10/14/2020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52F0B1-1B8D-46D6-98EC-D81563071772}" type="slidenum">
              <a:rPr lang="en-US" smtClean="0"/>
              <a:t>‹#›</a:t>
            </a:fld>
            <a:endParaRPr lang="en-US"/>
          </a:p>
        </p:txBody>
      </p:sp>
    </p:spTree>
    <p:extLst>
      <p:ext uri="{BB962C8B-B14F-4D97-AF65-F5344CB8AC3E}">
        <p14:creationId xmlns:p14="http://schemas.microsoft.com/office/powerpoint/2010/main" val="30123566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7058FB5-61A0-4DFD-B31F-21ECF5CE7074}" type="datetimeFigureOut">
              <a:rPr lang="en-US" smtClean="0"/>
              <a:t>10/14/2020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52F0B1-1B8D-46D6-98EC-D81563071772}" type="slidenum">
              <a:rPr lang="en-US" smtClean="0"/>
              <a:t>‹#›</a:t>
            </a:fld>
            <a:endParaRPr lang="en-US"/>
          </a:p>
        </p:txBody>
      </p:sp>
    </p:spTree>
    <p:extLst>
      <p:ext uri="{BB962C8B-B14F-4D97-AF65-F5344CB8AC3E}">
        <p14:creationId xmlns:p14="http://schemas.microsoft.com/office/powerpoint/2010/main" val="25236187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7058FB5-61A0-4DFD-B31F-21ECF5CE7074}" type="datetimeFigureOut">
              <a:rPr lang="en-US" smtClean="0"/>
              <a:t>10/14/2020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52F0B1-1B8D-46D6-98EC-D81563071772}" type="slidenum">
              <a:rPr lang="en-US" smtClean="0"/>
              <a:t>‹#›</a:t>
            </a:fld>
            <a:endParaRPr lang="en-US"/>
          </a:p>
        </p:txBody>
      </p:sp>
    </p:spTree>
    <p:extLst>
      <p:ext uri="{BB962C8B-B14F-4D97-AF65-F5344CB8AC3E}">
        <p14:creationId xmlns:p14="http://schemas.microsoft.com/office/powerpoint/2010/main" val="24039628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475488" y="232327"/>
            <a:ext cx="11277600" cy="950976"/>
          </a:xfrm>
        </p:spPr>
        <p:txBody>
          <a:bodyPr anchor="t"/>
          <a:lstStyle/>
          <a:p>
            <a:r>
              <a:rPr lang="en-US" dirty="0"/>
              <a:t>Click to edit Master title style</a:t>
            </a:r>
          </a:p>
        </p:txBody>
      </p:sp>
      <p:sp>
        <p:nvSpPr>
          <p:cNvPr id="8" name="Text Placeholder 9"/>
          <p:cNvSpPr>
            <a:spLocks noGrp="1"/>
          </p:cNvSpPr>
          <p:nvPr>
            <p:ph type="body" sz="quarter" idx="15" hasCustomPrompt="1"/>
          </p:nvPr>
        </p:nvSpPr>
        <p:spPr bwMode="gray">
          <a:xfrm>
            <a:off x="475494" y="1188722"/>
            <a:ext cx="11272012" cy="396947"/>
          </a:xfrm>
          <a:prstGeom prst="rect">
            <a:avLst/>
          </a:prstGeom>
          <a:noFill/>
        </p:spPr>
        <p:txBody>
          <a:bodyPr wrap="square" rtlCol="0">
            <a:noAutofit/>
          </a:bodyPr>
          <a:lstStyle>
            <a:lvl1pPr marL="0" indent="0" algn="l" rtl="0" fontAlgn="base">
              <a:lnSpc>
                <a:spcPct val="90000"/>
              </a:lnSpc>
              <a:spcBef>
                <a:spcPct val="0"/>
              </a:spcBef>
              <a:spcAft>
                <a:spcPct val="0"/>
              </a:spcAft>
              <a:buNone/>
              <a:defRPr lang="en-US" sz="2200" b="0" kern="1200" smtClean="0">
                <a:solidFill>
                  <a:srgbClr val="072C44"/>
                </a:solidFill>
                <a:latin typeface="+mj-lt"/>
                <a:ea typeface="+mn-ea"/>
                <a:cs typeface="+mn-cs"/>
              </a:defRPr>
            </a:lvl1pPr>
            <a:lvl2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2pPr>
            <a:lvl3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3pPr>
            <a:lvl4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4pPr>
            <a:lvl5pPr algn="l" rtl="0" fontAlgn="base">
              <a:lnSpc>
                <a:spcPct val="90000"/>
              </a:lnSpc>
              <a:spcBef>
                <a:spcPct val="0"/>
              </a:spcBef>
              <a:spcAft>
                <a:spcPct val="0"/>
              </a:spcAft>
              <a:defRPr lang="en-US" sz="2200" b="1" kern="1200" dirty="0" smtClean="0">
                <a:solidFill>
                  <a:schemeClr val="tx1"/>
                </a:solidFill>
                <a:latin typeface="Arial Narrow" pitchFamily="34" charset="0"/>
                <a:ea typeface="+mn-ea"/>
                <a:cs typeface="+mn-cs"/>
              </a:defRPr>
            </a:lvl5pPr>
          </a:lstStyle>
          <a:p>
            <a:pPr lvl="0"/>
            <a:r>
              <a:rPr lang="en-US" dirty="0"/>
              <a:t>Click to edit subtitle</a:t>
            </a:r>
          </a:p>
        </p:txBody>
      </p:sp>
      <p:sp>
        <p:nvSpPr>
          <p:cNvPr id="5" name="Text Placeholder 12">
            <a:extLst>
              <a:ext uri="{FF2B5EF4-FFF2-40B4-BE49-F238E27FC236}">
                <a16:creationId xmlns:a16="http://schemas.microsoft.com/office/drawing/2014/main" id="{E52494B6-15BA-BA46-AE93-1C5255CD6AC7}"/>
              </a:ext>
            </a:extLst>
          </p:cNvPr>
          <p:cNvSpPr>
            <a:spLocks noGrp="1"/>
          </p:cNvSpPr>
          <p:nvPr>
            <p:ph type="body" sz="quarter" idx="17" hasCustomPrompt="1"/>
          </p:nvPr>
        </p:nvSpPr>
        <p:spPr>
          <a:xfrm>
            <a:off x="1103936" y="5709556"/>
            <a:ext cx="10643570" cy="415019"/>
          </a:xfrm>
          <a:prstGeom prst="rect">
            <a:avLst/>
          </a:prstGeom>
        </p:spPr>
        <p:txBody>
          <a:bodyPr lIns="0" tIns="0" rIns="0" bIns="0" anchor="b" anchorCtr="0">
            <a:noAutofit/>
          </a:bodyPr>
          <a:lstStyle>
            <a:lvl1pPr marL="0" indent="0">
              <a:spcBef>
                <a:spcPts val="200"/>
              </a:spcBef>
              <a:buNone/>
              <a:defRPr sz="1000">
                <a:solidFill>
                  <a:schemeClr val="tx1"/>
                </a:solidFill>
                <a:latin typeface="+mn-lt"/>
                <a:cs typeface="Arial" pitchFamily="34" charset="0"/>
              </a:defRPr>
            </a:lvl1pPr>
          </a:lstStyle>
          <a:p>
            <a:pPr lvl="0"/>
            <a:r>
              <a:rPr lang="en-US" dirty="0"/>
              <a:t>Click to edit source</a:t>
            </a:r>
          </a:p>
        </p:txBody>
      </p:sp>
    </p:spTree>
    <p:extLst>
      <p:ext uri="{BB962C8B-B14F-4D97-AF65-F5344CB8AC3E}">
        <p14:creationId xmlns:p14="http://schemas.microsoft.com/office/powerpoint/2010/main" val="18713616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Four Content">
    <p:spTree>
      <p:nvGrpSpPr>
        <p:cNvPr id="1" name=""/>
        <p:cNvGrpSpPr/>
        <p:nvPr/>
      </p:nvGrpSpPr>
      <p:grpSpPr>
        <a:xfrm>
          <a:off x="0" y="0"/>
          <a:ext cx="0" cy="0"/>
          <a:chOff x="0" y="0"/>
          <a:chExt cx="0" cy="0"/>
        </a:xfrm>
      </p:grpSpPr>
      <p:sp>
        <p:nvSpPr>
          <p:cNvPr id="13" name="Snip Single Corner Rectangle 12">
            <a:extLst>
              <a:ext uri="{FF2B5EF4-FFF2-40B4-BE49-F238E27FC236}">
                <a16:creationId xmlns:a16="http://schemas.microsoft.com/office/drawing/2014/main" id="{F3BAFC78-8199-A74C-BD9D-457AD13E1144}"/>
              </a:ext>
            </a:extLst>
          </p:cNvPr>
          <p:cNvSpPr/>
          <p:nvPr userDrawn="1"/>
        </p:nvSpPr>
        <p:spPr>
          <a:xfrm>
            <a:off x="6183365" y="3845299"/>
            <a:ext cx="5531432" cy="2212848"/>
          </a:xfrm>
          <a:prstGeom prst="snip1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sz="2000" b="1" dirty="0" err="1">
              <a:solidFill>
                <a:schemeClr val="bg1"/>
              </a:solidFill>
            </a:endParaRPr>
          </a:p>
        </p:txBody>
      </p:sp>
      <p:sp>
        <p:nvSpPr>
          <p:cNvPr id="15" name="Rectangle 14">
            <a:extLst>
              <a:ext uri="{FF2B5EF4-FFF2-40B4-BE49-F238E27FC236}">
                <a16:creationId xmlns:a16="http://schemas.microsoft.com/office/drawing/2014/main" id="{0F2AB563-238C-9C4A-B2AD-EE7B296A2DD5}"/>
              </a:ext>
            </a:extLst>
          </p:cNvPr>
          <p:cNvSpPr/>
          <p:nvPr userDrawn="1"/>
        </p:nvSpPr>
        <p:spPr>
          <a:xfrm>
            <a:off x="6183365" y="1431288"/>
            <a:ext cx="5531432" cy="2212848"/>
          </a:xfrm>
          <a:prstGeom prst="rect">
            <a:avLst/>
          </a:prstGeom>
          <a:solidFill>
            <a:schemeClr val="bg1">
              <a:lumMod val="9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sz="2000" b="1" dirty="0" err="1">
              <a:solidFill>
                <a:schemeClr val="bg1"/>
              </a:solidFill>
            </a:endParaRPr>
          </a:p>
        </p:txBody>
      </p:sp>
      <p:sp>
        <p:nvSpPr>
          <p:cNvPr id="16" name="Rectangle 15">
            <a:extLst>
              <a:ext uri="{FF2B5EF4-FFF2-40B4-BE49-F238E27FC236}">
                <a16:creationId xmlns:a16="http://schemas.microsoft.com/office/drawing/2014/main" id="{8A747EB5-F24E-C34B-8023-A178AFE656EC}"/>
              </a:ext>
            </a:extLst>
          </p:cNvPr>
          <p:cNvSpPr/>
          <p:nvPr userDrawn="1"/>
        </p:nvSpPr>
        <p:spPr>
          <a:xfrm>
            <a:off x="475489" y="3845304"/>
            <a:ext cx="5503080" cy="2212848"/>
          </a:xfrm>
          <a:prstGeom prst="rect">
            <a:avLst/>
          </a:prstGeom>
          <a:solidFill>
            <a:schemeClr val="bg1">
              <a:lumMod val="9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sz="2000" b="1" dirty="0" err="1">
              <a:solidFill>
                <a:schemeClr val="bg1"/>
              </a:solidFill>
            </a:endParaRPr>
          </a:p>
        </p:txBody>
      </p:sp>
      <p:sp>
        <p:nvSpPr>
          <p:cNvPr id="18" name="Rectangle 17">
            <a:extLst>
              <a:ext uri="{FF2B5EF4-FFF2-40B4-BE49-F238E27FC236}">
                <a16:creationId xmlns:a16="http://schemas.microsoft.com/office/drawing/2014/main" id="{0B238EEC-8152-6949-BB59-582A9381985C}"/>
              </a:ext>
            </a:extLst>
          </p:cNvPr>
          <p:cNvSpPr/>
          <p:nvPr userDrawn="1"/>
        </p:nvSpPr>
        <p:spPr>
          <a:xfrm>
            <a:off x="475489" y="1431288"/>
            <a:ext cx="5503080" cy="2212848"/>
          </a:xfrm>
          <a:prstGeom prst="rect">
            <a:avLst/>
          </a:prstGeom>
          <a:solidFill>
            <a:schemeClr val="bg1">
              <a:lumMod val="9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sz="2000" b="1" dirty="0" err="1">
              <a:solidFill>
                <a:schemeClr val="bg1"/>
              </a:solidFill>
            </a:endParaRPr>
          </a:p>
        </p:txBody>
      </p:sp>
      <p:cxnSp>
        <p:nvCxnSpPr>
          <p:cNvPr id="35" name="Straight Connector 34">
            <a:extLst>
              <a:ext uri="{FF2B5EF4-FFF2-40B4-BE49-F238E27FC236}">
                <a16:creationId xmlns:a16="http://schemas.microsoft.com/office/drawing/2014/main" id="{3AF518FF-ABA1-C740-89C1-FC4347D47FBD}"/>
              </a:ext>
            </a:extLst>
          </p:cNvPr>
          <p:cNvCxnSpPr>
            <a:cxnSpLocks/>
          </p:cNvCxnSpPr>
          <p:nvPr userDrawn="1"/>
        </p:nvCxnSpPr>
        <p:spPr>
          <a:xfrm>
            <a:off x="6161281" y="4256142"/>
            <a:ext cx="5592569"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38" name="Title Placeholder 1">
            <a:extLst>
              <a:ext uri="{FF2B5EF4-FFF2-40B4-BE49-F238E27FC236}">
                <a16:creationId xmlns:a16="http://schemas.microsoft.com/office/drawing/2014/main" id="{76A47BB4-B2AD-7944-A750-0729E929BCA8}"/>
              </a:ext>
            </a:extLst>
          </p:cNvPr>
          <p:cNvSpPr>
            <a:spLocks noGrp="1"/>
          </p:cNvSpPr>
          <p:nvPr>
            <p:ph type="title"/>
          </p:nvPr>
        </p:nvSpPr>
        <p:spPr>
          <a:xfrm>
            <a:off x="475488" y="310666"/>
            <a:ext cx="11239309" cy="950976"/>
          </a:xfrm>
          <a:prstGeom prst="rect">
            <a:avLst/>
          </a:prstGeom>
        </p:spPr>
        <p:txBody>
          <a:bodyPr vert="horz" lIns="91440" tIns="45720" rIns="91440" bIns="45720" rtlCol="0" anchor="t" anchorCtr="0">
            <a:noAutofit/>
          </a:bodyPr>
          <a:lstStyle/>
          <a:p>
            <a:r>
              <a:rPr lang="en-US" dirty="0"/>
              <a:t>Click to edit Master title style</a:t>
            </a:r>
          </a:p>
        </p:txBody>
      </p:sp>
      <p:sp>
        <p:nvSpPr>
          <p:cNvPr id="39" name="Chart Placeholder 5">
            <a:extLst>
              <a:ext uri="{FF2B5EF4-FFF2-40B4-BE49-F238E27FC236}">
                <a16:creationId xmlns:a16="http://schemas.microsoft.com/office/drawing/2014/main" id="{B6F2D2F6-8065-6E4F-80D4-D7F51B21083E}"/>
              </a:ext>
            </a:extLst>
          </p:cNvPr>
          <p:cNvSpPr>
            <a:spLocks noGrp="1"/>
          </p:cNvSpPr>
          <p:nvPr>
            <p:ph type="chart" sz="quarter" idx="10"/>
          </p:nvPr>
        </p:nvSpPr>
        <p:spPr>
          <a:xfrm>
            <a:off x="666709" y="1745758"/>
            <a:ext cx="5120640" cy="1770328"/>
          </a:xfrm>
        </p:spPr>
        <p:txBody>
          <a:bodyPr/>
          <a:lstStyle>
            <a:lvl1pPr marL="0" indent="0">
              <a:buNone/>
              <a:defRPr/>
            </a:lvl1pPr>
          </a:lstStyle>
          <a:p>
            <a:endParaRPr lang="en-US" dirty="0"/>
          </a:p>
        </p:txBody>
      </p:sp>
      <p:sp>
        <p:nvSpPr>
          <p:cNvPr id="40" name="Text Placeholder 10">
            <a:extLst>
              <a:ext uri="{FF2B5EF4-FFF2-40B4-BE49-F238E27FC236}">
                <a16:creationId xmlns:a16="http://schemas.microsoft.com/office/drawing/2014/main" id="{B43557F3-66F6-334D-A8CF-4AF6A80B063E}"/>
              </a:ext>
            </a:extLst>
          </p:cNvPr>
          <p:cNvSpPr>
            <a:spLocks noGrp="1"/>
          </p:cNvSpPr>
          <p:nvPr>
            <p:ph type="body" sz="quarter" idx="11" hasCustomPrompt="1"/>
          </p:nvPr>
        </p:nvSpPr>
        <p:spPr>
          <a:xfrm>
            <a:off x="563088" y="1489747"/>
            <a:ext cx="5224261" cy="256011"/>
          </a:xfrm>
        </p:spPr>
        <p:txBody>
          <a:bodyPr/>
          <a:lstStyle>
            <a:lvl1pPr marL="0" indent="0">
              <a:buNone/>
              <a:defRPr sz="1200" b="1"/>
            </a:lvl1pPr>
            <a:lvl2pPr marL="338320" indent="0">
              <a:buNone/>
              <a:defRPr sz="1200" b="1"/>
            </a:lvl2pPr>
            <a:lvl3pPr marL="685783" indent="0">
              <a:buNone/>
              <a:defRPr sz="1200" b="1"/>
            </a:lvl3pPr>
            <a:lvl4pPr marL="1033246" indent="0">
              <a:buNone/>
              <a:defRPr sz="1200" b="1"/>
            </a:lvl4pPr>
            <a:lvl5pPr marL="1307559" indent="0">
              <a:buNone/>
              <a:defRPr sz="1200" b="1"/>
            </a:lvl5pPr>
          </a:lstStyle>
          <a:p>
            <a:pPr lvl="0"/>
            <a:r>
              <a:rPr lang="en-US" dirty="0"/>
              <a:t>Graph title</a:t>
            </a:r>
          </a:p>
        </p:txBody>
      </p:sp>
      <p:sp>
        <p:nvSpPr>
          <p:cNvPr id="41" name="Chart Placeholder 5">
            <a:extLst>
              <a:ext uri="{FF2B5EF4-FFF2-40B4-BE49-F238E27FC236}">
                <a16:creationId xmlns:a16="http://schemas.microsoft.com/office/drawing/2014/main" id="{2346A419-1F9D-3A42-A0C5-0433A7F2A8ED}"/>
              </a:ext>
            </a:extLst>
          </p:cNvPr>
          <p:cNvSpPr>
            <a:spLocks noGrp="1"/>
          </p:cNvSpPr>
          <p:nvPr>
            <p:ph type="chart" sz="quarter" idx="12"/>
          </p:nvPr>
        </p:nvSpPr>
        <p:spPr>
          <a:xfrm>
            <a:off x="666709" y="4162386"/>
            <a:ext cx="5120640" cy="1770327"/>
          </a:xfrm>
        </p:spPr>
        <p:txBody>
          <a:bodyPr/>
          <a:lstStyle>
            <a:lvl1pPr marL="0" indent="0">
              <a:buNone/>
              <a:defRPr/>
            </a:lvl1pPr>
          </a:lstStyle>
          <a:p>
            <a:endParaRPr lang="en-US" dirty="0"/>
          </a:p>
        </p:txBody>
      </p:sp>
      <p:sp>
        <p:nvSpPr>
          <p:cNvPr id="42" name="Text Placeholder 10">
            <a:extLst>
              <a:ext uri="{FF2B5EF4-FFF2-40B4-BE49-F238E27FC236}">
                <a16:creationId xmlns:a16="http://schemas.microsoft.com/office/drawing/2014/main" id="{C457DC29-A836-D448-AB15-CA08376EDF44}"/>
              </a:ext>
            </a:extLst>
          </p:cNvPr>
          <p:cNvSpPr>
            <a:spLocks noGrp="1"/>
          </p:cNvSpPr>
          <p:nvPr>
            <p:ph type="body" sz="quarter" idx="13" hasCustomPrompt="1"/>
          </p:nvPr>
        </p:nvSpPr>
        <p:spPr>
          <a:xfrm>
            <a:off x="563088" y="3906376"/>
            <a:ext cx="5224261" cy="256011"/>
          </a:xfrm>
        </p:spPr>
        <p:txBody>
          <a:bodyPr/>
          <a:lstStyle>
            <a:lvl1pPr marL="0" indent="0">
              <a:buNone/>
              <a:defRPr sz="1200" b="1"/>
            </a:lvl1pPr>
            <a:lvl2pPr marL="338320" indent="0">
              <a:buNone/>
              <a:defRPr sz="1200" b="1"/>
            </a:lvl2pPr>
            <a:lvl3pPr marL="685783" indent="0">
              <a:buNone/>
              <a:defRPr sz="1200" b="1"/>
            </a:lvl3pPr>
            <a:lvl4pPr marL="1033246" indent="0">
              <a:buNone/>
              <a:defRPr sz="1200" b="1"/>
            </a:lvl4pPr>
            <a:lvl5pPr marL="1307559" indent="0">
              <a:buNone/>
              <a:defRPr sz="1200" b="1"/>
            </a:lvl5pPr>
          </a:lstStyle>
          <a:p>
            <a:pPr lvl="0"/>
            <a:r>
              <a:rPr lang="en-US" dirty="0"/>
              <a:t>Graph title</a:t>
            </a:r>
          </a:p>
        </p:txBody>
      </p:sp>
      <p:sp>
        <p:nvSpPr>
          <p:cNvPr id="43" name="Chart Placeholder 5">
            <a:extLst>
              <a:ext uri="{FF2B5EF4-FFF2-40B4-BE49-F238E27FC236}">
                <a16:creationId xmlns:a16="http://schemas.microsoft.com/office/drawing/2014/main" id="{73451660-11F0-DD41-BD19-E200960A1D40}"/>
              </a:ext>
            </a:extLst>
          </p:cNvPr>
          <p:cNvSpPr>
            <a:spLocks noGrp="1"/>
          </p:cNvSpPr>
          <p:nvPr>
            <p:ph type="chart" sz="quarter" idx="14"/>
          </p:nvPr>
        </p:nvSpPr>
        <p:spPr>
          <a:xfrm>
            <a:off x="6388761" y="1745758"/>
            <a:ext cx="5120640" cy="1770328"/>
          </a:xfrm>
        </p:spPr>
        <p:txBody>
          <a:bodyPr/>
          <a:lstStyle>
            <a:lvl1pPr marL="0" indent="0">
              <a:buNone/>
              <a:defRPr/>
            </a:lvl1pPr>
          </a:lstStyle>
          <a:p>
            <a:endParaRPr lang="en-US" dirty="0"/>
          </a:p>
        </p:txBody>
      </p:sp>
      <p:sp>
        <p:nvSpPr>
          <p:cNvPr id="44" name="Text Placeholder 10">
            <a:extLst>
              <a:ext uri="{FF2B5EF4-FFF2-40B4-BE49-F238E27FC236}">
                <a16:creationId xmlns:a16="http://schemas.microsoft.com/office/drawing/2014/main" id="{83F701B3-9A33-B349-BF3D-217EFD2970ED}"/>
              </a:ext>
            </a:extLst>
          </p:cNvPr>
          <p:cNvSpPr>
            <a:spLocks noGrp="1"/>
          </p:cNvSpPr>
          <p:nvPr>
            <p:ph type="body" sz="quarter" idx="15" hasCustomPrompt="1"/>
          </p:nvPr>
        </p:nvSpPr>
        <p:spPr>
          <a:xfrm>
            <a:off x="6282069" y="1489748"/>
            <a:ext cx="5230537" cy="256010"/>
          </a:xfrm>
        </p:spPr>
        <p:txBody>
          <a:bodyPr/>
          <a:lstStyle>
            <a:lvl1pPr marL="0" indent="0">
              <a:buNone/>
              <a:defRPr sz="1200" b="1"/>
            </a:lvl1pPr>
            <a:lvl2pPr marL="338320" indent="0">
              <a:buNone/>
              <a:defRPr sz="1200" b="1"/>
            </a:lvl2pPr>
            <a:lvl3pPr marL="685783" indent="0">
              <a:buNone/>
              <a:defRPr sz="1200" b="1"/>
            </a:lvl3pPr>
            <a:lvl4pPr marL="1033246" indent="0">
              <a:buNone/>
              <a:defRPr sz="1200" b="1"/>
            </a:lvl4pPr>
            <a:lvl5pPr marL="1307559" indent="0">
              <a:buNone/>
              <a:defRPr sz="1200" b="1"/>
            </a:lvl5pPr>
          </a:lstStyle>
          <a:p>
            <a:pPr lvl="0"/>
            <a:r>
              <a:rPr lang="en-US" dirty="0"/>
              <a:t>Graph title</a:t>
            </a:r>
          </a:p>
        </p:txBody>
      </p:sp>
      <p:sp>
        <p:nvSpPr>
          <p:cNvPr id="46" name="Text Placeholder 44">
            <a:extLst>
              <a:ext uri="{FF2B5EF4-FFF2-40B4-BE49-F238E27FC236}">
                <a16:creationId xmlns:a16="http://schemas.microsoft.com/office/drawing/2014/main" id="{D21B3960-ABE4-F24E-B3E0-2A928174D6AE}"/>
              </a:ext>
            </a:extLst>
          </p:cNvPr>
          <p:cNvSpPr>
            <a:spLocks noGrp="1"/>
          </p:cNvSpPr>
          <p:nvPr>
            <p:ph type="body" sz="quarter" idx="16" hasCustomPrompt="1"/>
          </p:nvPr>
        </p:nvSpPr>
        <p:spPr>
          <a:xfrm>
            <a:off x="6247162" y="3908769"/>
            <a:ext cx="5278129" cy="1785937"/>
          </a:xfrm>
        </p:spPr>
        <p:txBody>
          <a:bodyPr/>
          <a:lstStyle>
            <a:lvl1pPr marL="0" indent="0">
              <a:spcBef>
                <a:spcPts val="0"/>
              </a:spcBef>
              <a:spcAft>
                <a:spcPts val="1200"/>
              </a:spcAft>
              <a:buFontTx/>
              <a:buNone/>
              <a:defRPr sz="1600" b="1">
                <a:solidFill>
                  <a:schemeClr val="bg1"/>
                </a:solidFill>
              </a:defRPr>
            </a:lvl1pPr>
            <a:lvl2pPr marL="238125" indent="-228600">
              <a:lnSpc>
                <a:spcPct val="100000"/>
              </a:lnSpc>
              <a:spcBef>
                <a:spcPts val="0"/>
              </a:spcBef>
              <a:buClr>
                <a:schemeClr val="bg2"/>
              </a:buClr>
              <a:buFont typeface="Arial" panose="020B0604020202020204" pitchFamily="34" charset="0"/>
              <a:buChar char="•"/>
              <a:tabLst/>
              <a:defRPr sz="1400">
                <a:solidFill>
                  <a:schemeClr val="bg1"/>
                </a:solidFill>
              </a:defRPr>
            </a:lvl2pPr>
            <a:lvl3pPr marL="466725" indent="-228600">
              <a:lnSpc>
                <a:spcPct val="100000"/>
              </a:lnSpc>
              <a:spcBef>
                <a:spcPts val="0"/>
              </a:spcBef>
              <a:buClr>
                <a:schemeClr val="bg2"/>
              </a:buClr>
              <a:tabLst/>
              <a:defRPr sz="1400">
                <a:solidFill>
                  <a:schemeClr val="bg1"/>
                </a:solidFill>
              </a:defRPr>
            </a:lvl3pPr>
            <a:lvl4pPr marL="693738" indent="-217488">
              <a:lnSpc>
                <a:spcPct val="100000"/>
              </a:lnSpc>
              <a:spcBef>
                <a:spcPts val="0"/>
              </a:spcBef>
              <a:buClr>
                <a:schemeClr val="bg2"/>
              </a:buClr>
              <a:tabLst/>
              <a:defRPr sz="1400">
                <a:solidFill>
                  <a:schemeClr val="bg1"/>
                </a:solidFill>
              </a:defRPr>
            </a:lvl4pPr>
            <a:lvl5pPr marL="857250" indent="-174625">
              <a:lnSpc>
                <a:spcPct val="100000"/>
              </a:lnSpc>
              <a:spcBef>
                <a:spcPts val="0"/>
              </a:spcBef>
              <a:buClr>
                <a:schemeClr val="bg2"/>
              </a:buClr>
              <a:tabLst/>
              <a:defRPr sz="1400">
                <a:solidFill>
                  <a:schemeClr val="bg1"/>
                </a:solidFill>
              </a:defRPr>
            </a:lvl5pPr>
          </a:lstStyle>
          <a:p>
            <a:pPr lvl="0"/>
            <a:r>
              <a:rPr lang="en-US" dirty="0"/>
              <a:t>Commentary</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7" name="Text Placeholder 12">
            <a:extLst>
              <a:ext uri="{FF2B5EF4-FFF2-40B4-BE49-F238E27FC236}">
                <a16:creationId xmlns:a16="http://schemas.microsoft.com/office/drawing/2014/main" id="{B3D97F8D-1AE4-4D4F-A071-2356188B9F6C}"/>
              </a:ext>
            </a:extLst>
          </p:cNvPr>
          <p:cNvSpPr>
            <a:spLocks noGrp="1"/>
          </p:cNvSpPr>
          <p:nvPr>
            <p:ph type="body" sz="quarter" idx="17" hasCustomPrompt="1"/>
          </p:nvPr>
        </p:nvSpPr>
        <p:spPr>
          <a:xfrm>
            <a:off x="2445488" y="6293756"/>
            <a:ext cx="9190989" cy="415019"/>
          </a:xfrm>
          <a:prstGeom prst="rect">
            <a:avLst/>
          </a:prstGeom>
        </p:spPr>
        <p:txBody>
          <a:bodyPr lIns="0" tIns="0" rIns="0" bIns="0" anchor="b" anchorCtr="0">
            <a:noAutofit/>
          </a:bodyPr>
          <a:lstStyle>
            <a:lvl1pPr marL="0" indent="0">
              <a:spcBef>
                <a:spcPts val="200"/>
              </a:spcBef>
              <a:buNone/>
              <a:defRPr sz="1000">
                <a:solidFill>
                  <a:schemeClr val="tx1"/>
                </a:solidFill>
                <a:latin typeface="+mn-lt"/>
                <a:cs typeface="Arial" pitchFamily="34" charset="0"/>
              </a:defRPr>
            </a:lvl1pPr>
          </a:lstStyle>
          <a:p>
            <a:pPr lvl="0"/>
            <a:r>
              <a:rPr lang="en-US" dirty="0"/>
              <a:t>Click to edit source</a:t>
            </a:r>
          </a:p>
        </p:txBody>
      </p:sp>
    </p:spTree>
    <p:extLst>
      <p:ext uri="{BB962C8B-B14F-4D97-AF65-F5344CB8AC3E}">
        <p14:creationId xmlns:p14="http://schemas.microsoft.com/office/powerpoint/2010/main" val="22204055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75488" y="232327"/>
            <a:ext cx="11277600" cy="950976"/>
          </a:xfrm>
        </p:spPr>
        <p:txBody>
          <a:bodyPr anchor="t"/>
          <a:lstStyle/>
          <a:p>
            <a:r>
              <a:rPr lang="en-US" dirty="0"/>
              <a:t>Click to edit Master title style</a:t>
            </a:r>
          </a:p>
        </p:txBody>
      </p:sp>
      <p:sp>
        <p:nvSpPr>
          <p:cNvPr id="3" name="Content Placeholder 2"/>
          <p:cNvSpPr>
            <a:spLocks noGrp="1"/>
          </p:cNvSpPr>
          <p:nvPr>
            <p:ph idx="1"/>
          </p:nvPr>
        </p:nvSpPr>
        <p:spPr>
          <a:xfrm>
            <a:off x="475488" y="1883664"/>
            <a:ext cx="11277600" cy="378561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9"/>
          <p:cNvSpPr>
            <a:spLocks noGrp="1"/>
          </p:cNvSpPr>
          <p:nvPr>
            <p:ph type="body" sz="quarter" idx="15" hasCustomPrompt="1"/>
          </p:nvPr>
        </p:nvSpPr>
        <p:spPr bwMode="gray">
          <a:xfrm>
            <a:off x="475494" y="1188722"/>
            <a:ext cx="11272012" cy="396947"/>
          </a:xfrm>
          <a:prstGeom prst="rect">
            <a:avLst/>
          </a:prstGeom>
          <a:noFill/>
        </p:spPr>
        <p:txBody>
          <a:bodyPr wrap="square" rtlCol="0">
            <a:noAutofit/>
          </a:bodyPr>
          <a:lstStyle>
            <a:lvl1pPr marL="0" indent="0" algn="l" rtl="0" fontAlgn="base">
              <a:lnSpc>
                <a:spcPct val="90000"/>
              </a:lnSpc>
              <a:spcBef>
                <a:spcPct val="0"/>
              </a:spcBef>
              <a:spcAft>
                <a:spcPct val="0"/>
              </a:spcAft>
              <a:buNone/>
              <a:defRPr lang="en-US" sz="2200" b="0" kern="1200" smtClean="0">
                <a:solidFill>
                  <a:srgbClr val="072C44"/>
                </a:solidFill>
                <a:latin typeface="+mj-lt"/>
                <a:ea typeface="+mn-ea"/>
                <a:cs typeface="+mn-cs"/>
              </a:defRPr>
            </a:lvl1pPr>
            <a:lvl2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2pPr>
            <a:lvl3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3pPr>
            <a:lvl4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4pPr>
            <a:lvl5pPr algn="l" rtl="0" fontAlgn="base">
              <a:lnSpc>
                <a:spcPct val="90000"/>
              </a:lnSpc>
              <a:spcBef>
                <a:spcPct val="0"/>
              </a:spcBef>
              <a:spcAft>
                <a:spcPct val="0"/>
              </a:spcAft>
              <a:defRPr lang="en-US" sz="2200" b="1" kern="1200" dirty="0" smtClean="0">
                <a:solidFill>
                  <a:schemeClr val="tx1"/>
                </a:solidFill>
                <a:latin typeface="Arial Narrow" pitchFamily="34" charset="0"/>
                <a:ea typeface="+mn-ea"/>
                <a:cs typeface="+mn-cs"/>
              </a:defRPr>
            </a:lvl5pPr>
          </a:lstStyle>
          <a:p>
            <a:pPr lvl="0"/>
            <a:r>
              <a:rPr lang="en-US" dirty="0"/>
              <a:t>Click to edit subtitle</a:t>
            </a:r>
          </a:p>
        </p:txBody>
      </p:sp>
      <p:sp>
        <p:nvSpPr>
          <p:cNvPr id="8" name="Text Placeholder 12">
            <a:extLst>
              <a:ext uri="{FF2B5EF4-FFF2-40B4-BE49-F238E27FC236}">
                <a16:creationId xmlns:a16="http://schemas.microsoft.com/office/drawing/2014/main" id="{E54DE06E-A783-FB4C-83B3-DF92FA7AD2D0}"/>
              </a:ext>
            </a:extLst>
          </p:cNvPr>
          <p:cNvSpPr>
            <a:spLocks noGrp="1"/>
          </p:cNvSpPr>
          <p:nvPr>
            <p:ph type="body" sz="quarter" idx="17" hasCustomPrompt="1"/>
          </p:nvPr>
        </p:nvSpPr>
        <p:spPr>
          <a:xfrm>
            <a:off x="1103936" y="5709556"/>
            <a:ext cx="10643570" cy="415019"/>
          </a:xfrm>
          <a:prstGeom prst="rect">
            <a:avLst/>
          </a:prstGeom>
        </p:spPr>
        <p:txBody>
          <a:bodyPr lIns="0" tIns="0" rIns="0" bIns="0" anchor="b" anchorCtr="0">
            <a:noAutofit/>
          </a:bodyPr>
          <a:lstStyle>
            <a:lvl1pPr marL="0" indent="0">
              <a:spcBef>
                <a:spcPts val="200"/>
              </a:spcBef>
              <a:buNone/>
              <a:defRPr sz="1000">
                <a:solidFill>
                  <a:schemeClr val="tx1"/>
                </a:solidFill>
                <a:latin typeface="+mn-lt"/>
                <a:cs typeface="Arial" pitchFamily="34" charset="0"/>
              </a:defRPr>
            </a:lvl1pPr>
          </a:lstStyle>
          <a:p>
            <a:pPr lvl="0"/>
            <a:r>
              <a:rPr lang="en-US" dirty="0"/>
              <a:t>Click to edit source</a:t>
            </a:r>
          </a:p>
        </p:txBody>
      </p:sp>
    </p:spTree>
    <p:extLst>
      <p:ext uri="{BB962C8B-B14F-4D97-AF65-F5344CB8AC3E}">
        <p14:creationId xmlns:p14="http://schemas.microsoft.com/office/powerpoint/2010/main" val="15542639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userDrawn="1">
  <p:cSld name="Thanks">
    <p:spTree>
      <p:nvGrpSpPr>
        <p:cNvPr id="1" name=""/>
        <p:cNvGrpSpPr/>
        <p:nvPr/>
      </p:nvGrpSpPr>
      <p:grpSpPr>
        <a:xfrm>
          <a:off x="0" y="0"/>
          <a:ext cx="0" cy="0"/>
          <a:chOff x="0" y="0"/>
          <a:chExt cx="0" cy="0"/>
        </a:xfrm>
      </p:grpSpPr>
      <p:pic>
        <p:nvPicPr>
          <p:cNvPr id="7" name="Picture 6" descr="III_logo-4c.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826173" y="2051143"/>
            <a:ext cx="2539653" cy="752079"/>
          </a:xfrm>
          <a:prstGeom prst="rect">
            <a:avLst/>
          </a:prstGeom>
        </p:spPr>
      </p:pic>
      <p:sp>
        <p:nvSpPr>
          <p:cNvPr id="8" name="Title 1"/>
          <p:cNvSpPr txBox="1">
            <a:spLocks/>
          </p:cNvSpPr>
          <p:nvPr userDrawn="1"/>
        </p:nvSpPr>
        <p:spPr>
          <a:xfrm>
            <a:off x="1052945" y="4098867"/>
            <a:ext cx="9633527" cy="671338"/>
          </a:xfrm>
          <a:prstGeom prst="rect">
            <a:avLst/>
          </a:prstGeom>
        </p:spPr>
        <p:txBody>
          <a:bodyPr/>
          <a:lstStyle>
            <a:lvl1pPr algn="l" defTabSz="914377" rtl="0" eaLnBrk="1" latinLnBrk="0" hangingPunct="1">
              <a:lnSpc>
                <a:spcPct val="90000"/>
              </a:lnSpc>
              <a:spcBef>
                <a:spcPts val="0"/>
              </a:spcBef>
              <a:buNone/>
              <a:defRPr sz="3000" b="0" kern="1200">
                <a:solidFill>
                  <a:srgbClr val="337DBE"/>
                </a:solidFill>
                <a:latin typeface="+mj-lt"/>
                <a:ea typeface="+mj-ea"/>
                <a:cs typeface="+mj-cs"/>
              </a:defRPr>
            </a:lvl1pPr>
          </a:lstStyle>
          <a:p>
            <a:pPr algn="ctr"/>
            <a:r>
              <a:rPr lang="en-US" dirty="0"/>
              <a:t>Thank you!</a:t>
            </a:r>
          </a:p>
        </p:txBody>
      </p:sp>
      <p:sp>
        <p:nvSpPr>
          <p:cNvPr id="9" name="Subtitle 2"/>
          <p:cNvSpPr txBox="1">
            <a:spLocks/>
          </p:cNvSpPr>
          <p:nvPr userDrawn="1"/>
        </p:nvSpPr>
        <p:spPr>
          <a:xfrm>
            <a:off x="1052945" y="4857177"/>
            <a:ext cx="9633526" cy="415498"/>
          </a:xfrm>
          <a:prstGeom prst="rect">
            <a:avLst/>
          </a:prstGeom>
        </p:spPr>
        <p:txBody>
          <a:bodyPr/>
          <a:lstStyle>
            <a:lvl1pPr marL="292601" indent="-292601" algn="l" defTabSz="914377" rtl="0" eaLnBrk="1" latinLnBrk="0" hangingPunct="1">
              <a:lnSpc>
                <a:spcPct val="90000"/>
              </a:lnSpc>
              <a:spcBef>
                <a:spcPts val="2000"/>
              </a:spcBef>
              <a:buClr>
                <a:srgbClr val="337DBE"/>
              </a:buClr>
              <a:buSzPct val="77000"/>
              <a:buFont typeface="Wingdings 3" panose="05040102010807070707" pitchFamily="18" charset="2"/>
              <a:buChar char=""/>
              <a:defRPr sz="2200" kern="1200">
                <a:solidFill>
                  <a:schemeClr val="tx1"/>
                </a:solidFill>
                <a:latin typeface="+mn-lt"/>
                <a:ea typeface="+mn-ea"/>
                <a:cs typeface="+mn-cs"/>
              </a:defRPr>
            </a:lvl1pPr>
            <a:lvl2pPr marL="566914" indent="-228594" algn="l" defTabSz="914377" rtl="0" eaLnBrk="1" latinLnBrk="0" hangingPunct="1">
              <a:lnSpc>
                <a:spcPct val="90000"/>
              </a:lnSpc>
              <a:spcBef>
                <a:spcPts val="1000"/>
              </a:spcBef>
              <a:buClr>
                <a:srgbClr val="337DBE"/>
              </a:buClr>
              <a:buFont typeface="Wingdings" panose="05000000000000000000" pitchFamily="2" charset="2"/>
              <a:buChar char=""/>
              <a:defRPr sz="2000" kern="1200">
                <a:solidFill>
                  <a:schemeClr val="tx1"/>
                </a:solidFill>
                <a:latin typeface="+mn-lt"/>
                <a:ea typeface="+mn-ea"/>
                <a:cs typeface="+mn-cs"/>
              </a:defRPr>
            </a:lvl2pPr>
            <a:lvl3pPr marL="914377" indent="-228594" algn="l" defTabSz="914377" rtl="0" eaLnBrk="1" latinLnBrk="0" hangingPunct="1">
              <a:lnSpc>
                <a:spcPct val="90000"/>
              </a:lnSpc>
              <a:spcBef>
                <a:spcPts val="500"/>
              </a:spcBef>
              <a:buClr>
                <a:srgbClr val="337DBE"/>
              </a:buClr>
              <a:buFont typeface="Arial" pitchFamily="34" charset="0"/>
              <a:buChar char="–"/>
              <a:defRPr sz="1800" kern="1200">
                <a:solidFill>
                  <a:schemeClr val="tx1"/>
                </a:solidFill>
                <a:latin typeface="+mn-lt"/>
                <a:ea typeface="+mn-ea"/>
                <a:cs typeface="+mn-cs"/>
              </a:defRPr>
            </a:lvl3pPr>
            <a:lvl4pPr marL="1252697" indent="-219451" algn="l" defTabSz="914377" rtl="0" eaLnBrk="1" latinLnBrk="0" hangingPunct="1">
              <a:lnSpc>
                <a:spcPct val="90000"/>
              </a:lnSpc>
              <a:spcBef>
                <a:spcPts val="200"/>
              </a:spcBef>
              <a:buClr>
                <a:srgbClr val="337DBE"/>
              </a:buClr>
              <a:buFont typeface="Wingdings" pitchFamily="2" charset="2"/>
              <a:buChar char="§"/>
              <a:defRPr sz="1600" kern="1200">
                <a:solidFill>
                  <a:schemeClr val="tx1"/>
                </a:solidFill>
                <a:latin typeface="+mn-lt"/>
                <a:ea typeface="+mn-ea"/>
                <a:cs typeface="+mn-cs"/>
              </a:defRPr>
            </a:lvl4pPr>
            <a:lvl5pPr marL="1481291" indent="-173732" algn="l" defTabSz="914377" rtl="0" eaLnBrk="1" latinLnBrk="0" hangingPunct="1">
              <a:lnSpc>
                <a:spcPct val="90000"/>
              </a:lnSpc>
              <a:spcBef>
                <a:spcPts val="100"/>
              </a:spcBef>
              <a:buClr>
                <a:srgbClr val="337DBE"/>
              </a:buClr>
              <a:buFont typeface="Arial" pitchFamily="34" charset="0"/>
              <a:buChar char="»"/>
              <a:defRPr sz="1400" kern="1200">
                <a:solidFill>
                  <a:schemeClr val="tx1"/>
                </a:solidFill>
                <a:latin typeface="+mn-lt"/>
                <a:ea typeface="+mn-ea"/>
                <a:cs typeface="+mn-cs"/>
              </a:defRPr>
            </a:lvl5pPr>
            <a:lvl6pPr marL="2514537"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2400" dirty="0">
                <a:solidFill>
                  <a:srgbClr val="153B65"/>
                </a:solidFill>
              </a:rPr>
              <a:t>www.iii.org</a:t>
            </a:r>
          </a:p>
        </p:txBody>
      </p:sp>
      <p:sp>
        <p:nvSpPr>
          <p:cNvPr id="11" name="Subtitle 2">
            <a:extLst>
              <a:ext uri="{FF2B5EF4-FFF2-40B4-BE49-F238E27FC236}">
                <a16:creationId xmlns:a16="http://schemas.microsoft.com/office/drawing/2014/main" id="{279DE439-7A34-904A-8FD8-3BEB7CA94911}"/>
              </a:ext>
            </a:extLst>
          </p:cNvPr>
          <p:cNvSpPr txBox="1">
            <a:spLocks/>
          </p:cNvSpPr>
          <p:nvPr userDrawn="1"/>
        </p:nvSpPr>
        <p:spPr bwMode="gray">
          <a:xfrm>
            <a:off x="4548548" y="2917775"/>
            <a:ext cx="3094903" cy="243143"/>
          </a:xfrm>
          <a:prstGeom prst="rect">
            <a:avLst/>
          </a:prstGeom>
        </p:spPr>
        <p:txBody>
          <a:bodyPr vert="horz" lIns="0" tIns="0" rIns="0" bIns="0" rtlCol="0">
            <a:noAutofit/>
          </a:bodyPr>
          <a:lstStyle>
            <a:lvl1pPr marL="0" indent="0" algn="l" defTabSz="914400" rtl="0" eaLnBrk="1" latinLnBrk="0" hangingPunct="1">
              <a:lnSpc>
                <a:spcPct val="90000"/>
              </a:lnSpc>
              <a:spcBef>
                <a:spcPts val="400"/>
              </a:spcBef>
              <a:buClr>
                <a:srgbClr val="337DBE"/>
              </a:buClr>
              <a:buSzPct val="77000"/>
              <a:buFont typeface="Wingdings 3" panose="05040102010807070707" pitchFamily="18" charset="2"/>
              <a:buNone/>
              <a:defRPr sz="2000" kern="1200">
                <a:solidFill>
                  <a:srgbClr val="072C44"/>
                </a:solidFill>
                <a:latin typeface="+mn-lt"/>
                <a:ea typeface="+mn-ea"/>
                <a:cs typeface="+mn-cs"/>
              </a:defRPr>
            </a:lvl1pPr>
            <a:lvl2pPr marL="457200" indent="0" algn="ctr" defTabSz="914400" rtl="0" eaLnBrk="1" latinLnBrk="0" hangingPunct="1">
              <a:lnSpc>
                <a:spcPct val="90000"/>
              </a:lnSpc>
              <a:spcBef>
                <a:spcPts val="1000"/>
              </a:spcBef>
              <a:buClr>
                <a:srgbClr val="337DBE"/>
              </a:buClr>
              <a:buFont typeface="Wingdings" panose="05000000000000000000" pitchFamily="2" charset="2"/>
              <a:buNone/>
              <a:defRPr sz="2000" kern="1200">
                <a:solidFill>
                  <a:schemeClr val="tx1">
                    <a:tint val="75000"/>
                  </a:schemeClr>
                </a:solidFill>
                <a:latin typeface="+mn-lt"/>
                <a:ea typeface="+mn-ea"/>
                <a:cs typeface="+mn-cs"/>
              </a:defRPr>
            </a:lvl2pPr>
            <a:lvl3pPr marL="914400" indent="0" algn="ctr" defTabSz="914400" rtl="0" eaLnBrk="1" latinLnBrk="0" hangingPunct="1">
              <a:lnSpc>
                <a:spcPct val="90000"/>
              </a:lnSpc>
              <a:spcBef>
                <a:spcPts val="500"/>
              </a:spcBef>
              <a:buClr>
                <a:srgbClr val="337DBE"/>
              </a:buClr>
              <a:buFont typeface="Arial" pitchFamily="34" charset="0"/>
              <a:buNone/>
              <a:defRPr sz="1800" kern="1200">
                <a:solidFill>
                  <a:schemeClr val="tx1">
                    <a:tint val="75000"/>
                  </a:schemeClr>
                </a:solidFill>
                <a:latin typeface="+mn-lt"/>
                <a:ea typeface="+mn-ea"/>
                <a:cs typeface="+mn-cs"/>
              </a:defRPr>
            </a:lvl3pPr>
            <a:lvl4pPr marL="1371600" indent="0" algn="ctr" defTabSz="914400" rtl="0" eaLnBrk="1" latinLnBrk="0" hangingPunct="1">
              <a:lnSpc>
                <a:spcPct val="90000"/>
              </a:lnSpc>
              <a:spcBef>
                <a:spcPts val="200"/>
              </a:spcBef>
              <a:buClr>
                <a:srgbClr val="337DBE"/>
              </a:buClr>
              <a:buFont typeface="Wingdings" pitchFamily="2" charset="2"/>
              <a:buNone/>
              <a:defRPr sz="1600" kern="1200">
                <a:solidFill>
                  <a:schemeClr val="tx1">
                    <a:tint val="75000"/>
                  </a:schemeClr>
                </a:solidFill>
                <a:latin typeface="+mn-lt"/>
                <a:ea typeface="+mn-ea"/>
                <a:cs typeface="+mn-cs"/>
              </a:defRPr>
            </a:lvl4pPr>
            <a:lvl5pPr marL="1828800" indent="0" algn="ctr" defTabSz="914400" rtl="0" eaLnBrk="1" latinLnBrk="0" hangingPunct="1">
              <a:lnSpc>
                <a:spcPct val="90000"/>
              </a:lnSpc>
              <a:spcBef>
                <a:spcPts val="100"/>
              </a:spcBef>
              <a:buClr>
                <a:srgbClr val="337DBE"/>
              </a:buClr>
              <a:buFont typeface="Arial" pitchFamily="34" charset="0"/>
              <a:buNone/>
              <a:defRPr sz="14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ctr"/>
            <a:r>
              <a:rPr lang="en-US" sz="2400" dirty="0">
                <a:solidFill>
                  <a:srgbClr val="153B65"/>
                </a:solidFill>
              </a:rPr>
              <a:t>Informed. Empowered.</a:t>
            </a:r>
          </a:p>
        </p:txBody>
      </p:sp>
    </p:spTree>
    <p:extLst>
      <p:ext uri="{BB962C8B-B14F-4D97-AF65-F5344CB8AC3E}">
        <p14:creationId xmlns:p14="http://schemas.microsoft.com/office/powerpoint/2010/main" val="107481497"/>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7058FB5-61A0-4DFD-B31F-21ECF5CE7074}" type="datetimeFigureOut">
              <a:rPr lang="en-US" smtClean="0"/>
              <a:t>10/14/2020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52F0B1-1B8D-46D6-98EC-D81563071772}" type="slidenum">
              <a:rPr lang="en-US" smtClean="0"/>
              <a:t>‹#›</a:t>
            </a:fld>
            <a:endParaRPr lang="en-US"/>
          </a:p>
        </p:txBody>
      </p:sp>
    </p:spTree>
    <p:extLst>
      <p:ext uri="{BB962C8B-B14F-4D97-AF65-F5344CB8AC3E}">
        <p14:creationId xmlns:p14="http://schemas.microsoft.com/office/powerpoint/2010/main" val="25817782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7058FB5-61A0-4DFD-B31F-21ECF5CE7074}" type="datetimeFigureOut">
              <a:rPr lang="en-US" smtClean="0"/>
              <a:t>10/14/2020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52F0B1-1B8D-46D6-98EC-D81563071772}" type="slidenum">
              <a:rPr lang="en-US" smtClean="0"/>
              <a:t>‹#›</a:t>
            </a:fld>
            <a:endParaRPr lang="en-US"/>
          </a:p>
        </p:txBody>
      </p:sp>
    </p:spTree>
    <p:extLst>
      <p:ext uri="{BB962C8B-B14F-4D97-AF65-F5344CB8AC3E}">
        <p14:creationId xmlns:p14="http://schemas.microsoft.com/office/powerpoint/2010/main" val="22931364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7058FB5-61A0-4DFD-B31F-21ECF5CE7074}" type="datetimeFigureOut">
              <a:rPr lang="en-US" smtClean="0"/>
              <a:t>10/14/2020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652F0B1-1B8D-46D6-98EC-D81563071772}" type="slidenum">
              <a:rPr lang="en-US" smtClean="0"/>
              <a:t>‹#›</a:t>
            </a:fld>
            <a:endParaRPr lang="en-US"/>
          </a:p>
        </p:txBody>
      </p:sp>
    </p:spTree>
    <p:extLst>
      <p:ext uri="{BB962C8B-B14F-4D97-AF65-F5344CB8AC3E}">
        <p14:creationId xmlns:p14="http://schemas.microsoft.com/office/powerpoint/2010/main" val="6842254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7058FB5-61A0-4DFD-B31F-21ECF5CE7074}" type="datetimeFigureOut">
              <a:rPr lang="en-US" smtClean="0"/>
              <a:t>10/14/2020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652F0B1-1B8D-46D6-98EC-D81563071772}" type="slidenum">
              <a:rPr lang="en-US" smtClean="0"/>
              <a:t>‹#›</a:t>
            </a:fld>
            <a:endParaRPr lang="en-US"/>
          </a:p>
        </p:txBody>
      </p:sp>
    </p:spTree>
    <p:extLst>
      <p:ext uri="{BB962C8B-B14F-4D97-AF65-F5344CB8AC3E}">
        <p14:creationId xmlns:p14="http://schemas.microsoft.com/office/powerpoint/2010/main" val="13404067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7058FB5-61A0-4DFD-B31F-21ECF5CE7074}" type="datetimeFigureOut">
              <a:rPr lang="en-US" smtClean="0"/>
              <a:t>10/14/2020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652F0B1-1B8D-46D6-98EC-D81563071772}" type="slidenum">
              <a:rPr lang="en-US" smtClean="0"/>
              <a:t>‹#›</a:t>
            </a:fld>
            <a:endParaRPr lang="en-US"/>
          </a:p>
        </p:txBody>
      </p:sp>
    </p:spTree>
    <p:extLst>
      <p:ext uri="{BB962C8B-B14F-4D97-AF65-F5344CB8AC3E}">
        <p14:creationId xmlns:p14="http://schemas.microsoft.com/office/powerpoint/2010/main" val="30845384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7058FB5-61A0-4DFD-B31F-21ECF5CE7074}" type="datetimeFigureOut">
              <a:rPr lang="en-US" smtClean="0"/>
              <a:t>10/14/2020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652F0B1-1B8D-46D6-98EC-D81563071772}" type="slidenum">
              <a:rPr lang="en-US" smtClean="0"/>
              <a:t>‹#›</a:t>
            </a:fld>
            <a:endParaRPr lang="en-US"/>
          </a:p>
        </p:txBody>
      </p:sp>
    </p:spTree>
    <p:extLst>
      <p:ext uri="{BB962C8B-B14F-4D97-AF65-F5344CB8AC3E}">
        <p14:creationId xmlns:p14="http://schemas.microsoft.com/office/powerpoint/2010/main" val="40217782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7058FB5-61A0-4DFD-B31F-21ECF5CE7074}" type="datetimeFigureOut">
              <a:rPr lang="en-US" smtClean="0"/>
              <a:t>10/14/2020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652F0B1-1B8D-46D6-98EC-D81563071772}" type="slidenum">
              <a:rPr lang="en-US" smtClean="0"/>
              <a:t>‹#›</a:t>
            </a:fld>
            <a:endParaRPr lang="en-US"/>
          </a:p>
        </p:txBody>
      </p:sp>
    </p:spTree>
    <p:extLst>
      <p:ext uri="{BB962C8B-B14F-4D97-AF65-F5344CB8AC3E}">
        <p14:creationId xmlns:p14="http://schemas.microsoft.com/office/powerpoint/2010/main" val="39907934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7058FB5-61A0-4DFD-B31F-21ECF5CE7074}" type="datetimeFigureOut">
              <a:rPr lang="en-US" smtClean="0"/>
              <a:t>10/14/2020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652F0B1-1B8D-46D6-98EC-D81563071772}" type="slidenum">
              <a:rPr lang="en-US" smtClean="0"/>
              <a:t>‹#›</a:t>
            </a:fld>
            <a:endParaRPr lang="en-US"/>
          </a:p>
        </p:txBody>
      </p:sp>
    </p:spTree>
    <p:extLst>
      <p:ext uri="{BB962C8B-B14F-4D97-AF65-F5344CB8AC3E}">
        <p14:creationId xmlns:p14="http://schemas.microsoft.com/office/powerpoint/2010/main" val="16680299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7058FB5-61A0-4DFD-B31F-21ECF5CE7074}" type="datetimeFigureOut">
              <a:rPr lang="en-US" smtClean="0"/>
              <a:t>10/14/2020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2F0B1-1B8D-46D6-98EC-D81563071772}" type="slidenum">
              <a:rPr lang="en-US" smtClean="0"/>
              <a:t>‹#›</a:t>
            </a:fld>
            <a:endParaRPr lang="en-US"/>
          </a:p>
        </p:txBody>
      </p:sp>
      <p:sp>
        <p:nvSpPr>
          <p:cNvPr id="7" name="Rectangle 6">
            <a:extLst>
              <a:ext uri="{FF2B5EF4-FFF2-40B4-BE49-F238E27FC236}">
                <a16:creationId xmlns:a16="http://schemas.microsoft.com/office/drawing/2014/main" id="{52C3774F-A532-450A-8A5B-898D2162A446}"/>
              </a:ext>
            </a:extLst>
          </p:cNvPr>
          <p:cNvSpPr/>
          <p:nvPr userDrawn="1"/>
        </p:nvSpPr>
        <p:spPr>
          <a:xfrm>
            <a:off x="0" y="6241421"/>
            <a:ext cx="12192000" cy="616591"/>
          </a:xfrm>
          <a:prstGeom prst="rect">
            <a:avLst/>
          </a:prstGeom>
          <a:solidFill>
            <a:srgbClr val="1C93D1"/>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800" dirty="0"/>
          </a:p>
        </p:txBody>
      </p:sp>
      <p:sp>
        <p:nvSpPr>
          <p:cNvPr id="9" name="TextBox 8">
            <a:extLst>
              <a:ext uri="{FF2B5EF4-FFF2-40B4-BE49-F238E27FC236}">
                <a16:creationId xmlns:a16="http://schemas.microsoft.com/office/drawing/2014/main" id="{2BF45798-1384-4279-AB3B-8031BCBD3D6F}"/>
              </a:ext>
            </a:extLst>
          </p:cNvPr>
          <p:cNvSpPr txBox="1"/>
          <p:nvPr userDrawn="1"/>
        </p:nvSpPr>
        <p:spPr>
          <a:xfrm>
            <a:off x="9058542" y="6356362"/>
            <a:ext cx="2811883" cy="430887"/>
          </a:xfrm>
          <a:prstGeom prst="rect">
            <a:avLst/>
          </a:prstGeom>
          <a:noFill/>
        </p:spPr>
        <p:txBody>
          <a:bodyPr wrap="square" rtlCol="0">
            <a:spAutoFit/>
          </a:bodyPr>
          <a:lstStyle/>
          <a:p>
            <a:pPr algn="r"/>
            <a:r>
              <a:rPr lang="en-US" sz="2200" dirty="0">
                <a:solidFill>
                  <a:schemeClr val="bg1"/>
                </a:solidFill>
                <a:latin typeface="Arial" panose="020B0604020202020204" pitchFamily="34" charset="0"/>
                <a:cs typeface="Arial" panose="020B0604020202020204" pitchFamily="34" charset="0"/>
              </a:rPr>
              <a:t>#CLMSymposium</a:t>
            </a:r>
          </a:p>
        </p:txBody>
      </p:sp>
      <p:pic>
        <p:nvPicPr>
          <p:cNvPr id="12" name="Picture 11">
            <a:extLst>
              <a:ext uri="{FF2B5EF4-FFF2-40B4-BE49-F238E27FC236}">
                <a16:creationId xmlns:a16="http://schemas.microsoft.com/office/drawing/2014/main" id="{8B9F7C86-ACC8-47E5-A314-62238ECFF554}"/>
              </a:ext>
            </a:extLst>
          </p:cNvPr>
          <p:cNvPicPr>
            <a:picLocks noChangeAspect="1"/>
          </p:cNvPicPr>
          <p:nvPr userDrawn="1"/>
        </p:nvPicPr>
        <p:blipFill rotWithShape="1">
          <a:blip r:embed="rId17" cstate="screen">
            <a:extLst>
              <a:ext uri="{28A0092B-C50C-407E-A947-70E740481C1C}">
                <a14:useLocalDpi xmlns:a14="http://schemas.microsoft.com/office/drawing/2010/main"/>
              </a:ext>
            </a:extLst>
          </a:blip>
          <a:srcRect/>
          <a:stretch/>
        </p:blipFill>
        <p:spPr>
          <a:xfrm>
            <a:off x="155575" y="6296711"/>
            <a:ext cx="1037210" cy="523190"/>
          </a:xfrm>
          <a:prstGeom prst="rect">
            <a:avLst/>
          </a:prstGeom>
        </p:spPr>
      </p:pic>
    </p:spTree>
    <p:extLst>
      <p:ext uri="{BB962C8B-B14F-4D97-AF65-F5344CB8AC3E}">
        <p14:creationId xmlns:p14="http://schemas.microsoft.com/office/powerpoint/2010/main" val="30603876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5" r:id="rId12"/>
    <p:sldLayoutId id="2147483687" r:id="rId13"/>
    <p:sldLayoutId id="2147483688" r:id="rId14"/>
    <p:sldLayoutId id="2147483689"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2.xml"/><Relationship Id="rId1" Type="http://schemas.openxmlformats.org/officeDocument/2006/relationships/tags" Target="../tags/tag2.xml"/><Relationship Id="rId5" Type="http://schemas.openxmlformats.org/officeDocument/2006/relationships/chart" Target="../charts/chart8.xml"/><Relationship Id="rId4" Type="http://schemas.openxmlformats.org/officeDocument/2006/relationships/chart" Target="../charts/chart7.xml"/></Relationships>
</file>

<file path=ppt/slides/_rels/slide13.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3.xml"/><Relationship Id="rId1" Type="http://schemas.openxmlformats.org/officeDocument/2006/relationships/slideLayout" Target="../slideLayouts/slideLayout12.xml"/><Relationship Id="rId4" Type="http://schemas.openxmlformats.org/officeDocument/2006/relationships/image" Target="../media/image24.jpeg"/></Relationships>
</file>

<file path=ppt/slides/_rels/slide1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8" Type="http://schemas.openxmlformats.org/officeDocument/2006/relationships/chart" Target="../charts/chart11.xml"/><Relationship Id="rId3" Type="http://schemas.openxmlformats.org/officeDocument/2006/relationships/tags" Target="../tags/tag4.xml"/><Relationship Id="rId7" Type="http://schemas.openxmlformats.org/officeDocument/2006/relationships/image" Target="../media/image26.emf"/><Relationship Id="rId2" Type="http://schemas.openxmlformats.org/officeDocument/2006/relationships/tags" Target="../tags/tag3.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notesSlide" Target="../notesSlides/notesSlide16.xml"/><Relationship Id="rId4"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tags" Target="../tags/tag6.xml"/><Relationship Id="rId7" Type="http://schemas.openxmlformats.org/officeDocument/2006/relationships/image" Target="../media/image27.emf"/><Relationship Id="rId2" Type="http://schemas.openxmlformats.org/officeDocument/2006/relationships/tags" Target="../tags/tag5.xml"/><Relationship Id="rId1" Type="http://schemas.openxmlformats.org/officeDocument/2006/relationships/vmlDrawing" Target="../drawings/vmlDrawing2.vml"/><Relationship Id="rId6" Type="http://schemas.openxmlformats.org/officeDocument/2006/relationships/oleObject" Target="../embeddings/oleObject2.bin"/><Relationship Id="rId5" Type="http://schemas.openxmlformats.org/officeDocument/2006/relationships/notesSlide" Target="../notesSlides/notesSlide17.xml"/><Relationship Id="rId10" Type="http://schemas.openxmlformats.org/officeDocument/2006/relationships/image" Target="../media/image30.jpeg"/><Relationship Id="rId4" Type="http://schemas.openxmlformats.org/officeDocument/2006/relationships/slideLayout" Target="../slideLayouts/slideLayout14.xml"/><Relationship Id="rId9" Type="http://schemas.openxmlformats.org/officeDocument/2006/relationships/image" Target="../media/image29.jpe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2.xml"/><Relationship Id="rId1" Type="http://schemas.openxmlformats.org/officeDocument/2006/relationships/tags" Target="../tags/tag1.xml"/><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tags" Target="../tags/tag8.xml"/><Relationship Id="rId7" Type="http://schemas.openxmlformats.org/officeDocument/2006/relationships/image" Target="../media/image26.emf"/><Relationship Id="rId2" Type="http://schemas.openxmlformats.org/officeDocument/2006/relationships/tags" Target="../tags/tag7.xml"/><Relationship Id="rId1" Type="http://schemas.openxmlformats.org/officeDocument/2006/relationships/vmlDrawing" Target="../drawings/vmlDrawing3.vml"/><Relationship Id="rId6" Type="http://schemas.openxmlformats.org/officeDocument/2006/relationships/oleObject" Target="../embeddings/oleObject3.bin"/><Relationship Id="rId5" Type="http://schemas.openxmlformats.org/officeDocument/2006/relationships/notesSlide" Target="../notesSlides/notesSlide18.xml"/><Relationship Id="rId4"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33.png"/><Relationship Id="rId4" Type="http://schemas.openxmlformats.org/officeDocument/2006/relationships/image" Target="../media/image32.png"/></Relationships>
</file>

<file path=ppt/slides/_rels/slide22.xml.rels><?xml version="1.0" encoding="UTF-8" standalone="yes"?>
<Relationships xmlns="http://schemas.openxmlformats.org/package/2006/relationships"><Relationship Id="rId3" Type="http://schemas.openxmlformats.org/officeDocument/2006/relationships/image" Target="../media/image34.jpeg"/><Relationship Id="rId7" Type="http://schemas.openxmlformats.org/officeDocument/2006/relationships/image" Target="../media/image38.jpeg"/><Relationship Id="rId2" Type="http://schemas.openxmlformats.org/officeDocument/2006/relationships/notesSlide" Target="../notesSlides/notesSlide20.xml"/><Relationship Id="rId1" Type="http://schemas.openxmlformats.org/officeDocument/2006/relationships/slideLayout" Target="../slideLayouts/slideLayout6.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jpeg"/></Relationships>
</file>

<file path=ppt/slides/_rels/slide23.xml.rels><?xml version="1.0" encoding="UTF-8" standalone="yes"?>
<Relationships xmlns="http://schemas.openxmlformats.org/package/2006/relationships"><Relationship Id="rId3" Type="http://schemas.openxmlformats.org/officeDocument/2006/relationships/image" Target="../media/image34.jpeg"/><Relationship Id="rId7" Type="http://schemas.openxmlformats.org/officeDocument/2006/relationships/image" Target="../media/image38.jpeg"/><Relationship Id="rId2" Type="http://schemas.openxmlformats.org/officeDocument/2006/relationships/notesSlide" Target="../notesSlides/notesSlide21.xml"/><Relationship Id="rId1" Type="http://schemas.openxmlformats.org/officeDocument/2006/relationships/slideLayout" Target="../slideLayouts/slideLayout6.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jpeg"/></Relationships>
</file>

<file path=ppt/slides/_rels/slide24.xml.rels><?xml version="1.0" encoding="UTF-8" standalone="yes"?>
<Relationships xmlns="http://schemas.openxmlformats.org/package/2006/relationships"><Relationship Id="rId8" Type="http://schemas.openxmlformats.org/officeDocument/2006/relationships/image" Target="../media/image43.png"/><Relationship Id="rId13" Type="http://schemas.openxmlformats.org/officeDocument/2006/relationships/image" Target="../media/image48.png"/><Relationship Id="rId3" Type="http://schemas.openxmlformats.org/officeDocument/2006/relationships/image" Target="../media/image39.jpeg"/><Relationship Id="rId7" Type="http://schemas.openxmlformats.org/officeDocument/2006/relationships/image" Target="../media/image42.png"/><Relationship Id="rId12" Type="http://schemas.openxmlformats.org/officeDocument/2006/relationships/image" Target="../media/image47.png"/><Relationship Id="rId17" Type="http://schemas.openxmlformats.org/officeDocument/2006/relationships/image" Target="../media/image52.png"/><Relationship Id="rId2" Type="http://schemas.openxmlformats.org/officeDocument/2006/relationships/notesSlide" Target="../notesSlides/notesSlide22.xml"/><Relationship Id="rId16" Type="http://schemas.openxmlformats.org/officeDocument/2006/relationships/image" Target="../media/image51.png"/><Relationship Id="rId1" Type="http://schemas.openxmlformats.org/officeDocument/2006/relationships/slideLayout" Target="../slideLayouts/slideLayout6.xml"/><Relationship Id="rId6" Type="http://schemas.openxmlformats.org/officeDocument/2006/relationships/image" Target="../media/image41.png"/><Relationship Id="rId11" Type="http://schemas.openxmlformats.org/officeDocument/2006/relationships/image" Target="../media/image46.svg"/><Relationship Id="rId5" Type="http://schemas.openxmlformats.org/officeDocument/2006/relationships/image" Target="../media/image40.png"/><Relationship Id="rId15" Type="http://schemas.openxmlformats.org/officeDocument/2006/relationships/image" Target="../media/image50.jpeg"/><Relationship Id="rId10" Type="http://schemas.openxmlformats.org/officeDocument/2006/relationships/image" Target="../media/image45.png"/><Relationship Id="rId4" Type="http://schemas.openxmlformats.org/officeDocument/2006/relationships/image" Target="../media/image36.png"/><Relationship Id="rId9" Type="http://schemas.openxmlformats.org/officeDocument/2006/relationships/image" Target="../media/image44.png"/><Relationship Id="rId14" Type="http://schemas.openxmlformats.org/officeDocument/2006/relationships/image" Target="../media/image49.png"/></Relationships>
</file>

<file path=ppt/slides/_rels/slide25.xml.rels><?xml version="1.0" encoding="UTF-8" standalone="yes"?>
<Relationships xmlns="http://schemas.openxmlformats.org/package/2006/relationships"><Relationship Id="rId8" Type="http://schemas.openxmlformats.org/officeDocument/2006/relationships/image" Target="../media/image58.jpeg"/><Relationship Id="rId13" Type="http://schemas.openxmlformats.org/officeDocument/2006/relationships/image" Target="../media/image61.jpeg"/><Relationship Id="rId3" Type="http://schemas.openxmlformats.org/officeDocument/2006/relationships/image" Target="../media/image53.jpeg"/><Relationship Id="rId7" Type="http://schemas.openxmlformats.org/officeDocument/2006/relationships/image" Target="../media/image57.jpeg"/><Relationship Id="rId12" Type="http://schemas.openxmlformats.org/officeDocument/2006/relationships/image" Target="../media/image37.png"/><Relationship Id="rId2" Type="http://schemas.openxmlformats.org/officeDocument/2006/relationships/notesSlide" Target="../notesSlides/notesSlide23.xml"/><Relationship Id="rId16" Type="http://schemas.openxmlformats.org/officeDocument/2006/relationships/image" Target="../media/image64.jpeg"/><Relationship Id="rId1" Type="http://schemas.openxmlformats.org/officeDocument/2006/relationships/slideLayout" Target="../slideLayouts/slideLayout7.xml"/><Relationship Id="rId6" Type="http://schemas.openxmlformats.org/officeDocument/2006/relationships/image" Target="../media/image56.jpeg"/><Relationship Id="rId11" Type="http://schemas.openxmlformats.org/officeDocument/2006/relationships/image" Target="../media/image36.png"/><Relationship Id="rId5" Type="http://schemas.openxmlformats.org/officeDocument/2006/relationships/image" Target="../media/image55.jpeg"/><Relationship Id="rId15" Type="http://schemas.openxmlformats.org/officeDocument/2006/relationships/image" Target="../media/image63.jpeg"/><Relationship Id="rId10" Type="http://schemas.openxmlformats.org/officeDocument/2006/relationships/image" Target="../media/image60.jpeg"/><Relationship Id="rId4" Type="http://schemas.openxmlformats.org/officeDocument/2006/relationships/image" Target="../media/image54.jpeg"/><Relationship Id="rId9" Type="http://schemas.openxmlformats.org/officeDocument/2006/relationships/image" Target="../media/image59.jpeg"/><Relationship Id="rId14" Type="http://schemas.openxmlformats.org/officeDocument/2006/relationships/image" Target="../media/image62.jpeg"/></Relationships>
</file>

<file path=ppt/slides/_rels/slide26.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notesSlide" Target="../notesSlides/notesSlide26.xml"/><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67.jpg"/><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6.jpg"/><Relationship Id="rId7"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jpeg"/><Relationship Id="rId7"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15.png"/><Relationship Id="rId11" Type="http://schemas.openxmlformats.org/officeDocument/2006/relationships/image" Target="../media/image19.jpeg"/><Relationship Id="rId5" Type="http://schemas.openxmlformats.org/officeDocument/2006/relationships/image" Target="../media/image14.jpeg"/><Relationship Id="rId10" Type="http://schemas.openxmlformats.org/officeDocument/2006/relationships/image" Target="../media/image18.jpeg"/><Relationship Id="rId4" Type="http://schemas.openxmlformats.org/officeDocument/2006/relationships/image" Target="../media/image13.jpeg"/><Relationship Id="rId9" Type="http://schemas.microsoft.com/office/2007/relationships/hdphoto" Target="../media/hdphoto2.wdp"/></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13.xml"/><Relationship Id="rId4" Type="http://schemas.openxmlformats.org/officeDocument/2006/relationships/chart" Target="../charts/chart4.xml"/></Relationships>
</file>

<file path=ppt/slides/_rels/slide9.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5461F7E-9326-46AD-968C-E66484A4F95C}"/>
              </a:ext>
            </a:extLst>
          </p:cNvPr>
          <p:cNvPicPr>
            <a:picLocks noChangeAspect="1"/>
          </p:cNvPicPr>
          <p:nvPr/>
        </p:nvPicPr>
        <p:blipFill rotWithShape="1">
          <a:blip r:embed="rId2" cstate="screen">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a:ext>
            </a:extLst>
          </a:blip>
          <a:srcRect/>
          <a:stretch/>
        </p:blipFill>
        <p:spPr>
          <a:xfrm>
            <a:off x="0" y="0"/>
            <a:ext cx="12192000" cy="6858000"/>
          </a:xfrm>
          <a:prstGeom prst="rect">
            <a:avLst/>
          </a:prstGeom>
        </p:spPr>
      </p:pic>
      <p:pic>
        <p:nvPicPr>
          <p:cNvPr id="5" name="Picture 4"/>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4067174" y="307229"/>
            <a:ext cx="4057652" cy="2094858"/>
          </a:xfrm>
          <a:prstGeom prst="rect">
            <a:avLst/>
          </a:prstGeom>
        </p:spPr>
      </p:pic>
      <p:sp>
        <p:nvSpPr>
          <p:cNvPr id="7" name="Title 1"/>
          <p:cNvSpPr>
            <a:spLocks noGrp="1"/>
          </p:cNvSpPr>
          <p:nvPr>
            <p:ph type="ctrTitle"/>
          </p:nvPr>
        </p:nvSpPr>
        <p:spPr>
          <a:xfrm>
            <a:off x="2209800" y="2402087"/>
            <a:ext cx="7772400" cy="2387600"/>
          </a:xfrm>
        </p:spPr>
        <p:txBody>
          <a:bodyPr/>
          <a:lstStyle/>
          <a:p>
            <a:pPr eaLnBrk="1" hangingPunct="1"/>
            <a:r>
              <a:rPr lang="en-US" altLang="en-US" dirty="0">
                <a:solidFill>
                  <a:schemeClr val="bg1"/>
                </a:solidFill>
              </a:rPr>
              <a:t>Insurance Leading Through Disruption </a:t>
            </a:r>
          </a:p>
        </p:txBody>
      </p:sp>
      <p:sp>
        <p:nvSpPr>
          <p:cNvPr id="8" name="Subtitle 2"/>
          <p:cNvSpPr>
            <a:spLocks noGrp="1"/>
          </p:cNvSpPr>
          <p:nvPr>
            <p:ph type="subTitle" idx="1"/>
          </p:nvPr>
        </p:nvSpPr>
        <p:spPr>
          <a:xfrm>
            <a:off x="2667000" y="4959531"/>
            <a:ext cx="6858000" cy="1898469"/>
          </a:xfrm>
        </p:spPr>
        <p:txBody>
          <a:bodyPr rtlCol="0">
            <a:noAutofit/>
          </a:bodyPr>
          <a:lstStyle/>
          <a:p>
            <a:pPr>
              <a:spcBef>
                <a:spcPts val="0"/>
              </a:spcBef>
              <a:spcAft>
                <a:spcPts val="700"/>
              </a:spcAft>
              <a:defRPr/>
            </a:pPr>
            <a:r>
              <a:rPr lang="en-US" sz="3200" dirty="0">
                <a:solidFill>
                  <a:schemeClr val="bg1"/>
                </a:solidFill>
              </a:rPr>
              <a:t>Litigation Management Symposium October 21 </a:t>
            </a:r>
            <a:r>
              <a:rPr lang="en-US" sz="3200" b="1" dirty="0">
                <a:solidFill>
                  <a:schemeClr val="bg1"/>
                </a:solidFill>
              </a:rPr>
              <a:t>| </a:t>
            </a:r>
            <a:r>
              <a:rPr lang="en-US" sz="3200" dirty="0">
                <a:solidFill>
                  <a:schemeClr val="bg1"/>
                </a:solidFill>
              </a:rPr>
              <a:t>Virtual</a:t>
            </a:r>
          </a:p>
        </p:txBody>
      </p:sp>
      <p:sp>
        <p:nvSpPr>
          <p:cNvPr id="10" name="TextBox 9"/>
          <p:cNvSpPr txBox="1"/>
          <p:nvPr/>
        </p:nvSpPr>
        <p:spPr>
          <a:xfrm>
            <a:off x="4695461" y="5977553"/>
            <a:ext cx="2801078" cy="461665"/>
          </a:xfrm>
          <a:prstGeom prst="rect">
            <a:avLst/>
          </a:prstGeom>
          <a:noFill/>
        </p:spPr>
        <p:txBody>
          <a:bodyPr wrap="square" rtlCol="0">
            <a:spAutoFit/>
          </a:bodyPr>
          <a:lstStyle/>
          <a:p>
            <a:pPr algn="ctr"/>
            <a:r>
              <a:rPr lang="en-US" sz="2400" i="1" dirty="0">
                <a:solidFill>
                  <a:schemeClr val="bg1"/>
                </a:solidFill>
              </a:rPr>
              <a:t>#CLMSymposium</a:t>
            </a:r>
          </a:p>
        </p:txBody>
      </p:sp>
    </p:spTree>
    <p:extLst>
      <p:ext uri="{BB962C8B-B14F-4D97-AF65-F5344CB8AC3E}">
        <p14:creationId xmlns:p14="http://schemas.microsoft.com/office/powerpoint/2010/main" val="19587156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5">
            <a:extLst>
              <a:ext uri="{FF2B5EF4-FFF2-40B4-BE49-F238E27FC236}">
                <a16:creationId xmlns:a16="http://schemas.microsoft.com/office/drawing/2014/main" id="{C8468A08-22C7-452F-A543-3A4684369982}"/>
              </a:ext>
            </a:extLst>
          </p:cNvPr>
          <p:cNvSpPr/>
          <p:nvPr/>
        </p:nvSpPr>
        <p:spPr>
          <a:xfrm rot="10800000" flipH="1">
            <a:off x="0" y="9939"/>
            <a:ext cx="12192305" cy="6858000"/>
          </a:xfrm>
          <a:custGeom>
            <a:avLst/>
            <a:gdLst>
              <a:gd name="connsiteX0" fmla="*/ 4515439 w 9144000"/>
              <a:gd name="connsiteY0" fmla="*/ 6862713 h 6862713"/>
              <a:gd name="connsiteX1" fmla="*/ 0 w 9144000"/>
              <a:gd name="connsiteY1" fmla="*/ 6862713 h 6862713"/>
              <a:gd name="connsiteX2" fmla="*/ 0 w 9144000"/>
              <a:gd name="connsiteY2" fmla="*/ 0 h 6862713"/>
              <a:gd name="connsiteX3" fmla="*/ 9144000 w 9144000"/>
              <a:gd name="connsiteY3" fmla="*/ 0 h 6862713"/>
              <a:gd name="connsiteX4" fmla="*/ 9144000 w 9144000"/>
              <a:gd name="connsiteY4" fmla="*/ 2215299 h 6862713"/>
              <a:gd name="connsiteX5" fmla="*/ 4515439 w 9144000"/>
              <a:gd name="connsiteY5" fmla="*/ 6862713 h 6862713"/>
              <a:gd name="connsiteX0" fmla="*/ 4515439 w 9144000"/>
              <a:gd name="connsiteY0" fmla="*/ 6862713 h 6862713"/>
              <a:gd name="connsiteX1" fmla="*/ 0 w 9144000"/>
              <a:gd name="connsiteY1" fmla="*/ 6862713 h 6862713"/>
              <a:gd name="connsiteX2" fmla="*/ 0 w 9144000"/>
              <a:gd name="connsiteY2" fmla="*/ 0 h 6862713"/>
              <a:gd name="connsiteX3" fmla="*/ 9144000 w 9144000"/>
              <a:gd name="connsiteY3" fmla="*/ 0 h 6862713"/>
              <a:gd name="connsiteX4" fmla="*/ 9141619 w 9144000"/>
              <a:gd name="connsiteY4" fmla="*/ 2234362 h 6862713"/>
              <a:gd name="connsiteX5" fmla="*/ 4515439 w 9144000"/>
              <a:gd name="connsiteY5" fmla="*/ 6862713 h 6862713"/>
              <a:gd name="connsiteX0" fmla="*/ 4515439 w 9144229"/>
              <a:gd name="connsiteY0" fmla="*/ 6862713 h 6862713"/>
              <a:gd name="connsiteX1" fmla="*/ 0 w 9144229"/>
              <a:gd name="connsiteY1" fmla="*/ 6862713 h 6862713"/>
              <a:gd name="connsiteX2" fmla="*/ 0 w 9144229"/>
              <a:gd name="connsiteY2" fmla="*/ 0 h 6862713"/>
              <a:gd name="connsiteX3" fmla="*/ 9144000 w 9144229"/>
              <a:gd name="connsiteY3" fmla="*/ 0 h 6862713"/>
              <a:gd name="connsiteX4" fmla="*/ 9144000 w 9144229"/>
              <a:gd name="connsiteY4" fmla="*/ 2231980 h 6862713"/>
              <a:gd name="connsiteX5" fmla="*/ 4515439 w 9144229"/>
              <a:gd name="connsiteY5" fmla="*/ 6862713 h 6862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44229" h="6862713">
                <a:moveTo>
                  <a:pt x="4515439" y="6862713"/>
                </a:moveTo>
                <a:lnTo>
                  <a:pt x="0" y="6862713"/>
                </a:lnTo>
                <a:lnTo>
                  <a:pt x="0" y="0"/>
                </a:lnTo>
                <a:lnTo>
                  <a:pt x="9144000" y="0"/>
                </a:lnTo>
                <a:cubicBezTo>
                  <a:pt x="9143206" y="744787"/>
                  <a:pt x="9144794" y="1487193"/>
                  <a:pt x="9144000" y="2231980"/>
                </a:cubicBezTo>
                <a:lnTo>
                  <a:pt x="4515439" y="686271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sz="1800" dirty="0">
              <a:solidFill>
                <a:schemeClr val="bg1"/>
              </a:solidFill>
            </a:endParaRPr>
          </a:p>
        </p:txBody>
      </p:sp>
      <p:sp>
        <p:nvSpPr>
          <p:cNvPr id="2" name="Title 1"/>
          <p:cNvSpPr>
            <a:spLocks noGrp="1"/>
          </p:cNvSpPr>
          <p:nvPr>
            <p:ph type="ctrTitle"/>
          </p:nvPr>
        </p:nvSpPr>
        <p:spPr>
          <a:xfrm>
            <a:off x="831850" y="1709738"/>
            <a:ext cx="3730211" cy="2852737"/>
          </a:xfrm>
        </p:spPr>
        <p:txBody>
          <a:bodyPr/>
          <a:lstStyle/>
          <a:p>
            <a:r>
              <a:rPr lang="en-US" dirty="0">
                <a:solidFill>
                  <a:schemeClr val="bg1"/>
                </a:solidFill>
              </a:rPr>
              <a:t>Financial Trends  </a:t>
            </a:r>
          </a:p>
        </p:txBody>
      </p:sp>
      <p:pic>
        <p:nvPicPr>
          <p:cNvPr id="6" name="Picture 5" descr="A picture containing person, mirror, holding, light&#10;&#10;Description automatically generated">
            <a:extLst>
              <a:ext uri="{FF2B5EF4-FFF2-40B4-BE49-F238E27FC236}">
                <a16:creationId xmlns:a16="http://schemas.microsoft.com/office/drawing/2014/main" id="{FA168E2E-28C5-488D-AF6C-47A147A51CD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b="-1970"/>
          <a:stretch/>
        </p:blipFill>
        <p:spPr>
          <a:xfrm>
            <a:off x="5857049" y="0"/>
            <a:ext cx="6334951" cy="6528816"/>
          </a:xfrm>
          <a:prstGeom prst="rect">
            <a:avLst/>
          </a:prstGeom>
        </p:spPr>
      </p:pic>
    </p:spTree>
    <p:extLst>
      <p:ext uri="{BB962C8B-B14F-4D97-AF65-F5344CB8AC3E}">
        <p14:creationId xmlns:p14="http://schemas.microsoft.com/office/powerpoint/2010/main" val="4456984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9222" name="Rectangle 3"/>
          <p:cNvSpPr>
            <a:spLocks noGrp="1" noChangeArrowheads="1"/>
          </p:cNvSpPr>
          <p:nvPr>
            <p:ph type="title"/>
          </p:nvPr>
        </p:nvSpPr>
        <p:spPr/>
        <p:txBody>
          <a:bodyPr/>
          <a:lstStyle/>
          <a:p>
            <a:r>
              <a:rPr lang="en-US" dirty="0"/>
              <a:t>Key Sources of P/C Insurer Profits</a:t>
            </a:r>
          </a:p>
        </p:txBody>
      </p:sp>
      <p:sp>
        <p:nvSpPr>
          <p:cNvPr id="2" name="Text Placeholder 1">
            <a:extLst>
              <a:ext uri="{FF2B5EF4-FFF2-40B4-BE49-F238E27FC236}">
                <a16:creationId xmlns:a16="http://schemas.microsoft.com/office/drawing/2014/main" id="{EB2DCF89-966B-4460-B5A4-27FADF60EA5D}"/>
              </a:ext>
            </a:extLst>
          </p:cNvPr>
          <p:cNvSpPr>
            <a:spLocks noGrp="1"/>
          </p:cNvSpPr>
          <p:nvPr>
            <p:ph type="body" sz="quarter" idx="17"/>
          </p:nvPr>
        </p:nvSpPr>
        <p:spPr/>
        <p:txBody>
          <a:bodyPr/>
          <a:lstStyle/>
          <a:p>
            <a:endParaRPr lang="en-US" dirty="0"/>
          </a:p>
          <a:p>
            <a:r>
              <a:rPr lang="en-US" dirty="0"/>
              <a:t>Through first quarter. </a:t>
            </a:r>
          </a:p>
          <a:p>
            <a:r>
              <a:rPr lang="en-US" dirty="0"/>
              <a:t>Data are before taxes and exclude extraordinary items.</a:t>
            </a:r>
          </a:p>
          <a:p>
            <a:r>
              <a:rPr lang="fr-FR" dirty="0"/>
              <a:t>Source: NAIC data, sourced from S&amp;P Global Market Intelligence.</a:t>
            </a:r>
            <a:endParaRPr lang="en-US" dirty="0"/>
          </a:p>
        </p:txBody>
      </p:sp>
      <p:graphicFrame>
        <p:nvGraphicFramePr>
          <p:cNvPr id="22" name="Chart 21"/>
          <p:cNvGraphicFramePr/>
          <p:nvPr/>
        </p:nvGraphicFramePr>
        <p:xfrm>
          <a:off x="472440" y="1185863"/>
          <a:ext cx="11247120" cy="3848976"/>
        </p:xfrm>
        <a:graphic>
          <a:graphicData uri="http://schemas.openxmlformats.org/drawingml/2006/chart">
            <c:chart xmlns:c="http://schemas.openxmlformats.org/drawingml/2006/chart" xmlns:r="http://schemas.openxmlformats.org/officeDocument/2006/relationships" r:id="rId3"/>
          </a:graphicData>
        </a:graphic>
      </p:graphicFrame>
      <p:sp>
        <p:nvSpPr>
          <p:cNvPr id="12" name="TextBox 11"/>
          <p:cNvSpPr txBox="1"/>
          <p:nvPr/>
        </p:nvSpPr>
        <p:spPr>
          <a:xfrm>
            <a:off x="576397" y="877912"/>
            <a:ext cx="1055077" cy="258532"/>
          </a:xfrm>
          <a:prstGeom prst="rect">
            <a:avLst/>
          </a:prstGeom>
          <a:noFill/>
        </p:spPr>
        <p:txBody>
          <a:bodyPr wrap="square" rtlCol="0" anchor="ctr" anchorCtr="0">
            <a:spAutoFit/>
          </a:bodyPr>
          <a:lstStyle/>
          <a:p>
            <a:pPr>
              <a:lnSpc>
                <a:spcPct val="90000"/>
              </a:lnSpc>
              <a:spcBef>
                <a:spcPts val="1200"/>
              </a:spcBef>
              <a:buClr>
                <a:srgbClr val="337DBE"/>
              </a:buClr>
              <a:buSzPct val="77000"/>
            </a:pPr>
            <a:r>
              <a:rPr lang="en-US" sz="1200" b="1" dirty="0"/>
              <a:t>$ Billions</a:t>
            </a:r>
          </a:p>
        </p:txBody>
      </p:sp>
      <p:sp>
        <p:nvSpPr>
          <p:cNvPr id="9" name="Text Placeholder 4">
            <a:extLst>
              <a:ext uri="{FF2B5EF4-FFF2-40B4-BE49-F238E27FC236}">
                <a16:creationId xmlns:a16="http://schemas.microsoft.com/office/drawing/2014/main" id="{557EEE88-3474-4363-87A9-8E0733AA2E72}"/>
              </a:ext>
            </a:extLst>
          </p:cNvPr>
          <p:cNvSpPr txBox="1">
            <a:spLocks/>
          </p:cNvSpPr>
          <p:nvPr/>
        </p:nvSpPr>
        <p:spPr bwMode="gray">
          <a:xfrm>
            <a:off x="527304" y="4968656"/>
            <a:ext cx="11137392" cy="642061"/>
          </a:xfrm>
          <a:prstGeom prst="snip1Rect">
            <a:avLst/>
          </a:prstGeom>
          <a:solidFill>
            <a:schemeClr val="accent2"/>
          </a:solidFill>
          <a:ln w="28575" cap="flat" cmpd="sng" algn="ctr">
            <a:noFill/>
            <a:prstDash val="solid"/>
            <a:miter lim="800000"/>
            <a:headEnd type="none" w="med" len="med"/>
            <a:tailEnd type="none" w="med" len="med"/>
          </a:ln>
          <a:effectLst/>
        </p:spPr>
        <p:txBody>
          <a:bodyPr vert="horz" wrap="square" lIns="91429" tIns="45715" rIns="91429" bIns="91440" numCol="1" rtlCol="0" anchor="ctr" anchorCtr="0" compatLnSpc="1">
            <a:prstTxWarp prst="textNoShape">
              <a:avLst/>
            </a:prstTxWarp>
            <a:noAutofit/>
          </a:bodyPr>
          <a:lstStyle>
            <a:defPPr>
              <a:defRPr lang="en-US"/>
            </a:defPPr>
            <a:lvl1pPr indent="0" algn="ctr" fontAlgn="base">
              <a:lnSpc>
                <a:spcPct val="90000"/>
              </a:lnSpc>
              <a:spcBef>
                <a:spcPts val="0"/>
              </a:spcBef>
              <a:spcAft>
                <a:spcPct val="0"/>
              </a:spcAft>
              <a:buClr>
                <a:schemeClr val="accent2"/>
              </a:buClr>
              <a:buSzPct val="90000"/>
              <a:buNone/>
              <a:defRPr kumimoji="0" sz="2000" b="1" i="0" u="none" strike="noStrike" cap="none" normalizeH="0" baseline="0">
                <a:ln>
                  <a:noFill/>
                </a:ln>
                <a:solidFill>
                  <a:schemeClr val="bg1"/>
                </a:solidFill>
                <a:effectLst/>
                <a:latin typeface="+mj-lt"/>
              </a:defRPr>
            </a:lvl1pPr>
            <a:lvl2pPr indent="0">
              <a:buNone/>
              <a:defRPr sz="2000" b="1"/>
            </a:lvl2pPr>
            <a:lvl3pPr indent="0">
              <a:buNone/>
              <a:defRPr b="1"/>
            </a:lvl3pPr>
            <a:lvl4pPr indent="0">
              <a:buNone/>
              <a:defRPr sz="1600" b="1"/>
            </a:lvl4pPr>
            <a:lvl5pPr indent="0">
              <a:buNone/>
              <a:defRPr sz="1600" b="1"/>
            </a:lvl5pPr>
            <a:lvl6pPr indent="0">
              <a:buNone/>
              <a:defRPr sz="1600" b="1"/>
            </a:lvl6pPr>
            <a:lvl7pPr indent="0">
              <a:buNone/>
              <a:defRPr sz="1600" b="1"/>
            </a:lvl7pPr>
            <a:lvl8pPr indent="0">
              <a:buNone/>
              <a:defRPr sz="1600" b="1"/>
            </a:lvl8pPr>
            <a:lvl9pPr indent="0">
              <a:buNone/>
              <a:defRPr sz="1600" b="1"/>
            </a:lvl9pPr>
          </a:lstStyle>
          <a:p>
            <a:r>
              <a:rPr lang="en-US" sz="1800" dirty="0"/>
              <a:t>Steady Investment Gains, Good Underwriting Results Lifted Profits in Most Years</a:t>
            </a:r>
          </a:p>
        </p:txBody>
      </p:sp>
    </p:spTree>
    <p:extLst>
      <p:ext uri="{BB962C8B-B14F-4D97-AF65-F5344CB8AC3E}">
        <p14:creationId xmlns:p14="http://schemas.microsoft.com/office/powerpoint/2010/main" val="57354576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75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3"/>
          <p:cNvGraphicFramePr>
            <a:graphicFrameLocks/>
          </p:cNvGraphicFramePr>
          <p:nvPr/>
        </p:nvGraphicFramePr>
        <p:xfrm>
          <a:off x="569578" y="1756294"/>
          <a:ext cx="5541264" cy="3200400"/>
        </p:xfrm>
        <a:graphic>
          <a:graphicData uri="http://schemas.openxmlformats.org/drawingml/2006/chart">
            <c:chart xmlns:c="http://schemas.openxmlformats.org/drawingml/2006/chart" xmlns:r="http://schemas.openxmlformats.org/officeDocument/2006/relationships" r:id="rId4"/>
          </a:graphicData>
        </a:graphic>
      </p:graphicFrame>
      <p:sp>
        <p:nvSpPr>
          <p:cNvPr id="47109" name="Rectangle 110"/>
          <p:cNvSpPr txBox="1">
            <a:spLocks noGrp="1" noChangeArrowheads="1"/>
          </p:cNvSpPr>
          <p:nvPr/>
        </p:nvSpPr>
        <p:spPr bwMode="auto">
          <a:xfrm>
            <a:off x="9117807" y="5849541"/>
            <a:ext cx="335756" cy="88294"/>
          </a:xfrm>
          <a:prstGeom prst="rect">
            <a:avLst/>
          </a:prstGeom>
          <a:noFill/>
          <a:ln w="9525">
            <a:noFill/>
            <a:miter lim="800000"/>
            <a:headEnd/>
            <a:tailEnd/>
          </a:ln>
        </p:spPr>
        <p:txBody>
          <a:bodyPr lIns="0" tIns="0" rIns="0" bIns="0">
            <a:spAutoFit/>
          </a:bodyPr>
          <a:lstStyle/>
          <a:p>
            <a:pPr algn="r" eaLnBrk="0" fontAlgn="base" hangingPunct="0">
              <a:lnSpc>
                <a:spcPct val="85000"/>
              </a:lnSpc>
              <a:spcBef>
                <a:spcPct val="20000"/>
              </a:spcBef>
              <a:spcAft>
                <a:spcPct val="0"/>
              </a:spcAft>
            </a:pPr>
            <a:fld id="{561E0CFD-BE9A-4019-957A-DD05277E56E1}" type="slidenum">
              <a:rPr lang="en-US" sz="675">
                <a:solidFill>
                  <a:srgbClr val="000000"/>
                </a:solidFill>
                <a:latin typeface="Arial" charset="0"/>
                <a:cs typeface="Arial" charset="0"/>
              </a:rPr>
              <a:pPr algn="r" eaLnBrk="0" fontAlgn="base" hangingPunct="0">
                <a:lnSpc>
                  <a:spcPct val="85000"/>
                </a:lnSpc>
                <a:spcBef>
                  <a:spcPct val="20000"/>
                </a:spcBef>
                <a:spcAft>
                  <a:spcPct val="0"/>
                </a:spcAft>
              </a:pPr>
              <a:t>12</a:t>
            </a:fld>
            <a:endParaRPr lang="en-US" sz="675" dirty="0">
              <a:solidFill>
                <a:srgbClr val="000000"/>
              </a:solidFill>
              <a:latin typeface="Arial" charset="0"/>
              <a:cs typeface="Arial" charset="0"/>
            </a:endParaRPr>
          </a:p>
        </p:txBody>
      </p:sp>
      <p:sp>
        <p:nvSpPr>
          <p:cNvPr id="47110" name="Rectangle 2"/>
          <p:cNvSpPr>
            <a:spLocks noGrp="1" noChangeArrowheads="1"/>
          </p:cNvSpPr>
          <p:nvPr>
            <p:ph type="title"/>
          </p:nvPr>
        </p:nvSpPr>
        <p:spPr/>
        <p:txBody>
          <a:bodyPr>
            <a:normAutofit fontScale="90000"/>
          </a:bodyPr>
          <a:lstStyle/>
          <a:p>
            <a:r>
              <a:rPr lang="en-US" dirty="0"/>
              <a:t>Policyholder Surplus by Quarter</a:t>
            </a:r>
            <a:br>
              <a:rPr lang="en-US" dirty="0"/>
            </a:br>
            <a:endParaRPr lang="en-US" dirty="0"/>
          </a:p>
        </p:txBody>
      </p:sp>
      <p:sp>
        <p:nvSpPr>
          <p:cNvPr id="5" name="Text Placeholder 4">
            <a:extLst>
              <a:ext uri="{FF2B5EF4-FFF2-40B4-BE49-F238E27FC236}">
                <a16:creationId xmlns:a16="http://schemas.microsoft.com/office/drawing/2014/main" id="{52CEDF72-2020-4E5B-BD45-9658303E0A61}"/>
              </a:ext>
            </a:extLst>
          </p:cNvPr>
          <p:cNvSpPr>
            <a:spLocks noGrp="1"/>
          </p:cNvSpPr>
          <p:nvPr>
            <p:ph type="body" sz="quarter" idx="17"/>
          </p:nvPr>
        </p:nvSpPr>
        <p:spPr/>
        <p:txBody>
          <a:bodyPr/>
          <a:lstStyle/>
          <a:p>
            <a:r>
              <a:rPr lang="en-US" dirty="0"/>
              <a:t>Sources: ISO, A.M. Best, Insurance Information Institute.</a:t>
            </a:r>
          </a:p>
        </p:txBody>
      </p:sp>
      <p:sp>
        <p:nvSpPr>
          <p:cNvPr id="47122" name="Text Box 5"/>
          <p:cNvSpPr txBox="1">
            <a:spLocks noChangeArrowheads="1"/>
          </p:cNvSpPr>
          <p:nvPr/>
        </p:nvSpPr>
        <p:spPr bwMode="auto">
          <a:xfrm>
            <a:off x="7016317" y="4937668"/>
            <a:ext cx="1995486" cy="655564"/>
          </a:xfrm>
          <a:prstGeom prst="rect">
            <a:avLst/>
          </a:prstGeom>
          <a:noFill/>
          <a:ln w="12700" algn="ctr">
            <a:noFill/>
            <a:miter lim="800000"/>
            <a:headEnd type="none" w="sm" len="sm"/>
            <a:tailEnd type="none" w="sm" len="sm"/>
          </a:ln>
        </p:spPr>
        <p:txBody>
          <a:bodyPr>
            <a:spAutoFit/>
          </a:bodyPr>
          <a:lstStyle/>
          <a:p>
            <a:pPr eaLnBrk="0" fontAlgn="base" hangingPunct="0">
              <a:lnSpc>
                <a:spcPct val="85000"/>
              </a:lnSpc>
              <a:spcBef>
                <a:spcPct val="25000"/>
              </a:spcBef>
              <a:spcAft>
                <a:spcPct val="0"/>
              </a:spcAft>
            </a:pPr>
            <a:endParaRPr lang="en-US" sz="1200" b="1" i="1" dirty="0">
              <a:solidFill>
                <a:srgbClr val="FF0000"/>
              </a:solidFill>
              <a:latin typeface="Arial" charset="0"/>
              <a:cs typeface="Arial" charset="0"/>
            </a:endParaRPr>
          </a:p>
          <a:p>
            <a:pPr eaLnBrk="0" fontAlgn="base" hangingPunct="0">
              <a:lnSpc>
                <a:spcPct val="85000"/>
              </a:lnSpc>
              <a:spcBef>
                <a:spcPct val="25000"/>
              </a:spcBef>
              <a:spcAft>
                <a:spcPct val="0"/>
              </a:spcAft>
            </a:pPr>
            <a:endParaRPr lang="en-US" sz="1200" b="1" dirty="0">
              <a:solidFill>
                <a:srgbClr val="000000"/>
              </a:solidFill>
              <a:latin typeface="Arial" charset="0"/>
              <a:cs typeface="Arial" charset="0"/>
            </a:endParaRPr>
          </a:p>
          <a:p>
            <a:pPr eaLnBrk="0" fontAlgn="base" hangingPunct="0">
              <a:lnSpc>
                <a:spcPct val="85000"/>
              </a:lnSpc>
              <a:spcBef>
                <a:spcPct val="25000"/>
              </a:spcBef>
              <a:spcAft>
                <a:spcPct val="0"/>
              </a:spcAft>
            </a:pPr>
            <a:endParaRPr lang="en-US" sz="1200" b="1" i="1" dirty="0">
              <a:solidFill>
                <a:srgbClr val="339966"/>
              </a:solidFill>
              <a:latin typeface="Arial" charset="0"/>
              <a:cs typeface="Arial" charset="0"/>
            </a:endParaRPr>
          </a:p>
        </p:txBody>
      </p:sp>
      <p:graphicFrame>
        <p:nvGraphicFramePr>
          <p:cNvPr id="21" name="Object 3">
            <a:extLst>
              <a:ext uri="{FF2B5EF4-FFF2-40B4-BE49-F238E27FC236}">
                <a16:creationId xmlns:a16="http://schemas.microsoft.com/office/drawing/2014/main" id="{CD8BE78A-1257-4B4E-9D23-E9CA94B76798}"/>
              </a:ext>
            </a:extLst>
          </p:cNvPr>
          <p:cNvGraphicFramePr>
            <a:graphicFrameLocks/>
          </p:cNvGraphicFramePr>
          <p:nvPr/>
        </p:nvGraphicFramePr>
        <p:xfrm>
          <a:off x="6206242" y="1756294"/>
          <a:ext cx="5541264" cy="3200400"/>
        </p:xfrm>
        <a:graphic>
          <a:graphicData uri="http://schemas.openxmlformats.org/drawingml/2006/chart">
            <c:chart xmlns:c="http://schemas.openxmlformats.org/drawingml/2006/chart" xmlns:r="http://schemas.openxmlformats.org/officeDocument/2006/relationships" r:id="rId5"/>
          </a:graphicData>
        </a:graphic>
      </p:graphicFrame>
      <p:sp>
        <p:nvSpPr>
          <p:cNvPr id="14" name="Text Placeholder 4">
            <a:extLst>
              <a:ext uri="{FF2B5EF4-FFF2-40B4-BE49-F238E27FC236}">
                <a16:creationId xmlns:a16="http://schemas.microsoft.com/office/drawing/2014/main" id="{ABE47638-6E25-4976-A897-E1ED3B0F45FD}"/>
              </a:ext>
            </a:extLst>
          </p:cNvPr>
          <p:cNvSpPr txBox="1">
            <a:spLocks/>
          </p:cNvSpPr>
          <p:nvPr/>
        </p:nvSpPr>
        <p:spPr bwMode="gray">
          <a:xfrm>
            <a:off x="527304" y="4968656"/>
            <a:ext cx="11137392" cy="642061"/>
          </a:xfrm>
          <a:prstGeom prst="snip1Rect">
            <a:avLst/>
          </a:prstGeom>
          <a:solidFill>
            <a:schemeClr val="accent2"/>
          </a:solidFill>
          <a:ln w="28575" cap="flat" cmpd="sng" algn="ctr">
            <a:noFill/>
            <a:prstDash val="solid"/>
            <a:miter lim="800000"/>
            <a:headEnd type="none" w="med" len="med"/>
            <a:tailEnd type="none" w="med" len="med"/>
          </a:ln>
          <a:effectLst/>
        </p:spPr>
        <p:txBody>
          <a:bodyPr vert="horz" wrap="square" lIns="91429" tIns="45715" rIns="91429" bIns="91440" numCol="1" rtlCol="0" anchor="ctr" anchorCtr="0" compatLnSpc="1">
            <a:prstTxWarp prst="textNoShape">
              <a:avLst/>
            </a:prstTxWarp>
            <a:noAutofit/>
          </a:bodyPr>
          <a:lstStyle>
            <a:defPPr>
              <a:defRPr lang="en-US"/>
            </a:defPPr>
            <a:lvl1pPr indent="0" algn="ctr" fontAlgn="base">
              <a:lnSpc>
                <a:spcPct val="90000"/>
              </a:lnSpc>
              <a:spcBef>
                <a:spcPts val="0"/>
              </a:spcBef>
              <a:spcAft>
                <a:spcPct val="0"/>
              </a:spcAft>
              <a:buClr>
                <a:schemeClr val="accent2"/>
              </a:buClr>
              <a:buSzPct val="90000"/>
              <a:buNone/>
              <a:defRPr kumimoji="0" sz="2000" b="1" i="0" u="none" strike="noStrike" cap="none" normalizeH="0" baseline="0">
                <a:ln>
                  <a:noFill/>
                </a:ln>
                <a:solidFill>
                  <a:schemeClr val="bg1"/>
                </a:solidFill>
                <a:effectLst/>
                <a:latin typeface="+mj-lt"/>
              </a:defRPr>
            </a:lvl1pPr>
            <a:lvl2pPr indent="0">
              <a:buNone/>
              <a:defRPr sz="2000" b="1"/>
            </a:lvl2pPr>
            <a:lvl3pPr indent="0">
              <a:buNone/>
              <a:defRPr b="1"/>
            </a:lvl3pPr>
            <a:lvl4pPr indent="0">
              <a:buNone/>
              <a:defRPr sz="1600" b="1"/>
            </a:lvl4pPr>
            <a:lvl5pPr indent="0">
              <a:buNone/>
              <a:defRPr sz="1600" b="1"/>
            </a:lvl5pPr>
            <a:lvl6pPr indent="0">
              <a:buNone/>
              <a:defRPr sz="1600" b="1"/>
            </a:lvl6pPr>
            <a:lvl7pPr indent="0">
              <a:buNone/>
              <a:defRPr sz="1600" b="1"/>
            </a:lvl7pPr>
            <a:lvl8pPr indent="0">
              <a:buNone/>
              <a:defRPr sz="1600" b="1"/>
            </a:lvl8pPr>
            <a:lvl9pPr indent="0">
              <a:buNone/>
              <a:defRPr sz="1600" b="1"/>
            </a:lvl9pPr>
          </a:lstStyle>
          <a:p>
            <a:r>
              <a:rPr lang="en-US" sz="1800" dirty="0"/>
              <a:t>Surplus Has Rebounded from Q1 Decline Caused by Unrealized Capital Losses (Stock Declines). </a:t>
            </a:r>
            <a:br>
              <a:rPr lang="en-US" sz="1800" dirty="0"/>
            </a:br>
            <a:r>
              <a:rPr lang="en-US" sz="1800" dirty="0"/>
              <a:t>78 Cents of Premium per Dollar of Surplus.</a:t>
            </a:r>
          </a:p>
        </p:txBody>
      </p:sp>
      <p:sp>
        <p:nvSpPr>
          <p:cNvPr id="3" name="Text Placeholder 9">
            <a:extLst>
              <a:ext uri="{FF2B5EF4-FFF2-40B4-BE49-F238E27FC236}">
                <a16:creationId xmlns:a16="http://schemas.microsoft.com/office/drawing/2014/main" id="{A965B71F-FAF7-4F2A-A197-F94062C3A16A}"/>
              </a:ext>
            </a:extLst>
          </p:cNvPr>
          <p:cNvSpPr txBox="1">
            <a:spLocks/>
          </p:cNvSpPr>
          <p:nvPr/>
        </p:nvSpPr>
        <p:spPr bwMode="gray">
          <a:xfrm>
            <a:off x="6206242" y="1195485"/>
            <a:ext cx="5541264" cy="548640"/>
          </a:xfrm>
          <a:prstGeom prst="snip1Rect">
            <a:avLst/>
          </a:prstGeom>
          <a:solidFill>
            <a:schemeClr val="accent1"/>
          </a:solidFill>
          <a:ln>
            <a:noFill/>
          </a:ln>
          <a:effectLst/>
        </p:spPr>
        <p:txBody>
          <a:bodyPr vert="horz" lIns="91440" tIns="45720" rIns="91440" bIns="91440" rtlCol="0" anchor="ctr" anchorCtr="0">
            <a:noAutofit/>
          </a:bodyPr>
          <a:lstStyle>
            <a:lvl1pPr marL="0" indent="0" algn="ctr" defTabSz="914377" rtl="0" eaLnBrk="1" latinLnBrk="0" hangingPunct="1">
              <a:lnSpc>
                <a:spcPct val="90000"/>
              </a:lnSpc>
              <a:spcBef>
                <a:spcPts val="0"/>
              </a:spcBef>
              <a:buClr>
                <a:srgbClr val="337DBE"/>
              </a:buClr>
              <a:buSzPct val="77000"/>
              <a:buFontTx/>
              <a:buNone/>
              <a:defRPr sz="2000" b="1" kern="1200">
                <a:solidFill>
                  <a:schemeClr val="bg1"/>
                </a:solidFill>
                <a:latin typeface="+mj-lt"/>
                <a:ea typeface="+mn-ea"/>
                <a:cs typeface="+mn-cs"/>
              </a:defRPr>
            </a:lvl1pPr>
            <a:lvl2pPr marL="566914" indent="-228594" algn="l" defTabSz="914377" rtl="0" eaLnBrk="1" latinLnBrk="0" hangingPunct="1">
              <a:lnSpc>
                <a:spcPct val="90000"/>
              </a:lnSpc>
              <a:spcBef>
                <a:spcPts val="1000"/>
              </a:spcBef>
              <a:buClr>
                <a:srgbClr val="337DBE"/>
              </a:buClr>
              <a:buFont typeface="Wingdings" panose="05000000000000000000" pitchFamily="2" charset="2"/>
              <a:buChar char=""/>
              <a:defRPr sz="2000" kern="1200">
                <a:solidFill>
                  <a:schemeClr val="tx1"/>
                </a:solidFill>
                <a:latin typeface="+mn-lt"/>
                <a:ea typeface="+mn-ea"/>
                <a:cs typeface="+mn-cs"/>
              </a:defRPr>
            </a:lvl2pPr>
            <a:lvl3pPr marL="914377" indent="-228594" algn="l" defTabSz="914377" rtl="0" eaLnBrk="1" latinLnBrk="0" hangingPunct="1">
              <a:lnSpc>
                <a:spcPct val="90000"/>
              </a:lnSpc>
              <a:spcBef>
                <a:spcPts val="500"/>
              </a:spcBef>
              <a:buClr>
                <a:srgbClr val="337DBE"/>
              </a:buClr>
              <a:buFont typeface="Arial" pitchFamily="34" charset="0"/>
              <a:buChar char="–"/>
              <a:defRPr sz="1800" kern="1200">
                <a:solidFill>
                  <a:schemeClr val="tx1"/>
                </a:solidFill>
                <a:latin typeface="+mn-lt"/>
                <a:ea typeface="+mn-ea"/>
                <a:cs typeface="+mn-cs"/>
              </a:defRPr>
            </a:lvl3pPr>
            <a:lvl4pPr marL="1252697" indent="-219451" algn="l" defTabSz="914377" rtl="0" eaLnBrk="1" latinLnBrk="0" hangingPunct="1">
              <a:lnSpc>
                <a:spcPct val="90000"/>
              </a:lnSpc>
              <a:spcBef>
                <a:spcPts val="200"/>
              </a:spcBef>
              <a:buClr>
                <a:srgbClr val="337DBE"/>
              </a:buClr>
              <a:buFont typeface="Wingdings" pitchFamily="2" charset="2"/>
              <a:buChar char="§"/>
              <a:defRPr sz="1600" kern="1200">
                <a:solidFill>
                  <a:schemeClr val="tx1"/>
                </a:solidFill>
                <a:latin typeface="+mn-lt"/>
                <a:ea typeface="+mn-ea"/>
                <a:cs typeface="+mn-cs"/>
              </a:defRPr>
            </a:lvl4pPr>
            <a:lvl5pPr marL="1481291" indent="-173732" algn="l" defTabSz="914377" rtl="0" eaLnBrk="1" latinLnBrk="0" hangingPunct="1">
              <a:lnSpc>
                <a:spcPct val="90000"/>
              </a:lnSpc>
              <a:spcBef>
                <a:spcPts val="100"/>
              </a:spcBef>
              <a:buClr>
                <a:srgbClr val="337DBE"/>
              </a:buClr>
              <a:buFont typeface="Arial" pitchFamily="34" charset="0"/>
              <a:buChar char="»"/>
              <a:defRPr sz="1400" kern="1200">
                <a:solidFill>
                  <a:schemeClr val="tx1"/>
                </a:solidFill>
                <a:latin typeface="+mn-lt"/>
                <a:ea typeface="+mn-ea"/>
                <a:cs typeface="+mn-cs"/>
              </a:defRPr>
            </a:lvl5pPr>
            <a:lvl6pPr marL="2514537"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t>Change from Prior Quarter</a:t>
            </a:r>
          </a:p>
        </p:txBody>
      </p:sp>
      <p:sp>
        <p:nvSpPr>
          <p:cNvPr id="7" name="Text Placeholder 8">
            <a:extLst>
              <a:ext uri="{FF2B5EF4-FFF2-40B4-BE49-F238E27FC236}">
                <a16:creationId xmlns:a16="http://schemas.microsoft.com/office/drawing/2014/main" id="{DF886875-30B5-4FE8-8A10-67087C257526}"/>
              </a:ext>
            </a:extLst>
          </p:cNvPr>
          <p:cNvSpPr txBox="1">
            <a:spLocks/>
          </p:cNvSpPr>
          <p:nvPr/>
        </p:nvSpPr>
        <p:spPr bwMode="gray">
          <a:xfrm>
            <a:off x="569578" y="1195485"/>
            <a:ext cx="5541264" cy="548640"/>
          </a:xfrm>
          <a:prstGeom prst="snip1Rect">
            <a:avLst/>
          </a:prstGeom>
          <a:solidFill>
            <a:schemeClr val="accent1"/>
          </a:solidFill>
          <a:ln>
            <a:noFill/>
          </a:ln>
          <a:effectLst/>
        </p:spPr>
        <p:txBody>
          <a:bodyPr vert="horz" lIns="91440" tIns="45720" rIns="91440" bIns="91440" rtlCol="0" anchor="ctr" anchorCtr="0">
            <a:noAutofit/>
          </a:bodyPr>
          <a:lstStyle>
            <a:lvl1pPr marL="0" indent="0" algn="ctr" defTabSz="914377" rtl="0" eaLnBrk="1" latinLnBrk="0" hangingPunct="1">
              <a:lnSpc>
                <a:spcPct val="90000"/>
              </a:lnSpc>
              <a:spcBef>
                <a:spcPts val="0"/>
              </a:spcBef>
              <a:buClr>
                <a:srgbClr val="337DBE"/>
              </a:buClr>
              <a:buSzPct val="77000"/>
              <a:buFontTx/>
              <a:buNone/>
              <a:defRPr sz="2000" b="1" kern="1200">
                <a:solidFill>
                  <a:schemeClr val="bg1"/>
                </a:solidFill>
                <a:latin typeface="+mj-lt"/>
                <a:ea typeface="+mn-ea"/>
                <a:cs typeface="+mn-cs"/>
              </a:defRPr>
            </a:lvl1pPr>
            <a:lvl2pPr marL="566914" indent="-228594" algn="l" defTabSz="914377" rtl="0" eaLnBrk="1" latinLnBrk="0" hangingPunct="1">
              <a:lnSpc>
                <a:spcPct val="90000"/>
              </a:lnSpc>
              <a:spcBef>
                <a:spcPts val="1000"/>
              </a:spcBef>
              <a:buClr>
                <a:srgbClr val="337DBE"/>
              </a:buClr>
              <a:buFont typeface="Wingdings" panose="05000000000000000000" pitchFamily="2" charset="2"/>
              <a:buChar char=""/>
              <a:defRPr sz="2000" kern="1200">
                <a:solidFill>
                  <a:schemeClr val="tx1"/>
                </a:solidFill>
                <a:latin typeface="+mn-lt"/>
                <a:ea typeface="+mn-ea"/>
                <a:cs typeface="+mn-cs"/>
              </a:defRPr>
            </a:lvl2pPr>
            <a:lvl3pPr marL="914377" indent="-228594" algn="l" defTabSz="914377" rtl="0" eaLnBrk="1" latinLnBrk="0" hangingPunct="1">
              <a:lnSpc>
                <a:spcPct val="90000"/>
              </a:lnSpc>
              <a:spcBef>
                <a:spcPts val="500"/>
              </a:spcBef>
              <a:buClr>
                <a:srgbClr val="337DBE"/>
              </a:buClr>
              <a:buFont typeface="Arial" pitchFamily="34" charset="0"/>
              <a:buChar char="–"/>
              <a:defRPr sz="1800" kern="1200">
                <a:solidFill>
                  <a:schemeClr val="tx1"/>
                </a:solidFill>
                <a:latin typeface="+mn-lt"/>
                <a:ea typeface="+mn-ea"/>
                <a:cs typeface="+mn-cs"/>
              </a:defRPr>
            </a:lvl3pPr>
            <a:lvl4pPr marL="1252697" indent="-219451" algn="l" defTabSz="914377" rtl="0" eaLnBrk="1" latinLnBrk="0" hangingPunct="1">
              <a:lnSpc>
                <a:spcPct val="90000"/>
              </a:lnSpc>
              <a:spcBef>
                <a:spcPts val="200"/>
              </a:spcBef>
              <a:buClr>
                <a:srgbClr val="337DBE"/>
              </a:buClr>
              <a:buFont typeface="Wingdings" pitchFamily="2" charset="2"/>
              <a:buChar char="§"/>
              <a:defRPr sz="1600" kern="1200">
                <a:solidFill>
                  <a:schemeClr val="tx1"/>
                </a:solidFill>
                <a:latin typeface="+mn-lt"/>
                <a:ea typeface="+mn-ea"/>
                <a:cs typeface="+mn-cs"/>
              </a:defRPr>
            </a:lvl4pPr>
            <a:lvl5pPr marL="1481291" indent="-173732" algn="l" defTabSz="914377" rtl="0" eaLnBrk="1" latinLnBrk="0" hangingPunct="1">
              <a:lnSpc>
                <a:spcPct val="90000"/>
              </a:lnSpc>
              <a:spcBef>
                <a:spcPts val="100"/>
              </a:spcBef>
              <a:buClr>
                <a:srgbClr val="337DBE"/>
              </a:buClr>
              <a:buFont typeface="Arial" pitchFamily="34" charset="0"/>
              <a:buChar char="»"/>
              <a:defRPr sz="1400" kern="1200">
                <a:solidFill>
                  <a:schemeClr val="tx1"/>
                </a:solidFill>
                <a:latin typeface="+mn-lt"/>
                <a:ea typeface="+mn-ea"/>
                <a:cs typeface="+mn-cs"/>
              </a:defRPr>
            </a:lvl5pPr>
            <a:lvl6pPr marL="2514537"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t>Amount of Surplus ($ Billions)</a:t>
            </a:r>
          </a:p>
        </p:txBody>
      </p:sp>
    </p:spTree>
    <p:custDataLst>
      <p:tags r:id="rId1"/>
    </p:custDataLst>
    <p:extLst>
      <p:ext uri="{BB962C8B-B14F-4D97-AF65-F5344CB8AC3E}">
        <p14:creationId xmlns:p14="http://schemas.microsoft.com/office/powerpoint/2010/main" val="12917241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75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320A54-CA0A-4AFC-A482-572234CA88CF}"/>
              </a:ext>
            </a:extLst>
          </p:cNvPr>
          <p:cNvSpPr>
            <a:spLocks noGrp="1"/>
          </p:cNvSpPr>
          <p:nvPr>
            <p:ph type="title"/>
          </p:nvPr>
        </p:nvSpPr>
        <p:spPr/>
        <p:txBody>
          <a:bodyPr>
            <a:normAutofit fontScale="90000"/>
          </a:bodyPr>
          <a:lstStyle/>
          <a:p>
            <a:r>
              <a:rPr lang="en-US" dirty="0"/>
              <a:t>Employment in Major Subsectors of the Insurance Industry: </a:t>
            </a:r>
            <a:br>
              <a:rPr lang="en-US" dirty="0"/>
            </a:br>
            <a:r>
              <a:rPr lang="en-US" dirty="0"/>
              <a:t>A Surprise</a:t>
            </a:r>
          </a:p>
        </p:txBody>
      </p:sp>
      <p:sp>
        <p:nvSpPr>
          <p:cNvPr id="3" name="Text Placeholder 2">
            <a:extLst>
              <a:ext uri="{FF2B5EF4-FFF2-40B4-BE49-F238E27FC236}">
                <a16:creationId xmlns:a16="http://schemas.microsoft.com/office/drawing/2014/main" id="{20E4BD9C-1D98-4EE7-AD99-CF7E52116567}"/>
              </a:ext>
            </a:extLst>
          </p:cNvPr>
          <p:cNvSpPr>
            <a:spLocks noGrp="1"/>
          </p:cNvSpPr>
          <p:nvPr>
            <p:ph type="body" sz="quarter" idx="15"/>
          </p:nvPr>
        </p:nvSpPr>
        <p:spPr/>
        <p:txBody>
          <a:bodyPr/>
          <a:lstStyle/>
          <a:p>
            <a:r>
              <a:rPr lang="en-US" dirty="0"/>
              <a:t>Over the Last Two Years, All Four Major Insurance Industry Subsectors Have Grown Employment Despite the Recession That Began in February 2020</a:t>
            </a:r>
          </a:p>
        </p:txBody>
      </p:sp>
      <p:sp>
        <p:nvSpPr>
          <p:cNvPr id="15" name="Text Placeholder 14">
            <a:extLst>
              <a:ext uri="{FF2B5EF4-FFF2-40B4-BE49-F238E27FC236}">
                <a16:creationId xmlns:a16="http://schemas.microsoft.com/office/drawing/2014/main" id="{31193A14-33A5-4DAB-86C0-0B253F6D7524}"/>
              </a:ext>
            </a:extLst>
          </p:cNvPr>
          <p:cNvSpPr>
            <a:spLocks noGrp="1"/>
          </p:cNvSpPr>
          <p:nvPr>
            <p:ph type="body" sz="quarter" idx="17"/>
          </p:nvPr>
        </p:nvSpPr>
        <p:spPr/>
        <p:txBody>
          <a:bodyPr/>
          <a:lstStyle/>
          <a:p>
            <a:r>
              <a:rPr lang="en-US" dirty="0"/>
              <a:t>Data are seasonally adjusted</a:t>
            </a:r>
          </a:p>
          <a:p>
            <a:r>
              <a:rPr lang="en-US" dirty="0"/>
              <a:t>Sources: BLS; Triple-I</a:t>
            </a:r>
          </a:p>
        </p:txBody>
      </p:sp>
      <p:graphicFrame>
        <p:nvGraphicFramePr>
          <p:cNvPr id="6" name="Content Placeholder 7">
            <a:extLst>
              <a:ext uri="{FF2B5EF4-FFF2-40B4-BE49-F238E27FC236}">
                <a16:creationId xmlns:a16="http://schemas.microsoft.com/office/drawing/2014/main" id="{7B81737A-B933-4638-9B27-E147D43EA57E}"/>
              </a:ext>
            </a:extLst>
          </p:cNvPr>
          <p:cNvGraphicFramePr>
            <a:graphicFrameLocks/>
          </p:cNvGraphicFramePr>
          <p:nvPr/>
        </p:nvGraphicFramePr>
        <p:xfrm>
          <a:off x="472440" y="1866901"/>
          <a:ext cx="11247120" cy="3802377"/>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a:extLst>
              <a:ext uri="{FF2B5EF4-FFF2-40B4-BE49-F238E27FC236}">
                <a16:creationId xmlns:a16="http://schemas.microsoft.com/office/drawing/2014/main" id="{9F8D2FF0-C8A8-4C42-A08E-D3AC2332F2DE}"/>
              </a:ext>
            </a:extLst>
          </p:cNvPr>
          <p:cNvSpPr txBox="1"/>
          <p:nvPr/>
        </p:nvSpPr>
        <p:spPr>
          <a:xfrm>
            <a:off x="10468949" y="3468007"/>
            <a:ext cx="960623" cy="286232"/>
          </a:xfrm>
          <a:prstGeom prst="rect">
            <a:avLst/>
          </a:prstGeom>
          <a:noFill/>
        </p:spPr>
        <p:txBody>
          <a:bodyPr wrap="square" rtlCol="0" anchor="ctr" anchorCtr="0">
            <a:spAutoFit/>
          </a:bodyPr>
          <a:lstStyle/>
          <a:p>
            <a:pPr>
              <a:lnSpc>
                <a:spcPct val="90000"/>
              </a:lnSpc>
              <a:spcBef>
                <a:spcPts val="1200"/>
              </a:spcBef>
              <a:buClr>
                <a:srgbClr val="337DBE"/>
              </a:buClr>
              <a:buSzPct val="77000"/>
            </a:pPr>
            <a:r>
              <a:rPr lang="en-US" sz="1400" b="1" dirty="0"/>
              <a:t>2,319.5</a:t>
            </a:r>
          </a:p>
        </p:txBody>
      </p:sp>
      <p:sp>
        <p:nvSpPr>
          <p:cNvPr id="8" name="TextBox 7">
            <a:extLst>
              <a:ext uri="{FF2B5EF4-FFF2-40B4-BE49-F238E27FC236}">
                <a16:creationId xmlns:a16="http://schemas.microsoft.com/office/drawing/2014/main" id="{91057014-472C-454C-8591-FB501C6EDFC4}"/>
              </a:ext>
            </a:extLst>
          </p:cNvPr>
          <p:cNvSpPr txBox="1"/>
          <p:nvPr/>
        </p:nvSpPr>
        <p:spPr>
          <a:xfrm>
            <a:off x="10151316" y="4386846"/>
            <a:ext cx="960623" cy="286232"/>
          </a:xfrm>
          <a:prstGeom prst="rect">
            <a:avLst/>
          </a:prstGeom>
          <a:noFill/>
        </p:spPr>
        <p:txBody>
          <a:bodyPr wrap="square" rtlCol="0" anchor="ctr" anchorCtr="0">
            <a:spAutoFit/>
          </a:bodyPr>
          <a:lstStyle/>
          <a:p>
            <a:pPr>
              <a:lnSpc>
                <a:spcPct val="90000"/>
              </a:lnSpc>
              <a:spcBef>
                <a:spcPts val="1200"/>
              </a:spcBef>
              <a:buClr>
                <a:srgbClr val="337DBE"/>
              </a:buClr>
              <a:buSzPct val="77000"/>
            </a:pPr>
            <a:r>
              <a:rPr lang="en-US" sz="1400" b="1" dirty="0"/>
              <a:t>2,238.9</a:t>
            </a:r>
          </a:p>
        </p:txBody>
      </p:sp>
      <p:sp>
        <p:nvSpPr>
          <p:cNvPr id="9" name="TextBox 8">
            <a:extLst>
              <a:ext uri="{FF2B5EF4-FFF2-40B4-BE49-F238E27FC236}">
                <a16:creationId xmlns:a16="http://schemas.microsoft.com/office/drawing/2014/main" id="{CE4D8E3A-7514-422C-A736-198DA7A09A0C}"/>
              </a:ext>
            </a:extLst>
          </p:cNvPr>
          <p:cNvSpPr txBox="1"/>
          <p:nvPr/>
        </p:nvSpPr>
        <p:spPr>
          <a:xfrm>
            <a:off x="1754075" y="1996885"/>
            <a:ext cx="1191237" cy="258532"/>
          </a:xfrm>
          <a:prstGeom prst="rect">
            <a:avLst/>
          </a:prstGeom>
          <a:noFill/>
        </p:spPr>
        <p:txBody>
          <a:bodyPr wrap="square" rtlCol="0" anchor="ctr" anchorCtr="0">
            <a:spAutoFit/>
          </a:bodyPr>
          <a:lstStyle/>
          <a:p>
            <a:pPr>
              <a:lnSpc>
                <a:spcPct val="90000"/>
              </a:lnSpc>
              <a:spcBef>
                <a:spcPts val="1200"/>
              </a:spcBef>
              <a:buClr>
                <a:srgbClr val="337DBE"/>
              </a:buClr>
              <a:buSzPct val="77000"/>
            </a:pPr>
            <a:r>
              <a:rPr lang="en-US" sz="1200" b="1" dirty="0"/>
              <a:t>Thousands</a:t>
            </a:r>
          </a:p>
        </p:txBody>
      </p:sp>
    </p:spTree>
    <p:extLst>
      <p:ext uri="{BB962C8B-B14F-4D97-AF65-F5344CB8AC3E}">
        <p14:creationId xmlns:p14="http://schemas.microsoft.com/office/powerpoint/2010/main" val="32762502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229AEED5-EEB8-470F-96C6-2B2ED6B26F8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019800" y="0"/>
            <a:ext cx="6172200" cy="6400799"/>
          </a:xfrm>
          <a:prstGeom prst="rect">
            <a:avLst/>
          </a:prstGeom>
        </p:spPr>
      </p:pic>
      <p:sp>
        <p:nvSpPr>
          <p:cNvPr id="2" name="Title 1"/>
          <p:cNvSpPr>
            <a:spLocks noGrp="1"/>
          </p:cNvSpPr>
          <p:nvPr>
            <p:ph type="ctrTitle"/>
          </p:nvPr>
        </p:nvSpPr>
        <p:spPr/>
        <p:txBody>
          <a:bodyPr/>
          <a:lstStyle/>
          <a:p>
            <a:r>
              <a:rPr lang="en-US" dirty="0"/>
              <a:t>COVID-19</a:t>
            </a:r>
          </a:p>
        </p:txBody>
      </p:sp>
      <p:sp>
        <p:nvSpPr>
          <p:cNvPr id="4" name="Subtitle 3">
            <a:extLst>
              <a:ext uri="{FF2B5EF4-FFF2-40B4-BE49-F238E27FC236}">
                <a16:creationId xmlns:a16="http://schemas.microsoft.com/office/drawing/2014/main" id="{914E616B-CCEE-4478-8447-52967407AAA6}"/>
              </a:ext>
            </a:extLst>
          </p:cNvPr>
          <p:cNvSpPr>
            <a:spLocks noGrp="1"/>
          </p:cNvSpPr>
          <p:nvPr>
            <p:ph type="subTitle" idx="1"/>
          </p:nvPr>
        </p:nvSpPr>
        <p:spPr/>
        <p:txBody>
          <a:bodyPr/>
          <a:lstStyle/>
          <a:p>
            <a:r>
              <a:rPr lang="en-US" dirty="0"/>
              <a:t>Economic and Cultural Impacts:</a:t>
            </a:r>
            <a:br>
              <a:rPr lang="en-US" dirty="0"/>
            </a:br>
            <a:r>
              <a:rPr lang="en-US" dirty="0"/>
              <a:t>An Industry’s Response</a:t>
            </a:r>
          </a:p>
        </p:txBody>
      </p:sp>
    </p:spTree>
    <p:extLst>
      <p:ext uri="{BB962C8B-B14F-4D97-AF65-F5344CB8AC3E}">
        <p14:creationId xmlns:p14="http://schemas.microsoft.com/office/powerpoint/2010/main" val="27417433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DA0590F-2698-3747-A827-1DAE4A1C5398}"/>
              </a:ext>
            </a:extLst>
          </p:cNvPr>
          <p:cNvSpPr>
            <a:spLocks noGrp="1"/>
          </p:cNvSpPr>
          <p:nvPr>
            <p:ph type="title"/>
          </p:nvPr>
        </p:nvSpPr>
        <p:spPr/>
        <p:txBody>
          <a:bodyPr/>
          <a:lstStyle/>
          <a:p>
            <a:r>
              <a:rPr lang="en-US" dirty="0"/>
              <a:t>Global Pandemics Are Uninsurable </a:t>
            </a:r>
          </a:p>
        </p:txBody>
      </p:sp>
      <p:sp>
        <p:nvSpPr>
          <p:cNvPr id="9" name="Text Placeholder 4">
            <a:extLst>
              <a:ext uri="{FF2B5EF4-FFF2-40B4-BE49-F238E27FC236}">
                <a16:creationId xmlns:a16="http://schemas.microsoft.com/office/drawing/2014/main" id="{28AC6425-6CCF-4E8C-A1C5-3A22F2D0B172}"/>
              </a:ext>
            </a:extLst>
          </p:cNvPr>
          <p:cNvSpPr txBox="1">
            <a:spLocks/>
          </p:cNvSpPr>
          <p:nvPr/>
        </p:nvSpPr>
        <p:spPr bwMode="gray">
          <a:xfrm>
            <a:off x="474017" y="995226"/>
            <a:ext cx="11176875" cy="614349"/>
          </a:xfrm>
          <a:prstGeom prst="snip1Rect">
            <a:avLst>
              <a:gd name="adj" fmla="val 29185"/>
            </a:avLst>
          </a:prstGeom>
          <a:solidFill>
            <a:schemeClr val="accent1"/>
          </a:solidFill>
          <a:ln w="28575" cap="flat" cmpd="sng" algn="ctr">
            <a:noFill/>
            <a:prstDash val="solid"/>
            <a:miter lim="800000"/>
            <a:headEnd type="none" w="med" len="med"/>
            <a:tailEnd type="none" w="med" len="med"/>
          </a:ln>
          <a:effectLst/>
        </p:spPr>
        <p:txBody>
          <a:bodyPr vert="horz" wrap="square" lIns="182880" tIns="91440" rIns="182880" bIns="182880" numCol="1" rtlCol="0" anchor="ctr" anchorCtr="0" compatLnSpc="1">
            <a:prstTxWarp prst="textNoShape">
              <a:avLst/>
            </a:prstTxWarp>
            <a:noAutofit/>
          </a:bodyPr>
          <a:lstStyle>
            <a:defPPr>
              <a:defRPr lang="en-US"/>
            </a:defPPr>
            <a:lvl1pPr indent="0" algn="ctr" fontAlgn="base">
              <a:lnSpc>
                <a:spcPct val="90000"/>
              </a:lnSpc>
              <a:spcBef>
                <a:spcPts val="600"/>
              </a:spcBef>
              <a:spcAft>
                <a:spcPct val="0"/>
              </a:spcAft>
              <a:buClr>
                <a:schemeClr val="accent2"/>
              </a:buClr>
              <a:buSzPct val="90000"/>
              <a:buNone/>
              <a:defRPr kumimoji="0" sz="2000" b="1" i="0" u="none" strike="noStrike" cap="none" normalizeH="0" baseline="0">
                <a:ln>
                  <a:noFill/>
                </a:ln>
                <a:solidFill>
                  <a:schemeClr val="bg2"/>
                </a:solidFill>
                <a:effectLst/>
                <a:latin typeface="+mj-lt"/>
              </a:defRPr>
            </a:lvl1pPr>
            <a:lvl2pPr indent="0">
              <a:buNone/>
              <a:defRPr sz="2000" b="1"/>
            </a:lvl2pPr>
            <a:lvl3pPr indent="0">
              <a:buNone/>
              <a:defRPr b="1"/>
            </a:lvl3pPr>
            <a:lvl4pPr indent="0">
              <a:buNone/>
              <a:defRPr sz="1600" b="1"/>
            </a:lvl4pPr>
            <a:lvl5pPr indent="0">
              <a:buNone/>
              <a:defRPr sz="1600" b="1"/>
            </a:lvl5pPr>
            <a:lvl6pPr indent="0">
              <a:buNone/>
              <a:defRPr sz="1600" b="1"/>
            </a:lvl6pPr>
            <a:lvl7pPr indent="0">
              <a:buNone/>
              <a:defRPr sz="1600" b="1"/>
            </a:lvl7pPr>
            <a:lvl8pPr indent="0">
              <a:buNone/>
              <a:defRPr sz="1600" b="1"/>
            </a:lvl8pPr>
            <a:lvl9pPr indent="0">
              <a:buNone/>
              <a:defRPr sz="1600" b="1"/>
            </a:lvl9pPr>
          </a:lstStyle>
          <a:p>
            <a:pPr marL="0" marR="0" lvl="0" indent="0" algn="ctr" defTabSz="914400" rtl="0" eaLnBrk="1" fontAlgn="base" latinLnBrk="0" hangingPunct="1">
              <a:lnSpc>
                <a:spcPct val="90000"/>
              </a:lnSpc>
              <a:spcBef>
                <a:spcPts val="0"/>
              </a:spcBef>
              <a:spcAft>
                <a:spcPct val="0"/>
              </a:spcAft>
              <a:buClr>
                <a:srgbClr val="F69322"/>
              </a:buClr>
              <a:buSzPct val="90000"/>
              <a:buFontTx/>
              <a:buNone/>
              <a:tabLst/>
              <a:defRPr/>
            </a:pPr>
            <a:r>
              <a:rPr kumimoji="0" lang="en-US" sz="24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Economic Impact of 9/11</a:t>
            </a:r>
          </a:p>
        </p:txBody>
      </p:sp>
      <p:grpSp>
        <p:nvGrpSpPr>
          <p:cNvPr id="10" name="Group 9">
            <a:extLst>
              <a:ext uri="{FF2B5EF4-FFF2-40B4-BE49-F238E27FC236}">
                <a16:creationId xmlns:a16="http://schemas.microsoft.com/office/drawing/2014/main" id="{17DA9B2F-04F2-4399-B46D-C0F14E5C969E}"/>
              </a:ext>
            </a:extLst>
          </p:cNvPr>
          <p:cNvGrpSpPr/>
          <p:nvPr/>
        </p:nvGrpSpPr>
        <p:grpSpPr bwMode="gray">
          <a:xfrm>
            <a:off x="855559" y="1769986"/>
            <a:ext cx="9197762" cy="4264116"/>
            <a:chOff x="855559" y="2028400"/>
            <a:chExt cx="9197762" cy="4264116"/>
          </a:xfrm>
        </p:grpSpPr>
        <p:grpSp>
          <p:nvGrpSpPr>
            <p:cNvPr id="12" name="Group 49">
              <a:extLst>
                <a:ext uri="{FF2B5EF4-FFF2-40B4-BE49-F238E27FC236}">
                  <a16:creationId xmlns:a16="http://schemas.microsoft.com/office/drawing/2014/main" id="{481D3E2C-E08F-4EA4-9113-6094CE028113}"/>
                </a:ext>
              </a:extLst>
            </p:cNvPr>
            <p:cNvGrpSpPr>
              <a:grpSpLocks/>
            </p:cNvGrpSpPr>
            <p:nvPr/>
          </p:nvGrpSpPr>
          <p:grpSpPr bwMode="gray">
            <a:xfrm>
              <a:off x="1189644" y="4457456"/>
              <a:ext cx="1071453" cy="722647"/>
              <a:chOff x="4817" y="3316"/>
              <a:chExt cx="1149" cy="776"/>
            </a:xfrm>
            <a:solidFill>
              <a:schemeClr val="accent1">
                <a:lumMod val="20000"/>
                <a:lumOff val="80000"/>
              </a:schemeClr>
            </a:solidFill>
          </p:grpSpPr>
          <p:sp>
            <p:nvSpPr>
              <p:cNvPr id="78" name="Freeform 50">
                <a:extLst>
                  <a:ext uri="{FF2B5EF4-FFF2-40B4-BE49-F238E27FC236}">
                    <a16:creationId xmlns:a16="http://schemas.microsoft.com/office/drawing/2014/main" id="{E92178C8-8870-45C1-A1A9-1B57D6339F2D}"/>
                  </a:ext>
                </a:extLst>
              </p:cNvPr>
              <p:cNvSpPr>
                <a:spLocks/>
              </p:cNvSpPr>
              <p:nvPr/>
            </p:nvSpPr>
            <p:spPr bwMode="gray">
              <a:xfrm>
                <a:off x="5680" y="3787"/>
                <a:ext cx="286" cy="305"/>
              </a:xfrm>
              <a:custGeom>
                <a:avLst/>
                <a:gdLst>
                  <a:gd name="T0" fmla="*/ 92 w 856"/>
                  <a:gd name="T1" fmla="*/ 297 h 914"/>
                  <a:gd name="T2" fmla="*/ 113 w 856"/>
                  <a:gd name="T3" fmla="*/ 290 h 914"/>
                  <a:gd name="T4" fmla="*/ 111 w 856"/>
                  <a:gd name="T5" fmla="*/ 278 h 914"/>
                  <a:gd name="T6" fmla="*/ 144 w 856"/>
                  <a:gd name="T7" fmla="*/ 259 h 914"/>
                  <a:gd name="T8" fmla="*/ 172 w 856"/>
                  <a:gd name="T9" fmla="*/ 223 h 914"/>
                  <a:gd name="T10" fmla="*/ 190 w 856"/>
                  <a:gd name="T11" fmla="*/ 240 h 914"/>
                  <a:gd name="T12" fmla="*/ 227 w 856"/>
                  <a:gd name="T13" fmla="*/ 220 h 914"/>
                  <a:gd name="T14" fmla="*/ 246 w 856"/>
                  <a:gd name="T15" fmla="*/ 208 h 914"/>
                  <a:gd name="T16" fmla="*/ 255 w 856"/>
                  <a:gd name="T17" fmla="*/ 190 h 914"/>
                  <a:gd name="T18" fmla="*/ 282 w 856"/>
                  <a:gd name="T19" fmla="*/ 174 h 914"/>
                  <a:gd name="T20" fmla="*/ 286 w 856"/>
                  <a:gd name="T21" fmla="*/ 158 h 914"/>
                  <a:gd name="T22" fmla="*/ 258 w 856"/>
                  <a:gd name="T23" fmla="*/ 150 h 914"/>
                  <a:gd name="T24" fmla="*/ 246 w 856"/>
                  <a:gd name="T25" fmla="*/ 109 h 914"/>
                  <a:gd name="T26" fmla="*/ 219 w 856"/>
                  <a:gd name="T27" fmla="*/ 115 h 914"/>
                  <a:gd name="T28" fmla="*/ 219 w 856"/>
                  <a:gd name="T29" fmla="*/ 89 h 914"/>
                  <a:gd name="T30" fmla="*/ 205 w 856"/>
                  <a:gd name="T31" fmla="*/ 74 h 914"/>
                  <a:gd name="T32" fmla="*/ 163 w 856"/>
                  <a:gd name="T33" fmla="*/ 47 h 914"/>
                  <a:gd name="T34" fmla="*/ 131 w 856"/>
                  <a:gd name="T35" fmla="*/ 43 h 914"/>
                  <a:gd name="T36" fmla="*/ 116 w 856"/>
                  <a:gd name="T37" fmla="*/ 27 h 914"/>
                  <a:gd name="T38" fmla="*/ 49 w 856"/>
                  <a:gd name="T39" fmla="*/ 0 h 914"/>
                  <a:gd name="T40" fmla="*/ 40 w 856"/>
                  <a:gd name="T41" fmla="*/ 8 h 914"/>
                  <a:gd name="T42" fmla="*/ 40 w 856"/>
                  <a:gd name="T43" fmla="*/ 31 h 914"/>
                  <a:gd name="T44" fmla="*/ 52 w 856"/>
                  <a:gd name="T45" fmla="*/ 38 h 914"/>
                  <a:gd name="T46" fmla="*/ 52 w 856"/>
                  <a:gd name="T47" fmla="*/ 62 h 914"/>
                  <a:gd name="T48" fmla="*/ 42 w 856"/>
                  <a:gd name="T49" fmla="*/ 77 h 914"/>
                  <a:gd name="T50" fmla="*/ 33 w 856"/>
                  <a:gd name="T51" fmla="*/ 89 h 914"/>
                  <a:gd name="T52" fmla="*/ 16 w 856"/>
                  <a:gd name="T53" fmla="*/ 93 h 914"/>
                  <a:gd name="T54" fmla="*/ 0 w 856"/>
                  <a:gd name="T55" fmla="*/ 123 h 914"/>
                  <a:gd name="T56" fmla="*/ 36 w 856"/>
                  <a:gd name="T57" fmla="*/ 201 h 914"/>
                  <a:gd name="T58" fmla="*/ 36 w 856"/>
                  <a:gd name="T59" fmla="*/ 251 h 914"/>
                  <a:gd name="T60" fmla="*/ 30 w 856"/>
                  <a:gd name="T61" fmla="*/ 266 h 914"/>
                  <a:gd name="T62" fmla="*/ 36 w 856"/>
                  <a:gd name="T63" fmla="*/ 286 h 914"/>
                  <a:gd name="T64" fmla="*/ 79 w 856"/>
                  <a:gd name="T65" fmla="*/ 305 h 914"/>
                  <a:gd name="T66" fmla="*/ 92 w 856"/>
                  <a:gd name="T67" fmla="*/ 297 h 914"/>
                  <a:gd name="T68" fmla="*/ 92 w 856"/>
                  <a:gd name="T69" fmla="*/ 297 h 91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856" h="914">
                    <a:moveTo>
                      <a:pt x="275" y="890"/>
                    </a:moveTo>
                    <a:lnTo>
                      <a:pt x="339" y="869"/>
                    </a:lnTo>
                    <a:lnTo>
                      <a:pt x="331" y="834"/>
                    </a:lnTo>
                    <a:lnTo>
                      <a:pt x="431" y="776"/>
                    </a:lnTo>
                    <a:lnTo>
                      <a:pt x="514" y="669"/>
                    </a:lnTo>
                    <a:lnTo>
                      <a:pt x="570" y="718"/>
                    </a:lnTo>
                    <a:lnTo>
                      <a:pt x="679" y="659"/>
                    </a:lnTo>
                    <a:lnTo>
                      <a:pt x="735" y="624"/>
                    </a:lnTo>
                    <a:lnTo>
                      <a:pt x="763" y="568"/>
                    </a:lnTo>
                    <a:lnTo>
                      <a:pt x="845" y="520"/>
                    </a:lnTo>
                    <a:lnTo>
                      <a:pt x="856" y="474"/>
                    </a:lnTo>
                    <a:lnTo>
                      <a:pt x="772" y="451"/>
                    </a:lnTo>
                    <a:lnTo>
                      <a:pt x="735" y="326"/>
                    </a:lnTo>
                    <a:lnTo>
                      <a:pt x="654" y="345"/>
                    </a:lnTo>
                    <a:lnTo>
                      <a:pt x="654" y="266"/>
                    </a:lnTo>
                    <a:lnTo>
                      <a:pt x="615" y="221"/>
                    </a:lnTo>
                    <a:lnTo>
                      <a:pt x="487" y="140"/>
                    </a:lnTo>
                    <a:lnTo>
                      <a:pt x="393" y="128"/>
                    </a:lnTo>
                    <a:lnTo>
                      <a:pt x="348" y="82"/>
                    </a:lnTo>
                    <a:lnTo>
                      <a:pt x="146" y="0"/>
                    </a:lnTo>
                    <a:lnTo>
                      <a:pt x="119" y="24"/>
                    </a:lnTo>
                    <a:lnTo>
                      <a:pt x="119" y="93"/>
                    </a:lnTo>
                    <a:lnTo>
                      <a:pt x="156" y="114"/>
                    </a:lnTo>
                    <a:lnTo>
                      <a:pt x="156" y="187"/>
                    </a:lnTo>
                    <a:lnTo>
                      <a:pt x="127" y="232"/>
                    </a:lnTo>
                    <a:lnTo>
                      <a:pt x="99" y="266"/>
                    </a:lnTo>
                    <a:lnTo>
                      <a:pt x="47" y="279"/>
                    </a:lnTo>
                    <a:lnTo>
                      <a:pt x="0" y="368"/>
                    </a:lnTo>
                    <a:lnTo>
                      <a:pt x="109" y="602"/>
                    </a:lnTo>
                    <a:lnTo>
                      <a:pt x="109" y="752"/>
                    </a:lnTo>
                    <a:lnTo>
                      <a:pt x="89" y="796"/>
                    </a:lnTo>
                    <a:lnTo>
                      <a:pt x="109" y="856"/>
                    </a:lnTo>
                    <a:lnTo>
                      <a:pt x="237" y="914"/>
                    </a:lnTo>
                    <a:lnTo>
                      <a:pt x="275" y="890"/>
                    </a:lnTo>
                    <a:close/>
                  </a:path>
                </a:pathLst>
              </a:custGeom>
              <a:grpFill/>
              <a:ln w="3175" cap="flat" cmpd="sng">
                <a:solidFill>
                  <a:schemeClr val="accent1">
                    <a:lumMod val="40000"/>
                    <a:lumOff val="6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79" name="Freeform 51">
                <a:extLst>
                  <a:ext uri="{FF2B5EF4-FFF2-40B4-BE49-F238E27FC236}">
                    <a16:creationId xmlns:a16="http://schemas.microsoft.com/office/drawing/2014/main" id="{8AA07CF0-8FF0-4E2E-8D1A-329488A52E8E}"/>
                  </a:ext>
                </a:extLst>
              </p:cNvPr>
              <p:cNvSpPr>
                <a:spLocks/>
              </p:cNvSpPr>
              <p:nvPr/>
            </p:nvSpPr>
            <p:spPr bwMode="gray">
              <a:xfrm>
                <a:off x="5523" y="3590"/>
                <a:ext cx="169" cy="108"/>
              </a:xfrm>
              <a:custGeom>
                <a:avLst/>
                <a:gdLst>
                  <a:gd name="T0" fmla="*/ 169 w 506"/>
                  <a:gd name="T1" fmla="*/ 73 h 324"/>
                  <a:gd name="T2" fmla="*/ 169 w 506"/>
                  <a:gd name="T3" fmla="*/ 51 h 324"/>
                  <a:gd name="T4" fmla="*/ 139 w 506"/>
                  <a:gd name="T5" fmla="*/ 43 h 324"/>
                  <a:gd name="T6" fmla="*/ 133 w 506"/>
                  <a:gd name="T7" fmla="*/ 27 h 324"/>
                  <a:gd name="T8" fmla="*/ 120 w 506"/>
                  <a:gd name="T9" fmla="*/ 27 h 324"/>
                  <a:gd name="T10" fmla="*/ 108 w 506"/>
                  <a:gd name="T11" fmla="*/ 9 h 324"/>
                  <a:gd name="T12" fmla="*/ 74 w 506"/>
                  <a:gd name="T13" fmla="*/ 9 h 324"/>
                  <a:gd name="T14" fmla="*/ 50 w 506"/>
                  <a:gd name="T15" fmla="*/ 27 h 324"/>
                  <a:gd name="T16" fmla="*/ 31 w 506"/>
                  <a:gd name="T17" fmla="*/ 0 h 324"/>
                  <a:gd name="T18" fmla="*/ 16 w 506"/>
                  <a:gd name="T19" fmla="*/ 0 h 324"/>
                  <a:gd name="T20" fmla="*/ 0 w 506"/>
                  <a:gd name="T21" fmla="*/ 16 h 324"/>
                  <a:gd name="T22" fmla="*/ 10 w 506"/>
                  <a:gd name="T23" fmla="*/ 43 h 324"/>
                  <a:gd name="T24" fmla="*/ 37 w 506"/>
                  <a:gd name="T25" fmla="*/ 59 h 324"/>
                  <a:gd name="T26" fmla="*/ 58 w 506"/>
                  <a:gd name="T27" fmla="*/ 81 h 324"/>
                  <a:gd name="T28" fmla="*/ 53 w 506"/>
                  <a:gd name="T29" fmla="*/ 93 h 324"/>
                  <a:gd name="T30" fmla="*/ 90 w 506"/>
                  <a:gd name="T31" fmla="*/ 108 h 324"/>
                  <a:gd name="T32" fmla="*/ 117 w 506"/>
                  <a:gd name="T33" fmla="*/ 89 h 324"/>
                  <a:gd name="T34" fmla="*/ 149 w 506"/>
                  <a:gd name="T35" fmla="*/ 89 h 324"/>
                  <a:gd name="T36" fmla="*/ 169 w 506"/>
                  <a:gd name="T37" fmla="*/ 73 h 324"/>
                  <a:gd name="T38" fmla="*/ 169 w 506"/>
                  <a:gd name="T39" fmla="*/ 73 h 32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506" h="324">
                    <a:moveTo>
                      <a:pt x="506" y="219"/>
                    </a:moveTo>
                    <a:lnTo>
                      <a:pt x="506" y="152"/>
                    </a:lnTo>
                    <a:lnTo>
                      <a:pt x="415" y="128"/>
                    </a:lnTo>
                    <a:lnTo>
                      <a:pt x="398" y="80"/>
                    </a:lnTo>
                    <a:lnTo>
                      <a:pt x="359" y="80"/>
                    </a:lnTo>
                    <a:lnTo>
                      <a:pt x="323" y="27"/>
                    </a:lnTo>
                    <a:lnTo>
                      <a:pt x="222" y="27"/>
                    </a:lnTo>
                    <a:lnTo>
                      <a:pt x="150" y="80"/>
                    </a:lnTo>
                    <a:lnTo>
                      <a:pt x="94" y="0"/>
                    </a:lnTo>
                    <a:lnTo>
                      <a:pt x="48" y="0"/>
                    </a:lnTo>
                    <a:lnTo>
                      <a:pt x="0" y="48"/>
                    </a:lnTo>
                    <a:lnTo>
                      <a:pt x="30" y="128"/>
                    </a:lnTo>
                    <a:lnTo>
                      <a:pt x="111" y="176"/>
                    </a:lnTo>
                    <a:lnTo>
                      <a:pt x="174" y="244"/>
                    </a:lnTo>
                    <a:lnTo>
                      <a:pt x="158" y="280"/>
                    </a:lnTo>
                    <a:lnTo>
                      <a:pt x="270" y="324"/>
                    </a:lnTo>
                    <a:lnTo>
                      <a:pt x="350" y="268"/>
                    </a:lnTo>
                    <a:lnTo>
                      <a:pt x="445" y="268"/>
                    </a:lnTo>
                    <a:lnTo>
                      <a:pt x="506" y="219"/>
                    </a:lnTo>
                    <a:close/>
                  </a:path>
                </a:pathLst>
              </a:custGeom>
              <a:grpFill/>
              <a:ln w="3175" cap="flat" cmpd="sng">
                <a:solidFill>
                  <a:schemeClr val="accent1">
                    <a:lumMod val="40000"/>
                    <a:lumOff val="6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80" name="Freeform 52">
                <a:extLst>
                  <a:ext uri="{FF2B5EF4-FFF2-40B4-BE49-F238E27FC236}">
                    <a16:creationId xmlns:a16="http://schemas.microsoft.com/office/drawing/2014/main" id="{109F2D5D-F569-48F5-AC26-F2AD3AD85C1A}"/>
                  </a:ext>
                </a:extLst>
              </p:cNvPr>
              <p:cNvSpPr>
                <a:spLocks/>
              </p:cNvSpPr>
              <p:nvPr/>
            </p:nvSpPr>
            <p:spPr bwMode="gray">
              <a:xfrm>
                <a:off x="5529" y="3675"/>
                <a:ext cx="37" cy="39"/>
              </a:xfrm>
              <a:custGeom>
                <a:avLst/>
                <a:gdLst>
                  <a:gd name="T0" fmla="*/ 37 w 110"/>
                  <a:gd name="T1" fmla="*/ 36 h 115"/>
                  <a:gd name="T2" fmla="*/ 31 w 110"/>
                  <a:gd name="T3" fmla="*/ 0 h 115"/>
                  <a:gd name="T4" fmla="*/ 0 w 110"/>
                  <a:gd name="T5" fmla="*/ 31 h 115"/>
                  <a:gd name="T6" fmla="*/ 4 w 110"/>
                  <a:gd name="T7" fmla="*/ 39 h 115"/>
                  <a:gd name="T8" fmla="*/ 37 w 110"/>
                  <a:gd name="T9" fmla="*/ 36 h 115"/>
                  <a:gd name="T10" fmla="*/ 37 w 110"/>
                  <a:gd name="T11" fmla="*/ 36 h 11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0" h="115">
                    <a:moveTo>
                      <a:pt x="110" y="107"/>
                    </a:moveTo>
                    <a:lnTo>
                      <a:pt x="92" y="0"/>
                    </a:lnTo>
                    <a:lnTo>
                      <a:pt x="0" y="91"/>
                    </a:lnTo>
                    <a:lnTo>
                      <a:pt x="11" y="115"/>
                    </a:lnTo>
                    <a:lnTo>
                      <a:pt x="110" y="107"/>
                    </a:lnTo>
                    <a:close/>
                  </a:path>
                </a:pathLst>
              </a:custGeom>
              <a:grpFill/>
              <a:ln w="3175" cap="flat" cmpd="sng">
                <a:solidFill>
                  <a:schemeClr val="accent1">
                    <a:lumMod val="40000"/>
                    <a:lumOff val="6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81" name="Freeform 53">
                <a:extLst>
                  <a:ext uri="{FF2B5EF4-FFF2-40B4-BE49-F238E27FC236}">
                    <a16:creationId xmlns:a16="http://schemas.microsoft.com/office/drawing/2014/main" id="{2AC56569-1AAE-4590-895D-7B0D8D724C50}"/>
                  </a:ext>
                </a:extLst>
              </p:cNvPr>
              <p:cNvSpPr>
                <a:spLocks/>
              </p:cNvSpPr>
              <p:nvPr/>
            </p:nvSpPr>
            <p:spPr bwMode="gray">
              <a:xfrm>
                <a:off x="5441" y="3606"/>
                <a:ext cx="58" cy="54"/>
              </a:xfrm>
              <a:custGeom>
                <a:avLst/>
                <a:gdLst>
                  <a:gd name="T0" fmla="*/ 52 w 173"/>
                  <a:gd name="T1" fmla="*/ 54 h 161"/>
                  <a:gd name="T2" fmla="*/ 58 w 173"/>
                  <a:gd name="T3" fmla="*/ 35 h 161"/>
                  <a:gd name="T4" fmla="*/ 39 w 173"/>
                  <a:gd name="T5" fmla="*/ 16 h 161"/>
                  <a:gd name="T6" fmla="*/ 37 w 173"/>
                  <a:gd name="T7" fmla="*/ 0 h 161"/>
                  <a:gd name="T8" fmla="*/ 0 w 173"/>
                  <a:gd name="T9" fmla="*/ 0 h 161"/>
                  <a:gd name="T10" fmla="*/ 0 w 173"/>
                  <a:gd name="T11" fmla="*/ 19 h 161"/>
                  <a:gd name="T12" fmla="*/ 18 w 173"/>
                  <a:gd name="T13" fmla="*/ 35 h 161"/>
                  <a:gd name="T14" fmla="*/ 52 w 173"/>
                  <a:gd name="T15" fmla="*/ 54 h 161"/>
                  <a:gd name="T16" fmla="*/ 52 w 173"/>
                  <a:gd name="T17" fmla="*/ 54 h 16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73" h="161">
                    <a:moveTo>
                      <a:pt x="155" y="161"/>
                    </a:moveTo>
                    <a:lnTo>
                      <a:pt x="173" y="104"/>
                    </a:lnTo>
                    <a:lnTo>
                      <a:pt x="116" y="47"/>
                    </a:lnTo>
                    <a:lnTo>
                      <a:pt x="110" y="0"/>
                    </a:lnTo>
                    <a:lnTo>
                      <a:pt x="0" y="0"/>
                    </a:lnTo>
                    <a:lnTo>
                      <a:pt x="0" y="56"/>
                    </a:lnTo>
                    <a:lnTo>
                      <a:pt x="54" y="104"/>
                    </a:lnTo>
                    <a:lnTo>
                      <a:pt x="155" y="161"/>
                    </a:lnTo>
                    <a:close/>
                  </a:path>
                </a:pathLst>
              </a:custGeom>
              <a:grpFill/>
              <a:ln w="3175" cap="flat" cmpd="sng">
                <a:solidFill>
                  <a:schemeClr val="accent1">
                    <a:lumMod val="40000"/>
                    <a:lumOff val="6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82" name="Freeform 54">
                <a:extLst>
                  <a:ext uri="{FF2B5EF4-FFF2-40B4-BE49-F238E27FC236}">
                    <a16:creationId xmlns:a16="http://schemas.microsoft.com/office/drawing/2014/main" id="{2B9E55F7-9B47-403D-B813-E1060E580254}"/>
                  </a:ext>
                </a:extLst>
              </p:cNvPr>
              <p:cNvSpPr>
                <a:spLocks/>
              </p:cNvSpPr>
              <p:nvPr/>
            </p:nvSpPr>
            <p:spPr bwMode="gray">
              <a:xfrm>
                <a:off x="5385" y="3537"/>
                <a:ext cx="135" cy="46"/>
              </a:xfrm>
              <a:custGeom>
                <a:avLst/>
                <a:gdLst>
                  <a:gd name="T0" fmla="*/ 135 w 407"/>
                  <a:gd name="T1" fmla="*/ 19 h 139"/>
                  <a:gd name="T2" fmla="*/ 122 w 407"/>
                  <a:gd name="T3" fmla="*/ 7 h 139"/>
                  <a:gd name="T4" fmla="*/ 89 w 407"/>
                  <a:gd name="T5" fmla="*/ 19 h 139"/>
                  <a:gd name="T6" fmla="*/ 10 w 407"/>
                  <a:gd name="T7" fmla="*/ 0 h 139"/>
                  <a:gd name="T8" fmla="*/ 0 w 407"/>
                  <a:gd name="T9" fmla="*/ 23 h 139"/>
                  <a:gd name="T10" fmla="*/ 0 w 407"/>
                  <a:gd name="T11" fmla="*/ 34 h 139"/>
                  <a:gd name="T12" fmla="*/ 37 w 407"/>
                  <a:gd name="T13" fmla="*/ 38 h 139"/>
                  <a:gd name="T14" fmla="*/ 56 w 407"/>
                  <a:gd name="T15" fmla="*/ 29 h 139"/>
                  <a:gd name="T16" fmla="*/ 74 w 407"/>
                  <a:gd name="T17" fmla="*/ 46 h 139"/>
                  <a:gd name="T18" fmla="*/ 104 w 407"/>
                  <a:gd name="T19" fmla="*/ 46 h 139"/>
                  <a:gd name="T20" fmla="*/ 122 w 407"/>
                  <a:gd name="T21" fmla="*/ 34 h 139"/>
                  <a:gd name="T22" fmla="*/ 135 w 407"/>
                  <a:gd name="T23" fmla="*/ 19 h 139"/>
                  <a:gd name="T24" fmla="*/ 135 w 407"/>
                  <a:gd name="T25" fmla="*/ 19 h 13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07" h="139">
                    <a:moveTo>
                      <a:pt x="407" y="57"/>
                    </a:moveTo>
                    <a:lnTo>
                      <a:pt x="369" y="22"/>
                    </a:lnTo>
                    <a:lnTo>
                      <a:pt x="269" y="57"/>
                    </a:lnTo>
                    <a:lnTo>
                      <a:pt x="29" y="0"/>
                    </a:lnTo>
                    <a:lnTo>
                      <a:pt x="0" y="70"/>
                    </a:lnTo>
                    <a:lnTo>
                      <a:pt x="0" y="104"/>
                    </a:lnTo>
                    <a:lnTo>
                      <a:pt x="113" y="115"/>
                    </a:lnTo>
                    <a:lnTo>
                      <a:pt x="169" y="87"/>
                    </a:lnTo>
                    <a:lnTo>
                      <a:pt x="223" y="139"/>
                    </a:lnTo>
                    <a:lnTo>
                      <a:pt x="314" y="139"/>
                    </a:lnTo>
                    <a:lnTo>
                      <a:pt x="369" y="104"/>
                    </a:lnTo>
                    <a:lnTo>
                      <a:pt x="407" y="57"/>
                    </a:lnTo>
                    <a:close/>
                  </a:path>
                </a:pathLst>
              </a:custGeom>
              <a:grpFill/>
              <a:ln w="3175" cap="flat" cmpd="sng">
                <a:solidFill>
                  <a:schemeClr val="accent1">
                    <a:lumMod val="40000"/>
                    <a:lumOff val="6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83" name="Freeform 55">
                <a:extLst>
                  <a:ext uri="{FF2B5EF4-FFF2-40B4-BE49-F238E27FC236}">
                    <a16:creationId xmlns:a16="http://schemas.microsoft.com/office/drawing/2014/main" id="{9CE54BCC-41FE-45CD-923C-0CCEA773BD88}"/>
                  </a:ext>
                </a:extLst>
              </p:cNvPr>
              <p:cNvSpPr>
                <a:spLocks/>
              </p:cNvSpPr>
              <p:nvPr/>
            </p:nvSpPr>
            <p:spPr bwMode="gray">
              <a:xfrm>
                <a:off x="5161" y="3429"/>
                <a:ext cx="144" cy="108"/>
              </a:xfrm>
              <a:custGeom>
                <a:avLst/>
                <a:gdLst>
                  <a:gd name="T0" fmla="*/ 141 w 433"/>
                  <a:gd name="T1" fmla="*/ 96 h 323"/>
                  <a:gd name="T2" fmla="*/ 144 w 433"/>
                  <a:gd name="T3" fmla="*/ 84 h 323"/>
                  <a:gd name="T4" fmla="*/ 129 w 433"/>
                  <a:gd name="T5" fmla="*/ 81 h 323"/>
                  <a:gd name="T6" fmla="*/ 129 w 433"/>
                  <a:gd name="T7" fmla="*/ 54 h 323"/>
                  <a:gd name="T8" fmla="*/ 113 w 433"/>
                  <a:gd name="T9" fmla="*/ 65 h 323"/>
                  <a:gd name="T10" fmla="*/ 98 w 433"/>
                  <a:gd name="T11" fmla="*/ 38 h 323"/>
                  <a:gd name="T12" fmla="*/ 110 w 433"/>
                  <a:gd name="T13" fmla="*/ 38 h 323"/>
                  <a:gd name="T14" fmla="*/ 80 w 433"/>
                  <a:gd name="T15" fmla="*/ 0 h 323"/>
                  <a:gd name="T16" fmla="*/ 61 w 433"/>
                  <a:gd name="T17" fmla="*/ 0 h 323"/>
                  <a:gd name="T18" fmla="*/ 43 w 433"/>
                  <a:gd name="T19" fmla="*/ 31 h 323"/>
                  <a:gd name="T20" fmla="*/ 0 w 433"/>
                  <a:gd name="T21" fmla="*/ 31 h 323"/>
                  <a:gd name="T22" fmla="*/ 16 w 433"/>
                  <a:gd name="T23" fmla="*/ 69 h 323"/>
                  <a:gd name="T24" fmla="*/ 33 w 433"/>
                  <a:gd name="T25" fmla="*/ 100 h 323"/>
                  <a:gd name="T26" fmla="*/ 73 w 433"/>
                  <a:gd name="T27" fmla="*/ 100 h 323"/>
                  <a:gd name="T28" fmla="*/ 65 w 433"/>
                  <a:gd name="T29" fmla="*/ 84 h 323"/>
                  <a:gd name="T30" fmla="*/ 86 w 433"/>
                  <a:gd name="T31" fmla="*/ 84 h 323"/>
                  <a:gd name="T32" fmla="*/ 95 w 433"/>
                  <a:gd name="T33" fmla="*/ 89 h 323"/>
                  <a:gd name="T34" fmla="*/ 107 w 433"/>
                  <a:gd name="T35" fmla="*/ 108 h 323"/>
                  <a:gd name="T36" fmla="*/ 141 w 433"/>
                  <a:gd name="T37" fmla="*/ 96 h 323"/>
                  <a:gd name="T38" fmla="*/ 141 w 433"/>
                  <a:gd name="T39" fmla="*/ 96 h 32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33" h="323">
                    <a:moveTo>
                      <a:pt x="425" y="287"/>
                    </a:moveTo>
                    <a:lnTo>
                      <a:pt x="433" y="252"/>
                    </a:lnTo>
                    <a:lnTo>
                      <a:pt x="388" y="241"/>
                    </a:lnTo>
                    <a:lnTo>
                      <a:pt x="388" y="161"/>
                    </a:lnTo>
                    <a:lnTo>
                      <a:pt x="341" y="195"/>
                    </a:lnTo>
                    <a:lnTo>
                      <a:pt x="296" y="115"/>
                    </a:lnTo>
                    <a:lnTo>
                      <a:pt x="332" y="115"/>
                    </a:lnTo>
                    <a:lnTo>
                      <a:pt x="240" y="0"/>
                    </a:lnTo>
                    <a:lnTo>
                      <a:pt x="184" y="0"/>
                    </a:lnTo>
                    <a:lnTo>
                      <a:pt x="128" y="92"/>
                    </a:lnTo>
                    <a:lnTo>
                      <a:pt x="0" y="92"/>
                    </a:lnTo>
                    <a:lnTo>
                      <a:pt x="48" y="207"/>
                    </a:lnTo>
                    <a:lnTo>
                      <a:pt x="100" y="299"/>
                    </a:lnTo>
                    <a:lnTo>
                      <a:pt x="221" y="299"/>
                    </a:lnTo>
                    <a:lnTo>
                      <a:pt x="195" y="252"/>
                    </a:lnTo>
                    <a:lnTo>
                      <a:pt x="258" y="252"/>
                    </a:lnTo>
                    <a:lnTo>
                      <a:pt x="286" y="266"/>
                    </a:lnTo>
                    <a:lnTo>
                      <a:pt x="321" y="323"/>
                    </a:lnTo>
                    <a:lnTo>
                      <a:pt x="425" y="287"/>
                    </a:lnTo>
                    <a:close/>
                  </a:path>
                </a:pathLst>
              </a:custGeom>
              <a:grpFill/>
              <a:ln w="3175" cap="flat" cmpd="sng">
                <a:solidFill>
                  <a:schemeClr val="accent1">
                    <a:lumMod val="40000"/>
                    <a:lumOff val="6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84" name="Freeform 56">
                <a:extLst>
                  <a:ext uri="{FF2B5EF4-FFF2-40B4-BE49-F238E27FC236}">
                    <a16:creationId xmlns:a16="http://schemas.microsoft.com/office/drawing/2014/main" id="{06731765-426A-418A-B974-D3BDDA16B56B}"/>
                  </a:ext>
                </a:extLst>
              </p:cNvPr>
              <p:cNvSpPr>
                <a:spLocks/>
              </p:cNvSpPr>
              <p:nvPr/>
            </p:nvSpPr>
            <p:spPr bwMode="gray">
              <a:xfrm>
                <a:off x="4918" y="3316"/>
                <a:ext cx="117" cy="96"/>
              </a:xfrm>
              <a:custGeom>
                <a:avLst/>
                <a:gdLst>
                  <a:gd name="T0" fmla="*/ 80 w 350"/>
                  <a:gd name="T1" fmla="*/ 85 h 288"/>
                  <a:gd name="T2" fmla="*/ 90 w 350"/>
                  <a:gd name="T3" fmla="*/ 74 h 288"/>
                  <a:gd name="T4" fmla="*/ 95 w 350"/>
                  <a:gd name="T5" fmla="*/ 66 h 288"/>
                  <a:gd name="T6" fmla="*/ 95 w 350"/>
                  <a:gd name="T7" fmla="*/ 46 h 288"/>
                  <a:gd name="T8" fmla="*/ 117 w 350"/>
                  <a:gd name="T9" fmla="*/ 34 h 288"/>
                  <a:gd name="T10" fmla="*/ 117 w 350"/>
                  <a:gd name="T11" fmla="*/ 16 h 288"/>
                  <a:gd name="T12" fmla="*/ 105 w 350"/>
                  <a:gd name="T13" fmla="*/ 0 h 288"/>
                  <a:gd name="T14" fmla="*/ 71 w 350"/>
                  <a:gd name="T15" fmla="*/ 0 h 288"/>
                  <a:gd name="T16" fmla="*/ 55 w 350"/>
                  <a:gd name="T17" fmla="*/ 3 h 288"/>
                  <a:gd name="T18" fmla="*/ 16 w 350"/>
                  <a:gd name="T19" fmla="*/ 20 h 288"/>
                  <a:gd name="T20" fmla="*/ 0 w 350"/>
                  <a:gd name="T21" fmla="*/ 42 h 288"/>
                  <a:gd name="T22" fmla="*/ 0 w 350"/>
                  <a:gd name="T23" fmla="*/ 69 h 288"/>
                  <a:gd name="T24" fmla="*/ 40 w 350"/>
                  <a:gd name="T25" fmla="*/ 74 h 288"/>
                  <a:gd name="T26" fmla="*/ 52 w 350"/>
                  <a:gd name="T27" fmla="*/ 96 h 288"/>
                  <a:gd name="T28" fmla="*/ 71 w 350"/>
                  <a:gd name="T29" fmla="*/ 88 h 288"/>
                  <a:gd name="T30" fmla="*/ 80 w 350"/>
                  <a:gd name="T31" fmla="*/ 85 h 288"/>
                  <a:gd name="T32" fmla="*/ 80 w 350"/>
                  <a:gd name="T33" fmla="*/ 85 h 28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50" h="288">
                    <a:moveTo>
                      <a:pt x="240" y="254"/>
                    </a:moveTo>
                    <a:lnTo>
                      <a:pt x="269" y="222"/>
                    </a:lnTo>
                    <a:lnTo>
                      <a:pt x="285" y="197"/>
                    </a:lnTo>
                    <a:lnTo>
                      <a:pt x="285" y="139"/>
                    </a:lnTo>
                    <a:lnTo>
                      <a:pt x="350" y="103"/>
                    </a:lnTo>
                    <a:lnTo>
                      <a:pt x="350" y="47"/>
                    </a:lnTo>
                    <a:lnTo>
                      <a:pt x="313" y="0"/>
                    </a:lnTo>
                    <a:lnTo>
                      <a:pt x="212" y="0"/>
                    </a:lnTo>
                    <a:lnTo>
                      <a:pt x="164" y="10"/>
                    </a:lnTo>
                    <a:lnTo>
                      <a:pt x="47" y="59"/>
                    </a:lnTo>
                    <a:lnTo>
                      <a:pt x="0" y="127"/>
                    </a:lnTo>
                    <a:lnTo>
                      <a:pt x="0" y="208"/>
                    </a:lnTo>
                    <a:lnTo>
                      <a:pt x="121" y="222"/>
                    </a:lnTo>
                    <a:lnTo>
                      <a:pt x="156" y="288"/>
                    </a:lnTo>
                    <a:lnTo>
                      <a:pt x="212" y="264"/>
                    </a:lnTo>
                    <a:lnTo>
                      <a:pt x="240" y="254"/>
                    </a:lnTo>
                    <a:close/>
                  </a:path>
                </a:pathLst>
              </a:custGeom>
              <a:grpFill/>
              <a:ln w="3175" cap="flat" cmpd="sng">
                <a:solidFill>
                  <a:schemeClr val="accent1">
                    <a:lumMod val="40000"/>
                    <a:lumOff val="6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85" name="Freeform 57">
                <a:extLst>
                  <a:ext uri="{FF2B5EF4-FFF2-40B4-BE49-F238E27FC236}">
                    <a16:creationId xmlns:a16="http://schemas.microsoft.com/office/drawing/2014/main" id="{F0B36838-71DD-49E8-A371-2322562AC464}"/>
                  </a:ext>
                </a:extLst>
              </p:cNvPr>
              <p:cNvSpPr>
                <a:spLocks/>
              </p:cNvSpPr>
              <p:nvPr/>
            </p:nvSpPr>
            <p:spPr bwMode="gray">
              <a:xfrm>
                <a:off x="4817" y="3373"/>
                <a:ext cx="51" cy="58"/>
              </a:xfrm>
              <a:custGeom>
                <a:avLst/>
                <a:gdLst>
                  <a:gd name="T0" fmla="*/ 6 w 154"/>
                  <a:gd name="T1" fmla="*/ 58 h 174"/>
                  <a:gd name="T2" fmla="*/ 14 w 154"/>
                  <a:gd name="T3" fmla="*/ 35 h 174"/>
                  <a:gd name="T4" fmla="*/ 39 w 154"/>
                  <a:gd name="T5" fmla="*/ 23 h 174"/>
                  <a:gd name="T6" fmla="*/ 39 w 154"/>
                  <a:gd name="T7" fmla="*/ 16 h 174"/>
                  <a:gd name="T8" fmla="*/ 51 w 154"/>
                  <a:gd name="T9" fmla="*/ 0 h 174"/>
                  <a:gd name="T10" fmla="*/ 33 w 154"/>
                  <a:gd name="T11" fmla="*/ 0 h 174"/>
                  <a:gd name="T12" fmla="*/ 21 w 154"/>
                  <a:gd name="T13" fmla="*/ 20 h 174"/>
                  <a:gd name="T14" fmla="*/ 2 w 154"/>
                  <a:gd name="T15" fmla="*/ 23 h 174"/>
                  <a:gd name="T16" fmla="*/ 0 w 154"/>
                  <a:gd name="T17" fmla="*/ 58 h 174"/>
                  <a:gd name="T18" fmla="*/ 6 w 154"/>
                  <a:gd name="T19" fmla="*/ 58 h 174"/>
                  <a:gd name="T20" fmla="*/ 6 w 154"/>
                  <a:gd name="T21" fmla="*/ 58 h 17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54" h="174">
                    <a:moveTo>
                      <a:pt x="17" y="174"/>
                    </a:moveTo>
                    <a:lnTo>
                      <a:pt x="42" y="104"/>
                    </a:lnTo>
                    <a:lnTo>
                      <a:pt x="117" y="69"/>
                    </a:lnTo>
                    <a:lnTo>
                      <a:pt x="117" y="49"/>
                    </a:lnTo>
                    <a:lnTo>
                      <a:pt x="154" y="0"/>
                    </a:lnTo>
                    <a:lnTo>
                      <a:pt x="99" y="0"/>
                    </a:lnTo>
                    <a:lnTo>
                      <a:pt x="63" y="59"/>
                    </a:lnTo>
                    <a:lnTo>
                      <a:pt x="7" y="69"/>
                    </a:lnTo>
                    <a:lnTo>
                      <a:pt x="0" y="174"/>
                    </a:lnTo>
                    <a:lnTo>
                      <a:pt x="17" y="174"/>
                    </a:lnTo>
                    <a:close/>
                  </a:path>
                </a:pathLst>
              </a:custGeom>
              <a:grpFill/>
              <a:ln w="3175" cap="flat" cmpd="sng">
                <a:solidFill>
                  <a:schemeClr val="accent1">
                    <a:lumMod val="40000"/>
                    <a:lumOff val="6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grpSp>
        <p:grpSp>
          <p:nvGrpSpPr>
            <p:cNvPr id="13" name="Group 91">
              <a:extLst>
                <a:ext uri="{FF2B5EF4-FFF2-40B4-BE49-F238E27FC236}">
                  <a16:creationId xmlns:a16="http://schemas.microsoft.com/office/drawing/2014/main" id="{F74C0778-14A9-4D74-AB9F-C71929A62657}"/>
                </a:ext>
              </a:extLst>
            </p:cNvPr>
            <p:cNvGrpSpPr>
              <a:grpSpLocks/>
            </p:cNvGrpSpPr>
            <p:nvPr/>
          </p:nvGrpSpPr>
          <p:grpSpPr bwMode="gray">
            <a:xfrm rot="19134295">
              <a:off x="855559" y="2709419"/>
              <a:ext cx="1837493" cy="1814128"/>
              <a:chOff x="1051" y="888"/>
              <a:chExt cx="1026" cy="1012"/>
            </a:xfrm>
            <a:solidFill>
              <a:schemeClr val="accent1">
                <a:lumMod val="20000"/>
                <a:lumOff val="80000"/>
              </a:schemeClr>
            </a:solidFill>
          </p:grpSpPr>
          <p:sp>
            <p:nvSpPr>
              <p:cNvPr id="67" name="Freeform 92">
                <a:extLst>
                  <a:ext uri="{FF2B5EF4-FFF2-40B4-BE49-F238E27FC236}">
                    <a16:creationId xmlns:a16="http://schemas.microsoft.com/office/drawing/2014/main" id="{3610DC9C-ADB2-4BE7-AF58-57B2F08646E9}"/>
                  </a:ext>
                </a:extLst>
              </p:cNvPr>
              <p:cNvSpPr>
                <a:spLocks/>
              </p:cNvSpPr>
              <p:nvPr/>
            </p:nvSpPr>
            <p:spPr bwMode="gray">
              <a:xfrm>
                <a:off x="1212" y="888"/>
                <a:ext cx="865" cy="1012"/>
              </a:xfrm>
              <a:custGeom>
                <a:avLst/>
                <a:gdLst>
                  <a:gd name="T0" fmla="*/ 378 w 515"/>
                  <a:gd name="T1" fmla="*/ 457 h 602"/>
                  <a:gd name="T2" fmla="*/ 406 w 515"/>
                  <a:gd name="T3" fmla="*/ 440 h 602"/>
                  <a:gd name="T4" fmla="*/ 291 w 515"/>
                  <a:gd name="T5" fmla="*/ 459 h 602"/>
                  <a:gd name="T6" fmla="*/ 227 w 515"/>
                  <a:gd name="T7" fmla="*/ 482 h 602"/>
                  <a:gd name="T8" fmla="*/ 104 w 515"/>
                  <a:gd name="T9" fmla="*/ 477 h 602"/>
                  <a:gd name="T10" fmla="*/ 37 w 515"/>
                  <a:gd name="T11" fmla="*/ 437 h 602"/>
                  <a:gd name="T12" fmla="*/ 37 w 515"/>
                  <a:gd name="T13" fmla="*/ 415 h 602"/>
                  <a:gd name="T14" fmla="*/ 116 w 515"/>
                  <a:gd name="T15" fmla="*/ 439 h 602"/>
                  <a:gd name="T16" fmla="*/ 217 w 515"/>
                  <a:gd name="T17" fmla="*/ 419 h 602"/>
                  <a:gd name="T18" fmla="*/ 198 w 515"/>
                  <a:gd name="T19" fmla="*/ 395 h 602"/>
                  <a:gd name="T20" fmla="*/ 178 w 515"/>
                  <a:gd name="T21" fmla="*/ 331 h 602"/>
                  <a:gd name="T22" fmla="*/ 217 w 515"/>
                  <a:gd name="T23" fmla="*/ 282 h 602"/>
                  <a:gd name="T24" fmla="*/ 244 w 515"/>
                  <a:gd name="T25" fmla="*/ 237 h 602"/>
                  <a:gd name="T26" fmla="*/ 249 w 515"/>
                  <a:gd name="T27" fmla="*/ 203 h 602"/>
                  <a:gd name="T28" fmla="*/ 312 w 515"/>
                  <a:gd name="T29" fmla="*/ 183 h 602"/>
                  <a:gd name="T30" fmla="*/ 375 w 515"/>
                  <a:gd name="T31" fmla="*/ 192 h 602"/>
                  <a:gd name="T32" fmla="*/ 440 w 515"/>
                  <a:gd name="T33" fmla="*/ 182 h 602"/>
                  <a:gd name="T34" fmla="*/ 422 w 515"/>
                  <a:gd name="T35" fmla="*/ 153 h 602"/>
                  <a:gd name="T36" fmla="*/ 420 w 515"/>
                  <a:gd name="T37" fmla="*/ 91 h 602"/>
                  <a:gd name="T38" fmla="*/ 477 w 515"/>
                  <a:gd name="T39" fmla="*/ 76 h 602"/>
                  <a:gd name="T40" fmla="*/ 494 w 515"/>
                  <a:gd name="T41" fmla="*/ 123 h 602"/>
                  <a:gd name="T42" fmla="*/ 514 w 515"/>
                  <a:gd name="T43" fmla="*/ 104 h 602"/>
                  <a:gd name="T44" fmla="*/ 539 w 515"/>
                  <a:gd name="T45" fmla="*/ 50 h 602"/>
                  <a:gd name="T46" fmla="*/ 588 w 515"/>
                  <a:gd name="T47" fmla="*/ 10 h 602"/>
                  <a:gd name="T48" fmla="*/ 687 w 515"/>
                  <a:gd name="T49" fmla="*/ 17 h 602"/>
                  <a:gd name="T50" fmla="*/ 731 w 515"/>
                  <a:gd name="T51" fmla="*/ 34 h 602"/>
                  <a:gd name="T52" fmla="*/ 756 w 515"/>
                  <a:gd name="T53" fmla="*/ 79 h 602"/>
                  <a:gd name="T54" fmla="*/ 788 w 515"/>
                  <a:gd name="T55" fmla="*/ 129 h 602"/>
                  <a:gd name="T56" fmla="*/ 820 w 515"/>
                  <a:gd name="T57" fmla="*/ 188 h 602"/>
                  <a:gd name="T58" fmla="*/ 537 w 515"/>
                  <a:gd name="T59" fmla="*/ 614 h 602"/>
                  <a:gd name="T60" fmla="*/ 568 w 515"/>
                  <a:gd name="T61" fmla="*/ 654 h 602"/>
                  <a:gd name="T62" fmla="*/ 574 w 515"/>
                  <a:gd name="T63" fmla="*/ 719 h 602"/>
                  <a:gd name="T64" fmla="*/ 628 w 515"/>
                  <a:gd name="T65" fmla="*/ 714 h 602"/>
                  <a:gd name="T66" fmla="*/ 642 w 515"/>
                  <a:gd name="T67" fmla="*/ 773 h 602"/>
                  <a:gd name="T68" fmla="*/ 638 w 515"/>
                  <a:gd name="T69" fmla="*/ 859 h 602"/>
                  <a:gd name="T70" fmla="*/ 663 w 515"/>
                  <a:gd name="T71" fmla="*/ 960 h 602"/>
                  <a:gd name="T72" fmla="*/ 630 w 515"/>
                  <a:gd name="T73" fmla="*/ 1002 h 602"/>
                  <a:gd name="T74" fmla="*/ 618 w 515"/>
                  <a:gd name="T75" fmla="*/ 999 h 602"/>
                  <a:gd name="T76" fmla="*/ 630 w 515"/>
                  <a:gd name="T77" fmla="*/ 970 h 602"/>
                  <a:gd name="T78" fmla="*/ 600 w 515"/>
                  <a:gd name="T79" fmla="*/ 950 h 602"/>
                  <a:gd name="T80" fmla="*/ 616 w 515"/>
                  <a:gd name="T81" fmla="*/ 921 h 602"/>
                  <a:gd name="T82" fmla="*/ 616 w 515"/>
                  <a:gd name="T83" fmla="*/ 883 h 602"/>
                  <a:gd name="T84" fmla="*/ 620 w 515"/>
                  <a:gd name="T85" fmla="*/ 852 h 602"/>
                  <a:gd name="T86" fmla="*/ 621 w 515"/>
                  <a:gd name="T87" fmla="*/ 805 h 602"/>
                  <a:gd name="T88" fmla="*/ 623 w 515"/>
                  <a:gd name="T89" fmla="*/ 758 h 602"/>
                  <a:gd name="T90" fmla="*/ 595 w 515"/>
                  <a:gd name="T91" fmla="*/ 782 h 602"/>
                  <a:gd name="T92" fmla="*/ 579 w 515"/>
                  <a:gd name="T93" fmla="*/ 773 h 602"/>
                  <a:gd name="T94" fmla="*/ 553 w 515"/>
                  <a:gd name="T95" fmla="*/ 736 h 602"/>
                  <a:gd name="T96" fmla="*/ 536 w 515"/>
                  <a:gd name="T97" fmla="*/ 686 h 602"/>
                  <a:gd name="T98" fmla="*/ 531 w 515"/>
                  <a:gd name="T99" fmla="*/ 656 h 602"/>
                  <a:gd name="T100" fmla="*/ 509 w 515"/>
                  <a:gd name="T101" fmla="*/ 624 h 602"/>
                  <a:gd name="T102" fmla="*/ 472 w 515"/>
                  <a:gd name="T103" fmla="*/ 592 h 602"/>
                  <a:gd name="T104" fmla="*/ 469 w 515"/>
                  <a:gd name="T105" fmla="*/ 530 h 602"/>
                  <a:gd name="T106" fmla="*/ 413 w 515"/>
                  <a:gd name="T107" fmla="*/ 506 h 60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515" h="602">
                    <a:moveTo>
                      <a:pt x="212" y="295"/>
                    </a:moveTo>
                    <a:cubicBezTo>
                      <a:pt x="212" y="295"/>
                      <a:pt x="212" y="295"/>
                      <a:pt x="208" y="295"/>
                    </a:cubicBezTo>
                    <a:cubicBezTo>
                      <a:pt x="204" y="295"/>
                      <a:pt x="201" y="295"/>
                      <a:pt x="195" y="290"/>
                    </a:cubicBezTo>
                    <a:cubicBezTo>
                      <a:pt x="195" y="290"/>
                      <a:pt x="201" y="288"/>
                      <a:pt x="206" y="288"/>
                    </a:cubicBezTo>
                    <a:cubicBezTo>
                      <a:pt x="211" y="288"/>
                      <a:pt x="211" y="288"/>
                      <a:pt x="211" y="278"/>
                    </a:cubicBezTo>
                    <a:cubicBezTo>
                      <a:pt x="211" y="278"/>
                      <a:pt x="216" y="272"/>
                      <a:pt x="225" y="272"/>
                    </a:cubicBezTo>
                    <a:cubicBezTo>
                      <a:pt x="234" y="272"/>
                      <a:pt x="234" y="272"/>
                      <a:pt x="234" y="272"/>
                    </a:cubicBezTo>
                    <a:cubicBezTo>
                      <a:pt x="243" y="273"/>
                      <a:pt x="243" y="273"/>
                      <a:pt x="243" y="273"/>
                    </a:cubicBezTo>
                    <a:cubicBezTo>
                      <a:pt x="243" y="273"/>
                      <a:pt x="248" y="273"/>
                      <a:pt x="258" y="273"/>
                    </a:cubicBezTo>
                    <a:cubicBezTo>
                      <a:pt x="267" y="273"/>
                      <a:pt x="262" y="269"/>
                      <a:pt x="262" y="269"/>
                    </a:cubicBezTo>
                    <a:cubicBezTo>
                      <a:pt x="262" y="269"/>
                      <a:pt x="254" y="265"/>
                      <a:pt x="251" y="262"/>
                    </a:cubicBezTo>
                    <a:cubicBezTo>
                      <a:pt x="247" y="258"/>
                      <a:pt x="242" y="262"/>
                      <a:pt x="242" y="262"/>
                    </a:cubicBezTo>
                    <a:cubicBezTo>
                      <a:pt x="230" y="262"/>
                      <a:pt x="230" y="262"/>
                      <a:pt x="230" y="262"/>
                    </a:cubicBezTo>
                    <a:cubicBezTo>
                      <a:pt x="224" y="262"/>
                      <a:pt x="224" y="262"/>
                      <a:pt x="224" y="262"/>
                    </a:cubicBezTo>
                    <a:cubicBezTo>
                      <a:pt x="214" y="265"/>
                      <a:pt x="214" y="265"/>
                      <a:pt x="214" y="265"/>
                    </a:cubicBezTo>
                    <a:cubicBezTo>
                      <a:pt x="207" y="267"/>
                      <a:pt x="207" y="267"/>
                      <a:pt x="207" y="267"/>
                    </a:cubicBezTo>
                    <a:cubicBezTo>
                      <a:pt x="195" y="268"/>
                      <a:pt x="195" y="268"/>
                      <a:pt x="195" y="268"/>
                    </a:cubicBezTo>
                    <a:cubicBezTo>
                      <a:pt x="195" y="268"/>
                      <a:pt x="177" y="269"/>
                      <a:pt x="173" y="273"/>
                    </a:cubicBezTo>
                    <a:cubicBezTo>
                      <a:pt x="174" y="279"/>
                      <a:pt x="174" y="279"/>
                      <a:pt x="174" y="279"/>
                    </a:cubicBezTo>
                    <a:cubicBezTo>
                      <a:pt x="171" y="288"/>
                      <a:pt x="171" y="288"/>
                      <a:pt x="171" y="288"/>
                    </a:cubicBezTo>
                    <a:cubicBezTo>
                      <a:pt x="171" y="288"/>
                      <a:pt x="171" y="288"/>
                      <a:pt x="166" y="288"/>
                    </a:cubicBezTo>
                    <a:cubicBezTo>
                      <a:pt x="160" y="288"/>
                      <a:pt x="158" y="289"/>
                      <a:pt x="158" y="289"/>
                    </a:cubicBezTo>
                    <a:cubicBezTo>
                      <a:pt x="158" y="289"/>
                      <a:pt x="151" y="288"/>
                      <a:pt x="144" y="288"/>
                    </a:cubicBezTo>
                    <a:cubicBezTo>
                      <a:pt x="136" y="288"/>
                      <a:pt x="135" y="287"/>
                      <a:pt x="135" y="287"/>
                    </a:cubicBezTo>
                    <a:cubicBezTo>
                      <a:pt x="125" y="287"/>
                      <a:pt x="125" y="287"/>
                      <a:pt x="125" y="287"/>
                    </a:cubicBezTo>
                    <a:cubicBezTo>
                      <a:pt x="125" y="287"/>
                      <a:pt x="117" y="286"/>
                      <a:pt x="106" y="286"/>
                    </a:cubicBezTo>
                    <a:cubicBezTo>
                      <a:pt x="96" y="286"/>
                      <a:pt x="97" y="284"/>
                      <a:pt x="92" y="284"/>
                    </a:cubicBezTo>
                    <a:cubicBezTo>
                      <a:pt x="87" y="284"/>
                      <a:pt x="85" y="284"/>
                      <a:pt x="85" y="284"/>
                    </a:cubicBezTo>
                    <a:cubicBezTo>
                      <a:pt x="85" y="284"/>
                      <a:pt x="85" y="284"/>
                      <a:pt x="72" y="284"/>
                    </a:cubicBezTo>
                    <a:cubicBezTo>
                      <a:pt x="59" y="284"/>
                      <a:pt x="72" y="284"/>
                      <a:pt x="62" y="284"/>
                    </a:cubicBezTo>
                    <a:cubicBezTo>
                      <a:pt x="51" y="284"/>
                      <a:pt x="52" y="284"/>
                      <a:pt x="52" y="284"/>
                    </a:cubicBezTo>
                    <a:cubicBezTo>
                      <a:pt x="48" y="277"/>
                      <a:pt x="48" y="277"/>
                      <a:pt x="48" y="277"/>
                    </a:cubicBezTo>
                    <a:cubicBezTo>
                      <a:pt x="43" y="272"/>
                      <a:pt x="43" y="272"/>
                      <a:pt x="43" y="272"/>
                    </a:cubicBezTo>
                    <a:cubicBezTo>
                      <a:pt x="27" y="269"/>
                      <a:pt x="27" y="269"/>
                      <a:pt x="27" y="269"/>
                    </a:cubicBezTo>
                    <a:cubicBezTo>
                      <a:pt x="23" y="266"/>
                      <a:pt x="23" y="266"/>
                      <a:pt x="23" y="266"/>
                    </a:cubicBezTo>
                    <a:cubicBezTo>
                      <a:pt x="22" y="260"/>
                      <a:pt x="22" y="260"/>
                      <a:pt x="22" y="260"/>
                    </a:cubicBezTo>
                    <a:cubicBezTo>
                      <a:pt x="22" y="260"/>
                      <a:pt x="22" y="260"/>
                      <a:pt x="20" y="257"/>
                    </a:cubicBezTo>
                    <a:cubicBezTo>
                      <a:pt x="17" y="254"/>
                      <a:pt x="20" y="257"/>
                      <a:pt x="10" y="257"/>
                    </a:cubicBezTo>
                    <a:cubicBezTo>
                      <a:pt x="0" y="257"/>
                      <a:pt x="2" y="257"/>
                      <a:pt x="2" y="257"/>
                    </a:cubicBezTo>
                    <a:cubicBezTo>
                      <a:pt x="8" y="247"/>
                      <a:pt x="8" y="247"/>
                      <a:pt x="8" y="247"/>
                    </a:cubicBezTo>
                    <a:cubicBezTo>
                      <a:pt x="17" y="247"/>
                      <a:pt x="17" y="247"/>
                      <a:pt x="17" y="247"/>
                    </a:cubicBezTo>
                    <a:cubicBezTo>
                      <a:pt x="22" y="247"/>
                      <a:pt x="22" y="247"/>
                      <a:pt x="22" y="247"/>
                    </a:cubicBezTo>
                    <a:cubicBezTo>
                      <a:pt x="22" y="247"/>
                      <a:pt x="29" y="246"/>
                      <a:pt x="33" y="250"/>
                    </a:cubicBezTo>
                    <a:cubicBezTo>
                      <a:pt x="41" y="255"/>
                      <a:pt x="41" y="255"/>
                      <a:pt x="41" y="255"/>
                    </a:cubicBezTo>
                    <a:cubicBezTo>
                      <a:pt x="41" y="255"/>
                      <a:pt x="41" y="255"/>
                      <a:pt x="41" y="263"/>
                    </a:cubicBezTo>
                    <a:cubicBezTo>
                      <a:pt x="52" y="266"/>
                      <a:pt x="52" y="266"/>
                      <a:pt x="52" y="266"/>
                    </a:cubicBezTo>
                    <a:cubicBezTo>
                      <a:pt x="62" y="257"/>
                      <a:pt x="62" y="257"/>
                      <a:pt x="62" y="257"/>
                    </a:cubicBezTo>
                    <a:cubicBezTo>
                      <a:pt x="69" y="261"/>
                      <a:pt x="69" y="261"/>
                      <a:pt x="69" y="261"/>
                    </a:cubicBezTo>
                    <a:cubicBezTo>
                      <a:pt x="69" y="261"/>
                      <a:pt x="74" y="266"/>
                      <a:pt x="81" y="266"/>
                    </a:cubicBezTo>
                    <a:cubicBezTo>
                      <a:pt x="87" y="266"/>
                      <a:pt x="85" y="266"/>
                      <a:pt x="90" y="266"/>
                    </a:cubicBezTo>
                    <a:cubicBezTo>
                      <a:pt x="95" y="266"/>
                      <a:pt x="99" y="266"/>
                      <a:pt x="103" y="266"/>
                    </a:cubicBezTo>
                    <a:cubicBezTo>
                      <a:pt x="106" y="266"/>
                      <a:pt x="107" y="266"/>
                      <a:pt x="114" y="259"/>
                    </a:cubicBezTo>
                    <a:cubicBezTo>
                      <a:pt x="121" y="252"/>
                      <a:pt x="117" y="253"/>
                      <a:pt x="117" y="253"/>
                    </a:cubicBezTo>
                    <a:cubicBezTo>
                      <a:pt x="129" y="249"/>
                      <a:pt x="129" y="249"/>
                      <a:pt x="129" y="249"/>
                    </a:cubicBezTo>
                    <a:cubicBezTo>
                      <a:pt x="141" y="249"/>
                      <a:pt x="141" y="249"/>
                      <a:pt x="141" y="249"/>
                    </a:cubicBezTo>
                    <a:cubicBezTo>
                      <a:pt x="137" y="245"/>
                      <a:pt x="137" y="245"/>
                      <a:pt x="137" y="245"/>
                    </a:cubicBezTo>
                    <a:cubicBezTo>
                      <a:pt x="133" y="241"/>
                      <a:pt x="133" y="241"/>
                      <a:pt x="133" y="241"/>
                    </a:cubicBezTo>
                    <a:cubicBezTo>
                      <a:pt x="128" y="237"/>
                      <a:pt x="128" y="237"/>
                      <a:pt x="128" y="237"/>
                    </a:cubicBezTo>
                    <a:cubicBezTo>
                      <a:pt x="125" y="232"/>
                      <a:pt x="125" y="232"/>
                      <a:pt x="125" y="232"/>
                    </a:cubicBezTo>
                    <a:cubicBezTo>
                      <a:pt x="118" y="235"/>
                      <a:pt x="118" y="235"/>
                      <a:pt x="118" y="235"/>
                    </a:cubicBezTo>
                    <a:cubicBezTo>
                      <a:pt x="118" y="227"/>
                      <a:pt x="118" y="227"/>
                      <a:pt x="118" y="227"/>
                    </a:cubicBezTo>
                    <a:cubicBezTo>
                      <a:pt x="125" y="224"/>
                      <a:pt x="125" y="224"/>
                      <a:pt x="125" y="224"/>
                    </a:cubicBezTo>
                    <a:cubicBezTo>
                      <a:pt x="125" y="216"/>
                      <a:pt x="125" y="216"/>
                      <a:pt x="125" y="216"/>
                    </a:cubicBezTo>
                    <a:cubicBezTo>
                      <a:pt x="116" y="210"/>
                      <a:pt x="116" y="210"/>
                      <a:pt x="116" y="210"/>
                    </a:cubicBezTo>
                    <a:cubicBezTo>
                      <a:pt x="102" y="202"/>
                      <a:pt x="102" y="202"/>
                      <a:pt x="102" y="202"/>
                    </a:cubicBezTo>
                    <a:cubicBezTo>
                      <a:pt x="106" y="197"/>
                      <a:pt x="106" y="197"/>
                      <a:pt x="106" y="197"/>
                    </a:cubicBezTo>
                    <a:cubicBezTo>
                      <a:pt x="116" y="187"/>
                      <a:pt x="116" y="187"/>
                      <a:pt x="116" y="187"/>
                    </a:cubicBezTo>
                    <a:cubicBezTo>
                      <a:pt x="116" y="187"/>
                      <a:pt x="121" y="187"/>
                      <a:pt x="125" y="187"/>
                    </a:cubicBezTo>
                    <a:cubicBezTo>
                      <a:pt x="128" y="187"/>
                      <a:pt x="128" y="180"/>
                      <a:pt x="128" y="180"/>
                    </a:cubicBezTo>
                    <a:cubicBezTo>
                      <a:pt x="140" y="168"/>
                      <a:pt x="140" y="168"/>
                      <a:pt x="140" y="168"/>
                    </a:cubicBezTo>
                    <a:cubicBezTo>
                      <a:pt x="134" y="168"/>
                      <a:pt x="134" y="168"/>
                      <a:pt x="134" y="168"/>
                    </a:cubicBezTo>
                    <a:cubicBezTo>
                      <a:pt x="129" y="168"/>
                      <a:pt x="129" y="168"/>
                      <a:pt x="129" y="168"/>
                    </a:cubicBezTo>
                    <a:cubicBezTo>
                      <a:pt x="125" y="168"/>
                      <a:pt x="125" y="168"/>
                      <a:pt x="125" y="168"/>
                    </a:cubicBezTo>
                    <a:cubicBezTo>
                      <a:pt x="121" y="156"/>
                      <a:pt x="121" y="156"/>
                      <a:pt x="121" y="156"/>
                    </a:cubicBezTo>
                    <a:cubicBezTo>
                      <a:pt x="125" y="149"/>
                      <a:pt x="125" y="149"/>
                      <a:pt x="125" y="149"/>
                    </a:cubicBezTo>
                    <a:cubicBezTo>
                      <a:pt x="129" y="138"/>
                      <a:pt x="129" y="138"/>
                      <a:pt x="129" y="138"/>
                    </a:cubicBezTo>
                    <a:cubicBezTo>
                      <a:pt x="140" y="137"/>
                      <a:pt x="140" y="137"/>
                      <a:pt x="140" y="137"/>
                    </a:cubicBezTo>
                    <a:cubicBezTo>
                      <a:pt x="145" y="141"/>
                      <a:pt x="145" y="141"/>
                      <a:pt x="145" y="141"/>
                    </a:cubicBezTo>
                    <a:cubicBezTo>
                      <a:pt x="145" y="141"/>
                      <a:pt x="145" y="141"/>
                      <a:pt x="145" y="149"/>
                    </a:cubicBezTo>
                    <a:cubicBezTo>
                      <a:pt x="148" y="146"/>
                      <a:pt x="148" y="146"/>
                      <a:pt x="148" y="146"/>
                    </a:cubicBezTo>
                    <a:cubicBezTo>
                      <a:pt x="148" y="138"/>
                      <a:pt x="148" y="138"/>
                      <a:pt x="148" y="138"/>
                    </a:cubicBezTo>
                    <a:cubicBezTo>
                      <a:pt x="148" y="129"/>
                      <a:pt x="148" y="129"/>
                      <a:pt x="148" y="129"/>
                    </a:cubicBezTo>
                    <a:cubicBezTo>
                      <a:pt x="155" y="125"/>
                      <a:pt x="155" y="125"/>
                      <a:pt x="155" y="125"/>
                    </a:cubicBezTo>
                    <a:cubicBezTo>
                      <a:pt x="148" y="121"/>
                      <a:pt x="148" y="121"/>
                      <a:pt x="148" y="121"/>
                    </a:cubicBezTo>
                    <a:cubicBezTo>
                      <a:pt x="148" y="117"/>
                      <a:pt x="148" y="117"/>
                      <a:pt x="148" y="117"/>
                    </a:cubicBezTo>
                    <a:cubicBezTo>
                      <a:pt x="148" y="113"/>
                      <a:pt x="148" y="113"/>
                      <a:pt x="148" y="113"/>
                    </a:cubicBezTo>
                    <a:cubicBezTo>
                      <a:pt x="156" y="109"/>
                      <a:pt x="156" y="109"/>
                      <a:pt x="156" y="109"/>
                    </a:cubicBezTo>
                    <a:cubicBezTo>
                      <a:pt x="156" y="109"/>
                      <a:pt x="161" y="109"/>
                      <a:pt x="168" y="109"/>
                    </a:cubicBezTo>
                    <a:cubicBezTo>
                      <a:pt x="174" y="109"/>
                      <a:pt x="175" y="109"/>
                      <a:pt x="175" y="109"/>
                    </a:cubicBezTo>
                    <a:cubicBezTo>
                      <a:pt x="186" y="109"/>
                      <a:pt x="186" y="109"/>
                      <a:pt x="186" y="109"/>
                    </a:cubicBezTo>
                    <a:cubicBezTo>
                      <a:pt x="190" y="105"/>
                      <a:pt x="190" y="105"/>
                      <a:pt x="190" y="105"/>
                    </a:cubicBezTo>
                    <a:cubicBezTo>
                      <a:pt x="197" y="105"/>
                      <a:pt x="197" y="105"/>
                      <a:pt x="197" y="105"/>
                    </a:cubicBezTo>
                    <a:cubicBezTo>
                      <a:pt x="202" y="105"/>
                      <a:pt x="202" y="105"/>
                      <a:pt x="202" y="105"/>
                    </a:cubicBezTo>
                    <a:cubicBezTo>
                      <a:pt x="202" y="105"/>
                      <a:pt x="209" y="107"/>
                      <a:pt x="213" y="107"/>
                    </a:cubicBezTo>
                    <a:cubicBezTo>
                      <a:pt x="216" y="107"/>
                      <a:pt x="213" y="107"/>
                      <a:pt x="213" y="114"/>
                    </a:cubicBezTo>
                    <a:cubicBezTo>
                      <a:pt x="213" y="114"/>
                      <a:pt x="216" y="114"/>
                      <a:pt x="223" y="114"/>
                    </a:cubicBezTo>
                    <a:cubicBezTo>
                      <a:pt x="229" y="114"/>
                      <a:pt x="228" y="119"/>
                      <a:pt x="228" y="119"/>
                    </a:cubicBezTo>
                    <a:cubicBezTo>
                      <a:pt x="232" y="125"/>
                      <a:pt x="232" y="125"/>
                      <a:pt x="232" y="125"/>
                    </a:cubicBezTo>
                    <a:cubicBezTo>
                      <a:pt x="237" y="125"/>
                      <a:pt x="237" y="125"/>
                      <a:pt x="237" y="125"/>
                    </a:cubicBezTo>
                    <a:cubicBezTo>
                      <a:pt x="245" y="125"/>
                      <a:pt x="245" y="125"/>
                      <a:pt x="245" y="125"/>
                    </a:cubicBezTo>
                    <a:cubicBezTo>
                      <a:pt x="258" y="112"/>
                      <a:pt x="258" y="112"/>
                      <a:pt x="258" y="112"/>
                    </a:cubicBezTo>
                    <a:cubicBezTo>
                      <a:pt x="262" y="108"/>
                      <a:pt x="262" y="108"/>
                      <a:pt x="262" y="108"/>
                    </a:cubicBezTo>
                    <a:cubicBezTo>
                      <a:pt x="265" y="111"/>
                      <a:pt x="265" y="111"/>
                      <a:pt x="265" y="111"/>
                    </a:cubicBezTo>
                    <a:cubicBezTo>
                      <a:pt x="271" y="105"/>
                      <a:pt x="271" y="105"/>
                      <a:pt x="271" y="105"/>
                    </a:cubicBezTo>
                    <a:cubicBezTo>
                      <a:pt x="265" y="102"/>
                      <a:pt x="265" y="102"/>
                      <a:pt x="265" y="102"/>
                    </a:cubicBezTo>
                    <a:cubicBezTo>
                      <a:pt x="258" y="95"/>
                      <a:pt x="258" y="95"/>
                      <a:pt x="258" y="95"/>
                    </a:cubicBezTo>
                    <a:cubicBezTo>
                      <a:pt x="251" y="95"/>
                      <a:pt x="251" y="95"/>
                      <a:pt x="251" y="95"/>
                    </a:cubicBezTo>
                    <a:cubicBezTo>
                      <a:pt x="251" y="91"/>
                      <a:pt x="251" y="91"/>
                      <a:pt x="251" y="91"/>
                    </a:cubicBezTo>
                    <a:cubicBezTo>
                      <a:pt x="245" y="85"/>
                      <a:pt x="245" y="85"/>
                      <a:pt x="245" y="85"/>
                    </a:cubicBezTo>
                    <a:cubicBezTo>
                      <a:pt x="236" y="76"/>
                      <a:pt x="236" y="76"/>
                      <a:pt x="236" y="76"/>
                    </a:cubicBezTo>
                    <a:cubicBezTo>
                      <a:pt x="236" y="66"/>
                      <a:pt x="236" y="66"/>
                      <a:pt x="236" y="66"/>
                    </a:cubicBezTo>
                    <a:cubicBezTo>
                      <a:pt x="236" y="61"/>
                      <a:pt x="236" y="61"/>
                      <a:pt x="236" y="61"/>
                    </a:cubicBezTo>
                    <a:cubicBezTo>
                      <a:pt x="243" y="54"/>
                      <a:pt x="243" y="54"/>
                      <a:pt x="243" y="54"/>
                    </a:cubicBezTo>
                    <a:cubicBezTo>
                      <a:pt x="250" y="54"/>
                      <a:pt x="250" y="54"/>
                      <a:pt x="250" y="54"/>
                    </a:cubicBezTo>
                    <a:cubicBezTo>
                      <a:pt x="255" y="50"/>
                      <a:pt x="255" y="50"/>
                      <a:pt x="255" y="50"/>
                    </a:cubicBezTo>
                    <a:cubicBezTo>
                      <a:pt x="256" y="41"/>
                      <a:pt x="256" y="41"/>
                      <a:pt x="256" y="41"/>
                    </a:cubicBezTo>
                    <a:cubicBezTo>
                      <a:pt x="259" y="32"/>
                      <a:pt x="259" y="32"/>
                      <a:pt x="259" y="32"/>
                    </a:cubicBezTo>
                    <a:cubicBezTo>
                      <a:pt x="259" y="32"/>
                      <a:pt x="266" y="36"/>
                      <a:pt x="271" y="36"/>
                    </a:cubicBezTo>
                    <a:cubicBezTo>
                      <a:pt x="276" y="36"/>
                      <a:pt x="277" y="37"/>
                      <a:pt x="277" y="42"/>
                    </a:cubicBezTo>
                    <a:cubicBezTo>
                      <a:pt x="277" y="47"/>
                      <a:pt x="284" y="45"/>
                      <a:pt x="284" y="45"/>
                    </a:cubicBezTo>
                    <a:cubicBezTo>
                      <a:pt x="284" y="45"/>
                      <a:pt x="284" y="45"/>
                      <a:pt x="290" y="45"/>
                    </a:cubicBezTo>
                    <a:cubicBezTo>
                      <a:pt x="296" y="45"/>
                      <a:pt x="298" y="49"/>
                      <a:pt x="298" y="55"/>
                    </a:cubicBezTo>
                    <a:cubicBezTo>
                      <a:pt x="298" y="62"/>
                      <a:pt x="291" y="55"/>
                      <a:pt x="287" y="55"/>
                    </a:cubicBezTo>
                    <a:cubicBezTo>
                      <a:pt x="283" y="55"/>
                      <a:pt x="287" y="61"/>
                      <a:pt x="287" y="61"/>
                    </a:cubicBezTo>
                    <a:cubicBezTo>
                      <a:pt x="287" y="68"/>
                      <a:pt x="287" y="68"/>
                      <a:pt x="287" y="68"/>
                    </a:cubicBezTo>
                    <a:cubicBezTo>
                      <a:pt x="287" y="68"/>
                      <a:pt x="290" y="73"/>
                      <a:pt x="294" y="73"/>
                    </a:cubicBezTo>
                    <a:cubicBezTo>
                      <a:pt x="298" y="73"/>
                      <a:pt x="294" y="76"/>
                      <a:pt x="297" y="79"/>
                    </a:cubicBezTo>
                    <a:cubicBezTo>
                      <a:pt x="300" y="82"/>
                      <a:pt x="301" y="80"/>
                      <a:pt x="301" y="80"/>
                    </a:cubicBezTo>
                    <a:cubicBezTo>
                      <a:pt x="301" y="80"/>
                      <a:pt x="305" y="80"/>
                      <a:pt x="312" y="80"/>
                    </a:cubicBezTo>
                    <a:cubicBezTo>
                      <a:pt x="312" y="74"/>
                      <a:pt x="312" y="74"/>
                      <a:pt x="312" y="74"/>
                    </a:cubicBezTo>
                    <a:cubicBezTo>
                      <a:pt x="312" y="74"/>
                      <a:pt x="309" y="71"/>
                      <a:pt x="306" y="68"/>
                    </a:cubicBezTo>
                    <a:cubicBezTo>
                      <a:pt x="303" y="65"/>
                      <a:pt x="306" y="62"/>
                      <a:pt x="306" y="62"/>
                    </a:cubicBezTo>
                    <a:cubicBezTo>
                      <a:pt x="306" y="62"/>
                      <a:pt x="312" y="62"/>
                      <a:pt x="317" y="62"/>
                    </a:cubicBezTo>
                    <a:cubicBezTo>
                      <a:pt x="322" y="62"/>
                      <a:pt x="317" y="55"/>
                      <a:pt x="317" y="55"/>
                    </a:cubicBezTo>
                    <a:cubicBezTo>
                      <a:pt x="311" y="49"/>
                      <a:pt x="311" y="49"/>
                      <a:pt x="311" y="49"/>
                    </a:cubicBezTo>
                    <a:cubicBezTo>
                      <a:pt x="315" y="42"/>
                      <a:pt x="315" y="42"/>
                      <a:pt x="315" y="42"/>
                    </a:cubicBezTo>
                    <a:cubicBezTo>
                      <a:pt x="321" y="37"/>
                      <a:pt x="321" y="37"/>
                      <a:pt x="321" y="37"/>
                    </a:cubicBezTo>
                    <a:cubicBezTo>
                      <a:pt x="321" y="30"/>
                      <a:pt x="321" y="30"/>
                      <a:pt x="321" y="30"/>
                    </a:cubicBezTo>
                    <a:cubicBezTo>
                      <a:pt x="329" y="22"/>
                      <a:pt x="329" y="22"/>
                      <a:pt x="329" y="22"/>
                    </a:cubicBezTo>
                    <a:cubicBezTo>
                      <a:pt x="331" y="12"/>
                      <a:pt x="331" y="12"/>
                      <a:pt x="331" y="12"/>
                    </a:cubicBezTo>
                    <a:cubicBezTo>
                      <a:pt x="330" y="2"/>
                      <a:pt x="330" y="2"/>
                      <a:pt x="330" y="2"/>
                    </a:cubicBezTo>
                    <a:cubicBezTo>
                      <a:pt x="330" y="2"/>
                      <a:pt x="334" y="0"/>
                      <a:pt x="339" y="0"/>
                    </a:cubicBezTo>
                    <a:cubicBezTo>
                      <a:pt x="344" y="0"/>
                      <a:pt x="345" y="0"/>
                      <a:pt x="345" y="0"/>
                    </a:cubicBezTo>
                    <a:cubicBezTo>
                      <a:pt x="350" y="6"/>
                      <a:pt x="350" y="6"/>
                      <a:pt x="350" y="6"/>
                    </a:cubicBezTo>
                    <a:cubicBezTo>
                      <a:pt x="350" y="6"/>
                      <a:pt x="350" y="6"/>
                      <a:pt x="354" y="9"/>
                    </a:cubicBezTo>
                    <a:cubicBezTo>
                      <a:pt x="358" y="13"/>
                      <a:pt x="354" y="9"/>
                      <a:pt x="359" y="14"/>
                    </a:cubicBezTo>
                    <a:cubicBezTo>
                      <a:pt x="364" y="19"/>
                      <a:pt x="371" y="9"/>
                      <a:pt x="371" y="9"/>
                    </a:cubicBezTo>
                    <a:cubicBezTo>
                      <a:pt x="385" y="9"/>
                      <a:pt x="385" y="9"/>
                      <a:pt x="385" y="9"/>
                    </a:cubicBezTo>
                    <a:cubicBezTo>
                      <a:pt x="385" y="9"/>
                      <a:pt x="393" y="9"/>
                      <a:pt x="397" y="9"/>
                    </a:cubicBezTo>
                    <a:cubicBezTo>
                      <a:pt x="401" y="9"/>
                      <a:pt x="409" y="10"/>
                      <a:pt x="409" y="10"/>
                    </a:cubicBezTo>
                    <a:cubicBezTo>
                      <a:pt x="419" y="10"/>
                      <a:pt x="419" y="10"/>
                      <a:pt x="419" y="10"/>
                    </a:cubicBezTo>
                    <a:cubicBezTo>
                      <a:pt x="424" y="4"/>
                      <a:pt x="424" y="4"/>
                      <a:pt x="424" y="4"/>
                    </a:cubicBezTo>
                    <a:cubicBezTo>
                      <a:pt x="428" y="4"/>
                      <a:pt x="433" y="8"/>
                      <a:pt x="433" y="8"/>
                    </a:cubicBezTo>
                    <a:cubicBezTo>
                      <a:pt x="429" y="12"/>
                      <a:pt x="429" y="12"/>
                      <a:pt x="429" y="12"/>
                    </a:cubicBezTo>
                    <a:cubicBezTo>
                      <a:pt x="429" y="17"/>
                      <a:pt x="429" y="17"/>
                      <a:pt x="429" y="17"/>
                    </a:cubicBezTo>
                    <a:cubicBezTo>
                      <a:pt x="435" y="20"/>
                      <a:pt x="435" y="20"/>
                      <a:pt x="435" y="20"/>
                    </a:cubicBezTo>
                    <a:cubicBezTo>
                      <a:pt x="435" y="20"/>
                      <a:pt x="439" y="23"/>
                      <a:pt x="435" y="27"/>
                    </a:cubicBezTo>
                    <a:cubicBezTo>
                      <a:pt x="431" y="30"/>
                      <a:pt x="439" y="30"/>
                      <a:pt x="439" y="30"/>
                    </a:cubicBezTo>
                    <a:cubicBezTo>
                      <a:pt x="439" y="30"/>
                      <a:pt x="439" y="30"/>
                      <a:pt x="442" y="33"/>
                    </a:cubicBezTo>
                    <a:cubicBezTo>
                      <a:pt x="444" y="36"/>
                      <a:pt x="444" y="35"/>
                      <a:pt x="447" y="35"/>
                    </a:cubicBezTo>
                    <a:cubicBezTo>
                      <a:pt x="451" y="35"/>
                      <a:pt x="450" y="35"/>
                      <a:pt x="450" y="39"/>
                    </a:cubicBezTo>
                    <a:cubicBezTo>
                      <a:pt x="450" y="42"/>
                      <a:pt x="450" y="39"/>
                      <a:pt x="450" y="47"/>
                    </a:cubicBezTo>
                    <a:cubicBezTo>
                      <a:pt x="450" y="55"/>
                      <a:pt x="446" y="52"/>
                      <a:pt x="446" y="52"/>
                    </a:cubicBezTo>
                    <a:cubicBezTo>
                      <a:pt x="450" y="56"/>
                      <a:pt x="450" y="56"/>
                      <a:pt x="450" y="56"/>
                    </a:cubicBezTo>
                    <a:cubicBezTo>
                      <a:pt x="453" y="62"/>
                      <a:pt x="453" y="62"/>
                      <a:pt x="453" y="62"/>
                    </a:cubicBezTo>
                    <a:cubicBezTo>
                      <a:pt x="453" y="62"/>
                      <a:pt x="455" y="65"/>
                      <a:pt x="457" y="67"/>
                    </a:cubicBezTo>
                    <a:cubicBezTo>
                      <a:pt x="459" y="69"/>
                      <a:pt x="465" y="70"/>
                      <a:pt x="465" y="70"/>
                    </a:cubicBezTo>
                    <a:cubicBezTo>
                      <a:pt x="465" y="70"/>
                      <a:pt x="469" y="73"/>
                      <a:pt x="469" y="77"/>
                    </a:cubicBezTo>
                    <a:cubicBezTo>
                      <a:pt x="469" y="81"/>
                      <a:pt x="469" y="82"/>
                      <a:pt x="469" y="82"/>
                    </a:cubicBezTo>
                    <a:cubicBezTo>
                      <a:pt x="474" y="91"/>
                      <a:pt x="474" y="91"/>
                      <a:pt x="474" y="91"/>
                    </a:cubicBezTo>
                    <a:cubicBezTo>
                      <a:pt x="474" y="91"/>
                      <a:pt x="476" y="93"/>
                      <a:pt x="479" y="96"/>
                    </a:cubicBezTo>
                    <a:cubicBezTo>
                      <a:pt x="482" y="99"/>
                      <a:pt x="482" y="101"/>
                      <a:pt x="482" y="101"/>
                    </a:cubicBezTo>
                    <a:cubicBezTo>
                      <a:pt x="482" y="101"/>
                      <a:pt x="485" y="103"/>
                      <a:pt x="482" y="106"/>
                    </a:cubicBezTo>
                    <a:cubicBezTo>
                      <a:pt x="479" y="108"/>
                      <a:pt x="485" y="108"/>
                      <a:pt x="488" y="112"/>
                    </a:cubicBezTo>
                    <a:cubicBezTo>
                      <a:pt x="491" y="115"/>
                      <a:pt x="492" y="116"/>
                      <a:pt x="492" y="116"/>
                    </a:cubicBezTo>
                    <a:cubicBezTo>
                      <a:pt x="492" y="116"/>
                      <a:pt x="496" y="116"/>
                      <a:pt x="504" y="123"/>
                    </a:cubicBezTo>
                    <a:cubicBezTo>
                      <a:pt x="511" y="131"/>
                      <a:pt x="508" y="128"/>
                      <a:pt x="508" y="128"/>
                    </a:cubicBezTo>
                    <a:cubicBezTo>
                      <a:pt x="508" y="135"/>
                      <a:pt x="508" y="135"/>
                      <a:pt x="508" y="135"/>
                    </a:cubicBezTo>
                    <a:cubicBezTo>
                      <a:pt x="515" y="141"/>
                      <a:pt x="515" y="141"/>
                      <a:pt x="515" y="141"/>
                    </a:cubicBezTo>
                    <a:cubicBezTo>
                      <a:pt x="320" y="365"/>
                      <a:pt x="320" y="365"/>
                      <a:pt x="320" y="365"/>
                    </a:cubicBezTo>
                    <a:cubicBezTo>
                      <a:pt x="324" y="370"/>
                      <a:pt x="324" y="370"/>
                      <a:pt x="324" y="370"/>
                    </a:cubicBezTo>
                    <a:cubicBezTo>
                      <a:pt x="324" y="375"/>
                      <a:pt x="324" y="375"/>
                      <a:pt x="324" y="375"/>
                    </a:cubicBezTo>
                    <a:cubicBezTo>
                      <a:pt x="329" y="375"/>
                      <a:pt x="329" y="375"/>
                      <a:pt x="329" y="375"/>
                    </a:cubicBezTo>
                    <a:cubicBezTo>
                      <a:pt x="329" y="375"/>
                      <a:pt x="333" y="375"/>
                      <a:pt x="338" y="375"/>
                    </a:cubicBezTo>
                    <a:cubicBezTo>
                      <a:pt x="343" y="375"/>
                      <a:pt x="338" y="379"/>
                      <a:pt x="338" y="379"/>
                    </a:cubicBezTo>
                    <a:cubicBezTo>
                      <a:pt x="338" y="389"/>
                      <a:pt x="338" y="389"/>
                      <a:pt x="338" y="389"/>
                    </a:cubicBezTo>
                    <a:cubicBezTo>
                      <a:pt x="338" y="389"/>
                      <a:pt x="337" y="398"/>
                      <a:pt x="339" y="399"/>
                    </a:cubicBezTo>
                    <a:cubicBezTo>
                      <a:pt x="340" y="401"/>
                      <a:pt x="339" y="403"/>
                      <a:pt x="339" y="407"/>
                    </a:cubicBezTo>
                    <a:cubicBezTo>
                      <a:pt x="339" y="410"/>
                      <a:pt x="339" y="413"/>
                      <a:pt x="339" y="417"/>
                    </a:cubicBezTo>
                    <a:cubicBezTo>
                      <a:pt x="339" y="420"/>
                      <a:pt x="337" y="420"/>
                      <a:pt x="337" y="423"/>
                    </a:cubicBezTo>
                    <a:cubicBezTo>
                      <a:pt x="337" y="426"/>
                      <a:pt x="337" y="428"/>
                      <a:pt x="337" y="428"/>
                    </a:cubicBezTo>
                    <a:cubicBezTo>
                      <a:pt x="342" y="428"/>
                      <a:pt x="342" y="428"/>
                      <a:pt x="342" y="428"/>
                    </a:cubicBezTo>
                    <a:cubicBezTo>
                      <a:pt x="342" y="428"/>
                      <a:pt x="344" y="428"/>
                      <a:pt x="347" y="428"/>
                    </a:cubicBezTo>
                    <a:cubicBezTo>
                      <a:pt x="350" y="428"/>
                      <a:pt x="355" y="428"/>
                      <a:pt x="355" y="428"/>
                    </a:cubicBezTo>
                    <a:cubicBezTo>
                      <a:pt x="358" y="425"/>
                      <a:pt x="358" y="425"/>
                      <a:pt x="358" y="425"/>
                    </a:cubicBezTo>
                    <a:cubicBezTo>
                      <a:pt x="364" y="425"/>
                      <a:pt x="364" y="425"/>
                      <a:pt x="364" y="425"/>
                    </a:cubicBezTo>
                    <a:cubicBezTo>
                      <a:pt x="369" y="424"/>
                      <a:pt x="369" y="424"/>
                      <a:pt x="369" y="424"/>
                    </a:cubicBezTo>
                    <a:cubicBezTo>
                      <a:pt x="374" y="425"/>
                      <a:pt x="374" y="425"/>
                      <a:pt x="374" y="425"/>
                    </a:cubicBezTo>
                    <a:cubicBezTo>
                      <a:pt x="379" y="425"/>
                      <a:pt x="379" y="425"/>
                      <a:pt x="379" y="425"/>
                    </a:cubicBezTo>
                    <a:cubicBezTo>
                      <a:pt x="379" y="425"/>
                      <a:pt x="379" y="432"/>
                      <a:pt x="379" y="434"/>
                    </a:cubicBezTo>
                    <a:cubicBezTo>
                      <a:pt x="379" y="436"/>
                      <a:pt x="379" y="440"/>
                      <a:pt x="381" y="442"/>
                    </a:cubicBezTo>
                    <a:cubicBezTo>
                      <a:pt x="382" y="443"/>
                      <a:pt x="381" y="450"/>
                      <a:pt x="381" y="450"/>
                    </a:cubicBezTo>
                    <a:cubicBezTo>
                      <a:pt x="381" y="450"/>
                      <a:pt x="381" y="452"/>
                      <a:pt x="381" y="454"/>
                    </a:cubicBezTo>
                    <a:cubicBezTo>
                      <a:pt x="381" y="456"/>
                      <a:pt x="382" y="460"/>
                      <a:pt x="382" y="460"/>
                    </a:cubicBezTo>
                    <a:cubicBezTo>
                      <a:pt x="382" y="460"/>
                      <a:pt x="383" y="466"/>
                      <a:pt x="383" y="469"/>
                    </a:cubicBezTo>
                    <a:cubicBezTo>
                      <a:pt x="383" y="472"/>
                      <a:pt x="383" y="473"/>
                      <a:pt x="383" y="475"/>
                    </a:cubicBezTo>
                    <a:cubicBezTo>
                      <a:pt x="383" y="477"/>
                      <a:pt x="383" y="480"/>
                      <a:pt x="383" y="482"/>
                    </a:cubicBezTo>
                    <a:cubicBezTo>
                      <a:pt x="383" y="484"/>
                      <a:pt x="382" y="490"/>
                      <a:pt x="381" y="491"/>
                    </a:cubicBezTo>
                    <a:cubicBezTo>
                      <a:pt x="379" y="493"/>
                      <a:pt x="380" y="496"/>
                      <a:pt x="380" y="499"/>
                    </a:cubicBezTo>
                    <a:cubicBezTo>
                      <a:pt x="380" y="501"/>
                      <a:pt x="380" y="508"/>
                      <a:pt x="380" y="511"/>
                    </a:cubicBezTo>
                    <a:cubicBezTo>
                      <a:pt x="380" y="514"/>
                      <a:pt x="377" y="528"/>
                      <a:pt x="377" y="528"/>
                    </a:cubicBezTo>
                    <a:cubicBezTo>
                      <a:pt x="377" y="528"/>
                      <a:pt x="375" y="535"/>
                      <a:pt x="375" y="538"/>
                    </a:cubicBezTo>
                    <a:cubicBezTo>
                      <a:pt x="375" y="540"/>
                      <a:pt x="379" y="541"/>
                      <a:pt x="380" y="543"/>
                    </a:cubicBezTo>
                    <a:cubicBezTo>
                      <a:pt x="382" y="544"/>
                      <a:pt x="385" y="550"/>
                      <a:pt x="385" y="550"/>
                    </a:cubicBezTo>
                    <a:cubicBezTo>
                      <a:pt x="391" y="563"/>
                      <a:pt x="391" y="563"/>
                      <a:pt x="391" y="563"/>
                    </a:cubicBezTo>
                    <a:cubicBezTo>
                      <a:pt x="395" y="571"/>
                      <a:pt x="395" y="571"/>
                      <a:pt x="395" y="571"/>
                    </a:cubicBezTo>
                    <a:cubicBezTo>
                      <a:pt x="395" y="571"/>
                      <a:pt x="392" y="572"/>
                      <a:pt x="389" y="572"/>
                    </a:cubicBezTo>
                    <a:cubicBezTo>
                      <a:pt x="387" y="572"/>
                      <a:pt x="385" y="576"/>
                      <a:pt x="385" y="576"/>
                    </a:cubicBezTo>
                    <a:cubicBezTo>
                      <a:pt x="385" y="576"/>
                      <a:pt x="385" y="579"/>
                      <a:pt x="385" y="581"/>
                    </a:cubicBezTo>
                    <a:cubicBezTo>
                      <a:pt x="385" y="583"/>
                      <a:pt x="384" y="587"/>
                      <a:pt x="384" y="587"/>
                    </a:cubicBezTo>
                    <a:cubicBezTo>
                      <a:pt x="380" y="591"/>
                      <a:pt x="380" y="591"/>
                      <a:pt x="380" y="591"/>
                    </a:cubicBezTo>
                    <a:cubicBezTo>
                      <a:pt x="375" y="596"/>
                      <a:pt x="375" y="596"/>
                      <a:pt x="375" y="596"/>
                    </a:cubicBezTo>
                    <a:cubicBezTo>
                      <a:pt x="375" y="596"/>
                      <a:pt x="374" y="598"/>
                      <a:pt x="371" y="600"/>
                    </a:cubicBezTo>
                    <a:cubicBezTo>
                      <a:pt x="369" y="602"/>
                      <a:pt x="370" y="602"/>
                      <a:pt x="367" y="602"/>
                    </a:cubicBezTo>
                    <a:cubicBezTo>
                      <a:pt x="367" y="602"/>
                      <a:pt x="366" y="600"/>
                      <a:pt x="366" y="600"/>
                    </a:cubicBezTo>
                    <a:cubicBezTo>
                      <a:pt x="365" y="599"/>
                      <a:pt x="365" y="598"/>
                      <a:pt x="365" y="598"/>
                    </a:cubicBezTo>
                    <a:cubicBezTo>
                      <a:pt x="365" y="598"/>
                      <a:pt x="363" y="597"/>
                      <a:pt x="364" y="596"/>
                    </a:cubicBezTo>
                    <a:cubicBezTo>
                      <a:pt x="365" y="595"/>
                      <a:pt x="367" y="595"/>
                      <a:pt x="368" y="594"/>
                    </a:cubicBezTo>
                    <a:cubicBezTo>
                      <a:pt x="368" y="593"/>
                      <a:pt x="369" y="594"/>
                      <a:pt x="370" y="593"/>
                    </a:cubicBezTo>
                    <a:cubicBezTo>
                      <a:pt x="371" y="592"/>
                      <a:pt x="371" y="591"/>
                      <a:pt x="371" y="589"/>
                    </a:cubicBezTo>
                    <a:cubicBezTo>
                      <a:pt x="371" y="588"/>
                      <a:pt x="371" y="587"/>
                      <a:pt x="371" y="587"/>
                    </a:cubicBezTo>
                    <a:cubicBezTo>
                      <a:pt x="371" y="587"/>
                      <a:pt x="371" y="585"/>
                      <a:pt x="371" y="584"/>
                    </a:cubicBezTo>
                    <a:cubicBezTo>
                      <a:pt x="371" y="583"/>
                      <a:pt x="372" y="582"/>
                      <a:pt x="374" y="580"/>
                    </a:cubicBezTo>
                    <a:cubicBezTo>
                      <a:pt x="375" y="579"/>
                      <a:pt x="375" y="578"/>
                      <a:pt x="375" y="577"/>
                    </a:cubicBezTo>
                    <a:cubicBezTo>
                      <a:pt x="375" y="576"/>
                      <a:pt x="376" y="575"/>
                      <a:pt x="375" y="574"/>
                    </a:cubicBezTo>
                    <a:cubicBezTo>
                      <a:pt x="373" y="572"/>
                      <a:pt x="373" y="572"/>
                      <a:pt x="373" y="571"/>
                    </a:cubicBezTo>
                    <a:cubicBezTo>
                      <a:pt x="373" y="570"/>
                      <a:pt x="372" y="568"/>
                      <a:pt x="371" y="568"/>
                    </a:cubicBezTo>
                    <a:cubicBezTo>
                      <a:pt x="370" y="568"/>
                      <a:pt x="369" y="566"/>
                      <a:pt x="366" y="566"/>
                    </a:cubicBezTo>
                    <a:cubicBezTo>
                      <a:pt x="364" y="566"/>
                      <a:pt x="366" y="566"/>
                      <a:pt x="363" y="566"/>
                    </a:cubicBezTo>
                    <a:cubicBezTo>
                      <a:pt x="360" y="566"/>
                      <a:pt x="357" y="565"/>
                      <a:pt x="357" y="565"/>
                    </a:cubicBezTo>
                    <a:cubicBezTo>
                      <a:pt x="357" y="563"/>
                      <a:pt x="357" y="563"/>
                      <a:pt x="357" y="563"/>
                    </a:cubicBezTo>
                    <a:cubicBezTo>
                      <a:pt x="357" y="563"/>
                      <a:pt x="358" y="564"/>
                      <a:pt x="360" y="561"/>
                    </a:cubicBezTo>
                    <a:cubicBezTo>
                      <a:pt x="363" y="559"/>
                      <a:pt x="366" y="559"/>
                      <a:pt x="366" y="558"/>
                    </a:cubicBezTo>
                    <a:cubicBezTo>
                      <a:pt x="367" y="557"/>
                      <a:pt x="371" y="555"/>
                      <a:pt x="370" y="555"/>
                    </a:cubicBezTo>
                    <a:cubicBezTo>
                      <a:pt x="369" y="554"/>
                      <a:pt x="368" y="553"/>
                      <a:pt x="368" y="551"/>
                    </a:cubicBezTo>
                    <a:cubicBezTo>
                      <a:pt x="368" y="550"/>
                      <a:pt x="367" y="550"/>
                      <a:pt x="367" y="548"/>
                    </a:cubicBezTo>
                    <a:cubicBezTo>
                      <a:pt x="367" y="547"/>
                      <a:pt x="364" y="547"/>
                      <a:pt x="366" y="545"/>
                    </a:cubicBezTo>
                    <a:cubicBezTo>
                      <a:pt x="367" y="544"/>
                      <a:pt x="368" y="542"/>
                      <a:pt x="368" y="542"/>
                    </a:cubicBezTo>
                    <a:cubicBezTo>
                      <a:pt x="368" y="542"/>
                      <a:pt x="368" y="540"/>
                      <a:pt x="368" y="539"/>
                    </a:cubicBezTo>
                    <a:cubicBezTo>
                      <a:pt x="368" y="538"/>
                      <a:pt x="367" y="537"/>
                      <a:pt x="367" y="534"/>
                    </a:cubicBezTo>
                    <a:cubicBezTo>
                      <a:pt x="367" y="532"/>
                      <a:pt x="367" y="531"/>
                      <a:pt x="367" y="530"/>
                    </a:cubicBezTo>
                    <a:cubicBezTo>
                      <a:pt x="367" y="528"/>
                      <a:pt x="367" y="525"/>
                      <a:pt x="367" y="525"/>
                    </a:cubicBezTo>
                    <a:cubicBezTo>
                      <a:pt x="367" y="525"/>
                      <a:pt x="369" y="524"/>
                      <a:pt x="366" y="522"/>
                    </a:cubicBezTo>
                    <a:cubicBezTo>
                      <a:pt x="364" y="520"/>
                      <a:pt x="365" y="520"/>
                      <a:pt x="364" y="519"/>
                    </a:cubicBezTo>
                    <a:cubicBezTo>
                      <a:pt x="363" y="517"/>
                      <a:pt x="362" y="517"/>
                      <a:pt x="362" y="516"/>
                    </a:cubicBezTo>
                    <a:cubicBezTo>
                      <a:pt x="362" y="514"/>
                      <a:pt x="361" y="513"/>
                      <a:pt x="363" y="513"/>
                    </a:cubicBezTo>
                    <a:cubicBezTo>
                      <a:pt x="365" y="513"/>
                      <a:pt x="369" y="511"/>
                      <a:pt x="369" y="510"/>
                    </a:cubicBezTo>
                    <a:cubicBezTo>
                      <a:pt x="369" y="508"/>
                      <a:pt x="369" y="507"/>
                      <a:pt x="369" y="507"/>
                    </a:cubicBezTo>
                    <a:cubicBezTo>
                      <a:pt x="369" y="507"/>
                      <a:pt x="370" y="503"/>
                      <a:pt x="370" y="501"/>
                    </a:cubicBezTo>
                    <a:cubicBezTo>
                      <a:pt x="370" y="499"/>
                      <a:pt x="372" y="500"/>
                      <a:pt x="371" y="497"/>
                    </a:cubicBezTo>
                    <a:cubicBezTo>
                      <a:pt x="370" y="493"/>
                      <a:pt x="371" y="490"/>
                      <a:pt x="371" y="488"/>
                    </a:cubicBezTo>
                    <a:cubicBezTo>
                      <a:pt x="371" y="487"/>
                      <a:pt x="370" y="486"/>
                      <a:pt x="370" y="485"/>
                    </a:cubicBezTo>
                    <a:cubicBezTo>
                      <a:pt x="370" y="483"/>
                      <a:pt x="370" y="481"/>
                      <a:pt x="370" y="481"/>
                    </a:cubicBezTo>
                    <a:cubicBezTo>
                      <a:pt x="370" y="481"/>
                      <a:pt x="372" y="481"/>
                      <a:pt x="370" y="479"/>
                    </a:cubicBezTo>
                    <a:cubicBezTo>
                      <a:pt x="367" y="477"/>
                      <a:pt x="366" y="478"/>
                      <a:pt x="366" y="476"/>
                    </a:cubicBezTo>
                    <a:cubicBezTo>
                      <a:pt x="366" y="474"/>
                      <a:pt x="366" y="474"/>
                      <a:pt x="366" y="472"/>
                    </a:cubicBezTo>
                    <a:cubicBezTo>
                      <a:pt x="366" y="470"/>
                      <a:pt x="366" y="468"/>
                      <a:pt x="368" y="466"/>
                    </a:cubicBezTo>
                    <a:cubicBezTo>
                      <a:pt x="369" y="464"/>
                      <a:pt x="367" y="464"/>
                      <a:pt x="369" y="462"/>
                    </a:cubicBezTo>
                    <a:cubicBezTo>
                      <a:pt x="371" y="460"/>
                      <a:pt x="371" y="458"/>
                      <a:pt x="371" y="456"/>
                    </a:cubicBezTo>
                    <a:cubicBezTo>
                      <a:pt x="371" y="453"/>
                      <a:pt x="373" y="449"/>
                      <a:pt x="371" y="451"/>
                    </a:cubicBezTo>
                    <a:cubicBezTo>
                      <a:pt x="369" y="453"/>
                      <a:pt x="367" y="458"/>
                      <a:pt x="367" y="458"/>
                    </a:cubicBezTo>
                    <a:cubicBezTo>
                      <a:pt x="367" y="458"/>
                      <a:pt x="365" y="461"/>
                      <a:pt x="365" y="463"/>
                    </a:cubicBezTo>
                    <a:cubicBezTo>
                      <a:pt x="365" y="464"/>
                      <a:pt x="364" y="465"/>
                      <a:pt x="363" y="466"/>
                    </a:cubicBezTo>
                    <a:cubicBezTo>
                      <a:pt x="362" y="467"/>
                      <a:pt x="361" y="470"/>
                      <a:pt x="360" y="469"/>
                    </a:cubicBezTo>
                    <a:cubicBezTo>
                      <a:pt x="359" y="469"/>
                      <a:pt x="360" y="470"/>
                      <a:pt x="358" y="468"/>
                    </a:cubicBezTo>
                    <a:cubicBezTo>
                      <a:pt x="356" y="466"/>
                      <a:pt x="354" y="465"/>
                      <a:pt x="354" y="465"/>
                    </a:cubicBezTo>
                    <a:cubicBezTo>
                      <a:pt x="354" y="465"/>
                      <a:pt x="349" y="461"/>
                      <a:pt x="351" y="459"/>
                    </a:cubicBezTo>
                    <a:cubicBezTo>
                      <a:pt x="354" y="457"/>
                      <a:pt x="354" y="456"/>
                      <a:pt x="354" y="454"/>
                    </a:cubicBezTo>
                    <a:cubicBezTo>
                      <a:pt x="354" y="452"/>
                      <a:pt x="356" y="453"/>
                      <a:pt x="354" y="450"/>
                    </a:cubicBezTo>
                    <a:cubicBezTo>
                      <a:pt x="352" y="448"/>
                      <a:pt x="351" y="446"/>
                      <a:pt x="350" y="446"/>
                    </a:cubicBezTo>
                    <a:cubicBezTo>
                      <a:pt x="350" y="446"/>
                      <a:pt x="345" y="447"/>
                      <a:pt x="345" y="449"/>
                    </a:cubicBezTo>
                    <a:cubicBezTo>
                      <a:pt x="345" y="452"/>
                      <a:pt x="345" y="460"/>
                      <a:pt x="345" y="460"/>
                    </a:cubicBezTo>
                    <a:cubicBezTo>
                      <a:pt x="345" y="460"/>
                      <a:pt x="347" y="460"/>
                      <a:pt x="343" y="460"/>
                    </a:cubicBezTo>
                    <a:cubicBezTo>
                      <a:pt x="339" y="460"/>
                      <a:pt x="337" y="458"/>
                      <a:pt x="337" y="458"/>
                    </a:cubicBezTo>
                    <a:cubicBezTo>
                      <a:pt x="337" y="458"/>
                      <a:pt x="339" y="463"/>
                      <a:pt x="336" y="457"/>
                    </a:cubicBezTo>
                    <a:cubicBezTo>
                      <a:pt x="333" y="451"/>
                      <a:pt x="334" y="455"/>
                      <a:pt x="332" y="450"/>
                    </a:cubicBezTo>
                    <a:cubicBezTo>
                      <a:pt x="330" y="445"/>
                      <a:pt x="329" y="443"/>
                      <a:pt x="329" y="442"/>
                    </a:cubicBezTo>
                    <a:cubicBezTo>
                      <a:pt x="329" y="441"/>
                      <a:pt x="329" y="439"/>
                      <a:pt x="329" y="438"/>
                    </a:cubicBezTo>
                    <a:cubicBezTo>
                      <a:pt x="329" y="436"/>
                      <a:pt x="329" y="425"/>
                      <a:pt x="327" y="424"/>
                    </a:cubicBezTo>
                    <a:cubicBezTo>
                      <a:pt x="326" y="423"/>
                      <a:pt x="327" y="422"/>
                      <a:pt x="326" y="421"/>
                    </a:cubicBezTo>
                    <a:cubicBezTo>
                      <a:pt x="325" y="420"/>
                      <a:pt x="325" y="419"/>
                      <a:pt x="324" y="418"/>
                    </a:cubicBezTo>
                    <a:cubicBezTo>
                      <a:pt x="323" y="417"/>
                      <a:pt x="321" y="416"/>
                      <a:pt x="321" y="415"/>
                    </a:cubicBezTo>
                    <a:cubicBezTo>
                      <a:pt x="321" y="413"/>
                      <a:pt x="320" y="413"/>
                      <a:pt x="320" y="411"/>
                    </a:cubicBezTo>
                    <a:cubicBezTo>
                      <a:pt x="320" y="410"/>
                      <a:pt x="319" y="409"/>
                      <a:pt x="319" y="408"/>
                    </a:cubicBezTo>
                    <a:cubicBezTo>
                      <a:pt x="319" y="407"/>
                      <a:pt x="319" y="405"/>
                      <a:pt x="319" y="404"/>
                    </a:cubicBezTo>
                    <a:cubicBezTo>
                      <a:pt x="319" y="402"/>
                      <a:pt x="319" y="402"/>
                      <a:pt x="320" y="401"/>
                    </a:cubicBezTo>
                    <a:cubicBezTo>
                      <a:pt x="322" y="399"/>
                      <a:pt x="325" y="400"/>
                      <a:pt x="326" y="399"/>
                    </a:cubicBezTo>
                    <a:cubicBezTo>
                      <a:pt x="327" y="398"/>
                      <a:pt x="330" y="398"/>
                      <a:pt x="330" y="396"/>
                    </a:cubicBezTo>
                    <a:cubicBezTo>
                      <a:pt x="330" y="394"/>
                      <a:pt x="330" y="392"/>
                      <a:pt x="326" y="392"/>
                    </a:cubicBezTo>
                    <a:cubicBezTo>
                      <a:pt x="322" y="392"/>
                      <a:pt x="319" y="390"/>
                      <a:pt x="316" y="390"/>
                    </a:cubicBezTo>
                    <a:cubicBezTo>
                      <a:pt x="312" y="390"/>
                      <a:pt x="310" y="389"/>
                      <a:pt x="310" y="388"/>
                    </a:cubicBezTo>
                    <a:cubicBezTo>
                      <a:pt x="309" y="387"/>
                      <a:pt x="309" y="387"/>
                      <a:pt x="306" y="385"/>
                    </a:cubicBezTo>
                    <a:cubicBezTo>
                      <a:pt x="304" y="382"/>
                      <a:pt x="304" y="380"/>
                      <a:pt x="304" y="380"/>
                    </a:cubicBezTo>
                    <a:cubicBezTo>
                      <a:pt x="304" y="380"/>
                      <a:pt x="304" y="378"/>
                      <a:pt x="306" y="377"/>
                    </a:cubicBezTo>
                    <a:cubicBezTo>
                      <a:pt x="307" y="376"/>
                      <a:pt x="307" y="374"/>
                      <a:pt x="307" y="374"/>
                    </a:cubicBezTo>
                    <a:cubicBezTo>
                      <a:pt x="307" y="374"/>
                      <a:pt x="306" y="379"/>
                      <a:pt x="303" y="371"/>
                    </a:cubicBezTo>
                    <a:cubicBezTo>
                      <a:pt x="300" y="362"/>
                      <a:pt x="296" y="363"/>
                      <a:pt x="296" y="363"/>
                    </a:cubicBezTo>
                    <a:cubicBezTo>
                      <a:pt x="296" y="363"/>
                      <a:pt x="294" y="362"/>
                      <a:pt x="293" y="360"/>
                    </a:cubicBezTo>
                    <a:cubicBezTo>
                      <a:pt x="291" y="358"/>
                      <a:pt x="289" y="358"/>
                      <a:pt x="288" y="357"/>
                    </a:cubicBezTo>
                    <a:cubicBezTo>
                      <a:pt x="287" y="356"/>
                      <a:pt x="286" y="355"/>
                      <a:pt x="286" y="355"/>
                    </a:cubicBezTo>
                    <a:cubicBezTo>
                      <a:pt x="286" y="355"/>
                      <a:pt x="285" y="355"/>
                      <a:pt x="283" y="354"/>
                    </a:cubicBezTo>
                    <a:cubicBezTo>
                      <a:pt x="282" y="352"/>
                      <a:pt x="281" y="352"/>
                      <a:pt x="281" y="352"/>
                    </a:cubicBezTo>
                    <a:cubicBezTo>
                      <a:pt x="281" y="352"/>
                      <a:pt x="273" y="351"/>
                      <a:pt x="273" y="347"/>
                    </a:cubicBezTo>
                    <a:cubicBezTo>
                      <a:pt x="273" y="344"/>
                      <a:pt x="273" y="342"/>
                      <a:pt x="273" y="340"/>
                    </a:cubicBezTo>
                    <a:cubicBezTo>
                      <a:pt x="276" y="333"/>
                      <a:pt x="276" y="333"/>
                      <a:pt x="276" y="333"/>
                    </a:cubicBezTo>
                    <a:cubicBezTo>
                      <a:pt x="279" y="328"/>
                      <a:pt x="279" y="328"/>
                      <a:pt x="279" y="328"/>
                    </a:cubicBezTo>
                    <a:cubicBezTo>
                      <a:pt x="279" y="322"/>
                      <a:pt x="279" y="322"/>
                      <a:pt x="279" y="322"/>
                    </a:cubicBezTo>
                    <a:cubicBezTo>
                      <a:pt x="279" y="315"/>
                      <a:pt x="279" y="315"/>
                      <a:pt x="279" y="315"/>
                    </a:cubicBezTo>
                    <a:cubicBezTo>
                      <a:pt x="275" y="312"/>
                      <a:pt x="275" y="312"/>
                      <a:pt x="275" y="312"/>
                    </a:cubicBezTo>
                    <a:cubicBezTo>
                      <a:pt x="275" y="312"/>
                      <a:pt x="271" y="310"/>
                      <a:pt x="271" y="306"/>
                    </a:cubicBezTo>
                    <a:cubicBezTo>
                      <a:pt x="271" y="302"/>
                      <a:pt x="268" y="299"/>
                      <a:pt x="268" y="299"/>
                    </a:cubicBezTo>
                    <a:cubicBezTo>
                      <a:pt x="264" y="292"/>
                      <a:pt x="264" y="292"/>
                      <a:pt x="264" y="292"/>
                    </a:cubicBezTo>
                    <a:cubicBezTo>
                      <a:pt x="256" y="295"/>
                      <a:pt x="256" y="295"/>
                      <a:pt x="256" y="295"/>
                    </a:cubicBezTo>
                    <a:cubicBezTo>
                      <a:pt x="246" y="301"/>
                      <a:pt x="246" y="301"/>
                      <a:pt x="246" y="301"/>
                    </a:cubicBezTo>
                    <a:cubicBezTo>
                      <a:pt x="240" y="301"/>
                      <a:pt x="212" y="295"/>
                      <a:pt x="212" y="295"/>
                    </a:cubicBezTo>
                    <a:close/>
                  </a:path>
                </a:pathLst>
              </a:custGeom>
              <a:grpFill/>
              <a:ln w="3175" cap="flat" cmpd="sng">
                <a:solidFill>
                  <a:schemeClr val="accent1">
                    <a:lumMod val="40000"/>
                    <a:lumOff val="6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68" name="Freeform 93">
                <a:extLst>
                  <a:ext uri="{FF2B5EF4-FFF2-40B4-BE49-F238E27FC236}">
                    <a16:creationId xmlns:a16="http://schemas.microsoft.com/office/drawing/2014/main" id="{B402E568-185E-4E56-B6FB-01F5D02D8EEA}"/>
                  </a:ext>
                </a:extLst>
              </p:cNvPr>
              <p:cNvSpPr>
                <a:spLocks/>
              </p:cNvSpPr>
              <p:nvPr/>
            </p:nvSpPr>
            <p:spPr bwMode="gray">
              <a:xfrm>
                <a:off x="1165" y="1282"/>
                <a:ext cx="41" cy="22"/>
              </a:xfrm>
              <a:custGeom>
                <a:avLst/>
                <a:gdLst>
                  <a:gd name="T0" fmla="*/ 36 w 24"/>
                  <a:gd name="T1" fmla="*/ 22 h 13"/>
                  <a:gd name="T2" fmla="*/ 36 w 24"/>
                  <a:gd name="T3" fmla="*/ 14 h 13"/>
                  <a:gd name="T4" fmla="*/ 41 w 24"/>
                  <a:gd name="T5" fmla="*/ 7 h 13"/>
                  <a:gd name="T6" fmla="*/ 31 w 24"/>
                  <a:gd name="T7" fmla="*/ 0 h 13"/>
                  <a:gd name="T8" fmla="*/ 14 w 24"/>
                  <a:gd name="T9" fmla="*/ 0 h 13"/>
                  <a:gd name="T10" fmla="*/ 0 w 24"/>
                  <a:gd name="T11" fmla="*/ 0 h 13"/>
                  <a:gd name="T12" fmla="*/ 15 w 24"/>
                  <a:gd name="T13" fmla="*/ 8 h 13"/>
                  <a:gd name="T14" fmla="*/ 24 w 24"/>
                  <a:gd name="T15" fmla="*/ 15 h 13"/>
                  <a:gd name="T16" fmla="*/ 36 w 24"/>
                  <a:gd name="T17" fmla="*/ 22 h 1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 h="13">
                    <a:moveTo>
                      <a:pt x="21" y="13"/>
                    </a:moveTo>
                    <a:cubicBezTo>
                      <a:pt x="21" y="8"/>
                      <a:pt x="21" y="8"/>
                      <a:pt x="21" y="8"/>
                    </a:cubicBezTo>
                    <a:cubicBezTo>
                      <a:pt x="24" y="4"/>
                      <a:pt x="24" y="4"/>
                      <a:pt x="24" y="4"/>
                    </a:cubicBezTo>
                    <a:cubicBezTo>
                      <a:pt x="24" y="4"/>
                      <a:pt x="23" y="0"/>
                      <a:pt x="18" y="0"/>
                    </a:cubicBezTo>
                    <a:cubicBezTo>
                      <a:pt x="13" y="0"/>
                      <a:pt x="8" y="0"/>
                      <a:pt x="8" y="0"/>
                    </a:cubicBezTo>
                    <a:cubicBezTo>
                      <a:pt x="0" y="0"/>
                      <a:pt x="0" y="0"/>
                      <a:pt x="0" y="0"/>
                    </a:cubicBezTo>
                    <a:cubicBezTo>
                      <a:pt x="9" y="5"/>
                      <a:pt x="9" y="5"/>
                      <a:pt x="9" y="5"/>
                    </a:cubicBezTo>
                    <a:cubicBezTo>
                      <a:pt x="14" y="9"/>
                      <a:pt x="14" y="9"/>
                      <a:pt x="14" y="9"/>
                    </a:cubicBezTo>
                    <a:lnTo>
                      <a:pt x="21" y="13"/>
                    </a:lnTo>
                    <a:close/>
                  </a:path>
                </a:pathLst>
              </a:custGeom>
              <a:grpFill/>
              <a:ln w="3175" cap="flat" cmpd="sng">
                <a:solidFill>
                  <a:schemeClr val="accent1">
                    <a:lumMod val="40000"/>
                    <a:lumOff val="6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69" name="Freeform 94">
                <a:extLst>
                  <a:ext uri="{FF2B5EF4-FFF2-40B4-BE49-F238E27FC236}">
                    <a16:creationId xmlns:a16="http://schemas.microsoft.com/office/drawing/2014/main" id="{0E8E1701-A558-4A3D-B611-67173B469149}"/>
                  </a:ext>
                </a:extLst>
              </p:cNvPr>
              <p:cNvSpPr>
                <a:spLocks/>
              </p:cNvSpPr>
              <p:nvPr/>
            </p:nvSpPr>
            <p:spPr bwMode="gray">
              <a:xfrm>
                <a:off x="1095" y="1246"/>
                <a:ext cx="42" cy="22"/>
              </a:xfrm>
              <a:custGeom>
                <a:avLst/>
                <a:gdLst>
                  <a:gd name="T0" fmla="*/ 32 w 25"/>
                  <a:gd name="T1" fmla="*/ 22 h 13"/>
                  <a:gd name="T2" fmla="*/ 32 w 25"/>
                  <a:gd name="T3" fmla="*/ 15 h 13"/>
                  <a:gd name="T4" fmla="*/ 32 w 25"/>
                  <a:gd name="T5" fmla="*/ 5 h 13"/>
                  <a:gd name="T6" fmla="*/ 22 w 25"/>
                  <a:gd name="T7" fmla="*/ 5 h 13"/>
                  <a:gd name="T8" fmla="*/ 17 w 25"/>
                  <a:gd name="T9" fmla="*/ 10 h 13"/>
                  <a:gd name="T10" fmla="*/ 0 w 25"/>
                  <a:gd name="T11" fmla="*/ 10 h 13"/>
                  <a:gd name="T12" fmla="*/ 13 w 25"/>
                  <a:gd name="T13" fmla="*/ 20 h 13"/>
                  <a:gd name="T14" fmla="*/ 32 w 25"/>
                  <a:gd name="T15" fmla="*/ 22 h 1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5" h="13">
                    <a:moveTo>
                      <a:pt x="19" y="13"/>
                    </a:moveTo>
                    <a:cubicBezTo>
                      <a:pt x="19" y="9"/>
                      <a:pt x="19" y="9"/>
                      <a:pt x="19" y="9"/>
                    </a:cubicBezTo>
                    <a:cubicBezTo>
                      <a:pt x="19" y="9"/>
                      <a:pt x="25" y="3"/>
                      <a:pt x="19" y="3"/>
                    </a:cubicBezTo>
                    <a:cubicBezTo>
                      <a:pt x="13" y="3"/>
                      <a:pt x="16" y="0"/>
                      <a:pt x="13" y="3"/>
                    </a:cubicBezTo>
                    <a:cubicBezTo>
                      <a:pt x="10" y="6"/>
                      <a:pt x="10" y="6"/>
                      <a:pt x="10" y="6"/>
                    </a:cubicBezTo>
                    <a:cubicBezTo>
                      <a:pt x="0" y="6"/>
                      <a:pt x="0" y="6"/>
                      <a:pt x="0" y="6"/>
                    </a:cubicBezTo>
                    <a:cubicBezTo>
                      <a:pt x="8" y="12"/>
                      <a:pt x="8" y="12"/>
                      <a:pt x="8" y="12"/>
                    </a:cubicBezTo>
                    <a:lnTo>
                      <a:pt x="19" y="13"/>
                    </a:lnTo>
                    <a:close/>
                  </a:path>
                </a:pathLst>
              </a:custGeom>
              <a:grpFill/>
              <a:ln w="3175" cap="flat" cmpd="sng">
                <a:solidFill>
                  <a:schemeClr val="accent1">
                    <a:lumMod val="40000"/>
                    <a:lumOff val="6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70" name="Freeform 95">
                <a:extLst>
                  <a:ext uri="{FF2B5EF4-FFF2-40B4-BE49-F238E27FC236}">
                    <a16:creationId xmlns:a16="http://schemas.microsoft.com/office/drawing/2014/main" id="{FFEE4FEA-C638-4596-87B5-A5E00AE3085F}"/>
                  </a:ext>
                </a:extLst>
              </p:cNvPr>
              <p:cNvSpPr>
                <a:spLocks/>
              </p:cNvSpPr>
              <p:nvPr/>
            </p:nvSpPr>
            <p:spPr bwMode="gray">
              <a:xfrm>
                <a:off x="1051" y="1230"/>
                <a:ext cx="47" cy="10"/>
              </a:xfrm>
              <a:custGeom>
                <a:avLst/>
                <a:gdLst>
                  <a:gd name="T0" fmla="*/ 30 w 47"/>
                  <a:gd name="T1" fmla="*/ 10 h 10"/>
                  <a:gd name="T2" fmla="*/ 47 w 47"/>
                  <a:gd name="T3" fmla="*/ 10 h 10"/>
                  <a:gd name="T4" fmla="*/ 44 w 47"/>
                  <a:gd name="T5" fmla="*/ 0 h 10"/>
                  <a:gd name="T6" fmla="*/ 32 w 47"/>
                  <a:gd name="T7" fmla="*/ 0 h 10"/>
                  <a:gd name="T8" fmla="*/ 24 w 47"/>
                  <a:gd name="T9" fmla="*/ 0 h 10"/>
                  <a:gd name="T10" fmla="*/ 17 w 47"/>
                  <a:gd name="T11" fmla="*/ 0 h 10"/>
                  <a:gd name="T12" fmla="*/ 0 w 47"/>
                  <a:gd name="T13" fmla="*/ 0 h 10"/>
                  <a:gd name="T14" fmla="*/ 8 w 47"/>
                  <a:gd name="T15" fmla="*/ 8 h 10"/>
                  <a:gd name="T16" fmla="*/ 30 w 47"/>
                  <a:gd name="T17" fmla="*/ 10 h 1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7" h="10">
                    <a:moveTo>
                      <a:pt x="30" y="10"/>
                    </a:moveTo>
                    <a:lnTo>
                      <a:pt x="47" y="10"/>
                    </a:lnTo>
                    <a:lnTo>
                      <a:pt x="44" y="0"/>
                    </a:lnTo>
                    <a:lnTo>
                      <a:pt x="32" y="0"/>
                    </a:lnTo>
                    <a:lnTo>
                      <a:pt x="24" y="0"/>
                    </a:lnTo>
                    <a:lnTo>
                      <a:pt x="17" y="0"/>
                    </a:lnTo>
                    <a:lnTo>
                      <a:pt x="0" y="0"/>
                    </a:lnTo>
                    <a:lnTo>
                      <a:pt x="8" y="8"/>
                    </a:lnTo>
                    <a:lnTo>
                      <a:pt x="30" y="10"/>
                    </a:lnTo>
                    <a:close/>
                  </a:path>
                </a:pathLst>
              </a:custGeom>
              <a:grpFill/>
              <a:ln w="3175" cap="flat" cmpd="sng">
                <a:solidFill>
                  <a:schemeClr val="accent1">
                    <a:lumMod val="40000"/>
                    <a:lumOff val="6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71" name="Freeform 96">
                <a:extLst>
                  <a:ext uri="{FF2B5EF4-FFF2-40B4-BE49-F238E27FC236}">
                    <a16:creationId xmlns:a16="http://schemas.microsoft.com/office/drawing/2014/main" id="{DB1BF7F0-5BA3-4731-9D88-D589F98602DD}"/>
                  </a:ext>
                </a:extLst>
              </p:cNvPr>
              <p:cNvSpPr>
                <a:spLocks/>
              </p:cNvSpPr>
              <p:nvPr/>
            </p:nvSpPr>
            <p:spPr bwMode="gray">
              <a:xfrm>
                <a:off x="1762" y="1798"/>
                <a:ext cx="38" cy="90"/>
              </a:xfrm>
              <a:custGeom>
                <a:avLst/>
                <a:gdLst>
                  <a:gd name="T0" fmla="*/ 18 w 23"/>
                  <a:gd name="T1" fmla="*/ 83 h 54"/>
                  <a:gd name="T2" fmla="*/ 25 w 23"/>
                  <a:gd name="T3" fmla="*/ 83 h 54"/>
                  <a:gd name="T4" fmla="*/ 30 w 23"/>
                  <a:gd name="T5" fmla="*/ 70 h 54"/>
                  <a:gd name="T6" fmla="*/ 33 w 23"/>
                  <a:gd name="T7" fmla="*/ 63 h 54"/>
                  <a:gd name="T8" fmla="*/ 33 w 23"/>
                  <a:gd name="T9" fmla="*/ 53 h 54"/>
                  <a:gd name="T10" fmla="*/ 35 w 23"/>
                  <a:gd name="T11" fmla="*/ 45 h 54"/>
                  <a:gd name="T12" fmla="*/ 35 w 23"/>
                  <a:gd name="T13" fmla="*/ 38 h 54"/>
                  <a:gd name="T14" fmla="*/ 38 w 23"/>
                  <a:gd name="T15" fmla="*/ 25 h 54"/>
                  <a:gd name="T16" fmla="*/ 38 w 23"/>
                  <a:gd name="T17" fmla="*/ 17 h 54"/>
                  <a:gd name="T18" fmla="*/ 30 w 23"/>
                  <a:gd name="T19" fmla="*/ 8 h 54"/>
                  <a:gd name="T20" fmla="*/ 21 w 23"/>
                  <a:gd name="T21" fmla="*/ 17 h 54"/>
                  <a:gd name="T22" fmla="*/ 21 w 23"/>
                  <a:gd name="T23" fmla="*/ 32 h 54"/>
                  <a:gd name="T24" fmla="*/ 10 w 23"/>
                  <a:gd name="T25" fmla="*/ 33 h 54"/>
                  <a:gd name="T26" fmla="*/ 3 w 23"/>
                  <a:gd name="T27" fmla="*/ 40 h 54"/>
                  <a:gd name="T28" fmla="*/ 3 w 23"/>
                  <a:gd name="T29" fmla="*/ 55 h 54"/>
                  <a:gd name="T30" fmla="*/ 3 w 23"/>
                  <a:gd name="T31" fmla="*/ 70 h 54"/>
                  <a:gd name="T32" fmla="*/ 12 w 23"/>
                  <a:gd name="T33" fmla="*/ 52 h 54"/>
                  <a:gd name="T34" fmla="*/ 20 w 23"/>
                  <a:gd name="T35" fmla="*/ 60 h 54"/>
                  <a:gd name="T36" fmla="*/ 12 w 23"/>
                  <a:gd name="T37" fmla="*/ 73 h 54"/>
                  <a:gd name="T38" fmla="*/ 18 w 23"/>
                  <a:gd name="T39" fmla="*/ 83 h 5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23" h="54">
                    <a:moveTo>
                      <a:pt x="11" y="50"/>
                    </a:moveTo>
                    <a:cubicBezTo>
                      <a:pt x="11" y="50"/>
                      <a:pt x="15" y="54"/>
                      <a:pt x="15" y="50"/>
                    </a:cubicBezTo>
                    <a:cubicBezTo>
                      <a:pt x="15" y="46"/>
                      <a:pt x="18" y="42"/>
                      <a:pt x="18" y="42"/>
                    </a:cubicBezTo>
                    <a:cubicBezTo>
                      <a:pt x="18" y="42"/>
                      <a:pt x="17" y="42"/>
                      <a:pt x="20" y="38"/>
                    </a:cubicBezTo>
                    <a:cubicBezTo>
                      <a:pt x="23" y="35"/>
                      <a:pt x="20" y="32"/>
                      <a:pt x="20" y="32"/>
                    </a:cubicBezTo>
                    <a:cubicBezTo>
                      <a:pt x="21" y="27"/>
                      <a:pt x="21" y="27"/>
                      <a:pt x="21" y="27"/>
                    </a:cubicBezTo>
                    <a:cubicBezTo>
                      <a:pt x="21" y="23"/>
                      <a:pt x="21" y="23"/>
                      <a:pt x="21" y="23"/>
                    </a:cubicBezTo>
                    <a:cubicBezTo>
                      <a:pt x="23" y="15"/>
                      <a:pt x="23" y="15"/>
                      <a:pt x="23" y="15"/>
                    </a:cubicBezTo>
                    <a:cubicBezTo>
                      <a:pt x="23" y="10"/>
                      <a:pt x="23" y="10"/>
                      <a:pt x="23" y="10"/>
                    </a:cubicBezTo>
                    <a:cubicBezTo>
                      <a:pt x="23" y="10"/>
                      <a:pt x="18" y="0"/>
                      <a:pt x="18" y="5"/>
                    </a:cubicBezTo>
                    <a:cubicBezTo>
                      <a:pt x="18" y="10"/>
                      <a:pt x="13" y="10"/>
                      <a:pt x="13" y="10"/>
                    </a:cubicBezTo>
                    <a:cubicBezTo>
                      <a:pt x="13" y="19"/>
                      <a:pt x="13" y="19"/>
                      <a:pt x="13" y="19"/>
                    </a:cubicBezTo>
                    <a:cubicBezTo>
                      <a:pt x="6" y="20"/>
                      <a:pt x="6" y="20"/>
                      <a:pt x="6" y="20"/>
                    </a:cubicBezTo>
                    <a:cubicBezTo>
                      <a:pt x="2" y="24"/>
                      <a:pt x="2" y="24"/>
                      <a:pt x="2" y="24"/>
                    </a:cubicBezTo>
                    <a:cubicBezTo>
                      <a:pt x="2" y="24"/>
                      <a:pt x="2" y="30"/>
                      <a:pt x="2" y="33"/>
                    </a:cubicBezTo>
                    <a:cubicBezTo>
                      <a:pt x="2" y="37"/>
                      <a:pt x="0" y="49"/>
                      <a:pt x="2" y="42"/>
                    </a:cubicBezTo>
                    <a:cubicBezTo>
                      <a:pt x="4" y="35"/>
                      <a:pt x="7" y="31"/>
                      <a:pt x="7" y="31"/>
                    </a:cubicBezTo>
                    <a:cubicBezTo>
                      <a:pt x="7" y="31"/>
                      <a:pt x="17" y="31"/>
                      <a:pt x="12" y="36"/>
                    </a:cubicBezTo>
                    <a:cubicBezTo>
                      <a:pt x="7" y="41"/>
                      <a:pt x="7" y="44"/>
                      <a:pt x="7" y="44"/>
                    </a:cubicBezTo>
                    <a:lnTo>
                      <a:pt x="11" y="50"/>
                    </a:lnTo>
                    <a:close/>
                  </a:path>
                </a:pathLst>
              </a:custGeom>
              <a:grpFill/>
              <a:ln w="3175" cap="flat" cmpd="sng">
                <a:solidFill>
                  <a:schemeClr val="accent1">
                    <a:lumMod val="40000"/>
                    <a:lumOff val="6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72" name="Freeform 97">
                <a:extLst>
                  <a:ext uri="{FF2B5EF4-FFF2-40B4-BE49-F238E27FC236}">
                    <a16:creationId xmlns:a16="http://schemas.microsoft.com/office/drawing/2014/main" id="{1E2A8AF1-0AB6-47E8-867F-D5B2E9DD183D}"/>
                  </a:ext>
                </a:extLst>
              </p:cNvPr>
              <p:cNvSpPr>
                <a:spLocks/>
              </p:cNvSpPr>
              <p:nvPr/>
            </p:nvSpPr>
            <p:spPr bwMode="gray">
              <a:xfrm>
                <a:off x="1794" y="1757"/>
                <a:ext cx="26" cy="36"/>
              </a:xfrm>
              <a:custGeom>
                <a:avLst/>
                <a:gdLst>
                  <a:gd name="T0" fmla="*/ 8 w 16"/>
                  <a:gd name="T1" fmla="*/ 29 h 21"/>
                  <a:gd name="T2" fmla="*/ 15 w 16"/>
                  <a:gd name="T3" fmla="*/ 29 h 21"/>
                  <a:gd name="T4" fmla="*/ 20 w 16"/>
                  <a:gd name="T5" fmla="*/ 24 h 21"/>
                  <a:gd name="T6" fmla="*/ 26 w 16"/>
                  <a:gd name="T7" fmla="*/ 17 h 21"/>
                  <a:gd name="T8" fmla="*/ 23 w 16"/>
                  <a:gd name="T9" fmla="*/ 7 h 21"/>
                  <a:gd name="T10" fmla="*/ 15 w 16"/>
                  <a:gd name="T11" fmla="*/ 0 h 21"/>
                  <a:gd name="T12" fmla="*/ 11 w 16"/>
                  <a:gd name="T13" fmla="*/ 14 h 21"/>
                  <a:gd name="T14" fmla="*/ 5 w 16"/>
                  <a:gd name="T15" fmla="*/ 21 h 21"/>
                  <a:gd name="T16" fmla="*/ 0 w 16"/>
                  <a:gd name="T17" fmla="*/ 31 h 21"/>
                  <a:gd name="T18" fmla="*/ 8 w 16"/>
                  <a:gd name="T19" fmla="*/ 29 h 2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6" h="21">
                    <a:moveTo>
                      <a:pt x="5" y="17"/>
                    </a:moveTo>
                    <a:cubicBezTo>
                      <a:pt x="5" y="17"/>
                      <a:pt x="9" y="21"/>
                      <a:pt x="9" y="17"/>
                    </a:cubicBezTo>
                    <a:cubicBezTo>
                      <a:pt x="9" y="14"/>
                      <a:pt x="12" y="14"/>
                      <a:pt x="12" y="14"/>
                    </a:cubicBezTo>
                    <a:cubicBezTo>
                      <a:pt x="16" y="10"/>
                      <a:pt x="16" y="10"/>
                      <a:pt x="16" y="10"/>
                    </a:cubicBezTo>
                    <a:cubicBezTo>
                      <a:pt x="14" y="4"/>
                      <a:pt x="14" y="4"/>
                      <a:pt x="14" y="4"/>
                    </a:cubicBezTo>
                    <a:cubicBezTo>
                      <a:pt x="9" y="0"/>
                      <a:pt x="9" y="0"/>
                      <a:pt x="9" y="0"/>
                    </a:cubicBezTo>
                    <a:cubicBezTo>
                      <a:pt x="7" y="8"/>
                      <a:pt x="7" y="8"/>
                      <a:pt x="7" y="8"/>
                    </a:cubicBezTo>
                    <a:cubicBezTo>
                      <a:pt x="7" y="8"/>
                      <a:pt x="3" y="9"/>
                      <a:pt x="3" y="12"/>
                    </a:cubicBezTo>
                    <a:cubicBezTo>
                      <a:pt x="3" y="15"/>
                      <a:pt x="0" y="18"/>
                      <a:pt x="0" y="18"/>
                    </a:cubicBezTo>
                    <a:lnTo>
                      <a:pt x="5" y="17"/>
                    </a:lnTo>
                    <a:close/>
                  </a:path>
                </a:pathLst>
              </a:custGeom>
              <a:grpFill/>
              <a:ln w="3175" cap="flat" cmpd="sng">
                <a:solidFill>
                  <a:schemeClr val="accent1">
                    <a:lumMod val="40000"/>
                    <a:lumOff val="6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73" name="Freeform 98">
                <a:extLst>
                  <a:ext uri="{FF2B5EF4-FFF2-40B4-BE49-F238E27FC236}">
                    <a16:creationId xmlns:a16="http://schemas.microsoft.com/office/drawing/2014/main" id="{343C81F6-4334-4682-887D-EFB1373458BB}"/>
                  </a:ext>
                </a:extLst>
              </p:cNvPr>
              <p:cNvSpPr>
                <a:spLocks/>
              </p:cNvSpPr>
              <p:nvPr/>
            </p:nvSpPr>
            <p:spPr bwMode="gray">
              <a:xfrm>
                <a:off x="1794" y="1700"/>
                <a:ext cx="28" cy="45"/>
              </a:xfrm>
              <a:custGeom>
                <a:avLst/>
                <a:gdLst>
                  <a:gd name="T0" fmla="*/ 0 w 17"/>
                  <a:gd name="T1" fmla="*/ 42 h 27"/>
                  <a:gd name="T2" fmla="*/ 18 w 17"/>
                  <a:gd name="T3" fmla="*/ 38 h 27"/>
                  <a:gd name="T4" fmla="*/ 25 w 17"/>
                  <a:gd name="T5" fmla="*/ 38 h 27"/>
                  <a:gd name="T6" fmla="*/ 25 w 17"/>
                  <a:gd name="T7" fmla="*/ 23 h 27"/>
                  <a:gd name="T8" fmla="*/ 28 w 17"/>
                  <a:gd name="T9" fmla="*/ 13 h 27"/>
                  <a:gd name="T10" fmla="*/ 28 w 17"/>
                  <a:gd name="T11" fmla="*/ 7 h 27"/>
                  <a:gd name="T12" fmla="*/ 28 w 17"/>
                  <a:gd name="T13" fmla="*/ 0 h 27"/>
                  <a:gd name="T14" fmla="*/ 20 w 17"/>
                  <a:gd name="T15" fmla="*/ 0 h 27"/>
                  <a:gd name="T16" fmla="*/ 20 w 17"/>
                  <a:gd name="T17" fmla="*/ 7 h 27"/>
                  <a:gd name="T18" fmla="*/ 13 w 17"/>
                  <a:gd name="T19" fmla="*/ 13 h 27"/>
                  <a:gd name="T20" fmla="*/ 13 w 17"/>
                  <a:gd name="T21" fmla="*/ 22 h 27"/>
                  <a:gd name="T22" fmla="*/ 8 w 17"/>
                  <a:gd name="T23" fmla="*/ 27 h 27"/>
                  <a:gd name="T24" fmla="*/ 3 w 17"/>
                  <a:gd name="T25" fmla="*/ 33 h 27"/>
                  <a:gd name="T26" fmla="*/ 0 w 17"/>
                  <a:gd name="T27" fmla="*/ 42 h 2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7" h="27">
                    <a:moveTo>
                      <a:pt x="0" y="25"/>
                    </a:moveTo>
                    <a:cubicBezTo>
                      <a:pt x="11" y="23"/>
                      <a:pt x="11" y="23"/>
                      <a:pt x="11" y="23"/>
                    </a:cubicBezTo>
                    <a:cubicBezTo>
                      <a:pt x="11" y="23"/>
                      <a:pt x="15" y="27"/>
                      <a:pt x="15" y="23"/>
                    </a:cubicBezTo>
                    <a:cubicBezTo>
                      <a:pt x="15" y="20"/>
                      <a:pt x="12" y="16"/>
                      <a:pt x="15" y="14"/>
                    </a:cubicBezTo>
                    <a:cubicBezTo>
                      <a:pt x="17" y="12"/>
                      <a:pt x="17" y="8"/>
                      <a:pt x="17" y="8"/>
                    </a:cubicBezTo>
                    <a:cubicBezTo>
                      <a:pt x="17" y="4"/>
                      <a:pt x="17" y="4"/>
                      <a:pt x="17" y="4"/>
                    </a:cubicBezTo>
                    <a:cubicBezTo>
                      <a:pt x="17" y="0"/>
                      <a:pt x="17" y="0"/>
                      <a:pt x="17" y="0"/>
                    </a:cubicBezTo>
                    <a:cubicBezTo>
                      <a:pt x="12" y="0"/>
                      <a:pt x="12" y="0"/>
                      <a:pt x="12" y="0"/>
                    </a:cubicBezTo>
                    <a:cubicBezTo>
                      <a:pt x="12" y="4"/>
                      <a:pt x="12" y="4"/>
                      <a:pt x="12" y="4"/>
                    </a:cubicBezTo>
                    <a:cubicBezTo>
                      <a:pt x="8" y="8"/>
                      <a:pt x="8" y="8"/>
                      <a:pt x="8" y="8"/>
                    </a:cubicBezTo>
                    <a:cubicBezTo>
                      <a:pt x="8" y="13"/>
                      <a:pt x="8" y="13"/>
                      <a:pt x="8" y="13"/>
                    </a:cubicBezTo>
                    <a:cubicBezTo>
                      <a:pt x="5" y="16"/>
                      <a:pt x="5" y="16"/>
                      <a:pt x="5" y="16"/>
                    </a:cubicBezTo>
                    <a:cubicBezTo>
                      <a:pt x="2" y="20"/>
                      <a:pt x="2" y="20"/>
                      <a:pt x="2" y="20"/>
                    </a:cubicBezTo>
                    <a:lnTo>
                      <a:pt x="0" y="25"/>
                    </a:lnTo>
                    <a:close/>
                  </a:path>
                </a:pathLst>
              </a:custGeom>
              <a:grpFill/>
              <a:ln w="3175" cap="flat" cmpd="sng">
                <a:solidFill>
                  <a:schemeClr val="accent1">
                    <a:lumMod val="40000"/>
                    <a:lumOff val="6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74" name="Freeform 99">
                <a:extLst>
                  <a:ext uri="{FF2B5EF4-FFF2-40B4-BE49-F238E27FC236}">
                    <a16:creationId xmlns:a16="http://schemas.microsoft.com/office/drawing/2014/main" id="{CFF6C4D2-6B1A-4773-93BE-11D4D69DDBB0}"/>
                  </a:ext>
                </a:extLst>
              </p:cNvPr>
              <p:cNvSpPr>
                <a:spLocks/>
              </p:cNvSpPr>
              <p:nvPr/>
            </p:nvSpPr>
            <p:spPr bwMode="gray">
              <a:xfrm>
                <a:off x="1763" y="1660"/>
                <a:ext cx="41" cy="54"/>
              </a:xfrm>
              <a:custGeom>
                <a:avLst/>
                <a:gdLst>
                  <a:gd name="T0" fmla="*/ 31 w 24"/>
                  <a:gd name="T1" fmla="*/ 54 h 32"/>
                  <a:gd name="T2" fmla="*/ 36 w 24"/>
                  <a:gd name="T3" fmla="*/ 44 h 32"/>
                  <a:gd name="T4" fmla="*/ 36 w 24"/>
                  <a:gd name="T5" fmla="*/ 37 h 32"/>
                  <a:gd name="T6" fmla="*/ 36 w 24"/>
                  <a:gd name="T7" fmla="*/ 27 h 32"/>
                  <a:gd name="T8" fmla="*/ 26 w 24"/>
                  <a:gd name="T9" fmla="*/ 17 h 32"/>
                  <a:gd name="T10" fmla="*/ 17 w 24"/>
                  <a:gd name="T11" fmla="*/ 10 h 32"/>
                  <a:gd name="T12" fmla="*/ 10 w 24"/>
                  <a:gd name="T13" fmla="*/ 10 h 32"/>
                  <a:gd name="T14" fmla="*/ 0 w 24"/>
                  <a:gd name="T15" fmla="*/ 10 h 32"/>
                  <a:gd name="T16" fmla="*/ 0 w 24"/>
                  <a:gd name="T17" fmla="*/ 35 h 32"/>
                  <a:gd name="T18" fmla="*/ 7 w 24"/>
                  <a:gd name="T19" fmla="*/ 42 h 32"/>
                  <a:gd name="T20" fmla="*/ 15 w 24"/>
                  <a:gd name="T21" fmla="*/ 51 h 32"/>
                  <a:gd name="T22" fmla="*/ 31 w 24"/>
                  <a:gd name="T23" fmla="*/ 54 h 3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4" h="32">
                    <a:moveTo>
                      <a:pt x="18" y="32"/>
                    </a:moveTo>
                    <a:cubicBezTo>
                      <a:pt x="18" y="29"/>
                      <a:pt x="21" y="26"/>
                      <a:pt x="21" y="26"/>
                    </a:cubicBezTo>
                    <a:cubicBezTo>
                      <a:pt x="21" y="26"/>
                      <a:pt x="21" y="28"/>
                      <a:pt x="21" y="22"/>
                    </a:cubicBezTo>
                    <a:cubicBezTo>
                      <a:pt x="21" y="16"/>
                      <a:pt x="24" y="19"/>
                      <a:pt x="21" y="16"/>
                    </a:cubicBezTo>
                    <a:cubicBezTo>
                      <a:pt x="18" y="14"/>
                      <a:pt x="15" y="10"/>
                      <a:pt x="15" y="10"/>
                    </a:cubicBezTo>
                    <a:cubicBezTo>
                      <a:pt x="10" y="6"/>
                      <a:pt x="10" y="6"/>
                      <a:pt x="10" y="6"/>
                    </a:cubicBezTo>
                    <a:cubicBezTo>
                      <a:pt x="6" y="6"/>
                      <a:pt x="6" y="6"/>
                      <a:pt x="6" y="6"/>
                    </a:cubicBezTo>
                    <a:cubicBezTo>
                      <a:pt x="6" y="6"/>
                      <a:pt x="0" y="0"/>
                      <a:pt x="0" y="6"/>
                    </a:cubicBezTo>
                    <a:cubicBezTo>
                      <a:pt x="0" y="11"/>
                      <a:pt x="0" y="21"/>
                      <a:pt x="0" y="21"/>
                    </a:cubicBezTo>
                    <a:cubicBezTo>
                      <a:pt x="4" y="25"/>
                      <a:pt x="4" y="25"/>
                      <a:pt x="4" y="25"/>
                    </a:cubicBezTo>
                    <a:cubicBezTo>
                      <a:pt x="9" y="30"/>
                      <a:pt x="9" y="30"/>
                      <a:pt x="9" y="30"/>
                    </a:cubicBezTo>
                    <a:lnTo>
                      <a:pt x="18" y="32"/>
                    </a:lnTo>
                    <a:close/>
                  </a:path>
                </a:pathLst>
              </a:custGeom>
              <a:grpFill/>
              <a:ln w="3175" cap="flat" cmpd="sng">
                <a:solidFill>
                  <a:schemeClr val="accent1">
                    <a:lumMod val="40000"/>
                    <a:lumOff val="6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75" name="Freeform 100">
                <a:extLst>
                  <a:ext uri="{FF2B5EF4-FFF2-40B4-BE49-F238E27FC236}">
                    <a16:creationId xmlns:a16="http://schemas.microsoft.com/office/drawing/2014/main" id="{E4AF0237-EF0E-4DB7-A551-8D5B216EC6F2}"/>
                  </a:ext>
                </a:extLst>
              </p:cNvPr>
              <p:cNvSpPr>
                <a:spLocks/>
              </p:cNvSpPr>
              <p:nvPr/>
            </p:nvSpPr>
            <p:spPr bwMode="gray">
              <a:xfrm>
                <a:off x="1758" y="1707"/>
                <a:ext cx="27" cy="69"/>
              </a:xfrm>
              <a:custGeom>
                <a:avLst/>
                <a:gdLst>
                  <a:gd name="T0" fmla="*/ 5 w 16"/>
                  <a:gd name="T1" fmla="*/ 69 h 41"/>
                  <a:gd name="T2" fmla="*/ 19 w 16"/>
                  <a:gd name="T3" fmla="*/ 56 h 41"/>
                  <a:gd name="T4" fmla="*/ 19 w 16"/>
                  <a:gd name="T5" fmla="*/ 40 h 41"/>
                  <a:gd name="T6" fmla="*/ 19 w 16"/>
                  <a:gd name="T7" fmla="*/ 32 h 41"/>
                  <a:gd name="T8" fmla="*/ 19 w 16"/>
                  <a:gd name="T9" fmla="*/ 24 h 41"/>
                  <a:gd name="T10" fmla="*/ 27 w 16"/>
                  <a:gd name="T11" fmla="*/ 15 h 41"/>
                  <a:gd name="T12" fmla="*/ 19 w 16"/>
                  <a:gd name="T13" fmla="*/ 7 h 41"/>
                  <a:gd name="T14" fmla="*/ 10 w 16"/>
                  <a:gd name="T15" fmla="*/ 5 h 41"/>
                  <a:gd name="T16" fmla="*/ 5 w 16"/>
                  <a:gd name="T17" fmla="*/ 10 h 41"/>
                  <a:gd name="T18" fmla="*/ 5 w 16"/>
                  <a:gd name="T19" fmla="*/ 19 h 41"/>
                  <a:gd name="T20" fmla="*/ 5 w 16"/>
                  <a:gd name="T21" fmla="*/ 37 h 41"/>
                  <a:gd name="T22" fmla="*/ 0 w 16"/>
                  <a:gd name="T23" fmla="*/ 42 h 41"/>
                  <a:gd name="T24" fmla="*/ 0 w 16"/>
                  <a:gd name="T25" fmla="*/ 57 h 41"/>
                  <a:gd name="T26" fmla="*/ 5 w 16"/>
                  <a:gd name="T27" fmla="*/ 69 h 4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6" h="41">
                    <a:moveTo>
                      <a:pt x="3" y="41"/>
                    </a:moveTo>
                    <a:cubicBezTo>
                      <a:pt x="11" y="33"/>
                      <a:pt x="11" y="33"/>
                      <a:pt x="11" y="33"/>
                    </a:cubicBezTo>
                    <a:cubicBezTo>
                      <a:pt x="11" y="24"/>
                      <a:pt x="11" y="24"/>
                      <a:pt x="11" y="24"/>
                    </a:cubicBezTo>
                    <a:cubicBezTo>
                      <a:pt x="11" y="19"/>
                      <a:pt x="11" y="19"/>
                      <a:pt x="11" y="19"/>
                    </a:cubicBezTo>
                    <a:cubicBezTo>
                      <a:pt x="11" y="14"/>
                      <a:pt x="11" y="14"/>
                      <a:pt x="11" y="14"/>
                    </a:cubicBezTo>
                    <a:cubicBezTo>
                      <a:pt x="16" y="9"/>
                      <a:pt x="16" y="9"/>
                      <a:pt x="16" y="9"/>
                    </a:cubicBezTo>
                    <a:cubicBezTo>
                      <a:pt x="11" y="4"/>
                      <a:pt x="11" y="4"/>
                      <a:pt x="11" y="4"/>
                    </a:cubicBezTo>
                    <a:cubicBezTo>
                      <a:pt x="11" y="4"/>
                      <a:pt x="9" y="0"/>
                      <a:pt x="6" y="3"/>
                    </a:cubicBezTo>
                    <a:cubicBezTo>
                      <a:pt x="3" y="6"/>
                      <a:pt x="3" y="6"/>
                      <a:pt x="3" y="6"/>
                    </a:cubicBezTo>
                    <a:cubicBezTo>
                      <a:pt x="3" y="6"/>
                      <a:pt x="3" y="6"/>
                      <a:pt x="3" y="11"/>
                    </a:cubicBezTo>
                    <a:cubicBezTo>
                      <a:pt x="3" y="15"/>
                      <a:pt x="3" y="22"/>
                      <a:pt x="3" y="22"/>
                    </a:cubicBezTo>
                    <a:cubicBezTo>
                      <a:pt x="0" y="25"/>
                      <a:pt x="0" y="25"/>
                      <a:pt x="0" y="25"/>
                    </a:cubicBezTo>
                    <a:cubicBezTo>
                      <a:pt x="0" y="34"/>
                      <a:pt x="0" y="34"/>
                      <a:pt x="0" y="34"/>
                    </a:cubicBezTo>
                    <a:lnTo>
                      <a:pt x="3" y="41"/>
                    </a:lnTo>
                    <a:close/>
                  </a:path>
                </a:pathLst>
              </a:custGeom>
              <a:grpFill/>
              <a:ln w="3175" cap="flat" cmpd="sng">
                <a:solidFill>
                  <a:schemeClr val="accent1">
                    <a:lumMod val="40000"/>
                    <a:lumOff val="6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76" name="Freeform 101">
                <a:extLst>
                  <a:ext uri="{FF2B5EF4-FFF2-40B4-BE49-F238E27FC236}">
                    <a16:creationId xmlns:a16="http://schemas.microsoft.com/office/drawing/2014/main" id="{4DAA79DB-A53C-4056-874F-02FCFB7D634C}"/>
                  </a:ext>
                </a:extLst>
              </p:cNvPr>
              <p:cNvSpPr>
                <a:spLocks/>
              </p:cNvSpPr>
              <p:nvPr/>
            </p:nvSpPr>
            <p:spPr bwMode="gray">
              <a:xfrm>
                <a:off x="1394" y="1088"/>
                <a:ext cx="37" cy="32"/>
              </a:xfrm>
              <a:custGeom>
                <a:avLst/>
                <a:gdLst>
                  <a:gd name="T0" fmla="*/ 13 w 22"/>
                  <a:gd name="T1" fmla="*/ 32 h 19"/>
                  <a:gd name="T2" fmla="*/ 29 w 22"/>
                  <a:gd name="T3" fmla="*/ 32 h 19"/>
                  <a:gd name="T4" fmla="*/ 29 w 22"/>
                  <a:gd name="T5" fmla="*/ 15 h 19"/>
                  <a:gd name="T6" fmla="*/ 7 w 22"/>
                  <a:gd name="T7" fmla="*/ 7 h 19"/>
                  <a:gd name="T8" fmla="*/ 2 w 22"/>
                  <a:gd name="T9" fmla="*/ 0 h 19"/>
                  <a:gd name="T10" fmla="*/ 0 w 22"/>
                  <a:gd name="T11" fmla="*/ 15 h 19"/>
                  <a:gd name="T12" fmla="*/ 0 w 22"/>
                  <a:gd name="T13" fmla="*/ 24 h 19"/>
                  <a:gd name="T14" fmla="*/ 13 w 22"/>
                  <a:gd name="T15" fmla="*/ 32 h 1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2" h="19">
                    <a:moveTo>
                      <a:pt x="8" y="19"/>
                    </a:moveTo>
                    <a:cubicBezTo>
                      <a:pt x="17" y="19"/>
                      <a:pt x="17" y="19"/>
                      <a:pt x="17" y="19"/>
                    </a:cubicBezTo>
                    <a:cubicBezTo>
                      <a:pt x="17" y="19"/>
                      <a:pt x="22" y="14"/>
                      <a:pt x="17" y="9"/>
                    </a:cubicBezTo>
                    <a:cubicBezTo>
                      <a:pt x="11" y="4"/>
                      <a:pt x="4" y="4"/>
                      <a:pt x="4" y="4"/>
                    </a:cubicBezTo>
                    <a:cubicBezTo>
                      <a:pt x="1" y="0"/>
                      <a:pt x="1" y="0"/>
                      <a:pt x="1" y="0"/>
                    </a:cubicBezTo>
                    <a:cubicBezTo>
                      <a:pt x="0" y="9"/>
                      <a:pt x="0" y="9"/>
                      <a:pt x="0" y="9"/>
                    </a:cubicBezTo>
                    <a:cubicBezTo>
                      <a:pt x="0" y="14"/>
                      <a:pt x="0" y="14"/>
                      <a:pt x="0" y="14"/>
                    </a:cubicBezTo>
                    <a:lnTo>
                      <a:pt x="8" y="19"/>
                    </a:lnTo>
                    <a:close/>
                  </a:path>
                </a:pathLst>
              </a:custGeom>
              <a:grpFill/>
              <a:ln w="3175" cap="flat" cmpd="sng">
                <a:solidFill>
                  <a:schemeClr val="accent1">
                    <a:lumMod val="40000"/>
                    <a:lumOff val="6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77" name="Freeform 102">
                <a:extLst>
                  <a:ext uri="{FF2B5EF4-FFF2-40B4-BE49-F238E27FC236}">
                    <a16:creationId xmlns:a16="http://schemas.microsoft.com/office/drawing/2014/main" id="{A2CDA897-F639-4A7F-9C21-7D979786263E}"/>
                  </a:ext>
                </a:extLst>
              </p:cNvPr>
              <p:cNvSpPr>
                <a:spLocks/>
              </p:cNvSpPr>
              <p:nvPr/>
            </p:nvSpPr>
            <p:spPr bwMode="gray">
              <a:xfrm>
                <a:off x="1506" y="930"/>
                <a:ext cx="25" cy="58"/>
              </a:xfrm>
              <a:custGeom>
                <a:avLst/>
                <a:gdLst>
                  <a:gd name="T0" fmla="*/ 0 w 15"/>
                  <a:gd name="T1" fmla="*/ 48 h 34"/>
                  <a:gd name="T2" fmla="*/ 15 w 15"/>
                  <a:gd name="T3" fmla="*/ 58 h 34"/>
                  <a:gd name="T4" fmla="*/ 25 w 15"/>
                  <a:gd name="T5" fmla="*/ 58 h 34"/>
                  <a:gd name="T6" fmla="*/ 25 w 15"/>
                  <a:gd name="T7" fmla="*/ 49 h 34"/>
                  <a:gd name="T8" fmla="*/ 25 w 15"/>
                  <a:gd name="T9" fmla="*/ 38 h 34"/>
                  <a:gd name="T10" fmla="*/ 25 w 15"/>
                  <a:gd name="T11" fmla="*/ 26 h 34"/>
                  <a:gd name="T12" fmla="*/ 20 w 15"/>
                  <a:gd name="T13" fmla="*/ 10 h 34"/>
                  <a:gd name="T14" fmla="*/ 20 w 15"/>
                  <a:gd name="T15" fmla="*/ 2 h 34"/>
                  <a:gd name="T16" fmla="*/ 0 w 15"/>
                  <a:gd name="T17" fmla="*/ 0 h 34"/>
                  <a:gd name="T18" fmla="*/ 0 w 15"/>
                  <a:gd name="T19" fmla="*/ 10 h 34"/>
                  <a:gd name="T20" fmla="*/ 0 w 15"/>
                  <a:gd name="T21" fmla="*/ 20 h 34"/>
                  <a:gd name="T22" fmla="*/ 10 w 15"/>
                  <a:gd name="T23" fmla="*/ 29 h 34"/>
                  <a:gd name="T24" fmla="*/ 0 w 15"/>
                  <a:gd name="T25" fmla="*/ 48 h 3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5" h="34">
                    <a:moveTo>
                      <a:pt x="0" y="28"/>
                    </a:moveTo>
                    <a:cubicBezTo>
                      <a:pt x="9" y="34"/>
                      <a:pt x="9" y="34"/>
                      <a:pt x="9" y="34"/>
                    </a:cubicBezTo>
                    <a:cubicBezTo>
                      <a:pt x="15" y="34"/>
                      <a:pt x="15" y="34"/>
                      <a:pt x="15" y="34"/>
                    </a:cubicBezTo>
                    <a:cubicBezTo>
                      <a:pt x="15" y="34"/>
                      <a:pt x="15" y="33"/>
                      <a:pt x="15" y="29"/>
                    </a:cubicBezTo>
                    <a:cubicBezTo>
                      <a:pt x="15" y="26"/>
                      <a:pt x="15" y="22"/>
                      <a:pt x="15" y="22"/>
                    </a:cubicBezTo>
                    <a:cubicBezTo>
                      <a:pt x="15" y="15"/>
                      <a:pt x="15" y="15"/>
                      <a:pt x="15" y="15"/>
                    </a:cubicBezTo>
                    <a:cubicBezTo>
                      <a:pt x="12" y="6"/>
                      <a:pt x="12" y="6"/>
                      <a:pt x="12" y="6"/>
                    </a:cubicBezTo>
                    <a:cubicBezTo>
                      <a:pt x="12" y="1"/>
                      <a:pt x="12" y="1"/>
                      <a:pt x="12" y="1"/>
                    </a:cubicBezTo>
                    <a:cubicBezTo>
                      <a:pt x="0" y="0"/>
                      <a:pt x="0" y="0"/>
                      <a:pt x="0" y="0"/>
                    </a:cubicBezTo>
                    <a:cubicBezTo>
                      <a:pt x="0" y="6"/>
                      <a:pt x="0" y="6"/>
                      <a:pt x="0" y="6"/>
                    </a:cubicBezTo>
                    <a:cubicBezTo>
                      <a:pt x="0" y="12"/>
                      <a:pt x="0" y="12"/>
                      <a:pt x="0" y="12"/>
                    </a:cubicBezTo>
                    <a:cubicBezTo>
                      <a:pt x="6" y="17"/>
                      <a:pt x="6" y="17"/>
                      <a:pt x="6" y="17"/>
                    </a:cubicBezTo>
                    <a:lnTo>
                      <a:pt x="0" y="28"/>
                    </a:lnTo>
                    <a:close/>
                  </a:path>
                </a:pathLst>
              </a:custGeom>
              <a:grpFill/>
              <a:ln w="3175" cap="flat" cmpd="sng">
                <a:solidFill>
                  <a:schemeClr val="accent1">
                    <a:lumMod val="40000"/>
                    <a:lumOff val="6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grpSp>
        <p:grpSp>
          <p:nvGrpSpPr>
            <p:cNvPr id="14" name="Group 278">
              <a:extLst>
                <a:ext uri="{FF2B5EF4-FFF2-40B4-BE49-F238E27FC236}">
                  <a16:creationId xmlns:a16="http://schemas.microsoft.com/office/drawing/2014/main" id="{3263EA71-AAC6-4E39-90C2-1B66EC1F7DF4}"/>
                </a:ext>
              </a:extLst>
            </p:cNvPr>
            <p:cNvGrpSpPr>
              <a:grpSpLocks/>
            </p:cNvGrpSpPr>
            <p:nvPr/>
          </p:nvGrpSpPr>
          <p:grpSpPr bwMode="gray">
            <a:xfrm>
              <a:off x="3153963" y="2028400"/>
              <a:ext cx="6899358" cy="4264116"/>
              <a:chOff x="987" y="635"/>
              <a:chExt cx="4134" cy="2555"/>
            </a:xfrm>
            <a:solidFill>
              <a:schemeClr val="accent1">
                <a:lumMod val="20000"/>
                <a:lumOff val="80000"/>
              </a:schemeClr>
            </a:solidFill>
          </p:grpSpPr>
          <p:sp>
            <p:nvSpPr>
              <p:cNvPr id="15" name="Freeform 31">
                <a:extLst>
                  <a:ext uri="{FF2B5EF4-FFF2-40B4-BE49-F238E27FC236}">
                    <a16:creationId xmlns:a16="http://schemas.microsoft.com/office/drawing/2014/main" id="{27440FF0-C4B6-4517-BD58-EE7AA31CD899}"/>
                  </a:ext>
                </a:extLst>
              </p:cNvPr>
              <p:cNvSpPr>
                <a:spLocks/>
              </p:cNvSpPr>
              <p:nvPr/>
            </p:nvSpPr>
            <p:spPr bwMode="gray">
              <a:xfrm>
                <a:off x="4683" y="1054"/>
                <a:ext cx="139" cy="250"/>
              </a:xfrm>
              <a:custGeom>
                <a:avLst/>
                <a:gdLst>
                  <a:gd name="T0" fmla="*/ 0 w 138"/>
                  <a:gd name="T1" fmla="*/ 32 h 248"/>
                  <a:gd name="T2" fmla="*/ 6 w 138"/>
                  <a:gd name="T3" fmla="*/ 42 h 248"/>
                  <a:gd name="T4" fmla="*/ 4 w 138"/>
                  <a:gd name="T5" fmla="*/ 46 h 248"/>
                  <a:gd name="T6" fmla="*/ 8 w 138"/>
                  <a:gd name="T7" fmla="*/ 50 h 248"/>
                  <a:gd name="T8" fmla="*/ 8 w 138"/>
                  <a:gd name="T9" fmla="*/ 54 h 248"/>
                  <a:gd name="T10" fmla="*/ 20 w 138"/>
                  <a:gd name="T11" fmla="*/ 83 h 248"/>
                  <a:gd name="T12" fmla="*/ 24 w 138"/>
                  <a:gd name="T13" fmla="*/ 103 h 248"/>
                  <a:gd name="T14" fmla="*/ 18 w 138"/>
                  <a:gd name="T15" fmla="*/ 115 h 248"/>
                  <a:gd name="T16" fmla="*/ 20 w 138"/>
                  <a:gd name="T17" fmla="*/ 125 h 248"/>
                  <a:gd name="T18" fmla="*/ 32 w 138"/>
                  <a:gd name="T19" fmla="*/ 153 h 248"/>
                  <a:gd name="T20" fmla="*/ 30 w 138"/>
                  <a:gd name="T21" fmla="*/ 165 h 248"/>
                  <a:gd name="T22" fmla="*/ 32 w 138"/>
                  <a:gd name="T23" fmla="*/ 171 h 248"/>
                  <a:gd name="T24" fmla="*/ 34 w 138"/>
                  <a:gd name="T25" fmla="*/ 169 h 248"/>
                  <a:gd name="T26" fmla="*/ 34 w 138"/>
                  <a:gd name="T27" fmla="*/ 167 h 248"/>
                  <a:gd name="T28" fmla="*/ 38 w 138"/>
                  <a:gd name="T29" fmla="*/ 165 h 248"/>
                  <a:gd name="T30" fmla="*/ 46 w 138"/>
                  <a:gd name="T31" fmla="*/ 179 h 248"/>
                  <a:gd name="T32" fmla="*/ 50 w 138"/>
                  <a:gd name="T33" fmla="*/ 204 h 248"/>
                  <a:gd name="T34" fmla="*/ 50 w 138"/>
                  <a:gd name="T35" fmla="*/ 218 h 248"/>
                  <a:gd name="T36" fmla="*/ 56 w 138"/>
                  <a:gd name="T37" fmla="*/ 234 h 248"/>
                  <a:gd name="T38" fmla="*/ 64 w 138"/>
                  <a:gd name="T39" fmla="*/ 250 h 248"/>
                  <a:gd name="T40" fmla="*/ 117 w 138"/>
                  <a:gd name="T41" fmla="*/ 238 h 248"/>
                  <a:gd name="T42" fmla="*/ 117 w 138"/>
                  <a:gd name="T43" fmla="*/ 234 h 248"/>
                  <a:gd name="T44" fmla="*/ 111 w 138"/>
                  <a:gd name="T45" fmla="*/ 228 h 248"/>
                  <a:gd name="T46" fmla="*/ 111 w 138"/>
                  <a:gd name="T47" fmla="*/ 218 h 248"/>
                  <a:gd name="T48" fmla="*/ 113 w 138"/>
                  <a:gd name="T49" fmla="*/ 214 h 248"/>
                  <a:gd name="T50" fmla="*/ 111 w 138"/>
                  <a:gd name="T51" fmla="*/ 204 h 248"/>
                  <a:gd name="T52" fmla="*/ 107 w 138"/>
                  <a:gd name="T53" fmla="*/ 163 h 248"/>
                  <a:gd name="T54" fmla="*/ 107 w 138"/>
                  <a:gd name="T55" fmla="*/ 151 h 248"/>
                  <a:gd name="T56" fmla="*/ 111 w 138"/>
                  <a:gd name="T57" fmla="*/ 127 h 248"/>
                  <a:gd name="T58" fmla="*/ 115 w 138"/>
                  <a:gd name="T59" fmla="*/ 111 h 248"/>
                  <a:gd name="T60" fmla="*/ 117 w 138"/>
                  <a:gd name="T61" fmla="*/ 101 h 248"/>
                  <a:gd name="T62" fmla="*/ 111 w 138"/>
                  <a:gd name="T63" fmla="*/ 91 h 248"/>
                  <a:gd name="T64" fmla="*/ 111 w 138"/>
                  <a:gd name="T65" fmla="*/ 83 h 248"/>
                  <a:gd name="T66" fmla="*/ 115 w 138"/>
                  <a:gd name="T67" fmla="*/ 77 h 248"/>
                  <a:gd name="T68" fmla="*/ 131 w 138"/>
                  <a:gd name="T69" fmla="*/ 65 h 248"/>
                  <a:gd name="T70" fmla="*/ 139 w 138"/>
                  <a:gd name="T71" fmla="*/ 42 h 248"/>
                  <a:gd name="T72" fmla="*/ 131 w 138"/>
                  <a:gd name="T73" fmla="*/ 28 h 248"/>
                  <a:gd name="T74" fmla="*/ 129 w 138"/>
                  <a:gd name="T75" fmla="*/ 22 h 248"/>
                  <a:gd name="T76" fmla="*/ 133 w 138"/>
                  <a:gd name="T77" fmla="*/ 18 h 248"/>
                  <a:gd name="T78" fmla="*/ 131 w 138"/>
                  <a:gd name="T79" fmla="*/ 14 h 248"/>
                  <a:gd name="T80" fmla="*/ 127 w 138"/>
                  <a:gd name="T81" fmla="*/ 0 h 248"/>
                  <a:gd name="T82" fmla="*/ 0 w 138"/>
                  <a:gd name="T83" fmla="*/ 32 h 248"/>
                  <a:gd name="T84" fmla="*/ 0 w 138"/>
                  <a:gd name="T85" fmla="*/ 32 h 24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38" h="248">
                    <a:moveTo>
                      <a:pt x="0" y="32"/>
                    </a:moveTo>
                    <a:lnTo>
                      <a:pt x="6" y="42"/>
                    </a:lnTo>
                    <a:lnTo>
                      <a:pt x="4" y="46"/>
                    </a:lnTo>
                    <a:lnTo>
                      <a:pt x="8" y="50"/>
                    </a:lnTo>
                    <a:lnTo>
                      <a:pt x="8" y="54"/>
                    </a:lnTo>
                    <a:lnTo>
                      <a:pt x="20" y="82"/>
                    </a:lnTo>
                    <a:lnTo>
                      <a:pt x="24" y="102"/>
                    </a:lnTo>
                    <a:lnTo>
                      <a:pt x="18" y="114"/>
                    </a:lnTo>
                    <a:lnTo>
                      <a:pt x="20" y="124"/>
                    </a:lnTo>
                    <a:lnTo>
                      <a:pt x="32" y="152"/>
                    </a:lnTo>
                    <a:lnTo>
                      <a:pt x="30" y="164"/>
                    </a:lnTo>
                    <a:lnTo>
                      <a:pt x="32" y="170"/>
                    </a:lnTo>
                    <a:lnTo>
                      <a:pt x="34" y="168"/>
                    </a:lnTo>
                    <a:lnTo>
                      <a:pt x="34" y="166"/>
                    </a:lnTo>
                    <a:lnTo>
                      <a:pt x="38" y="164"/>
                    </a:lnTo>
                    <a:lnTo>
                      <a:pt x="46" y="178"/>
                    </a:lnTo>
                    <a:lnTo>
                      <a:pt x="50" y="202"/>
                    </a:lnTo>
                    <a:lnTo>
                      <a:pt x="50" y="216"/>
                    </a:lnTo>
                    <a:lnTo>
                      <a:pt x="56" y="232"/>
                    </a:lnTo>
                    <a:lnTo>
                      <a:pt x="64" y="248"/>
                    </a:lnTo>
                    <a:lnTo>
                      <a:pt x="116" y="236"/>
                    </a:lnTo>
                    <a:lnTo>
                      <a:pt x="116" y="232"/>
                    </a:lnTo>
                    <a:lnTo>
                      <a:pt x="110" y="226"/>
                    </a:lnTo>
                    <a:lnTo>
                      <a:pt x="110" y="216"/>
                    </a:lnTo>
                    <a:lnTo>
                      <a:pt x="112" y="212"/>
                    </a:lnTo>
                    <a:lnTo>
                      <a:pt x="110" y="202"/>
                    </a:lnTo>
                    <a:lnTo>
                      <a:pt x="106" y="162"/>
                    </a:lnTo>
                    <a:lnTo>
                      <a:pt x="106" y="150"/>
                    </a:lnTo>
                    <a:lnTo>
                      <a:pt x="110" y="126"/>
                    </a:lnTo>
                    <a:lnTo>
                      <a:pt x="114" y="110"/>
                    </a:lnTo>
                    <a:lnTo>
                      <a:pt x="116" y="100"/>
                    </a:lnTo>
                    <a:lnTo>
                      <a:pt x="110" y="90"/>
                    </a:lnTo>
                    <a:lnTo>
                      <a:pt x="110" y="82"/>
                    </a:lnTo>
                    <a:lnTo>
                      <a:pt x="114" y="76"/>
                    </a:lnTo>
                    <a:lnTo>
                      <a:pt x="130" y="64"/>
                    </a:lnTo>
                    <a:lnTo>
                      <a:pt x="138" y="42"/>
                    </a:lnTo>
                    <a:lnTo>
                      <a:pt x="130" y="28"/>
                    </a:lnTo>
                    <a:lnTo>
                      <a:pt x="128" y="22"/>
                    </a:lnTo>
                    <a:lnTo>
                      <a:pt x="132" y="18"/>
                    </a:lnTo>
                    <a:lnTo>
                      <a:pt x="130" y="14"/>
                    </a:lnTo>
                    <a:lnTo>
                      <a:pt x="126" y="0"/>
                    </a:lnTo>
                    <a:lnTo>
                      <a:pt x="0" y="32"/>
                    </a:lnTo>
                    <a:close/>
                  </a:path>
                </a:pathLst>
              </a:custGeom>
              <a:grpFill/>
              <a:ln w="3175" cap="flat" cmpd="sng">
                <a:solidFill>
                  <a:schemeClr val="accent1">
                    <a:lumMod val="40000"/>
                    <a:lumOff val="6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16" name="Freeform 6">
                <a:extLst>
                  <a:ext uri="{FF2B5EF4-FFF2-40B4-BE49-F238E27FC236}">
                    <a16:creationId xmlns:a16="http://schemas.microsoft.com/office/drawing/2014/main" id="{11117680-6703-4E7E-BA62-E4BB19968CA0}"/>
                  </a:ext>
                </a:extLst>
              </p:cNvPr>
              <p:cNvSpPr>
                <a:spLocks/>
              </p:cNvSpPr>
              <p:nvPr/>
            </p:nvSpPr>
            <p:spPr bwMode="gray">
              <a:xfrm>
                <a:off x="1182" y="635"/>
                <a:ext cx="529" cy="385"/>
              </a:xfrm>
              <a:custGeom>
                <a:avLst/>
                <a:gdLst>
                  <a:gd name="T0" fmla="*/ 6 w 526"/>
                  <a:gd name="T1" fmla="*/ 233 h 384"/>
                  <a:gd name="T2" fmla="*/ 0 w 526"/>
                  <a:gd name="T3" fmla="*/ 233 h 384"/>
                  <a:gd name="T4" fmla="*/ 4 w 526"/>
                  <a:gd name="T5" fmla="*/ 217 h 384"/>
                  <a:gd name="T6" fmla="*/ 6 w 526"/>
                  <a:gd name="T7" fmla="*/ 207 h 384"/>
                  <a:gd name="T8" fmla="*/ 8 w 526"/>
                  <a:gd name="T9" fmla="*/ 203 h 384"/>
                  <a:gd name="T10" fmla="*/ 12 w 526"/>
                  <a:gd name="T11" fmla="*/ 211 h 384"/>
                  <a:gd name="T12" fmla="*/ 10 w 526"/>
                  <a:gd name="T13" fmla="*/ 217 h 384"/>
                  <a:gd name="T14" fmla="*/ 20 w 526"/>
                  <a:gd name="T15" fmla="*/ 211 h 384"/>
                  <a:gd name="T16" fmla="*/ 18 w 526"/>
                  <a:gd name="T17" fmla="*/ 203 h 384"/>
                  <a:gd name="T18" fmla="*/ 20 w 526"/>
                  <a:gd name="T19" fmla="*/ 193 h 384"/>
                  <a:gd name="T20" fmla="*/ 14 w 526"/>
                  <a:gd name="T21" fmla="*/ 176 h 384"/>
                  <a:gd name="T22" fmla="*/ 20 w 526"/>
                  <a:gd name="T23" fmla="*/ 176 h 384"/>
                  <a:gd name="T24" fmla="*/ 32 w 526"/>
                  <a:gd name="T25" fmla="*/ 170 h 384"/>
                  <a:gd name="T26" fmla="*/ 24 w 526"/>
                  <a:gd name="T27" fmla="*/ 162 h 384"/>
                  <a:gd name="T28" fmla="*/ 16 w 526"/>
                  <a:gd name="T29" fmla="*/ 166 h 384"/>
                  <a:gd name="T30" fmla="*/ 16 w 526"/>
                  <a:gd name="T31" fmla="*/ 148 h 384"/>
                  <a:gd name="T32" fmla="*/ 18 w 526"/>
                  <a:gd name="T33" fmla="*/ 126 h 384"/>
                  <a:gd name="T34" fmla="*/ 18 w 526"/>
                  <a:gd name="T35" fmla="*/ 98 h 384"/>
                  <a:gd name="T36" fmla="*/ 12 w 526"/>
                  <a:gd name="T37" fmla="*/ 62 h 384"/>
                  <a:gd name="T38" fmla="*/ 14 w 526"/>
                  <a:gd name="T39" fmla="*/ 34 h 384"/>
                  <a:gd name="T40" fmla="*/ 68 w 526"/>
                  <a:gd name="T41" fmla="*/ 54 h 384"/>
                  <a:gd name="T42" fmla="*/ 113 w 526"/>
                  <a:gd name="T43" fmla="*/ 74 h 384"/>
                  <a:gd name="T44" fmla="*/ 135 w 526"/>
                  <a:gd name="T45" fmla="*/ 82 h 384"/>
                  <a:gd name="T46" fmla="*/ 143 w 526"/>
                  <a:gd name="T47" fmla="*/ 88 h 384"/>
                  <a:gd name="T48" fmla="*/ 143 w 526"/>
                  <a:gd name="T49" fmla="*/ 118 h 384"/>
                  <a:gd name="T50" fmla="*/ 131 w 526"/>
                  <a:gd name="T51" fmla="*/ 134 h 384"/>
                  <a:gd name="T52" fmla="*/ 133 w 526"/>
                  <a:gd name="T53" fmla="*/ 148 h 384"/>
                  <a:gd name="T54" fmla="*/ 131 w 526"/>
                  <a:gd name="T55" fmla="*/ 156 h 384"/>
                  <a:gd name="T56" fmla="*/ 135 w 526"/>
                  <a:gd name="T57" fmla="*/ 166 h 384"/>
                  <a:gd name="T58" fmla="*/ 149 w 526"/>
                  <a:gd name="T59" fmla="*/ 138 h 384"/>
                  <a:gd name="T60" fmla="*/ 159 w 526"/>
                  <a:gd name="T61" fmla="*/ 124 h 384"/>
                  <a:gd name="T62" fmla="*/ 171 w 526"/>
                  <a:gd name="T63" fmla="*/ 106 h 384"/>
                  <a:gd name="T64" fmla="*/ 155 w 526"/>
                  <a:gd name="T65" fmla="*/ 58 h 384"/>
                  <a:gd name="T66" fmla="*/ 159 w 526"/>
                  <a:gd name="T67" fmla="*/ 52 h 384"/>
                  <a:gd name="T68" fmla="*/ 171 w 526"/>
                  <a:gd name="T69" fmla="*/ 42 h 384"/>
                  <a:gd name="T70" fmla="*/ 161 w 526"/>
                  <a:gd name="T71" fmla="*/ 26 h 384"/>
                  <a:gd name="T72" fmla="*/ 159 w 526"/>
                  <a:gd name="T73" fmla="*/ 0 h 384"/>
                  <a:gd name="T74" fmla="*/ 364 w 526"/>
                  <a:gd name="T75" fmla="*/ 54 h 384"/>
                  <a:gd name="T76" fmla="*/ 529 w 526"/>
                  <a:gd name="T77" fmla="*/ 92 h 384"/>
                  <a:gd name="T78" fmla="*/ 473 w 526"/>
                  <a:gd name="T79" fmla="*/ 343 h 384"/>
                  <a:gd name="T80" fmla="*/ 469 w 526"/>
                  <a:gd name="T81" fmla="*/ 351 h 384"/>
                  <a:gd name="T82" fmla="*/ 473 w 526"/>
                  <a:gd name="T83" fmla="*/ 359 h 384"/>
                  <a:gd name="T84" fmla="*/ 475 w 526"/>
                  <a:gd name="T85" fmla="*/ 367 h 384"/>
                  <a:gd name="T86" fmla="*/ 469 w 526"/>
                  <a:gd name="T87" fmla="*/ 373 h 384"/>
                  <a:gd name="T88" fmla="*/ 471 w 526"/>
                  <a:gd name="T89" fmla="*/ 385 h 384"/>
                  <a:gd name="T90" fmla="*/ 320 w 526"/>
                  <a:gd name="T91" fmla="*/ 355 h 384"/>
                  <a:gd name="T92" fmla="*/ 306 w 526"/>
                  <a:gd name="T93" fmla="*/ 353 h 384"/>
                  <a:gd name="T94" fmla="*/ 292 w 526"/>
                  <a:gd name="T95" fmla="*/ 351 h 384"/>
                  <a:gd name="T96" fmla="*/ 278 w 526"/>
                  <a:gd name="T97" fmla="*/ 353 h 384"/>
                  <a:gd name="T98" fmla="*/ 257 w 526"/>
                  <a:gd name="T99" fmla="*/ 351 h 384"/>
                  <a:gd name="T100" fmla="*/ 239 w 526"/>
                  <a:gd name="T101" fmla="*/ 357 h 384"/>
                  <a:gd name="T102" fmla="*/ 219 w 526"/>
                  <a:gd name="T103" fmla="*/ 353 h 384"/>
                  <a:gd name="T104" fmla="*/ 177 w 526"/>
                  <a:gd name="T105" fmla="*/ 353 h 384"/>
                  <a:gd name="T106" fmla="*/ 145 w 526"/>
                  <a:gd name="T107" fmla="*/ 335 h 384"/>
                  <a:gd name="T108" fmla="*/ 115 w 526"/>
                  <a:gd name="T109" fmla="*/ 335 h 384"/>
                  <a:gd name="T110" fmla="*/ 70 w 526"/>
                  <a:gd name="T111" fmla="*/ 325 h 384"/>
                  <a:gd name="T112" fmla="*/ 68 w 526"/>
                  <a:gd name="T113" fmla="*/ 291 h 384"/>
                  <a:gd name="T114" fmla="*/ 66 w 526"/>
                  <a:gd name="T115" fmla="*/ 271 h 384"/>
                  <a:gd name="T116" fmla="*/ 40 w 526"/>
                  <a:gd name="T117" fmla="*/ 259 h 384"/>
                  <a:gd name="T118" fmla="*/ 34 w 526"/>
                  <a:gd name="T119" fmla="*/ 249 h 38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526" h="384">
                    <a:moveTo>
                      <a:pt x="20" y="242"/>
                    </a:moveTo>
                    <a:lnTo>
                      <a:pt x="6" y="232"/>
                    </a:lnTo>
                    <a:lnTo>
                      <a:pt x="2" y="232"/>
                    </a:lnTo>
                    <a:lnTo>
                      <a:pt x="0" y="232"/>
                    </a:lnTo>
                    <a:lnTo>
                      <a:pt x="0" y="228"/>
                    </a:lnTo>
                    <a:lnTo>
                      <a:pt x="4" y="216"/>
                    </a:lnTo>
                    <a:lnTo>
                      <a:pt x="6" y="210"/>
                    </a:lnTo>
                    <a:lnTo>
                      <a:pt x="6" y="206"/>
                    </a:lnTo>
                    <a:lnTo>
                      <a:pt x="6" y="202"/>
                    </a:lnTo>
                    <a:lnTo>
                      <a:pt x="8" y="202"/>
                    </a:lnTo>
                    <a:lnTo>
                      <a:pt x="10" y="202"/>
                    </a:lnTo>
                    <a:lnTo>
                      <a:pt x="12" y="210"/>
                    </a:lnTo>
                    <a:lnTo>
                      <a:pt x="10" y="214"/>
                    </a:lnTo>
                    <a:lnTo>
                      <a:pt x="10" y="216"/>
                    </a:lnTo>
                    <a:lnTo>
                      <a:pt x="10" y="218"/>
                    </a:lnTo>
                    <a:lnTo>
                      <a:pt x="20" y="210"/>
                    </a:lnTo>
                    <a:lnTo>
                      <a:pt x="18" y="208"/>
                    </a:lnTo>
                    <a:lnTo>
                      <a:pt x="18" y="202"/>
                    </a:lnTo>
                    <a:lnTo>
                      <a:pt x="22" y="198"/>
                    </a:lnTo>
                    <a:lnTo>
                      <a:pt x="20" y="192"/>
                    </a:lnTo>
                    <a:lnTo>
                      <a:pt x="14" y="190"/>
                    </a:lnTo>
                    <a:lnTo>
                      <a:pt x="14" y="176"/>
                    </a:lnTo>
                    <a:lnTo>
                      <a:pt x="16" y="174"/>
                    </a:lnTo>
                    <a:lnTo>
                      <a:pt x="20" y="176"/>
                    </a:lnTo>
                    <a:lnTo>
                      <a:pt x="22" y="174"/>
                    </a:lnTo>
                    <a:lnTo>
                      <a:pt x="32" y="170"/>
                    </a:lnTo>
                    <a:lnTo>
                      <a:pt x="24" y="164"/>
                    </a:lnTo>
                    <a:lnTo>
                      <a:pt x="24" y="162"/>
                    </a:lnTo>
                    <a:lnTo>
                      <a:pt x="16" y="166"/>
                    </a:lnTo>
                    <a:lnTo>
                      <a:pt x="16" y="154"/>
                    </a:lnTo>
                    <a:lnTo>
                      <a:pt x="16" y="148"/>
                    </a:lnTo>
                    <a:lnTo>
                      <a:pt x="18" y="136"/>
                    </a:lnTo>
                    <a:lnTo>
                      <a:pt x="18" y="126"/>
                    </a:lnTo>
                    <a:lnTo>
                      <a:pt x="16" y="118"/>
                    </a:lnTo>
                    <a:lnTo>
                      <a:pt x="18" y="98"/>
                    </a:lnTo>
                    <a:lnTo>
                      <a:pt x="20" y="90"/>
                    </a:lnTo>
                    <a:lnTo>
                      <a:pt x="12" y="62"/>
                    </a:lnTo>
                    <a:lnTo>
                      <a:pt x="12" y="44"/>
                    </a:lnTo>
                    <a:lnTo>
                      <a:pt x="14" y="34"/>
                    </a:lnTo>
                    <a:lnTo>
                      <a:pt x="18" y="18"/>
                    </a:lnTo>
                    <a:lnTo>
                      <a:pt x="68" y="54"/>
                    </a:lnTo>
                    <a:lnTo>
                      <a:pt x="92" y="68"/>
                    </a:lnTo>
                    <a:lnTo>
                      <a:pt x="112" y="74"/>
                    </a:lnTo>
                    <a:lnTo>
                      <a:pt x="124" y="82"/>
                    </a:lnTo>
                    <a:lnTo>
                      <a:pt x="134" y="82"/>
                    </a:lnTo>
                    <a:lnTo>
                      <a:pt x="138" y="84"/>
                    </a:lnTo>
                    <a:lnTo>
                      <a:pt x="142" y="88"/>
                    </a:lnTo>
                    <a:lnTo>
                      <a:pt x="144" y="114"/>
                    </a:lnTo>
                    <a:lnTo>
                      <a:pt x="142" y="118"/>
                    </a:lnTo>
                    <a:lnTo>
                      <a:pt x="134" y="124"/>
                    </a:lnTo>
                    <a:lnTo>
                      <a:pt x="130" y="134"/>
                    </a:lnTo>
                    <a:lnTo>
                      <a:pt x="130" y="144"/>
                    </a:lnTo>
                    <a:lnTo>
                      <a:pt x="132" y="148"/>
                    </a:lnTo>
                    <a:lnTo>
                      <a:pt x="132" y="152"/>
                    </a:lnTo>
                    <a:lnTo>
                      <a:pt x="130" y="156"/>
                    </a:lnTo>
                    <a:lnTo>
                      <a:pt x="130" y="162"/>
                    </a:lnTo>
                    <a:lnTo>
                      <a:pt x="134" y="166"/>
                    </a:lnTo>
                    <a:lnTo>
                      <a:pt x="144" y="160"/>
                    </a:lnTo>
                    <a:lnTo>
                      <a:pt x="148" y="138"/>
                    </a:lnTo>
                    <a:lnTo>
                      <a:pt x="154" y="134"/>
                    </a:lnTo>
                    <a:lnTo>
                      <a:pt x="158" y="124"/>
                    </a:lnTo>
                    <a:lnTo>
                      <a:pt x="170" y="110"/>
                    </a:lnTo>
                    <a:lnTo>
                      <a:pt x="170" y="106"/>
                    </a:lnTo>
                    <a:lnTo>
                      <a:pt x="164" y="86"/>
                    </a:lnTo>
                    <a:lnTo>
                      <a:pt x="154" y="58"/>
                    </a:lnTo>
                    <a:lnTo>
                      <a:pt x="154" y="54"/>
                    </a:lnTo>
                    <a:lnTo>
                      <a:pt x="158" y="52"/>
                    </a:lnTo>
                    <a:lnTo>
                      <a:pt x="164" y="54"/>
                    </a:lnTo>
                    <a:lnTo>
                      <a:pt x="170" y="42"/>
                    </a:lnTo>
                    <a:lnTo>
                      <a:pt x="168" y="28"/>
                    </a:lnTo>
                    <a:lnTo>
                      <a:pt x="160" y="26"/>
                    </a:lnTo>
                    <a:lnTo>
                      <a:pt x="158" y="18"/>
                    </a:lnTo>
                    <a:lnTo>
                      <a:pt x="158" y="0"/>
                    </a:lnTo>
                    <a:lnTo>
                      <a:pt x="262" y="28"/>
                    </a:lnTo>
                    <a:lnTo>
                      <a:pt x="362" y="54"/>
                    </a:lnTo>
                    <a:lnTo>
                      <a:pt x="524" y="92"/>
                    </a:lnTo>
                    <a:lnTo>
                      <a:pt x="526" y="92"/>
                    </a:lnTo>
                    <a:lnTo>
                      <a:pt x="470" y="342"/>
                    </a:lnTo>
                    <a:lnTo>
                      <a:pt x="468" y="344"/>
                    </a:lnTo>
                    <a:lnTo>
                      <a:pt x="466" y="350"/>
                    </a:lnTo>
                    <a:lnTo>
                      <a:pt x="468" y="354"/>
                    </a:lnTo>
                    <a:lnTo>
                      <a:pt x="470" y="358"/>
                    </a:lnTo>
                    <a:lnTo>
                      <a:pt x="472" y="362"/>
                    </a:lnTo>
                    <a:lnTo>
                      <a:pt x="472" y="366"/>
                    </a:lnTo>
                    <a:lnTo>
                      <a:pt x="470" y="366"/>
                    </a:lnTo>
                    <a:lnTo>
                      <a:pt x="466" y="372"/>
                    </a:lnTo>
                    <a:lnTo>
                      <a:pt x="466" y="378"/>
                    </a:lnTo>
                    <a:lnTo>
                      <a:pt x="468" y="384"/>
                    </a:lnTo>
                    <a:lnTo>
                      <a:pt x="330" y="352"/>
                    </a:lnTo>
                    <a:lnTo>
                      <a:pt x="318" y="354"/>
                    </a:lnTo>
                    <a:lnTo>
                      <a:pt x="312" y="354"/>
                    </a:lnTo>
                    <a:lnTo>
                      <a:pt x="304" y="352"/>
                    </a:lnTo>
                    <a:lnTo>
                      <a:pt x="296" y="352"/>
                    </a:lnTo>
                    <a:lnTo>
                      <a:pt x="290" y="350"/>
                    </a:lnTo>
                    <a:lnTo>
                      <a:pt x="284" y="350"/>
                    </a:lnTo>
                    <a:lnTo>
                      <a:pt x="276" y="352"/>
                    </a:lnTo>
                    <a:lnTo>
                      <a:pt x="266" y="350"/>
                    </a:lnTo>
                    <a:lnTo>
                      <a:pt x="256" y="350"/>
                    </a:lnTo>
                    <a:lnTo>
                      <a:pt x="246" y="354"/>
                    </a:lnTo>
                    <a:lnTo>
                      <a:pt x="238" y="356"/>
                    </a:lnTo>
                    <a:lnTo>
                      <a:pt x="222" y="354"/>
                    </a:lnTo>
                    <a:lnTo>
                      <a:pt x="218" y="352"/>
                    </a:lnTo>
                    <a:lnTo>
                      <a:pt x="206" y="346"/>
                    </a:lnTo>
                    <a:lnTo>
                      <a:pt x="176" y="352"/>
                    </a:lnTo>
                    <a:lnTo>
                      <a:pt x="170" y="342"/>
                    </a:lnTo>
                    <a:lnTo>
                      <a:pt x="144" y="334"/>
                    </a:lnTo>
                    <a:lnTo>
                      <a:pt x="130" y="332"/>
                    </a:lnTo>
                    <a:lnTo>
                      <a:pt x="114" y="334"/>
                    </a:lnTo>
                    <a:lnTo>
                      <a:pt x="90" y="332"/>
                    </a:lnTo>
                    <a:lnTo>
                      <a:pt x="70" y="324"/>
                    </a:lnTo>
                    <a:lnTo>
                      <a:pt x="66" y="314"/>
                    </a:lnTo>
                    <a:lnTo>
                      <a:pt x="68" y="290"/>
                    </a:lnTo>
                    <a:lnTo>
                      <a:pt x="70" y="284"/>
                    </a:lnTo>
                    <a:lnTo>
                      <a:pt x="66" y="270"/>
                    </a:lnTo>
                    <a:lnTo>
                      <a:pt x="52" y="258"/>
                    </a:lnTo>
                    <a:lnTo>
                      <a:pt x="40" y="258"/>
                    </a:lnTo>
                    <a:lnTo>
                      <a:pt x="40" y="254"/>
                    </a:lnTo>
                    <a:lnTo>
                      <a:pt x="34" y="248"/>
                    </a:lnTo>
                    <a:lnTo>
                      <a:pt x="20" y="242"/>
                    </a:lnTo>
                    <a:close/>
                  </a:path>
                </a:pathLst>
              </a:custGeom>
              <a:grpFill/>
              <a:ln w="3175" cap="flat" cmpd="sng">
                <a:solidFill>
                  <a:schemeClr val="accent1">
                    <a:lumMod val="40000"/>
                    <a:lumOff val="6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17" name="Freeform 7">
                <a:extLst>
                  <a:ext uri="{FF2B5EF4-FFF2-40B4-BE49-F238E27FC236}">
                    <a16:creationId xmlns:a16="http://schemas.microsoft.com/office/drawing/2014/main" id="{E0640A28-0E7D-4915-9C8F-19F9498F184E}"/>
                  </a:ext>
                </a:extLst>
              </p:cNvPr>
              <p:cNvSpPr>
                <a:spLocks/>
              </p:cNvSpPr>
              <p:nvPr/>
            </p:nvSpPr>
            <p:spPr bwMode="gray">
              <a:xfrm>
                <a:off x="1557" y="726"/>
                <a:ext cx="472" cy="768"/>
              </a:xfrm>
              <a:custGeom>
                <a:avLst/>
                <a:gdLst>
                  <a:gd name="T0" fmla="*/ 40 w 470"/>
                  <a:gd name="T1" fmla="*/ 506 h 762"/>
                  <a:gd name="T2" fmla="*/ 50 w 470"/>
                  <a:gd name="T3" fmla="*/ 482 h 762"/>
                  <a:gd name="T4" fmla="*/ 54 w 470"/>
                  <a:gd name="T5" fmla="*/ 478 h 762"/>
                  <a:gd name="T6" fmla="*/ 52 w 470"/>
                  <a:gd name="T7" fmla="*/ 464 h 762"/>
                  <a:gd name="T8" fmla="*/ 38 w 470"/>
                  <a:gd name="T9" fmla="*/ 452 h 762"/>
                  <a:gd name="T10" fmla="*/ 58 w 470"/>
                  <a:gd name="T11" fmla="*/ 413 h 762"/>
                  <a:gd name="T12" fmla="*/ 76 w 470"/>
                  <a:gd name="T13" fmla="*/ 399 h 762"/>
                  <a:gd name="T14" fmla="*/ 84 w 470"/>
                  <a:gd name="T15" fmla="*/ 387 h 762"/>
                  <a:gd name="T16" fmla="*/ 116 w 470"/>
                  <a:gd name="T17" fmla="*/ 321 h 762"/>
                  <a:gd name="T18" fmla="*/ 102 w 470"/>
                  <a:gd name="T19" fmla="*/ 312 h 762"/>
                  <a:gd name="T20" fmla="*/ 94 w 470"/>
                  <a:gd name="T21" fmla="*/ 294 h 762"/>
                  <a:gd name="T22" fmla="*/ 96 w 470"/>
                  <a:gd name="T23" fmla="*/ 276 h 762"/>
                  <a:gd name="T24" fmla="*/ 94 w 470"/>
                  <a:gd name="T25" fmla="*/ 264 h 762"/>
                  <a:gd name="T26" fmla="*/ 96 w 470"/>
                  <a:gd name="T27" fmla="*/ 252 h 762"/>
                  <a:gd name="T28" fmla="*/ 151 w 470"/>
                  <a:gd name="T29" fmla="*/ 0 h 762"/>
                  <a:gd name="T30" fmla="*/ 197 w 470"/>
                  <a:gd name="T31" fmla="*/ 111 h 762"/>
                  <a:gd name="T32" fmla="*/ 213 w 470"/>
                  <a:gd name="T33" fmla="*/ 155 h 762"/>
                  <a:gd name="T34" fmla="*/ 205 w 470"/>
                  <a:gd name="T35" fmla="*/ 169 h 762"/>
                  <a:gd name="T36" fmla="*/ 217 w 470"/>
                  <a:gd name="T37" fmla="*/ 185 h 762"/>
                  <a:gd name="T38" fmla="*/ 247 w 470"/>
                  <a:gd name="T39" fmla="*/ 228 h 762"/>
                  <a:gd name="T40" fmla="*/ 255 w 470"/>
                  <a:gd name="T41" fmla="*/ 254 h 762"/>
                  <a:gd name="T42" fmla="*/ 265 w 470"/>
                  <a:gd name="T43" fmla="*/ 262 h 762"/>
                  <a:gd name="T44" fmla="*/ 285 w 470"/>
                  <a:gd name="T45" fmla="*/ 270 h 762"/>
                  <a:gd name="T46" fmla="*/ 271 w 470"/>
                  <a:gd name="T47" fmla="*/ 306 h 762"/>
                  <a:gd name="T48" fmla="*/ 263 w 470"/>
                  <a:gd name="T49" fmla="*/ 329 h 762"/>
                  <a:gd name="T50" fmla="*/ 265 w 470"/>
                  <a:gd name="T51" fmla="*/ 339 h 762"/>
                  <a:gd name="T52" fmla="*/ 253 w 470"/>
                  <a:gd name="T53" fmla="*/ 355 h 762"/>
                  <a:gd name="T54" fmla="*/ 251 w 470"/>
                  <a:gd name="T55" fmla="*/ 369 h 762"/>
                  <a:gd name="T56" fmla="*/ 269 w 470"/>
                  <a:gd name="T57" fmla="*/ 381 h 762"/>
                  <a:gd name="T58" fmla="*/ 293 w 470"/>
                  <a:gd name="T59" fmla="*/ 363 h 762"/>
                  <a:gd name="T60" fmla="*/ 297 w 470"/>
                  <a:gd name="T61" fmla="*/ 371 h 762"/>
                  <a:gd name="T62" fmla="*/ 305 w 470"/>
                  <a:gd name="T63" fmla="*/ 377 h 762"/>
                  <a:gd name="T64" fmla="*/ 303 w 470"/>
                  <a:gd name="T65" fmla="*/ 409 h 762"/>
                  <a:gd name="T66" fmla="*/ 315 w 470"/>
                  <a:gd name="T67" fmla="*/ 433 h 762"/>
                  <a:gd name="T68" fmla="*/ 309 w 470"/>
                  <a:gd name="T69" fmla="*/ 447 h 762"/>
                  <a:gd name="T70" fmla="*/ 325 w 470"/>
                  <a:gd name="T71" fmla="*/ 462 h 762"/>
                  <a:gd name="T72" fmla="*/ 335 w 470"/>
                  <a:gd name="T73" fmla="*/ 478 h 762"/>
                  <a:gd name="T74" fmla="*/ 331 w 470"/>
                  <a:gd name="T75" fmla="*/ 494 h 762"/>
                  <a:gd name="T76" fmla="*/ 347 w 470"/>
                  <a:gd name="T77" fmla="*/ 510 h 762"/>
                  <a:gd name="T78" fmla="*/ 358 w 470"/>
                  <a:gd name="T79" fmla="*/ 498 h 762"/>
                  <a:gd name="T80" fmla="*/ 378 w 470"/>
                  <a:gd name="T81" fmla="*/ 506 h 762"/>
                  <a:gd name="T82" fmla="*/ 390 w 470"/>
                  <a:gd name="T83" fmla="*/ 498 h 762"/>
                  <a:gd name="T84" fmla="*/ 414 w 470"/>
                  <a:gd name="T85" fmla="*/ 502 h 762"/>
                  <a:gd name="T86" fmla="*/ 426 w 470"/>
                  <a:gd name="T87" fmla="*/ 506 h 762"/>
                  <a:gd name="T88" fmla="*/ 444 w 470"/>
                  <a:gd name="T89" fmla="*/ 498 h 762"/>
                  <a:gd name="T90" fmla="*/ 464 w 470"/>
                  <a:gd name="T91" fmla="*/ 500 h 762"/>
                  <a:gd name="T92" fmla="*/ 472 w 470"/>
                  <a:gd name="T93" fmla="*/ 520 h 762"/>
                  <a:gd name="T94" fmla="*/ 438 w 470"/>
                  <a:gd name="T95" fmla="*/ 768 h 762"/>
                  <a:gd name="T96" fmla="*/ 217 w 470"/>
                  <a:gd name="T97" fmla="*/ 728 h 76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470" h="762">
                    <a:moveTo>
                      <a:pt x="0" y="678"/>
                    </a:moveTo>
                    <a:lnTo>
                      <a:pt x="40" y="502"/>
                    </a:lnTo>
                    <a:lnTo>
                      <a:pt x="50" y="490"/>
                    </a:lnTo>
                    <a:lnTo>
                      <a:pt x="50" y="478"/>
                    </a:lnTo>
                    <a:lnTo>
                      <a:pt x="52" y="476"/>
                    </a:lnTo>
                    <a:lnTo>
                      <a:pt x="54" y="474"/>
                    </a:lnTo>
                    <a:lnTo>
                      <a:pt x="56" y="468"/>
                    </a:lnTo>
                    <a:lnTo>
                      <a:pt x="52" y="460"/>
                    </a:lnTo>
                    <a:lnTo>
                      <a:pt x="40" y="456"/>
                    </a:lnTo>
                    <a:lnTo>
                      <a:pt x="38" y="448"/>
                    </a:lnTo>
                    <a:lnTo>
                      <a:pt x="42" y="436"/>
                    </a:lnTo>
                    <a:lnTo>
                      <a:pt x="58" y="410"/>
                    </a:lnTo>
                    <a:lnTo>
                      <a:pt x="70" y="404"/>
                    </a:lnTo>
                    <a:lnTo>
                      <a:pt x="76" y="396"/>
                    </a:lnTo>
                    <a:lnTo>
                      <a:pt x="78" y="390"/>
                    </a:lnTo>
                    <a:lnTo>
                      <a:pt x="84" y="384"/>
                    </a:lnTo>
                    <a:lnTo>
                      <a:pt x="118" y="332"/>
                    </a:lnTo>
                    <a:lnTo>
                      <a:pt x="116" y="318"/>
                    </a:lnTo>
                    <a:lnTo>
                      <a:pt x="108" y="312"/>
                    </a:lnTo>
                    <a:lnTo>
                      <a:pt x="102" y="310"/>
                    </a:lnTo>
                    <a:lnTo>
                      <a:pt x="96" y="300"/>
                    </a:lnTo>
                    <a:lnTo>
                      <a:pt x="94" y="292"/>
                    </a:lnTo>
                    <a:lnTo>
                      <a:pt x="92" y="280"/>
                    </a:lnTo>
                    <a:lnTo>
                      <a:pt x="96" y="274"/>
                    </a:lnTo>
                    <a:lnTo>
                      <a:pt x="98" y="270"/>
                    </a:lnTo>
                    <a:lnTo>
                      <a:pt x="94" y="262"/>
                    </a:lnTo>
                    <a:lnTo>
                      <a:pt x="94" y="252"/>
                    </a:lnTo>
                    <a:lnTo>
                      <a:pt x="96" y="250"/>
                    </a:lnTo>
                    <a:lnTo>
                      <a:pt x="152" y="0"/>
                    </a:lnTo>
                    <a:lnTo>
                      <a:pt x="150" y="0"/>
                    </a:lnTo>
                    <a:lnTo>
                      <a:pt x="214" y="16"/>
                    </a:lnTo>
                    <a:lnTo>
                      <a:pt x="196" y="110"/>
                    </a:lnTo>
                    <a:lnTo>
                      <a:pt x="208" y="136"/>
                    </a:lnTo>
                    <a:lnTo>
                      <a:pt x="212" y="154"/>
                    </a:lnTo>
                    <a:lnTo>
                      <a:pt x="208" y="162"/>
                    </a:lnTo>
                    <a:lnTo>
                      <a:pt x="204" y="168"/>
                    </a:lnTo>
                    <a:lnTo>
                      <a:pt x="208" y="172"/>
                    </a:lnTo>
                    <a:lnTo>
                      <a:pt x="216" y="184"/>
                    </a:lnTo>
                    <a:lnTo>
                      <a:pt x="234" y="200"/>
                    </a:lnTo>
                    <a:lnTo>
                      <a:pt x="246" y="226"/>
                    </a:lnTo>
                    <a:lnTo>
                      <a:pt x="248" y="238"/>
                    </a:lnTo>
                    <a:lnTo>
                      <a:pt x="254" y="252"/>
                    </a:lnTo>
                    <a:lnTo>
                      <a:pt x="264" y="252"/>
                    </a:lnTo>
                    <a:lnTo>
                      <a:pt x="264" y="260"/>
                    </a:lnTo>
                    <a:lnTo>
                      <a:pt x="280" y="262"/>
                    </a:lnTo>
                    <a:lnTo>
                      <a:pt x="284" y="268"/>
                    </a:lnTo>
                    <a:lnTo>
                      <a:pt x="268" y="300"/>
                    </a:lnTo>
                    <a:lnTo>
                      <a:pt x="270" y="304"/>
                    </a:lnTo>
                    <a:lnTo>
                      <a:pt x="264" y="310"/>
                    </a:lnTo>
                    <a:lnTo>
                      <a:pt x="262" y="326"/>
                    </a:lnTo>
                    <a:lnTo>
                      <a:pt x="264" y="326"/>
                    </a:lnTo>
                    <a:lnTo>
                      <a:pt x="264" y="336"/>
                    </a:lnTo>
                    <a:lnTo>
                      <a:pt x="252" y="344"/>
                    </a:lnTo>
                    <a:lnTo>
                      <a:pt x="252" y="352"/>
                    </a:lnTo>
                    <a:lnTo>
                      <a:pt x="254" y="358"/>
                    </a:lnTo>
                    <a:lnTo>
                      <a:pt x="250" y="366"/>
                    </a:lnTo>
                    <a:lnTo>
                      <a:pt x="264" y="378"/>
                    </a:lnTo>
                    <a:lnTo>
                      <a:pt x="268" y="378"/>
                    </a:lnTo>
                    <a:lnTo>
                      <a:pt x="288" y="360"/>
                    </a:lnTo>
                    <a:lnTo>
                      <a:pt x="292" y="360"/>
                    </a:lnTo>
                    <a:lnTo>
                      <a:pt x="294" y="360"/>
                    </a:lnTo>
                    <a:lnTo>
                      <a:pt x="296" y="368"/>
                    </a:lnTo>
                    <a:lnTo>
                      <a:pt x="300" y="370"/>
                    </a:lnTo>
                    <a:lnTo>
                      <a:pt x="304" y="374"/>
                    </a:lnTo>
                    <a:lnTo>
                      <a:pt x="302" y="386"/>
                    </a:lnTo>
                    <a:lnTo>
                      <a:pt x="302" y="406"/>
                    </a:lnTo>
                    <a:lnTo>
                      <a:pt x="306" y="418"/>
                    </a:lnTo>
                    <a:lnTo>
                      <a:pt x="314" y="430"/>
                    </a:lnTo>
                    <a:lnTo>
                      <a:pt x="314" y="436"/>
                    </a:lnTo>
                    <a:lnTo>
                      <a:pt x="308" y="444"/>
                    </a:lnTo>
                    <a:lnTo>
                      <a:pt x="316" y="458"/>
                    </a:lnTo>
                    <a:lnTo>
                      <a:pt x="324" y="458"/>
                    </a:lnTo>
                    <a:lnTo>
                      <a:pt x="332" y="466"/>
                    </a:lnTo>
                    <a:lnTo>
                      <a:pt x="334" y="474"/>
                    </a:lnTo>
                    <a:lnTo>
                      <a:pt x="330" y="486"/>
                    </a:lnTo>
                    <a:lnTo>
                      <a:pt x="330" y="490"/>
                    </a:lnTo>
                    <a:lnTo>
                      <a:pt x="336" y="500"/>
                    </a:lnTo>
                    <a:lnTo>
                      <a:pt x="346" y="506"/>
                    </a:lnTo>
                    <a:lnTo>
                      <a:pt x="350" y="496"/>
                    </a:lnTo>
                    <a:lnTo>
                      <a:pt x="356" y="494"/>
                    </a:lnTo>
                    <a:lnTo>
                      <a:pt x="370" y="500"/>
                    </a:lnTo>
                    <a:lnTo>
                      <a:pt x="376" y="502"/>
                    </a:lnTo>
                    <a:lnTo>
                      <a:pt x="384" y="494"/>
                    </a:lnTo>
                    <a:lnTo>
                      <a:pt x="388" y="494"/>
                    </a:lnTo>
                    <a:lnTo>
                      <a:pt x="392" y="498"/>
                    </a:lnTo>
                    <a:lnTo>
                      <a:pt x="412" y="498"/>
                    </a:lnTo>
                    <a:lnTo>
                      <a:pt x="420" y="504"/>
                    </a:lnTo>
                    <a:lnTo>
                      <a:pt x="424" y="502"/>
                    </a:lnTo>
                    <a:lnTo>
                      <a:pt x="444" y="502"/>
                    </a:lnTo>
                    <a:lnTo>
                      <a:pt x="442" y="494"/>
                    </a:lnTo>
                    <a:lnTo>
                      <a:pt x="452" y="488"/>
                    </a:lnTo>
                    <a:lnTo>
                      <a:pt x="462" y="496"/>
                    </a:lnTo>
                    <a:lnTo>
                      <a:pt x="464" y="508"/>
                    </a:lnTo>
                    <a:lnTo>
                      <a:pt x="470" y="516"/>
                    </a:lnTo>
                    <a:lnTo>
                      <a:pt x="436" y="762"/>
                    </a:lnTo>
                    <a:lnTo>
                      <a:pt x="434" y="762"/>
                    </a:lnTo>
                    <a:lnTo>
                      <a:pt x="216" y="722"/>
                    </a:lnTo>
                    <a:lnTo>
                      <a:pt x="0" y="678"/>
                    </a:lnTo>
                    <a:close/>
                  </a:path>
                </a:pathLst>
              </a:custGeom>
              <a:grpFill/>
              <a:ln w="3175" cap="flat" cmpd="sng">
                <a:solidFill>
                  <a:schemeClr val="accent1">
                    <a:lumMod val="40000"/>
                    <a:lumOff val="6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18" name="Freeform 8">
                <a:extLst>
                  <a:ext uri="{FF2B5EF4-FFF2-40B4-BE49-F238E27FC236}">
                    <a16:creationId xmlns:a16="http://schemas.microsoft.com/office/drawing/2014/main" id="{0DD649D0-B689-4DF1-AC4E-7026D4E93164}"/>
                  </a:ext>
                </a:extLst>
              </p:cNvPr>
              <p:cNvSpPr>
                <a:spLocks/>
              </p:cNvSpPr>
              <p:nvPr/>
            </p:nvSpPr>
            <p:spPr bwMode="gray">
              <a:xfrm>
                <a:off x="1270" y="1359"/>
                <a:ext cx="504" cy="775"/>
              </a:xfrm>
              <a:custGeom>
                <a:avLst/>
                <a:gdLst>
                  <a:gd name="T0" fmla="*/ 74 w 502"/>
                  <a:gd name="T1" fmla="*/ 0 h 772"/>
                  <a:gd name="T2" fmla="*/ 0 w 502"/>
                  <a:gd name="T3" fmla="*/ 295 h 772"/>
                  <a:gd name="T4" fmla="*/ 325 w 502"/>
                  <a:gd name="T5" fmla="*/ 775 h 772"/>
                  <a:gd name="T6" fmla="*/ 325 w 502"/>
                  <a:gd name="T7" fmla="*/ 771 h 772"/>
                  <a:gd name="T8" fmla="*/ 329 w 502"/>
                  <a:gd name="T9" fmla="*/ 763 h 772"/>
                  <a:gd name="T10" fmla="*/ 335 w 502"/>
                  <a:gd name="T11" fmla="*/ 743 h 772"/>
                  <a:gd name="T12" fmla="*/ 331 w 502"/>
                  <a:gd name="T13" fmla="*/ 735 h 772"/>
                  <a:gd name="T14" fmla="*/ 337 w 502"/>
                  <a:gd name="T15" fmla="*/ 689 h 772"/>
                  <a:gd name="T16" fmla="*/ 333 w 502"/>
                  <a:gd name="T17" fmla="*/ 671 h 772"/>
                  <a:gd name="T18" fmla="*/ 337 w 502"/>
                  <a:gd name="T19" fmla="*/ 665 h 772"/>
                  <a:gd name="T20" fmla="*/ 349 w 502"/>
                  <a:gd name="T21" fmla="*/ 663 h 772"/>
                  <a:gd name="T22" fmla="*/ 365 w 502"/>
                  <a:gd name="T23" fmla="*/ 667 h 772"/>
                  <a:gd name="T24" fmla="*/ 369 w 502"/>
                  <a:gd name="T25" fmla="*/ 673 h 772"/>
                  <a:gd name="T26" fmla="*/ 369 w 502"/>
                  <a:gd name="T27" fmla="*/ 677 h 772"/>
                  <a:gd name="T28" fmla="*/ 375 w 502"/>
                  <a:gd name="T29" fmla="*/ 683 h 772"/>
                  <a:gd name="T30" fmla="*/ 384 w 502"/>
                  <a:gd name="T31" fmla="*/ 683 h 772"/>
                  <a:gd name="T32" fmla="*/ 400 w 502"/>
                  <a:gd name="T33" fmla="*/ 640 h 772"/>
                  <a:gd name="T34" fmla="*/ 408 w 502"/>
                  <a:gd name="T35" fmla="*/ 588 h 772"/>
                  <a:gd name="T36" fmla="*/ 504 w 502"/>
                  <a:gd name="T37" fmla="*/ 94 h 772"/>
                  <a:gd name="T38" fmla="*/ 287 w 502"/>
                  <a:gd name="T39" fmla="*/ 50 h 772"/>
                  <a:gd name="T40" fmla="*/ 74 w 502"/>
                  <a:gd name="T41" fmla="*/ 0 h 77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502" h="772">
                    <a:moveTo>
                      <a:pt x="74" y="0"/>
                    </a:moveTo>
                    <a:lnTo>
                      <a:pt x="0" y="294"/>
                    </a:lnTo>
                    <a:lnTo>
                      <a:pt x="324" y="772"/>
                    </a:lnTo>
                    <a:lnTo>
                      <a:pt x="324" y="768"/>
                    </a:lnTo>
                    <a:lnTo>
                      <a:pt x="328" y="760"/>
                    </a:lnTo>
                    <a:lnTo>
                      <a:pt x="334" y="740"/>
                    </a:lnTo>
                    <a:lnTo>
                      <a:pt x="330" y="732"/>
                    </a:lnTo>
                    <a:lnTo>
                      <a:pt x="336" y="686"/>
                    </a:lnTo>
                    <a:lnTo>
                      <a:pt x="332" y="668"/>
                    </a:lnTo>
                    <a:lnTo>
                      <a:pt x="336" y="662"/>
                    </a:lnTo>
                    <a:lnTo>
                      <a:pt x="348" y="660"/>
                    </a:lnTo>
                    <a:lnTo>
                      <a:pt x="364" y="664"/>
                    </a:lnTo>
                    <a:lnTo>
                      <a:pt x="368" y="670"/>
                    </a:lnTo>
                    <a:lnTo>
                      <a:pt x="368" y="674"/>
                    </a:lnTo>
                    <a:lnTo>
                      <a:pt x="374" y="680"/>
                    </a:lnTo>
                    <a:lnTo>
                      <a:pt x="382" y="680"/>
                    </a:lnTo>
                    <a:lnTo>
                      <a:pt x="398" y="638"/>
                    </a:lnTo>
                    <a:lnTo>
                      <a:pt x="406" y="586"/>
                    </a:lnTo>
                    <a:lnTo>
                      <a:pt x="502" y="94"/>
                    </a:lnTo>
                    <a:lnTo>
                      <a:pt x="286" y="50"/>
                    </a:lnTo>
                    <a:lnTo>
                      <a:pt x="74" y="0"/>
                    </a:lnTo>
                    <a:close/>
                  </a:path>
                </a:pathLst>
              </a:custGeom>
              <a:grpFill/>
              <a:ln w="3175" cap="flat" cmpd="sng">
                <a:solidFill>
                  <a:schemeClr val="accent1">
                    <a:lumMod val="40000"/>
                    <a:lumOff val="6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19" name="Freeform 9">
                <a:extLst>
                  <a:ext uri="{FF2B5EF4-FFF2-40B4-BE49-F238E27FC236}">
                    <a16:creationId xmlns:a16="http://schemas.microsoft.com/office/drawing/2014/main" id="{F622BCAF-5DE4-4403-81C6-7F8152D8985E}"/>
                  </a:ext>
                </a:extLst>
              </p:cNvPr>
              <p:cNvSpPr>
                <a:spLocks/>
              </p:cNvSpPr>
              <p:nvPr/>
            </p:nvSpPr>
            <p:spPr bwMode="gray">
              <a:xfrm>
                <a:off x="2073" y="1612"/>
                <a:ext cx="574" cy="455"/>
              </a:xfrm>
              <a:custGeom>
                <a:avLst/>
                <a:gdLst>
                  <a:gd name="T0" fmla="*/ 0 w 572"/>
                  <a:gd name="T1" fmla="*/ 397 h 454"/>
                  <a:gd name="T2" fmla="*/ 54 w 572"/>
                  <a:gd name="T3" fmla="*/ 0 h 454"/>
                  <a:gd name="T4" fmla="*/ 425 w 572"/>
                  <a:gd name="T5" fmla="*/ 42 h 454"/>
                  <a:gd name="T6" fmla="*/ 574 w 572"/>
                  <a:gd name="T7" fmla="*/ 54 h 454"/>
                  <a:gd name="T8" fmla="*/ 568 w 572"/>
                  <a:gd name="T9" fmla="*/ 154 h 454"/>
                  <a:gd name="T10" fmla="*/ 550 w 572"/>
                  <a:gd name="T11" fmla="*/ 455 h 454"/>
                  <a:gd name="T12" fmla="*/ 474 w 572"/>
                  <a:gd name="T13" fmla="*/ 449 h 454"/>
                  <a:gd name="T14" fmla="*/ 0 w 572"/>
                  <a:gd name="T15" fmla="*/ 397 h 45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72" h="454">
                    <a:moveTo>
                      <a:pt x="0" y="396"/>
                    </a:moveTo>
                    <a:lnTo>
                      <a:pt x="54" y="0"/>
                    </a:lnTo>
                    <a:lnTo>
                      <a:pt x="424" y="42"/>
                    </a:lnTo>
                    <a:lnTo>
                      <a:pt x="572" y="54"/>
                    </a:lnTo>
                    <a:lnTo>
                      <a:pt x="566" y="154"/>
                    </a:lnTo>
                    <a:lnTo>
                      <a:pt x="548" y="454"/>
                    </a:lnTo>
                    <a:lnTo>
                      <a:pt x="472" y="448"/>
                    </a:lnTo>
                    <a:lnTo>
                      <a:pt x="0" y="396"/>
                    </a:lnTo>
                    <a:close/>
                  </a:path>
                </a:pathLst>
              </a:custGeom>
              <a:grpFill/>
              <a:ln w="3175" cap="flat" cmpd="sng">
                <a:solidFill>
                  <a:schemeClr val="accent1">
                    <a:lumMod val="40000"/>
                    <a:lumOff val="6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20" name="Freeform 10">
                <a:extLst>
                  <a:ext uri="{FF2B5EF4-FFF2-40B4-BE49-F238E27FC236}">
                    <a16:creationId xmlns:a16="http://schemas.microsoft.com/office/drawing/2014/main" id="{B933F2D9-D386-4751-9FBC-F2B8ABA87046}"/>
                  </a:ext>
                </a:extLst>
              </p:cNvPr>
              <p:cNvSpPr>
                <a:spLocks/>
              </p:cNvSpPr>
              <p:nvPr/>
            </p:nvSpPr>
            <p:spPr bwMode="gray">
              <a:xfrm>
                <a:off x="1993" y="2008"/>
                <a:ext cx="553" cy="574"/>
              </a:xfrm>
              <a:custGeom>
                <a:avLst/>
                <a:gdLst>
                  <a:gd name="T0" fmla="*/ 80 w 552"/>
                  <a:gd name="T1" fmla="*/ 0 h 570"/>
                  <a:gd name="T2" fmla="*/ 0 w 552"/>
                  <a:gd name="T3" fmla="*/ 564 h 570"/>
                  <a:gd name="T4" fmla="*/ 0 w 552"/>
                  <a:gd name="T5" fmla="*/ 564 h 570"/>
                  <a:gd name="T6" fmla="*/ 72 w 552"/>
                  <a:gd name="T7" fmla="*/ 574 h 570"/>
                  <a:gd name="T8" fmla="*/ 78 w 552"/>
                  <a:gd name="T9" fmla="*/ 530 h 570"/>
                  <a:gd name="T10" fmla="*/ 214 w 552"/>
                  <a:gd name="T11" fmla="*/ 546 h 570"/>
                  <a:gd name="T12" fmla="*/ 214 w 552"/>
                  <a:gd name="T13" fmla="*/ 544 h 570"/>
                  <a:gd name="T14" fmla="*/ 210 w 552"/>
                  <a:gd name="T15" fmla="*/ 536 h 570"/>
                  <a:gd name="T16" fmla="*/ 214 w 552"/>
                  <a:gd name="T17" fmla="*/ 532 h 570"/>
                  <a:gd name="T18" fmla="*/ 212 w 552"/>
                  <a:gd name="T19" fmla="*/ 530 h 570"/>
                  <a:gd name="T20" fmla="*/ 210 w 552"/>
                  <a:gd name="T21" fmla="*/ 526 h 570"/>
                  <a:gd name="T22" fmla="*/ 212 w 552"/>
                  <a:gd name="T23" fmla="*/ 524 h 570"/>
                  <a:gd name="T24" fmla="*/ 509 w 552"/>
                  <a:gd name="T25" fmla="*/ 554 h 570"/>
                  <a:gd name="T26" fmla="*/ 545 w 552"/>
                  <a:gd name="T27" fmla="*/ 103 h 570"/>
                  <a:gd name="T28" fmla="*/ 551 w 552"/>
                  <a:gd name="T29" fmla="*/ 103 h 570"/>
                  <a:gd name="T30" fmla="*/ 553 w 552"/>
                  <a:gd name="T31" fmla="*/ 52 h 570"/>
                  <a:gd name="T32" fmla="*/ 80 w 552"/>
                  <a:gd name="T33" fmla="*/ 0 h 57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2" h="570">
                    <a:moveTo>
                      <a:pt x="80" y="0"/>
                    </a:moveTo>
                    <a:lnTo>
                      <a:pt x="0" y="560"/>
                    </a:lnTo>
                    <a:lnTo>
                      <a:pt x="72" y="570"/>
                    </a:lnTo>
                    <a:lnTo>
                      <a:pt x="78" y="526"/>
                    </a:lnTo>
                    <a:lnTo>
                      <a:pt x="214" y="542"/>
                    </a:lnTo>
                    <a:lnTo>
                      <a:pt x="214" y="540"/>
                    </a:lnTo>
                    <a:lnTo>
                      <a:pt x="210" y="532"/>
                    </a:lnTo>
                    <a:lnTo>
                      <a:pt x="214" y="528"/>
                    </a:lnTo>
                    <a:lnTo>
                      <a:pt x="212" y="526"/>
                    </a:lnTo>
                    <a:lnTo>
                      <a:pt x="210" y="522"/>
                    </a:lnTo>
                    <a:lnTo>
                      <a:pt x="212" y="520"/>
                    </a:lnTo>
                    <a:lnTo>
                      <a:pt x="508" y="550"/>
                    </a:lnTo>
                    <a:lnTo>
                      <a:pt x="544" y="102"/>
                    </a:lnTo>
                    <a:lnTo>
                      <a:pt x="550" y="102"/>
                    </a:lnTo>
                    <a:lnTo>
                      <a:pt x="552" y="52"/>
                    </a:lnTo>
                    <a:lnTo>
                      <a:pt x="80" y="0"/>
                    </a:lnTo>
                    <a:close/>
                  </a:path>
                </a:pathLst>
              </a:custGeom>
              <a:grpFill/>
              <a:ln w="3175" cap="flat" cmpd="sng">
                <a:solidFill>
                  <a:schemeClr val="accent1">
                    <a:lumMod val="40000"/>
                    <a:lumOff val="6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21" name="Freeform 11">
                <a:extLst>
                  <a:ext uri="{FF2B5EF4-FFF2-40B4-BE49-F238E27FC236}">
                    <a16:creationId xmlns:a16="http://schemas.microsoft.com/office/drawing/2014/main" id="{B73E84C4-EA92-4B55-9A40-9DE2375D95D9}"/>
                  </a:ext>
                </a:extLst>
              </p:cNvPr>
              <p:cNvSpPr>
                <a:spLocks/>
              </p:cNvSpPr>
              <p:nvPr/>
            </p:nvSpPr>
            <p:spPr bwMode="gray">
              <a:xfrm>
                <a:off x="2498" y="1453"/>
                <a:ext cx="655" cy="322"/>
              </a:xfrm>
              <a:custGeom>
                <a:avLst/>
                <a:gdLst>
                  <a:gd name="T0" fmla="*/ 0 w 650"/>
                  <a:gd name="T1" fmla="*/ 200 h 322"/>
                  <a:gd name="T2" fmla="*/ 16 w 650"/>
                  <a:gd name="T3" fmla="*/ 0 h 322"/>
                  <a:gd name="T4" fmla="*/ 421 w 650"/>
                  <a:gd name="T5" fmla="*/ 22 h 322"/>
                  <a:gd name="T6" fmla="*/ 431 w 650"/>
                  <a:gd name="T7" fmla="*/ 38 h 322"/>
                  <a:gd name="T8" fmla="*/ 445 w 650"/>
                  <a:gd name="T9" fmla="*/ 38 h 322"/>
                  <a:gd name="T10" fmla="*/ 455 w 650"/>
                  <a:gd name="T11" fmla="*/ 34 h 322"/>
                  <a:gd name="T12" fmla="*/ 464 w 650"/>
                  <a:gd name="T13" fmla="*/ 40 h 322"/>
                  <a:gd name="T14" fmla="*/ 468 w 650"/>
                  <a:gd name="T15" fmla="*/ 52 h 322"/>
                  <a:gd name="T16" fmla="*/ 480 w 650"/>
                  <a:gd name="T17" fmla="*/ 56 h 322"/>
                  <a:gd name="T18" fmla="*/ 490 w 650"/>
                  <a:gd name="T19" fmla="*/ 52 h 322"/>
                  <a:gd name="T20" fmla="*/ 500 w 650"/>
                  <a:gd name="T21" fmla="*/ 46 h 322"/>
                  <a:gd name="T22" fmla="*/ 514 w 650"/>
                  <a:gd name="T23" fmla="*/ 46 h 322"/>
                  <a:gd name="T24" fmla="*/ 522 w 650"/>
                  <a:gd name="T25" fmla="*/ 48 h 322"/>
                  <a:gd name="T26" fmla="*/ 554 w 650"/>
                  <a:gd name="T27" fmla="*/ 68 h 322"/>
                  <a:gd name="T28" fmla="*/ 568 w 650"/>
                  <a:gd name="T29" fmla="*/ 80 h 322"/>
                  <a:gd name="T30" fmla="*/ 570 w 650"/>
                  <a:gd name="T31" fmla="*/ 90 h 322"/>
                  <a:gd name="T32" fmla="*/ 580 w 650"/>
                  <a:gd name="T33" fmla="*/ 96 h 322"/>
                  <a:gd name="T34" fmla="*/ 580 w 650"/>
                  <a:gd name="T35" fmla="*/ 102 h 322"/>
                  <a:gd name="T36" fmla="*/ 574 w 650"/>
                  <a:gd name="T37" fmla="*/ 116 h 322"/>
                  <a:gd name="T38" fmla="*/ 582 w 650"/>
                  <a:gd name="T39" fmla="*/ 124 h 322"/>
                  <a:gd name="T40" fmla="*/ 588 w 650"/>
                  <a:gd name="T41" fmla="*/ 140 h 322"/>
                  <a:gd name="T42" fmla="*/ 597 w 650"/>
                  <a:gd name="T43" fmla="*/ 148 h 322"/>
                  <a:gd name="T44" fmla="*/ 595 w 650"/>
                  <a:gd name="T45" fmla="*/ 156 h 322"/>
                  <a:gd name="T46" fmla="*/ 597 w 650"/>
                  <a:gd name="T47" fmla="*/ 164 h 322"/>
                  <a:gd name="T48" fmla="*/ 607 w 650"/>
                  <a:gd name="T49" fmla="*/ 172 h 322"/>
                  <a:gd name="T50" fmla="*/ 609 w 650"/>
                  <a:gd name="T51" fmla="*/ 180 h 322"/>
                  <a:gd name="T52" fmla="*/ 607 w 650"/>
                  <a:gd name="T53" fmla="*/ 188 h 322"/>
                  <a:gd name="T54" fmla="*/ 605 w 650"/>
                  <a:gd name="T55" fmla="*/ 204 h 322"/>
                  <a:gd name="T56" fmla="*/ 615 w 650"/>
                  <a:gd name="T57" fmla="*/ 208 h 322"/>
                  <a:gd name="T58" fmla="*/ 617 w 650"/>
                  <a:gd name="T59" fmla="*/ 216 h 322"/>
                  <a:gd name="T60" fmla="*/ 613 w 650"/>
                  <a:gd name="T61" fmla="*/ 224 h 322"/>
                  <a:gd name="T62" fmla="*/ 615 w 650"/>
                  <a:gd name="T63" fmla="*/ 232 h 322"/>
                  <a:gd name="T64" fmla="*/ 621 w 650"/>
                  <a:gd name="T65" fmla="*/ 240 h 322"/>
                  <a:gd name="T66" fmla="*/ 617 w 650"/>
                  <a:gd name="T67" fmla="*/ 248 h 322"/>
                  <a:gd name="T68" fmla="*/ 621 w 650"/>
                  <a:gd name="T69" fmla="*/ 258 h 322"/>
                  <a:gd name="T70" fmla="*/ 623 w 650"/>
                  <a:gd name="T71" fmla="*/ 262 h 322"/>
                  <a:gd name="T72" fmla="*/ 629 w 650"/>
                  <a:gd name="T73" fmla="*/ 272 h 322"/>
                  <a:gd name="T74" fmla="*/ 637 w 650"/>
                  <a:gd name="T75" fmla="*/ 280 h 322"/>
                  <a:gd name="T76" fmla="*/ 639 w 650"/>
                  <a:gd name="T77" fmla="*/ 294 h 322"/>
                  <a:gd name="T78" fmla="*/ 649 w 650"/>
                  <a:gd name="T79" fmla="*/ 306 h 322"/>
                  <a:gd name="T80" fmla="*/ 655 w 650"/>
                  <a:gd name="T81" fmla="*/ 308 h 322"/>
                  <a:gd name="T82" fmla="*/ 653 w 650"/>
                  <a:gd name="T83" fmla="*/ 320 h 322"/>
                  <a:gd name="T84" fmla="*/ 653 w 650"/>
                  <a:gd name="T85" fmla="*/ 322 h 322"/>
                  <a:gd name="T86" fmla="*/ 143 w 650"/>
                  <a:gd name="T87" fmla="*/ 312 h 322"/>
                  <a:gd name="T88" fmla="*/ 149 w 650"/>
                  <a:gd name="T89" fmla="*/ 212 h 322"/>
                  <a:gd name="T90" fmla="*/ 0 w 650"/>
                  <a:gd name="T91" fmla="*/ 200 h 322"/>
                  <a:gd name="T92" fmla="*/ 0 w 650"/>
                  <a:gd name="T93" fmla="*/ 200 h 32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650" h="322">
                    <a:moveTo>
                      <a:pt x="0" y="200"/>
                    </a:moveTo>
                    <a:lnTo>
                      <a:pt x="16" y="0"/>
                    </a:lnTo>
                    <a:lnTo>
                      <a:pt x="418" y="22"/>
                    </a:lnTo>
                    <a:lnTo>
                      <a:pt x="428" y="38"/>
                    </a:lnTo>
                    <a:lnTo>
                      <a:pt x="442" y="38"/>
                    </a:lnTo>
                    <a:lnTo>
                      <a:pt x="452" y="34"/>
                    </a:lnTo>
                    <a:lnTo>
                      <a:pt x="460" y="40"/>
                    </a:lnTo>
                    <a:lnTo>
                      <a:pt x="464" y="52"/>
                    </a:lnTo>
                    <a:lnTo>
                      <a:pt x="476" y="56"/>
                    </a:lnTo>
                    <a:lnTo>
                      <a:pt x="486" y="52"/>
                    </a:lnTo>
                    <a:lnTo>
                      <a:pt x="496" y="46"/>
                    </a:lnTo>
                    <a:lnTo>
                      <a:pt x="510" y="46"/>
                    </a:lnTo>
                    <a:lnTo>
                      <a:pt x="518" y="48"/>
                    </a:lnTo>
                    <a:lnTo>
                      <a:pt x="550" y="68"/>
                    </a:lnTo>
                    <a:lnTo>
                      <a:pt x="564" y="80"/>
                    </a:lnTo>
                    <a:lnTo>
                      <a:pt x="566" y="90"/>
                    </a:lnTo>
                    <a:lnTo>
                      <a:pt x="576" y="96"/>
                    </a:lnTo>
                    <a:lnTo>
                      <a:pt x="576" y="102"/>
                    </a:lnTo>
                    <a:lnTo>
                      <a:pt x="570" y="116"/>
                    </a:lnTo>
                    <a:lnTo>
                      <a:pt x="578" y="124"/>
                    </a:lnTo>
                    <a:lnTo>
                      <a:pt x="584" y="140"/>
                    </a:lnTo>
                    <a:lnTo>
                      <a:pt x="592" y="148"/>
                    </a:lnTo>
                    <a:lnTo>
                      <a:pt x="590" y="156"/>
                    </a:lnTo>
                    <a:lnTo>
                      <a:pt x="592" y="164"/>
                    </a:lnTo>
                    <a:lnTo>
                      <a:pt x="602" y="172"/>
                    </a:lnTo>
                    <a:lnTo>
                      <a:pt x="604" y="180"/>
                    </a:lnTo>
                    <a:lnTo>
                      <a:pt x="602" y="188"/>
                    </a:lnTo>
                    <a:lnTo>
                      <a:pt x="600" y="204"/>
                    </a:lnTo>
                    <a:lnTo>
                      <a:pt x="610" y="208"/>
                    </a:lnTo>
                    <a:lnTo>
                      <a:pt x="612" y="216"/>
                    </a:lnTo>
                    <a:lnTo>
                      <a:pt x="608" y="224"/>
                    </a:lnTo>
                    <a:lnTo>
                      <a:pt x="610" y="232"/>
                    </a:lnTo>
                    <a:lnTo>
                      <a:pt x="616" y="240"/>
                    </a:lnTo>
                    <a:lnTo>
                      <a:pt x="612" y="248"/>
                    </a:lnTo>
                    <a:lnTo>
                      <a:pt x="616" y="258"/>
                    </a:lnTo>
                    <a:lnTo>
                      <a:pt x="618" y="262"/>
                    </a:lnTo>
                    <a:lnTo>
                      <a:pt x="624" y="272"/>
                    </a:lnTo>
                    <a:lnTo>
                      <a:pt x="632" y="280"/>
                    </a:lnTo>
                    <a:lnTo>
                      <a:pt x="634" y="294"/>
                    </a:lnTo>
                    <a:lnTo>
                      <a:pt x="644" y="306"/>
                    </a:lnTo>
                    <a:lnTo>
                      <a:pt x="650" y="308"/>
                    </a:lnTo>
                    <a:lnTo>
                      <a:pt x="648" y="320"/>
                    </a:lnTo>
                    <a:lnTo>
                      <a:pt x="648" y="322"/>
                    </a:lnTo>
                    <a:lnTo>
                      <a:pt x="142" y="312"/>
                    </a:lnTo>
                    <a:lnTo>
                      <a:pt x="148" y="212"/>
                    </a:lnTo>
                    <a:lnTo>
                      <a:pt x="0" y="200"/>
                    </a:lnTo>
                    <a:close/>
                  </a:path>
                </a:pathLst>
              </a:custGeom>
              <a:grpFill/>
              <a:ln w="3175" cap="flat" cmpd="sng">
                <a:solidFill>
                  <a:schemeClr val="accent1">
                    <a:lumMod val="40000"/>
                    <a:lumOff val="6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22" name="Freeform 12">
                <a:extLst>
                  <a:ext uri="{FF2B5EF4-FFF2-40B4-BE49-F238E27FC236}">
                    <a16:creationId xmlns:a16="http://schemas.microsoft.com/office/drawing/2014/main" id="{4E223189-0F41-44E5-9F4C-6AD0CAE2D05C}"/>
                  </a:ext>
                </a:extLst>
              </p:cNvPr>
              <p:cNvSpPr>
                <a:spLocks/>
              </p:cNvSpPr>
              <p:nvPr/>
            </p:nvSpPr>
            <p:spPr bwMode="gray">
              <a:xfrm>
                <a:off x="2624" y="1766"/>
                <a:ext cx="586" cy="312"/>
              </a:xfrm>
              <a:custGeom>
                <a:avLst/>
                <a:gdLst>
                  <a:gd name="T0" fmla="*/ 18 w 584"/>
                  <a:gd name="T1" fmla="*/ 0 h 312"/>
                  <a:gd name="T2" fmla="*/ 526 w 584"/>
                  <a:gd name="T3" fmla="*/ 10 h 312"/>
                  <a:gd name="T4" fmla="*/ 560 w 584"/>
                  <a:gd name="T5" fmla="*/ 36 h 312"/>
                  <a:gd name="T6" fmla="*/ 550 w 584"/>
                  <a:gd name="T7" fmla="*/ 48 h 312"/>
                  <a:gd name="T8" fmla="*/ 548 w 584"/>
                  <a:gd name="T9" fmla="*/ 60 h 312"/>
                  <a:gd name="T10" fmla="*/ 552 w 584"/>
                  <a:gd name="T11" fmla="*/ 66 h 312"/>
                  <a:gd name="T12" fmla="*/ 560 w 584"/>
                  <a:gd name="T13" fmla="*/ 70 h 312"/>
                  <a:gd name="T14" fmla="*/ 566 w 584"/>
                  <a:gd name="T15" fmla="*/ 88 h 312"/>
                  <a:gd name="T16" fmla="*/ 574 w 584"/>
                  <a:gd name="T17" fmla="*/ 92 h 312"/>
                  <a:gd name="T18" fmla="*/ 580 w 584"/>
                  <a:gd name="T19" fmla="*/ 94 h 312"/>
                  <a:gd name="T20" fmla="*/ 584 w 584"/>
                  <a:gd name="T21" fmla="*/ 96 h 312"/>
                  <a:gd name="T22" fmla="*/ 586 w 584"/>
                  <a:gd name="T23" fmla="*/ 312 h 312"/>
                  <a:gd name="T24" fmla="*/ 0 w 584"/>
                  <a:gd name="T25" fmla="*/ 300 h 312"/>
                  <a:gd name="T26" fmla="*/ 18 w 584"/>
                  <a:gd name="T27" fmla="*/ 0 h 31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584" h="312">
                    <a:moveTo>
                      <a:pt x="18" y="0"/>
                    </a:moveTo>
                    <a:lnTo>
                      <a:pt x="524" y="10"/>
                    </a:lnTo>
                    <a:lnTo>
                      <a:pt x="558" y="36"/>
                    </a:lnTo>
                    <a:lnTo>
                      <a:pt x="548" y="48"/>
                    </a:lnTo>
                    <a:lnTo>
                      <a:pt x="546" y="60"/>
                    </a:lnTo>
                    <a:lnTo>
                      <a:pt x="550" y="66"/>
                    </a:lnTo>
                    <a:lnTo>
                      <a:pt x="558" y="70"/>
                    </a:lnTo>
                    <a:lnTo>
                      <a:pt x="564" y="88"/>
                    </a:lnTo>
                    <a:lnTo>
                      <a:pt x="572" y="92"/>
                    </a:lnTo>
                    <a:lnTo>
                      <a:pt x="578" y="94"/>
                    </a:lnTo>
                    <a:lnTo>
                      <a:pt x="582" y="96"/>
                    </a:lnTo>
                    <a:lnTo>
                      <a:pt x="584" y="312"/>
                    </a:lnTo>
                    <a:lnTo>
                      <a:pt x="0" y="300"/>
                    </a:lnTo>
                    <a:lnTo>
                      <a:pt x="18" y="0"/>
                    </a:lnTo>
                    <a:close/>
                  </a:path>
                </a:pathLst>
              </a:custGeom>
              <a:grpFill/>
              <a:ln w="3175" cap="flat" cmpd="sng">
                <a:solidFill>
                  <a:schemeClr val="accent1">
                    <a:lumMod val="40000"/>
                    <a:lumOff val="6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23" name="Freeform 13">
                <a:extLst>
                  <a:ext uri="{FF2B5EF4-FFF2-40B4-BE49-F238E27FC236}">
                    <a16:creationId xmlns:a16="http://schemas.microsoft.com/office/drawing/2014/main" id="{E9B0606C-2640-47B0-B313-8918704D7C37}"/>
                  </a:ext>
                </a:extLst>
              </p:cNvPr>
              <p:cNvSpPr>
                <a:spLocks/>
              </p:cNvSpPr>
              <p:nvPr/>
            </p:nvSpPr>
            <p:spPr bwMode="gray">
              <a:xfrm>
                <a:off x="3119" y="1708"/>
                <a:ext cx="532" cy="457"/>
              </a:xfrm>
              <a:custGeom>
                <a:avLst/>
                <a:gdLst>
                  <a:gd name="T0" fmla="*/ 447 w 528"/>
                  <a:gd name="T1" fmla="*/ 405 h 456"/>
                  <a:gd name="T2" fmla="*/ 453 w 528"/>
                  <a:gd name="T3" fmla="*/ 415 h 456"/>
                  <a:gd name="T4" fmla="*/ 455 w 528"/>
                  <a:gd name="T5" fmla="*/ 431 h 456"/>
                  <a:gd name="T6" fmla="*/ 435 w 528"/>
                  <a:gd name="T7" fmla="*/ 451 h 456"/>
                  <a:gd name="T8" fmla="*/ 488 w 528"/>
                  <a:gd name="T9" fmla="*/ 453 h 456"/>
                  <a:gd name="T10" fmla="*/ 490 w 528"/>
                  <a:gd name="T11" fmla="*/ 433 h 456"/>
                  <a:gd name="T12" fmla="*/ 500 w 528"/>
                  <a:gd name="T13" fmla="*/ 403 h 456"/>
                  <a:gd name="T14" fmla="*/ 516 w 528"/>
                  <a:gd name="T15" fmla="*/ 391 h 456"/>
                  <a:gd name="T16" fmla="*/ 524 w 528"/>
                  <a:gd name="T17" fmla="*/ 389 h 456"/>
                  <a:gd name="T18" fmla="*/ 530 w 528"/>
                  <a:gd name="T19" fmla="*/ 355 h 456"/>
                  <a:gd name="T20" fmla="*/ 522 w 528"/>
                  <a:gd name="T21" fmla="*/ 351 h 456"/>
                  <a:gd name="T22" fmla="*/ 520 w 528"/>
                  <a:gd name="T23" fmla="*/ 347 h 456"/>
                  <a:gd name="T24" fmla="*/ 514 w 528"/>
                  <a:gd name="T25" fmla="*/ 351 h 456"/>
                  <a:gd name="T26" fmla="*/ 494 w 528"/>
                  <a:gd name="T27" fmla="*/ 325 h 456"/>
                  <a:gd name="T28" fmla="*/ 500 w 528"/>
                  <a:gd name="T29" fmla="*/ 315 h 456"/>
                  <a:gd name="T30" fmla="*/ 494 w 528"/>
                  <a:gd name="T31" fmla="*/ 303 h 456"/>
                  <a:gd name="T32" fmla="*/ 468 w 528"/>
                  <a:gd name="T33" fmla="*/ 265 h 456"/>
                  <a:gd name="T34" fmla="*/ 433 w 528"/>
                  <a:gd name="T35" fmla="*/ 249 h 456"/>
                  <a:gd name="T36" fmla="*/ 415 w 528"/>
                  <a:gd name="T37" fmla="*/ 224 h 456"/>
                  <a:gd name="T38" fmla="*/ 433 w 528"/>
                  <a:gd name="T39" fmla="*/ 200 h 456"/>
                  <a:gd name="T40" fmla="*/ 435 w 528"/>
                  <a:gd name="T41" fmla="*/ 174 h 456"/>
                  <a:gd name="T42" fmla="*/ 413 w 528"/>
                  <a:gd name="T43" fmla="*/ 158 h 456"/>
                  <a:gd name="T44" fmla="*/ 399 w 528"/>
                  <a:gd name="T45" fmla="*/ 170 h 456"/>
                  <a:gd name="T46" fmla="*/ 383 w 528"/>
                  <a:gd name="T47" fmla="*/ 130 h 456"/>
                  <a:gd name="T48" fmla="*/ 353 w 528"/>
                  <a:gd name="T49" fmla="*/ 106 h 456"/>
                  <a:gd name="T50" fmla="*/ 330 w 528"/>
                  <a:gd name="T51" fmla="*/ 72 h 456"/>
                  <a:gd name="T52" fmla="*/ 322 w 528"/>
                  <a:gd name="T53" fmla="*/ 38 h 456"/>
                  <a:gd name="T54" fmla="*/ 326 w 528"/>
                  <a:gd name="T55" fmla="*/ 22 h 456"/>
                  <a:gd name="T56" fmla="*/ 0 w 528"/>
                  <a:gd name="T57" fmla="*/ 8 h 456"/>
                  <a:gd name="T58" fmla="*/ 14 w 528"/>
                  <a:gd name="T59" fmla="*/ 26 h 456"/>
                  <a:gd name="T60" fmla="*/ 26 w 528"/>
                  <a:gd name="T61" fmla="*/ 52 h 456"/>
                  <a:gd name="T62" fmla="*/ 30 w 528"/>
                  <a:gd name="T63" fmla="*/ 66 h 456"/>
                  <a:gd name="T64" fmla="*/ 64 w 528"/>
                  <a:gd name="T65" fmla="*/ 94 h 456"/>
                  <a:gd name="T66" fmla="*/ 52 w 528"/>
                  <a:gd name="T67" fmla="*/ 118 h 456"/>
                  <a:gd name="T68" fmla="*/ 64 w 528"/>
                  <a:gd name="T69" fmla="*/ 128 h 456"/>
                  <a:gd name="T70" fmla="*/ 79 w 528"/>
                  <a:gd name="T71" fmla="*/ 150 h 456"/>
                  <a:gd name="T72" fmla="*/ 89 w 528"/>
                  <a:gd name="T73" fmla="*/ 154 h 456"/>
                  <a:gd name="T74" fmla="*/ 93 w 528"/>
                  <a:gd name="T75" fmla="*/ 421 h 45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528" h="456">
                    <a:moveTo>
                      <a:pt x="92" y="420"/>
                    </a:moveTo>
                    <a:lnTo>
                      <a:pt x="444" y="404"/>
                    </a:lnTo>
                    <a:lnTo>
                      <a:pt x="442" y="408"/>
                    </a:lnTo>
                    <a:lnTo>
                      <a:pt x="450" y="414"/>
                    </a:lnTo>
                    <a:lnTo>
                      <a:pt x="454" y="422"/>
                    </a:lnTo>
                    <a:lnTo>
                      <a:pt x="452" y="430"/>
                    </a:lnTo>
                    <a:lnTo>
                      <a:pt x="442" y="438"/>
                    </a:lnTo>
                    <a:lnTo>
                      <a:pt x="432" y="450"/>
                    </a:lnTo>
                    <a:lnTo>
                      <a:pt x="430" y="456"/>
                    </a:lnTo>
                    <a:lnTo>
                      <a:pt x="484" y="452"/>
                    </a:lnTo>
                    <a:lnTo>
                      <a:pt x="488" y="438"/>
                    </a:lnTo>
                    <a:lnTo>
                      <a:pt x="486" y="432"/>
                    </a:lnTo>
                    <a:lnTo>
                      <a:pt x="490" y="416"/>
                    </a:lnTo>
                    <a:lnTo>
                      <a:pt x="496" y="402"/>
                    </a:lnTo>
                    <a:lnTo>
                      <a:pt x="502" y="394"/>
                    </a:lnTo>
                    <a:lnTo>
                      <a:pt x="512" y="390"/>
                    </a:lnTo>
                    <a:lnTo>
                      <a:pt x="516" y="392"/>
                    </a:lnTo>
                    <a:lnTo>
                      <a:pt x="520" y="388"/>
                    </a:lnTo>
                    <a:lnTo>
                      <a:pt x="528" y="364"/>
                    </a:lnTo>
                    <a:lnTo>
                      <a:pt x="526" y="354"/>
                    </a:lnTo>
                    <a:lnTo>
                      <a:pt x="520" y="352"/>
                    </a:lnTo>
                    <a:lnTo>
                      <a:pt x="518" y="350"/>
                    </a:lnTo>
                    <a:lnTo>
                      <a:pt x="518" y="348"/>
                    </a:lnTo>
                    <a:lnTo>
                      <a:pt x="516" y="346"/>
                    </a:lnTo>
                    <a:lnTo>
                      <a:pt x="510" y="346"/>
                    </a:lnTo>
                    <a:lnTo>
                      <a:pt x="510" y="350"/>
                    </a:lnTo>
                    <a:lnTo>
                      <a:pt x="506" y="352"/>
                    </a:lnTo>
                    <a:lnTo>
                      <a:pt x="490" y="324"/>
                    </a:lnTo>
                    <a:lnTo>
                      <a:pt x="490" y="320"/>
                    </a:lnTo>
                    <a:lnTo>
                      <a:pt x="496" y="314"/>
                    </a:lnTo>
                    <a:lnTo>
                      <a:pt x="498" y="310"/>
                    </a:lnTo>
                    <a:lnTo>
                      <a:pt x="490" y="302"/>
                    </a:lnTo>
                    <a:lnTo>
                      <a:pt x="486" y="284"/>
                    </a:lnTo>
                    <a:lnTo>
                      <a:pt x="464" y="264"/>
                    </a:lnTo>
                    <a:lnTo>
                      <a:pt x="452" y="262"/>
                    </a:lnTo>
                    <a:lnTo>
                      <a:pt x="430" y="248"/>
                    </a:lnTo>
                    <a:lnTo>
                      <a:pt x="418" y="234"/>
                    </a:lnTo>
                    <a:lnTo>
                      <a:pt x="412" y="224"/>
                    </a:lnTo>
                    <a:lnTo>
                      <a:pt x="416" y="218"/>
                    </a:lnTo>
                    <a:lnTo>
                      <a:pt x="430" y="200"/>
                    </a:lnTo>
                    <a:lnTo>
                      <a:pt x="428" y="186"/>
                    </a:lnTo>
                    <a:lnTo>
                      <a:pt x="432" y="174"/>
                    </a:lnTo>
                    <a:lnTo>
                      <a:pt x="428" y="168"/>
                    </a:lnTo>
                    <a:lnTo>
                      <a:pt x="410" y="158"/>
                    </a:lnTo>
                    <a:lnTo>
                      <a:pt x="404" y="162"/>
                    </a:lnTo>
                    <a:lnTo>
                      <a:pt x="396" y="170"/>
                    </a:lnTo>
                    <a:lnTo>
                      <a:pt x="392" y="166"/>
                    </a:lnTo>
                    <a:lnTo>
                      <a:pt x="380" y="130"/>
                    </a:lnTo>
                    <a:lnTo>
                      <a:pt x="374" y="124"/>
                    </a:lnTo>
                    <a:lnTo>
                      <a:pt x="350" y="106"/>
                    </a:lnTo>
                    <a:lnTo>
                      <a:pt x="328" y="80"/>
                    </a:lnTo>
                    <a:lnTo>
                      <a:pt x="328" y="72"/>
                    </a:lnTo>
                    <a:lnTo>
                      <a:pt x="320" y="56"/>
                    </a:lnTo>
                    <a:lnTo>
                      <a:pt x="320" y="38"/>
                    </a:lnTo>
                    <a:lnTo>
                      <a:pt x="324" y="26"/>
                    </a:lnTo>
                    <a:lnTo>
                      <a:pt x="324" y="22"/>
                    </a:lnTo>
                    <a:lnTo>
                      <a:pt x="300" y="0"/>
                    </a:lnTo>
                    <a:lnTo>
                      <a:pt x="0" y="8"/>
                    </a:lnTo>
                    <a:lnTo>
                      <a:pt x="6" y="18"/>
                    </a:lnTo>
                    <a:lnTo>
                      <a:pt x="14" y="26"/>
                    </a:lnTo>
                    <a:lnTo>
                      <a:pt x="16" y="40"/>
                    </a:lnTo>
                    <a:lnTo>
                      <a:pt x="26" y="52"/>
                    </a:lnTo>
                    <a:lnTo>
                      <a:pt x="32" y="54"/>
                    </a:lnTo>
                    <a:lnTo>
                      <a:pt x="30" y="66"/>
                    </a:lnTo>
                    <a:lnTo>
                      <a:pt x="30" y="68"/>
                    </a:lnTo>
                    <a:lnTo>
                      <a:pt x="64" y="94"/>
                    </a:lnTo>
                    <a:lnTo>
                      <a:pt x="54" y="106"/>
                    </a:lnTo>
                    <a:lnTo>
                      <a:pt x="52" y="118"/>
                    </a:lnTo>
                    <a:lnTo>
                      <a:pt x="56" y="124"/>
                    </a:lnTo>
                    <a:lnTo>
                      <a:pt x="64" y="128"/>
                    </a:lnTo>
                    <a:lnTo>
                      <a:pt x="70" y="146"/>
                    </a:lnTo>
                    <a:lnTo>
                      <a:pt x="78" y="150"/>
                    </a:lnTo>
                    <a:lnTo>
                      <a:pt x="84" y="152"/>
                    </a:lnTo>
                    <a:lnTo>
                      <a:pt x="88" y="154"/>
                    </a:lnTo>
                    <a:lnTo>
                      <a:pt x="90" y="370"/>
                    </a:lnTo>
                    <a:lnTo>
                      <a:pt x="92" y="420"/>
                    </a:lnTo>
                    <a:close/>
                  </a:path>
                </a:pathLst>
              </a:custGeom>
              <a:grpFill/>
              <a:ln w="3175" cap="flat" cmpd="sng">
                <a:solidFill>
                  <a:schemeClr val="accent1">
                    <a:lumMod val="40000"/>
                    <a:lumOff val="6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24" name="Freeform 14">
                <a:extLst>
                  <a:ext uri="{FF2B5EF4-FFF2-40B4-BE49-F238E27FC236}">
                    <a16:creationId xmlns:a16="http://schemas.microsoft.com/office/drawing/2014/main" id="{D2806E5D-1823-4563-A180-636347272126}"/>
                  </a:ext>
                </a:extLst>
              </p:cNvPr>
              <p:cNvSpPr>
                <a:spLocks/>
              </p:cNvSpPr>
              <p:nvPr/>
            </p:nvSpPr>
            <p:spPr bwMode="gray">
              <a:xfrm>
                <a:off x="3261" y="2468"/>
                <a:ext cx="453" cy="389"/>
              </a:xfrm>
              <a:custGeom>
                <a:avLst/>
                <a:gdLst>
                  <a:gd name="T0" fmla="*/ 243 w 448"/>
                  <a:gd name="T1" fmla="*/ 8 h 388"/>
                  <a:gd name="T2" fmla="*/ 259 w 448"/>
                  <a:gd name="T3" fmla="*/ 58 h 388"/>
                  <a:gd name="T4" fmla="*/ 255 w 448"/>
                  <a:gd name="T5" fmla="*/ 78 h 388"/>
                  <a:gd name="T6" fmla="*/ 231 w 448"/>
                  <a:gd name="T7" fmla="*/ 126 h 388"/>
                  <a:gd name="T8" fmla="*/ 372 w 448"/>
                  <a:gd name="T9" fmla="*/ 192 h 388"/>
                  <a:gd name="T10" fmla="*/ 372 w 448"/>
                  <a:gd name="T11" fmla="*/ 235 h 388"/>
                  <a:gd name="T12" fmla="*/ 370 w 448"/>
                  <a:gd name="T13" fmla="*/ 267 h 388"/>
                  <a:gd name="T14" fmla="*/ 338 w 448"/>
                  <a:gd name="T15" fmla="*/ 259 h 388"/>
                  <a:gd name="T16" fmla="*/ 330 w 448"/>
                  <a:gd name="T17" fmla="*/ 287 h 388"/>
                  <a:gd name="T18" fmla="*/ 364 w 448"/>
                  <a:gd name="T19" fmla="*/ 281 h 388"/>
                  <a:gd name="T20" fmla="*/ 386 w 448"/>
                  <a:gd name="T21" fmla="*/ 277 h 388"/>
                  <a:gd name="T22" fmla="*/ 378 w 448"/>
                  <a:gd name="T23" fmla="*/ 291 h 388"/>
                  <a:gd name="T24" fmla="*/ 390 w 448"/>
                  <a:gd name="T25" fmla="*/ 301 h 388"/>
                  <a:gd name="T26" fmla="*/ 419 w 448"/>
                  <a:gd name="T27" fmla="*/ 279 h 388"/>
                  <a:gd name="T28" fmla="*/ 433 w 448"/>
                  <a:gd name="T29" fmla="*/ 281 h 388"/>
                  <a:gd name="T30" fmla="*/ 431 w 448"/>
                  <a:gd name="T31" fmla="*/ 297 h 388"/>
                  <a:gd name="T32" fmla="*/ 398 w 448"/>
                  <a:gd name="T33" fmla="*/ 329 h 388"/>
                  <a:gd name="T34" fmla="*/ 419 w 448"/>
                  <a:gd name="T35" fmla="*/ 355 h 388"/>
                  <a:gd name="T36" fmla="*/ 449 w 448"/>
                  <a:gd name="T37" fmla="*/ 379 h 388"/>
                  <a:gd name="T38" fmla="*/ 419 w 448"/>
                  <a:gd name="T39" fmla="*/ 371 h 388"/>
                  <a:gd name="T40" fmla="*/ 376 w 448"/>
                  <a:gd name="T41" fmla="*/ 347 h 388"/>
                  <a:gd name="T42" fmla="*/ 360 w 448"/>
                  <a:gd name="T43" fmla="*/ 365 h 388"/>
                  <a:gd name="T44" fmla="*/ 350 w 448"/>
                  <a:gd name="T45" fmla="*/ 381 h 388"/>
                  <a:gd name="T46" fmla="*/ 334 w 448"/>
                  <a:gd name="T47" fmla="*/ 369 h 388"/>
                  <a:gd name="T48" fmla="*/ 318 w 448"/>
                  <a:gd name="T49" fmla="*/ 369 h 388"/>
                  <a:gd name="T50" fmla="*/ 287 w 448"/>
                  <a:gd name="T51" fmla="*/ 377 h 388"/>
                  <a:gd name="T52" fmla="*/ 241 w 448"/>
                  <a:gd name="T53" fmla="*/ 347 h 388"/>
                  <a:gd name="T54" fmla="*/ 222 w 448"/>
                  <a:gd name="T55" fmla="*/ 333 h 388"/>
                  <a:gd name="T56" fmla="*/ 218 w 448"/>
                  <a:gd name="T57" fmla="*/ 327 h 388"/>
                  <a:gd name="T58" fmla="*/ 200 w 448"/>
                  <a:gd name="T59" fmla="*/ 325 h 388"/>
                  <a:gd name="T60" fmla="*/ 192 w 448"/>
                  <a:gd name="T61" fmla="*/ 317 h 388"/>
                  <a:gd name="T62" fmla="*/ 180 w 448"/>
                  <a:gd name="T63" fmla="*/ 343 h 388"/>
                  <a:gd name="T64" fmla="*/ 83 w 448"/>
                  <a:gd name="T65" fmla="*/ 327 h 388"/>
                  <a:gd name="T66" fmla="*/ 18 w 448"/>
                  <a:gd name="T67" fmla="*/ 325 h 388"/>
                  <a:gd name="T68" fmla="*/ 30 w 448"/>
                  <a:gd name="T69" fmla="*/ 309 h 388"/>
                  <a:gd name="T70" fmla="*/ 32 w 448"/>
                  <a:gd name="T71" fmla="*/ 271 h 388"/>
                  <a:gd name="T72" fmla="*/ 36 w 448"/>
                  <a:gd name="T73" fmla="*/ 249 h 388"/>
                  <a:gd name="T74" fmla="*/ 49 w 448"/>
                  <a:gd name="T75" fmla="*/ 215 h 388"/>
                  <a:gd name="T76" fmla="*/ 38 w 448"/>
                  <a:gd name="T77" fmla="*/ 178 h 388"/>
                  <a:gd name="T78" fmla="*/ 34 w 448"/>
                  <a:gd name="T79" fmla="*/ 166 h 388"/>
                  <a:gd name="T80" fmla="*/ 22 w 448"/>
                  <a:gd name="T81" fmla="*/ 148 h 388"/>
                  <a:gd name="T82" fmla="*/ 6 w 448"/>
                  <a:gd name="T83" fmla="*/ 112 h 38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448" h="388">
                    <a:moveTo>
                      <a:pt x="0" y="6"/>
                    </a:moveTo>
                    <a:lnTo>
                      <a:pt x="240" y="0"/>
                    </a:lnTo>
                    <a:lnTo>
                      <a:pt x="240" y="8"/>
                    </a:lnTo>
                    <a:lnTo>
                      <a:pt x="250" y="28"/>
                    </a:lnTo>
                    <a:lnTo>
                      <a:pt x="250" y="46"/>
                    </a:lnTo>
                    <a:lnTo>
                      <a:pt x="256" y="58"/>
                    </a:lnTo>
                    <a:lnTo>
                      <a:pt x="262" y="62"/>
                    </a:lnTo>
                    <a:lnTo>
                      <a:pt x="262" y="72"/>
                    </a:lnTo>
                    <a:lnTo>
                      <a:pt x="252" y="78"/>
                    </a:lnTo>
                    <a:lnTo>
                      <a:pt x="248" y="82"/>
                    </a:lnTo>
                    <a:lnTo>
                      <a:pt x="244" y="102"/>
                    </a:lnTo>
                    <a:lnTo>
                      <a:pt x="228" y="126"/>
                    </a:lnTo>
                    <a:lnTo>
                      <a:pt x="214" y="168"/>
                    </a:lnTo>
                    <a:lnTo>
                      <a:pt x="214" y="198"/>
                    </a:lnTo>
                    <a:lnTo>
                      <a:pt x="368" y="192"/>
                    </a:lnTo>
                    <a:lnTo>
                      <a:pt x="372" y="198"/>
                    </a:lnTo>
                    <a:lnTo>
                      <a:pt x="368" y="212"/>
                    </a:lnTo>
                    <a:lnTo>
                      <a:pt x="368" y="234"/>
                    </a:lnTo>
                    <a:lnTo>
                      <a:pt x="386" y="250"/>
                    </a:lnTo>
                    <a:lnTo>
                      <a:pt x="388" y="270"/>
                    </a:lnTo>
                    <a:lnTo>
                      <a:pt x="366" y="266"/>
                    </a:lnTo>
                    <a:lnTo>
                      <a:pt x="346" y="256"/>
                    </a:lnTo>
                    <a:lnTo>
                      <a:pt x="342" y="254"/>
                    </a:lnTo>
                    <a:lnTo>
                      <a:pt x="334" y="258"/>
                    </a:lnTo>
                    <a:lnTo>
                      <a:pt x="320" y="272"/>
                    </a:lnTo>
                    <a:lnTo>
                      <a:pt x="320" y="278"/>
                    </a:lnTo>
                    <a:lnTo>
                      <a:pt x="326" y="286"/>
                    </a:lnTo>
                    <a:lnTo>
                      <a:pt x="334" y="288"/>
                    </a:lnTo>
                    <a:lnTo>
                      <a:pt x="350" y="286"/>
                    </a:lnTo>
                    <a:lnTo>
                      <a:pt x="360" y="280"/>
                    </a:lnTo>
                    <a:lnTo>
                      <a:pt x="366" y="276"/>
                    </a:lnTo>
                    <a:lnTo>
                      <a:pt x="376" y="278"/>
                    </a:lnTo>
                    <a:lnTo>
                      <a:pt x="382" y="276"/>
                    </a:lnTo>
                    <a:lnTo>
                      <a:pt x="382" y="280"/>
                    </a:lnTo>
                    <a:lnTo>
                      <a:pt x="380" y="284"/>
                    </a:lnTo>
                    <a:lnTo>
                      <a:pt x="374" y="290"/>
                    </a:lnTo>
                    <a:lnTo>
                      <a:pt x="374" y="296"/>
                    </a:lnTo>
                    <a:lnTo>
                      <a:pt x="380" y="300"/>
                    </a:lnTo>
                    <a:lnTo>
                      <a:pt x="386" y="300"/>
                    </a:lnTo>
                    <a:lnTo>
                      <a:pt x="390" y="296"/>
                    </a:lnTo>
                    <a:lnTo>
                      <a:pt x="398" y="284"/>
                    </a:lnTo>
                    <a:lnTo>
                      <a:pt x="414" y="278"/>
                    </a:lnTo>
                    <a:lnTo>
                      <a:pt x="420" y="274"/>
                    </a:lnTo>
                    <a:lnTo>
                      <a:pt x="424" y="274"/>
                    </a:lnTo>
                    <a:lnTo>
                      <a:pt x="428" y="280"/>
                    </a:lnTo>
                    <a:lnTo>
                      <a:pt x="426" y="286"/>
                    </a:lnTo>
                    <a:lnTo>
                      <a:pt x="428" y="290"/>
                    </a:lnTo>
                    <a:lnTo>
                      <a:pt x="426" y="296"/>
                    </a:lnTo>
                    <a:lnTo>
                      <a:pt x="420" y="302"/>
                    </a:lnTo>
                    <a:lnTo>
                      <a:pt x="406" y="318"/>
                    </a:lnTo>
                    <a:lnTo>
                      <a:pt x="394" y="328"/>
                    </a:lnTo>
                    <a:lnTo>
                      <a:pt x="394" y="336"/>
                    </a:lnTo>
                    <a:lnTo>
                      <a:pt x="398" y="344"/>
                    </a:lnTo>
                    <a:lnTo>
                      <a:pt x="414" y="354"/>
                    </a:lnTo>
                    <a:lnTo>
                      <a:pt x="444" y="366"/>
                    </a:lnTo>
                    <a:lnTo>
                      <a:pt x="448" y="370"/>
                    </a:lnTo>
                    <a:lnTo>
                      <a:pt x="444" y="378"/>
                    </a:lnTo>
                    <a:lnTo>
                      <a:pt x="440" y="380"/>
                    </a:lnTo>
                    <a:lnTo>
                      <a:pt x="416" y="388"/>
                    </a:lnTo>
                    <a:lnTo>
                      <a:pt x="414" y="370"/>
                    </a:lnTo>
                    <a:lnTo>
                      <a:pt x="400" y="364"/>
                    </a:lnTo>
                    <a:lnTo>
                      <a:pt x="376" y="354"/>
                    </a:lnTo>
                    <a:lnTo>
                      <a:pt x="372" y="346"/>
                    </a:lnTo>
                    <a:lnTo>
                      <a:pt x="366" y="342"/>
                    </a:lnTo>
                    <a:lnTo>
                      <a:pt x="360" y="346"/>
                    </a:lnTo>
                    <a:lnTo>
                      <a:pt x="356" y="364"/>
                    </a:lnTo>
                    <a:lnTo>
                      <a:pt x="360" y="366"/>
                    </a:lnTo>
                    <a:lnTo>
                      <a:pt x="360" y="370"/>
                    </a:lnTo>
                    <a:lnTo>
                      <a:pt x="346" y="380"/>
                    </a:lnTo>
                    <a:lnTo>
                      <a:pt x="342" y="378"/>
                    </a:lnTo>
                    <a:lnTo>
                      <a:pt x="334" y="368"/>
                    </a:lnTo>
                    <a:lnTo>
                      <a:pt x="330" y="368"/>
                    </a:lnTo>
                    <a:lnTo>
                      <a:pt x="322" y="370"/>
                    </a:lnTo>
                    <a:lnTo>
                      <a:pt x="318" y="366"/>
                    </a:lnTo>
                    <a:lnTo>
                      <a:pt x="314" y="368"/>
                    </a:lnTo>
                    <a:lnTo>
                      <a:pt x="302" y="380"/>
                    </a:lnTo>
                    <a:lnTo>
                      <a:pt x="288" y="380"/>
                    </a:lnTo>
                    <a:lnTo>
                      <a:pt x="284" y="376"/>
                    </a:lnTo>
                    <a:lnTo>
                      <a:pt x="270" y="374"/>
                    </a:lnTo>
                    <a:lnTo>
                      <a:pt x="250" y="348"/>
                    </a:lnTo>
                    <a:lnTo>
                      <a:pt x="238" y="346"/>
                    </a:lnTo>
                    <a:lnTo>
                      <a:pt x="226" y="342"/>
                    </a:lnTo>
                    <a:lnTo>
                      <a:pt x="222" y="334"/>
                    </a:lnTo>
                    <a:lnTo>
                      <a:pt x="220" y="332"/>
                    </a:lnTo>
                    <a:lnTo>
                      <a:pt x="216" y="332"/>
                    </a:lnTo>
                    <a:lnTo>
                      <a:pt x="216" y="330"/>
                    </a:lnTo>
                    <a:lnTo>
                      <a:pt x="216" y="326"/>
                    </a:lnTo>
                    <a:lnTo>
                      <a:pt x="212" y="324"/>
                    </a:lnTo>
                    <a:lnTo>
                      <a:pt x="208" y="326"/>
                    </a:lnTo>
                    <a:lnTo>
                      <a:pt x="198" y="324"/>
                    </a:lnTo>
                    <a:lnTo>
                      <a:pt x="198" y="322"/>
                    </a:lnTo>
                    <a:lnTo>
                      <a:pt x="196" y="316"/>
                    </a:lnTo>
                    <a:lnTo>
                      <a:pt x="190" y="316"/>
                    </a:lnTo>
                    <a:lnTo>
                      <a:pt x="174" y="330"/>
                    </a:lnTo>
                    <a:lnTo>
                      <a:pt x="182" y="340"/>
                    </a:lnTo>
                    <a:lnTo>
                      <a:pt x="178" y="342"/>
                    </a:lnTo>
                    <a:lnTo>
                      <a:pt x="152" y="344"/>
                    </a:lnTo>
                    <a:lnTo>
                      <a:pt x="108" y="334"/>
                    </a:lnTo>
                    <a:lnTo>
                      <a:pt x="82" y="326"/>
                    </a:lnTo>
                    <a:lnTo>
                      <a:pt x="24" y="334"/>
                    </a:lnTo>
                    <a:lnTo>
                      <a:pt x="20" y="330"/>
                    </a:lnTo>
                    <a:lnTo>
                      <a:pt x="18" y="324"/>
                    </a:lnTo>
                    <a:lnTo>
                      <a:pt x="22" y="320"/>
                    </a:lnTo>
                    <a:lnTo>
                      <a:pt x="24" y="314"/>
                    </a:lnTo>
                    <a:lnTo>
                      <a:pt x="30" y="308"/>
                    </a:lnTo>
                    <a:lnTo>
                      <a:pt x="36" y="286"/>
                    </a:lnTo>
                    <a:lnTo>
                      <a:pt x="32" y="278"/>
                    </a:lnTo>
                    <a:lnTo>
                      <a:pt x="32" y="270"/>
                    </a:lnTo>
                    <a:lnTo>
                      <a:pt x="34" y="266"/>
                    </a:lnTo>
                    <a:lnTo>
                      <a:pt x="32" y="260"/>
                    </a:lnTo>
                    <a:lnTo>
                      <a:pt x="36" y="248"/>
                    </a:lnTo>
                    <a:lnTo>
                      <a:pt x="42" y="242"/>
                    </a:lnTo>
                    <a:lnTo>
                      <a:pt x="44" y="232"/>
                    </a:lnTo>
                    <a:lnTo>
                      <a:pt x="48" y="214"/>
                    </a:lnTo>
                    <a:lnTo>
                      <a:pt x="48" y="204"/>
                    </a:lnTo>
                    <a:lnTo>
                      <a:pt x="44" y="188"/>
                    </a:lnTo>
                    <a:lnTo>
                      <a:pt x="38" y="178"/>
                    </a:lnTo>
                    <a:lnTo>
                      <a:pt x="36" y="176"/>
                    </a:lnTo>
                    <a:lnTo>
                      <a:pt x="36" y="170"/>
                    </a:lnTo>
                    <a:lnTo>
                      <a:pt x="34" y="166"/>
                    </a:lnTo>
                    <a:lnTo>
                      <a:pt x="30" y="156"/>
                    </a:lnTo>
                    <a:lnTo>
                      <a:pt x="24" y="152"/>
                    </a:lnTo>
                    <a:lnTo>
                      <a:pt x="22" y="148"/>
                    </a:lnTo>
                    <a:lnTo>
                      <a:pt x="26" y="138"/>
                    </a:lnTo>
                    <a:lnTo>
                      <a:pt x="18" y="124"/>
                    </a:lnTo>
                    <a:lnTo>
                      <a:pt x="6" y="112"/>
                    </a:lnTo>
                    <a:lnTo>
                      <a:pt x="2" y="106"/>
                    </a:lnTo>
                    <a:lnTo>
                      <a:pt x="0" y="6"/>
                    </a:lnTo>
                    <a:close/>
                  </a:path>
                </a:pathLst>
              </a:custGeom>
              <a:grpFill/>
              <a:ln w="3175" cap="flat" cmpd="sng">
                <a:solidFill>
                  <a:schemeClr val="accent1">
                    <a:lumMod val="40000"/>
                    <a:lumOff val="6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25" name="Freeform 15">
                <a:extLst>
                  <a:ext uri="{FF2B5EF4-FFF2-40B4-BE49-F238E27FC236}">
                    <a16:creationId xmlns:a16="http://schemas.microsoft.com/office/drawing/2014/main" id="{37023130-80F1-485A-910A-9BFC0514F451}"/>
                  </a:ext>
                </a:extLst>
              </p:cNvPr>
              <p:cNvSpPr>
                <a:spLocks/>
              </p:cNvSpPr>
              <p:nvPr/>
            </p:nvSpPr>
            <p:spPr bwMode="gray">
              <a:xfrm>
                <a:off x="3441" y="1501"/>
                <a:ext cx="316" cy="560"/>
              </a:xfrm>
              <a:custGeom>
                <a:avLst/>
                <a:gdLst>
                  <a:gd name="T0" fmla="*/ 52 w 314"/>
                  <a:gd name="T1" fmla="*/ 14 h 558"/>
                  <a:gd name="T2" fmla="*/ 70 w 314"/>
                  <a:gd name="T3" fmla="*/ 30 h 558"/>
                  <a:gd name="T4" fmla="*/ 87 w 314"/>
                  <a:gd name="T5" fmla="*/ 46 h 558"/>
                  <a:gd name="T6" fmla="*/ 91 w 314"/>
                  <a:gd name="T7" fmla="*/ 72 h 558"/>
                  <a:gd name="T8" fmla="*/ 81 w 314"/>
                  <a:gd name="T9" fmla="*/ 88 h 558"/>
                  <a:gd name="T10" fmla="*/ 68 w 314"/>
                  <a:gd name="T11" fmla="*/ 110 h 558"/>
                  <a:gd name="T12" fmla="*/ 52 w 314"/>
                  <a:gd name="T13" fmla="*/ 118 h 558"/>
                  <a:gd name="T14" fmla="*/ 30 w 314"/>
                  <a:gd name="T15" fmla="*/ 124 h 558"/>
                  <a:gd name="T16" fmla="*/ 26 w 314"/>
                  <a:gd name="T17" fmla="*/ 143 h 558"/>
                  <a:gd name="T18" fmla="*/ 38 w 314"/>
                  <a:gd name="T19" fmla="*/ 159 h 558"/>
                  <a:gd name="T20" fmla="*/ 24 w 314"/>
                  <a:gd name="T21" fmla="*/ 199 h 558"/>
                  <a:gd name="T22" fmla="*/ 8 w 314"/>
                  <a:gd name="T23" fmla="*/ 213 h 558"/>
                  <a:gd name="T24" fmla="*/ 4 w 314"/>
                  <a:gd name="T25" fmla="*/ 229 h 558"/>
                  <a:gd name="T26" fmla="*/ 0 w 314"/>
                  <a:gd name="T27" fmla="*/ 245 h 558"/>
                  <a:gd name="T28" fmla="*/ 8 w 314"/>
                  <a:gd name="T29" fmla="*/ 279 h 558"/>
                  <a:gd name="T30" fmla="*/ 30 w 314"/>
                  <a:gd name="T31" fmla="*/ 313 h 558"/>
                  <a:gd name="T32" fmla="*/ 60 w 314"/>
                  <a:gd name="T33" fmla="*/ 337 h 558"/>
                  <a:gd name="T34" fmla="*/ 76 w 314"/>
                  <a:gd name="T35" fmla="*/ 377 h 558"/>
                  <a:gd name="T36" fmla="*/ 91 w 314"/>
                  <a:gd name="T37" fmla="*/ 365 h 558"/>
                  <a:gd name="T38" fmla="*/ 113 w 314"/>
                  <a:gd name="T39" fmla="*/ 381 h 558"/>
                  <a:gd name="T40" fmla="*/ 111 w 314"/>
                  <a:gd name="T41" fmla="*/ 407 h 558"/>
                  <a:gd name="T42" fmla="*/ 93 w 314"/>
                  <a:gd name="T43" fmla="*/ 432 h 558"/>
                  <a:gd name="T44" fmla="*/ 111 w 314"/>
                  <a:gd name="T45" fmla="*/ 456 h 558"/>
                  <a:gd name="T46" fmla="*/ 145 w 314"/>
                  <a:gd name="T47" fmla="*/ 472 h 558"/>
                  <a:gd name="T48" fmla="*/ 171 w 314"/>
                  <a:gd name="T49" fmla="*/ 510 h 558"/>
                  <a:gd name="T50" fmla="*/ 177 w 314"/>
                  <a:gd name="T51" fmla="*/ 522 h 558"/>
                  <a:gd name="T52" fmla="*/ 171 w 314"/>
                  <a:gd name="T53" fmla="*/ 532 h 558"/>
                  <a:gd name="T54" fmla="*/ 191 w 314"/>
                  <a:gd name="T55" fmla="*/ 558 h 558"/>
                  <a:gd name="T56" fmla="*/ 197 w 314"/>
                  <a:gd name="T57" fmla="*/ 554 h 558"/>
                  <a:gd name="T58" fmla="*/ 203 w 314"/>
                  <a:gd name="T59" fmla="*/ 540 h 558"/>
                  <a:gd name="T60" fmla="*/ 225 w 314"/>
                  <a:gd name="T61" fmla="*/ 536 h 558"/>
                  <a:gd name="T62" fmla="*/ 246 w 314"/>
                  <a:gd name="T63" fmla="*/ 548 h 558"/>
                  <a:gd name="T64" fmla="*/ 252 w 314"/>
                  <a:gd name="T65" fmla="*/ 524 h 558"/>
                  <a:gd name="T66" fmla="*/ 258 w 314"/>
                  <a:gd name="T67" fmla="*/ 508 h 558"/>
                  <a:gd name="T68" fmla="*/ 284 w 314"/>
                  <a:gd name="T69" fmla="*/ 500 h 558"/>
                  <a:gd name="T70" fmla="*/ 274 w 314"/>
                  <a:gd name="T71" fmla="*/ 486 h 558"/>
                  <a:gd name="T72" fmla="*/ 280 w 314"/>
                  <a:gd name="T73" fmla="*/ 476 h 558"/>
                  <a:gd name="T74" fmla="*/ 282 w 314"/>
                  <a:gd name="T75" fmla="*/ 470 h 558"/>
                  <a:gd name="T76" fmla="*/ 280 w 314"/>
                  <a:gd name="T77" fmla="*/ 462 h 558"/>
                  <a:gd name="T78" fmla="*/ 286 w 314"/>
                  <a:gd name="T79" fmla="*/ 430 h 558"/>
                  <a:gd name="T80" fmla="*/ 304 w 314"/>
                  <a:gd name="T81" fmla="*/ 401 h 558"/>
                  <a:gd name="T82" fmla="*/ 316 w 314"/>
                  <a:gd name="T83" fmla="*/ 375 h 558"/>
                  <a:gd name="T84" fmla="*/ 304 w 314"/>
                  <a:gd name="T85" fmla="*/ 337 h 558"/>
                  <a:gd name="T86" fmla="*/ 304 w 314"/>
                  <a:gd name="T87" fmla="*/ 315 h 558"/>
                  <a:gd name="T88" fmla="*/ 288 w 314"/>
                  <a:gd name="T89" fmla="*/ 74 h 558"/>
                  <a:gd name="T90" fmla="*/ 282 w 314"/>
                  <a:gd name="T91" fmla="*/ 66 h 558"/>
                  <a:gd name="T92" fmla="*/ 274 w 314"/>
                  <a:gd name="T93" fmla="*/ 38 h 558"/>
                  <a:gd name="T94" fmla="*/ 260 w 314"/>
                  <a:gd name="T95" fmla="*/ 18 h 55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314" h="558">
                    <a:moveTo>
                      <a:pt x="258" y="0"/>
                    </a:moveTo>
                    <a:lnTo>
                      <a:pt x="52" y="14"/>
                    </a:lnTo>
                    <a:lnTo>
                      <a:pt x="56" y="18"/>
                    </a:lnTo>
                    <a:lnTo>
                      <a:pt x="70" y="30"/>
                    </a:lnTo>
                    <a:lnTo>
                      <a:pt x="72" y="38"/>
                    </a:lnTo>
                    <a:lnTo>
                      <a:pt x="86" y="46"/>
                    </a:lnTo>
                    <a:lnTo>
                      <a:pt x="92" y="64"/>
                    </a:lnTo>
                    <a:lnTo>
                      <a:pt x="90" y="72"/>
                    </a:lnTo>
                    <a:lnTo>
                      <a:pt x="86" y="82"/>
                    </a:lnTo>
                    <a:lnTo>
                      <a:pt x="80" y="88"/>
                    </a:lnTo>
                    <a:lnTo>
                      <a:pt x="80" y="96"/>
                    </a:lnTo>
                    <a:lnTo>
                      <a:pt x="68" y="110"/>
                    </a:lnTo>
                    <a:lnTo>
                      <a:pt x="56" y="114"/>
                    </a:lnTo>
                    <a:lnTo>
                      <a:pt x="52" y="118"/>
                    </a:lnTo>
                    <a:lnTo>
                      <a:pt x="36" y="120"/>
                    </a:lnTo>
                    <a:lnTo>
                      <a:pt x="30" y="124"/>
                    </a:lnTo>
                    <a:lnTo>
                      <a:pt x="24" y="134"/>
                    </a:lnTo>
                    <a:lnTo>
                      <a:pt x="26" y="142"/>
                    </a:lnTo>
                    <a:lnTo>
                      <a:pt x="34" y="152"/>
                    </a:lnTo>
                    <a:lnTo>
                      <a:pt x="38" y="158"/>
                    </a:lnTo>
                    <a:lnTo>
                      <a:pt x="34" y="172"/>
                    </a:lnTo>
                    <a:lnTo>
                      <a:pt x="24" y="198"/>
                    </a:lnTo>
                    <a:lnTo>
                      <a:pt x="12" y="204"/>
                    </a:lnTo>
                    <a:lnTo>
                      <a:pt x="8" y="212"/>
                    </a:lnTo>
                    <a:lnTo>
                      <a:pt x="10" y="220"/>
                    </a:lnTo>
                    <a:lnTo>
                      <a:pt x="4" y="228"/>
                    </a:lnTo>
                    <a:lnTo>
                      <a:pt x="4" y="232"/>
                    </a:lnTo>
                    <a:lnTo>
                      <a:pt x="0" y="244"/>
                    </a:lnTo>
                    <a:lnTo>
                      <a:pt x="0" y="262"/>
                    </a:lnTo>
                    <a:lnTo>
                      <a:pt x="8" y="278"/>
                    </a:lnTo>
                    <a:lnTo>
                      <a:pt x="8" y="286"/>
                    </a:lnTo>
                    <a:lnTo>
                      <a:pt x="30" y="312"/>
                    </a:lnTo>
                    <a:lnTo>
                      <a:pt x="54" y="330"/>
                    </a:lnTo>
                    <a:lnTo>
                      <a:pt x="60" y="336"/>
                    </a:lnTo>
                    <a:lnTo>
                      <a:pt x="72" y="372"/>
                    </a:lnTo>
                    <a:lnTo>
                      <a:pt x="76" y="376"/>
                    </a:lnTo>
                    <a:lnTo>
                      <a:pt x="84" y="368"/>
                    </a:lnTo>
                    <a:lnTo>
                      <a:pt x="90" y="364"/>
                    </a:lnTo>
                    <a:lnTo>
                      <a:pt x="108" y="374"/>
                    </a:lnTo>
                    <a:lnTo>
                      <a:pt x="112" y="380"/>
                    </a:lnTo>
                    <a:lnTo>
                      <a:pt x="108" y="392"/>
                    </a:lnTo>
                    <a:lnTo>
                      <a:pt x="110" y="406"/>
                    </a:lnTo>
                    <a:lnTo>
                      <a:pt x="96" y="424"/>
                    </a:lnTo>
                    <a:lnTo>
                      <a:pt x="92" y="430"/>
                    </a:lnTo>
                    <a:lnTo>
                      <a:pt x="98" y="440"/>
                    </a:lnTo>
                    <a:lnTo>
                      <a:pt x="110" y="454"/>
                    </a:lnTo>
                    <a:lnTo>
                      <a:pt x="132" y="468"/>
                    </a:lnTo>
                    <a:lnTo>
                      <a:pt x="144" y="470"/>
                    </a:lnTo>
                    <a:lnTo>
                      <a:pt x="166" y="490"/>
                    </a:lnTo>
                    <a:lnTo>
                      <a:pt x="170" y="508"/>
                    </a:lnTo>
                    <a:lnTo>
                      <a:pt x="178" y="516"/>
                    </a:lnTo>
                    <a:lnTo>
                      <a:pt x="176" y="520"/>
                    </a:lnTo>
                    <a:lnTo>
                      <a:pt x="170" y="526"/>
                    </a:lnTo>
                    <a:lnTo>
                      <a:pt x="170" y="530"/>
                    </a:lnTo>
                    <a:lnTo>
                      <a:pt x="186" y="558"/>
                    </a:lnTo>
                    <a:lnTo>
                      <a:pt x="190" y="556"/>
                    </a:lnTo>
                    <a:lnTo>
                      <a:pt x="190" y="552"/>
                    </a:lnTo>
                    <a:lnTo>
                      <a:pt x="196" y="552"/>
                    </a:lnTo>
                    <a:lnTo>
                      <a:pt x="198" y="554"/>
                    </a:lnTo>
                    <a:lnTo>
                      <a:pt x="202" y="538"/>
                    </a:lnTo>
                    <a:lnTo>
                      <a:pt x="212" y="532"/>
                    </a:lnTo>
                    <a:lnTo>
                      <a:pt x="224" y="534"/>
                    </a:lnTo>
                    <a:lnTo>
                      <a:pt x="234" y="540"/>
                    </a:lnTo>
                    <a:lnTo>
                      <a:pt x="244" y="546"/>
                    </a:lnTo>
                    <a:lnTo>
                      <a:pt x="254" y="542"/>
                    </a:lnTo>
                    <a:lnTo>
                      <a:pt x="250" y="522"/>
                    </a:lnTo>
                    <a:lnTo>
                      <a:pt x="248" y="510"/>
                    </a:lnTo>
                    <a:lnTo>
                      <a:pt x="256" y="506"/>
                    </a:lnTo>
                    <a:lnTo>
                      <a:pt x="280" y="500"/>
                    </a:lnTo>
                    <a:lnTo>
                      <a:pt x="282" y="498"/>
                    </a:lnTo>
                    <a:lnTo>
                      <a:pt x="274" y="488"/>
                    </a:lnTo>
                    <a:lnTo>
                      <a:pt x="272" y="484"/>
                    </a:lnTo>
                    <a:lnTo>
                      <a:pt x="276" y="482"/>
                    </a:lnTo>
                    <a:lnTo>
                      <a:pt x="278" y="474"/>
                    </a:lnTo>
                    <a:lnTo>
                      <a:pt x="280" y="470"/>
                    </a:lnTo>
                    <a:lnTo>
                      <a:pt x="280" y="468"/>
                    </a:lnTo>
                    <a:lnTo>
                      <a:pt x="278" y="464"/>
                    </a:lnTo>
                    <a:lnTo>
                      <a:pt x="278" y="460"/>
                    </a:lnTo>
                    <a:lnTo>
                      <a:pt x="284" y="442"/>
                    </a:lnTo>
                    <a:lnTo>
                      <a:pt x="284" y="428"/>
                    </a:lnTo>
                    <a:lnTo>
                      <a:pt x="294" y="416"/>
                    </a:lnTo>
                    <a:lnTo>
                      <a:pt x="302" y="400"/>
                    </a:lnTo>
                    <a:lnTo>
                      <a:pt x="302" y="394"/>
                    </a:lnTo>
                    <a:lnTo>
                      <a:pt x="314" y="374"/>
                    </a:lnTo>
                    <a:lnTo>
                      <a:pt x="310" y="354"/>
                    </a:lnTo>
                    <a:lnTo>
                      <a:pt x="302" y="336"/>
                    </a:lnTo>
                    <a:lnTo>
                      <a:pt x="304" y="324"/>
                    </a:lnTo>
                    <a:lnTo>
                      <a:pt x="302" y="314"/>
                    </a:lnTo>
                    <a:lnTo>
                      <a:pt x="306" y="310"/>
                    </a:lnTo>
                    <a:lnTo>
                      <a:pt x="286" y="74"/>
                    </a:lnTo>
                    <a:lnTo>
                      <a:pt x="282" y="72"/>
                    </a:lnTo>
                    <a:lnTo>
                      <a:pt x="280" y="66"/>
                    </a:lnTo>
                    <a:lnTo>
                      <a:pt x="274" y="46"/>
                    </a:lnTo>
                    <a:lnTo>
                      <a:pt x="272" y="38"/>
                    </a:lnTo>
                    <a:lnTo>
                      <a:pt x="264" y="32"/>
                    </a:lnTo>
                    <a:lnTo>
                      <a:pt x="258" y="18"/>
                    </a:lnTo>
                    <a:lnTo>
                      <a:pt x="258" y="0"/>
                    </a:lnTo>
                    <a:close/>
                  </a:path>
                </a:pathLst>
              </a:custGeom>
              <a:grpFill/>
              <a:ln w="3175" cap="flat" cmpd="sng">
                <a:solidFill>
                  <a:schemeClr val="accent1">
                    <a:lumMod val="40000"/>
                    <a:lumOff val="6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grpSp>
            <p:nvGrpSpPr>
              <p:cNvPr id="26" name="Group 111">
                <a:extLst>
                  <a:ext uri="{FF2B5EF4-FFF2-40B4-BE49-F238E27FC236}">
                    <a16:creationId xmlns:a16="http://schemas.microsoft.com/office/drawing/2014/main" id="{36318A0B-689C-462E-A255-041B4A494F90}"/>
                  </a:ext>
                </a:extLst>
              </p:cNvPr>
              <p:cNvGrpSpPr>
                <a:grpSpLocks/>
              </p:cNvGrpSpPr>
              <p:nvPr/>
            </p:nvGrpSpPr>
            <p:grpSpPr bwMode="gray">
              <a:xfrm>
                <a:off x="3484" y="1005"/>
                <a:ext cx="598" cy="564"/>
                <a:chOff x="3484" y="1005"/>
                <a:chExt cx="598" cy="564"/>
              </a:xfrm>
              <a:grpFill/>
            </p:grpSpPr>
            <p:sp>
              <p:nvSpPr>
                <p:cNvPr id="65" name="Freeform 20">
                  <a:extLst>
                    <a:ext uri="{FF2B5EF4-FFF2-40B4-BE49-F238E27FC236}">
                      <a16:creationId xmlns:a16="http://schemas.microsoft.com/office/drawing/2014/main" id="{AF0C5B8C-1BB4-4C1A-BDE0-ACDF25C82606}"/>
                    </a:ext>
                  </a:extLst>
                </p:cNvPr>
                <p:cNvSpPr>
                  <a:spLocks/>
                </p:cNvSpPr>
                <p:nvPr/>
              </p:nvSpPr>
              <p:spPr bwMode="gray">
                <a:xfrm>
                  <a:off x="3773" y="1148"/>
                  <a:ext cx="309" cy="421"/>
                </a:xfrm>
                <a:custGeom>
                  <a:avLst/>
                  <a:gdLst>
                    <a:gd name="T0" fmla="*/ 156 w 306"/>
                    <a:gd name="T1" fmla="*/ 403 h 420"/>
                    <a:gd name="T2" fmla="*/ 252 w 306"/>
                    <a:gd name="T3" fmla="*/ 393 h 420"/>
                    <a:gd name="T4" fmla="*/ 267 w 306"/>
                    <a:gd name="T5" fmla="*/ 367 h 420"/>
                    <a:gd name="T6" fmla="*/ 269 w 306"/>
                    <a:gd name="T7" fmla="*/ 345 h 420"/>
                    <a:gd name="T8" fmla="*/ 287 w 306"/>
                    <a:gd name="T9" fmla="*/ 323 h 420"/>
                    <a:gd name="T10" fmla="*/ 289 w 306"/>
                    <a:gd name="T11" fmla="*/ 307 h 420"/>
                    <a:gd name="T12" fmla="*/ 297 w 306"/>
                    <a:gd name="T13" fmla="*/ 293 h 420"/>
                    <a:gd name="T14" fmla="*/ 301 w 306"/>
                    <a:gd name="T15" fmla="*/ 301 h 420"/>
                    <a:gd name="T16" fmla="*/ 309 w 306"/>
                    <a:gd name="T17" fmla="*/ 295 h 420"/>
                    <a:gd name="T18" fmla="*/ 307 w 306"/>
                    <a:gd name="T19" fmla="*/ 275 h 420"/>
                    <a:gd name="T20" fmla="*/ 305 w 306"/>
                    <a:gd name="T21" fmla="*/ 247 h 420"/>
                    <a:gd name="T22" fmla="*/ 279 w 306"/>
                    <a:gd name="T23" fmla="*/ 166 h 420"/>
                    <a:gd name="T24" fmla="*/ 248 w 306"/>
                    <a:gd name="T25" fmla="*/ 164 h 420"/>
                    <a:gd name="T26" fmla="*/ 212 w 306"/>
                    <a:gd name="T27" fmla="*/ 213 h 420"/>
                    <a:gd name="T28" fmla="*/ 208 w 306"/>
                    <a:gd name="T29" fmla="*/ 211 h 420"/>
                    <a:gd name="T30" fmla="*/ 194 w 306"/>
                    <a:gd name="T31" fmla="*/ 202 h 420"/>
                    <a:gd name="T32" fmla="*/ 194 w 306"/>
                    <a:gd name="T33" fmla="*/ 178 h 420"/>
                    <a:gd name="T34" fmla="*/ 212 w 306"/>
                    <a:gd name="T35" fmla="*/ 164 h 420"/>
                    <a:gd name="T36" fmla="*/ 214 w 306"/>
                    <a:gd name="T37" fmla="*/ 152 h 420"/>
                    <a:gd name="T38" fmla="*/ 222 w 306"/>
                    <a:gd name="T39" fmla="*/ 142 h 420"/>
                    <a:gd name="T40" fmla="*/ 228 w 306"/>
                    <a:gd name="T41" fmla="*/ 104 h 420"/>
                    <a:gd name="T42" fmla="*/ 220 w 306"/>
                    <a:gd name="T43" fmla="*/ 86 h 420"/>
                    <a:gd name="T44" fmla="*/ 210 w 306"/>
                    <a:gd name="T45" fmla="*/ 72 h 420"/>
                    <a:gd name="T46" fmla="*/ 220 w 306"/>
                    <a:gd name="T47" fmla="*/ 62 h 420"/>
                    <a:gd name="T48" fmla="*/ 212 w 306"/>
                    <a:gd name="T49" fmla="*/ 42 h 420"/>
                    <a:gd name="T50" fmla="*/ 178 w 306"/>
                    <a:gd name="T51" fmla="*/ 26 h 420"/>
                    <a:gd name="T52" fmla="*/ 151 w 306"/>
                    <a:gd name="T53" fmla="*/ 16 h 420"/>
                    <a:gd name="T54" fmla="*/ 123 w 306"/>
                    <a:gd name="T55" fmla="*/ 8 h 420"/>
                    <a:gd name="T56" fmla="*/ 107 w 306"/>
                    <a:gd name="T57" fmla="*/ 6 h 420"/>
                    <a:gd name="T58" fmla="*/ 91 w 306"/>
                    <a:gd name="T59" fmla="*/ 24 h 420"/>
                    <a:gd name="T60" fmla="*/ 93 w 306"/>
                    <a:gd name="T61" fmla="*/ 38 h 420"/>
                    <a:gd name="T62" fmla="*/ 97 w 306"/>
                    <a:gd name="T63" fmla="*/ 44 h 420"/>
                    <a:gd name="T64" fmla="*/ 89 w 306"/>
                    <a:gd name="T65" fmla="*/ 48 h 420"/>
                    <a:gd name="T66" fmla="*/ 77 w 306"/>
                    <a:gd name="T67" fmla="*/ 58 h 420"/>
                    <a:gd name="T68" fmla="*/ 75 w 306"/>
                    <a:gd name="T69" fmla="*/ 80 h 420"/>
                    <a:gd name="T70" fmla="*/ 71 w 306"/>
                    <a:gd name="T71" fmla="*/ 102 h 420"/>
                    <a:gd name="T72" fmla="*/ 59 w 306"/>
                    <a:gd name="T73" fmla="*/ 98 h 420"/>
                    <a:gd name="T74" fmla="*/ 59 w 306"/>
                    <a:gd name="T75" fmla="*/ 76 h 420"/>
                    <a:gd name="T76" fmla="*/ 59 w 306"/>
                    <a:gd name="T77" fmla="*/ 70 h 420"/>
                    <a:gd name="T78" fmla="*/ 50 w 306"/>
                    <a:gd name="T79" fmla="*/ 78 h 420"/>
                    <a:gd name="T80" fmla="*/ 46 w 306"/>
                    <a:gd name="T81" fmla="*/ 94 h 420"/>
                    <a:gd name="T82" fmla="*/ 32 w 306"/>
                    <a:gd name="T83" fmla="*/ 102 h 420"/>
                    <a:gd name="T84" fmla="*/ 28 w 306"/>
                    <a:gd name="T85" fmla="*/ 114 h 420"/>
                    <a:gd name="T86" fmla="*/ 18 w 306"/>
                    <a:gd name="T87" fmla="*/ 140 h 420"/>
                    <a:gd name="T88" fmla="*/ 16 w 306"/>
                    <a:gd name="T89" fmla="*/ 168 h 420"/>
                    <a:gd name="T90" fmla="*/ 4 w 306"/>
                    <a:gd name="T91" fmla="*/ 188 h 420"/>
                    <a:gd name="T92" fmla="*/ 12 w 306"/>
                    <a:gd name="T93" fmla="*/ 221 h 420"/>
                    <a:gd name="T94" fmla="*/ 14 w 306"/>
                    <a:gd name="T95" fmla="*/ 245 h 420"/>
                    <a:gd name="T96" fmla="*/ 38 w 306"/>
                    <a:gd name="T97" fmla="*/ 297 h 420"/>
                    <a:gd name="T98" fmla="*/ 42 w 306"/>
                    <a:gd name="T99" fmla="*/ 323 h 420"/>
                    <a:gd name="T100" fmla="*/ 40 w 306"/>
                    <a:gd name="T101" fmla="*/ 329 h 420"/>
                    <a:gd name="T102" fmla="*/ 34 w 306"/>
                    <a:gd name="T103" fmla="*/ 365 h 420"/>
                    <a:gd name="T104" fmla="*/ 16 w 306"/>
                    <a:gd name="T105" fmla="*/ 409 h 420"/>
                    <a:gd name="T106" fmla="*/ 0 w 306"/>
                    <a:gd name="T107" fmla="*/ 421 h 42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306" h="420">
                      <a:moveTo>
                        <a:pt x="0" y="420"/>
                      </a:moveTo>
                      <a:lnTo>
                        <a:pt x="154" y="402"/>
                      </a:lnTo>
                      <a:lnTo>
                        <a:pt x="154" y="406"/>
                      </a:lnTo>
                      <a:lnTo>
                        <a:pt x="250" y="392"/>
                      </a:lnTo>
                      <a:lnTo>
                        <a:pt x="252" y="388"/>
                      </a:lnTo>
                      <a:lnTo>
                        <a:pt x="264" y="366"/>
                      </a:lnTo>
                      <a:lnTo>
                        <a:pt x="268" y="360"/>
                      </a:lnTo>
                      <a:lnTo>
                        <a:pt x="266" y="344"/>
                      </a:lnTo>
                      <a:lnTo>
                        <a:pt x="272" y="330"/>
                      </a:lnTo>
                      <a:lnTo>
                        <a:pt x="284" y="322"/>
                      </a:lnTo>
                      <a:lnTo>
                        <a:pt x="284" y="308"/>
                      </a:lnTo>
                      <a:lnTo>
                        <a:pt x="286" y="306"/>
                      </a:lnTo>
                      <a:lnTo>
                        <a:pt x="286" y="298"/>
                      </a:lnTo>
                      <a:lnTo>
                        <a:pt x="294" y="292"/>
                      </a:lnTo>
                      <a:lnTo>
                        <a:pt x="296" y="300"/>
                      </a:lnTo>
                      <a:lnTo>
                        <a:pt x="298" y="300"/>
                      </a:lnTo>
                      <a:lnTo>
                        <a:pt x="304" y="298"/>
                      </a:lnTo>
                      <a:lnTo>
                        <a:pt x="306" y="294"/>
                      </a:lnTo>
                      <a:lnTo>
                        <a:pt x="306" y="286"/>
                      </a:lnTo>
                      <a:lnTo>
                        <a:pt x="304" y="274"/>
                      </a:lnTo>
                      <a:lnTo>
                        <a:pt x="306" y="256"/>
                      </a:lnTo>
                      <a:lnTo>
                        <a:pt x="302" y="246"/>
                      </a:lnTo>
                      <a:lnTo>
                        <a:pt x="298" y="222"/>
                      </a:lnTo>
                      <a:lnTo>
                        <a:pt x="276" y="166"/>
                      </a:lnTo>
                      <a:lnTo>
                        <a:pt x="256" y="158"/>
                      </a:lnTo>
                      <a:lnTo>
                        <a:pt x="246" y="164"/>
                      </a:lnTo>
                      <a:lnTo>
                        <a:pt x="236" y="174"/>
                      </a:lnTo>
                      <a:lnTo>
                        <a:pt x="210" y="212"/>
                      </a:lnTo>
                      <a:lnTo>
                        <a:pt x="208" y="212"/>
                      </a:lnTo>
                      <a:lnTo>
                        <a:pt x="206" y="210"/>
                      </a:lnTo>
                      <a:lnTo>
                        <a:pt x="196" y="206"/>
                      </a:lnTo>
                      <a:lnTo>
                        <a:pt x="192" y="202"/>
                      </a:lnTo>
                      <a:lnTo>
                        <a:pt x="190" y="194"/>
                      </a:lnTo>
                      <a:lnTo>
                        <a:pt x="192" y="178"/>
                      </a:lnTo>
                      <a:lnTo>
                        <a:pt x="196" y="172"/>
                      </a:lnTo>
                      <a:lnTo>
                        <a:pt x="210" y="164"/>
                      </a:lnTo>
                      <a:lnTo>
                        <a:pt x="212" y="158"/>
                      </a:lnTo>
                      <a:lnTo>
                        <a:pt x="212" y="152"/>
                      </a:lnTo>
                      <a:lnTo>
                        <a:pt x="214" y="146"/>
                      </a:lnTo>
                      <a:lnTo>
                        <a:pt x="220" y="142"/>
                      </a:lnTo>
                      <a:lnTo>
                        <a:pt x="226" y="130"/>
                      </a:lnTo>
                      <a:lnTo>
                        <a:pt x="226" y="104"/>
                      </a:lnTo>
                      <a:lnTo>
                        <a:pt x="222" y="92"/>
                      </a:lnTo>
                      <a:lnTo>
                        <a:pt x="218" y="86"/>
                      </a:lnTo>
                      <a:lnTo>
                        <a:pt x="210" y="76"/>
                      </a:lnTo>
                      <a:lnTo>
                        <a:pt x="208" y="72"/>
                      </a:lnTo>
                      <a:lnTo>
                        <a:pt x="210" y="66"/>
                      </a:lnTo>
                      <a:lnTo>
                        <a:pt x="218" y="62"/>
                      </a:lnTo>
                      <a:lnTo>
                        <a:pt x="220" y="60"/>
                      </a:lnTo>
                      <a:lnTo>
                        <a:pt x="210" y="42"/>
                      </a:lnTo>
                      <a:lnTo>
                        <a:pt x="202" y="38"/>
                      </a:lnTo>
                      <a:lnTo>
                        <a:pt x="176" y="26"/>
                      </a:lnTo>
                      <a:lnTo>
                        <a:pt x="158" y="24"/>
                      </a:lnTo>
                      <a:lnTo>
                        <a:pt x="150" y="16"/>
                      </a:lnTo>
                      <a:lnTo>
                        <a:pt x="136" y="12"/>
                      </a:lnTo>
                      <a:lnTo>
                        <a:pt x="122" y="8"/>
                      </a:lnTo>
                      <a:lnTo>
                        <a:pt x="112" y="0"/>
                      </a:lnTo>
                      <a:lnTo>
                        <a:pt x="106" y="6"/>
                      </a:lnTo>
                      <a:lnTo>
                        <a:pt x="98" y="10"/>
                      </a:lnTo>
                      <a:lnTo>
                        <a:pt x="90" y="24"/>
                      </a:lnTo>
                      <a:lnTo>
                        <a:pt x="90" y="34"/>
                      </a:lnTo>
                      <a:lnTo>
                        <a:pt x="92" y="38"/>
                      </a:lnTo>
                      <a:lnTo>
                        <a:pt x="94" y="40"/>
                      </a:lnTo>
                      <a:lnTo>
                        <a:pt x="96" y="44"/>
                      </a:lnTo>
                      <a:lnTo>
                        <a:pt x="94" y="46"/>
                      </a:lnTo>
                      <a:lnTo>
                        <a:pt x="88" y="48"/>
                      </a:lnTo>
                      <a:lnTo>
                        <a:pt x="82" y="52"/>
                      </a:lnTo>
                      <a:lnTo>
                        <a:pt x="76" y="58"/>
                      </a:lnTo>
                      <a:lnTo>
                        <a:pt x="72" y="68"/>
                      </a:lnTo>
                      <a:lnTo>
                        <a:pt x="74" y="80"/>
                      </a:lnTo>
                      <a:lnTo>
                        <a:pt x="76" y="90"/>
                      </a:lnTo>
                      <a:lnTo>
                        <a:pt x="70" y="102"/>
                      </a:lnTo>
                      <a:lnTo>
                        <a:pt x="60" y="106"/>
                      </a:lnTo>
                      <a:lnTo>
                        <a:pt x="58" y="98"/>
                      </a:lnTo>
                      <a:lnTo>
                        <a:pt x="62" y="88"/>
                      </a:lnTo>
                      <a:lnTo>
                        <a:pt x="58" y="76"/>
                      </a:lnTo>
                      <a:lnTo>
                        <a:pt x="60" y="72"/>
                      </a:lnTo>
                      <a:lnTo>
                        <a:pt x="58" y="70"/>
                      </a:lnTo>
                      <a:lnTo>
                        <a:pt x="56" y="72"/>
                      </a:lnTo>
                      <a:lnTo>
                        <a:pt x="50" y="78"/>
                      </a:lnTo>
                      <a:lnTo>
                        <a:pt x="50" y="90"/>
                      </a:lnTo>
                      <a:lnTo>
                        <a:pt x="46" y="94"/>
                      </a:lnTo>
                      <a:lnTo>
                        <a:pt x="40" y="94"/>
                      </a:lnTo>
                      <a:lnTo>
                        <a:pt x="32" y="102"/>
                      </a:lnTo>
                      <a:lnTo>
                        <a:pt x="28" y="110"/>
                      </a:lnTo>
                      <a:lnTo>
                        <a:pt x="28" y="114"/>
                      </a:lnTo>
                      <a:lnTo>
                        <a:pt x="18" y="124"/>
                      </a:lnTo>
                      <a:lnTo>
                        <a:pt x="18" y="140"/>
                      </a:lnTo>
                      <a:lnTo>
                        <a:pt x="18" y="156"/>
                      </a:lnTo>
                      <a:lnTo>
                        <a:pt x="16" y="168"/>
                      </a:lnTo>
                      <a:lnTo>
                        <a:pt x="10" y="182"/>
                      </a:lnTo>
                      <a:lnTo>
                        <a:pt x="4" y="188"/>
                      </a:lnTo>
                      <a:lnTo>
                        <a:pt x="6" y="196"/>
                      </a:lnTo>
                      <a:lnTo>
                        <a:pt x="12" y="220"/>
                      </a:lnTo>
                      <a:lnTo>
                        <a:pt x="8" y="232"/>
                      </a:lnTo>
                      <a:lnTo>
                        <a:pt x="14" y="244"/>
                      </a:lnTo>
                      <a:lnTo>
                        <a:pt x="28" y="272"/>
                      </a:lnTo>
                      <a:lnTo>
                        <a:pt x="38" y="296"/>
                      </a:lnTo>
                      <a:lnTo>
                        <a:pt x="38" y="318"/>
                      </a:lnTo>
                      <a:lnTo>
                        <a:pt x="42" y="322"/>
                      </a:lnTo>
                      <a:lnTo>
                        <a:pt x="42" y="326"/>
                      </a:lnTo>
                      <a:lnTo>
                        <a:pt x="40" y="328"/>
                      </a:lnTo>
                      <a:lnTo>
                        <a:pt x="38" y="350"/>
                      </a:lnTo>
                      <a:lnTo>
                        <a:pt x="34" y="364"/>
                      </a:lnTo>
                      <a:lnTo>
                        <a:pt x="28" y="378"/>
                      </a:lnTo>
                      <a:lnTo>
                        <a:pt x="16" y="408"/>
                      </a:lnTo>
                      <a:lnTo>
                        <a:pt x="4" y="416"/>
                      </a:lnTo>
                      <a:lnTo>
                        <a:pt x="0" y="420"/>
                      </a:lnTo>
                      <a:close/>
                    </a:path>
                  </a:pathLst>
                </a:custGeom>
                <a:grpFill/>
                <a:ln w="3175" cap="flat" cmpd="sng">
                  <a:solidFill>
                    <a:schemeClr val="accent1">
                      <a:lumMod val="40000"/>
                      <a:lumOff val="6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66" name="Freeform 21">
                  <a:extLst>
                    <a:ext uri="{FF2B5EF4-FFF2-40B4-BE49-F238E27FC236}">
                      <a16:creationId xmlns:a16="http://schemas.microsoft.com/office/drawing/2014/main" id="{1117F82B-13BB-4463-A986-0DC1760A596D}"/>
                    </a:ext>
                  </a:extLst>
                </p:cNvPr>
                <p:cNvSpPr>
                  <a:spLocks/>
                </p:cNvSpPr>
                <p:nvPr/>
              </p:nvSpPr>
              <p:spPr bwMode="gray">
                <a:xfrm>
                  <a:off x="3484" y="1005"/>
                  <a:ext cx="484" cy="236"/>
                </a:xfrm>
                <a:custGeom>
                  <a:avLst/>
                  <a:gdLst>
                    <a:gd name="T0" fmla="*/ 22 w 480"/>
                    <a:gd name="T1" fmla="*/ 92 h 236"/>
                    <a:gd name="T2" fmla="*/ 46 w 480"/>
                    <a:gd name="T3" fmla="*/ 74 h 236"/>
                    <a:gd name="T4" fmla="*/ 113 w 480"/>
                    <a:gd name="T5" fmla="*/ 32 h 236"/>
                    <a:gd name="T6" fmla="*/ 151 w 480"/>
                    <a:gd name="T7" fmla="*/ 4 h 236"/>
                    <a:gd name="T8" fmla="*/ 179 w 480"/>
                    <a:gd name="T9" fmla="*/ 4 h 236"/>
                    <a:gd name="T10" fmla="*/ 159 w 480"/>
                    <a:gd name="T11" fmla="*/ 22 h 236"/>
                    <a:gd name="T12" fmla="*/ 135 w 480"/>
                    <a:gd name="T13" fmla="*/ 50 h 236"/>
                    <a:gd name="T14" fmla="*/ 135 w 480"/>
                    <a:gd name="T15" fmla="*/ 68 h 236"/>
                    <a:gd name="T16" fmla="*/ 163 w 480"/>
                    <a:gd name="T17" fmla="*/ 56 h 236"/>
                    <a:gd name="T18" fmla="*/ 230 w 480"/>
                    <a:gd name="T19" fmla="*/ 90 h 236"/>
                    <a:gd name="T20" fmla="*/ 250 w 480"/>
                    <a:gd name="T21" fmla="*/ 94 h 236"/>
                    <a:gd name="T22" fmla="*/ 258 w 480"/>
                    <a:gd name="T23" fmla="*/ 98 h 236"/>
                    <a:gd name="T24" fmla="*/ 284 w 480"/>
                    <a:gd name="T25" fmla="*/ 76 h 236"/>
                    <a:gd name="T26" fmla="*/ 371 w 480"/>
                    <a:gd name="T27" fmla="*/ 48 h 236"/>
                    <a:gd name="T28" fmla="*/ 371 w 480"/>
                    <a:gd name="T29" fmla="*/ 66 h 236"/>
                    <a:gd name="T30" fmla="*/ 385 w 480"/>
                    <a:gd name="T31" fmla="*/ 80 h 236"/>
                    <a:gd name="T32" fmla="*/ 421 w 480"/>
                    <a:gd name="T33" fmla="*/ 76 h 236"/>
                    <a:gd name="T34" fmla="*/ 444 w 480"/>
                    <a:gd name="T35" fmla="*/ 104 h 236"/>
                    <a:gd name="T36" fmla="*/ 480 w 480"/>
                    <a:gd name="T37" fmla="*/ 108 h 236"/>
                    <a:gd name="T38" fmla="*/ 478 w 480"/>
                    <a:gd name="T39" fmla="*/ 122 h 236"/>
                    <a:gd name="T40" fmla="*/ 460 w 480"/>
                    <a:gd name="T41" fmla="*/ 120 h 236"/>
                    <a:gd name="T42" fmla="*/ 440 w 480"/>
                    <a:gd name="T43" fmla="*/ 122 h 236"/>
                    <a:gd name="T44" fmla="*/ 407 w 480"/>
                    <a:gd name="T45" fmla="*/ 122 h 236"/>
                    <a:gd name="T46" fmla="*/ 403 w 480"/>
                    <a:gd name="T47" fmla="*/ 138 h 236"/>
                    <a:gd name="T48" fmla="*/ 361 w 480"/>
                    <a:gd name="T49" fmla="*/ 124 h 236"/>
                    <a:gd name="T50" fmla="*/ 333 w 480"/>
                    <a:gd name="T51" fmla="*/ 136 h 236"/>
                    <a:gd name="T52" fmla="*/ 319 w 480"/>
                    <a:gd name="T53" fmla="*/ 142 h 236"/>
                    <a:gd name="T54" fmla="*/ 294 w 480"/>
                    <a:gd name="T55" fmla="*/ 144 h 236"/>
                    <a:gd name="T56" fmla="*/ 268 w 480"/>
                    <a:gd name="T57" fmla="*/ 176 h 236"/>
                    <a:gd name="T58" fmla="*/ 272 w 480"/>
                    <a:gd name="T59" fmla="*/ 160 h 236"/>
                    <a:gd name="T60" fmla="*/ 256 w 480"/>
                    <a:gd name="T61" fmla="*/ 166 h 236"/>
                    <a:gd name="T62" fmla="*/ 244 w 480"/>
                    <a:gd name="T63" fmla="*/ 154 h 236"/>
                    <a:gd name="T64" fmla="*/ 230 w 480"/>
                    <a:gd name="T65" fmla="*/ 184 h 236"/>
                    <a:gd name="T66" fmla="*/ 212 w 480"/>
                    <a:gd name="T67" fmla="*/ 222 h 236"/>
                    <a:gd name="T68" fmla="*/ 200 w 480"/>
                    <a:gd name="T69" fmla="*/ 230 h 236"/>
                    <a:gd name="T70" fmla="*/ 202 w 480"/>
                    <a:gd name="T71" fmla="*/ 208 h 236"/>
                    <a:gd name="T72" fmla="*/ 186 w 480"/>
                    <a:gd name="T73" fmla="*/ 208 h 236"/>
                    <a:gd name="T74" fmla="*/ 173 w 480"/>
                    <a:gd name="T75" fmla="*/ 168 h 236"/>
                    <a:gd name="T76" fmla="*/ 167 w 480"/>
                    <a:gd name="T77" fmla="*/ 160 h 236"/>
                    <a:gd name="T78" fmla="*/ 135 w 480"/>
                    <a:gd name="T79" fmla="*/ 150 h 236"/>
                    <a:gd name="T80" fmla="*/ 125 w 480"/>
                    <a:gd name="T81" fmla="*/ 150 h 236"/>
                    <a:gd name="T82" fmla="*/ 93 w 480"/>
                    <a:gd name="T83" fmla="*/ 138 h 236"/>
                    <a:gd name="T84" fmla="*/ 20 w 480"/>
                    <a:gd name="T85" fmla="*/ 112 h 236"/>
                    <a:gd name="T86" fmla="*/ 0 w 480"/>
                    <a:gd name="T87" fmla="*/ 100 h 2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480" h="236">
                      <a:moveTo>
                        <a:pt x="0" y="100"/>
                      </a:moveTo>
                      <a:lnTo>
                        <a:pt x="14" y="96"/>
                      </a:lnTo>
                      <a:lnTo>
                        <a:pt x="22" y="92"/>
                      </a:lnTo>
                      <a:lnTo>
                        <a:pt x="36" y="82"/>
                      </a:lnTo>
                      <a:lnTo>
                        <a:pt x="40" y="76"/>
                      </a:lnTo>
                      <a:lnTo>
                        <a:pt x="46" y="74"/>
                      </a:lnTo>
                      <a:lnTo>
                        <a:pt x="72" y="64"/>
                      </a:lnTo>
                      <a:lnTo>
                        <a:pt x="90" y="54"/>
                      </a:lnTo>
                      <a:lnTo>
                        <a:pt x="112" y="32"/>
                      </a:lnTo>
                      <a:lnTo>
                        <a:pt x="120" y="30"/>
                      </a:lnTo>
                      <a:lnTo>
                        <a:pt x="138" y="10"/>
                      </a:lnTo>
                      <a:lnTo>
                        <a:pt x="150" y="4"/>
                      </a:lnTo>
                      <a:lnTo>
                        <a:pt x="172" y="0"/>
                      </a:lnTo>
                      <a:lnTo>
                        <a:pt x="176" y="2"/>
                      </a:lnTo>
                      <a:lnTo>
                        <a:pt x="178" y="4"/>
                      </a:lnTo>
                      <a:lnTo>
                        <a:pt x="166" y="12"/>
                      </a:lnTo>
                      <a:lnTo>
                        <a:pt x="162" y="12"/>
                      </a:lnTo>
                      <a:lnTo>
                        <a:pt x="158" y="22"/>
                      </a:lnTo>
                      <a:lnTo>
                        <a:pt x="144" y="38"/>
                      </a:lnTo>
                      <a:lnTo>
                        <a:pt x="138" y="44"/>
                      </a:lnTo>
                      <a:lnTo>
                        <a:pt x="134" y="50"/>
                      </a:lnTo>
                      <a:lnTo>
                        <a:pt x="130" y="64"/>
                      </a:lnTo>
                      <a:lnTo>
                        <a:pt x="132" y="74"/>
                      </a:lnTo>
                      <a:lnTo>
                        <a:pt x="134" y="68"/>
                      </a:lnTo>
                      <a:lnTo>
                        <a:pt x="148" y="58"/>
                      </a:lnTo>
                      <a:lnTo>
                        <a:pt x="156" y="58"/>
                      </a:lnTo>
                      <a:lnTo>
                        <a:pt x="162" y="56"/>
                      </a:lnTo>
                      <a:lnTo>
                        <a:pt x="190" y="68"/>
                      </a:lnTo>
                      <a:lnTo>
                        <a:pt x="210" y="92"/>
                      </a:lnTo>
                      <a:lnTo>
                        <a:pt x="228" y="90"/>
                      </a:lnTo>
                      <a:lnTo>
                        <a:pt x="236" y="90"/>
                      </a:lnTo>
                      <a:lnTo>
                        <a:pt x="242" y="94"/>
                      </a:lnTo>
                      <a:lnTo>
                        <a:pt x="248" y="94"/>
                      </a:lnTo>
                      <a:lnTo>
                        <a:pt x="250" y="94"/>
                      </a:lnTo>
                      <a:lnTo>
                        <a:pt x="256" y="96"/>
                      </a:lnTo>
                      <a:lnTo>
                        <a:pt x="256" y="98"/>
                      </a:lnTo>
                      <a:lnTo>
                        <a:pt x="260" y="96"/>
                      </a:lnTo>
                      <a:lnTo>
                        <a:pt x="264" y="90"/>
                      </a:lnTo>
                      <a:lnTo>
                        <a:pt x="282" y="76"/>
                      </a:lnTo>
                      <a:lnTo>
                        <a:pt x="344" y="60"/>
                      </a:lnTo>
                      <a:lnTo>
                        <a:pt x="362" y="50"/>
                      </a:lnTo>
                      <a:lnTo>
                        <a:pt x="368" y="48"/>
                      </a:lnTo>
                      <a:lnTo>
                        <a:pt x="372" y="52"/>
                      </a:lnTo>
                      <a:lnTo>
                        <a:pt x="368" y="60"/>
                      </a:lnTo>
                      <a:lnTo>
                        <a:pt x="368" y="66"/>
                      </a:lnTo>
                      <a:lnTo>
                        <a:pt x="376" y="80"/>
                      </a:lnTo>
                      <a:lnTo>
                        <a:pt x="380" y="82"/>
                      </a:lnTo>
                      <a:lnTo>
                        <a:pt x="382" y="80"/>
                      </a:lnTo>
                      <a:lnTo>
                        <a:pt x="394" y="82"/>
                      </a:lnTo>
                      <a:lnTo>
                        <a:pt x="398" y="78"/>
                      </a:lnTo>
                      <a:lnTo>
                        <a:pt x="418" y="76"/>
                      </a:lnTo>
                      <a:lnTo>
                        <a:pt x="426" y="82"/>
                      </a:lnTo>
                      <a:lnTo>
                        <a:pt x="434" y="98"/>
                      </a:lnTo>
                      <a:lnTo>
                        <a:pt x="440" y="104"/>
                      </a:lnTo>
                      <a:lnTo>
                        <a:pt x="456" y="110"/>
                      </a:lnTo>
                      <a:lnTo>
                        <a:pt x="470" y="106"/>
                      </a:lnTo>
                      <a:lnTo>
                        <a:pt x="476" y="108"/>
                      </a:lnTo>
                      <a:lnTo>
                        <a:pt x="480" y="110"/>
                      </a:lnTo>
                      <a:lnTo>
                        <a:pt x="480" y="116"/>
                      </a:lnTo>
                      <a:lnTo>
                        <a:pt x="474" y="122"/>
                      </a:lnTo>
                      <a:lnTo>
                        <a:pt x="464" y="124"/>
                      </a:lnTo>
                      <a:lnTo>
                        <a:pt x="458" y="122"/>
                      </a:lnTo>
                      <a:lnTo>
                        <a:pt x="456" y="120"/>
                      </a:lnTo>
                      <a:lnTo>
                        <a:pt x="454" y="120"/>
                      </a:lnTo>
                      <a:lnTo>
                        <a:pt x="444" y="124"/>
                      </a:lnTo>
                      <a:lnTo>
                        <a:pt x="436" y="122"/>
                      </a:lnTo>
                      <a:lnTo>
                        <a:pt x="430" y="122"/>
                      </a:lnTo>
                      <a:lnTo>
                        <a:pt x="414" y="124"/>
                      </a:lnTo>
                      <a:lnTo>
                        <a:pt x="404" y="122"/>
                      </a:lnTo>
                      <a:lnTo>
                        <a:pt x="400" y="124"/>
                      </a:lnTo>
                      <a:lnTo>
                        <a:pt x="402" y="134"/>
                      </a:lnTo>
                      <a:lnTo>
                        <a:pt x="400" y="138"/>
                      </a:lnTo>
                      <a:lnTo>
                        <a:pt x="396" y="136"/>
                      </a:lnTo>
                      <a:lnTo>
                        <a:pt x="384" y="126"/>
                      </a:lnTo>
                      <a:lnTo>
                        <a:pt x="358" y="124"/>
                      </a:lnTo>
                      <a:lnTo>
                        <a:pt x="354" y="124"/>
                      </a:lnTo>
                      <a:lnTo>
                        <a:pt x="346" y="122"/>
                      </a:lnTo>
                      <a:lnTo>
                        <a:pt x="330" y="136"/>
                      </a:lnTo>
                      <a:lnTo>
                        <a:pt x="326" y="136"/>
                      </a:lnTo>
                      <a:lnTo>
                        <a:pt x="318" y="138"/>
                      </a:lnTo>
                      <a:lnTo>
                        <a:pt x="316" y="142"/>
                      </a:lnTo>
                      <a:lnTo>
                        <a:pt x="312" y="144"/>
                      </a:lnTo>
                      <a:lnTo>
                        <a:pt x="302" y="142"/>
                      </a:lnTo>
                      <a:lnTo>
                        <a:pt x="292" y="144"/>
                      </a:lnTo>
                      <a:lnTo>
                        <a:pt x="290" y="152"/>
                      </a:lnTo>
                      <a:lnTo>
                        <a:pt x="288" y="158"/>
                      </a:lnTo>
                      <a:lnTo>
                        <a:pt x="266" y="176"/>
                      </a:lnTo>
                      <a:lnTo>
                        <a:pt x="262" y="176"/>
                      </a:lnTo>
                      <a:lnTo>
                        <a:pt x="260" y="172"/>
                      </a:lnTo>
                      <a:lnTo>
                        <a:pt x="270" y="160"/>
                      </a:lnTo>
                      <a:lnTo>
                        <a:pt x="270" y="154"/>
                      </a:lnTo>
                      <a:lnTo>
                        <a:pt x="258" y="154"/>
                      </a:lnTo>
                      <a:lnTo>
                        <a:pt x="254" y="166"/>
                      </a:lnTo>
                      <a:lnTo>
                        <a:pt x="248" y="170"/>
                      </a:lnTo>
                      <a:lnTo>
                        <a:pt x="244" y="164"/>
                      </a:lnTo>
                      <a:lnTo>
                        <a:pt x="242" y="154"/>
                      </a:lnTo>
                      <a:lnTo>
                        <a:pt x="240" y="156"/>
                      </a:lnTo>
                      <a:lnTo>
                        <a:pt x="238" y="170"/>
                      </a:lnTo>
                      <a:lnTo>
                        <a:pt x="228" y="184"/>
                      </a:lnTo>
                      <a:lnTo>
                        <a:pt x="224" y="198"/>
                      </a:lnTo>
                      <a:lnTo>
                        <a:pt x="220" y="206"/>
                      </a:lnTo>
                      <a:lnTo>
                        <a:pt x="210" y="222"/>
                      </a:lnTo>
                      <a:lnTo>
                        <a:pt x="210" y="232"/>
                      </a:lnTo>
                      <a:lnTo>
                        <a:pt x="208" y="236"/>
                      </a:lnTo>
                      <a:lnTo>
                        <a:pt x="198" y="230"/>
                      </a:lnTo>
                      <a:lnTo>
                        <a:pt x="194" y="218"/>
                      </a:lnTo>
                      <a:lnTo>
                        <a:pt x="198" y="214"/>
                      </a:lnTo>
                      <a:lnTo>
                        <a:pt x="200" y="208"/>
                      </a:lnTo>
                      <a:lnTo>
                        <a:pt x="198" y="208"/>
                      </a:lnTo>
                      <a:lnTo>
                        <a:pt x="186" y="210"/>
                      </a:lnTo>
                      <a:lnTo>
                        <a:pt x="184" y="208"/>
                      </a:lnTo>
                      <a:lnTo>
                        <a:pt x="188" y="184"/>
                      </a:lnTo>
                      <a:lnTo>
                        <a:pt x="186" y="176"/>
                      </a:lnTo>
                      <a:lnTo>
                        <a:pt x="172" y="168"/>
                      </a:lnTo>
                      <a:lnTo>
                        <a:pt x="162" y="166"/>
                      </a:lnTo>
                      <a:lnTo>
                        <a:pt x="162" y="162"/>
                      </a:lnTo>
                      <a:lnTo>
                        <a:pt x="166" y="160"/>
                      </a:lnTo>
                      <a:lnTo>
                        <a:pt x="160" y="156"/>
                      </a:lnTo>
                      <a:lnTo>
                        <a:pt x="150" y="152"/>
                      </a:lnTo>
                      <a:lnTo>
                        <a:pt x="134" y="150"/>
                      </a:lnTo>
                      <a:lnTo>
                        <a:pt x="130" y="150"/>
                      </a:lnTo>
                      <a:lnTo>
                        <a:pt x="126" y="154"/>
                      </a:lnTo>
                      <a:lnTo>
                        <a:pt x="124" y="150"/>
                      </a:lnTo>
                      <a:lnTo>
                        <a:pt x="114" y="150"/>
                      </a:lnTo>
                      <a:lnTo>
                        <a:pt x="100" y="138"/>
                      </a:lnTo>
                      <a:lnTo>
                        <a:pt x="92" y="138"/>
                      </a:lnTo>
                      <a:lnTo>
                        <a:pt x="28" y="126"/>
                      </a:lnTo>
                      <a:lnTo>
                        <a:pt x="22" y="122"/>
                      </a:lnTo>
                      <a:lnTo>
                        <a:pt x="20" y="112"/>
                      </a:lnTo>
                      <a:lnTo>
                        <a:pt x="14" y="108"/>
                      </a:lnTo>
                      <a:lnTo>
                        <a:pt x="4" y="106"/>
                      </a:lnTo>
                      <a:lnTo>
                        <a:pt x="0" y="100"/>
                      </a:lnTo>
                      <a:close/>
                    </a:path>
                  </a:pathLst>
                </a:custGeom>
                <a:grpFill/>
                <a:ln w="3175" cap="flat" cmpd="sng">
                  <a:solidFill>
                    <a:schemeClr val="accent1">
                      <a:lumMod val="40000"/>
                      <a:lumOff val="6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grpSp>
          <p:sp>
            <p:nvSpPr>
              <p:cNvPr id="27" name="Freeform 22">
                <a:extLst>
                  <a:ext uri="{FF2B5EF4-FFF2-40B4-BE49-F238E27FC236}">
                    <a16:creationId xmlns:a16="http://schemas.microsoft.com/office/drawing/2014/main" id="{7F6409F1-3EAC-4BCB-913B-D35844D6BE63}"/>
                  </a:ext>
                </a:extLst>
              </p:cNvPr>
              <p:cNvSpPr>
                <a:spLocks/>
              </p:cNvSpPr>
              <p:nvPr/>
            </p:nvSpPr>
            <p:spPr bwMode="gray">
              <a:xfrm>
                <a:off x="3478" y="2252"/>
                <a:ext cx="276" cy="488"/>
              </a:xfrm>
              <a:custGeom>
                <a:avLst/>
                <a:gdLst>
                  <a:gd name="T0" fmla="*/ 256 w 276"/>
                  <a:gd name="T1" fmla="*/ 0 h 486"/>
                  <a:gd name="T2" fmla="*/ 90 w 276"/>
                  <a:gd name="T3" fmla="*/ 14 h 486"/>
                  <a:gd name="T4" fmla="*/ 88 w 276"/>
                  <a:gd name="T5" fmla="*/ 18 h 486"/>
                  <a:gd name="T6" fmla="*/ 72 w 276"/>
                  <a:gd name="T7" fmla="*/ 32 h 486"/>
                  <a:gd name="T8" fmla="*/ 68 w 276"/>
                  <a:gd name="T9" fmla="*/ 48 h 486"/>
                  <a:gd name="T10" fmla="*/ 68 w 276"/>
                  <a:gd name="T11" fmla="*/ 62 h 486"/>
                  <a:gd name="T12" fmla="*/ 66 w 276"/>
                  <a:gd name="T13" fmla="*/ 72 h 486"/>
                  <a:gd name="T14" fmla="*/ 52 w 276"/>
                  <a:gd name="T15" fmla="*/ 80 h 486"/>
                  <a:gd name="T16" fmla="*/ 42 w 276"/>
                  <a:gd name="T17" fmla="*/ 96 h 486"/>
                  <a:gd name="T18" fmla="*/ 38 w 276"/>
                  <a:gd name="T19" fmla="*/ 100 h 486"/>
                  <a:gd name="T20" fmla="*/ 38 w 276"/>
                  <a:gd name="T21" fmla="*/ 112 h 486"/>
                  <a:gd name="T22" fmla="*/ 30 w 276"/>
                  <a:gd name="T23" fmla="*/ 123 h 486"/>
                  <a:gd name="T24" fmla="*/ 30 w 276"/>
                  <a:gd name="T25" fmla="*/ 133 h 486"/>
                  <a:gd name="T26" fmla="*/ 26 w 276"/>
                  <a:gd name="T27" fmla="*/ 145 h 486"/>
                  <a:gd name="T28" fmla="*/ 18 w 276"/>
                  <a:gd name="T29" fmla="*/ 159 h 486"/>
                  <a:gd name="T30" fmla="*/ 20 w 276"/>
                  <a:gd name="T31" fmla="*/ 175 h 486"/>
                  <a:gd name="T32" fmla="*/ 28 w 276"/>
                  <a:gd name="T33" fmla="*/ 183 h 486"/>
                  <a:gd name="T34" fmla="*/ 30 w 276"/>
                  <a:gd name="T35" fmla="*/ 193 h 486"/>
                  <a:gd name="T36" fmla="*/ 32 w 276"/>
                  <a:gd name="T37" fmla="*/ 195 h 486"/>
                  <a:gd name="T38" fmla="*/ 32 w 276"/>
                  <a:gd name="T39" fmla="*/ 199 h 486"/>
                  <a:gd name="T40" fmla="*/ 28 w 276"/>
                  <a:gd name="T41" fmla="*/ 203 h 486"/>
                  <a:gd name="T42" fmla="*/ 26 w 276"/>
                  <a:gd name="T43" fmla="*/ 211 h 486"/>
                  <a:gd name="T44" fmla="*/ 26 w 276"/>
                  <a:gd name="T45" fmla="*/ 217 h 486"/>
                  <a:gd name="T46" fmla="*/ 26 w 276"/>
                  <a:gd name="T47" fmla="*/ 225 h 486"/>
                  <a:gd name="T48" fmla="*/ 36 w 276"/>
                  <a:gd name="T49" fmla="*/ 245 h 486"/>
                  <a:gd name="T50" fmla="*/ 36 w 276"/>
                  <a:gd name="T51" fmla="*/ 263 h 486"/>
                  <a:gd name="T52" fmla="*/ 42 w 276"/>
                  <a:gd name="T53" fmla="*/ 275 h 486"/>
                  <a:gd name="T54" fmla="*/ 48 w 276"/>
                  <a:gd name="T55" fmla="*/ 279 h 486"/>
                  <a:gd name="T56" fmla="*/ 48 w 276"/>
                  <a:gd name="T57" fmla="*/ 289 h 486"/>
                  <a:gd name="T58" fmla="*/ 38 w 276"/>
                  <a:gd name="T59" fmla="*/ 295 h 486"/>
                  <a:gd name="T60" fmla="*/ 34 w 276"/>
                  <a:gd name="T61" fmla="*/ 299 h 486"/>
                  <a:gd name="T62" fmla="*/ 30 w 276"/>
                  <a:gd name="T63" fmla="*/ 319 h 486"/>
                  <a:gd name="T64" fmla="*/ 14 w 276"/>
                  <a:gd name="T65" fmla="*/ 343 h 486"/>
                  <a:gd name="T66" fmla="*/ 0 w 276"/>
                  <a:gd name="T67" fmla="*/ 386 h 486"/>
                  <a:gd name="T68" fmla="*/ 0 w 276"/>
                  <a:gd name="T69" fmla="*/ 416 h 486"/>
                  <a:gd name="T70" fmla="*/ 154 w 276"/>
                  <a:gd name="T71" fmla="*/ 410 h 486"/>
                  <a:gd name="T72" fmla="*/ 158 w 276"/>
                  <a:gd name="T73" fmla="*/ 416 h 486"/>
                  <a:gd name="T74" fmla="*/ 154 w 276"/>
                  <a:gd name="T75" fmla="*/ 430 h 486"/>
                  <a:gd name="T76" fmla="*/ 154 w 276"/>
                  <a:gd name="T77" fmla="*/ 452 h 486"/>
                  <a:gd name="T78" fmla="*/ 172 w 276"/>
                  <a:gd name="T79" fmla="*/ 468 h 486"/>
                  <a:gd name="T80" fmla="*/ 174 w 276"/>
                  <a:gd name="T81" fmla="*/ 488 h 486"/>
                  <a:gd name="T82" fmla="*/ 186 w 276"/>
                  <a:gd name="T83" fmla="*/ 488 h 486"/>
                  <a:gd name="T84" fmla="*/ 202 w 276"/>
                  <a:gd name="T85" fmla="*/ 474 h 486"/>
                  <a:gd name="T86" fmla="*/ 240 w 276"/>
                  <a:gd name="T87" fmla="*/ 462 h 486"/>
                  <a:gd name="T88" fmla="*/ 250 w 276"/>
                  <a:gd name="T89" fmla="*/ 466 h 486"/>
                  <a:gd name="T90" fmla="*/ 264 w 276"/>
                  <a:gd name="T91" fmla="*/ 462 h 486"/>
                  <a:gd name="T92" fmla="*/ 266 w 276"/>
                  <a:gd name="T93" fmla="*/ 464 h 486"/>
                  <a:gd name="T94" fmla="*/ 274 w 276"/>
                  <a:gd name="T95" fmla="*/ 468 h 486"/>
                  <a:gd name="T96" fmla="*/ 276 w 276"/>
                  <a:gd name="T97" fmla="*/ 466 h 486"/>
                  <a:gd name="T98" fmla="*/ 260 w 276"/>
                  <a:gd name="T99" fmla="*/ 317 h 486"/>
                  <a:gd name="T100" fmla="*/ 258 w 276"/>
                  <a:gd name="T101" fmla="*/ 303 h 486"/>
                  <a:gd name="T102" fmla="*/ 264 w 276"/>
                  <a:gd name="T103" fmla="*/ 10 h 486"/>
                  <a:gd name="T104" fmla="*/ 256 w 276"/>
                  <a:gd name="T105" fmla="*/ 0 h 48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76" h="486">
                    <a:moveTo>
                      <a:pt x="256" y="0"/>
                    </a:moveTo>
                    <a:lnTo>
                      <a:pt x="90" y="14"/>
                    </a:lnTo>
                    <a:lnTo>
                      <a:pt x="88" y="18"/>
                    </a:lnTo>
                    <a:lnTo>
                      <a:pt x="72" y="32"/>
                    </a:lnTo>
                    <a:lnTo>
                      <a:pt x="68" y="48"/>
                    </a:lnTo>
                    <a:lnTo>
                      <a:pt x="68" y="62"/>
                    </a:lnTo>
                    <a:lnTo>
                      <a:pt x="66" y="72"/>
                    </a:lnTo>
                    <a:lnTo>
                      <a:pt x="52" y="80"/>
                    </a:lnTo>
                    <a:lnTo>
                      <a:pt x="42" y="96"/>
                    </a:lnTo>
                    <a:lnTo>
                      <a:pt x="38" y="100"/>
                    </a:lnTo>
                    <a:lnTo>
                      <a:pt x="38" y="112"/>
                    </a:lnTo>
                    <a:lnTo>
                      <a:pt x="30" y="122"/>
                    </a:lnTo>
                    <a:lnTo>
                      <a:pt x="30" y="132"/>
                    </a:lnTo>
                    <a:lnTo>
                      <a:pt x="26" y="144"/>
                    </a:lnTo>
                    <a:lnTo>
                      <a:pt x="18" y="158"/>
                    </a:lnTo>
                    <a:lnTo>
                      <a:pt x="20" y="174"/>
                    </a:lnTo>
                    <a:lnTo>
                      <a:pt x="28" y="182"/>
                    </a:lnTo>
                    <a:lnTo>
                      <a:pt x="30" y="192"/>
                    </a:lnTo>
                    <a:lnTo>
                      <a:pt x="32" y="194"/>
                    </a:lnTo>
                    <a:lnTo>
                      <a:pt x="32" y="198"/>
                    </a:lnTo>
                    <a:lnTo>
                      <a:pt x="28" y="202"/>
                    </a:lnTo>
                    <a:lnTo>
                      <a:pt x="26" y="210"/>
                    </a:lnTo>
                    <a:lnTo>
                      <a:pt x="26" y="216"/>
                    </a:lnTo>
                    <a:lnTo>
                      <a:pt x="26" y="224"/>
                    </a:lnTo>
                    <a:lnTo>
                      <a:pt x="36" y="244"/>
                    </a:lnTo>
                    <a:lnTo>
                      <a:pt x="36" y="262"/>
                    </a:lnTo>
                    <a:lnTo>
                      <a:pt x="42" y="274"/>
                    </a:lnTo>
                    <a:lnTo>
                      <a:pt x="48" y="278"/>
                    </a:lnTo>
                    <a:lnTo>
                      <a:pt x="48" y="288"/>
                    </a:lnTo>
                    <a:lnTo>
                      <a:pt x="38" y="294"/>
                    </a:lnTo>
                    <a:lnTo>
                      <a:pt x="34" y="298"/>
                    </a:lnTo>
                    <a:lnTo>
                      <a:pt x="30" y="318"/>
                    </a:lnTo>
                    <a:lnTo>
                      <a:pt x="14" y="342"/>
                    </a:lnTo>
                    <a:lnTo>
                      <a:pt x="0" y="384"/>
                    </a:lnTo>
                    <a:lnTo>
                      <a:pt x="0" y="414"/>
                    </a:lnTo>
                    <a:lnTo>
                      <a:pt x="154" y="408"/>
                    </a:lnTo>
                    <a:lnTo>
                      <a:pt x="158" y="414"/>
                    </a:lnTo>
                    <a:lnTo>
                      <a:pt x="154" y="428"/>
                    </a:lnTo>
                    <a:lnTo>
                      <a:pt x="154" y="450"/>
                    </a:lnTo>
                    <a:lnTo>
                      <a:pt x="172" y="466"/>
                    </a:lnTo>
                    <a:lnTo>
                      <a:pt x="174" y="486"/>
                    </a:lnTo>
                    <a:lnTo>
                      <a:pt x="186" y="486"/>
                    </a:lnTo>
                    <a:lnTo>
                      <a:pt x="202" y="472"/>
                    </a:lnTo>
                    <a:lnTo>
                      <a:pt x="240" y="460"/>
                    </a:lnTo>
                    <a:lnTo>
                      <a:pt x="250" y="464"/>
                    </a:lnTo>
                    <a:lnTo>
                      <a:pt x="264" y="460"/>
                    </a:lnTo>
                    <a:lnTo>
                      <a:pt x="266" y="462"/>
                    </a:lnTo>
                    <a:lnTo>
                      <a:pt x="274" y="466"/>
                    </a:lnTo>
                    <a:lnTo>
                      <a:pt x="276" y="464"/>
                    </a:lnTo>
                    <a:lnTo>
                      <a:pt x="260" y="316"/>
                    </a:lnTo>
                    <a:lnTo>
                      <a:pt x="258" y="302"/>
                    </a:lnTo>
                    <a:lnTo>
                      <a:pt x="264" y="10"/>
                    </a:lnTo>
                    <a:lnTo>
                      <a:pt x="256" y="0"/>
                    </a:lnTo>
                    <a:close/>
                  </a:path>
                </a:pathLst>
              </a:custGeom>
              <a:grpFill/>
              <a:ln w="3175" cap="flat" cmpd="sng">
                <a:solidFill>
                  <a:schemeClr val="accent1">
                    <a:lumMod val="40000"/>
                    <a:lumOff val="6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28" name="Freeform 23">
                <a:extLst>
                  <a:ext uri="{FF2B5EF4-FFF2-40B4-BE49-F238E27FC236}">
                    <a16:creationId xmlns:a16="http://schemas.microsoft.com/office/drawing/2014/main" id="{D4237142-8661-4F43-92B0-D4EAF9BC3898}"/>
                  </a:ext>
                </a:extLst>
              </p:cNvPr>
              <p:cNvSpPr>
                <a:spLocks/>
              </p:cNvSpPr>
              <p:nvPr/>
            </p:nvSpPr>
            <p:spPr bwMode="gray">
              <a:xfrm>
                <a:off x="3735" y="2234"/>
                <a:ext cx="306" cy="486"/>
              </a:xfrm>
              <a:custGeom>
                <a:avLst/>
                <a:gdLst>
                  <a:gd name="T0" fmla="*/ 0 w 304"/>
                  <a:gd name="T1" fmla="*/ 18 h 484"/>
                  <a:gd name="T2" fmla="*/ 8 w 304"/>
                  <a:gd name="T3" fmla="*/ 28 h 484"/>
                  <a:gd name="T4" fmla="*/ 2 w 304"/>
                  <a:gd name="T5" fmla="*/ 321 h 484"/>
                  <a:gd name="T6" fmla="*/ 4 w 304"/>
                  <a:gd name="T7" fmla="*/ 335 h 484"/>
                  <a:gd name="T8" fmla="*/ 20 w 304"/>
                  <a:gd name="T9" fmla="*/ 484 h 484"/>
                  <a:gd name="T10" fmla="*/ 24 w 304"/>
                  <a:gd name="T11" fmla="*/ 480 h 484"/>
                  <a:gd name="T12" fmla="*/ 30 w 304"/>
                  <a:gd name="T13" fmla="*/ 478 h 484"/>
                  <a:gd name="T14" fmla="*/ 42 w 304"/>
                  <a:gd name="T15" fmla="*/ 482 h 484"/>
                  <a:gd name="T16" fmla="*/ 46 w 304"/>
                  <a:gd name="T17" fmla="*/ 476 h 484"/>
                  <a:gd name="T18" fmla="*/ 48 w 304"/>
                  <a:gd name="T19" fmla="*/ 454 h 484"/>
                  <a:gd name="T20" fmla="*/ 54 w 304"/>
                  <a:gd name="T21" fmla="*/ 440 h 484"/>
                  <a:gd name="T22" fmla="*/ 62 w 304"/>
                  <a:gd name="T23" fmla="*/ 454 h 484"/>
                  <a:gd name="T24" fmla="*/ 60 w 304"/>
                  <a:gd name="T25" fmla="*/ 460 h 484"/>
                  <a:gd name="T26" fmla="*/ 64 w 304"/>
                  <a:gd name="T27" fmla="*/ 472 h 484"/>
                  <a:gd name="T28" fmla="*/ 74 w 304"/>
                  <a:gd name="T29" fmla="*/ 486 h 484"/>
                  <a:gd name="T30" fmla="*/ 83 w 304"/>
                  <a:gd name="T31" fmla="*/ 486 h 484"/>
                  <a:gd name="T32" fmla="*/ 91 w 304"/>
                  <a:gd name="T33" fmla="*/ 486 h 484"/>
                  <a:gd name="T34" fmla="*/ 101 w 304"/>
                  <a:gd name="T35" fmla="*/ 474 h 484"/>
                  <a:gd name="T36" fmla="*/ 103 w 304"/>
                  <a:gd name="T37" fmla="*/ 474 h 484"/>
                  <a:gd name="T38" fmla="*/ 107 w 304"/>
                  <a:gd name="T39" fmla="*/ 470 h 484"/>
                  <a:gd name="T40" fmla="*/ 107 w 304"/>
                  <a:gd name="T41" fmla="*/ 468 h 484"/>
                  <a:gd name="T42" fmla="*/ 107 w 304"/>
                  <a:gd name="T43" fmla="*/ 466 h 484"/>
                  <a:gd name="T44" fmla="*/ 101 w 304"/>
                  <a:gd name="T45" fmla="*/ 462 h 484"/>
                  <a:gd name="T46" fmla="*/ 101 w 304"/>
                  <a:gd name="T47" fmla="*/ 460 h 484"/>
                  <a:gd name="T48" fmla="*/ 105 w 304"/>
                  <a:gd name="T49" fmla="*/ 452 h 484"/>
                  <a:gd name="T50" fmla="*/ 105 w 304"/>
                  <a:gd name="T51" fmla="*/ 448 h 484"/>
                  <a:gd name="T52" fmla="*/ 97 w 304"/>
                  <a:gd name="T53" fmla="*/ 444 h 484"/>
                  <a:gd name="T54" fmla="*/ 95 w 304"/>
                  <a:gd name="T55" fmla="*/ 442 h 484"/>
                  <a:gd name="T56" fmla="*/ 91 w 304"/>
                  <a:gd name="T57" fmla="*/ 438 h 484"/>
                  <a:gd name="T58" fmla="*/ 85 w 304"/>
                  <a:gd name="T59" fmla="*/ 430 h 484"/>
                  <a:gd name="T60" fmla="*/ 83 w 304"/>
                  <a:gd name="T61" fmla="*/ 422 h 484"/>
                  <a:gd name="T62" fmla="*/ 87 w 304"/>
                  <a:gd name="T63" fmla="*/ 420 h 484"/>
                  <a:gd name="T64" fmla="*/ 85 w 304"/>
                  <a:gd name="T65" fmla="*/ 418 h 484"/>
                  <a:gd name="T66" fmla="*/ 85 w 304"/>
                  <a:gd name="T67" fmla="*/ 412 h 484"/>
                  <a:gd name="T68" fmla="*/ 306 w 304"/>
                  <a:gd name="T69" fmla="*/ 392 h 484"/>
                  <a:gd name="T70" fmla="*/ 304 w 304"/>
                  <a:gd name="T71" fmla="*/ 386 h 484"/>
                  <a:gd name="T72" fmla="*/ 294 w 304"/>
                  <a:gd name="T73" fmla="*/ 370 h 484"/>
                  <a:gd name="T74" fmla="*/ 296 w 304"/>
                  <a:gd name="T75" fmla="*/ 343 h 484"/>
                  <a:gd name="T76" fmla="*/ 286 w 304"/>
                  <a:gd name="T77" fmla="*/ 321 h 484"/>
                  <a:gd name="T78" fmla="*/ 284 w 304"/>
                  <a:gd name="T79" fmla="*/ 305 h 484"/>
                  <a:gd name="T80" fmla="*/ 290 w 304"/>
                  <a:gd name="T81" fmla="*/ 293 h 484"/>
                  <a:gd name="T82" fmla="*/ 290 w 304"/>
                  <a:gd name="T83" fmla="*/ 279 h 484"/>
                  <a:gd name="T84" fmla="*/ 298 w 304"/>
                  <a:gd name="T85" fmla="*/ 267 h 484"/>
                  <a:gd name="T86" fmla="*/ 298 w 304"/>
                  <a:gd name="T87" fmla="*/ 265 h 484"/>
                  <a:gd name="T88" fmla="*/ 292 w 304"/>
                  <a:gd name="T89" fmla="*/ 257 h 484"/>
                  <a:gd name="T90" fmla="*/ 294 w 304"/>
                  <a:gd name="T91" fmla="*/ 247 h 484"/>
                  <a:gd name="T92" fmla="*/ 288 w 304"/>
                  <a:gd name="T93" fmla="*/ 243 h 484"/>
                  <a:gd name="T94" fmla="*/ 280 w 304"/>
                  <a:gd name="T95" fmla="*/ 237 h 484"/>
                  <a:gd name="T96" fmla="*/ 278 w 304"/>
                  <a:gd name="T97" fmla="*/ 231 h 484"/>
                  <a:gd name="T98" fmla="*/ 274 w 304"/>
                  <a:gd name="T99" fmla="*/ 215 h 484"/>
                  <a:gd name="T100" fmla="*/ 268 w 304"/>
                  <a:gd name="T101" fmla="*/ 211 h 484"/>
                  <a:gd name="T102" fmla="*/ 209 w 304"/>
                  <a:gd name="T103" fmla="*/ 0 h 484"/>
                  <a:gd name="T104" fmla="*/ 0 w 304"/>
                  <a:gd name="T105" fmla="*/ 18 h 48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304" h="484">
                    <a:moveTo>
                      <a:pt x="0" y="18"/>
                    </a:moveTo>
                    <a:lnTo>
                      <a:pt x="8" y="28"/>
                    </a:lnTo>
                    <a:lnTo>
                      <a:pt x="2" y="320"/>
                    </a:lnTo>
                    <a:lnTo>
                      <a:pt x="4" y="334"/>
                    </a:lnTo>
                    <a:lnTo>
                      <a:pt x="20" y="482"/>
                    </a:lnTo>
                    <a:lnTo>
                      <a:pt x="24" y="478"/>
                    </a:lnTo>
                    <a:lnTo>
                      <a:pt x="30" y="476"/>
                    </a:lnTo>
                    <a:lnTo>
                      <a:pt x="42" y="480"/>
                    </a:lnTo>
                    <a:lnTo>
                      <a:pt x="46" y="474"/>
                    </a:lnTo>
                    <a:lnTo>
                      <a:pt x="48" y="452"/>
                    </a:lnTo>
                    <a:lnTo>
                      <a:pt x="54" y="438"/>
                    </a:lnTo>
                    <a:lnTo>
                      <a:pt x="62" y="452"/>
                    </a:lnTo>
                    <a:lnTo>
                      <a:pt x="60" y="458"/>
                    </a:lnTo>
                    <a:lnTo>
                      <a:pt x="64" y="470"/>
                    </a:lnTo>
                    <a:lnTo>
                      <a:pt x="74" y="484"/>
                    </a:lnTo>
                    <a:lnTo>
                      <a:pt x="82" y="484"/>
                    </a:lnTo>
                    <a:lnTo>
                      <a:pt x="90" y="484"/>
                    </a:lnTo>
                    <a:lnTo>
                      <a:pt x="100" y="472"/>
                    </a:lnTo>
                    <a:lnTo>
                      <a:pt x="102" y="472"/>
                    </a:lnTo>
                    <a:lnTo>
                      <a:pt x="106" y="468"/>
                    </a:lnTo>
                    <a:lnTo>
                      <a:pt x="106" y="466"/>
                    </a:lnTo>
                    <a:lnTo>
                      <a:pt x="106" y="464"/>
                    </a:lnTo>
                    <a:lnTo>
                      <a:pt x="100" y="460"/>
                    </a:lnTo>
                    <a:lnTo>
                      <a:pt x="100" y="458"/>
                    </a:lnTo>
                    <a:lnTo>
                      <a:pt x="104" y="450"/>
                    </a:lnTo>
                    <a:lnTo>
                      <a:pt x="104" y="446"/>
                    </a:lnTo>
                    <a:lnTo>
                      <a:pt x="96" y="442"/>
                    </a:lnTo>
                    <a:lnTo>
                      <a:pt x="94" y="440"/>
                    </a:lnTo>
                    <a:lnTo>
                      <a:pt x="90" y="436"/>
                    </a:lnTo>
                    <a:lnTo>
                      <a:pt x="84" y="428"/>
                    </a:lnTo>
                    <a:lnTo>
                      <a:pt x="82" y="420"/>
                    </a:lnTo>
                    <a:lnTo>
                      <a:pt x="86" y="418"/>
                    </a:lnTo>
                    <a:lnTo>
                      <a:pt x="84" y="416"/>
                    </a:lnTo>
                    <a:lnTo>
                      <a:pt x="84" y="410"/>
                    </a:lnTo>
                    <a:lnTo>
                      <a:pt x="304" y="390"/>
                    </a:lnTo>
                    <a:lnTo>
                      <a:pt x="302" y="384"/>
                    </a:lnTo>
                    <a:lnTo>
                      <a:pt x="292" y="368"/>
                    </a:lnTo>
                    <a:lnTo>
                      <a:pt x="294" y="342"/>
                    </a:lnTo>
                    <a:lnTo>
                      <a:pt x="284" y="320"/>
                    </a:lnTo>
                    <a:lnTo>
                      <a:pt x="282" y="304"/>
                    </a:lnTo>
                    <a:lnTo>
                      <a:pt x="288" y="292"/>
                    </a:lnTo>
                    <a:lnTo>
                      <a:pt x="288" y="278"/>
                    </a:lnTo>
                    <a:lnTo>
                      <a:pt x="296" y="266"/>
                    </a:lnTo>
                    <a:lnTo>
                      <a:pt x="296" y="264"/>
                    </a:lnTo>
                    <a:lnTo>
                      <a:pt x="290" y="256"/>
                    </a:lnTo>
                    <a:lnTo>
                      <a:pt x="292" y="246"/>
                    </a:lnTo>
                    <a:lnTo>
                      <a:pt x="286" y="242"/>
                    </a:lnTo>
                    <a:lnTo>
                      <a:pt x="278" y="236"/>
                    </a:lnTo>
                    <a:lnTo>
                      <a:pt x="276" y="230"/>
                    </a:lnTo>
                    <a:lnTo>
                      <a:pt x="272" y="214"/>
                    </a:lnTo>
                    <a:lnTo>
                      <a:pt x="266" y="210"/>
                    </a:lnTo>
                    <a:lnTo>
                      <a:pt x="208" y="0"/>
                    </a:lnTo>
                    <a:lnTo>
                      <a:pt x="0" y="18"/>
                    </a:lnTo>
                    <a:close/>
                  </a:path>
                </a:pathLst>
              </a:custGeom>
              <a:grpFill/>
              <a:ln w="3175" cap="flat" cmpd="sng">
                <a:solidFill>
                  <a:schemeClr val="accent1">
                    <a:lumMod val="40000"/>
                    <a:lumOff val="6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29" name="Freeform 25">
                <a:extLst>
                  <a:ext uri="{FF2B5EF4-FFF2-40B4-BE49-F238E27FC236}">
                    <a16:creationId xmlns:a16="http://schemas.microsoft.com/office/drawing/2014/main" id="{5F79A90D-9601-4D22-BD95-C812BFC50D4E}"/>
                  </a:ext>
                </a:extLst>
              </p:cNvPr>
              <p:cNvSpPr>
                <a:spLocks/>
              </p:cNvSpPr>
              <p:nvPr/>
            </p:nvSpPr>
            <p:spPr bwMode="gray">
              <a:xfrm>
                <a:off x="4127" y="2167"/>
                <a:ext cx="407" cy="305"/>
              </a:xfrm>
              <a:custGeom>
                <a:avLst/>
                <a:gdLst>
                  <a:gd name="T0" fmla="*/ 240 w 404"/>
                  <a:gd name="T1" fmla="*/ 305 h 304"/>
                  <a:gd name="T2" fmla="*/ 226 w 404"/>
                  <a:gd name="T3" fmla="*/ 301 h 304"/>
                  <a:gd name="T4" fmla="*/ 218 w 404"/>
                  <a:gd name="T5" fmla="*/ 277 h 304"/>
                  <a:gd name="T6" fmla="*/ 195 w 404"/>
                  <a:gd name="T7" fmla="*/ 257 h 304"/>
                  <a:gd name="T8" fmla="*/ 179 w 404"/>
                  <a:gd name="T9" fmla="*/ 229 h 304"/>
                  <a:gd name="T10" fmla="*/ 169 w 404"/>
                  <a:gd name="T11" fmla="*/ 215 h 304"/>
                  <a:gd name="T12" fmla="*/ 147 w 404"/>
                  <a:gd name="T13" fmla="*/ 197 h 304"/>
                  <a:gd name="T14" fmla="*/ 137 w 404"/>
                  <a:gd name="T15" fmla="*/ 185 h 304"/>
                  <a:gd name="T16" fmla="*/ 129 w 404"/>
                  <a:gd name="T17" fmla="*/ 173 h 304"/>
                  <a:gd name="T18" fmla="*/ 89 w 404"/>
                  <a:gd name="T19" fmla="*/ 144 h 304"/>
                  <a:gd name="T20" fmla="*/ 75 w 404"/>
                  <a:gd name="T21" fmla="*/ 132 h 304"/>
                  <a:gd name="T22" fmla="*/ 56 w 404"/>
                  <a:gd name="T23" fmla="*/ 106 h 304"/>
                  <a:gd name="T24" fmla="*/ 44 w 404"/>
                  <a:gd name="T25" fmla="*/ 92 h 304"/>
                  <a:gd name="T26" fmla="*/ 6 w 404"/>
                  <a:gd name="T27" fmla="*/ 78 h 304"/>
                  <a:gd name="T28" fmla="*/ 8 w 404"/>
                  <a:gd name="T29" fmla="*/ 56 h 304"/>
                  <a:gd name="T30" fmla="*/ 16 w 404"/>
                  <a:gd name="T31" fmla="*/ 46 h 304"/>
                  <a:gd name="T32" fmla="*/ 16 w 404"/>
                  <a:gd name="T33" fmla="*/ 40 h 304"/>
                  <a:gd name="T34" fmla="*/ 48 w 404"/>
                  <a:gd name="T35" fmla="*/ 28 h 304"/>
                  <a:gd name="T36" fmla="*/ 69 w 404"/>
                  <a:gd name="T37" fmla="*/ 14 h 304"/>
                  <a:gd name="T38" fmla="*/ 75 w 404"/>
                  <a:gd name="T39" fmla="*/ 12 h 304"/>
                  <a:gd name="T40" fmla="*/ 181 w 404"/>
                  <a:gd name="T41" fmla="*/ 2 h 304"/>
                  <a:gd name="T42" fmla="*/ 183 w 404"/>
                  <a:gd name="T43" fmla="*/ 10 h 304"/>
                  <a:gd name="T44" fmla="*/ 208 w 404"/>
                  <a:gd name="T45" fmla="*/ 18 h 304"/>
                  <a:gd name="T46" fmla="*/ 298 w 404"/>
                  <a:gd name="T47" fmla="*/ 18 h 304"/>
                  <a:gd name="T48" fmla="*/ 403 w 404"/>
                  <a:gd name="T49" fmla="*/ 94 h 304"/>
                  <a:gd name="T50" fmla="*/ 387 w 404"/>
                  <a:gd name="T51" fmla="*/ 110 h 304"/>
                  <a:gd name="T52" fmla="*/ 369 w 404"/>
                  <a:gd name="T53" fmla="*/ 138 h 304"/>
                  <a:gd name="T54" fmla="*/ 367 w 404"/>
                  <a:gd name="T55" fmla="*/ 161 h 304"/>
                  <a:gd name="T56" fmla="*/ 363 w 404"/>
                  <a:gd name="T57" fmla="*/ 173 h 304"/>
                  <a:gd name="T58" fmla="*/ 355 w 404"/>
                  <a:gd name="T59" fmla="*/ 179 h 304"/>
                  <a:gd name="T60" fmla="*/ 345 w 404"/>
                  <a:gd name="T61" fmla="*/ 189 h 304"/>
                  <a:gd name="T62" fmla="*/ 334 w 404"/>
                  <a:gd name="T63" fmla="*/ 205 h 304"/>
                  <a:gd name="T64" fmla="*/ 314 w 404"/>
                  <a:gd name="T65" fmla="*/ 225 h 304"/>
                  <a:gd name="T66" fmla="*/ 296 w 404"/>
                  <a:gd name="T67" fmla="*/ 239 h 304"/>
                  <a:gd name="T68" fmla="*/ 286 w 404"/>
                  <a:gd name="T69" fmla="*/ 249 h 304"/>
                  <a:gd name="T70" fmla="*/ 274 w 404"/>
                  <a:gd name="T71" fmla="*/ 255 h 304"/>
                  <a:gd name="T72" fmla="*/ 272 w 404"/>
                  <a:gd name="T73" fmla="*/ 261 h 304"/>
                  <a:gd name="T74" fmla="*/ 268 w 404"/>
                  <a:gd name="T75" fmla="*/ 271 h 304"/>
                  <a:gd name="T76" fmla="*/ 254 w 404"/>
                  <a:gd name="T77" fmla="*/ 277 h 304"/>
                  <a:gd name="T78" fmla="*/ 252 w 404"/>
                  <a:gd name="T79" fmla="*/ 279 h 304"/>
                  <a:gd name="T80" fmla="*/ 256 w 404"/>
                  <a:gd name="T81" fmla="*/ 283 h 304"/>
                  <a:gd name="T82" fmla="*/ 256 w 404"/>
                  <a:gd name="T83" fmla="*/ 289 h 304"/>
                  <a:gd name="T84" fmla="*/ 246 w 404"/>
                  <a:gd name="T85" fmla="*/ 297 h 304"/>
                  <a:gd name="T86" fmla="*/ 244 w 404"/>
                  <a:gd name="T87" fmla="*/ 305 h 30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404" h="304">
                    <a:moveTo>
                      <a:pt x="242" y="304"/>
                    </a:moveTo>
                    <a:lnTo>
                      <a:pt x="238" y="304"/>
                    </a:lnTo>
                    <a:lnTo>
                      <a:pt x="226" y="302"/>
                    </a:lnTo>
                    <a:lnTo>
                      <a:pt x="224" y="300"/>
                    </a:lnTo>
                    <a:lnTo>
                      <a:pt x="220" y="296"/>
                    </a:lnTo>
                    <a:lnTo>
                      <a:pt x="216" y="276"/>
                    </a:lnTo>
                    <a:lnTo>
                      <a:pt x="206" y="262"/>
                    </a:lnTo>
                    <a:lnTo>
                      <a:pt x="194" y="256"/>
                    </a:lnTo>
                    <a:lnTo>
                      <a:pt x="188" y="236"/>
                    </a:lnTo>
                    <a:lnTo>
                      <a:pt x="178" y="228"/>
                    </a:lnTo>
                    <a:lnTo>
                      <a:pt x="176" y="216"/>
                    </a:lnTo>
                    <a:lnTo>
                      <a:pt x="168" y="214"/>
                    </a:lnTo>
                    <a:lnTo>
                      <a:pt x="154" y="208"/>
                    </a:lnTo>
                    <a:lnTo>
                      <a:pt x="146" y="196"/>
                    </a:lnTo>
                    <a:lnTo>
                      <a:pt x="136" y="190"/>
                    </a:lnTo>
                    <a:lnTo>
                      <a:pt x="136" y="184"/>
                    </a:lnTo>
                    <a:lnTo>
                      <a:pt x="132" y="174"/>
                    </a:lnTo>
                    <a:lnTo>
                      <a:pt x="128" y="172"/>
                    </a:lnTo>
                    <a:lnTo>
                      <a:pt x="114" y="166"/>
                    </a:lnTo>
                    <a:lnTo>
                      <a:pt x="88" y="144"/>
                    </a:lnTo>
                    <a:lnTo>
                      <a:pt x="76" y="140"/>
                    </a:lnTo>
                    <a:lnTo>
                      <a:pt x="74" y="132"/>
                    </a:lnTo>
                    <a:lnTo>
                      <a:pt x="62" y="122"/>
                    </a:lnTo>
                    <a:lnTo>
                      <a:pt x="56" y="106"/>
                    </a:lnTo>
                    <a:lnTo>
                      <a:pt x="48" y="98"/>
                    </a:lnTo>
                    <a:lnTo>
                      <a:pt x="44" y="92"/>
                    </a:lnTo>
                    <a:lnTo>
                      <a:pt x="28" y="90"/>
                    </a:lnTo>
                    <a:lnTo>
                      <a:pt x="6" y="78"/>
                    </a:lnTo>
                    <a:lnTo>
                      <a:pt x="0" y="72"/>
                    </a:lnTo>
                    <a:lnTo>
                      <a:pt x="8" y="56"/>
                    </a:lnTo>
                    <a:lnTo>
                      <a:pt x="12" y="52"/>
                    </a:lnTo>
                    <a:lnTo>
                      <a:pt x="16" y="46"/>
                    </a:lnTo>
                    <a:lnTo>
                      <a:pt x="18" y="42"/>
                    </a:lnTo>
                    <a:lnTo>
                      <a:pt x="16" y="40"/>
                    </a:lnTo>
                    <a:lnTo>
                      <a:pt x="40" y="28"/>
                    </a:lnTo>
                    <a:lnTo>
                      <a:pt x="48" y="28"/>
                    </a:lnTo>
                    <a:lnTo>
                      <a:pt x="48" y="24"/>
                    </a:lnTo>
                    <a:lnTo>
                      <a:pt x="68" y="14"/>
                    </a:lnTo>
                    <a:lnTo>
                      <a:pt x="70" y="10"/>
                    </a:lnTo>
                    <a:lnTo>
                      <a:pt x="74" y="12"/>
                    </a:lnTo>
                    <a:lnTo>
                      <a:pt x="178" y="0"/>
                    </a:lnTo>
                    <a:lnTo>
                      <a:pt x="180" y="2"/>
                    </a:lnTo>
                    <a:lnTo>
                      <a:pt x="178" y="6"/>
                    </a:lnTo>
                    <a:lnTo>
                      <a:pt x="182" y="10"/>
                    </a:lnTo>
                    <a:lnTo>
                      <a:pt x="188" y="4"/>
                    </a:lnTo>
                    <a:lnTo>
                      <a:pt x="206" y="18"/>
                    </a:lnTo>
                    <a:lnTo>
                      <a:pt x="208" y="30"/>
                    </a:lnTo>
                    <a:lnTo>
                      <a:pt x="296" y="18"/>
                    </a:lnTo>
                    <a:lnTo>
                      <a:pt x="404" y="92"/>
                    </a:lnTo>
                    <a:lnTo>
                      <a:pt x="400" y="94"/>
                    </a:lnTo>
                    <a:lnTo>
                      <a:pt x="390" y="100"/>
                    </a:lnTo>
                    <a:lnTo>
                      <a:pt x="384" y="110"/>
                    </a:lnTo>
                    <a:lnTo>
                      <a:pt x="370" y="130"/>
                    </a:lnTo>
                    <a:lnTo>
                      <a:pt x="366" y="138"/>
                    </a:lnTo>
                    <a:lnTo>
                      <a:pt x="362" y="150"/>
                    </a:lnTo>
                    <a:lnTo>
                      <a:pt x="364" y="160"/>
                    </a:lnTo>
                    <a:lnTo>
                      <a:pt x="364" y="168"/>
                    </a:lnTo>
                    <a:lnTo>
                      <a:pt x="360" y="172"/>
                    </a:lnTo>
                    <a:lnTo>
                      <a:pt x="358" y="178"/>
                    </a:lnTo>
                    <a:lnTo>
                      <a:pt x="352" y="178"/>
                    </a:lnTo>
                    <a:lnTo>
                      <a:pt x="346" y="182"/>
                    </a:lnTo>
                    <a:lnTo>
                      <a:pt x="342" y="188"/>
                    </a:lnTo>
                    <a:lnTo>
                      <a:pt x="336" y="196"/>
                    </a:lnTo>
                    <a:lnTo>
                      <a:pt x="332" y="204"/>
                    </a:lnTo>
                    <a:lnTo>
                      <a:pt x="318" y="214"/>
                    </a:lnTo>
                    <a:lnTo>
                      <a:pt x="312" y="224"/>
                    </a:lnTo>
                    <a:lnTo>
                      <a:pt x="304" y="232"/>
                    </a:lnTo>
                    <a:lnTo>
                      <a:pt x="294" y="238"/>
                    </a:lnTo>
                    <a:lnTo>
                      <a:pt x="290" y="244"/>
                    </a:lnTo>
                    <a:lnTo>
                      <a:pt x="284" y="248"/>
                    </a:lnTo>
                    <a:lnTo>
                      <a:pt x="276" y="252"/>
                    </a:lnTo>
                    <a:lnTo>
                      <a:pt x="272" y="254"/>
                    </a:lnTo>
                    <a:lnTo>
                      <a:pt x="268" y="258"/>
                    </a:lnTo>
                    <a:lnTo>
                      <a:pt x="270" y="260"/>
                    </a:lnTo>
                    <a:lnTo>
                      <a:pt x="268" y="262"/>
                    </a:lnTo>
                    <a:lnTo>
                      <a:pt x="266" y="270"/>
                    </a:lnTo>
                    <a:lnTo>
                      <a:pt x="258" y="276"/>
                    </a:lnTo>
                    <a:lnTo>
                      <a:pt x="252" y="276"/>
                    </a:lnTo>
                    <a:lnTo>
                      <a:pt x="250" y="278"/>
                    </a:lnTo>
                    <a:lnTo>
                      <a:pt x="252" y="280"/>
                    </a:lnTo>
                    <a:lnTo>
                      <a:pt x="254" y="282"/>
                    </a:lnTo>
                    <a:lnTo>
                      <a:pt x="256" y="284"/>
                    </a:lnTo>
                    <a:lnTo>
                      <a:pt x="254" y="288"/>
                    </a:lnTo>
                    <a:lnTo>
                      <a:pt x="252" y="290"/>
                    </a:lnTo>
                    <a:lnTo>
                      <a:pt x="244" y="296"/>
                    </a:lnTo>
                    <a:lnTo>
                      <a:pt x="242" y="302"/>
                    </a:lnTo>
                    <a:lnTo>
                      <a:pt x="242" y="304"/>
                    </a:lnTo>
                    <a:close/>
                  </a:path>
                </a:pathLst>
              </a:custGeom>
              <a:grpFill/>
              <a:ln w="3175" cap="flat" cmpd="sng">
                <a:solidFill>
                  <a:schemeClr val="accent1">
                    <a:lumMod val="40000"/>
                    <a:lumOff val="6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30" name="Freeform 26">
                <a:extLst>
                  <a:ext uri="{FF2B5EF4-FFF2-40B4-BE49-F238E27FC236}">
                    <a16:creationId xmlns:a16="http://schemas.microsoft.com/office/drawing/2014/main" id="{B819257A-C2BA-4F8C-B75D-DD83BD5EFA22}"/>
                  </a:ext>
                </a:extLst>
              </p:cNvPr>
              <p:cNvSpPr>
                <a:spLocks/>
              </p:cNvSpPr>
              <p:nvPr/>
            </p:nvSpPr>
            <p:spPr bwMode="gray">
              <a:xfrm>
                <a:off x="3944" y="2208"/>
                <a:ext cx="433" cy="447"/>
              </a:xfrm>
              <a:custGeom>
                <a:avLst/>
                <a:gdLst>
                  <a:gd name="T0" fmla="*/ 58 w 432"/>
                  <a:gd name="T1" fmla="*/ 237 h 446"/>
                  <a:gd name="T2" fmla="*/ 68 w 432"/>
                  <a:gd name="T3" fmla="*/ 257 h 446"/>
                  <a:gd name="T4" fmla="*/ 78 w 432"/>
                  <a:gd name="T5" fmla="*/ 269 h 446"/>
                  <a:gd name="T6" fmla="*/ 82 w 432"/>
                  <a:gd name="T7" fmla="*/ 283 h 446"/>
                  <a:gd name="T8" fmla="*/ 88 w 432"/>
                  <a:gd name="T9" fmla="*/ 293 h 446"/>
                  <a:gd name="T10" fmla="*/ 80 w 432"/>
                  <a:gd name="T11" fmla="*/ 319 h 446"/>
                  <a:gd name="T12" fmla="*/ 76 w 432"/>
                  <a:gd name="T13" fmla="*/ 347 h 446"/>
                  <a:gd name="T14" fmla="*/ 84 w 432"/>
                  <a:gd name="T15" fmla="*/ 395 h 446"/>
                  <a:gd name="T16" fmla="*/ 96 w 432"/>
                  <a:gd name="T17" fmla="*/ 417 h 446"/>
                  <a:gd name="T18" fmla="*/ 104 w 432"/>
                  <a:gd name="T19" fmla="*/ 429 h 446"/>
                  <a:gd name="T20" fmla="*/ 110 w 432"/>
                  <a:gd name="T21" fmla="*/ 443 h 446"/>
                  <a:gd name="T22" fmla="*/ 341 w 432"/>
                  <a:gd name="T23" fmla="*/ 441 h 446"/>
                  <a:gd name="T24" fmla="*/ 355 w 432"/>
                  <a:gd name="T25" fmla="*/ 447 h 446"/>
                  <a:gd name="T26" fmla="*/ 351 w 432"/>
                  <a:gd name="T27" fmla="*/ 413 h 446"/>
                  <a:gd name="T28" fmla="*/ 353 w 432"/>
                  <a:gd name="T29" fmla="*/ 401 h 446"/>
                  <a:gd name="T30" fmla="*/ 377 w 432"/>
                  <a:gd name="T31" fmla="*/ 403 h 446"/>
                  <a:gd name="T32" fmla="*/ 397 w 432"/>
                  <a:gd name="T33" fmla="*/ 403 h 446"/>
                  <a:gd name="T34" fmla="*/ 393 w 432"/>
                  <a:gd name="T35" fmla="*/ 377 h 446"/>
                  <a:gd name="T36" fmla="*/ 395 w 432"/>
                  <a:gd name="T37" fmla="*/ 359 h 446"/>
                  <a:gd name="T38" fmla="*/ 409 w 432"/>
                  <a:gd name="T39" fmla="*/ 311 h 446"/>
                  <a:gd name="T40" fmla="*/ 421 w 432"/>
                  <a:gd name="T41" fmla="*/ 281 h 446"/>
                  <a:gd name="T42" fmla="*/ 431 w 432"/>
                  <a:gd name="T43" fmla="*/ 273 h 446"/>
                  <a:gd name="T44" fmla="*/ 427 w 432"/>
                  <a:gd name="T45" fmla="*/ 267 h 446"/>
                  <a:gd name="T46" fmla="*/ 423 w 432"/>
                  <a:gd name="T47" fmla="*/ 265 h 446"/>
                  <a:gd name="T48" fmla="*/ 409 w 432"/>
                  <a:gd name="T49" fmla="*/ 261 h 446"/>
                  <a:gd name="T50" fmla="*/ 401 w 432"/>
                  <a:gd name="T51" fmla="*/ 237 h 446"/>
                  <a:gd name="T52" fmla="*/ 379 w 432"/>
                  <a:gd name="T53" fmla="*/ 216 h 446"/>
                  <a:gd name="T54" fmla="*/ 363 w 432"/>
                  <a:gd name="T55" fmla="*/ 188 h 446"/>
                  <a:gd name="T56" fmla="*/ 353 w 432"/>
                  <a:gd name="T57" fmla="*/ 174 h 446"/>
                  <a:gd name="T58" fmla="*/ 331 w 432"/>
                  <a:gd name="T59" fmla="*/ 156 h 446"/>
                  <a:gd name="T60" fmla="*/ 321 w 432"/>
                  <a:gd name="T61" fmla="*/ 144 h 446"/>
                  <a:gd name="T62" fmla="*/ 313 w 432"/>
                  <a:gd name="T63" fmla="*/ 132 h 446"/>
                  <a:gd name="T64" fmla="*/ 273 w 432"/>
                  <a:gd name="T65" fmla="*/ 104 h 446"/>
                  <a:gd name="T66" fmla="*/ 259 w 432"/>
                  <a:gd name="T67" fmla="*/ 92 h 446"/>
                  <a:gd name="T68" fmla="*/ 241 w 432"/>
                  <a:gd name="T69" fmla="*/ 66 h 446"/>
                  <a:gd name="T70" fmla="*/ 229 w 432"/>
                  <a:gd name="T71" fmla="*/ 52 h 446"/>
                  <a:gd name="T72" fmla="*/ 190 w 432"/>
                  <a:gd name="T73" fmla="*/ 38 h 446"/>
                  <a:gd name="T74" fmla="*/ 192 w 432"/>
                  <a:gd name="T75" fmla="*/ 16 h 446"/>
                  <a:gd name="T76" fmla="*/ 200 w 432"/>
                  <a:gd name="T77" fmla="*/ 6 h 446"/>
                  <a:gd name="T78" fmla="*/ 200 w 432"/>
                  <a:gd name="T79" fmla="*/ 0 h 446"/>
                  <a:gd name="T80" fmla="*/ 0 w 432"/>
                  <a:gd name="T81" fmla="*/ 26 h 44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432" h="446">
                    <a:moveTo>
                      <a:pt x="0" y="26"/>
                    </a:moveTo>
                    <a:lnTo>
                      <a:pt x="58" y="236"/>
                    </a:lnTo>
                    <a:lnTo>
                      <a:pt x="64" y="240"/>
                    </a:lnTo>
                    <a:lnTo>
                      <a:pt x="68" y="256"/>
                    </a:lnTo>
                    <a:lnTo>
                      <a:pt x="70" y="262"/>
                    </a:lnTo>
                    <a:lnTo>
                      <a:pt x="78" y="268"/>
                    </a:lnTo>
                    <a:lnTo>
                      <a:pt x="84" y="272"/>
                    </a:lnTo>
                    <a:lnTo>
                      <a:pt x="82" y="282"/>
                    </a:lnTo>
                    <a:lnTo>
                      <a:pt x="88" y="290"/>
                    </a:lnTo>
                    <a:lnTo>
                      <a:pt x="88" y="292"/>
                    </a:lnTo>
                    <a:lnTo>
                      <a:pt x="80" y="304"/>
                    </a:lnTo>
                    <a:lnTo>
                      <a:pt x="80" y="318"/>
                    </a:lnTo>
                    <a:lnTo>
                      <a:pt x="74" y="330"/>
                    </a:lnTo>
                    <a:lnTo>
                      <a:pt x="76" y="346"/>
                    </a:lnTo>
                    <a:lnTo>
                      <a:pt x="86" y="368"/>
                    </a:lnTo>
                    <a:lnTo>
                      <a:pt x="84" y="394"/>
                    </a:lnTo>
                    <a:lnTo>
                      <a:pt x="94" y="410"/>
                    </a:lnTo>
                    <a:lnTo>
                      <a:pt x="96" y="416"/>
                    </a:lnTo>
                    <a:lnTo>
                      <a:pt x="96" y="420"/>
                    </a:lnTo>
                    <a:lnTo>
                      <a:pt x="104" y="428"/>
                    </a:lnTo>
                    <a:lnTo>
                      <a:pt x="104" y="434"/>
                    </a:lnTo>
                    <a:lnTo>
                      <a:pt x="110" y="442"/>
                    </a:lnTo>
                    <a:lnTo>
                      <a:pt x="336" y="428"/>
                    </a:lnTo>
                    <a:lnTo>
                      <a:pt x="340" y="440"/>
                    </a:lnTo>
                    <a:lnTo>
                      <a:pt x="342" y="444"/>
                    </a:lnTo>
                    <a:lnTo>
                      <a:pt x="354" y="446"/>
                    </a:lnTo>
                    <a:lnTo>
                      <a:pt x="356" y="434"/>
                    </a:lnTo>
                    <a:lnTo>
                      <a:pt x="350" y="412"/>
                    </a:lnTo>
                    <a:lnTo>
                      <a:pt x="350" y="404"/>
                    </a:lnTo>
                    <a:lnTo>
                      <a:pt x="352" y="400"/>
                    </a:lnTo>
                    <a:lnTo>
                      <a:pt x="360" y="396"/>
                    </a:lnTo>
                    <a:lnTo>
                      <a:pt x="376" y="402"/>
                    </a:lnTo>
                    <a:lnTo>
                      <a:pt x="390" y="404"/>
                    </a:lnTo>
                    <a:lnTo>
                      <a:pt x="396" y="402"/>
                    </a:lnTo>
                    <a:lnTo>
                      <a:pt x="394" y="386"/>
                    </a:lnTo>
                    <a:lnTo>
                      <a:pt x="392" y="376"/>
                    </a:lnTo>
                    <a:lnTo>
                      <a:pt x="392" y="366"/>
                    </a:lnTo>
                    <a:lnTo>
                      <a:pt x="394" y="358"/>
                    </a:lnTo>
                    <a:lnTo>
                      <a:pt x="406" y="324"/>
                    </a:lnTo>
                    <a:lnTo>
                      <a:pt x="408" y="310"/>
                    </a:lnTo>
                    <a:lnTo>
                      <a:pt x="412" y="296"/>
                    </a:lnTo>
                    <a:lnTo>
                      <a:pt x="420" y="280"/>
                    </a:lnTo>
                    <a:lnTo>
                      <a:pt x="428" y="274"/>
                    </a:lnTo>
                    <a:lnTo>
                      <a:pt x="430" y="272"/>
                    </a:lnTo>
                    <a:lnTo>
                      <a:pt x="432" y="268"/>
                    </a:lnTo>
                    <a:lnTo>
                      <a:pt x="426" y="266"/>
                    </a:lnTo>
                    <a:lnTo>
                      <a:pt x="426" y="264"/>
                    </a:lnTo>
                    <a:lnTo>
                      <a:pt x="422" y="264"/>
                    </a:lnTo>
                    <a:lnTo>
                      <a:pt x="410" y="262"/>
                    </a:lnTo>
                    <a:lnTo>
                      <a:pt x="408" y="260"/>
                    </a:lnTo>
                    <a:lnTo>
                      <a:pt x="404" y="256"/>
                    </a:lnTo>
                    <a:lnTo>
                      <a:pt x="400" y="236"/>
                    </a:lnTo>
                    <a:lnTo>
                      <a:pt x="390" y="222"/>
                    </a:lnTo>
                    <a:lnTo>
                      <a:pt x="378" y="216"/>
                    </a:lnTo>
                    <a:lnTo>
                      <a:pt x="372" y="196"/>
                    </a:lnTo>
                    <a:lnTo>
                      <a:pt x="362" y="188"/>
                    </a:lnTo>
                    <a:lnTo>
                      <a:pt x="360" y="176"/>
                    </a:lnTo>
                    <a:lnTo>
                      <a:pt x="352" y="174"/>
                    </a:lnTo>
                    <a:lnTo>
                      <a:pt x="338" y="168"/>
                    </a:lnTo>
                    <a:lnTo>
                      <a:pt x="330" y="156"/>
                    </a:lnTo>
                    <a:lnTo>
                      <a:pt x="320" y="150"/>
                    </a:lnTo>
                    <a:lnTo>
                      <a:pt x="320" y="144"/>
                    </a:lnTo>
                    <a:lnTo>
                      <a:pt x="316" y="134"/>
                    </a:lnTo>
                    <a:lnTo>
                      <a:pt x="312" y="132"/>
                    </a:lnTo>
                    <a:lnTo>
                      <a:pt x="298" y="126"/>
                    </a:lnTo>
                    <a:lnTo>
                      <a:pt x="272" y="104"/>
                    </a:lnTo>
                    <a:lnTo>
                      <a:pt x="260" y="100"/>
                    </a:lnTo>
                    <a:lnTo>
                      <a:pt x="258" y="92"/>
                    </a:lnTo>
                    <a:lnTo>
                      <a:pt x="246" y="82"/>
                    </a:lnTo>
                    <a:lnTo>
                      <a:pt x="240" y="66"/>
                    </a:lnTo>
                    <a:lnTo>
                      <a:pt x="232" y="58"/>
                    </a:lnTo>
                    <a:lnTo>
                      <a:pt x="228" y="52"/>
                    </a:lnTo>
                    <a:lnTo>
                      <a:pt x="212" y="50"/>
                    </a:lnTo>
                    <a:lnTo>
                      <a:pt x="190" y="38"/>
                    </a:lnTo>
                    <a:lnTo>
                      <a:pt x="184" y="32"/>
                    </a:lnTo>
                    <a:lnTo>
                      <a:pt x="192" y="16"/>
                    </a:lnTo>
                    <a:lnTo>
                      <a:pt x="196" y="12"/>
                    </a:lnTo>
                    <a:lnTo>
                      <a:pt x="200" y="6"/>
                    </a:lnTo>
                    <a:lnTo>
                      <a:pt x="202" y="2"/>
                    </a:lnTo>
                    <a:lnTo>
                      <a:pt x="200" y="0"/>
                    </a:lnTo>
                    <a:lnTo>
                      <a:pt x="80" y="18"/>
                    </a:lnTo>
                    <a:lnTo>
                      <a:pt x="0" y="26"/>
                    </a:lnTo>
                    <a:close/>
                  </a:path>
                </a:pathLst>
              </a:custGeom>
              <a:grpFill/>
              <a:ln w="3175" cap="flat" cmpd="sng">
                <a:solidFill>
                  <a:schemeClr val="accent1">
                    <a:lumMod val="40000"/>
                    <a:lumOff val="6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31" name="Freeform 27">
                <a:extLst>
                  <a:ext uri="{FF2B5EF4-FFF2-40B4-BE49-F238E27FC236}">
                    <a16:creationId xmlns:a16="http://schemas.microsoft.com/office/drawing/2014/main" id="{4B65CFA4-FC0B-4377-A5AB-F358E4DF9900}"/>
                  </a:ext>
                </a:extLst>
              </p:cNvPr>
              <p:cNvSpPr>
                <a:spLocks/>
              </p:cNvSpPr>
              <p:nvPr/>
            </p:nvSpPr>
            <p:spPr bwMode="gray">
              <a:xfrm>
                <a:off x="3817" y="2605"/>
                <a:ext cx="724" cy="546"/>
              </a:xfrm>
              <a:custGeom>
                <a:avLst/>
                <a:gdLst>
                  <a:gd name="T0" fmla="*/ 2 w 720"/>
                  <a:gd name="T1" fmla="*/ 46 h 544"/>
                  <a:gd name="T2" fmla="*/ 2 w 720"/>
                  <a:gd name="T3" fmla="*/ 58 h 544"/>
                  <a:gd name="T4" fmla="*/ 14 w 720"/>
                  <a:gd name="T5" fmla="*/ 72 h 544"/>
                  <a:gd name="T6" fmla="*/ 18 w 720"/>
                  <a:gd name="T7" fmla="*/ 88 h 544"/>
                  <a:gd name="T8" fmla="*/ 24 w 720"/>
                  <a:gd name="T9" fmla="*/ 96 h 544"/>
                  <a:gd name="T10" fmla="*/ 20 w 720"/>
                  <a:gd name="T11" fmla="*/ 108 h 544"/>
                  <a:gd name="T12" fmla="*/ 40 w 720"/>
                  <a:gd name="T13" fmla="*/ 102 h 544"/>
                  <a:gd name="T14" fmla="*/ 50 w 720"/>
                  <a:gd name="T15" fmla="*/ 88 h 544"/>
                  <a:gd name="T16" fmla="*/ 62 w 720"/>
                  <a:gd name="T17" fmla="*/ 88 h 544"/>
                  <a:gd name="T18" fmla="*/ 54 w 720"/>
                  <a:gd name="T19" fmla="*/ 100 h 544"/>
                  <a:gd name="T20" fmla="*/ 111 w 720"/>
                  <a:gd name="T21" fmla="*/ 82 h 544"/>
                  <a:gd name="T22" fmla="*/ 109 w 720"/>
                  <a:gd name="T23" fmla="*/ 92 h 544"/>
                  <a:gd name="T24" fmla="*/ 147 w 720"/>
                  <a:gd name="T25" fmla="*/ 100 h 544"/>
                  <a:gd name="T26" fmla="*/ 169 w 720"/>
                  <a:gd name="T27" fmla="*/ 106 h 544"/>
                  <a:gd name="T28" fmla="*/ 185 w 720"/>
                  <a:gd name="T29" fmla="*/ 110 h 544"/>
                  <a:gd name="T30" fmla="*/ 185 w 720"/>
                  <a:gd name="T31" fmla="*/ 116 h 544"/>
                  <a:gd name="T32" fmla="*/ 211 w 720"/>
                  <a:gd name="T33" fmla="*/ 143 h 544"/>
                  <a:gd name="T34" fmla="*/ 205 w 720"/>
                  <a:gd name="T35" fmla="*/ 149 h 544"/>
                  <a:gd name="T36" fmla="*/ 203 w 720"/>
                  <a:gd name="T37" fmla="*/ 153 h 544"/>
                  <a:gd name="T38" fmla="*/ 239 w 720"/>
                  <a:gd name="T39" fmla="*/ 143 h 544"/>
                  <a:gd name="T40" fmla="*/ 292 w 720"/>
                  <a:gd name="T41" fmla="*/ 120 h 544"/>
                  <a:gd name="T42" fmla="*/ 294 w 720"/>
                  <a:gd name="T43" fmla="*/ 102 h 544"/>
                  <a:gd name="T44" fmla="*/ 362 w 720"/>
                  <a:gd name="T45" fmla="*/ 124 h 544"/>
                  <a:gd name="T46" fmla="*/ 404 w 720"/>
                  <a:gd name="T47" fmla="*/ 163 h 544"/>
                  <a:gd name="T48" fmla="*/ 434 w 720"/>
                  <a:gd name="T49" fmla="*/ 177 h 544"/>
                  <a:gd name="T50" fmla="*/ 450 w 720"/>
                  <a:gd name="T51" fmla="*/ 207 h 544"/>
                  <a:gd name="T52" fmla="*/ 448 w 720"/>
                  <a:gd name="T53" fmla="*/ 279 h 544"/>
                  <a:gd name="T54" fmla="*/ 469 w 720"/>
                  <a:gd name="T55" fmla="*/ 317 h 544"/>
                  <a:gd name="T56" fmla="*/ 463 w 720"/>
                  <a:gd name="T57" fmla="*/ 291 h 544"/>
                  <a:gd name="T58" fmla="*/ 479 w 720"/>
                  <a:gd name="T59" fmla="*/ 301 h 544"/>
                  <a:gd name="T60" fmla="*/ 487 w 720"/>
                  <a:gd name="T61" fmla="*/ 293 h 544"/>
                  <a:gd name="T62" fmla="*/ 487 w 720"/>
                  <a:gd name="T63" fmla="*/ 309 h 544"/>
                  <a:gd name="T64" fmla="*/ 473 w 720"/>
                  <a:gd name="T65" fmla="*/ 333 h 544"/>
                  <a:gd name="T66" fmla="*/ 487 w 720"/>
                  <a:gd name="T67" fmla="*/ 355 h 544"/>
                  <a:gd name="T68" fmla="*/ 523 w 720"/>
                  <a:gd name="T69" fmla="*/ 397 h 544"/>
                  <a:gd name="T70" fmla="*/ 535 w 720"/>
                  <a:gd name="T71" fmla="*/ 403 h 544"/>
                  <a:gd name="T72" fmla="*/ 551 w 720"/>
                  <a:gd name="T73" fmla="*/ 432 h 544"/>
                  <a:gd name="T74" fmla="*/ 581 w 720"/>
                  <a:gd name="T75" fmla="*/ 478 h 544"/>
                  <a:gd name="T76" fmla="*/ 634 w 720"/>
                  <a:gd name="T77" fmla="*/ 516 h 544"/>
                  <a:gd name="T78" fmla="*/ 654 w 720"/>
                  <a:gd name="T79" fmla="*/ 528 h 544"/>
                  <a:gd name="T80" fmla="*/ 646 w 720"/>
                  <a:gd name="T81" fmla="*/ 534 h 544"/>
                  <a:gd name="T82" fmla="*/ 640 w 720"/>
                  <a:gd name="T83" fmla="*/ 538 h 544"/>
                  <a:gd name="T84" fmla="*/ 662 w 720"/>
                  <a:gd name="T85" fmla="*/ 542 h 544"/>
                  <a:gd name="T86" fmla="*/ 712 w 720"/>
                  <a:gd name="T87" fmla="*/ 514 h 544"/>
                  <a:gd name="T88" fmla="*/ 710 w 720"/>
                  <a:gd name="T89" fmla="*/ 482 h 544"/>
                  <a:gd name="T90" fmla="*/ 716 w 720"/>
                  <a:gd name="T91" fmla="*/ 434 h 544"/>
                  <a:gd name="T92" fmla="*/ 708 w 720"/>
                  <a:gd name="T93" fmla="*/ 357 h 544"/>
                  <a:gd name="T94" fmla="*/ 666 w 720"/>
                  <a:gd name="T95" fmla="*/ 281 h 544"/>
                  <a:gd name="T96" fmla="*/ 646 w 720"/>
                  <a:gd name="T97" fmla="*/ 249 h 544"/>
                  <a:gd name="T98" fmla="*/ 646 w 720"/>
                  <a:gd name="T99" fmla="*/ 219 h 544"/>
                  <a:gd name="T100" fmla="*/ 607 w 720"/>
                  <a:gd name="T101" fmla="*/ 169 h 544"/>
                  <a:gd name="T102" fmla="*/ 579 w 720"/>
                  <a:gd name="T103" fmla="*/ 139 h 544"/>
                  <a:gd name="T104" fmla="*/ 541 w 720"/>
                  <a:gd name="T105" fmla="*/ 48 h 544"/>
                  <a:gd name="T106" fmla="*/ 531 w 720"/>
                  <a:gd name="T107" fmla="*/ 36 h 544"/>
                  <a:gd name="T108" fmla="*/ 519 w 720"/>
                  <a:gd name="T109" fmla="*/ 8 h 544"/>
                  <a:gd name="T110" fmla="*/ 481 w 720"/>
                  <a:gd name="T111" fmla="*/ 4 h 544"/>
                  <a:gd name="T112" fmla="*/ 485 w 720"/>
                  <a:gd name="T113" fmla="*/ 38 h 544"/>
                  <a:gd name="T114" fmla="*/ 469 w 720"/>
                  <a:gd name="T115" fmla="*/ 44 h 544"/>
                  <a:gd name="T116" fmla="*/ 231 w 720"/>
                  <a:gd name="T117" fmla="*/ 38 h 544"/>
                  <a:gd name="T118" fmla="*/ 223 w 720"/>
                  <a:gd name="T119" fmla="*/ 20 h 54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720" h="544">
                    <a:moveTo>
                      <a:pt x="222" y="20"/>
                    </a:moveTo>
                    <a:lnTo>
                      <a:pt x="2" y="40"/>
                    </a:lnTo>
                    <a:lnTo>
                      <a:pt x="2" y="46"/>
                    </a:lnTo>
                    <a:lnTo>
                      <a:pt x="4" y="48"/>
                    </a:lnTo>
                    <a:lnTo>
                      <a:pt x="0" y="50"/>
                    </a:lnTo>
                    <a:lnTo>
                      <a:pt x="2" y="58"/>
                    </a:lnTo>
                    <a:lnTo>
                      <a:pt x="8" y="66"/>
                    </a:lnTo>
                    <a:lnTo>
                      <a:pt x="12" y="70"/>
                    </a:lnTo>
                    <a:lnTo>
                      <a:pt x="14" y="72"/>
                    </a:lnTo>
                    <a:lnTo>
                      <a:pt x="22" y="76"/>
                    </a:lnTo>
                    <a:lnTo>
                      <a:pt x="22" y="80"/>
                    </a:lnTo>
                    <a:lnTo>
                      <a:pt x="18" y="88"/>
                    </a:lnTo>
                    <a:lnTo>
                      <a:pt x="18" y="90"/>
                    </a:lnTo>
                    <a:lnTo>
                      <a:pt x="24" y="94"/>
                    </a:lnTo>
                    <a:lnTo>
                      <a:pt x="24" y="96"/>
                    </a:lnTo>
                    <a:lnTo>
                      <a:pt x="24" y="98"/>
                    </a:lnTo>
                    <a:lnTo>
                      <a:pt x="20" y="102"/>
                    </a:lnTo>
                    <a:lnTo>
                      <a:pt x="20" y="108"/>
                    </a:lnTo>
                    <a:lnTo>
                      <a:pt x="22" y="110"/>
                    </a:lnTo>
                    <a:lnTo>
                      <a:pt x="36" y="106"/>
                    </a:lnTo>
                    <a:lnTo>
                      <a:pt x="40" y="102"/>
                    </a:lnTo>
                    <a:lnTo>
                      <a:pt x="44" y="90"/>
                    </a:lnTo>
                    <a:lnTo>
                      <a:pt x="46" y="86"/>
                    </a:lnTo>
                    <a:lnTo>
                      <a:pt x="50" y="88"/>
                    </a:lnTo>
                    <a:lnTo>
                      <a:pt x="56" y="88"/>
                    </a:lnTo>
                    <a:lnTo>
                      <a:pt x="58" y="86"/>
                    </a:lnTo>
                    <a:lnTo>
                      <a:pt x="62" y="88"/>
                    </a:lnTo>
                    <a:lnTo>
                      <a:pt x="60" y="90"/>
                    </a:lnTo>
                    <a:lnTo>
                      <a:pt x="52" y="98"/>
                    </a:lnTo>
                    <a:lnTo>
                      <a:pt x="54" y="100"/>
                    </a:lnTo>
                    <a:lnTo>
                      <a:pt x="60" y="96"/>
                    </a:lnTo>
                    <a:lnTo>
                      <a:pt x="72" y="96"/>
                    </a:lnTo>
                    <a:lnTo>
                      <a:pt x="110" y="82"/>
                    </a:lnTo>
                    <a:lnTo>
                      <a:pt x="116" y="82"/>
                    </a:lnTo>
                    <a:lnTo>
                      <a:pt x="116" y="86"/>
                    </a:lnTo>
                    <a:lnTo>
                      <a:pt x="108" y="92"/>
                    </a:lnTo>
                    <a:lnTo>
                      <a:pt x="112" y="94"/>
                    </a:lnTo>
                    <a:lnTo>
                      <a:pt x="130" y="94"/>
                    </a:lnTo>
                    <a:lnTo>
                      <a:pt x="146" y="100"/>
                    </a:lnTo>
                    <a:lnTo>
                      <a:pt x="164" y="110"/>
                    </a:lnTo>
                    <a:lnTo>
                      <a:pt x="168" y="112"/>
                    </a:lnTo>
                    <a:lnTo>
                      <a:pt x="168" y="106"/>
                    </a:lnTo>
                    <a:lnTo>
                      <a:pt x="172" y="102"/>
                    </a:lnTo>
                    <a:lnTo>
                      <a:pt x="174" y="108"/>
                    </a:lnTo>
                    <a:lnTo>
                      <a:pt x="184" y="110"/>
                    </a:lnTo>
                    <a:lnTo>
                      <a:pt x="188" y="112"/>
                    </a:lnTo>
                    <a:lnTo>
                      <a:pt x="188" y="114"/>
                    </a:lnTo>
                    <a:lnTo>
                      <a:pt x="184" y="116"/>
                    </a:lnTo>
                    <a:lnTo>
                      <a:pt x="186" y="118"/>
                    </a:lnTo>
                    <a:lnTo>
                      <a:pt x="208" y="136"/>
                    </a:lnTo>
                    <a:lnTo>
                      <a:pt x="210" y="142"/>
                    </a:lnTo>
                    <a:lnTo>
                      <a:pt x="208" y="146"/>
                    </a:lnTo>
                    <a:lnTo>
                      <a:pt x="206" y="150"/>
                    </a:lnTo>
                    <a:lnTo>
                      <a:pt x="204" y="148"/>
                    </a:lnTo>
                    <a:lnTo>
                      <a:pt x="202" y="142"/>
                    </a:lnTo>
                    <a:lnTo>
                      <a:pt x="200" y="148"/>
                    </a:lnTo>
                    <a:lnTo>
                      <a:pt x="202" y="152"/>
                    </a:lnTo>
                    <a:lnTo>
                      <a:pt x="206" y="154"/>
                    </a:lnTo>
                    <a:lnTo>
                      <a:pt x="236" y="146"/>
                    </a:lnTo>
                    <a:lnTo>
                      <a:pt x="238" y="142"/>
                    </a:lnTo>
                    <a:lnTo>
                      <a:pt x="250" y="140"/>
                    </a:lnTo>
                    <a:lnTo>
                      <a:pt x="274" y="120"/>
                    </a:lnTo>
                    <a:lnTo>
                      <a:pt x="290" y="120"/>
                    </a:lnTo>
                    <a:lnTo>
                      <a:pt x="290" y="116"/>
                    </a:lnTo>
                    <a:lnTo>
                      <a:pt x="288" y="112"/>
                    </a:lnTo>
                    <a:lnTo>
                      <a:pt x="292" y="102"/>
                    </a:lnTo>
                    <a:lnTo>
                      <a:pt x="320" y="98"/>
                    </a:lnTo>
                    <a:lnTo>
                      <a:pt x="358" y="118"/>
                    </a:lnTo>
                    <a:lnTo>
                      <a:pt x="360" y="124"/>
                    </a:lnTo>
                    <a:lnTo>
                      <a:pt x="370" y="132"/>
                    </a:lnTo>
                    <a:lnTo>
                      <a:pt x="378" y="146"/>
                    </a:lnTo>
                    <a:lnTo>
                      <a:pt x="402" y="162"/>
                    </a:lnTo>
                    <a:lnTo>
                      <a:pt x="406" y="170"/>
                    </a:lnTo>
                    <a:lnTo>
                      <a:pt x="412" y="176"/>
                    </a:lnTo>
                    <a:lnTo>
                      <a:pt x="432" y="176"/>
                    </a:lnTo>
                    <a:lnTo>
                      <a:pt x="446" y="196"/>
                    </a:lnTo>
                    <a:lnTo>
                      <a:pt x="450" y="200"/>
                    </a:lnTo>
                    <a:lnTo>
                      <a:pt x="448" y="206"/>
                    </a:lnTo>
                    <a:lnTo>
                      <a:pt x="454" y="228"/>
                    </a:lnTo>
                    <a:lnTo>
                      <a:pt x="452" y="252"/>
                    </a:lnTo>
                    <a:lnTo>
                      <a:pt x="446" y="278"/>
                    </a:lnTo>
                    <a:lnTo>
                      <a:pt x="446" y="300"/>
                    </a:lnTo>
                    <a:lnTo>
                      <a:pt x="450" y="306"/>
                    </a:lnTo>
                    <a:lnTo>
                      <a:pt x="466" y="316"/>
                    </a:lnTo>
                    <a:lnTo>
                      <a:pt x="470" y="308"/>
                    </a:lnTo>
                    <a:lnTo>
                      <a:pt x="466" y="304"/>
                    </a:lnTo>
                    <a:lnTo>
                      <a:pt x="460" y="290"/>
                    </a:lnTo>
                    <a:lnTo>
                      <a:pt x="462" y="288"/>
                    </a:lnTo>
                    <a:lnTo>
                      <a:pt x="470" y="286"/>
                    </a:lnTo>
                    <a:lnTo>
                      <a:pt x="476" y="300"/>
                    </a:lnTo>
                    <a:lnTo>
                      <a:pt x="480" y="300"/>
                    </a:lnTo>
                    <a:lnTo>
                      <a:pt x="482" y="292"/>
                    </a:lnTo>
                    <a:lnTo>
                      <a:pt x="484" y="292"/>
                    </a:lnTo>
                    <a:lnTo>
                      <a:pt x="488" y="294"/>
                    </a:lnTo>
                    <a:lnTo>
                      <a:pt x="488" y="300"/>
                    </a:lnTo>
                    <a:lnTo>
                      <a:pt x="484" y="308"/>
                    </a:lnTo>
                    <a:lnTo>
                      <a:pt x="480" y="314"/>
                    </a:lnTo>
                    <a:lnTo>
                      <a:pt x="474" y="330"/>
                    </a:lnTo>
                    <a:lnTo>
                      <a:pt x="470" y="332"/>
                    </a:lnTo>
                    <a:lnTo>
                      <a:pt x="470" y="340"/>
                    </a:lnTo>
                    <a:lnTo>
                      <a:pt x="476" y="346"/>
                    </a:lnTo>
                    <a:lnTo>
                      <a:pt x="484" y="354"/>
                    </a:lnTo>
                    <a:lnTo>
                      <a:pt x="498" y="384"/>
                    </a:lnTo>
                    <a:lnTo>
                      <a:pt x="518" y="396"/>
                    </a:lnTo>
                    <a:lnTo>
                      <a:pt x="520" y="396"/>
                    </a:lnTo>
                    <a:lnTo>
                      <a:pt x="520" y="390"/>
                    </a:lnTo>
                    <a:lnTo>
                      <a:pt x="528" y="390"/>
                    </a:lnTo>
                    <a:lnTo>
                      <a:pt x="532" y="402"/>
                    </a:lnTo>
                    <a:lnTo>
                      <a:pt x="532" y="408"/>
                    </a:lnTo>
                    <a:lnTo>
                      <a:pt x="540" y="424"/>
                    </a:lnTo>
                    <a:lnTo>
                      <a:pt x="548" y="430"/>
                    </a:lnTo>
                    <a:lnTo>
                      <a:pt x="558" y="432"/>
                    </a:lnTo>
                    <a:lnTo>
                      <a:pt x="572" y="474"/>
                    </a:lnTo>
                    <a:lnTo>
                      <a:pt x="578" y="476"/>
                    </a:lnTo>
                    <a:lnTo>
                      <a:pt x="598" y="482"/>
                    </a:lnTo>
                    <a:lnTo>
                      <a:pt x="606" y="486"/>
                    </a:lnTo>
                    <a:lnTo>
                      <a:pt x="630" y="514"/>
                    </a:lnTo>
                    <a:lnTo>
                      <a:pt x="640" y="522"/>
                    </a:lnTo>
                    <a:lnTo>
                      <a:pt x="644" y="522"/>
                    </a:lnTo>
                    <a:lnTo>
                      <a:pt x="650" y="526"/>
                    </a:lnTo>
                    <a:lnTo>
                      <a:pt x="652" y="532"/>
                    </a:lnTo>
                    <a:lnTo>
                      <a:pt x="646" y="532"/>
                    </a:lnTo>
                    <a:lnTo>
                      <a:pt x="642" y="532"/>
                    </a:lnTo>
                    <a:lnTo>
                      <a:pt x="640" y="532"/>
                    </a:lnTo>
                    <a:lnTo>
                      <a:pt x="638" y="532"/>
                    </a:lnTo>
                    <a:lnTo>
                      <a:pt x="636" y="536"/>
                    </a:lnTo>
                    <a:lnTo>
                      <a:pt x="640" y="540"/>
                    </a:lnTo>
                    <a:lnTo>
                      <a:pt x="652" y="544"/>
                    </a:lnTo>
                    <a:lnTo>
                      <a:pt x="658" y="540"/>
                    </a:lnTo>
                    <a:lnTo>
                      <a:pt x="666" y="538"/>
                    </a:lnTo>
                    <a:lnTo>
                      <a:pt x="702" y="524"/>
                    </a:lnTo>
                    <a:lnTo>
                      <a:pt x="708" y="512"/>
                    </a:lnTo>
                    <a:lnTo>
                      <a:pt x="710" y="508"/>
                    </a:lnTo>
                    <a:lnTo>
                      <a:pt x="704" y="490"/>
                    </a:lnTo>
                    <a:lnTo>
                      <a:pt x="706" y="480"/>
                    </a:lnTo>
                    <a:lnTo>
                      <a:pt x="712" y="464"/>
                    </a:lnTo>
                    <a:lnTo>
                      <a:pt x="720" y="466"/>
                    </a:lnTo>
                    <a:lnTo>
                      <a:pt x="712" y="432"/>
                    </a:lnTo>
                    <a:lnTo>
                      <a:pt x="714" y="414"/>
                    </a:lnTo>
                    <a:lnTo>
                      <a:pt x="712" y="382"/>
                    </a:lnTo>
                    <a:lnTo>
                      <a:pt x="704" y="356"/>
                    </a:lnTo>
                    <a:lnTo>
                      <a:pt x="700" y="348"/>
                    </a:lnTo>
                    <a:lnTo>
                      <a:pt x="676" y="316"/>
                    </a:lnTo>
                    <a:lnTo>
                      <a:pt x="662" y="280"/>
                    </a:lnTo>
                    <a:lnTo>
                      <a:pt x="642" y="256"/>
                    </a:lnTo>
                    <a:lnTo>
                      <a:pt x="644" y="252"/>
                    </a:lnTo>
                    <a:lnTo>
                      <a:pt x="642" y="248"/>
                    </a:lnTo>
                    <a:lnTo>
                      <a:pt x="636" y="234"/>
                    </a:lnTo>
                    <a:lnTo>
                      <a:pt x="636" y="228"/>
                    </a:lnTo>
                    <a:lnTo>
                      <a:pt x="642" y="218"/>
                    </a:lnTo>
                    <a:lnTo>
                      <a:pt x="642" y="216"/>
                    </a:lnTo>
                    <a:lnTo>
                      <a:pt x="618" y="182"/>
                    </a:lnTo>
                    <a:lnTo>
                      <a:pt x="604" y="168"/>
                    </a:lnTo>
                    <a:lnTo>
                      <a:pt x="594" y="162"/>
                    </a:lnTo>
                    <a:lnTo>
                      <a:pt x="592" y="158"/>
                    </a:lnTo>
                    <a:lnTo>
                      <a:pt x="576" y="138"/>
                    </a:lnTo>
                    <a:lnTo>
                      <a:pt x="556" y="100"/>
                    </a:lnTo>
                    <a:lnTo>
                      <a:pt x="550" y="78"/>
                    </a:lnTo>
                    <a:lnTo>
                      <a:pt x="538" y="48"/>
                    </a:lnTo>
                    <a:lnTo>
                      <a:pt x="538" y="42"/>
                    </a:lnTo>
                    <a:lnTo>
                      <a:pt x="532" y="38"/>
                    </a:lnTo>
                    <a:lnTo>
                      <a:pt x="528" y="36"/>
                    </a:lnTo>
                    <a:lnTo>
                      <a:pt x="526" y="14"/>
                    </a:lnTo>
                    <a:lnTo>
                      <a:pt x="522" y="6"/>
                    </a:lnTo>
                    <a:lnTo>
                      <a:pt x="516" y="8"/>
                    </a:lnTo>
                    <a:lnTo>
                      <a:pt x="502" y="6"/>
                    </a:lnTo>
                    <a:lnTo>
                      <a:pt x="486" y="0"/>
                    </a:lnTo>
                    <a:lnTo>
                      <a:pt x="478" y="4"/>
                    </a:lnTo>
                    <a:lnTo>
                      <a:pt x="476" y="8"/>
                    </a:lnTo>
                    <a:lnTo>
                      <a:pt x="476" y="16"/>
                    </a:lnTo>
                    <a:lnTo>
                      <a:pt x="482" y="38"/>
                    </a:lnTo>
                    <a:lnTo>
                      <a:pt x="480" y="50"/>
                    </a:lnTo>
                    <a:lnTo>
                      <a:pt x="468" y="48"/>
                    </a:lnTo>
                    <a:lnTo>
                      <a:pt x="466" y="44"/>
                    </a:lnTo>
                    <a:lnTo>
                      <a:pt x="462" y="32"/>
                    </a:lnTo>
                    <a:lnTo>
                      <a:pt x="236" y="46"/>
                    </a:lnTo>
                    <a:lnTo>
                      <a:pt x="230" y="38"/>
                    </a:lnTo>
                    <a:lnTo>
                      <a:pt x="230" y="32"/>
                    </a:lnTo>
                    <a:lnTo>
                      <a:pt x="222" y="24"/>
                    </a:lnTo>
                    <a:lnTo>
                      <a:pt x="222" y="20"/>
                    </a:lnTo>
                    <a:close/>
                  </a:path>
                </a:pathLst>
              </a:custGeom>
              <a:grpFill/>
              <a:ln w="3175" cap="flat" cmpd="sng">
                <a:solidFill>
                  <a:schemeClr val="accent1">
                    <a:lumMod val="40000"/>
                    <a:lumOff val="6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32" name="Freeform 28">
                <a:extLst>
                  <a:ext uri="{FF2B5EF4-FFF2-40B4-BE49-F238E27FC236}">
                    <a16:creationId xmlns:a16="http://schemas.microsoft.com/office/drawing/2014/main" id="{B10E61CD-8398-4622-B3EB-0077BBE20FBA}"/>
                  </a:ext>
                </a:extLst>
              </p:cNvPr>
              <p:cNvSpPr>
                <a:spLocks/>
              </p:cNvSpPr>
              <p:nvPr/>
            </p:nvSpPr>
            <p:spPr bwMode="gray">
              <a:xfrm>
                <a:off x="4627" y="1626"/>
                <a:ext cx="87" cy="138"/>
              </a:xfrm>
              <a:custGeom>
                <a:avLst/>
                <a:gdLst>
                  <a:gd name="T0" fmla="*/ 87 w 86"/>
                  <a:gd name="T1" fmla="*/ 128 h 138"/>
                  <a:gd name="T2" fmla="*/ 87 w 86"/>
                  <a:gd name="T3" fmla="*/ 118 h 138"/>
                  <a:gd name="T4" fmla="*/ 81 w 86"/>
                  <a:gd name="T5" fmla="*/ 104 h 138"/>
                  <a:gd name="T6" fmla="*/ 71 w 86"/>
                  <a:gd name="T7" fmla="*/ 94 h 138"/>
                  <a:gd name="T8" fmla="*/ 57 w 86"/>
                  <a:gd name="T9" fmla="*/ 86 h 138"/>
                  <a:gd name="T10" fmla="*/ 53 w 86"/>
                  <a:gd name="T11" fmla="*/ 80 h 138"/>
                  <a:gd name="T12" fmla="*/ 49 w 86"/>
                  <a:gd name="T13" fmla="*/ 72 h 138"/>
                  <a:gd name="T14" fmla="*/ 38 w 86"/>
                  <a:gd name="T15" fmla="*/ 54 h 138"/>
                  <a:gd name="T16" fmla="*/ 34 w 86"/>
                  <a:gd name="T17" fmla="*/ 46 h 138"/>
                  <a:gd name="T18" fmla="*/ 24 w 86"/>
                  <a:gd name="T19" fmla="*/ 36 h 138"/>
                  <a:gd name="T20" fmla="*/ 22 w 86"/>
                  <a:gd name="T21" fmla="*/ 30 h 138"/>
                  <a:gd name="T22" fmla="*/ 20 w 86"/>
                  <a:gd name="T23" fmla="*/ 24 h 138"/>
                  <a:gd name="T24" fmla="*/ 20 w 86"/>
                  <a:gd name="T25" fmla="*/ 22 h 138"/>
                  <a:gd name="T26" fmla="*/ 20 w 86"/>
                  <a:gd name="T27" fmla="*/ 20 h 138"/>
                  <a:gd name="T28" fmla="*/ 26 w 86"/>
                  <a:gd name="T29" fmla="*/ 2 h 138"/>
                  <a:gd name="T30" fmla="*/ 20 w 86"/>
                  <a:gd name="T31" fmla="*/ 0 h 138"/>
                  <a:gd name="T32" fmla="*/ 12 w 86"/>
                  <a:gd name="T33" fmla="*/ 0 h 138"/>
                  <a:gd name="T34" fmla="*/ 4 w 86"/>
                  <a:gd name="T35" fmla="*/ 8 h 138"/>
                  <a:gd name="T36" fmla="*/ 4 w 86"/>
                  <a:gd name="T37" fmla="*/ 14 h 138"/>
                  <a:gd name="T38" fmla="*/ 2 w 86"/>
                  <a:gd name="T39" fmla="*/ 14 h 138"/>
                  <a:gd name="T40" fmla="*/ 0 w 86"/>
                  <a:gd name="T41" fmla="*/ 16 h 138"/>
                  <a:gd name="T42" fmla="*/ 36 w 86"/>
                  <a:gd name="T43" fmla="*/ 138 h 138"/>
                  <a:gd name="T44" fmla="*/ 87 w 86"/>
                  <a:gd name="T45" fmla="*/ 128 h 13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86" h="138">
                    <a:moveTo>
                      <a:pt x="86" y="128"/>
                    </a:moveTo>
                    <a:lnTo>
                      <a:pt x="86" y="118"/>
                    </a:lnTo>
                    <a:lnTo>
                      <a:pt x="80" y="104"/>
                    </a:lnTo>
                    <a:lnTo>
                      <a:pt x="70" y="94"/>
                    </a:lnTo>
                    <a:lnTo>
                      <a:pt x="56" y="86"/>
                    </a:lnTo>
                    <a:lnTo>
                      <a:pt x="52" y="80"/>
                    </a:lnTo>
                    <a:lnTo>
                      <a:pt x="48" y="72"/>
                    </a:lnTo>
                    <a:lnTo>
                      <a:pt x="38" y="54"/>
                    </a:lnTo>
                    <a:lnTo>
                      <a:pt x="34" y="46"/>
                    </a:lnTo>
                    <a:lnTo>
                      <a:pt x="24" y="36"/>
                    </a:lnTo>
                    <a:lnTo>
                      <a:pt x="22" y="30"/>
                    </a:lnTo>
                    <a:lnTo>
                      <a:pt x="20" y="24"/>
                    </a:lnTo>
                    <a:lnTo>
                      <a:pt x="20" y="22"/>
                    </a:lnTo>
                    <a:lnTo>
                      <a:pt x="20" y="20"/>
                    </a:lnTo>
                    <a:lnTo>
                      <a:pt x="26" y="2"/>
                    </a:lnTo>
                    <a:lnTo>
                      <a:pt x="20" y="0"/>
                    </a:lnTo>
                    <a:lnTo>
                      <a:pt x="12" y="0"/>
                    </a:lnTo>
                    <a:lnTo>
                      <a:pt x="4" y="8"/>
                    </a:lnTo>
                    <a:lnTo>
                      <a:pt x="4" y="14"/>
                    </a:lnTo>
                    <a:lnTo>
                      <a:pt x="2" y="14"/>
                    </a:lnTo>
                    <a:lnTo>
                      <a:pt x="0" y="16"/>
                    </a:lnTo>
                    <a:lnTo>
                      <a:pt x="36" y="138"/>
                    </a:lnTo>
                    <a:lnTo>
                      <a:pt x="86" y="128"/>
                    </a:lnTo>
                    <a:close/>
                  </a:path>
                </a:pathLst>
              </a:custGeom>
              <a:grpFill/>
              <a:ln w="3175" cap="flat" cmpd="sng">
                <a:solidFill>
                  <a:schemeClr val="accent1">
                    <a:lumMod val="40000"/>
                    <a:lumOff val="6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33" name="Freeform 29">
                <a:extLst>
                  <a:ext uri="{FF2B5EF4-FFF2-40B4-BE49-F238E27FC236}">
                    <a16:creationId xmlns:a16="http://schemas.microsoft.com/office/drawing/2014/main" id="{3CA20796-B3B6-4CAC-B92C-58B857EEBC4C}"/>
                  </a:ext>
                </a:extLst>
              </p:cNvPr>
              <p:cNvSpPr>
                <a:spLocks/>
              </p:cNvSpPr>
              <p:nvPr/>
            </p:nvSpPr>
            <p:spPr bwMode="gray">
              <a:xfrm>
                <a:off x="4748" y="1249"/>
                <a:ext cx="260" cy="134"/>
              </a:xfrm>
              <a:custGeom>
                <a:avLst/>
                <a:gdLst>
                  <a:gd name="T0" fmla="*/ 52 w 260"/>
                  <a:gd name="T1" fmla="*/ 44 h 134"/>
                  <a:gd name="T2" fmla="*/ 138 w 260"/>
                  <a:gd name="T3" fmla="*/ 22 h 134"/>
                  <a:gd name="T4" fmla="*/ 144 w 260"/>
                  <a:gd name="T5" fmla="*/ 22 h 134"/>
                  <a:gd name="T6" fmla="*/ 144 w 260"/>
                  <a:gd name="T7" fmla="*/ 14 h 134"/>
                  <a:gd name="T8" fmla="*/ 156 w 260"/>
                  <a:gd name="T9" fmla="*/ 0 h 134"/>
                  <a:gd name="T10" fmla="*/ 166 w 260"/>
                  <a:gd name="T11" fmla="*/ 2 h 134"/>
                  <a:gd name="T12" fmla="*/ 180 w 260"/>
                  <a:gd name="T13" fmla="*/ 22 h 134"/>
                  <a:gd name="T14" fmla="*/ 182 w 260"/>
                  <a:gd name="T15" fmla="*/ 30 h 134"/>
                  <a:gd name="T16" fmla="*/ 172 w 260"/>
                  <a:gd name="T17" fmla="*/ 42 h 134"/>
                  <a:gd name="T18" fmla="*/ 168 w 260"/>
                  <a:gd name="T19" fmla="*/ 58 h 134"/>
                  <a:gd name="T20" fmla="*/ 190 w 260"/>
                  <a:gd name="T21" fmla="*/ 64 h 134"/>
                  <a:gd name="T22" fmla="*/ 210 w 260"/>
                  <a:gd name="T23" fmla="*/ 88 h 134"/>
                  <a:gd name="T24" fmla="*/ 234 w 260"/>
                  <a:gd name="T25" fmla="*/ 98 h 134"/>
                  <a:gd name="T26" fmla="*/ 250 w 260"/>
                  <a:gd name="T27" fmla="*/ 82 h 134"/>
                  <a:gd name="T28" fmla="*/ 240 w 260"/>
                  <a:gd name="T29" fmla="*/ 72 h 134"/>
                  <a:gd name="T30" fmla="*/ 232 w 260"/>
                  <a:gd name="T31" fmla="*/ 64 h 134"/>
                  <a:gd name="T32" fmla="*/ 242 w 260"/>
                  <a:gd name="T33" fmla="*/ 64 h 134"/>
                  <a:gd name="T34" fmla="*/ 260 w 260"/>
                  <a:gd name="T35" fmla="*/ 98 h 134"/>
                  <a:gd name="T36" fmla="*/ 252 w 260"/>
                  <a:gd name="T37" fmla="*/ 100 h 134"/>
                  <a:gd name="T38" fmla="*/ 232 w 260"/>
                  <a:gd name="T39" fmla="*/ 112 h 134"/>
                  <a:gd name="T40" fmla="*/ 214 w 260"/>
                  <a:gd name="T41" fmla="*/ 124 h 134"/>
                  <a:gd name="T42" fmla="*/ 214 w 260"/>
                  <a:gd name="T43" fmla="*/ 116 h 134"/>
                  <a:gd name="T44" fmla="*/ 208 w 260"/>
                  <a:gd name="T45" fmla="*/ 108 h 134"/>
                  <a:gd name="T46" fmla="*/ 192 w 260"/>
                  <a:gd name="T47" fmla="*/ 132 h 134"/>
                  <a:gd name="T48" fmla="*/ 184 w 260"/>
                  <a:gd name="T49" fmla="*/ 128 h 134"/>
                  <a:gd name="T50" fmla="*/ 180 w 260"/>
                  <a:gd name="T51" fmla="*/ 126 h 134"/>
                  <a:gd name="T52" fmla="*/ 174 w 260"/>
                  <a:gd name="T53" fmla="*/ 120 h 134"/>
                  <a:gd name="T54" fmla="*/ 160 w 260"/>
                  <a:gd name="T55" fmla="*/ 112 h 134"/>
                  <a:gd name="T56" fmla="*/ 152 w 260"/>
                  <a:gd name="T57" fmla="*/ 102 h 134"/>
                  <a:gd name="T58" fmla="*/ 122 w 260"/>
                  <a:gd name="T59" fmla="*/ 98 h 134"/>
                  <a:gd name="T60" fmla="*/ 52 w 260"/>
                  <a:gd name="T61" fmla="*/ 120 h 134"/>
                  <a:gd name="T62" fmla="*/ 48 w 260"/>
                  <a:gd name="T63" fmla="*/ 116 h 134"/>
                  <a:gd name="T64" fmla="*/ 0 w 260"/>
                  <a:gd name="T65" fmla="*/ 124 h 13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60" h="134">
                    <a:moveTo>
                      <a:pt x="0" y="56"/>
                    </a:moveTo>
                    <a:lnTo>
                      <a:pt x="52" y="44"/>
                    </a:lnTo>
                    <a:lnTo>
                      <a:pt x="138" y="26"/>
                    </a:lnTo>
                    <a:lnTo>
                      <a:pt x="138" y="22"/>
                    </a:lnTo>
                    <a:lnTo>
                      <a:pt x="142" y="20"/>
                    </a:lnTo>
                    <a:lnTo>
                      <a:pt x="144" y="22"/>
                    </a:lnTo>
                    <a:lnTo>
                      <a:pt x="144" y="20"/>
                    </a:lnTo>
                    <a:lnTo>
                      <a:pt x="144" y="14"/>
                    </a:lnTo>
                    <a:lnTo>
                      <a:pt x="150" y="12"/>
                    </a:lnTo>
                    <a:lnTo>
                      <a:pt x="156" y="0"/>
                    </a:lnTo>
                    <a:lnTo>
                      <a:pt x="162" y="0"/>
                    </a:lnTo>
                    <a:lnTo>
                      <a:pt x="166" y="2"/>
                    </a:lnTo>
                    <a:lnTo>
                      <a:pt x="170" y="14"/>
                    </a:lnTo>
                    <a:lnTo>
                      <a:pt x="180" y="22"/>
                    </a:lnTo>
                    <a:lnTo>
                      <a:pt x="182" y="26"/>
                    </a:lnTo>
                    <a:lnTo>
                      <a:pt x="182" y="30"/>
                    </a:lnTo>
                    <a:lnTo>
                      <a:pt x="176" y="32"/>
                    </a:lnTo>
                    <a:lnTo>
                      <a:pt x="172" y="42"/>
                    </a:lnTo>
                    <a:lnTo>
                      <a:pt x="168" y="52"/>
                    </a:lnTo>
                    <a:lnTo>
                      <a:pt x="168" y="58"/>
                    </a:lnTo>
                    <a:lnTo>
                      <a:pt x="180" y="58"/>
                    </a:lnTo>
                    <a:lnTo>
                      <a:pt x="190" y="64"/>
                    </a:lnTo>
                    <a:lnTo>
                      <a:pt x="204" y="78"/>
                    </a:lnTo>
                    <a:lnTo>
                      <a:pt x="210" y="88"/>
                    </a:lnTo>
                    <a:lnTo>
                      <a:pt x="216" y="96"/>
                    </a:lnTo>
                    <a:lnTo>
                      <a:pt x="234" y="98"/>
                    </a:lnTo>
                    <a:lnTo>
                      <a:pt x="244" y="94"/>
                    </a:lnTo>
                    <a:lnTo>
                      <a:pt x="250" y="82"/>
                    </a:lnTo>
                    <a:lnTo>
                      <a:pt x="246" y="78"/>
                    </a:lnTo>
                    <a:lnTo>
                      <a:pt x="240" y="72"/>
                    </a:lnTo>
                    <a:lnTo>
                      <a:pt x="232" y="68"/>
                    </a:lnTo>
                    <a:lnTo>
                      <a:pt x="232" y="64"/>
                    </a:lnTo>
                    <a:lnTo>
                      <a:pt x="238" y="64"/>
                    </a:lnTo>
                    <a:lnTo>
                      <a:pt x="242" y="64"/>
                    </a:lnTo>
                    <a:lnTo>
                      <a:pt x="254" y="82"/>
                    </a:lnTo>
                    <a:lnTo>
                      <a:pt x="260" y="98"/>
                    </a:lnTo>
                    <a:lnTo>
                      <a:pt x="260" y="106"/>
                    </a:lnTo>
                    <a:lnTo>
                      <a:pt x="252" y="100"/>
                    </a:lnTo>
                    <a:lnTo>
                      <a:pt x="244" y="106"/>
                    </a:lnTo>
                    <a:lnTo>
                      <a:pt x="232" y="112"/>
                    </a:lnTo>
                    <a:lnTo>
                      <a:pt x="220" y="124"/>
                    </a:lnTo>
                    <a:lnTo>
                      <a:pt x="214" y="124"/>
                    </a:lnTo>
                    <a:lnTo>
                      <a:pt x="214" y="122"/>
                    </a:lnTo>
                    <a:lnTo>
                      <a:pt x="214" y="116"/>
                    </a:lnTo>
                    <a:lnTo>
                      <a:pt x="212" y="108"/>
                    </a:lnTo>
                    <a:lnTo>
                      <a:pt x="208" y="108"/>
                    </a:lnTo>
                    <a:lnTo>
                      <a:pt x="202" y="120"/>
                    </a:lnTo>
                    <a:lnTo>
                      <a:pt x="192" y="132"/>
                    </a:lnTo>
                    <a:lnTo>
                      <a:pt x="190" y="134"/>
                    </a:lnTo>
                    <a:lnTo>
                      <a:pt x="184" y="128"/>
                    </a:lnTo>
                    <a:lnTo>
                      <a:pt x="184" y="126"/>
                    </a:lnTo>
                    <a:lnTo>
                      <a:pt x="180" y="126"/>
                    </a:lnTo>
                    <a:lnTo>
                      <a:pt x="178" y="124"/>
                    </a:lnTo>
                    <a:lnTo>
                      <a:pt x="174" y="120"/>
                    </a:lnTo>
                    <a:lnTo>
                      <a:pt x="174" y="116"/>
                    </a:lnTo>
                    <a:lnTo>
                      <a:pt x="160" y="112"/>
                    </a:lnTo>
                    <a:lnTo>
                      <a:pt x="156" y="104"/>
                    </a:lnTo>
                    <a:lnTo>
                      <a:pt x="152" y="102"/>
                    </a:lnTo>
                    <a:lnTo>
                      <a:pt x="148" y="92"/>
                    </a:lnTo>
                    <a:lnTo>
                      <a:pt x="122" y="98"/>
                    </a:lnTo>
                    <a:lnTo>
                      <a:pt x="54" y="116"/>
                    </a:lnTo>
                    <a:lnTo>
                      <a:pt x="52" y="120"/>
                    </a:lnTo>
                    <a:lnTo>
                      <a:pt x="52" y="122"/>
                    </a:lnTo>
                    <a:lnTo>
                      <a:pt x="48" y="116"/>
                    </a:lnTo>
                    <a:lnTo>
                      <a:pt x="2" y="128"/>
                    </a:lnTo>
                    <a:lnTo>
                      <a:pt x="0" y="124"/>
                    </a:lnTo>
                    <a:lnTo>
                      <a:pt x="0" y="56"/>
                    </a:lnTo>
                    <a:close/>
                  </a:path>
                </a:pathLst>
              </a:custGeom>
              <a:grpFill/>
              <a:ln w="3175" cap="flat" cmpd="sng">
                <a:solidFill>
                  <a:schemeClr val="accent1">
                    <a:lumMod val="40000"/>
                    <a:lumOff val="6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34" name="Freeform 30">
                <a:extLst>
                  <a:ext uri="{FF2B5EF4-FFF2-40B4-BE49-F238E27FC236}">
                    <a16:creationId xmlns:a16="http://schemas.microsoft.com/office/drawing/2014/main" id="{1771C92A-58AC-48DF-AA5F-FC1C15367DCD}"/>
                  </a:ext>
                </a:extLst>
              </p:cNvPr>
              <p:cNvSpPr>
                <a:spLocks/>
              </p:cNvSpPr>
              <p:nvPr/>
            </p:nvSpPr>
            <p:spPr bwMode="gray">
              <a:xfrm>
                <a:off x="4871" y="1339"/>
                <a:ext cx="67" cy="78"/>
              </a:xfrm>
              <a:custGeom>
                <a:avLst/>
                <a:gdLst>
                  <a:gd name="T0" fmla="*/ 0 w 68"/>
                  <a:gd name="T1" fmla="*/ 6 h 76"/>
                  <a:gd name="T2" fmla="*/ 14 w 68"/>
                  <a:gd name="T3" fmla="*/ 64 h 76"/>
                  <a:gd name="T4" fmla="*/ 12 w 68"/>
                  <a:gd name="T5" fmla="*/ 70 h 76"/>
                  <a:gd name="T6" fmla="*/ 12 w 68"/>
                  <a:gd name="T7" fmla="*/ 72 h 76"/>
                  <a:gd name="T8" fmla="*/ 12 w 68"/>
                  <a:gd name="T9" fmla="*/ 76 h 76"/>
                  <a:gd name="T10" fmla="*/ 12 w 68"/>
                  <a:gd name="T11" fmla="*/ 78 h 76"/>
                  <a:gd name="T12" fmla="*/ 16 w 68"/>
                  <a:gd name="T13" fmla="*/ 78 h 76"/>
                  <a:gd name="T14" fmla="*/ 30 w 68"/>
                  <a:gd name="T15" fmla="*/ 68 h 76"/>
                  <a:gd name="T16" fmla="*/ 39 w 68"/>
                  <a:gd name="T17" fmla="*/ 62 h 76"/>
                  <a:gd name="T18" fmla="*/ 39 w 68"/>
                  <a:gd name="T19" fmla="*/ 55 h 76"/>
                  <a:gd name="T20" fmla="*/ 35 w 68"/>
                  <a:gd name="T21" fmla="*/ 49 h 76"/>
                  <a:gd name="T22" fmla="*/ 35 w 68"/>
                  <a:gd name="T23" fmla="*/ 41 h 76"/>
                  <a:gd name="T24" fmla="*/ 41 w 68"/>
                  <a:gd name="T25" fmla="*/ 35 h 76"/>
                  <a:gd name="T26" fmla="*/ 45 w 68"/>
                  <a:gd name="T27" fmla="*/ 37 h 76"/>
                  <a:gd name="T28" fmla="*/ 45 w 68"/>
                  <a:gd name="T29" fmla="*/ 43 h 76"/>
                  <a:gd name="T30" fmla="*/ 45 w 68"/>
                  <a:gd name="T31" fmla="*/ 55 h 76"/>
                  <a:gd name="T32" fmla="*/ 47 w 68"/>
                  <a:gd name="T33" fmla="*/ 57 h 76"/>
                  <a:gd name="T34" fmla="*/ 51 w 68"/>
                  <a:gd name="T35" fmla="*/ 57 h 76"/>
                  <a:gd name="T36" fmla="*/ 51 w 68"/>
                  <a:gd name="T37" fmla="*/ 49 h 76"/>
                  <a:gd name="T38" fmla="*/ 55 w 68"/>
                  <a:gd name="T39" fmla="*/ 49 h 76"/>
                  <a:gd name="T40" fmla="*/ 59 w 68"/>
                  <a:gd name="T41" fmla="*/ 47 h 76"/>
                  <a:gd name="T42" fmla="*/ 67 w 68"/>
                  <a:gd name="T43" fmla="*/ 45 h 76"/>
                  <a:gd name="T44" fmla="*/ 67 w 68"/>
                  <a:gd name="T45" fmla="*/ 43 h 76"/>
                  <a:gd name="T46" fmla="*/ 61 w 68"/>
                  <a:gd name="T47" fmla="*/ 37 h 76"/>
                  <a:gd name="T48" fmla="*/ 61 w 68"/>
                  <a:gd name="T49" fmla="*/ 35 h 76"/>
                  <a:gd name="T50" fmla="*/ 57 w 68"/>
                  <a:gd name="T51" fmla="*/ 35 h 76"/>
                  <a:gd name="T52" fmla="*/ 55 w 68"/>
                  <a:gd name="T53" fmla="*/ 33 h 76"/>
                  <a:gd name="T54" fmla="*/ 51 w 68"/>
                  <a:gd name="T55" fmla="*/ 29 h 76"/>
                  <a:gd name="T56" fmla="*/ 51 w 68"/>
                  <a:gd name="T57" fmla="*/ 25 h 76"/>
                  <a:gd name="T58" fmla="*/ 37 w 68"/>
                  <a:gd name="T59" fmla="*/ 21 h 76"/>
                  <a:gd name="T60" fmla="*/ 34 w 68"/>
                  <a:gd name="T61" fmla="*/ 12 h 76"/>
                  <a:gd name="T62" fmla="*/ 30 w 68"/>
                  <a:gd name="T63" fmla="*/ 10 h 76"/>
                  <a:gd name="T64" fmla="*/ 26 w 68"/>
                  <a:gd name="T65" fmla="*/ 0 h 76"/>
                  <a:gd name="T66" fmla="*/ 0 w 68"/>
                  <a:gd name="T67" fmla="*/ 6 h 7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68" h="76">
                    <a:moveTo>
                      <a:pt x="0" y="6"/>
                    </a:moveTo>
                    <a:lnTo>
                      <a:pt x="14" y="62"/>
                    </a:lnTo>
                    <a:lnTo>
                      <a:pt x="12" y="68"/>
                    </a:lnTo>
                    <a:lnTo>
                      <a:pt x="12" y="70"/>
                    </a:lnTo>
                    <a:lnTo>
                      <a:pt x="12" y="74"/>
                    </a:lnTo>
                    <a:lnTo>
                      <a:pt x="12" y="76"/>
                    </a:lnTo>
                    <a:lnTo>
                      <a:pt x="16" y="76"/>
                    </a:lnTo>
                    <a:lnTo>
                      <a:pt x="30" y="66"/>
                    </a:lnTo>
                    <a:lnTo>
                      <a:pt x="40" y="60"/>
                    </a:lnTo>
                    <a:lnTo>
                      <a:pt x="40" y="54"/>
                    </a:lnTo>
                    <a:lnTo>
                      <a:pt x="36" y="48"/>
                    </a:lnTo>
                    <a:lnTo>
                      <a:pt x="36" y="40"/>
                    </a:lnTo>
                    <a:lnTo>
                      <a:pt x="42" y="34"/>
                    </a:lnTo>
                    <a:lnTo>
                      <a:pt x="46" y="36"/>
                    </a:lnTo>
                    <a:lnTo>
                      <a:pt x="46" y="42"/>
                    </a:lnTo>
                    <a:lnTo>
                      <a:pt x="46" y="54"/>
                    </a:lnTo>
                    <a:lnTo>
                      <a:pt x="48" y="56"/>
                    </a:lnTo>
                    <a:lnTo>
                      <a:pt x="52" y="56"/>
                    </a:lnTo>
                    <a:lnTo>
                      <a:pt x="52" y="48"/>
                    </a:lnTo>
                    <a:lnTo>
                      <a:pt x="56" y="48"/>
                    </a:lnTo>
                    <a:lnTo>
                      <a:pt x="60" y="46"/>
                    </a:lnTo>
                    <a:lnTo>
                      <a:pt x="68" y="44"/>
                    </a:lnTo>
                    <a:lnTo>
                      <a:pt x="68" y="42"/>
                    </a:lnTo>
                    <a:lnTo>
                      <a:pt x="62" y="36"/>
                    </a:lnTo>
                    <a:lnTo>
                      <a:pt x="62" y="34"/>
                    </a:lnTo>
                    <a:lnTo>
                      <a:pt x="58" y="34"/>
                    </a:lnTo>
                    <a:lnTo>
                      <a:pt x="56" y="32"/>
                    </a:lnTo>
                    <a:lnTo>
                      <a:pt x="52" y="28"/>
                    </a:lnTo>
                    <a:lnTo>
                      <a:pt x="52" y="24"/>
                    </a:lnTo>
                    <a:lnTo>
                      <a:pt x="38" y="20"/>
                    </a:lnTo>
                    <a:lnTo>
                      <a:pt x="34" y="12"/>
                    </a:lnTo>
                    <a:lnTo>
                      <a:pt x="30" y="10"/>
                    </a:lnTo>
                    <a:lnTo>
                      <a:pt x="26" y="0"/>
                    </a:lnTo>
                    <a:lnTo>
                      <a:pt x="0" y="6"/>
                    </a:lnTo>
                    <a:close/>
                  </a:path>
                </a:pathLst>
              </a:custGeom>
              <a:grpFill/>
              <a:ln w="3175" cap="flat" cmpd="sng">
                <a:solidFill>
                  <a:schemeClr val="accent1">
                    <a:lumMod val="40000"/>
                    <a:lumOff val="6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35" name="Freeform 32">
                <a:extLst>
                  <a:ext uri="{FF2B5EF4-FFF2-40B4-BE49-F238E27FC236}">
                    <a16:creationId xmlns:a16="http://schemas.microsoft.com/office/drawing/2014/main" id="{2F304C21-F9EC-451B-BBD7-C08B6FC76D88}"/>
                  </a:ext>
                </a:extLst>
              </p:cNvPr>
              <p:cNvSpPr>
                <a:spLocks/>
              </p:cNvSpPr>
              <p:nvPr/>
            </p:nvSpPr>
            <p:spPr bwMode="gray">
              <a:xfrm>
                <a:off x="4789" y="1017"/>
                <a:ext cx="127" cy="275"/>
              </a:xfrm>
              <a:custGeom>
                <a:avLst/>
                <a:gdLst>
                  <a:gd name="T0" fmla="*/ 125 w 126"/>
                  <a:gd name="T1" fmla="*/ 233 h 274"/>
                  <a:gd name="T2" fmla="*/ 121 w 126"/>
                  <a:gd name="T3" fmla="*/ 231 h 274"/>
                  <a:gd name="T4" fmla="*/ 115 w 126"/>
                  <a:gd name="T5" fmla="*/ 231 h 274"/>
                  <a:gd name="T6" fmla="*/ 109 w 126"/>
                  <a:gd name="T7" fmla="*/ 243 h 274"/>
                  <a:gd name="T8" fmla="*/ 103 w 126"/>
                  <a:gd name="T9" fmla="*/ 245 h 274"/>
                  <a:gd name="T10" fmla="*/ 103 w 126"/>
                  <a:gd name="T11" fmla="*/ 251 h 274"/>
                  <a:gd name="T12" fmla="*/ 103 w 126"/>
                  <a:gd name="T13" fmla="*/ 253 h 274"/>
                  <a:gd name="T14" fmla="*/ 101 w 126"/>
                  <a:gd name="T15" fmla="*/ 251 h 274"/>
                  <a:gd name="T16" fmla="*/ 97 w 126"/>
                  <a:gd name="T17" fmla="*/ 253 h 274"/>
                  <a:gd name="T18" fmla="*/ 97 w 126"/>
                  <a:gd name="T19" fmla="*/ 257 h 274"/>
                  <a:gd name="T20" fmla="*/ 10 w 126"/>
                  <a:gd name="T21" fmla="*/ 275 h 274"/>
                  <a:gd name="T22" fmla="*/ 10 w 126"/>
                  <a:gd name="T23" fmla="*/ 271 h 274"/>
                  <a:gd name="T24" fmla="*/ 4 w 126"/>
                  <a:gd name="T25" fmla="*/ 265 h 274"/>
                  <a:gd name="T26" fmla="*/ 4 w 126"/>
                  <a:gd name="T27" fmla="*/ 255 h 274"/>
                  <a:gd name="T28" fmla="*/ 6 w 126"/>
                  <a:gd name="T29" fmla="*/ 251 h 274"/>
                  <a:gd name="T30" fmla="*/ 4 w 126"/>
                  <a:gd name="T31" fmla="*/ 241 h 274"/>
                  <a:gd name="T32" fmla="*/ 0 w 126"/>
                  <a:gd name="T33" fmla="*/ 201 h 274"/>
                  <a:gd name="T34" fmla="*/ 0 w 126"/>
                  <a:gd name="T35" fmla="*/ 189 h 274"/>
                  <a:gd name="T36" fmla="*/ 4 w 126"/>
                  <a:gd name="T37" fmla="*/ 165 h 274"/>
                  <a:gd name="T38" fmla="*/ 8 w 126"/>
                  <a:gd name="T39" fmla="*/ 149 h 274"/>
                  <a:gd name="T40" fmla="*/ 10 w 126"/>
                  <a:gd name="T41" fmla="*/ 139 h 274"/>
                  <a:gd name="T42" fmla="*/ 4 w 126"/>
                  <a:gd name="T43" fmla="*/ 128 h 274"/>
                  <a:gd name="T44" fmla="*/ 4 w 126"/>
                  <a:gd name="T45" fmla="*/ 120 h 274"/>
                  <a:gd name="T46" fmla="*/ 8 w 126"/>
                  <a:gd name="T47" fmla="*/ 114 h 274"/>
                  <a:gd name="T48" fmla="*/ 24 w 126"/>
                  <a:gd name="T49" fmla="*/ 102 h 274"/>
                  <a:gd name="T50" fmla="*/ 32 w 126"/>
                  <a:gd name="T51" fmla="*/ 80 h 274"/>
                  <a:gd name="T52" fmla="*/ 24 w 126"/>
                  <a:gd name="T53" fmla="*/ 66 h 274"/>
                  <a:gd name="T54" fmla="*/ 22 w 126"/>
                  <a:gd name="T55" fmla="*/ 60 h 274"/>
                  <a:gd name="T56" fmla="*/ 26 w 126"/>
                  <a:gd name="T57" fmla="*/ 56 h 274"/>
                  <a:gd name="T58" fmla="*/ 24 w 126"/>
                  <a:gd name="T59" fmla="*/ 52 h 274"/>
                  <a:gd name="T60" fmla="*/ 20 w 126"/>
                  <a:gd name="T61" fmla="*/ 38 h 274"/>
                  <a:gd name="T62" fmla="*/ 24 w 126"/>
                  <a:gd name="T63" fmla="*/ 20 h 274"/>
                  <a:gd name="T64" fmla="*/ 20 w 126"/>
                  <a:gd name="T65" fmla="*/ 14 h 274"/>
                  <a:gd name="T66" fmla="*/ 22 w 126"/>
                  <a:gd name="T67" fmla="*/ 10 h 274"/>
                  <a:gd name="T68" fmla="*/ 26 w 126"/>
                  <a:gd name="T69" fmla="*/ 10 h 274"/>
                  <a:gd name="T70" fmla="*/ 30 w 126"/>
                  <a:gd name="T71" fmla="*/ 4 h 274"/>
                  <a:gd name="T72" fmla="*/ 34 w 126"/>
                  <a:gd name="T73" fmla="*/ 6 h 274"/>
                  <a:gd name="T74" fmla="*/ 38 w 126"/>
                  <a:gd name="T75" fmla="*/ 6 h 274"/>
                  <a:gd name="T76" fmla="*/ 42 w 126"/>
                  <a:gd name="T77" fmla="*/ 0 h 274"/>
                  <a:gd name="T78" fmla="*/ 99 w 126"/>
                  <a:gd name="T79" fmla="*/ 169 h 274"/>
                  <a:gd name="T80" fmla="*/ 101 w 126"/>
                  <a:gd name="T81" fmla="*/ 173 h 274"/>
                  <a:gd name="T82" fmla="*/ 101 w 126"/>
                  <a:gd name="T83" fmla="*/ 181 h 274"/>
                  <a:gd name="T84" fmla="*/ 101 w 126"/>
                  <a:gd name="T85" fmla="*/ 183 h 274"/>
                  <a:gd name="T86" fmla="*/ 115 w 126"/>
                  <a:gd name="T87" fmla="*/ 195 h 274"/>
                  <a:gd name="T88" fmla="*/ 117 w 126"/>
                  <a:gd name="T89" fmla="*/ 195 h 274"/>
                  <a:gd name="T90" fmla="*/ 119 w 126"/>
                  <a:gd name="T91" fmla="*/ 201 h 274"/>
                  <a:gd name="T92" fmla="*/ 119 w 126"/>
                  <a:gd name="T93" fmla="*/ 203 h 274"/>
                  <a:gd name="T94" fmla="*/ 127 w 126"/>
                  <a:gd name="T95" fmla="*/ 217 h 274"/>
                  <a:gd name="T96" fmla="*/ 127 w 126"/>
                  <a:gd name="T97" fmla="*/ 221 h 274"/>
                  <a:gd name="T98" fmla="*/ 125 w 126"/>
                  <a:gd name="T99" fmla="*/ 227 h 274"/>
                  <a:gd name="T100" fmla="*/ 125 w 126"/>
                  <a:gd name="T101" fmla="*/ 233 h 27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26" h="274">
                    <a:moveTo>
                      <a:pt x="124" y="232"/>
                    </a:moveTo>
                    <a:lnTo>
                      <a:pt x="120" y="230"/>
                    </a:lnTo>
                    <a:lnTo>
                      <a:pt x="114" y="230"/>
                    </a:lnTo>
                    <a:lnTo>
                      <a:pt x="108" y="242"/>
                    </a:lnTo>
                    <a:lnTo>
                      <a:pt x="102" y="244"/>
                    </a:lnTo>
                    <a:lnTo>
                      <a:pt x="102" y="250"/>
                    </a:lnTo>
                    <a:lnTo>
                      <a:pt x="102" y="252"/>
                    </a:lnTo>
                    <a:lnTo>
                      <a:pt x="100" y="250"/>
                    </a:lnTo>
                    <a:lnTo>
                      <a:pt x="96" y="252"/>
                    </a:lnTo>
                    <a:lnTo>
                      <a:pt x="96" y="256"/>
                    </a:lnTo>
                    <a:lnTo>
                      <a:pt x="10" y="274"/>
                    </a:lnTo>
                    <a:lnTo>
                      <a:pt x="10" y="270"/>
                    </a:lnTo>
                    <a:lnTo>
                      <a:pt x="4" y="264"/>
                    </a:lnTo>
                    <a:lnTo>
                      <a:pt x="4" y="254"/>
                    </a:lnTo>
                    <a:lnTo>
                      <a:pt x="6" y="250"/>
                    </a:lnTo>
                    <a:lnTo>
                      <a:pt x="4" y="240"/>
                    </a:lnTo>
                    <a:lnTo>
                      <a:pt x="0" y="200"/>
                    </a:lnTo>
                    <a:lnTo>
                      <a:pt x="0" y="188"/>
                    </a:lnTo>
                    <a:lnTo>
                      <a:pt x="4" y="164"/>
                    </a:lnTo>
                    <a:lnTo>
                      <a:pt x="8" y="148"/>
                    </a:lnTo>
                    <a:lnTo>
                      <a:pt x="10" y="138"/>
                    </a:lnTo>
                    <a:lnTo>
                      <a:pt x="4" y="128"/>
                    </a:lnTo>
                    <a:lnTo>
                      <a:pt x="4" y="120"/>
                    </a:lnTo>
                    <a:lnTo>
                      <a:pt x="8" y="114"/>
                    </a:lnTo>
                    <a:lnTo>
                      <a:pt x="24" y="102"/>
                    </a:lnTo>
                    <a:lnTo>
                      <a:pt x="32" y="80"/>
                    </a:lnTo>
                    <a:lnTo>
                      <a:pt x="24" y="66"/>
                    </a:lnTo>
                    <a:lnTo>
                      <a:pt x="22" y="60"/>
                    </a:lnTo>
                    <a:lnTo>
                      <a:pt x="26" y="56"/>
                    </a:lnTo>
                    <a:lnTo>
                      <a:pt x="24" y="52"/>
                    </a:lnTo>
                    <a:lnTo>
                      <a:pt x="20" y="38"/>
                    </a:lnTo>
                    <a:lnTo>
                      <a:pt x="24" y="20"/>
                    </a:lnTo>
                    <a:lnTo>
                      <a:pt x="20" y="14"/>
                    </a:lnTo>
                    <a:lnTo>
                      <a:pt x="22" y="10"/>
                    </a:lnTo>
                    <a:lnTo>
                      <a:pt x="26" y="10"/>
                    </a:lnTo>
                    <a:lnTo>
                      <a:pt x="30" y="4"/>
                    </a:lnTo>
                    <a:lnTo>
                      <a:pt x="34" y="6"/>
                    </a:lnTo>
                    <a:lnTo>
                      <a:pt x="38" y="6"/>
                    </a:lnTo>
                    <a:lnTo>
                      <a:pt x="42" y="0"/>
                    </a:lnTo>
                    <a:lnTo>
                      <a:pt x="98" y="168"/>
                    </a:lnTo>
                    <a:lnTo>
                      <a:pt x="100" y="172"/>
                    </a:lnTo>
                    <a:lnTo>
                      <a:pt x="100" y="180"/>
                    </a:lnTo>
                    <a:lnTo>
                      <a:pt x="100" y="182"/>
                    </a:lnTo>
                    <a:lnTo>
                      <a:pt x="114" y="194"/>
                    </a:lnTo>
                    <a:lnTo>
                      <a:pt x="116" y="194"/>
                    </a:lnTo>
                    <a:lnTo>
                      <a:pt x="118" y="200"/>
                    </a:lnTo>
                    <a:lnTo>
                      <a:pt x="118" y="202"/>
                    </a:lnTo>
                    <a:lnTo>
                      <a:pt x="126" y="216"/>
                    </a:lnTo>
                    <a:lnTo>
                      <a:pt x="126" y="220"/>
                    </a:lnTo>
                    <a:lnTo>
                      <a:pt x="124" y="226"/>
                    </a:lnTo>
                    <a:lnTo>
                      <a:pt x="124" y="232"/>
                    </a:lnTo>
                    <a:close/>
                  </a:path>
                </a:pathLst>
              </a:custGeom>
              <a:grpFill/>
              <a:ln w="3175" cap="flat" cmpd="sng">
                <a:solidFill>
                  <a:schemeClr val="accent1">
                    <a:lumMod val="40000"/>
                    <a:lumOff val="6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36" name="Freeform 33">
                <a:extLst>
                  <a:ext uri="{FF2B5EF4-FFF2-40B4-BE49-F238E27FC236}">
                    <a16:creationId xmlns:a16="http://schemas.microsoft.com/office/drawing/2014/main" id="{55878278-AAD5-4BDB-B57F-0C3395BA5962}"/>
                  </a:ext>
                </a:extLst>
              </p:cNvPr>
              <p:cNvSpPr>
                <a:spLocks/>
              </p:cNvSpPr>
              <p:nvPr/>
            </p:nvSpPr>
            <p:spPr bwMode="gray">
              <a:xfrm>
                <a:off x="4832" y="767"/>
                <a:ext cx="289" cy="467"/>
              </a:xfrm>
              <a:custGeom>
                <a:avLst/>
                <a:gdLst>
                  <a:gd name="T0" fmla="*/ 56 w 288"/>
                  <a:gd name="T1" fmla="*/ 419 h 464"/>
                  <a:gd name="T2" fmla="*/ 58 w 288"/>
                  <a:gd name="T3" fmla="*/ 431 h 464"/>
                  <a:gd name="T4" fmla="*/ 72 w 288"/>
                  <a:gd name="T5" fmla="*/ 445 h 464"/>
                  <a:gd name="T6" fmla="*/ 76 w 288"/>
                  <a:gd name="T7" fmla="*/ 451 h 464"/>
                  <a:gd name="T8" fmla="*/ 84 w 288"/>
                  <a:gd name="T9" fmla="*/ 467 h 464"/>
                  <a:gd name="T10" fmla="*/ 88 w 288"/>
                  <a:gd name="T11" fmla="*/ 453 h 464"/>
                  <a:gd name="T12" fmla="*/ 94 w 288"/>
                  <a:gd name="T13" fmla="*/ 429 h 464"/>
                  <a:gd name="T14" fmla="*/ 106 w 288"/>
                  <a:gd name="T15" fmla="*/ 403 h 464"/>
                  <a:gd name="T16" fmla="*/ 104 w 288"/>
                  <a:gd name="T17" fmla="*/ 397 h 464"/>
                  <a:gd name="T18" fmla="*/ 118 w 288"/>
                  <a:gd name="T19" fmla="*/ 368 h 464"/>
                  <a:gd name="T20" fmla="*/ 124 w 288"/>
                  <a:gd name="T21" fmla="*/ 378 h 464"/>
                  <a:gd name="T22" fmla="*/ 130 w 288"/>
                  <a:gd name="T23" fmla="*/ 378 h 464"/>
                  <a:gd name="T24" fmla="*/ 130 w 288"/>
                  <a:gd name="T25" fmla="*/ 364 h 464"/>
                  <a:gd name="T26" fmla="*/ 151 w 288"/>
                  <a:gd name="T27" fmla="*/ 358 h 464"/>
                  <a:gd name="T28" fmla="*/ 155 w 288"/>
                  <a:gd name="T29" fmla="*/ 348 h 464"/>
                  <a:gd name="T30" fmla="*/ 167 w 288"/>
                  <a:gd name="T31" fmla="*/ 344 h 464"/>
                  <a:gd name="T32" fmla="*/ 173 w 288"/>
                  <a:gd name="T33" fmla="*/ 330 h 464"/>
                  <a:gd name="T34" fmla="*/ 179 w 288"/>
                  <a:gd name="T35" fmla="*/ 310 h 464"/>
                  <a:gd name="T36" fmla="*/ 183 w 288"/>
                  <a:gd name="T37" fmla="*/ 304 h 464"/>
                  <a:gd name="T38" fmla="*/ 199 w 288"/>
                  <a:gd name="T39" fmla="*/ 302 h 464"/>
                  <a:gd name="T40" fmla="*/ 205 w 288"/>
                  <a:gd name="T41" fmla="*/ 288 h 464"/>
                  <a:gd name="T42" fmla="*/ 217 w 288"/>
                  <a:gd name="T43" fmla="*/ 276 h 464"/>
                  <a:gd name="T44" fmla="*/ 235 w 288"/>
                  <a:gd name="T45" fmla="*/ 284 h 464"/>
                  <a:gd name="T46" fmla="*/ 253 w 288"/>
                  <a:gd name="T47" fmla="*/ 260 h 464"/>
                  <a:gd name="T48" fmla="*/ 273 w 288"/>
                  <a:gd name="T49" fmla="*/ 240 h 464"/>
                  <a:gd name="T50" fmla="*/ 279 w 288"/>
                  <a:gd name="T51" fmla="*/ 238 h 464"/>
                  <a:gd name="T52" fmla="*/ 289 w 288"/>
                  <a:gd name="T53" fmla="*/ 227 h 464"/>
                  <a:gd name="T54" fmla="*/ 283 w 288"/>
                  <a:gd name="T55" fmla="*/ 217 h 464"/>
                  <a:gd name="T56" fmla="*/ 277 w 288"/>
                  <a:gd name="T57" fmla="*/ 215 h 464"/>
                  <a:gd name="T58" fmla="*/ 283 w 288"/>
                  <a:gd name="T59" fmla="*/ 207 h 464"/>
                  <a:gd name="T60" fmla="*/ 277 w 288"/>
                  <a:gd name="T61" fmla="*/ 189 h 464"/>
                  <a:gd name="T62" fmla="*/ 263 w 288"/>
                  <a:gd name="T63" fmla="*/ 185 h 464"/>
                  <a:gd name="T64" fmla="*/ 255 w 288"/>
                  <a:gd name="T65" fmla="*/ 191 h 464"/>
                  <a:gd name="T66" fmla="*/ 241 w 288"/>
                  <a:gd name="T67" fmla="*/ 163 h 464"/>
                  <a:gd name="T68" fmla="*/ 243 w 288"/>
                  <a:gd name="T69" fmla="*/ 155 h 464"/>
                  <a:gd name="T70" fmla="*/ 237 w 288"/>
                  <a:gd name="T71" fmla="*/ 153 h 464"/>
                  <a:gd name="T72" fmla="*/ 223 w 288"/>
                  <a:gd name="T73" fmla="*/ 151 h 464"/>
                  <a:gd name="T74" fmla="*/ 213 w 288"/>
                  <a:gd name="T75" fmla="*/ 149 h 464"/>
                  <a:gd name="T76" fmla="*/ 209 w 288"/>
                  <a:gd name="T77" fmla="*/ 131 h 464"/>
                  <a:gd name="T78" fmla="*/ 142 w 288"/>
                  <a:gd name="T79" fmla="*/ 2 h 464"/>
                  <a:gd name="T80" fmla="*/ 128 w 288"/>
                  <a:gd name="T81" fmla="*/ 2 h 464"/>
                  <a:gd name="T82" fmla="*/ 122 w 288"/>
                  <a:gd name="T83" fmla="*/ 12 h 464"/>
                  <a:gd name="T84" fmla="*/ 108 w 288"/>
                  <a:gd name="T85" fmla="*/ 16 h 464"/>
                  <a:gd name="T86" fmla="*/ 88 w 288"/>
                  <a:gd name="T87" fmla="*/ 30 h 464"/>
                  <a:gd name="T88" fmla="*/ 82 w 288"/>
                  <a:gd name="T89" fmla="*/ 12 h 464"/>
                  <a:gd name="T90" fmla="*/ 74 w 288"/>
                  <a:gd name="T91" fmla="*/ 8 h 464"/>
                  <a:gd name="T92" fmla="*/ 38 w 288"/>
                  <a:gd name="T93" fmla="*/ 97 h 464"/>
                  <a:gd name="T94" fmla="*/ 42 w 288"/>
                  <a:gd name="T95" fmla="*/ 115 h 464"/>
                  <a:gd name="T96" fmla="*/ 40 w 288"/>
                  <a:gd name="T97" fmla="*/ 131 h 464"/>
                  <a:gd name="T98" fmla="*/ 32 w 288"/>
                  <a:gd name="T99" fmla="*/ 143 h 464"/>
                  <a:gd name="T100" fmla="*/ 36 w 288"/>
                  <a:gd name="T101" fmla="*/ 189 h 464"/>
                  <a:gd name="T102" fmla="*/ 24 w 288"/>
                  <a:gd name="T103" fmla="*/ 215 h 464"/>
                  <a:gd name="T104" fmla="*/ 26 w 288"/>
                  <a:gd name="T105" fmla="*/ 231 h 464"/>
                  <a:gd name="T106" fmla="*/ 18 w 288"/>
                  <a:gd name="T107" fmla="*/ 234 h 464"/>
                  <a:gd name="T108" fmla="*/ 18 w 288"/>
                  <a:gd name="T109" fmla="*/ 248 h 464"/>
                  <a:gd name="T110" fmla="*/ 8 w 288"/>
                  <a:gd name="T111" fmla="*/ 246 h 464"/>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288" h="464">
                    <a:moveTo>
                      <a:pt x="0" y="248"/>
                    </a:moveTo>
                    <a:lnTo>
                      <a:pt x="56" y="416"/>
                    </a:lnTo>
                    <a:lnTo>
                      <a:pt x="58" y="420"/>
                    </a:lnTo>
                    <a:lnTo>
                      <a:pt x="58" y="428"/>
                    </a:lnTo>
                    <a:lnTo>
                      <a:pt x="58" y="430"/>
                    </a:lnTo>
                    <a:lnTo>
                      <a:pt x="72" y="442"/>
                    </a:lnTo>
                    <a:lnTo>
                      <a:pt x="74" y="442"/>
                    </a:lnTo>
                    <a:lnTo>
                      <a:pt x="76" y="448"/>
                    </a:lnTo>
                    <a:lnTo>
                      <a:pt x="76" y="450"/>
                    </a:lnTo>
                    <a:lnTo>
                      <a:pt x="84" y="464"/>
                    </a:lnTo>
                    <a:lnTo>
                      <a:pt x="86" y="462"/>
                    </a:lnTo>
                    <a:lnTo>
                      <a:pt x="88" y="450"/>
                    </a:lnTo>
                    <a:lnTo>
                      <a:pt x="88" y="438"/>
                    </a:lnTo>
                    <a:lnTo>
                      <a:pt x="94" y="426"/>
                    </a:lnTo>
                    <a:lnTo>
                      <a:pt x="100" y="408"/>
                    </a:lnTo>
                    <a:lnTo>
                      <a:pt x="106" y="400"/>
                    </a:lnTo>
                    <a:lnTo>
                      <a:pt x="108" y="396"/>
                    </a:lnTo>
                    <a:lnTo>
                      <a:pt x="104" y="394"/>
                    </a:lnTo>
                    <a:lnTo>
                      <a:pt x="100" y="384"/>
                    </a:lnTo>
                    <a:lnTo>
                      <a:pt x="118" y="366"/>
                    </a:lnTo>
                    <a:lnTo>
                      <a:pt x="122" y="368"/>
                    </a:lnTo>
                    <a:lnTo>
                      <a:pt x="124" y="376"/>
                    </a:lnTo>
                    <a:lnTo>
                      <a:pt x="126" y="378"/>
                    </a:lnTo>
                    <a:lnTo>
                      <a:pt x="130" y="376"/>
                    </a:lnTo>
                    <a:lnTo>
                      <a:pt x="130" y="368"/>
                    </a:lnTo>
                    <a:lnTo>
                      <a:pt x="130" y="362"/>
                    </a:lnTo>
                    <a:lnTo>
                      <a:pt x="144" y="360"/>
                    </a:lnTo>
                    <a:lnTo>
                      <a:pt x="150" y="356"/>
                    </a:lnTo>
                    <a:lnTo>
                      <a:pt x="150" y="348"/>
                    </a:lnTo>
                    <a:lnTo>
                      <a:pt x="154" y="346"/>
                    </a:lnTo>
                    <a:lnTo>
                      <a:pt x="160" y="346"/>
                    </a:lnTo>
                    <a:lnTo>
                      <a:pt x="166" y="342"/>
                    </a:lnTo>
                    <a:lnTo>
                      <a:pt x="168" y="338"/>
                    </a:lnTo>
                    <a:lnTo>
                      <a:pt x="172" y="328"/>
                    </a:lnTo>
                    <a:lnTo>
                      <a:pt x="170" y="318"/>
                    </a:lnTo>
                    <a:lnTo>
                      <a:pt x="178" y="308"/>
                    </a:lnTo>
                    <a:lnTo>
                      <a:pt x="178" y="302"/>
                    </a:lnTo>
                    <a:lnTo>
                      <a:pt x="182" y="302"/>
                    </a:lnTo>
                    <a:lnTo>
                      <a:pt x="192" y="304"/>
                    </a:lnTo>
                    <a:lnTo>
                      <a:pt x="198" y="300"/>
                    </a:lnTo>
                    <a:lnTo>
                      <a:pt x="200" y="296"/>
                    </a:lnTo>
                    <a:lnTo>
                      <a:pt x="204" y="286"/>
                    </a:lnTo>
                    <a:lnTo>
                      <a:pt x="208" y="286"/>
                    </a:lnTo>
                    <a:lnTo>
                      <a:pt x="216" y="274"/>
                    </a:lnTo>
                    <a:lnTo>
                      <a:pt x="226" y="276"/>
                    </a:lnTo>
                    <a:lnTo>
                      <a:pt x="234" y="282"/>
                    </a:lnTo>
                    <a:lnTo>
                      <a:pt x="244" y="264"/>
                    </a:lnTo>
                    <a:lnTo>
                      <a:pt x="252" y="258"/>
                    </a:lnTo>
                    <a:lnTo>
                      <a:pt x="268" y="246"/>
                    </a:lnTo>
                    <a:lnTo>
                      <a:pt x="272" y="238"/>
                    </a:lnTo>
                    <a:lnTo>
                      <a:pt x="274" y="236"/>
                    </a:lnTo>
                    <a:lnTo>
                      <a:pt x="278" y="236"/>
                    </a:lnTo>
                    <a:lnTo>
                      <a:pt x="286" y="234"/>
                    </a:lnTo>
                    <a:lnTo>
                      <a:pt x="288" y="226"/>
                    </a:lnTo>
                    <a:lnTo>
                      <a:pt x="288" y="218"/>
                    </a:lnTo>
                    <a:lnTo>
                      <a:pt x="282" y="216"/>
                    </a:lnTo>
                    <a:lnTo>
                      <a:pt x="280" y="216"/>
                    </a:lnTo>
                    <a:lnTo>
                      <a:pt x="276" y="214"/>
                    </a:lnTo>
                    <a:lnTo>
                      <a:pt x="280" y="208"/>
                    </a:lnTo>
                    <a:lnTo>
                      <a:pt x="282" y="206"/>
                    </a:lnTo>
                    <a:lnTo>
                      <a:pt x="280" y="200"/>
                    </a:lnTo>
                    <a:lnTo>
                      <a:pt x="276" y="188"/>
                    </a:lnTo>
                    <a:lnTo>
                      <a:pt x="268" y="184"/>
                    </a:lnTo>
                    <a:lnTo>
                      <a:pt x="262" y="184"/>
                    </a:lnTo>
                    <a:lnTo>
                      <a:pt x="260" y="188"/>
                    </a:lnTo>
                    <a:lnTo>
                      <a:pt x="254" y="190"/>
                    </a:lnTo>
                    <a:lnTo>
                      <a:pt x="248" y="188"/>
                    </a:lnTo>
                    <a:lnTo>
                      <a:pt x="240" y="162"/>
                    </a:lnTo>
                    <a:lnTo>
                      <a:pt x="244" y="158"/>
                    </a:lnTo>
                    <a:lnTo>
                      <a:pt x="242" y="154"/>
                    </a:lnTo>
                    <a:lnTo>
                      <a:pt x="240" y="152"/>
                    </a:lnTo>
                    <a:lnTo>
                      <a:pt x="236" y="152"/>
                    </a:lnTo>
                    <a:lnTo>
                      <a:pt x="232" y="154"/>
                    </a:lnTo>
                    <a:lnTo>
                      <a:pt x="222" y="150"/>
                    </a:lnTo>
                    <a:lnTo>
                      <a:pt x="216" y="150"/>
                    </a:lnTo>
                    <a:lnTo>
                      <a:pt x="212" y="148"/>
                    </a:lnTo>
                    <a:lnTo>
                      <a:pt x="208" y="132"/>
                    </a:lnTo>
                    <a:lnTo>
                      <a:pt x="208" y="130"/>
                    </a:lnTo>
                    <a:lnTo>
                      <a:pt x="172" y="20"/>
                    </a:lnTo>
                    <a:lnTo>
                      <a:pt x="142" y="2"/>
                    </a:lnTo>
                    <a:lnTo>
                      <a:pt x="134" y="0"/>
                    </a:lnTo>
                    <a:lnTo>
                      <a:pt x="128" y="2"/>
                    </a:lnTo>
                    <a:lnTo>
                      <a:pt x="124" y="6"/>
                    </a:lnTo>
                    <a:lnTo>
                      <a:pt x="122" y="12"/>
                    </a:lnTo>
                    <a:lnTo>
                      <a:pt x="118" y="12"/>
                    </a:lnTo>
                    <a:lnTo>
                      <a:pt x="108" y="16"/>
                    </a:lnTo>
                    <a:lnTo>
                      <a:pt x="92" y="30"/>
                    </a:lnTo>
                    <a:lnTo>
                      <a:pt x="88" y="30"/>
                    </a:lnTo>
                    <a:lnTo>
                      <a:pt x="82" y="22"/>
                    </a:lnTo>
                    <a:lnTo>
                      <a:pt x="82" y="12"/>
                    </a:lnTo>
                    <a:lnTo>
                      <a:pt x="80" y="8"/>
                    </a:lnTo>
                    <a:lnTo>
                      <a:pt x="74" y="8"/>
                    </a:lnTo>
                    <a:lnTo>
                      <a:pt x="64" y="12"/>
                    </a:lnTo>
                    <a:lnTo>
                      <a:pt x="38" y="96"/>
                    </a:lnTo>
                    <a:lnTo>
                      <a:pt x="38" y="110"/>
                    </a:lnTo>
                    <a:lnTo>
                      <a:pt x="42" y="114"/>
                    </a:lnTo>
                    <a:lnTo>
                      <a:pt x="42" y="124"/>
                    </a:lnTo>
                    <a:lnTo>
                      <a:pt x="40" y="130"/>
                    </a:lnTo>
                    <a:lnTo>
                      <a:pt x="36" y="134"/>
                    </a:lnTo>
                    <a:lnTo>
                      <a:pt x="32" y="142"/>
                    </a:lnTo>
                    <a:lnTo>
                      <a:pt x="40" y="176"/>
                    </a:lnTo>
                    <a:lnTo>
                      <a:pt x="36" y="188"/>
                    </a:lnTo>
                    <a:lnTo>
                      <a:pt x="36" y="196"/>
                    </a:lnTo>
                    <a:lnTo>
                      <a:pt x="24" y="214"/>
                    </a:lnTo>
                    <a:lnTo>
                      <a:pt x="22" y="220"/>
                    </a:lnTo>
                    <a:lnTo>
                      <a:pt x="26" y="230"/>
                    </a:lnTo>
                    <a:lnTo>
                      <a:pt x="26" y="232"/>
                    </a:lnTo>
                    <a:lnTo>
                      <a:pt x="18" y="232"/>
                    </a:lnTo>
                    <a:lnTo>
                      <a:pt x="20" y="240"/>
                    </a:lnTo>
                    <a:lnTo>
                      <a:pt x="18" y="246"/>
                    </a:lnTo>
                    <a:lnTo>
                      <a:pt x="14" y="246"/>
                    </a:lnTo>
                    <a:lnTo>
                      <a:pt x="8" y="244"/>
                    </a:lnTo>
                    <a:lnTo>
                      <a:pt x="0" y="248"/>
                    </a:lnTo>
                    <a:close/>
                  </a:path>
                </a:pathLst>
              </a:custGeom>
              <a:grpFill/>
              <a:ln w="3175" cap="flat" cmpd="sng">
                <a:solidFill>
                  <a:schemeClr val="accent1">
                    <a:lumMod val="40000"/>
                    <a:lumOff val="6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37" name="Freeform 34">
                <a:extLst>
                  <a:ext uri="{FF2B5EF4-FFF2-40B4-BE49-F238E27FC236}">
                    <a16:creationId xmlns:a16="http://schemas.microsoft.com/office/drawing/2014/main" id="{25DA3E3F-A62E-4609-8445-5C12334E4A06}"/>
                  </a:ext>
                </a:extLst>
              </p:cNvPr>
              <p:cNvSpPr>
                <a:spLocks/>
              </p:cNvSpPr>
              <p:nvPr/>
            </p:nvSpPr>
            <p:spPr bwMode="gray">
              <a:xfrm>
                <a:off x="3213" y="2112"/>
                <a:ext cx="392" cy="364"/>
              </a:xfrm>
              <a:custGeom>
                <a:avLst/>
                <a:gdLst>
                  <a:gd name="T0" fmla="*/ 0 w 392"/>
                  <a:gd name="T1" fmla="*/ 16 h 360"/>
                  <a:gd name="T2" fmla="*/ 352 w 392"/>
                  <a:gd name="T3" fmla="*/ 0 h 360"/>
                  <a:gd name="T4" fmla="*/ 350 w 392"/>
                  <a:gd name="T5" fmla="*/ 4 h 360"/>
                  <a:gd name="T6" fmla="*/ 358 w 392"/>
                  <a:gd name="T7" fmla="*/ 10 h 360"/>
                  <a:gd name="T8" fmla="*/ 362 w 392"/>
                  <a:gd name="T9" fmla="*/ 18 h 360"/>
                  <a:gd name="T10" fmla="*/ 360 w 392"/>
                  <a:gd name="T11" fmla="*/ 26 h 360"/>
                  <a:gd name="T12" fmla="*/ 350 w 392"/>
                  <a:gd name="T13" fmla="*/ 34 h 360"/>
                  <a:gd name="T14" fmla="*/ 340 w 392"/>
                  <a:gd name="T15" fmla="*/ 47 h 360"/>
                  <a:gd name="T16" fmla="*/ 338 w 392"/>
                  <a:gd name="T17" fmla="*/ 53 h 360"/>
                  <a:gd name="T18" fmla="*/ 392 w 392"/>
                  <a:gd name="T19" fmla="*/ 49 h 360"/>
                  <a:gd name="T20" fmla="*/ 390 w 392"/>
                  <a:gd name="T21" fmla="*/ 55 h 360"/>
                  <a:gd name="T22" fmla="*/ 392 w 392"/>
                  <a:gd name="T23" fmla="*/ 59 h 360"/>
                  <a:gd name="T24" fmla="*/ 388 w 392"/>
                  <a:gd name="T25" fmla="*/ 67 h 360"/>
                  <a:gd name="T26" fmla="*/ 378 w 392"/>
                  <a:gd name="T27" fmla="*/ 77 h 360"/>
                  <a:gd name="T28" fmla="*/ 374 w 392"/>
                  <a:gd name="T29" fmla="*/ 99 h 360"/>
                  <a:gd name="T30" fmla="*/ 364 w 392"/>
                  <a:gd name="T31" fmla="*/ 111 h 360"/>
                  <a:gd name="T32" fmla="*/ 366 w 392"/>
                  <a:gd name="T33" fmla="*/ 125 h 360"/>
                  <a:gd name="T34" fmla="*/ 364 w 392"/>
                  <a:gd name="T35" fmla="*/ 144 h 360"/>
                  <a:gd name="T36" fmla="*/ 362 w 392"/>
                  <a:gd name="T37" fmla="*/ 144 h 360"/>
                  <a:gd name="T38" fmla="*/ 354 w 392"/>
                  <a:gd name="T39" fmla="*/ 154 h 360"/>
                  <a:gd name="T40" fmla="*/ 352 w 392"/>
                  <a:gd name="T41" fmla="*/ 158 h 360"/>
                  <a:gd name="T42" fmla="*/ 336 w 392"/>
                  <a:gd name="T43" fmla="*/ 172 h 360"/>
                  <a:gd name="T44" fmla="*/ 332 w 392"/>
                  <a:gd name="T45" fmla="*/ 188 h 360"/>
                  <a:gd name="T46" fmla="*/ 332 w 392"/>
                  <a:gd name="T47" fmla="*/ 202 h 360"/>
                  <a:gd name="T48" fmla="*/ 330 w 392"/>
                  <a:gd name="T49" fmla="*/ 212 h 360"/>
                  <a:gd name="T50" fmla="*/ 316 w 392"/>
                  <a:gd name="T51" fmla="*/ 220 h 360"/>
                  <a:gd name="T52" fmla="*/ 306 w 392"/>
                  <a:gd name="T53" fmla="*/ 237 h 360"/>
                  <a:gd name="T54" fmla="*/ 302 w 392"/>
                  <a:gd name="T55" fmla="*/ 241 h 360"/>
                  <a:gd name="T56" fmla="*/ 302 w 392"/>
                  <a:gd name="T57" fmla="*/ 253 h 360"/>
                  <a:gd name="T58" fmla="*/ 294 w 392"/>
                  <a:gd name="T59" fmla="*/ 263 h 360"/>
                  <a:gd name="T60" fmla="*/ 294 w 392"/>
                  <a:gd name="T61" fmla="*/ 273 h 360"/>
                  <a:gd name="T62" fmla="*/ 290 w 392"/>
                  <a:gd name="T63" fmla="*/ 285 h 360"/>
                  <a:gd name="T64" fmla="*/ 282 w 392"/>
                  <a:gd name="T65" fmla="*/ 299 h 360"/>
                  <a:gd name="T66" fmla="*/ 284 w 392"/>
                  <a:gd name="T67" fmla="*/ 315 h 360"/>
                  <a:gd name="T68" fmla="*/ 292 w 392"/>
                  <a:gd name="T69" fmla="*/ 324 h 360"/>
                  <a:gd name="T70" fmla="*/ 294 w 392"/>
                  <a:gd name="T71" fmla="*/ 334 h 360"/>
                  <a:gd name="T72" fmla="*/ 296 w 392"/>
                  <a:gd name="T73" fmla="*/ 336 h 360"/>
                  <a:gd name="T74" fmla="*/ 296 w 392"/>
                  <a:gd name="T75" fmla="*/ 340 h 360"/>
                  <a:gd name="T76" fmla="*/ 292 w 392"/>
                  <a:gd name="T77" fmla="*/ 344 h 360"/>
                  <a:gd name="T78" fmla="*/ 290 w 392"/>
                  <a:gd name="T79" fmla="*/ 352 h 360"/>
                  <a:gd name="T80" fmla="*/ 290 w 392"/>
                  <a:gd name="T81" fmla="*/ 358 h 360"/>
                  <a:gd name="T82" fmla="*/ 50 w 392"/>
                  <a:gd name="T83" fmla="*/ 364 h 360"/>
                  <a:gd name="T84" fmla="*/ 50 w 392"/>
                  <a:gd name="T85" fmla="*/ 311 h 360"/>
                  <a:gd name="T86" fmla="*/ 38 w 392"/>
                  <a:gd name="T87" fmla="*/ 309 h 360"/>
                  <a:gd name="T88" fmla="*/ 28 w 392"/>
                  <a:gd name="T89" fmla="*/ 313 h 360"/>
                  <a:gd name="T90" fmla="*/ 24 w 392"/>
                  <a:gd name="T91" fmla="*/ 311 h 360"/>
                  <a:gd name="T92" fmla="*/ 12 w 392"/>
                  <a:gd name="T93" fmla="*/ 303 h 360"/>
                  <a:gd name="T94" fmla="*/ 14 w 392"/>
                  <a:gd name="T95" fmla="*/ 125 h 360"/>
                  <a:gd name="T96" fmla="*/ 0 w 392"/>
                  <a:gd name="T97" fmla="*/ 16 h 36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392" h="360">
                    <a:moveTo>
                      <a:pt x="0" y="16"/>
                    </a:moveTo>
                    <a:lnTo>
                      <a:pt x="352" y="0"/>
                    </a:lnTo>
                    <a:lnTo>
                      <a:pt x="350" y="4"/>
                    </a:lnTo>
                    <a:lnTo>
                      <a:pt x="358" y="10"/>
                    </a:lnTo>
                    <a:lnTo>
                      <a:pt x="362" y="18"/>
                    </a:lnTo>
                    <a:lnTo>
                      <a:pt x="360" y="26"/>
                    </a:lnTo>
                    <a:lnTo>
                      <a:pt x="350" y="34"/>
                    </a:lnTo>
                    <a:lnTo>
                      <a:pt x="340" y="46"/>
                    </a:lnTo>
                    <a:lnTo>
                      <a:pt x="338" y="52"/>
                    </a:lnTo>
                    <a:lnTo>
                      <a:pt x="392" y="48"/>
                    </a:lnTo>
                    <a:lnTo>
                      <a:pt x="390" y="54"/>
                    </a:lnTo>
                    <a:lnTo>
                      <a:pt x="392" y="58"/>
                    </a:lnTo>
                    <a:lnTo>
                      <a:pt x="388" y="66"/>
                    </a:lnTo>
                    <a:lnTo>
                      <a:pt x="378" y="76"/>
                    </a:lnTo>
                    <a:lnTo>
                      <a:pt x="374" y="98"/>
                    </a:lnTo>
                    <a:lnTo>
                      <a:pt x="364" y="110"/>
                    </a:lnTo>
                    <a:lnTo>
                      <a:pt x="366" y="124"/>
                    </a:lnTo>
                    <a:lnTo>
                      <a:pt x="364" y="142"/>
                    </a:lnTo>
                    <a:lnTo>
                      <a:pt x="362" y="142"/>
                    </a:lnTo>
                    <a:lnTo>
                      <a:pt x="354" y="152"/>
                    </a:lnTo>
                    <a:lnTo>
                      <a:pt x="352" y="156"/>
                    </a:lnTo>
                    <a:lnTo>
                      <a:pt x="336" y="170"/>
                    </a:lnTo>
                    <a:lnTo>
                      <a:pt x="332" y="186"/>
                    </a:lnTo>
                    <a:lnTo>
                      <a:pt x="332" y="200"/>
                    </a:lnTo>
                    <a:lnTo>
                      <a:pt x="330" y="210"/>
                    </a:lnTo>
                    <a:lnTo>
                      <a:pt x="316" y="218"/>
                    </a:lnTo>
                    <a:lnTo>
                      <a:pt x="306" y="234"/>
                    </a:lnTo>
                    <a:lnTo>
                      <a:pt x="302" y="238"/>
                    </a:lnTo>
                    <a:lnTo>
                      <a:pt x="302" y="250"/>
                    </a:lnTo>
                    <a:lnTo>
                      <a:pt x="294" y="260"/>
                    </a:lnTo>
                    <a:lnTo>
                      <a:pt x="294" y="270"/>
                    </a:lnTo>
                    <a:lnTo>
                      <a:pt x="290" y="282"/>
                    </a:lnTo>
                    <a:lnTo>
                      <a:pt x="282" y="296"/>
                    </a:lnTo>
                    <a:lnTo>
                      <a:pt x="284" y="312"/>
                    </a:lnTo>
                    <a:lnTo>
                      <a:pt x="292" y="320"/>
                    </a:lnTo>
                    <a:lnTo>
                      <a:pt x="294" y="330"/>
                    </a:lnTo>
                    <a:lnTo>
                      <a:pt x="296" y="332"/>
                    </a:lnTo>
                    <a:lnTo>
                      <a:pt x="296" y="336"/>
                    </a:lnTo>
                    <a:lnTo>
                      <a:pt x="292" y="340"/>
                    </a:lnTo>
                    <a:lnTo>
                      <a:pt x="290" y="348"/>
                    </a:lnTo>
                    <a:lnTo>
                      <a:pt x="290" y="354"/>
                    </a:lnTo>
                    <a:lnTo>
                      <a:pt x="50" y="360"/>
                    </a:lnTo>
                    <a:lnTo>
                      <a:pt x="50" y="308"/>
                    </a:lnTo>
                    <a:lnTo>
                      <a:pt x="38" y="306"/>
                    </a:lnTo>
                    <a:lnTo>
                      <a:pt x="28" y="310"/>
                    </a:lnTo>
                    <a:lnTo>
                      <a:pt x="24" y="308"/>
                    </a:lnTo>
                    <a:lnTo>
                      <a:pt x="12" y="300"/>
                    </a:lnTo>
                    <a:lnTo>
                      <a:pt x="14" y="124"/>
                    </a:lnTo>
                    <a:lnTo>
                      <a:pt x="0" y="16"/>
                    </a:lnTo>
                    <a:close/>
                  </a:path>
                </a:pathLst>
              </a:custGeom>
              <a:grpFill/>
              <a:ln w="3175" cap="flat" cmpd="sng">
                <a:solidFill>
                  <a:schemeClr val="accent1">
                    <a:lumMod val="40000"/>
                    <a:lumOff val="6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38" name="Freeform 35">
                <a:extLst>
                  <a:ext uri="{FF2B5EF4-FFF2-40B4-BE49-F238E27FC236}">
                    <a16:creationId xmlns:a16="http://schemas.microsoft.com/office/drawing/2014/main" id="{A67AB202-3C3F-4A3E-A486-123273360BF2}"/>
                  </a:ext>
                </a:extLst>
              </p:cNvPr>
              <p:cNvSpPr>
                <a:spLocks/>
              </p:cNvSpPr>
              <p:nvPr/>
            </p:nvSpPr>
            <p:spPr bwMode="gray">
              <a:xfrm>
                <a:off x="1678" y="1453"/>
                <a:ext cx="450" cy="555"/>
              </a:xfrm>
              <a:custGeom>
                <a:avLst/>
                <a:gdLst>
                  <a:gd name="T0" fmla="*/ 396 w 446"/>
                  <a:gd name="T1" fmla="*/ 555 h 554"/>
                  <a:gd name="T2" fmla="*/ 450 w 446"/>
                  <a:gd name="T3" fmla="*/ 158 h 554"/>
                  <a:gd name="T4" fmla="*/ 303 w 446"/>
                  <a:gd name="T5" fmla="*/ 136 h 554"/>
                  <a:gd name="T6" fmla="*/ 317 w 446"/>
                  <a:gd name="T7" fmla="*/ 40 h 554"/>
                  <a:gd name="T8" fmla="*/ 97 w 446"/>
                  <a:gd name="T9" fmla="*/ 0 h 554"/>
                  <a:gd name="T10" fmla="*/ 0 w 446"/>
                  <a:gd name="T11" fmla="*/ 493 h 554"/>
                  <a:gd name="T12" fmla="*/ 0 w 446"/>
                  <a:gd name="T13" fmla="*/ 493 h 554"/>
                  <a:gd name="T14" fmla="*/ 396 w 446"/>
                  <a:gd name="T15" fmla="*/ 555 h 55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46" h="554">
                    <a:moveTo>
                      <a:pt x="392" y="554"/>
                    </a:moveTo>
                    <a:lnTo>
                      <a:pt x="446" y="158"/>
                    </a:lnTo>
                    <a:lnTo>
                      <a:pt x="300" y="136"/>
                    </a:lnTo>
                    <a:lnTo>
                      <a:pt x="314" y="40"/>
                    </a:lnTo>
                    <a:lnTo>
                      <a:pt x="96" y="0"/>
                    </a:lnTo>
                    <a:lnTo>
                      <a:pt x="0" y="492"/>
                    </a:lnTo>
                    <a:lnTo>
                      <a:pt x="392" y="554"/>
                    </a:lnTo>
                    <a:close/>
                  </a:path>
                </a:pathLst>
              </a:custGeom>
              <a:grpFill/>
              <a:ln w="3175" cap="flat" cmpd="sng">
                <a:solidFill>
                  <a:schemeClr val="accent1">
                    <a:lumMod val="40000"/>
                    <a:lumOff val="6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39" name="Freeform 36">
                <a:extLst>
                  <a:ext uri="{FF2B5EF4-FFF2-40B4-BE49-F238E27FC236}">
                    <a16:creationId xmlns:a16="http://schemas.microsoft.com/office/drawing/2014/main" id="{57D49A8B-C06C-49D2-A818-EFEBBA9E1CF6}"/>
                  </a:ext>
                </a:extLst>
              </p:cNvPr>
              <p:cNvSpPr>
                <a:spLocks/>
              </p:cNvSpPr>
              <p:nvPr/>
            </p:nvSpPr>
            <p:spPr bwMode="gray">
              <a:xfrm>
                <a:off x="1754" y="743"/>
                <a:ext cx="811" cy="513"/>
              </a:xfrm>
              <a:custGeom>
                <a:avLst/>
                <a:gdLst>
                  <a:gd name="T0" fmla="*/ 284 w 806"/>
                  <a:gd name="T1" fmla="*/ 453 h 510"/>
                  <a:gd name="T2" fmla="*/ 276 w 806"/>
                  <a:gd name="T3" fmla="*/ 503 h 510"/>
                  <a:gd name="T4" fmla="*/ 268 w 806"/>
                  <a:gd name="T5" fmla="*/ 483 h 510"/>
                  <a:gd name="T6" fmla="*/ 248 w 806"/>
                  <a:gd name="T7" fmla="*/ 481 h 510"/>
                  <a:gd name="T8" fmla="*/ 229 w 806"/>
                  <a:gd name="T9" fmla="*/ 489 h 510"/>
                  <a:gd name="T10" fmla="*/ 217 w 806"/>
                  <a:gd name="T11" fmla="*/ 485 h 510"/>
                  <a:gd name="T12" fmla="*/ 193 w 806"/>
                  <a:gd name="T13" fmla="*/ 481 h 510"/>
                  <a:gd name="T14" fmla="*/ 181 w 806"/>
                  <a:gd name="T15" fmla="*/ 489 h 510"/>
                  <a:gd name="T16" fmla="*/ 161 w 806"/>
                  <a:gd name="T17" fmla="*/ 481 h 510"/>
                  <a:gd name="T18" fmla="*/ 151 w 806"/>
                  <a:gd name="T19" fmla="*/ 493 h 510"/>
                  <a:gd name="T20" fmla="*/ 135 w 806"/>
                  <a:gd name="T21" fmla="*/ 477 h 510"/>
                  <a:gd name="T22" fmla="*/ 139 w 806"/>
                  <a:gd name="T23" fmla="*/ 461 h 510"/>
                  <a:gd name="T24" fmla="*/ 129 w 806"/>
                  <a:gd name="T25" fmla="*/ 445 h 510"/>
                  <a:gd name="T26" fmla="*/ 113 w 806"/>
                  <a:gd name="T27" fmla="*/ 431 h 510"/>
                  <a:gd name="T28" fmla="*/ 119 w 806"/>
                  <a:gd name="T29" fmla="*/ 416 h 510"/>
                  <a:gd name="T30" fmla="*/ 107 w 806"/>
                  <a:gd name="T31" fmla="*/ 392 h 510"/>
                  <a:gd name="T32" fmla="*/ 109 w 806"/>
                  <a:gd name="T33" fmla="*/ 360 h 510"/>
                  <a:gd name="T34" fmla="*/ 101 w 806"/>
                  <a:gd name="T35" fmla="*/ 354 h 510"/>
                  <a:gd name="T36" fmla="*/ 97 w 806"/>
                  <a:gd name="T37" fmla="*/ 346 h 510"/>
                  <a:gd name="T38" fmla="*/ 72 w 806"/>
                  <a:gd name="T39" fmla="*/ 364 h 510"/>
                  <a:gd name="T40" fmla="*/ 54 w 806"/>
                  <a:gd name="T41" fmla="*/ 352 h 510"/>
                  <a:gd name="T42" fmla="*/ 56 w 806"/>
                  <a:gd name="T43" fmla="*/ 338 h 510"/>
                  <a:gd name="T44" fmla="*/ 68 w 806"/>
                  <a:gd name="T45" fmla="*/ 322 h 510"/>
                  <a:gd name="T46" fmla="*/ 66 w 806"/>
                  <a:gd name="T47" fmla="*/ 312 h 510"/>
                  <a:gd name="T48" fmla="*/ 74 w 806"/>
                  <a:gd name="T49" fmla="*/ 290 h 510"/>
                  <a:gd name="T50" fmla="*/ 89 w 806"/>
                  <a:gd name="T51" fmla="*/ 253 h 510"/>
                  <a:gd name="T52" fmla="*/ 68 w 806"/>
                  <a:gd name="T53" fmla="*/ 245 h 510"/>
                  <a:gd name="T54" fmla="*/ 58 w 806"/>
                  <a:gd name="T55" fmla="*/ 237 h 510"/>
                  <a:gd name="T56" fmla="*/ 50 w 806"/>
                  <a:gd name="T57" fmla="*/ 211 h 510"/>
                  <a:gd name="T58" fmla="*/ 20 w 806"/>
                  <a:gd name="T59" fmla="*/ 169 h 510"/>
                  <a:gd name="T60" fmla="*/ 8 w 806"/>
                  <a:gd name="T61" fmla="*/ 153 h 510"/>
                  <a:gd name="T62" fmla="*/ 16 w 806"/>
                  <a:gd name="T63" fmla="*/ 139 h 510"/>
                  <a:gd name="T64" fmla="*/ 0 w 806"/>
                  <a:gd name="T65" fmla="*/ 95 h 510"/>
                  <a:gd name="T66" fmla="*/ 93 w 806"/>
                  <a:gd name="T67" fmla="*/ 12 h 510"/>
                  <a:gd name="T68" fmla="*/ 493 w 806"/>
                  <a:gd name="T69" fmla="*/ 80 h 510"/>
                  <a:gd name="T70" fmla="*/ 787 w 806"/>
                  <a:gd name="T71" fmla="*/ 416 h 51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06" h="510">
                    <a:moveTo>
                      <a:pt x="772" y="510"/>
                    </a:moveTo>
                    <a:lnTo>
                      <a:pt x="282" y="450"/>
                    </a:lnTo>
                    <a:lnTo>
                      <a:pt x="274" y="500"/>
                    </a:lnTo>
                    <a:lnTo>
                      <a:pt x="268" y="492"/>
                    </a:lnTo>
                    <a:lnTo>
                      <a:pt x="266" y="480"/>
                    </a:lnTo>
                    <a:lnTo>
                      <a:pt x="256" y="472"/>
                    </a:lnTo>
                    <a:lnTo>
                      <a:pt x="246" y="478"/>
                    </a:lnTo>
                    <a:lnTo>
                      <a:pt x="248" y="486"/>
                    </a:lnTo>
                    <a:lnTo>
                      <a:pt x="228" y="486"/>
                    </a:lnTo>
                    <a:lnTo>
                      <a:pt x="224" y="488"/>
                    </a:lnTo>
                    <a:lnTo>
                      <a:pt x="216" y="482"/>
                    </a:lnTo>
                    <a:lnTo>
                      <a:pt x="196" y="482"/>
                    </a:lnTo>
                    <a:lnTo>
                      <a:pt x="192" y="478"/>
                    </a:lnTo>
                    <a:lnTo>
                      <a:pt x="188" y="478"/>
                    </a:lnTo>
                    <a:lnTo>
                      <a:pt x="180" y="486"/>
                    </a:lnTo>
                    <a:lnTo>
                      <a:pt x="174" y="484"/>
                    </a:lnTo>
                    <a:lnTo>
                      <a:pt x="160" y="478"/>
                    </a:lnTo>
                    <a:lnTo>
                      <a:pt x="154" y="480"/>
                    </a:lnTo>
                    <a:lnTo>
                      <a:pt x="150" y="490"/>
                    </a:lnTo>
                    <a:lnTo>
                      <a:pt x="140" y="484"/>
                    </a:lnTo>
                    <a:lnTo>
                      <a:pt x="134" y="474"/>
                    </a:lnTo>
                    <a:lnTo>
                      <a:pt x="134" y="470"/>
                    </a:lnTo>
                    <a:lnTo>
                      <a:pt x="138" y="458"/>
                    </a:lnTo>
                    <a:lnTo>
                      <a:pt x="136" y="450"/>
                    </a:lnTo>
                    <a:lnTo>
                      <a:pt x="128" y="442"/>
                    </a:lnTo>
                    <a:lnTo>
                      <a:pt x="120" y="442"/>
                    </a:lnTo>
                    <a:lnTo>
                      <a:pt x="112" y="428"/>
                    </a:lnTo>
                    <a:lnTo>
                      <a:pt x="118" y="420"/>
                    </a:lnTo>
                    <a:lnTo>
                      <a:pt x="118" y="414"/>
                    </a:lnTo>
                    <a:lnTo>
                      <a:pt x="110" y="402"/>
                    </a:lnTo>
                    <a:lnTo>
                      <a:pt x="106" y="390"/>
                    </a:lnTo>
                    <a:lnTo>
                      <a:pt x="106" y="370"/>
                    </a:lnTo>
                    <a:lnTo>
                      <a:pt x="108" y="358"/>
                    </a:lnTo>
                    <a:lnTo>
                      <a:pt x="104" y="354"/>
                    </a:lnTo>
                    <a:lnTo>
                      <a:pt x="100" y="352"/>
                    </a:lnTo>
                    <a:lnTo>
                      <a:pt x="98" y="344"/>
                    </a:lnTo>
                    <a:lnTo>
                      <a:pt x="96" y="344"/>
                    </a:lnTo>
                    <a:lnTo>
                      <a:pt x="92" y="344"/>
                    </a:lnTo>
                    <a:lnTo>
                      <a:pt x="72" y="362"/>
                    </a:lnTo>
                    <a:lnTo>
                      <a:pt x="68" y="362"/>
                    </a:lnTo>
                    <a:lnTo>
                      <a:pt x="54" y="350"/>
                    </a:lnTo>
                    <a:lnTo>
                      <a:pt x="58" y="342"/>
                    </a:lnTo>
                    <a:lnTo>
                      <a:pt x="56" y="336"/>
                    </a:lnTo>
                    <a:lnTo>
                      <a:pt x="56" y="328"/>
                    </a:lnTo>
                    <a:lnTo>
                      <a:pt x="68" y="320"/>
                    </a:lnTo>
                    <a:lnTo>
                      <a:pt x="68" y="310"/>
                    </a:lnTo>
                    <a:lnTo>
                      <a:pt x="66" y="310"/>
                    </a:lnTo>
                    <a:lnTo>
                      <a:pt x="68" y="294"/>
                    </a:lnTo>
                    <a:lnTo>
                      <a:pt x="74" y="288"/>
                    </a:lnTo>
                    <a:lnTo>
                      <a:pt x="72" y="284"/>
                    </a:lnTo>
                    <a:lnTo>
                      <a:pt x="88" y="252"/>
                    </a:lnTo>
                    <a:lnTo>
                      <a:pt x="84" y="246"/>
                    </a:lnTo>
                    <a:lnTo>
                      <a:pt x="68" y="244"/>
                    </a:lnTo>
                    <a:lnTo>
                      <a:pt x="68" y="236"/>
                    </a:lnTo>
                    <a:lnTo>
                      <a:pt x="58" y="236"/>
                    </a:lnTo>
                    <a:lnTo>
                      <a:pt x="52" y="222"/>
                    </a:lnTo>
                    <a:lnTo>
                      <a:pt x="50" y="210"/>
                    </a:lnTo>
                    <a:lnTo>
                      <a:pt x="38" y="184"/>
                    </a:lnTo>
                    <a:lnTo>
                      <a:pt x="20" y="168"/>
                    </a:lnTo>
                    <a:lnTo>
                      <a:pt x="12" y="156"/>
                    </a:lnTo>
                    <a:lnTo>
                      <a:pt x="8" y="152"/>
                    </a:lnTo>
                    <a:lnTo>
                      <a:pt x="12" y="146"/>
                    </a:lnTo>
                    <a:lnTo>
                      <a:pt x="16" y="138"/>
                    </a:lnTo>
                    <a:lnTo>
                      <a:pt x="12" y="120"/>
                    </a:lnTo>
                    <a:lnTo>
                      <a:pt x="0" y="94"/>
                    </a:lnTo>
                    <a:lnTo>
                      <a:pt x="18" y="0"/>
                    </a:lnTo>
                    <a:lnTo>
                      <a:pt x="92" y="12"/>
                    </a:lnTo>
                    <a:lnTo>
                      <a:pt x="288" y="46"/>
                    </a:lnTo>
                    <a:lnTo>
                      <a:pt x="490" y="80"/>
                    </a:lnTo>
                    <a:lnTo>
                      <a:pt x="806" y="112"/>
                    </a:lnTo>
                    <a:lnTo>
                      <a:pt x="782" y="414"/>
                    </a:lnTo>
                    <a:lnTo>
                      <a:pt x="772" y="510"/>
                    </a:lnTo>
                    <a:close/>
                  </a:path>
                </a:pathLst>
              </a:custGeom>
              <a:grpFill/>
              <a:ln w="3175" cap="flat" cmpd="sng">
                <a:solidFill>
                  <a:schemeClr val="accent1">
                    <a:lumMod val="40000"/>
                    <a:lumOff val="6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40" name="Freeform 37">
                <a:extLst>
                  <a:ext uri="{FF2B5EF4-FFF2-40B4-BE49-F238E27FC236}">
                    <a16:creationId xmlns:a16="http://schemas.microsoft.com/office/drawing/2014/main" id="{20A3173B-7BB5-4681-8CA6-0C03B57C983C}"/>
                  </a:ext>
                </a:extLst>
              </p:cNvPr>
              <p:cNvSpPr>
                <a:spLocks/>
              </p:cNvSpPr>
              <p:nvPr/>
            </p:nvSpPr>
            <p:spPr bwMode="gray">
              <a:xfrm>
                <a:off x="1981" y="1195"/>
                <a:ext cx="548" cy="457"/>
              </a:xfrm>
              <a:custGeom>
                <a:avLst/>
                <a:gdLst>
                  <a:gd name="T0" fmla="*/ 516 w 548"/>
                  <a:gd name="T1" fmla="*/ 457 h 456"/>
                  <a:gd name="T2" fmla="*/ 532 w 548"/>
                  <a:gd name="T3" fmla="*/ 257 h 456"/>
                  <a:gd name="T4" fmla="*/ 548 w 548"/>
                  <a:gd name="T5" fmla="*/ 60 h 456"/>
                  <a:gd name="T6" fmla="*/ 58 w 548"/>
                  <a:gd name="T7" fmla="*/ 0 h 456"/>
                  <a:gd name="T8" fmla="*/ 50 w 548"/>
                  <a:gd name="T9" fmla="*/ 50 h 456"/>
                  <a:gd name="T10" fmla="*/ 16 w 548"/>
                  <a:gd name="T11" fmla="*/ 297 h 456"/>
                  <a:gd name="T12" fmla="*/ 14 w 548"/>
                  <a:gd name="T13" fmla="*/ 297 h 456"/>
                  <a:gd name="T14" fmla="*/ 0 w 548"/>
                  <a:gd name="T15" fmla="*/ 393 h 456"/>
                  <a:gd name="T16" fmla="*/ 146 w 548"/>
                  <a:gd name="T17" fmla="*/ 415 h 456"/>
                  <a:gd name="T18" fmla="*/ 516 w 548"/>
                  <a:gd name="T19" fmla="*/ 457 h 456"/>
                  <a:gd name="T20" fmla="*/ 516 w 548"/>
                  <a:gd name="T21" fmla="*/ 457 h 45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48" h="456">
                    <a:moveTo>
                      <a:pt x="516" y="456"/>
                    </a:moveTo>
                    <a:lnTo>
                      <a:pt x="532" y="256"/>
                    </a:lnTo>
                    <a:lnTo>
                      <a:pt x="548" y="60"/>
                    </a:lnTo>
                    <a:lnTo>
                      <a:pt x="58" y="0"/>
                    </a:lnTo>
                    <a:lnTo>
                      <a:pt x="50" y="50"/>
                    </a:lnTo>
                    <a:lnTo>
                      <a:pt x="16" y="296"/>
                    </a:lnTo>
                    <a:lnTo>
                      <a:pt x="14" y="296"/>
                    </a:lnTo>
                    <a:lnTo>
                      <a:pt x="0" y="392"/>
                    </a:lnTo>
                    <a:lnTo>
                      <a:pt x="146" y="414"/>
                    </a:lnTo>
                    <a:lnTo>
                      <a:pt x="516" y="456"/>
                    </a:lnTo>
                    <a:close/>
                  </a:path>
                </a:pathLst>
              </a:custGeom>
              <a:grpFill/>
              <a:ln w="3175" cap="flat" cmpd="sng">
                <a:solidFill>
                  <a:schemeClr val="accent1">
                    <a:lumMod val="40000"/>
                    <a:lumOff val="6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41" name="Freeform 38">
                <a:extLst>
                  <a:ext uri="{FF2B5EF4-FFF2-40B4-BE49-F238E27FC236}">
                    <a16:creationId xmlns:a16="http://schemas.microsoft.com/office/drawing/2014/main" id="{7A0AE15F-0896-4C11-B3CE-5E76B3B93E85}"/>
                  </a:ext>
                </a:extLst>
              </p:cNvPr>
              <p:cNvSpPr>
                <a:spLocks/>
              </p:cNvSpPr>
              <p:nvPr/>
            </p:nvSpPr>
            <p:spPr bwMode="gray">
              <a:xfrm>
                <a:off x="2541" y="857"/>
                <a:ext cx="518" cy="324"/>
              </a:xfrm>
              <a:custGeom>
                <a:avLst/>
                <a:gdLst>
                  <a:gd name="T0" fmla="*/ 0 w 516"/>
                  <a:gd name="T1" fmla="*/ 302 h 324"/>
                  <a:gd name="T2" fmla="*/ 24 w 516"/>
                  <a:gd name="T3" fmla="*/ 0 h 324"/>
                  <a:gd name="T4" fmla="*/ 253 w 516"/>
                  <a:gd name="T5" fmla="*/ 16 h 324"/>
                  <a:gd name="T6" fmla="*/ 478 w 516"/>
                  <a:gd name="T7" fmla="*/ 22 h 324"/>
                  <a:gd name="T8" fmla="*/ 478 w 516"/>
                  <a:gd name="T9" fmla="*/ 30 h 324"/>
                  <a:gd name="T10" fmla="*/ 486 w 516"/>
                  <a:gd name="T11" fmla="*/ 54 h 324"/>
                  <a:gd name="T12" fmla="*/ 482 w 516"/>
                  <a:gd name="T13" fmla="*/ 62 h 324"/>
                  <a:gd name="T14" fmla="*/ 480 w 516"/>
                  <a:gd name="T15" fmla="*/ 78 h 324"/>
                  <a:gd name="T16" fmla="*/ 482 w 516"/>
                  <a:gd name="T17" fmla="*/ 106 h 324"/>
                  <a:gd name="T18" fmla="*/ 488 w 516"/>
                  <a:gd name="T19" fmla="*/ 138 h 324"/>
                  <a:gd name="T20" fmla="*/ 496 w 516"/>
                  <a:gd name="T21" fmla="*/ 146 h 324"/>
                  <a:gd name="T22" fmla="*/ 502 w 516"/>
                  <a:gd name="T23" fmla="*/ 176 h 324"/>
                  <a:gd name="T24" fmla="*/ 504 w 516"/>
                  <a:gd name="T25" fmla="*/ 226 h 324"/>
                  <a:gd name="T26" fmla="*/ 506 w 516"/>
                  <a:gd name="T27" fmla="*/ 236 h 324"/>
                  <a:gd name="T28" fmla="*/ 506 w 516"/>
                  <a:gd name="T29" fmla="*/ 254 h 324"/>
                  <a:gd name="T30" fmla="*/ 508 w 516"/>
                  <a:gd name="T31" fmla="*/ 260 h 324"/>
                  <a:gd name="T32" fmla="*/ 518 w 516"/>
                  <a:gd name="T33" fmla="*/ 296 h 324"/>
                  <a:gd name="T34" fmla="*/ 518 w 516"/>
                  <a:gd name="T35" fmla="*/ 310 h 324"/>
                  <a:gd name="T36" fmla="*/ 518 w 516"/>
                  <a:gd name="T37" fmla="*/ 324 h 324"/>
                  <a:gd name="T38" fmla="*/ 0 w 516"/>
                  <a:gd name="T39" fmla="*/ 302 h 32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516" h="324">
                    <a:moveTo>
                      <a:pt x="0" y="302"/>
                    </a:moveTo>
                    <a:lnTo>
                      <a:pt x="24" y="0"/>
                    </a:lnTo>
                    <a:lnTo>
                      <a:pt x="252" y="16"/>
                    </a:lnTo>
                    <a:lnTo>
                      <a:pt x="476" y="22"/>
                    </a:lnTo>
                    <a:lnTo>
                      <a:pt x="476" y="30"/>
                    </a:lnTo>
                    <a:lnTo>
                      <a:pt x="484" y="54"/>
                    </a:lnTo>
                    <a:lnTo>
                      <a:pt x="480" y="62"/>
                    </a:lnTo>
                    <a:lnTo>
                      <a:pt x="478" y="78"/>
                    </a:lnTo>
                    <a:lnTo>
                      <a:pt x="480" y="106"/>
                    </a:lnTo>
                    <a:lnTo>
                      <a:pt x="486" y="138"/>
                    </a:lnTo>
                    <a:lnTo>
                      <a:pt x="494" y="146"/>
                    </a:lnTo>
                    <a:lnTo>
                      <a:pt x="500" y="176"/>
                    </a:lnTo>
                    <a:lnTo>
                      <a:pt x="502" y="226"/>
                    </a:lnTo>
                    <a:lnTo>
                      <a:pt x="504" y="236"/>
                    </a:lnTo>
                    <a:lnTo>
                      <a:pt x="504" y="254"/>
                    </a:lnTo>
                    <a:lnTo>
                      <a:pt x="506" y="260"/>
                    </a:lnTo>
                    <a:lnTo>
                      <a:pt x="516" y="296"/>
                    </a:lnTo>
                    <a:lnTo>
                      <a:pt x="516" y="310"/>
                    </a:lnTo>
                    <a:lnTo>
                      <a:pt x="516" y="324"/>
                    </a:lnTo>
                    <a:lnTo>
                      <a:pt x="0" y="302"/>
                    </a:lnTo>
                    <a:close/>
                  </a:path>
                </a:pathLst>
              </a:custGeom>
              <a:grpFill/>
              <a:ln w="3175" cap="flat" cmpd="sng">
                <a:solidFill>
                  <a:schemeClr val="accent1">
                    <a:lumMod val="40000"/>
                    <a:lumOff val="6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42" name="Freeform 39">
                <a:extLst>
                  <a:ext uri="{FF2B5EF4-FFF2-40B4-BE49-F238E27FC236}">
                    <a16:creationId xmlns:a16="http://schemas.microsoft.com/office/drawing/2014/main" id="{9EF5BF00-A166-4DBF-AD90-AB350301ECF5}"/>
                  </a:ext>
                </a:extLst>
              </p:cNvPr>
              <p:cNvSpPr>
                <a:spLocks/>
              </p:cNvSpPr>
              <p:nvPr/>
            </p:nvSpPr>
            <p:spPr bwMode="gray">
              <a:xfrm>
                <a:off x="2515" y="1160"/>
                <a:ext cx="554" cy="372"/>
              </a:xfrm>
              <a:custGeom>
                <a:avLst/>
                <a:gdLst>
                  <a:gd name="T0" fmla="*/ 0 w 552"/>
                  <a:gd name="T1" fmla="*/ 292 h 372"/>
                  <a:gd name="T2" fmla="*/ 16 w 552"/>
                  <a:gd name="T3" fmla="*/ 96 h 372"/>
                  <a:gd name="T4" fmla="*/ 26 w 552"/>
                  <a:gd name="T5" fmla="*/ 0 h 372"/>
                  <a:gd name="T6" fmla="*/ 544 w 552"/>
                  <a:gd name="T7" fmla="*/ 22 h 372"/>
                  <a:gd name="T8" fmla="*/ 544 w 552"/>
                  <a:gd name="T9" fmla="*/ 30 h 372"/>
                  <a:gd name="T10" fmla="*/ 540 w 552"/>
                  <a:gd name="T11" fmla="*/ 40 h 372"/>
                  <a:gd name="T12" fmla="*/ 526 w 552"/>
                  <a:gd name="T13" fmla="*/ 54 h 372"/>
                  <a:gd name="T14" fmla="*/ 528 w 552"/>
                  <a:gd name="T15" fmla="*/ 62 h 372"/>
                  <a:gd name="T16" fmla="*/ 554 w 552"/>
                  <a:gd name="T17" fmla="*/ 86 h 372"/>
                  <a:gd name="T18" fmla="*/ 554 w 552"/>
                  <a:gd name="T19" fmla="*/ 268 h 372"/>
                  <a:gd name="T20" fmla="*/ 548 w 552"/>
                  <a:gd name="T21" fmla="*/ 266 h 372"/>
                  <a:gd name="T22" fmla="*/ 542 w 552"/>
                  <a:gd name="T23" fmla="*/ 268 h 372"/>
                  <a:gd name="T24" fmla="*/ 546 w 552"/>
                  <a:gd name="T25" fmla="*/ 274 h 372"/>
                  <a:gd name="T26" fmla="*/ 548 w 552"/>
                  <a:gd name="T27" fmla="*/ 280 h 372"/>
                  <a:gd name="T28" fmla="*/ 544 w 552"/>
                  <a:gd name="T29" fmla="*/ 290 h 372"/>
                  <a:gd name="T30" fmla="*/ 550 w 552"/>
                  <a:gd name="T31" fmla="*/ 294 h 372"/>
                  <a:gd name="T32" fmla="*/ 554 w 552"/>
                  <a:gd name="T33" fmla="*/ 310 h 372"/>
                  <a:gd name="T34" fmla="*/ 548 w 552"/>
                  <a:gd name="T35" fmla="*/ 314 h 372"/>
                  <a:gd name="T36" fmla="*/ 548 w 552"/>
                  <a:gd name="T37" fmla="*/ 324 h 372"/>
                  <a:gd name="T38" fmla="*/ 542 w 552"/>
                  <a:gd name="T39" fmla="*/ 340 h 372"/>
                  <a:gd name="T40" fmla="*/ 548 w 552"/>
                  <a:gd name="T41" fmla="*/ 358 h 372"/>
                  <a:gd name="T42" fmla="*/ 552 w 552"/>
                  <a:gd name="T43" fmla="*/ 368 h 372"/>
                  <a:gd name="T44" fmla="*/ 550 w 552"/>
                  <a:gd name="T45" fmla="*/ 372 h 372"/>
                  <a:gd name="T46" fmla="*/ 536 w 552"/>
                  <a:gd name="T47" fmla="*/ 360 h 372"/>
                  <a:gd name="T48" fmla="*/ 504 w 552"/>
                  <a:gd name="T49" fmla="*/ 340 h 372"/>
                  <a:gd name="T50" fmla="*/ 496 w 552"/>
                  <a:gd name="T51" fmla="*/ 338 h 372"/>
                  <a:gd name="T52" fmla="*/ 482 w 552"/>
                  <a:gd name="T53" fmla="*/ 338 h 372"/>
                  <a:gd name="T54" fmla="*/ 472 w 552"/>
                  <a:gd name="T55" fmla="*/ 344 h 372"/>
                  <a:gd name="T56" fmla="*/ 462 w 552"/>
                  <a:gd name="T57" fmla="*/ 348 h 372"/>
                  <a:gd name="T58" fmla="*/ 450 w 552"/>
                  <a:gd name="T59" fmla="*/ 344 h 372"/>
                  <a:gd name="T60" fmla="*/ 446 w 552"/>
                  <a:gd name="T61" fmla="*/ 332 h 372"/>
                  <a:gd name="T62" fmla="*/ 438 w 552"/>
                  <a:gd name="T63" fmla="*/ 326 h 372"/>
                  <a:gd name="T64" fmla="*/ 428 w 552"/>
                  <a:gd name="T65" fmla="*/ 330 h 372"/>
                  <a:gd name="T66" fmla="*/ 413 w 552"/>
                  <a:gd name="T67" fmla="*/ 330 h 372"/>
                  <a:gd name="T68" fmla="*/ 403 w 552"/>
                  <a:gd name="T69" fmla="*/ 314 h 372"/>
                  <a:gd name="T70" fmla="*/ 0 w 552"/>
                  <a:gd name="T71" fmla="*/ 292 h 37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52" h="372">
                    <a:moveTo>
                      <a:pt x="0" y="292"/>
                    </a:moveTo>
                    <a:lnTo>
                      <a:pt x="16" y="96"/>
                    </a:lnTo>
                    <a:lnTo>
                      <a:pt x="26" y="0"/>
                    </a:lnTo>
                    <a:lnTo>
                      <a:pt x="542" y="22"/>
                    </a:lnTo>
                    <a:lnTo>
                      <a:pt x="542" y="30"/>
                    </a:lnTo>
                    <a:lnTo>
                      <a:pt x="538" y="40"/>
                    </a:lnTo>
                    <a:lnTo>
                      <a:pt x="524" y="54"/>
                    </a:lnTo>
                    <a:lnTo>
                      <a:pt x="526" y="62"/>
                    </a:lnTo>
                    <a:lnTo>
                      <a:pt x="552" y="86"/>
                    </a:lnTo>
                    <a:lnTo>
                      <a:pt x="552" y="268"/>
                    </a:lnTo>
                    <a:lnTo>
                      <a:pt x="546" y="266"/>
                    </a:lnTo>
                    <a:lnTo>
                      <a:pt x="540" y="268"/>
                    </a:lnTo>
                    <a:lnTo>
                      <a:pt x="544" y="274"/>
                    </a:lnTo>
                    <a:lnTo>
                      <a:pt x="546" y="280"/>
                    </a:lnTo>
                    <a:lnTo>
                      <a:pt x="542" y="290"/>
                    </a:lnTo>
                    <a:lnTo>
                      <a:pt x="548" y="294"/>
                    </a:lnTo>
                    <a:lnTo>
                      <a:pt x="552" y="310"/>
                    </a:lnTo>
                    <a:lnTo>
                      <a:pt x="546" y="314"/>
                    </a:lnTo>
                    <a:lnTo>
                      <a:pt x="546" y="324"/>
                    </a:lnTo>
                    <a:lnTo>
                      <a:pt x="540" y="340"/>
                    </a:lnTo>
                    <a:lnTo>
                      <a:pt x="546" y="358"/>
                    </a:lnTo>
                    <a:lnTo>
                      <a:pt x="550" y="368"/>
                    </a:lnTo>
                    <a:lnTo>
                      <a:pt x="548" y="372"/>
                    </a:lnTo>
                    <a:lnTo>
                      <a:pt x="534" y="360"/>
                    </a:lnTo>
                    <a:lnTo>
                      <a:pt x="502" y="340"/>
                    </a:lnTo>
                    <a:lnTo>
                      <a:pt x="494" y="338"/>
                    </a:lnTo>
                    <a:lnTo>
                      <a:pt x="480" y="338"/>
                    </a:lnTo>
                    <a:lnTo>
                      <a:pt x="470" y="344"/>
                    </a:lnTo>
                    <a:lnTo>
                      <a:pt x="460" y="348"/>
                    </a:lnTo>
                    <a:lnTo>
                      <a:pt x="448" y="344"/>
                    </a:lnTo>
                    <a:lnTo>
                      <a:pt x="444" y="332"/>
                    </a:lnTo>
                    <a:lnTo>
                      <a:pt x="436" y="326"/>
                    </a:lnTo>
                    <a:lnTo>
                      <a:pt x="426" y="330"/>
                    </a:lnTo>
                    <a:lnTo>
                      <a:pt x="412" y="330"/>
                    </a:lnTo>
                    <a:lnTo>
                      <a:pt x="402" y="314"/>
                    </a:lnTo>
                    <a:lnTo>
                      <a:pt x="0" y="292"/>
                    </a:lnTo>
                    <a:close/>
                  </a:path>
                </a:pathLst>
              </a:custGeom>
              <a:grpFill/>
              <a:ln w="3175" cap="flat" cmpd="sng">
                <a:solidFill>
                  <a:schemeClr val="accent1">
                    <a:lumMod val="40000"/>
                    <a:lumOff val="6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43" name="Freeform 40">
                <a:extLst>
                  <a:ext uri="{FF2B5EF4-FFF2-40B4-BE49-F238E27FC236}">
                    <a16:creationId xmlns:a16="http://schemas.microsoft.com/office/drawing/2014/main" id="{C17F4BDC-F6BA-4BE6-8923-D3053C1F307B}"/>
                  </a:ext>
                </a:extLst>
              </p:cNvPr>
              <p:cNvSpPr>
                <a:spLocks/>
              </p:cNvSpPr>
              <p:nvPr/>
            </p:nvSpPr>
            <p:spPr bwMode="gray">
              <a:xfrm>
                <a:off x="3316" y="1070"/>
                <a:ext cx="419" cy="446"/>
              </a:xfrm>
              <a:custGeom>
                <a:avLst/>
                <a:gdLst>
                  <a:gd name="T0" fmla="*/ 175 w 416"/>
                  <a:gd name="T1" fmla="*/ 436 h 442"/>
                  <a:gd name="T2" fmla="*/ 145 w 416"/>
                  <a:gd name="T3" fmla="*/ 422 h 442"/>
                  <a:gd name="T4" fmla="*/ 135 w 416"/>
                  <a:gd name="T5" fmla="*/ 381 h 442"/>
                  <a:gd name="T6" fmla="*/ 141 w 416"/>
                  <a:gd name="T7" fmla="*/ 365 h 442"/>
                  <a:gd name="T8" fmla="*/ 127 w 416"/>
                  <a:gd name="T9" fmla="*/ 347 h 442"/>
                  <a:gd name="T10" fmla="*/ 125 w 416"/>
                  <a:gd name="T11" fmla="*/ 315 h 442"/>
                  <a:gd name="T12" fmla="*/ 101 w 416"/>
                  <a:gd name="T13" fmla="*/ 295 h 442"/>
                  <a:gd name="T14" fmla="*/ 73 w 416"/>
                  <a:gd name="T15" fmla="*/ 264 h 442"/>
                  <a:gd name="T16" fmla="*/ 46 w 416"/>
                  <a:gd name="T17" fmla="*/ 250 h 442"/>
                  <a:gd name="T18" fmla="*/ 42 w 416"/>
                  <a:gd name="T19" fmla="*/ 244 h 442"/>
                  <a:gd name="T20" fmla="*/ 22 w 416"/>
                  <a:gd name="T21" fmla="*/ 236 h 442"/>
                  <a:gd name="T22" fmla="*/ 10 w 416"/>
                  <a:gd name="T23" fmla="*/ 224 h 442"/>
                  <a:gd name="T24" fmla="*/ 14 w 416"/>
                  <a:gd name="T25" fmla="*/ 182 h 442"/>
                  <a:gd name="T26" fmla="*/ 18 w 416"/>
                  <a:gd name="T27" fmla="*/ 161 h 442"/>
                  <a:gd name="T28" fmla="*/ 0 w 416"/>
                  <a:gd name="T29" fmla="*/ 143 h 442"/>
                  <a:gd name="T30" fmla="*/ 8 w 416"/>
                  <a:gd name="T31" fmla="*/ 125 h 442"/>
                  <a:gd name="T32" fmla="*/ 28 w 416"/>
                  <a:gd name="T33" fmla="*/ 99 h 442"/>
                  <a:gd name="T34" fmla="*/ 40 w 416"/>
                  <a:gd name="T35" fmla="*/ 91 h 442"/>
                  <a:gd name="T36" fmla="*/ 44 w 416"/>
                  <a:gd name="T37" fmla="*/ 32 h 442"/>
                  <a:gd name="T38" fmla="*/ 56 w 416"/>
                  <a:gd name="T39" fmla="*/ 28 h 442"/>
                  <a:gd name="T40" fmla="*/ 79 w 416"/>
                  <a:gd name="T41" fmla="*/ 30 h 442"/>
                  <a:gd name="T42" fmla="*/ 131 w 416"/>
                  <a:gd name="T43" fmla="*/ 0 h 442"/>
                  <a:gd name="T44" fmla="*/ 141 w 416"/>
                  <a:gd name="T45" fmla="*/ 2 h 442"/>
                  <a:gd name="T46" fmla="*/ 137 w 416"/>
                  <a:gd name="T47" fmla="*/ 16 h 442"/>
                  <a:gd name="T48" fmla="*/ 133 w 416"/>
                  <a:gd name="T49" fmla="*/ 34 h 442"/>
                  <a:gd name="T50" fmla="*/ 153 w 416"/>
                  <a:gd name="T51" fmla="*/ 28 h 442"/>
                  <a:gd name="T52" fmla="*/ 169 w 416"/>
                  <a:gd name="T53" fmla="*/ 34 h 442"/>
                  <a:gd name="T54" fmla="*/ 183 w 416"/>
                  <a:gd name="T55" fmla="*/ 42 h 442"/>
                  <a:gd name="T56" fmla="*/ 191 w 416"/>
                  <a:gd name="T57" fmla="*/ 57 h 442"/>
                  <a:gd name="T58" fmla="*/ 262 w 416"/>
                  <a:gd name="T59" fmla="*/ 73 h 442"/>
                  <a:gd name="T60" fmla="*/ 284 w 416"/>
                  <a:gd name="T61" fmla="*/ 85 h 442"/>
                  <a:gd name="T62" fmla="*/ 296 w 416"/>
                  <a:gd name="T63" fmla="*/ 89 h 442"/>
                  <a:gd name="T64" fmla="*/ 304 w 416"/>
                  <a:gd name="T65" fmla="*/ 85 h 442"/>
                  <a:gd name="T66" fmla="*/ 330 w 416"/>
                  <a:gd name="T67" fmla="*/ 91 h 442"/>
                  <a:gd name="T68" fmla="*/ 332 w 416"/>
                  <a:gd name="T69" fmla="*/ 97 h 442"/>
                  <a:gd name="T70" fmla="*/ 342 w 416"/>
                  <a:gd name="T71" fmla="*/ 103 h 442"/>
                  <a:gd name="T72" fmla="*/ 359 w 416"/>
                  <a:gd name="T73" fmla="*/ 119 h 442"/>
                  <a:gd name="T74" fmla="*/ 357 w 416"/>
                  <a:gd name="T75" fmla="*/ 145 h 442"/>
                  <a:gd name="T76" fmla="*/ 371 w 416"/>
                  <a:gd name="T77" fmla="*/ 143 h 442"/>
                  <a:gd name="T78" fmla="*/ 365 w 416"/>
                  <a:gd name="T79" fmla="*/ 153 h 442"/>
                  <a:gd name="T80" fmla="*/ 379 w 416"/>
                  <a:gd name="T81" fmla="*/ 172 h 442"/>
                  <a:gd name="T82" fmla="*/ 363 w 416"/>
                  <a:gd name="T83" fmla="*/ 190 h 442"/>
                  <a:gd name="T84" fmla="*/ 351 w 416"/>
                  <a:gd name="T85" fmla="*/ 220 h 442"/>
                  <a:gd name="T86" fmla="*/ 353 w 416"/>
                  <a:gd name="T87" fmla="*/ 230 h 442"/>
                  <a:gd name="T88" fmla="*/ 375 w 416"/>
                  <a:gd name="T89" fmla="*/ 202 h 442"/>
                  <a:gd name="T90" fmla="*/ 393 w 416"/>
                  <a:gd name="T91" fmla="*/ 190 h 442"/>
                  <a:gd name="T92" fmla="*/ 401 w 416"/>
                  <a:gd name="T93" fmla="*/ 178 h 442"/>
                  <a:gd name="T94" fmla="*/ 403 w 416"/>
                  <a:gd name="T95" fmla="*/ 163 h 442"/>
                  <a:gd name="T96" fmla="*/ 407 w 416"/>
                  <a:gd name="T97" fmla="*/ 155 h 442"/>
                  <a:gd name="T98" fmla="*/ 413 w 416"/>
                  <a:gd name="T99" fmla="*/ 147 h 442"/>
                  <a:gd name="T100" fmla="*/ 419 w 416"/>
                  <a:gd name="T101" fmla="*/ 151 h 442"/>
                  <a:gd name="T102" fmla="*/ 407 w 416"/>
                  <a:gd name="T103" fmla="*/ 190 h 442"/>
                  <a:gd name="T104" fmla="*/ 399 w 416"/>
                  <a:gd name="T105" fmla="*/ 204 h 442"/>
                  <a:gd name="T106" fmla="*/ 391 w 416"/>
                  <a:gd name="T107" fmla="*/ 230 h 442"/>
                  <a:gd name="T108" fmla="*/ 389 w 416"/>
                  <a:gd name="T109" fmla="*/ 260 h 442"/>
                  <a:gd name="T110" fmla="*/ 379 w 416"/>
                  <a:gd name="T111" fmla="*/ 276 h 442"/>
                  <a:gd name="T112" fmla="*/ 383 w 416"/>
                  <a:gd name="T113" fmla="*/ 315 h 442"/>
                  <a:gd name="T114" fmla="*/ 371 w 416"/>
                  <a:gd name="T115" fmla="*/ 345 h 442"/>
                  <a:gd name="T116" fmla="*/ 385 w 416"/>
                  <a:gd name="T117" fmla="*/ 408 h 442"/>
                  <a:gd name="T118" fmla="*/ 385 w 416"/>
                  <a:gd name="T119" fmla="*/ 416 h 442"/>
                  <a:gd name="T120" fmla="*/ 385 w 416"/>
                  <a:gd name="T121" fmla="*/ 432 h 44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416" h="442">
                    <a:moveTo>
                      <a:pt x="176" y="442"/>
                    </a:moveTo>
                    <a:lnTo>
                      <a:pt x="174" y="432"/>
                    </a:lnTo>
                    <a:lnTo>
                      <a:pt x="166" y="426"/>
                    </a:lnTo>
                    <a:lnTo>
                      <a:pt x="144" y="418"/>
                    </a:lnTo>
                    <a:lnTo>
                      <a:pt x="138" y="390"/>
                    </a:lnTo>
                    <a:lnTo>
                      <a:pt x="134" y="378"/>
                    </a:lnTo>
                    <a:lnTo>
                      <a:pt x="138" y="370"/>
                    </a:lnTo>
                    <a:lnTo>
                      <a:pt x="140" y="362"/>
                    </a:lnTo>
                    <a:lnTo>
                      <a:pt x="132" y="356"/>
                    </a:lnTo>
                    <a:lnTo>
                      <a:pt x="126" y="344"/>
                    </a:lnTo>
                    <a:lnTo>
                      <a:pt x="124" y="324"/>
                    </a:lnTo>
                    <a:lnTo>
                      <a:pt x="124" y="312"/>
                    </a:lnTo>
                    <a:lnTo>
                      <a:pt x="122" y="306"/>
                    </a:lnTo>
                    <a:lnTo>
                      <a:pt x="100" y="292"/>
                    </a:lnTo>
                    <a:lnTo>
                      <a:pt x="80" y="276"/>
                    </a:lnTo>
                    <a:lnTo>
                      <a:pt x="72" y="262"/>
                    </a:lnTo>
                    <a:lnTo>
                      <a:pt x="52" y="252"/>
                    </a:lnTo>
                    <a:lnTo>
                      <a:pt x="46" y="248"/>
                    </a:lnTo>
                    <a:lnTo>
                      <a:pt x="46" y="244"/>
                    </a:lnTo>
                    <a:lnTo>
                      <a:pt x="42" y="242"/>
                    </a:lnTo>
                    <a:lnTo>
                      <a:pt x="24" y="238"/>
                    </a:lnTo>
                    <a:lnTo>
                      <a:pt x="22" y="234"/>
                    </a:lnTo>
                    <a:lnTo>
                      <a:pt x="14" y="228"/>
                    </a:lnTo>
                    <a:lnTo>
                      <a:pt x="10" y="222"/>
                    </a:lnTo>
                    <a:lnTo>
                      <a:pt x="10" y="198"/>
                    </a:lnTo>
                    <a:lnTo>
                      <a:pt x="14" y="180"/>
                    </a:lnTo>
                    <a:lnTo>
                      <a:pt x="12" y="170"/>
                    </a:lnTo>
                    <a:lnTo>
                      <a:pt x="18" y="160"/>
                    </a:lnTo>
                    <a:lnTo>
                      <a:pt x="10" y="146"/>
                    </a:lnTo>
                    <a:lnTo>
                      <a:pt x="0" y="142"/>
                    </a:lnTo>
                    <a:lnTo>
                      <a:pt x="6" y="126"/>
                    </a:lnTo>
                    <a:lnTo>
                      <a:pt x="8" y="124"/>
                    </a:lnTo>
                    <a:lnTo>
                      <a:pt x="8" y="114"/>
                    </a:lnTo>
                    <a:lnTo>
                      <a:pt x="28" y="98"/>
                    </a:lnTo>
                    <a:lnTo>
                      <a:pt x="36" y="96"/>
                    </a:lnTo>
                    <a:lnTo>
                      <a:pt x="40" y="90"/>
                    </a:lnTo>
                    <a:lnTo>
                      <a:pt x="38" y="36"/>
                    </a:lnTo>
                    <a:lnTo>
                      <a:pt x="44" y="32"/>
                    </a:lnTo>
                    <a:lnTo>
                      <a:pt x="48" y="24"/>
                    </a:lnTo>
                    <a:lnTo>
                      <a:pt x="56" y="28"/>
                    </a:lnTo>
                    <a:lnTo>
                      <a:pt x="66" y="30"/>
                    </a:lnTo>
                    <a:lnTo>
                      <a:pt x="78" y="30"/>
                    </a:lnTo>
                    <a:lnTo>
                      <a:pt x="96" y="18"/>
                    </a:lnTo>
                    <a:lnTo>
                      <a:pt x="130" y="0"/>
                    </a:lnTo>
                    <a:lnTo>
                      <a:pt x="138" y="0"/>
                    </a:lnTo>
                    <a:lnTo>
                      <a:pt x="140" y="2"/>
                    </a:lnTo>
                    <a:lnTo>
                      <a:pt x="140" y="10"/>
                    </a:lnTo>
                    <a:lnTo>
                      <a:pt x="136" y="16"/>
                    </a:lnTo>
                    <a:lnTo>
                      <a:pt x="136" y="20"/>
                    </a:lnTo>
                    <a:lnTo>
                      <a:pt x="132" y="34"/>
                    </a:lnTo>
                    <a:lnTo>
                      <a:pt x="146" y="28"/>
                    </a:lnTo>
                    <a:lnTo>
                      <a:pt x="152" y="28"/>
                    </a:lnTo>
                    <a:lnTo>
                      <a:pt x="160" y="36"/>
                    </a:lnTo>
                    <a:lnTo>
                      <a:pt x="168" y="34"/>
                    </a:lnTo>
                    <a:lnTo>
                      <a:pt x="172" y="40"/>
                    </a:lnTo>
                    <a:lnTo>
                      <a:pt x="182" y="42"/>
                    </a:lnTo>
                    <a:lnTo>
                      <a:pt x="188" y="46"/>
                    </a:lnTo>
                    <a:lnTo>
                      <a:pt x="190" y="56"/>
                    </a:lnTo>
                    <a:lnTo>
                      <a:pt x="196" y="60"/>
                    </a:lnTo>
                    <a:lnTo>
                      <a:pt x="260" y="72"/>
                    </a:lnTo>
                    <a:lnTo>
                      <a:pt x="268" y="72"/>
                    </a:lnTo>
                    <a:lnTo>
                      <a:pt x="282" y="84"/>
                    </a:lnTo>
                    <a:lnTo>
                      <a:pt x="292" y="84"/>
                    </a:lnTo>
                    <a:lnTo>
                      <a:pt x="294" y="88"/>
                    </a:lnTo>
                    <a:lnTo>
                      <a:pt x="298" y="84"/>
                    </a:lnTo>
                    <a:lnTo>
                      <a:pt x="302" y="84"/>
                    </a:lnTo>
                    <a:lnTo>
                      <a:pt x="318" y="86"/>
                    </a:lnTo>
                    <a:lnTo>
                      <a:pt x="328" y="90"/>
                    </a:lnTo>
                    <a:lnTo>
                      <a:pt x="334" y="94"/>
                    </a:lnTo>
                    <a:lnTo>
                      <a:pt x="330" y="96"/>
                    </a:lnTo>
                    <a:lnTo>
                      <a:pt x="330" y="100"/>
                    </a:lnTo>
                    <a:lnTo>
                      <a:pt x="340" y="102"/>
                    </a:lnTo>
                    <a:lnTo>
                      <a:pt x="354" y="110"/>
                    </a:lnTo>
                    <a:lnTo>
                      <a:pt x="356" y="118"/>
                    </a:lnTo>
                    <a:lnTo>
                      <a:pt x="352" y="142"/>
                    </a:lnTo>
                    <a:lnTo>
                      <a:pt x="354" y="144"/>
                    </a:lnTo>
                    <a:lnTo>
                      <a:pt x="366" y="142"/>
                    </a:lnTo>
                    <a:lnTo>
                      <a:pt x="368" y="142"/>
                    </a:lnTo>
                    <a:lnTo>
                      <a:pt x="366" y="148"/>
                    </a:lnTo>
                    <a:lnTo>
                      <a:pt x="362" y="152"/>
                    </a:lnTo>
                    <a:lnTo>
                      <a:pt x="366" y="164"/>
                    </a:lnTo>
                    <a:lnTo>
                      <a:pt x="376" y="170"/>
                    </a:lnTo>
                    <a:lnTo>
                      <a:pt x="374" y="172"/>
                    </a:lnTo>
                    <a:lnTo>
                      <a:pt x="360" y="188"/>
                    </a:lnTo>
                    <a:lnTo>
                      <a:pt x="352" y="206"/>
                    </a:lnTo>
                    <a:lnTo>
                      <a:pt x="348" y="218"/>
                    </a:lnTo>
                    <a:lnTo>
                      <a:pt x="346" y="224"/>
                    </a:lnTo>
                    <a:lnTo>
                      <a:pt x="350" y="228"/>
                    </a:lnTo>
                    <a:lnTo>
                      <a:pt x="360" y="222"/>
                    </a:lnTo>
                    <a:lnTo>
                      <a:pt x="372" y="200"/>
                    </a:lnTo>
                    <a:lnTo>
                      <a:pt x="384" y="190"/>
                    </a:lnTo>
                    <a:lnTo>
                      <a:pt x="390" y="188"/>
                    </a:lnTo>
                    <a:lnTo>
                      <a:pt x="392" y="182"/>
                    </a:lnTo>
                    <a:lnTo>
                      <a:pt x="398" y="176"/>
                    </a:lnTo>
                    <a:lnTo>
                      <a:pt x="400" y="170"/>
                    </a:lnTo>
                    <a:lnTo>
                      <a:pt x="400" y="162"/>
                    </a:lnTo>
                    <a:lnTo>
                      <a:pt x="400" y="158"/>
                    </a:lnTo>
                    <a:lnTo>
                      <a:pt x="404" y="154"/>
                    </a:lnTo>
                    <a:lnTo>
                      <a:pt x="406" y="148"/>
                    </a:lnTo>
                    <a:lnTo>
                      <a:pt x="410" y="146"/>
                    </a:lnTo>
                    <a:lnTo>
                      <a:pt x="414" y="146"/>
                    </a:lnTo>
                    <a:lnTo>
                      <a:pt x="416" y="150"/>
                    </a:lnTo>
                    <a:lnTo>
                      <a:pt x="414" y="162"/>
                    </a:lnTo>
                    <a:lnTo>
                      <a:pt x="404" y="188"/>
                    </a:lnTo>
                    <a:lnTo>
                      <a:pt x="400" y="194"/>
                    </a:lnTo>
                    <a:lnTo>
                      <a:pt x="396" y="202"/>
                    </a:lnTo>
                    <a:lnTo>
                      <a:pt x="396" y="208"/>
                    </a:lnTo>
                    <a:lnTo>
                      <a:pt x="388" y="228"/>
                    </a:lnTo>
                    <a:lnTo>
                      <a:pt x="388" y="246"/>
                    </a:lnTo>
                    <a:lnTo>
                      <a:pt x="386" y="258"/>
                    </a:lnTo>
                    <a:lnTo>
                      <a:pt x="378" y="268"/>
                    </a:lnTo>
                    <a:lnTo>
                      <a:pt x="376" y="274"/>
                    </a:lnTo>
                    <a:lnTo>
                      <a:pt x="378" y="288"/>
                    </a:lnTo>
                    <a:lnTo>
                      <a:pt x="380" y="312"/>
                    </a:lnTo>
                    <a:lnTo>
                      <a:pt x="376" y="316"/>
                    </a:lnTo>
                    <a:lnTo>
                      <a:pt x="368" y="342"/>
                    </a:lnTo>
                    <a:lnTo>
                      <a:pt x="372" y="378"/>
                    </a:lnTo>
                    <a:lnTo>
                      <a:pt x="382" y="404"/>
                    </a:lnTo>
                    <a:lnTo>
                      <a:pt x="380" y="408"/>
                    </a:lnTo>
                    <a:lnTo>
                      <a:pt x="382" y="412"/>
                    </a:lnTo>
                    <a:lnTo>
                      <a:pt x="380" y="418"/>
                    </a:lnTo>
                    <a:lnTo>
                      <a:pt x="382" y="428"/>
                    </a:lnTo>
                    <a:lnTo>
                      <a:pt x="176" y="442"/>
                    </a:lnTo>
                    <a:close/>
                  </a:path>
                </a:pathLst>
              </a:custGeom>
              <a:grpFill/>
              <a:ln w="3175" cap="flat" cmpd="sng">
                <a:solidFill>
                  <a:schemeClr val="accent1">
                    <a:lumMod val="40000"/>
                    <a:lumOff val="6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44" name="Freeform 41">
                <a:extLst>
                  <a:ext uri="{FF2B5EF4-FFF2-40B4-BE49-F238E27FC236}">
                    <a16:creationId xmlns:a16="http://schemas.microsoft.com/office/drawing/2014/main" id="{882C2E9A-8523-4396-8E8B-3644DC61833A}"/>
                  </a:ext>
                </a:extLst>
              </p:cNvPr>
              <p:cNvSpPr>
                <a:spLocks/>
              </p:cNvSpPr>
              <p:nvPr/>
            </p:nvSpPr>
            <p:spPr bwMode="gray">
              <a:xfrm>
                <a:off x="1530" y="1946"/>
                <a:ext cx="543" cy="626"/>
              </a:xfrm>
              <a:custGeom>
                <a:avLst/>
                <a:gdLst>
                  <a:gd name="T0" fmla="*/ 462 w 538"/>
                  <a:gd name="T1" fmla="*/ 626 h 622"/>
                  <a:gd name="T2" fmla="*/ 543 w 538"/>
                  <a:gd name="T3" fmla="*/ 62 h 622"/>
                  <a:gd name="T4" fmla="*/ 147 w 538"/>
                  <a:gd name="T5" fmla="*/ 0 h 622"/>
                  <a:gd name="T6" fmla="*/ 147 w 538"/>
                  <a:gd name="T7" fmla="*/ 0 h 622"/>
                  <a:gd name="T8" fmla="*/ 139 w 538"/>
                  <a:gd name="T9" fmla="*/ 52 h 622"/>
                  <a:gd name="T10" fmla="*/ 123 w 538"/>
                  <a:gd name="T11" fmla="*/ 95 h 622"/>
                  <a:gd name="T12" fmla="*/ 115 w 538"/>
                  <a:gd name="T13" fmla="*/ 95 h 622"/>
                  <a:gd name="T14" fmla="*/ 109 w 538"/>
                  <a:gd name="T15" fmla="*/ 89 h 622"/>
                  <a:gd name="T16" fmla="*/ 109 w 538"/>
                  <a:gd name="T17" fmla="*/ 85 h 622"/>
                  <a:gd name="T18" fmla="*/ 105 w 538"/>
                  <a:gd name="T19" fmla="*/ 79 h 622"/>
                  <a:gd name="T20" fmla="*/ 89 w 538"/>
                  <a:gd name="T21" fmla="*/ 74 h 622"/>
                  <a:gd name="T22" fmla="*/ 77 w 538"/>
                  <a:gd name="T23" fmla="*/ 76 h 622"/>
                  <a:gd name="T24" fmla="*/ 73 w 538"/>
                  <a:gd name="T25" fmla="*/ 83 h 622"/>
                  <a:gd name="T26" fmla="*/ 77 w 538"/>
                  <a:gd name="T27" fmla="*/ 101 h 622"/>
                  <a:gd name="T28" fmla="*/ 71 w 538"/>
                  <a:gd name="T29" fmla="*/ 147 h 622"/>
                  <a:gd name="T30" fmla="*/ 75 w 538"/>
                  <a:gd name="T31" fmla="*/ 155 h 622"/>
                  <a:gd name="T32" fmla="*/ 69 w 538"/>
                  <a:gd name="T33" fmla="*/ 175 h 622"/>
                  <a:gd name="T34" fmla="*/ 65 w 538"/>
                  <a:gd name="T35" fmla="*/ 183 h 622"/>
                  <a:gd name="T36" fmla="*/ 65 w 538"/>
                  <a:gd name="T37" fmla="*/ 187 h 622"/>
                  <a:gd name="T38" fmla="*/ 65 w 538"/>
                  <a:gd name="T39" fmla="*/ 201 h 622"/>
                  <a:gd name="T40" fmla="*/ 67 w 538"/>
                  <a:gd name="T41" fmla="*/ 207 h 622"/>
                  <a:gd name="T42" fmla="*/ 65 w 538"/>
                  <a:gd name="T43" fmla="*/ 211 h 622"/>
                  <a:gd name="T44" fmla="*/ 71 w 538"/>
                  <a:gd name="T45" fmla="*/ 223 h 622"/>
                  <a:gd name="T46" fmla="*/ 71 w 538"/>
                  <a:gd name="T47" fmla="*/ 233 h 622"/>
                  <a:gd name="T48" fmla="*/ 75 w 538"/>
                  <a:gd name="T49" fmla="*/ 240 h 622"/>
                  <a:gd name="T50" fmla="*/ 77 w 538"/>
                  <a:gd name="T51" fmla="*/ 252 h 622"/>
                  <a:gd name="T52" fmla="*/ 83 w 538"/>
                  <a:gd name="T53" fmla="*/ 256 h 622"/>
                  <a:gd name="T54" fmla="*/ 87 w 538"/>
                  <a:gd name="T55" fmla="*/ 262 h 622"/>
                  <a:gd name="T56" fmla="*/ 89 w 538"/>
                  <a:gd name="T57" fmla="*/ 270 h 622"/>
                  <a:gd name="T58" fmla="*/ 87 w 538"/>
                  <a:gd name="T59" fmla="*/ 274 h 622"/>
                  <a:gd name="T60" fmla="*/ 85 w 538"/>
                  <a:gd name="T61" fmla="*/ 272 h 622"/>
                  <a:gd name="T62" fmla="*/ 75 w 538"/>
                  <a:gd name="T63" fmla="*/ 280 h 622"/>
                  <a:gd name="T64" fmla="*/ 63 w 538"/>
                  <a:gd name="T65" fmla="*/ 284 h 622"/>
                  <a:gd name="T66" fmla="*/ 52 w 538"/>
                  <a:gd name="T67" fmla="*/ 296 h 622"/>
                  <a:gd name="T68" fmla="*/ 46 w 538"/>
                  <a:gd name="T69" fmla="*/ 322 h 622"/>
                  <a:gd name="T70" fmla="*/ 30 w 538"/>
                  <a:gd name="T71" fmla="*/ 342 h 622"/>
                  <a:gd name="T72" fmla="*/ 22 w 538"/>
                  <a:gd name="T73" fmla="*/ 342 h 622"/>
                  <a:gd name="T74" fmla="*/ 22 w 538"/>
                  <a:gd name="T75" fmla="*/ 348 h 622"/>
                  <a:gd name="T76" fmla="*/ 24 w 538"/>
                  <a:gd name="T77" fmla="*/ 356 h 622"/>
                  <a:gd name="T78" fmla="*/ 24 w 538"/>
                  <a:gd name="T79" fmla="*/ 362 h 622"/>
                  <a:gd name="T80" fmla="*/ 20 w 538"/>
                  <a:gd name="T81" fmla="*/ 374 h 622"/>
                  <a:gd name="T82" fmla="*/ 22 w 538"/>
                  <a:gd name="T83" fmla="*/ 380 h 622"/>
                  <a:gd name="T84" fmla="*/ 34 w 538"/>
                  <a:gd name="T85" fmla="*/ 388 h 622"/>
                  <a:gd name="T86" fmla="*/ 36 w 538"/>
                  <a:gd name="T87" fmla="*/ 395 h 622"/>
                  <a:gd name="T88" fmla="*/ 32 w 538"/>
                  <a:gd name="T89" fmla="*/ 399 h 622"/>
                  <a:gd name="T90" fmla="*/ 30 w 538"/>
                  <a:gd name="T91" fmla="*/ 405 h 622"/>
                  <a:gd name="T92" fmla="*/ 24 w 538"/>
                  <a:gd name="T93" fmla="*/ 413 h 622"/>
                  <a:gd name="T94" fmla="*/ 20 w 538"/>
                  <a:gd name="T95" fmla="*/ 411 h 622"/>
                  <a:gd name="T96" fmla="*/ 6 w 538"/>
                  <a:gd name="T97" fmla="*/ 409 h 622"/>
                  <a:gd name="T98" fmla="*/ 0 w 538"/>
                  <a:gd name="T99" fmla="*/ 433 h 622"/>
                  <a:gd name="T100" fmla="*/ 293 w 538"/>
                  <a:gd name="T101" fmla="*/ 600 h 622"/>
                  <a:gd name="T102" fmla="*/ 462 w 538"/>
                  <a:gd name="T103" fmla="*/ 626 h 622"/>
                  <a:gd name="T104" fmla="*/ 462 w 538"/>
                  <a:gd name="T105" fmla="*/ 626 h 62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538" h="622">
                    <a:moveTo>
                      <a:pt x="458" y="622"/>
                    </a:moveTo>
                    <a:lnTo>
                      <a:pt x="538" y="62"/>
                    </a:lnTo>
                    <a:lnTo>
                      <a:pt x="146" y="0"/>
                    </a:lnTo>
                    <a:lnTo>
                      <a:pt x="138" y="52"/>
                    </a:lnTo>
                    <a:lnTo>
                      <a:pt x="122" y="94"/>
                    </a:lnTo>
                    <a:lnTo>
                      <a:pt x="114" y="94"/>
                    </a:lnTo>
                    <a:lnTo>
                      <a:pt x="108" y="88"/>
                    </a:lnTo>
                    <a:lnTo>
                      <a:pt x="108" y="84"/>
                    </a:lnTo>
                    <a:lnTo>
                      <a:pt x="104" y="78"/>
                    </a:lnTo>
                    <a:lnTo>
                      <a:pt x="88" y="74"/>
                    </a:lnTo>
                    <a:lnTo>
                      <a:pt x="76" y="76"/>
                    </a:lnTo>
                    <a:lnTo>
                      <a:pt x="72" y="82"/>
                    </a:lnTo>
                    <a:lnTo>
                      <a:pt x="76" y="100"/>
                    </a:lnTo>
                    <a:lnTo>
                      <a:pt x="70" y="146"/>
                    </a:lnTo>
                    <a:lnTo>
                      <a:pt x="74" y="154"/>
                    </a:lnTo>
                    <a:lnTo>
                      <a:pt x="68" y="174"/>
                    </a:lnTo>
                    <a:lnTo>
                      <a:pt x="64" y="182"/>
                    </a:lnTo>
                    <a:lnTo>
                      <a:pt x="64" y="186"/>
                    </a:lnTo>
                    <a:lnTo>
                      <a:pt x="64" y="200"/>
                    </a:lnTo>
                    <a:lnTo>
                      <a:pt x="66" y="206"/>
                    </a:lnTo>
                    <a:lnTo>
                      <a:pt x="64" y="210"/>
                    </a:lnTo>
                    <a:lnTo>
                      <a:pt x="70" y="222"/>
                    </a:lnTo>
                    <a:lnTo>
                      <a:pt x="70" y="232"/>
                    </a:lnTo>
                    <a:lnTo>
                      <a:pt x="74" y="238"/>
                    </a:lnTo>
                    <a:lnTo>
                      <a:pt x="76" y="250"/>
                    </a:lnTo>
                    <a:lnTo>
                      <a:pt x="82" y="254"/>
                    </a:lnTo>
                    <a:lnTo>
                      <a:pt x="86" y="260"/>
                    </a:lnTo>
                    <a:lnTo>
                      <a:pt x="88" y="268"/>
                    </a:lnTo>
                    <a:lnTo>
                      <a:pt x="86" y="272"/>
                    </a:lnTo>
                    <a:lnTo>
                      <a:pt x="84" y="270"/>
                    </a:lnTo>
                    <a:lnTo>
                      <a:pt x="74" y="278"/>
                    </a:lnTo>
                    <a:lnTo>
                      <a:pt x="62" y="282"/>
                    </a:lnTo>
                    <a:lnTo>
                      <a:pt x="52" y="294"/>
                    </a:lnTo>
                    <a:lnTo>
                      <a:pt x="46" y="320"/>
                    </a:lnTo>
                    <a:lnTo>
                      <a:pt x="30" y="340"/>
                    </a:lnTo>
                    <a:lnTo>
                      <a:pt x="22" y="340"/>
                    </a:lnTo>
                    <a:lnTo>
                      <a:pt x="22" y="346"/>
                    </a:lnTo>
                    <a:lnTo>
                      <a:pt x="24" y="354"/>
                    </a:lnTo>
                    <a:lnTo>
                      <a:pt x="24" y="360"/>
                    </a:lnTo>
                    <a:lnTo>
                      <a:pt x="20" y="372"/>
                    </a:lnTo>
                    <a:lnTo>
                      <a:pt x="22" y="378"/>
                    </a:lnTo>
                    <a:lnTo>
                      <a:pt x="34" y="386"/>
                    </a:lnTo>
                    <a:lnTo>
                      <a:pt x="36" y="392"/>
                    </a:lnTo>
                    <a:lnTo>
                      <a:pt x="32" y="396"/>
                    </a:lnTo>
                    <a:lnTo>
                      <a:pt x="30" y="402"/>
                    </a:lnTo>
                    <a:lnTo>
                      <a:pt x="24" y="410"/>
                    </a:lnTo>
                    <a:lnTo>
                      <a:pt x="20" y="408"/>
                    </a:lnTo>
                    <a:lnTo>
                      <a:pt x="6" y="406"/>
                    </a:lnTo>
                    <a:lnTo>
                      <a:pt x="0" y="430"/>
                    </a:lnTo>
                    <a:lnTo>
                      <a:pt x="290" y="596"/>
                    </a:lnTo>
                    <a:lnTo>
                      <a:pt x="458" y="622"/>
                    </a:lnTo>
                    <a:close/>
                  </a:path>
                </a:pathLst>
              </a:custGeom>
              <a:grpFill/>
              <a:ln w="3175" cap="flat" cmpd="sng">
                <a:solidFill>
                  <a:schemeClr val="accent1">
                    <a:lumMod val="40000"/>
                    <a:lumOff val="6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45" name="Freeform 42">
                <a:extLst>
                  <a:ext uri="{FF2B5EF4-FFF2-40B4-BE49-F238E27FC236}">
                    <a16:creationId xmlns:a16="http://schemas.microsoft.com/office/drawing/2014/main" id="{E1E3806E-BD29-45F7-9390-99B32EDB1558}"/>
                  </a:ext>
                </a:extLst>
              </p:cNvPr>
              <p:cNvSpPr>
                <a:spLocks/>
              </p:cNvSpPr>
              <p:nvPr/>
            </p:nvSpPr>
            <p:spPr bwMode="gray">
              <a:xfrm>
                <a:off x="2203" y="2112"/>
                <a:ext cx="1106" cy="1078"/>
              </a:xfrm>
              <a:custGeom>
                <a:avLst/>
                <a:gdLst>
                  <a:gd name="T0" fmla="*/ 1004 w 1102"/>
                  <a:gd name="T1" fmla="*/ 295 h 1074"/>
                  <a:gd name="T2" fmla="*/ 933 w 1102"/>
                  <a:gd name="T3" fmla="*/ 277 h 1074"/>
                  <a:gd name="T4" fmla="*/ 887 w 1102"/>
                  <a:gd name="T5" fmla="*/ 285 h 1074"/>
                  <a:gd name="T6" fmla="*/ 849 w 1102"/>
                  <a:gd name="T7" fmla="*/ 285 h 1074"/>
                  <a:gd name="T8" fmla="*/ 839 w 1102"/>
                  <a:gd name="T9" fmla="*/ 285 h 1074"/>
                  <a:gd name="T10" fmla="*/ 821 w 1102"/>
                  <a:gd name="T11" fmla="*/ 277 h 1074"/>
                  <a:gd name="T12" fmla="*/ 803 w 1102"/>
                  <a:gd name="T13" fmla="*/ 299 h 1074"/>
                  <a:gd name="T14" fmla="*/ 793 w 1102"/>
                  <a:gd name="T15" fmla="*/ 281 h 1074"/>
                  <a:gd name="T16" fmla="*/ 755 w 1102"/>
                  <a:gd name="T17" fmla="*/ 273 h 1074"/>
                  <a:gd name="T18" fmla="*/ 733 w 1102"/>
                  <a:gd name="T19" fmla="*/ 269 h 1074"/>
                  <a:gd name="T20" fmla="*/ 699 w 1102"/>
                  <a:gd name="T21" fmla="*/ 261 h 1074"/>
                  <a:gd name="T22" fmla="*/ 676 w 1102"/>
                  <a:gd name="T23" fmla="*/ 253 h 1074"/>
                  <a:gd name="T24" fmla="*/ 640 w 1102"/>
                  <a:gd name="T25" fmla="*/ 243 h 1074"/>
                  <a:gd name="T26" fmla="*/ 624 w 1102"/>
                  <a:gd name="T27" fmla="*/ 221 h 1074"/>
                  <a:gd name="T28" fmla="*/ 584 w 1102"/>
                  <a:gd name="T29" fmla="*/ 211 h 1074"/>
                  <a:gd name="T30" fmla="*/ 341 w 1102"/>
                  <a:gd name="T31" fmla="*/ 0 h 1074"/>
                  <a:gd name="T32" fmla="*/ 0 w 1102"/>
                  <a:gd name="T33" fmla="*/ 422 h 1074"/>
                  <a:gd name="T34" fmla="*/ 4 w 1102"/>
                  <a:gd name="T35" fmla="*/ 440 h 1074"/>
                  <a:gd name="T36" fmla="*/ 30 w 1102"/>
                  <a:gd name="T37" fmla="*/ 476 h 1074"/>
                  <a:gd name="T38" fmla="*/ 134 w 1102"/>
                  <a:gd name="T39" fmla="*/ 578 h 1074"/>
                  <a:gd name="T40" fmla="*/ 149 w 1102"/>
                  <a:gd name="T41" fmla="*/ 612 h 1074"/>
                  <a:gd name="T42" fmla="*/ 221 w 1102"/>
                  <a:gd name="T43" fmla="*/ 721 h 1074"/>
                  <a:gd name="T44" fmla="*/ 289 w 1102"/>
                  <a:gd name="T45" fmla="*/ 731 h 1074"/>
                  <a:gd name="T46" fmla="*/ 327 w 1102"/>
                  <a:gd name="T47" fmla="*/ 670 h 1074"/>
                  <a:gd name="T48" fmla="*/ 351 w 1102"/>
                  <a:gd name="T49" fmla="*/ 664 h 1074"/>
                  <a:gd name="T50" fmla="*/ 393 w 1102"/>
                  <a:gd name="T51" fmla="*/ 677 h 1074"/>
                  <a:gd name="T52" fmla="*/ 438 w 1102"/>
                  <a:gd name="T53" fmla="*/ 699 h 1074"/>
                  <a:gd name="T54" fmla="*/ 454 w 1102"/>
                  <a:gd name="T55" fmla="*/ 711 h 1074"/>
                  <a:gd name="T56" fmla="*/ 490 w 1102"/>
                  <a:gd name="T57" fmla="*/ 757 h 1074"/>
                  <a:gd name="T58" fmla="*/ 550 w 1102"/>
                  <a:gd name="T59" fmla="*/ 871 h 1074"/>
                  <a:gd name="T60" fmla="*/ 584 w 1102"/>
                  <a:gd name="T61" fmla="*/ 911 h 1074"/>
                  <a:gd name="T62" fmla="*/ 598 w 1102"/>
                  <a:gd name="T63" fmla="*/ 972 h 1074"/>
                  <a:gd name="T64" fmla="*/ 650 w 1102"/>
                  <a:gd name="T65" fmla="*/ 1032 h 1074"/>
                  <a:gd name="T66" fmla="*/ 741 w 1102"/>
                  <a:gd name="T67" fmla="*/ 1060 h 1074"/>
                  <a:gd name="T68" fmla="*/ 791 w 1102"/>
                  <a:gd name="T69" fmla="*/ 1068 h 1074"/>
                  <a:gd name="T70" fmla="*/ 785 w 1102"/>
                  <a:gd name="T71" fmla="*/ 1054 h 1074"/>
                  <a:gd name="T72" fmla="*/ 769 w 1102"/>
                  <a:gd name="T73" fmla="*/ 950 h 1074"/>
                  <a:gd name="T74" fmla="*/ 761 w 1102"/>
                  <a:gd name="T75" fmla="*/ 937 h 1074"/>
                  <a:gd name="T76" fmla="*/ 783 w 1102"/>
                  <a:gd name="T77" fmla="*/ 899 h 1074"/>
                  <a:gd name="T78" fmla="*/ 789 w 1102"/>
                  <a:gd name="T79" fmla="*/ 883 h 1074"/>
                  <a:gd name="T80" fmla="*/ 803 w 1102"/>
                  <a:gd name="T81" fmla="*/ 849 h 1074"/>
                  <a:gd name="T82" fmla="*/ 817 w 1102"/>
                  <a:gd name="T83" fmla="*/ 849 h 1074"/>
                  <a:gd name="T84" fmla="*/ 827 w 1102"/>
                  <a:gd name="T85" fmla="*/ 833 h 1074"/>
                  <a:gd name="T86" fmla="*/ 837 w 1102"/>
                  <a:gd name="T87" fmla="*/ 831 h 1074"/>
                  <a:gd name="T88" fmla="*/ 859 w 1102"/>
                  <a:gd name="T89" fmla="*/ 821 h 1074"/>
                  <a:gd name="T90" fmla="*/ 871 w 1102"/>
                  <a:gd name="T91" fmla="*/ 799 h 1074"/>
                  <a:gd name="T92" fmla="*/ 879 w 1102"/>
                  <a:gd name="T93" fmla="*/ 807 h 1074"/>
                  <a:gd name="T94" fmla="*/ 967 w 1102"/>
                  <a:gd name="T95" fmla="*/ 761 h 1074"/>
                  <a:gd name="T96" fmla="*/ 986 w 1102"/>
                  <a:gd name="T97" fmla="*/ 713 h 1074"/>
                  <a:gd name="T98" fmla="*/ 1004 w 1102"/>
                  <a:gd name="T99" fmla="*/ 707 h 1074"/>
                  <a:gd name="T100" fmla="*/ 1062 w 1102"/>
                  <a:gd name="T101" fmla="*/ 697 h 1074"/>
                  <a:gd name="T102" fmla="*/ 1078 w 1102"/>
                  <a:gd name="T103" fmla="*/ 689 h 1074"/>
                  <a:gd name="T104" fmla="*/ 1088 w 1102"/>
                  <a:gd name="T105" fmla="*/ 666 h 1074"/>
                  <a:gd name="T106" fmla="*/ 1092 w 1102"/>
                  <a:gd name="T107" fmla="*/ 624 h 1074"/>
                  <a:gd name="T108" fmla="*/ 1102 w 1102"/>
                  <a:gd name="T109" fmla="*/ 590 h 1074"/>
                  <a:gd name="T110" fmla="*/ 1096 w 1102"/>
                  <a:gd name="T111" fmla="*/ 536 h 1074"/>
                  <a:gd name="T112" fmla="*/ 1088 w 1102"/>
                  <a:gd name="T113" fmla="*/ 514 h 1074"/>
                  <a:gd name="T114" fmla="*/ 1076 w 1102"/>
                  <a:gd name="T115" fmla="*/ 482 h 1074"/>
                  <a:gd name="T116" fmla="*/ 1058 w 1102"/>
                  <a:gd name="T117" fmla="*/ 311 h 1074"/>
                  <a:gd name="T118" fmla="*/ 1020 w 1102"/>
                  <a:gd name="T119" fmla="*/ 303 h 107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102" h="1074">
                    <a:moveTo>
                      <a:pt x="1016" y="302"/>
                    </a:moveTo>
                    <a:lnTo>
                      <a:pt x="1012" y="300"/>
                    </a:lnTo>
                    <a:lnTo>
                      <a:pt x="1008" y="296"/>
                    </a:lnTo>
                    <a:lnTo>
                      <a:pt x="1000" y="294"/>
                    </a:lnTo>
                    <a:lnTo>
                      <a:pt x="962" y="274"/>
                    </a:lnTo>
                    <a:lnTo>
                      <a:pt x="960" y="276"/>
                    </a:lnTo>
                    <a:lnTo>
                      <a:pt x="948" y="280"/>
                    </a:lnTo>
                    <a:lnTo>
                      <a:pt x="930" y="276"/>
                    </a:lnTo>
                    <a:lnTo>
                      <a:pt x="922" y="276"/>
                    </a:lnTo>
                    <a:lnTo>
                      <a:pt x="916" y="278"/>
                    </a:lnTo>
                    <a:lnTo>
                      <a:pt x="902" y="284"/>
                    </a:lnTo>
                    <a:lnTo>
                      <a:pt x="884" y="284"/>
                    </a:lnTo>
                    <a:lnTo>
                      <a:pt x="880" y="288"/>
                    </a:lnTo>
                    <a:lnTo>
                      <a:pt x="866" y="298"/>
                    </a:lnTo>
                    <a:lnTo>
                      <a:pt x="854" y="290"/>
                    </a:lnTo>
                    <a:lnTo>
                      <a:pt x="846" y="284"/>
                    </a:lnTo>
                    <a:lnTo>
                      <a:pt x="846" y="282"/>
                    </a:lnTo>
                    <a:lnTo>
                      <a:pt x="838" y="280"/>
                    </a:lnTo>
                    <a:lnTo>
                      <a:pt x="836" y="284"/>
                    </a:lnTo>
                    <a:lnTo>
                      <a:pt x="832" y="286"/>
                    </a:lnTo>
                    <a:lnTo>
                      <a:pt x="822" y="282"/>
                    </a:lnTo>
                    <a:lnTo>
                      <a:pt x="820" y="276"/>
                    </a:lnTo>
                    <a:lnTo>
                      <a:pt x="818" y="276"/>
                    </a:lnTo>
                    <a:lnTo>
                      <a:pt x="810" y="280"/>
                    </a:lnTo>
                    <a:lnTo>
                      <a:pt x="804" y="288"/>
                    </a:lnTo>
                    <a:lnTo>
                      <a:pt x="806" y="294"/>
                    </a:lnTo>
                    <a:lnTo>
                      <a:pt x="800" y="298"/>
                    </a:lnTo>
                    <a:lnTo>
                      <a:pt x="796" y="290"/>
                    </a:lnTo>
                    <a:lnTo>
                      <a:pt x="798" y="284"/>
                    </a:lnTo>
                    <a:lnTo>
                      <a:pt x="796" y="280"/>
                    </a:lnTo>
                    <a:lnTo>
                      <a:pt x="790" y="280"/>
                    </a:lnTo>
                    <a:lnTo>
                      <a:pt x="782" y="284"/>
                    </a:lnTo>
                    <a:lnTo>
                      <a:pt x="778" y="284"/>
                    </a:lnTo>
                    <a:lnTo>
                      <a:pt x="758" y="270"/>
                    </a:lnTo>
                    <a:lnTo>
                      <a:pt x="752" y="272"/>
                    </a:lnTo>
                    <a:lnTo>
                      <a:pt x="750" y="284"/>
                    </a:lnTo>
                    <a:lnTo>
                      <a:pt x="734" y="280"/>
                    </a:lnTo>
                    <a:lnTo>
                      <a:pt x="734" y="270"/>
                    </a:lnTo>
                    <a:lnTo>
                      <a:pt x="730" y="268"/>
                    </a:lnTo>
                    <a:lnTo>
                      <a:pt x="722" y="260"/>
                    </a:lnTo>
                    <a:lnTo>
                      <a:pt x="722" y="256"/>
                    </a:lnTo>
                    <a:lnTo>
                      <a:pt x="702" y="254"/>
                    </a:lnTo>
                    <a:lnTo>
                      <a:pt x="696" y="260"/>
                    </a:lnTo>
                    <a:lnTo>
                      <a:pt x="686" y="256"/>
                    </a:lnTo>
                    <a:lnTo>
                      <a:pt x="682" y="248"/>
                    </a:lnTo>
                    <a:lnTo>
                      <a:pt x="676" y="250"/>
                    </a:lnTo>
                    <a:lnTo>
                      <a:pt x="674" y="252"/>
                    </a:lnTo>
                    <a:lnTo>
                      <a:pt x="670" y="252"/>
                    </a:lnTo>
                    <a:lnTo>
                      <a:pt x="662" y="248"/>
                    </a:lnTo>
                    <a:lnTo>
                      <a:pt x="640" y="244"/>
                    </a:lnTo>
                    <a:lnTo>
                      <a:pt x="638" y="242"/>
                    </a:lnTo>
                    <a:lnTo>
                      <a:pt x="634" y="234"/>
                    </a:lnTo>
                    <a:lnTo>
                      <a:pt x="634" y="230"/>
                    </a:lnTo>
                    <a:lnTo>
                      <a:pt x="630" y="226"/>
                    </a:lnTo>
                    <a:lnTo>
                      <a:pt x="622" y="220"/>
                    </a:lnTo>
                    <a:lnTo>
                      <a:pt x="616" y="226"/>
                    </a:lnTo>
                    <a:lnTo>
                      <a:pt x="600" y="228"/>
                    </a:lnTo>
                    <a:lnTo>
                      <a:pt x="594" y="226"/>
                    </a:lnTo>
                    <a:lnTo>
                      <a:pt x="582" y="210"/>
                    </a:lnTo>
                    <a:lnTo>
                      <a:pt x="578" y="206"/>
                    </a:lnTo>
                    <a:lnTo>
                      <a:pt x="570" y="206"/>
                    </a:lnTo>
                    <a:lnTo>
                      <a:pt x="576" y="14"/>
                    </a:lnTo>
                    <a:lnTo>
                      <a:pt x="340" y="0"/>
                    </a:lnTo>
                    <a:lnTo>
                      <a:pt x="334" y="0"/>
                    </a:lnTo>
                    <a:lnTo>
                      <a:pt x="298" y="448"/>
                    </a:lnTo>
                    <a:lnTo>
                      <a:pt x="2" y="418"/>
                    </a:lnTo>
                    <a:lnTo>
                      <a:pt x="0" y="420"/>
                    </a:lnTo>
                    <a:lnTo>
                      <a:pt x="2" y="424"/>
                    </a:lnTo>
                    <a:lnTo>
                      <a:pt x="4" y="426"/>
                    </a:lnTo>
                    <a:lnTo>
                      <a:pt x="0" y="430"/>
                    </a:lnTo>
                    <a:lnTo>
                      <a:pt x="4" y="438"/>
                    </a:lnTo>
                    <a:lnTo>
                      <a:pt x="4" y="440"/>
                    </a:lnTo>
                    <a:lnTo>
                      <a:pt x="20" y="450"/>
                    </a:lnTo>
                    <a:lnTo>
                      <a:pt x="24" y="462"/>
                    </a:lnTo>
                    <a:lnTo>
                      <a:pt x="30" y="474"/>
                    </a:lnTo>
                    <a:lnTo>
                      <a:pt x="46" y="484"/>
                    </a:lnTo>
                    <a:lnTo>
                      <a:pt x="92" y="540"/>
                    </a:lnTo>
                    <a:lnTo>
                      <a:pt x="130" y="572"/>
                    </a:lnTo>
                    <a:lnTo>
                      <a:pt x="134" y="576"/>
                    </a:lnTo>
                    <a:lnTo>
                      <a:pt x="136" y="584"/>
                    </a:lnTo>
                    <a:lnTo>
                      <a:pt x="136" y="592"/>
                    </a:lnTo>
                    <a:lnTo>
                      <a:pt x="138" y="596"/>
                    </a:lnTo>
                    <a:lnTo>
                      <a:pt x="148" y="610"/>
                    </a:lnTo>
                    <a:lnTo>
                      <a:pt x="146" y="642"/>
                    </a:lnTo>
                    <a:lnTo>
                      <a:pt x="148" y="652"/>
                    </a:lnTo>
                    <a:lnTo>
                      <a:pt x="162" y="674"/>
                    </a:lnTo>
                    <a:lnTo>
                      <a:pt x="220" y="718"/>
                    </a:lnTo>
                    <a:lnTo>
                      <a:pt x="260" y="742"/>
                    </a:lnTo>
                    <a:lnTo>
                      <a:pt x="272" y="744"/>
                    </a:lnTo>
                    <a:lnTo>
                      <a:pt x="278" y="740"/>
                    </a:lnTo>
                    <a:lnTo>
                      <a:pt x="288" y="728"/>
                    </a:lnTo>
                    <a:lnTo>
                      <a:pt x="294" y="724"/>
                    </a:lnTo>
                    <a:lnTo>
                      <a:pt x="312" y="684"/>
                    </a:lnTo>
                    <a:lnTo>
                      <a:pt x="320" y="672"/>
                    </a:lnTo>
                    <a:lnTo>
                      <a:pt x="326" y="668"/>
                    </a:lnTo>
                    <a:lnTo>
                      <a:pt x="340" y="672"/>
                    </a:lnTo>
                    <a:lnTo>
                      <a:pt x="342" y="672"/>
                    </a:lnTo>
                    <a:lnTo>
                      <a:pt x="346" y="666"/>
                    </a:lnTo>
                    <a:lnTo>
                      <a:pt x="350" y="662"/>
                    </a:lnTo>
                    <a:lnTo>
                      <a:pt x="356" y="664"/>
                    </a:lnTo>
                    <a:lnTo>
                      <a:pt x="364" y="668"/>
                    </a:lnTo>
                    <a:lnTo>
                      <a:pt x="386" y="672"/>
                    </a:lnTo>
                    <a:lnTo>
                      <a:pt x="392" y="674"/>
                    </a:lnTo>
                    <a:lnTo>
                      <a:pt x="408" y="680"/>
                    </a:lnTo>
                    <a:lnTo>
                      <a:pt x="414" y="676"/>
                    </a:lnTo>
                    <a:lnTo>
                      <a:pt x="432" y="686"/>
                    </a:lnTo>
                    <a:lnTo>
                      <a:pt x="436" y="696"/>
                    </a:lnTo>
                    <a:lnTo>
                      <a:pt x="438" y="698"/>
                    </a:lnTo>
                    <a:lnTo>
                      <a:pt x="440" y="702"/>
                    </a:lnTo>
                    <a:lnTo>
                      <a:pt x="444" y="702"/>
                    </a:lnTo>
                    <a:lnTo>
                      <a:pt x="452" y="708"/>
                    </a:lnTo>
                    <a:lnTo>
                      <a:pt x="462" y="722"/>
                    </a:lnTo>
                    <a:lnTo>
                      <a:pt x="478" y="736"/>
                    </a:lnTo>
                    <a:lnTo>
                      <a:pt x="488" y="750"/>
                    </a:lnTo>
                    <a:lnTo>
                      <a:pt x="488" y="754"/>
                    </a:lnTo>
                    <a:lnTo>
                      <a:pt x="514" y="818"/>
                    </a:lnTo>
                    <a:lnTo>
                      <a:pt x="518" y="828"/>
                    </a:lnTo>
                    <a:lnTo>
                      <a:pt x="546" y="862"/>
                    </a:lnTo>
                    <a:lnTo>
                      <a:pt x="548" y="868"/>
                    </a:lnTo>
                    <a:lnTo>
                      <a:pt x="568" y="890"/>
                    </a:lnTo>
                    <a:lnTo>
                      <a:pt x="572" y="894"/>
                    </a:lnTo>
                    <a:lnTo>
                      <a:pt x="580" y="902"/>
                    </a:lnTo>
                    <a:lnTo>
                      <a:pt x="582" y="908"/>
                    </a:lnTo>
                    <a:lnTo>
                      <a:pt x="582" y="928"/>
                    </a:lnTo>
                    <a:lnTo>
                      <a:pt x="588" y="936"/>
                    </a:lnTo>
                    <a:lnTo>
                      <a:pt x="590" y="960"/>
                    </a:lnTo>
                    <a:lnTo>
                      <a:pt x="596" y="968"/>
                    </a:lnTo>
                    <a:lnTo>
                      <a:pt x="616" y="1006"/>
                    </a:lnTo>
                    <a:lnTo>
                      <a:pt x="618" y="1018"/>
                    </a:lnTo>
                    <a:lnTo>
                      <a:pt x="632" y="1018"/>
                    </a:lnTo>
                    <a:lnTo>
                      <a:pt x="648" y="1028"/>
                    </a:lnTo>
                    <a:lnTo>
                      <a:pt x="666" y="1034"/>
                    </a:lnTo>
                    <a:lnTo>
                      <a:pt x="694" y="1052"/>
                    </a:lnTo>
                    <a:lnTo>
                      <a:pt x="732" y="1054"/>
                    </a:lnTo>
                    <a:lnTo>
                      <a:pt x="738" y="1056"/>
                    </a:lnTo>
                    <a:lnTo>
                      <a:pt x="758" y="1070"/>
                    </a:lnTo>
                    <a:lnTo>
                      <a:pt x="770" y="1074"/>
                    </a:lnTo>
                    <a:lnTo>
                      <a:pt x="778" y="1062"/>
                    </a:lnTo>
                    <a:lnTo>
                      <a:pt x="788" y="1064"/>
                    </a:lnTo>
                    <a:lnTo>
                      <a:pt x="790" y="1062"/>
                    </a:lnTo>
                    <a:lnTo>
                      <a:pt x="790" y="1056"/>
                    </a:lnTo>
                    <a:lnTo>
                      <a:pt x="782" y="1054"/>
                    </a:lnTo>
                    <a:lnTo>
                      <a:pt x="782" y="1050"/>
                    </a:lnTo>
                    <a:lnTo>
                      <a:pt x="774" y="1040"/>
                    </a:lnTo>
                    <a:lnTo>
                      <a:pt x="762" y="994"/>
                    </a:lnTo>
                    <a:lnTo>
                      <a:pt x="756" y="974"/>
                    </a:lnTo>
                    <a:lnTo>
                      <a:pt x="766" y="946"/>
                    </a:lnTo>
                    <a:lnTo>
                      <a:pt x="764" y="938"/>
                    </a:lnTo>
                    <a:lnTo>
                      <a:pt x="762" y="936"/>
                    </a:lnTo>
                    <a:lnTo>
                      <a:pt x="758" y="936"/>
                    </a:lnTo>
                    <a:lnTo>
                      <a:pt x="758" y="934"/>
                    </a:lnTo>
                    <a:lnTo>
                      <a:pt x="758" y="932"/>
                    </a:lnTo>
                    <a:lnTo>
                      <a:pt x="760" y="930"/>
                    </a:lnTo>
                    <a:lnTo>
                      <a:pt x="772" y="922"/>
                    </a:lnTo>
                    <a:lnTo>
                      <a:pt x="780" y="896"/>
                    </a:lnTo>
                    <a:lnTo>
                      <a:pt x="774" y="894"/>
                    </a:lnTo>
                    <a:lnTo>
                      <a:pt x="770" y="882"/>
                    </a:lnTo>
                    <a:lnTo>
                      <a:pt x="778" y="874"/>
                    </a:lnTo>
                    <a:lnTo>
                      <a:pt x="786" y="880"/>
                    </a:lnTo>
                    <a:lnTo>
                      <a:pt x="800" y="870"/>
                    </a:lnTo>
                    <a:lnTo>
                      <a:pt x="804" y="856"/>
                    </a:lnTo>
                    <a:lnTo>
                      <a:pt x="796" y="852"/>
                    </a:lnTo>
                    <a:lnTo>
                      <a:pt x="800" y="846"/>
                    </a:lnTo>
                    <a:lnTo>
                      <a:pt x="804" y="846"/>
                    </a:lnTo>
                    <a:lnTo>
                      <a:pt x="806" y="848"/>
                    </a:lnTo>
                    <a:lnTo>
                      <a:pt x="810" y="844"/>
                    </a:lnTo>
                    <a:lnTo>
                      <a:pt x="814" y="846"/>
                    </a:lnTo>
                    <a:lnTo>
                      <a:pt x="820" y="846"/>
                    </a:lnTo>
                    <a:lnTo>
                      <a:pt x="822" y="844"/>
                    </a:lnTo>
                    <a:lnTo>
                      <a:pt x="824" y="842"/>
                    </a:lnTo>
                    <a:lnTo>
                      <a:pt x="824" y="830"/>
                    </a:lnTo>
                    <a:lnTo>
                      <a:pt x="826" y="826"/>
                    </a:lnTo>
                    <a:lnTo>
                      <a:pt x="828" y="826"/>
                    </a:lnTo>
                    <a:lnTo>
                      <a:pt x="832" y="828"/>
                    </a:lnTo>
                    <a:lnTo>
                      <a:pt x="834" y="828"/>
                    </a:lnTo>
                    <a:lnTo>
                      <a:pt x="856" y="824"/>
                    </a:lnTo>
                    <a:lnTo>
                      <a:pt x="858" y="822"/>
                    </a:lnTo>
                    <a:lnTo>
                      <a:pt x="858" y="820"/>
                    </a:lnTo>
                    <a:lnTo>
                      <a:pt x="856" y="818"/>
                    </a:lnTo>
                    <a:lnTo>
                      <a:pt x="846" y="810"/>
                    </a:lnTo>
                    <a:lnTo>
                      <a:pt x="846" y="806"/>
                    </a:lnTo>
                    <a:lnTo>
                      <a:pt x="866" y="800"/>
                    </a:lnTo>
                    <a:lnTo>
                      <a:pt x="868" y="796"/>
                    </a:lnTo>
                    <a:lnTo>
                      <a:pt x="874" y="794"/>
                    </a:lnTo>
                    <a:lnTo>
                      <a:pt x="876" y="796"/>
                    </a:lnTo>
                    <a:lnTo>
                      <a:pt x="874" y="798"/>
                    </a:lnTo>
                    <a:lnTo>
                      <a:pt x="876" y="804"/>
                    </a:lnTo>
                    <a:lnTo>
                      <a:pt x="880" y="804"/>
                    </a:lnTo>
                    <a:lnTo>
                      <a:pt x="884" y="802"/>
                    </a:lnTo>
                    <a:lnTo>
                      <a:pt x="914" y="792"/>
                    </a:lnTo>
                    <a:lnTo>
                      <a:pt x="964" y="758"/>
                    </a:lnTo>
                    <a:lnTo>
                      <a:pt x="966" y="746"/>
                    </a:lnTo>
                    <a:lnTo>
                      <a:pt x="990" y="726"/>
                    </a:lnTo>
                    <a:lnTo>
                      <a:pt x="990" y="724"/>
                    </a:lnTo>
                    <a:lnTo>
                      <a:pt x="982" y="710"/>
                    </a:lnTo>
                    <a:lnTo>
                      <a:pt x="982" y="698"/>
                    </a:lnTo>
                    <a:lnTo>
                      <a:pt x="998" y="692"/>
                    </a:lnTo>
                    <a:lnTo>
                      <a:pt x="1002" y="692"/>
                    </a:lnTo>
                    <a:lnTo>
                      <a:pt x="1000" y="704"/>
                    </a:lnTo>
                    <a:lnTo>
                      <a:pt x="1000" y="708"/>
                    </a:lnTo>
                    <a:lnTo>
                      <a:pt x="1020" y="706"/>
                    </a:lnTo>
                    <a:lnTo>
                      <a:pt x="1022" y="710"/>
                    </a:lnTo>
                    <a:lnTo>
                      <a:pt x="1058" y="694"/>
                    </a:lnTo>
                    <a:lnTo>
                      <a:pt x="1078" y="694"/>
                    </a:lnTo>
                    <a:lnTo>
                      <a:pt x="1080" y="692"/>
                    </a:lnTo>
                    <a:lnTo>
                      <a:pt x="1078" y="690"/>
                    </a:lnTo>
                    <a:lnTo>
                      <a:pt x="1074" y="686"/>
                    </a:lnTo>
                    <a:lnTo>
                      <a:pt x="1072" y="680"/>
                    </a:lnTo>
                    <a:lnTo>
                      <a:pt x="1076" y="676"/>
                    </a:lnTo>
                    <a:lnTo>
                      <a:pt x="1078" y="670"/>
                    </a:lnTo>
                    <a:lnTo>
                      <a:pt x="1084" y="664"/>
                    </a:lnTo>
                    <a:lnTo>
                      <a:pt x="1090" y="642"/>
                    </a:lnTo>
                    <a:lnTo>
                      <a:pt x="1086" y="634"/>
                    </a:lnTo>
                    <a:lnTo>
                      <a:pt x="1086" y="626"/>
                    </a:lnTo>
                    <a:lnTo>
                      <a:pt x="1088" y="622"/>
                    </a:lnTo>
                    <a:lnTo>
                      <a:pt x="1086" y="616"/>
                    </a:lnTo>
                    <a:lnTo>
                      <a:pt x="1090" y="604"/>
                    </a:lnTo>
                    <a:lnTo>
                      <a:pt x="1096" y="598"/>
                    </a:lnTo>
                    <a:lnTo>
                      <a:pt x="1098" y="588"/>
                    </a:lnTo>
                    <a:lnTo>
                      <a:pt x="1102" y="570"/>
                    </a:lnTo>
                    <a:lnTo>
                      <a:pt x="1102" y="560"/>
                    </a:lnTo>
                    <a:lnTo>
                      <a:pt x="1098" y="544"/>
                    </a:lnTo>
                    <a:lnTo>
                      <a:pt x="1092" y="534"/>
                    </a:lnTo>
                    <a:lnTo>
                      <a:pt x="1090" y="532"/>
                    </a:lnTo>
                    <a:lnTo>
                      <a:pt x="1090" y="526"/>
                    </a:lnTo>
                    <a:lnTo>
                      <a:pt x="1088" y="522"/>
                    </a:lnTo>
                    <a:lnTo>
                      <a:pt x="1084" y="512"/>
                    </a:lnTo>
                    <a:lnTo>
                      <a:pt x="1078" y="508"/>
                    </a:lnTo>
                    <a:lnTo>
                      <a:pt x="1076" y="504"/>
                    </a:lnTo>
                    <a:lnTo>
                      <a:pt x="1080" y="494"/>
                    </a:lnTo>
                    <a:lnTo>
                      <a:pt x="1072" y="480"/>
                    </a:lnTo>
                    <a:lnTo>
                      <a:pt x="1060" y="468"/>
                    </a:lnTo>
                    <a:lnTo>
                      <a:pt x="1056" y="462"/>
                    </a:lnTo>
                    <a:lnTo>
                      <a:pt x="1054" y="362"/>
                    </a:lnTo>
                    <a:lnTo>
                      <a:pt x="1054" y="310"/>
                    </a:lnTo>
                    <a:lnTo>
                      <a:pt x="1042" y="308"/>
                    </a:lnTo>
                    <a:lnTo>
                      <a:pt x="1032" y="312"/>
                    </a:lnTo>
                    <a:lnTo>
                      <a:pt x="1028" y="310"/>
                    </a:lnTo>
                    <a:lnTo>
                      <a:pt x="1016" y="302"/>
                    </a:lnTo>
                    <a:close/>
                  </a:path>
                </a:pathLst>
              </a:custGeom>
              <a:grpFill/>
              <a:ln w="3175" cap="flat" cmpd="sng">
                <a:solidFill>
                  <a:schemeClr val="accent1">
                    <a:lumMod val="40000"/>
                    <a:lumOff val="6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46" name="Freeform 43">
                <a:extLst>
                  <a:ext uri="{FF2B5EF4-FFF2-40B4-BE49-F238E27FC236}">
                    <a16:creationId xmlns:a16="http://schemas.microsoft.com/office/drawing/2014/main" id="{AE541C17-6FB4-40DD-BBFE-258E0AC23F3D}"/>
                  </a:ext>
                </a:extLst>
              </p:cNvPr>
              <p:cNvSpPr>
                <a:spLocks/>
              </p:cNvSpPr>
              <p:nvPr/>
            </p:nvSpPr>
            <p:spPr bwMode="gray">
              <a:xfrm>
                <a:off x="3617" y="1811"/>
                <a:ext cx="583" cy="301"/>
              </a:xfrm>
              <a:custGeom>
                <a:avLst/>
                <a:gdLst>
                  <a:gd name="T0" fmla="*/ 117 w 580"/>
                  <a:gd name="T1" fmla="*/ 291 h 298"/>
                  <a:gd name="T2" fmla="*/ 115 w 580"/>
                  <a:gd name="T3" fmla="*/ 277 h 298"/>
                  <a:gd name="T4" fmla="*/ 133 w 580"/>
                  <a:gd name="T5" fmla="*/ 277 h 298"/>
                  <a:gd name="T6" fmla="*/ 466 w 580"/>
                  <a:gd name="T7" fmla="*/ 242 h 298"/>
                  <a:gd name="T8" fmla="*/ 501 w 580"/>
                  <a:gd name="T9" fmla="*/ 224 h 298"/>
                  <a:gd name="T10" fmla="*/ 521 w 580"/>
                  <a:gd name="T11" fmla="*/ 206 h 298"/>
                  <a:gd name="T12" fmla="*/ 523 w 580"/>
                  <a:gd name="T13" fmla="*/ 194 h 298"/>
                  <a:gd name="T14" fmla="*/ 531 w 580"/>
                  <a:gd name="T15" fmla="*/ 182 h 298"/>
                  <a:gd name="T16" fmla="*/ 579 w 580"/>
                  <a:gd name="T17" fmla="*/ 139 h 298"/>
                  <a:gd name="T18" fmla="*/ 577 w 580"/>
                  <a:gd name="T19" fmla="*/ 131 h 298"/>
                  <a:gd name="T20" fmla="*/ 569 w 580"/>
                  <a:gd name="T21" fmla="*/ 127 h 298"/>
                  <a:gd name="T22" fmla="*/ 559 w 580"/>
                  <a:gd name="T23" fmla="*/ 121 h 298"/>
                  <a:gd name="T24" fmla="*/ 553 w 580"/>
                  <a:gd name="T25" fmla="*/ 119 h 298"/>
                  <a:gd name="T26" fmla="*/ 527 w 580"/>
                  <a:gd name="T27" fmla="*/ 83 h 298"/>
                  <a:gd name="T28" fmla="*/ 525 w 580"/>
                  <a:gd name="T29" fmla="*/ 71 h 298"/>
                  <a:gd name="T30" fmla="*/ 523 w 580"/>
                  <a:gd name="T31" fmla="*/ 48 h 298"/>
                  <a:gd name="T32" fmla="*/ 511 w 580"/>
                  <a:gd name="T33" fmla="*/ 38 h 298"/>
                  <a:gd name="T34" fmla="*/ 495 w 580"/>
                  <a:gd name="T35" fmla="*/ 26 h 298"/>
                  <a:gd name="T36" fmla="*/ 480 w 580"/>
                  <a:gd name="T37" fmla="*/ 26 h 298"/>
                  <a:gd name="T38" fmla="*/ 472 w 580"/>
                  <a:gd name="T39" fmla="*/ 34 h 298"/>
                  <a:gd name="T40" fmla="*/ 460 w 580"/>
                  <a:gd name="T41" fmla="*/ 38 h 298"/>
                  <a:gd name="T42" fmla="*/ 440 w 580"/>
                  <a:gd name="T43" fmla="*/ 34 h 298"/>
                  <a:gd name="T44" fmla="*/ 418 w 580"/>
                  <a:gd name="T45" fmla="*/ 30 h 298"/>
                  <a:gd name="T46" fmla="*/ 390 w 580"/>
                  <a:gd name="T47" fmla="*/ 26 h 298"/>
                  <a:gd name="T48" fmla="*/ 368 w 580"/>
                  <a:gd name="T49" fmla="*/ 0 h 298"/>
                  <a:gd name="T50" fmla="*/ 356 w 580"/>
                  <a:gd name="T51" fmla="*/ 6 h 298"/>
                  <a:gd name="T52" fmla="*/ 340 w 580"/>
                  <a:gd name="T53" fmla="*/ 2 h 298"/>
                  <a:gd name="T54" fmla="*/ 338 w 580"/>
                  <a:gd name="T55" fmla="*/ 14 h 298"/>
                  <a:gd name="T56" fmla="*/ 340 w 580"/>
                  <a:gd name="T57" fmla="*/ 38 h 298"/>
                  <a:gd name="T58" fmla="*/ 320 w 580"/>
                  <a:gd name="T59" fmla="*/ 48 h 298"/>
                  <a:gd name="T60" fmla="*/ 302 w 580"/>
                  <a:gd name="T61" fmla="*/ 51 h 298"/>
                  <a:gd name="T62" fmla="*/ 269 w 580"/>
                  <a:gd name="T63" fmla="*/ 107 h 298"/>
                  <a:gd name="T64" fmla="*/ 245 w 580"/>
                  <a:gd name="T65" fmla="*/ 125 h 298"/>
                  <a:gd name="T66" fmla="*/ 231 w 580"/>
                  <a:gd name="T67" fmla="*/ 113 h 298"/>
                  <a:gd name="T68" fmla="*/ 219 w 580"/>
                  <a:gd name="T69" fmla="*/ 141 h 298"/>
                  <a:gd name="T70" fmla="*/ 205 w 580"/>
                  <a:gd name="T71" fmla="*/ 141 h 298"/>
                  <a:gd name="T72" fmla="*/ 187 w 580"/>
                  <a:gd name="T73" fmla="*/ 139 h 298"/>
                  <a:gd name="T74" fmla="*/ 177 w 580"/>
                  <a:gd name="T75" fmla="*/ 156 h 298"/>
                  <a:gd name="T76" fmla="*/ 151 w 580"/>
                  <a:gd name="T77" fmla="*/ 141 h 298"/>
                  <a:gd name="T78" fmla="*/ 119 w 580"/>
                  <a:gd name="T79" fmla="*/ 147 h 298"/>
                  <a:gd name="T80" fmla="*/ 117 w 580"/>
                  <a:gd name="T81" fmla="*/ 160 h 298"/>
                  <a:gd name="T82" fmla="*/ 105 w 580"/>
                  <a:gd name="T83" fmla="*/ 160 h 298"/>
                  <a:gd name="T84" fmla="*/ 105 w 580"/>
                  <a:gd name="T85" fmla="*/ 162 h 298"/>
                  <a:gd name="T86" fmla="*/ 101 w 580"/>
                  <a:gd name="T87" fmla="*/ 174 h 298"/>
                  <a:gd name="T88" fmla="*/ 99 w 580"/>
                  <a:gd name="T89" fmla="*/ 180 h 298"/>
                  <a:gd name="T90" fmla="*/ 105 w 580"/>
                  <a:gd name="T91" fmla="*/ 192 h 298"/>
                  <a:gd name="T92" fmla="*/ 72 w 580"/>
                  <a:gd name="T93" fmla="*/ 202 h 298"/>
                  <a:gd name="T94" fmla="*/ 78 w 580"/>
                  <a:gd name="T95" fmla="*/ 234 h 298"/>
                  <a:gd name="T96" fmla="*/ 58 w 580"/>
                  <a:gd name="T97" fmla="*/ 232 h 298"/>
                  <a:gd name="T98" fmla="*/ 36 w 580"/>
                  <a:gd name="T99" fmla="*/ 224 h 298"/>
                  <a:gd name="T100" fmla="*/ 22 w 580"/>
                  <a:gd name="T101" fmla="*/ 246 h 298"/>
                  <a:gd name="T102" fmla="*/ 24 w 580"/>
                  <a:gd name="T103" fmla="*/ 250 h 298"/>
                  <a:gd name="T104" fmla="*/ 32 w 580"/>
                  <a:gd name="T105" fmla="*/ 263 h 298"/>
                  <a:gd name="T106" fmla="*/ 20 w 580"/>
                  <a:gd name="T107" fmla="*/ 291 h 298"/>
                  <a:gd name="T108" fmla="*/ 6 w 580"/>
                  <a:gd name="T109" fmla="*/ 293 h 29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580" h="298">
                    <a:moveTo>
                      <a:pt x="0" y="298"/>
                    </a:moveTo>
                    <a:lnTo>
                      <a:pt x="116" y="288"/>
                    </a:lnTo>
                    <a:lnTo>
                      <a:pt x="116" y="278"/>
                    </a:lnTo>
                    <a:lnTo>
                      <a:pt x="114" y="274"/>
                    </a:lnTo>
                    <a:lnTo>
                      <a:pt x="126" y="272"/>
                    </a:lnTo>
                    <a:lnTo>
                      <a:pt x="132" y="274"/>
                    </a:lnTo>
                    <a:lnTo>
                      <a:pt x="458" y="246"/>
                    </a:lnTo>
                    <a:lnTo>
                      <a:pt x="464" y="240"/>
                    </a:lnTo>
                    <a:lnTo>
                      <a:pt x="470" y="236"/>
                    </a:lnTo>
                    <a:lnTo>
                      <a:pt x="498" y="222"/>
                    </a:lnTo>
                    <a:lnTo>
                      <a:pt x="502" y="214"/>
                    </a:lnTo>
                    <a:lnTo>
                      <a:pt x="518" y="204"/>
                    </a:lnTo>
                    <a:lnTo>
                      <a:pt x="518" y="196"/>
                    </a:lnTo>
                    <a:lnTo>
                      <a:pt x="520" y="192"/>
                    </a:lnTo>
                    <a:lnTo>
                      <a:pt x="528" y="188"/>
                    </a:lnTo>
                    <a:lnTo>
                      <a:pt x="528" y="180"/>
                    </a:lnTo>
                    <a:lnTo>
                      <a:pt x="536" y="172"/>
                    </a:lnTo>
                    <a:lnTo>
                      <a:pt x="576" y="138"/>
                    </a:lnTo>
                    <a:lnTo>
                      <a:pt x="580" y="130"/>
                    </a:lnTo>
                    <a:lnTo>
                      <a:pt x="574" y="130"/>
                    </a:lnTo>
                    <a:lnTo>
                      <a:pt x="568" y="126"/>
                    </a:lnTo>
                    <a:lnTo>
                      <a:pt x="566" y="126"/>
                    </a:lnTo>
                    <a:lnTo>
                      <a:pt x="564" y="122"/>
                    </a:lnTo>
                    <a:lnTo>
                      <a:pt x="556" y="120"/>
                    </a:lnTo>
                    <a:lnTo>
                      <a:pt x="552" y="120"/>
                    </a:lnTo>
                    <a:lnTo>
                      <a:pt x="550" y="118"/>
                    </a:lnTo>
                    <a:lnTo>
                      <a:pt x="540" y="102"/>
                    </a:lnTo>
                    <a:lnTo>
                      <a:pt x="524" y="82"/>
                    </a:lnTo>
                    <a:lnTo>
                      <a:pt x="522" y="76"/>
                    </a:lnTo>
                    <a:lnTo>
                      <a:pt x="522" y="70"/>
                    </a:lnTo>
                    <a:lnTo>
                      <a:pt x="522" y="62"/>
                    </a:lnTo>
                    <a:lnTo>
                      <a:pt x="520" y="48"/>
                    </a:lnTo>
                    <a:lnTo>
                      <a:pt x="518" y="46"/>
                    </a:lnTo>
                    <a:lnTo>
                      <a:pt x="508" y="38"/>
                    </a:lnTo>
                    <a:lnTo>
                      <a:pt x="500" y="38"/>
                    </a:lnTo>
                    <a:lnTo>
                      <a:pt x="492" y="26"/>
                    </a:lnTo>
                    <a:lnTo>
                      <a:pt x="488" y="20"/>
                    </a:lnTo>
                    <a:lnTo>
                      <a:pt x="478" y="26"/>
                    </a:lnTo>
                    <a:lnTo>
                      <a:pt x="476" y="32"/>
                    </a:lnTo>
                    <a:lnTo>
                      <a:pt x="470" y="34"/>
                    </a:lnTo>
                    <a:lnTo>
                      <a:pt x="468" y="36"/>
                    </a:lnTo>
                    <a:lnTo>
                      <a:pt x="458" y="38"/>
                    </a:lnTo>
                    <a:lnTo>
                      <a:pt x="444" y="32"/>
                    </a:lnTo>
                    <a:lnTo>
                      <a:pt x="438" y="34"/>
                    </a:lnTo>
                    <a:lnTo>
                      <a:pt x="432" y="42"/>
                    </a:lnTo>
                    <a:lnTo>
                      <a:pt x="416" y="30"/>
                    </a:lnTo>
                    <a:lnTo>
                      <a:pt x="400" y="32"/>
                    </a:lnTo>
                    <a:lnTo>
                      <a:pt x="388" y="26"/>
                    </a:lnTo>
                    <a:lnTo>
                      <a:pt x="382" y="12"/>
                    </a:lnTo>
                    <a:lnTo>
                      <a:pt x="366" y="0"/>
                    </a:lnTo>
                    <a:lnTo>
                      <a:pt x="358" y="6"/>
                    </a:lnTo>
                    <a:lnTo>
                      <a:pt x="354" y="6"/>
                    </a:lnTo>
                    <a:lnTo>
                      <a:pt x="346" y="2"/>
                    </a:lnTo>
                    <a:lnTo>
                      <a:pt x="338" y="2"/>
                    </a:lnTo>
                    <a:lnTo>
                      <a:pt x="336" y="10"/>
                    </a:lnTo>
                    <a:lnTo>
                      <a:pt x="336" y="14"/>
                    </a:lnTo>
                    <a:lnTo>
                      <a:pt x="342" y="32"/>
                    </a:lnTo>
                    <a:lnTo>
                      <a:pt x="338" y="38"/>
                    </a:lnTo>
                    <a:lnTo>
                      <a:pt x="328" y="40"/>
                    </a:lnTo>
                    <a:lnTo>
                      <a:pt x="318" y="48"/>
                    </a:lnTo>
                    <a:lnTo>
                      <a:pt x="306" y="46"/>
                    </a:lnTo>
                    <a:lnTo>
                      <a:pt x="300" y="50"/>
                    </a:lnTo>
                    <a:lnTo>
                      <a:pt x="300" y="64"/>
                    </a:lnTo>
                    <a:lnTo>
                      <a:pt x="268" y="106"/>
                    </a:lnTo>
                    <a:lnTo>
                      <a:pt x="264" y="122"/>
                    </a:lnTo>
                    <a:lnTo>
                      <a:pt x="244" y="124"/>
                    </a:lnTo>
                    <a:lnTo>
                      <a:pt x="234" y="114"/>
                    </a:lnTo>
                    <a:lnTo>
                      <a:pt x="230" y="112"/>
                    </a:lnTo>
                    <a:lnTo>
                      <a:pt x="224" y="120"/>
                    </a:lnTo>
                    <a:lnTo>
                      <a:pt x="218" y="140"/>
                    </a:lnTo>
                    <a:lnTo>
                      <a:pt x="212" y="144"/>
                    </a:lnTo>
                    <a:lnTo>
                      <a:pt x="204" y="140"/>
                    </a:lnTo>
                    <a:lnTo>
                      <a:pt x="198" y="132"/>
                    </a:lnTo>
                    <a:lnTo>
                      <a:pt x="186" y="138"/>
                    </a:lnTo>
                    <a:lnTo>
                      <a:pt x="180" y="152"/>
                    </a:lnTo>
                    <a:lnTo>
                      <a:pt x="176" y="154"/>
                    </a:lnTo>
                    <a:lnTo>
                      <a:pt x="174" y="152"/>
                    </a:lnTo>
                    <a:lnTo>
                      <a:pt x="150" y="140"/>
                    </a:lnTo>
                    <a:lnTo>
                      <a:pt x="132" y="148"/>
                    </a:lnTo>
                    <a:lnTo>
                      <a:pt x="118" y="146"/>
                    </a:lnTo>
                    <a:lnTo>
                      <a:pt x="114" y="154"/>
                    </a:lnTo>
                    <a:lnTo>
                      <a:pt x="116" y="158"/>
                    </a:lnTo>
                    <a:lnTo>
                      <a:pt x="110" y="160"/>
                    </a:lnTo>
                    <a:lnTo>
                      <a:pt x="104" y="158"/>
                    </a:lnTo>
                    <a:lnTo>
                      <a:pt x="104" y="160"/>
                    </a:lnTo>
                    <a:lnTo>
                      <a:pt x="102" y="164"/>
                    </a:lnTo>
                    <a:lnTo>
                      <a:pt x="100" y="172"/>
                    </a:lnTo>
                    <a:lnTo>
                      <a:pt x="96" y="174"/>
                    </a:lnTo>
                    <a:lnTo>
                      <a:pt x="98" y="178"/>
                    </a:lnTo>
                    <a:lnTo>
                      <a:pt x="106" y="188"/>
                    </a:lnTo>
                    <a:lnTo>
                      <a:pt x="104" y="190"/>
                    </a:lnTo>
                    <a:lnTo>
                      <a:pt x="80" y="196"/>
                    </a:lnTo>
                    <a:lnTo>
                      <a:pt x="72" y="200"/>
                    </a:lnTo>
                    <a:lnTo>
                      <a:pt x="74" y="212"/>
                    </a:lnTo>
                    <a:lnTo>
                      <a:pt x="78" y="232"/>
                    </a:lnTo>
                    <a:lnTo>
                      <a:pt x="68" y="236"/>
                    </a:lnTo>
                    <a:lnTo>
                      <a:pt x="58" y="230"/>
                    </a:lnTo>
                    <a:lnTo>
                      <a:pt x="48" y="224"/>
                    </a:lnTo>
                    <a:lnTo>
                      <a:pt x="36" y="222"/>
                    </a:lnTo>
                    <a:lnTo>
                      <a:pt x="26" y="228"/>
                    </a:lnTo>
                    <a:lnTo>
                      <a:pt x="22" y="244"/>
                    </a:lnTo>
                    <a:lnTo>
                      <a:pt x="22" y="246"/>
                    </a:lnTo>
                    <a:lnTo>
                      <a:pt x="24" y="248"/>
                    </a:lnTo>
                    <a:lnTo>
                      <a:pt x="30" y="250"/>
                    </a:lnTo>
                    <a:lnTo>
                      <a:pt x="32" y="260"/>
                    </a:lnTo>
                    <a:lnTo>
                      <a:pt x="24" y="284"/>
                    </a:lnTo>
                    <a:lnTo>
                      <a:pt x="20" y="288"/>
                    </a:lnTo>
                    <a:lnTo>
                      <a:pt x="16" y="286"/>
                    </a:lnTo>
                    <a:lnTo>
                      <a:pt x="6" y="290"/>
                    </a:lnTo>
                    <a:lnTo>
                      <a:pt x="0" y="298"/>
                    </a:lnTo>
                    <a:close/>
                  </a:path>
                </a:pathLst>
              </a:custGeom>
              <a:grpFill/>
              <a:ln w="3175" cap="flat" cmpd="sng">
                <a:solidFill>
                  <a:schemeClr val="accent1">
                    <a:lumMod val="40000"/>
                    <a:lumOff val="6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47" name="Freeform 44">
                <a:extLst>
                  <a:ext uri="{FF2B5EF4-FFF2-40B4-BE49-F238E27FC236}">
                    <a16:creationId xmlns:a16="http://schemas.microsoft.com/office/drawing/2014/main" id="{FD394132-4A8C-4454-B105-B6D6330730FF}"/>
                  </a:ext>
                </a:extLst>
              </p:cNvPr>
              <p:cNvSpPr>
                <a:spLocks/>
              </p:cNvSpPr>
              <p:nvPr/>
            </p:nvSpPr>
            <p:spPr bwMode="gray">
              <a:xfrm>
                <a:off x="3567" y="2037"/>
                <a:ext cx="649" cy="229"/>
              </a:xfrm>
              <a:custGeom>
                <a:avLst/>
                <a:gdLst>
                  <a:gd name="T0" fmla="*/ 649 w 646"/>
                  <a:gd name="T1" fmla="*/ 0 h 228"/>
                  <a:gd name="T2" fmla="*/ 516 w 646"/>
                  <a:gd name="T3" fmla="*/ 16 h 228"/>
                  <a:gd name="T4" fmla="*/ 510 w 646"/>
                  <a:gd name="T5" fmla="*/ 22 h 228"/>
                  <a:gd name="T6" fmla="*/ 183 w 646"/>
                  <a:gd name="T7" fmla="*/ 50 h 228"/>
                  <a:gd name="T8" fmla="*/ 177 w 646"/>
                  <a:gd name="T9" fmla="*/ 48 h 228"/>
                  <a:gd name="T10" fmla="*/ 165 w 646"/>
                  <a:gd name="T11" fmla="*/ 50 h 228"/>
                  <a:gd name="T12" fmla="*/ 167 w 646"/>
                  <a:gd name="T13" fmla="*/ 54 h 228"/>
                  <a:gd name="T14" fmla="*/ 167 w 646"/>
                  <a:gd name="T15" fmla="*/ 64 h 228"/>
                  <a:gd name="T16" fmla="*/ 50 w 646"/>
                  <a:gd name="T17" fmla="*/ 74 h 228"/>
                  <a:gd name="T18" fmla="*/ 44 w 646"/>
                  <a:gd name="T19" fmla="*/ 88 h 228"/>
                  <a:gd name="T20" fmla="*/ 40 w 646"/>
                  <a:gd name="T21" fmla="*/ 104 h 228"/>
                  <a:gd name="T22" fmla="*/ 42 w 646"/>
                  <a:gd name="T23" fmla="*/ 110 h 228"/>
                  <a:gd name="T24" fmla="*/ 38 w 646"/>
                  <a:gd name="T25" fmla="*/ 125 h 228"/>
                  <a:gd name="T26" fmla="*/ 36 w 646"/>
                  <a:gd name="T27" fmla="*/ 131 h 228"/>
                  <a:gd name="T28" fmla="*/ 38 w 646"/>
                  <a:gd name="T29" fmla="*/ 135 h 228"/>
                  <a:gd name="T30" fmla="*/ 34 w 646"/>
                  <a:gd name="T31" fmla="*/ 143 h 228"/>
                  <a:gd name="T32" fmla="*/ 24 w 646"/>
                  <a:gd name="T33" fmla="*/ 153 h 228"/>
                  <a:gd name="T34" fmla="*/ 20 w 646"/>
                  <a:gd name="T35" fmla="*/ 175 h 228"/>
                  <a:gd name="T36" fmla="*/ 10 w 646"/>
                  <a:gd name="T37" fmla="*/ 187 h 228"/>
                  <a:gd name="T38" fmla="*/ 12 w 646"/>
                  <a:gd name="T39" fmla="*/ 201 h 228"/>
                  <a:gd name="T40" fmla="*/ 10 w 646"/>
                  <a:gd name="T41" fmla="*/ 219 h 228"/>
                  <a:gd name="T42" fmla="*/ 8 w 646"/>
                  <a:gd name="T43" fmla="*/ 219 h 228"/>
                  <a:gd name="T44" fmla="*/ 0 w 646"/>
                  <a:gd name="T45" fmla="*/ 229 h 228"/>
                  <a:gd name="T46" fmla="*/ 167 w 646"/>
                  <a:gd name="T47" fmla="*/ 215 h 228"/>
                  <a:gd name="T48" fmla="*/ 376 w 646"/>
                  <a:gd name="T49" fmla="*/ 197 h 228"/>
                  <a:gd name="T50" fmla="*/ 456 w 646"/>
                  <a:gd name="T51" fmla="*/ 189 h 228"/>
                  <a:gd name="T52" fmla="*/ 458 w 646"/>
                  <a:gd name="T53" fmla="*/ 165 h 228"/>
                  <a:gd name="T54" fmla="*/ 466 w 646"/>
                  <a:gd name="T55" fmla="*/ 165 h 228"/>
                  <a:gd name="T56" fmla="*/ 470 w 646"/>
                  <a:gd name="T57" fmla="*/ 165 h 228"/>
                  <a:gd name="T58" fmla="*/ 476 w 646"/>
                  <a:gd name="T59" fmla="*/ 159 h 228"/>
                  <a:gd name="T60" fmla="*/ 476 w 646"/>
                  <a:gd name="T61" fmla="*/ 153 h 228"/>
                  <a:gd name="T62" fmla="*/ 476 w 646"/>
                  <a:gd name="T63" fmla="*/ 147 h 228"/>
                  <a:gd name="T64" fmla="*/ 478 w 646"/>
                  <a:gd name="T65" fmla="*/ 141 h 228"/>
                  <a:gd name="T66" fmla="*/ 484 w 646"/>
                  <a:gd name="T67" fmla="*/ 135 h 228"/>
                  <a:gd name="T68" fmla="*/ 500 w 646"/>
                  <a:gd name="T69" fmla="*/ 127 h 228"/>
                  <a:gd name="T70" fmla="*/ 520 w 646"/>
                  <a:gd name="T71" fmla="*/ 123 h 228"/>
                  <a:gd name="T72" fmla="*/ 538 w 646"/>
                  <a:gd name="T73" fmla="*/ 106 h 228"/>
                  <a:gd name="T74" fmla="*/ 545 w 646"/>
                  <a:gd name="T75" fmla="*/ 102 h 228"/>
                  <a:gd name="T76" fmla="*/ 557 w 646"/>
                  <a:gd name="T77" fmla="*/ 92 h 228"/>
                  <a:gd name="T78" fmla="*/ 559 w 646"/>
                  <a:gd name="T79" fmla="*/ 82 h 228"/>
                  <a:gd name="T80" fmla="*/ 563 w 646"/>
                  <a:gd name="T81" fmla="*/ 82 h 228"/>
                  <a:gd name="T82" fmla="*/ 567 w 646"/>
                  <a:gd name="T83" fmla="*/ 82 h 228"/>
                  <a:gd name="T84" fmla="*/ 571 w 646"/>
                  <a:gd name="T85" fmla="*/ 78 h 228"/>
                  <a:gd name="T86" fmla="*/ 571 w 646"/>
                  <a:gd name="T87" fmla="*/ 76 h 228"/>
                  <a:gd name="T88" fmla="*/ 577 w 646"/>
                  <a:gd name="T89" fmla="*/ 70 h 228"/>
                  <a:gd name="T90" fmla="*/ 581 w 646"/>
                  <a:gd name="T91" fmla="*/ 70 h 228"/>
                  <a:gd name="T92" fmla="*/ 585 w 646"/>
                  <a:gd name="T93" fmla="*/ 74 h 228"/>
                  <a:gd name="T94" fmla="*/ 591 w 646"/>
                  <a:gd name="T95" fmla="*/ 70 h 228"/>
                  <a:gd name="T96" fmla="*/ 593 w 646"/>
                  <a:gd name="T97" fmla="*/ 66 h 228"/>
                  <a:gd name="T98" fmla="*/ 601 w 646"/>
                  <a:gd name="T99" fmla="*/ 58 h 228"/>
                  <a:gd name="T100" fmla="*/ 609 w 646"/>
                  <a:gd name="T101" fmla="*/ 56 h 228"/>
                  <a:gd name="T102" fmla="*/ 621 w 646"/>
                  <a:gd name="T103" fmla="*/ 56 h 228"/>
                  <a:gd name="T104" fmla="*/ 635 w 646"/>
                  <a:gd name="T105" fmla="*/ 34 h 228"/>
                  <a:gd name="T106" fmla="*/ 645 w 646"/>
                  <a:gd name="T107" fmla="*/ 26 h 228"/>
                  <a:gd name="T108" fmla="*/ 647 w 646"/>
                  <a:gd name="T109" fmla="*/ 20 h 228"/>
                  <a:gd name="T110" fmla="*/ 649 w 646"/>
                  <a:gd name="T111" fmla="*/ 14 h 228"/>
                  <a:gd name="T112" fmla="*/ 647 w 646"/>
                  <a:gd name="T113" fmla="*/ 6 h 228"/>
                  <a:gd name="T114" fmla="*/ 649 w 646"/>
                  <a:gd name="T115" fmla="*/ 0 h 228"/>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646" h="228">
                    <a:moveTo>
                      <a:pt x="646" y="0"/>
                    </a:moveTo>
                    <a:lnTo>
                      <a:pt x="514" y="16"/>
                    </a:lnTo>
                    <a:lnTo>
                      <a:pt x="508" y="22"/>
                    </a:lnTo>
                    <a:lnTo>
                      <a:pt x="182" y="50"/>
                    </a:lnTo>
                    <a:lnTo>
                      <a:pt x="176" y="48"/>
                    </a:lnTo>
                    <a:lnTo>
                      <a:pt x="164" y="50"/>
                    </a:lnTo>
                    <a:lnTo>
                      <a:pt x="166" y="54"/>
                    </a:lnTo>
                    <a:lnTo>
                      <a:pt x="166" y="64"/>
                    </a:lnTo>
                    <a:lnTo>
                      <a:pt x="50" y="74"/>
                    </a:lnTo>
                    <a:lnTo>
                      <a:pt x="44" y="88"/>
                    </a:lnTo>
                    <a:lnTo>
                      <a:pt x="40" y="104"/>
                    </a:lnTo>
                    <a:lnTo>
                      <a:pt x="42" y="110"/>
                    </a:lnTo>
                    <a:lnTo>
                      <a:pt x="38" y="124"/>
                    </a:lnTo>
                    <a:lnTo>
                      <a:pt x="36" y="130"/>
                    </a:lnTo>
                    <a:lnTo>
                      <a:pt x="38" y="134"/>
                    </a:lnTo>
                    <a:lnTo>
                      <a:pt x="34" y="142"/>
                    </a:lnTo>
                    <a:lnTo>
                      <a:pt x="24" y="152"/>
                    </a:lnTo>
                    <a:lnTo>
                      <a:pt x="20" y="174"/>
                    </a:lnTo>
                    <a:lnTo>
                      <a:pt x="10" y="186"/>
                    </a:lnTo>
                    <a:lnTo>
                      <a:pt x="12" y="200"/>
                    </a:lnTo>
                    <a:lnTo>
                      <a:pt x="10" y="218"/>
                    </a:lnTo>
                    <a:lnTo>
                      <a:pt x="8" y="218"/>
                    </a:lnTo>
                    <a:lnTo>
                      <a:pt x="0" y="228"/>
                    </a:lnTo>
                    <a:lnTo>
                      <a:pt x="166" y="214"/>
                    </a:lnTo>
                    <a:lnTo>
                      <a:pt x="374" y="196"/>
                    </a:lnTo>
                    <a:lnTo>
                      <a:pt x="454" y="188"/>
                    </a:lnTo>
                    <a:lnTo>
                      <a:pt x="456" y="164"/>
                    </a:lnTo>
                    <a:lnTo>
                      <a:pt x="464" y="164"/>
                    </a:lnTo>
                    <a:lnTo>
                      <a:pt x="468" y="164"/>
                    </a:lnTo>
                    <a:lnTo>
                      <a:pt x="474" y="158"/>
                    </a:lnTo>
                    <a:lnTo>
                      <a:pt x="474" y="152"/>
                    </a:lnTo>
                    <a:lnTo>
                      <a:pt x="474" y="146"/>
                    </a:lnTo>
                    <a:lnTo>
                      <a:pt x="476" y="140"/>
                    </a:lnTo>
                    <a:lnTo>
                      <a:pt x="482" y="134"/>
                    </a:lnTo>
                    <a:lnTo>
                      <a:pt x="498" y="126"/>
                    </a:lnTo>
                    <a:lnTo>
                      <a:pt x="518" y="122"/>
                    </a:lnTo>
                    <a:lnTo>
                      <a:pt x="536" y="106"/>
                    </a:lnTo>
                    <a:lnTo>
                      <a:pt x="542" y="102"/>
                    </a:lnTo>
                    <a:lnTo>
                      <a:pt x="554" y="92"/>
                    </a:lnTo>
                    <a:lnTo>
                      <a:pt x="556" y="82"/>
                    </a:lnTo>
                    <a:lnTo>
                      <a:pt x="560" y="82"/>
                    </a:lnTo>
                    <a:lnTo>
                      <a:pt x="564" y="82"/>
                    </a:lnTo>
                    <a:lnTo>
                      <a:pt x="568" y="78"/>
                    </a:lnTo>
                    <a:lnTo>
                      <a:pt x="568" y="76"/>
                    </a:lnTo>
                    <a:lnTo>
                      <a:pt x="574" y="70"/>
                    </a:lnTo>
                    <a:lnTo>
                      <a:pt x="578" y="70"/>
                    </a:lnTo>
                    <a:lnTo>
                      <a:pt x="582" y="74"/>
                    </a:lnTo>
                    <a:lnTo>
                      <a:pt x="588" y="70"/>
                    </a:lnTo>
                    <a:lnTo>
                      <a:pt x="590" y="66"/>
                    </a:lnTo>
                    <a:lnTo>
                      <a:pt x="598" y="58"/>
                    </a:lnTo>
                    <a:lnTo>
                      <a:pt x="606" y="56"/>
                    </a:lnTo>
                    <a:lnTo>
                      <a:pt x="618" y="56"/>
                    </a:lnTo>
                    <a:lnTo>
                      <a:pt x="632" y="34"/>
                    </a:lnTo>
                    <a:lnTo>
                      <a:pt x="642" y="26"/>
                    </a:lnTo>
                    <a:lnTo>
                      <a:pt x="644" y="20"/>
                    </a:lnTo>
                    <a:lnTo>
                      <a:pt x="646" y="14"/>
                    </a:lnTo>
                    <a:lnTo>
                      <a:pt x="644" y="6"/>
                    </a:lnTo>
                    <a:lnTo>
                      <a:pt x="646" y="0"/>
                    </a:lnTo>
                    <a:close/>
                  </a:path>
                </a:pathLst>
              </a:custGeom>
              <a:grpFill/>
              <a:ln w="3175" cap="flat" cmpd="sng">
                <a:solidFill>
                  <a:schemeClr val="accent1">
                    <a:lumMod val="40000"/>
                    <a:lumOff val="6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48" name="Freeform 45">
                <a:extLst>
                  <a:ext uri="{FF2B5EF4-FFF2-40B4-BE49-F238E27FC236}">
                    <a16:creationId xmlns:a16="http://schemas.microsoft.com/office/drawing/2014/main" id="{68487F30-F3D4-401F-AEB3-328F9A8A464E}"/>
                  </a:ext>
                </a:extLst>
              </p:cNvPr>
              <p:cNvSpPr>
                <a:spLocks/>
              </p:cNvSpPr>
              <p:nvPr/>
            </p:nvSpPr>
            <p:spPr bwMode="gray">
              <a:xfrm>
                <a:off x="3930" y="1489"/>
                <a:ext cx="331" cy="371"/>
              </a:xfrm>
              <a:custGeom>
                <a:avLst/>
                <a:gdLst>
                  <a:gd name="T0" fmla="*/ 28 w 330"/>
                  <a:gd name="T1" fmla="*/ 325 h 370"/>
                  <a:gd name="T2" fmla="*/ 44 w 330"/>
                  <a:gd name="T3" fmla="*/ 329 h 370"/>
                  <a:gd name="T4" fmla="*/ 56 w 330"/>
                  <a:gd name="T5" fmla="*/ 323 h 370"/>
                  <a:gd name="T6" fmla="*/ 78 w 330"/>
                  <a:gd name="T7" fmla="*/ 349 h 370"/>
                  <a:gd name="T8" fmla="*/ 106 w 330"/>
                  <a:gd name="T9" fmla="*/ 353 h 370"/>
                  <a:gd name="T10" fmla="*/ 128 w 330"/>
                  <a:gd name="T11" fmla="*/ 357 h 370"/>
                  <a:gd name="T12" fmla="*/ 148 w 330"/>
                  <a:gd name="T13" fmla="*/ 361 h 370"/>
                  <a:gd name="T14" fmla="*/ 160 w 330"/>
                  <a:gd name="T15" fmla="*/ 357 h 370"/>
                  <a:gd name="T16" fmla="*/ 169 w 330"/>
                  <a:gd name="T17" fmla="*/ 349 h 370"/>
                  <a:gd name="T18" fmla="*/ 183 w 330"/>
                  <a:gd name="T19" fmla="*/ 349 h 370"/>
                  <a:gd name="T20" fmla="*/ 199 w 330"/>
                  <a:gd name="T21" fmla="*/ 361 h 370"/>
                  <a:gd name="T22" fmla="*/ 211 w 330"/>
                  <a:gd name="T23" fmla="*/ 371 h 370"/>
                  <a:gd name="T24" fmla="*/ 229 w 330"/>
                  <a:gd name="T25" fmla="*/ 357 h 370"/>
                  <a:gd name="T26" fmla="*/ 235 w 330"/>
                  <a:gd name="T27" fmla="*/ 343 h 370"/>
                  <a:gd name="T28" fmla="*/ 241 w 330"/>
                  <a:gd name="T29" fmla="*/ 307 h 370"/>
                  <a:gd name="T30" fmla="*/ 255 w 330"/>
                  <a:gd name="T31" fmla="*/ 319 h 370"/>
                  <a:gd name="T32" fmla="*/ 261 w 330"/>
                  <a:gd name="T33" fmla="*/ 297 h 370"/>
                  <a:gd name="T34" fmla="*/ 275 w 330"/>
                  <a:gd name="T35" fmla="*/ 273 h 370"/>
                  <a:gd name="T36" fmla="*/ 281 w 330"/>
                  <a:gd name="T37" fmla="*/ 263 h 370"/>
                  <a:gd name="T38" fmla="*/ 297 w 330"/>
                  <a:gd name="T39" fmla="*/ 261 h 370"/>
                  <a:gd name="T40" fmla="*/ 313 w 330"/>
                  <a:gd name="T41" fmla="*/ 241 h 370"/>
                  <a:gd name="T42" fmla="*/ 325 w 330"/>
                  <a:gd name="T43" fmla="*/ 231 h 370"/>
                  <a:gd name="T44" fmla="*/ 321 w 330"/>
                  <a:gd name="T45" fmla="*/ 215 h 370"/>
                  <a:gd name="T46" fmla="*/ 325 w 330"/>
                  <a:gd name="T47" fmla="*/ 199 h 370"/>
                  <a:gd name="T48" fmla="*/ 317 w 330"/>
                  <a:gd name="T49" fmla="*/ 154 h 370"/>
                  <a:gd name="T50" fmla="*/ 323 w 330"/>
                  <a:gd name="T51" fmla="*/ 136 h 370"/>
                  <a:gd name="T52" fmla="*/ 331 w 330"/>
                  <a:gd name="T53" fmla="*/ 132 h 370"/>
                  <a:gd name="T54" fmla="*/ 271 w 330"/>
                  <a:gd name="T55" fmla="*/ 20 h 370"/>
                  <a:gd name="T56" fmla="*/ 247 w 330"/>
                  <a:gd name="T57" fmla="*/ 34 h 370"/>
                  <a:gd name="T58" fmla="*/ 219 w 330"/>
                  <a:gd name="T59" fmla="*/ 62 h 370"/>
                  <a:gd name="T60" fmla="*/ 201 w 330"/>
                  <a:gd name="T61" fmla="*/ 62 h 370"/>
                  <a:gd name="T62" fmla="*/ 177 w 330"/>
                  <a:gd name="T63" fmla="*/ 78 h 370"/>
                  <a:gd name="T64" fmla="*/ 154 w 330"/>
                  <a:gd name="T65" fmla="*/ 72 h 370"/>
                  <a:gd name="T66" fmla="*/ 146 w 330"/>
                  <a:gd name="T67" fmla="*/ 72 h 370"/>
                  <a:gd name="T68" fmla="*/ 146 w 330"/>
                  <a:gd name="T69" fmla="*/ 66 h 370"/>
                  <a:gd name="T70" fmla="*/ 112 w 330"/>
                  <a:gd name="T71" fmla="*/ 56 h 370"/>
                  <a:gd name="T72" fmla="*/ 96 w 330"/>
                  <a:gd name="T73" fmla="*/ 58 h 370"/>
                  <a:gd name="T74" fmla="*/ 0 w 330"/>
                  <a:gd name="T75" fmla="*/ 66 h 37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330" h="370">
                    <a:moveTo>
                      <a:pt x="0" y="66"/>
                    </a:moveTo>
                    <a:lnTo>
                      <a:pt x="28" y="324"/>
                    </a:lnTo>
                    <a:lnTo>
                      <a:pt x="36" y="324"/>
                    </a:lnTo>
                    <a:lnTo>
                      <a:pt x="44" y="328"/>
                    </a:lnTo>
                    <a:lnTo>
                      <a:pt x="48" y="328"/>
                    </a:lnTo>
                    <a:lnTo>
                      <a:pt x="56" y="322"/>
                    </a:lnTo>
                    <a:lnTo>
                      <a:pt x="72" y="334"/>
                    </a:lnTo>
                    <a:lnTo>
                      <a:pt x="78" y="348"/>
                    </a:lnTo>
                    <a:lnTo>
                      <a:pt x="90" y="354"/>
                    </a:lnTo>
                    <a:lnTo>
                      <a:pt x="106" y="352"/>
                    </a:lnTo>
                    <a:lnTo>
                      <a:pt x="122" y="364"/>
                    </a:lnTo>
                    <a:lnTo>
                      <a:pt x="128" y="356"/>
                    </a:lnTo>
                    <a:lnTo>
                      <a:pt x="134" y="354"/>
                    </a:lnTo>
                    <a:lnTo>
                      <a:pt x="148" y="360"/>
                    </a:lnTo>
                    <a:lnTo>
                      <a:pt x="158" y="358"/>
                    </a:lnTo>
                    <a:lnTo>
                      <a:pt x="160" y="356"/>
                    </a:lnTo>
                    <a:lnTo>
                      <a:pt x="166" y="354"/>
                    </a:lnTo>
                    <a:lnTo>
                      <a:pt x="168" y="348"/>
                    </a:lnTo>
                    <a:lnTo>
                      <a:pt x="178" y="342"/>
                    </a:lnTo>
                    <a:lnTo>
                      <a:pt x="182" y="348"/>
                    </a:lnTo>
                    <a:lnTo>
                      <a:pt x="190" y="360"/>
                    </a:lnTo>
                    <a:lnTo>
                      <a:pt x="198" y="360"/>
                    </a:lnTo>
                    <a:lnTo>
                      <a:pt x="208" y="368"/>
                    </a:lnTo>
                    <a:lnTo>
                      <a:pt x="210" y="370"/>
                    </a:lnTo>
                    <a:lnTo>
                      <a:pt x="220" y="370"/>
                    </a:lnTo>
                    <a:lnTo>
                      <a:pt x="228" y="356"/>
                    </a:lnTo>
                    <a:lnTo>
                      <a:pt x="234" y="352"/>
                    </a:lnTo>
                    <a:lnTo>
                      <a:pt x="234" y="342"/>
                    </a:lnTo>
                    <a:lnTo>
                      <a:pt x="234" y="330"/>
                    </a:lnTo>
                    <a:lnTo>
                      <a:pt x="240" y="306"/>
                    </a:lnTo>
                    <a:lnTo>
                      <a:pt x="246" y="306"/>
                    </a:lnTo>
                    <a:lnTo>
                      <a:pt x="254" y="318"/>
                    </a:lnTo>
                    <a:lnTo>
                      <a:pt x="262" y="308"/>
                    </a:lnTo>
                    <a:lnTo>
                      <a:pt x="260" y="296"/>
                    </a:lnTo>
                    <a:lnTo>
                      <a:pt x="268" y="280"/>
                    </a:lnTo>
                    <a:lnTo>
                      <a:pt x="274" y="272"/>
                    </a:lnTo>
                    <a:lnTo>
                      <a:pt x="274" y="268"/>
                    </a:lnTo>
                    <a:lnTo>
                      <a:pt x="280" y="262"/>
                    </a:lnTo>
                    <a:lnTo>
                      <a:pt x="288" y="264"/>
                    </a:lnTo>
                    <a:lnTo>
                      <a:pt x="296" y="260"/>
                    </a:lnTo>
                    <a:lnTo>
                      <a:pt x="298" y="258"/>
                    </a:lnTo>
                    <a:lnTo>
                      <a:pt x="312" y="240"/>
                    </a:lnTo>
                    <a:lnTo>
                      <a:pt x="316" y="238"/>
                    </a:lnTo>
                    <a:lnTo>
                      <a:pt x="324" y="230"/>
                    </a:lnTo>
                    <a:lnTo>
                      <a:pt x="322" y="220"/>
                    </a:lnTo>
                    <a:lnTo>
                      <a:pt x="320" y="214"/>
                    </a:lnTo>
                    <a:lnTo>
                      <a:pt x="320" y="206"/>
                    </a:lnTo>
                    <a:lnTo>
                      <a:pt x="324" y="198"/>
                    </a:lnTo>
                    <a:lnTo>
                      <a:pt x="330" y="162"/>
                    </a:lnTo>
                    <a:lnTo>
                      <a:pt x="316" y="154"/>
                    </a:lnTo>
                    <a:lnTo>
                      <a:pt x="326" y="146"/>
                    </a:lnTo>
                    <a:lnTo>
                      <a:pt x="322" y="136"/>
                    </a:lnTo>
                    <a:lnTo>
                      <a:pt x="328" y="130"/>
                    </a:lnTo>
                    <a:lnTo>
                      <a:pt x="330" y="132"/>
                    </a:lnTo>
                    <a:lnTo>
                      <a:pt x="308" y="0"/>
                    </a:lnTo>
                    <a:lnTo>
                      <a:pt x="270" y="20"/>
                    </a:lnTo>
                    <a:lnTo>
                      <a:pt x="254" y="30"/>
                    </a:lnTo>
                    <a:lnTo>
                      <a:pt x="246" y="34"/>
                    </a:lnTo>
                    <a:lnTo>
                      <a:pt x="224" y="58"/>
                    </a:lnTo>
                    <a:lnTo>
                      <a:pt x="218" y="62"/>
                    </a:lnTo>
                    <a:lnTo>
                      <a:pt x="212" y="62"/>
                    </a:lnTo>
                    <a:lnTo>
                      <a:pt x="200" y="62"/>
                    </a:lnTo>
                    <a:lnTo>
                      <a:pt x="194" y="64"/>
                    </a:lnTo>
                    <a:lnTo>
                      <a:pt x="176" y="78"/>
                    </a:lnTo>
                    <a:lnTo>
                      <a:pt x="168" y="76"/>
                    </a:lnTo>
                    <a:lnTo>
                      <a:pt x="154" y="72"/>
                    </a:lnTo>
                    <a:lnTo>
                      <a:pt x="150" y="74"/>
                    </a:lnTo>
                    <a:lnTo>
                      <a:pt x="146" y="72"/>
                    </a:lnTo>
                    <a:lnTo>
                      <a:pt x="150" y="66"/>
                    </a:lnTo>
                    <a:lnTo>
                      <a:pt x="146" y="66"/>
                    </a:lnTo>
                    <a:lnTo>
                      <a:pt x="136" y="64"/>
                    </a:lnTo>
                    <a:lnTo>
                      <a:pt x="112" y="56"/>
                    </a:lnTo>
                    <a:lnTo>
                      <a:pt x="108" y="56"/>
                    </a:lnTo>
                    <a:lnTo>
                      <a:pt x="96" y="58"/>
                    </a:lnTo>
                    <a:lnTo>
                      <a:pt x="96" y="52"/>
                    </a:lnTo>
                    <a:lnTo>
                      <a:pt x="0" y="66"/>
                    </a:lnTo>
                    <a:close/>
                  </a:path>
                </a:pathLst>
              </a:custGeom>
              <a:grpFill/>
              <a:ln w="3175" cap="flat" cmpd="sng">
                <a:solidFill>
                  <a:schemeClr val="accent1">
                    <a:lumMod val="40000"/>
                    <a:lumOff val="6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49" name="Freeform 46">
                <a:extLst>
                  <a:ext uri="{FF2B5EF4-FFF2-40B4-BE49-F238E27FC236}">
                    <a16:creationId xmlns:a16="http://schemas.microsoft.com/office/drawing/2014/main" id="{503D73E3-C719-4EB2-B69F-D189F41DBF77}"/>
                  </a:ext>
                </a:extLst>
              </p:cNvPr>
              <p:cNvSpPr>
                <a:spLocks/>
              </p:cNvSpPr>
              <p:nvPr/>
            </p:nvSpPr>
            <p:spPr bwMode="gray">
              <a:xfrm>
                <a:off x="4023" y="1958"/>
                <a:ext cx="699" cy="301"/>
              </a:xfrm>
              <a:custGeom>
                <a:avLst/>
                <a:gdLst>
                  <a:gd name="T0" fmla="*/ 10 w 694"/>
                  <a:gd name="T1" fmla="*/ 243 h 300"/>
                  <a:gd name="T2" fmla="*/ 20 w 694"/>
                  <a:gd name="T3" fmla="*/ 231 h 300"/>
                  <a:gd name="T4" fmla="*/ 28 w 694"/>
                  <a:gd name="T5" fmla="*/ 213 h 300"/>
                  <a:gd name="T6" fmla="*/ 83 w 694"/>
                  <a:gd name="T7" fmla="*/ 185 h 300"/>
                  <a:gd name="T8" fmla="*/ 103 w 694"/>
                  <a:gd name="T9" fmla="*/ 161 h 300"/>
                  <a:gd name="T10" fmla="*/ 115 w 694"/>
                  <a:gd name="T11" fmla="*/ 157 h 300"/>
                  <a:gd name="T12" fmla="*/ 125 w 694"/>
                  <a:gd name="T13" fmla="*/ 148 h 300"/>
                  <a:gd name="T14" fmla="*/ 137 w 694"/>
                  <a:gd name="T15" fmla="*/ 144 h 300"/>
                  <a:gd name="T16" fmla="*/ 165 w 694"/>
                  <a:gd name="T17" fmla="*/ 134 h 300"/>
                  <a:gd name="T18" fmla="*/ 191 w 694"/>
                  <a:gd name="T19" fmla="*/ 98 h 300"/>
                  <a:gd name="T20" fmla="*/ 193 w 694"/>
                  <a:gd name="T21" fmla="*/ 78 h 300"/>
                  <a:gd name="T22" fmla="*/ 214 w 694"/>
                  <a:gd name="T23" fmla="*/ 76 h 300"/>
                  <a:gd name="T24" fmla="*/ 248 w 694"/>
                  <a:gd name="T25" fmla="*/ 72 h 300"/>
                  <a:gd name="T26" fmla="*/ 661 w 694"/>
                  <a:gd name="T27" fmla="*/ 4 h 300"/>
                  <a:gd name="T28" fmla="*/ 671 w 694"/>
                  <a:gd name="T29" fmla="*/ 12 h 300"/>
                  <a:gd name="T30" fmla="*/ 683 w 694"/>
                  <a:gd name="T31" fmla="*/ 30 h 300"/>
                  <a:gd name="T32" fmla="*/ 679 w 694"/>
                  <a:gd name="T33" fmla="*/ 32 h 300"/>
                  <a:gd name="T34" fmla="*/ 667 w 694"/>
                  <a:gd name="T35" fmla="*/ 32 h 300"/>
                  <a:gd name="T36" fmla="*/ 663 w 694"/>
                  <a:gd name="T37" fmla="*/ 34 h 300"/>
                  <a:gd name="T38" fmla="*/ 639 w 694"/>
                  <a:gd name="T39" fmla="*/ 50 h 300"/>
                  <a:gd name="T40" fmla="*/ 616 w 694"/>
                  <a:gd name="T41" fmla="*/ 66 h 300"/>
                  <a:gd name="T42" fmla="*/ 624 w 694"/>
                  <a:gd name="T43" fmla="*/ 68 h 300"/>
                  <a:gd name="T44" fmla="*/ 657 w 694"/>
                  <a:gd name="T45" fmla="*/ 54 h 300"/>
                  <a:gd name="T46" fmla="*/ 669 w 694"/>
                  <a:gd name="T47" fmla="*/ 64 h 300"/>
                  <a:gd name="T48" fmla="*/ 677 w 694"/>
                  <a:gd name="T49" fmla="*/ 68 h 300"/>
                  <a:gd name="T50" fmla="*/ 691 w 694"/>
                  <a:gd name="T51" fmla="*/ 54 h 300"/>
                  <a:gd name="T52" fmla="*/ 699 w 694"/>
                  <a:gd name="T53" fmla="*/ 84 h 300"/>
                  <a:gd name="T54" fmla="*/ 687 w 694"/>
                  <a:gd name="T55" fmla="*/ 102 h 300"/>
                  <a:gd name="T56" fmla="*/ 671 w 694"/>
                  <a:gd name="T57" fmla="*/ 114 h 300"/>
                  <a:gd name="T58" fmla="*/ 647 w 694"/>
                  <a:gd name="T59" fmla="*/ 116 h 300"/>
                  <a:gd name="T60" fmla="*/ 643 w 694"/>
                  <a:gd name="T61" fmla="*/ 110 h 300"/>
                  <a:gd name="T62" fmla="*/ 637 w 694"/>
                  <a:gd name="T63" fmla="*/ 104 h 300"/>
                  <a:gd name="T64" fmla="*/ 635 w 694"/>
                  <a:gd name="T65" fmla="*/ 122 h 300"/>
                  <a:gd name="T66" fmla="*/ 643 w 694"/>
                  <a:gd name="T67" fmla="*/ 128 h 300"/>
                  <a:gd name="T68" fmla="*/ 647 w 694"/>
                  <a:gd name="T69" fmla="*/ 144 h 300"/>
                  <a:gd name="T70" fmla="*/ 618 w 694"/>
                  <a:gd name="T71" fmla="*/ 163 h 300"/>
                  <a:gd name="T72" fmla="*/ 616 w 694"/>
                  <a:gd name="T73" fmla="*/ 169 h 300"/>
                  <a:gd name="T74" fmla="*/ 657 w 694"/>
                  <a:gd name="T75" fmla="*/ 157 h 300"/>
                  <a:gd name="T76" fmla="*/ 669 w 694"/>
                  <a:gd name="T77" fmla="*/ 159 h 300"/>
                  <a:gd name="T78" fmla="*/ 637 w 694"/>
                  <a:gd name="T79" fmla="*/ 187 h 300"/>
                  <a:gd name="T80" fmla="*/ 602 w 694"/>
                  <a:gd name="T81" fmla="*/ 213 h 300"/>
                  <a:gd name="T82" fmla="*/ 596 w 694"/>
                  <a:gd name="T83" fmla="*/ 219 h 300"/>
                  <a:gd name="T84" fmla="*/ 564 w 694"/>
                  <a:gd name="T85" fmla="*/ 259 h 300"/>
                  <a:gd name="T86" fmla="*/ 546 w 694"/>
                  <a:gd name="T87" fmla="*/ 293 h 300"/>
                  <a:gd name="T88" fmla="*/ 403 w 694"/>
                  <a:gd name="T89" fmla="*/ 227 h 300"/>
                  <a:gd name="T90" fmla="*/ 294 w 694"/>
                  <a:gd name="T91" fmla="*/ 213 h 300"/>
                  <a:gd name="T92" fmla="*/ 286 w 694"/>
                  <a:gd name="T93" fmla="*/ 211 h 300"/>
                  <a:gd name="T94" fmla="*/ 175 w 694"/>
                  <a:gd name="T95" fmla="*/ 219 h 300"/>
                  <a:gd name="T96" fmla="*/ 153 w 694"/>
                  <a:gd name="T97" fmla="*/ 237 h 300"/>
                  <a:gd name="T98" fmla="*/ 0 w 694"/>
                  <a:gd name="T99" fmla="*/ 267 h 30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694" h="300">
                    <a:moveTo>
                      <a:pt x="0" y="266"/>
                    </a:moveTo>
                    <a:lnTo>
                      <a:pt x="2" y="242"/>
                    </a:lnTo>
                    <a:lnTo>
                      <a:pt x="10" y="242"/>
                    </a:lnTo>
                    <a:lnTo>
                      <a:pt x="14" y="242"/>
                    </a:lnTo>
                    <a:lnTo>
                      <a:pt x="20" y="236"/>
                    </a:lnTo>
                    <a:lnTo>
                      <a:pt x="20" y="230"/>
                    </a:lnTo>
                    <a:lnTo>
                      <a:pt x="20" y="224"/>
                    </a:lnTo>
                    <a:lnTo>
                      <a:pt x="22" y="218"/>
                    </a:lnTo>
                    <a:lnTo>
                      <a:pt x="28" y="212"/>
                    </a:lnTo>
                    <a:lnTo>
                      <a:pt x="44" y="204"/>
                    </a:lnTo>
                    <a:lnTo>
                      <a:pt x="64" y="200"/>
                    </a:lnTo>
                    <a:lnTo>
                      <a:pt x="82" y="184"/>
                    </a:lnTo>
                    <a:lnTo>
                      <a:pt x="88" y="180"/>
                    </a:lnTo>
                    <a:lnTo>
                      <a:pt x="100" y="170"/>
                    </a:lnTo>
                    <a:lnTo>
                      <a:pt x="102" y="160"/>
                    </a:lnTo>
                    <a:lnTo>
                      <a:pt x="106" y="160"/>
                    </a:lnTo>
                    <a:lnTo>
                      <a:pt x="110" y="160"/>
                    </a:lnTo>
                    <a:lnTo>
                      <a:pt x="114" y="156"/>
                    </a:lnTo>
                    <a:lnTo>
                      <a:pt x="114" y="154"/>
                    </a:lnTo>
                    <a:lnTo>
                      <a:pt x="120" y="148"/>
                    </a:lnTo>
                    <a:lnTo>
                      <a:pt x="124" y="148"/>
                    </a:lnTo>
                    <a:lnTo>
                      <a:pt x="128" y="152"/>
                    </a:lnTo>
                    <a:lnTo>
                      <a:pt x="134" y="148"/>
                    </a:lnTo>
                    <a:lnTo>
                      <a:pt x="136" y="144"/>
                    </a:lnTo>
                    <a:lnTo>
                      <a:pt x="144" y="136"/>
                    </a:lnTo>
                    <a:lnTo>
                      <a:pt x="152" y="134"/>
                    </a:lnTo>
                    <a:lnTo>
                      <a:pt x="164" y="134"/>
                    </a:lnTo>
                    <a:lnTo>
                      <a:pt x="178" y="112"/>
                    </a:lnTo>
                    <a:lnTo>
                      <a:pt x="188" y="104"/>
                    </a:lnTo>
                    <a:lnTo>
                      <a:pt x="190" y="98"/>
                    </a:lnTo>
                    <a:lnTo>
                      <a:pt x="192" y="92"/>
                    </a:lnTo>
                    <a:lnTo>
                      <a:pt x="190" y="84"/>
                    </a:lnTo>
                    <a:lnTo>
                      <a:pt x="192" y="78"/>
                    </a:lnTo>
                    <a:lnTo>
                      <a:pt x="192" y="76"/>
                    </a:lnTo>
                    <a:lnTo>
                      <a:pt x="214" y="72"/>
                    </a:lnTo>
                    <a:lnTo>
                      <a:pt x="212" y="76"/>
                    </a:lnTo>
                    <a:lnTo>
                      <a:pt x="234" y="74"/>
                    </a:lnTo>
                    <a:lnTo>
                      <a:pt x="242" y="72"/>
                    </a:lnTo>
                    <a:lnTo>
                      <a:pt x="246" y="72"/>
                    </a:lnTo>
                    <a:lnTo>
                      <a:pt x="454" y="38"/>
                    </a:lnTo>
                    <a:lnTo>
                      <a:pt x="652" y="0"/>
                    </a:lnTo>
                    <a:lnTo>
                      <a:pt x="656" y="4"/>
                    </a:lnTo>
                    <a:lnTo>
                      <a:pt x="658" y="8"/>
                    </a:lnTo>
                    <a:lnTo>
                      <a:pt x="664" y="10"/>
                    </a:lnTo>
                    <a:lnTo>
                      <a:pt x="666" y="12"/>
                    </a:lnTo>
                    <a:lnTo>
                      <a:pt x="670" y="16"/>
                    </a:lnTo>
                    <a:lnTo>
                      <a:pt x="672" y="20"/>
                    </a:lnTo>
                    <a:lnTo>
                      <a:pt x="678" y="30"/>
                    </a:lnTo>
                    <a:lnTo>
                      <a:pt x="676" y="32"/>
                    </a:lnTo>
                    <a:lnTo>
                      <a:pt x="674" y="32"/>
                    </a:lnTo>
                    <a:lnTo>
                      <a:pt x="672" y="30"/>
                    </a:lnTo>
                    <a:lnTo>
                      <a:pt x="666" y="32"/>
                    </a:lnTo>
                    <a:lnTo>
                      <a:pt x="662" y="32"/>
                    </a:lnTo>
                    <a:lnTo>
                      <a:pt x="658" y="30"/>
                    </a:lnTo>
                    <a:lnTo>
                      <a:pt x="656" y="30"/>
                    </a:lnTo>
                    <a:lnTo>
                      <a:pt x="658" y="34"/>
                    </a:lnTo>
                    <a:lnTo>
                      <a:pt x="656" y="36"/>
                    </a:lnTo>
                    <a:lnTo>
                      <a:pt x="638" y="46"/>
                    </a:lnTo>
                    <a:lnTo>
                      <a:pt x="634" y="50"/>
                    </a:lnTo>
                    <a:lnTo>
                      <a:pt x="628" y="56"/>
                    </a:lnTo>
                    <a:lnTo>
                      <a:pt x="616" y="58"/>
                    </a:lnTo>
                    <a:lnTo>
                      <a:pt x="612" y="66"/>
                    </a:lnTo>
                    <a:lnTo>
                      <a:pt x="612" y="68"/>
                    </a:lnTo>
                    <a:lnTo>
                      <a:pt x="614" y="70"/>
                    </a:lnTo>
                    <a:lnTo>
                      <a:pt x="620" y="68"/>
                    </a:lnTo>
                    <a:lnTo>
                      <a:pt x="632" y="62"/>
                    </a:lnTo>
                    <a:lnTo>
                      <a:pt x="644" y="58"/>
                    </a:lnTo>
                    <a:lnTo>
                      <a:pt x="652" y="54"/>
                    </a:lnTo>
                    <a:lnTo>
                      <a:pt x="664" y="54"/>
                    </a:lnTo>
                    <a:lnTo>
                      <a:pt x="664" y="56"/>
                    </a:lnTo>
                    <a:lnTo>
                      <a:pt x="664" y="64"/>
                    </a:lnTo>
                    <a:lnTo>
                      <a:pt x="664" y="66"/>
                    </a:lnTo>
                    <a:lnTo>
                      <a:pt x="668" y="70"/>
                    </a:lnTo>
                    <a:lnTo>
                      <a:pt x="672" y="68"/>
                    </a:lnTo>
                    <a:lnTo>
                      <a:pt x="674" y="64"/>
                    </a:lnTo>
                    <a:lnTo>
                      <a:pt x="682" y="54"/>
                    </a:lnTo>
                    <a:lnTo>
                      <a:pt x="686" y="54"/>
                    </a:lnTo>
                    <a:lnTo>
                      <a:pt x="692" y="64"/>
                    </a:lnTo>
                    <a:lnTo>
                      <a:pt x="692" y="80"/>
                    </a:lnTo>
                    <a:lnTo>
                      <a:pt x="694" y="84"/>
                    </a:lnTo>
                    <a:lnTo>
                      <a:pt x="694" y="88"/>
                    </a:lnTo>
                    <a:lnTo>
                      <a:pt x="684" y="96"/>
                    </a:lnTo>
                    <a:lnTo>
                      <a:pt x="682" y="102"/>
                    </a:lnTo>
                    <a:lnTo>
                      <a:pt x="680" y="106"/>
                    </a:lnTo>
                    <a:lnTo>
                      <a:pt x="672" y="112"/>
                    </a:lnTo>
                    <a:lnTo>
                      <a:pt x="666" y="114"/>
                    </a:lnTo>
                    <a:lnTo>
                      <a:pt x="660" y="118"/>
                    </a:lnTo>
                    <a:lnTo>
                      <a:pt x="646" y="116"/>
                    </a:lnTo>
                    <a:lnTo>
                      <a:pt x="642" y="116"/>
                    </a:lnTo>
                    <a:lnTo>
                      <a:pt x="640" y="116"/>
                    </a:lnTo>
                    <a:lnTo>
                      <a:pt x="638" y="110"/>
                    </a:lnTo>
                    <a:lnTo>
                      <a:pt x="638" y="108"/>
                    </a:lnTo>
                    <a:lnTo>
                      <a:pt x="636" y="106"/>
                    </a:lnTo>
                    <a:lnTo>
                      <a:pt x="632" y="104"/>
                    </a:lnTo>
                    <a:lnTo>
                      <a:pt x="630" y="106"/>
                    </a:lnTo>
                    <a:lnTo>
                      <a:pt x="632" y="120"/>
                    </a:lnTo>
                    <a:lnTo>
                      <a:pt x="630" y="122"/>
                    </a:lnTo>
                    <a:lnTo>
                      <a:pt x="628" y="120"/>
                    </a:lnTo>
                    <a:lnTo>
                      <a:pt x="632" y="128"/>
                    </a:lnTo>
                    <a:lnTo>
                      <a:pt x="638" y="128"/>
                    </a:lnTo>
                    <a:lnTo>
                      <a:pt x="642" y="134"/>
                    </a:lnTo>
                    <a:lnTo>
                      <a:pt x="638" y="140"/>
                    </a:lnTo>
                    <a:lnTo>
                      <a:pt x="642" y="144"/>
                    </a:lnTo>
                    <a:lnTo>
                      <a:pt x="626" y="162"/>
                    </a:lnTo>
                    <a:lnTo>
                      <a:pt x="622" y="164"/>
                    </a:lnTo>
                    <a:lnTo>
                      <a:pt x="614" y="162"/>
                    </a:lnTo>
                    <a:lnTo>
                      <a:pt x="608" y="162"/>
                    </a:lnTo>
                    <a:lnTo>
                      <a:pt x="606" y="164"/>
                    </a:lnTo>
                    <a:lnTo>
                      <a:pt x="612" y="168"/>
                    </a:lnTo>
                    <a:lnTo>
                      <a:pt x="628" y="166"/>
                    </a:lnTo>
                    <a:lnTo>
                      <a:pt x="638" y="164"/>
                    </a:lnTo>
                    <a:lnTo>
                      <a:pt x="652" y="156"/>
                    </a:lnTo>
                    <a:lnTo>
                      <a:pt x="654" y="152"/>
                    </a:lnTo>
                    <a:lnTo>
                      <a:pt x="658" y="152"/>
                    </a:lnTo>
                    <a:lnTo>
                      <a:pt x="664" y="158"/>
                    </a:lnTo>
                    <a:lnTo>
                      <a:pt x="658" y="170"/>
                    </a:lnTo>
                    <a:lnTo>
                      <a:pt x="646" y="184"/>
                    </a:lnTo>
                    <a:lnTo>
                      <a:pt x="632" y="186"/>
                    </a:lnTo>
                    <a:lnTo>
                      <a:pt x="628" y="188"/>
                    </a:lnTo>
                    <a:lnTo>
                      <a:pt x="612" y="190"/>
                    </a:lnTo>
                    <a:lnTo>
                      <a:pt x="598" y="212"/>
                    </a:lnTo>
                    <a:lnTo>
                      <a:pt x="592" y="214"/>
                    </a:lnTo>
                    <a:lnTo>
                      <a:pt x="592" y="218"/>
                    </a:lnTo>
                    <a:lnTo>
                      <a:pt x="576" y="228"/>
                    </a:lnTo>
                    <a:lnTo>
                      <a:pt x="568" y="240"/>
                    </a:lnTo>
                    <a:lnTo>
                      <a:pt x="560" y="258"/>
                    </a:lnTo>
                    <a:lnTo>
                      <a:pt x="556" y="282"/>
                    </a:lnTo>
                    <a:lnTo>
                      <a:pt x="552" y="288"/>
                    </a:lnTo>
                    <a:lnTo>
                      <a:pt x="542" y="292"/>
                    </a:lnTo>
                    <a:lnTo>
                      <a:pt x="510" y="296"/>
                    </a:lnTo>
                    <a:lnTo>
                      <a:pt x="508" y="300"/>
                    </a:lnTo>
                    <a:lnTo>
                      <a:pt x="400" y="226"/>
                    </a:lnTo>
                    <a:lnTo>
                      <a:pt x="312" y="238"/>
                    </a:lnTo>
                    <a:lnTo>
                      <a:pt x="310" y="226"/>
                    </a:lnTo>
                    <a:lnTo>
                      <a:pt x="292" y="212"/>
                    </a:lnTo>
                    <a:lnTo>
                      <a:pt x="286" y="218"/>
                    </a:lnTo>
                    <a:lnTo>
                      <a:pt x="282" y="214"/>
                    </a:lnTo>
                    <a:lnTo>
                      <a:pt x="284" y="210"/>
                    </a:lnTo>
                    <a:lnTo>
                      <a:pt x="282" y="208"/>
                    </a:lnTo>
                    <a:lnTo>
                      <a:pt x="178" y="220"/>
                    </a:lnTo>
                    <a:lnTo>
                      <a:pt x="174" y="218"/>
                    </a:lnTo>
                    <a:lnTo>
                      <a:pt x="172" y="222"/>
                    </a:lnTo>
                    <a:lnTo>
                      <a:pt x="152" y="232"/>
                    </a:lnTo>
                    <a:lnTo>
                      <a:pt x="152" y="236"/>
                    </a:lnTo>
                    <a:lnTo>
                      <a:pt x="144" y="236"/>
                    </a:lnTo>
                    <a:lnTo>
                      <a:pt x="120" y="248"/>
                    </a:lnTo>
                    <a:lnTo>
                      <a:pt x="0" y="266"/>
                    </a:lnTo>
                    <a:close/>
                  </a:path>
                </a:pathLst>
              </a:custGeom>
              <a:grpFill/>
              <a:ln w="3175" cap="flat" cmpd="sng">
                <a:solidFill>
                  <a:schemeClr val="accent1">
                    <a:lumMod val="40000"/>
                    <a:lumOff val="6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50" name="Freeform 47">
                <a:extLst>
                  <a:ext uri="{FF2B5EF4-FFF2-40B4-BE49-F238E27FC236}">
                    <a16:creationId xmlns:a16="http://schemas.microsoft.com/office/drawing/2014/main" id="{9E21D673-3294-41F4-A333-E0438C2343A6}"/>
                  </a:ext>
                </a:extLst>
              </p:cNvPr>
              <p:cNvSpPr>
                <a:spLocks/>
              </p:cNvSpPr>
              <p:nvPr/>
            </p:nvSpPr>
            <p:spPr bwMode="gray">
              <a:xfrm>
                <a:off x="4139" y="1619"/>
                <a:ext cx="356" cy="351"/>
              </a:xfrm>
              <a:custGeom>
                <a:avLst/>
                <a:gdLst>
                  <a:gd name="T0" fmla="*/ 119 w 354"/>
                  <a:gd name="T1" fmla="*/ 0 h 350"/>
                  <a:gd name="T2" fmla="*/ 117 w 354"/>
                  <a:gd name="T3" fmla="*/ 16 h 350"/>
                  <a:gd name="T4" fmla="*/ 121 w 354"/>
                  <a:gd name="T5" fmla="*/ 32 h 350"/>
                  <a:gd name="T6" fmla="*/ 111 w 354"/>
                  <a:gd name="T7" fmla="*/ 76 h 350"/>
                  <a:gd name="T8" fmla="*/ 113 w 354"/>
                  <a:gd name="T9" fmla="*/ 90 h 350"/>
                  <a:gd name="T10" fmla="*/ 107 w 354"/>
                  <a:gd name="T11" fmla="*/ 108 h 350"/>
                  <a:gd name="T12" fmla="*/ 88 w 354"/>
                  <a:gd name="T13" fmla="*/ 128 h 350"/>
                  <a:gd name="T14" fmla="*/ 78 w 354"/>
                  <a:gd name="T15" fmla="*/ 134 h 350"/>
                  <a:gd name="T16" fmla="*/ 64 w 354"/>
                  <a:gd name="T17" fmla="*/ 138 h 350"/>
                  <a:gd name="T18" fmla="*/ 58 w 354"/>
                  <a:gd name="T19" fmla="*/ 150 h 350"/>
                  <a:gd name="T20" fmla="*/ 52 w 354"/>
                  <a:gd name="T21" fmla="*/ 179 h 350"/>
                  <a:gd name="T22" fmla="*/ 36 w 354"/>
                  <a:gd name="T23" fmla="*/ 177 h 350"/>
                  <a:gd name="T24" fmla="*/ 24 w 354"/>
                  <a:gd name="T25" fmla="*/ 201 h 350"/>
                  <a:gd name="T26" fmla="*/ 24 w 354"/>
                  <a:gd name="T27" fmla="*/ 223 h 350"/>
                  <a:gd name="T28" fmla="*/ 10 w 354"/>
                  <a:gd name="T29" fmla="*/ 241 h 350"/>
                  <a:gd name="T30" fmla="*/ 2 w 354"/>
                  <a:gd name="T31" fmla="*/ 255 h 350"/>
                  <a:gd name="T32" fmla="*/ 2 w 354"/>
                  <a:gd name="T33" fmla="*/ 269 h 350"/>
                  <a:gd name="T34" fmla="*/ 20 w 354"/>
                  <a:gd name="T35" fmla="*/ 295 h 350"/>
                  <a:gd name="T36" fmla="*/ 32 w 354"/>
                  <a:gd name="T37" fmla="*/ 313 h 350"/>
                  <a:gd name="T38" fmla="*/ 44 w 354"/>
                  <a:gd name="T39" fmla="*/ 315 h 350"/>
                  <a:gd name="T40" fmla="*/ 48 w 354"/>
                  <a:gd name="T41" fmla="*/ 319 h 350"/>
                  <a:gd name="T42" fmla="*/ 60 w 354"/>
                  <a:gd name="T43" fmla="*/ 323 h 350"/>
                  <a:gd name="T44" fmla="*/ 60 w 354"/>
                  <a:gd name="T45" fmla="*/ 333 h 350"/>
                  <a:gd name="T46" fmla="*/ 88 w 354"/>
                  <a:gd name="T47" fmla="*/ 351 h 350"/>
                  <a:gd name="T48" fmla="*/ 107 w 354"/>
                  <a:gd name="T49" fmla="*/ 345 h 350"/>
                  <a:gd name="T50" fmla="*/ 113 w 354"/>
                  <a:gd name="T51" fmla="*/ 335 h 350"/>
                  <a:gd name="T52" fmla="*/ 123 w 354"/>
                  <a:gd name="T53" fmla="*/ 343 h 350"/>
                  <a:gd name="T54" fmla="*/ 149 w 354"/>
                  <a:gd name="T55" fmla="*/ 333 h 350"/>
                  <a:gd name="T56" fmla="*/ 155 w 354"/>
                  <a:gd name="T57" fmla="*/ 321 h 350"/>
                  <a:gd name="T58" fmla="*/ 175 w 354"/>
                  <a:gd name="T59" fmla="*/ 311 h 350"/>
                  <a:gd name="T60" fmla="*/ 193 w 354"/>
                  <a:gd name="T61" fmla="*/ 297 h 350"/>
                  <a:gd name="T62" fmla="*/ 191 w 354"/>
                  <a:gd name="T63" fmla="*/ 279 h 350"/>
                  <a:gd name="T64" fmla="*/ 221 w 354"/>
                  <a:gd name="T65" fmla="*/ 189 h 350"/>
                  <a:gd name="T66" fmla="*/ 235 w 354"/>
                  <a:gd name="T67" fmla="*/ 195 h 350"/>
                  <a:gd name="T68" fmla="*/ 241 w 354"/>
                  <a:gd name="T69" fmla="*/ 203 h 350"/>
                  <a:gd name="T70" fmla="*/ 257 w 354"/>
                  <a:gd name="T71" fmla="*/ 191 h 350"/>
                  <a:gd name="T72" fmla="*/ 270 w 354"/>
                  <a:gd name="T73" fmla="*/ 156 h 350"/>
                  <a:gd name="T74" fmla="*/ 286 w 354"/>
                  <a:gd name="T75" fmla="*/ 146 h 350"/>
                  <a:gd name="T76" fmla="*/ 296 w 354"/>
                  <a:gd name="T77" fmla="*/ 136 h 350"/>
                  <a:gd name="T78" fmla="*/ 306 w 354"/>
                  <a:gd name="T79" fmla="*/ 120 h 350"/>
                  <a:gd name="T80" fmla="*/ 304 w 354"/>
                  <a:gd name="T81" fmla="*/ 114 h 350"/>
                  <a:gd name="T82" fmla="*/ 306 w 354"/>
                  <a:gd name="T83" fmla="*/ 90 h 350"/>
                  <a:gd name="T84" fmla="*/ 346 w 354"/>
                  <a:gd name="T85" fmla="*/ 110 h 350"/>
                  <a:gd name="T86" fmla="*/ 352 w 354"/>
                  <a:gd name="T87" fmla="*/ 110 h 350"/>
                  <a:gd name="T88" fmla="*/ 356 w 354"/>
                  <a:gd name="T89" fmla="*/ 92 h 350"/>
                  <a:gd name="T90" fmla="*/ 344 w 354"/>
                  <a:gd name="T91" fmla="*/ 72 h 350"/>
                  <a:gd name="T92" fmla="*/ 334 w 354"/>
                  <a:gd name="T93" fmla="*/ 68 h 350"/>
                  <a:gd name="T94" fmla="*/ 322 w 354"/>
                  <a:gd name="T95" fmla="*/ 64 h 350"/>
                  <a:gd name="T96" fmla="*/ 296 w 354"/>
                  <a:gd name="T97" fmla="*/ 78 h 350"/>
                  <a:gd name="T98" fmla="*/ 276 w 354"/>
                  <a:gd name="T99" fmla="*/ 80 h 350"/>
                  <a:gd name="T100" fmla="*/ 268 w 354"/>
                  <a:gd name="T101" fmla="*/ 84 h 350"/>
                  <a:gd name="T102" fmla="*/ 255 w 354"/>
                  <a:gd name="T103" fmla="*/ 96 h 350"/>
                  <a:gd name="T104" fmla="*/ 233 w 354"/>
                  <a:gd name="T105" fmla="*/ 116 h 350"/>
                  <a:gd name="T106" fmla="*/ 225 w 354"/>
                  <a:gd name="T107" fmla="*/ 126 h 350"/>
                  <a:gd name="T108" fmla="*/ 137 w 354"/>
                  <a:gd name="T109" fmla="*/ 90 h 35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354" h="350">
                    <a:moveTo>
                      <a:pt x="120" y="2"/>
                    </a:moveTo>
                    <a:lnTo>
                      <a:pt x="118" y="0"/>
                    </a:lnTo>
                    <a:lnTo>
                      <a:pt x="112" y="6"/>
                    </a:lnTo>
                    <a:lnTo>
                      <a:pt x="116" y="16"/>
                    </a:lnTo>
                    <a:lnTo>
                      <a:pt x="106" y="24"/>
                    </a:lnTo>
                    <a:lnTo>
                      <a:pt x="120" y="32"/>
                    </a:lnTo>
                    <a:lnTo>
                      <a:pt x="114" y="68"/>
                    </a:lnTo>
                    <a:lnTo>
                      <a:pt x="110" y="76"/>
                    </a:lnTo>
                    <a:lnTo>
                      <a:pt x="110" y="84"/>
                    </a:lnTo>
                    <a:lnTo>
                      <a:pt x="112" y="90"/>
                    </a:lnTo>
                    <a:lnTo>
                      <a:pt x="114" y="100"/>
                    </a:lnTo>
                    <a:lnTo>
                      <a:pt x="106" y="108"/>
                    </a:lnTo>
                    <a:lnTo>
                      <a:pt x="102" y="110"/>
                    </a:lnTo>
                    <a:lnTo>
                      <a:pt x="88" y="128"/>
                    </a:lnTo>
                    <a:lnTo>
                      <a:pt x="86" y="130"/>
                    </a:lnTo>
                    <a:lnTo>
                      <a:pt x="78" y="134"/>
                    </a:lnTo>
                    <a:lnTo>
                      <a:pt x="70" y="132"/>
                    </a:lnTo>
                    <a:lnTo>
                      <a:pt x="64" y="138"/>
                    </a:lnTo>
                    <a:lnTo>
                      <a:pt x="64" y="142"/>
                    </a:lnTo>
                    <a:lnTo>
                      <a:pt x="58" y="150"/>
                    </a:lnTo>
                    <a:lnTo>
                      <a:pt x="50" y="166"/>
                    </a:lnTo>
                    <a:lnTo>
                      <a:pt x="52" y="178"/>
                    </a:lnTo>
                    <a:lnTo>
                      <a:pt x="44" y="188"/>
                    </a:lnTo>
                    <a:lnTo>
                      <a:pt x="36" y="176"/>
                    </a:lnTo>
                    <a:lnTo>
                      <a:pt x="30" y="176"/>
                    </a:lnTo>
                    <a:lnTo>
                      <a:pt x="24" y="200"/>
                    </a:lnTo>
                    <a:lnTo>
                      <a:pt x="24" y="212"/>
                    </a:lnTo>
                    <a:lnTo>
                      <a:pt x="24" y="222"/>
                    </a:lnTo>
                    <a:lnTo>
                      <a:pt x="18" y="226"/>
                    </a:lnTo>
                    <a:lnTo>
                      <a:pt x="10" y="240"/>
                    </a:lnTo>
                    <a:lnTo>
                      <a:pt x="0" y="240"/>
                    </a:lnTo>
                    <a:lnTo>
                      <a:pt x="2" y="254"/>
                    </a:lnTo>
                    <a:lnTo>
                      <a:pt x="2" y="262"/>
                    </a:lnTo>
                    <a:lnTo>
                      <a:pt x="2" y="268"/>
                    </a:lnTo>
                    <a:lnTo>
                      <a:pt x="4" y="274"/>
                    </a:lnTo>
                    <a:lnTo>
                      <a:pt x="20" y="294"/>
                    </a:lnTo>
                    <a:lnTo>
                      <a:pt x="30" y="310"/>
                    </a:lnTo>
                    <a:lnTo>
                      <a:pt x="32" y="312"/>
                    </a:lnTo>
                    <a:lnTo>
                      <a:pt x="36" y="312"/>
                    </a:lnTo>
                    <a:lnTo>
                      <a:pt x="44" y="314"/>
                    </a:lnTo>
                    <a:lnTo>
                      <a:pt x="46" y="318"/>
                    </a:lnTo>
                    <a:lnTo>
                      <a:pt x="48" y="318"/>
                    </a:lnTo>
                    <a:lnTo>
                      <a:pt x="54" y="322"/>
                    </a:lnTo>
                    <a:lnTo>
                      <a:pt x="60" y="322"/>
                    </a:lnTo>
                    <a:lnTo>
                      <a:pt x="62" y="324"/>
                    </a:lnTo>
                    <a:lnTo>
                      <a:pt x="60" y="332"/>
                    </a:lnTo>
                    <a:lnTo>
                      <a:pt x="70" y="344"/>
                    </a:lnTo>
                    <a:lnTo>
                      <a:pt x="88" y="350"/>
                    </a:lnTo>
                    <a:lnTo>
                      <a:pt x="96" y="350"/>
                    </a:lnTo>
                    <a:lnTo>
                      <a:pt x="106" y="344"/>
                    </a:lnTo>
                    <a:lnTo>
                      <a:pt x="106" y="338"/>
                    </a:lnTo>
                    <a:lnTo>
                      <a:pt x="112" y="334"/>
                    </a:lnTo>
                    <a:lnTo>
                      <a:pt x="120" y="340"/>
                    </a:lnTo>
                    <a:lnTo>
                      <a:pt x="122" y="342"/>
                    </a:lnTo>
                    <a:lnTo>
                      <a:pt x="128" y="340"/>
                    </a:lnTo>
                    <a:lnTo>
                      <a:pt x="148" y="332"/>
                    </a:lnTo>
                    <a:lnTo>
                      <a:pt x="152" y="320"/>
                    </a:lnTo>
                    <a:lnTo>
                      <a:pt x="154" y="320"/>
                    </a:lnTo>
                    <a:lnTo>
                      <a:pt x="158" y="324"/>
                    </a:lnTo>
                    <a:lnTo>
                      <a:pt x="174" y="310"/>
                    </a:lnTo>
                    <a:lnTo>
                      <a:pt x="180" y="314"/>
                    </a:lnTo>
                    <a:lnTo>
                      <a:pt x="192" y="296"/>
                    </a:lnTo>
                    <a:lnTo>
                      <a:pt x="188" y="290"/>
                    </a:lnTo>
                    <a:lnTo>
                      <a:pt x="190" y="278"/>
                    </a:lnTo>
                    <a:lnTo>
                      <a:pt x="204" y="254"/>
                    </a:lnTo>
                    <a:lnTo>
                      <a:pt x="220" y="188"/>
                    </a:lnTo>
                    <a:lnTo>
                      <a:pt x="224" y="188"/>
                    </a:lnTo>
                    <a:lnTo>
                      <a:pt x="234" y="194"/>
                    </a:lnTo>
                    <a:lnTo>
                      <a:pt x="234" y="198"/>
                    </a:lnTo>
                    <a:lnTo>
                      <a:pt x="240" y="202"/>
                    </a:lnTo>
                    <a:lnTo>
                      <a:pt x="250" y="200"/>
                    </a:lnTo>
                    <a:lnTo>
                      <a:pt x="256" y="190"/>
                    </a:lnTo>
                    <a:lnTo>
                      <a:pt x="262" y="164"/>
                    </a:lnTo>
                    <a:lnTo>
                      <a:pt x="268" y="156"/>
                    </a:lnTo>
                    <a:lnTo>
                      <a:pt x="278" y="160"/>
                    </a:lnTo>
                    <a:lnTo>
                      <a:pt x="284" y="146"/>
                    </a:lnTo>
                    <a:lnTo>
                      <a:pt x="290" y="142"/>
                    </a:lnTo>
                    <a:lnTo>
                      <a:pt x="294" y="136"/>
                    </a:lnTo>
                    <a:lnTo>
                      <a:pt x="300" y="122"/>
                    </a:lnTo>
                    <a:lnTo>
                      <a:pt x="304" y="120"/>
                    </a:lnTo>
                    <a:lnTo>
                      <a:pt x="304" y="116"/>
                    </a:lnTo>
                    <a:lnTo>
                      <a:pt x="302" y="114"/>
                    </a:lnTo>
                    <a:lnTo>
                      <a:pt x="302" y="94"/>
                    </a:lnTo>
                    <a:lnTo>
                      <a:pt x="304" y="90"/>
                    </a:lnTo>
                    <a:lnTo>
                      <a:pt x="308" y="88"/>
                    </a:lnTo>
                    <a:lnTo>
                      <a:pt x="344" y="110"/>
                    </a:lnTo>
                    <a:lnTo>
                      <a:pt x="348" y="112"/>
                    </a:lnTo>
                    <a:lnTo>
                      <a:pt x="350" y="110"/>
                    </a:lnTo>
                    <a:lnTo>
                      <a:pt x="354" y="92"/>
                    </a:lnTo>
                    <a:lnTo>
                      <a:pt x="346" y="74"/>
                    </a:lnTo>
                    <a:lnTo>
                      <a:pt x="342" y="72"/>
                    </a:lnTo>
                    <a:lnTo>
                      <a:pt x="340" y="64"/>
                    </a:lnTo>
                    <a:lnTo>
                      <a:pt x="332" y="68"/>
                    </a:lnTo>
                    <a:lnTo>
                      <a:pt x="326" y="66"/>
                    </a:lnTo>
                    <a:lnTo>
                      <a:pt x="320" y="64"/>
                    </a:lnTo>
                    <a:lnTo>
                      <a:pt x="296" y="72"/>
                    </a:lnTo>
                    <a:lnTo>
                      <a:pt x="294" y="78"/>
                    </a:lnTo>
                    <a:lnTo>
                      <a:pt x="284" y="82"/>
                    </a:lnTo>
                    <a:lnTo>
                      <a:pt x="274" y="80"/>
                    </a:lnTo>
                    <a:lnTo>
                      <a:pt x="270" y="74"/>
                    </a:lnTo>
                    <a:lnTo>
                      <a:pt x="266" y="84"/>
                    </a:lnTo>
                    <a:lnTo>
                      <a:pt x="260" y="88"/>
                    </a:lnTo>
                    <a:lnTo>
                      <a:pt x="254" y="96"/>
                    </a:lnTo>
                    <a:lnTo>
                      <a:pt x="248" y="98"/>
                    </a:lnTo>
                    <a:lnTo>
                      <a:pt x="232" y="116"/>
                    </a:lnTo>
                    <a:lnTo>
                      <a:pt x="228" y="118"/>
                    </a:lnTo>
                    <a:lnTo>
                      <a:pt x="224" y="126"/>
                    </a:lnTo>
                    <a:lnTo>
                      <a:pt x="212" y="74"/>
                    </a:lnTo>
                    <a:lnTo>
                      <a:pt x="136" y="90"/>
                    </a:lnTo>
                    <a:lnTo>
                      <a:pt x="120" y="2"/>
                    </a:lnTo>
                    <a:close/>
                  </a:path>
                </a:pathLst>
              </a:custGeom>
              <a:grpFill/>
              <a:ln w="3175" cap="flat" cmpd="sng">
                <a:solidFill>
                  <a:schemeClr val="accent1">
                    <a:lumMod val="40000"/>
                    <a:lumOff val="6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51" name="Freeform 48">
                <a:extLst>
                  <a:ext uri="{FF2B5EF4-FFF2-40B4-BE49-F238E27FC236}">
                    <a16:creationId xmlns:a16="http://schemas.microsoft.com/office/drawing/2014/main" id="{22AF93FB-6121-44A8-86BE-CD5F729B0C1E}"/>
                  </a:ext>
                </a:extLst>
              </p:cNvPr>
              <p:cNvSpPr>
                <a:spLocks/>
              </p:cNvSpPr>
              <p:nvPr/>
            </p:nvSpPr>
            <p:spPr bwMode="gray">
              <a:xfrm>
                <a:off x="987" y="1278"/>
                <a:ext cx="633" cy="1080"/>
              </a:xfrm>
              <a:custGeom>
                <a:avLst/>
                <a:gdLst>
                  <a:gd name="T0" fmla="*/ 358 w 630"/>
                  <a:gd name="T1" fmla="*/ 1054 h 1076"/>
                  <a:gd name="T2" fmla="*/ 360 w 630"/>
                  <a:gd name="T3" fmla="*/ 1038 h 1076"/>
                  <a:gd name="T4" fmla="*/ 352 w 630"/>
                  <a:gd name="T5" fmla="*/ 1026 h 1076"/>
                  <a:gd name="T6" fmla="*/ 336 w 630"/>
                  <a:gd name="T7" fmla="*/ 956 h 1076"/>
                  <a:gd name="T8" fmla="*/ 297 w 630"/>
                  <a:gd name="T9" fmla="*/ 915 h 1076"/>
                  <a:gd name="T10" fmla="*/ 283 w 630"/>
                  <a:gd name="T11" fmla="*/ 899 h 1076"/>
                  <a:gd name="T12" fmla="*/ 275 w 630"/>
                  <a:gd name="T13" fmla="*/ 879 h 1076"/>
                  <a:gd name="T14" fmla="*/ 229 w 630"/>
                  <a:gd name="T15" fmla="*/ 861 h 1076"/>
                  <a:gd name="T16" fmla="*/ 195 w 630"/>
                  <a:gd name="T17" fmla="*/ 825 h 1076"/>
                  <a:gd name="T18" fmla="*/ 133 w 630"/>
                  <a:gd name="T19" fmla="*/ 801 h 1076"/>
                  <a:gd name="T20" fmla="*/ 129 w 630"/>
                  <a:gd name="T21" fmla="*/ 777 h 1076"/>
                  <a:gd name="T22" fmla="*/ 137 w 630"/>
                  <a:gd name="T23" fmla="*/ 743 h 1076"/>
                  <a:gd name="T24" fmla="*/ 125 w 630"/>
                  <a:gd name="T25" fmla="*/ 715 h 1076"/>
                  <a:gd name="T26" fmla="*/ 129 w 630"/>
                  <a:gd name="T27" fmla="*/ 703 h 1076"/>
                  <a:gd name="T28" fmla="*/ 94 w 630"/>
                  <a:gd name="T29" fmla="*/ 640 h 1076"/>
                  <a:gd name="T30" fmla="*/ 70 w 630"/>
                  <a:gd name="T31" fmla="*/ 596 h 1076"/>
                  <a:gd name="T32" fmla="*/ 82 w 630"/>
                  <a:gd name="T33" fmla="*/ 566 h 1076"/>
                  <a:gd name="T34" fmla="*/ 86 w 630"/>
                  <a:gd name="T35" fmla="*/ 534 h 1076"/>
                  <a:gd name="T36" fmla="*/ 56 w 630"/>
                  <a:gd name="T37" fmla="*/ 504 h 1076"/>
                  <a:gd name="T38" fmla="*/ 58 w 630"/>
                  <a:gd name="T39" fmla="*/ 458 h 1076"/>
                  <a:gd name="T40" fmla="*/ 68 w 630"/>
                  <a:gd name="T41" fmla="*/ 440 h 1076"/>
                  <a:gd name="T42" fmla="*/ 72 w 630"/>
                  <a:gd name="T43" fmla="*/ 462 h 1076"/>
                  <a:gd name="T44" fmla="*/ 88 w 630"/>
                  <a:gd name="T45" fmla="*/ 458 h 1076"/>
                  <a:gd name="T46" fmla="*/ 82 w 630"/>
                  <a:gd name="T47" fmla="*/ 416 h 1076"/>
                  <a:gd name="T48" fmla="*/ 70 w 630"/>
                  <a:gd name="T49" fmla="*/ 428 h 1076"/>
                  <a:gd name="T50" fmla="*/ 46 w 630"/>
                  <a:gd name="T51" fmla="*/ 414 h 1076"/>
                  <a:gd name="T52" fmla="*/ 38 w 630"/>
                  <a:gd name="T53" fmla="*/ 397 h 1076"/>
                  <a:gd name="T54" fmla="*/ 18 w 630"/>
                  <a:gd name="T55" fmla="*/ 331 h 1076"/>
                  <a:gd name="T56" fmla="*/ 10 w 630"/>
                  <a:gd name="T57" fmla="*/ 281 h 1076"/>
                  <a:gd name="T58" fmla="*/ 22 w 630"/>
                  <a:gd name="T59" fmla="*/ 241 h 1076"/>
                  <a:gd name="T60" fmla="*/ 12 w 630"/>
                  <a:gd name="T61" fmla="*/ 193 h 1076"/>
                  <a:gd name="T62" fmla="*/ 4 w 630"/>
                  <a:gd name="T63" fmla="*/ 177 h 1076"/>
                  <a:gd name="T64" fmla="*/ 2 w 630"/>
                  <a:gd name="T65" fmla="*/ 151 h 1076"/>
                  <a:gd name="T66" fmla="*/ 40 w 630"/>
                  <a:gd name="T67" fmla="*/ 94 h 1076"/>
                  <a:gd name="T68" fmla="*/ 48 w 630"/>
                  <a:gd name="T69" fmla="*/ 70 h 1076"/>
                  <a:gd name="T70" fmla="*/ 50 w 630"/>
                  <a:gd name="T71" fmla="*/ 18 h 1076"/>
                  <a:gd name="T72" fmla="*/ 358 w 630"/>
                  <a:gd name="T73" fmla="*/ 80 h 1076"/>
                  <a:gd name="T74" fmla="*/ 609 w 630"/>
                  <a:gd name="T75" fmla="*/ 869 h 1076"/>
                  <a:gd name="T76" fmla="*/ 615 w 630"/>
                  <a:gd name="T77" fmla="*/ 891 h 1076"/>
                  <a:gd name="T78" fmla="*/ 621 w 630"/>
                  <a:gd name="T79" fmla="*/ 919 h 1076"/>
                  <a:gd name="T80" fmla="*/ 633 w 630"/>
                  <a:gd name="T81" fmla="*/ 937 h 1076"/>
                  <a:gd name="T82" fmla="*/ 619 w 630"/>
                  <a:gd name="T83" fmla="*/ 948 h 1076"/>
                  <a:gd name="T84" fmla="*/ 591 w 630"/>
                  <a:gd name="T85" fmla="*/ 990 h 1076"/>
                  <a:gd name="T86" fmla="*/ 567 w 630"/>
                  <a:gd name="T87" fmla="*/ 1016 h 1076"/>
                  <a:gd name="T88" fmla="*/ 565 w 630"/>
                  <a:gd name="T89" fmla="*/ 1042 h 1076"/>
                  <a:gd name="T90" fmla="*/ 581 w 630"/>
                  <a:gd name="T91" fmla="*/ 1062 h 1076"/>
                  <a:gd name="T92" fmla="*/ 569 w 630"/>
                  <a:gd name="T93" fmla="*/ 1080 h 107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630" h="1076">
                    <a:moveTo>
                      <a:pt x="548" y="1072"/>
                    </a:moveTo>
                    <a:lnTo>
                      <a:pt x="358" y="1052"/>
                    </a:lnTo>
                    <a:lnTo>
                      <a:pt x="356" y="1050"/>
                    </a:lnTo>
                    <a:lnTo>
                      <a:pt x="354" y="1040"/>
                    </a:lnTo>
                    <a:lnTo>
                      <a:pt x="356" y="1036"/>
                    </a:lnTo>
                    <a:lnTo>
                      <a:pt x="358" y="1034"/>
                    </a:lnTo>
                    <a:lnTo>
                      <a:pt x="356" y="1032"/>
                    </a:lnTo>
                    <a:lnTo>
                      <a:pt x="352" y="1030"/>
                    </a:lnTo>
                    <a:lnTo>
                      <a:pt x="350" y="1022"/>
                    </a:lnTo>
                    <a:lnTo>
                      <a:pt x="352" y="1020"/>
                    </a:lnTo>
                    <a:lnTo>
                      <a:pt x="350" y="988"/>
                    </a:lnTo>
                    <a:lnTo>
                      <a:pt x="334" y="952"/>
                    </a:lnTo>
                    <a:lnTo>
                      <a:pt x="324" y="942"/>
                    </a:lnTo>
                    <a:lnTo>
                      <a:pt x="316" y="928"/>
                    </a:lnTo>
                    <a:lnTo>
                      <a:pt x="296" y="912"/>
                    </a:lnTo>
                    <a:lnTo>
                      <a:pt x="284" y="912"/>
                    </a:lnTo>
                    <a:lnTo>
                      <a:pt x="278" y="906"/>
                    </a:lnTo>
                    <a:lnTo>
                      <a:pt x="282" y="896"/>
                    </a:lnTo>
                    <a:lnTo>
                      <a:pt x="280" y="890"/>
                    </a:lnTo>
                    <a:lnTo>
                      <a:pt x="280" y="884"/>
                    </a:lnTo>
                    <a:lnTo>
                      <a:pt x="274" y="876"/>
                    </a:lnTo>
                    <a:lnTo>
                      <a:pt x="254" y="874"/>
                    </a:lnTo>
                    <a:lnTo>
                      <a:pt x="242" y="870"/>
                    </a:lnTo>
                    <a:lnTo>
                      <a:pt x="228" y="858"/>
                    </a:lnTo>
                    <a:lnTo>
                      <a:pt x="220" y="836"/>
                    </a:lnTo>
                    <a:lnTo>
                      <a:pt x="208" y="826"/>
                    </a:lnTo>
                    <a:lnTo>
                      <a:pt x="194" y="822"/>
                    </a:lnTo>
                    <a:lnTo>
                      <a:pt x="158" y="806"/>
                    </a:lnTo>
                    <a:lnTo>
                      <a:pt x="148" y="806"/>
                    </a:lnTo>
                    <a:lnTo>
                      <a:pt x="132" y="798"/>
                    </a:lnTo>
                    <a:lnTo>
                      <a:pt x="124" y="788"/>
                    </a:lnTo>
                    <a:lnTo>
                      <a:pt x="124" y="780"/>
                    </a:lnTo>
                    <a:lnTo>
                      <a:pt x="128" y="774"/>
                    </a:lnTo>
                    <a:lnTo>
                      <a:pt x="132" y="756"/>
                    </a:lnTo>
                    <a:lnTo>
                      <a:pt x="134" y="746"/>
                    </a:lnTo>
                    <a:lnTo>
                      <a:pt x="136" y="740"/>
                    </a:lnTo>
                    <a:lnTo>
                      <a:pt x="134" y="728"/>
                    </a:lnTo>
                    <a:lnTo>
                      <a:pt x="124" y="724"/>
                    </a:lnTo>
                    <a:lnTo>
                      <a:pt x="124" y="712"/>
                    </a:lnTo>
                    <a:lnTo>
                      <a:pt x="126" y="710"/>
                    </a:lnTo>
                    <a:lnTo>
                      <a:pt x="128" y="710"/>
                    </a:lnTo>
                    <a:lnTo>
                      <a:pt x="128" y="700"/>
                    </a:lnTo>
                    <a:lnTo>
                      <a:pt x="118" y="692"/>
                    </a:lnTo>
                    <a:lnTo>
                      <a:pt x="96" y="650"/>
                    </a:lnTo>
                    <a:lnTo>
                      <a:pt x="94" y="638"/>
                    </a:lnTo>
                    <a:lnTo>
                      <a:pt x="90" y="628"/>
                    </a:lnTo>
                    <a:lnTo>
                      <a:pt x="88" y="620"/>
                    </a:lnTo>
                    <a:lnTo>
                      <a:pt x="70" y="594"/>
                    </a:lnTo>
                    <a:lnTo>
                      <a:pt x="72" y="570"/>
                    </a:lnTo>
                    <a:lnTo>
                      <a:pt x="76" y="564"/>
                    </a:lnTo>
                    <a:lnTo>
                      <a:pt x="82" y="564"/>
                    </a:lnTo>
                    <a:lnTo>
                      <a:pt x="90" y="554"/>
                    </a:lnTo>
                    <a:lnTo>
                      <a:pt x="92" y="536"/>
                    </a:lnTo>
                    <a:lnTo>
                      <a:pt x="86" y="532"/>
                    </a:lnTo>
                    <a:lnTo>
                      <a:pt x="74" y="526"/>
                    </a:lnTo>
                    <a:lnTo>
                      <a:pt x="60" y="514"/>
                    </a:lnTo>
                    <a:lnTo>
                      <a:pt x="56" y="502"/>
                    </a:lnTo>
                    <a:lnTo>
                      <a:pt x="56" y="470"/>
                    </a:lnTo>
                    <a:lnTo>
                      <a:pt x="60" y="466"/>
                    </a:lnTo>
                    <a:lnTo>
                      <a:pt x="58" y="456"/>
                    </a:lnTo>
                    <a:lnTo>
                      <a:pt x="62" y="454"/>
                    </a:lnTo>
                    <a:lnTo>
                      <a:pt x="64" y="438"/>
                    </a:lnTo>
                    <a:lnTo>
                      <a:pt x="68" y="438"/>
                    </a:lnTo>
                    <a:lnTo>
                      <a:pt x="70" y="444"/>
                    </a:lnTo>
                    <a:lnTo>
                      <a:pt x="70" y="456"/>
                    </a:lnTo>
                    <a:lnTo>
                      <a:pt x="72" y="460"/>
                    </a:lnTo>
                    <a:lnTo>
                      <a:pt x="84" y="468"/>
                    </a:lnTo>
                    <a:lnTo>
                      <a:pt x="86" y="466"/>
                    </a:lnTo>
                    <a:lnTo>
                      <a:pt x="88" y="456"/>
                    </a:lnTo>
                    <a:lnTo>
                      <a:pt x="82" y="438"/>
                    </a:lnTo>
                    <a:lnTo>
                      <a:pt x="80" y="428"/>
                    </a:lnTo>
                    <a:lnTo>
                      <a:pt x="82" y="414"/>
                    </a:lnTo>
                    <a:lnTo>
                      <a:pt x="78" y="412"/>
                    </a:lnTo>
                    <a:lnTo>
                      <a:pt x="70" y="422"/>
                    </a:lnTo>
                    <a:lnTo>
                      <a:pt x="70" y="426"/>
                    </a:lnTo>
                    <a:lnTo>
                      <a:pt x="68" y="432"/>
                    </a:lnTo>
                    <a:lnTo>
                      <a:pt x="56" y="428"/>
                    </a:lnTo>
                    <a:lnTo>
                      <a:pt x="46" y="412"/>
                    </a:lnTo>
                    <a:lnTo>
                      <a:pt x="34" y="406"/>
                    </a:lnTo>
                    <a:lnTo>
                      <a:pt x="38" y="396"/>
                    </a:lnTo>
                    <a:lnTo>
                      <a:pt x="38" y="360"/>
                    </a:lnTo>
                    <a:lnTo>
                      <a:pt x="24" y="342"/>
                    </a:lnTo>
                    <a:lnTo>
                      <a:pt x="18" y="330"/>
                    </a:lnTo>
                    <a:lnTo>
                      <a:pt x="6" y="300"/>
                    </a:lnTo>
                    <a:lnTo>
                      <a:pt x="12" y="290"/>
                    </a:lnTo>
                    <a:lnTo>
                      <a:pt x="10" y="280"/>
                    </a:lnTo>
                    <a:lnTo>
                      <a:pt x="8" y="272"/>
                    </a:lnTo>
                    <a:lnTo>
                      <a:pt x="14" y="250"/>
                    </a:lnTo>
                    <a:lnTo>
                      <a:pt x="22" y="240"/>
                    </a:lnTo>
                    <a:lnTo>
                      <a:pt x="22" y="234"/>
                    </a:lnTo>
                    <a:lnTo>
                      <a:pt x="22" y="212"/>
                    </a:lnTo>
                    <a:lnTo>
                      <a:pt x="12" y="192"/>
                    </a:lnTo>
                    <a:lnTo>
                      <a:pt x="12" y="188"/>
                    </a:lnTo>
                    <a:lnTo>
                      <a:pt x="8" y="182"/>
                    </a:lnTo>
                    <a:lnTo>
                      <a:pt x="4" y="176"/>
                    </a:lnTo>
                    <a:lnTo>
                      <a:pt x="0" y="166"/>
                    </a:lnTo>
                    <a:lnTo>
                      <a:pt x="0" y="154"/>
                    </a:lnTo>
                    <a:lnTo>
                      <a:pt x="2" y="150"/>
                    </a:lnTo>
                    <a:lnTo>
                      <a:pt x="0" y="140"/>
                    </a:lnTo>
                    <a:lnTo>
                      <a:pt x="12" y="124"/>
                    </a:lnTo>
                    <a:lnTo>
                      <a:pt x="40" y="94"/>
                    </a:lnTo>
                    <a:lnTo>
                      <a:pt x="40" y="86"/>
                    </a:lnTo>
                    <a:lnTo>
                      <a:pt x="42" y="76"/>
                    </a:lnTo>
                    <a:lnTo>
                      <a:pt x="48" y="70"/>
                    </a:lnTo>
                    <a:lnTo>
                      <a:pt x="54" y="58"/>
                    </a:lnTo>
                    <a:lnTo>
                      <a:pt x="58" y="30"/>
                    </a:lnTo>
                    <a:lnTo>
                      <a:pt x="50" y="18"/>
                    </a:lnTo>
                    <a:lnTo>
                      <a:pt x="58" y="4"/>
                    </a:lnTo>
                    <a:lnTo>
                      <a:pt x="60" y="0"/>
                    </a:lnTo>
                    <a:lnTo>
                      <a:pt x="356" y="80"/>
                    </a:lnTo>
                    <a:lnTo>
                      <a:pt x="282" y="374"/>
                    </a:lnTo>
                    <a:lnTo>
                      <a:pt x="606" y="852"/>
                    </a:lnTo>
                    <a:lnTo>
                      <a:pt x="606" y="866"/>
                    </a:lnTo>
                    <a:lnTo>
                      <a:pt x="608" y="872"/>
                    </a:lnTo>
                    <a:lnTo>
                      <a:pt x="606" y="876"/>
                    </a:lnTo>
                    <a:lnTo>
                      <a:pt x="612" y="888"/>
                    </a:lnTo>
                    <a:lnTo>
                      <a:pt x="612" y="898"/>
                    </a:lnTo>
                    <a:lnTo>
                      <a:pt x="616" y="904"/>
                    </a:lnTo>
                    <a:lnTo>
                      <a:pt x="618" y="916"/>
                    </a:lnTo>
                    <a:lnTo>
                      <a:pt x="624" y="920"/>
                    </a:lnTo>
                    <a:lnTo>
                      <a:pt x="628" y="926"/>
                    </a:lnTo>
                    <a:lnTo>
                      <a:pt x="630" y="934"/>
                    </a:lnTo>
                    <a:lnTo>
                      <a:pt x="628" y="938"/>
                    </a:lnTo>
                    <a:lnTo>
                      <a:pt x="626" y="936"/>
                    </a:lnTo>
                    <a:lnTo>
                      <a:pt x="616" y="944"/>
                    </a:lnTo>
                    <a:lnTo>
                      <a:pt x="604" y="948"/>
                    </a:lnTo>
                    <a:lnTo>
                      <a:pt x="594" y="960"/>
                    </a:lnTo>
                    <a:lnTo>
                      <a:pt x="588" y="986"/>
                    </a:lnTo>
                    <a:lnTo>
                      <a:pt x="572" y="1006"/>
                    </a:lnTo>
                    <a:lnTo>
                      <a:pt x="564" y="1006"/>
                    </a:lnTo>
                    <a:lnTo>
                      <a:pt x="564" y="1012"/>
                    </a:lnTo>
                    <a:lnTo>
                      <a:pt x="566" y="1020"/>
                    </a:lnTo>
                    <a:lnTo>
                      <a:pt x="566" y="1026"/>
                    </a:lnTo>
                    <a:lnTo>
                      <a:pt x="562" y="1038"/>
                    </a:lnTo>
                    <a:lnTo>
                      <a:pt x="564" y="1044"/>
                    </a:lnTo>
                    <a:lnTo>
                      <a:pt x="576" y="1052"/>
                    </a:lnTo>
                    <a:lnTo>
                      <a:pt x="578" y="1058"/>
                    </a:lnTo>
                    <a:lnTo>
                      <a:pt x="574" y="1062"/>
                    </a:lnTo>
                    <a:lnTo>
                      <a:pt x="572" y="1068"/>
                    </a:lnTo>
                    <a:lnTo>
                      <a:pt x="566" y="1076"/>
                    </a:lnTo>
                    <a:lnTo>
                      <a:pt x="562" y="1074"/>
                    </a:lnTo>
                    <a:lnTo>
                      <a:pt x="548" y="1072"/>
                    </a:lnTo>
                    <a:close/>
                  </a:path>
                </a:pathLst>
              </a:custGeom>
              <a:grpFill/>
              <a:ln w="3175" cap="flat" cmpd="sng">
                <a:solidFill>
                  <a:schemeClr val="accent1">
                    <a:lumMod val="40000"/>
                    <a:lumOff val="6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52" name="Freeform 58">
                <a:extLst>
                  <a:ext uri="{FF2B5EF4-FFF2-40B4-BE49-F238E27FC236}">
                    <a16:creationId xmlns:a16="http://schemas.microsoft.com/office/drawing/2014/main" id="{A3F38FDA-13F8-4522-951F-E5846A947D76}"/>
                  </a:ext>
                </a:extLst>
              </p:cNvPr>
              <p:cNvSpPr>
                <a:spLocks/>
              </p:cNvSpPr>
              <p:nvPr/>
            </p:nvSpPr>
            <p:spPr bwMode="gray">
              <a:xfrm>
                <a:off x="4353" y="1640"/>
                <a:ext cx="364" cy="177"/>
              </a:xfrm>
              <a:custGeom>
                <a:avLst/>
                <a:gdLst>
                  <a:gd name="T0" fmla="*/ 209 w 362"/>
                  <a:gd name="T1" fmla="*/ 12 h 174"/>
                  <a:gd name="T2" fmla="*/ 12 w 362"/>
                  <a:gd name="T3" fmla="*/ 106 h 174"/>
                  <a:gd name="T4" fmla="*/ 20 w 362"/>
                  <a:gd name="T5" fmla="*/ 96 h 174"/>
                  <a:gd name="T6" fmla="*/ 42 w 362"/>
                  <a:gd name="T7" fmla="*/ 75 h 174"/>
                  <a:gd name="T8" fmla="*/ 54 w 362"/>
                  <a:gd name="T9" fmla="*/ 63 h 174"/>
                  <a:gd name="T10" fmla="*/ 62 w 362"/>
                  <a:gd name="T11" fmla="*/ 59 h 174"/>
                  <a:gd name="T12" fmla="*/ 82 w 362"/>
                  <a:gd name="T13" fmla="*/ 57 h 174"/>
                  <a:gd name="T14" fmla="*/ 109 w 362"/>
                  <a:gd name="T15" fmla="*/ 43 h 174"/>
                  <a:gd name="T16" fmla="*/ 121 w 362"/>
                  <a:gd name="T17" fmla="*/ 47 h 174"/>
                  <a:gd name="T18" fmla="*/ 131 w 362"/>
                  <a:gd name="T19" fmla="*/ 51 h 174"/>
                  <a:gd name="T20" fmla="*/ 143 w 362"/>
                  <a:gd name="T21" fmla="*/ 71 h 174"/>
                  <a:gd name="T22" fmla="*/ 149 w 362"/>
                  <a:gd name="T23" fmla="*/ 69 h 174"/>
                  <a:gd name="T24" fmla="*/ 163 w 362"/>
                  <a:gd name="T25" fmla="*/ 75 h 174"/>
                  <a:gd name="T26" fmla="*/ 167 w 362"/>
                  <a:gd name="T27" fmla="*/ 94 h 174"/>
                  <a:gd name="T28" fmla="*/ 189 w 362"/>
                  <a:gd name="T29" fmla="*/ 100 h 174"/>
                  <a:gd name="T30" fmla="*/ 205 w 362"/>
                  <a:gd name="T31" fmla="*/ 112 h 174"/>
                  <a:gd name="T32" fmla="*/ 193 w 362"/>
                  <a:gd name="T33" fmla="*/ 134 h 174"/>
                  <a:gd name="T34" fmla="*/ 189 w 362"/>
                  <a:gd name="T35" fmla="*/ 161 h 174"/>
                  <a:gd name="T36" fmla="*/ 211 w 362"/>
                  <a:gd name="T37" fmla="*/ 155 h 174"/>
                  <a:gd name="T38" fmla="*/ 225 w 362"/>
                  <a:gd name="T39" fmla="*/ 167 h 174"/>
                  <a:gd name="T40" fmla="*/ 233 w 362"/>
                  <a:gd name="T41" fmla="*/ 163 h 174"/>
                  <a:gd name="T42" fmla="*/ 263 w 362"/>
                  <a:gd name="T43" fmla="*/ 169 h 174"/>
                  <a:gd name="T44" fmla="*/ 274 w 362"/>
                  <a:gd name="T45" fmla="*/ 173 h 174"/>
                  <a:gd name="T46" fmla="*/ 269 w 362"/>
                  <a:gd name="T47" fmla="*/ 165 h 174"/>
                  <a:gd name="T48" fmla="*/ 257 w 362"/>
                  <a:gd name="T49" fmla="*/ 151 h 174"/>
                  <a:gd name="T50" fmla="*/ 257 w 362"/>
                  <a:gd name="T51" fmla="*/ 146 h 174"/>
                  <a:gd name="T52" fmla="*/ 261 w 362"/>
                  <a:gd name="T53" fmla="*/ 142 h 174"/>
                  <a:gd name="T54" fmla="*/ 247 w 362"/>
                  <a:gd name="T55" fmla="*/ 128 h 174"/>
                  <a:gd name="T56" fmla="*/ 239 w 362"/>
                  <a:gd name="T57" fmla="*/ 106 h 174"/>
                  <a:gd name="T58" fmla="*/ 241 w 362"/>
                  <a:gd name="T59" fmla="*/ 75 h 174"/>
                  <a:gd name="T60" fmla="*/ 237 w 362"/>
                  <a:gd name="T61" fmla="*/ 69 h 174"/>
                  <a:gd name="T62" fmla="*/ 239 w 362"/>
                  <a:gd name="T63" fmla="*/ 59 h 174"/>
                  <a:gd name="T64" fmla="*/ 243 w 362"/>
                  <a:gd name="T65" fmla="*/ 49 h 174"/>
                  <a:gd name="T66" fmla="*/ 259 w 362"/>
                  <a:gd name="T67" fmla="*/ 37 h 174"/>
                  <a:gd name="T68" fmla="*/ 271 w 362"/>
                  <a:gd name="T69" fmla="*/ 22 h 174"/>
                  <a:gd name="T70" fmla="*/ 267 w 362"/>
                  <a:gd name="T71" fmla="*/ 39 h 174"/>
                  <a:gd name="T72" fmla="*/ 257 w 362"/>
                  <a:gd name="T73" fmla="*/ 53 h 174"/>
                  <a:gd name="T74" fmla="*/ 259 w 362"/>
                  <a:gd name="T75" fmla="*/ 71 h 174"/>
                  <a:gd name="T76" fmla="*/ 269 w 362"/>
                  <a:gd name="T77" fmla="*/ 92 h 174"/>
                  <a:gd name="T78" fmla="*/ 257 w 362"/>
                  <a:gd name="T79" fmla="*/ 102 h 174"/>
                  <a:gd name="T80" fmla="*/ 267 w 362"/>
                  <a:gd name="T81" fmla="*/ 108 h 174"/>
                  <a:gd name="T82" fmla="*/ 267 w 362"/>
                  <a:gd name="T83" fmla="*/ 120 h 174"/>
                  <a:gd name="T84" fmla="*/ 269 w 362"/>
                  <a:gd name="T85" fmla="*/ 130 h 174"/>
                  <a:gd name="T86" fmla="*/ 286 w 362"/>
                  <a:gd name="T87" fmla="*/ 151 h 174"/>
                  <a:gd name="T88" fmla="*/ 294 w 362"/>
                  <a:gd name="T89" fmla="*/ 146 h 174"/>
                  <a:gd name="T90" fmla="*/ 304 w 362"/>
                  <a:gd name="T91" fmla="*/ 149 h 174"/>
                  <a:gd name="T92" fmla="*/ 308 w 362"/>
                  <a:gd name="T93" fmla="*/ 165 h 174"/>
                  <a:gd name="T94" fmla="*/ 312 w 362"/>
                  <a:gd name="T95" fmla="*/ 175 h 174"/>
                  <a:gd name="T96" fmla="*/ 324 w 362"/>
                  <a:gd name="T97" fmla="*/ 177 h 174"/>
                  <a:gd name="T98" fmla="*/ 354 w 362"/>
                  <a:gd name="T99" fmla="*/ 161 h 174"/>
                  <a:gd name="T100" fmla="*/ 358 w 362"/>
                  <a:gd name="T101" fmla="*/ 151 h 174"/>
                  <a:gd name="T102" fmla="*/ 362 w 362"/>
                  <a:gd name="T103" fmla="*/ 114 h 174"/>
                  <a:gd name="T104" fmla="*/ 276 w 362"/>
                  <a:gd name="T105" fmla="*/ 0 h 17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362" h="174">
                    <a:moveTo>
                      <a:pt x="274" y="0"/>
                    </a:moveTo>
                    <a:lnTo>
                      <a:pt x="208" y="12"/>
                    </a:lnTo>
                    <a:lnTo>
                      <a:pt x="0" y="52"/>
                    </a:lnTo>
                    <a:lnTo>
                      <a:pt x="12" y="104"/>
                    </a:lnTo>
                    <a:lnTo>
                      <a:pt x="16" y="96"/>
                    </a:lnTo>
                    <a:lnTo>
                      <a:pt x="20" y="94"/>
                    </a:lnTo>
                    <a:lnTo>
                      <a:pt x="36" y="76"/>
                    </a:lnTo>
                    <a:lnTo>
                      <a:pt x="42" y="74"/>
                    </a:lnTo>
                    <a:lnTo>
                      <a:pt x="48" y="66"/>
                    </a:lnTo>
                    <a:lnTo>
                      <a:pt x="54" y="62"/>
                    </a:lnTo>
                    <a:lnTo>
                      <a:pt x="58" y="52"/>
                    </a:lnTo>
                    <a:lnTo>
                      <a:pt x="62" y="58"/>
                    </a:lnTo>
                    <a:lnTo>
                      <a:pt x="72" y="60"/>
                    </a:lnTo>
                    <a:lnTo>
                      <a:pt x="82" y="56"/>
                    </a:lnTo>
                    <a:lnTo>
                      <a:pt x="84" y="50"/>
                    </a:lnTo>
                    <a:lnTo>
                      <a:pt x="108" y="42"/>
                    </a:lnTo>
                    <a:lnTo>
                      <a:pt x="114" y="44"/>
                    </a:lnTo>
                    <a:lnTo>
                      <a:pt x="120" y="46"/>
                    </a:lnTo>
                    <a:lnTo>
                      <a:pt x="128" y="42"/>
                    </a:lnTo>
                    <a:lnTo>
                      <a:pt x="130" y="50"/>
                    </a:lnTo>
                    <a:lnTo>
                      <a:pt x="134" y="52"/>
                    </a:lnTo>
                    <a:lnTo>
                      <a:pt x="142" y="70"/>
                    </a:lnTo>
                    <a:lnTo>
                      <a:pt x="148" y="68"/>
                    </a:lnTo>
                    <a:lnTo>
                      <a:pt x="154" y="72"/>
                    </a:lnTo>
                    <a:lnTo>
                      <a:pt x="162" y="74"/>
                    </a:lnTo>
                    <a:lnTo>
                      <a:pt x="158" y="82"/>
                    </a:lnTo>
                    <a:lnTo>
                      <a:pt x="166" y="92"/>
                    </a:lnTo>
                    <a:lnTo>
                      <a:pt x="182" y="92"/>
                    </a:lnTo>
                    <a:lnTo>
                      <a:pt x="188" y="98"/>
                    </a:lnTo>
                    <a:lnTo>
                      <a:pt x="198" y="102"/>
                    </a:lnTo>
                    <a:lnTo>
                      <a:pt x="204" y="110"/>
                    </a:lnTo>
                    <a:lnTo>
                      <a:pt x="202" y="114"/>
                    </a:lnTo>
                    <a:lnTo>
                      <a:pt x="192" y="132"/>
                    </a:lnTo>
                    <a:lnTo>
                      <a:pt x="188" y="148"/>
                    </a:lnTo>
                    <a:lnTo>
                      <a:pt x="188" y="158"/>
                    </a:lnTo>
                    <a:lnTo>
                      <a:pt x="200" y="160"/>
                    </a:lnTo>
                    <a:lnTo>
                      <a:pt x="210" y="152"/>
                    </a:lnTo>
                    <a:lnTo>
                      <a:pt x="218" y="162"/>
                    </a:lnTo>
                    <a:lnTo>
                      <a:pt x="224" y="164"/>
                    </a:lnTo>
                    <a:lnTo>
                      <a:pt x="224" y="162"/>
                    </a:lnTo>
                    <a:lnTo>
                      <a:pt x="232" y="160"/>
                    </a:lnTo>
                    <a:lnTo>
                      <a:pt x="246" y="160"/>
                    </a:lnTo>
                    <a:lnTo>
                      <a:pt x="262" y="166"/>
                    </a:lnTo>
                    <a:lnTo>
                      <a:pt x="268" y="170"/>
                    </a:lnTo>
                    <a:lnTo>
                      <a:pt x="272" y="170"/>
                    </a:lnTo>
                    <a:lnTo>
                      <a:pt x="272" y="166"/>
                    </a:lnTo>
                    <a:lnTo>
                      <a:pt x="268" y="162"/>
                    </a:lnTo>
                    <a:lnTo>
                      <a:pt x="262" y="150"/>
                    </a:lnTo>
                    <a:lnTo>
                      <a:pt x="256" y="148"/>
                    </a:lnTo>
                    <a:lnTo>
                      <a:pt x="254" y="146"/>
                    </a:lnTo>
                    <a:lnTo>
                      <a:pt x="256" y="144"/>
                    </a:lnTo>
                    <a:lnTo>
                      <a:pt x="258" y="144"/>
                    </a:lnTo>
                    <a:lnTo>
                      <a:pt x="260" y="140"/>
                    </a:lnTo>
                    <a:lnTo>
                      <a:pt x="252" y="136"/>
                    </a:lnTo>
                    <a:lnTo>
                      <a:pt x="246" y="126"/>
                    </a:lnTo>
                    <a:lnTo>
                      <a:pt x="240" y="110"/>
                    </a:lnTo>
                    <a:lnTo>
                      <a:pt x="238" y="104"/>
                    </a:lnTo>
                    <a:lnTo>
                      <a:pt x="238" y="92"/>
                    </a:lnTo>
                    <a:lnTo>
                      <a:pt x="240" y="74"/>
                    </a:lnTo>
                    <a:lnTo>
                      <a:pt x="240" y="70"/>
                    </a:lnTo>
                    <a:lnTo>
                      <a:pt x="236" y="68"/>
                    </a:lnTo>
                    <a:lnTo>
                      <a:pt x="236" y="62"/>
                    </a:lnTo>
                    <a:lnTo>
                      <a:pt x="238" y="58"/>
                    </a:lnTo>
                    <a:lnTo>
                      <a:pt x="240" y="54"/>
                    </a:lnTo>
                    <a:lnTo>
                      <a:pt x="242" y="48"/>
                    </a:lnTo>
                    <a:lnTo>
                      <a:pt x="256" y="38"/>
                    </a:lnTo>
                    <a:lnTo>
                      <a:pt x="258" y="36"/>
                    </a:lnTo>
                    <a:lnTo>
                      <a:pt x="262" y="22"/>
                    </a:lnTo>
                    <a:lnTo>
                      <a:pt x="270" y="22"/>
                    </a:lnTo>
                    <a:lnTo>
                      <a:pt x="272" y="28"/>
                    </a:lnTo>
                    <a:lnTo>
                      <a:pt x="266" y="38"/>
                    </a:lnTo>
                    <a:lnTo>
                      <a:pt x="262" y="46"/>
                    </a:lnTo>
                    <a:lnTo>
                      <a:pt x="256" y="52"/>
                    </a:lnTo>
                    <a:lnTo>
                      <a:pt x="252" y="60"/>
                    </a:lnTo>
                    <a:lnTo>
                      <a:pt x="258" y="70"/>
                    </a:lnTo>
                    <a:lnTo>
                      <a:pt x="264" y="72"/>
                    </a:lnTo>
                    <a:lnTo>
                      <a:pt x="268" y="90"/>
                    </a:lnTo>
                    <a:lnTo>
                      <a:pt x="266" y="92"/>
                    </a:lnTo>
                    <a:lnTo>
                      <a:pt x="256" y="100"/>
                    </a:lnTo>
                    <a:lnTo>
                      <a:pt x="258" y="104"/>
                    </a:lnTo>
                    <a:lnTo>
                      <a:pt x="266" y="106"/>
                    </a:lnTo>
                    <a:lnTo>
                      <a:pt x="268" y="110"/>
                    </a:lnTo>
                    <a:lnTo>
                      <a:pt x="266" y="118"/>
                    </a:lnTo>
                    <a:lnTo>
                      <a:pt x="268" y="124"/>
                    </a:lnTo>
                    <a:lnTo>
                      <a:pt x="268" y="128"/>
                    </a:lnTo>
                    <a:lnTo>
                      <a:pt x="272" y="140"/>
                    </a:lnTo>
                    <a:lnTo>
                      <a:pt x="284" y="148"/>
                    </a:lnTo>
                    <a:lnTo>
                      <a:pt x="290" y="148"/>
                    </a:lnTo>
                    <a:lnTo>
                      <a:pt x="292" y="144"/>
                    </a:lnTo>
                    <a:lnTo>
                      <a:pt x="300" y="144"/>
                    </a:lnTo>
                    <a:lnTo>
                      <a:pt x="302" y="146"/>
                    </a:lnTo>
                    <a:lnTo>
                      <a:pt x="300" y="152"/>
                    </a:lnTo>
                    <a:lnTo>
                      <a:pt x="306" y="162"/>
                    </a:lnTo>
                    <a:lnTo>
                      <a:pt x="308" y="166"/>
                    </a:lnTo>
                    <a:lnTo>
                      <a:pt x="310" y="172"/>
                    </a:lnTo>
                    <a:lnTo>
                      <a:pt x="320" y="172"/>
                    </a:lnTo>
                    <a:lnTo>
                      <a:pt x="322" y="174"/>
                    </a:lnTo>
                    <a:lnTo>
                      <a:pt x="328" y="166"/>
                    </a:lnTo>
                    <a:lnTo>
                      <a:pt x="352" y="158"/>
                    </a:lnTo>
                    <a:lnTo>
                      <a:pt x="354" y="154"/>
                    </a:lnTo>
                    <a:lnTo>
                      <a:pt x="356" y="148"/>
                    </a:lnTo>
                    <a:lnTo>
                      <a:pt x="362" y="114"/>
                    </a:lnTo>
                    <a:lnTo>
                      <a:pt x="360" y="112"/>
                    </a:lnTo>
                    <a:lnTo>
                      <a:pt x="310" y="122"/>
                    </a:lnTo>
                    <a:lnTo>
                      <a:pt x="274" y="0"/>
                    </a:lnTo>
                    <a:close/>
                  </a:path>
                </a:pathLst>
              </a:custGeom>
              <a:grpFill/>
              <a:ln w="3175" cap="flat" cmpd="sng">
                <a:solidFill>
                  <a:schemeClr val="accent1">
                    <a:lumMod val="40000"/>
                    <a:lumOff val="6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53" name="Freeform 59">
                <a:extLst>
                  <a:ext uri="{FF2B5EF4-FFF2-40B4-BE49-F238E27FC236}">
                    <a16:creationId xmlns:a16="http://schemas.microsoft.com/office/drawing/2014/main" id="{50E58EAD-20BB-4A77-9DF4-C33E027570B5}"/>
                  </a:ext>
                </a:extLst>
              </p:cNvPr>
              <p:cNvSpPr>
                <a:spLocks/>
              </p:cNvSpPr>
              <p:nvPr/>
            </p:nvSpPr>
            <p:spPr bwMode="gray">
              <a:xfrm>
                <a:off x="4649" y="1463"/>
                <a:ext cx="112" cy="242"/>
              </a:xfrm>
              <a:custGeom>
                <a:avLst/>
                <a:gdLst>
                  <a:gd name="T0" fmla="*/ 0 w 110"/>
                  <a:gd name="T1" fmla="*/ 182 h 242"/>
                  <a:gd name="T2" fmla="*/ 4 w 110"/>
                  <a:gd name="T3" fmla="*/ 182 h 242"/>
                  <a:gd name="T4" fmla="*/ 14 w 110"/>
                  <a:gd name="T5" fmla="*/ 198 h 242"/>
                  <a:gd name="T6" fmla="*/ 39 w 110"/>
                  <a:gd name="T7" fmla="*/ 214 h 242"/>
                  <a:gd name="T8" fmla="*/ 57 w 110"/>
                  <a:gd name="T9" fmla="*/ 218 h 242"/>
                  <a:gd name="T10" fmla="*/ 63 w 110"/>
                  <a:gd name="T11" fmla="*/ 232 h 242"/>
                  <a:gd name="T12" fmla="*/ 67 w 110"/>
                  <a:gd name="T13" fmla="*/ 242 h 242"/>
                  <a:gd name="T14" fmla="*/ 77 w 110"/>
                  <a:gd name="T15" fmla="*/ 226 h 242"/>
                  <a:gd name="T16" fmla="*/ 86 w 110"/>
                  <a:gd name="T17" fmla="*/ 200 h 242"/>
                  <a:gd name="T18" fmla="*/ 102 w 110"/>
                  <a:gd name="T19" fmla="*/ 174 h 242"/>
                  <a:gd name="T20" fmla="*/ 112 w 110"/>
                  <a:gd name="T21" fmla="*/ 150 h 242"/>
                  <a:gd name="T22" fmla="*/ 108 w 110"/>
                  <a:gd name="T23" fmla="*/ 110 h 242"/>
                  <a:gd name="T24" fmla="*/ 100 w 110"/>
                  <a:gd name="T25" fmla="*/ 76 h 242"/>
                  <a:gd name="T26" fmla="*/ 86 w 110"/>
                  <a:gd name="T27" fmla="*/ 82 h 242"/>
                  <a:gd name="T28" fmla="*/ 79 w 110"/>
                  <a:gd name="T29" fmla="*/ 78 h 242"/>
                  <a:gd name="T30" fmla="*/ 75 w 110"/>
                  <a:gd name="T31" fmla="*/ 80 h 242"/>
                  <a:gd name="T32" fmla="*/ 81 w 110"/>
                  <a:gd name="T33" fmla="*/ 64 h 242"/>
                  <a:gd name="T34" fmla="*/ 88 w 110"/>
                  <a:gd name="T35" fmla="*/ 60 h 242"/>
                  <a:gd name="T36" fmla="*/ 90 w 110"/>
                  <a:gd name="T37" fmla="*/ 42 h 242"/>
                  <a:gd name="T38" fmla="*/ 96 w 110"/>
                  <a:gd name="T39" fmla="*/ 34 h 242"/>
                  <a:gd name="T40" fmla="*/ 26 w 110"/>
                  <a:gd name="T41" fmla="*/ 0 h 242"/>
                  <a:gd name="T42" fmla="*/ 18 w 110"/>
                  <a:gd name="T43" fmla="*/ 12 h 242"/>
                  <a:gd name="T44" fmla="*/ 14 w 110"/>
                  <a:gd name="T45" fmla="*/ 30 h 242"/>
                  <a:gd name="T46" fmla="*/ 4 w 110"/>
                  <a:gd name="T47" fmla="*/ 42 h 242"/>
                  <a:gd name="T48" fmla="*/ 10 w 110"/>
                  <a:gd name="T49" fmla="*/ 52 h 242"/>
                  <a:gd name="T50" fmla="*/ 6 w 110"/>
                  <a:gd name="T51" fmla="*/ 64 h 242"/>
                  <a:gd name="T52" fmla="*/ 8 w 110"/>
                  <a:gd name="T53" fmla="*/ 84 h 242"/>
                  <a:gd name="T54" fmla="*/ 20 w 110"/>
                  <a:gd name="T55" fmla="*/ 98 h 242"/>
                  <a:gd name="T56" fmla="*/ 33 w 110"/>
                  <a:gd name="T57" fmla="*/ 102 h 242"/>
                  <a:gd name="T58" fmla="*/ 43 w 110"/>
                  <a:gd name="T59" fmla="*/ 110 h 242"/>
                  <a:gd name="T60" fmla="*/ 53 w 110"/>
                  <a:gd name="T61" fmla="*/ 120 h 242"/>
                  <a:gd name="T62" fmla="*/ 29 w 110"/>
                  <a:gd name="T63" fmla="*/ 140 h 242"/>
                  <a:gd name="T64" fmla="*/ 6 w 110"/>
                  <a:gd name="T65" fmla="*/ 164 h 24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10" h="242">
                    <a:moveTo>
                      <a:pt x="6" y="164"/>
                    </a:moveTo>
                    <a:lnTo>
                      <a:pt x="0" y="182"/>
                    </a:lnTo>
                    <a:lnTo>
                      <a:pt x="0" y="184"/>
                    </a:lnTo>
                    <a:lnTo>
                      <a:pt x="4" y="182"/>
                    </a:lnTo>
                    <a:lnTo>
                      <a:pt x="8" y="192"/>
                    </a:lnTo>
                    <a:lnTo>
                      <a:pt x="14" y="198"/>
                    </a:lnTo>
                    <a:lnTo>
                      <a:pt x="20" y="206"/>
                    </a:lnTo>
                    <a:lnTo>
                      <a:pt x="38" y="214"/>
                    </a:lnTo>
                    <a:lnTo>
                      <a:pt x="44" y="216"/>
                    </a:lnTo>
                    <a:lnTo>
                      <a:pt x="56" y="218"/>
                    </a:lnTo>
                    <a:lnTo>
                      <a:pt x="62" y="220"/>
                    </a:lnTo>
                    <a:lnTo>
                      <a:pt x="62" y="232"/>
                    </a:lnTo>
                    <a:lnTo>
                      <a:pt x="62" y="238"/>
                    </a:lnTo>
                    <a:lnTo>
                      <a:pt x="66" y="242"/>
                    </a:lnTo>
                    <a:lnTo>
                      <a:pt x="70" y="236"/>
                    </a:lnTo>
                    <a:lnTo>
                      <a:pt x="76" y="226"/>
                    </a:lnTo>
                    <a:lnTo>
                      <a:pt x="76" y="214"/>
                    </a:lnTo>
                    <a:lnTo>
                      <a:pt x="84" y="200"/>
                    </a:lnTo>
                    <a:lnTo>
                      <a:pt x="88" y="190"/>
                    </a:lnTo>
                    <a:lnTo>
                      <a:pt x="100" y="174"/>
                    </a:lnTo>
                    <a:lnTo>
                      <a:pt x="104" y="162"/>
                    </a:lnTo>
                    <a:lnTo>
                      <a:pt x="110" y="150"/>
                    </a:lnTo>
                    <a:lnTo>
                      <a:pt x="108" y="144"/>
                    </a:lnTo>
                    <a:lnTo>
                      <a:pt x="106" y="110"/>
                    </a:lnTo>
                    <a:lnTo>
                      <a:pt x="104" y="84"/>
                    </a:lnTo>
                    <a:lnTo>
                      <a:pt x="98" y="76"/>
                    </a:lnTo>
                    <a:lnTo>
                      <a:pt x="88" y="80"/>
                    </a:lnTo>
                    <a:lnTo>
                      <a:pt x="84" y="82"/>
                    </a:lnTo>
                    <a:lnTo>
                      <a:pt x="80" y="82"/>
                    </a:lnTo>
                    <a:lnTo>
                      <a:pt x="78" y="78"/>
                    </a:lnTo>
                    <a:lnTo>
                      <a:pt x="76" y="82"/>
                    </a:lnTo>
                    <a:lnTo>
                      <a:pt x="74" y="80"/>
                    </a:lnTo>
                    <a:lnTo>
                      <a:pt x="74" y="76"/>
                    </a:lnTo>
                    <a:lnTo>
                      <a:pt x="80" y="64"/>
                    </a:lnTo>
                    <a:lnTo>
                      <a:pt x="82" y="60"/>
                    </a:lnTo>
                    <a:lnTo>
                      <a:pt x="86" y="60"/>
                    </a:lnTo>
                    <a:lnTo>
                      <a:pt x="86" y="50"/>
                    </a:lnTo>
                    <a:lnTo>
                      <a:pt x="88" y="42"/>
                    </a:lnTo>
                    <a:lnTo>
                      <a:pt x="90" y="38"/>
                    </a:lnTo>
                    <a:lnTo>
                      <a:pt x="94" y="34"/>
                    </a:lnTo>
                    <a:lnTo>
                      <a:pt x="90" y="24"/>
                    </a:lnTo>
                    <a:lnTo>
                      <a:pt x="26" y="0"/>
                    </a:lnTo>
                    <a:lnTo>
                      <a:pt x="22" y="4"/>
                    </a:lnTo>
                    <a:lnTo>
                      <a:pt x="18" y="12"/>
                    </a:lnTo>
                    <a:lnTo>
                      <a:pt x="18" y="16"/>
                    </a:lnTo>
                    <a:lnTo>
                      <a:pt x="14" y="30"/>
                    </a:lnTo>
                    <a:lnTo>
                      <a:pt x="6" y="40"/>
                    </a:lnTo>
                    <a:lnTo>
                      <a:pt x="4" y="42"/>
                    </a:lnTo>
                    <a:lnTo>
                      <a:pt x="4" y="46"/>
                    </a:lnTo>
                    <a:lnTo>
                      <a:pt x="10" y="52"/>
                    </a:lnTo>
                    <a:lnTo>
                      <a:pt x="10" y="62"/>
                    </a:lnTo>
                    <a:lnTo>
                      <a:pt x="6" y="64"/>
                    </a:lnTo>
                    <a:lnTo>
                      <a:pt x="6" y="82"/>
                    </a:lnTo>
                    <a:lnTo>
                      <a:pt x="8" y="84"/>
                    </a:lnTo>
                    <a:lnTo>
                      <a:pt x="18" y="86"/>
                    </a:lnTo>
                    <a:lnTo>
                      <a:pt x="20" y="98"/>
                    </a:lnTo>
                    <a:lnTo>
                      <a:pt x="30" y="100"/>
                    </a:lnTo>
                    <a:lnTo>
                      <a:pt x="32" y="102"/>
                    </a:lnTo>
                    <a:lnTo>
                      <a:pt x="38" y="106"/>
                    </a:lnTo>
                    <a:lnTo>
                      <a:pt x="42" y="110"/>
                    </a:lnTo>
                    <a:lnTo>
                      <a:pt x="52" y="118"/>
                    </a:lnTo>
                    <a:lnTo>
                      <a:pt x="52" y="120"/>
                    </a:lnTo>
                    <a:lnTo>
                      <a:pt x="40" y="128"/>
                    </a:lnTo>
                    <a:lnTo>
                      <a:pt x="28" y="140"/>
                    </a:lnTo>
                    <a:lnTo>
                      <a:pt x="26" y="150"/>
                    </a:lnTo>
                    <a:lnTo>
                      <a:pt x="6" y="164"/>
                    </a:lnTo>
                    <a:close/>
                  </a:path>
                </a:pathLst>
              </a:custGeom>
              <a:grpFill/>
              <a:ln w="3175" cap="flat" cmpd="sng">
                <a:solidFill>
                  <a:schemeClr val="accent1">
                    <a:lumMod val="40000"/>
                    <a:lumOff val="6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54" name="Freeform 60">
                <a:extLst>
                  <a:ext uri="{FF2B5EF4-FFF2-40B4-BE49-F238E27FC236}">
                    <a16:creationId xmlns:a16="http://schemas.microsoft.com/office/drawing/2014/main" id="{E330BD52-7560-4767-80D9-D5051C46925F}"/>
                  </a:ext>
                </a:extLst>
              </p:cNvPr>
              <p:cNvSpPr>
                <a:spLocks/>
              </p:cNvSpPr>
              <p:nvPr/>
            </p:nvSpPr>
            <p:spPr bwMode="gray">
              <a:xfrm>
                <a:off x="2544" y="2061"/>
                <a:ext cx="680" cy="354"/>
              </a:xfrm>
              <a:custGeom>
                <a:avLst/>
                <a:gdLst>
                  <a:gd name="T0" fmla="*/ 78 w 678"/>
                  <a:gd name="T1" fmla="*/ 6 h 352"/>
                  <a:gd name="T2" fmla="*/ 0 w 678"/>
                  <a:gd name="T3" fmla="*/ 50 h 352"/>
                  <a:gd name="T4" fmla="*/ 231 w 678"/>
                  <a:gd name="T5" fmla="*/ 257 h 352"/>
                  <a:gd name="T6" fmla="*/ 243 w 678"/>
                  <a:gd name="T7" fmla="*/ 261 h 352"/>
                  <a:gd name="T8" fmla="*/ 261 w 678"/>
                  <a:gd name="T9" fmla="*/ 280 h 352"/>
                  <a:gd name="T10" fmla="*/ 283 w 678"/>
                  <a:gd name="T11" fmla="*/ 272 h 352"/>
                  <a:gd name="T12" fmla="*/ 295 w 678"/>
                  <a:gd name="T13" fmla="*/ 282 h 352"/>
                  <a:gd name="T14" fmla="*/ 299 w 678"/>
                  <a:gd name="T15" fmla="*/ 294 h 352"/>
                  <a:gd name="T16" fmla="*/ 323 w 678"/>
                  <a:gd name="T17" fmla="*/ 300 h 352"/>
                  <a:gd name="T18" fmla="*/ 335 w 678"/>
                  <a:gd name="T19" fmla="*/ 304 h 352"/>
                  <a:gd name="T20" fmla="*/ 343 w 678"/>
                  <a:gd name="T21" fmla="*/ 300 h 352"/>
                  <a:gd name="T22" fmla="*/ 357 w 678"/>
                  <a:gd name="T23" fmla="*/ 312 h 352"/>
                  <a:gd name="T24" fmla="*/ 383 w 678"/>
                  <a:gd name="T25" fmla="*/ 308 h 352"/>
                  <a:gd name="T26" fmla="*/ 391 w 678"/>
                  <a:gd name="T27" fmla="*/ 320 h 352"/>
                  <a:gd name="T28" fmla="*/ 395 w 678"/>
                  <a:gd name="T29" fmla="*/ 332 h 352"/>
                  <a:gd name="T30" fmla="*/ 413 w 678"/>
                  <a:gd name="T31" fmla="*/ 324 h 352"/>
                  <a:gd name="T32" fmla="*/ 439 w 678"/>
                  <a:gd name="T33" fmla="*/ 336 h 352"/>
                  <a:gd name="T34" fmla="*/ 451 w 678"/>
                  <a:gd name="T35" fmla="*/ 332 h 352"/>
                  <a:gd name="T36" fmla="*/ 459 w 678"/>
                  <a:gd name="T37" fmla="*/ 336 h 352"/>
                  <a:gd name="T38" fmla="*/ 461 w 678"/>
                  <a:gd name="T39" fmla="*/ 350 h 352"/>
                  <a:gd name="T40" fmla="*/ 465 w 678"/>
                  <a:gd name="T41" fmla="*/ 340 h 352"/>
                  <a:gd name="T42" fmla="*/ 479 w 678"/>
                  <a:gd name="T43" fmla="*/ 328 h 352"/>
                  <a:gd name="T44" fmla="*/ 483 w 678"/>
                  <a:gd name="T45" fmla="*/ 334 h 352"/>
                  <a:gd name="T46" fmla="*/ 497 w 678"/>
                  <a:gd name="T47" fmla="*/ 336 h 352"/>
                  <a:gd name="T48" fmla="*/ 507 w 678"/>
                  <a:gd name="T49" fmla="*/ 334 h 352"/>
                  <a:gd name="T50" fmla="*/ 507 w 678"/>
                  <a:gd name="T51" fmla="*/ 336 h 352"/>
                  <a:gd name="T52" fmla="*/ 528 w 678"/>
                  <a:gd name="T53" fmla="*/ 350 h 352"/>
                  <a:gd name="T54" fmla="*/ 546 w 678"/>
                  <a:gd name="T55" fmla="*/ 336 h 352"/>
                  <a:gd name="T56" fmla="*/ 578 w 678"/>
                  <a:gd name="T57" fmla="*/ 330 h 352"/>
                  <a:gd name="T58" fmla="*/ 592 w 678"/>
                  <a:gd name="T59" fmla="*/ 328 h 352"/>
                  <a:gd name="T60" fmla="*/ 622 w 678"/>
                  <a:gd name="T61" fmla="*/ 328 h 352"/>
                  <a:gd name="T62" fmla="*/ 662 w 678"/>
                  <a:gd name="T63" fmla="*/ 346 h 352"/>
                  <a:gd name="T64" fmla="*/ 674 w 678"/>
                  <a:gd name="T65" fmla="*/ 352 h 352"/>
                  <a:gd name="T66" fmla="*/ 680 w 678"/>
                  <a:gd name="T67" fmla="*/ 177 h 352"/>
                  <a:gd name="T68" fmla="*/ 664 w 678"/>
                  <a:gd name="T69" fmla="*/ 18 h 35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678" h="352">
                    <a:moveTo>
                      <a:pt x="662" y="18"/>
                    </a:moveTo>
                    <a:lnTo>
                      <a:pt x="78" y="6"/>
                    </a:lnTo>
                    <a:lnTo>
                      <a:pt x="2" y="0"/>
                    </a:lnTo>
                    <a:lnTo>
                      <a:pt x="0" y="50"/>
                    </a:lnTo>
                    <a:lnTo>
                      <a:pt x="236" y="64"/>
                    </a:lnTo>
                    <a:lnTo>
                      <a:pt x="230" y="256"/>
                    </a:lnTo>
                    <a:lnTo>
                      <a:pt x="238" y="256"/>
                    </a:lnTo>
                    <a:lnTo>
                      <a:pt x="242" y="260"/>
                    </a:lnTo>
                    <a:lnTo>
                      <a:pt x="254" y="276"/>
                    </a:lnTo>
                    <a:lnTo>
                      <a:pt x="260" y="278"/>
                    </a:lnTo>
                    <a:lnTo>
                      <a:pt x="276" y="276"/>
                    </a:lnTo>
                    <a:lnTo>
                      <a:pt x="282" y="270"/>
                    </a:lnTo>
                    <a:lnTo>
                      <a:pt x="290" y="276"/>
                    </a:lnTo>
                    <a:lnTo>
                      <a:pt x="294" y="280"/>
                    </a:lnTo>
                    <a:lnTo>
                      <a:pt x="294" y="284"/>
                    </a:lnTo>
                    <a:lnTo>
                      <a:pt x="298" y="292"/>
                    </a:lnTo>
                    <a:lnTo>
                      <a:pt x="300" y="294"/>
                    </a:lnTo>
                    <a:lnTo>
                      <a:pt x="322" y="298"/>
                    </a:lnTo>
                    <a:lnTo>
                      <a:pt x="330" y="302"/>
                    </a:lnTo>
                    <a:lnTo>
                      <a:pt x="334" y="302"/>
                    </a:lnTo>
                    <a:lnTo>
                      <a:pt x="336" y="300"/>
                    </a:lnTo>
                    <a:lnTo>
                      <a:pt x="342" y="298"/>
                    </a:lnTo>
                    <a:lnTo>
                      <a:pt x="346" y="306"/>
                    </a:lnTo>
                    <a:lnTo>
                      <a:pt x="356" y="310"/>
                    </a:lnTo>
                    <a:lnTo>
                      <a:pt x="362" y="304"/>
                    </a:lnTo>
                    <a:lnTo>
                      <a:pt x="382" y="306"/>
                    </a:lnTo>
                    <a:lnTo>
                      <a:pt x="382" y="310"/>
                    </a:lnTo>
                    <a:lnTo>
                      <a:pt x="390" y="318"/>
                    </a:lnTo>
                    <a:lnTo>
                      <a:pt x="394" y="320"/>
                    </a:lnTo>
                    <a:lnTo>
                      <a:pt x="394" y="330"/>
                    </a:lnTo>
                    <a:lnTo>
                      <a:pt x="410" y="334"/>
                    </a:lnTo>
                    <a:lnTo>
                      <a:pt x="412" y="322"/>
                    </a:lnTo>
                    <a:lnTo>
                      <a:pt x="418" y="320"/>
                    </a:lnTo>
                    <a:lnTo>
                      <a:pt x="438" y="334"/>
                    </a:lnTo>
                    <a:lnTo>
                      <a:pt x="442" y="334"/>
                    </a:lnTo>
                    <a:lnTo>
                      <a:pt x="450" y="330"/>
                    </a:lnTo>
                    <a:lnTo>
                      <a:pt x="456" y="330"/>
                    </a:lnTo>
                    <a:lnTo>
                      <a:pt x="458" y="334"/>
                    </a:lnTo>
                    <a:lnTo>
                      <a:pt x="456" y="340"/>
                    </a:lnTo>
                    <a:lnTo>
                      <a:pt x="460" y="348"/>
                    </a:lnTo>
                    <a:lnTo>
                      <a:pt x="466" y="344"/>
                    </a:lnTo>
                    <a:lnTo>
                      <a:pt x="464" y="338"/>
                    </a:lnTo>
                    <a:lnTo>
                      <a:pt x="470" y="330"/>
                    </a:lnTo>
                    <a:lnTo>
                      <a:pt x="478" y="326"/>
                    </a:lnTo>
                    <a:lnTo>
                      <a:pt x="480" y="326"/>
                    </a:lnTo>
                    <a:lnTo>
                      <a:pt x="482" y="332"/>
                    </a:lnTo>
                    <a:lnTo>
                      <a:pt x="492" y="336"/>
                    </a:lnTo>
                    <a:lnTo>
                      <a:pt x="496" y="334"/>
                    </a:lnTo>
                    <a:lnTo>
                      <a:pt x="498" y="330"/>
                    </a:lnTo>
                    <a:lnTo>
                      <a:pt x="506" y="332"/>
                    </a:lnTo>
                    <a:lnTo>
                      <a:pt x="506" y="334"/>
                    </a:lnTo>
                    <a:lnTo>
                      <a:pt x="514" y="340"/>
                    </a:lnTo>
                    <a:lnTo>
                      <a:pt x="526" y="348"/>
                    </a:lnTo>
                    <a:lnTo>
                      <a:pt x="540" y="338"/>
                    </a:lnTo>
                    <a:lnTo>
                      <a:pt x="544" y="334"/>
                    </a:lnTo>
                    <a:lnTo>
                      <a:pt x="562" y="334"/>
                    </a:lnTo>
                    <a:lnTo>
                      <a:pt x="576" y="328"/>
                    </a:lnTo>
                    <a:lnTo>
                      <a:pt x="582" y="326"/>
                    </a:lnTo>
                    <a:lnTo>
                      <a:pt x="590" y="326"/>
                    </a:lnTo>
                    <a:lnTo>
                      <a:pt x="608" y="330"/>
                    </a:lnTo>
                    <a:lnTo>
                      <a:pt x="620" y="326"/>
                    </a:lnTo>
                    <a:lnTo>
                      <a:pt x="622" y="324"/>
                    </a:lnTo>
                    <a:lnTo>
                      <a:pt x="660" y="344"/>
                    </a:lnTo>
                    <a:lnTo>
                      <a:pt x="668" y="346"/>
                    </a:lnTo>
                    <a:lnTo>
                      <a:pt x="672" y="350"/>
                    </a:lnTo>
                    <a:lnTo>
                      <a:pt x="676" y="352"/>
                    </a:lnTo>
                    <a:lnTo>
                      <a:pt x="678" y="176"/>
                    </a:lnTo>
                    <a:lnTo>
                      <a:pt x="664" y="68"/>
                    </a:lnTo>
                    <a:lnTo>
                      <a:pt x="662" y="18"/>
                    </a:lnTo>
                    <a:close/>
                  </a:path>
                </a:pathLst>
              </a:custGeom>
              <a:grpFill/>
              <a:ln w="3175" cap="flat" cmpd="sng">
                <a:solidFill>
                  <a:schemeClr val="accent1">
                    <a:lumMod val="40000"/>
                    <a:lumOff val="6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55" name="Freeform 61">
                <a:extLst>
                  <a:ext uri="{FF2B5EF4-FFF2-40B4-BE49-F238E27FC236}">
                    <a16:creationId xmlns:a16="http://schemas.microsoft.com/office/drawing/2014/main" id="{CCC30C7D-7473-4EA6-BD46-F178393CAB69}"/>
                  </a:ext>
                </a:extLst>
              </p:cNvPr>
              <p:cNvSpPr>
                <a:spLocks/>
              </p:cNvSpPr>
              <p:nvPr/>
            </p:nvSpPr>
            <p:spPr bwMode="gray">
              <a:xfrm>
                <a:off x="4286" y="1087"/>
                <a:ext cx="597" cy="457"/>
              </a:xfrm>
              <a:custGeom>
                <a:avLst/>
                <a:gdLst>
                  <a:gd name="T0" fmla="*/ 456 w 594"/>
                  <a:gd name="T1" fmla="*/ 409 h 456"/>
                  <a:gd name="T2" fmla="*/ 448 w 594"/>
                  <a:gd name="T3" fmla="*/ 425 h 456"/>
                  <a:gd name="T4" fmla="*/ 442 w 594"/>
                  <a:gd name="T5" fmla="*/ 439 h 456"/>
                  <a:gd name="T6" fmla="*/ 438 w 594"/>
                  <a:gd name="T7" fmla="*/ 457 h 456"/>
                  <a:gd name="T8" fmla="*/ 452 w 594"/>
                  <a:gd name="T9" fmla="*/ 441 h 456"/>
                  <a:gd name="T10" fmla="*/ 476 w 594"/>
                  <a:gd name="T11" fmla="*/ 439 h 456"/>
                  <a:gd name="T12" fmla="*/ 509 w 594"/>
                  <a:gd name="T13" fmla="*/ 425 h 456"/>
                  <a:gd name="T14" fmla="*/ 563 w 594"/>
                  <a:gd name="T15" fmla="*/ 387 h 456"/>
                  <a:gd name="T16" fmla="*/ 581 w 594"/>
                  <a:gd name="T17" fmla="*/ 373 h 456"/>
                  <a:gd name="T18" fmla="*/ 597 w 594"/>
                  <a:gd name="T19" fmla="*/ 357 h 456"/>
                  <a:gd name="T20" fmla="*/ 589 w 594"/>
                  <a:gd name="T21" fmla="*/ 361 h 456"/>
                  <a:gd name="T22" fmla="*/ 567 w 594"/>
                  <a:gd name="T23" fmla="*/ 371 h 456"/>
                  <a:gd name="T24" fmla="*/ 553 w 594"/>
                  <a:gd name="T25" fmla="*/ 379 h 456"/>
                  <a:gd name="T26" fmla="*/ 569 w 594"/>
                  <a:gd name="T27" fmla="*/ 353 h 456"/>
                  <a:gd name="T28" fmla="*/ 557 w 594"/>
                  <a:gd name="T29" fmla="*/ 365 h 456"/>
                  <a:gd name="T30" fmla="*/ 507 w 594"/>
                  <a:gd name="T31" fmla="*/ 393 h 456"/>
                  <a:gd name="T32" fmla="*/ 468 w 594"/>
                  <a:gd name="T33" fmla="*/ 419 h 456"/>
                  <a:gd name="T34" fmla="*/ 466 w 594"/>
                  <a:gd name="T35" fmla="*/ 399 h 456"/>
                  <a:gd name="T36" fmla="*/ 476 w 594"/>
                  <a:gd name="T37" fmla="*/ 373 h 456"/>
                  <a:gd name="T38" fmla="*/ 462 w 594"/>
                  <a:gd name="T39" fmla="*/ 289 h 456"/>
                  <a:gd name="T40" fmla="*/ 452 w 594"/>
                  <a:gd name="T41" fmla="*/ 200 h 456"/>
                  <a:gd name="T42" fmla="*/ 442 w 594"/>
                  <a:gd name="T43" fmla="*/ 146 h 456"/>
                  <a:gd name="T44" fmla="*/ 430 w 594"/>
                  <a:gd name="T45" fmla="*/ 136 h 456"/>
                  <a:gd name="T46" fmla="*/ 428 w 594"/>
                  <a:gd name="T47" fmla="*/ 120 h 456"/>
                  <a:gd name="T48" fmla="*/ 420 w 594"/>
                  <a:gd name="T49" fmla="*/ 70 h 456"/>
                  <a:gd name="T50" fmla="*/ 404 w 594"/>
                  <a:gd name="T51" fmla="*/ 18 h 456"/>
                  <a:gd name="T52" fmla="*/ 396 w 594"/>
                  <a:gd name="T53" fmla="*/ 0 h 456"/>
                  <a:gd name="T54" fmla="*/ 302 w 594"/>
                  <a:gd name="T55" fmla="*/ 20 h 456"/>
                  <a:gd name="T56" fmla="*/ 267 w 594"/>
                  <a:gd name="T57" fmla="*/ 48 h 456"/>
                  <a:gd name="T58" fmla="*/ 243 w 594"/>
                  <a:gd name="T59" fmla="*/ 90 h 456"/>
                  <a:gd name="T60" fmla="*/ 211 w 594"/>
                  <a:gd name="T61" fmla="*/ 130 h 456"/>
                  <a:gd name="T62" fmla="*/ 215 w 594"/>
                  <a:gd name="T63" fmla="*/ 146 h 456"/>
                  <a:gd name="T64" fmla="*/ 227 w 594"/>
                  <a:gd name="T65" fmla="*/ 154 h 456"/>
                  <a:gd name="T66" fmla="*/ 229 w 594"/>
                  <a:gd name="T67" fmla="*/ 174 h 456"/>
                  <a:gd name="T68" fmla="*/ 191 w 594"/>
                  <a:gd name="T69" fmla="*/ 218 h 456"/>
                  <a:gd name="T70" fmla="*/ 125 w 594"/>
                  <a:gd name="T71" fmla="*/ 231 h 456"/>
                  <a:gd name="T72" fmla="*/ 72 w 594"/>
                  <a:gd name="T73" fmla="*/ 235 h 456"/>
                  <a:gd name="T74" fmla="*/ 38 w 594"/>
                  <a:gd name="T75" fmla="*/ 263 h 456"/>
                  <a:gd name="T76" fmla="*/ 56 w 594"/>
                  <a:gd name="T77" fmla="*/ 297 h 456"/>
                  <a:gd name="T78" fmla="*/ 42 w 594"/>
                  <a:gd name="T79" fmla="*/ 321 h 456"/>
                  <a:gd name="T80" fmla="*/ 6 w 594"/>
                  <a:gd name="T81" fmla="*/ 387 h 456"/>
                  <a:gd name="T82" fmla="*/ 334 w 594"/>
                  <a:gd name="T83" fmla="*/ 331 h 456"/>
                  <a:gd name="T84" fmla="*/ 342 w 594"/>
                  <a:gd name="T85" fmla="*/ 337 h 456"/>
                  <a:gd name="T86" fmla="*/ 358 w 594"/>
                  <a:gd name="T87" fmla="*/ 363 h 456"/>
                  <a:gd name="T88" fmla="*/ 382 w 594"/>
                  <a:gd name="T89" fmla="*/ 371 h 45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594" h="456">
                    <a:moveTo>
                      <a:pt x="386" y="374"/>
                    </a:moveTo>
                    <a:lnTo>
                      <a:pt x="450" y="398"/>
                    </a:lnTo>
                    <a:lnTo>
                      <a:pt x="454" y="408"/>
                    </a:lnTo>
                    <a:lnTo>
                      <a:pt x="450" y="412"/>
                    </a:lnTo>
                    <a:lnTo>
                      <a:pt x="448" y="416"/>
                    </a:lnTo>
                    <a:lnTo>
                      <a:pt x="446" y="424"/>
                    </a:lnTo>
                    <a:lnTo>
                      <a:pt x="446" y="434"/>
                    </a:lnTo>
                    <a:lnTo>
                      <a:pt x="442" y="434"/>
                    </a:lnTo>
                    <a:lnTo>
                      <a:pt x="440" y="438"/>
                    </a:lnTo>
                    <a:lnTo>
                      <a:pt x="434" y="450"/>
                    </a:lnTo>
                    <a:lnTo>
                      <a:pt x="434" y="454"/>
                    </a:lnTo>
                    <a:lnTo>
                      <a:pt x="436" y="456"/>
                    </a:lnTo>
                    <a:lnTo>
                      <a:pt x="438" y="452"/>
                    </a:lnTo>
                    <a:lnTo>
                      <a:pt x="440" y="450"/>
                    </a:lnTo>
                    <a:lnTo>
                      <a:pt x="450" y="440"/>
                    </a:lnTo>
                    <a:lnTo>
                      <a:pt x="456" y="442"/>
                    </a:lnTo>
                    <a:lnTo>
                      <a:pt x="470" y="442"/>
                    </a:lnTo>
                    <a:lnTo>
                      <a:pt x="474" y="438"/>
                    </a:lnTo>
                    <a:lnTo>
                      <a:pt x="488" y="434"/>
                    </a:lnTo>
                    <a:lnTo>
                      <a:pt x="500" y="430"/>
                    </a:lnTo>
                    <a:lnTo>
                      <a:pt x="506" y="424"/>
                    </a:lnTo>
                    <a:lnTo>
                      <a:pt x="514" y="416"/>
                    </a:lnTo>
                    <a:lnTo>
                      <a:pt x="550" y="392"/>
                    </a:lnTo>
                    <a:lnTo>
                      <a:pt x="560" y="386"/>
                    </a:lnTo>
                    <a:lnTo>
                      <a:pt x="568" y="380"/>
                    </a:lnTo>
                    <a:lnTo>
                      <a:pt x="574" y="378"/>
                    </a:lnTo>
                    <a:lnTo>
                      <a:pt x="578" y="372"/>
                    </a:lnTo>
                    <a:lnTo>
                      <a:pt x="586" y="368"/>
                    </a:lnTo>
                    <a:lnTo>
                      <a:pt x="590" y="364"/>
                    </a:lnTo>
                    <a:lnTo>
                      <a:pt x="594" y="356"/>
                    </a:lnTo>
                    <a:lnTo>
                      <a:pt x="594" y="354"/>
                    </a:lnTo>
                    <a:lnTo>
                      <a:pt x="594" y="352"/>
                    </a:lnTo>
                    <a:lnTo>
                      <a:pt x="586" y="360"/>
                    </a:lnTo>
                    <a:lnTo>
                      <a:pt x="578" y="362"/>
                    </a:lnTo>
                    <a:lnTo>
                      <a:pt x="568" y="366"/>
                    </a:lnTo>
                    <a:lnTo>
                      <a:pt x="564" y="370"/>
                    </a:lnTo>
                    <a:lnTo>
                      <a:pt x="560" y="376"/>
                    </a:lnTo>
                    <a:lnTo>
                      <a:pt x="552" y="382"/>
                    </a:lnTo>
                    <a:lnTo>
                      <a:pt x="550" y="378"/>
                    </a:lnTo>
                    <a:lnTo>
                      <a:pt x="552" y="372"/>
                    </a:lnTo>
                    <a:lnTo>
                      <a:pt x="560" y="364"/>
                    </a:lnTo>
                    <a:lnTo>
                      <a:pt x="566" y="352"/>
                    </a:lnTo>
                    <a:lnTo>
                      <a:pt x="564" y="350"/>
                    </a:lnTo>
                    <a:lnTo>
                      <a:pt x="558" y="356"/>
                    </a:lnTo>
                    <a:lnTo>
                      <a:pt x="554" y="364"/>
                    </a:lnTo>
                    <a:lnTo>
                      <a:pt x="548" y="368"/>
                    </a:lnTo>
                    <a:lnTo>
                      <a:pt x="528" y="380"/>
                    </a:lnTo>
                    <a:lnTo>
                      <a:pt x="504" y="392"/>
                    </a:lnTo>
                    <a:lnTo>
                      <a:pt x="482" y="402"/>
                    </a:lnTo>
                    <a:lnTo>
                      <a:pt x="474" y="408"/>
                    </a:lnTo>
                    <a:lnTo>
                      <a:pt x="466" y="418"/>
                    </a:lnTo>
                    <a:lnTo>
                      <a:pt x="462" y="414"/>
                    </a:lnTo>
                    <a:lnTo>
                      <a:pt x="460" y="406"/>
                    </a:lnTo>
                    <a:lnTo>
                      <a:pt x="464" y="398"/>
                    </a:lnTo>
                    <a:lnTo>
                      <a:pt x="470" y="392"/>
                    </a:lnTo>
                    <a:lnTo>
                      <a:pt x="462" y="384"/>
                    </a:lnTo>
                    <a:lnTo>
                      <a:pt x="474" y="372"/>
                    </a:lnTo>
                    <a:lnTo>
                      <a:pt x="474" y="368"/>
                    </a:lnTo>
                    <a:lnTo>
                      <a:pt x="470" y="360"/>
                    </a:lnTo>
                    <a:lnTo>
                      <a:pt x="460" y="288"/>
                    </a:lnTo>
                    <a:lnTo>
                      <a:pt x="458" y="284"/>
                    </a:lnTo>
                    <a:lnTo>
                      <a:pt x="458" y="216"/>
                    </a:lnTo>
                    <a:lnTo>
                      <a:pt x="450" y="200"/>
                    </a:lnTo>
                    <a:lnTo>
                      <a:pt x="444" y="184"/>
                    </a:lnTo>
                    <a:lnTo>
                      <a:pt x="444" y="170"/>
                    </a:lnTo>
                    <a:lnTo>
                      <a:pt x="440" y="146"/>
                    </a:lnTo>
                    <a:lnTo>
                      <a:pt x="432" y="132"/>
                    </a:lnTo>
                    <a:lnTo>
                      <a:pt x="428" y="134"/>
                    </a:lnTo>
                    <a:lnTo>
                      <a:pt x="428" y="136"/>
                    </a:lnTo>
                    <a:lnTo>
                      <a:pt x="426" y="138"/>
                    </a:lnTo>
                    <a:lnTo>
                      <a:pt x="424" y="132"/>
                    </a:lnTo>
                    <a:lnTo>
                      <a:pt x="426" y="120"/>
                    </a:lnTo>
                    <a:lnTo>
                      <a:pt x="414" y="92"/>
                    </a:lnTo>
                    <a:lnTo>
                      <a:pt x="412" y="82"/>
                    </a:lnTo>
                    <a:lnTo>
                      <a:pt x="418" y="70"/>
                    </a:lnTo>
                    <a:lnTo>
                      <a:pt x="414" y="50"/>
                    </a:lnTo>
                    <a:lnTo>
                      <a:pt x="402" y="22"/>
                    </a:lnTo>
                    <a:lnTo>
                      <a:pt x="402" y="18"/>
                    </a:lnTo>
                    <a:lnTo>
                      <a:pt x="398" y="14"/>
                    </a:lnTo>
                    <a:lnTo>
                      <a:pt x="400" y="10"/>
                    </a:lnTo>
                    <a:lnTo>
                      <a:pt x="394" y="0"/>
                    </a:lnTo>
                    <a:lnTo>
                      <a:pt x="300" y="24"/>
                    </a:lnTo>
                    <a:lnTo>
                      <a:pt x="300" y="20"/>
                    </a:lnTo>
                    <a:lnTo>
                      <a:pt x="296" y="20"/>
                    </a:lnTo>
                    <a:lnTo>
                      <a:pt x="288" y="26"/>
                    </a:lnTo>
                    <a:lnTo>
                      <a:pt x="266" y="48"/>
                    </a:lnTo>
                    <a:lnTo>
                      <a:pt x="244" y="80"/>
                    </a:lnTo>
                    <a:lnTo>
                      <a:pt x="240" y="86"/>
                    </a:lnTo>
                    <a:lnTo>
                      <a:pt x="242" y="90"/>
                    </a:lnTo>
                    <a:lnTo>
                      <a:pt x="238" y="102"/>
                    </a:lnTo>
                    <a:lnTo>
                      <a:pt x="234" y="108"/>
                    </a:lnTo>
                    <a:lnTo>
                      <a:pt x="210" y="130"/>
                    </a:lnTo>
                    <a:lnTo>
                      <a:pt x="208" y="134"/>
                    </a:lnTo>
                    <a:lnTo>
                      <a:pt x="212" y="144"/>
                    </a:lnTo>
                    <a:lnTo>
                      <a:pt x="214" y="146"/>
                    </a:lnTo>
                    <a:lnTo>
                      <a:pt x="220" y="144"/>
                    </a:lnTo>
                    <a:lnTo>
                      <a:pt x="224" y="148"/>
                    </a:lnTo>
                    <a:lnTo>
                      <a:pt x="226" y="154"/>
                    </a:lnTo>
                    <a:lnTo>
                      <a:pt x="220" y="158"/>
                    </a:lnTo>
                    <a:lnTo>
                      <a:pt x="222" y="166"/>
                    </a:lnTo>
                    <a:lnTo>
                      <a:pt x="228" y="174"/>
                    </a:lnTo>
                    <a:lnTo>
                      <a:pt x="228" y="188"/>
                    </a:lnTo>
                    <a:lnTo>
                      <a:pt x="212" y="194"/>
                    </a:lnTo>
                    <a:lnTo>
                      <a:pt x="190" y="218"/>
                    </a:lnTo>
                    <a:lnTo>
                      <a:pt x="174" y="224"/>
                    </a:lnTo>
                    <a:lnTo>
                      <a:pt x="136" y="234"/>
                    </a:lnTo>
                    <a:lnTo>
                      <a:pt x="124" y="230"/>
                    </a:lnTo>
                    <a:lnTo>
                      <a:pt x="114" y="228"/>
                    </a:lnTo>
                    <a:lnTo>
                      <a:pt x="94" y="230"/>
                    </a:lnTo>
                    <a:lnTo>
                      <a:pt x="72" y="234"/>
                    </a:lnTo>
                    <a:lnTo>
                      <a:pt x="52" y="242"/>
                    </a:lnTo>
                    <a:lnTo>
                      <a:pt x="40" y="248"/>
                    </a:lnTo>
                    <a:lnTo>
                      <a:pt x="38" y="262"/>
                    </a:lnTo>
                    <a:lnTo>
                      <a:pt x="38" y="270"/>
                    </a:lnTo>
                    <a:lnTo>
                      <a:pt x="54" y="288"/>
                    </a:lnTo>
                    <a:lnTo>
                      <a:pt x="56" y="296"/>
                    </a:lnTo>
                    <a:lnTo>
                      <a:pt x="54" y="302"/>
                    </a:lnTo>
                    <a:lnTo>
                      <a:pt x="48" y="306"/>
                    </a:lnTo>
                    <a:lnTo>
                      <a:pt x="42" y="320"/>
                    </a:lnTo>
                    <a:lnTo>
                      <a:pt x="12" y="350"/>
                    </a:lnTo>
                    <a:lnTo>
                      <a:pt x="0" y="360"/>
                    </a:lnTo>
                    <a:lnTo>
                      <a:pt x="6" y="386"/>
                    </a:lnTo>
                    <a:lnTo>
                      <a:pt x="324" y="322"/>
                    </a:lnTo>
                    <a:lnTo>
                      <a:pt x="330" y="326"/>
                    </a:lnTo>
                    <a:lnTo>
                      <a:pt x="332" y="330"/>
                    </a:lnTo>
                    <a:lnTo>
                      <a:pt x="334" y="334"/>
                    </a:lnTo>
                    <a:lnTo>
                      <a:pt x="338" y="332"/>
                    </a:lnTo>
                    <a:lnTo>
                      <a:pt x="340" y="336"/>
                    </a:lnTo>
                    <a:lnTo>
                      <a:pt x="346" y="336"/>
                    </a:lnTo>
                    <a:lnTo>
                      <a:pt x="356" y="356"/>
                    </a:lnTo>
                    <a:lnTo>
                      <a:pt x="356" y="362"/>
                    </a:lnTo>
                    <a:lnTo>
                      <a:pt x="360" y="366"/>
                    </a:lnTo>
                    <a:lnTo>
                      <a:pt x="360" y="368"/>
                    </a:lnTo>
                    <a:lnTo>
                      <a:pt x="380" y="370"/>
                    </a:lnTo>
                    <a:lnTo>
                      <a:pt x="386" y="374"/>
                    </a:lnTo>
                    <a:close/>
                  </a:path>
                </a:pathLst>
              </a:custGeom>
              <a:grpFill/>
              <a:ln w="3175" cap="flat" cmpd="sng">
                <a:solidFill>
                  <a:schemeClr val="accent1">
                    <a:lumMod val="40000"/>
                    <a:lumOff val="6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56" name="Freeform 62">
                <a:extLst>
                  <a:ext uri="{FF2B5EF4-FFF2-40B4-BE49-F238E27FC236}">
                    <a16:creationId xmlns:a16="http://schemas.microsoft.com/office/drawing/2014/main" id="{490CA2AB-5EC2-43E2-8CDF-231FA6B41066}"/>
                  </a:ext>
                </a:extLst>
              </p:cNvPr>
              <p:cNvSpPr>
                <a:spLocks/>
              </p:cNvSpPr>
              <p:nvPr/>
            </p:nvSpPr>
            <p:spPr bwMode="gray">
              <a:xfrm>
                <a:off x="4238" y="1410"/>
                <a:ext cx="462" cy="301"/>
              </a:xfrm>
              <a:custGeom>
                <a:avLst/>
                <a:gdLst>
                  <a:gd name="T0" fmla="*/ 114 w 460"/>
                  <a:gd name="T1" fmla="*/ 285 h 298"/>
                  <a:gd name="T2" fmla="*/ 323 w 460"/>
                  <a:gd name="T3" fmla="*/ 244 h 298"/>
                  <a:gd name="T4" fmla="*/ 390 w 460"/>
                  <a:gd name="T5" fmla="*/ 232 h 298"/>
                  <a:gd name="T6" fmla="*/ 392 w 460"/>
                  <a:gd name="T7" fmla="*/ 230 h 298"/>
                  <a:gd name="T8" fmla="*/ 394 w 460"/>
                  <a:gd name="T9" fmla="*/ 230 h 298"/>
                  <a:gd name="T10" fmla="*/ 394 w 460"/>
                  <a:gd name="T11" fmla="*/ 224 h 298"/>
                  <a:gd name="T12" fmla="*/ 402 w 460"/>
                  <a:gd name="T13" fmla="*/ 216 h 298"/>
                  <a:gd name="T14" fmla="*/ 410 w 460"/>
                  <a:gd name="T15" fmla="*/ 216 h 298"/>
                  <a:gd name="T16" fmla="*/ 416 w 460"/>
                  <a:gd name="T17" fmla="*/ 218 h 298"/>
                  <a:gd name="T18" fmla="*/ 436 w 460"/>
                  <a:gd name="T19" fmla="*/ 204 h 298"/>
                  <a:gd name="T20" fmla="*/ 438 w 460"/>
                  <a:gd name="T21" fmla="*/ 194 h 298"/>
                  <a:gd name="T22" fmla="*/ 450 w 460"/>
                  <a:gd name="T23" fmla="*/ 182 h 298"/>
                  <a:gd name="T24" fmla="*/ 462 w 460"/>
                  <a:gd name="T25" fmla="*/ 174 h 298"/>
                  <a:gd name="T26" fmla="*/ 462 w 460"/>
                  <a:gd name="T27" fmla="*/ 172 h 298"/>
                  <a:gd name="T28" fmla="*/ 452 w 460"/>
                  <a:gd name="T29" fmla="*/ 164 h 298"/>
                  <a:gd name="T30" fmla="*/ 448 w 460"/>
                  <a:gd name="T31" fmla="*/ 160 h 298"/>
                  <a:gd name="T32" fmla="*/ 442 w 460"/>
                  <a:gd name="T33" fmla="*/ 156 h 298"/>
                  <a:gd name="T34" fmla="*/ 440 w 460"/>
                  <a:gd name="T35" fmla="*/ 154 h 298"/>
                  <a:gd name="T36" fmla="*/ 430 w 460"/>
                  <a:gd name="T37" fmla="*/ 152 h 298"/>
                  <a:gd name="T38" fmla="*/ 428 w 460"/>
                  <a:gd name="T39" fmla="*/ 139 h 298"/>
                  <a:gd name="T40" fmla="*/ 418 w 460"/>
                  <a:gd name="T41" fmla="*/ 137 h 298"/>
                  <a:gd name="T42" fmla="*/ 416 w 460"/>
                  <a:gd name="T43" fmla="*/ 135 h 298"/>
                  <a:gd name="T44" fmla="*/ 416 w 460"/>
                  <a:gd name="T45" fmla="*/ 117 h 298"/>
                  <a:gd name="T46" fmla="*/ 420 w 460"/>
                  <a:gd name="T47" fmla="*/ 115 h 298"/>
                  <a:gd name="T48" fmla="*/ 420 w 460"/>
                  <a:gd name="T49" fmla="*/ 105 h 298"/>
                  <a:gd name="T50" fmla="*/ 414 w 460"/>
                  <a:gd name="T51" fmla="*/ 99 h 298"/>
                  <a:gd name="T52" fmla="*/ 414 w 460"/>
                  <a:gd name="T53" fmla="*/ 95 h 298"/>
                  <a:gd name="T54" fmla="*/ 416 w 460"/>
                  <a:gd name="T55" fmla="*/ 93 h 298"/>
                  <a:gd name="T56" fmla="*/ 424 w 460"/>
                  <a:gd name="T57" fmla="*/ 83 h 298"/>
                  <a:gd name="T58" fmla="*/ 428 w 460"/>
                  <a:gd name="T59" fmla="*/ 69 h 298"/>
                  <a:gd name="T60" fmla="*/ 428 w 460"/>
                  <a:gd name="T61" fmla="*/ 65 h 298"/>
                  <a:gd name="T62" fmla="*/ 432 w 460"/>
                  <a:gd name="T63" fmla="*/ 57 h 298"/>
                  <a:gd name="T64" fmla="*/ 436 w 460"/>
                  <a:gd name="T65" fmla="*/ 53 h 298"/>
                  <a:gd name="T66" fmla="*/ 430 w 460"/>
                  <a:gd name="T67" fmla="*/ 48 h 298"/>
                  <a:gd name="T68" fmla="*/ 410 w 460"/>
                  <a:gd name="T69" fmla="*/ 46 h 298"/>
                  <a:gd name="T70" fmla="*/ 410 w 460"/>
                  <a:gd name="T71" fmla="*/ 44 h 298"/>
                  <a:gd name="T72" fmla="*/ 406 w 460"/>
                  <a:gd name="T73" fmla="*/ 40 h 298"/>
                  <a:gd name="T74" fmla="*/ 406 w 460"/>
                  <a:gd name="T75" fmla="*/ 34 h 298"/>
                  <a:gd name="T76" fmla="*/ 396 w 460"/>
                  <a:gd name="T77" fmla="*/ 14 h 298"/>
                  <a:gd name="T78" fmla="*/ 390 w 460"/>
                  <a:gd name="T79" fmla="*/ 14 h 298"/>
                  <a:gd name="T80" fmla="*/ 388 w 460"/>
                  <a:gd name="T81" fmla="*/ 10 h 298"/>
                  <a:gd name="T82" fmla="*/ 384 w 460"/>
                  <a:gd name="T83" fmla="*/ 12 h 298"/>
                  <a:gd name="T84" fmla="*/ 382 w 460"/>
                  <a:gd name="T85" fmla="*/ 8 h 298"/>
                  <a:gd name="T86" fmla="*/ 380 w 460"/>
                  <a:gd name="T87" fmla="*/ 4 h 298"/>
                  <a:gd name="T88" fmla="*/ 374 w 460"/>
                  <a:gd name="T89" fmla="*/ 0 h 298"/>
                  <a:gd name="T90" fmla="*/ 54 w 460"/>
                  <a:gd name="T91" fmla="*/ 65 h 298"/>
                  <a:gd name="T92" fmla="*/ 48 w 460"/>
                  <a:gd name="T93" fmla="*/ 38 h 298"/>
                  <a:gd name="T94" fmla="*/ 32 w 460"/>
                  <a:gd name="T95" fmla="*/ 55 h 298"/>
                  <a:gd name="T96" fmla="*/ 28 w 460"/>
                  <a:gd name="T97" fmla="*/ 57 h 298"/>
                  <a:gd name="T98" fmla="*/ 26 w 460"/>
                  <a:gd name="T99" fmla="*/ 53 h 298"/>
                  <a:gd name="T100" fmla="*/ 24 w 460"/>
                  <a:gd name="T101" fmla="*/ 53 h 298"/>
                  <a:gd name="T102" fmla="*/ 20 w 460"/>
                  <a:gd name="T103" fmla="*/ 63 h 298"/>
                  <a:gd name="T104" fmla="*/ 4 w 460"/>
                  <a:gd name="T105" fmla="*/ 75 h 298"/>
                  <a:gd name="T106" fmla="*/ 0 w 460"/>
                  <a:gd name="T107" fmla="*/ 79 h 298"/>
                  <a:gd name="T108" fmla="*/ 22 w 460"/>
                  <a:gd name="T109" fmla="*/ 212 h 298"/>
                  <a:gd name="T110" fmla="*/ 38 w 460"/>
                  <a:gd name="T111" fmla="*/ 301 h 298"/>
                  <a:gd name="T112" fmla="*/ 114 w 460"/>
                  <a:gd name="T113" fmla="*/ 285 h 29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460" h="298">
                    <a:moveTo>
                      <a:pt x="114" y="282"/>
                    </a:moveTo>
                    <a:lnTo>
                      <a:pt x="322" y="242"/>
                    </a:lnTo>
                    <a:lnTo>
                      <a:pt x="388" y="230"/>
                    </a:lnTo>
                    <a:lnTo>
                      <a:pt x="390" y="228"/>
                    </a:lnTo>
                    <a:lnTo>
                      <a:pt x="392" y="228"/>
                    </a:lnTo>
                    <a:lnTo>
                      <a:pt x="392" y="222"/>
                    </a:lnTo>
                    <a:lnTo>
                      <a:pt x="400" y="214"/>
                    </a:lnTo>
                    <a:lnTo>
                      <a:pt x="408" y="214"/>
                    </a:lnTo>
                    <a:lnTo>
                      <a:pt x="414" y="216"/>
                    </a:lnTo>
                    <a:lnTo>
                      <a:pt x="434" y="202"/>
                    </a:lnTo>
                    <a:lnTo>
                      <a:pt x="436" y="192"/>
                    </a:lnTo>
                    <a:lnTo>
                      <a:pt x="448" y="180"/>
                    </a:lnTo>
                    <a:lnTo>
                      <a:pt x="460" y="172"/>
                    </a:lnTo>
                    <a:lnTo>
                      <a:pt x="460" y="170"/>
                    </a:lnTo>
                    <a:lnTo>
                      <a:pt x="450" y="162"/>
                    </a:lnTo>
                    <a:lnTo>
                      <a:pt x="446" y="158"/>
                    </a:lnTo>
                    <a:lnTo>
                      <a:pt x="440" y="154"/>
                    </a:lnTo>
                    <a:lnTo>
                      <a:pt x="438" y="152"/>
                    </a:lnTo>
                    <a:lnTo>
                      <a:pt x="428" y="150"/>
                    </a:lnTo>
                    <a:lnTo>
                      <a:pt x="426" y="138"/>
                    </a:lnTo>
                    <a:lnTo>
                      <a:pt x="416" y="136"/>
                    </a:lnTo>
                    <a:lnTo>
                      <a:pt x="414" y="134"/>
                    </a:lnTo>
                    <a:lnTo>
                      <a:pt x="414" y="116"/>
                    </a:lnTo>
                    <a:lnTo>
                      <a:pt x="418" y="114"/>
                    </a:lnTo>
                    <a:lnTo>
                      <a:pt x="418" y="104"/>
                    </a:lnTo>
                    <a:lnTo>
                      <a:pt x="412" y="98"/>
                    </a:lnTo>
                    <a:lnTo>
                      <a:pt x="412" y="94"/>
                    </a:lnTo>
                    <a:lnTo>
                      <a:pt x="414" y="92"/>
                    </a:lnTo>
                    <a:lnTo>
                      <a:pt x="422" y="82"/>
                    </a:lnTo>
                    <a:lnTo>
                      <a:pt x="426" y="68"/>
                    </a:lnTo>
                    <a:lnTo>
                      <a:pt x="426" y="64"/>
                    </a:lnTo>
                    <a:lnTo>
                      <a:pt x="430" y="56"/>
                    </a:lnTo>
                    <a:lnTo>
                      <a:pt x="434" y="52"/>
                    </a:lnTo>
                    <a:lnTo>
                      <a:pt x="428" y="48"/>
                    </a:lnTo>
                    <a:lnTo>
                      <a:pt x="408" y="46"/>
                    </a:lnTo>
                    <a:lnTo>
                      <a:pt x="408" y="44"/>
                    </a:lnTo>
                    <a:lnTo>
                      <a:pt x="404" y="40"/>
                    </a:lnTo>
                    <a:lnTo>
                      <a:pt x="404" y="34"/>
                    </a:lnTo>
                    <a:lnTo>
                      <a:pt x="394" y="14"/>
                    </a:lnTo>
                    <a:lnTo>
                      <a:pt x="388" y="14"/>
                    </a:lnTo>
                    <a:lnTo>
                      <a:pt x="386" y="10"/>
                    </a:lnTo>
                    <a:lnTo>
                      <a:pt x="382" y="12"/>
                    </a:lnTo>
                    <a:lnTo>
                      <a:pt x="380" y="8"/>
                    </a:lnTo>
                    <a:lnTo>
                      <a:pt x="378" y="4"/>
                    </a:lnTo>
                    <a:lnTo>
                      <a:pt x="372" y="0"/>
                    </a:lnTo>
                    <a:lnTo>
                      <a:pt x="54" y="64"/>
                    </a:lnTo>
                    <a:lnTo>
                      <a:pt x="48" y="38"/>
                    </a:lnTo>
                    <a:lnTo>
                      <a:pt x="32" y="54"/>
                    </a:lnTo>
                    <a:lnTo>
                      <a:pt x="28" y="56"/>
                    </a:lnTo>
                    <a:lnTo>
                      <a:pt x="26" y="52"/>
                    </a:lnTo>
                    <a:lnTo>
                      <a:pt x="24" y="52"/>
                    </a:lnTo>
                    <a:lnTo>
                      <a:pt x="20" y="62"/>
                    </a:lnTo>
                    <a:lnTo>
                      <a:pt x="4" y="74"/>
                    </a:lnTo>
                    <a:lnTo>
                      <a:pt x="0" y="78"/>
                    </a:lnTo>
                    <a:lnTo>
                      <a:pt x="22" y="210"/>
                    </a:lnTo>
                    <a:lnTo>
                      <a:pt x="38" y="298"/>
                    </a:lnTo>
                    <a:lnTo>
                      <a:pt x="114" y="282"/>
                    </a:lnTo>
                    <a:close/>
                  </a:path>
                </a:pathLst>
              </a:custGeom>
              <a:grpFill/>
              <a:ln w="3175" cap="flat" cmpd="sng">
                <a:solidFill>
                  <a:schemeClr val="accent1">
                    <a:lumMod val="40000"/>
                    <a:lumOff val="6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57" name="Freeform 63">
                <a:extLst>
                  <a:ext uri="{FF2B5EF4-FFF2-40B4-BE49-F238E27FC236}">
                    <a16:creationId xmlns:a16="http://schemas.microsoft.com/office/drawing/2014/main" id="{B52CB298-9A99-49AA-BD77-2136FA0A8E17}"/>
                  </a:ext>
                </a:extLst>
              </p:cNvPr>
              <p:cNvSpPr>
                <a:spLocks/>
              </p:cNvSpPr>
              <p:nvPr/>
            </p:nvSpPr>
            <p:spPr bwMode="gray">
              <a:xfrm>
                <a:off x="4748" y="1347"/>
                <a:ext cx="135" cy="132"/>
              </a:xfrm>
              <a:custGeom>
                <a:avLst/>
                <a:gdLst>
                  <a:gd name="T0" fmla="*/ 0 w 134"/>
                  <a:gd name="T1" fmla="*/ 30 h 134"/>
                  <a:gd name="T2" fmla="*/ 46 w 134"/>
                  <a:gd name="T3" fmla="*/ 18 h 134"/>
                  <a:gd name="T4" fmla="*/ 50 w 134"/>
                  <a:gd name="T5" fmla="*/ 24 h 134"/>
                  <a:gd name="T6" fmla="*/ 50 w 134"/>
                  <a:gd name="T7" fmla="*/ 22 h 134"/>
                  <a:gd name="T8" fmla="*/ 52 w 134"/>
                  <a:gd name="T9" fmla="*/ 18 h 134"/>
                  <a:gd name="T10" fmla="*/ 121 w 134"/>
                  <a:gd name="T11" fmla="*/ 0 h 134"/>
                  <a:gd name="T12" fmla="*/ 135 w 134"/>
                  <a:gd name="T13" fmla="*/ 55 h 134"/>
                  <a:gd name="T14" fmla="*/ 133 w 134"/>
                  <a:gd name="T15" fmla="*/ 61 h 134"/>
                  <a:gd name="T16" fmla="*/ 133 w 134"/>
                  <a:gd name="T17" fmla="*/ 63 h 134"/>
                  <a:gd name="T18" fmla="*/ 133 w 134"/>
                  <a:gd name="T19" fmla="*/ 67 h 134"/>
                  <a:gd name="T20" fmla="*/ 133 w 134"/>
                  <a:gd name="T21" fmla="*/ 69 h 134"/>
                  <a:gd name="T22" fmla="*/ 125 w 134"/>
                  <a:gd name="T23" fmla="*/ 69 h 134"/>
                  <a:gd name="T24" fmla="*/ 103 w 134"/>
                  <a:gd name="T25" fmla="*/ 79 h 134"/>
                  <a:gd name="T26" fmla="*/ 97 w 134"/>
                  <a:gd name="T27" fmla="*/ 79 h 134"/>
                  <a:gd name="T28" fmla="*/ 95 w 134"/>
                  <a:gd name="T29" fmla="*/ 81 h 134"/>
                  <a:gd name="T30" fmla="*/ 93 w 134"/>
                  <a:gd name="T31" fmla="*/ 85 h 134"/>
                  <a:gd name="T32" fmla="*/ 93 w 134"/>
                  <a:gd name="T33" fmla="*/ 87 h 134"/>
                  <a:gd name="T34" fmla="*/ 79 w 134"/>
                  <a:gd name="T35" fmla="*/ 89 h 134"/>
                  <a:gd name="T36" fmla="*/ 60 w 134"/>
                  <a:gd name="T37" fmla="*/ 97 h 134"/>
                  <a:gd name="T38" fmla="*/ 58 w 134"/>
                  <a:gd name="T39" fmla="*/ 93 h 134"/>
                  <a:gd name="T40" fmla="*/ 46 w 134"/>
                  <a:gd name="T41" fmla="*/ 104 h 134"/>
                  <a:gd name="T42" fmla="*/ 20 w 134"/>
                  <a:gd name="T43" fmla="*/ 126 h 134"/>
                  <a:gd name="T44" fmla="*/ 10 w 134"/>
                  <a:gd name="T45" fmla="*/ 132 h 134"/>
                  <a:gd name="T46" fmla="*/ 2 w 134"/>
                  <a:gd name="T47" fmla="*/ 124 h 134"/>
                  <a:gd name="T48" fmla="*/ 14 w 134"/>
                  <a:gd name="T49" fmla="*/ 112 h 134"/>
                  <a:gd name="T50" fmla="*/ 14 w 134"/>
                  <a:gd name="T51" fmla="*/ 108 h 134"/>
                  <a:gd name="T52" fmla="*/ 10 w 134"/>
                  <a:gd name="T53" fmla="*/ 100 h 134"/>
                  <a:gd name="T54" fmla="*/ 0 w 134"/>
                  <a:gd name="T55" fmla="*/ 30 h 13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34" h="134">
                    <a:moveTo>
                      <a:pt x="0" y="30"/>
                    </a:moveTo>
                    <a:lnTo>
                      <a:pt x="46" y="18"/>
                    </a:lnTo>
                    <a:lnTo>
                      <a:pt x="50" y="24"/>
                    </a:lnTo>
                    <a:lnTo>
                      <a:pt x="50" y="22"/>
                    </a:lnTo>
                    <a:lnTo>
                      <a:pt x="52" y="18"/>
                    </a:lnTo>
                    <a:lnTo>
                      <a:pt x="120" y="0"/>
                    </a:lnTo>
                    <a:lnTo>
                      <a:pt x="134" y="56"/>
                    </a:lnTo>
                    <a:lnTo>
                      <a:pt x="132" y="62"/>
                    </a:lnTo>
                    <a:lnTo>
                      <a:pt x="132" y="64"/>
                    </a:lnTo>
                    <a:lnTo>
                      <a:pt x="132" y="68"/>
                    </a:lnTo>
                    <a:lnTo>
                      <a:pt x="132" y="70"/>
                    </a:lnTo>
                    <a:lnTo>
                      <a:pt x="124" y="70"/>
                    </a:lnTo>
                    <a:lnTo>
                      <a:pt x="102" y="80"/>
                    </a:lnTo>
                    <a:lnTo>
                      <a:pt x="96" y="80"/>
                    </a:lnTo>
                    <a:lnTo>
                      <a:pt x="94" y="82"/>
                    </a:lnTo>
                    <a:lnTo>
                      <a:pt x="92" y="86"/>
                    </a:lnTo>
                    <a:lnTo>
                      <a:pt x="92" y="88"/>
                    </a:lnTo>
                    <a:lnTo>
                      <a:pt x="78" y="90"/>
                    </a:lnTo>
                    <a:lnTo>
                      <a:pt x="60" y="98"/>
                    </a:lnTo>
                    <a:lnTo>
                      <a:pt x="58" y="94"/>
                    </a:lnTo>
                    <a:lnTo>
                      <a:pt x="46" y="106"/>
                    </a:lnTo>
                    <a:lnTo>
                      <a:pt x="20" y="128"/>
                    </a:lnTo>
                    <a:lnTo>
                      <a:pt x="10" y="134"/>
                    </a:lnTo>
                    <a:lnTo>
                      <a:pt x="2" y="126"/>
                    </a:lnTo>
                    <a:lnTo>
                      <a:pt x="14" y="114"/>
                    </a:lnTo>
                    <a:lnTo>
                      <a:pt x="14" y="110"/>
                    </a:lnTo>
                    <a:lnTo>
                      <a:pt x="10" y="102"/>
                    </a:lnTo>
                    <a:lnTo>
                      <a:pt x="0" y="30"/>
                    </a:lnTo>
                    <a:close/>
                  </a:path>
                </a:pathLst>
              </a:custGeom>
              <a:grpFill/>
              <a:ln w="3175" cap="flat" cmpd="sng">
                <a:solidFill>
                  <a:schemeClr val="accent1">
                    <a:lumMod val="40000"/>
                    <a:lumOff val="6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58" name="Freeform 64">
                <a:extLst>
                  <a:ext uri="{FF2B5EF4-FFF2-40B4-BE49-F238E27FC236}">
                    <a16:creationId xmlns:a16="http://schemas.microsoft.com/office/drawing/2014/main" id="{461B0738-F1E3-4BAD-A26A-E8BE70FFF7E6}"/>
                  </a:ext>
                </a:extLst>
              </p:cNvPr>
              <p:cNvSpPr>
                <a:spLocks/>
              </p:cNvSpPr>
              <p:nvPr/>
            </p:nvSpPr>
            <p:spPr bwMode="gray">
              <a:xfrm>
                <a:off x="3057" y="1417"/>
                <a:ext cx="476" cy="313"/>
              </a:xfrm>
              <a:custGeom>
                <a:avLst/>
                <a:gdLst>
                  <a:gd name="T0" fmla="*/ 386 w 474"/>
                  <a:gd name="T1" fmla="*/ 0 h 312"/>
                  <a:gd name="T2" fmla="*/ 400 w 474"/>
                  <a:gd name="T3" fmla="*/ 18 h 312"/>
                  <a:gd name="T4" fmla="*/ 394 w 474"/>
                  <a:gd name="T5" fmla="*/ 34 h 312"/>
                  <a:gd name="T6" fmla="*/ 404 w 474"/>
                  <a:gd name="T7" fmla="*/ 74 h 312"/>
                  <a:gd name="T8" fmla="*/ 434 w 474"/>
                  <a:gd name="T9" fmla="*/ 88 h 312"/>
                  <a:gd name="T10" fmla="*/ 440 w 474"/>
                  <a:gd name="T11" fmla="*/ 102 h 312"/>
                  <a:gd name="T12" fmla="*/ 456 w 474"/>
                  <a:gd name="T13" fmla="*/ 122 h 312"/>
                  <a:gd name="T14" fmla="*/ 476 w 474"/>
                  <a:gd name="T15" fmla="*/ 148 h 312"/>
                  <a:gd name="T16" fmla="*/ 470 w 474"/>
                  <a:gd name="T17" fmla="*/ 167 h 312"/>
                  <a:gd name="T18" fmla="*/ 464 w 474"/>
                  <a:gd name="T19" fmla="*/ 181 h 312"/>
                  <a:gd name="T20" fmla="*/ 440 w 474"/>
                  <a:gd name="T21" fmla="*/ 199 h 312"/>
                  <a:gd name="T22" fmla="*/ 420 w 474"/>
                  <a:gd name="T23" fmla="*/ 205 h 312"/>
                  <a:gd name="T24" fmla="*/ 408 w 474"/>
                  <a:gd name="T25" fmla="*/ 219 h 312"/>
                  <a:gd name="T26" fmla="*/ 418 w 474"/>
                  <a:gd name="T27" fmla="*/ 237 h 312"/>
                  <a:gd name="T28" fmla="*/ 418 w 474"/>
                  <a:gd name="T29" fmla="*/ 257 h 312"/>
                  <a:gd name="T30" fmla="*/ 396 w 474"/>
                  <a:gd name="T31" fmla="*/ 289 h 312"/>
                  <a:gd name="T32" fmla="*/ 394 w 474"/>
                  <a:gd name="T33" fmla="*/ 305 h 312"/>
                  <a:gd name="T34" fmla="*/ 364 w 474"/>
                  <a:gd name="T35" fmla="*/ 291 h 312"/>
                  <a:gd name="T36" fmla="*/ 60 w 474"/>
                  <a:gd name="T37" fmla="*/ 295 h 312"/>
                  <a:gd name="T38" fmla="*/ 60 w 474"/>
                  <a:gd name="T39" fmla="*/ 277 h 312"/>
                  <a:gd name="T40" fmla="*/ 52 w 474"/>
                  <a:gd name="T41" fmla="*/ 261 h 312"/>
                  <a:gd name="T42" fmla="*/ 54 w 474"/>
                  <a:gd name="T43" fmla="*/ 245 h 312"/>
                  <a:gd name="T44" fmla="*/ 46 w 474"/>
                  <a:gd name="T45" fmla="*/ 225 h 312"/>
                  <a:gd name="T46" fmla="*/ 46 w 474"/>
                  <a:gd name="T47" fmla="*/ 209 h 312"/>
                  <a:gd name="T48" fmla="*/ 34 w 474"/>
                  <a:gd name="T49" fmla="*/ 193 h 312"/>
                  <a:gd name="T50" fmla="*/ 28 w 474"/>
                  <a:gd name="T51" fmla="*/ 177 h 312"/>
                  <a:gd name="T52" fmla="*/ 14 w 474"/>
                  <a:gd name="T53" fmla="*/ 152 h 312"/>
                  <a:gd name="T54" fmla="*/ 20 w 474"/>
                  <a:gd name="T55" fmla="*/ 132 h 312"/>
                  <a:gd name="T56" fmla="*/ 8 w 474"/>
                  <a:gd name="T57" fmla="*/ 116 h 312"/>
                  <a:gd name="T58" fmla="*/ 6 w 474"/>
                  <a:gd name="T59" fmla="*/ 102 h 312"/>
                  <a:gd name="T60" fmla="*/ 6 w 474"/>
                  <a:gd name="T61" fmla="*/ 68 h 312"/>
                  <a:gd name="T62" fmla="*/ 12 w 474"/>
                  <a:gd name="T63" fmla="*/ 54 h 312"/>
                  <a:gd name="T64" fmla="*/ 2 w 474"/>
                  <a:gd name="T65" fmla="*/ 34 h 312"/>
                  <a:gd name="T66" fmla="*/ 4 w 474"/>
                  <a:gd name="T67" fmla="*/ 18 h 312"/>
                  <a:gd name="T68" fmla="*/ 6 w 474"/>
                  <a:gd name="T69" fmla="*/ 10 h 31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474" h="312">
                    <a:moveTo>
                      <a:pt x="12" y="12"/>
                    </a:moveTo>
                    <a:lnTo>
                      <a:pt x="384" y="0"/>
                    </a:lnTo>
                    <a:lnTo>
                      <a:pt x="390" y="12"/>
                    </a:lnTo>
                    <a:lnTo>
                      <a:pt x="398" y="18"/>
                    </a:lnTo>
                    <a:lnTo>
                      <a:pt x="396" y="26"/>
                    </a:lnTo>
                    <a:lnTo>
                      <a:pt x="392" y="34"/>
                    </a:lnTo>
                    <a:lnTo>
                      <a:pt x="396" y="46"/>
                    </a:lnTo>
                    <a:lnTo>
                      <a:pt x="402" y="74"/>
                    </a:lnTo>
                    <a:lnTo>
                      <a:pt x="424" y="82"/>
                    </a:lnTo>
                    <a:lnTo>
                      <a:pt x="432" y="88"/>
                    </a:lnTo>
                    <a:lnTo>
                      <a:pt x="434" y="98"/>
                    </a:lnTo>
                    <a:lnTo>
                      <a:pt x="438" y="102"/>
                    </a:lnTo>
                    <a:lnTo>
                      <a:pt x="452" y="114"/>
                    </a:lnTo>
                    <a:lnTo>
                      <a:pt x="454" y="122"/>
                    </a:lnTo>
                    <a:lnTo>
                      <a:pt x="468" y="130"/>
                    </a:lnTo>
                    <a:lnTo>
                      <a:pt x="474" y="148"/>
                    </a:lnTo>
                    <a:lnTo>
                      <a:pt x="472" y="156"/>
                    </a:lnTo>
                    <a:lnTo>
                      <a:pt x="468" y="166"/>
                    </a:lnTo>
                    <a:lnTo>
                      <a:pt x="462" y="172"/>
                    </a:lnTo>
                    <a:lnTo>
                      <a:pt x="462" y="180"/>
                    </a:lnTo>
                    <a:lnTo>
                      <a:pt x="450" y="194"/>
                    </a:lnTo>
                    <a:lnTo>
                      <a:pt x="438" y="198"/>
                    </a:lnTo>
                    <a:lnTo>
                      <a:pt x="434" y="202"/>
                    </a:lnTo>
                    <a:lnTo>
                      <a:pt x="418" y="204"/>
                    </a:lnTo>
                    <a:lnTo>
                      <a:pt x="412" y="208"/>
                    </a:lnTo>
                    <a:lnTo>
                      <a:pt x="406" y="218"/>
                    </a:lnTo>
                    <a:lnTo>
                      <a:pt x="408" y="226"/>
                    </a:lnTo>
                    <a:lnTo>
                      <a:pt x="416" y="236"/>
                    </a:lnTo>
                    <a:lnTo>
                      <a:pt x="420" y="242"/>
                    </a:lnTo>
                    <a:lnTo>
                      <a:pt x="416" y="256"/>
                    </a:lnTo>
                    <a:lnTo>
                      <a:pt x="406" y="282"/>
                    </a:lnTo>
                    <a:lnTo>
                      <a:pt x="394" y="288"/>
                    </a:lnTo>
                    <a:lnTo>
                      <a:pt x="390" y="296"/>
                    </a:lnTo>
                    <a:lnTo>
                      <a:pt x="392" y="304"/>
                    </a:lnTo>
                    <a:lnTo>
                      <a:pt x="386" y="312"/>
                    </a:lnTo>
                    <a:lnTo>
                      <a:pt x="362" y="290"/>
                    </a:lnTo>
                    <a:lnTo>
                      <a:pt x="62" y="298"/>
                    </a:lnTo>
                    <a:lnTo>
                      <a:pt x="60" y="294"/>
                    </a:lnTo>
                    <a:lnTo>
                      <a:pt x="56" y="284"/>
                    </a:lnTo>
                    <a:lnTo>
                      <a:pt x="60" y="276"/>
                    </a:lnTo>
                    <a:lnTo>
                      <a:pt x="54" y="268"/>
                    </a:lnTo>
                    <a:lnTo>
                      <a:pt x="52" y="260"/>
                    </a:lnTo>
                    <a:lnTo>
                      <a:pt x="56" y="252"/>
                    </a:lnTo>
                    <a:lnTo>
                      <a:pt x="54" y="244"/>
                    </a:lnTo>
                    <a:lnTo>
                      <a:pt x="44" y="240"/>
                    </a:lnTo>
                    <a:lnTo>
                      <a:pt x="46" y="224"/>
                    </a:lnTo>
                    <a:lnTo>
                      <a:pt x="48" y="216"/>
                    </a:lnTo>
                    <a:lnTo>
                      <a:pt x="46" y="208"/>
                    </a:lnTo>
                    <a:lnTo>
                      <a:pt x="36" y="200"/>
                    </a:lnTo>
                    <a:lnTo>
                      <a:pt x="34" y="192"/>
                    </a:lnTo>
                    <a:lnTo>
                      <a:pt x="36" y="184"/>
                    </a:lnTo>
                    <a:lnTo>
                      <a:pt x="28" y="176"/>
                    </a:lnTo>
                    <a:lnTo>
                      <a:pt x="22" y="160"/>
                    </a:lnTo>
                    <a:lnTo>
                      <a:pt x="14" y="152"/>
                    </a:lnTo>
                    <a:lnTo>
                      <a:pt x="20" y="138"/>
                    </a:lnTo>
                    <a:lnTo>
                      <a:pt x="20" y="132"/>
                    </a:lnTo>
                    <a:lnTo>
                      <a:pt x="10" y="126"/>
                    </a:lnTo>
                    <a:lnTo>
                      <a:pt x="8" y="116"/>
                    </a:lnTo>
                    <a:lnTo>
                      <a:pt x="10" y="112"/>
                    </a:lnTo>
                    <a:lnTo>
                      <a:pt x="6" y="102"/>
                    </a:lnTo>
                    <a:lnTo>
                      <a:pt x="0" y="84"/>
                    </a:lnTo>
                    <a:lnTo>
                      <a:pt x="6" y="68"/>
                    </a:lnTo>
                    <a:lnTo>
                      <a:pt x="6" y="58"/>
                    </a:lnTo>
                    <a:lnTo>
                      <a:pt x="12" y="54"/>
                    </a:lnTo>
                    <a:lnTo>
                      <a:pt x="8" y="38"/>
                    </a:lnTo>
                    <a:lnTo>
                      <a:pt x="2" y="34"/>
                    </a:lnTo>
                    <a:lnTo>
                      <a:pt x="6" y="24"/>
                    </a:lnTo>
                    <a:lnTo>
                      <a:pt x="4" y="18"/>
                    </a:lnTo>
                    <a:lnTo>
                      <a:pt x="0" y="12"/>
                    </a:lnTo>
                    <a:lnTo>
                      <a:pt x="6" y="10"/>
                    </a:lnTo>
                    <a:lnTo>
                      <a:pt x="12" y="12"/>
                    </a:lnTo>
                    <a:close/>
                  </a:path>
                </a:pathLst>
              </a:custGeom>
              <a:grpFill/>
              <a:ln w="3175" cap="flat" cmpd="sng">
                <a:solidFill>
                  <a:schemeClr val="accent1">
                    <a:lumMod val="40000"/>
                    <a:lumOff val="6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59" name="Freeform 65">
                <a:extLst>
                  <a:ext uri="{FF2B5EF4-FFF2-40B4-BE49-F238E27FC236}">
                    <a16:creationId xmlns:a16="http://schemas.microsoft.com/office/drawing/2014/main" id="{6B5193CD-7856-465B-B71C-04301F113954}"/>
                  </a:ext>
                </a:extLst>
              </p:cNvPr>
              <p:cNvSpPr>
                <a:spLocks/>
              </p:cNvSpPr>
              <p:nvPr/>
            </p:nvSpPr>
            <p:spPr bwMode="gray">
              <a:xfrm>
                <a:off x="3018" y="842"/>
                <a:ext cx="523" cy="587"/>
              </a:xfrm>
              <a:custGeom>
                <a:avLst/>
                <a:gdLst>
                  <a:gd name="T0" fmla="*/ 50 w 518"/>
                  <a:gd name="T1" fmla="*/ 404 h 584"/>
                  <a:gd name="T2" fmla="*/ 22 w 518"/>
                  <a:gd name="T3" fmla="*/ 372 h 584"/>
                  <a:gd name="T4" fmla="*/ 40 w 518"/>
                  <a:gd name="T5" fmla="*/ 348 h 584"/>
                  <a:gd name="T6" fmla="*/ 40 w 518"/>
                  <a:gd name="T7" fmla="*/ 326 h 584"/>
                  <a:gd name="T8" fmla="*/ 30 w 518"/>
                  <a:gd name="T9" fmla="*/ 275 h 584"/>
                  <a:gd name="T10" fmla="*/ 28 w 518"/>
                  <a:gd name="T11" fmla="*/ 251 h 584"/>
                  <a:gd name="T12" fmla="*/ 24 w 518"/>
                  <a:gd name="T13" fmla="*/ 191 h 584"/>
                  <a:gd name="T14" fmla="*/ 10 w 518"/>
                  <a:gd name="T15" fmla="*/ 153 h 584"/>
                  <a:gd name="T16" fmla="*/ 2 w 518"/>
                  <a:gd name="T17" fmla="*/ 92 h 584"/>
                  <a:gd name="T18" fmla="*/ 8 w 518"/>
                  <a:gd name="T19" fmla="*/ 68 h 584"/>
                  <a:gd name="T20" fmla="*/ 0 w 518"/>
                  <a:gd name="T21" fmla="*/ 36 h 584"/>
                  <a:gd name="T22" fmla="*/ 135 w 518"/>
                  <a:gd name="T23" fmla="*/ 14 h 584"/>
                  <a:gd name="T24" fmla="*/ 147 w 518"/>
                  <a:gd name="T25" fmla="*/ 0 h 584"/>
                  <a:gd name="T26" fmla="*/ 164 w 518"/>
                  <a:gd name="T27" fmla="*/ 28 h 584"/>
                  <a:gd name="T28" fmla="*/ 166 w 518"/>
                  <a:gd name="T29" fmla="*/ 56 h 584"/>
                  <a:gd name="T30" fmla="*/ 186 w 518"/>
                  <a:gd name="T31" fmla="*/ 64 h 584"/>
                  <a:gd name="T32" fmla="*/ 202 w 518"/>
                  <a:gd name="T33" fmla="*/ 72 h 584"/>
                  <a:gd name="T34" fmla="*/ 226 w 518"/>
                  <a:gd name="T35" fmla="*/ 72 h 584"/>
                  <a:gd name="T36" fmla="*/ 228 w 518"/>
                  <a:gd name="T37" fmla="*/ 82 h 584"/>
                  <a:gd name="T38" fmla="*/ 254 w 518"/>
                  <a:gd name="T39" fmla="*/ 74 h 584"/>
                  <a:gd name="T40" fmla="*/ 303 w 518"/>
                  <a:gd name="T41" fmla="*/ 78 h 584"/>
                  <a:gd name="T42" fmla="*/ 305 w 518"/>
                  <a:gd name="T43" fmla="*/ 82 h 584"/>
                  <a:gd name="T44" fmla="*/ 313 w 518"/>
                  <a:gd name="T45" fmla="*/ 86 h 584"/>
                  <a:gd name="T46" fmla="*/ 321 w 518"/>
                  <a:gd name="T47" fmla="*/ 103 h 584"/>
                  <a:gd name="T48" fmla="*/ 335 w 518"/>
                  <a:gd name="T49" fmla="*/ 96 h 584"/>
                  <a:gd name="T50" fmla="*/ 347 w 518"/>
                  <a:gd name="T51" fmla="*/ 96 h 584"/>
                  <a:gd name="T52" fmla="*/ 368 w 518"/>
                  <a:gd name="T53" fmla="*/ 111 h 584"/>
                  <a:gd name="T54" fmla="*/ 380 w 518"/>
                  <a:gd name="T55" fmla="*/ 123 h 584"/>
                  <a:gd name="T56" fmla="*/ 400 w 518"/>
                  <a:gd name="T57" fmla="*/ 121 h 584"/>
                  <a:gd name="T58" fmla="*/ 430 w 518"/>
                  <a:gd name="T59" fmla="*/ 105 h 584"/>
                  <a:gd name="T60" fmla="*/ 475 w 518"/>
                  <a:gd name="T61" fmla="*/ 113 h 584"/>
                  <a:gd name="T62" fmla="*/ 487 w 518"/>
                  <a:gd name="T63" fmla="*/ 117 h 584"/>
                  <a:gd name="T64" fmla="*/ 505 w 518"/>
                  <a:gd name="T65" fmla="*/ 121 h 584"/>
                  <a:gd name="T66" fmla="*/ 513 w 518"/>
                  <a:gd name="T67" fmla="*/ 129 h 584"/>
                  <a:gd name="T68" fmla="*/ 477 w 518"/>
                  <a:gd name="T69" fmla="*/ 145 h 584"/>
                  <a:gd name="T70" fmla="*/ 458 w 518"/>
                  <a:gd name="T71" fmla="*/ 159 h 584"/>
                  <a:gd name="T72" fmla="*/ 428 w 518"/>
                  <a:gd name="T73" fmla="*/ 175 h 584"/>
                  <a:gd name="T74" fmla="*/ 347 w 518"/>
                  <a:gd name="T75" fmla="*/ 253 h 584"/>
                  <a:gd name="T76" fmla="*/ 337 w 518"/>
                  <a:gd name="T77" fmla="*/ 265 h 584"/>
                  <a:gd name="T78" fmla="*/ 335 w 518"/>
                  <a:gd name="T79" fmla="*/ 326 h 584"/>
                  <a:gd name="T80" fmla="*/ 307 w 518"/>
                  <a:gd name="T81" fmla="*/ 344 h 584"/>
                  <a:gd name="T82" fmla="*/ 305 w 518"/>
                  <a:gd name="T83" fmla="*/ 356 h 584"/>
                  <a:gd name="T84" fmla="*/ 309 w 518"/>
                  <a:gd name="T85" fmla="*/ 376 h 584"/>
                  <a:gd name="T86" fmla="*/ 311 w 518"/>
                  <a:gd name="T87" fmla="*/ 400 h 584"/>
                  <a:gd name="T88" fmla="*/ 309 w 518"/>
                  <a:gd name="T89" fmla="*/ 428 h 584"/>
                  <a:gd name="T90" fmla="*/ 313 w 518"/>
                  <a:gd name="T91" fmla="*/ 458 h 584"/>
                  <a:gd name="T92" fmla="*/ 323 w 518"/>
                  <a:gd name="T93" fmla="*/ 468 h 584"/>
                  <a:gd name="T94" fmla="*/ 345 w 518"/>
                  <a:gd name="T95" fmla="*/ 474 h 584"/>
                  <a:gd name="T96" fmla="*/ 351 w 518"/>
                  <a:gd name="T97" fmla="*/ 482 h 584"/>
                  <a:gd name="T98" fmla="*/ 380 w 518"/>
                  <a:gd name="T99" fmla="*/ 507 h 584"/>
                  <a:gd name="T100" fmla="*/ 422 w 518"/>
                  <a:gd name="T101" fmla="*/ 537 h 584"/>
                  <a:gd name="T102" fmla="*/ 424 w 518"/>
                  <a:gd name="T103" fmla="*/ 555 h 584"/>
                  <a:gd name="T104" fmla="*/ 50 w 518"/>
                  <a:gd name="T105" fmla="*/ 587 h 58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518" h="584">
                    <a:moveTo>
                      <a:pt x="50" y="584"/>
                    </a:moveTo>
                    <a:lnTo>
                      <a:pt x="50" y="402"/>
                    </a:lnTo>
                    <a:lnTo>
                      <a:pt x="24" y="378"/>
                    </a:lnTo>
                    <a:lnTo>
                      <a:pt x="22" y="370"/>
                    </a:lnTo>
                    <a:lnTo>
                      <a:pt x="36" y="356"/>
                    </a:lnTo>
                    <a:lnTo>
                      <a:pt x="40" y="346"/>
                    </a:lnTo>
                    <a:lnTo>
                      <a:pt x="40" y="338"/>
                    </a:lnTo>
                    <a:lnTo>
                      <a:pt x="40" y="324"/>
                    </a:lnTo>
                    <a:lnTo>
                      <a:pt x="40" y="310"/>
                    </a:lnTo>
                    <a:lnTo>
                      <a:pt x="30" y="274"/>
                    </a:lnTo>
                    <a:lnTo>
                      <a:pt x="28" y="268"/>
                    </a:lnTo>
                    <a:lnTo>
                      <a:pt x="28" y="250"/>
                    </a:lnTo>
                    <a:lnTo>
                      <a:pt x="26" y="240"/>
                    </a:lnTo>
                    <a:lnTo>
                      <a:pt x="24" y="190"/>
                    </a:lnTo>
                    <a:lnTo>
                      <a:pt x="18" y="160"/>
                    </a:lnTo>
                    <a:lnTo>
                      <a:pt x="10" y="152"/>
                    </a:lnTo>
                    <a:lnTo>
                      <a:pt x="4" y="120"/>
                    </a:lnTo>
                    <a:lnTo>
                      <a:pt x="2" y="92"/>
                    </a:lnTo>
                    <a:lnTo>
                      <a:pt x="4" y="76"/>
                    </a:lnTo>
                    <a:lnTo>
                      <a:pt x="8" y="68"/>
                    </a:lnTo>
                    <a:lnTo>
                      <a:pt x="0" y="44"/>
                    </a:lnTo>
                    <a:lnTo>
                      <a:pt x="0" y="36"/>
                    </a:lnTo>
                    <a:lnTo>
                      <a:pt x="134" y="36"/>
                    </a:lnTo>
                    <a:lnTo>
                      <a:pt x="134" y="14"/>
                    </a:lnTo>
                    <a:lnTo>
                      <a:pt x="136" y="0"/>
                    </a:lnTo>
                    <a:lnTo>
                      <a:pt x="146" y="0"/>
                    </a:lnTo>
                    <a:lnTo>
                      <a:pt x="160" y="6"/>
                    </a:lnTo>
                    <a:lnTo>
                      <a:pt x="162" y="28"/>
                    </a:lnTo>
                    <a:lnTo>
                      <a:pt x="166" y="42"/>
                    </a:lnTo>
                    <a:lnTo>
                      <a:pt x="164" y="56"/>
                    </a:lnTo>
                    <a:lnTo>
                      <a:pt x="180" y="66"/>
                    </a:lnTo>
                    <a:lnTo>
                      <a:pt x="184" y="64"/>
                    </a:lnTo>
                    <a:lnTo>
                      <a:pt x="194" y="66"/>
                    </a:lnTo>
                    <a:lnTo>
                      <a:pt x="200" y="72"/>
                    </a:lnTo>
                    <a:lnTo>
                      <a:pt x="212" y="72"/>
                    </a:lnTo>
                    <a:lnTo>
                      <a:pt x="224" y="72"/>
                    </a:lnTo>
                    <a:lnTo>
                      <a:pt x="226" y="78"/>
                    </a:lnTo>
                    <a:lnTo>
                      <a:pt x="226" y="82"/>
                    </a:lnTo>
                    <a:lnTo>
                      <a:pt x="246" y="80"/>
                    </a:lnTo>
                    <a:lnTo>
                      <a:pt x="252" y="74"/>
                    </a:lnTo>
                    <a:lnTo>
                      <a:pt x="282" y="72"/>
                    </a:lnTo>
                    <a:lnTo>
                      <a:pt x="300" y="78"/>
                    </a:lnTo>
                    <a:lnTo>
                      <a:pt x="304" y="78"/>
                    </a:lnTo>
                    <a:lnTo>
                      <a:pt x="302" y="82"/>
                    </a:lnTo>
                    <a:lnTo>
                      <a:pt x="308" y="86"/>
                    </a:lnTo>
                    <a:lnTo>
                      <a:pt x="310" y="86"/>
                    </a:lnTo>
                    <a:lnTo>
                      <a:pt x="314" y="90"/>
                    </a:lnTo>
                    <a:lnTo>
                      <a:pt x="318" y="102"/>
                    </a:lnTo>
                    <a:lnTo>
                      <a:pt x="324" y="106"/>
                    </a:lnTo>
                    <a:lnTo>
                      <a:pt x="332" y="96"/>
                    </a:lnTo>
                    <a:lnTo>
                      <a:pt x="336" y="94"/>
                    </a:lnTo>
                    <a:lnTo>
                      <a:pt x="344" y="96"/>
                    </a:lnTo>
                    <a:lnTo>
                      <a:pt x="348" y="106"/>
                    </a:lnTo>
                    <a:lnTo>
                      <a:pt x="364" y="110"/>
                    </a:lnTo>
                    <a:lnTo>
                      <a:pt x="368" y="116"/>
                    </a:lnTo>
                    <a:lnTo>
                      <a:pt x="376" y="122"/>
                    </a:lnTo>
                    <a:lnTo>
                      <a:pt x="386" y="122"/>
                    </a:lnTo>
                    <a:lnTo>
                      <a:pt x="396" y="120"/>
                    </a:lnTo>
                    <a:lnTo>
                      <a:pt x="422" y="102"/>
                    </a:lnTo>
                    <a:lnTo>
                      <a:pt x="426" y="104"/>
                    </a:lnTo>
                    <a:lnTo>
                      <a:pt x="432" y="112"/>
                    </a:lnTo>
                    <a:lnTo>
                      <a:pt x="470" y="112"/>
                    </a:lnTo>
                    <a:lnTo>
                      <a:pt x="476" y="114"/>
                    </a:lnTo>
                    <a:lnTo>
                      <a:pt x="482" y="116"/>
                    </a:lnTo>
                    <a:lnTo>
                      <a:pt x="492" y="124"/>
                    </a:lnTo>
                    <a:lnTo>
                      <a:pt x="500" y="120"/>
                    </a:lnTo>
                    <a:lnTo>
                      <a:pt x="518" y="118"/>
                    </a:lnTo>
                    <a:lnTo>
                      <a:pt x="508" y="128"/>
                    </a:lnTo>
                    <a:lnTo>
                      <a:pt x="484" y="140"/>
                    </a:lnTo>
                    <a:lnTo>
                      <a:pt x="472" y="144"/>
                    </a:lnTo>
                    <a:lnTo>
                      <a:pt x="464" y="148"/>
                    </a:lnTo>
                    <a:lnTo>
                      <a:pt x="454" y="158"/>
                    </a:lnTo>
                    <a:lnTo>
                      <a:pt x="434" y="166"/>
                    </a:lnTo>
                    <a:lnTo>
                      <a:pt x="424" y="174"/>
                    </a:lnTo>
                    <a:lnTo>
                      <a:pt x="392" y="210"/>
                    </a:lnTo>
                    <a:lnTo>
                      <a:pt x="344" y="252"/>
                    </a:lnTo>
                    <a:lnTo>
                      <a:pt x="340" y="260"/>
                    </a:lnTo>
                    <a:lnTo>
                      <a:pt x="334" y="264"/>
                    </a:lnTo>
                    <a:lnTo>
                      <a:pt x="336" y="318"/>
                    </a:lnTo>
                    <a:lnTo>
                      <a:pt x="332" y="324"/>
                    </a:lnTo>
                    <a:lnTo>
                      <a:pt x="324" y="326"/>
                    </a:lnTo>
                    <a:lnTo>
                      <a:pt x="304" y="342"/>
                    </a:lnTo>
                    <a:lnTo>
                      <a:pt x="304" y="352"/>
                    </a:lnTo>
                    <a:lnTo>
                      <a:pt x="302" y="354"/>
                    </a:lnTo>
                    <a:lnTo>
                      <a:pt x="296" y="370"/>
                    </a:lnTo>
                    <a:lnTo>
                      <a:pt x="306" y="374"/>
                    </a:lnTo>
                    <a:lnTo>
                      <a:pt x="314" y="388"/>
                    </a:lnTo>
                    <a:lnTo>
                      <a:pt x="308" y="398"/>
                    </a:lnTo>
                    <a:lnTo>
                      <a:pt x="310" y="408"/>
                    </a:lnTo>
                    <a:lnTo>
                      <a:pt x="306" y="426"/>
                    </a:lnTo>
                    <a:lnTo>
                      <a:pt x="306" y="450"/>
                    </a:lnTo>
                    <a:lnTo>
                      <a:pt x="310" y="456"/>
                    </a:lnTo>
                    <a:lnTo>
                      <a:pt x="318" y="462"/>
                    </a:lnTo>
                    <a:lnTo>
                      <a:pt x="320" y="466"/>
                    </a:lnTo>
                    <a:lnTo>
                      <a:pt x="338" y="470"/>
                    </a:lnTo>
                    <a:lnTo>
                      <a:pt x="342" y="472"/>
                    </a:lnTo>
                    <a:lnTo>
                      <a:pt x="342" y="476"/>
                    </a:lnTo>
                    <a:lnTo>
                      <a:pt x="348" y="480"/>
                    </a:lnTo>
                    <a:lnTo>
                      <a:pt x="368" y="490"/>
                    </a:lnTo>
                    <a:lnTo>
                      <a:pt x="376" y="504"/>
                    </a:lnTo>
                    <a:lnTo>
                      <a:pt x="396" y="520"/>
                    </a:lnTo>
                    <a:lnTo>
                      <a:pt x="418" y="534"/>
                    </a:lnTo>
                    <a:lnTo>
                      <a:pt x="420" y="540"/>
                    </a:lnTo>
                    <a:lnTo>
                      <a:pt x="420" y="552"/>
                    </a:lnTo>
                    <a:lnTo>
                      <a:pt x="422" y="572"/>
                    </a:lnTo>
                    <a:lnTo>
                      <a:pt x="50" y="584"/>
                    </a:lnTo>
                    <a:close/>
                  </a:path>
                </a:pathLst>
              </a:custGeom>
              <a:grpFill/>
              <a:ln w="3175" cap="flat" cmpd="sng">
                <a:solidFill>
                  <a:schemeClr val="accent1">
                    <a:lumMod val="40000"/>
                    <a:lumOff val="6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60" name="Freeform 66">
                <a:extLst>
                  <a:ext uri="{FF2B5EF4-FFF2-40B4-BE49-F238E27FC236}">
                    <a16:creationId xmlns:a16="http://schemas.microsoft.com/office/drawing/2014/main" id="{1A8DB7FC-83D4-45A7-8BED-FF5304C39021}"/>
                  </a:ext>
                </a:extLst>
              </p:cNvPr>
              <p:cNvSpPr>
                <a:spLocks/>
              </p:cNvSpPr>
              <p:nvPr/>
            </p:nvSpPr>
            <p:spPr bwMode="gray">
              <a:xfrm>
                <a:off x="1040" y="878"/>
                <a:ext cx="635" cy="530"/>
              </a:xfrm>
              <a:custGeom>
                <a:avLst/>
                <a:gdLst>
                  <a:gd name="T0" fmla="*/ 6 w 634"/>
                  <a:gd name="T1" fmla="*/ 393 h 528"/>
                  <a:gd name="T2" fmla="*/ 4 w 634"/>
                  <a:gd name="T3" fmla="*/ 363 h 528"/>
                  <a:gd name="T4" fmla="*/ 10 w 634"/>
                  <a:gd name="T5" fmla="*/ 339 h 528"/>
                  <a:gd name="T6" fmla="*/ 12 w 634"/>
                  <a:gd name="T7" fmla="*/ 301 h 528"/>
                  <a:gd name="T8" fmla="*/ 22 w 634"/>
                  <a:gd name="T9" fmla="*/ 293 h 528"/>
                  <a:gd name="T10" fmla="*/ 30 w 634"/>
                  <a:gd name="T11" fmla="*/ 279 h 528"/>
                  <a:gd name="T12" fmla="*/ 34 w 634"/>
                  <a:gd name="T13" fmla="*/ 263 h 528"/>
                  <a:gd name="T14" fmla="*/ 62 w 634"/>
                  <a:gd name="T15" fmla="*/ 221 h 528"/>
                  <a:gd name="T16" fmla="*/ 98 w 634"/>
                  <a:gd name="T17" fmla="*/ 135 h 528"/>
                  <a:gd name="T18" fmla="*/ 122 w 634"/>
                  <a:gd name="T19" fmla="*/ 76 h 528"/>
                  <a:gd name="T20" fmla="*/ 142 w 634"/>
                  <a:gd name="T21" fmla="*/ 20 h 528"/>
                  <a:gd name="T22" fmla="*/ 144 w 634"/>
                  <a:gd name="T23" fmla="*/ 2 h 528"/>
                  <a:gd name="T24" fmla="*/ 158 w 634"/>
                  <a:gd name="T25" fmla="*/ 2 h 528"/>
                  <a:gd name="T26" fmla="*/ 176 w 634"/>
                  <a:gd name="T27" fmla="*/ 6 h 528"/>
                  <a:gd name="T28" fmla="*/ 182 w 634"/>
                  <a:gd name="T29" fmla="*/ 16 h 528"/>
                  <a:gd name="T30" fmla="*/ 208 w 634"/>
                  <a:gd name="T31" fmla="*/ 28 h 528"/>
                  <a:gd name="T32" fmla="*/ 210 w 634"/>
                  <a:gd name="T33" fmla="*/ 48 h 528"/>
                  <a:gd name="T34" fmla="*/ 212 w 634"/>
                  <a:gd name="T35" fmla="*/ 82 h 528"/>
                  <a:gd name="T36" fmla="*/ 256 w 634"/>
                  <a:gd name="T37" fmla="*/ 92 h 528"/>
                  <a:gd name="T38" fmla="*/ 286 w 634"/>
                  <a:gd name="T39" fmla="*/ 92 h 528"/>
                  <a:gd name="T40" fmla="*/ 319 w 634"/>
                  <a:gd name="T41" fmla="*/ 110 h 528"/>
                  <a:gd name="T42" fmla="*/ 361 w 634"/>
                  <a:gd name="T43" fmla="*/ 110 h 528"/>
                  <a:gd name="T44" fmla="*/ 381 w 634"/>
                  <a:gd name="T45" fmla="*/ 114 h 528"/>
                  <a:gd name="T46" fmla="*/ 399 w 634"/>
                  <a:gd name="T47" fmla="*/ 108 h 528"/>
                  <a:gd name="T48" fmla="*/ 419 w 634"/>
                  <a:gd name="T49" fmla="*/ 110 h 528"/>
                  <a:gd name="T50" fmla="*/ 433 w 634"/>
                  <a:gd name="T51" fmla="*/ 108 h 528"/>
                  <a:gd name="T52" fmla="*/ 447 w 634"/>
                  <a:gd name="T53" fmla="*/ 110 h 528"/>
                  <a:gd name="T54" fmla="*/ 461 w 634"/>
                  <a:gd name="T55" fmla="*/ 112 h 528"/>
                  <a:gd name="T56" fmla="*/ 611 w 634"/>
                  <a:gd name="T57" fmla="*/ 143 h 528"/>
                  <a:gd name="T58" fmla="*/ 619 w 634"/>
                  <a:gd name="T59" fmla="*/ 161 h 528"/>
                  <a:gd name="T60" fmla="*/ 633 w 634"/>
                  <a:gd name="T61" fmla="*/ 169 h 528"/>
                  <a:gd name="T62" fmla="*/ 601 w 634"/>
                  <a:gd name="T63" fmla="*/ 235 h 528"/>
                  <a:gd name="T64" fmla="*/ 593 w 634"/>
                  <a:gd name="T65" fmla="*/ 247 h 528"/>
                  <a:gd name="T66" fmla="*/ 575 w 634"/>
                  <a:gd name="T67" fmla="*/ 261 h 528"/>
                  <a:gd name="T68" fmla="*/ 555 w 634"/>
                  <a:gd name="T69" fmla="*/ 299 h 528"/>
                  <a:gd name="T70" fmla="*/ 569 w 634"/>
                  <a:gd name="T71" fmla="*/ 311 h 528"/>
                  <a:gd name="T72" fmla="*/ 571 w 634"/>
                  <a:gd name="T73" fmla="*/ 325 h 528"/>
                  <a:gd name="T74" fmla="*/ 567 w 634"/>
                  <a:gd name="T75" fmla="*/ 329 h 528"/>
                  <a:gd name="T76" fmla="*/ 557 w 634"/>
                  <a:gd name="T77" fmla="*/ 353 h 528"/>
                  <a:gd name="T78" fmla="*/ 304 w 634"/>
                  <a:gd name="T79" fmla="*/ 480 h 52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634" h="528">
                    <a:moveTo>
                      <a:pt x="8" y="398"/>
                    </a:moveTo>
                    <a:lnTo>
                      <a:pt x="6" y="392"/>
                    </a:lnTo>
                    <a:lnTo>
                      <a:pt x="0" y="372"/>
                    </a:lnTo>
                    <a:lnTo>
                      <a:pt x="4" y="362"/>
                    </a:lnTo>
                    <a:lnTo>
                      <a:pt x="4" y="354"/>
                    </a:lnTo>
                    <a:lnTo>
                      <a:pt x="10" y="338"/>
                    </a:lnTo>
                    <a:lnTo>
                      <a:pt x="8" y="306"/>
                    </a:lnTo>
                    <a:lnTo>
                      <a:pt x="12" y="300"/>
                    </a:lnTo>
                    <a:lnTo>
                      <a:pt x="18" y="296"/>
                    </a:lnTo>
                    <a:lnTo>
                      <a:pt x="22" y="292"/>
                    </a:lnTo>
                    <a:lnTo>
                      <a:pt x="26" y="282"/>
                    </a:lnTo>
                    <a:lnTo>
                      <a:pt x="30" y="278"/>
                    </a:lnTo>
                    <a:lnTo>
                      <a:pt x="32" y="264"/>
                    </a:lnTo>
                    <a:lnTo>
                      <a:pt x="34" y="262"/>
                    </a:lnTo>
                    <a:lnTo>
                      <a:pt x="54" y="240"/>
                    </a:lnTo>
                    <a:lnTo>
                      <a:pt x="62" y="220"/>
                    </a:lnTo>
                    <a:lnTo>
                      <a:pt x="78" y="188"/>
                    </a:lnTo>
                    <a:lnTo>
                      <a:pt x="98" y="134"/>
                    </a:lnTo>
                    <a:lnTo>
                      <a:pt x="110" y="110"/>
                    </a:lnTo>
                    <a:lnTo>
                      <a:pt x="122" y="76"/>
                    </a:lnTo>
                    <a:lnTo>
                      <a:pt x="136" y="34"/>
                    </a:lnTo>
                    <a:lnTo>
                      <a:pt x="142" y="20"/>
                    </a:lnTo>
                    <a:lnTo>
                      <a:pt x="144" y="6"/>
                    </a:lnTo>
                    <a:lnTo>
                      <a:pt x="144" y="2"/>
                    </a:lnTo>
                    <a:lnTo>
                      <a:pt x="150" y="0"/>
                    </a:lnTo>
                    <a:lnTo>
                      <a:pt x="158" y="2"/>
                    </a:lnTo>
                    <a:lnTo>
                      <a:pt x="162" y="0"/>
                    </a:lnTo>
                    <a:lnTo>
                      <a:pt x="176" y="6"/>
                    </a:lnTo>
                    <a:lnTo>
                      <a:pt x="182" y="12"/>
                    </a:lnTo>
                    <a:lnTo>
                      <a:pt x="182" y="16"/>
                    </a:lnTo>
                    <a:lnTo>
                      <a:pt x="194" y="16"/>
                    </a:lnTo>
                    <a:lnTo>
                      <a:pt x="208" y="28"/>
                    </a:lnTo>
                    <a:lnTo>
                      <a:pt x="212" y="42"/>
                    </a:lnTo>
                    <a:lnTo>
                      <a:pt x="210" y="48"/>
                    </a:lnTo>
                    <a:lnTo>
                      <a:pt x="208" y="72"/>
                    </a:lnTo>
                    <a:lnTo>
                      <a:pt x="212" y="82"/>
                    </a:lnTo>
                    <a:lnTo>
                      <a:pt x="232" y="90"/>
                    </a:lnTo>
                    <a:lnTo>
                      <a:pt x="256" y="92"/>
                    </a:lnTo>
                    <a:lnTo>
                      <a:pt x="272" y="90"/>
                    </a:lnTo>
                    <a:lnTo>
                      <a:pt x="286" y="92"/>
                    </a:lnTo>
                    <a:lnTo>
                      <a:pt x="312" y="100"/>
                    </a:lnTo>
                    <a:lnTo>
                      <a:pt x="318" y="110"/>
                    </a:lnTo>
                    <a:lnTo>
                      <a:pt x="348" y="104"/>
                    </a:lnTo>
                    <a:lnTo>
                      <a:pt x="360" y="110"/>
                    </a:lnTo>
                    <a:lnTo>
                      <a:pt x="364" y="112"/>
                    </a:lnTo>
                    <a:lnTo>
                      <a:pt x="380" y="114"/>
                    </a:lnTo>
                    <a:lnTo>
                      <a:pt x="388" y="112"/>
                    </a:lnTo>
                    <a:lnTo>
                      <a:pt x="398" y="108"/>
                    </a:lnTo>
                    <a:lnTo>
                      <a:pt x="408" y="108"/>
                    </a:lnTo>
                    <a:lnTo>
                      <a:pt x="418" y="110"/>
                    </a:lnTo>
                    <a:lnTo>
                      <a:pt x="426" y="108"/>
                    </a:lnTo>
                    <a:lnTo>
                      <a:pt x="432" y="108"/>
                    </a:lnTo>
                    <a:lnTo>
                      <a:pt x="438" y="110"/>
                    </a:lnTo>
                    <a:lnTo>
                      <a:pt x="446" y="110"/>
                    </a:lnTo>
                    <a:lnTo>
                      <a:pt x="454" y="112"/>
                    </a:lnTo>
                    <a:lnTo>
                      <a:pt x="460" y="112"/>
                    </a:lnTo>
                    <a:lnTo>
                      <a:pt x="472" y="110"/>
                    </a:lnTo>
                    <a:lnTo>
                      <a:pt x="610" y="142"/>
                    </a:lnTo>
                    <a:lnTo>
                      <a:pt x="612" y="150"/>
                    </a:lnTo>
                    <a:lnTo>
                      <a:pt x="618" y="160"/>
                    </a:lnTo>
                    <a:lnTo>
                      <a:pt x="624" y="162"/>
                    </a:lnTo>
                    <a:lnTo>
                      <a:pt x="632" y="168"/>
                    </a:lnTo>
                    <a:lnTo>
                      <a:pt x="634" y="182"/>
                    </a:lnTo>
                    <a:lnTo>
                      <a:pt x="600" y="234"/>
                    </a:lnTo>
                    <a:lnTo>
                      <a:pt x="594" y="240"/>
                    </a:lnTo>
                    <a:lnTo>
                      <a:pt x="592" y="246"/>
                    </a:lnTo>
                    <a:lnTo>
                      <a:pt x="586" y="254"/>
                    </a:lnTo>
                    <a:lnTo>
                      <a:pt x="574" y="260"/>
                    </a:lnTo>
                    <a:lnTo>
                      <a:pt x="558" y="286"/>
                    </a:lnTo>
                    <a:lnTo>
                      <a:pt x="554" y="298"/>
                    </a:lnTo>
                    <a:lnTo>
                      <a:pt x="556" y="306"/>
                    </a:lnTo>
                    <a:lnTo>
                      <a:pt x="568" y="310"/>
                    </a:lnTo>
                    <a:lnTo>
                      <a:pt x="572" y="318"/>
                    </a:lnTo>
                    <a:lnTo>
                      <a:pt x="570" y="324"/>
                    </a:lnTo>
                    <a:lnTo>
                      <a:pt x="568" y="326"/>
                    </a:lnTo>
                    <a:lnTo>
                      <a:pt x="566" y="328"/>
                    </a:lnTo>
                    <a:lnTo>
                      <a:pt x="566" y="340"/>
                    </a:lnTo>
                    <a:lnTo>
                      <a:pt x="556" y="352"/>
                    </a:lnTo>
                    <a:lnTo>
                      <a:pt x="516" y="528"/>
                    </a:lnTo>
                    <a:lnTo>
                      <a:pt x="304" y="478"/>
                    </a:lnTo>
                    <a:lnTo>
                      <a:pt x="8" y="398"/>
                    </a:lnTo>
                    <a:close/>
                  </a:path>
                </a:pathLst>
              </a:custGeom>
              <a:grpFill/>
              <a:ln w="3175" cap="flat" cmpd="sng">
                <a:solidFill>
                  <a:schemeClr val="accent1">
                    <a:lumMod val="40000"/>
                    <a:lumOff val="6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61" name="Freeform 67">
                <a:extLst>
                  <a:ext uri="{FF2B5EF4-FFF2-40B4-BE49-F238E27FC236}">
                    <a16:creationId xmlns:a16="http://schemas.microsoft.com/office/drawing/2014/main" id="{8AE94322-20AA-4432-950E-2F5840E1DDCB}"/>
                  </a:ext>
                </a:extLst>
              </p:cNvPr>
              <p:cNvSpPr>
                <a:spLocks/>
              </p:cNvSpPr>
              <p:nvPr/>
            </p:nvSpPr>
            <p:spPr bwMode="gray">
              <a:xfrm>
                <a:off x="3720" y="1551"/>
                <a:ext cx="242" cy="421"/>
              </a:xfrm>
              <a:custGeom>
                <a:avLst/>
                <a:gdLst>
                  <a:gd name="T0" fmla="*/ 8 w 240"/>
                  <a:gd name="T1" fmla="*/ 24 h 420"/>
                  <a:gd name="T2" fmla="*/ 28 w 240"/>
                  <a:gd name="T3" fmla="*/ 261 h 420"/>
                  <a:gd name="T4" fmla="*/ 24 w 240"/>
                  <a:gd name="T5" fmla="*/ 265 h 420"/>
                  <a:gd name="T6" fmla="*/ 26 w 240"/>
                  <a:gd name="T7" fmla="*/ 275 h 420"/>
                  <a:gd name="T8" fmla="*/ 24 w 240"/>
                  <a:gd name="T9" fmla="*/ 287 h 420"/>
                  <a:gd name="T10" fmla="*/ 32 w 240"/>
                  <a:gd name="T11" fmla="*/ 305 h 420"/>
                  <a:gd name="T12" fmla="*/ 36 w 240"/>
                  <a:gd name="T13" fmla="*/ 325 h 420"/>
                  <a:gd name="T14" fmla="*/ 24 w 240"/>
                  <a:gd name="T15" fmla="*/ 345 h 420"/>
                  <a:gd name="T16" fmla="*/ 24 w 240"/>
                  <a:gd name="T17" fmla="*/ 351 h 420"/>
                  <a:gd name="T18" fmla="*/ 16 w 240"/>
                  <a:gd name="T19" fmla="*/ 367 h 420"/>
                  <a:gd name="T20" fmla="*/ 6 w 240"/>
                  <a:gd name="T21" fmla="*/ 379 h 420"/>
                  <a:gd name="T22" fmla="*/ 6 w 240"/>
                  <a:gd name="T23" fmla="*/ 393 h 420"/>
                  <a:gd name="T24" fmla="*/ 0 w 240"/>
                  <a:gd name="T25" fmla="*/ 411 h 420"/>
                  <a:gd name="T26" fmla="*/ 0 w 240"/>
                  <a:gd name="T27" fmla="*/ 415 h 420"/>
                  <a:gd name="T28" fmla="*/ 2 w 240"/>
                  <a:gd name="T29" fmla="*/ 419 h 420"/>
                  <a:gd name="T30" fmla="*/ 2 w 240"/>
                  <a:gd name="T31" fmla="*/ 419 h 420"/>
                  <a:gd name="T32" fmla="*/ 8 w 240"/>
                  <a:gd name="T33" fmla="*/ 421 h 420"/>
                  <a:gd name="T34" fmla="*/ 14 w 240"/>
                  <a:gd name="T35" fmla="*/ 419 h 420"/>
                  <a:gd name="T36" fmla="*/ 12 w 240"/>
                  <a:gd name="T37" fmla="*/ 415 h 420"/>
                  <a:gd name="T38" fmla="*/ 16 w 240"/>
                  <a:gd name="T39" fmla="*/ 407 h 420"/>
                  <a:gd name="T40" fmla="*/ 30 w 240"/>
                  <a:gd name="T41" fmla="*/ 409 h 420"/>
                  <a:gd name="T42" fmla="*/ 48 w 240"/>
                  <a:gd name="T43" fmla="*/ 401 h 420"/>
                  <a:gd name="T44" fmla="*/ 73 w 240"/>
                  <a:gd name="T45" fmla="*/ 413 h 420"/>
                  <a:gd name="T46" fmla="*/ 75 w 240"/>
                  <a:gd name="T47" fmla="*/ 415 h 420"/>
                  <a:gd name="T48" fmla="*/ 79 w 240"/>
                  <a:gd name="T49" fmla="*/ 413 h 420"/>
                  <a:gd name="T50" fmla="*/ 85 w 240"/>
                  <a:gd name="T51" fmla="*/ 399 h 420"/>
                  <a:gd name="T52" fmla="*/ 97 w 240"/>
                  <a:gd name="T53" fmla="*/ 393 h 420"/>
                  <a:gd name="T54" fmla="*/ 103 w 240"/>
                  <a:gd name="T55" fmla="*/ 401 h 420"/>
                  <a:gd name="T56" fmla="*/ 111 w 240"/>
                  <a:gd name="T57" fmla="*/ 405 h 420"/>
                  <a:gd name="T58" fmla="*/ 117 w 240"/>
                  <a:gd name="T59" fmla="*/ 401 h 420"/>
                  <a:gd name="T60" fmla="*/ 123 w 240"/>
                  <a:gd name="T61" fmla="*/ 381 h 420"/>
                  <a:gd name="T62" fmla="*/ 129 w 240"/>
                  <a:gd name="T63" fmla="*/ 373 h 420"/>
                  <a:gd name="T64" fmla="*/ 133 w 240"/>
                  <a:gd name="T65" fmla="*/ 375 h 420"/>
                  <a:gd name="T66" fmla="*/ 143 w 240"/>
                  <a:gd name="T67" fmla="*/ 385 h 420"/>
                  <a:gd name="T68" fmla="*/ 163 w 240"/>
                  <a:gd name="T69" fmla="*/ 383 h 420"/>
                  <a:gd name="T70" fmla="*/ 167 w 240"/>
                  <a:gd name="T71" fmla="*/ 367 h 420"/>
                  <a:gd name="T72" fmla="*/ 200 w 240"/>
                  <a:gd name="T73" fmla="*/ 325 h 420"/>
                  <a:gd name="T74" fmla="*/ 200 w 240"/>
                  <a:gd name="T75" fmla="*/ 311 h 420"/>
                  <a:gd name="T76" fmla="*/ 206 w 240"/>
                  <a:gd name="T77" fmla="*/ 307 h 420"/>
                  <a:gd name="T78" fmla="*/ 218 w 240"/>
                  <a:gd name="T79" fmla="*/ 309 h 420"/>
                  <a:gd name="T80" fmla="*/ 228 w 240"/>
                  <a:gd name="T81" fmla="*/ 301 h 420"/>
                  <a:gd name="T82" fmla="*/ 238 w 240"/>
                  <a:gd name="T83" fmla="*/ 299 h 420"/>
                  <a:gd name="T84" fmla="*/ 242 w 240"/>
                  <a:gd name="T85" fmla="*/ 293 h 420"/>
                  <a:gd name="T86" fmla="*/ 236 w 240"/>
                  <a:gd name="T87" fmla="*/ 275 h 420"/>
                  <a:gd name="T88" fmla="*/ 236 w 240"/>
                  <a:gd name="T89" fmla="*/ 271 h 420"/>
                  <a:gd name="T90" fmla="*/ 238 w 240"/>
                  <a:gd name="T91" fmla="*/ 263 h 420"/>
                  <a:gd name="T92" fmla="*/ 210 w 240"/>
                  <a:gd name="T93" fmla="*/ 4 h 420"/>
                  <a:gd name="T94" fmla="*/ 210 w 240"/>
                  <a:gd name="T95" fmla="*/ 0 h 420"/>
                  <a:gd name="T96" fmla="*/ 54 w 240"/>
                  <a:gd name="T97" fmla="*/ 18 h 420"/>
                  <a:gd name="T98" fmla="*/ 50 w 240"/>
                  <a:gd name="T99" fmla="*/ 22 h 420"/>
                  <a:gd name="T100" fmla="*/ 40 w 240"/>
                  <a:gd name="T101" fmla="*/ 26 h 420"/>
                  <a:gd name="T102" fmla="*/ 32 w 240"/>
                  <a:gd name="T103" fmla="*/ 30 h 420"/>
                  <a:gd name="T104" fmla="*/ 18 w 240"/>
                  <a:gd name="T105" fmla="*/ 32 h 420"/>
                  <a:gd name="T106" fmla="*/ 8 w 240"/>
                  <a:gd name="T107" fmla="*/ 24 h 42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40" h="420">
                    <a:moveTo>
                      <a:pt x="8" y="24"/>
                    </a:moveTo>
                    <a:lnTo>
                      <a:pt x="28" y="260"/>
                    </a:lnTo>
                    <a:lnTo>
                      <a:pt x="24" y="264"/>
                    </a:lnTo>
                    <a:lnTo>
                      <a:pt x="26" y="274"/>
                    </a:lnTo>
                    <a:lnTo>
                      <a:pt x="24" y="286"/>
                    </a:lnTo>
                    <a:lnTo>
                      <a:pt x="32" y="304"/>
                    </a:lnTo>
                    <a:lnTo>
                      <a:pt x="36" y="324"/>
                    </a:lnTo>
                    <a:lnTo>
                      <a:pt x="24" y="344"/>
                    </a:lnTo>
                    <a:lnTo>
                      <a:pt x="24" y="350"/>
                    </a:lnTo>
                    <a:lnTo>
                      <a:pt x="16" y="366"/>
                    </a:lnTo>
                    <a:lnTo>
                      <a:pt x="6" y="378"/>
                    </a:lnTo>
                    <a:lnTo>
                      <a:pt x="6" y="392"/>
                    </a:lnTo>
                    <a:lnTo>
                      <a:pt x="0" y="410"/>
                    </a:lnTo>
                    <a:lnTo>
                      <a:pt x="0" y="414"/>
                    </a:lnTo>
                    <a:lnTo>
                      <a:pt x="2" y="418"/>
                    </a:lnTo>
                    <a:lnTo>
                      <a:pt x="8" y="420"/>
                    </a:lnTo>
                    <a:lnTo>
                      <a:pt x="14" y="418"/>
                    </a:lnTo>
                    <a:lnTo>
                      <a:pt x="12" y="414"/>
                    </a:lnTo>
                    <a:lnTo>
                      <a:pt x="16" y="406"/>
                    </a:lnTo>
                    <a:lnTo>
                      <a:pt x="30" y="408"/>
                    </a:lnTo>
                    <a:lnTo>
                      <a:pt x="48" y="400"/>
                    </a:lnTo>
                    <a:lnTo>
                      <a:pt x="72" y="412"/>
                    </a:lnTo>
                    <a:lnTo>
                      <a:pt x="74" y="414"/>
                    </a:lnTo>
                    <a:lnTo>
                      <a:pt x="78" y="412"/>
                    </a:lnTo>
                    <a:lnTo>
                      <a:pt x="84" y="398"/>
                    </a:lnTo>
                    <a:lnTo>
                      <a:pt x="96" y="392"/>
                    </a:lnTo>
                    <a:lnTo>
                      <a:pt x="102" y="400"/>
                    </a:lnTo>
                    <a:lnTo>
                      <a:pt x="110" y="404"/>
                    </a:lnTo>
                    <a:lnTo>
                      <a:pt x="116" y="400"/>
                    </a:lnTo>
                    <a:lnTo>
                      <a:pt x="122" y="380"/>
                    </a:lnTo>
                    <a:lnTo>
                      <a:pt x="128" y="372"/>
                    </a:lnTo>
                    <a:lnTo>
                      <a:pt x="132" y="374"/>
                    </a:lnTo>
                    <a:lnTo>
                      <a:pt x="142" y="384"/>
                    </a:lnTo>
                    <a:lnTo>
                      <a:pt x="162" y="382"/>
                    </a:lnTo>
                    <a:lnTo>
                      <a:pt x="166" y="366"/>
                    </a:lnTo>
                    <a:lnTo>
                      <a:pt x="198" y="324"/>
                    </a:lnTo>
                    <a:lnTo>
                      <a:pt x="198" y="310"/>
                    </a:lnTo>
                    <a:lnTo>
                      <a:pt x="204" y="306"/>
                    </a:lnTo>
                    <a:lnTo>
                      <a:pt x="216" y="308"/>
                    </a:lnTo>
                    <a:lnTo>
                      <a:pt x="226" y="300"/>
                    </a:lnTo>
                    <a:lnTo>
                      <a:pt x="236" y="298"/>
                    </a:lnTo>
                    <a:lnTo>
                      <a:pt x="240" y="292"/>
                    </a:lnTo>
                    <a:lnTo>
                      <a:pt x="234" y="274"/>
                    </a:lnTo>
                    <a:lnTo>
                      <a:pt x="234" y="270"/>
                    </a:lnTo>
                    <a:lnTo>
                      <a:pt x="236" y="262"/>
                    </a:lnTo>
                    <a:lnTo>
                      <a:pt x="208" y="4"/>
                    </a:lnTo>
                    <a:lnTo>
                      <a:pt x="208" y="0"/>
                    </a:lnTo>
                    <a:lnTo>
                      <a:pt x="54" y="18"/>
                    </a:lnTo>
                    <a:lnTo>
                      <a:pt x="50" y="22"/>
                    </a:lnTo>
                    <a:lnTo>
                      <a:pt x="40" y="26"/>
                    </a:lnTo>
                    <a:lnTo>
                      <a:pt x="32" y="30"/>
                    </a:lnTo>
                    <a:lnTo>
                      <a:pt x="18" y="32"/>
                    </a:lnTo>
                    <a:lnTo>
                      <a:pt x="8" y="24"/>
                    </a:lnTo>
                    <a:close/>
                  </a:path>
                </a:pathLst>
              </a:custGeom>
              <a:grpFill/>
              <a:ln w="3175" cap="flat" cmpd="sng">
                <a:solidFill>
                  <a:schemeClr val="accent1">
                    <a:lumMod val="40000"/>
                    <a:lumOff val="6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grpSp>
            <p:nvGrpSpPr>
              <p:cNvPr id="62" name="Group 277">
                <a:extLst>
                  <a:ext uri="{FF2B5EF4-FFF2-40B4-BE49-F238E27FC236}">
                    <a16:creationId xmlns:a16="http://schemas.microsoft.com/office/drawing/2014/main" id="{62C3AC67-C0B0-4B20-A574-7E2AED176EDB}"/>
                  </a:ext>
                </a:extLst>
              </p:cNvPr>
              <p:cNvGrpSpPr>
                <a:grpSpLocks/>
              </p:cNvGrpSpPr>
              <p:nvPr/>
            </p:nvGrpSpPr>
            <p:grpSpPr bwMode="gray">
              <a:xfrm>
                <a:off x="4084" y="1708"/>
                <a:ext cx="621" cy="343"/>
                <a:chOff x="4084" y="1708"/>
                <a:chExt cx="621" cy="343"/>
              </a:xfrm>
              <a:grpFill/>
            </p:grpSpPr>
            <p:sp>
              <p:nvSpPr>
                <p:cNvPr id="63" name="Freeform 24">
                  <a:extLst>
                    <a:ext uri="{FF2B5EF4-FFF2-40B4-BE49-F238E27FC236}">
                      <a16:creationId xmlns:a16="http://schemas.microsoft.com/office/drawing/2014/main" id="{D6962B8D-D8DA-46E7-B276-37D0ACF0A01E}"/>
                    </a:ext>
                  </a:extLst>
                </p:cNvPr>
                <p:cNvSpPr>
                  <a:spLocks/>
                </p:cNvSpPr>
                <p:nvPr/>
              </p:nvSpPr>
              <p:spPr bwMode="gray">
                <a:xfrm>
                  <a:off x="4084" y="1708"/>
                  <a:ext cx="604" cy="343"/>
                </a:xfrm>
                <a:custGeom>
                  <a:avLst/>
                  <a:gdLst>
                    <a:gd name="T0" fmla="*/ 187 w 600"/>
                    <a:gd name="T1" fmla="*/ 321 h 344"/>
                    <a:gd name="T2" fmla="*/ 153 w 600"/>
                    <a:gd name="T3" fmla="*/ 325 h 344"/>
                    <a:gd name="T4" fmla="*/ 133 w 600"/>
                    <a:gd name="T5" fmla="*/ 327 h 344"/>
                    <a:gd name="T6" fmla="*/ 34 w 600"/>
                    <a:gd name="T7" fmla="*/ 325 h 344"/>
                    <a:gd name="T8" fmla="*/ 54 w 600"/>
                    <a:gd name="T9" fmla="*/ 299 h 344"/>
                    <a:gd name="T10" fmla="*/ 64 w 600"/>
                    <a:gd name="T11" fmla="*/ 283 h 344"/>
                    <a:gd name="T12" fmla="*/ 117 w 600"/>
                    <a:gd name="T13" fmla="*/ 233 h 344"/>
                    <a:gd name="T14" fmla="*/ 127 w 600"/>
                    <a:gd name="T15" fmla="*/ 255 h 344"/>
                    <a:gd name="T16" fmla="*/ 163 w 600"/>
                    <a:gd name="T17" fmla="*/ 255 h 344"/>
                    <a:gd name="T18" fmla="*/ 177 w 600"/>
                    <a:gd name="T19" fmla="*/ 251 h 344"/>
                    <a:gd name="T20" fmla="*/ 205 w 600"/>
                    <a:gd name="T21" fmla="*/ 243 h 344"/>
                    <a:gd name="T22" fmla="*/ 215 w 600"/>
                    <a:gd name="T23" fmla="*/ 235 h 344"/>
                    <a:gd name="T24" fmla="*/ 250 w 600"/>
                    <a:gd name="T25" fmla="*/ 207 h 344"/>
                    <a:gd name="T26" fmla="*/ 262 w 600"/>
                    <a:gd name="T27" fmla="*/ 166 h 344"/>
                    <a:gd name="T28" fmla="*/ 292 w 600"/>
                    <a:gd name="T29" fmla="*/ 106 h 344"/>
                    <a:gd name="T30" fmla="*/ 308 w 600"/>
                    <a:gd name="T31" fmla="*/ 112 h 344"/>
                    <a:gd name="T32" fmla="*/ 326 w 600"/>
                    <a:gd name="T33" fmla="*/ 68 h 344"/>
                    <a:gd name="T34" fmla="*/ 348 w 600"/>
                    <a:gd name="T35" fmla="*/ 54 h 344"/>
                    <a:gd name="T36" fmla="*/ 362 w 600"/>
                    <a:gd name="T37" fmla="*/ 32 h 344"/>
                    <a:gd name="T38" fmla="*/ 360 w 600"/>
                    <a:gd name="T39" fmla="*/ 6 h 344"/>
                    <a:gd name="T40" fmla="*/ 403 w 600"/>
                    <a:gd name="T41" fmla="*/ 22 h 344"/>
                    <a:gd name="T42" fmla="*/ 413 w 600"/>
                    <a:gd name="T43" fmla="*/ 4 h 344"/>
                    <a:gd name="T44" fmla="*/ 433 w 600"/>
                    <a:gd name="T45" fmla="*/ 8 h 344"/>
                    <a:gd name="T46" fmla="*/ 453 w 600"/>
                    <a:gd name="T47" fmla="*/ 26 h 344"/>
                    <a:gd name="T48" fmla="*/ 475 w 600"/>
                    <a:gd name="T49" fmla="*/ 44 h 344"/>
                    <a:gd name="T50" fmla="*/ 459 w 600"/>
                    <a:gd name="T51" fmla="*/ 82 h 344"/>
                    <a:gd name="T52" fmla="*/ 481 w 600"/>
                    <a:gd name="T53" fmla="*/ 86 h 344"/>
                    <a:gd name="T54" fmla="*/ 499 w 600"/>
                    <a:gd name="T55" fmla="*/ 100 h 344"/>
                    <a:gd name="T56" fmla="*/ 513 w 600"/>
                    <a:gd name="T57" fmla="*/ 104 h 344"/>
                    <a:gd name="T58" fmla="*/ 548 w 600"/>
                    <a:gd name="T59" fmla="*/ 116 h 344"/>
                    <a:gd name="T60" fmla="*/ 548 w 600"/>
                    <a:gd name="T61" fmla="*/ 132 h 344"/>
                    <a:gd name="T62" fmla="*/ 544 w 600"/>
                    <a:gd name="T63" fmla="*/ 150 h 344"/>
                    <a:gd name="T64" fmla="*/ 562 w 600"/>
                    <a:gd name="T65" fmla="*/ 166 h 344"/>
                    <a:gd name="T66" fmla="*/ 550 w 600"/>
                    <a:gd name="T67" fmla="*/ 172 h 344"/>
                    <a:gd name="T68" fmla="*/ 554 w 600"/>
                    <a:gd name="T69" fmla="*/ 179 h 344"/>
                    <a:gd name="T70" fmla="*/ 544 w 600"/>
                    <a:gd name="T71" fmla="*/ 185 h 344"/>
                    <a:gd name="T72" fmla="*/ 556 w 600"/>
                    <a:gd name="T73" fmla="*/ 193 h 344"/>
                    <a:gd name="T74" fmla="*/ 558 w 600"/>
                    <a:gd name="T75" fmla="*/ 209 h 344"/>
                    <a:gd name="T76" fmla="*/ 542 w 600"/>
                    <a:gd name="T77" fmla="*/ 209 h 344"/>
                    <a:gd name="T78" fmla="*/ 566 w 600"/>
                    <a:gd name="T79" fmla="*/ 217 h 344"/>
                    <a:gd name="T80" fmla="*/ 594 w 600"/>
                    <a:gd name="T81" fmla="*/ 209 h 344"/>
                    <a:gd name="T82" fmla="*/ 598 w 600"/>
                    <a:gd name="T83" fmla="*/ 245 h 34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600" h="344">
                      <a:moveTo>
                        <a:pt x="592" y="250"/>
                      </a:moveTo>
                      <a:lnTo>
                        <a:pt x="394" y="288"/>
                      </a:lnTo>
                      <a:lnTo>
                        <a:pt x="186" y="322"/>
                      </a:lnTo>
                      <a:lnTo>
                        <a:pt x="182" y="322"/>
                      </a:lnTo>
                      <a:lnTo>
                        <a:pt x="174" y="324"/>
                      </a:lnTo>
                      <a:lnTo>
                        <a:pt x="152" y="326"/>
                      </a:lnTo>
                      <a:lnTo>
                        <a:pt x="154" y="322"/>
                      </a:lnTo>
                      <a:lnTo>
                        <a:pt x="132" y="326"/>
                      </a:lnTo>
                      <a:lnTo>
                        <a:pt x="132" y="328"/>
                      </a:lnTo>
                      <a:lnTo>
                        <a:pt x="0" y="344"/>
                      </a:lnTo>
                      <a:lnTo>
                        <a:pt x="6" y="340"/>
                      </a:lnTo>
                      <a:lnTo>
                        <a:pt x="34" y="326"/>
                      </a:lnTo>
                      <a:lnTo>
                        <a:pt x="38" y="318"/>
                      </a:lnTo>
                      <a:lnTo>
                        <a:pt x="54" y="308"/>
                      </a:lnTo>
                      <a:lnTo>
                        <a:pt x="54" y="300"/>
                      </a:lnTo>
                      <a:lnTo>
                        <a:pt x="56" y="296"/>
                      </a:lnTo>
                      <a:lnTo>
                        <a:pt x="64" y="292"/>
                      </a:lnTo>
                      <a:lnTo>
                        <a:pt x="64" y="284"/>
                      </a:lnTo>
                      <a:lnTo>
                        <a:pt x="72" y="276"/>
                      </a:lnTo>
                      <a:lnTo>
                        <a:pt x="112" y="242"/>
                      </a:lnTo>
                      <a:lnTo>
                        <a:pt x="116" y="234"/>
                      </a:lnTo>
                      <a:lnTo>
                        <a:pt x="118" y="236"/>
                      </a:lnTo>
                      <a:lnTo>
                        <a:pt x="116" y="244"/>
                      </a:lnTo>
                      <a:lnTo>
                        <a:pt x="126" y="256"/>
                      </a:lnTo>
                      <a:lnTo>
                        <a:pt x="144" y="262"/>
                      </a:lnTo>
                      <a:lnTo>
                        <a:pt x="152" y="262"/>
                      </a:lnTo>
                      <a:lnTo>
                        <a:pt x="162" y="256"/>
                      </a:lnTo>
                      <a:lnTo>
                        <a:pt x="162" y="250"/>
                      </a:lnTo>
                      <a:lnTo>
                        <a:pt x="168" y="246"/>
                      </a:lnTo>
                      <a:lnTo>
                        <a:pt x="176" y="252"/>
                      </a:lnTo>
                      <a:lnTo>
                        <a:pt x="178" y="254"/>
                      </a:lnTo>
                      <a:lnTo>
                        <a:pt x="184" y="252"/>
                      </a:lnTo>
                      <a:lnTo>
                        <a:pt x="204" y="244"/>
                      </a:lnTo>
                      <a:lnTo>
                        <a:pt x="208" y="232"/>
                      </a:lnTo>
                      <a:lnTo>
                        <a:pt x="210" y="232"/>
                      </a:lnTo>
                      <a:lnTo>
                        <a:pt x="214" y="236"/>
                      </a:lnTo>
                      <a:lnTo>
                        <a:pt x="230" y="222"/>
                      </a:lnTo>
                      <a:lnTo>
                        <a:pt x="236" y="226"/>
                      </a:lnTo>
                      <a:lnTo>
                        <a:pt x="248" y="208"/>
                      </a:lnTo>
                      <a:lnTo>
                        <a:pt x="244" y="202"/>
                      </a:lnTo>
                      <a:lnTo>
                        <a:pt x="246" y="190"/>
                      </a:lnTo>
                      <a:lnTo>
                        <a:pt x="260" y="166"/>
                      </a:lnTo>
                      <a:lnTo>
                        <a:pt x="276" y="100"/>
                      </a:lnTo>
                      <a:lnTo>
                        <a:pt x="280" y="100"/>
                      </a:lnTo>
                      <a:lnTo>
                        <a:pt x="290" y="106"/>
                      </a:lnTo>
                      <a:lnTo>
                        <a:pt x="290" y="110"/>
                      </a:lnTo>
                      <a:lnTo>
                        <a:pt x="296" y="114"/>
                      </a:lnTo>
                      <a:lnTo>
                        <a:pt x="306" y="112"/>
                      </a:lnTo>
                      <a:lnTo>
                        <a:pt x="312" y="102"/>
                      </a:lnTo>
                      <a:lnTo>
                        <a:pt x="318" y="76"/>
                      </a:lnTo>
                      <a:lnTo>
                        <a:pt x="324" y="68"/>
                      </a:lnTo>
                      <a:lnTo>
                        <a:pt x="334" y="72"/>
                      </a:lnTo>
                      <a:lnTo>
                        <a:pt x="340" y="58"/>
                      </a:lnTo>
                      <a:lnTo>
                        <a:pt x="346" y="54"/>
                      </a:lnTo>
                      <a:lnTo>
                        <a:pt x="350" y="48"/>
                      </a:lnTo>
                      <a:lnTo>
                        <a:pt x="356" y="34"/>
                      </a:lnTo>
                      <a:lnTo>
                        <a:pt x="360" y="32"/>
                      </a:lnTo>
                      <a:lnTo>
                        <a:pt x="360" y="28"/>
                      </a:lnTo>
                      <a:lnTo>
                        <a:pt x="358" y="26"/>
                      </a:lnTo>
                      <a:lnTo>
                        <a:pt x="358" y="6"/>
                      </a:lnTo>
                      <a:lnTo>
                        <a:pt x="360" y="2"/>
                      </a:lnTo>
                      <a:lnTo>
                        <a:pt x="364" y="0"/>
                      </a:lnTo>
                      <a:lnTo>
                        <a:pt x="400" y="22"/>
                      </a:lnTo>
                      <a:lnTo>
                        <a:pt x="404" y="24"/>
                      </a:lnTo>
                      <a:lnTo>
                        <a:pt x="406" y="22"/>
                      </a:lnTo>
                      <a:lnTo>
                        <a:pt x="410" y="4"/>
                      </a:lnTo>
                      <a:lnTo>
                        <a:pt x="416" y="2"/>
                      </a:lnTo>
                      <a:lnTo>
                        <a:pt x="422" y="6"/>
                      </a:lnTo>
                      <a:lnTo>
                        <a:pt x="430" y="8"/>
                      </a:lnTo>
                      <a:lnTo>
                        <a:pt x="426" y="16"/>
                      </a:lnTo>
                      <a:lnTo>
                        <a:pt x="434" y="26"/>
                      </a:lnTo>
                      <a:lnTo>
                        <a:pt x="450" y="26"/>
                      </a:lnTo>
                      <a:lnTo>
                        <a:pt x="456" y="32"/>
                      </a:lnTo>
                      <a:lnTo>
                        <a:pt x="466" y="36"/>
                      </a:lnTo>
                      <a:lnTo>
                        <a:pt x="472" y="44"/>
                      </a:lnTo>
                      <a:lnTo>
                        <a:pt x="470" y="48"/>
                      </a:lnTo>
                      <a:lnTo>
                        <a:pt x="460" y="66"/>
                      </a:lnTo>
                      <a:lnTo>
                        <a:pt x="456" y="82"/>
                      </a:lnTo>
                      <a:lnTo>
                        <a:pt x="456" y="92"/>
                      </a:lnTo>
                      <a:lnTo>
                        <a:pt x="468" y="94"/>
                      </a:lnTo>
                      <a:lnTo>
                        <a:pt x="478" y="86"/>
                      </a:lnTo>
                      <a:lnTo>
                        <a:pt x="486" y="96"/>
                      </a:lnTo>
                      <a:lnTo>
                        <a:pt x="492" y="98"/>
                      </a:lnTo>
                      <a:lnTo>
                        <a:pt x="496" y="100"/>
                      </a:lnTo>
                      <a:lnTo>
                        <a:pt x="500" y="104"/>
                      </a:lnTo>
                      <a:lnTo>
                        <a:pt x="504" y="106"/>
                      </a:lnTo>
                      <a:lnTo>
                        <a:pt x="510" y="104"/>
                      </a:lnTo>
                      <a:lnTo>
                        <a:pt x="512" y="104"/>
                      </a:lnTo>
                      <a:lnTo>
                        <a:pt x="530" y="114"/>
                      </a:lnTo>
                      <a:lnTo>
                        <a:pt x="544" y="116"/>
                      </a:lnTo>
                      <a:lnTo>
                        <a:pt x="550" y="124"/>
                      </a:lnTo>
                      <a:lnTo>
                        <a:pt x="548" y="128"/>
                      </a:lnTo>
                      <a:lnTo>
                        <a:pt x="544" y="132"/>
                      </a:lnTo>
                      <a:lnTo>
                        <a:pt x="546" y="144"/>
                      </a:lnTo>
                      <a:lnTo>
                        <a:pt x="544" y="148"/>
                      </a:lnTo>
                      <a:lnTo>
                        <a:pt x="540" y="150"/>
                      </a:lnTo>
                      <a:lnTo>
                        <a:pt x="554" y="158"/>
                      </a:lnTo>
                      <a:lnTo>
                        <a:pt x="558" y="166"/>
                      </a:lnTo>
                      <a:lnTo>
                        <a:pt x="558" y="170"/>
                      </a:lnTo>
                      <a:lnTo>
                        <a:pt x="556" y="174"/>
                      </a:lnTo>
                      <a:lnTo>
                        <a:pt x="546" y="172"/>
                      </a:lnTo>
                      <a:lnTo>
                        <a:pt x="544" y="176"/>
                      </a:lnTo>
                      <a:lnTo>
                        <a:pt x="548" y="180"/>
                      </a:lnTo>
                      <a:lnTo>
                        <a:pt x="550" y="180"/>
                      </a:lnTo>
                      <a:lnTo>
                        <a:pt x="550" y="184"/>
                      </a:lnTo>
                      <a:lnTo>
                        <a:pt x="544" y="186"/>
                      </a:lnTo>
                      <a:lnTo>
                        <a:pt x="540" y="186"/>
                      </a:lnTo>
                      <a:lnTo>
                        <a:pt x="540" y="188"/>
                      </a:lnTo>
                      <a:lnTo>
                        <a:pt x="544" y="192"/>
                      </a:lnTo>
                      <a:lnTo>
                        <a:pt x="552" y="194"/>
                      </a:lnTo>
                      <a:lnTo>
                        <a:pt x="562" y="196"/>
                      </a:lnTo>
                      <a:lnTo>
                        <a:pt x="564" y="200"/>
                      </a:lnTo>
                      <a:lnTo>
                        <a:pt x="554" y="210"/>
                      </a:lnTo>
                      <a:lnTo>
                        <a:pt x="550" y="210"/>
                      </a:lnTo>
                      <a:lnTo>
                        <a:pt x="538" y="206"/>
                      </a:lnTo>
                      <a:lnTo>
                        <a:pt x="538" y="210"/>
                      </a:lnTo>
                      <a:lnTo>
                        <a:pt x="546" y="216"/>
                      </a:lnTo>
                      <a:lnTo>
                        <a:pt x="554" y="220"/>
                      </a:lnTo>
                      <a:lnTo>
                        <a:pt x="562" y="218"/>
                      </a:lnTo>
                      <a:lnTo>
                        <a:pt x="570" y="210"/>
                      </a:lnTo>
                      <a:lnTo>
                        <a:pt x="578" y="212"/>
                      </a:lnTo>
                      <a:lnTo>
                        <a:pt x="590" y="210"/>
                      </a:lnTo>
                      <a:lnTo>
                        <a:pt x="592" y="212"/>
                      </a:lnTo>
                      <a:lnTo>
                        <a:pt x="600" y="240"/>
                      </a:lnTo>
                      <a:lnTo>
                        <a:pt x="594" y="246"/>
                      </a:lnTo>
                      <a:lnTo>
                        <a:pt x="592" y="246"/>
                      </a:lnTo>
                      <a:lnTo>
                        <a:pt x="592" y="250"/>
                      </a:lnTo>
                      <a:close/>
                    </a:path>
                  </a:pathLst>
                </a:custGeom>
                <a:grpFill/>
                <a:ln w="3175" cap="flat" cmpd="sng">
                  <a:solidFill>
                    <a:schemeClr val="accent1">
                      <a:lumMod val="40000"/>
                      <a:lumOff val="6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64" name="Freeform 276">
                  <a:extLst>
                    <a:ext uri="{FF2B5EF4-FFF2-40B4-BE49-F238E27FC236}">
                      <a16:creationId xmlns:a16="http://schemas.microsoft.com/office/drawing/2014/main" id="{AF7E60D8-0BAD-4282-B427-E1425EB1F5F8}"/>
                    </a:ext>
                  </a:extLst>
                </p:cNvPr>
                <p:cNvSpPr>
                  <a:spLocks/>
                </p:cNvSpPr>
                <p:nvPr/>
              </p:nvSpPr>
              <p:spPr bwMode="gray">
                <a:xfrm>
                  <a:off x="4665" y="1801"/>
                  <a:ext cx="40" cy="95"/>
                </a:xfrm>
                <a:custGeom>
                  <a:avLst/>
                  <a:gdLst>
                    <a:gd name="T0" fmla="*/ 11 w 19"/>
                    <a:gd name="T1" fmla="*/ 17 h 44"/>
                    <a:gd name="T2" fmla="*/ 11 w 19"/>
                    <a:gd name="T3" fmla="*/ 15 h 44"/>
                    <a:gd name="T4" fmla="*/ 8 w 19"/>
                    <a:gd name="T5" fmla="*/ 24 h 44"/>
                    <a:gd name="T6" fmla="*/ 6 w 19"/>
                    <a:gd name="T7" fmla="*/ 26 h 44"/>
                    <a:gd name="T8" fmla="*/ 13 w 19"/>
                    <a:gd name="T9" fmla="*/ 26 h 44"/>
                    <a:gd name="T10" fmla="*/ 11 w 19"/>
                    <a:gd name="T11" fmla="*/ 37 h 44"/>
                    <a:gd name="T12" fmla="*/ 6 w 19"/>
                    <a:gd name="T13" fmla="*/ 50 h 44"/>
                    <a:gd name="T14" fmla="*/ 4 w 19"/>
                    <a:gd name="T15" fmla="*/ 58 h 44"/>
                    <a:gd name="T16" fmla="*/ 2 w 19"/>
                    <a:gd name="T17" fmla="*/ 76 h 44"/>
                    <a:gd name="T18" fmla="*/ 6 w 19"/>
                    <a:gd name="T19" fmla="*/ 86 h 44"/>
                    <a:gd name="T20" fmla="*/ 11 w 19"/>
                    <a:gd name="T21" fmla="*/ 91 h 44"/>
                    <a:gd name="T22" fmla="*/ 13 w 19"/>
                    <a:gd name="T23" fmla="*/ 82 h 44"/>
                    <a:gd name="T24" fmla="*/ 15 w 19"/>
                    <a:gd name="T25" fmla="*/ 71 h 44"/>
                    <a:gd name="T26" fmla="*/ 21 w 19"/>
                    <a:gd name="T27" fmla="*/ 63 h 44"/>
                    <a:gd name="T28" fmla="*/ 23 w 19"/>
                    <a:gd name="T29" fmla="*/ 56 h 44"/>
                    <a:gd name="T30" fmla="*/ 27 w 19"/>
                    <a:gd name="T31" fmla="*/ 50 h 44"/>
                    <a:gd name="T32" fmla="*/ 34 w 19"/>
                    <a:gd name="T33" fmla="*/ 30 h 44"/>
                    <a:gd name="T34" fmla="*/ 34 w 19"/>
                    <a:gd name="T35" fmla="*/ 19 h 44"/>
                    <a:gd name="T36" fmla="*/ 38 w 19"/>
                    <a:gd name="T37" fmla="*/ 4 h 44"/>
                    <a:gd name="T38" fmla="*/ 40 w 19"/>
                    <a:gd name="T39" fmla="*/ 0 h 44"/>
                    <a:gd name="T40" fmla="*/ 17 w 19"/>
                    <a:gd name="T41" fmla="*/ 9 h 44"/>
                    <a:gd name="T42" fmla="*/ 11 w 19"/>
                    <a:gd name="T43" fmla="*/ 17 h 4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9" h="44">
                      <a:moveTo>
                        <a:pt x="5" y="8"/>
                      </a:moveTo>
                      <a:cubicBezTo>
                        <a:pt x="5" y="7"/>
                        <a:pt x="5" y="7"/>
                        <a:pt x="5" y="7"/>
                      </a:cubicBezTo>
                      <a:cubicBezTo>
                        <a:pt x="5" y="8"/>
                        <a:pt x="5" y="10"/>
                        <a:pt x="4" y="11"/>
                      </a:cubicBezTo>
                      <a:cubicBezTo>
                        <a:pt x="3" y="11"/>
                        <a:pt x="3" y="12"/>
                        <a:pt x="3" y="12"/>
                      </a:cubicBezTo>
                      <a:cubicBezTo>
                        <a:pt x="4" y="13"/>
                        <a:pt x="6" y="12"/>
                        <a:pt x="6" y="12"/>
                      </a:cubicBezTo>
                      <a:cubicBezTo>
                        <a:pt x="7" y="13"/>
                        <a:pt x="5" y="15"/>
                        <a:pt x="5" y="17"/>
                      </a:cubicBezTo>
                      <a:cubicBezTo>
                        <a:pt x="5" y="18"/>
                        <a:pt x="4" y="21"/>
                        <a:pt x="3" y="23"/>
                      </a:cubicBezTo>
                      <a:cubicBezTo>
                        <a:pt x="2" y="25"/>
                        <a:pt x="2" y="27"/>
                        <a:pt x="2" y="27"/>
                      </a:cubicBezTo>
                      <a:cubicBezTo>
                        <a:pt x="2" y="27"/>
                        <a:pt x="0" y="33"/>
                        <a:pt x="1" y="35"/>
                      </a:cubicBezTo>
                      <a:cubicBezTo>
                        <a:pt x="2" y="38"/>
                        <a:pt x="3" y="40"/>
                        <a:pt x="3" y="40"/>
                      </a:cubicBezTo>
                      <a:cubicBezTo>
                        <a:pt x="3" y="40"/>
                        <a:pt x="4" y="44"/>
                        <a:pt x="5" y="42"/>
                      </a:cubicBezTo>
                      <a:cubicBezTo>
                        <a:pt x="6" y="41"/>
                        <a:pt x="5" y="39"/>
                        <a:pt x="6" y="38"/>
                      </a:cubicBezTo>
                      <a:cubicBezTo>
                        <a:pt x="6" y="38"/>
                        <a:pt x="7" y="35"/>
                        <a:pt x="7" y="33"/>
                      </a:cubicBezTo>
                      <a:cubicBezTo>
                        <a:pt x="7" y="32"/>
                        <a:pt x="8" y="30"/>
                        <a:pt x="10" y="29"/>
                      </a:cubicBezTo>
                      <a:cubicBezTo>
                        <a:pt x="11" y="27"/>
                        <a:pt x="10" y="27"/>
                        <a:pt x="11" y="26"/>
                      </a:cubicBezTo>
                      <a:cubicBezTo>
                        <a:pt x="13" y="24"/>
                        <a:pt x="13" y="25"/>
                        <a:pt x="13" y="23"/>
                      </a:cubicBezTo>
                      <a:cubicBezTo>
                        <a:pt x="13" y="18"/>
                        <a:pt x="16" y="17"/>
                        <a:pt x="16" y="14"/>
                      </a:cubicBezTo>
                      <a:cubicBezTo>
                        <a:pt x="16" y="11"/>
                        <a:pt x="16" y="11"/>
                        <a:pt x="16" y="9"/>
                      </a:cubicBezTo>
                      <a:cubicBezTo>
                        <a:pt x="16" y="6"/>
                        <a:pt x="17" y="3"/>
                        <a:pt x="18" y="2"/>
                      </a:cubicBezTo>
                      <a:cubicBezTo>
                        <a:pt x="19" y="2"/>
                        <a:pt x="19" y="1"/>
                        <a:pt x="19" y="0"/>
                      </a:cubicBezTo>
                      <a:cubicBezTo>
                        <a:pt x="8" y="4"/>
                        <a:pt x="8" y="4"/>
                        <a:pt x="8" y="4"/>
                      </a:cubicBezTo>
                      <a:lnTo>
                        <a:pt x="5" y="8"/>
                      </a:lnTo>
                      <a:close/>
                    </a:path>
                  </a:pathLst>
                </a:custGeom>
                <a:grpFill/>
                <a:ln w="3175" cap="flat" cmpd="sng">
                  <a:solidFill>
                    <a:schemeClr val="accent1">
                      <a:lumMod val="40000"/>
                      <a:lumOff val="6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grpSp>
        </p:grpSp>
      </p:grpSp>
      <p:grpSp>
        <p:nvGrpSpPr>
          <p:cNvPr id="86" name="Group 85">
            <a:extLst>
              <a:ext uri="{FF2B5EF4-FFF2-40B4-BE49-F238E27FC236}">
                <a16:creationId xmlns:a16="http://schemas.microsoft.com/office/drawing/2014/main" id="{B27A5A03-2E90-4388-94E9-7C8331498E23}"/>
              </a:ext>
            </a:extLst>
          </p:cNvPr>
          <p:cNvGrpSpPr/>
          <p:nvPr/>
        </p:nvGrpSpPr>
        <p:grpSpPr bwMode="gray">
          <a:xfrm>
            <a:off x="9441711" y="1907668"/>
            <a:ext cx="1842387" cy="1468871"/>
            <a:chOff x="9441711" y="2166082"/>
            <a:chExt cx="1842387" cy="1468871"/>
          </a:xfrm>
        </p:grpSpPr>
        <p:sp>
          <p:nvSpPr>
            <p:cNvPr id="87" name="Freeform: Shape 86">
              <a:extLst>
                <a:ext uri="{FF2B5EF4-FFF2-40B4-BE49-F238E27FC236}">
                  <a16:creationId xmlns:a16="http://schemas.microsoft.com/office/drawing/2014/main" id="{374B9874-2141-4DD4-94EF-A59C72C2AF07}"/>
                </a:ext>
              </a:extLst>
            </p:cNvPr>
            <p:cNvSpPr/>
            <p:nvPr/>
          </p:nvSpPr>
          <p:spPr bwMode="gray">
            <a:xfrm>
              <a:off x="9441711" y="2166082"/>
              <a:ext cx="740022" cy="1468871"/>
            </a:xfrm>
            <a:custGeom>
              <a:avLst/>
              <a:gdLst>
                <a:gd name="connsiteX0" fmla="*/ 0 w 754911"/>
                <a:gd name="connsiteY0" fmla="*/ 1137684 h 1456660"/>
                <a:gd name="connsiteX1" fmla="*/ 754911 w 754911"/>
                <a:gd name="connsiteY1" fmla="*/ 0 h 1456660"/>
                <a:gd name="connsiteX2" fmla="*/ 754911 w 754911"/>
                <a:gd name="connsiteY2" fmla="*/ 1456660 h 1456660"/>
                <a:gd name="connsiteX3" fmla="*/ 10632 w 754911"/>
                <a:gd name="connsiteY3" fmla="*/ 1424763 h 1456660"/>
                <a:gd name="connsiteX4" fmla="*/ 95693 w 754911"/>
                <a:gd name="connsiteY4" fmla="*/ 1360967 h 1456660"/>
                <a:gd name="connsiteX5" fmla="*/ 116958 w 754911"/>
                <a:gd name="connsiteY5" fmla="*/ 1275907 h 1456660"/>
                <a:gd name="connsiteX6" fmla="*/ 95693 w 754911"/>
                <a:gd name="connsiteY6" fmla="*/ 1212111 h 1456660"/>
                <a:gd name="connsiteX7" fmla="*/ 0 w 754911"/>
                <a:gd name="connsiteY7" fmla="*/ 1137684 h 1456660"/>
                <a:gd name="connsiteX0" fmla="*/ 0 w 754911"/>
                <a:gd name="connsiteY0" fmla="*/ 1134732 h 1453708"/>
                <a:gd name="connsiteX1" fmla="*/ 743102 w 754911"/>
                <a:gd name="connsiteY1" fmla="*/ 0 h 1453708"/>
                <a:gd name="connsiteX2" fmla="*/ 754911 w 754911"/>
                <a:gd name="connsiteY2" fmla="*/ 1453708 h 1453708"/>
                <a:gd name="connsiteX3" fmla="*/ 10632 w 754911"/>
                <a:gd name="connsiteY3" fmla="*/ 1421811 h 1453708"/>
                <a:gd name="connsiteX4" fmla="*/ 95693 w 754911"/>
                <a:gd name="connsiteY4" fmla="*/ 1358015 h 1453708"/>
                <a:gd name="connsiteX5" fmla="*/ 116958 w 754911"/>
                <a:gd name="connsiteY5" fmla="*/ 1272955 h 1453708"/>
                <a:gd name="connsiteX6" fmla="*/ 95693 w 754911"/>
                <a:gd name="connsiteY6" fmla="*/ 1209159 h 1453708"/>
                <a:gd name="connsiteX7" fmla="*/ 0 w 754911"/>
                <a:gd name="connsiteY7" fmla="*/ 1134732 h 1453708"/>
                <a:gd name="connsiteX0" fmla="*/ 0 w 743817"/>
                <a:gd name="connsiteY0" fmla="*/ 1134732 h 1459613"/>
                <a:gd name="connsiteX1" fmla="*/ 743102 w 743817"/>
                <a:gd name="connsiteY1" fmla="*/ 0 h 1459613"/>
                <a:gd name="connsiteX2" fmla="*/ 737197 w 743817"/>
                <a:gd name="connsiteY2" fmla="*/ 1459613 h 1459613"/>
                <a:gd name="connsiteX3" fmla="*/ 10632 w 743817"/>
                <a:gd name="connsiteY3" fmla="*/ 1421811 h 1459613"/>
                <a:gd name="connsiteX4" fmla="*/ 95693 w 743817"/>
                <a:gd name="connsiteY4" fmla="*/ 1358015 h 1459613"/>
                <a:gd name="connsiteX5" fmla="*/ 116958 w 743817"/>
                <a:gd name="connsiteY5" fmla="*/ 1272955 h 1459613"/>
                <a:gd name="connsiteX6" fmla="*/ 95693 w 743817"/>
                <a:gd name="connsiteY6" fmla="*/ 1209159 h 1459613"/>
                <a:gd name="connsiteX7" fmla="*/ 0 w 743817"/>
                <a:gd name="connsiteY7" fmla="*/ 1134732 h 1459613"/>
                <a:gd name="connsiteX0" fmla="*/ 0 w 738333"/>
                <a:gd name="connsiteY0" fmla="*/ 1140637 h 1465518"/>
                <a:gd name="connsiteX1" fmla="*/ 737197 w 738333"/>
                <a:gd name="connsiteY1" fmla="*/ 0 h 1465518"/>
                <a:gd name="connsiteX2" fmla="*/ 737197 w 738333"/>
                <a:gd name="connsiteY2" fmla="*/ 1465518 h 1465518"/>
                <a:gd name="connsiteX3" fmla="*/ 10632 w 738333"/>
                <a:gd name="connsiteY3" fmla="*/ 1427716 h 1465518"/>
                <a:gd name="connsiteX4" fmla="*/ 95693 w 738333"/>
                <a:gd name="connsiteY4" fmla="*/ 1363920 h 1465518"/>
                <a:gd name="connsiteX5" fmla="*/ 116958 w 738333"/>
                <a:gd name="connsiteY5" fmla="*/ 1278860 h 1465518"/>
                <a:gd name="connsiteX6" fmla="*/ 95693 w 738333"/>
                <a:gd name="connsiteY6" fmla="*/ 1215064 h 1465518"/>
                <a:gd name="connsiteX7" fmla="*/ 0 w 738333"/>
                <a:gd name="connsiteY7" fmla="*/ 1140637 h 1465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8333" h="1465518">
                  <a:moveTo>
                    <a:pt x="0" y="1140637"/>
                  </a:moveTo>
                  <a:lnTo>
                    <a:pt x="737197" y="0"/>
                  </a:lnTo>
                  <a:cubicBezTo>
                    <a:pt x="741133" y="484569"/>
                    <a:pt x="733261" y="980949"/>
                    <a:pt x="737197" y="1465518"/>
                  </a:cubicBezTo>
                  <a:lnTo>
                    <a:pt x="10632" y="1427716"/>
                  </a:lnTo>
                  <a:lnTo>
                    <a:pt x="95693" y="1363920"/>
                  </a:lnTo>
                  <a:lnTo>
                    <a:pt x="116958" y="1278860"/>
                  </a:lnTo>
                  <a:lnTo>
                    <a:pt x="95693" y="1215064"/>
                  </a:lnTo>
                  <a:lnTo>
                    <a:pt x="0" y="1140637"/>
                  </a:lnTo>
                  <a:close/>
                </a:path>
              </a:pathLst>
            </a:custGeom>
            <a:solidFill>
              <a:schemeClr val="tx2">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pic>
          <p:nvPicPr>
            <p:cNvPr id="88" name="Picture 87">
              <a:extLst>
                <a:ext uri="{FF2B5EF4-FFF2-40B4-BE49-F238E27FC236}">
                  <a16:creationId xmlns:a16="http://schemas.microsoft.com/office/drawing/2014/main" id="{7DE2691A-A181-4690-8163-345A8BF29595}"/>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bwMode="gray">
            <a:xfrm>
              <a:off x="10189866" y="2169550"/>
              <a:ext cx="1094232" cy="1458976"/>
            </a:xfrm>
            <a:prstGeom prst="rect">
              <a:avLst/>
            </a:prstGeom>
            <a:ln>
              <a:solidFill>
                <a:schemeClr val="bg1">
                  <a:lumMod val="75000"/>
                </a:schemeClr>
              </a:solidFill>
            </a:ln>
          </p:spPr>
        </p:pic>
      </p:grpSp>
      <p:sp>
        <p:nvSpPr>
          <p:cNvPr id="89" name="Oval 88">
            <a:extLst>
              <a:ext uri="{FF2B5EF4-FFF2-40B4-BE49-F238E27FC236}">
                <a16:creationId xmlns:a16="http://schemas.microsoft.com/office/drawing/2014/main" id="{D45D8A40-6C75-427F-9102-0A1444BBF018}"/>
              </a:ext>
            </a:extLst>
          </p:cNvPr>
          <p:cNvSpPr/>
          <p:nvPr/>
        </p:nvSpPr>
        <p:spPr bwMode="gray">
          <a:xfrm>
            <a:off x="9285613" y="3056731"/>
            <a:ext cx="272036" cy="272036"/>
          </a:xfrm>
          <a:prstGeom prst="ellipse">
            <a:avLst/>
          </a:prstGeom>
          <a:solidFill>
            <a:schemeClr val="accent5">
              <a:alpha val="50000"/>
            </a:schemeClr>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grpSp>
        <p:nvGrpSpPr>
          <p:cNvPr id="90" name="Group 89">
            <a:extLst>
              <a:ext uri="{FF2B5EF4-FFF2-40B4-BE49-F238E27FC236}">
                <a16:creationId xmlns:a16="http://schemas.microsoft.com/office/drawing/2014/main" id="{E690CA18-B861-4CED-BE78-0A9E2CB13A2E}"/>
              </a:ext>
            </a:extLst>
          </p:cNvPr>
          <p:cNvGrpSpPr/>
          <p:nvPr/>
        </p:nvGrpSpPr>
        <p:grpSpPr bwMode="gray">
          <a:xfrm>
            <a:off x="9144000" y="3528140"/>
            <a:ext cx="2140098" cy="1125415"/>
            <a:chOff x="9144000" y="3786554"/>
            <a:chExt cx="2140098" cy="1125415"/>
          </a:xfrm>
        </p:grpSpPr>
        <p:sp>
          <p:nvSpPr>
            <p:cNvPr id="91" name="Freeform: Shape 90">
              <a:extLst>
                <a:ext uri="{FF2B5EF4-FFF2-40B4-BE49-F238E27FC236}">
                  <a16:creationId xmlns:a16="http://schemas.microsoft.com/office/drawing/2014/main" id="{BE514614-71E5-4CC9-A8B9-205D28CB96AF}"/>
                </a:ext>
              </a:extLst>
            </p:cNvPr>
            <p:cNvSpPr/>
            <p:nvPr/>
          </p:nvSpPr>
          <p:spPr bwMode="gray">
            <a:xfrm>
              <a:off x="9144000" y="3786554"/>
              <a:ext cx="597536" cy="1125415"/>
            </a:xfrm>
            <a:custGeom>
              <a:avLst/>
              <a:gdLst>
                <a:gd name="connsiteX0" fmla="*/ 23446 w 633046"/>
                <a:gd name="connsiteY0" fmla="*/ 0 h 1125415"/>
                <a:gd name="connsiteX1" fmla="*/ 633046 w 633046"/>
                <a:gd name="connsiteY1" fmla="*/ 93784 h 1125415"/>
                <a:gd name="connsiteX2" fmla="*/ 633046 w 633046"/>
                <a:gd name="connsiteY2" fmla="*/ 1125415 h 1125415"/>
                <a:gd name="connsiteX3" fmla="*/ 0 w 633046"/>
                <a:gd name="connsiteY3" fmla="*/ 281354 h 1125415"/>
                <a:gd name="connsiteX4" fmla="*/ 140677 w 633046"/>
                <a:gd name="connsiteY4" fmla="*/ 222738 h 1125415"/>
                <a:gd name="connsiteX5" fmla="*/ 164123 w 633046"/>
                <a:gd name="connsiteY5" fmla="*/ 128954 h 1125415"/>
                <a:gd name="connsiteX6" fmla="*/ 70338 w 633046"/>
                <a:gd name="connsiteY6" fmla="*/ 23446 h 1125415"/>
                <a:gd name="connsiteX7" fmla="*/ 23446 w 633046"/>
                <a:gd name="connsiteY7" fmla="*/ 0 h 1125415"/>
                <a:gd name="connsiteX0" fmla="*/ 23446 w 633046"/>
                <a:gd name="connsiteY0" fmla="*/ 0 h 1125415"/>
                <a:gd name="connsiteX1" fmla="*/ 597536 w 633046"/>
                <a:gd name="connsiteY1" fmla="*/ 81947 h 1125415"/>
                <a:gd name="connsiteX2" fmla="*/ 633046 w 633046"/>
                <a:gd name="connsiteY2" fmla="*/ 1125415 h 1125415"/>
                <a:gd name="connsiteX3" fmla="*/ 0 w 633046"/>
                <a:gd name="connsiteY3" fmla="*/ 281354 h 1125415"/>
                <a:gd name="connsiteX4" fmla="*/ 140677 w 633046"/>
                <a:gd name="connsiteY4" fmla="*/ 222738 h 1125415"/>
                <a:gd name="connsiteX5" fmla="*/ 164123 w 633046"/>
                <a:gd name="connsiteY5" fmla="*/ 128954 h 1125415"/>
                <a:gd name="connsiteX6" fmla="*/ 70338 w 633046"/>
                <a:gd name="connsiteY6" fmla="*/ 23446 h 1125415"/>
                <a:gd name="connsiteX7" fmla="*/ 23446 w 633046"/>
                <a:gd name="connsiteY7" fmla="*/ 0 h 1125415"/>
                <a:gd name="connsiteX0" fmla="*/ 23446 w 597536"/>
                <a:gd name="connsiteY0" fmla="*/ 0 h 1125415"/>
                <a:gd name="connsiteX1" fmla="*/ 597536 w 597536"/>
                <a:gd name="connsiteY1" fmla="*/ 81947 h 1125415"/>
                <a:gd name="connsiteX2" fmla="*/ 594576 w 597536"/>
                <a:gd name="connsiteY2" fmla="*/ 1125415 h 1125415"/>
                <a:gd name="connsiteX3" fmla="*/ 0 w 597536"/>
                <a:gd name="connsiteY3" fmla="*/ 281354 h 1125415"/>
                <a:gd name="connsiteX4" fmla="*/ 140677 w 597536"/>
                <a:gd name="connsiteY4" fmla="*/ 222738 h 1125415"/>
                <a:gd name="connsiteX5" fmla="*/ 164123 w 597536"/>
                <a:gd name="connsiteY5" fmla="*/ 128954 h 1125415"/>
                <a:gd name="connsiteX6" fmla="*/ 70338 w 597536"/>
                <a:gd name="connsiteY6" fmla="*/ 23446 h 1125415"/>
                <a:gd name="connsiteX7" fmla="*/ 23446 w 597536"/>
                <a:gd name="connsiteY7" fmla="*/ 0 h 1125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97536" h="1125415">
                  <a:moveTo>
                    <a:pt x="23446" y="0"/>
                  </a:moveTo>
                  <a:lnTo>
                    <a:pt x="597536" y="81947"/>
                  </a:lnTo>
                  <a:cubicBezTo>
                    <a:pt x="596549" y="429770"/>
                    <a:pt x="595563" y="777592"/>
                    <a:pt x="594576" y="1125415"/>
                  </a:cubicBezTo>
                  <a:lnTo>
                    <a:pt x="0" y="281354"/>
                  </a:lnTo>
                  <a:lnTo>
                    <a:pt x="140677" y="222738"/>
                  </a:lnTo>
                  <a:lnTo>
                    <a:pt x="164123" y="128954"/>
                  </a:lnTo>
                  <a:lnTo>
                    <a:pt x="70338" y="23446"/>
                  </a:lnTo>
                  <a:lnTo>
                    <a:pt x="23446" y="0"/>
                  </a:lnTo>
                  <a:close/>
                </a:path>
              </a:pathLst>
            </a:custGeom>
            <a:solidFill>
              <a:schemeClr val="tx2">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pic>
          <p:nvPicPr>
            <p:cNvPr id="92" name="Picture 91">
              <a:extLst>
                <a:ext uri="{FF2B5EF4-FFF2-40B4-BE49-F238E27FC236}">
                  <a16:creationId xmlns:a16="http://schemas.microsoft.com/office/drawing/2014/main" id="{1CE0EDB8-A441-4583-B96B-6A90BA6E5160}"/>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bwMode="gray">
            <a:xfrm>
              <a:off x="9747906" y="3868232"/>
              <a:ext cx="1536192" cy="1039188"/>
            </a:xfrm>
            <a:prstGeom prst="rect">
              <a:avLst/>
            </a:prstGeom>
            <a:ln>
              <a:solidFill>
                <a:schemeClr val="bg1">
                  <a:lumMod val="75000"/>
                </a:schemeClr>
              </a:solidFill>
            </a:ln>
          </p:spPr>
        </p:pic>
      </p:grpSp>
      <p:sp>
        <p:nvSpPr>
          <p:cNvPr id="93" name="Oval 92">
            <a:extLst>
              <a:ext uri="{FF2B5EF4-FFF2-40B4-BE49-F238E27FC236}">
                <a16:creationId xmlns:a16="http://schemas.microsoft.com/office/drawing/2014/main" id="{2F28F5AC-69B8-4ADB-A63B-7F6B0A56CA8A}"/>
              </a:ext>
            </a:extLst>
          </p:cNvPr>
          <p:cNvSpPr/>
          <p:nvPr/>
        </p:nvSpPr>
        <p:spPr bwMode="gray">
          <a:xfrm>
            <a:off x="9020253" y="3538082"/>
            <a:ext cx="272036" cy="272036"/>
          </a:xfrm>
          <a:prstGeom prst="ellipse">
            <a:avLst/>
          </a:prstGeom>
          <a:solidFill>
            <a:schemeClr val="accent5">
              <a:alpha val="50000"/>
            </a:schemeClr>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94" name="Oval 93">
            <a:extLst>
              <a:ext uri="{FF2B5EF4-FFF2-40B4-BE49-F238E27FC236}">
                <a16:creationId xmlns:a16="http://schemas.microsoft.com/office/drawing/2014/main" id="{6B3CC4F0-FFC7-48C4-857C-E823627B0980}"/>
              </a:ext>
            </a:extLst>
          </p:cNvPr>
          <p:cNvSpPr/>
          <p:nvPr/>
        </p:nvSpPr>
        <p:spPr bwMode="gray">
          <a:xfrm>
            <a:off x="8700653" y="3267016"/>
            <a:ext cx="272036" cy="272036"/>
          </a:xfrm>
          <a:prstGeom prst="ellipse">
            <a:avLst/>
          </a:prstGeom>
          <a:solidFill>
            <a:schemeClr val="accent5">
              <a:alpha val="50000"/>
            </a:schemeClr>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33035334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32" fill="hold" grpId="0" nodeType="clickEffect">
                                  <p:stCondLst>
                                    <p:cond delay="0"/>
                                  </p:stCondLst>
                                  <p:childTnLst>
                                    <p:set>
                                      <p:cBhvr>
                                        <p:cTn id="6" dur="1" fill="hold">
                                          <p:stCondLst>
                                            <p:cond delay="0"/>
                                          </p:stCondLst>
                                        </p:cTn>
                                        <p:tgtEl>
                                          <p:spTgt spid="89"/>
                                        </p:tgtEl>
                                        <p:attrNameLst>
                                          <p:attrName>style.visibility</p:attrName>
                                        </p:attrNameLst>
                                      </p:cBhvr>
                                      <p:to>
                                        <p:strVal val="visible"/>
                                      </p:to>
                                    </p:set>
                                    <p:anim calcmode="lin" valueType="num">
                                      <p:cBhvr>
                                        <p:cTn id="7" dur="1000" fill="hold"/>
                                        <p:tgtEl>
                                          <p:spTgt spid="89"/>
                                        </p:tgtEl>
                                        <p:attrNameLst>
                                          <p:attrName>ppt_w</p:attrName>
                                        </p:attrNameLst>
                                      </p:cBhvr>
                                      <p:tavLst>
                                        <p:tav tm="0">
                                          <p:val>
                                            <p:strVal val="4*#ppt_w"/>
                                          </p:val>
                                        </p:tav>
                                        <p:tav tm="100000">
                                          <p:val>
                                            <p:strVal val="#ppt_w"/>
                                          </p:val>
                                        </p:tav>
                                      </p:tavLst>
                                    </p:anim>
                                    <p:anim calcmode="lin" valueType="num">
                                      <p:cBhvr>
                                        <p:cTn id="8" dur="1000" fill="hold"/>
                                        <p:tgtEl>
                                          <p:spTgt spid="89"/>
                                        </p:tgtEl>
                                        <p:attrNameLst>
                                          <p:attrName>ppt_h</p:attrName>
                                        </p:attrNameLst>
                                      </p:cBhvr>
                                      <p:tavLst>
                                        <p:tav tm="0">
                                          <p:val>
                                            <p:strVal val="4*#ppt_h"/>
                                          </p:val>
                                        </p:tav>
                                        <p:tav tm="100000">
                                          <p:val>
                                            <p:strVal val="#ppt_h"/>
                                          </p:val>
                                        </p:tav>
                                      </p:tavLst>
                                    </p:anim>
                                  </p:childTnLst>
                                </p:cTn>
                              </p:par>
                              <p:par>
                                <p:cTn id="9" presetID="23" presetClass="entr" presetSubtype="32" fill="hold" grpId="0" nodeType="withEffect">
                                  <p:stCondLst>
                                    <p:cond delay="500"/>
                                  </p:stCondLst>
                                  <p:childTnLst>
                                    <p:set>
                                      <p:cBhvr>
                                        <p:cTn id="10" dur="1" fill="hold">
                                          <p:stCondLst>
                                            <p:cond delay="0"/>
                                          </p:stCondLst>
                                        </p:cTn>
                                        <p:tgtEl>
                                          <p:spTgt spid="93"/>
                                        </p:tgtEl>
                                        <p:attrNameLst>
                                          <p:attrName>style.visibility</p:attrName>
                                        </p:attrNameLst>
                                      </p:cBhvr>
                                      <p:to>
                                        <p:strVal val="visible"/>
                                      </p:to>
                                    </p:set>
                                    <p:anim calcmode="lin" valueType="num">
                                      <p:cBhvr>
                                        <p:cTn id="11" dur="1000" fill="hold"/>
                                        <p:tgtEl>
                                          <p:spTgt spid="93"/>
                                        </p:tgtEl>
                                        <p:attrNameLst>
                                          <p:attrName>ppt_w</p:attrName>
                                        </p:attrNameLst>
                                      </p:cBhvr>
                                      <p:tavLst>
                                        <p:tav tm="0">
                                          <p:val>
                                            <p:strVal val="4*#ppt_w"/>
                                          </p:val>
                                        </p:tav>
                                        <p:tav tm="100000">
                                          <p:val>
                                            <p:strVal val="#ppt_w"/>
                                          </p:val>
                                        </p:tav>
                                      </p:tavLst>
                                    </p:anim>
                                    <p:anim calcmode="lin" valueType="num">
                                      <p:cBhvr>
                                        <p:cTn id="12" dur="1000" fill="hold"/>
                                        <p:tgtEl>
                                          <p:spTgt spid="93"/>
                                        </p:tgtEl>
                                        <p:attrNameLst>
                                          <p:attrName>ppt_h</p:attrName>
                                        </p:attrNameLst>
                                      </p:cBhvr>
                                      <p:tavLst>
                                        <p:tav tm="0">
                                          <p:val>
                                            <p:strVal val="4*#ppt_h"/>
                                          </p:val>
                                        </p:tav>
                                        <p:tav tm="100000">
                                          <p:val>
                                            <p:strVal val="#ppt_h"/>
                                          </p:val>
                                        </p:tav>
                                      </p:tavLst>
                                    </p:anim>
                                  </p:childTnLst>
                                </p:cTn>
                              </p:par>
                              <p:par>
                                <p:cTn id="13" presetID="22" presetClass="entr" presetSubtype="8" fill="hold" nodeType="withEffect">
                                  <p:stCondLst>
                                    <p:cond delay="1000"/>
                                  </p:stCondLst>
                                  <p:childTnLst>
                                    <p:set>
                                      <p:cBhvr>
                                        <p:cTn id="14" dur="1" fill="hold">
                                          <p:stCondLst>
                                            <p:cond delay="0"/>
                                          </p:stCondLst>
                                        </p:cTn>
                                        <p:tgtEl>
                                          <p:spTgt spid="86"/>
                                        </p:tgtEl>
                                        <p:attrNameLst>
                                          <p:attrName>style.visibility</p:attrName>
                                        </p:attrNameLst>
                                      </p:cBhvr>
                                      <p:to>
                                        <p:strVal val="visible"/>
                                      </p:to>
                                    </p:set>
                                    <p:animEffect transition="in" filter="wipe(left)">
                                      <p:cBhvr>
                                        <p:cTn id="15" dur="500"/>
                                        <p:tgtEl>
                                          <p:spTgt spid="86"/>
                                        </p:tgtEl>
                                      </p:cBhvr>
                                    </p:animEffect>
                                  </p:childTnLst>
                                </p:cTn>
                              </p:par>
                              <p:par>
                                <p:cTn id="16" presetID="22" presetClass="entr" presetSubtype="8" fill="hold" nodeType="withEffect">
                                  <p:stCondLst>
                                    <p:cond delay="1000"/>
                                  </p:stCondLst>
                                  <p:childTnLst>
                                    <p:set>
                                      <p:cBhvr>
                                        <p:cTn id="17" dur="1" fill="hold">
                                          <p:stCondLst>
                                            <p:cond delay="0"/>
                                          </p:stCondLst>
                                        </p:cTn>
                                        <p:tgtEl>
                                          <p:spTgt spid="90"/>
                                        </p:tgtEl>
                                        <p:attrNameLst>
                                          <p:attrName>style.visibility</p:attrName>
                                        </p:attrNameLst>
                                      </p:cBhvr>
                                      <p:to>
                                        <p:strVal val="visible"/>
                                      </p:to>
                                    </p:set>
                                    <p:animEffect transition="in" filter="wipe(left)">
                                      <p:cBhvr>
                                        <p:cTn id="18" dur="500"/>
                                        <p:tgtEl>
                                          <p:spTgt spid="90"/>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xit" presetSubtype="0" fill="hold" grpId="1" nodeType="clickEffect">
                                  <p:stCondLst>
                                    <p:cond delay="0"/>
                                  </p:stCondLst>
                                  <p:childTnLst>
                                    <p:animEffect transition="out" filter="fade">
                                      <p:cBhvr>
                                        <p:cTn id="22" dur="500"/>
                                        <p:tgtEl>
                                          <p:spTgt spid="89"/>
                                        </p:tgtEl>
                                      </p:cBhvr>
                                    </p:animEffect>
                                    <p:set>
                                      <p:cBhvr>
                                        <p:cTn id="23" dur="1" fill="hold">
                                          <p:stCondLst>
                                            <p:cond delay="499"/>
                                          </p:stCondLst>
                                        </p:cTn>
                                        <p:tgtEl>
                                          <p:spTgt spid="89"/>
                                        </p:tgtEl>
                                        <p:attrNameLst>
                                          <p:attrName>style.visibility</p:attrName>
                                        </p:attrNameLst>
                                      </p:cBhvr>
                                      <p:to>
                                        <p:strVal val="hidden"/>
                                      </p:to>
                                    </p:set>
                                  </p:childTnLst>
                                </p:cTn>
                              </p:par>
                              <p:par>
                                <p:cTn id="24" presetID="10" presetClass="exit" presetSubtype="0" fill="hold" grpId="1" nodeType="withEffect">
                                  <p:stCondLst>
                                    <p:cond delay="0"/>
                                  </p:stCondLst>
                                  <p:childTnLst>
                                    <p:animEffect transition="out" filter="fade">
                                      <p:cBhvr>
                                        <p:cTn id="25" dur="500"/>
                                        <p:tgtEl>
                                          <p:spTgt spid="93"/>
                                        </p:tgtEl>
                                      </p:cBhvr>
                                    </p:animEffect>
                                    <p:set>
                                      <p:cBhvr>
                                        <p:cTn id="26" dur="1" fill="hold">
                                          <p:stCondLst>
                                            <p:cond delay="499"/>
                                          </p:stCondLst>
                                        </p:cTn>
                                        <p:tgtEl>
                                          <p:spTgt spid="93"/>
                                        </p:tgtEl>
                                        <p:attrNameLst>
                                          <p:attrName>style.visibility</p:attrName>
                                        </p:attrNameLst>
                                      </p:cBhvr>
                                      <p:to>
                                        <p:strVal val="hidden"/>
                                      </p:to>
                                    </p:set>
                                  </p:childTnLst>
                                </p:cTn>
                              </p:par>
                              <p:par>
                                <p:cTn id="27" presetID="10" presetClass="exit" presetSubtype="0" fill="hold" grpId="0" nodeType="withEffect">
                                  <p:stCondLst>
                                    <p:cond delay="0"/>
                                  </p:stCondLst>
                                  <p:childTnLst>
                                    <p:animEffect transition="out" filter="fade">
                                      <p:cBhvr>
                                        <p:cTn id="28" dur="500"/>
                                        <p:tgtEl>
                                          <p:spTgt spid="9"/>
                                        </p:tgtEl>
                                      </p:cBhvr>
                                    </p:animEffect>
                                    <p:set>
                                      <p:cBhvr>
                                        <p:cTn id="29" dur="1" fill="hold">
                                          <p:stCondLst>
                                            <p:cond delay="499"/>
                                          </p:stCondLst>
                                        </p:cTn>
                                        <p:tgtEl>
                                          <p:spTgt spid="9"/>
                                        </p:tgtEl>
                                        <p:attrNameLst>
                                          <p:attrName>style.visibility</p:attrName>
                                        </p:attrNameLst>
                                      </p:cBhvr>
                                      <p:to>
                                        <p:strVal val="hidden"/>
                                      </p:to>
                                    </p:set>
                                  </p:childTnLst>
                                </p:cTn>
                              </p:par>
                              <p:par>
                                <p:cTn id="30" presetID="10" presetClass="exit" presetSubtype="0" fill="hold" nodeType="withEffect">
                                  <p:stCondLst>
                                    <p:cond delay="0"/>
                                  </p:stCondLst>
                                  <p:childTnLst>
                                    <p:animEffect transition="out" filter="fade">
                                      <p:cBhvr>
                                        <p:cTn id="31" dur="500"/>
                                        <p:tgtEl>
                                          <p:spTgt spid="86"/>
                                        </p:tgtEl>
                                      </p:cBhvr>
                                    </p:animEffect>
                                    <p:set>
                                      <p:cBhvr>
                                        <p:cTn id="32" dur="1" fill="hold">
                                          <p:stCondLst>
                                            <p:cond delay="499"/>
                                          </p:stCondLst>
                                        </p:cTn>
                                        <p:tgtEl>
                                          <p:spTgt spid="86"/>
                                        </p:tgtEl>
                                        <p:attrNameLst>
                                          <p:attrName>style.visibility</p:attrName>
                                        </p:attrNameLst>
                                      </p:cBhvr>
                                      <p:to>
                                        <p:strVal val="hidden"/>
                                      </p:to>
                                    </p:set>
                                  </p:childTnLst>
                                </p:cTn>
                              </p:par>
                              <p:par>
                                <p:cTn id="33" presetID="10" presetClass="exit" presetSubtype="0" fill="hold" nodeType="withEffect">
                                  <p:stCondLst>
                                    <p:cond delay="0"/>
                                  </p:stCondLst>
                                  <p:childTnLst>
                                    <p:animEffect transition="out" filter="fade">
                                      <p:cBhvr>
                                        <p:cTn id="34" dur="500"/>
                                        <p:tgtEl>
                                          <p:spTgt spid="90"/>
                                        </p:tgtEl>
                                      </p:cBhvr>
                                    </p:animEffect>
                                    <p:set>
                                      <p:cBhvr>
                                        <p:cTn id="35" dur="1" fill="hold">
                                          <p:stCondLst>
                                            <p:cond delay="499"/>
                                          </p:stCondLst>
                                        </p:cTn>
                                        <p:tgtEl>
                                          <p:spTgt spid="90"/>
                                        </p:tgtEl>
                                        <p:attrNameLst>
                                          <p:attrName>style.visibility</p:attrName>
                                        </p:attrNameLst>
                                      </p:cBhvr>
                                      <p:to>
                                        <p:strVal val="hidden"/>
                                      </p:to>
                                    </p:set>
                                  </p:childTnLst>
                                </p:cTn>
                              </p:par>
                            </p:childTnLst>
                          </p:cTn>
                        </p:par>
                      </p:childTnLst>
                    </p:cTn>
                  </p:par>
                  <p:par>
                    <p:cTn id="36" fill="hold">
                      <p:stCondLst>
                        <p:cond delay="indefinite"/>
                      </p:stCondLst>
                      <p:childTnLst>
                        <p:par>
                          <p:cTn id="37" fill="hold">
                            <p:stCondLst>
                              <p:cond delay="0"/>
                            </p:stCondLst>
                            <p:childTnLst>
                              <p:par>
                                <p:cTn id="38" presetID="23" presetClass="entr" presetSubtype="32" fill="hold" grpId="0" nodeType="clickEffect">
                                  <p:stCondLst>
                                    <p:cond delay="0"/>
                                  </p:stCondLst>
                                  <p:childTnLst>
                                    <p:set>
                                      <p:cBhvr>
                                        <p:cTn id="39" dur="1" fill="hold">
                                          <p:stCondLst>
                                            <p:cond delay="0"/>
                                          </p:stCondLst>
                                        </p:cTn>
                                        <p:tgtEl>
                                          <p:spTgt spid="94"/>
                                        </p:tgtEl>
                                        <p:attrNameLst>
                                          <p:attrName>style.visibility</p:attrName>
                                        </p:attrNameLst>
                                      </p:cBhvr>
                                      <p:to>
                                        <p:strVal val="visible"/>
                                      </p:to>
                                    </p:set>
                                    <p:anim calcmode="lin" valueType="num">
                                      <p:cBhvr>
                                        <p:cTn id="40" dur="1000" fill="hold"/>
                                        <p:tgtEl>
                                          <p:spTgt spid="94"/>
                                        </p:tgtEl>
                                        <p:attrNameLst>
                                          <p:attrName>ppt_w</p:attrName>
                                        </p:attrNameLst>
                                      </p:cBhvr>
                                      <p:tavLst>
                                        <p:tav tm="0">
                                          <p:val>
                                            <p:strVal val="4*#ppt_w"/>
                                          </p:val>
                                        </p:tav>
                                        <p:tav tm="100000">
                                          <p:val>
                                            <p:strVal val="#ppt_w"/>
                                          </p:val>
                                        </p:tav>
                                      </p:tavLst>
                                    </p:anim>
                                    <p:anim calcmode="lin" valueType="num">
                                      <p:cBhvr>
                                        <p:cTn id="41" dur="1000" fill="hold"/>
                                        <p:tgtEl>
                                          <p:spTgt spid="94"/>
                                        </p:tgtEl>
                                        <p:attrNameLst>
                                          <p:attrName>ppt_h</p:attrName>
                                        </p:attrNameLst>
                                      </p:cBhvr>
                                      <p:tavLst>
                                        <p:tav tm="0">
                                          <p:val>
                                            <p:strVal val="4*#ppt_h"/>
                                          </p:val>
                                        </p:tav>
                                        <p:tav tm="100000">
                                          <p:val>
                                            <p:strVal val="#ppt_h"/>
                                          </p:val>
                                        </p:tav>
                                      </p:tavLst>
                                    </p:anim>
                                  </p:childTnLst>
                                </p:cTn>
                              </p:par>
                            </p:childTnLst>
                          </p:cTn>
                        </p:par>
                      </p:childTnLst>
                    </p:cTn>
                  </p:par>
                  <p:par>
                    <p:cTn id="42" fill="hold">
                      <p:stCondLst>
                        <p:cond delay="indefinite"/>
                      </p:stCondLst>
                      <p:childTnLst>
                        <p:par>
                          <p:cTn id="43" fill="hold">
                            <p:stCondLst>
                              <p:cond delay="0"/>
                            </p:stCondLst>
                            <p:childTnLst>
                              <p:par>
                                <p:cTn id="44" presetID="10" presetClass="exit" presetSubtype="0" fill="hold" grpId="1" nodeType="clickEffect">
                                  <p:stCondLst>
                                    <p:cond delay="0"/>
                                  </p:stCondLst>
                                  <p:childTnLst>
                                    <p:animEffect transition="out" filter="fade">
                                      <p:cBhvr>
                                        <p:cTn id="45" dur="500"/>
                                        <p:tgtEl>
                                          <p:spTgt spid="94"/>
                                        </p:tgtEl>
                                      </p:cBhvr>
                                    </p:animEffect>
                                    <p:set>
                                      <p:cBhvr>
                                        <p:cTn id="46" dur="1" fill="hold">
                                          <p:stCondLst>
                                            <p:cond delay="499"/>
                                          </p:stCondLst>
                                        </p:cTn>
                                        <p:tgtEl>
                                          <p:spTgt spid="9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89" grpId="0" animBg="1"/>
      <p:bldP spid="89" grpId="1" animBg="1"/>
      <p:bldP spid="93" grpId="0" animBg="1"/>
      <p:bldP spid="93" grpId="1" animBg="1"/>
      <p:bldP spid="94" grpId="0" animBg="1"/>
      <p:bldP spid="94" grpId="1"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DA0590F-2698-3747-A827-1DAE4A1C5398}"/>
              </a:ext>
            </a:extLst>
          </p:cNvPr>
          <p:cNvSpPr>
            <a:spLocks noGrp="1"/>
          </p:cNvSpPr>
          <p:nvPr>
            <p:ph type="title"/>
          </p:nvPr>
        </p:nvSpPr>
        <p:spPr/>
        <p:txBody>
          <a:bodyPr/>
          <a:lstStyle/>
          <a:p>
            <a:r>
              <a:rPr lang="en-US" dirty="0"/>
              <a:t>Global Pandemics Are Uninsurable </a:t>
            </a:r>
          </a:p>
        </p:txBody>
      </p:sp>
      <p:sp>
        <p:nvSpPr>
          <p:cNvPr id="12" name="Text Placeholder 4">
            <a:extLst>
              <a:ext uri="{FF2B5EF4-FFF2-40B4-BE49-F238E27FC236}">
                <a16:creationId xmlns:a16="http://schemas.microsoft.com/office/drawing/2014/main" id="{AA12BCFE-04A5-49A4-8C9E-7E4865EB5DAA}"/>
              </a:ext>
            </a:extLst>
          </p:cNvPr>
          <p:cNvSpPr txBox="1">
            <a:spLocks/>
          </p:cNvSpPr>
          <p:nvPr/>
        </p:nvSpPr>
        <p:spPr bwMode="gray">
          <a:xfrm>
            <a:off x="474018" y="995226"/>
            <a:ext cx="11176876" cy="614349"/>
          </a:xfrm>
          <a:prstGeom prst="snip1Rect">
            <a:avLst>
              <a:gd name="adj" fmla="val 29185"/>
            </a:avLst>
          </a:prstGeom>
          <a:solidFill>
            <a:schemeClr val="accent2"/>
          </a:solidFill>
          <a:ln w="28575" cap="flat" cmpd="sng" algn="ctr">
            <a:noFill/>
            <a:prstDash val="solid"/>
            <a:miter lim="800000"/>
            <a:headEnd type="none" w="med" len="med"/>
            <a:tailEnd type="none" w="med" len="med"/>
          </a:ln>
          <a:effectLst/>
        </p:spPr>
        <p:txBody>
          <a:bodyPr vert="horz" wrap="square" lIns="182880" tIns="91440" rIns="182880" bIns="182880" numCol="1" rtlCol="0" anchor="ctr" anchorCtr="0" compatLnSpc="1">
            <a:prstTxWarp prst="textNoShape">
              <a:avLst/>
            </a:prstTxWarp>
            <a:noAutofit/>
          </a:bodyPr>
          <a:lstStyle>
            <a:defPPr>
              <a:defRPr lang="en-US"/>
            </a:defPPr>
            <a:lvl1pPr indent="0" algn="ctr" fontAlgn="base">
              <a:lnSpc>
                <a:spcPct val="90000"/>
              </a:lnSpc>
              <a:spcBef>
                <a:spcPts val="600"/>
              </a:spcBef>
              <a:spcAft>
                <a:spcPct val="0"/>
              </a:spcAft>
              <a:buClr>
                <a:schemeClr val="accent2"/>
              </a:buClr>
              <a:buSzPct val="90000"/>
              <a:buNone/>
              <a:defRPr kumimoji="0" sz="2000" b="1" i="0" u="none" strike="noStrike" cap="none" normalizeH="0" baseline="0">
                <a:ln>
                  <a:noFill/>
                </a:ln>
                <a:solidFill>
                  <a:schemeClr val="bg2"/>
                </a:solidFill>
                <a:effectLst/>
                <a:latin typeface="+mj-lt"/>
              </a:defRPr>
            </a:lvl1pPr>
            <a:lvl2pPr indent="0">
              <a:buNone/>
              <a:defRPr sz="2000" b="1"/>
            </a:lvl2pPr>
            <a:lvl3pPr indent="0">
              <a:buNone/>
              <a:defRPr b="1"/>
            </a:lvl3pPr>
            <a:lvl4pPr indent="0">
              <a:buNone/>
              <a:defRPr sz="1600" b="1"/>
            </a:lvl4pPr>
            <a:lvl5pPr indent="0">
              <a:buNone/>
              <a:defRPr sz="1600" b="1"/>
            </a:lvl5pPr>
            <a:lvl6pPr indent="0">
              <a:buNone/>
              <a:defRPr sz="1600" b="1"/>
            </a:lvl6pPr>
            <a:lvl7pPr indent="0">
              <a:buNone/>
              <a:defRPr sz="1600" b="1"/>
            </a:lvl7pPr>
            <a:lvl8pPr indent="0">
              <a:buNone/>
              <a:defRPr sz="1600" b="1"/>
            </a:lvl8pPr>
            <a:lvl9pPr indent="0">
              <a:buNone/>
              <a:defRPr sz="1600" b="1"/>
            </a:lvl9pPr>
          </a:lstStyle>
          <a:p>
            <a:pPr marL="0" marR="0" lvl="0" indent="0" algn="ctr" defTabSz="914400" rtl="0" eaLnBrk="1" fontAlgn="base" latinLnBrk="0" hangingPunct="1">
              <a:lnSpc>
                <a:spcPct val="90000"/>
              </a:lnSpc>
              <a:spcBef>
                <a:spcPts val="0"/>
              </a:spcBef>
              <a:spcAft>
                <a:spcPct val="0"/>
              </a:spcAft>
              <a:buClr>
                <a:srgbClr val="F69322"/>
              </a:buClr>
              <a:buSzPct val="90000"/>
              <a:buFontTx/>
              <a:buNone/>
              <a:tabLst/>
              <a:defRPr/>
            </a:pPr>
            <a:r>
              <a:rPr kumimoji="0" lang="en-US" sz="24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Economic Impact of Coronavirus</a:t>
            </a:r>
          </a:p>
        </p:txBody>
      </p:sp>
      <p:grpSp>
        <p:nvGrpSpPr>
          <p:cNvPr id="13" name="Group 12">
            <a:extLst>
              <a:ext uri="{FF2B5EF4-FFF2-40B4-BE49-F238E27FC236}">
                <a16:creationId xmlns:a16="http://schemas.microsoft.com/office/drawing/2014/main" id="{894978AD-45D2-4E3E-B758-16B26140688F}"/>
              </a:ext>
            </a:extLst>
          </p:cNvPr>
          <p:cNvGrpSpPr/>
          <p:nvPr/>
        </p:nvGrpSpPr>
        <p:grpSpPr bwMode="gray">
          <a:xfrm>
            <a:off x="855559" y="1769986"/>
            <a:ext cx="9197762" cy="4264116"/>
            <a:chOff x="855559" y="2028400"/>
            <a:chExt cx="9197762" cy="4264116"/>
          </a:xfrm>
        </p:grpSpPr>
        <p:grpSp>
          <p:nvGrpSpPr>
            <p:cNvPr id="14" name="Group 13">
              <a:extLst>
                <a:ext uri="{FF2B5EF4-FFF2-40B4-BE49-F238E27FC236}">
                  <a16:creationId xmlns:a16="http://schemas.microsoft.com/office/drawing/2014/main" id="{D7729631-E997-490E-9A8B-B821634D0358}"/>
                </a:ext>
              </a:extLst>
            </p:cNvPr>
            <p:cNvGrpSpPr/>
            <p:nvPr/>
          </p:nvGrpSpPr>
          <p:grpSpPr bwMode="gray">
            <a:xfrm>
              <a:off x="855559" y="2709419"/>
              <a:ext cx="1837493" cy="2470684"/>
              <a:chOff x="855559" y="2709419"/>
              <a:chExt cx="1837493" cy="2470684"/>
            </a:xfrm>
            <a:solidFill>
              <a:schemeClr val="accent2">
                <a:lumMod val="40000"/>
                <a:lumOff val="60000"/>
              </a:schemeClr>
            </a:solidFill>
          </p:grpSpPr>
          <p:grpSp>
            <p:nvGrpSpPr>
              <p:cNvPr id="68" name="Group 49">
                <a:extLst>
                  <a:ext uri="{FF2B5EF4-FFF2-40B4-BE49-F238E27FC236}">
                    <a16:creationId xmlns:a16="http://schemas.microsoft.com/office/drawing/2014/main" id="{F0CF97FF-1B79-407C-8B91-0AD736718450}"/>
                  </a:ext>
                </a:extLst>
              </p:cNvPr>
              <p:cNvGrpSpPr>
                <a:grpSpLocks/>
              </p:cNvGrpSpPr>
              <p:nvPr/>
            </p:nvGrpSpPr>
            <p:grpSpPr bwMode="gray">
              <a:xfrm>
                <a:off x="1189644" y="4457456"/>
                <a:ext cx="1071453" cy="722647"/>
                <a:chOff x="4817" y="3316"/>
                <a:chExt cx="1149" cy="776"/>
              </a:xfrm>
              <a:grpFill/>
            </p:grpSpPr>
            <p:sp>
              <p:nvSpPr>
                <p:cNvPr id="81" name="Freeform 50">
                  <a:extLst>
                    <a:ext uri="{FF2B5EF4-FFF2-40B4-BE49-F238E27FC236}">
                      <a16:creationId xmlns:a16="http://schemas.microsoft.com/office/drawing/2014/main" id="{188E3479-A74C-4B22-9913-A41D1199D719}"/>
                    </a:ext>
                  </a:extLst>
                </p:cNvPr>
                <p:cNvSpPr>
                  <a:spLocks/>
                </p:cNvSpPr>
                <p:nvPr/>
              </p:nvSpPr>
              <p:spPr bwMode="gray">
                <a:xfrm>
                  <a:off x="5680" y="3787"/>
                  <a:ext cx="286" cy="305"/>
                </a:xfrm>
                <a:custGeom>
                  <a:avLst/>
                  <a:gdLst>
                    <a:gd name="T0" fmla="*/ 92 w 856"/>
                    <a:gd name="T1" fmla="*/ 297 h 914"/>
                    <a:gd name="T2" fmla="*/ 113 w 856"/>
                    <a:gd name="T3" fmla="*/ 290 h 914"/>
                    <a:gd name="T4" fmla="*/ 111 w 856"/>
                    <a:gd name="T5" fmla="*/ 278 h 914"/>
                    <a:gd name="T6" fmla="*/ 144 w 856"/>
                    <a:gd name="T7" fmla="*/ 259 h 914"/>
                    <a:gd name="T8" fmla="*/ 172 w 856"/>
                    <a:gd name="T9" fmla="*/ 223 h 914"/>
                    <a:gd name="T10" fmla="*/ 190 w 856"/>
                    <a:gd name="T11" fmla="*/ 240 h 914"/>
                    <a:gd name="T12" fmla="*/ 227 w 856"/>
                    <a:gd name="T13" fmla="*/ 220 h 914"/>
                    <a:gd name="T14" fmla="*/ 246 w 856"/>
                    <a:gd name="T15" fmla="*/ 208 h 914"/>
                    <a:gd name="T16" fmla="*/ 255 w 856"/>
                    <a:gd name="T17" fmla="*/ 190 h 914"/>
                    <a:gd name="T18" fmla="*/ 282 w 856"/>
                    <a:gd name="T19" fmla="*/ 174 h 914"/>
                    <a:gd name="T20" fmla="*/ 286 w 856"/>
                    <a:gd name="T21" fmla="*/ 158 h 914"/>
                    <a:gd name="T22" fmla="*/ 258 w 856"/>
                    <a:gd name="T23" fmla="*/ 150 h 914"/>
                    <a:gd name="T24" fmla="*/ 246 w 856"/>
                    <a:gd name="T25" fmla="*/ 109 h 914"/>
                    <a:gd name="T26" fmla="*/ 219 w 856"/>
                    <a:gd name="T27" fmla="*/ 115 h 914"/>
                    <a:gd name="T28" fmla="*/ 219 w 856"/>
                    <a:gd name="T29" fmla="*/ 89 h 914"/>
                    <a:gd name="T30" fmla="*/ 205 w 856"/>
                    <a:gd name="T31" fmla="*/ 74 h 914"/>
                    <a:gd name="T32" fmla="*/ 163 w 856"/>
                    <a:gd name="T33" fmla="*/ 47 h 914"/>
                    <a:gd name="T34" fmla="*/ 131 w 856"/>
                    <a:gd name="T35" fmla="*/ 43 h 914"/>
                    <a:gd name="T36" fmla="*/ 116 w 856"/>
                    <a:gd name="T37" fmla="*/ 27 h 914"/>
                    <a:gd name="T38" fmla="*/ 49 w 856"/>
                    <a:gd name="T39" fmla="*/ 0 h 914"/>
                    <a:gd name="T40" fmla="*/ 40 w 856"/>
                    <a:gd name="T41" fmla="*/ 8 h 914"/>
                    <a:gd name="T42" fmla="*/ 40 w 856"/>
                    <a:gd name="T43" fmla="*/ 31 h 914"/>
                    <a:gd name="T44" fmla="*/ 52 w 856"/>
                    <a:gd name="T45" fmla="*/ 38 h 914"/>
                    <a:gd name="T46" fmla="*/ 52 w 856"/>
                    <a:gd name="T47" fmla="*/ 62 h 914"/>
                    <a:gd name="T48" fmla="*/ 42 w 856"/>
                    <a:gd name="T49" fmla="*/ 77 h 914"/>
                    <a:gd name="T50" fmla="*/ 33 w 856"/>
                    <a:gd name="T51" fmla="*/ 89 h 914"/>
                    <a:gd name="T52" fmla="*/ 16 w 856"/>
                    <a:gd name="T53" fmla="*/ 93 h 914"/>
                    <a:gd name="T54" fmla="*/ 0 w 856"/>
                    <a:gd name="T55" fmla="*/ 123 h 914"/>
                    <a:gd name="T56" fmla="*/ 36 w 856"/>
                    <a:gd name="T57" fmla="*/ 201 h 914"/>
                    <a:gd name="T58" fmla="*/ 36 w 856"/>
                    <a:gd name="T59" fmla="*/ 251 h 914"/>
                    <a:gd name="T60" fmla="*/ 30 w 856"/>
                    <a:gd name="T61" fmla="*/ 266 h 914"/>
                    <a:gd name="T62" fmla="*/ 36 w 856"/>
                    <a:gd name="T63" fmla="*/ 286 h 914"/>
                    <a:gd name="T64" fmla="*/ 79 w 856"/>
                    <a:gd name="T65" fmla="*/ 305 h 914"/>
                    <a:gd name="T66" fmla="*/ 92 w 856"/>
                    <a:gd name="T67" fmla="*/ 297 h 914"/>
                    <a:gd name="T68" fmla="*/ 92 w 856"/>
                    <a:gd name="T69" fmla="*/ 297 h 91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856" h="914">
                      <a:moveTo>
                        <a:pt x="275" y="890"/>
                      </a:moveTo>
                      <a:lnTo>
                        <a:pt x="339" y="869"/>
                      </a:lnTo>
                      <a:lnTo>
                        <a:pt x="331" y="834"/>
                      </a:lnTo>
                      <a:lnTo>
                        <a:pt x="431" y="776"/>
                      </a:lnTo>
                      <a:lnTo>
                        <a:pt x="514" y="669"/>
                      </a:lnTo>
                      <a:lnTo>
                        <a:pt x="570" y="718"/>
                      </a:lnTo>
                      <a:lnTo>
                        <a:pt x="679" y="659"/>
                      </a:lnTo>
                      <a:lnTo>
                        <a:pt x="735" y="624"/>
                      </a:lnTo>
                      <a:lnTo>
                        <a:pt x="763" y="568"/>
                      </a:lnTo>
                      <a:lnTo>
                        <a:pt x="845" y="520"/>
                      </a:lnTo>
                      <a:lnTo>
                        <a:pt x="856" y="474"/>
                      </a:lnTo>
                      <a:lnTo>
                        <a:pt x="772" y="451"/>
                      </a:lnTo>
                      <a:lnTo>
                        <a:pt x="735" y="326"/>
                      </a:lnTo>
                      <a:lnTo>
                        <a:pt x="654" y="345"/>
                      </a:lnTo>
                      <a:lnTo>
                        <a:pt x="654" y="266"/>
                      </a:lnTo>
                      <a:lnTo>
                        <a:pt x="615" y="221"/>
                      </a:lnTo>
                      <a:lnTo>
                        <a:pt x="487" y="140"/>
                      </a:lnTo>
                      <a:lnTo>
                        <a:pt x="393" y="128"/>
                      </a:lnTo>
                      <a:lnTo>
                        <a:pt x="348" y="82"/>
                      </a:lnTo>
                      <a:lnTo>
                        <a:pt x="146" y="0"/>
                      </a:lnTo>
                      <a:lnTo>
                        <a:pt x="119" y="24"/>
                      </a:lnTo>
                      <a:lnTo>
                        <a:pt x="119" y="93"/>
                      </a:lnTo>
                      <a:lnTo>
                        <a:pt x="156" y="114"/>
                      </a:lnTo>
                      <a:lnTo>
                        <a:pt x="156" y="187"/>
                      </a:lnTo>
                      <a:lnTo>
                        <a:pt x="127" y="232"/>
                      </a:lnTo>
                      <a:lnTo>
                        <a:pt x="99" y="266"/>
                      </a:lnTo>
                      <a:lnTo>
                        <a:pt x="47" y="279"/>
                      </a:lnTo>
                      <a:lnTo>
                        <a:pt x="0" y="368"/>
                      </a:lnTo>
                      <a:lnTo>
                        <a:pt x="109" y="602"/>
                      </a:lnTo>
                      <a:lnTo>
                        <a:pt x="109" y="752"/>
                      </a:lnTo>
                      <a:lnTo>
                        <a:pt x="89" y="796"/>
                      </a:lnTo>
                      <a:lnTo>
                        <a:pt x="109" y="856"/>
                      </a:lnTo>
                      <a:lnTo>
                        <a:pt x="237" y="914"/>
                      </a:lnTo>
                      <a:lnTo>
                        <a:pt x="275" y="890"/>
                      </a:lnTo>
                      <a:close/>
                    </a:path>
                  </a:pathLst>
                </a:custGeom>
                <a:grpFill/>
                <a:ln w="3175" cap="flat" cmpd="sng">
                  <a:solidFill>
                    <a:schemeClr val="accent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82" name="Freeform 51">
                  <a:extLst>
                    <a:ext uri="{FF2B5EF4-FFF2-40B4-BE49-F238E27FC236}">
                      <a16:creationId xmlns:a16="http://schemas.microsoft.com/office/drawing/2014/main" id="{C5F96057-34BF-40A2-B71C-94EB6A6BE77F}"/>
                    </a:ext>
                  </a:extLst>
                </p:cNvPr>
                <p:cNvSpPr>
                  <a:spLocks/>
                </p:cNvSpPr>
                <p:nvPr/>
              </p:nvSpPr>
              <p:spPr bwMode="gray">
                <a:xfrm>
                  <a:off x="5523" y="3590"/>
                  <a:ext cx="169" cy="108"/>
                </a:xfrm>
                <a:custGeom>
                  <a:avLst/>
                  <a:gdLst>
                    <a:gd name="T0" fmla="*/ 169 w 506"/>
                    <a:gd name="T1" fmla="*/ 73 h 324"/>
                    <a:gd name="T2" fmla="*/ 169 w 506"/>
                    <a:gd name="T3" fmla="*/ 51 h 324"/>
                    <a:gd name="T4" fmla="*/ 139 w 506"/>
                    <a:gd name="T5" fmla="*/ 43 h 324"/>
                    <a:gd name="T6" fmla="*/ 133 w 506"/>
                    <a:gd name="T7" fmla="*/ 27 h 324"/>
                    <a:gd name="T8" fmla="*/ 120 w 506"/>
                    <a:gd name="T9" fmla="*/ 27 h 324"/>
                    <a:gd name="T10" fmla="*/ 108 w 506"/>
                    <a:gd name="T11" fmla="*/ 9 h 324"/>
                    <a:gd name="T12" fmla="*/ 74 w 506"/>
                    <a:gd name="T13" fmla="*/ 9 h 324"/>
                    <a:gd name="T14" fmla="*/ 50 w 506"/>
                    <a:gd name="T15" fmla="*/ 27 h 324"/>
                    <a:gd name="T16" fmla="*/ 31 w 506"/>
                    <a:gd name="T17" fmla="*/ 0 h 324"/>
                    <a:gd name="T18" fmla="*/ 16 w 506"/>
                    <a:gd name="T19" fmla="*/ 0 h 324"/>
                    <a:gd name="T20" fmla="*/ 0 w 506"/>
                    <a:gd name="T21" fmla="*/ 16 h 324"/>
                    <a:gd name="T22" fmla="*/ 10 w 506"/>
                    <a:gd name="T23" fmla="*/ 43 h 324"/>
                    <a:gd name="T24" fmla="*/ 37 w 506"/>
                    <a:gd name="T25" fmla="*/ 59 h 324"/>
                    <a:gd name="T26" fmla="*/ 58 w 506"/>
                    <a:gd name="T27" fmla="*/ 81 h 324"/>
                    <a:gd name="T28" fmla="*/ 53 w 506"/>
                    <a:gd name="T29" fmla="*/ 93 h 324"/>
                    <a:gd name="T30" fmla="*/ 90 w 506"/>
                    <a:gd name="T31" fmla="*/ 108 h 324"/>
                    <a:gd name="T32" fmla="*/ 117 w 506"/>
                    <a:gd name="T33" fmla="*/ 89 h 324"/>
                    <a:gd name="T34" fmla="*/ 149 w 506"/>
                    <a:gd name="T35" fmla="*/ 89 h 324"/>
                    <a:gd name="T36" fmla="*/ 169 w 506"/>
                    <a:gd name="T37" fmla="*/ 73 h 324"/>
                    <a:gd name="T38" fmla="*/ 169 w 506"/>
                    <a:gd name="T39" fmla="*/ 73 h 32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506" h="324">
                      <a:moveTo>
                        <a:pt x="506" y="219"/>
                      </a:moveTo>
                      <a:lnTo>
                        <a:pt x="506" y="152"/>
                      </a:lnTo>
                      <a:lnTo>
                        <a:pt x="415" y="128"/>
                      </a:lnTo>
                      <a:lnTo>
                        <a:pt x="398" y="80"/>
                      </a:lnTo>
                      <a:lnTo>
                        <a:pt x="359" y="80"/>
                      </a:lnTo>
                      <a:lnTo>
                        <a:pt x="323" y="27"/>
                      </a:lnTo>
                      <a:lnTo>
                        <a:pt x="222" y="27"/>
                      </a:lnTo>
                      <a:lnTo>
                        <a:pt x="150" y="80"/>
                      </a:lnTo>
                      <a:lnTo>
                        <a:pt x="94" y="0"/>
                      </a:lnTo>
                      <a:lnTo>
                        <a:pt x="48" y="0"/>
                      </a:lnTo>
                      <a:lnTo>
                        <a:pt x="0" y="48"/>
                      </a:lnTo>
                      <a:lnTo>
                        <a:pt x="30" y="128"/>
                      </a:lnTo>
                      <a:lnTo>
                        <a:pt x="111" y="176"/>
                      </a:lnTo>
                      <a:lnTo>
                        <a:pt x="174" y="244"/>
                      </a:lnTo>
                      <a:lnTo>
                        <a:pt x="158" y="280"/>
                      </a:lnTo>
                      <a:lnTo>
                        <a:pt x="270" y="324"/>
                      </a:lnTo>
                      <a:lnTo>
                        <a:pt x="350" y="268"/>
                      </a:lnTo>
                      <a:lnTo>
                        <a:pt x="445" y="268"/>
                      </a:lnTo>
                      <a:lnTo>
                        <a:pt x="506" y="219"/>
                      </a:lnTo>
                      <a:close/>
                    </a:path>
                  </a:pathLst>
                </a:custGeom>
                <a:grpFill/>
                <a:ln w="3175" cap="flat" cmpd="sng">
                  <a:solidFill>
                    <a:schemeClr val="accent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83" name="Freeform 52">
                  <a:extLst>
                    <a:ext uri="{FF2B5EF4-FFF2-40B4-BE49-F238E27FC236}">
                      <a16:creationId xmlns:a16="http://schemas.microsoft.com/office/drawing/2014/main" id="{A4DEF039-8417-4F12-B0E7-AD76480A0626}"/>
                    </a:ext>
                  </a:extLst>
                </p:cNvPr>
                <p:cNvSpPr>
                  <a:spLocks/>
                </p:cNvSpPr>
                <p:nvPr/>
              </p:nvSpPr>
              <p:spPr bwMode="gray">
                <a:xfrm>
                  <a:off x="5529" y="3675"/>
                  <a:ext cx="37" cy="39"/>
                </a:xfrm>
                <a:custGeom>
                  <a:avLst/>
                  <a:gdLst>
                    <a:gd name="T0" fmla="*/ 37 w 110"/>
                    <a:gd name="T1" fmla="*/ 36 h 115"/>
                    <a:gd name="T2" fmla="*/ 31 w 110"/>
                    <a:gd name="T3" fmla="*/ 0 h 115"/>
                    <a:gd name="T4" fmla="*/ 0 w 110"/>
                    <a:gd name="T5" fmla="*/ 31 h 115"/>
                    <a:gd name="T6" fmla="*/ 4 w 110"/>
                    <a:gd name="T7" fmla="*/ 39 h 115"/>
                    <a:gd name="T8" fmla="*/ 37 w 110"/>
                    <a:gd name="T9" fmla="*/ 36 h 115"/>
                    <a:gd name="T10" fmla="*/ 37 w 110"/>
                    <a:gd name="T11" fmla="*/ 36 h 11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0" h="115">
                      <a:moveTo>
                        <a:pt x="110" y="107"/>
                      </a:moveTo>
                      <a:lnTo>
                        <a:pt x="92" y="0"/>
                      </a:lnTo>
                      <a:lnTo>
                        <a:pt x="0" y="91"/>
                      </a:lnTo>
                      <a:lnTo>
                        <a:pt x="11" y="115"/>
                      </a:lnTo>
                      <a:lnTo>
                        <a:pt x="110" y="107"/>
                      </a:lnTo>
                      <a:close/>
                    </a:path>
                  </a:pathLst>
                </a:custGeom>
                <a:grpFill/>
                <a:ln w="3175" cap="flat" cmpd="sng">
                  <a:solidFill>
                    <a:schemeClr val="accent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84" name="Freeform 53">
                  <a:extLst>
                    <a:ext uri="{FF2B5EF4-FFF2-40B4-BE49-F238E27FC236}">
                      <a16:creationId xmlns:a16="http://schemas.microsoft.com/office/drawing/2014/main" id="{FDB439E7-137D-4070-A3F7-9BFB38026EEC}"/>
                    </a:ext>
                  </a:extLst>
                </p:cNvPr>
                <p:cNvSpPr>
                  <a:spLocks/>
                </p:cNvSpPr>
                <p:nvPr/>
              </p:nvSpPr>
              <p:spPr bwMode="gray">
                <a:xfrm>
                  <a:off x="5441" y="3606"/>
                  <a:ext cx="58" cy="54"/>
                </a:xfrm>
                <a:custGeom>
                  <a:avLst/>
                  <a:gdLst>
                    <a:gd name="T0" fmla="*/ 52 w 173"/>
                    <a:gd name="T1" fmla="*/ 54 h 161"/>
                    <a:gd name="T2" fmla="*/ 58 w 173"/>
                    <a:gd name="T3" fmla="*/ 35 h 161"/>
                    <a:gd name="T4" fmla="*/ 39 w 173"/>
                    <a:gd name="T5" fmla="*/ 16 h 161"/>
                    <a:gd name="T6" fmla="*/ 37 w 173"/>
                    <a:gd name="T7" fmla="*/ 0 h 161"/>
                    <a:gd name="T8" fmla="*/ 0 w 173"/>
                    <a:gd name="T9" fmla="*/ 0 h 161"/>
                    <a:gd name="T10" fmla="*/ 0 w 173"/>
                    <a:gd name="T11" fmla="*/ 19 h 161"/>
                    <a:gd name="T12" fmla="*/ 18 w 173"/>
                    <a:gd name="T13" fmla="*/ 35 h 161"/>
                    <a:gd name="T14" fmla="*/ 52 w 173"/>
                    <a:gd name="T15" fmla="*/ 54 h 161"/>
                    <a:gd name="T16" fmla="*/ 52 w 173"/>
                    <a:gd name="T17" fmla="*/ 54 h 16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73" h="161">
                      <a:moveTo>
                        <a:pt x="155" y="161"/>
                      </a:moveTo>
                      <a:lnTo>
                        <a:pt x="173" y="104"/>
                      </a:lnTo>
                      <a:lnTo>
                        <a:pt x="116" y="47"/>
                      </a:lnTo>
                      <a:lnTo>
                        <a:pt x="110" y="0"/>
                      </a:lnTo>
                      <a:lnTo>
                        <a:pt x="0" y="0"/>
                      </a:lnTo>
                      <a:lnTo>
                        <a:pt x="0" y="56"/>
                      </a:lnTo>
                      <a:lnTo>
                        <a:pt x="54" y="104"/>
                      </a:lnTo>
                      <a:lnTo>
                        <a:pt x="155" y="161"/>
                      </a:lnTo>
                      <a:close/>
                    </a:path>
                  </a:pathLst>
                </a:custGeom>
                <a:grpFill/>
                <a:ln w="3175" cap="flat" cmpd="sng">
                  <a:solidFill>
                    <a:schemeClr val="accent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85" name="Freeform 54">
                  <a:extLst>
                    <a:ext uri="{FF2B5EF4-FFF2-40B4-BE49-F238E27FC236}">
                      <a16:creationId xmlns:a16="http://schemas.microsoft.com/office/drawing/2014/main" id="{96CC8753-BDDA-4ECC-A7FF-D8DCADBACD66}"/>
                    </a:ext>
                  </a:extLst>
                </p:cNvPr>
                <p:cNvSpPr>
                  <a:spLocks/>
                </p:cNvSpPr>
                <p:nvPr/>
              </p:nvSpPr>
              <p:spPr bwMode="gray">
                <a:xfrm>
                  <a:off x="5385" y="3537"/>
                  <a:ext cx="135" cy="46"/>
                </a:xfrm>
                <a:custGeom>
                  <a:avLst/>
                  <a:gdLst>
                    <a:gd name="T0" fmla="*/ 135 w 407"/>
                    <a:gd name="T1" fmla="*/ 19 h 139"/>
                    <a:gd name="T2" fmla="*/ 122 w 407"/>
                    <a:gd name="T3" fmla="*/ 7 h 139"/>
                    <a:gd name="T4" fmla="*/ 89 w 407"/>
                    <a:gd name="T5" fmla="*/ 19 h 139"/>
                    <a:gd name="T6" fmla="*/ 10 w 407"/>
                    <a:gd name="T7" fmla="*/ 0 h 139"/>
                    <a:gd name="T8" fmla="*/ 0 w 407"/>
                    <a:gd name="T9" fmla="*/ 23 h 139"/>
                    <a:gd name="T10" fmla="*/ 0 w 407"/>
                    <a:gd name="T11" fmla="*/ 34 h 139"/>
                    <a:gd name="T12" fmla="*/ 37 w 407"/>
                    <a:gd name="T13" fmla="*/ 38 h 139"/>
                    <a:gd name="T14" fmla="*/ 56 w 407"/>
                    <a:gd name="T15" fmla="*/ 29 h 139"/>
                    <a:gd name="T16" fmla="*/ 74 w 407"/>
                    <a:gd name="T17" fmla="*/ 46 h 139"/>
                    <a:gd name="T18" fmla="*/ 104 w 407"/>
                    <a:gd name="T19" fmla="*/ 46 h 139"/>
                    <a:gd name="T20" fmla="*/ 122 w 407"/>
                    <a:gd name="T21" fmla="*/ 34 h 139"/>
                    <a:gd name="T22" fmla="*/ 135 w 407"/>
                    <a:gd name="T23" fmla="*/ 19 h 139"/>
                    <a:gd name="T24" fmla="*/ 135 w 407"/>
                    <a:gd name="T25" fmla="*/ 19 h 13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07" h="139">
                      <a:moveTo>
                        <a:pt x="407" y="57"/>
                      </a:moveTo>
                      <a:lnTo>
                        <a:pt x="369" y="22"/>
                      </a:lnTo>
                      <a:lnTo>
                        <a:pt x="269" y="57"/>
                      </a:lnTo>
                      <a:lnTo>
                        <a:pt x="29" y="0"/>
                      </a:lnTo>
                      <a:lnTo>
                        <a:pt x="0" y="70"/>
                      </a:lnTo>
                      <a:lnTo>
                        <a:pt x="0" y="104"/>
                      </a:lnTo>
                      <a:lnTo>
                        <a:pt x="113" y="115"/>
                      </a:lnTo>
                      <a:lnTo>
                        <a:pt x="169" y="87"/>
                      </a:lnTo>
                      <a:lnTo>
                        <a:pt x="223" y="139"/>
                      </a:lnTo>
                      <a:lnTo>
                        <a:pt x="314" y="139"/>
                      </a:lnTo>
                      <a:lnTo>
                        <a:pt x="369" y="104"/>
                      </a:lnTo>
                      <a:lnTo>
                        <a:pt x="407" y="57"/>
                      </a:lnTo>
                      <a:close/>
                    </a:path>
                  </a:pathLst>
                </a:custGeom>
                <a:grpFill/>
                <a:ln w="3175" cap="flat" cmpd="sng">
                  <a:solidFill>
                    <a:schemeClr val="accent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86" name="Freeform 55">
                  <a:extLst>
                    <a:ext uri="{FF2B5EF4-FFF2-40B4-BE49-F238E27FC236}">
                      <a16:creationId xmlns:a16="http://schemas.microsoft.com/office/drawing/2014/main" id="{13BB0E51-02A0-49DF-B19A-22F68ABBAA42}"/>
                    </a:ext>
                  </a:extLst>
                </p:cNvPr>
                <p:cNvSpPr>
                  <a:spLocks/>
                </p:cNvSpPr>
                <p:nvPr/>
              </p:nvSpPr>
              <p:spPr bwMode="gray">
                <a:xfrm>
                  <a:off x="5161" y="3429"/>
                  <a:ext cx="144" cy="108"/>
                </a:xfrm>
                <a:custGeom>
                  <a:avLst/>
                  <a:gdLst>
                    <a:gd name="T0" fmla="*/ 141 w 433"/>
                    <a:gd name="T1" fmla="*/ 96 h 323"/>
                    <a:gd name="T2" fmla="*/ 144 w 433"/>
                    <a:gd name="T3" fmla="*/ 84 h 323"/>
                    <a:gd name="T4" fmla="*/ 129 w 433"/>
                    <a:gd name="T5" fmla="*/ 81 h 323"/>
                    <a:gd name="T6" fmla="*/ 129 w 433"/>
                    <a:gd name="T7" fmla="*/ 54 h 323"/>
                    <a:gd name="T8" fmla="*/ 113 w 433"/>
                    <a:gd name="T9" fmla="*/ 65 h 323"/>
                    <a:gd name="T10" fmla="*/ 98 w 433"/>
                    <a:gd name="T11" fmla="*/ 38 h 323"/>
                    <a:gd name="T12" fmla="*/ 110 w 433"/>
                    <a:gd name="T13" fmla="*/ 38 h 323"/>
                    <a:gd name="T14" fmla="*/ 80 w 433"/>
                    <a:gd name="T15" fmla="*/ 0 h 323"/>
                    <a:gd name="T16" fmla="*/ 61 w 433"/>
                    <a:gd name="T17" fmla="*/ 0 h 323"/>
                    <a:gd name="T18" fmla="*/ 43 w 433"/>
                    <a:gd name="T19" fmla="*/ 31 h 323"/>
                    <a:gd name="T20" fmla="*/ 0 w 433"/>
                    <a:gd name="T21" fmla="*/ 31 h 323"/>
                    <a:gd name="T22" fmla="*/ 16 w 433"/>
                    <a:gd name="T23" fmla="*/ 69 h 323"/>
                    <a:gd name="T24" fmla="*/ 33 w 433"/>
                    <a:gd name="T25" fmla="*/ 100 h 323"/>
                    <a:gd name="T26" fmla="*/ 73 w 433"/>
                    <a:gd name="T27" fmla="*/ 100 h 323"/>
                    <a:gd name="T28" fmla="*/ 65 w 433"/>
                    <a:gd name="T29" fmla="*/ 84 h 323"/>
                    <a:gd name="T30" fmla="*/ 86 w 433"/>
                    <a:gd name="T31" fmla="*/ 84 h 323"/>
                    <a:gd name="T32" fmla="*/ 95 w 433"/>
                    <a:gd name="T33" fmla="*/ 89 h 323"/>
                    <a:gd name="T34" fmla="*/ 107 w 433"/>
                    <a:gd name="T35" fmla="*/ 108 h 323"/>
                    <a:gd name="T36" fmla="*/ 141 w 433"/>
                    <a:gd name="T37" fmla="*/ 96 h 323"/>
                    <a:gd name="T38" fmla="*/ 141 w 433"/>
                    <a:gd name="T39" fmla="*/ 96 h 32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33" h="323">
                      <a:moveTo>
                        <a:pt x="425" y="287"/>
                      </a:moveTo>
                      <a:lnTo>
                        <a:pt x="433" y="252"/>
                      </a:lnTo>
                      <a:lnTo>
                        <a:pt x="388" y="241"/>
                      </a:lnTo>
                      <a:lnTo>
                        <a:pt x="388" y="161"/>
                      </a:lnTo>
                      <a:lnTo>
                        <a:pt x="341" y="195"/>
                      </a:lnTo>
                      <a:lnTo>
                        <a:pt x="296" y="115"/>
                      </a:lnTo>
                      <a:lnTo>
                        <a:pt x="332" y="115"/>
                      </a:lnTo>
                      <a:lnTo>
                        <a:pt x="240" y="0"/>
                      </a:lnTo>
                      <a:lnTo>
                        <a:pt x="184" y="0"/>
                      </a:lnTo>
                      <a:lnTo>
                        <a:pt x="128" y="92"/>
                      </a:lnTo>
                      <a:lnTo>
                        <a:pt x="0" y="92"/>
                      </a:lnTo>
                      <a:lnTo>
                        <a:pt x="48" y="207"/>
                      </a:lnTo>
                      <a:lnTo>
                        <a:pt x="100" y="299"/>
                      </a:lnTo>
                      <a:lnTo>
                        <a:pt x="221" y="299"/>
                      </a:lnTo>
                      <a:lnTo>
                        <a:pt x="195" y="252"/>
                      </a:lnTo>
                      <a:lnTo>
                        <a:pt x="258" y="252"/>
                      </a:lnTo>
                      <a:lnTo>
                        <a:pt x="286" y="266"/>
                      </a:lnTo>
                      <a:lnTo>
                        <a:pt x="321" y="323"/>
                      </a:lnTo>
                      <a:lnTo>
                        <a:pt x="425" y="287"/>
                      </a:lnTo>
                      <a:close/>
                    </a:path>
                  </a:pathLst>
                </a:custGeom>
                <a:grpFill/>
                <a:ln w="3175" cap="flat" cmpd="sng">
                  <a:solidFill>
                    <a:schemeClr val="accent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87" name="Freeform 56">
                  <a:extLst>
                    <a:ext uri="{FF2B5EF4-FFF2-40B4-BE49-F238E27FC236}">
                      <a16:creationId xmlns:a16="http://schemas.microsoft.com/office/drawing/2014/main" id="{814D68D3-E606-4060-B7DA-A82C307FFCE2}"/>
                    </a:ext>
                  </a:extLst>
                </p:cNvPr>
                <p:cNvSpPr>
                  <a:spLocks/>
                </p:cNvSpPr>
                <p:nvPr/>
              </p:nvSpPr>
              <p:spPr bwMode="gray">
                <a:xfrm>
                  <a:off x="4918" y="3316"/>
                  <a:ext cx="117" cy="96"/>
                </a:xfrm>
                <a:custGeom>
                  <a:avLst/>
                  <a:gdLst>
                    <a:gd name="T0" fmla="*/ 80 w 350"/>
                    <a:gd name="T1" fmla="*/ 85 h 288"/>
                    <a:gd name="T2" fmla="*/ 90 w 350"/>
                    <a:gd name="T3" fmla="*/ 74 h 288"/>
                    <a:gd name="T4" fmla="*/ 95 w 350"/>
                    <a:gd name="T5" fmla="*/ 66 h 288"/>
                    <a:gd name="T6" fmla="*/ 95 w 350"/>
                    <a:gd name="T7" fmla="*/ 46 h 288"/>
                    <a:gd name="T8" fmla="*/ 117 w 350"/>
                    <a:gd name="T9" fmla="*/ 34 h 288"/>
                    <a:gd name="T10" fmla="*/ 117 w 350"/>
                    <a:gd name="T11" fmla="*/ 16 h 288"/>
                    <a:gd name="T12" fmla="*/ 105 w 350"/>
                    <a:gd name="T13" fmla="*/ 0 h 288"/>
                    <a:gd name="T14" fmla="*/ 71 w 350"/>
                    <a:gd name="T15" fmla="*/ 0 h 288"/>
                    <a:gd name="T16" fmla="*/ 55 w 350"/>
                    <a:gd name="T17" fmla="*/ 3 h 288"/>
                    <a:gd name="T18" fmla="*/ 16 w 350"/>
                    <a:gd name="T19" fmla="*/ 20 h 288"/>
                    <a:gd name="T20" fmla="*/ 0 w 350"/>
                    <a:gd name="T21" fmla="*/ 42 h 288"/>
                    <a:gd name="T22" fmla="*/ 0 w 350"/>
                    <a:gd name="T23" fmla="*/ 69 h 288"/>
                    <a:gd name="T24" fmla="*/ 40 w 350"/>
                    <a:gd name="T25" fmla="*/ 74 h 288"/>
                    <a:gd name="T26" fmla="*/ 52 w 350"/>
                    <a:gd name="T27" fmla="*/ 96 h 288"/>
                    <a:gd name="T28" fmla="*/ 71 w 350"/>
                    <a:gd name="T29" fmla="*/ 88 h 288"/>
                    <a:gd name="T30" fmla="*/ 80 w 350"/>
                    <a:gd name="T31" fmla="*/ 85 h 288"/>
                    <a:gd name="T32" fmla="*/ 80 w 350"/>
                    <a:gd name="T33" fmla="*/ 85 h 28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50" h="288">
                      <a:moveTo>
                        <a:pt x="240" y="254"/>
                      </a:moveTo>
                      <a:lnTo>
                        <a:pt x="269" y="222"/>
                      </a:lnTo>
                      <a:lnTo>
                        <a:pt x="285" y="197"/>
                      </a:lnTo>
                      <a:lnTo>
                        <a:pt x="285" y="139"/>
                      </a:lnTo>
                      <a:lnTo>
                        <a:pt x="350" y="103"/>
                      </a:lnTo>
                      <a:lnTo>
                        <a:pt x="350" y="47"/>
                      </a:lnTo>
                      <a:lnTo>
                        <a:pt x="313" y="0"/>
                      </a:lnTo>
                      <a:lnTo>
                        <a:pt x="212" y="0"/>
                      </a:lnTo>
                      <a:lnTo>
                        <a:pt x="164" y="10"/>
                      </a:lnTo>
                      <a:lnTo>
                        <a:pt x="47" y="59"/>
                      </a:lnTo>
                      <a:lnTo>
                        <a:pt x="0" y="127"/>
                      </a:lnTo>
                      <a:lnTo>
                        <a:pt x="0" y="208"/>
                      </a:lnTo>
                      <a:lnTo>
                        <a:pt x="121" y="222"/>
                      </a:lnTo>
                      <a:lnTo>
                        <a:pt x="156" y="288"/>
                      </a:lnTo>
                      <a:lnTo>
                        <a:pt x="212" y="264"/>
                      </a:lnTo>
                      <a:lnTo>
                        <a:pt x="240" y="254"/>
                      </a:lnTo>
                      <a:close/>
                    </a:path>
                  </a:pathLst>
                </a:custGeom>
                <a:grpFill/>
                <a:ln w="3175" cap="flat" cmpd="sng">
                  <a:solidFill>
                    <a:schemeClr val="accent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88" name="Freeform 57">
                  <a:extLst>
                    <a:ext uri="{FF2B5EF4-FFF2-40B4-BE49-F238E27FC236}">
                      <a16:creationId xmlns:a16="http://schemas.microsoft.com/office/drawing/2014/main" id="{557CF5BB-D788-4DFD-8ABB-D67E2E1A33E0}"/>
                    </a:ext>
                  </a:extLst>
                </p:cNvPr>
                <p:cNvSpPr>
                  <a:spLocks/>
                </p:cNvSpPr>
                <p:nvPr/>
              </p:nvSpPr>
              <p:spPr bwMode="gray">
                <a:xfrm>
                  <a:off x="4817" y="3373"/>
                  <a:ext cx="51" cy="58"/>
                </a:xfrm>
                <a:custGeom>
                  <a:avLst/>
                  <a:gdLst>
                    <a:gd name="T0" fmla="*/ 6 w 154"/>
                    <a:gd name="T1" fmla="*/ 58 h 174"/>
                    <a:gd name="T2" fmla="*/ 14 w 154"/>
                    <a:gd name="T3" fmla="*/ 35 h 174"/>
                    <a:gd name="T4" fmla="*/ 39 w 154"/>
                    <a:gd name="T5" fmla="*/ 23 h 174"/>
                    <a:gd name="T6" fmla="*/ 39 w 154"/>
                    <a:gd name="T7" fmla="*/ 16 h 174"/>
                    <a:gd name="T8" fmla="*/ 51 w 154"/>
                    <a:gd name="T9" fmla="*/ 0 h 174"/>
                    <a:gd name="T10" fmla="*/ 33 w 154"/>
                    <a:gd name="T11" fmla="*/ 0 h 174"/>
                    <a:gd name="T12" fmla="*/ 21 w 154"/>
                    <a:gd name="T13" fmla="*/ 20 h 174"/>
                    <a:gd name="T14" fmla="*/ 2 w 154"/>
                    <a:gd name="T15" fmla="*/ 23 h 174"/>
                    <a:gd name="T16" fmla="*/ 0 w 154"/>
                    <a:gd name="T17" fmla="*/ 58 h 174"/>
                    <a:gd name="T18" fmla="*/ 6 w 154"/>
                    <a:gd name="T19" fmla="*/ 58 h 174"/>
                    <a:gd name="T20" fmla="*/ 6 w 154"/>
                    <a:gd name="T21" fmla="*/ 58 h 17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54" h="174">
                      <a:moveTo>
                        <a:pt x="17" y="174"/>
                      </a:moveTo>
                      <a:lnTo>
                        <a:pt x="42" y="104"/>
                      </a:lnTo>
                      <a:lnTo>
                        <a:pt x="117" y="69"/>
                      </a:lnTo>
                      <a:lnTo>
                        <a:pt x="117" y="49"/>
                      </a:lnTo>
                      <a:lnTo>
                        <a:pt x="154" y="0"/>
                      </a:lnTo>
                      <a:lnTo>
                        <a:pt x="99" y="0"/>
                      </a:lnTo>
                      <a:lnTo>
                        <a:pt x="63" y="59"/>
                      </a:lnTo>
                      <a:lnTo>
                        <a:pt x="7" y="69"/>
                      </a:lnTo>
                      <a:lnTo>
                        <a:pt x="0" y="174"/>
                      </a:lnTo>
                      <a:lnTo>
                        <a:pt x="17" y="174"/>
                      </a:lnTo>
                      <a:close/>
                    </a:path>
                  </a:pathLst>
                </a:custGeom>
                <a:grpFill/>
                <a:ln w="3175" cap="flat" cmpd="sng">
                  <a:solidFill>
                    <a:schemeClr val="accent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grpSp>
          <p:grpSp>
            <p:nvGrpSpPr>
              <p:cNvPr id="69" name="Group 91">
                <a:extLst>
                  <a:ext uri="{FF2B5EF4-FFF2-40B4-BE49-F238E27FC236}">
                    <a16:creationId xmlns:a16="http://schemas.microsoft.com/office/drawing/2014/main" id="{B3E25070-7273-4F33-B921-757AFEF9DED4}"/>
                  </a:ext>
                </a:extLst>
              </p:cNvPr>
              <p:cNvGrpSpPr>
                <a:grpSpLocks/>
              </p:cNvGrpSpPr>
              <p:nvPr/>
            </p:nvGrpSpPr>
            <p:grpSpPr bwMode="gray">
              <a:xfrm rot="19134295">
                <a:off x="855559" y="2709419"/>
                <a:ext cx="1837493" cy="1814128"/>
                <a:chOff x="1051" y="888"/>
                <a:chExt cx="1026" cy="1012"/>
              </a:xfrm>
              <a:grpFill/>
            </p:grpSpPr>
            <p:sp>
              <p:nvSpPr>
                <p:cNvPr id="70" name="Freeform 92">
                  <a:extLst>
                    <a:ext uri="{FF2B5EF4-FFF2-40B4-BE49-F238E27FC236}">
                      <a16:creationId xmlns:a16="http://schemas.microsoft.com/office/drawing/2014/main" id="{6AF0A6A2-D2B0-44A9-88DB-65D89248929A}"/>
                    </a:ext>
                  </a:extLst>
                </p:cNvPr>
                <p:cNvSpPr>
                  <a:spLocks/>
                </p:cNvSpPr>
                <p:nvPr/>
              </p:nvSpPr>
              <p:spPr bwMode="gray">
                <a:xfrm>
                  <a:off x="1212" y="888"/>
                  <a:ext cx="865" cy="1012"/>
                </a:xfrm>
                <a:custGeom>
                  <a:avLst/>
                  <a:gdLst>
                    <a:gd name="T0" fmla="*/ 378 w 515"/>
                    <a:gd name="T1" fmla="*/ 457 h 602"/>
                    <a:gd name="T2" fmla="*/ 406 w 515"/>
                    <a:gd name="T3" fmla="*/ 440 h 602"/>
                    <a:gd name="T4" fmla="*/ 291 w 515"/>
                    <a:gd name="T5" fmla="*/ 459 h 602"/>
                    <a:gd name="T6" fmla="*/ 227 w 515"/>
                    <a:gd name="T7" fmla="*/ 482 h 602"/>
                    <a:gd name="T8" fmla="*/ 104 w 515"/>
                    <a:gd name="T9" fmla="*/ 477 h 602"/>
                    <a:gd name="T10" fmla="*/ 37 w 515"/>
                    <a:gd name="T11" fmla="*/ 437 h 602"/>
                    <a:gd name="T12" fmla="*/ 37 w 515"/>
                    <a:gd name="T13" fmla="*/ 415 h 602"/>
                    <a:gd name="T14" fmla="*/ 116 w 515"/>
                    <a:gd name="T15" fmla="*/ 439 h 602"/>
                    <a:gd name="T16" fmla="*/ 217 w 515"/>
                    <a:gd name="T17" fmla="*/ 419 h 602"/>
                    <a:gd name="T18" fmla="*/ 198 w 515"/>
                    <a:gd name="T19" fmla="*/ 395 h 602"/>
                    <a:gd name="T20" fmla="*/ 178 w 515"/>
                    <a:gd name="T21" fmla="*/ 331 h 602"/>
                    <a:gd name="T22" fmla="*/ 217 w 515"/>
                    <a:gd name="T23" fmla="*/ 282 h 602"/>
                    <a:gd name="T24" fmla="*/ 244 w 515"/>
                    <a:gd name="T25" fmla="*/ 237 h 602"/>
                    <a:gd name="T26" fmla="*/ 249 w 515"/>
                    <a:gd name="T27" fmla="*/ 203 h 602"/>
                    <a:gd name="T28" fmla="*/ 312 w 515"/>
                    <a:gd name="T29" fmla="*/ 183 h 602"/>
                    <a:gd name="T30" fmla="*/ 375 w 515"/>
                    <a:gd name="T31" fmla="*/ 192 h 602"/>
                    <a:gd name="T32" fmla="*/ 440 w 515"/>
                    <a:gd name="T33" fmla="*/ 182 h 602"/>
                    <a:gd name="T34" fmla="*/ 422 w 515"/>
                    <a:gd name="T35" fmla="*/ 153 h 602"/>
                    <a:gd name="T36" fmla="*/ 420 w 515"/>
                    <a:gd name="T37" fmla="*/ 91 h 602"/>
                    <a:gd name="T38" fmla="*/ 477 w 515"/>
                    <a:gd name="T39" fmla="*/ 76 h 602"/>
                    <a:gd name="T40" fmla="*/ 494 w 515"/>
                    <a:gd name="T41" fmla="*/ 123 h 602"/>
                    <a:gd name="T42" fmla="*/ 514 w 515"/>
                    <a:gd name="T43" fmla="*/ 104 h 602"/>
                    <a:gd name="T44" fmla="*/ 539 w 515"/>
                    <a:gd name="T45" fmla="*/ 50 h 602"/>
                    <a:gd name="T46" fmla="*/ 588 w 515"/>
                    <a:gd name="T47" fmla="*/ 10 h 602"/>
                    <a:gd name="T48" fmla="*/ 687 w 515"/>
                    <a:gd name="T49" fmla="*/ 17 h 602"/>
                    <a:gd name="T50" fmla="*/ 731 w 515"/>
                    <a:gd name="T51" fmla="*/ 34 h 602"/>
                    <a:gd name="T52" fmla="*/ 756 w 515"/>
                    <a:gd name="T53" fmla="*/ 79 h 602"/>
                    <a:gd name="T54" fmla="*/ 788 w 515"/>
                    <a:gd name="T55" fmla="*/ 129 h 602"/>
                    <a:gd name="T56" fmla="*/ 820 w 515"/>
                    <a:gd name="T57" fmla="*/ 188 h 602"/>
                    <a:gd name="T58" fmla="*/ 537 w 515"/>
                    <a:gd name="T59" fmla="*/ 614 h 602"/>
                    <a:gd name="T60" fmla="*/ 568 w 515"/>
                    <a:gd name="T61" fmla="*/ 654 h 602"/>
                    <a:gd name="T62" fmla="*/ 574 w 515"/>
                    <a:gd name="T63" fmla="*/ 719 h 602"/>
                    <a:gd name="T64" fmla="*/ 628 w 515"/>
                    <a:gd name="T65" fmla="*/ 714 h 602"/>
                    <a:gd name="T66" fmla="*/ 642 w 515"/>
                    <a:gd name="T67" fmla="*/ 773 h 602"/>
                    <a:gd name="T68" fmla="*/ 638 w 515"/>
                    <a:gd name="T69" fmla="*/ 859 h 602"/>
                    <a:gd name="T70" fmla="*/ 663 w 515"/>
                    <a:gd name="T71" fmla="*/ 960 h 602"/>
                    <a:gd name="T72" fmla="*/ 630 w 515"/>
                    <a:gd name="T73" fmla="*/ 1002 h 602"/>
                    <a:gd name="T74" fmla="*/ 618 w 515"/>
                    <a:gd name="T75" fmla="*/ 999 h 602"/>
                    <a:gd name="T76" fmla="*/ 630 w 515"/>
                    <a:gd name="T77" fmla="*/ 970 h 602"/>
                    <a:gd name="T78" fmla="*/ 600 w 515"/>
                    <a:gd name="T79" fmla="*/ 950 h 602"/>
                    <a:gd name="T80" fmla="*/ 616 w 515"/>
                    <a:gd name="T81" fmla="*/ 921 h 602"/>
                    <a:gd name="T82" fmla="*/ 616 w 515"/>
                    <a:gd name="T83" fmla="*/ 883 h 602"/>
                    <a:gd name="T84" fmla="*/ 620 w 515"/>
                    <a:gd name="T85" fmla="*/ 852 h 602"/>
                    <a:gd name="T86" fmla="*/ 621 w 515"/>
                    <a:gd name="T87" fmla="*/ 805 h 602"/>
                    <a:gd name="T88" fmla="*/ 623 w 515"/>
                    <a:gd name="T89" fmla="*/ 758 h 602"/>
                    <a:gd name="T90" fmla="*/ 595 w 515"/>
                    <a:gd name="T91" fmla="*/ 782 h 602"/>
                    <a:gd name="T92" fmla="*/ 579 w 515"/>
                    <a:gd name="T93" fmla="*/ 773 h 602"/>
                    <a:gd name="T94" fmla="*/ 553 w 515"/>
                    <a:gd name="T95" fmla="*/ 736 h 602"/>
                    <a:gd name="T96" fmla="*/ 536 w 515"/>
                    <a:gd name="T97" fmla="*/ 686 h 602"/>
                    <a:gd name="T98" fmla="*/ 531 w 515"/>
                    <a:gd name="T99" fmla="*/ 656 h 602"/>
                    <a:gd name="T100" fmla="*/ 509 w 515"/>
                    <a:gd name="T101" fmla="*/ 624 h 602"/>
                    <a:gd name="T102" fmla="*/ 472 w 515"/>
                    <a:gd name="T103" fmla="*/ 592 h 602"/>
                    <a:gd name="T104" fmla="*/ 469 w 515"/>
                    <a:gd name="T105" fmla="*/ 530 h 602"/>
                    <a:gd name="T106" fmla="*/ 413 w 515"/>
                    <a:gd name="T107" fmla="*/ 506 h 60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515" h="602">
                      <a:moveTo>
                        <a:pt x="212" y="295"/>
                      </a:moveTo>
                      <a:cubicBezTo>
                        <a:pt x="212" y="295"/>
                        <a:pt x="212" y="295"/>
                        <a:pt x="208" y="295"/>
                      </a:cubicBezTo>
                      <a:cubicBezTo>
                        <a:pt x="204" y="295"/>
                        <a:pt x="201" y="295"/>
                        <a:pt x="195" y="290"/>
                      </a:cubicBezTo>
                      <a:cubicBezTo>
                        <a:pt x="195" y="290"/>
                        <a:pt x="201" y="288"/>
                        <a:pt x="206" y="288"/>
                      </a:cubicBezTo>
                      <a:cubicBezTo>
                        <a:pt x="211" y="288"/>
                        <a:pt x="211" y="288"/>
                        <a:pt x="211" y="278"/>
                      </a:cubicBezTo>
                      <a:cubicBezTo>
                        <a:pt x="211" y="278"/>
                        <a:pt x="216" y="272"/>
                        <a:pt x="225" y="272"/>
                      </a:cubicBezTo>
                      <a:cubicBezTo>
                        <a:pt x="234" y="272"/>
                        <a:pt x="234" y="272"/>
                        <a:pt x="234" y="272"/>
                      </a:cubicBezTo>
                      <a:cubicBezTo>
                        <a:pt x="243" y="273"/>
                        <a:pt x="243" y="273"/>
                        <a:pt x="243" y="273"/>
                      </a:cubicBezTo>
                      <a:cubicBezTo>
                        <a:pt x="243" y="273"/>
                        <a:pt x="248" y="273"/>
                        <a:pt x="258" y="273"/>
                      </a:cubicBezTo>
                      <a:cubicBezTo>
                        <a:pt x="267" y="273"/>
                        <a:pt x="262" y="269"/>
                        <a:pt x="262" y="269"/>
                      </a:cubicBezTo>
                      <a:cubicBezTo>
                        <a:pt x="262" y="269"/>
                        <a:pt x="254" y="265"/>
                        <a:pt x="251" y="262"/>
                      </a:cubicBezTo>
                      <a:cubicBezTo>
                        <a:pt x="247" y="258"/>
                        <a:pt x="242" y="262"/>
                        <a:pt x="242" y="262"/>
                      </a:cubicBezTo>
                      <a:cubicBezTo>
                        <a:pt x="230" y="262"/>
                        <a:pt x="230" y="262"/>
                        <a:pt x="230" y="262"/>
                      </a:cubicBezTo>
                      <a:cubicBezTo>
                        <a:pt x="224" y="262"/>
                        <a:pt x="224" y="262"/>
                        <a:pt x="224" y="262"/>
                      </a:cubicBezTo>
                      <a:cubicBezTo>
                        <a:pt x="214" y="265"/>
                        <a:pt x="214" y="265"/>
                        <a:pt x="214" y="265"/>
                      </a:cubicBezTo>
                      <a:cubicBezTo>
                        <a:pt x="207" y="267"/>
                        <a:pt x="207" y="267"/>
                        <a:pt x="207" y="267"/>
                      </a:cubicBezTo>
                      <a:cubicBezTo>
                        <a:pt x="195" y="268"/>
                        <a:pt x="195" y="268"/>
                        <a:pt x="195" y="268"/>
                      </a:cubicBezTo>
                      <a:cubicBezTo>
                        <a:pt x="195" y="268"/>
                        <a:pt x="177" y="269"/>
                        <a:pt x="173" y="273"/>
                      </a:cubicBezTo>
                      <a:cubicBezTo>
                        <a:pt x="174" y="279"/>
                        <a:pt x="174" y="279"/>
                        <a:pt x="174" y="279"/>
                      </a:cubicBezTo>
                      <a:cubicBezTo>
                        <a:pt x="171" y="288"/>
                        <a:pt x="171" y="288"/>
                        <a:pt x="171" y="288"/>
                      </a:cubicBezTo>
                      <a:cubicBezTo>
                        <a:pt x="171" y="288"/>
                        <a:pt x="171" y="288"/>
                        <a:pt x="166" y="288"/>
                      </a:cubicBezTo>
                      <a:cubicBezTo>
                        <a:pt x="160" y="288"/>
                        <a:pt x="158" y="289"/>
                        <a:pt x="158" y="289"/>
                      </a:cubicBezTo>
                      <a:cubicBezTo>
                        <a:pt x="158" y="289"/>
                        <a:pt x="151" y="288"/>
                        <a:pt x="144" y="288"/>
                      </a:cubicBezTo>
                      <a:cubicBezTo>
                        <a:pt x="136" y="288"/>
                        <a:pt x="135" y="287"/>
                        <a:pt x="135" y="287"/>
                      </a:cubicBezTo>
                      <a:cubicBezTo>
                        <a:pt x="125" y="287"/>
                        <a:pt x="125" y="287"/>
                        <a:pt x="125" y="287"/>
                      </a:cubicBezTo>
                      <a:cubicBezTo>
                        <a:pt x="125" y="287"/>
                        <a:pt x="117" y="286"/>
                        <a:pt x="106" y="286"/>
                      </a:cubicBezTo>
                      <a:cubicBezTo>
                        <a:pt x="96" y="286"/>
                        <a:pt x="97" y="284"/>
                        <a:pt x="92" y="284"/>
                      </a:cubicBezTo>
                      <a:cubicBezTo>
                        <a:pt x="87" y="284"/>
                        <a:pt x="85" y="284"/>
                        <a:pt x="85" y="284"/>
                      </a:cubicBezTo>
                      <a:cubicBezTo>
                        <a:pt x="85" y="284"/>
                        <a:pt x="85" y="284"/>
                        <a:pt x="72" y="284"/>
                      </a:cubicBezTo>
                      <a:cubicBezTo>
                        <a:pt x="59" y="284"/>
                        <a:pt x="72" y="284"/>
                        <a:pt x="62" y="284"/>
                      </a:cubicBezTo>
                      <a:cubicBezTo>
                        <a:pt x="51" y="284"/>
                        <a:pt x="52" y="284"/>
                        <a:pt x="52" y="284"/>
                      </a:cubicBezTo>
                      <a:cubicBezTo>
                        <a:pt x="48" y="277"/>
                        <a:pt x="48" y="277"/>
                        <a:pt x="48" y="277"/>
                      </a:cubicBezTo>
                      <a:cubicBezTo>
                        <a:pt x="43" y="272"/>
                        <a:pt x="43" y="272"/>
                        <a:pt x="43" y="272"/>
                      </a:cubicBezTo>
                      <a:cubicBezTo>
                        <a:pt x="27" y="269"/>
                        <a:pt x="27" y="269"/>
                        <a:pt x="27" y="269"/>
                      </a:cubicBezTo>
                      <a:cubicBezTo>
                        <a:pt x="23" y="266"/>
                        <a:pt x="23" y="266"/>
                        <a:pt x="23" y="266"/>
                      </a:cubicBezTo>
                      <a:cubicBezTo>
                        <a:pt x="22" y="260"/>
                        <a:pt x="22" y="260"/>
                        <a:pt x="22" y="260"/>
                      </a:cubicBezTo>
                      <a:cubicBezTo>
                        <a:pt x="22" y="260"/>
                        <a:pt x="22" y="260"/>
                        <a:pt x="20" y="257"/>
                      </a:cubicBezTo>
                      <a:cubicBezTo>
                        <a:pt x="17" y="254"/>
                        <a:pt x="20" y="257"/>
                        <a:pt x="10" y="257"/>
                      </a:cubicBezTo>
                      <a:cubicBezTo>
                        <a:pt x="0" y="257"/>
                        <a:pt x="2" y="257"/>
                        <a:pt x="2" y="257"/>
                      </a:cubicBezTo>
                      <a:cubicBezTo>
                        <a:pt x="8" y="247"/>
                        <a:pt x="8" y="247"/>
                        <a:pt x="8" y="247"/>
                      </a:cubicBezTo>
                      <a:cubicBezTo>
                        <a:pt x="17" y="247"/>
                        <a:pt x="17" y="247"/>
                        <a:pt x="17" y="247"/>
                      </a:cubicBezTo>
                      <a:cubicBezTo>
                        <a:pt x="22" y="247"/>
                        <a:pt x="22" y="247"/>
                        <a:pt x="22" y="247"/>
                      </a:cubicBezTo>
                      <a:cubicBezTo>
                        <a:pt x="22" y="247"/>
                        <a:pt x="29" y="246"/>
                        <a:pt x="33" y="250"/>
                      </a:cubicBezTo>
                      <a:cubicBezTo>
                        <a:pt x="41" y="255"/>
                        <a:pt x="41" y="255"/>
                        <a:pt x="41" y="255"/>
                      </a:cubicBezTo>
                      <a:cubicBezTo>
                        <a:pt x="41" y="255"/>
                        <a:pt x="41" y="255"/>
                        <a:pt x="41" y="263"/>
                      </a:cubicBezTo>
                      <a:cubicBezTo>
                        <a:pt x="52" y="266"/>
                        <a:pt x="52" y="266"/>
                        <a:pt x="52" y="266"/>
                      </a:cubicBezTo>
                      <a:cubicBezTo>
                        <a:pt x="62" y="257"/>
                        <a:pt x="62" y="257"/>
                        <a:pt x="62" y="257"/>
                      </a:cubicBezTo>
                      <a:cubicBezTo>
                        <a:pt x="69" y="261"/>
                        <a:pt x="69" y="261"/>
                        <a:pt x="69" y="261"/>
                      </a:cubicBezTo>
                      <a:cubicBezTo>
                        <a:pt x="69" y="261"/>
                        <a:pt x="74" y="266"/>
                        <a:pt x="81" y="266"/>
                      </a:cubicBezTo>
                      <a:cubicBezTo>
                        <a:pt x="87" y="266"/>
                        <a:pt x="85" y="266"/>
                        <a:pt x="90" y="266"/>
                      </a:cubicBezTo>
                      <a:cubicBezTo>
                        <a:pt x="95" y="266"/>
                        <a:pt x="99" y="266"/>
                        <a:pt x="103" y="266"/>
                      </a:cubicBezTo>
                      <a:cubicBezTo>
                        <a:pt x="106" y="266"/>
                        <a:pt x="107" y="266"/>
                        <a:pt x="114" y="259"/>
                      </a:cubicBezTo>
                      <a:cubicBezTo>
                        <a:pt x="121" y="252"/>
                        <a:pt x="117" y="253"/>
                        <a:pt x="117" y="253"/>
                      </a:cubicBezTo>
                      <a:cubicBezTo>
                        <a:pt x="129" y="249"/>
                        <a:pt x="129" y="249"/>
                        <a:pt x="129" y="249"/>
                      </a:cubicBezTo>
                      <a:cubicBezTo>
                        <a:pt x="141" y="249"/>
                        <a:pt x="141" y="249"/>
                        <a:pt x="141" y="249"/>
                      </a:cubicBezTo>
                      <a:cubicBezTo>
                        <a:pt x="137" y="245"/>
                        <a:pt x="137" y="245"/>
                        <a:pt x="137" y="245"/>
                      </a:cubicBezTo>
                      <a:cubicBezTo>
                        <a:pt x="133" y="241"/>
                        <a:pt x="133" y="241"/>
                        <a:pt x="133" y="241"/>
                      </a:cubicBezTo>
                      <a:cubicBezTo>
                        <a:pt x="128" y="237"/>
                        <a:pt x="128" y="237"/>
                        <a:pt x="128" y="237"/>
                      </a:cubicBezTo>
                      <a:cubicBezTo>
                        <a:pt x="125" y="232"/>
                        <a:pt x="125" y="232"/>
                        <a:pt x="125" y="232"/>
                      </a:cubicBezTo>
                      <a:cubicBezTo>
                        <a:pt x="118" y="235"/>
                        <a:pt x="118" y="235"/>
                        <a:pt x="118" y="235"/>
                      </a:cubicBezTo>
                      <a:cubicBezTo>
                        <a:pt x="118" y="227"/>
                        <a:pt x="118" y="227"/>
                        <a:pt x="118" y="227"/>
                      </a:cubicBezTo>
                      <a:cubicBezTo>
                        <a:pt x="125" y="224"/>
                        <a:pt x="125" y="224"/>
                        <a:pt x="125" y="224"/>
                      </a:cubicBezTo>
                      <a:cubicBezTo>
                        <a:pt x="125" y="216"/>
                        <a:pt x="125" y="216"/>
                        <a:pt x="125" y="216"/>
                      </a:cubicBezTo>
                      <a:cubicBezTo>
                        <a:pt x="116" y="210"/>
                        <a:pt x="116" y="210"/>
                        <a:pt x="116" y="210"/>
                      </a:cubicBezTo>
                      <a:cubicBezTo>
                        <a:pt x="102" y="202"/>
                        <a:pt x="102" y="202"/>
                        <a:pt x="102" y="202"/>
                      </a:cubicBezTo>
                      <a:cubicBezTo>
                        <a:pt x="106" y="197"/>
                        <a:pt x="106" y="197"/>
                        <a:pt x="106" y="197"/>
                      </a:cubicBezTo>
                      <a:cubicBezTo>
                        <a:pt x="116" y="187"/>
                        <a:pt x="116" y="187"/>
                        <a:pt x="116" y="187"/>
                      </a:cubicBezTo>
                      <a:cubicBezTo>
                        <a:pt x="116" y="187"/>
                        <a:pt x="121" y="187"/>
                        <a:pt x="125" y="187"/>
                      </a:cubicBezTo>
                      <a:cubicBezTo>
                        <a:pt x="128" y="187"/>
                        <a:pt x="128" y="180"/>
                        <a:pt x="128" y="180"/>
                      </a:cubicBezTo>
                      <a:cubicBezTo>
                        <a:pt x="140" y="168"/>
                        <a:pt x="140" y="168"/>
                        <a:pt x="140" y="168"/>
                      </a:cubicBezTo>
                      <a:cubicBezTo>
                        <a:pt x="134" y="168"/>
                        <a:pt x="134" y="168"/>
                        <a:pt x="134" y="168"/>
                      </a:cubicBezTo>
                      <a:cubicBezTo>
                        <a:pt x="129" y="168"/>
                        <a:pt x="129" y="168"/>
                        <a:pt x="129" y="168"/>
                      </a:cubicBezTo>
                      <a:cubicBezTo>
                        <a:pt x="125" y="168"/>
                        <a:pt x="125" y="168"/>
                        <a:pt x="125" y="168"/>
                      </a:cubicBezTo>
                      <a:cubicBezTo>
                        <a:pt x="121" y="156"/>
                        <a:pt x="121" y="156"/>
                        <a:pt x="121" y="156"/>
                      </a:cubicBezTo>
                      <a:cubicBezTo>
                        <a:pt x="125" y="149"/>
                        <a:pt x="125" y="149"/>
                        <a:pt x="125" y="149"/>
                      </a:cubicBezTo>
                      <a:cubicBezTo>
                        <a:pt x="129" y="138"/>
                        <a:pt x="129" y="138"/>
                        <a:pt x="129" y="138"/>
                      </a:cubicBezTo>
                      <a:cubicBezTo>
                        <a:pt x="140" y="137"/>
                        <a:pt x="140" y="137"/>
                        <a:pt x="140" y="137"/>
                      </a:cubicBezTo>
                      <a:cubicBezTo>
                        <a:pt x="145" y="141"/>
                        <a:pt x="145" y="141"/>
                        <a:pt x="145" y="141"/>
                      </a:cubicBezTo>
                      <a:cubicBezTo>
                        <a:pt x="145" y="141"/>
                        <a:pt x="145" y="141"/>
                        <a:pt x="145" y="149"/>
                      </a:cubicBezTo>
                      <a:cubicBezTo>
                        <a:pt x="148" y="146"/>
                        <a:pt x="148" y="146"/>
                        <a:pt x="148" y="146"/>
                      </a:cubicBezTo>
                      <a:cubicBezTo>
                        <a:pt x="148" y="138"/>
                        <a:pt x="148" y="138"/>
                        <a:pt x="148" y="138"/>
                      </a:cubicBezTo>
                      <a:cubicBezTo>
                        <a:pt x="148" y="129"/>
                        <a:pt x="148" y="129"/>
                        <a:pt x="148" y="129"/>
                      </a:cubicBezTo>
                      <a:cubicBezTo>
                        <a:pt x="155" y="125"/>
                        <a:pt x="155" y="125"/>
                        <a:pt x="155" y="125"/>
                      </a:cubicBezTo>
                      <a:cubicBezTo>
                        <a:pt x="148" y="121"/>
                        <a:pt x="148" y="121"/>
                        <a:pt x="148" y="121"/>
                      </a:cubicBezTo>
                      <a:cubicBezTo>
                        <a:pt x="148" y="117"/>
                        <a:pt x="148" y="117"/>
                        <a:pt x="148" y="117"/>
                      </a:cubicBezTo>
                      <a:cubicBezTo>
                        <a:pt x="148" y="113"/>
                        <a:pt x="148" y="113"/>
                        <a:pt x="148" y="113"/>
                      </a:cubicBezTo>
                      <a:cubicBezTo>
                        <a:pt x="156" y="109"/>
                        <a:pt x="156" y="109"/>
                        <a:pt x="156" y="109"/>
                      </a:cubicBezTo>
                      <a:cubicBezTo>
                        <a:pt x="156" y="109"/>
                        <a:pt x="161" y="109"/>
                        <a:pt x="168" y="109"/>
                      </a:cubicBezTo>
                      <a:cubicBezTo>
                        <a:pt x="174" y="109"/>
                        <a:pt x="175" y="109"/>
                        <a:pt x="175" y="109"/>
                      </a:cubicBezTo>
                      <a:cubicBezTo>
                        <a:pt x="186" y="109"/>
                        <a:pt x="186" y="109"/>
                        <a:pt x="186" y="109"/>
                      </a:cubicBezTo>
                      <a:cubicBezTo>
                        <a:pt x="190" y="105"/>
                        <a:pt x="190" y="105"/>
                        <a:pt x="190" y="105"/>
                      </a:cubicBezTo>
                      <a:cubicBezTo>
                        <a:pt x="197" y="105"/>
                        <a:pt x="197" y="105"/>
                        <a:pt x="197" y="105"/>
                      </a:cubicBezTo>
                      <a:cubicBezTo>
                        <a:pt x="202" y="105"/>
                        <a:pt x="202" y="105"/>
                        <a:pt x="202" y="105"/>
                      </a:cubicBezTo>
                      <a:cubicBezTo>
                        <a:pt x="202" y="105"/>
                        <a:pt x="209" y="107"/>
                        <a:pt x="213" y="107"/>
                      </a:cubicBezTo>
                      <a:cubicBezTo>
                        <a:pt x="216" y="107"/>
                        <a:pt x="213" y="107"/>
                        <a:pt x="213" y="114"/>
                      </a:cubicBezTo>
                      <a:cubicBezTo>
                        <a:pt x="213" y="114"/>
                        <a:pt x="216" y="114"/>
                        <a:pt x="223" y="114"/>
                      </a:cubicBezTo>
                      <a:cubicBezTo>
                        <a:pt x="229" y="114"/>
                        <a:pt x="228" y="119"/>
                        <a:pt x="228" y="119"/>
                      </a:cubicBezTo>
                      <a:cubicBezTo>
                        <a:pt x="232" y="125"/>
                        <a:pt x="232" y="125"/>
                        <a:pt x="232" y="125"/>
                      </a:cubicBezTo>
                      <a:cubicBezTo>
                        <a:pt x="237" y="125"/>
                        <a:pt x="237" y="125"/>
                        <a:pt x="237" y="125"/>
                      </a:cubicBezTo>
                      <a:cubicBezTo>
                        <a:pt x="245" y="125"/>
                        <a:pt x="245" y="125"/>
                        <a:pt x="245" y="125"/>
                      </a:cubicBezTo>
                      <a:cubicBezTo>
                        <a:pt x="258" y="112"/>
                        <a:pt x="258" y="112"/>
                        <a:pt x="258" y="112"/>
                      </a:cubicBezTo>
                      <a:cubicBezTo>
                        <a:pt x="262" y="108"/>
                        <a:pt x="262" y="108"/>
                        <a:pt x="262" y="108"/>
                      </a:cubicBezTo>
                      <a:cubicBezTo>
                        <a:pt x="265" y="111"/>
                        <a:pt x="265" y="111"/>
                        <a:pt x="265" y="111"/>
                      </a:cubicBezTo>
                      <a:cubicBezTo>
                        <a:pt x="271" y="105"/>
                        <a:pt x="271" y="105"/>
                        <a:pt x="271" y="105"/>
                      </a:cubicBezTo>
                      <a:cubicBezTo>
                        <a:pt x="265" y="102"/>
                        <a:pt x="265" y="102"/>
                        <a:pt x="265" y="102"/>
                      </a:cubicBezTo>
                      <a:cubicBezTo>
                        <a:pt x="258" y="95"/>
                        <a:pt x="258" y="95"/>
                        <a:pt x="258" y="95"/>
                      </a:cubicBezTo>
                      <a:cubicBezTo>
                        <a:pt x="251" y="95"/>
                        <a:pt x="251" y="95"/>
                        <a:pt x="251" y="95"/>
                      </a:cubicBezTo>
                      <a:cubicBezTo>
                        <a:pt x="251" y="91"/>
                        <a:pt x="251" y="91"/>
                        <a:pt x="251" y="91"/>
                      </a:cubicBezTo>
                      <a:cubicBezTo>
                        <a:pt x="245" y="85"/>
                        <a:pt x="245" y="85"/>
                        <a:pt x="245" y="85"/>
                      </a:cubicBezTo>
                      <a:cubicBezTo>
                        <a:pt x="236" y="76"/>
                        <a:pt x="236" y="76"/>
                        <a:pt x="236" y="76"/>
                      </a:cubicBezTo>
                      <a:cubicBezTo>
                        <a:pt x="236" y="66"/>
                        <a:pt x="236" y="66"/>
                        <a:pt x="236" y="66"/>
                      </a:cubicBezTo>
                      <a:cubicBezTo>
                        <a:pt x="236" y="61"/>
                        <a:pt x="236" y="61"/>
                        <a:pt x="236" y="61"/>
                      </a:cubicBezTo>
                      <a:cubicBezTo>
                        <a:pt x="243" y="54"/>
                        <a:pt x="243" y="54"/>
                        <a:pt x="243" y="54"/>
                      </a:cubicBezTo>
                      <a:cubicBezTo>
                        <a:pt x="250" y="54"/>
                        <a:pt x="250" y="54"/>
                        <a:pt x="250" y="54"/>
                      </a:cubicBezTo>
                      <a:cubicBezTo>
                        <a:pt x="255" y="50"/>
                        <a:pt x="255" y="50"/>
                        <a:pt x="255" y="50"/>
                      </a:cubicBezTo>
                      <a:cubicBezTo>
                        <a:pt x="256" y="41"/>
                        <a:pt x="256" y="41"/>
                        <a:pt x="256" y="41"/>
                      </a:cubicBezTo>
                      <a:cubicBezTo>
                        <a:pt x="259" y="32"/>
                        <a:pt x="259" y="32"/>
                        <a:pt x="259" y="32"/>
                      </a:cubicBezTo>
                      <a:cubicBezTo>
                        <a:pt x="259" y="32"/>
                        <a:pt x="266" y="36"/>
                        <a:pt x="271" y="36"/>
                      </a:cubicBezTo>
                      <a:cubicBezTo>
                        <a:pt x="276" y="36"/>
                        <a:pt x="277" y="37"/>
                        <a:pt x="277" y="42"/>
                      </a:cubicBezTo>
                      <a:cubicBezTo>
                        <a:pt x="277" y="47"/>
                        <a:pt x="284" y="45"/>
                        <a:pt x="284" y="45"/>
                      </a:cubicBezTo>
                      <a:cubicBezTo>
                        <a:pt x="284" y="45"/>
                        <a:pt x="284" y="45"/>
                        <a:pt x="290" y="45"/>
                      </a:cubicBezTo>
                      <a:cubicBezTo>
                        <a:pt x="296" y="45"/>
                        <a:pt x="298" y="49"/>
                        <a:pt x="298" y="55"/>
                      </a:cubicBezTo>
                      <a:cubicBezTo>
                        <a:pt x="298" y="62"/>
                        <a:pt x="291" y="55"/>
                        <a:pt x="287" y="55"/>
                      </a:cubicBezTo>
                      <a:cubicBezTo>
                        <a:pt x="283" y="55"/>
                        <a:pt x="287" y="61"/>
                        <a:pt x="287" y="61"/>
                      </a:cubicBezTo>
                      <a:cubicBezTo>
                        <a:pt x="287" y="68"/>
                        <a:pt x="287" y="68"/>
                        <a:pt x="287" y="68"/>
                      </a:cubicBezTo>
                      <a:cubicBezTo>
                        <a:pt x="287" y="68"/>
                        <a:pt x="290" y="73"/>
                        <a:pt x="294" y="73"/>
                      </a:cubicBezTo>
                      <a:cubicBezTo>
                        <a:pt x="298" y="73"/>
                        <a:pt x="294" y="76"/>
                        <a:pt x="297" y="79"/>
                      </a:cubicBezTo>
                      <a:cubicBezTo>
                        <a:pt x="300" y="82"/>
                        <a:pt x="301" y="80"/>
                        <a:pt x="301" y="80"/>
                      </a:cubicBezTo>
                      <a:cubicBezTo>
                        <a:pt x="301" y="80"/>
                        <a:pt x="305" y="80"/>
                        <a:pt x="312" y="80"/>
                      </a:cubicBezTo>
                      <a:cubicBezTo>
                        <a:pt x="312" y="74"/>
                        <a:pt x="312" y="74"/>
                        <a:pt x="312" y="74"/>
                      </a:cubicBezTo>
                      <a:cubicBezTo>
                        <a:pt x="312" y="74"/>
                        <a:pt x="309" y="71"/>
                        <a:pt x="306" y="68"/>
                      </a:cubicBezTo>
                      <a:cubicBezTo>
                        <a:pt x="303" y="65"/>
                        <a:pt x="306" y="62"/>
                        <a:pt x="306" y="62"/>
                      </a:cubicBezTo>
                      <a:cubicBezTo>
                        <a:pt x="306" y="62"/>
                        <a:pt x="312" y="62"/>
                        <a:pt x="317" y="62"/>
                      </a:cubicBezTo>
                      <a:cubicBezTo>
                        <a:pt x="322" y="62"/>
                        <a:pt x="317" y="55"/>
                        <a:pt x="317" y="55"/>
                      </a:cubicBezTo>
                      <a:cubicBezTo>
                        <a:pt x="311" y="49"/>
                        <a:pt x="311" y="49"/>
                        <a:pt x="311" y="49"/>
                      </a:cubicBezTo>
                      <a:cubicBezTo>
                        <a:pt x="315" y="42"/>
                        <a:pt x="315" y="42"/>
                        <a:pt x="315" y="42"/>
                      </a:cubicBezTo>
                      <a:cubicBezTo>
                        <a:pt x="321" y="37"/>
                        <a:pt x="321" y="37"/>
                        <a:pt x="321" y="37"/>
                      </a:cubicBezTo>
                      <a:cubicBezTo>
                        <a:pt x="321" y="30"/>
                        <a:pt x="321" y="30"/>
                        <a:pt x="321" y="30"/>
                      </a:cubicBezTo>
                      <a:cubicBezTo>
                        <a:pt x="329" y="22"/>
                        <a:pt x="329" y="22"/>
                        <a:pt x="329" y="22"/>
                      </a:cubicBezTo>
                      <a:cubicBezTo>
                        <a:pt x="331" y="12"/>
                        <a:pt x="331" y="12"/>
                        <a:pt x="331" y="12"/>
                      </a:cubicBezTo>
                      <a:cubicBezTo>
                        <a:pt x="330" y="2"/>
                        <a:pt x="330" y="2"/>
                        <a:pt x="330" y="2"/>
                      </a:cubicBezTo>
                      <a:cubicBezTo>
                        <a:pt x="330" y="2"/>
                        <a:pt x="334" y="0"/>
                        <a:pt x="339" y="0"/>
                      </a:cubicBezTo>
                      <a:cubicBezTo>
                        <a:pt x="344" y="0"/>
                        <a:pt x="345" y="0"/>
                        <a:pt x="345" y="0"/>
                      </a:cubicBezTo>
                      <a:cubicBezTo>
                        <a:pt x="350" y="6"/>
                        <a:pt x="350" y="6"/>
                        <a:pt x="350" y="6"/>
                      </a:cubicBezTo>
                      <a:cubicBezTo>
                        <a:pt x="350" y="6"/>
                        <a:pt x="350" y="6"/>
                        <a:pt x="354" y="9"/>
                      </a:cubicBezTo>
                      <a:cubicBezTo>
                        <a:pt x="358" y="13"/>
                        <a:pt x="354" y="9"/>
                        <a:pt x="359" y="14"/>
                      </a:cubicBezTo>
                      <a:cubicBezTo>
                        <a:pt x="364" y="19"/>
                        <a:pt x="371" y="9"/>
                        <a:pt x="371" y="9"/>
                      </a:cubicBezTo>
                      <a:cubicBezTo>
                        <a:pt x="385" y="9"/>
                        <a:pt x="385" y="9"/>
                        <a:pt x="385" y="9"/>
                      </a:cubicBezTo>
                      <a:cubicBezTo>
                        <a:pt x="385" y="9"/>
                        <a:pt x="393" y="9"/>
                        <a:pt x="397" y="9"/>
                      </a:cubicBezTo>
                      <a:cubicBezTo>
                        <a:pt x="401" y="9"/>
                        <a:pt x="409" y="10"/>
                        <a:pt x="409" y="10"/>
                      </a:cubicBezTo>
                      <a:cubicBezTo>
                        <a:pt x="419" y="10"/>
                        <a:pt x="419" y="10"/>
                        <a:pt x="419" y="10"/>
                      </a:cubicBezTo>
                      <a:cubicBezTo>
                        <a:pt x="424" y="4"/>
                        <a:pt x="424" y="4"/>
                        <a:pt x="424" y="4"/>
                      </a:cubicBezTo>
                      <a:cubicBezTo>
                        <a:pt x="428" y="4"/>
                        <a:pt x="433" y="8"/>
                        <a:pt x="433" y="8"/>
                      </a:cubicBezTo>
                      <a:cubicBezTo>
                        <a:pt x="429" y="12"/>
                        <a:pt x="429" y="12"/>
                        <a:pt x="429" y="12"/>
                      </a:cubicBezTo>
                      <a:cubicBezTo>
                        <a:pt x="429" y="17"/>
                        <a:pt x="429" y="17"/>
                        <a:pt x="429" y="17"/>
                      </a:cubicBezTo>
                      <a:cubicBezTo>
                        <a:pt x="435" y="20"/>
                        <a:pt x="435" y="20"/>
                        <a:pt x="435" y="20"/>
                      </a:cubicBezTo>
                      <a:cubicBezTo>
                        <a:pt x="435" y="20"/>
                        <a:pt x="439" y="23"/>
                        <a:pt x="435" y="27"/>
                      </a:cubicBezTo>
                      <a:cubicBezTo>
                        <a:pt x="431" y="30"/>
                        <a:pt x="439" y="30"/>
                        <a:pt x="439" y="30"/>
                      </a:cubicBezTo>
                      <a:cubicBezTo>
                        <a:pt x="439" y="30"/>
                        <a:pt x="439" y="30"/>
                        <a:pt x="442" y="33"/>
                      </a:cubicBezTo>
                      <a:cubicBezTo>
                        <a:pt x="444" y="36"/>
                        <a:pt x="444" y="35"/>
                        <a:pt x="447" y="35"/>
                      </a:cubicBezTo>
                      <a:cubicBezTo>
                        <a:pt x="451" y="35"/>
                        <a:pt x="450" y="35"/>
                        <a:pt x="450" y="39"/>
                      </a:cubicBezTo>
                      <a:cubicBezTo>
                        <a:pt x="450" y="42"/>
                        <a:pt x="450" y="39"/>
                        <a:pt x="450" y="47"/>
                      </a:cubicBezTo>
                      <a:cubicBezTo>
                        <a:pt x="450" y="55"/>
                        <a:pt x="446" y="52"/>
                        <a:pt x="446" y="52"/>
                      </a:cubicBezTo>
                      <a:cubicBezTo>
                        <a:pt x="450" y="56"/>
                        <a:pt x="450" y="56"/>
                        <a:pt x="450" y="56"/>
                      </a:cubicBezTo>
                      <a:cubicBezTo>
                        <a:pt x="453" y="62"/>
                        <a:pt x="453" y="62"/>
                        <a:pt x="453" y="62"/>
                      </a:cubicBezTo>
                      <a:cubicBezTo>
                        <a:pt x="453" y="62"/>
                        <a:pt x="455" y="65"/>
                        <a:pt x="457" y="67"/>
                      </a:cubicBezTo>
                      <a:cubicBezTo>
                        <a:pt x="459" y="69"/>
                        <a:pt x="465" y="70"/>
                        <a:pt x="465" y="70"/>
                      </a:cubicBezTo>
                      <a:cubicBezTo>
                        <a:pt x="465" y="70"/>
                        <a:pt x="469" y="73"/>
                        <a:pt x="469" y="77"/>
                      </a:cubicBezTo>
                      <a:cubicBezTo>
                        <a:pt x="469" y="81"/>
                        <a:pt x="469" y="82"/>
                        <a:pt x="469" y="82"/>
                      </a:cubicBezTo>
                      <a:cubicBezTo>
                        <a:pt x="474" y="91"/>
                        <a:pt x="474" y="91"/>
                        <a:pt x="474" y="91"/>
                      </a:cubicBezTo>
                      <a:cubicBezTo>
                        <a:pt x="474" y="91"/>
                        <a:pt x="476" y="93"/>
                        <a:pt x="479" y="96"/>
                      </a:cubicBezTo>
                      <a:cubicBezTo>
                        <a:pt x="482" y="99"/>
                        <a:pt x="482" y="101"/>
                        <a:pt x="482" y="101"/>
                      </a:cubicBezTo>
                      <a:cubicBezTo>
                        <a:pt x="482" y="101"/>
                        <a:pt x="485" y="103"/>
                        <a:pt x="482" y="106"/>
                      </a:cubicBezTo>
                      <a:cubicBezTo>
                        <a:pt x="479" y="108"/>
                        <a:pt x="485" y="108"/>
                        <a:pt x="488" y="112"/>
                      </a:cubicBezTo>
                      <a:cubicBezTo>
                        <a:pt x="491" y="115"/>
                        <a:pt x="492" y="116"/>
                        <a:pt x="492" y="116"/>
                      </a:cubicBezTo>
                      <a:cubicBezTo>
                        <a:pt x="492" y="116"/>
                        <a:pt x="496" y="116"/>
                        <a:pt x="504" y="123"/>
                      </a:cubicBezTo>
                      <a:cubicBezTo>
                        <a:pt x="511" y="131"/>
                        <a:pt x="508" y="128"/>
                        <a:pt x="508" y="128"/>
                      </a:cubicBezTo>
                      <a:cubicBezTo>
                        <a:pt x="508" y="135"/>
                        <a:pt x="508" y="135"/>
                        <a:pt x="508" y="135"/>
                      </a:cubicBezTo>
                      <a:cubicBezTo>
                        <a:pt x="515" y="141"/>
                        <a:pt x="515" y="141"/>
                        <a:pt x="515" y="141"/>
                      </a:cubicBezTo>
                      <a:cubicBezTo>
                        <a:pt x="320" y="365"/>
                        <a:pt x="320" y="365"/>
                        <a:pt x="320" y="365"/>
                      </a:cubicBezTo>
                      <a:cubicBezTo>
                        <a:pt x="324" y="370"/>
                        <a:pt x="324" y="370"/>
                        <a:pt x="324" y="370"/>
                      </a:cubicBezTo>
                      <a:cubicBezTo>
                        <a:pt x="324" y="375"/>
                        <a:pt x="324" y="375"/>
                        <a:pt x="324" y="375"/>
                      </a:cubicBezTo>
                      <a:cubicBezTo>
                        <a:pt x="329" y="375"/>
                        <a:pt x="329" y="375"/>
                        <a:pt x="329" y="375"/>
                      </a:cubicBezTo>
                      <a:cubicBezTo>
                        <a:pt x="329" y="375"/>
                        <a:pt x="333" y="375"/>
                        <a:pt x="338" y="375"/>
                      </a:cubicBezTo>
                      <a:cubicBezTo>
                        <a:pt x="343" y="375"/>
                        <a:pt x="338" y="379"/>
                        <a:pt x="338" y="379"/>
                      </a:cubicBezTo>
                      <a:cubicBezTo>
                        <a:pt x="338" y="389"/>
                        <a:pt x="338" y="389"/>
                        <a:pt x="338" y="389"/>
                      </a:cubicBezTo>
                      <a:cubicBezTo>
                        <a:pt x="338" y="389"/>
                        <a:pt x="337" y="398"/>
                        <a:pt x="339" y="399"/>
                      </a:cubicBezTo>
                      <a:cubicBezTo>
                        <a:pt x="340" y="401"/>
                        <a:pt x="339" y="403"/>
                        <a:pt x="339" y="407"/>
                      </a:cubicBezTo>
                      <a:cubicBezTo>
                        <a:pt x="339" y="410"/>
                        <a:pt x="339" y="413"/>
                        <a:pt x="339" y="417"/>
                      </a:cubicBezTo>
                      <a:cubicBezTo>
                        <a:pt x="339" y="420"/>
                        <a:pt x="337" y="420"/>
                        <a:pt x="337" y="423"/>
                      </a:cubicBezTo>
                      <a:cubicBezTo>
                        <a:pt x="337" y="426"/>
                        <a:pt x="337" y="428"/>
                        <a:pt x="337" y="428"/>
                      </a:cubicBezTo>
                      <a:cubicBezTo>
                        <a:pt x="342" y="428"/>
                        <a:pt x="342" y="428"/>
                        <a:pt x="342" y="428"/>
                      </a:cubicBezTo>
                      <a:cubicBezTo>
                        <a:pt x="342" y="428"/>
                        <a:pt x="344" y="428"/>
                        <a:pt x="347" y="428"/>
                      </a:cubicBezTo>
                      <a:cubicBezTo>
                        <a:pt x="350" y="428"/>
                        <a:pt x="355" y="428"/>
                        <a:pt x="355" y="428"/>
                      </a:cubicBezTo>
                      <a:cubicBezTo>
                        <a:pt x="358" y="425"/>
                        <a:pt x="358" y="425"/>
                        <a:pt x="358" y="425"/>
                      </a:cubicBezTo>
                      <a:cubicBezTo>
                        <a:pt x="364" y="425"/>
                        <a:pt x="364" y="425"/>
                        <a:pt x="364" y="425"/>
                      </a:cubicBezTo>
                      <a:cubicBezTo>
                        <a:pt x="369" y="424"/>
                        <a:pt x="369" y="424"/>
                        <a:pt x="369" y="424"/>
                      </a:cubicBezTo>
                      <a:cubicBezTo>
                        <a:pt x="374" y="425"/>
                        <a:pt x="374" y="425"/>
                        <a:pt x="374" y="425"/>
                      </a:cubicBezTo>
                      <a:cubicBezTo>
                        <a:pt x="379" y="425"/>
                        <a:pt x="379" y="425"/>
                        <a:pt x="379" y="425"/>
                      </a:cubicBezTo>
                      <a:cubicBezTo>
                        <a:pt x="379" y="425"/>
                        <a:pt x="379" y="432"/>
                        <a:pt x="379" y="434"/>
                      </a:cubicBezTo>
                      <a:cubicBezTo>
                        <a:pt x="379" y="436"/>
                        <a:pt x="379" y="440"/>
                        <a:pt x="381" y="442"/>
                      </a:cubicBezTo>
                      <a:cubicBezTo>
                        <a:pt x="382" y="443"/>
                        <a:pt x="381" y="450"/>
                        <a:pt x="381" y="450"/>
                      </a:cubicBezTo>
                      <a:cubicBezTo>
                        <a:pt x="381" y="450"/>
                        <a:pt x="381" y="452"/>
                        <a:pt x="381" y="454"/>
                      </a:cubicBezTo>
                      <a:cubicBezTo>
                        <a:pt x="381" y="456"/>
                        <a:pt x="382" y="460"/>
                        <a:pt x="382" y="460"/>
                      </a:cubicBezTo>
                      <a:cubicBezTo>
                        <a:pt x="382" y="460"/>
                        <a:pt x="383" y="466"/>
                        <a:pt x="383" y="469"/>
                      </a:cubicBezTo>
                      <a:cubicBezTo>
                        <a:pt x="383" y="472"/>
                        <a:pt x="383" y="473"/>
                        <a:pt x="383" y="475"/>
                      </a:cubicBezTo>
                      <a:cubicBezTo>
                        <a:pt x="383" y="477"/>
                        <a:pt x="383" y="480"/>
                        <a:pt x="383" y="482"/>
                      </a:cubicBezTo>
                      <a:cubicBezTo>
                        <a:pt x="383" y="484"/>
                        <a:pt x="382" y="490"/>
                        <a:pt x="381" y="491"/>
                      </a:cubicBezTo>
                      <a:cubicBezTo>
                        <a:pt x="379" y="493"/>
                        <a:pt x="380" y="496"/>
                        <a:pt x="380" y="499"/>
                      </a:cubicBezTo>
                      <a:cubicBezTo>
                        <a:pt x="380" y="501"/>
                        <a:pt x="380" y="508"/>
                        <a:pt x="380" y="511"/>
                      </a:cubicBezTo>
                      <a:cubicBezTo>
                        <a:pt x="380" y="514"/>
                        <a:pt x="377" y="528"/>
                        <a:pt x="377" y="528"/>
                      </a:cubicBezTo>
                      <a:cubicBezTo>
                        <a:pt x="377" y="528"/>
                        <a:pt x="375" y="535"/>
                        <a:pt x="375" y="538"/>
                      </a:cubicBezTo>
                      <a:cubicBezTo>
                        <a:pt x="375" y="540"/>
                        <a:pt x="379" y="541"/>
                        <a:pt x="380" y="543"/>
                      </a:cubicBezTo>
                      <a:cubicBezTo>
                        <a:pt x="382" y="544"/>
                        <a:pt x="385" y="550"/>
                        <a:pt x="385" y="550"/>
                      </a:cubicBezTo>
                      <a:cubicBezTo>
                        <a:pt x="391" y="563"/>
                        <a:pt x="391" y="563"/>
                        <a:pt x="391" y="563"/>
                      </a:cubicBezTo>
                      <a:cubicBezTo>
                        <a:pt x="395" y="571"/>
                        <a:pt x="395" y="571"/>
                        <a:pt x="395" y="571"/>
                      </a:cubicBezTo>
                      <a:cubicBezTo>
                        <a:pt x="395" y="571"/>
                        <a:pt x="392" y="572"/>
                        <a:pt x="389" y="572"/>
                      </a:cubicBezTo>
                      <a:cubicBezTo>
                        <a:pt x="387" y="572"/>
                        <a:pt x="385" y="576"/>
                        <a:pt x="385" y="576"/>
                      </a:cubicBezTo>
                      <a:cubicBezTo>
                        <a:pt x="385" y="576"/>
                        <a:pt x="385" y="579"/>
                        <a:pt x="385" y="581"/>
                      </a:cubicBezTo>
                      <a:cubicBezTo>
                        <a:pt x="385" y="583"/>
                        <a:pt x="384" y="587"/>
                        <a:pt x="384" y="587"/>
                      </a:cubicBezTo>
                      <a:cubicBezTo>
                        <a:pt x="380" y="591"/>
                        <a:pt x="380" y="591"/>
                        <a:pt x="380" y="591"/>
                      </a:cubicBezTo>
                      <a:cubicBezTo>
                        <a:pt x="375" y="596"/>
                        <a:pt x="375" y="596"/>
                        <a:pt x="375" y="596"/>
                      </a:cubicBezTo>
                      <a:cubicBezTo>
                        <a:pt x="375" y="596"/>
                        <a:pt x="374" y="598"/>
                        <a:pt x="371" y="600"/>
                      </a:cubicBezTo>
                      <a:cubicBezTo>
                        <a:pt x="369" y="602"/>
                        <a:pt x="370" y="602"/>
                        <a:pt x="367" y="602"/>
                      </a:cubicBezTo>
                      <a:cubicBezTo>
                        <a:pt x="367" y="602"/>
                        <a:pt x="366" y="600"/>
                        <a:pt x="366" y="600"/>
                      </a:cubicBezTo>
                      <a:cubicBezTo>
                        <a:pt x="365" y="599"/>
                        <a:pt x="365" y="598"/>
                        <a:pt x="365" y="598"/>
                      </a:cubicBezTo>
                      <a:cubicBezTo>
                        <a:pt x="365" y="598"/>
                        <a:pt x="363" y="597"/>
                        <a:pt x="364" y="596"/>
                      </a:cubicBezTo>
                      <a:cubicBezTo>
                        <a:pt x="365" y="595"/>
                        <a:pt x="367" y="595"/>
                        <a:pt x="368" y="594"/>
                      </a:cubicBezTo>
                      <a:cubicBezTo>
                        <a:pt x="368" y="593"/>
                        <a:pt x="369" y="594"/>
                        <a:pt x="370" y="593"/>
                      </a:cubicBezTo>
                      <a:cubicBezTo>
                        <a:pt x="371" y="592"/>
                        <a:pt x="371" y="591"/>
                        <a:pt x="371" y="589"/>
                      </a:cubicBezTo>
                      <a:cubicBezTo>
                        <a:pt x="371" y="588"/>
                        <a:pt x="371" y="587"/>
                        <a:pt x="371" y="587"/>
                      </a:cubicBezTo>
                      <a:cubicBezTo>
                        <a:pt x="371" y="587"/>
                        <a:pt x="371" y="585"/>
                        <a:pt x="371" y="584"/>
                      </a:cubicBezTo>
                      <a:cubicBezTo>
                        <a:pt x="371" y="583"/>
                        <a:pt x="372" y="582"/>
                        <a:pt x="374" y="580"/>
                      </a:cubicBezTo>
                      <a:cubicBezTo>
                        <a:pt x="375" y="579"/>
                        <a:pt x="375" y="578"/>
                        <a:pt x="375" y="577"/>
                      </a:cubicBezTo>
                      <a:cubicBezTo>
                        <a:pt x="375" y="576"/>
                        <a:pt x="376" y="575"/>
                        <a:pt x="375" y="574"/>
                      </a:cubicBezTo>
                      <a:cubicBezTo>
                        <a:pt x="373" y="572"/>
                        <a:pt x="373" y="572"/>
                        <a:pt x="373" y="571"/>
                      </a:cubicBezTo>
                      <a:cubicBezTo>
                        <a:pt x="373" y="570"/>
                        <a:pt x="372" y="568"/>
                        <a:pt x="371" y="568"/>
                      </a:cubicBezTo>
                      <a:cubicBezTo>
                        <a:pt x="370" y="568"/>
                        <a:pt x="369" y="566"/>
                        <a:pt x="366" y="566"/>
                      </a:cubicBezTo>
                      <a:cubicBezTo>
                        <a:pt x="364" y="566"/>
                        <a:pt x="366" y="566"/>
                        <a:pt x="363" y="566"/>
                      </a:cubicBezTo>
                      <a:cubicBezTo>
                        <a:pt x="360" y="566"/>
                        <a:pt x="357" y="565"/>
                        <a:pt x="357" y="565"/>
                      </a:cubicBezTo>
                      <a:cubicBezTo>
                        <a:pt x="357" y="563"/>
                        <a:pt x="357" y="563"/>
                        <a:pt x="357" y="563"/>
                      </a:cubicBezTo>
                      <a:cubicBezTo>
                        <a:pt x="357" y="563"/>
                        <a:pt x="358" y="564"/>
                        <a:pt x="360" y="561"/>
                      </a:cubicBezTo>
                      <a:cubicBezTo>
                        <a:pt x="363" y="559"/>
                        <a:pt x="366" y="559"/>
                        <a:pt x="366" y="558"/>
                      </a:cubicBezTo>
                      <a:cubicBezTo>
                        <a:pt x="367" y="557"/>
                        <a:pt x="371" y="555"/>
                        <a:pt x="370" y="555"/>
                      </a:cubicBezTo>
                      <a:cubicBezTo>
                        <a:pt x="369" y="554"/>
                        <a:pt x="368" y="553"/>
                        <a:pt x="368" y="551"/>
                      </a:cubicBezTo>
                      <a:cubicBezTo>
                        <a:pt x="368" y="550"/>
                        <a:pt x="367" y="550"/>
                        <a:pt x="367" y="548"/>
                      </a:cubicBezTo>
                      <a:cubicBezTo>
                        <a:pt x="367" y="547"/>
                        <a:pt x="364" y="547"/>
                        <a:pt x="366" y="545"/>
                      </a:cubicBezTo>
                      <a:cubicBezTo>
                        <a:pt x="367" y="544"/>
                        <a:pt x="368" y="542"/>
                        <a:pt x="368" y="542"/>
                      </a:cubicBezTo>
                      <a:cubicBezTo>
                        <a:pt x="368" y="542"/>
                        <a:pt x="368" y="540"/>
                        <a:pt x="368" y="539"/>
                      </a:cubicBezTo>
                      <a:cubicBezTo>
                        <a:pt x="368" y="538"/>
                        <a:pt x="367" y="537"/>
                        <a:pt x="367" y="534"/>
                      </a:cubicBezTo>
                      <a:cubicBezTo>
                        <a:pt x="367" y="532"/>
                        <a:pt x="367" y="531"/>
                        <a:pt x="367" y="530"/>
                      </a:cubicBezTo>
                      <a:cubicBezTo>
                        <a:pt x="367" y="528"/>
                        <a:pt x="367" y="525"/>
                        <a:pt x="367" y="525"/>
                      </a:cubicBezTo>
                      <a:cubicBezTo>
                        <a:pt x="367" y="525"/>
                        <a:pt x="369" y="524"/>
                        <a:pt x="366" y="522"/>
                      </a:cubicBezTo>
                      <a:cubicBezTo>
                        <a:pt x="364" y="520"/>
                        <a:pt x="365" y="520"/>
                        <a:pt x="364" y="519"/>
                      </a:cubicBezTo>
                      <a:cubicBezTo>
                        <a:pt x="363" y="517"/>
                        <a:pt x="362" y="517"/>
                        <a:pt x="362" y="516"/>
                      </a:cubicBezTo>
                      <a:cubicBezTo>
                        <a:pt x="362" y="514"/>
                        <a:pt x="361" y="513"/>
                        <a:pt x="363" y="513"/>
                      </a:cubicBezTo>
                      <a:cubicBezTo>
                        <a:pt x="365" y="513"/>
                        <a:pt x="369" y="511"/>
                        <a:pt x="369" y="510"/>
                      </a:cubicBezTo>
                      <a:cubicBezTo>
                        <a:pt x="369" y="508"/>
                        <a:pt x="369" y="507"/>
                        <a:pt x="369" y="507"/>
                      </a:cubicBezTo>
                      <a:cubicBezTo>
                        <a:pt x="369" y="507"/>
                        <a:pt x="370" y="503"/>
                        <a:pt x="370" y="501"/>
                      </a:cubicBezTo>
                      <a:cubicBezTo>
                        <a:pt x="370" y="499"/>
                        <a:pt x="372" y="500"/>
                        <a:pt x="371" y="497"/>
                      </a:cubicBezTo>
                      <a:cubicBezTo>
                        <a:pt x="370" y="493"/>
                        <a:pt x="371" y="490"/>
                        <a:pt x="371" y="488"/>
                      </a:cubicBezTo>
                      <a:cubicBezTo>
                        <a:pt x="371" y="487"/>
                        <a:pt x="370" y="486"/>
                        <a:pt x="370" y="485"/>
                      </a:cubicBezTo>
                      <a:cubicBezTo>
                        <a:pt x="370" y="483"/>
                        <a:pt x="370" y="481"/>
                        <a:pt x="370" y="481"/>
                      </a:cubicBezTo>
                      <a:cubicBezTo>
                        <a:pt x="370" y="481"/>
                        <a:pt x="372" y="481"/>
                        <a:pt x="370" y="479"/>
                      </a:cubicBezTo>
                      <a:cubicBezTo>
                        <a:pt x="367" y="477"/>
                        <a:pt x="366" y="478"/>
                        <a:pt x="366" y="476"/>
                      </a:cubicBezTo>
                      <a:cubicBezTo>
                        <a:pt x="366" y="474"/>
                        <a:pt x="366" y="474"/>
                        <a:pt x="366" y="472"/>
                      </a:cubicBezTo>
                      <a:cubicBezTo>
                        <a:pt x="366" y="470"/>
                        <a:pt x="366" y="468"/>
                        <a:pt x="368" y="466"/>
                      </a:cubicBezTo>
                      <a:cubicBezTo>
                        <a:pt x="369" y="464"/>
                        <a:pt x="367" y="464"/>
                        <a:pt x="369" y="462"/>
                      </a:cubicBezTo>
                      <a:cubicBezTo>
                        <a:pt x="371" y="460"/>
                        <a:pt x="371" y="458"/>
                        <a:pt x="371" y="456"/>
                      </a:cubicBezTo>
                      <a:cubicBezTo>
                        <a:pt x="371" y="453"/>
                        <a:pt x="373" y="449"/>
                        <a:pt x="371" y="451"/>
                      </a:cubicBezTo>
                      <a:cubicBezTo>
                        <a:pt x="369" y="453"/>
                        <a:pt x="367" y="458"/>
                        <a:pt x="367" y="458"/>
                      </a:cubicBezTo>
                      <a:cubicBezTo>
                        <a:pt x="367" y="458"/>
                        <a:pt x="365" y="461"/>
                        <a:pt x="365" y="463"/>
                      </a:cubicBezTo>
                      <a:cubicBezTo>
                        <a:pt x="365" y="464"/>
                        <a:pt x="364" y="465"/>
                        <a:pt x="363" y="466"/>
                      </a:cubicBezTo>
                      <a:cubicBezTo>
                        <a:pt x="362" y="467"/>
                        <a:pt x="361" y="470"/>
                        <a:pt x="360" y="469"/>
                      </a:cubicBezTo>
                      <a:cubicBezTo>
                        <a:pt x="359" y="469"/>
                        <a:pt x="360" y="470"/>
                        <a:pt x="358" y="468"/>
                      </a:cubicBezTo>
                      <a:cubicBezTo>
                        <a:pt x="356" y="466"/>
                        <a:pt x="354" y="465"/>
                        <a:pt x="354" y="465"/>
                      </a:cubicBezTo>
                      <a:cubicBezTo>
                        <a:pt x="354" y="465"/>
                        <a:pt x="349" y="461"/>
                        <a:pt x="351" y="459"/>
                      </a:cubicBezTo>
                      <a:cubicBezTo>
                        <a:pt x="354" y="457"/>
                        <a:pt x="354" y="456"/>
                        <a:pt x="354" y="454"/>
                      </a:cubicBezTo>
                      <a:cubicBezTo>
                        <a:pt x="354" y="452"/>
                        <a:pt x="356" y="453"/>
                        <a:pt x="354" y="450"/>
                      </a:cubicBezTo>
                      <a:cubicBezTo>
                        <a:pt x="352" y="448"/>
                        <a:pt x="351" y="446"/>
                        <a:pt x="350" y="446"/>
                      </a:cubicBezTo>
                      <a:cubicBezTo>
                        <a:pt x="350" y="446"/>
                        <a:pt x="345" y="447"/>
                        <a:pt x="345" y="449"/>
                      </a:cubicBezTo>
                      <a:cubicBezTo>
                        <a:pt x="345" y="452"/>
                        <a:pt x="345" y="460"/>
                        <a:pt x="345" y="460"/>
                      </a:cubicBezTo>
                      <a:cubicBezTo>
                        <a:pt x="345" y="460"/>
                        <a:pt x="347" y="460"/>
                        <a:pt x="343" y="460"/>
                      </a:cubicBezTo>
                      <a:cubicBezTo>
                        <a:pt x="339" y="460"/>
                        <a:pt x="337" y="458"/>
                        <a:pt x="337" y="458"/>
                      </a:cubicBezTo>
                      <a:cubicBezTo>
                        <a:pt x="337" y="458"/>
                        <a:pt x="339" y="463"/>
                        <a:pt x="336" y="457"/>
                      </a:cubicBezTo>
                      <a:cubicBezTo>
                        <a:pt x="333" y="451"/>
                        <a:pt x="334" y="455"/>
                        <a:pt x="332" y="450"/>
                      </a:cubicBezTo>
                      <a:cubicBezTo>
                        <a:pt x="330" y="445"/>
                        <a:pt x="329" y="443"/>
                        <a:pt x="329" y="442"/>
                      </a:cubicBezTo>
                      <a:cubicBezTo>
                        <a:pt x="329" y="441"/>
                        <a:pt x="329" y="439"/>
                        <a:pt x="329" y="438"/>
                      </a:cubicBezTo>
                      <a:cubicBezTo>
                        <a:pt x="329" y="436"/>
                        <a:pt x="329" y="425"/>
                        <a:pt x="327" y="424"/>
                      </a:cubicBezTo>
                      <a:cubicBezTo>
                        <a:pt x="326" y="423"/>
                        <a:pt x="327" y="422"/>
                        <a:pt x="326" y="421"/>
                      </a:cubicBezTo>
                      <a:cubicBezTo>
                        <a:pt x="325" y="420"/>
                        <a:pt x="325" y="419"/>
                        <a:pt x="324" y="418"/>
                      </a:cubicBezTo>
                      <a:cubicBezTo>
                        <a:pt x="323" y="417"/>
                        <a:pt x="321" y="416"/>
                        <a:pt x="321" y="415"/>
                      </a:cubicBezTo>
                      <a:cubicBezTo>
                        <a:pt x="321" y="413"/>
                        <a:pt x="320" y="413"/>
                        <a:pt x="320" y="411"/>
                      </a:cubicBezTo>
                      <a:cubicBezTo>
                        <a:pt x="320" y="410"/>
                        <a:pt x="319" y="409"/>
                        <a:pt x="319" y="408"/>
                      </a:cubicBezTo>
                      <a:cubicBezTo>
                        <a:pt x="319" y="407"/>
                        <a:pt x="319" y="405"/>
                        <a:pt x="319" y="404"/>
                      </a:cubicBezTo>
                      <a:cubicBezTo>
                        <a:pt x="319" y="402"/>
                        <a:pt x="319" y="402"/>
                        <a:pt x="320" y="401"/>
                      </a:cubicBezTo>
                      <a:cubicBezTo>
                        <a:pt x="322" y="399"/>
                        <a:pt x="325" y="400"/>
                        <a:pt x="326" y="399"/>
                      </a:cubicBezTo>
                      <a:cubicBezTo>
                        <a:pt x="327" y="398"/>
                        <a:pt x="330" y="398"/>
                        <a:pt x="330" y="396"/>
                      </a:cubicBezTo>
                      <a:cubicBezTo>
                        <a:pt x="330" y="394"/>
                        <a:pt x="330" y="392"/>
                        <a:pt x="326" y="392"/>
                      </a:cubicBezTo>
                      <a:cubicBezTo>
                        <a:pt x="322" y="392"/>
                        <a:pt x="319" y="390"/>
                        <a:pt x="316" y="390"/>
                      </a:cubicBezTo>
                      <a:cubicBezTo>
                        <a:pt x="312" y="390"/>
                        <a:pt x="310" y="389"/>
                        <a:pt x="310" y="388"/>
                      </a:cubicBezTo>
                      <a:cubicBezTo>
                        <a:pt x="309" y="387"/>
                        <a:pt x="309" y="387"/>
                        <a:pt x="306" y="385"/>
                      </a:cubicBezTo>
                      <a:cubicBezTo>
                        <a:pt x="304" y="382"/>
                        <a:pt x="304" y="380"/>
                        <a:pt x="304" y="380"/>
                      </a:cubicBezTo>
                      <a:cubicBezTo>
                        <a:pt x="304" y="380"/>
                        <a:pt x="304" y="378"/>
                        <a:pt x="306" y="377"/>
                      </a:cubicBezTo>
                      <a:cubicBezTo>
                        <a:pt x="307" y="376"/>
                        <a:pt x="307" y="374"/>
                        <a:pt x="307" y="374"/>
                      </a:cubicBezTo>
                      <a:cubicBezTo>
                        <a:pt x="307" y="374"/>
                        <a:pt x="306" y="379"/>
                        <a:pt x="303" y="371"/>
                      </a:cubicBezTo>
                      <a:cubicBezTo>
                        <a:pt x="300" y="362"/>
                        <a:pt x="296" y="363"/>
                        <a:pt x="296" y="363"/>
                      </a:cubicBezTo>
                      <a:cubicBezTo>
                        <a:pt x="296" y="363"/>
                        <a:pt x="294" y="362"/>
                        <a:pt x="293" y="360"/>
                      </a:cubicBezTo>
                      <a:cubicBezTo>
                        <a:pt x="291" y="358"/>
                        <a:pt x="289" y="358"/>
                        <a:pt x="288" y="357"/>
                      </a:cubicBezTo>
                      <a:cubicBezTo>
                        <a:pt x="287" y="356"/>
                        <a:pt x="286" y="355"/>
                        <a:pt x="286" y="355"/>
                      </a:cubicBezTo>
                      <a:cubicBezTo>
                        <a:pt x="286" y="355"/>
                        <a:pt x="285" y="355"/>
                        <a:pt x="283" y="354"/>
                      </a:cubicBezTo>
                      <a:cubicBezTo>
                        <a:pt x="282" y="352"/>
                        <a:pt x="281" y="352"/>
                        <a:pt x="281" y="352"/>
                      </a:cubicBezTo>
                      <a:cubicBezTo>
                        <a:pt x="281" y="352"/>
                        <a:pt x="273" y="351"/>
                        <a:pt x="273" y="347"/>
                      </a:cubicBezTo>
                      <a:cubicBezTo>
                        <a:pt x="273" y="344"/>
                        <a:pt x="273" y="342"/>
                        <a:pt x="273" y="340"/>
                      </a:cubicBezTo>
                      <a:cubicBezTo>
                        <a:pt x="276" y="333"/>
                        <a:pt x="276" y="333"/>
                        <a:pt x="276" y="333"/>
                      </a:cubicBezTo>
                      <a:cubicBezTo>
                        <a:pt x="279" y="328"/>
                        <a:pt x="279" y="328"/>
                        <a:pt x="279" y="328"/>
                      </a:cubicBezTo>
                      <a:cubicBezTo>
                        <a:pt x="279" y="322"/>
                        <a:pt x="279" y="322"/>
                        <a:pt x="279" y="322"/>
                      </a:cubicBezTo>
                      <a:cubicBezTo>
                        <a:pt x="279" y="315"/>
                        <a:pt x="279" y="315"/>
                        <a:pt x="279" y="315"/>
                      </a:cubicBezTo>
                      <a:cubicBezTo>
                        <a:pt x="275" y="312"/>
                        <a:pt x="275" y="312"/>
                        <a:pt x="275" y="312"/>
                      </a:cubicBezTo>
                      <a:cubicBezTo>
                        <a:pt x="275" y="312"/>
                        <a:pt x="271" y="310"/>
                        <a:pt x="271" y="306"/>
                      </a:cubicBezTo>
                      <a:cubicBezTo>
                        <a:pt x="271" y="302"/>
                        <a:pt x="268" y="299"/>
                        <a:pt x="268" y="299"/>
                      </a:cubicBezTo>
                      <a:cubicBezTo>
                        <a:pt x="264" y="292"/>
                        <a:pt x="264" y="292"/>
                        <a:pt x="264" y="292"/>
                      </a:cubicBezTo>
                      <a:cubicBezTo>
                        <a:pt x="256" y="295"/>
                        <a:pt x="256" y="295"/>
                        <a:pt x="256" y="295"/>
                      </a:cubicBezTo>
                      <a:cubicBezTo>
                        <a:pt x="246" y="301"/>
                        <a:pt x="246" y="301"/>
                        <a:pt x="246" y="301"/>
                      </a:cubicBezTo>
                      <a:cubicBezTo>
                        <a:pt x="240" y="301"/>
                        <a:pt x="212" y="295"/>
                        <a:pt x="212" y="295"/>
                      </a:cubicBezTo>
                      <a:close/>
                    </a:path>
                  </a:pathLst>
                </a:custGeom>
                <a:grpFill/>
                <a:ln w="3175" cap="flat" cmpd="sng">
                  <a:solidFill>
                    <a:schemeClr val="accent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71" name="Freeform 93">
                  <a:extLst>
                    <a:ext uri="{FF2B5EF4-FFF2-40B4-BE49-F238E27FC236}">
                      <a16:creationId xmlns:a16="http://schemas.microsoft.com/office/drawing/2014/main" id="{2DCE7D57-AEFF-443F-B788-6C1A9C7CA06F}"/>
                    </a:ext>
                  </a:extLst>
                </p:cNvPr>
                <p:cNvSpPr>
                  <a:spLocks/>
                </p:cNvSpPr>
                <p:nvPr/>
              </p:nvSpPr>
              <p:spPr bwMode="gray">
                <a:xfrm>
                  <a:off x="1165" y="1282"/>
                  <a:ext cx="41" cy="22"/>
                </a:xfrm>
                <a:custGeom>
                  <a:avLst/>
                  <a:gdLst>
                    <a:gd name="T0" fmla="*/ 36 w 24"/>
                    <a:gd name="T1" fmla="*/ 22 h 13"/>
                    <a:gd name="T2" fmla="*/ 36 w 24"/>
                    <a:gd name="T3" fmla="*/ 14 h 13"/>
                    <a:gd name="T4" fmla="*/ 41 w 24"/>
                    <a:gd name="T5" fmla="*/ 7 h 13"/>
                    <a:gd name="T6" fmla="*/ 31 w 24"/>
                    <a:gd name="T7" fmla="*/ 0 h 13"/>
                    <a:gd name="T8" fmla="*/ 14 w 24"/>
                    <a:gd name="T9" fmla="*/ 0 h 13"/>
                    <a:gd name="T10" fmla="*/ 0 w 24"/>
                    <a:gd name="T11" fmla="*/ 0 h 13"/>
                    <a:gd name="T12" fmla="*/ 15 w 24"/>
                    <a:gd name="T13" fmla="*/ 8 h 13"/>
                    <a:gd name="T14" fmla="*/ 24 w 24"/>
                    <a:gd name="T15" fmla="*/ 15 h 13"/>
                    <a:gd name="T16" fmla="*/ 36 w 24"/>
                    <a:gd name="T17" fmla="*/ 22 h 1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 h="13">
                      <a:moveTo>
                        <a:pt x="21" y="13"/>
                      </a:moveTo>
                      <a:cubicBezTo>
                        <a:pt x="21" y="8"/>
                        <a:pt x="21" y="8"/>
                        <a:pt x="21" y="8"/>
                      </a:cubicBezTo>
                      <a:cubicBezTo>
                        <a:pt x="24" y="4"/>
                        <a:pt x="24" y="4"/>
                        <a:pt x="24" y="4"/>
                      </a:cubicBezTo>
                      <a:cubicBezTo>
                        <a:pt x="24" y="4"/>
                        <a:pt x="23" y="0"/>
                        <a:pt x="18" y="0"/>
                      </a:cubicBezTo>
                      <a:cubicBezTo>
                        <a:pt x="13" y="0"/>
                        <a:pt x="8" y="0"/>
                        <a:pt x="8" y="0"/>
                      </a:cubicBezTo>
                      <a:cubicBezTo>
                        <a:pt x="0" y="0"/>
                        <a:pt x="0" y="0"/>
                        <a:pt x="0" y="0"/>
                      </a:cubicBezTo>
                      <a:cubicBezTo>
                        <a:pt x="9" y="5"/>
                        <a:pt x="9" y="5"/>
                        <a:pt x="9" y="5"/>
                      </a:cubicBezTo>
                      <a:cubicBezTo>
                        <a:pt x="14" y="9"/>
                        <a:pt x="14" y="9"/>
                        <a:pt x="14" y="9"/>
                      </a:cubicBezTo>
                      <a:lnTo>
                        <a:pt x="21" y="13"/>
                      </a:lnTo>
                      <a:close/>
                    </a:path>
                  </a:pathLst>
                </a:custGeom>
                <a:grpFill/>
                <a:ln w="3175" cap="flat" cmpd="sng">
                  <a:solidFill>
                    <a:schemeClr val="accent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72" name="Freeform 94">
                  <a:extLst>
                    <a:ext uri="{FF2B5EF4-FFF2-40B4-BE49-F238E27FC236}">
                      <a16:creationId xmlns:a16="http://schemas.microsoft.com/office/drawing/2014/main" id="{D27F314C-15F6-475F-86F0-705C231C02F3}"/>
                    </a:ext>
                  </a:extLst>
                </p:cNvPr>
                <p:cNvSpPr>
                  <a:spLocks/>
                </p:cNvSpPr>
                <p:nvPr/>
              </p:nvSpPr>
              <p:spPr bwMode="gray">
                <a:xfrm>
                  <a:off x="1095" y="1246"/>
                  <a:ext cx="42" cy="22"/>
                </a:xfrm>
                <a:custGeom>
                  <a:avLst/>
                  <a:gdLst>
                    <a:gd name="T0" fmla="*/ 32 w 25"/>
                    <a:gd name="T1" fmla="*/ 22 h 13"/>
                    <a:gd name="T2" fmla="*/ 32 w 25"/>
                    <a:gd name="T3" fmla="*/ 15 h 13"/>
                    <a:gd name="T4" fmla="*/ 32 w 25"/>
                    <a:gd name="T5" fmla="*/ 5 h 13"/>
                    <a:gd name="T6" fmla="*/ 22 w 25"/>
                    <a:gd name="T7" fmla="*/ 5 h 13"/>
                    <a:gd name="T8" fmla="*/ 17 w 25"/>
                    <a:gd name="T9" fmla="*/ 10 h 13"/>
                    <a:gd name="T10" fmla="*/ 0 w 25"/>
                    <a:gd name="T11" fmla="*/ 10 h 13"/>
                    <a:gd name="T12" fmla="*/ 13 w 25"/>
                    <a:gd name="T13" fmla="*/ 20 h 13"/>
                    <a:gd name="T14" fmla="*/ 32 w 25"/>
                    <a:gd name="T15" fmla="*/ 22 h 1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5" h="13">
                      <a:moveTo>
                        <a:pt x="19" y="13"/>
                      </a:moveTo>
                      <a:cubicBezTo>
                        <a:pt x="19" y="9"/>
                        <a:pt x="19" y="9"/>
                        <a:pt x="19" y="9"/>
                      </a:cubicBezTo>
                      <a:cubicBezTo>
                        <a:pt x="19" y="9"/>
                        <a:pt x="25" y="3"/>
                        <a:pt x="19" y="3"/>
                      </a:cubicBezTo>
                      <a:cubicBezTo>
                        <a:pt x="13" y="3"/>
                        <a:pt x="16" y="0"/>
                        <a:pt x="13" y="3"/>
                      </a:cubicBezTo>
                      <a:cubicBezTo>
                        <a:pt x="10" y="6"/>
                        <a:pt x="10" y="6"/>
                        <a:pt x="10" y="6"/>
                      </a:cubicBezTo>
                      <a:cubicBezTo>
                        <a:pt x="0" y="6"/>
                        <a:pt x="0" y="6"/>
                        <a:pt x="0" y="6"/>
                      </a:cubicBezTo>
                      <a:cubicBezTo>
                        <a:pt x="8" y="12"/>
                        <a:pt x="8" y="12"/>
                        <a:pt x="8" y="12"/>
                      </a:cubicBezTo>
                      <a:lnTo>
                        <a:pt x="19" y="13"/>
                      </a:lnTo>
                      <a:close/>
                    </a:path>
                  </a:pathLst>
                </a:custGeom>
                <a:grpFill/>
                <a:ln w="3175" cap="flat" cmpd="sng">
                  <a:solidFill>
                    <a:schemeClr val="accent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73" name="Freeform 95">
                  <a:extLst>
                    <a:ext uri="{FF2B5EF4-FFF2-40B4-BE49-F238E27FC236}">
                      <a16:creationId xmlns:a16="http://schemas.microsoft.com/office/drawing/2014/main" id="{637A190E-FB99-489E-A238-79AAA85A533A}"/>
                    </a:ext>
                  </a:extLst>
                </p:cNvPr>
                <p:cNvSpPr>
                  <a:spLocks/>
                </p:cNvSpPr>
                <p:nvPr/>
              </p:nvSpPr>
              <p:spPr bwMode="gray">
                <a:xfrm>
                  <a:off x="1051" y="1230"/>
                  <a:ext cx="47" cy="10"/>
                </a:xfrm>
                <a:custGeom>
                  <a:avLst/>
                  <a:gdLst>
                    <a:gd name="T0" fmla="*/ 30 w 47"/>
                    <a:gd name="T1" fmla="*/ 10 h 10"/>
                    <a:gd name="T2" fmla="*/ 47 w 47"/>
                    <a:gd name="T3" fmla="*/ 10 h 10"/>
                    <a:gd name="T4" fmla="*/ 44 w 47"/>
                    <a:gd name="T5" fmla="*/ 0 h 10"/>
                    <a:gd name="T6" fmla="*/ 32 w 47"/>
                    <a:gd name="T7" fmla="*/ 0 h 10"/>
                    <a:gd name="T8" fmla="*/ 24 w 47"/>
                    <a:gd name="T9" fmla="*/ 0 h 10"/>
                    <a:gd name="T10" fmla="*/ 17 w 47"/>
                    <a:gd name="T11" fmla="*/ 0 h 10"/>
                    <a:gd name="T12" fmla="*/ 0 w 47"/>
                    <a:gd name="T13" fmla="*/ 0 h 10"/>
                    <a:gd name="T14" fmla="*/ 8 w 47"/>
                    <a:gd name="T15" fmla="*/ 8 h 10"/>
                    <a:gd name="T16" fmla="*/ 30 w 47"/>
                    <a:gd name="T17" fmla="*/ 10 h 1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7" h="10">
                      <a:moveTo>
                        <a:pt x="30" y="10"/>
                      </a:moveTo>
                      <a:lnTo>
                        <a:pt x="47" y="10"/>
                      </a:lnTo>
                      <a:lnTo>
                        <a:pt x="44" y="0"/>
                      </a:lnTo>
                      <a:lnTo>
                        <a:pt x="32" y="0"/>
                      </a:lnTo>
                      <a:lnTo>
                        <a:pt x="24" y="0"/>
                      </a:lnTo>
                      <a:lnTo>
                        <a:pt x="17" y="0"/>
                      </a:lnTo>
                      <a:lnTo>
                        <a:pt x="0" y="0"/>
                      </a:lnTo>
                      <a:lnTo>
                        <a:pt x="8" y="8"/>
                      </a:lnTo>
                      <a:lnTo>
                        <a:pt x="30" y="10"/>
                      </a:lnTo>
                      <a:close/>
                    </a:path>
                  </a:pathLst>
                </a:custGeom>
                <a:grpFill/>
                <a:ln w="3175" cap="flat" cmpd="sng">
                  <a:solidFill>
                    <a:schemeClr val="accent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74" name="Freeform 96">
                  <a:extLst>
                    <a:ext uri="{FF2B5EF4-FFF2-40B4-BE49-F238E27FC236}">
                      <a16:creationId xmlns:a16="http://schemas.microsoft.com/office/drawing/2014/main" id="{7EAA20E5-DEAA-4070-BAE0-13C688CCC134}"/>
                    </a:ext>
                  </a:extLst>
                </p:cNvPr>
                <p:cNvSpPr>
                  <a:spLocks/>
                </p:cNvSpPr>
                <p:nvPr/>
              </p:nvSpPr>
              <p:spPr bwMode="gray">
                <a:xfrm>
                  <a:off x="1762" y="1798"/>
                  <a:ext cx="38" cy="90"/>
                </a:xfrm>
                <a:custGeom>
                  <a:avLst/>
                  <a:gdLst>
                    <a:gd name="T0" fmla="*/ 18 w 23"/>
                    <a:gd name="T1" fmla="*/ 83 h 54"/>
                    <a:gd name="T2" fmla="*/ 25 w 23"/>
                    <a:gd name="T3" fmla="*/ 83 h 54"/>
                    <a:gd name="T4" fmla="*/ 30 w 23"/>
                    <a:gd name="T5" fmla="*/ 70 h 54"/>
                    <a:gd name="T6" fmla="*/ 33 w 23"/>
                    <a:gd name="T7" fmla="*/ 63 h 54"/>
                    <a:gd name="T8" fmla="*/ 33 w 23"/>
                    <a:gd name="T9" fmla="*/ 53 h 54"/>
                    <a:gd name="T10" fmla="*/ 35 w 23"/>
                    <a:gd name="T11" fmla="*/ 45 h 54"/>
                    <a:gd name="T12" fmla="*/ 35 w 23"/>
                    <a:gd name="T13" fmla="*/ 38 h 54"/>
                    <a:gd name="T14" fmla="*/ 38 w 23"/>
                    <a:gd name="T15" fmla="*/ 25 h 54"/>
                    <a:gd name="T16" fmla="*/ 38 w 23"/>
                    <a:gd name="T17" fmla="*/ 17 h 54"/>
                    <a:gd name="T18" fmla="*/ 30 w 23"/>
                    <a:gd name="T19" fmla="*/ 8 h 54"/>
                    <a:gd name="T20" fmla="*/ 21 w 23"/>
                    <a:gd name="T21" fmla="*/ 17 h 54"/>
                    <a:gd name="T22" fmla="*/ 21 w 23"/>
                    <a:gd name="T23" fmla="*/ 32 h 54"/>
                    <a:gd name="T24" fmla="*/ 10 w 23"/>
                    <a:gd name="T25" fmla="*/ 33 h 54"/>
                    <a:gd name="T26" fmla="*/ 3 w 23"/>
                    <a:gd name="T27" fmla="*/ 40 h 54"/>
                    <a:gd name="T28" fmla="*/ 3 w 23"/>
                    <a:gd name="T29" fmla="*/ 55 h 54"/>
                    <a:gd name="T30" fmla="*/ 3 w 23"/>
                    <a:gd name="T31" fmla="*/ 70 h 54"/>
                    <a:gd name="T32" fmla="*/ 12 w 23"/>
                    <a:gd name="T33" fmla="*/ 52 h 54"/>
                    <a:gd name="T34" fmla="*/ 20 w 23"/>
                    <a:gd name="T35" fmla="*/ 60 h 54"/>
                    <a:gd name="T36" fmla="*/ 12 w 23"/>
                    <a:gd name="T37" fmla="*/ 73 h 54"/>
                    <a:gd name="T38" fmla="*/ 18 w 23"/>
                    <a:gd name="T39" fmla="*/ 83 h 5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23" h="54">
                      <a:moveTo>
                        <a:pt x="11" y="50"/>
                      </a:moveTo>
                      <a:cubicBezTo>
                        <a:pt x="11" y="50"/>
                        <a:pt x="15" y="54"/>
                        <a:pt x="15" y="50"/>
                      </a:cubicBezTo>
                      <a:cubicBezTo>
                        <a:pt x="15" y="46"/>
                        <a:pt x="18" y="42"/>
                        <a:pt x="18" y="42"/>
                      </a:cubicBezTo>
                      <a:cubicBezTo>
                        <a:pt x="18" y="42"/>
                        <a:pt x="17" y="42"/>
                        <a:pt x="20" y="38"/>
                      </a:cubicBezTo>
                      <a:cubicBezTo>
                        <a:pt x="23" y="35"/>
                        <a:pt x="20" y="32"/>
                        <a:pt x="20" y="32"/>
                      </a:cubicBezTo>
                      <a:cubicBezTo>
                        <a:pt x="21" y="27"/>
                        <a:pt x="21" y="27"/>
                        <a:pt x="21" y="27"/>
                      </a:cubicBezTo>
                      <a:cubicBezTo>
                        <a:pt x="21" y="23"/>
                        <a:pt x="21" y="23"/>
                        <a:pt x="21" y="23"/>
                      </a:cubicBezTo>
                      <a:cubicBezTo>
                        <a:pt x="23" y="15"/>
                        <a:pt x="23" y="15"/>
                        <a:pt x="23" y="15"/>
                      </a:cubicBezTo>
                      <a:cubicBezTo>
                        <a:pt x="23" y="10"/>
                        <a:pt x="23" y="10"/>
                        <a:pt x="23" y="10"/>
                      </a:cubicBezTo>
                      <a:cubicBezTo>
                        <a:pt x="23" y="10"/>
                        <a:pt x="18" y="0"/>
                        <a:pt x="18" y="5"/>
                      </a:cubicBezTo>
                      <a:cubicBezTo>
                        <a:pt x="18" y="10"/>
                        <a:pt x="13" y="10"/>
                        <a:pt x="13" y="10"/>
                      </a:cubicBezTo>
                      <a:cubicBezTo>
                        <a:pt x="13" y="19"/>
                        <a:pt x="13" y="19"/>
                        <a:pt x="13" y="19"/>
                      </a:cubicBezTo>
                      <a:cubicBezTo>
                        <a:pt x="6" y="20"/>
                        <a:pt x="6" y="20"/>
                        <a:pt x="6" y="20"/>
                      </a:cubicBezTo>
                      <a:cubicBezTo>
                        <a:pt x="2" y="24"/>
                        <a:pt x="2" y="24"/>
                        <a:pt x="2" y="24"/>
                      </a:cubicBezTo>
                      <a:cubicBezTo>
                        <a:pt x="2" y="24"/>
                        <a:pt x="2" y="30"/>
                        <a:pt x="2" y="33"/>
                      </a:cubicBezTo>
                      <a:cubicBezTo>
                        <a:pt x="2" y="37"/>
                        <a:pt x="0" y="49"/>
                        <a:pt x="2" y="42"/>
                      </a:cubicBezTo>
                      <a:cubicBezTo>
                        <a:pt x="4" y="35"/>
                        <a:pt x="7" y="31"/>
                        <a:pt x="7" y="31"/>
                      </a:cubicBezTo>
                      <a:cubicBezTo>
                        <a:pt x="7" y="31"/>
                        <a:pt x="17" y="31"/>
                        <a:pt x="12" y="36"/>
                      </a:cubicBezTo>
                      <a:cubicBezTo>
                        <a:pt x="7" y="41"/>
                        <a:pt x="7" y="44"/>
                        <a:pt x="7" y="44"/>
                      </a:cubicBezTo>
                      <a:lnTo>
                        <a:pt x="11" y="50"/>
                      </a:lnTo>
                      <a:close/>
                    </a:path>
                  </a:pathLst>
                </a:custGeom>
                <a:grpFill/>
                <a:ln w="3175" cap="flat" cmpd="sng">
                  <a:solidFill>
                    <a:schemeClr val="accent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75" name="Freeform 97">
                  <a:extLst>
                    <a:ext uri="{FF2B5EF4-FFF2-40B4-BE49-F238E27FC236}">
                      <a16:creationId xmlns:a16="http://schemas.microsoft.com/office/drawing/2014/main" id="{371252C3-1C5F-4BCF-B33F-2AFC8069B825}"/>
                    </a:ext>
                  </a:extLst>
                </p:cNvPr>
                <p:cNvSpPr>
                  <a:spLocks/>
                </p:cNvSpPr>
                <p:nvPr/>
              </p:nvSpPr>
              <p:spPr bwMode="gray">
                <a:xfrm>
                  <a:off x="1794" y="1757"/>
                  <a:ext cx="26" cy="36"/>
                </a:xfrm>
                <a:custGeom>
                  <a:avLst/>
                  <a:gdLst>
                    <a:gd name="T0" fmla="*/ 8 w 16"/>
                    <a:gd name="T1" fmla="*/ 29 h 21"/>
                    <a:gd name="T2" fmla="*/ 15 w 16"/>
                    <a:gd name="T3" fmla="*/ 29 h 21"/>
                    <a:gd name="T4" fmla="*/ 20 w 16"/>
                    <a:gd name="T5" fmla="*/ 24 h 21"/>
                    <a:gd name="T6" fmla="*/ 26 w 16"/>
                    <a:gd name="T7" fmla="*/ 17 h 21"/>
                    <a:gd name="T8" fmla="*/ 23 w 16"/>
                    <a:gd name="T9" fmla="*/ 7 h 21"/>
                    <a:gd name="T10" fmla="*/ 15 w 16"/>
                    <a:gd name="T11" fmla="*/ 0 h 21"/>
                    <a:gd name="T12" fmla="*/ 11 w 16"/>
                    <a:gd name="T13" fmla="*/ 14 h 21"/>
                    <a:gd name="T14" fmla="*/ 5 w 16"/>
                    <a:gd name="T15" fmla="*/ 21 h 21"/>
                    <a:gd name="T16" fmla="*/ 0 w 16"/>
                    <a:gd name="T17" fmla="*/ 31 h 21"/>
                    <a:gd name="T18" fmla="*/ 8 w 16"/>
                    <a:gd name="T19" fmla="*/ 29 h 2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6" h="21">
                      <a:moveTo>
                        <a:pt x="5" y="17"/>
                      </a:moveTo>
                      <a:cubicBezTo>
                        <a:pt x="5" y="17"/>
                        <a:pt x="9" y="21"/>
                        <a:pt x="9" y="17"/>
                      </a:cubicBezTo>
                      <a:cubicBezTo>
                        <a:pt x="9" y="14"/>
                        <a:pt x="12" y="14"/>
                        <a:pt x="12" y="14"/>
                      </a:cubicBezTo>
                      <a:cubicBezTo>
                        <a:pt x="16" y="10"/>
                        <a:pt x="16" y="10"/>
                        <a:pt x="16" y="10"/>
                      </a:cubicBezTo>
                      <a:cubicBezTo>
                        <a:pt x="14" y="4"/>
                        <a:pt x="14" y="4"/>
                        <a:pt x="14" y="4"/>
                      </a:cubicBezTo>
                      <a:cubicBezTo>
                        <a:pt x="9" y="0"/>
                        <a:pt x="9" y="0"/>
                        <a:pt x="9" y="0"/>
                      </a:cubicBezTo>
                      <a:cubicBezTo>
                        <a:pt x="7" y="8"/>
                        <a:pt x="7" y="8"/>
                        <a:pt x="7" y="8"/>
                      </a:cubicBezTo>
                      <a:cubicBezTo>
                        <a:pt x="7" y="8"/>
                        <a:pt x="3" y="9"/>
                        <a:pt x="3" y="12"/>
                      </a:cubicBezTo>
                      <a:cubicBezTo>
                        <a:pt x="3" y="15"/>
                        <a:pt x="0" y="18"/>
                        <a:pt x="0" y="18"/>
                      </a:cubicBezTo>
                      <a:lnTo>
                        <a:pt x="5" y="17"/>
                      </a:lnTo>
                      <a:close/>
                    </a:path>
                  </a:pathLst>
                </a:custGeom>
                <a:grpFill/>
                <a:ln w="3175" cap="flat" cmpd="sng">
                  <a:solidFill>
                    <a:schemeClr val="accent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76" name="Freeform 98">
                  <a:extLst>
                    <a:ext uri="{FF2B5EF4-FFF2-40B4-BE49-F238E27FC236}">
                      <a16:creationId xmlns:a16="http://schemas.microsoft.com/office/drawing/2014/main" id="{D799D845-A1BE-47DC-9F8C-ECB8BEA194DA}"/>
                    </a:ext>
                  </a:extLst>
                </p:cNvPr>
                <p:cNvSpPr>
                  <a:spLocks/>
                </p:cNvSpPr>
                <p:nvPr/>
              </p:nvSpPr>
              <p:spPr bwMode="gray">
                <a:xfrm>
                  <a:off x="1794" y="1700"/>
                  <a:ext cx="28" cy="45"/>
                </a:xfrm>
                <a:custGeom>
                  <a:avLst/>
                  <a:gdLst>
                    <a:gd name="T0" fmla="*/ 0 w 17"/>
                    <a:gd name="T1" fmla="*/ 42 h 27"/>
                    <a:gd name="T2" fmla="*/ 18 w 17"/>
                    <a:gd name="T3" fmla="*/ 38 h 27"/>
                    <a:gd name="T4" fmla="*/ 25 w 17"/>
                    <a:gd name="T5" fmla="*/ 38 h 27"/>
                    <a:gd name="T6" fmla="*/ 25 w 17"/>
                    <a:gd name="T7" fmla="*/ 23 h 27"/>
                    <a:gd name="T8" fmla="*/ 28 w 17"/>
                    <a:gd name="T9" fmla="*/ 13 h 27"/>
                    <a:gd name="T10" fmla="*/ 28 w 17"/>
                    <a:gd name="T11" fmla="*/ 7 h 27"/>
                    <a:gd name="T12" fmla="*/ 28 w 17"/>
                    <a:gd name="T13" fmla="*/ 0 h 27"/>
                    <a:gd name="T14" fmla="*/ 20 w 17"/>
                    <a:gd name="T15" fmla="*/ 0 h 27"/>
                    <a:gd name="T16" fmla="*/ 20 w 17"/>
                    <a:gd name="T17" fmla="*/ 7 h 27"/>
                    <a:gd name="T18" fmla="*/ 13 w 17"/>
                    <a:gd name="T19" fmla="*/ 13 h 27"/>
                    <a:gd name="T20" fmla="*/ 13 w 17"/>
                    <a:gd name="T21" fmla="*/ 22 h 27"/>
                    <a:gd name="T22" fmla="*/ 8 w 17"/>
                    <a:gd name="T23" fmla="*/ 27 h 27"/>
                    <a:gd name="T24" fmla="*/ 3 w 17"/>
                    <a:gd name="T25" fmla="*/ 33 h 27"/>
                    <a:gd name="T26" fmla="*/ 0 w 17"/>
                    <a:gd name="T27" fmla="*/ 42 h 2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7" h="27">
                      <a:moveTo>
                        <a:pt x="0" y="25"/>
                      </a:moveTo>
                      <a:cubicBezTo>
                        <a:pt x="11" y="23"/>
                        <a:pt x="11" y="23"/>
                        <a:pt x="11" y="23"/>
                      </a:cubicBezTo>
                      <a:cubicBezTo>
                        <a:pt x="11" y="23"/>
                        <a:pt x="15" y="27"/>
                        <a:pt x="15" y="23"/>
                      </a:cubicBezTo>
                      <a:cubicBezTo>
                        <a:pt x="15" y="20"/>
                        <a:pt x="12" y="16"/>
                        <a:pt x="15" y="14"/>
                      </a:cubicBezTo>
                      <a:cubicBezTo>
                        <a:pt x="17" y="12"/>
                        <a:pt x="17" y="8"/>
                        <a:pt x="17" y="8"/>
                      </a:cubicBezTo>
                      <a:cubicBezTo>
                        <a:pt x="17" y="4"/>
                        <a:pt x="17" y="4"/>
                        <a:pt x="17" y="4"/>
                      </a:cubicBezTo>
                      <a:cubicBezTo>
                        <a:pt x="17" y="0"/>
                        <a:pt x="17" y="0"/>
                        <a:pt x="17" y="0"/>
                      </a:cubicBezTo>
                      <a:cubicBezTo>
                        <a:pt x="12" y="0"/>
                        <a:pt x="12" y="0"/>
                        <a:pt x="12" y="0"/>
                      </a:cubicBezTo>
                      <a:cubicBezTo>
                        <a:pt x="12" y="4"/>
                        <a:pt x="12" y="4"/>
                        <a:pt x="12" y="4"/>
                      </a:cubicBezTo>
                      <a:cubicBezTo>
                        <a:pt x="8" y="8"/>
                        <a:pt x="8" y="8"/>
                        <a:pt x="8" y="8"/>
                      </a:cubicBezTo>
                      <a:cubicBezTo>
                        <a:pt x="8" y="13"/>
                        <a:pt x="8" y="13"/>
                        <a:pt x="8" y="13"/>
                      </a:cubicBezTo>
                      <a:cubicBezTo>
                        <a:pt x="5" y="16"/>
                        <a:pt x="5" y="16"/>
                        <a:pt x="5" y="16"/>
                      </a:cubicBezTo>
                      <a:cubicBezTo>
                        <a:pt x="2" y="20"/>
                        <a:pt x="2" y="20"/>
                        <a:pt x="2" y="20"/>
                      </a:cubicBezTo>
                      <a:lnTo>
                        <a:pt x="0" y="25"/>
                      </a:lnTo>
                      <a:close/>
                    </a:path>
                  </a:pathLst>
                </a:custGeom>
                <a:grpFill/>
                <a:ln w="3175" cap="flat" cmpd="sng">
                  <a:solidFill>
                    <a:schemeClr val="accent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77" name="Freeform 99">
                  <a:extLst>
                    <a:ext uri="{FF2B5EF4-FFF2-40B4-BE49-F238E27FC236}">
                      <a16:creationId xmlns:a16="http://schemas.microsoft.com/office/drawing/2014/main" id="{4177EE73-137B-4171-9BA0-1025BE883DE1}"/>
                    </a:ext>
                  </a:extLst>
                </p:cNvPr>
                <p:cNvSpPr>
                  <a:spLocks/>
                </p:cNvSpPr>
                <p:nvPr/>
              </p:nvSpPr>
              <p:spPr bwMode="gray">
                <a:xfrm>
                  <a:off x="1763" y="1660"/>
                  <a:ext cx="41" cy="54"/>
                </a:xfrm>
                <a:custGeom>
                  <a:avLst/>
                  <a:gdLst>
                    <a:gd name="T0" fmla="*/ 31 w 24"/>
                    <a:gd name="T1" fmla="*/ 54 h 32"/>
                    <a:gd name="T2" fmla="*/ 36 w 24"/>
                    <a:gd name="T3" fmla="*/ 44 h 32"/>
                    <a:gd name="T4" fmla="*/ 36 w 24"/>
                    <a:gd name="T5" fmla="*/ 37 h 32"/>
                    <a:gd name="T6" fmla="*/ 36 w 24"/>
                    <a:gd name="T7" fmla="*/ 27 h 32"/>
                    <a:gd name="T8" fmla="*/ 26 w 24"/>
                    <a:gd name="T9" fmla="*/ 17 h 32"/>
                    <a:gd name="T10" fmla="*/ 17 w 24"/>
                    <a:gd name="T11" fmla="*/ 10 h 32"/>
                    <a:gd name="T12" fmla="*/ 10 w 24"/>
                    <a:gd name="T13" fmla="*/ 10 h 32"/>
                    <a:gd name="T14" fmla="*/ 0 w 24"/>
                    <a:gd name="T15" fmla="*/ 10 h 32"/>
                    <a:gd name="T16" fmla="*/ 0 w 24"/>
                    <a:gd name="T17" fmla="*/ 35 h 32"/>
                    <a:gd name="T18" fmla="*/ 7 w 24"/>
                    <a:gd name="T19" fmla="*/ 42 h 32"/>
                    <a:gd name="T20" fmla="*/ 15 w 24"/>
                    <a:gd name="T21" fmla="*/ 51 h 32"/>
                    <a:gd name="T22" fmla="*/ 31 w 24"/>
                    <a:gd name="T23" fmla="*/ 54 h 3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4" h="32">
                      <a:moveTo>
                        <a:pt x="18" y="32"/>
                      </a:moveTo>
                      <a:cubicBezTo>
                        <a:pt x="18" y="29"/>
                        <a:pt x="21" y="26"/>
                        <a:pt x="21" y="26"/>
                      </a:cubicBezTo>
                      <a:cubicBezTo>
                        <a:pt x="21" y="26"/>
                        <a:pt x="21" y="28"/>
                        <a:pt x="21" y="22"/>
                      </a:cubicBezTo>
                      <a:cubicBezTo>
                        <a:pt x="21" y="16"/>
                        <a:pt x="24" y="19"/>
                        <a:pt x="21" y="16"/>
                      </a:cubicBezTo>
                      <a:cubicBezTo>
                        <a:pt x="18" y="14"/>
                        <a:pt x="15" y="10"/>
                        <a:pt x="15" y="10"/>
                      </a:cubicBezTo>
                      <a:cubicBezTo>
                        <a:pt x="10" y="6"/>
                        <a:pt x="10" y="6"/>
                        <a:pt x="10" y="6"/>
                      </a:cubicBezTo>
                      <a:cubicBezTo>
                        <a:pt x="6" y="6"/>
                        <a:pt x="6" y="6"/>
                        <a:pt x="6" y="6"/>
                      </a:cubicBezTo>
                      <a:cubicBezTo>
                        <a:pt x="6" y="6"/>
                        <a:pt x="0" y="0"/>
                        <a:pt x="0" y="6"/>
                      </a:cubicBezTo>
                      <a:cubicBezTo>
                        <a:pt x="0" y="11"/>
                        <a:pt x="0" y="21"/>
                        <a:pt x="0" y="21"/>
                      </a:cubicBezTo>
                      <a:cubicBezTo>
                        <a:pt x="4" y="25"/>
                        <a:pt x="4" y="25"/>
                        <a:pt x="4" y="25"/>
                      </a:cubicBezTo>
                      <a:cubicBezTo>
                        <a:pt x="9" y="30"/>
                        <a:pt x="9" y="30"/>
                        <a:pt x="9" y="30"/>
                      </a:cubicBezTo>
                      <a:lnTo>
                        <a:pt x="18" y="32"/>
                      </a:lnTo>
                      <a:close/>
                    </a:path>
                  </a:pathLst>
                </a:custGeom>
                <a:grpFill/>
                <a:ln w="3175" cap="flat" cmpd="sng">
                  <a:solidFill>
                    <a:schemeClr val="accent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78" name="Freeform 100">
                  <a:extLst>
                    <a:ext uri="{FF2B5EF4-FFF2-40B4-BE49-F238E27FC236}">
                      <a16:creationId xmlns:a16="http://schemas.microsoft.com/office/drawing/2014/main" id="{022ACB53-047D-44BA-A933-F7B73807684B}"/>
                    </a:ext>
                  </a:extLst>
                </p:cNvPr>
                <p:cNvSpPr>
                  <a:spLocks/>
                </p:cNvSpPr>
                <p:nvPr/>
              </p:nvSpPr>
              <p:spPr bwMode="gray">
                <a:xfrm>
                  <a:off x="1758" y="1707"/>
                  <a:ext cx="27" cy="69"/>
                </a:xfrm>
                <a:custGeom>
                  <a:avLst/>
                  <a:gdLst>
                    <a:gd name="T0" fmla="*/ 5 w 16"/>
                    <a:gd name="T1" fmla="*/ 69 h 41"/>
                    <a:gd name="T2" fmla="*/ 19 w 16"/>
                    <a:gd name="T3" fmla="*/ 56 h 41"/>
                    <a:gd name="T4" fmla="*/ 19 w 16"/>
                    <a:gd name="T5" fmla="*/ 40 h 41"/>
                    <a:gd name="T6" fmla="*/ 19 w 16"/>
                    <a:gd name="T7" fmla="*/ 32 h 41"/>
                    <a:gd name="T8" fmla="*/ 19 w 16"/>
                    <a:gd name="T9" fmla="*/ 24 h 41"/>
                    <a:gd name="T10" fmla="*/ 27 w 16"/>
                    <a:gd name="T11" fmla="*/ 15 h 41"/>
                    <a:gd name="T12" fmla="*/ 19 w 16"/>
                    <a:gd name="T13" fmla="*/ 7 h 41"/>
                    <a:gd name="T14" fmla="*/ 10 w 16"/>
                    <a:gd name="T15" fmla="*/ 5 h 41"/>
                    <a:gd name="T16" fmla="*/ 5 w 16"/>
                    <a:gd name="T17" fmla="*/ 10 h 41"/>
                    <a:gd name="T18" fmla="*/ 5 w 16"/>
                    <a:gd name="T19" fmla="*/ 19 h 41"/>
                    <a:gd name="T20" fmla="*/ 5 w 16"/>
                    <a:gd name="T21" fmla="*/ 37 h 41"/>
                    <a:gd name="T22" fmla="*/ 0 w 16"/>
                    <a:gd name="T23" fmla="*/ 42 h 41"/>
                    <a:gd name="T24" fmla="*/ 0 w 16"/>
                    <a:gd name="T25" fmla="*/ 57 h 41"/>
                    <a:gd name="T26" fmla="*/ 5 w 16"/>
                    <a:gd name="T27" fmla="*/ 69 h 4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6" h="41">
                      <a:moveTo>
                        <a:pt x="3" y="41"/>
                      </a:moveTo>
                      <a:cubicBezTo>
                        <a:pt x="11" y="33"/>
                        <a:pt x="11" y="33"/>
                        <a:pt x="11" y="33"/>
                      </a:cubicBezTo>
                      <a:cubicBezTo>
                        <a:pt x="11" y="24"/>
                        <a:pt x="11" y="24"/>
                        <a:pt x="11" y="24"/>
                      </a:cubicBezTo>
                      <a:cubicBezTo>
                        <a:pt x="11" y="19"/>
                        <a:pt x="11" y="19"/>
                        <a:pt x="11" y="19"/>
                      </a:cubicBezTo>
                      <a:cubicBezTo>
                        <a:pt x="11" y="14"/>
                        <a:pt x="11" y="14"/>
                        <a:pt x="11" y="14"/>
                      </a:cubicBezTo>
                      <a:cubicBezTo>
                        <a:pt x="16" y="9"/>
                        <a:pt x="16" y="9"/>
                        <a:pt x="16" y="9"/>
                      </a:cubicBezTo>
                      <a:cubicBezTo>
                        <a:pt x="11" y="4"/>
                        <a:pt x="11" y="4"/>
                        <a:pt x="11" y="4"/>
                      </a:cubicBezTo>
                      <a:cubicBezTo>
                        <a:pt x="11" y="4"/>
                        <a:pt x="9" y="0"/>
                        <a:pt x="6" y="3"/>
                      </a:cubicBezTo>
                      <a:cubicBezTo>
                        <a:pt x="3" y="6"/>
                        <a:pt x="3" y="6"/>
                        <a:pt x="3" y="6"/>
                      </a:cubicBezTo>
                      <a:cubicBezTo>
                        <a:pt x="3" y="6"/>
                        <a:pt x="3" y="6"/>
                        <a:pt x="3" y="11"/>
                      </a:cubicBezTo>
                      <a:cubicBezTo>
                        <a:pt x="3" y="15"/>
                        <a:pt x="3" y="22"/>
                        <a:pt x="3" y="22"/>
                      </a:cubicBezTo>
                      <a:cubicBezTo>
                        <a:pt x="0" y="25"/>
                        <a:pt x="0" y="25"/>
                        <a:pt x="0" y="25"/>
                      </a:cubicBezTo>
                      <a:cubicBezTo>
                        <a:pt x="0" y="34"/>
                        <a:pt x="0" y="34"/>
                        <a:pt x="0" y="34"/>
                      </a:cubicBezTo>
                      <a:lnTo>
                        <a:pt x="3" y="41"/>
                      </a:lnTo>
                      <a:close/>
                    </a:path>
                  </a:pathLst>
                </a:custGeom>
                <a:grpFill/>
                <a:ln w="3175" cap="flat" cmpd="sng">
                  <a:solidFill>
                    <a:schemeClr val="accent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79" name="Freeform 101">
                  <a:extLst>
                    <a:ext uri="{FF2B5EF4-FFF2-40B4-BE49-F238E27FC236}">
                      <a16:creationId xmlns:a16="http://schemas.microsoft.com/office/drawing/2014/main" id="{DABBD7EF-01F4-4BCD-BF2C-2887BEC4110E}"/>
                    </a:ext>
                  </a:extLst>
                </p:cNvPr>
                <p:cNvSpPr>
                  <a:spLocks/>
                </p:cNvSpPr>
                <p:nvPr/>
              </p:nvSpPr>
              <p:spPr bwMode="gray">
                <a:xfrm>
                  <a:off x="1394" y="1088"/>
                  <a:ext cx="37" cy="32"/>
                </a:xfrm>
                <a:custGeom>
                  <a:avLst/>
                  <a:gdLst>
                    <a:gd name="T0" fmla="*/ 13 w 22"/>
                    <a:gd name="T1" fmla="*/ 32 h 19"/>
                    <a:gd name="T2" fmla="*/ 29 w 22"/>
                    <a:gd name="T3" fmla="*/ 32 h 19"/>
                    <a:gd name="T4" fmla="*/ 29 w 22"/>
                    <a:gd name="T5" fmla="*/ 15 h 19"/>
                    <a:gd name="T6" fmla="*/ 7 w 22"/>
                    <a:gd name="T7" fmla="*/ 7 h 19"/>
                    <a:gd name="T8" fmla="*/ 2 w 22"/>
                    <a:gd name="T9" fmla="*/ 0 h 19"/>
                    <a:gd name="T10" fmla="*/ 0 w 22"/>
                    <a:gd name="T11" fmla="*/ 15 h 19"/>
                    <a:gd name="T12" fmla="*/ 0 w 22"/>
                    <a:gd name="T13" fmla="*/ 24 h 19"/>
                    <a:gd name="T14" fmla="*/ 13 w 22"/>
                    <a:gd name="T15" fmla="*/ 32 h 1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2" h="19">
                      <a:moveTo>
                        <a:pt x="8" y="19"/>
                      </a:moveTo>
                      <a:cubicBezTo>
                        <a:pt x="17" y="19"/>
                        <a:pt x="17" y="19"/>
                        <a:pt x="17" y="19"/>
                      </a:cubicBezTo>
                      <a:cubicBezTo>
                        <a:pt x="17" y="19"/>
                        <a:pt x="22" y="14"/>
                        <a:pt x="17" y="9"/>
                      </a:cubicBezTo>
                      <a:cubicBezTo>
                        <a:pt x="11" y="4"/>
                        <a:pt x="4" y="4"/>
                        <a:pt x="4" y="4"/>
                      </a:cubicBezTo>
                      <a:cubicBezTo>
                        <a:pt x="1" y="0"/>
                        <a:pt x="1" y="0"/>
                        <a:pt x="1" y="0"/>
                      </a:cubicBezTo>
                      <a:cubicBezTo>
                        <a:pt x="0" y="9"/>
                        <a:pt x="0" y="9"/>
                        <a:pt x="0" y="9"/>
                      </a:cubicBezTo>
                      <a:cubicBezTo>
                        <a:pt x="0" y="14"/>
                        <a:pt x="0" y="14"/>
                        <a:pt x="0" y="14"/>
                      </a:cubicBezTo>
                      <a:lnTo>
                        <a:pt x="8" y="19"/>
                      </a:lnTo>
                      <a:close/>
                    </a:path>
                  </a:pathLst>
                </a:custGeom>
                <a:grpFill/>
                <a:ln w="3175" cap="flat" cmpd="sng">
                  <a:solidFill>
                    <a:schemeClr val="accent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80" name="Freeform 102">
                  <a:extLst>
                    <a:ext uri="{FF2B5EF4-FFF2-40B4-BE49-F238E27FC236}">
                      <a16:creationId xmlns:a16="http://schemas.microsoft.com/office/drawing/2014/main" id="{1A88E71B-6833-4117-828C-067EAB0F59D8}"/>
                    </a:ext>
                  </a:extLst>
                </p:cNvPr>
                <p:cNvSpPr>
                  <a:spLocks/>
                </p:cNvSpPr>
                <p:nvPr/>
              </p:nvSpPr>
              <p:spPr bwMode="gray">
                <a:xfrm>
                  <a:off x="1506" y="930"/>
                  <a:ext cx="25" cy="58"/>
                </a:xfrm>
                <a:custGeom>
                  <a:avLst/>
                  <a:gdLst>
                    <a:gd name="T0" fmla="*/ 0 w 15"/>
                    <a:gd name="T1" fmla="*/ 48 h 34"/>
                    <a:gd name="T2" fmla="*/ 15 w 15"/>
                    <a:gd name="T3" fmla="*/ 58 h 34"/>
                    <a:gd name="T4" fmla="*/ 25 w 15"/>
                    <a:gd name="T5" fmla="*/ 58 h 34"/>
                    <a:gd name="T6" fmla="*/ 25 w 15"/>
                    <a:gd name="T7" fmla="*/ 49 h 34"/>
                    <a:gd name="T8" fmla="*/ 25 w 15"/>
                    <a:gd name="T9" fmla="*/ 38 h 34"/>
                    <a:gd name="T10" fmla="*/ 25 w 15"/>
                    <a:gd name="T11" fmla="*/ 26 h 34"/>
                    <a:gd name="T12" fmla="*/ 20 w 15"/>
                    <a:gd name="T13" fmla="*/ 10 h 34"/>
                    <a:gd name="T14" fmla="*/ 20 w 15"/>
                    <a:gd name="T15" fmla="*/ 2 h 34"/>
                    <a:gd name="T16" fmla="*/ 0 w 15"/>
                    <a:gd name="T17" fmla="*/ 0 h 34"/>
                    <a:gd name="T18" fmla="*/ 0 w 15"/>
                    <a:gd name="T19" fmla="*/ 10 h 34"/>
                    <a:gd name="T20" fmla="*/ 0 w 15"/>
                    <a:gd name="T21" fmla="*/ 20 h 34"/>
                    <a:gd name="T22" fmla="*/ 10 w 15"/>
                    <a:gd name="T23" fmla="*/ 29 h 34"/>
                    <a:gd name="T24" fmla="*/ 0 w 15"/>
                    <a:gd name="T25" fmla="*/ 48 h 3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5" h="34">
                      <a:moveTo>
                        <a:pt x="0" y="28"/>
                      </a:moveTo>
                      <a:cubicBezTo>
                        <a:pt x="9" y="34"/>
                        <a:pt x="9" y="34"/>
                        <a:pt x="9" y="34"/>
                      </a:cubicBezTo>
                      <a:cubicBezTo>
                        <a:pt x="15" y="34"/>
                        <a:pt x="15" y="34"/>
                        <a:pt x="15" y="34"/>
                      </a:cubicBezTo>
                      <a:cubicBezTo>
                        <a:pt x="15" y="34"/>
                        <a:pt x="15" y="33"/>
                        <a:pt x="15" y="29"/>
                      </a:cubicBezTo>
                      <a:cubicBezTo>
                        <a:pt x="15" y="26"/>
                        <a:pt x="15" y="22"/>
                        <a:pt x="15" y="22"/>
                      </a:cubicBezTo>
                      <a:cubicBezTo>
                        <a:pt x="15" y="15"/>
                        <a:pt x="15" y="15"/>
                        <a:pt x="15" y="15"/>
                      </a:cubicBezTo>
                      <a:cubicBezTo>
                        <a:pt x="12" y="6"/>
                        <a:pt x="12" y="6"/>
                        <a:pt x="12" y="6"/>
                      </a:cubicBezTo>
                      <a:cubicBezTo>
                        <a:pt x="12" y="1"/>
                        <a:pt x="12" y="1"/>
                        <a:pt x="12" y="1"/>
                      </a:cubicBezTo>
                      <a:cubicBezTo>
                        <a:pt x="0" y="0"/>
                        <a:pt x="0" y="0"/>
                        <a:pt x="0" y="0"/>
                      </a:cubicBezTo>
                      <a:cubicBezTo>
                        <a:pt x="0" y="6"/>
                        <a:pt x="0" y="6"/>
                        <a:pt x="0" y="6"/>
                      </a:cubicBezTo>
                      <a:cubicBezTo>
                        <a:pt x="0" y="12"/>
                        <a:pt x="0" y="12"/>
                        <a:pt x="0" y="12"/>
                      </a:cubicBezTo>
                      <a:cubicBezTo>
                        <a:pt x="6" y="17"/>
                        <a:pt x="6" y="17"/>
                        <a:pt x="6" y="17"/>
                      </a:cubicBezTo>
                      <a:lnTo>
                        <a:pt x="0" y="28"/>
                      </a:lnTo>
                      <a:close/>
                    </a:path>
                  </a:pathLst>
                </a:custGeom>
                <a:grpFill/>
                <a:ln w="3175" cap="flat" cmpd="sng">
                  <a:solidFill>
                    <a:schemeClr val="accent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grpSp>
        </p:grpSp>
        <p:grpSp>
          <p:nvGrpSpPr>
            <p:cNvPr id="15" name="Group 278">
              <a:extLst>
                <a:ext uri="{FF2B5EF4-FFF2-40B4-BE49-F238E27FC236}">
                  <a16:creationId xmlns:a16="http://schemas.microsoft.com/office/drawing/2014/main" id="{816D81A4-992F-4EBA-9CC7-689C9E520563}"/>
                </a:ext>
              </a:extLst>
            </p:cNvPr>
            <p:cNvGrpSpPr>
              <a:grpSpLocks/>
            </p:cNvGrpSpPr>
            <p:nvPr/>
          </p:nvGrpSpPr>
          <p:grpSpPr bwMode="gray">
            <a:xfrm>
              <a:off x="3153963" y="2028400"/>
              <a:ext cx="6899358" cy="4264116"/>
              <a:chOff x="987" y="635"/>
              <a:chExt cx="4134" cy="2555"/>
            </a:xfrm>
            <a:solidFill>
              <a:schemeClr val="accent2">
                <a:lumMod val="40000"/>
                <a:lumOff val="60000"/>
              </a:schemeClr>
            </a:solidFill>
          </p:grpSpPr>
          <p:sp>
            <p:nvSpPr>
              <p:cNvPr id="16" name="Freeform 31">
                <a:extLst>
                  <a:ext uri="{FF2B5EF4-FFF2-40B4-BE49-F238E27FC236}">
                    <a16:creationId xmlns:a16="http://schemas.microsoft.com/office/drawing/2014/main" id="{68985E2E-32A6-4A7C-8EEB-CD3283F971D7}"/>
                  </a:ext>
                </a:extLst>
              </p:cNvPr>
              <p:cNvSpPr>
                <a:spLocks/>
              </p:cNvSpPr>
              <p:nvPr/>
            </p:nvSpPr>
            <p:spPr bwMode="gray">
              <a:xfrm>
                <a:off x="4683" y="1054"/>
                <a:ext cx="139" cy="250"/>
              </a:xfrm>
              <a:custGeom>
                <a:avLst/>
                <a:gdLst>
                  <a:gd name="T0" fmla="*/ 0 w 138"/>
                  <a:gd name="T1" fmla="*/ 32 h 248"/>
                  <a:gd name="T2" fmla="*/ 6 w 138"/>
                  <a:gd name="T3" fmla="*/ 42 h 248"/>
                  <a:gd name="T4" fmla="*/ 4 w 138"/>
                  <a:gd name="T5" fmla="*/ 46 h 248"/>
                  <a:gd name="T6" fmla="*/ 8 w 138"/>
                  <a:gd name="T7" fmla="*/ 50 h 248"/>
                  <a:gd name="T8" fmla="*/ 8 w 138"/>
                  <a:gd name="T9" fmla="*/ 54 h 248"/>
                  <a:gd name="T10" fmla="*/ 20 w 138"/>
                  <a:gd name="T11" fmla="*/ 83 h 248"/>
                  <a:gd name="T12" fmla="*/ 24 w 138"/>
                  <a:gd name="T13" fmla="*/ 103 h 248"/>
                  <a:gd name="T14" fmla="*/ 18 w 138"/>
                  <a:gd name="T15" fmla="*/ 115 h 248"/>
                  <a:gd name="T16" fmla="*/ 20 w 138"/>
                  <a:gd name="T17" fmla="*/ 125 h 248"/>
                  <a:gd name="T18" fmla="*/ 32 w 138"/>
                  <a:gd name="T19" fmla="*/ 153 h 248"/>
                  <a:gd name="T20" fmla="*/ 30 w 138"/>
                  <a:gd name="T21" fmla="*/ 165 h 248"/>
                  <a:gd name="T22" fmla="*/ 32 w 138"/>
                  <a:gd name="T23" fmla="*/ 171 h 248"/>
                  <a:gd name="T24" fmla="*/ 34 w 138"/>
                  <a:gd name="T25" fmla="*/ 169 h 248"/>
                  <a:gd name="T26" fmla="*/ 34 w 138"/>
                  <a:gd name="T27" fmla="*/ 167 h 248"/>
                  <a:gd name="T28" fmla="*/ 38 w 138"/>
                  <a:gd name="T29" fmla="*/ 165 h 248"/>
                  <a:gd name="T30" fmla="*/ 46 w 138"/>
                  <a:gd name="T31" fmla="*/ 179 h 248"/>
                  <a:gd name="T32" fmla="*/ 50 w 138"/>
                  <a:gd name="T33" fmla="*/ 204 h 248"/>
                  <a:gd name="T34" fmla="*/ 50 w 138"/>
                  <a:gd name="T35" fmla="*/ 218 h 248"/>
                  <a:gd name="T36" fmla="*/ 56 w 138"/>
                  <a:gd name="T37" fmla="*/ 234 h 248"/>
                  <a:gd name="T38" fmla="*/ 64 w 138"/>
                  <a:gd name="T39" fmla="*/ 250 h 248"/>
                  <a:gd name="T40" fmla="*/ 117 w 138"/>
                  <a:gd name="T41" fmla="*/ 238 h 248"/>
                  <a:gd name="T42" fmla="*/ 117 w 138"/>
                  <a:gd name="T43" fmla="*/ 234 h 248"/>
                  <a:gd name="T44" fmla="*/ 111 w 138"/>
                  <a:gd name="T45" fmla="*/ 228 h 248"/>
                  <a:gd name="T46" fmla="*/ 111 w 138"/>
                  <a:gd name="T47" fmla="*/ 218 h 248"/>
                  <a:gd name="T48" fmla="*/ 113 w 138"/>
                  <a:gd name="T49" fmla="*/ 214 h 248"/>
                  <a:gd name="T50" fmla="*/ 111 w 138"/>
                  <a:gd name="T51" fmla="*/ 204 h 248"/>
                  <a:gd name="T52" fmla="*/ 107 w 138"/>
                  <a:gd name="T53" fmla="*/ 163 h 248"/>
                  <a:gd name="T54" fmla="*/ 107 w 138"/>
                  <a:gd name="T55" fmla="*/ 151 h 248"/>
                  <a:gd name="T56" fmla="*/ 111 w 138"/>
                  <a:gd name="T57" fmla="*/ 127 h 248"/>
                  <a:gd name="T58" fmla="*/ 115 w 138"/>
                  <a:gd name="T59" fmla="*/ 111 h 248"/>
                  <a:gd name="T60" fmla="*/ 117 w 138"/>
                  <a:gd name="T61" fmla="*/ 101 h 248"/>
                  <a:gd name="T62" fmla="*/ 111 w 138"/>
                  <a:gd name="T63" fmla="*/ 91 h 248"/>
                  <a:gd name="T64" fmla="*/ 111 w 138"/>
                  <a:gd name="T65" fmla="*/ 83 h 248"/>
                  <a:gd name="T66" fmla="*/ 115 w 138"/>
                  <a:gd name="T67" fmla="*/ 77 h 248"/>
                  <a:gd name="T68" fmla="*/ 131 w 138"/>
                  <a:gd name="T69" fmla="*/ 65 h 248"/>
                  <a:gd name="T70" fmla="*/ 139 w 138"/>
                  <a:gd name="T71" fmla="*/ 42 h 248"/>
                  <a:gd name="T72" fmla="*/ 131 w 138"/>
                  <a:gd name="T73" fmla="*/ 28 h 248"/>
                  <a:gd name="T74" fmla="*/ 129 w 138"/>
                  <a:gd name="T75" fmla="*/ 22 h 248"/>
                  <a:gd name="T76" fmla="*/ 133 w 138"/>
                  <a:gd name="T77" fmla="*/ 18 h 248"/>
                  <a:gd name="T78" fmla="*/ 131 w 138"/>
                  <a:gd name="T79" fmla="*/ 14 h 248"/>
                  <a:gd name="T80" fmla="*/ 127 w 138"/>
                  <a:gd name="T81" fmla="*/ 0 h 248"/>
                  <a:gd name="T82" fmla="*/ 0 w 138"/>
                  <a:gd name="T83" fmla="*/ 32 h 248"/>
                  <a:gd name="T84" fmla="*/ 0 w 138"/>
                  <a:gd name="T85" fmla="*/ 32 h 24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38" h="248">
                    <a:moveTo>
                      <a:pt x="0" y="32"/>
                    </a:moveTo>
                    <a:lnTo>
                      <a:pt x="6" y="42"/>
                    </a:lnTo>
                    <a:lnTo>
                      <a:pt x="4" y="46"/>
                    </a:lnTo>
                    <a:lnTo>
                      <a:pt x="8" y="50"/>
                    </a:lnTo>
                    <a:lnTo>
                      <a:pt x="8" y="54"/>
                    </a:lnTo>
                    <a:lnTo>
                      <a:pt x="20" y="82"/>
                    </a:lnTo>
                    <a:lnTo>
                      <a:pt x="24" y="102"/>
                    </a:lnTo>
                    <a:lnTo>
                      <a:pt x="18" y="114"/>
                    </a:lnTo>
                    <a:lnTo>
                      <a:pt x="20" y="124"/>
                    </a:lnTo>
                    <a:lnTo>
                      <a:pt x="32" y="152"/>
                    </a:lnTo>
                    <a:lnTo>
                      <a:pt x="30" y="164"/>
                    </a:lnTo>
                    <a:lnTo>
                      <a:pt x="32" y="170"/>
                    </a:lnTo>
                    <a:lnTo>
                      <a:pt x="34" y="168"/>
                    </a:lnTo>
                    <a:lnTo>
                      <a:pt x="34" y="166"/>
                    </a:lnTo>
                    <a:lnTo>
                      <a:pt x="38" y="164"/>
                    </a:lnTo>
                    <a:lnTo>
                      <a:pt x="46" y="178"/>
                    </a:lnTo>
                    <a:lnTo>
                      <a:pt x="50" y="202"/>
                    </a:lnTo>
                    <a:lnTo>
                      <a:pt x="50" y="216"/>
                    </a:lnTo>
                    <a:lnTo>
                      <a:pt x="56" y="232"/>
                    </a:lnTo>
                    <a:lnTo>
                      <a:pt x="64" y="248"/>
                    </a:lnTo>
                    <a:lnTo>
                      <a:pt x="116" y="236"/>
                    </a:lnTo>
                    <a:lnTo>
                      <a:pt x="116" y="232"/>
                    </a:lnTo>
                    <a:lnTo>
                      <a:pt x="110" y="226"/>
                    </a:lnTo>
                    <a:lnTo>
                      <a:pt x="110" y="216"/>
                    </a:lnTo>
                    <a:lnTo>
                      <a:pt x="112" y="212"/>
                    </a:lnTo>
                    <a:lnTo>
                      <a:pt x="110" y="202"/>
                    </a:lnTo>
                    <a:lnTo>
                      <a:pt x="106" y="162"/>
                    </a:lnTo>
                    <a:lnTo>
                      <a:pt x="106" y="150"/>
                    </a:lnTo>
                    <a:lnTo>
                      <a:pt x="110" y="126"/>
                    </a:lnTo>
                    <a:lnTo>
                      <a:pt x="114" y="110"/>
                    </a:lnTo>
                    <a:lnTo>
                      <a:pt x="116" y="100"/>
                    </a:lnTo>
                    <a:lnTo>
                      <a:pt x="110" y="90"/>
                    </a:lnTo>
                    <a:lnTo>
                      <a:pt x="110" y="82"/>
                    </a:lnTo>
                    <a:lnTo>
                      <a:pt x="114" y="76"/>
                    </a:lnTo>
                    <a:lnTo>
                      <a:pt x="130" y="64"/>
                    </a:lnTo>
                    <a:lnTo>
                      <a:pt x="138" y="42"/>
                    </a:lnTo>
                    <a:lnTo>
                      <a:pt x="130" y="28"/>
                    </a:lnTo>
                    <a:lnTo>
                      <a:pt x="128" y="22"/>
                    </a:lnTo>
                    <a:lnTo>
                      <a:pt x="132" y="18"/>
                    </a:lnTo>
                    <a:lnTo>
                      <a:pt x="130" y="14"/>
                    </a:lnTo>
                    <a:lnTo>
                      <a:pt x="126" y="0"/>
                    </a:lnTo>
                    <a:lnTo>
                      <a:pt x="0" y="32"/>
                    </a:lnTo>
                    <a:close/>
                  </a:path>
                </a:pathLst>
              </a:custGeom>
              <a:grpFill/>
              <a:ln w="3175" cap="flat" cmpd="sng">
                <a:solidFill>
                  <a:schemeClr val="accent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17" name="Freeform 6">
                <a:extLst>
                  <a:ext uri="{FF2B5EF4-FFF2-40B4-BE49-F238E27FC236}">
                    <a16:creationId xmlns:a16="http://schemas.microsoft.com/office/drawing/2014/main" id="{A37A864F-2CF9-4735-ACBD-4A878ED89A09}"/>
                  </a:ext>
                </a:extLst>
              </p:cNvPr>
              <p:cNvSpPr>
                <a:spLocks/>
              </p:cNvSpPr>
              <p:nvPr/>
            </p:nvSpPr>
            <p:spPr bwMode="gray">
              <a:xfrm>
                <a:off x="1182" y="635"/>
                <a:ext cx="529" cy="385"/>
              </a:xfrm>
              <a:custGeom>
                <a:avLst/>
                <a:gdLst>
                  <a:gd name="T0" fmla="*/ 6 w 526"/>
                  <a:gd name="T1" fmla="*/ 233 h 384"/>
                  <a:gd name="T2" fmla="*/ 0 w 526"/>
                  <a:gd name="T3" fmla="*/ 233 h 384"/>
                  <a:gd name="T4" fmla="*/ 4 w 526"/>
                  <a:gd name="T5" fmla="*/ 217 h 384"/>
                  <a:gd name="T6" fmla="*/ 6 w 526"/>
                  <a:gd name="T7" fmla="*/ 207 h 384"/>
                  <a:gd name="T8" fmla="*/ 8 w 526"/>
                  <a:gd name="T9" fmla="*/ 203 h 384"/>
                  <a:gd name="T10" fmla="*/ 12 w 526"/>
                  <a:gd name="T11" fmla="*/ 211 h 384"/>
                  <a:gd name="T12" fmla="*/ 10 w 526"/>
                  <a:gd name="T13" fmla="*/ 217 h 384"/>
                  <a:gd name="T14" fmla="*/ 20 w 526"/>
                  <a:gd name="T15" fmla="*/ 211 h 384"/>
                  <a:gd name="T16" fmla="*/ 18 w 526"/>
                  <a:gd name="T17" fmla="*/ 203 h 384"/>
                  <a:gd name="T18" fmla="*/ 20 w 526"/>
                  <a:gd name="T19" fmla="*/ 193 h 384"/>
                  <a:gd name="T20" fmla="*/ 14 w 526"/>
                  <a:gd name="T21" fmla="*/ 176 h 384"/>
                  <a:gd name="T22" fmla="*/ 20 w 526"/>
                  <a:gd name="T23" fmla="*/ 176 h 384"/>
                  <a:gd name="T24" fmla="*/ 32 w 526"/>
                  <a:gd name="T25" fmla="*/ 170 h 384"/>
                  <a:gd name="T26" fmla="*/ 24 w 526"/>
                  <a:gd name="T27" fmla="*/ 162 h 384"/>
                  <a:gd name="T28" fmla="*/ 16 w 526"/>
                  <a:gd name="T29" fmla="*/ 166 h 384"/>
                  <a:gd name="T30" fmla="*/ 16 w 526"/>
                  <a:gd name="T31" fmla="*/ 148 h 384"/>
                  <a:gd name="T32" fmla="*/ 18 w 526"/>
                  <a:gd name="T33" fmla="*/ 126 h 384"/>
                  <a:gd name="T34" fmla="*/ 18 w 526"/>
                  <a:gd name="T35" fmla="*/ 98 h 384"/>
                  <a:gd name="T36" fmla="*/ 12 w 526"/>
                  <a:gd name="T37" fmla="*/ 62 h 384"/>
                  <a:gd name="T38" fmla="*/ 14 w 526"/>
                  <a:gd name="T39" fmla="*/ 34 h 384"/>
                  <a:gd name="T40" fmla="*/ 68 w 526"/>
                  <a:gd name="T41" fmla="*/ 54 h 384"/>
                  <a:gd name="T42" fmla="*/ 113 w 526"/>
                  <a:gd name="T43" fmla="*/ 74 h 384"/>
                  <a:gd name="T44" fmla="*/ 135 w 526"/>
                  <a:gd name="T45" fmla="*/ 82 h 384"/>
                  <a:gd name="T46" fmla="*/ 143 w 526"/>
                  <a:gd name="T47" fmla="*/ 88 h 384"/>
                  <a:gd name="T48" fmla="*/ 143 w 526"/>
                  <a:gd name="T49" fmla="*/ 118 h 384"/>
                  <a:gd name="T50" fmla="*/ 131 w 526"/>
                  <a:gd name="T51" fmla="*/ 134 h 384"/>
                  <a:gd name="T52" fmla="*/ 133 w 526"/>
                  <a:gd name="T53" fmla="*/ 148 h 384"/>
                  <a:gd name="T54" fmla="*/ 131 w 526"/>
                  <a:gd name="T55" fmla="*/ 156 h 384"/>
                  <a:gd name="T56" fmla="*/ 135 w 526"/>
                  <a:gd name="T57" fmla="*/ 166 h 384"/>
                  <a:gd name="T58" fmla="*/ 149 w 526"/>
                  <a:gd name="T59" fmla="*/ 138 h 384"/>
                  <a:gd name="T60" fmla="*/ 159 w 526"/>
                  <a:gd name="T61" fmla="*/ 124 h 384"/>
                  <a:gd name="T62" fmla="*/ 171 w 526"/>
                  <a:gd name="T63" fmla="*/ 106 h 384"/>
                  <a:gd name="T64" fmla="*/ 155 w 526"/>
                  <a:gd name="T65" fmla="*/ 58 h 384"/>
                  <a:gd name="T66" fmla="*/ 159 w 526"/>
                  <a:gd name="T67" fmla="*/ 52 h 384"/>
                  <a:gd name="T68" fmla="*/ 171 w 526"/>
                  <a:gd name="T69" fmla="*/ 42 h 384"/>
                  <a:gd name="T70" fmla="*/ 161 w 526"/>
                  <a:gd name="T71" fmla="*/ 26 h 384"/>
                  <a:gd name="T72" fmla="*/ 159 w 526"/>
                  <a:gd name="T73" fmla="*/ 0 h 384"/>
                  <a:gd name="T74" fmla="*/ 364 w 526"/>
                  <a:gd name="T75" fmla="*/ 54 h 384"/>
                  <a:gd name="T76" fmla="*/ 529 w 526"/>
                  <a:gd name="T77" fmla="*/ 92 h 384"/>
                  <a:gd name="T78" fmla="*/ 473 w 526"/>
                  <a:gd name="T79" fmla="*/ 343 h 384"/>
                  <a:gd name="T80" fmla="*/ 469 w 526"/>
                  <a:gd name="T81" fmla="*/ 351 h 384"/>
                  <a:gd name="T82" fmla="*/ 473 w 526"/>
                  <a:gd name="T83" fmla="*/ 359 h 384"/>
                  <a:gd name="T84" fmla="*/ 475 w 526"/>
                  <a:gd name="T85" fmla="*/ 367 h 384"/>
                  <a:gd name="T86" fmla="*/ 469 w 526"/>
                  <a:gd name="T87" fmla="*/ 373 h 384"/>
                  <a:gd name="T88" fmla="*/ 471 w 526"/>
                  <a:gd name="T89" fmla="*/ 385 h 384"/>
                  <a:gd name="T90" fmla="*/ 320 w 526"/>
                  <a:gd name="T91" fmla="*/ 355 h 384"/>
                  <a:gd name="T92" fmla="*/ 306 w 526"/>
                  <a:gd name="T93" fmla="*/ 353 h 384"/>
                  <a:gd name="T94" fmla="*/ 292 w 526"/>
                  <a:gd name="T95" fmla="*/ 351 h 384"/>
                  <a:gd name="T96" fmla="*/ 278 w 526"/>
                  <a:gd name="T97" fmla="*/ 353 h 384"/>
                  <a:gd name="T98" fmla="*/ 257 w 526"/>
                  <a:gd name="T99" fmla="*/ 351 h 384"/>
                  <a:gd name="T100" fmla="*/ 239 w 526"/>
                  <a:gd name="T101" fmla="*/ 357 h 384"/>
                  <a:gd name="T102" fmla="*/ 219 w 526"/>
                  <a:gd name="T103" fmla="*/ 353 h 384"/>
                  <a:gd name="T104" fmla="*/ 177 w 526"/>
                  <a:gd name="T105" fmla="*/ 353 h 384"/>
                  <a:gd name="T106" fmla="*/ 145 w 526"/>
                  <a:gd name="T107" fmla="*/ 335 h 384"/>
                  <a:gd name="T108" fmla="*/ 115 w 526"/>
                  <a:gd name="T109" fmla="*/ 335 h 384"/>
                  <a:gd name="T110" fmla="*/ 70 w 526"/>
                  <a:gd name="T111" fmla="*/ 325 h 384"/>
                  <a:gd name="T112" fmla="*/ 68 w 526"/>
                  <a:gd name="T113" fmla="*/ 291 h 384"/>
                  <a:gd name="T114" fmla="*/ 66 w 526"/>
                  <a:gd name="T115" fmla="*/ 271 h 384"/>
                  <a:gd name="T116" fmla="*/ 40 w 526"/>
                  <a:gd name="T117" fmla="*/ 259 h 384"/>
                  <a:gd name="T118" fmla="*/ 34 w 526"/>
                  <a:gd name="T119" fmla="*/ 249 h 38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526" h="384">
                    <a:moveTo>
                      <a:pt x="20" y="242"/>
                    </a:moveTo>
                    <a:lnTo>
                      <a:pt x="6" y="232"/>
                    </a:lnTo>
                    <a:lnTo>
                      <a:pt x="2" y="232"/>
                    </a:lnTo>
                    <a:lnTo>
                      <a:pt x="0" y="232"/>
                    </a:lnTo>
                    <a:lnTo>
                      <a:pt x="0" y="228"/>
                    </a:lnTo>
                    <a:lnTo>
                      <a:pt x="4" y="216"/>
                    </a:lnTo>
                    <a:lnTo>
                      <a:pt x="6" y="210"/>
                    </a:lnTo>
                    <a:lnTo>
                      <a:pt x="6" y="206"/>
                    </a:lnTo>
                    <a:lnTo>
                      <a:pt x="6" y="202"/>
                    </a:lnTo>
                    <a:lnTo>
                      <a:pt x="8" y="202"/>
                    </a:lnTo>
                    <a:lnTo>
                      <a:pt x="10" y="202"/>
                    </a:lnTo>
                    <a:lnTo>
                      <a:pt x="12" y="210"/>
                    </a:lnTo>
                    <a:lnTo>
                      <a:pt x="10" y="214"/>
                    </a:lnTo>
                    <a:lnTo>
                      <a:pt x="10" y="216"/>
                    </a:lnTo>
                    <a:lnTo>
                      <a:pt x="10" y="218"/>
                    </a:lnTo>
                    <a:lnTo>
                      <a:pt x="20" y="210"/>
                    </a:lnTo>
                    <a:lnTo>
                      <a:pt x="18" y="208"/>
                    </a:lnTo>
                    <a:lnTo>
                      <a:pt x="18" y="202"/>
                    </a:lnTo>
                    <a:lnTo>
                      <a:pt x="22" y="198"/>
                    </a:lnTo>
                    <a:lnTo>
                      <a:pt x="20" y="192"/>
                    </a:lnTo>
                    <a:lnTo>
                      <a:pt x="14" y="190"/>
                    </a:lnTo>
                    <a:lnTo>
                      <a:pt x="14" y="176"/>
                    </a:lnTo>
                    <a:lnTo>
                      <a:pt x="16" y="174"/>
                    </a:lnTo>
                    <a:lnTo>
                      <a:pt x="20" y="176"/>
                    </a:lnTo>
                    <a:lnTo>
                      <a:pt x="22" y="174"/>
                    </a:lnTo>
                    <a:lnTo>
                      <a:pt x="32" y="170"/>
                    </a:lnTo>
                    <a:lnTo>
                      <a:pt x="24" y="164"/>
                    </a:lnTo>
                    <a:lnTo>
                      <a:pt x="24" y="162"/>
                    </a:lnTo>
                    <a:lnTo>
                      <a:pt x="16" y="166"/>
                    </a:lnTo>
                    <a:lnTo>
                      <a:pt x="16" y="154"/>
                    </a:lnTo>
                    <a:lnTo>
                      <a:pt x="16" y="148"/>
                    </a:lnTo>
                    <a:lnTo>
                      <a:pt x="18" y="136"/>
                    </a:lnTo>
                    <a:lnTo>
                      <a:pt x="18" y="126"/>
                    </a:lnTo>
                    <a:lnTo>
                      <a:pt x="16" y="118"/>
                    </a:lnTo>
                    <a:lnTo>
                      <a:pt x="18" y="98"/>
                    </a:lnTo>
                    <a:lnTo>
                      <a:pt x="20" y="90"/>
                    </a:lnTo>
                    <a:lnTo>
                      <a:pt x="12" y="62"/>
                    </a:lnTo>
                    <a:lnTo>
                      <a:pt x="12" y="44"/>
                    </a:lnTo>
                    <a:lnTo>
                      <a:pt x="14" y="34"/>
                    </a:lnTo>
                    <a:lnTo>
                      <a:pt x="18" y="18"/>
                    </a:lnTo>
                    <a:lnTo>
                      <a:pt x="68" y="54"/>
                    </a:lnTo>
                    <a:lnTo>
                      <a:pt x="92" y="68"/>
                    </a:lnTo>
                    <a:lnTo>
                      <a:pt x="112" y="74"/>
                    </a:lnTo>
                    <a:lnTo>
                      <a:pt x="124" y="82"/>
                    </a:lnTo>
                    <a:lnTo>
                      <a:pt x="134" y="82"/>
                    </a:lnTo>
                    <a:lnTo>
                      <a:pt x="138" y="84"/>
                    </a:lnTo>
                    <a:lnTo>
                      <a:pt x="142" y="88"/>
                    </a:lnTo>
                    <a:lnTo>
                      <a:pt x="144" y="114"/>
                    </a:lnTo>
                    <a:lnTo>
                      <a:pt x="142" y="118"/>
                    </a:lnTo>
                    <a:lnTo>
                      <a:pt x="134" y="124"/>
                    </a:lnTo>
                    <a:lnTo>
                      <a:pt x="130" y="134"/>
                    </a:lnTo>
                    <a:lnTo>
                      <a:pt x="130" y="144"/>
                    </a:lnTo>
                    <a:lnTo>
                      <a:pt x="132" y="148"/>
                    </a:lnTo>
                    <a:lnTo>
                      <a:pt x="132" y="152"/>
                    </a:lnTo>
                    <a:lnTo>
                      <a:pt x="130" y="156"/>
                    </a:lnTo>
                    <a:lnTo>
                      <a:pt x="130" y="162"/>
                    </a:lnTo>
                    <a:lnTo>
                      <a:pt x="134" y="166"/>
                    </a:lnTo>
                    <a:lnTo>
                      <a:pt x="144" y="160"/>
                    </a:lnTo>
                    <a:lnTo>
                      <a:pt x="148" y="138"/>
                    </a:lnTo>
                    <a:lnTo>
                      <a:pt x="154" y="134"/>
                    </a:lnTo>
                    <a:lnTo>
                      <a:pt x="158" y="124"/>
                    </a:lnTo>
                    <a:lnTo>
                      <a:pt x="170" y="110"/>
                    </a:lnTo>
                    <a:lnTo>
                      <a:pt x="170" y="106"/>
                    </a:lnTo>
                    <a:lnTo>
                      <a:pt x="164" y="86"/>
                    </a:lnTo>
                    <a:lnTo>
                      <a:pt x="154" y="58"/>
                    </a:lnTo>
                    <a:lnTo>
                      <a:pt x="154" y="54"/>
                    </a:lnTo>
                    <a:lnTo>
                      <a:pt x="158" y="52"/>
                    </a:lnTo>
                    <a:lnTo>
                      <a:pt x="164" y="54"/>
                    </a:lnTo>
                    <a:lnTo>
                      <a:pt x="170" y="42"/>
                    </a:lnTo>
                    <a:lnTo>
                      <a:pt x="168" y="28"/>
                    </a:lnTo>
                    <a:lnTo>
                      <a:pt x="160" y="26"/>
                    </a:lnTo>
                    <a:lnTo>
                      <a:pt x="158" y="18"/>
                    </a:lnTo>
                    <a:lnTo>
                      <a:pt x="158" y="0"/>
                    </a:lnTo>
                    <a:lnTo>
                      <a:pt x="262" y="28"/>
                    </a:lnTo>
                    <a:lnTo>
                      <a:pt x="362" y="54"/>
                    </a:lnTo>
                    <a:lnTo>
                      <a:pt x="524" y="92"/>
                    </a:lnTo>
                    <a:lnTo>
                      <a:pt x="526" y="92"/>
                    </a:lnTo>
                    <a:lnTo>
                      <a:pt x="470" y="342"/>
                    </a:lnTo>
                    <a:lnTo>
                      <a:pt x="468" y="344"/>
                    </a:lnTo>
                    <a:lnTo>
                      <a:pt x="466" y="350"/>
                    </a:lnTo>
                    <a:lnTo>
                      <a:pt x="468" y="354"/>
                    </a:lnTo>
                    <a:lnTo>
                      <a:pt x="470" y="358"/>
                    </a:lnTo>
                    <a:lnTo>
                      <a:pt x="472" y="362"/>
                    </a:lnTo>
                    <a:lnTo>
                      <a:pt x="472" y="366"/>
                    </a:lnTo>
                    <a:lnTo>
                      <a:pt x="470" y="366"/>
                    </a:lnTo>
                    <a:lnTo>
                      <a:pt x="466" y="372"/>
                    </a:lnTo>
                    <a:lnTo>
                      <a:pt x="466" y="378"/>
                    </a:lnTo>
                    <a:lnTo>
                      <a:pt x="468" y="384"/>
                    </a:lnTo>
                    <a:lnTo>
                      <a:pt x="330" y="352"/>
                    </a:lnTo>
                    <a:lnTo>
                      <a:pt x="318" y="354"/>
                    </a:lnTo>
                    <a:lnTo>
                      <a:pt x="312" y="354"/>
                    </a:lnTo>
                    <a:lnTo>
                      <a:pt x="304" y="352"/>
                    </a:lnTo>
                    <a:lnTo>
                      <a:pt x="296" y="352"/>
                    </a:lnTo>
                    <a:lnTo>
                      <a:pt x="290" y="350"/>
                    </a:lnTo>
                    <a:lnTo>
                      <a:pt x="284" y="350"/>
                    </a:lnTo>
                    <a:lnTo>
                      <a:pt x="276" y="352"/>
                    </a:lnTo>
                    <a:lnTo>
                      <a:pt x="266" y="350"/>
                    </a:lnTo>
                    <a:lnTo>
                      <a:pt x="256" y="350"/>
                    </a:lnTo>
                    <a:lnTo>
                      <a:pt x="246" y="354"/>
                    </a:lnTo>
                    <a:lnTo>
                      <a:pt x="238" y="356"/>
                    </a:lnTo>
                    <a:lnTo>
                      <a:pt x="222" y="354"/>
                    </a:lnTo>
                    <a:lnTo>
                      <a:pt x="218" y="352"/>
                    </a:lnTo>
                    <a:lnTo>
                      <a:pt x="206" y="346"/>
                    </a:lnTo>
                    <a:lnTo>
                      <a:pt x="176" y="352"/>
                    </a:lnTo>
                    <a:lnTo>
                      <a:pt x="170" y="342"/>
                    </a:lnTo>
                    <a:lnTo>
                      <a:pt x="144" y="334"/>
                    </a:lnTo>
                    <a:lnTo>
                      <a:pt x="130" y="332"/>
                    </a:lnTo>
                    <a:lnTo>
                      <a:pt x="114" y="334"/>
                    </a:lnTo>
                    <a:lnTo>
                      <a:pt x="90" y="332"/>
                    </a:lnTo>
                    <a:lnTo>
                      <a:pt x="70" y="324"/>
                    </a:lnTo>
                    <a:lnTo>
                      <a:pt x="66" y="314"/>
                    </a:lnTo>
                    <a:lnTo>
                      <a:pt x="68" y="290"/>
                    </a:lnTo>
                    <a:lnTo>
                      <a:pt x="70" y="284"/>
                    </a:lnTo>
                    <a:lnTo>
                      <a:pt x="66" y="270"/>
                    </a:lnTo>
                    <a:lnTo>
                      <a:pt x="52" y="258"/>
                    </a:lnTo>
                    <a:lnTo>
                      <a:pt x="40" y="258"/>
                    </a:lnTo>
                    <a:lnTo>
                      <a:pt x="40" y="254"/>
                    </a:lnTo>
                    <a:lnTo>
                      <a:pt x="34" y="248"/>
                    </a:lnTo>
                    <a:lnTo>
                      <a:pt x="20" y="242"/>
                    </a:lnTo>
                    <a:close/>
                  </a:path>
                </a:pathLst>
              </a:custGeom>
              <a:grpFill/>
              <a:ln w="3175" cap="flat" cmpd="sng">
                <a:solidFill>
                  <a:schemeClr val="accent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18" name="Freeform 7">
                <a:extLst>
                  <a:ext uri="{FF2B5EF4-FFF2-40B4-BE49-F238E27FC236}">
                    <a16:creationId xmlns:a16="http://schemas.microsoft.com/office/drawing/2014/main" id="{8F08AC77-A773-42D5-B690-B39827D30205}"/>
                  </a:ext>
                </a:extLst>
              </p:cNvPr>
              <p:cNvSpPr>
                <a:spLocks/>
              </p:cNvSpPr>
              <p:nvPr/>
            </p:nvSpPr>
            <p:spPr bwMode="gray">
              <a:xfrm>
                <a:off x="1557" y="726"/>
                <a:ext cx="472" cy="768"/>
              </a:xfrm>
              <a:custGeom>
                <a:avLst/>
                <a:gdLst>
                  <a:gd name="T0" fmla="*/ 40 w 470"/>
                  <a:gd name="T1" fmla="*/ 506 h 762"/>
                  <a:gd name="T2" fmla="*/ 50 w 470"/>
                  <a:gd name="T3" fmla="*/ 482 h 762"/>
                  <a:gd name="T4" fmla="*/ 54 w 470"/>
                  <a:gd name="T5" fmla="*/ 478 h 762"/>
                  <a:gd name="T6" fmla="*/ 52 w 470"/>
                  <a:gd name="T7" fmla="*/ 464 h 762"/>
                  <a:gd name="T8" fmla="*/ 38 w 470"/>
                  <a:gd name="T9" fmla="*/ 452 h 762"/>
                  <a:gd name="T10" fmla="*/ 58 w 470"/>
                  <a:gd name="T11" fmla="*/ 413 h 762"/>
                  <a:gd name="T12" fmla="*/ 76 w 470"/>
                  <a:gd name="T13" fmla="*/ 399 h 762"/>
                  <a:gd name="T14" fmla="*/ 84 w 470"/>
                  <a:gd name="T15" fmla="*/ 387 h 762"/>
                  <a:gd name="T16" fmla="*/ 116 w 470"/>
                  <a:gd name="T17" fmla="*/ 321 h 762"/>
                  <a:gd name="T18" fmla="*/ 102 w 470"/>
                  <a:gd name="T19" fmla="*/ 312 h 762"/>
                  <a:gd name="T20" fmla="*/ 94 w 470"/>
                  <a:gd name="T21" fmla="*/ 294 h 762"/>
                  <a:gd name="T22" fmla="*/ 96 w 470"/>
                  <a:gd name="T23" fmla="*/ 276 h 762"/>
                  <a:gd name="T24" fmla="*/ 94 w 470"/>
                  <a:gd name="T25" fmla="*/ 264 h 762"/>
                  <a:gd name="T26" fmla="*/ 96 w 470"/>
                  <a:gd name="T27" fmla="*/ 252 h 762"/>
                  <a:gd name="T28" fmla="*/ 151 w 470"/>
                  <a:gd name="T29" fmla="*/ 0 h 762"/>
                  <a:gd name="T30" fmla="*/ 197 w 470"/>
                  <a:gd name="T31" fmla="*/ 111 h 762"/>
                  <a:gd name="T32" fmla="*/ 213 w 470"/>
                  <a:gd name="T33" fmla="*/ 155 h 762"/>
                  <a:gd name="T34" fmla="*/ 205 w 470"/>
                  <a:gd name="T35" fmla="*/ 169 h 762"/>
                  <a:gd name="T36" fmla="*/ 217 w 470"/>
                  <a:gd name="T37" fmla="*/ 185 h 762"/>
                  <a:gd name="T38" fmla="*/ 247 w 470"/>
                  <a:gd name="T39" fmla="*/ 228 h 762"/>
                  <a:gd name="T40" fmla="*/ 255 w 470"/>
                  <a:gd name="T41" fmla="*/ 254 h 762"/>
                  <a:gd name="T42" fmla="*/ 265 w 470"/>
                  <a:gd name="T43" fmla="*/ 262 h 762"/>
                  <a:gd name="T44" fmla="*/ 285 w 470"/>
                  <a:gd name="T45" fmla="*/ 270 h 762"/>
                  <a:gd name="T46" fmla="*/ 271 w 470"/>
                  <a:gd name="T47" fmla="*/ 306 h 762"/>
                  <a:gd name="T48" fmla="*/ 263 w 470"/>
                  <a:gd name="T49" fmla="*/ 329 h 762"/>
                  <a:gd name="T50" fmla="*/ 265 w 470"/>
                  <a:gd name="T51" fmla="*/ 339 h 762"/>
                  <a:gd name="T52" fmla="*/ 253 w 470"/>
                  <a:gd name="T53" fmla="*/ 355 h 762"/>
                  <a:gd name="T54" fmla="*/ 251 w 470"/>
                  <a:gd name="T55" fmla="*/ 369 h 762"/>
                  <a:gd name="T56" fmla="*/ 269 w 470"/>
                  <a:gd name="T57" fmla="*/ 381 h 762"/>
                  <a:gd name="T58" fmla="*/ 293 w 470"/>
                  <a:gd name="T59" fmla="*/ 363 h 762"/>
                  <a:gd name="T60" fmla="*/ 297 w 470"/>
                  <a:gd name="T61" fmla="*/ 371 h 762"/>
                  <a:gd name="T62" fmla="*/ 305 w 470"/>
                  <a:gd name="T63" fmla="*/ 377 h 762"/>
                  <a:gd name="T64" fmla="*/ 303 w 470"/>
                  <a:gd name="T65" fmla="*/ 409 h 762"/>
                  <a:gd name="T66" fmla="*/ 315 w 470"/>
                  <a:gd name="T67" fmla="*/ 433 h 762"/>
                  <a:gd name="T68" fmla="*/ 309 w 470"/>
                  <a:gd name="T69" fmla="*/ 447 h 762"/>
                  <a:gd name="T70" fmla="*/ 325 w 470"/>
                  <a:gd name="T71" fmla="*/ 462 h 762"/>
                  <a:gd name="T72" fmla="*/ 335 w 470"/>
                  <a:gd name="T73" fmla="*/ 478 h 762"/>
                  <a:gd name="T74" fmla="*/ 331 w 470"/>
                  <a:gd name="T75" fmla="*/ 494 h 762"/>
                  <a:gd name="T76" fmla="*/ 347 w 470"/>
                  <a:gd name="T77" fmla="*/ 510 h 762"/>
                  <a:gd name="T78" fmla="*/ 358 w 470"/>
                  <a:gd name="T79" fmla="*/ 498 h 762"/>
                  <a:gd name="T80" fmla="*/ 378 w 470"/>
                  <a:gd name="T81" fmla="*/ 506 h 762"/>
                  <a:gd name="T82" fmla="*/ 390 w 470"/>
                  <a:gd name="T83" fmla="*/ 498 h 762"/>
                  <a:gd name="T84" fmla="*/ 414 w 470"/>
                  <a:gd name="T85" fmla="*/ 502 h 762"/>
                  <a:gd name="T86" fmla="*/ 426 w 470"/>
                  <a:gd name="T87" fmla="*/ 506 h 762"/>
                  <a:gd name="T88" fmla="*/ 444 w 470"/>
                  <a:gd name="T89" fmla="*/ 498 h 762"/>
                  <a:gd name="T90" fmla="*/ 464 w 470"/>
                  <a:gd name="T91" fmla="*/ 500 h 762"/>
                  <a:gd name="T92" fmla="*/ 472 w 470"/>
                  <a:gd name="T93" fmla="*/ 520 h 762"/>
                  <a:gd name="T94" fmla="*/ 438 w 470"/>
                  <a:gd name="T95" fmla="*/ 768 h 762"/>
                  <a:gd name="T96" fmla="*/ 217 w 470"/>
                  <a:gd name="T97" fmla="*/ 728 h 76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470" h="762">
                    <a:moveTo>
                      <a:pt x="0" y="678"/>
                    </a:moveTo>
                    <a:lnTo>
                      <a:pt x="40" y="502"/>
                    </a:lnTo>
                    <a:lnTo>
                      <a:pt x="50" y="490"/>
                    </a:lnTo>
                    <a:lnTo>
                      <a:pt x="50" y="478"/>
                    </a:lnTo>
                    <a:lnTo>
                      <a:pt x="52" y="476"/>
                    </a:lnTo>
                    <a:lnTo>
                      <a:pt x="54" y="474"/>
                    </a:lnTo>
                    <a:lnTo>
                      <a:pt x="56" y="468"/>
                    </a:lnTo>
                    <a:lnTo>
                      <a:pt x="52" y="460"/>
                    </a:lnTo>
                    <a:lnTo>
                      <a:pt x="40" y="456"/>
                    </a:lnTo>
                    <a:lnTo>
                      <a:pt x="38" y="448"/>
                    </a:lnTo>
                    <a:lnTo>
                      <a:pt x="42" y="436"/>
                    </a:lnTo>
                    <a:lnTo>
                      <a:pt x="58" y="410"/>
                    </a:lnTo>
                    <a:lnTo>
                      <a:pt x="70" y="404"/>
                    </a:lnTo>
                    <a:lnTo>
                      <a:pt x="76" y="396"/>
                    </a:lnTo>
                    <a:lnTo>
                      <a:pt x="78" y="390"/>
                    </a:lnTo>
                    <a:lnTo>
                      <a:pt x="84" y="384"/>
                    </a:lnTo>
                    <a:lnTo>
                      <a:pt x="118" y="332"/>
                    </a:lnTo>
                    <a:lnTo>
                      <a:pt x="116" y="318"/>
                    </a:lnTo>
                    <a:lnTo>
                      <a:pt x="108" y="312"/>
                    </a:lnTo>
                    <a:lnTo>
                      <a:pt x="102" y="310"/>
                    </a:lnTo>
                    <a:lnTo>
                      <a:pt x="96" y="300"/>
                    </a:lnTo>
                    <a:lnTo>
                      <a:pt x="94" y="292"/>
                    </a:lnTo>
                    <a:lnTo>
                      <a:pt x="92" y="280"/>
                    </a:lnTo>
                    <a:lnTo>
                      <a:pt x="96" y="274"/>
                    </a:lnTo>
                    <a:lnTo>
                      <a:pt x="98" y="270"/>
                    </a:lnTo>
                    <a:lnTo>
                      <a:pt x="94" y="262"/>
                    </a:lnTo>
                    <a:lnTo>
                      <a:pt x="94" y="252"/>
                    </a:lnTo>
                    <a:lnTo>
                      <a:pt x="96" y="250"/>
                    </a:lnTo>
                    <a:lnTo>
                      <a:pt x="152" y="0"/>
                    </a:lnTo>
                    <a:lnTo>
                      <a:pt x="150" y="0"/>
                    </a:lnTo>
                    <a:lnTo>
                      <a:pt x="214" y="16"/>
                    </a:lnTo>
                    <a:lnTo>
                      <a:pt x="196" y="110"/>
                    </a:lnTo>
                    <a:lnTo>
                      <a:pt x="208" y="136"/>
                    </a:lnTo>
                    <a:lnTo>
                      <a:pt x="212" y="154"/>
                    </a:lnTo>
                    <a:lnTo>
                      <a:pt x="208" y="162"/>
                    </a:lnTo>
                    <a:lnTo>
                      <a:pt x="204" y="168"/>
                    </a:lnTo>
                    <a:lnTo>
                      <a:pt x="208" y="172"/>
                    </a:lnTo>
                    <a:lnTo>
                      <a:pt x="216" y="184"/>
                    </a:lnTo>
                    <a:lnTo>
                      <a:pt x="234" y="200"/>
                    </a:lnTo>
                    <a:lnTo>
                      <a:pt x="246" y="226"/>
                    </a:lnTo>
                    <a:lnTo>
                      <a:pt x="248" y="238"/>
                    </a:lnTo>
                    <a:lnTo>
                      <a:pt x="254" y="252"/>
                    </a:lnTo>
                    <a:lnTo>
                      <a:pt x="264" y="252"/>
                    </a:lnTo>
                    <a:lnTo>
                      <a:pt x="264" y="260"/>
                    </a:lnTo>
                    <a:lnTo>
                      <a:pt x="280" y="262"/>
                    </a:lnTo>
                    <a:lnTo>
                      <a:pt x="284" y="268"/>
                    </a:lnTo>
                    <a:lnTo>
                      <a:pt x="268" y="300"/>
                    </a:lnTo>
                    <a:lnTo>
                      <a:pt x="270" y="304"/>
                    </a:lnTo>
                    <a:lnTo>
                      <a:pt x="264" y="310"/>
                    </a:lnTo>
                    <a:lnTo>
                      <a:pt x="262" y="326"/>
                    </a:lnTo>
                    <a:lnTo>
                      <a:pt x="264" y="326"/>
                    </a:lnTo>
                    <a:lnTo>
                      <a:pt x="264" y="336"/>
                    </a:lnTo>
                    <a:lnTo>
                      <a:pt x="252" y="344"/>
                    </a:lnTo>
                    <a:lnTo>
                      <a:pt x="252" y="352"/>
                    </a:lnTo>
                    <a:lnTo>
                      <a:pt x="254" y="358"/>
                    </a:lnTo>
                    <a:lnTo>
                      <a:pt x="250" y="366"/>
                    </a:lnTo>
                    <a:lnTo>
                      <a:pt x="264" y="378"/>
                    </a:lnTo>
                    <a:lnTo>
                      <a:pt x="268" y="378"/>
                    </a:lnTo>
                    <a:lnTo>
                      <a:pt x="288" y="360"/>
                    </a:lnTo>
                    <a:lnTo>
                      <a:pt x="292" y="360"/>
                    </a:lnTo>
                    <a:lnTo>
                      <a:pt x="294" y="360"/>
                    </a:lnTo>
                    <a:lnTo>
                      <a:pt x="296" y="368"/>
                    </a:lnTo>
                    <a:lnTo>
                      <a:pt x="300" y="370"/>
                    </a:lnTo>
                    <a:lnTo>
                      <a:pt x="304" y="374"/>
                    </a:lnTo>
                    <a:lnTo>
                      <a:pt x="302" y="386"/>
                    </a:lnTo>
                    <a:lnTo>
                      <a:pt x="302" y="406"/>
                    </a:lnTo>
                    <a:lnTo>
                      <a:pt x="306" y="418"/>
                    </a:lnTo>
                    <a:lnTo>
                      <a:pt x="314" y="430"/>
                    </a:lnTo>
                    <a:lnTo>
                      <a:pt x="314" y="436"/>
                    </a:lnTo>
                    <a:lnTo>
                      <a:pt x="308" y="444"/>
                    </a:lnTo>
                    <a:lnTo>
                      <a:pt x="316" y="458"/>
                    </a:lnTo>
                    <a:lnTo>
                      <a:pt x="324" y="458"/>
                    </a:lnTo>
                    <a:lnTo>
                      <a:pt x="332" y="466"/>
                    </a:lnTo>
                    <a:lnTo>
                      <a:pt x="334" y="474"/>
                    </a:lnTo>
                    <a:lnTo>
                      <a:pt x="330" y="486"/>
                    </a:lnTo>
                    <a:lnTo>
                      <a:pt x="330" y="490"/>
                    </a:lnTo>
                    <a:lnTo>
                      <a:pt x="336" y="500"/>
                    </a:lnTo>
                    <a:lnTo>
                      <a:pt x="346" y="506"/>
                    </a:lnTo>
                    <a:lnTo>
                      <a:pt x="350" y="496"/>
                    </a:lnTo>
                    <a:lnTo>
                      <a:pt x="356" y="494"/>
                    </a:lnTo>
                    <a:lnTo>
                      <a:pt x="370" y="500"/>
                    </a:lnTo>
                    <a:lnTo>
                      <a:pt x="376" y="502"/>
                    </a:lnTo>
                    <a:lnTo>
                      <a:pt x="384" y="494"/>
                    </a:lnTo>
                    <a:lnTo>
                      <a:pt x="388" y="494"/>
                    </a:lnTo>
                    <a:lnTo>
                      <a:pt x="392" y="498"/>
                    </a:lnTo>
                    <a:lnTo>
                      <a:pt x="412" y="498"/>
                    </a:lnTo>
                    <a:lnTo>
                      <a:pt x="420" y="504"/>
                    </a:lnTo>
                    <a:lnTo>
                      <a:pt x="424" y="502"/>
                    </a:lnTo>
                    <a:lnTo>
                      <a:pt x="444" y="502"/>
                    </a:lnTo>
                    <a:lnTo>
                      <a:pt x="442" y="494"/>
                    </a:lnTo>
                    <a:lnTo>
                      <a:pt x="452" y="488"/>
                    </a:lnTo>
                    <a:lnTo>
                      <a:pt x="462" y="496"/>
                    </a:lnTo>
                    <a:lnTo>
                      <a:pt x="464" y="508"/>
                    </a:lnTo>
                    <a:lnTo>
                      <a:pt x="470" y="516"/>
                    </a:lnTo>
                    <a:lnTo>
                      <a:pt x="436" y="762"/>
                    </a:lnTo>
                    <a:lnTo>
                      <a:pt x="434" y="762"/>
                    </a:lnTo>
                    <a:lnTo>
                      <a:pt x="216" y="722"/>
                    </a:lnTo>
                    <a:lnTo>
                      <a:pt x="0" y="678"/>
                    </a:lnTo>
                    <a:close/>
                  </a:path>
                </a:pathLst>
              </a:custGeom>
              <a:grpFill/>
              <a:ln w="3175" cap="flat" cmpd="sng">
                <a:solidFill>
                  <a:schemeClr val="accent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19" name="Freeform 8">
                <a:extLst>
                  <a:ext uri="{FF2B5EF4-FFF2-40B4-BE49-F238E27FC236}">
                    <a16:creationId xmlns:a16="http://schemas.microsoft.com/office/drawing/2014/main" id="{C3DA7D0F-B2B2-42C0-AFEA-670EB8C0F635}"/>
                  </a:ext>
                </a:extLst>
              </p:cNvPr>
              <p:cNvSpPr>
                <a:spLocks/>
              </p:cNvSpPr>
              <p:nvPr/>
            </p:nvSpPr>
            <p:spPr bwMode="gray">
              <a:xfrm>
                <a:off x="1270" y="1359"/>
                <a:ext cx="504" cy="775"/>
              </a:xfrm>
              <a:custGeom>
                <a:avLst/>
                <a:gdLst>
                  <a:gd name="T0" fmla="*/ 74 w 502"/>
                  <a:gd name="T1" fmla="*/ 0 h 772"/>
                  <a:gd name="T2" fmla="*/ 0 w 502"/>
                  <a:gd name="T3" fmla="*/ 295 h 772"/>
                  <a:gd name="T4" fmla="*/ 325 w 502"/>
                  <a:gd name="T5" fmla="*/ 775 h 772"/>
                  <a:gd name="T6" fmla="*/ 325 w 502"/>
                  <a:gd name="T7" fmla="*/ 771 h 772"/>
                  <a:gd name="T8" fmla="*/ 329 w 502"/>
                  <a:gd name="T9" fmla="*/ 763 h 772"/>
                  <a:gd name="T10" fmla="*/ 335 w 502"/>
                  <a:gd name="T11" fmla="*/ 743 h 772"/>
                  <a:gd name="T12" fmla="*/ 331 w 502"/>
                  <a:gd name="T13" fmla="*/ 735 h 772"/>
                  <a:gd name="T14" fmla="*/ 337 w 502"/>
                  <a:gd name="T15" fmla="*/ 689 h 772"/>
                  <a:gd name="T16" fmla="*/ 333 w 502"/>
                  <a:gd name="T17" fmla="*/ 671 h 772"/>
                  <a:gd name="T18" fmla="*/ 337 w 502"/>
                  <a:gd name="T19" fmla="*/ 665 h 772"/>
                  <a:gd name="T20" fmla="*/ 349 w 502"/>
                  <a:gd name="T21" fmla="*/ 663 h 772"/>
                  <a:gd name="T22" fmla="*/ 365 w 502"/>
                  <a:gd name="T23" fmla="*/ 667 h 772"/>
                  <a:gd name="T24" fmla="*/ 369 w 502"/>
                  <a:gd name="T25" fmla="*/ 673 h 772"/>
                  <a:gd name="T26" fmla="*/ 369 w 502"/>
                  <a:gd name="T27" fmla="*/ 677 h 772"/>
                  <a:gd name="T28" fmla="*/ 375 w 502"/>
                  <a:gd name="T29" fmla="*/ 683 h 772"/>
                  <a:gd name="T30" fmla="*/ 384 w 502"/>
                  <a:gd name="T31" fmla="*/ 683 h 772"/>
                  <a:gd name="T32" fmla="*/ 400 w 502"/>
                  <a:gd name="T33" fmla="*/ 640 h 772"/>
                  <a:gd name="T34" fmla="*/ 408 w 502"/>
                  <a:gd name="T35" fmla="*/ 588 h 772"/>
                  <a:gd name="T36" fmla="*/ 504 w 502"/>
                  <a:gd name="T37" fmla="*/ 94 h 772"/>
                  <a:gd name="T38" fmla="*/ 287 w 502"/>
                  <a:gd name="T39" fmla="*/ 50 h 772"/>
                  <a:gd name="T40" fmla="*/ 74 w 502"/>
                  <a:gd name="T41" fmla="*/ 0 h 77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502" h="772">
                    <a:moveTo>
                      <a:pt x="74" y="0"/>
                    </a:moveTo>
                    <a:lnTo>
                      <a:pt x="0" y="294"/>
                    </a:lnTo>
                    <a:lnTo>
                      <a:pt x="324" y="772"/>
                    </a:lnTo>
                    <a:lnTo>
                      <a:pt x="324" y="768"/>
                    </a:lnTo>
                    <a:lnTo>
                      <a:pt x="328" y="760"/>
                    </a:lnTo>
                    <a:lnTo>
                      <a:pt x="334" y="740"/>
                    </a:lnTo>
                    <a:lnTo>
                      <a:pt x="330" y="732"/>
                    </a:lnTo>
                    <a:lnTo>
                      <a:pt x="336" y="686"/>
                    </a:lnTo>
                    <a:lnTo>
                      <a:pt x="332" y="668"/>
                    </a:lnTo>
                    <a:lnTo>
                      <a:pt x="336" y="662"/>
                    </a:lnTo>
                    <a:lnTo>
                      <a:pt x="348" y="660"/>
                    </a:lnTo>
                    <a:lnTo>
                      <a:pt x="364" y="664"/>
                    </a:lnTo>
                    <a:lnTo>
                      <a:pt x="368" y="670"/>
                    </a:lnTo>
                    <a:lnTo>
                      <a:pt x="368" y="674"/>
                    </a:lnTo>
                    <a:lnTo>
                      <a:pt x="374" y="680"/>
                    </a:lnTo>
                    <a:lnTo>
                      <a:pt x="382" y="680"/>
                    </a:lnTo>
                    <a:lnTo>
                      <a:pt x="398" y="638"/>
                    </a:lnTo>
                    <a:lnTo>
                      <a:pt x="406" y="586"/>
                    </a:lnTo>
                    <a:lnTo>
                      <a:pt x="502" y="94"/>
                    </a:lnTo>
                    <a:lnTo>
                      <a:pt x="286" y="50"/>
                    </a:lnTo>
                    <a:lnTo>
                      <a:pt x="74" y="0"/>
                    </a:lnTo>
                    <a:close/>
                  </a:path>
                </a:pathLst>
              </a:custGeom>
              <a:grpFill/>
              <a:ln w="3175" cap="flat" cmpd="sng">
                <a:solidFill>
                  <a:schemeClr val="accent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20" name="Freeform 9">
                <a:extLst>
                  <a:ext uri="{FF2B5EF4-FFF2-40B4-BE49-F238E27FC236}">
                    <a16:creationId xmlns:a16="http://schemas.microsoft.com/office/drawing/2014/main" id="{204409AF-A016-4FF7-B794-843946BCFFED}"/>
                  </a:ext>
                </a:extLst>
              </p:cNvPr>
              <p:cNvSpPr>
                <a:spLocks/>
              </p:cNvSpPr>
              <p:nvPr/>
            </p:nvSpPr>
            <p:spPr bwMode="gray">
              <a:xfrm>
                <a:off x="2073" y="1612"/>
                <a:ext cx="574" cy="455"/>
              </a:xfrm>
              <a:custGeom>
                <a:avLst/>
                <a:gdLst>
                  <a:gd name="T0" fmla="*/ 0 w 572"/>
                  <a:gd name="T1" fmla="*/ 397 h 454"/>
                  <a:gd name="T2" fmla="*/ 54 w 572"/>
                  <a:gd name="T3" fmla="*/ 0 h 454"/>
                  <a:gd name="T4" fmla="*/ 425 w 572"/>
                  <a:gd name="T5" fmla="*/ 42 h 454"/>
                  <a:gd name="T6" fmla="*/ 574 w 572"/>
                  <a:gd name="T7" fmla="*/ 54 h 454"/>
                  <a:gd name="T8" fmla="*/ 568 w 572"/>
                  <a:gd name="T9" fmla="*/ 154 h 454"/>
                  <a:gd name="T10" fmla="*/ 550 w 572"/>
                  <a:gd name="T11" fmla="*/ 455 h 454"/>
                  <a:gd name="T12" fmla="*/ 474 w 572"/>
                  <a:gd name="T13" fmla="*/ 449 h 454"/>
                  <a:gd name="T14" fmla="*/ 0 w 572"/>
                  <a:gd name="T15" fmla="*/ 397 h 45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72" h="454">
                    <a:moveTo>
                      <a:pt x="0" y="396"/>
                    </a:moveTo>
                    <a:lnTo>
                      <a:pt x="54" y="0"/>
                    </a:lnTo>
                    <a:lnTo>
                      <a:pt x="424" y="42"/>
                    </a:lnTo>
                    <a:lnTo>
                      <a:pt x="572" y="54"/>
                    </a:lnTo>
                    <a:lnTo>
                      <a:pt x="566" y="154"/>
                    </a:lnTo>
                    <a:lnTo>
                      <a:pt x="548" y="454"/>
                    </a:lnTo>
                    <a:lnTo>
                      <a:pt x="472" y="448"/>
                    </a:lnTo>
                    <a:lnTo>
                      <a:pt x="0" y="396"/>
                    </a:lnTo>
                    <a:close/>
                  </a:path>
                </a:pathLst>
              </a:custGeom>
              <a:grpFill/>
              <a:ln w="3175" cap="flat" cmpd="sng">
                <a:solidFill>
                  <a:schemeClr val="accent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21" name="Freeform 10">
                <a:extLst>
                  <a:ext uri="{FF2B5EF4-FFF2-40B4-BE49-F238E27FC236}">
                    <a16:creationId xmlns:a16="http://schemas.microsoft.com/office/drawing/2014/main" id="{BB2FFF24-988C-47C4-944F-170F8125CB2D}"/>
                  </a:ext>
                </a:extLst>
              </p:cNvPr>
              <p:cNvSpPr>
                <a:spLocks/>
              </p:cNvSpPr>
              <p:nvPr/>
            </p:nvSpPr>
            <p:spPr bwMode="gray">
              <a:xfrm>
                <a:off x="1993" y="2008"/>
                <a:ext cx="553" cy="574"/>
              </a:xfrm>
              <a:custGeom>
                <a:avLst/>
                <a:gdLst>
                  <a:gd name="T0" fmla="*/ 80 w 552"/>
                  <a:gd name="T1" fmla="*/ 0 h 570"/>
                  <a:gd name="T2" fmla="*/ 0 w 552"/>
                  <a:gd name="T3" fmla="*/ 564 h 570"/>
                  <a:gd name="T4" fmla="*/ 0 w 552"/>
                  <a:gd name="T5" fmla="*/ 564 h 570"/>
                  <a:gd name="T6" fmla="*/ 72 w 552"/>
                  <a:gd name="T7" fmla="*/ 574 h 570"/>
                  <a:gd name="T8" fmla="*/ 78 w 552"/>
                  <a:gd name="T9" fmla="*/ 530 h 570"/>
                  <a:gd name="T10" fmla="*/ 214 w 552"/>
                  <a:gd name="T11" fmla="*/ 546 h 570"/>
                  <a:gd name="T12" fmla="*/ 214 w 552"/>
                  <a:gd name="T13" fmla="*/ 544 h 570"/>
                  <a:gd name="T14" fmla="*/ 210 w 552"/>
                  <a:gd name="T15" fmla="*/ 536 h 570"/>
                  <a:gd name="T16" fmla="*/ 214 w 552"/>
                  <a:gd name="T17" fmla="*/ 532 h 570"/>
                  <a:gd name="T18" fmla="*/ 212 w 552"/>
                  <a:gd name="T19" fmla="*/ 530 h 570"/>
                  <a:gd name="T20" fmla="*/ 210 w 552"/>
                  <a:gd name="T21" fmla="*/ 526 h 570"/>
                  <a:gd name="T22" fmla="*/ 212 w 552"/>
                  <a:gd name="T23" fmla="*/ 524 h 570"/>
                  <a:gd name="T24" fmla="*/ 509 w 552"/>
                  <a:gd name="T25" fmla="*/ 554 h 570"/>
                  <a:gd name="T26" fmla="*/ 545 w 552"/>
                  <a:gd name="T27" fmla="*/ 103 h 570"/>
                  <a:gd name="T28" fmla="*/ 551 w 552"/>
                  <a:gd name="T29" fmla="*/ 103 h 570"/>
                  <a:gd name="T30" fmla="*/ 553 w 552"/>
                  <a:gd name="T31" fmla="*/ 52 h 570"/>
                  <a:gd name="T32" fmla="*/ 80 w 552"/>
                  <a:gd name="T33" fmla="*/ 0 h 57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2" h="570">
                    <a:moveTo>
                      <a:pt x="80" y="0"/>
                    </a:moveTo>
                    <a:lnTo>
                      <a:pt x="0" y="560"/>
                    </a:lnTo>
                    <a:lnTo>
                      <a:pt x="72" y="570"/>
                    </a:lnTo>
                    <a:lnTo>
                      <a:pt x="78" y="526"/>
                    </a:lnTo>
                    <a:lnTo>
                      <a:pt x="214" y="542"/>
                    </a:lnTo>
                    <a:lnTo>
                      <a:pt x="214" y="540"/>
                    </a:lnTo>
                    <a:lnTo>
                      <a:pt x="210" y="532"/>
                    </a:lnTo>
                    <a:lnTo>
                      <a:pt x="214" y="528"/>
                    </a:lnTo>
                    <a:lnTo>
                      <a:pt x="212" y="526"/>
                    </a:lnTo>
                    <a:lnTo>
                      <a:pt x="210" y="522"/>
                    </a:lnTo>
                    <a:lnTo>
                      <a:pt x="212" y="520"/>
                    </a:lnTo>
                    <a:lnTo>
                      <a:pt x="508" y="550"/>
                    </a:lnTo>
                    <a:lnTo>
                      <a:pt x="544" y="102"/>
                    </a:lnTo>
                    <a:lnTo>
                      <a:pt x="550" y="102"/>
                    </a:lnTo>
                    <a:lnTo>
                      <a:pt x="552" y="52"/>
                    </a:lnTo>
                    <a:lnTo>
                      <a:pt x="80" y="0"/>
                    </a:lnTo>
                    <a:close/>
                  </a:path>
                </a:pathLst>
              </a:custGeom>
              <a:grpFill/>
              <a:ln w="3175" cap="flat" cmpd="sng">
                <a:solidFill>
                  <a:schemeClr val="accent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22" name="Freeform 11">
                <a:extLst>
                  <a:ext uri="{FF2B5EF4-FFF2-40B4-BE49-F238E27FC236}">
                    <a16:creationId xmlns:a16="http://schemas.microsoft.com/office/drawing/2014/main" id="{665B62DF-6514-41A8-887D-7B0CCB86092F}"/>
                  </a:ext>
                </a:extLst>
              </p:cNvPr>
              <p:cNvSpPr>
                <a:spLocks/>
              </p:cNvSpPr>
              <p:nvPr/>
            </p:nvSpPr>
            <p:spPr bwMode="gray">
              <a:xfrm>
                <a:off x="2498" y="1453"/>
                <a:ext cx="655" cy="322"/>
              </a:xfrm>
              <a:custGeom>
                <a:avLst/>
                <a:gdLst>
                  <a:gd name="T0" fmla="*/ 0 w 650"/>
                  <a:gd name="T1" fmla="*/ 200 h 322"/>
                  <a:gd name="T2" fmla="*/ 16 w 650"/>
                  <a:gd name="T3" fmla="*/ 0 h 322"/>
                  <a:gd name="T4" fmla="*/ 421 w 650"/>
                  <a:gd name="T5" fmla="*/ 22 h 322"/>
                  <a:gd name="T6" fmla="*/ 431 w 650"/>
                  <a:gd name="T7" fmla="*/ 38 h 322"/>
                  <a:gd name="T8" fmla="*/ 445 w 650"/>
                  <a:gd name="T9" fmla="*/ 38 h 322"/>
                  <a:gd name="T10" fmla="*/ 455 w 650"/>
                  <a:gd name="T11" fmla="*/ 34 h 322"/>
                  <a:gd name="T12" fmla="*/ 464 w 650"/>
                  <a:gd name="T13" fmla="*/ 40 h 322"/>
                  <a:gd name="T14" fmla="*/ 468 w 650"/>
                  <a:gd name="T15" fmla="*/ 52 h 322"/>
                  <a:gd name="T16" fmla="*/ 480 w 650"/>
                  <a:gd name="T17" fmla="*/ 56 h 322"/>
                  <a:gd name="T18" fmla="*/ 490 w 650"/>
                  <a:gd name="T19" fmla="*/ 52 h 322"/>
                  <a:gd name="T20" fmla="*/ 500 w 650"/>
                  <a:gd name="T21" fmla="*/ 46 h 322"/>
                  <a:gd name="T22" fmla="*/ 514 w 650"/>
                  <a:gd name="T23" fmla="*/ 46 h 322"/>
                  <a:gd name="T24" fmla="*/ 522 w 650"/>
                  <a:gd name="T25" fmla="*/ 48 h 322"/>
                  <a:gd name="T26" fmla="*/ 554 w 650"/>
                  <a:gd name="T27" fmla="*/ 68 h 322"/>
                  <a:gd name="T28" fmla="*/ 568 w 650"/>
                  <a:gd name="T29" fmla="*/ 80 h 322"/>
                  <a:gd name="T30" fmla="*/ 570 w 650"/>
                  <a:gd name="T31" fmla="*/ 90 h 322"/>
                  <a:gd name="T32" fmla="*/ 580 w 650"/>
                  <a:gd name="T33" fmla="*/ 96 h 322"/>
                  <a:gd name="T34" fmla="*/ 580 w 650"/>
                  <a:gd name="T35" fmla="*/ 102 h 322"/>
                  <a:gd name="T36" fmla="*/ 574 w 650"/>
                  <a:gd name="T37" fmla="*/ 116 h 322"/>
                  <a:gd name="T38" fmla="*/ 582 w 650"/>
                  <a:gd name="T39" fmla="*/ 124 h 322"/>
                  <a:gd name="T40" fmla="*/ 588 w 650"/>
                  <a:gd name="T41" fmla="*/ 140 h 322"/>
                  <a:gd name="T42" fmla="*/ 597 w 650"/>
                  <a:gd name="T43" fmla="*/ 148 h 322"/>
                  <a:gd name="T44" fmla="*/ 595 w 650"/>
                  <a:gd name="T45" fmla="*/ 156 h 322"/>
                  <a:gd name="T46" fmla="*/ 597 w 650"/>
                  <a:gd name="T47" fmla="*/ 164 h 322"/>
                  <a:gd name="T48" fmla="*/ 607 w 650"/>
                  <a:gd name="T49" fmla="*/ 172 h 322"/>
                  <a:gd name="T50" fmla="*/ 609 w 650"/>
                  <a:gd name="T51" fmla="*/ 180 h 322"/>
                  <a:gd name="T52" fmla="*/ 607 w 650"/>
                  <a:gd name="T53" fmla="*/ 188 h 322"/>
                  <a:gd name="T54" fmla="*/ 605 w 650"/>
                  <a:gd name="T55" fmla="*/ 204 h 322"/>
                  <a:gd name="T56" fmla="*/ 615 w 650"/>
                  <a:gd name="T57" fmla="*/ 208 h 322"/>
                  <a:gd name="T58" fmla="*/ 617 w 650"/>
                  <a:gd name="T59" fmla="*/ 216 h 322"/>
                  <a:gd name="T60" fmla="*/ 613 w 650"/>
                  <a:gd name="T61" fmla="*/ 224 h 322"/>
                  <a:gd name="T62" fmla="*/ 615 w 650"/>
                  <a:gd name="T63" fmla="*/ 232 h 322"/>
                  <a:gd name="T64" fmla="*/ 621 w 650"/>
                  <a:gd name="T65" fmla="*/ 240 h 322"/>
                  <a:gd name="T66" fmla="*/ 617 w 650"/>
                  <a:gd name="T67" fmla="*/ 248 h 322"/>
                  <a:gd name="T68" fmla="*/ 621 w 650"/>
                  <a:gd name="T69" fmla="*/ 258 h 322"/>
                  <a:gd name="T70" fmla="*/ 623 w 650"/>
                  <a:gd name="T71" fmla="*/ 262 h 322"/>
                  <a:gd name="T72" fmla="*/ 629 w 650"/>
                  <a:gd name="T73" fmla="*/ 272 h 322"/>
                  <a:gd name="T74" fmla="*/ 637 w 650"/>
                  <a:gd name="T75" fmla="*/ 280 h 322"/>
                  <a:gd name="T76" fmla="*/ 639 w 650"/>
                  <a:gd name="T77" fmla="*/ 294 h 322"/>
                  <a:gd name="T78" fmla="*/ 649 w 650"/>
                  <a:gd name="T79" fmla="*/ 306 h 322"/>
                  <a:gd name="T80" fmla="*/ 655 w 650"/>
                  <a:gd name="T81" fmla="*/ 308 h 322"/>
                  <a:gd name="T82" fmla="*/ 653 w 650"/>
                  <a:gd name="T83" fmla="*/ 320 h 322"/>
                  <a:gd name="T84" fmla="*/ 653 w 650"/>
                  <a:gd name="T85" fmla="*/ 322 h 322"/>
                  <a:gd name="T86" fmla="*/ 143 w 650"/>
                  <a:gd name="T87" fmla="*/ 312 h 322"/>
                  <a:gd name="T88" fmla="*/ 149 w 650"/>
                  <a:gd name="T89" fmla="*/ 212 h 322"/>
                  <a:gd name="T90" fmla="*/ 0 w 650"/>
                  <a:gd name="T91" fmla="*/ 200 h 322"/>
                  <a:gd name="T92" fmla="*/ 0 w 650"/>
                  <a:gd name="T93" fmla="*/ 200 h 32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650" h="322">
                    <a:moveTo>
                      <a:pt x="0" y="200"/>
                    </a:moveTo>
                    <a:lnTo>
                      <a:pt x="16" y="0"/>
                    </a:lnTo>
                    <a:lnTo>
                      <a:pt x="418" y="22"/>
                    </a:lnTo>
                    <a:lnTo>
                      <a:pt x="428" y="38"/>
                    </a:lnTo>
                    <a:lnTo>
                      <a:pt x="442" y="38"/>
                    </a:lnTo>
                    <a:lnTo>
                      <a:pt x="452" y="34"/>
                    </a:lnTo>
                    <a:lnTo>
                      <a:pt x="460" y="40"/>
                    </a:lnTo>
                    <a:lnTo>
                      <a:pt x="464" y="52"/>
                    </a:lnTo>
                    <a:lnTo>
                      <a:pt x="476" y="56"/>
                    </a:lnTo>
                    <a:lnTo>
                      <a:pt x="486" y="52"/>
                    </a:lnTo>
                    <a:lnTo>
                      <a:pt x="496" y="46"/>
                    </a:lnTo>
                    <a:lnTo>
                      <a:pt x="510" y="46"/>
                    </a:lnTo>
                    <a:lnTo>
                      <a:pt x="518" y="48"/>
                    </a:lnTo>
                    <a:lnTo>
                      <a:pt x="550" y="68"/>
                    </a:lnTo>
                    <a:lnTo>
                      <a:pt x="564" y="80"/>
                    </a:lnTo>
                    <a:lnTo>
                      <a:pt x="566" y="90"/>
                    </a:lnTo>
                    <a:lnTo>
                      <a:pt x="576" y="96"/>
                    </a:lnTo>
                    <a:lnTo>
                      <a:pt x="576" y="102"/>
                    </a:lnTo>
                    <a:lnTo>
                      <a:pt x="570" y="116"/>
                    </a:lnTo>
                    <a:lnTo>
                      <a:pt x="578" y="124"/>
                    </a:lnTo>
                    <a:lnTo>
                      <a:pt x="584" y="140"/>
                    </a:lnTo>
                    <a:lnTo>
                      <a:pt x="592" y="148"/>
                    </a:lnTo>
                    <a:lnTo>
                      <a:pt x="590" y="156"/>
                    </a:lnTo>
                    <a:lnTo>
                      <a:pt x="592" y="164"/>
                    </a:lnTo>
                    <a:lnTo>
                      <a:pt x="602" y="172"/>
                    </a:lnTo>
                    <a:lnTo>
                      <a:pt x="604" y="180"/>
                    </a:lnTo>
                    <a:lnTo>
                      <a:pt x="602" y="188"/>
                    </a:lnTo>
                    <a:lnTo>
                      <a:pt x="600" y="204"/>
                    </a:lnTo>
                    <a:lnTo>
                      <a:pt x="610" y="208"/>
                    </a:lnTo>
                    <a:lnTo>
                      <a:pt x="612" y="216"/>
                    </a:lnTo>
                    <a:lnTo>
                      <a:pt x="608" y="224"/>
                    </a:lnTo>
                    <a:lnTo>
                      <a:pt x="610" y="232"/>
                    </a:lnTo>
                    <a:lnTo>
                      <a:pt x="616" y="240"/>
                    </a:lnTo>
                    <a:lnTo>
                      <a:pt x="612" y="248"/>
                    </a:lnTo>
                    <a:lnTo>
                      <a:pt x="616" y="258"/>
                    </a:lnTo>
                    <a:lnTo>
                      <a:pt x="618" y="262"/>
                    </a:lnTo>
                    <a:lnTo>
                      <a:pt x="624" y="272"/>
                    </a:lnTo>
                    <a:lnTo>
                      <a:pt x="632" y="280"/>
                    </a:lnTo>
                    <a:lnTo>
                      <a:pt x="634" y="294"/>
                    </a:lnTo>
                    <a:lnTo>
                      <a:pt x="644" y="306"/>
                    </a:lnTo>
                    <a:lnTo>
                      <a:pt x="650" y="308"/>
                    </a:lnTo>
                    <a:lnTo>
                      <a:pt x="648" y="320"/>
                    </a:lnTo>
                    <a:lnTo>
                      <a:pt x="648" y="322"/>
                    </a:lnTo>
                    <a:lnTo>
                      <a:pt x="142" y="312"/>
                    </a:lnTo>
                    <a:lnTo>
                      <a:pt x="148" y="212"/>
                    </a:lnTo>
                    <a:lnTo>
                      <a:pt x="0" y="200"/>
                    </a:lnTo>
                    <a:close/>
                  </a:path>
                </a:pathLst>
              </a:custGeom>
              <a:grpFill/>
              <a:ln w="3175" cap="flat" cmpd="sng">
                <a:solidFill>
                  <a:schemeClr val="accent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23" name="Freeform 12">
                <a:extLst>
                  <a:ext uri="{FF2B5EF4-FFF2-40B4-BE49-F238E27FC236}">
                    <a16:creationId xmlns:a16="http://schemas.microsoft.com/office/drawing/2014/main" id="{8875DE7C-5AA0-4874-9D6C-48046D9F54FD}"/>
                  </a:ext>
                </a:extLst>
              </p:cNvPr>
              <p:cNvSpPr>
                <a:spLocks/>
              </p:cNvSpPr>
              <p:nvPr/>
            </p:nvSpPr>
            <p:spPr bwMode="gray">
              <a:xfrm>
                <a:off x="2624" y="1766"/>
                <a:ext cx="586" cy="312"/>
              </a:xfrm>
              <a:custGeom>
                <a:avLst/>
                <a:gdLst>
                  <a:gd name="T0" fmla="*/ 18 w 584"/>
                  <a:gd name="T1" fmla="*/ 0 h 312"/>
                  <a:gd name="T2" fmla="*/ 526 w 584"/>
                  <a:gd name="T3" fmla="*/ 10 h 312"/>
                  <a:gd name="T4" fmla="*/ 560 w 584"/>
                  <a:gd name="T5" fmla="*/ 36 h 312"/>
                  <a:gd name="T6" fmla="*/ 550 w 584"/>
                  <a:gd name="T7" fmla="*/ 48 h 312"/>
                  <a:gd name="T8" fmla="*/ 548 w 584"/>
                  <a:gd name="T9" fmla="*/ 60 h 312"/>
                  <a:gd name="T10" fmla="*/ 552 w 584"/>
                  <a:gd name="T11" fmla="*/ 66 h 312"/>
                  <a:gd name="T12" fmla="*/ 560 w 584"/>
                  <a:gd name="T13" fmla="*/ 70 h 312"/>
                  <a:gd name="T14" fmla="*/ 566 w 584"/>
                  <a:gd name="T15" fmla="*/ 88 h 312"/>
                  <a:gd name="T16" fmla="*/ 574 w 584"/>
                  <a:gd name="T17" fmla="*/ 92 h 312"/>
                  <a:gd name="T18" fmla="*/ 580 w 584"/>
                  <a:gd name="T19" fmla="*/ 94 h 312"/>
                  <a:gd name="T20" fmla="*/ 584 w 584"/>
                  <a:gd name="T21" fmla="*/ 96 h 312"/>
                  <a:gd name="T22" fmla="*/ 586 w 584"/>
                  <a:gd name="T23" fmla="*/ 312 h 312"/>
                  <a:gd name="T24" fmla="*/ 0 w 584"/>
                  <a:gd name="T25" fmla="*/ 300 h 312"/>
                  <a:gd name="T26" fmla="*/ 18 w 584"/>
                  <a:gd name="T27" fmla="*/ 0 h 31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584" h="312">
                    <a:moveTo>
                      <a:pt x="18" y="0"/>
                    </a:moveTo>
                    <a:lnTo>
                      <a:pt x="524" y="10"/>
                    </a:lnTo>
                    <a:lnTo>
                      <a:pt x="558" y="36"/>
                    </a:lnTo>
                    <a:lnTo>
                      <a:pt x="548" y="48"/>
                    </a:lnTo>
                    <a:lnTo>
                      <a:pt x="546" y="60"/>
                    </a:lnTo>
                    <a:lnTo>
                      <a:pt x="550" y="66"/>
                    </a:lnTo>
                    <a:lnTo>
                      <a:pt x="558" y="70"/>
                    </a:lnTo>
                    <a:lnTo>
                      <a:pt x="564" y="88"/>
                    </a:lnTo>
                    <a:lnTo>
                      <a:pt x="572" y="92"/>
                    </a:lnTo>
                    <a:lnTo>
                      <a:pt x="578" y="94"/>
                    </a:lnTo>
                    <a:lnTo>
                      <a:pt x="582" y="96"/>
                    </a:lnTo>
                    <a:lnTo>
                      <a:pt x="584" y="312"/>
                    </a:lnTo>
                    <a:lnTo>
                      <a:pt x="0" y="300"/>
                    </a:lnTo>
                    <a:lnTo>
                      <a:pt x="18" y="0"/>
                    </a:lnTo>
                    <a:close/>
                  </a:path>
                </a:pathLst>
              </a:custGeom>
              <a:grpFill/>
              <a:ln w="3175" cap="flat" cmpd="sng">
                <a:solidFill>
                  <a:schemeClr val="accent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24" name="Freeform 13">
                <a:extLst>
                  <a:ext uri="{FF2B5EF4-FFF2-40B4-BE49-F238E27FC236}">
                    <a16:creationId xmlns:a16="http://schemas.microsoft.com/office/drawing/2014/main" id="{D8A5B400-88B0-4139-9286-17E8D598E566}"/>
                  </a:ext>
                </a:extLst>
              </p:cNvPr>
              <p:cNvSpPr>
                <a:spLocks/>
              </p:cNvSpPr>
              <p:nvPr/>
            </p:nvSpPr>
            <p:spPr bwMode="gray">
              <a:xfrm>
                <a:off x="3119" y="1708"/>
                <a:ext cx="532" cy="457"/>
              </a:xfrm>
              <a:custGeom>
                <a:avLst/>
                <a:gdLst>
                  <a:gd name="T0" fmla="*/ 447 w 528"/>
                  <a:gd name="T1" fmla="*/ 405 h 456"/>
                  <a:gd name="T2" fmla="*/ 453 w 528"/>
                  <a:gd name="T3" fmla="*/ 415 h 456"/>
                  <a:gd name="T4" fmla="*/ 455 w 528"/>
                  <a:gd name="T5" fmla="*/ 431 h 456"/>
                  <a:gd name="T6" fmla="*/ 435 w 528"/>
                  <a:gd name="T7" fmla="*/ 451 h 456"/>
                  <a:gd name="T8" fmla="*/ 488 w 528"/>
                  <a:gd name="T9" fmla="*/ 453 h 456"/>
                  <a:gd name="T10" fmla="*/ 490 w 528"/>
                  <a:gd name="T11" fmla="*/ 433 h 456"/>
                  <a:gd name="T12" fmla="*/ 500 w 528"/>
                  <a:gd name="T13" fmla="*/ 403 h 456"/>
                  <a:gd name="T14" fmla="*/ 516 w 528"/>
                  <a:gd name="T15" fmla="*/ 391 h 456"/>
                  <a:gd name="T16" fmla="*/ 524 w 528"/>
                  <a:gd name="T17" fmla="*/ 389 h 456"/>
                  <a:gd name="T18" fmla="*/ 530 w 528"/>
                  <a:gd name="T19" fmla="*/ 355 h 456"/>
                  <a:gd name="T20" fmla="*/ 522 w 528"/>
                  <a:gd name="T21" fmla="*/ 351 h 456"/>
                  <a:gd name="T22" fmla="*/ 520 w 528"/>
                  <a:gd name="T23" fmla="*/ 347 h 456"/>
                  <a:gd name="T24" fmla="*/ 514 w 528"/>
                  <a:gd name="T25" fmla="*/ 351 h 456"/>
                  <a:gd name="T26" fmla="*/ 494 w 528"/>
                  <a:gd name="T27" fmla="*/ 325 h 456"/>
                  <a:gd name="T28" fmla="*/ 500 w 528"/>
                  <a:gd name="T29" fmla="*/ 315 h 456"/>
                  <a:gd name="T30" fmla="*/ 494 w 528"/>
                  <a:gd name="T31" fmla="*/ 303 h 456"/>
                  <a:gd name="T32" fmla="*/ 468 w 528"/>
                  <a:gd name="T33" fmla="*/ 265 h 456"/>
                  <a:gd name="T34" fmla="*/ 433 w 528"/>
                  <a:gd name="T35" fmla="*/ 249 h 456"/>
                  <a:gd name="T36" fmla="*/ 415 w 528"/>
                  <a:gd name="T37" fmla="*/ 224 h 456"/>
                  <a:gd name="T38" fmla="*/ 433 w 528"/>
                  <a:gd name="T39" fmla="*/ 200 h 456"/>
                  <a:gd name="T40" fmla="*/ 435 w 528"/>
                  <a:gd name="T41" fmla="*/ 174 h 456"/>
                  <a:gd name="T42" fmla="*/ 413 w 528"/>
                  <a:gd name="T43" fmla="*/ 158 h 456"/>
                  <a:gd name="T44" fmla="*/ 399 w 528"/>
                  <a:gd name="T45" fmla="*/ 170 h 456"/>
                  <a:gd name="T46" fmla="*/ 383 w 528"/>
                  <a:gd name="T47" fmla="*/ 130 h 456"/>
                  <a:gd name="T48" fmla="*/ 353 w 528"/>
                  <a:gd name="T49" fmla="*/ 106 h 456"/>
                  <a:gd name="T50" fmla="*/ 330 w 528"/>
                  <a:gd name="T51" fmla="*/ 72 h 456"/>
                  <a:gd name="T52" fmla="*/ 322 w 528"/>
                  <a:gd name="T53" fmla="*/ 38 h 456"/>
                  <a:gd name="T54" fmla="*/ 326 w 528"/>
                  <a:gd name="T55" fmla="*/ 22 h 456"/>
                  <a:gd name="T56" fmla="*/ 0 w 528"/>
                  <a:gd name="T57" fmla="*/ 8 h 456"/>
                  <a:gd name="T58" fmla="*/ 14 w 528"/>
                  <a:gd name="T59" fmla="*/ 26 h 456"/>
                  <a:gd name="T60" fmla="*/ 26 w 528"/>
                  <a:gd name="T61" fmla="*/ 52 h 456"/>
                  <a:gd name="T62" fmla="*/ 30 w 528"/>
                  <a:gd name="T63" fmla="*/ 66 h 456"/>
                  <a:gd name="T64" fmla="*/ 64 w 528"/>
                  <a:gd name="T65" fmla="*/ 94 h 456"/>
                  <a:gd name="T66" fmla="*/ 52 w 528"/>
                  <a:gd name="T67" fmla="*/ 118 h 456"/>
                  <a:gd name="T68" fmla="*/ 64 w 528"/>
                  <a:gd name="T69" fmla="*/ 128 h 456"/>
                  <a:gd name="T70" fmla="*/ 79 w 528"/>
                  <a:gd name="T71" fmla="*/ 150 h 456"/>
                  <a:gd name="T72" fmla="*/ 89 w 528"/>
                  <a:gd name="T73" fmla="*/ 154 h 456"/>
                  <a:gd name="T74" fmla="*/ 93 w 528"/>
                  <a:gd name="T75" fmla="*/ 421 h 45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528" h="456">
                    <a:moveTo>
                      <a:pt x="92" y="420"/>
                    </a:moveTo>
                    <a:lnTo>
                      <a:pt x="444" y="404"/>
                    </a:lnTo>
                    <a:lnTo>
                      <a:pt x="442" y="408"/>
                    </a:lnTo>
                    <a:lnTo>
                      <a:pt x="450" y="414"/>
                    </a:lnTo>
                    <a:lnTo>
                      <a:pt x="454" y="422"/>
                    </a:lnTo>
                    <a:lnTo>
                      <a:pt x="452" y="430"/>
                    </a:lnTo>
                    <a:lnTo>
                      <a:pt x="442" y="438"/>
                    </a:lnTo>
                    <a:lnTo>
                      <a:pt x="432" y="450"/>
                    </a:lnTo>
                    <a:lnTo>
                      <a:pt x="430" y="456"/>
                    </a:lnTo>
                    <a:lnTo>
                      <a:pt x="484" y="452"/>
                    </a:lnTo>
                    <a:lnTo>
                      <a:pt x="488" y="438"/>
                    </a:lnTo>
                    <a:lnTo>
                      <a:pt x="486" y="432"/>
                    </a:lnTo>
                    <a:lnTo>
                      <a:pt x="490" y="416"/>
                    </a:lnTo>
                    <a:lnTo>
                      <a:pt x="496" y="402"/>
                    </a:lnTo>
                    <a:lnTo>
                      <a:pt x="502" y="394"/>
                    </a:lnTo>
                    <a:lnTo>
                      <a:pt x="512" y="390"/>
                    </a:lnTo>
                    <a:lnTo>
                      <a:pt x="516" y="392"/>
                    </a:lnTo>
                    <a:lnTo>
                      <a:pt x="520" y="388"/>
                    </a:lnTo>
                    <a:lnTo>
                      <a:pt x="528" y="364"/>
                    </a:lnTo>
                    <a:lnTo>
                      <a:pt x="526" y="354"/>
                    </a:lnTo>
                    <a:lnTo>
                      <a:pt x="520" y="352"/>
                    </a:lnTo>
                    <a:lnTo>
                      <a:pt x="518" y="350"/>
                    </a:lnTo>
                    <a:lnTo>
                      <a:pt x="518" y="348"/>
                    </a:lnTo>
                    <a:lnTo>
                      <a:pt x="516" y="346"/>
                    </a:lnTo>
                    <a:lnTo>
                      <a:pt x="510" y="346"/>
                    </a:lnTo>
                    <a:lnTo>
                      <a:pt x="510" y="350"/>
                    </a:lnTo>
                    <a:lnTo>
                      <a:pt x="506" y="352"/>
                    </a:lnTo>
                    <a:lnTo>
                      <a:pt x="490" y="324"/>
                    </a:lnTo>
                    <a:lnTo>
                      <a:pt x="490" y="320"/>
                    </a:lnTo>
                    <a:lnTo>
                      <a:pt x="496" y="314"/>
                    </a:lnTo>
                    <a:lnTo>
                      <a:pt x="498" y="310"/>
                    </a:lnTo>
                    <a:lnTo>
                      <a:pt x="490" y="302"/>
                    </a:lnTo>
                    <a:lnTo>
                      <a:pt x="486" y="284"/>
                    </a:lnTo>
                    <a:lnTo>
                      <a:pt x="464" y="264"/>
                    </a:lnTo>
                    <a:lnTo>
                      <a:pt x="452" y="262"/>
                    </a:lnTo>
                    <a:lnTo>
                      <a:pt x="430" y="248"/>
                    </a:lnTo>
                    <a:lnTo>
                      <a:pt x="418" y="234"/>
                    </a:lnTo>
                    <a:lnTo>
                      <a:pt x="412" y="224"/>
                    </a:lnTo>
                    <a:lnTo>
                      <a:pt x="416" y="218"/>
                    </a:lnTo>
                    <a:lnTo>
                      <a:pt x="430" y="200"/>
                    </a:lnTo>
                    <a:lnTo>
                      <a:pt x="428" y="186"/>
                    </a:lnTo>
                    <a:lnTo>
                      <a:pt x="432" y="174"/>
                    </a:lnTo>
                    <a:lnTo>
                      <a:pt x="428" y="168"/>
                    </a:lnTo>
                    <a:lnTo>
                      <a:pt x="410" y="158"/>
                    </a:lnTo>
                    <a:lnTo>
                      <a:pt x="404" y="162"/>
                    </a:lnTo>
                    <a:lnTo>
                      <a:pt x="396" y="170"/>
                    </a:lnTo>
                    <a:lnTo>
                      <a:pt x="392" y="166"/>
                    </a:lnTo>
                    <a:lnTo>
                      <a:pt x="380" y="130"/>
                    </a:lnTo>
                    <a:lnTo>
                      <a:pt x="374" y="124"/>
                    </a:lnTo>
                    <a:lnTo>
                      <a:pt x="350" y="106"/>
                    </a:lnTo>
                    <a:lnTo>
                      <a:pt x="328" y="80"/>
                    </a:lnTo>
                    <a:lnTo>
                      <a:pt x="328" y="72"/>
                    </a:lnTo>
                    <a:lnTo>
                      <a:pt x="320" y="56"/>
                    </a:lnTo>
                    <a:lnTo>
                      <a:pt x="320" y="38"/>
                    </a:lnTo>
                    <a:lnTo>
                      <a:pt x="324" y="26"/>
                    </a:lnTo>
                    <a:lnTo>
                      <a:pt x="324" y="22"/>
                    </a:lnTo>
                    <a:lnTo>
                      <a:pt x="300" y="0"/>
                    </a:lnTo>
                    <a:lnTo>
                      <a:pt x="0" y="8"/>
                    </a:lnTo>
                    <a:lnTo>
                      <a:pt x="6" y="18"/>
                    </a:lnTo>
                    <a:lnTo>
                      <a:pt x="14" y="26"/>
                    </a:lnTo>
                    <a:lnTo>
                      <a:pt x="16" y="40"/>
                    </a:lnTo>
                    <a:lnTo>
                      <a:pt x="26" y="52"/>
                    </a:lnTo>
                    <a:lnTo>
                      <a:pt x="32" y="54"/>
                    </a:lnTo>
                    <a:lnTo>
                      <a:pt x="30" y="66"/>
                    </a:lnTo>
                    <a:lnTo>
                      <a:pt x="30" y="68"/>
                    </a:lnTo>
                    <a:lnTo>
                      <a:pt x="64" y="94"/>
                    </a:lnTo>
                    <a:lnTo>
                      <a:pt x="54" y="106"/>
                    </a:lnTo>
                    <a:lnTo>
                      <a:pt x="52" y="118"/>
                    </a:lnTo>
                    <a:lnTo>
                      <a:pt x="56" y="124"/>
                    </a:lnTo>
                    <a:lnTo>
                      <a:pt x="64" y="128"/>
                    </a:lnTo>
                    <a:lnTo>
                      <a:pt x="70" y="146"/>
                    </a:lnTo>
                    <a:lnTo>
                      <a:pt x="78" y="150"/>
                    </a:lnTo>
                    <a:lnTo>
                      <a:pt x="84" y="152"/>
                    </a:lnTo>
                    <a:lnTo>
                      <a:pt x="88" y="154"/>
                    </a:lnTo>
                    <a:lnTo>
                      <a:pt x="90" y="370"/>
                    </a:lnTo>
                    <a:lnTo>
                      <a:pt x="92" y="420"/>
                    </a:lnTo>
                    <a:close/>
                  </a:path>
                </a:pathLst>
              </a:custGeom>
              <a:grpFill/>
              <a:ln w="3175" cap="flat" cmpd="sng">
                <a:solidFill>
                  <a:schemeClr val="accent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25" name="Freeform 14">
                <a:extLst>
                  <a:ext uri="{FF2B5EF4-FFF2-40B4-BE49-F238E27FC236}">
                    <a16:creationId xmlns:a16="http://schemas.microsoft.com/office/drawing/2014/main" id="{8104D61B-3529-4D5C-BBFD-75C406E6495E}"/>
                  </a:ext>
                </a:extLst>
              </p:cNvPr>
              <p:cNvSpPr>
                <a:spLocks/>
              </p:cNvSpPr>
              <p:nvPr/>
            </p:nvSpPr>
            <p:spPr bwMode="gray">
              <a:xfrm>
                <a:off x="3261" y="2468"/>
                <a:ext cx="453" cy="389"/>
              </a:xfrm>
              <a:custGeom>
                <a:avLst/>
                <a:gdLst>
                  <a:gd name="T0" fmla="*/ 243 w 448"/>
                  <a:gd name="T1" fmla="*/ 8 h 388"/>
                  <a:gd name="T2" fmla="*/ 259 w 448"/>
                  <a:gd name="T3" fmla="*/ 58 h 388"/>
                  <a:gd name="T4" fmla="*/ 255 w 448"/>
                  <a:gd name="T5" fmla="*/ 78 h 388"/>
                  <a:gd name="T6" fmla="*/ 231 w 448"/>
                  <a:gd name="T7" fmla="*/ 126 h 388"/>
                  <a:gd name="T8" fmla="*/ 372 w 448"/>
                  <a:gd name="T9" fmla="*/ 192 h 388"/>
                  <a:gd name="T10" fmla="*/ 372 w 448"/>
                  <a:gd name="T11" fmla="*/ 235 h 388"/>
                  <a:gd name="T12" fmla="*/ 370 w 448"/>
                  <a:gd name="T13" fmla="*/ 267 h 388"/>
                  <a:gd name="T14" fmla="*/ 338 w 448"/>
                  <a:gd name="T15" fmla="*/ 259 h 388"/>
                  <a:gd name="T16" fmla="*/ 330 w 448"/>
                  <a:gd name="T17" fmla="*/ 287 h 388"/>
                  <a:gd name="T18" fmla="*/ 364 w 448"/>
                  <a:gd name="T19" fmla="*/ 281 h 388"/>
                  <a:gd name="T20" fmla="*/ 386 w 448"/>
                  <a:gd name="T21" fmla="*/ 277 h 388"/>
                  <a:gd name="T22" fmla="*/ 378 w 448"/>
                  <a:gd name="T23" fmla="*/ 291 h 388"/>
                  <a:gd name="T24" fmla="*/ 390 w 448"/>
                  <a:gd name="T25" fmla="*/ 301 h 388"/>
                  <a:gd name="T26" fmla="*/ 419 w 448"/>
                  <a:gd name="T27" fmla="*/ 279 h 388"/>
                  <a:gd name="T28" fmla="*/ 433 w 448"/>
                  <a:gd name="T29" fmla="*/ 281 h 388"/>
                  <a:gd name="T30" fmla="*/ 431 w 448"/>
                  <a:gd name="T31" fmla="*/ 297 h 388"/>
                  <a:gd name="T32" fmla="*/ 398 w 448"/>
                  <a:gd name="T33" fmla="*/ 329 h 388"/>
                  <a:gd name="T34" fmla="*/ 419 w 448"/>
                  <a:gd name="T35" fmla="*/ 355 h 388"/>
                  <a:gd name="T36" fmla="*/ 449 w 448"/>
                  <a:gd name="T37" fmla="*/ 379 h 388"/>
                  <a:gd name="T38" fmla="*/ 419 w 448"/>
                  <a:gd name="T39" fmla="*/ 371 h 388"/>
                  <a:gd name="T40" fmla="*/ 376 w 448"/>
                  <a:gd name="T41" fmla="*/ 347 h 388"/>
                  <a:gd name="T42" fmla="*/ 360 w 448"/>
                  <a:gd name="T43" fmla="*/ 365 h 388"/>
                  <a:gd name="T44" fmla="*/ 350 w 448"/>
                  <a:gd name="T45" fmla="*/ 381 h 388"/>
                  <a:gd name="T46" fmla="*/ 334 w 448"/>
                  <a:gd name="T47" fmla="*/ 369 h 388"/>
                  <a:gd name="T48" fmla="*/ 318 w 448"/>
                  <a:gd name="T49" fmla="*/ 369 h 388"/>
                  <a:gd name="T50" fmla="*/ 287 w 448"/>
                  <a:gd name="T51" fmla="*/ 377 h 388"/>
                  <a:gd name="T52" fmla="*/ 241 w 448"/>
                  <a:gd name="T53" fmla="*/ 347 h 388"/>
                  <a:gd name="T54" fmla="*/ 222 w 448"/>
                  <a:gd name="T55" fmla="*/ 333 h 388"/>
                  <a:gd name="T56" fmla="*/ 218 w 448"/>
                  <a:gd name="T57" fmla="*/ 327 h 388"/>
                  <a:gd name="T58" fmla="*/ 200 w 448"/>
                  <a:gd name="T59" fmla="*/ 325 h 388"/>
                  <a:gd name="T60" fmla="*/ 192 w 448"/>
                  <a:gd name="T61" fmla="*/ 317 h 388"/>
                  <a:gd name="T62" fmla="*/ 180 w 448"/>
                  <a:gd name="T63" fmla="*/ 343 h 388"/>
                  <a:gd name="T64" fmla="*/ 83 w 448"/>
                  <a:gd name="T65" fmla="*/ 327 h 388"/>
                  <a:gd name="T66" fmla="*/ 18 w 448"/>
                  <a:gd name="T67" fmla="*/ 325 h 388"/>
                  <a:gd name="T68" fmla="*/ 30 w 448"/>
                  <a:gd name="T69" fmla="*/ 309 h 388"/>
                  <a:gd name="T70" fmla="*/ 32 w 448"/>
                  <a:gd name="T71" fmla="*/ 271 h 388"/>
                  <a:gd name="T72" fmla="*/ 36 w 448"/>
                  <a:gd name="T73" fmla="*/ 249 h 388"/>
                  <a:gd name="T74" fmla="*/ 49 w 448"/>
                  <a:gd name="T75" fmla="*/ 215 h 388"/>
                  <a:gd name="T76" fmla="*/ 38 w 448"/>
                  <a:gd name="T77" fmla="*/ 178 h 388"/>
                  <a:gd name="T78" fmla="*/ 34 w 448"/>
                  <a:gd name="T79" fmla="*/ 166 h 388"/>
                  <a:gd name="T80" fmla="*/ 22 w 448"/>
                  <a:gd name="T81" fmla="*/ 148 h 388"/>
                  <a:gd name="T82" fmla="*/ 6 w 448"/>
                  <a:gd name="T83" fmla="*/ 112 h 38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448" h="388">
                    <a:moveTo>
                      <a:pt x="0" y="6"/>
                    </a:moveTo>
                    <a:lnTo>
                      <a:pt x="240" y="0"/>
                    </a:lnTo>
                    <a:lnTo>
                      <a:pt x="240" y="8"/>
                    </a:lnTo>
                    <a:lnTo>
                      <a:pt x="250" y="28"/>
                    </a:lnTo>
                    <a:lnTo>
                      <a:pt x="250" y="46"/>
                    </a:lnTo>
                    <a:lnTo>
                      <a:pt x="256" y="58"/>
                    </a:lnTo>
                    <a:lnTo>
                      <a:pt x="262" y="62"/>
                    </a:lnTo>
                    <a:lnTo>
                      <a:pt x="262" y="72"/>
                    </a:lnTo>
                    <a:lnTo>
                      <a:pt x="252" y="78"/>
                    </a:lnTo>
                    <a:lnTo>
                      <a:pt x="248" y="82"/>
                    </a:lnTo>
                    <a:lnTo>
                      <a:pt x="244" y="102"/>
                    </a:lnTo>
                    <a:lnTo>
                      <a:pt x="228" y="126"/>
                    </a:lnTo>
                    <a:lnTo>
                      <a:pt x="214" y="168"/>
                    </a:lnTo>
                    <a:lnTo>
                      <a:pt x="214" y="198"/>
                    </a:lnTo>
                    <a:lnTo>
                      <a:pt x="368" y="192"/>
                    </a:lnTo>
                    <a:lnTo>
                      <a:pt x="372" y="198"/>
                    </a:lnTo>
                    <a:lnTo>
                      <a:pt x="368" y="212"/>
                    </a:lnTo>
                    <a:lnTo>
                      <a:pt x="368" y="234"/>
                    </a:lnTo>
                    <a:lnTo>
                      <a:pt x="386" y="250"/>
                    </a:lnTo>
                    <a:lnTo>
                      <a:pt x="388" y="270"/>
                    </a:lnTo>
                    <a:lnTo>
                      <a:pt x="366" y="266"/>
                    </a:lnTo>
                    <a:lnTo>
                      <a:pt x="346" y="256"/>
                    </a:lnTo>
                    <a:lnTo>
                      <a:pt x="342" y="254"/>
                    </a:lnTo>
                    <a:lnTo>
                      <a:pt x="334" y="258"/>
                    </a:lnTo>
                    <a:lnTo>
                      <a:pt x="320" y="272"/>
                    </a:lnTo>
                    <a:lnTo>
                      <a:pt x="320" y="278"/>
                    </a:lnTo>
                    <a:lnTo>
                      <a:pt x="326" y="286"/>
                    </a:lnTo>
                    <a:lnTo>
                      <a:pt x="334" y="288"/>
                    </a:lnTo>
                    <a:lnTo>
                      <a:pt x="350" y="286"/>
                    </a:lnTo>
                    <a:lnTo>
                      <a:pt x="360" y="280"/>
                    </a:lnTo>
                    <a:lnTo>
                      <a:pt x="366" y="276"/>
                    </a:lnTo>
                    <a:lnTo>
                      <a:pt x="376" y="278"/>
                    </a:lnTo>
                    <a:lnTo>
                      <a:pt x="382" y="276"/>
                    </a:lnTo>
                    <a:lnTo>
                      <a:pt x="382" y="280"/>
                    </a:lnTo>
                    <a:lnTo>
                      <a:pt x="380" y="284"/>
                    </a:lnTo>
                    <a:lnTo>
                      <a:pt x="374" y="290"/>
                    </a:lnTo>
                    <a:lnTo>
                      <a:pt x="374" y="296"/>
                    </a:lnTo>
                    <a:lnTo>
                      <a:pt x="380" y="300"/>
                    </a:lnTo>
                    <a:lnTo>
                      <a:pt x="386" y="300"/>
                    </a:lnTo>
                    <a:lnTo>
                      <a:pt x="390" y="296"/>
                    </a:lnTo>
                    <a:lnTo>
                      <a:pt x="398" y="284"/>
                    </a:lnTo>
                    <a:lnTo>
                      <a:pt x="414" y="278"/>
                    </a:lnTo>
                    <a:lnTo>
                      <a:pt x="420" y="274"/>
                    </a:lnTo>
                    <a:lnTo>
                      <a:pt x="424" y="274"/>
                    </a:lnTo>
                    <a:lnTo>
                      <a:pt x="428" y="280"/>
                    </a:lnTo>
                    <a:lnTo>
                      <a:pt x="426" y="286"/>
                    </a:lnTo>
                    <a:lnTo>
                      <a:pt x="428" y="290"/>
                    </a:lnTo>
                    <a:lnTo>
                      <a:pt x="426" y="296"/>
                    </a:lnTo>
                    <a:lnTo>
                      <a:pt x="420" y="302"/>
                    </a:lnTo>
                    <a:lnTo>
                      <a:pt x="406" y="318"/>
                    </a:lnTo>
                    <a:lnTo>
                      <a:pt x="394" y="328"/>
                    </a:lnTo>
                    <a:lnTo>
                      <a:pt x="394" y="336"/>
                    </a:lnTo>
                    <a:lnTo>
                      <a:pt x="398" y="344"/>
                    </a:lnTo>
                    <a:lnTo>
                      <a:pt x="414" y="354"/>
                    </a:lnTo>
                    <a:lnTo>
                      <a:pt x="444" y="366"/>
                    </a:lnTo>
                    <a:lnTo>
                      <a:pt x="448" y="370"/>
                    </a:lnTo>
                    <a:lnTo>
                      <a:pt x="444" y="378"/>
                    </a:lnTo>
                    <a:lnTo>
                      <a:pt x="440" y="380"/>
                    </a:lnTo>
                    <a:lnTo>
                      <a:pt x="416" y="388"/>
                    </a:lnTo>
                    <a:lnTo>
                      <a:pt x="414" y="370"/>
                    </a:lnTo>
                    <a:lnTo>
                      <a:pt x="400" y="364"/>
                    </a:lnTo>
                    <a:lnTo>
                      <a:pt x="376" y="354"/>
                    </a:lnTo>
                    <a:lnTo>
                      <a:pt x="372" y="346"/>
                    </a:lnTo>
                    <a:lnTo>
                      <a:pt x="366" y="342"/>
                    </a:lnTo>
                    <a:lnTo>
                      <a:pt x="360" y="346"/>
                    </a:lnTo>
                    <a:lnTo>
                      <a:pt x="356" y="364"/>
                    </a:lnTo>
                    <a:lnTo>
                      <a:pt x="360" y="366"/>
                    </a:lnTo>
                    <a:lnTo>
                      <a:pt x="360" y="370"/>
                    </a:lnTo>
                    <a:lnTo>
                      <a:pt x="346" y="380"/>
                    </a:lnTo>
                    <a:lnTo>
                      <a:pt x="342" y="378"/>
                    </a:lnTo>
                    <a:lnTo>
                      <a:pt x="334" y="368"/>
                    </a:lnTo>
                    <a:lnTo>
                      <a:pt x="330" y="368"/>
                    </a:lnTo>
                    <a:lnTo>
                      <a:pt x="322" y="370"/>
                    </a:lnTo>
                    <a:lnTo>
                      <a:pt x="318" y="366"/>
                    </a:lnTo>
                    <a:lnTo>
                      <a:pt x="314" y="368"/>
                    </a:lnTo>
                    <a:lnTo>
                      <a:pt x="302" y="380"/>
                    </a:lnTo>
                    <a:lnTo>
                      <a:pt x="288" y="380"/>
                    </a:lnTo>
                    <a:lnTo>
                      <a:pt x="284" y="376"/>
                    </a:lnTo>
                    <a:lnTo>
                      <a:pt x="270" y="374"/>
                    </a:lnTo>
                    <a:lnTo>
                      <a:pt x="250" y="348"/>
                    </a:lnTo>
                    <a:lnTo>
                      <a:pt x="238" y="346"/>
                    </a:lnTo>
                    <a:lnTo>
                      <a:pt x="226" y="342"/>
                    </a:lnTo>
                    <a:lnTo>
                      <a:pt x="222" y="334"/>
                    </a:lnTo>
                    <a:lnTo>
                      <a:pt x="220" y="332"/>
                    </a:lnTo>
                    <a:lnTo>
                      <a:pt x="216" y="332"/>
                    </a:lnTo>
                    <a:lnTo>
                      <a:pt x="216" y="330"/>
                    </a:lnTo>
                    <a:lnTo>
                      <a:pt x="216" y="326"/>
                    </a:lnTo>
                    <a:lnTo>
                      <a:pt x="212" y="324"/>
                    </a:lnTo>
                    <a:lnTo>
                      <a:pt x="208" y="326"/>
                    </a:lnTo>
                    <a:lnTo>
                      <a:pt x="198" y="324"/>
                    </a:lnTo>
                    <a:lnTo>
                      <a:pt x="198" y="322"/>
                    </a:lnTo>
                    <a:lnTo>
                      <a:pt x="196" y="316"/>
                    </a:lnTo>
                    <a:lnTo>
                      <a:pt x="190" y="316"/>
                    </a:lnTo>
                    <a:lnTo>
                      <a:pt x="174" y="330"/>
                    </a:lnTo>
                    <a:lnTo>
                      <a:pt x="182" y="340"/>
                    </a:lnTo>
                    <a:lnTo>
                      <a:pt x="178" y="342"/>
                    </a:lnTo>
                    <a:lnTo>
                      <a:pt x="152" y="344"/>
                    </a:lnTo>
                    <a:lnTo>
                      <a:pt x="108" y="334"/>
                    </a:lnTo>
                    <a:lnTo>
                      <a:pt x="82" y="326"/>
                    </a:lnTo>
                    <a:lnTo>
                      <a:pt x="24" y="334"/>
                    </a:lnTo>
                    <a:lnTo>
                      <a:pt x="20" y="330"/>
                    </a:lnTo>
                    <a:lnTo>
                      <a:pt x="18" y="324"/>
                    </a:lnTo>
                    <a:lnTo>
                      <a:pt x="22" y="320"/>
                    </a:lnTo>
                    <a:lnTo>
                      <a:pt x="24" y="314"/>
                    </a:lnTo>
                    <a:lnTo>
                      <a:pt x="30" y="308"/>
                    </a:lnTo>
                    <a:lnTo>
                      <a:pt x="36" y="286"/>
                    </a:lnTo>
                    <a:lnTo>
                      <a:pt x="32" y="278"/>
                    </a:lnTo>
                    <a:lnTo>
                      <a:pt x="32" y="270"/>
                    </a:lnTo>
                    <a:lnTo>
                      <a:pt x="34" y="266"/>
                    </a:lnTo>
                    <a:lnTo>
                      <a:pt x="32" y="260"/>
                    </a:lnTo>
                    <a:lnTo>
                      <a:pt x="36" y="248"/>
                    </a:lnTo>
                    <a:lnTo>
                      <a:pt x="42" y="242"/>
                    </a:lnTo>
                    <a:lnTo>
                      <a:pt x="44" y="232"/>
                    </a:lnTo>
                    <a:lnTo>
                      <a:pt x="48" y="214"/>
                    </a:lnTo>
                    <a:lnTo>
                      <a:pt x="48" y="204"/>
                    </a:lnTo>
                    <a:lnTo>
                      <a:pt x="44" y="188"/>
                    </a:lnTo>
                    <a:lnTo>
                      <a:pt x="38" y="178"/>
                    </a:lnTo>
                    <a:lnTo>
                      <a:pt x="36" y="176"/>
                    </a:lnTo>
                    <a:lnTo>
                      <a:pt x="36" y="170"/>
                    </a:lnTo>
                    <a:lnTo>
                      <a:pt x="34" y="166"/>
                    </a:lnTo>
                    <a:lnTo>
                      <a:pt x="30" y="156"/>
                    </a:lnTo>
                    <a:lnTo>
                      <a:pt x="24" y="152"/>
                    </a:lnTo>
                    <a:lnTo>
                      <a:pt x="22" y="148"/>
                    </a:lnTo>
                    <a:lnTo>
                      <a:pt x="26" y="138"/>
                    </a:lnTo>
                    <a:lnTo>
                      <a:pt x="18" y="124"/>
                    </a:lnTo>
                    <a:lnTo>
                      <a:pt x="6" y="112"/>
                    </a:lnTo>
                    <a:lnTo>
                      <a:pt x="2" y="106"/>
                    </a:lnTo>
                    <a:lnTo>
                      <a:pt x="0" y="6"/>
                    </a:lnTo>
                    <a:close/>
                  </a:path>
                </a:pathLst>
              </a:custGeom>
              <a:grpFill/>
              <a:ln w="3175" cap="flat" cmpd="sng">
                <a:solidFill>
                  <a:schemeClr val="accent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26" name="Freeform 15">
                <a:extLst>
                  <a:ext uri="{FF2B5EF4-FFF2-40B4-BE49-F238E27FC236}">
                    <a16:creationId xmlns:a16="http://schemas.microsoft.com/office/drawing/2014/main" id="{A18A4677-5411-4DFC-9480-25CFF26CFE96}"/>
                  </a:ext>
                </a:extLst>
              </p:cNvPr>
              <p:cNvSpPr>
                <a:spLocks/>
              </p:cNvSpPr>
              <p:nvPr/>
            </p:nvSpPr>
            <p:spPr bwMode="gray">
              <a:xfrm>
                <a:off x="3441" y="1501"/>
                <a:ext cx="316" cy="560"/>
              </a:xfrm>
              <a:custGeom>
                <a:avLst/>
                <a:gdLst>
                  <a:gd name="T0" fmla="*/ 52 w 314"/>
                  <a:gd name="T1" fmla="*/ 14 h 558"/>
                  <a:gd name="T2" fmla="*/ 70 w 314"/>
                  <a:gd name="T3" fmla="*/ 30 h 558"/>
                  <a:gd name="T4" fmla="*/ 87 w 314"/>
                  <a:gd name="T5" fmla="*/ 46 h 558"/>
                  <a:gd name="T6" fmla="*/ 91 w 314"/>
                  <a:gd name="T7" fmla="*/ 72 h 558"/>
                  <a:gd name="T8" fmla="*/ 81 w 314"/>
                  <a:gd name="T9" fmla="*/ 88 h 558"/>
                  <a:gd name="T10" fmla="*/ 68 w 314"/>
                  <a:gd name="T11" fmla="*/ 110 h 558"/>
                  <a:gd name="T12" fmla="*/ 52 w 314"/>
                  <a:gd name="T13" fmla="*/ 118 h 558"/>
                  <a:gd name="T14" fmla="*/ 30 w 314"/>
                  <a:gd name="T15" fmla="*/ 124 h 558"/>
                  <a:gd name="T16" fmla="*/ 26 w 314"/>
                  <a:gd name="T17" fmla="*/ 143 h 558"/>
                  <a:gd name="T18" fmla="*/ 38 w 314"/>
                  <a:gd name="T19" fmla="*/ 159 h 558"/>
                  <a:gd name="T20" fmla="*/ 24 w 314"/>
                  <a:gd name="T21" fmla="*/ 199 h 558"/>
                  <a:gd name="T22" fmla="*/ 8 w 314"/>
                  <a:gd name="T23" fmla="*/ 213 h 558"/>
                  <a:gd name="T24" fmla="*/ 4 w 314"/>
                  <a:gd name="T25" fmla="*/ 229 h 558"/>
                  <a:gd name="T26" fmla="*/ 0 w 314"/>
                  <a:gd name="T27" fmla="*/ 245 h 558"/>
                  <a:gd name="T28" fmla="*/ 8 w 314"/>
                  <a:gd name="T29" fmla="*/ 279 h 558"/>
                  <a:gd name="T30" fmla="*/ 30 w 314"/>
                  <a:gd name="T31" fmla="*/ 313 h 558"/>
                  <a:gd name="T32" fmla="*/ 60 w 314"/>
                  <a:gd name="T33" fmla="*/ 337 h 558"/>
                  <a:gd name="T34" fmla="*/ 76 w 314"/>
                  <a:gd name="T35" fmla="*/ 377 h 558"/>
                  <a:gd name="T36" fmla="*/ 91 w 314"/>
                  <a:gd name="T37" fmla="*/ 365 h 558"/>
                  <a:gd name="T38" fmla="*/ 113 w 314"/>
                  <a:gd name="T39" fmla="*/ 381 h 558"/>
                  <a:gd name="T40" fmla="*/ 111 w 314"/>
                  <a:gd name="T41" fmla="*/ 407 h 558"/>
                  <a:gd name="T42" fmla="*/ 93 w 314"/>
                  <a:gd name="T43" fmla="*/ 432 h 558"/>
                  <a:gd name="T44" fmla="*/ 111 w 314"/>
                  <a:gd name="T45" fmla="*/ 456 h 558"/>
                  <a:gd name="T46" fmla="*/ 145 w 314"/>
                  <a:gd name="T47" fmla="*/ 472 h 558"/>
                  <a:gd name="T48" fmla="*/ 171 w 314"/>
                  <a:gd name="T49" fmla="*/ 510 h 558"/>
                  <a:gd name="T50" fmla="*/ 177 w 314"/>
                  <a:gd name="T51" fmla="*/ 522 h 558"/>
                  <a:gd name="T52" fmla="*/ 171 w 314"/>
                  <a:gd name="T53" fmla="*/ 532 h 558"/>
                  <a:gd name="T54" fmla="*/ 191 w 314"/>
                  <a:gd name="T55" fmla="*/ 558 h 558"/>
                  <a:gd name="T56" fmla="*/ 197 w 314"/>
                  <a:gd name="T57" fmla="*/ 554 h 558"/>
                  <a:gd name="T58" fmla="*/ 203 w 314"/>
                  <a:gd name="T59" fmla="*/ 540 h 558"/>
                  <a:gd name="T60" fmla="*/ 225 w 314"/>
                  <a:gd name="T61" fmla="*/ 536 h 558"/>
                  <a:gd name="T62" fmla="*/ 246 w 314"/>
                  <a:gd name="T63" fmla="*/ 548 h 558"/>
                  <a:gd name="T64" fmla="*/ 252 w 314"/>
                  <a:gd name="T65" fmla="*/ 524 h 558"/>
                  <a:gd name="T66" fmla="*/ 258 w 314"/>
                  <a:gd name="T67" fmla="*/ 508 h 558"/>
                  <a:gd name="T68" fmla="*/ 284 w 314"/>
                  <a:gd name="T69" fmla="*/ 500 h 558"/>
                  <a:gd name="T70" fmla="*/ 274 w 314"/>
                  <a:gd name="T71" fmla="*/ 486 h 558"/>
                  <a:gd name="T72" fmla="*/ 280 w 314"/>
                  <a:gd name="T73" fmla="*/ 476 h 558"/>
                  <a:gd name="T74" fmla="*/ 282 w 314"/>
                  <a:gd name="T75" fmla="*/ 470 h 558"/>
                  <a:gd name="T76" fmla="*/ 280 w 314"/>
                  <a:gd name="T77" fmla="*/ 462 h 558"/>
                  <a:gd name="T78" fmla="*/ 286 w 314"/>
                  <a:gd name="T79" fmla="*/ 430 h 558"/>
                  <a:gd name="T80" fmla="*/ 304 w 314"/>
                  <a:gd name="T81" fmla="*/ 401 h 558"/>
                  <a:gd name="T82" fmla="*/ 316 w 314"/>
                  <a:gd name="T83" fmla="*/ 375 h 558"/>
                  <a:gd name="T84" fmla="*/ 304 w 314"/>
                  <a:gd name="T85" fmla="*/ 337 h 558"/>
                  <a:gd name="T86" fmla="*/ 304 w 314"/>
                  <a:gd name="T87" fmla="*/ 315 h 558"/>
                  <a:gd name="T88" fmla="*/ 288 w 314"/>
                  <a:gd name="T89" fmla="*/ 74 h 558"/>
                  <a:gd name="T90" fmla="*/ 282 w 314"/>
                  <a:gd name="T91" fmla="*/ 66 h 558"/>
                  <a:gd name="T92" fmla="*/ 274 w 314"/>
                  <a:gd name="T93" fmla="*/ 38 h 558"/>
                  <a:gd name="T94" fmla="*/ 260 w 314"/>
                  <a:gd name="T95" fmla="*/ 18 h 55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314" h="558">
                    <a:moveTo>
                      <a:pt x="258" y="0"/>
                    </a:moveTo>
                    <a:lnTo>
                      <a:pt x="52" y="14"/>
                    </a:lnTo>
                    <a:lnTo>
                      <a:pt x="56" y="18"/>
                    </a:lnTo>
                    <a:lnTo>
                      <a:pt x="70" y="30"/>
                    </a:lnTo>
                    <a:lnTo>
                      <a:pt x="72" y="38"/>
                    </a:lnTo>
                    <a:lnTo>
                      <a:pt x="86" y="46"/>
                    </a:lnTo>
                    <a:lnTo>
                      <a:pt x="92" y="64"/>
                    </a:lnTo>
                    <a:lnTo>
                      <a:pt x="90" y="72"/>
                    </a:lnTo>
                    <a:lnTo>
                      <a:pt x="86" y="82"/>
                    </a:lnTo>
                    <a:lnTo>
                      <a:pt x="80" y="88"/>
                    </a:lnTo>
                    <a:lnTo>
                      <a:pt x="80" y="96"/>
                    </a:lnTo>
                    <a:lnTo>
                      <a:pt x="68" y="110"/>
                    </a:lnTo>
                    <a:lnTo>
                      <a:pt x="56" y="114"/>
                    </a:lnTo>
                    <a:lnTo>
                      <a:pt x="52" y="118"/>
                    </a:lnTo>
                    <a:lnTo>
                      <a:pt x="36" y="120"/>
                    </a:lnTo>
                    <a:lnTo>
                      <a:pt x="30" y="124"/>
                    </a:lnTo>
                    <a:lnTo>
                      <a:pt x="24" y="134"/>
                    </a:lnTo>
                    <a:lnTo>
                      <a:pt x="26" y="142"/>
                    </a:lnTo>
                    <a:lnTo>
                      <a:pt x="34" y="152"/>
                    </a:lnTo>
                    <a:lnTo>
                      <a:pt x="38" y="158"/>
                    </a:lnTo>
                    <a:lnTo>
                      <a:pt x="34" y="172"/>
                    </a:lnTo>
                    <a:lnTo>
                      <a:pt x="24" y="198"/>
                    </a:lnTo>
                    <a:lnTo>
                      <a:pt x="12" y="204"/>
                    </a:lnTo>
                    <a:lnTo>
                      <a:pt x="8" y="212"/>
                    </a:lnTo>
                    <a:lnTo>
                      <a:pt x="10" y="220"/>
                    </a:lnTo>
                    <a:lnTo>
                      <a:pt x="4" y="228"/>
                    </a:lnTo>
                    <a:lnTo>
                      <a:pt x="4" y="232"/>
                    </a:lnTo>
                    <a:lnTo>
                      <a:pt x="0" y="244"/>
                    </a:lnTo>
                    <a:lnTo>
                      <a:pt x="0" y="262"/>
                    </a:lnTo>
                    <a:lnTo>
                      <a:pt x="8" y="278"/>
                    </a:lnTo>
                    <a:lnTo>
                      <a:pt x="8" y="286"/>
                    </a:lnTo>
                    <a:lnTo>
                      <a:pt x="30" y="312"/>
                    </a:lnTo>
                    <a:lnTo>
                      <a:pt x="54" y="330"/>
                    </a:lnTo>
                    <a:lnTo>
                      <a:pt x="60" y="336"/>
                    </a:lnTo>
                    <a:lnTo>
                      <a:pt x="72" y="372"/>
                    </a:lnTo>
                    <a:lnTo>
                      <a:pt x="76" y="376"/>
                    </a:lnTo>
                    <a:lnTo>
                      <a:pt x="84" y="368"/>
                    </a:lnTo>
                    <a:lnTo>
                      <a:pt x="90" y="364"/>
                    </a:lnTo>
                    <a:lnTo>
                      <a:pt x="108" y="374"/>
                    </a:lnTo>
                    <a:lnTo>
                      <a:pt x="112" y="380"/>
                    </a:lnTo>
                    <a:lnTo>
                      <a:pt x="108" y="392"/>
                    </a:lnTo>
                    <a:lnTo>
                      <a:pt x="110" y="406"/>
                    </a:lnTo>
                    <a:lnTo>
                      <a:pt x="96" y="424"/>
                    </a:lnTo>
                    <a:lnTo>
                      <a:pt x="92" y="430"/>
                    </a:lnTo>
                    <a:lnTo>
                      <a:pt x="98" y="440"/>
                    </a:lnTo>
                    <a:lnTo>
                      <a:pt x="110" y="454"/>
                    </a:lnTo>
                    <a:lnTo>
                      <a:pt x="132" y="468"/>
                    </a:lnTo>
                    <a:lnTo>
                      <a:pt x="144" y="470"/>
                    </a:lnTo>
                    <a:lnTo>
                      <a:pt x="166" y="490"/>
                    </a:lnTo>
                    <a:lnTo>
                      <a:pt x="170" y="508"/>
                    </a:lnTo>
                    <a:lnTo>
                      <a:pt x="178" y="516"/>
                    </a:lnTo>
                    <a:lnTo>
                      <a:pt x="176" y="520"/>
                    </a:lnTo>
                    <a:lnTo>
                      <a:pt x="170" y="526"/>
                    </a:lnTo>
                    <a:lnTo>
                      <a:pt x="170" y="530"/>
                    </a:lnTo>
                    <a:lnTo>
                      <a:pt x="186" y="558"/>
                    </a:lnTo>
                    <a:lnTo>
                      <a:pt x="190" y="556"/>
                    </a:lnTo>
                    <a:lnTo>
                      <a:pt x="190" y="552"/>
                    </a:lnTo>
                    <a:lnTo>
                      <a:pt x="196" y="552"/>
                    </a:lnTo>
                    <a:lnTo>
                      <a:pt x="198" y="554"/>
                    </a:lnTo>
                    <a:lnTo>
                      <a:pt x="202" y="538"/>
                    </a:lnTo>
                    <a:lnTo>
                      <a:pt x="212" y="532"/>
                    </a:lnTo>
                    <a:lnTo>
                      <a:pt x="224" y="534"/>
                    </a:lnTo>
                    <a:lnTo>
                      <a:pt x="234" y="540"/>
                    </a:lnTo>
                    <a:lnTo>
                      <a:pt x="244" y="546"/>
                    </a:lnTo>
                    <a:lnTo>
                      <a:pt x="254" y="542"/>
                    </a:lnTo>
                    <a:lnTo>
                      <a:pt x="250" y="522"/>
                    </a:lnTo>
                    <a:lnTo>
                      <a:pt x="248" y="510"/>
                    </a:lnTo>
                    <a:lnTo>
                      <a:pt x="256" y="506"/>
                    </a:lnTo>
                    <a:lnTo>
                      <a:pt x="280" y="500"/>
                    </a:lnTo>
                    <a:lnTo>
                      <a:pt x="282" y="498"/>
                    </a:lnTo>
                    <a:lnTo>
                      <a:pt x="274" y="488"/>
                    </a:lnTo>
                    <a:lnTo>
                      <a:pt x="272" y="484"/>
                    </a:lnTo>
                    <a:lnTo>
                      <a:pt x="276" y="482"/>
                    </a:lnTo>
                    <a:lnTo>
                      <a:pt x="278" y="474"/>
                    </a:lnTo>
                    <a:lnTo>
                      <a:pt x="280" y="470"/>
                    </a:lnTo>
                    <a:lnTo>
                      <a:pt x="280" y="468"/>
                    </a:lnTo>
                    <a:lnTo>
                      <a:pt x="278" y="464"/>
                    </a:lnTo>
                    <a:lnTo>
                      <a:pt x="278" y="460"/>
                    </a:lnTo>
                    <a:lnTo>
                      <a:pt x="284" y="442"/>
                    </a:lnTo>
                    <a:lnTo>
                      <a:pt x="284" y="428"/>
                    </a:lnTo>
                    <a:lnTo>
                      <a:pt x="294" y="416"/>
                    </a:lnTo>
                    <a:lnTo>
                      <a:pt x="302" y="400"/>
                    </a:lnTo>
                    <a:lnTo>
                      <a:pt x="302" y="394"/>
                    </a:lnTo>
                    <a:lnTo>
                      <a:pt x="314" y="374"/>
                    </a:lnTo>
                    <a:lnTo>
                      <a:pt x="310" y="354"/>
                    </a:lnTo>
                    <a:lnTo>
                      <a:pt x="302" y="336"/>
                    </a:lnTo>
                    <a:lnTo>
                      <a:pt x="304" y="324"/>
                    </a:lnTo>
                    <a:lnTo>
                      <a:pt x="302" y="314"/>
                    </a:lnTo>
                    <a:lnTo>
                      <a:pt x="306" y="310"/>
                    </a:lnTo>
                    <a:lnTo>
                      <a:pt x="286" y="74"/>
                    </a:lnTo>
                    <a:lnTo>
                      <a:pt x="282" y="72"/>
                    </a:lnTo>
                    <a:lnTo>
                      <a:pt x="280" y="66"/>
                    </a:lnTo>
                    <a:lnTo>
                      <a:pt x="274" y="46"/>
                    </a:lnTo>
                    <a:lnTo>
                      <a:pt x="272" y="38"/>
                    </a:lnTo>
                    <a:lnTo>
                      <a:pt x="264" y="32"/>
                    </a:lnTo>
                    <a:lnTo>
                      <a:pt x="258" y="18"/>
                    </a:lnTo>
                    <a:lnTo>
                      <a:pt x="258" y="0"/>
                    </a:lnTo>
                    <a:close/>
                  </a:path>
                </a:pathLst>
              </a:custGeom>
              <a:grpFill/>
              <a:ln w="3175" cap="flat" cmpd="sng">
                <a:solidFill>
                  <a:schemeClr val="accent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grpSp>
            <p:nvGrpSpPr>
              <p:cNvPr id="27" name="Group 111">
                <a:extLst>
                  <a:ext uri="{FF2B5EF4-FFF2-40B4-BE49-F238E27FC236}">
                    <a16:creationId xmlns:a16="http://schemas.microsoft.com/office/drawing/2014/main" id="{76C41621-65F3-4C53-8836-0BD51C15655D}"/>
                  </a:ext>
                </a:extLst>
              </p:cNvPr>
              <p:cNvGrpSpPr>
                <a:grpSpLocks/>
              </p:cNvGrpSpPr>
              <p:nvPr/>
            </p:nvGrpSpPr>
            <p:grpSpPr bwMode="gray">
              <a:xfrm>
                <a:off x="3484" y="1005"/>
                <a:ext cx="598" cy="564"/>
                <a:chOff x="3484" y="1005"/>
                <a:chExt cx="598" cy="564"/>
              </a:xfrm>
              <a:grpFill/>
            </p:grpSpPr>
            <p:sp>
              <p:nvSpPr>
                <p:cNvPr id="66" name="Freeform 20">
                  <a:extLst>
                    <a:ext uri="{FF2B5EF4-FFF2-40B4-BE49-F238E27FC236}">
                      <a16:creationId xmlns:a16="http://schemas.microsoft.com/office/drawing/2014/main" id="{128CB607-3ED6-4BDA-89AF-6A4F42A11B93}"/>
                    </a:ext>
                  </a:extLst>
                </p:cNvPr>
                <p:cNvSpPr>
                  <a:spLocks/>
                </p:cNvSpPr>
                <p:nvPr/>
              </p:nvSpPr>
              <p:spPr bwMode="gray">
                <a:xfrm>
                  <a:off x="3773" y="1148"/>
                  <a:ext cx="309" cy="421"/>
                </a:xfrm>
                <a:custGeom>
                  <a:avLst/>
                  <a:gdLst>
                    <a:gd name="T0" fmla="*/ 156 w 306"/>
                    <a:gd name="T1" fmla="*/ 403 h 420"/>
                    <a:gd name="T2" fmla="*/ 252 w 306"/>
                    <a:gd name="T3" fmla="*/ 393 h 420"/>
                    <a:gd name="T4" fmla="*/ 267 w 306"/>
                    <a:gd name="T5" fmla="*/ 367 h 420"/>
                    <a:gd name="T6" fmla="*/ 269 w 306"/>
                    <a:gd name="T7" fmla="*/ 345 h 420"/>
                    <a:gd name="T8" fmla="*/ 287 w 306"/>
                    <a:gd name="T9" fmla="*/ 323 h 420"/>
                    <a:gd name="T10" fmla="*/ 289 w 306"/>
                    <a:gd name="T11" fmla="*/ 307 h 420"/>
                    <a:gd name="T12" fmla="*/ 297 w 306"/>
                    <a:gd name="T13" fmla="*/ 293 h 420"/>
                    <a:gd name="T14" fmla="*/ 301 w 306"/>
                    <a:gd name="T15" fmla="*/ 301 h 420"/>
                    <a:gd name="T16" fmla="*/ 309 w 306"/>
                    <a:gd name="T17" fmla="*/ 295 h 420"/>
                    <a:gd name="T18" fmla="*/ 307 w 306"/>
                    <a:gd name="T19" fmla="*/ 275 h 420"/>
                    <a:gd name="T20" fmla="*/ 305 w 306"/>
                    <a:gd name="T21" fmla="*/ 247 h 420"/>
                    <a:gd name="T22" fmla="*/ 279 w 306"/>
                    <a:gd name="T23" fmla="*/ 166 h 420"/>
                    <a:gd name="T24" fmla="*/ 248 w 306"/>
                    <a:gd name="T25" fmla="*/ 164 h 420"/>
                    <a:gd name="T26" fmla="*/ 212 w 306"/>
                    <a:gd name="T27" fmla="*/ 213 h 420"/>
                    <a:gd name="T28" fmla="*/ 208 w 306"/>
                    <a:gd name="T29" fmla="*/ 211 h 420"/>
                    <a:gd name="T30" fmla="*/ 194 w 306"/>
                    <a:gd name="T31" fmla="*/ 202 h 420"/>
                    <a:gd name="T32" fmla="*/ 194 w 306"/>
                    <a:gd name="T33" fmla="*/ 178 h 420"/>
                    <a:gd name="T34" fmla="*/ 212 w 306"/>
                    <a:gd name="T35" fmla="*/ 164 h 420"/>
                    <a:gd name="T36" fmla="*/ 214 w 306"/>
                    <a:gd name="T37" fmla="*/ 152 h 420"/>
                    <a:gd name="T38" fmla="*/ 222 w 306"/>
                    <a:gd name="T39" fmla="*/ 142 h 420"/>
                    <a:gd name="T40" fmla="*/ 228 w 306"/>
                    <a:gd name="T41" fmla="*/ 104 h 420"/>
                    <a:gd name="T42" fmla="*/ 220 w 306"/>
                    <a:gd name="T43" fmla="*/ 86 h 420"/>
                    <a:gd name="T44" fmla="*/ 210 w 306"/>
                    <a:gd name="T45" fmla="*/ 72 h 420"/>
                    <a:gd name="T46" fmla="*/ 220 w 306"/>
                    <a:gd name="T47" fmla="*/ 62 h 420"/>
                    <a:gd name="T48" fmla="*/ 212 w 306"/>
                    <a:gd name="T49" fmla="*/ 42 h 420"/>
                    <a:gd name="T50" fmla="*/ 178 w 306"/>
                    <a:gd name="T51" fmla="*/ 26 h 420"/>
                    <a:gd name="T52" fmla="*/ 151 w 306"/>
                    <a:gd name="T53" fmla="*/ 16 h 420"/>
                    <a:gd name="T54" fmla="*/ 123 w 306"/>
                    <a:gd name="T55" fmla="*/ 8 h 420"/>
                    <a:gd name="T56" fmla="*/ 107 w 306"/>
                    <a:gd name="T57" fmla="*/ 6 h 420"/>
                    <a:gd name="T58" fmla="*/ 91 w 306"/>
                    <a:gd name="T59" fmla="*/ 24 h 420"/>
                    <a:gd name="T60" fmla="*/ 93 w 306"/>
                    <a:gd name="T61" fmla="*/ 38 h 420"/>
                    <a:gd name="T62" fmla="*/ 97 w 306"/>
                    <a:gd name="T63" fmla="*/ 44 h 420"/>
                    <a:gd name="T64" fmla="*/ 89 w 306"/>
                    <a:gd name="T65" fmla="*/ 48 h 420"/>
                    <a:gd name="T66" fmla="*/ 77 w 306"/>
                    <a:gd name="T67" fmla="*/ 58 h 420"/>
                    <a:gd name="T68" fmla="*/ 75 w 306"/>
                    <a:gd name="T69" fmla="*/ 80 h 420"/>
                    <a:gd name="T70" fmla="*/ 71 w 306"/>
                    <a:gd name="T71" fmla="*/ 102 h 420"/>
                    <a:gd name="T72" fmla="*/ 59 w 306"/>
                    <a:gd name="T73" fmla="*/ 98 h 420"/>
                    <a:gd name="T74" fmla="*/ 59 w 306"/>
                    <a:gd name="T75" fmla="*/ 76 h 420"/>
                    <a:gd name="T76" fmla="*/ 59 w 306"/>
                    <a:gd name="T77" fmla="*/ 70 h 420"/>
                    <a:gd name="T78" fmla="*/ 50 w 306"/>
                    <a:gd name="T79" fmla="*/ 78 h 420"/>
                    <a:gd name="T80" fmla="*/ 46 w 306"/>
                    <a:gd name="T81" fmla="*/ 94 h 420"/>
                    <a:gd name="T82" fmla="*/ 32 w 306"/>
                    <a:gd name="T83" fmla="*/ 102 h 420"/>
                    <a:gd name="T84" fmla="*/ 28 w 306"/>
                    <a:gd name="T85" fmla="*/ 114 h 420"/>
                    <a:gd name="T86" fmla="*/ 18 w 306"/>
                    <a:gd name="T87" fmla="*/ 140 h 420"/>
                    <a:gd name="T88" fmla="*/ 16 w 306"/>
                    <a:gd name="T89" fmla="*/ 168 h 420"/>
                    <a:gd name="T90" fmla="*/ 4 w 306"/>
                    <a:gd name="T91" fmla="*/ 188 h 420"/>
                    <a:gd name="T92" fmla="*/ 12 w 306"/>
                    <a:gd name="T93" fmla="*/ 221 h 420"/>
                    <a:gd name="T94" fmla="*/ 14 w 306"/>
                    <a:gd name="T95" fmla="*/ 245 h 420"/>
                    <a:gd name="T96" fmla="*/ 38 w 306"/>
                    <a:gd name="T97" fmla="*/ 297 h 420"/>
                    <a:gd name="T98" fmla="*/ 42 w 306"/>
                    <a:gd name="T99" fmla="*/ 323 h 420"/>
                    <a:gd name="T100" fmla="*/ 40 w 306"/>
                    <a:gd name="T101" fmla="*/ 329 h 420"/>
                    <a:gd name="T102" fmla="*/ 34 w 306"/>
                    <a:gd name="T103" fmla="*/ 365 h 420"/>
                    <a:gd name="T104" fmla="*/ 16 w 306"/>
                    <a:gd name="T105" fmla="*/ 409 h 420"/>
                    <a:gd name="T106" fmla="*/ 0 w 306"/>
                    <a:gd name="T107" fmla="*/ 421 h 42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306" h="420">
                      <a:moveTo>
                        <a:pt x="0" y="420"/>
                      </a:moveTo>
                      <a:lnTo>
                        <a:pt x="154" y="402"/>
                      </a:lnTo>
                      <a:lnTo>
                        <a:pt x="154" y="406"/>
                      </a:lnTo>
                      <a:lnTo>
                        <a:pt x="250" y="392"/>
                      </a:lnTo>
                      <a:lnTo>
                        <a:pt x="252" y="388"/>
                      </a:lnTo>
                      <a:lnTo>
                        <a:pt x="264" y="366"/>
                      </a:lnTo>
                      <a:lnTo>
                        <a:pt x="268" y="360"/>
                      </a:lnTo>
                      <a:lnTo>
                        <a:pt x="266" y="344"/>
                      </a:lnTo>
                      <a:lnTo>
                        <a:pt x="272" y="330"/>
                      </a:lnTo>
                      <a:lnTo>
                        <a:pt x="284" y="322"/>
                      </a:lnTo>
                      <a:lnTo>
                        <a:pt x="284" y="308"/>
                      </a:lnTo>
                      <a:lnTo>
                        <a:pt x="286" y="306"/>
                      </a:lnTo>
                      <a:lnTo>
                        <a:pt x="286" y="298"/>
                      </a:lnTo>
                      <a:lnTo>
                        <a:pt x="294" y="292"/>
                      </a:lnTo>
                      <a:lnTo>
                        <a:pt x="296" y="300"/>
                      </a:lnTo>
                      <a:lnTo>
                        <a:pt x="298" y="300"/>
                      </a:lnTo>
                      <a:lnTo>
                        <a:pt x="304" y="298"/>
                      </a:lnTo>
                      <a:lnTo>
                        <a:pt x="306" y="294"/>
                      </a:lnTo>
                      <a:lnTo>
                        <a:pt x="306" y="286"/>
                      </a:lnTo>
                      <a:lnTo>
                        <a:pt x="304" y="274"/>
                      </a:lnTo>
                      <a:lnTo>
                        <a:pt x="306" y="256"/>
                      </a:lnTo>
                      <a:lnTo>
                        <a:pt x="302" y="246"/>
                      </a:lnTo>
                      <a:lnTo>
                        <a:pt x="298" y="222"/>
                      </a:lnTo>
                      <a:lnTo>
                        <a:pt x="276" y="166"/>
                      </a:lnTo>
                      <a:lnTo>
                        <a:pt x="256" y="158"/>
                      </a:lnTo>
                      <a:lnTo>
                        <a:pt x="246" y="164"/>
                      </a:lnTo>
                      <a:lnTo>
                        <a:pt x="236" y="174"/>
                      </a:lnTo>
                      <a:lnTo>
                        <a:pt x="210" y="212"/>
                      </a:lnTo>
                      <a:lnTo>
                        <a:pt x="208" y="212"/>
                      </a:lnTo>
                      <a:lnTo>
                        <a:pt x="206" y="210"/>
                      </a:lnTo>
                      <a:lnTo>
                        <a:pt x="196" y="206"/>
                      </a:lnTo>
                      <a:lnTo>
                        <a:pt x="192" y="202"/>
                      </a:lnTo>
                      <a:lnTo>
                        <a:pt x="190" y="194"/>
                      </a:lnTo>
                      <a:lnTo>
                        <a:pt x="192" y="178"/>
                      </a:lnTo>
                      <a:lnTo>
                        <a:pt x="196" y="172"/>
                      </a:lnTo>
                      <a:lnTo>
                        <a:pt x="210" y="164"/>
                      </a:lnTo>
                      <a:lnTo>
                        <a:pt x="212" y="158"/>
                      </a:lnTo>
                      <a:lnTo>
                        <a:pt x="212" y="152"/>
                      </a:lnTo>
                      <a:lnTo>
                        <a:pt x="214" y="146"/>
                      </a:lnTo>
                      <a:lnTo>
                        <a:pt x="220" y="142"/>
                      </a:lnTo>
                      <a:lnTo>
                        <a:pt x="226" y="130"/>
                      </a:lnTo>
                      <a:lnTo>
                        <a:pt x="226" y="104"/>
                      </a:lnTo>
                      <a:lnTo>
                        <a:pt x="222" y="92"/>
                      </a:lnTo>
                      <a:lnTo>
                        <a:pt x="218" y="86"/>
                      </a:lnTo>
                      <a:lnTo>
                        <a:pt x="210" y="76"/>
                      </a:lnTo>
                      <a:lnTo>
                        <a:pt x="208" y="72"/>
                      </a:lnTo>
                      <a:lnTo>
                        <a:pt x="210" y="66"/>
                      </a:lnTo>
                      <a:lnTo>
                        <a:pt x="218" y="62"/>
                      </a:lnTo>
                      <a:lnTo>
                        <a:pt x="220" y="60"/>
                      </a:lnTo>
                      <a:lnTo>
                        <a:pt x="210" y="42"/>
                      </a:lnTo>
                      <a:lnTo>
                        <a:pt x="202" y="38"/>
                      </a:lnTo>
                      <a:lnTo>
                        <a:pt x="176" y="26"/>
                      </a:lnTo>
                      <a:lnTo>
                        <a:pt x="158" y="24"/>
                      </a:lnTo>
                      <a:lnTo>
                        <a:pt x="150" y="16"/>
                      </a:lnTo>
                      <a:lnTo>
                        <a:pt x="136" y="12"/>
                      </a:lnTo>
                      <a:lnTo>
                        <a:pt x="122" y="8"/>
                      </a:lnTo>
                      <a:lnTo>
                        <a:pt x="112" y="0"/>
                      </a:lnTo>
                      <a:lnTo>
                        <a:pt x="106" y="6"/>
                      </a:lnTo>
                      <a:lnTo>
                        <a:pt x="98" y="10"/>
                      </a:lnTo>
                      <a:lnTo>
                        <a:pt x="90" y="24"/>
                      </a:lnTo>
                      <a:lnTo>
                        <a:pt x="90" y="34"/>
                      </a:lnTo>
                      <a:lnTo>
                        <a:pt x="92" y="38"/>
                      </a:lnTo>
                      <a:lnTo>
                        <a:pt x="94" y="40"/>
                      </a:lnTo>
                      <a:lnTo>
                        <a:pt x="96" y="44"/>
                      </a:lnTo>
                      <a:lnTo>
                        <a:pt x="94" y="46"/>
                      </a:lnTo>
                      <a:lnTo>
                        <a:pt x="88" y="48"/>
                      </a:lnTo>
                      <a:lnTo>
                        <a:pt x="82" y="52"/>
                      </a:lnTo>
                      <a:lnTo>
                        <a:pt x="76" y="58"/>
                      </a:lnTo>
                      <a:lnTo>
                        <a:pt x="72" y="68"/>
                      </a:lnTo>
                      <a:lnTo>
                        <a:pt x="74" y="80"/>
                      </a:lnTo>
                      <a:lnTo>
                        <a:pt x="76" y="90"/>
                      </a:lnTo>
                      <a:lnTo>
                        <a:pt x="70" y="102"/>
                      </a:lnTo>
                      <a:lnTo>
                        <a:pt x="60" y="106"/>
                      </a:lnTo>
                      <a:lnTo>
                        <a:pt x="58" y="98"/>
                      </a:lnTo>
                      <a:lnTo>
                        <a:pt x="62" y="88"/>
                      </a:lnTo>
                      <a:lnTo>
                        <a:pt x="58" y="76"/>
                      </a:lnTo>
                      <a:lnTo>
                        <a:pt x="60" y="72"/>
                      </a:lnTo>
                      <a:lnTo>
                        <a:pt x="58" y="70"/>
                      </a:lnTo>
                      <a:lnTo>
                        <a:pt x="56" y="72"/>
                      </a:lnTo>
                      <a:lnTo>
                        <a:pt x="50" y="78"/>
                      </a:lnTo>
                      <a:lnTo>
                        <a:pt x="50" y="90"/>
                      </a:lnTo>
                      <a:lnTo>
                        <a:pt x="46" y="94"/>
                      </a:lnTo>
                      <a:lnTo>
                        <a:pt x="40" y="94"/>
                      </a:lnTo>
                      <a:lnTo>
                        <a:pt x="32" y="102"/>
                      </a:lnTo>
                      <a:lnTo>
                        <a:pt x="28" y="110"/>
                      </a:lnTo>
                      <a:lnTo>
                        <a:pt x="28" y="114"/>
                      </a:lnTo>
                      <a:lnTo>
                        <a:pt x="18" y="124"/>
                      </a:lnTo>
                      <a:lnTo>
                        <a:pt x="18" y="140"/>
                      </a:lnTo>
                      <a:lnTo>
                        <a:pt x="18" y="156"/>
                      </a:lnTo>
                      <a:lnTo>
                        <a:pt x="16" y="168"/>
                      </a:lnTo>
                      <a:lnTo>
                        <a:pt x="10" y="182"/>
                      </a:lnTo>
                      <a:lnTo>
                        <a:pt x="4" y="188"/>
                      </a:lnTo>
                      <a:lnTo>
                        <a:pt x="6" y="196"/>
                      </a:lnTo>
                      <a:lnTo>
                        <a:pt x="12" y="220"/>
                      </a:lnTo>
                      <a:lnTo>
                        <a:pt x="8" y="232"/>
                      </a:lnTo>
                      <a:lnTo>
                        <a:pt x="14" y="244"/>
                      </a:lnTo>
                      <a:lnTo>
                        <a:pt x="28" y="272"/>
                      </a:lnTo>
                      <a:lnTo>
                        <a:pt x="38" y="296"/>
                      </a:lnTo>
                      <a:lnTo>
                        <a:pt x="38" y="318"/>
                      </a:lnTo>
                      <a:lnTo>
                        <a:pt x="42" y="322"/>
                      </a:lnTo>
                      <a:lnTo>
                        <a:pt x="42" y="326"/>
                      </a:lnTo>
                      <a:lnTo>
                        <a:pt x="40" y="328"/>
                      </a:lnTo>
                      <a:lnTo>
                        <a:pt x="38" y="350"/>
                      </a:lnTo>
                      <a:lnTo>
                        <a:pt x="34" y="364"/>
                      </a:lnTo>
                      <a:lnTo>
                        <a:pt x="28" y="378"/>
                      </a:lnTo>
                      <a:lnTo>
                        <a:pt x="16" y="408"/>
                      </a:lnTo>
                      <a:lnTo>
                        <a:pt x="4" y="416"/>
                      </a:lnTo>
                      <a:lnTo>
                        <a:pt x="0" y="420"/>
                      </a:lnTo>
                      <a:close/>
                    </a:path>
                  </a:pathLst>
                </a:custGeom>
                <a:grpFill/>
                <a:ln w="3175" cap="flat" cmpd="sng">
                  <a:solidFill>
                    <a:schemeClr val="accent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67" name="Freeform 21">
                  <a:extLst>
                    <a:ext uri="{FF2B5EF4-FFF2-40B4-BE49-F238E27FC236}">
                      <a16:creationId xmlns:a16="http://schemas.microsoft.com/office/drawing/2014/main" id="{7273A8BC-55A6-46AE-B079-F585C44D7932}"/>
                    </a:ext>
                  </a:extLst>
                </p:cNvPr>
                <p:cNvSpPr>
                  <a:spLocks/>
                </p:cNvSpPr>
                <p:nvPr/>
              </p:nvSpPr>
              <p:spPr bwMode="gray">
                <a:xfrm>
                  <a:off x="3484" y="1005"/>
                  <a:ext cx="484" cy="236"/>
                </a:xfrm>
                <a:custGeom>
                  <a:avLst/>
                  <a:gdLst>
                    <a:gd name="T0" fmla="*/ 22 w 480"/>
                    <a:gd name="T1" fmla="*/ 92 h 236"/>
                    <a:gd name="T2" fmla="*/ 46 w 480"/>
                    <a:gd name="T3" fmla="*/ 74 h 236"/>
                    <a:gd name="T4" fmla="*/ 113 w 480"/>
                    <a:gd name="T5" fmla="*/ 32 h 236"/>
                    <a:gd name="T6" fmla="*/ 151 w 480"/>
                    <a:gd name="T7" fmla="*/ 4 h 236"/>
                    <a:gd name="T8" fmla="*/ 179 w 480"/>
                    <a:gd name="T9" fmla="*/ 4 h 236"/>
                    <a:gd name="T10" fmla="*/ 159 w 480"/>
                    <a:gd name="T11" fmla="*/ 22 h 236"/>
                    <a:gd name="T12" fmla="*/ 135 w 480"/>
                    <a:gd name="T13" fmla="*/ 50 h 236"/>
                    <a:gd name="T14" fmla="*/ 135 w 480"/>
                    <a:gd name="T15" fmla="*/ 68 h 236"/>
                    <a:gd name="T16" fmla="*/ 163 w 480"/>
                    <a:gd name="T17" fmla="*/ 56 h 236"/>
                    <a:gd name="T18" fmla="*/ 230 w 480"/>
                    <a:gd name="T19" fmla="*/ 90 h 236"/>
                    <a:gd name="T20" fmla="*/ 250 w 480"/>
                    <a:gd name="T21" fmla="*/ 94 h 236"/>
                    <a:gd name="T22" fmla="*/ 258 w 480"/>
                    <a:gd name="T23" fmla="*/ 98 h 236"/>
                    <a:gd name="T24" fmla="*/ 284 w 480"/>
                    <a:gd name="T25" fmla="*/ 76 h 236"/>
                    <a:gd name="T26" fmla="*/ 371 w 480"/>
                    <a:gd name="T27" fmla="*/ 48 h 236"/>
                    <a:gd name="T28" fmla="*/ 371 w 480"/>
                    <a:gd name="T29" fmla="*/ 66 h 236"/>
                    <a:gd name="T30" fmla="*/ 385 w 480"/>
                    <a:gd name="T31" fmla="*/ 80 h 236"/>
                    <a:gd name="T32" fmla="*/ 421 w 480"/>
                    <a:gd name="T33" fmla="*/ 76 h 236"/>
                    <a:gd name="T34" fmla="*/ 444 w 480"/>
                    <a:gd name="T35" fmla="*/ 104 h 236"/>
                    <a:gd name="T36" fmla="*/ 480 w 480"/>
                    <a:gd name="T37" fmla="*/ 108 h 236"/>
                    <a:gd name="T38" fmla="*/ 478 w 480"/>
                    <a:gd name="T39" fmla="*/ 122 h 236"/>
                    <a:gd name="T40" fmla="*/ 460 w 480"/>
                    <a:gd name="T41" fmla="*/ 120 h 236"/>
                    <a:gd name="T42" fmla="*/ 440 w 480"/>
                    <a:gd name="T43" fmla="*/ 122 h 236"/>
                    <a:gd name="T44" fmla="*/ 407 w 480"/>
                    <a:gd name="T45" fmla="*/ 122 h 236"/>
                    <a:gd name="T46" fmla="*/ 403 w 480"/>
                    <a:gd name="T47" fmla="*/ 138 h 236"/>
                    <a:gd name="T48" fmla="*/ 361 w 480"/>
                    <a:gd name="T49" fmla="*/ 124 h 236"/>
                    <a:gd name="T50" fmla="*/ 333 w 480"/>
                    <a:gd name="T51" fmla="*/ 136 h 236"/>
                    <a:gd name="T52" fmla="*/ 319 w 480"/>
                    <a:gd name="T53" fmla="*/ 142 h 236"/>
                    <a:gd name="T54" fmla="*/ 294 w 480"/>
                    <a:gd name="T55" fmla="*/ 144 h 236"/>
                    <a:gd name="T56" fmla="*/ 268 w 480"/>
                    <a:gd name="T57" fmla="*/ 176 h 236"/>
                    <a:gd name="T58" fmla="*/ 272 w 480"/>
                    <a:gd name="T59" fmla="*/ 160 h 236"/>
                    <a:gd name="T60" fmla="*/ 256 w 480"/>
                    <a:gd name="T61" fmla="*/ 166 h 236"/>
                    <a:gd name="T62" fmla="*/ 244 w 480"/>
                    <a:gd name="T63" fmla="*/ 154 h 236"/>
                    <a:gd name="T64" fmla="*/ 230 w 480"/>
                    <a:gd name="T65" fmla="*/ 184 h 236"/>
                    <a:gd name="T66" fmla="*/ 212 w 480"/>
                    <a:gd name="T67" fmla="*/ 222 h 236"/>
                    <a:gd name="T68" fmla="*/ 200 w 480"/>
                    <a:gd name="T69" fmla="*/ 230 h 236"/>
                    <a:gd name="T70" fmla="*/ 202 w 480"/>
                    <a:gd name="T71" fmla="*/ 208 h 236"/>
                    <a:gd name="T72" fmla="*/ 186 w 480"/>
                    <a:gd name="T73" fmla="*/ 208 h 236"/>
                    <a:gd name="T74" fmla="*/ 173 w 480"/>
                    <a:gd name="T75" fmla="*/ 168 h 236"/>
                    <a:gd name="T76" fmla="*/ 167 w 480"/>
                    <a:gd name="T77" fmla="*/ 160 h 236"/>
                    <a:gd name="T78" fmla="*/ 135 w 480"/>
                    <a:gd name="T79" fmla="*/ 150 h 236"/>
                    <a:gd name="T80" fmla="*/ 125 w 480"/>
                    <a:gd name="T81" fmla="*/ 150 h 236"/>
                    <a:gd name="T82" fmla="*/ 93 w 480"/>
                    <a:gd name="T83" fmla="*/ 138 h 236"/>
                    <a:gd name="T84" fmla="*/ 20 w 480"/>
                    <a:gd name="T85" fmla="*/ 112 h 236"/>
                    <a:gd name="T86" fmla="*/ 0 w 480"/>
                    <a:gd name="T87" fmla="*/ 100 h 2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480" h="236">
                      <a:moveTo>
                        <a:pt x="0" y="100"/>
                      </a:moveTo>
                      <a:lnTo>
                        <a:pt x="14" y="96"/>
                      </a:lnTo>
                      <a:lnTo>
                        <a:pt x="22" y="92"/>
                      </a:lnTo>
                      <a:lnTo>
                        <a:pt x="36" y="82"/>
                      </a:lnTo>
                      <a:lnTo>
                        <a:pt x="40" y="76"/>
                      </a:lnTo>
                      <a:lnTo>
                        <a:pt x="46" y="74"/>
                      </a:lnTo>
                      <a:lnTo>
                        <a:pt x="72" y="64"/>
                      </a:lnTo>
                      <a:lnTo>
                        <a:pt x="90" y="54"/>
                      </a:lnTo>
                      <a:lnTo>
                        <a:pt x="112" y="32"/>
                      </a:lnTo>
                      <a:lnTo>
                        <a:pt x="120" y="30"/>
                      </a:lnTo>
                      <a:lnTo>
                        <a:pt x="138" y="10"/>
                      </a:lnTo>
                      <a:lnTo>
                        <a:pt x="150" y="4"/>
                      </a:lnTo>
                      <a:lnTo>
                        <a:pt x="172" y="0"/>
                      </a:lnTo>
                      <a:lnTo>
                        <a:pt x="176" y="2"/>
                      </a:lnTo>
                      <a:lnTo>
                        <a:pt x="178" y="4"/>
                      </a:lnTo>
                      <a:lnTo>
                        <a:pt x="166" y="12"/>
                      </a:lnTo>
                      <a:lnTo>
                        <a:pt x="162" y="12"/>
                      </a:lnTo>
                      <a:lnTo>
                        <a:pt x="158" y="22"/>
                      </a:lnTo>
                      <a:lnTo>
                        <a:pt x="144" y="38"/>
                      </a:lnTo>
                      <a:lnTo>
                        <a:pt x="138" y="44"/>
                      </a:lnTo>
                      <a:lnTo>
                        <a:pt x="134" y="50"/>
                      </a:lnTo>
                      <a:lnTo>
                        <a:pt x="130" y="64"/>
                      </a:lnTo>
                      <a:lnTo>
                        <a:pt x="132" y="74"/>
                      </a:lnTo>
                      <a:lnTo>
                        <a:pt x="134" y="68"/>
                      </a:lnTo>
                      <a:lnTo>
                        <a:pt x="148" y="58"/>
                      </a:lnTo>
                      <a:lnTo>
                        <a:pt x="156" y="58"/>
                      </a:lnTo>
                      <a:lnTo>
                        <a:pt x="162" y="56"/>
                      </a:lnTo>
                      <a:lnTo>
                        <a:pt x="190" y="68"/>
                      </a:lnTo>
                      <a:lnTo>
                        <a:pt x="210" y="92"/>
                      </a:lnTo>
                      <a:lnTo>
                        <a:pt x="228" y="90"/>
                      </a:lnTo>
                      <a:lnTo>
                        <a:pt x="236" y="90"/>
                      </a:lnTo>
                      <a:lnTo>
                        <a:pt x="242" y="94"/>
                      </a:lnTo>
                      <a:lnTo>
                        <a:pt x="248" y="94"/>
                      </a:lnTo>
                      <a:lnTo>
                        <a:pt x="250" y="94"/>
                      </a:lnTo>
                      <a:lnTo>
                        <a:pt x="256" y="96"/>
                      </a:lnTo>
                      <a:lnTo>
                        <a:pt x="256" y="98"/>
                      </a:lnTo>
                      <a:lnTo>
                        <a:pt x="260" y="96"/>
                      </a:lnTo>
                      <a:lnTo>
                        <a:pt x="264" y="90"/>
                      </a:lnTo>
                      <a:lnTo>
                        <a:pt x="282" y="76"/>
                      </a:lnTo>
                      <a:lnTo>
                        <a:pt x="344" y="60"/>
                      </a:lnTo>
                      <a:lnTo>
                        <a:pt x="362" y="50"/>
                      </a:lnTo>
                      <a:lnTo>
                        <a:pt x="368" y="48"/>
                      </a:lnTo>
                      <a:lnTo>
                        <a:pt x="372" y="52"/>
                      </a:lnTo>
                      <a:lnTo>
                        <a:pt x="368" y="60"/>
                      </a:lnTo>
                      <a:lnTo>
                        <a:pt x="368" y="66"/>
                      </a:lnTo>
                      <a:lnTo>
                        <a:pt x="376" y="80"/>
                      </a:lnTo>
                      <a:lnTo>
                        <a:pt x="380" y="82"/>
                      </a:lnTo>
                      <a:lnTo>
                        <a:pt x="382" y="80"/>
                      </a:lnTo>
                      <a:lnTo>
                        <a:pt x="394" y="82"/>
                      </a:lnTo>
                      <a:lnTo>
                        <a:pt x="398" y="78"/>
                      </a:lnTo>
                      <a:lnTo>
                        <a:pt x="418" y="76"/>
                      </a:lnTo>
                      <a:lnTo>
                        <a:pt x="426" y="82"/>
                      </a:lnTo>
                      <a:lnTo>
                        <a:pt x="434" y="98"/>
                      </a:lnTo>
                      <a:lnTo>
                        <a:pt x="440" y="104"/>
                      </a:lnTo>
                      <a:lnTo>
                        <a:pt x="456" y="110"/>
                      </a:lnTo>
                      <a:lnTo>
                        <a:pt x="470" y="106"/>
                      </a:lnTo>
                      <a:lnTo>
                        <a:pt x="476" y="108"/>
                      </a:lnTo>
                      <a:lnTo>
                        <a:pt x="480" y="110"/>
                      </a:lnTo>
                      <a:lnTo>
                        <a:pt x="480" y="116"/>
                      </a:lnTo>
                      <a:lnTo>
                        <a:pt x="474" y="122"/>
                      </a:lnTo>
                      <a:lnTo>
                        <a:pt x="464" y="124"/>
                      </a:lnTo>
                      <a:lnTo>
                        <a:pt x="458" y="122"/>
                      </a:lnTo>
                      <a:lnTo>
                        <a:pt x="456" y="120"/>
                      </a:lnTo>
                      <a:lnTo>
                        <a:pt x="454" y="120"/>
                      </a:lnTo>
                      <a:lnTo>
                        <a:pt x="444" y="124"/>
                      </a:lnTo>
                      <a:lnTo>
                        <a:pt x="436" y="122"/>
                      </a:lnTo>
                      <a:lnTo>
                        <a:pt x="430" y="122"/>
                      </a:lnTo>
                      <a:lnTo>
                        <a:pt x="414" y="124"/>
                      </a:lnTo>
                      <a:lnTo>
                        <a:pt x="404" y="122"/>
                      </a:lnTo>
                      <a:lnTo>
                        <a:pt x="400" y="124"/>
                      </a:lnTo>
                      <a:lnTo>
                        <a:pt x="402" y="134"/>
                      </a:lnTo>
                      <a:lnTo>
                        <a:pt x="400" y="138"/>
                      </a:lnTo>
                      <a:lnTo>
                        <a:pt x="396" y="136"/>
                      </a:lnTo>
                      <a:lnTo>
                        <a:pt x="384" y="126"/>
                      </a:lnTo>
                      <a:lnTo>
                        <a:pt x="358" y="124"/>
                      </a:lnTo>
                      <a:lnTo>
                        <a:pt x="354" y="124"/>
                      </a:lnTo>
                      <a:lnTo>
                        <a:pt x="346" y="122"/>
                      </a:lnTo>
                      <a:lnTo>
                        <a:pt x="330" y="136"/>
                      </a:lnTo>
                      <a:lnTo>
                        <a:pt x="326" y="136"/>
                      </a:lnTo>
                      <a:lnTo>
                        <a:pt x="318" y="138"/>
                      </a:lnTo>
                      <a:lnTo>
                        <a:pt x="316" y="142"/>
                      </a:lnTo>
                      <a:lnTo>
                        <a:pt x="312" y="144"/>
                      </a:lnTo>
                      <a:lnTo>
                        <a:pt x="302" y="142"/>
                      </a:lnTo>
                      <a:lnTo>
                        <a:pt x="292" y="144"/>
                      </a:lnTo>
                      <a:lnTo>
                        <a:pt x="290" y="152"/>
                      </a:lnTo>
                      <a:lnTo>
                        <a:pt x="288" y="158"/>
                      </a:lnTo>
                      <a:lnTo>
                        <a:pt x="266" y="176"/>
                      </a:lnTo>
                      <a:lnTo>
                        <a:pt x="262" y="176"/>
                      </a:lnTo>
                      <a:lnTo>
                        <a:pt x="260" y="172"/>
                      </a:lnTo>
                      <a:lnTo>
                        <a:pt x="270" y="160"/>
                      </a:lnTo>
                      <a:lnTo>
                        <a:pt x="270" y="154"/>
                      </a:lnTo>
                      <a:lnTo>
                        <a:pt x="258" y="154"/>
                      </a:lnTo>
                      <a:lnTo>
                        <a:pt x="254" y="166"/>
                      </a:lnTo>
                      <a:lnTo>
                        <a:pt x="248" y="170"/>
                      </a:lnTo>
                      <a:lnTo>
                        <a:pt x="244" y="164"/>
                      </a:lnTo>
                      <a:lnTo>
                        <a:pt x="242" y="154"/>
                      </a:lnTo>
                      <a:lnTo>
                        <a:pt x="240" y="156"/>
                      </a:lnTo>
                      <a:lnTo>
                        <a:pt x="238" y="170"/>
                      </a:lnTo>
                      <a:lnTo>
                        <a:pt x="228" y="184"/>
                      </a:lnTo>
                      <a:lnTo>
                        <a:pt x="224" y="198"/>
                      </a:lnTo>
                      <a:lnTo>
                        <a:pt x="220" y="206"/>
                      </a:lnTo>
                      <a:lnTo>
                        <a:pt x="210" y="222"/>
                      </a:lnTo>
                      <a:lnTo>
                        <a:pt x="210" y="232"/>
                      </a:lnTo>
                      <a:lnTo>
                        <a:pt x="208" y="236"/>
                      </a:lnTo>
                      <a:lnTo>
                        <a:pt x="198" y="230"/>
                      </a:lnTo>
                      <a:lnTo>
                        <a:pt x="194" y="218"/>
                      </a:lnTo>
                      <a:lnTo>
                        <a:pt x="198" y="214"/>
                      </a:lnTo>
                      <a:lnTo>
                        <a:pt x="200" y="208"/>
                      </a:lnTo>
                      <a:lnTo>
                        <a:pt x="198" y="208"/>
                      </a:lnTo>
                      <a:lnTo>
                        <a:pt x="186" y="210"/>
                      </a:lnTo>
                      <a:lnTo>
                        <a:pt x="184" y="208"/>
                      </a:lnTo>
                      <a:lnTo>
                        <a:pt x="188" y="184"/>
                      </a:lnTo>
                      <a:lnTo>
                        <a:pt x="186" y="176"/>
                      </a:lnTo>
                      <a:lnTo>
                        <a:pt x="172" y="168"/>
                      </a:lnTo>
                      <a:lnTo>
                        <a:pt x="162" y="166"/>
                      </a:lnTo>
                      <a:lnTo>
                        <a:pt x="162" y="162"/>
                      </a:lnTo>
                      <a:lnTo>
                        <a:pt x="166" y="160"/>
                      </a:lnTo>
                      <a:lnTo>
                        <a:pt x="160" y="156"/>
                      </a:lnTo>
                      <a:lnTo>
                        <a:pt x="150" y="152"/>
                      </a:lnTo>
                      <a:lnTo>
                        <a:pt x="134" y="150"/>
                      </a:lnTo>
                      <a:lnTo>
                        <a:pt x="130" y="150"/>
                      </a:lnTo>
                      <a:lnTo>
                        <a:pt x="126" y="154"/>
                      </a:lnTo>
                      <a:lnTo>
                        <a:pt x="124" y="150"/>
                      </a:lnTo>
                      <a:lnTo>
                        <a:pt x="114" y="150"/>
                      </a:lnTo>
                      <a:lnTo>
                        <a:pt x="100" y="138"/>
                      </a:lnTo>
                      <a:lnTo>
                        <a:pt x="92" y="138"/>
                      </a:lnTo>
                      <a:lnTo>
                        <a:pt x="28" y="126"/>
                      </a:lnTo>
                      <a:lnTo>
                        <a:pt x="22" y="122"/>
                      </a:lnTo>
                      <a:lnTo>
                        <a:pt x="20" y="112"/>
                      </a:lnTo>
                      <a:lnTo>
                        <a:pt x="14" y="108"/>
                      </a:lnTo>
                      <a:lnTo>
                        <a:pt x="4" y="106"/>
                      </a:lnTo>
                      <a:lnTo>
                        <a:pt x="0" y="100"/>
                      </a:lnTo>
                      <a:close/>
                    </a:path>
                  </a:pathLst>
                </a:custGeom>
                <a:grpFill/>
                <a:ln w="3175" cap="flat" cmpd="sng">
                  <a:solidFill>
                    <a:schemeClr val="accent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grpSp>
          <p:sp>
            <p:nvSpPr>
              <p:cNvPr id="28" name="Freeform 22">
                <a:extLst>
                  <a:ext uri="{FF2B5EF4-FFF2-40B4-BE49-F238E27FC236}">
                    <a16:creationId xmlns:a16="http://schemas.microsoft.com/office/drawing/2014/main" id="{A795DDFC-6D21-405B-86FE-243586957C0F}"/>
                  </a:ext>
                </a:extLst>
              </p:cNvPr>
              <p:cNvSpPr>
                <a:spLocks/>
              </p:cNvSpPr>
              <p:nvPr/>
            </p:nvSpPr>
            <p:spPr bwMode="gray">
              <a:xfrm>
                <a:off x="3478" y="2252"/>
                <a:ext cx="276" cy="488"/>
              </a:xfrm>
              <a:custGeom>
                <a:avLst/>
                <a:gdLst>
                  <a:gd name="T0" fmla="*/ 256 w 276"/>
                  <a:gd name="T1" fmla="*/ 0 h 486"/>
                  <a:gd name="T2" fmla="*/ 90 w 276"/>
                  <a:gd name="T3" fmla="*/ 14 h 486"/>
                  <a:gd name="T4" fmla="*/ 88 w 276"/>
                  <a:gd name="T5" fmla="*/ 18 h 486"/>
                  <a:gd name="T6" fmla="*/ 72 w 276"/>
                  <a:gd name="T7" fmla="*/ 32 h 486"/>
                  <a:gd name="T8" fmla="*/ 68 w 276"/>
                  <a:gd name="T9" fmla="*/ 48 h 486"/>
                  <a:gd name="T10" fmla="*/ 68 w 276"/>
                  <a:gd name="T11" fmla="*/ 62 h 486"/>
                  <a:gd name="T12" fmla="*/ 66 w 276"/>
                  <a:gd name="T13" fmla="*/ 72 h 486"/>
                  <a:gd name="T14" fmla="*/ 52 w 276"/>
                  <a:gd name="T15" fmla="*/ 80 h 486"/>
                  <a:gd name="T16" fmla="*/ 42 w 276"/>
                  <a:gd name="T17" fmla="*/ 96 h 486"/>
                  <a:gd name="T18" fmla="*/ 38 w 276"/>
                  <a:gd name="T19" fmla="*/ 100 h 486"/>
                  <a:gd name="T20" fmla="*/ 38 w 276"/>
                  <a:gd name="T21" fmla="*/ 112 h 486"/>
                  <a:gd name="T22" fmla="*/ 30 w 276"/>
                  <a:gd name="T23" fmla="*/ 123 h 486"/>
                  <a:gd name="T24" fmla="*/ 30 w 276"/>
                  <a:gd name="T25" fmla="*/ 133 h 486"/>
                  <a:gd name="T26" fmla="*/ 26 w 276"/>
                  <a:gd name="T27" fmla="*/ 145 h 486"/>
                  <a:gd name="T28" fmla="*/ 18 w 276"/>
                  <a:gd name="T29" fmla="*/ 159 h 486"/>
                  <a:gd name="T30" fmla="*/ 20 w 276"/>
                  <a:gd name="T31" fmla="*/ 175 h 486"/>
                  <a:gd name="T32" fmla="*/ 28 w 276"/>
                  <a:gd name="T33" fmla="*/ 183 h 486"/>
                  <a:gd name="T34" fmla="*/ 30 w 276"/>
                  <a:gd name="T35" fmla="*/ 193 h 486"/>
                  <a:gd name="T36" fmla="*/ 32 w 276"/>
                  <a:gd name="T37" fmla="*/ 195 h 486"/>
                  <a:gd name="T38" fmla="*/ 32 w 276"/>
                  <a:gd name="T39" fmla="*/ 199 h 486"/>
                  <a:gd name="T40" fmla="*/ 28 w 276"/>
                  <a:gd name="T41" fmla="*/ 203 h 486"/>
                  <a:gd name="T42" fmla="*/ 26 w 276"/>
                  <a:gd name="T43" fmla="*/ 211 h 486"/>
                  <a:gd name="T44" fmla="*/ 26 w 276"/>
                  <a:gd name="T45" fmla="*/ 217 h 486"/>
                  <a:gd name="T46" fmla="*/ 26 w 276"/>
                  <a:gd name="T47" fmla="*/ 225 h 486"/>
                  <a:gd name="T48" fmla="*/ 36 w 276"/>
                  <a:gd name="T49" fmla="*/ 245 h 486"/>
                  <a:gd name="T50" fmla="*/ 36 w 276"/>
                  <a:gd name="T51" fmla="*/ 263 h 486"/>
                  <a:gd name="T52" fmla="*/ 42 w 276"/>
                  <a:gd name="T53" fmla="*/ 275 h 486"/>
                  <a:gd name="T54" fmla="*/ 48 w 276"/>
                  <a:gd name="T55" fmla="*/ 279 h 486"/>
                  <a:gd name="T56" fmla="*/ 48 w 276"/>
                  <a:gd name="T57" fmla="*/ 289 h 486"/>
                  <a:gd name="T58" fmla="*/ 38 w 276"/>
                  <a:gd name="T59" fmla="*/ 295 h 486"/>
                  <a:gd name="T60" fmla="*/ 34 w 276"/>
                  <a:gd name="T61" fmla="*/ 299 h 486"/>
                  <a:gd name="T62" fmla="*/ 30 w 276"/>
                  <a:gd name="T63" fmla="*/ 319 h 486"/>
                  <a:gd name="T64" fmla="*/ 14 w 276"/>
                  <a:gd name="T65" fmla="*/ 343 h 486"/>
                  <a:gd name="T66" fmla="*/ 0 w 276"/>
                  <a:gd name="T67" fmla="*/ 386 h 486"/>
                  <a:gd name="T68" fmla="*/ 0 w 276"/>
                  <a:gd name="T69" fmla="*/ 416 h 486"/>
                  <a:gd name="T70" fmla="*/ 154 w 276"/>
                  <a:gd name="T71" fmla="*/ 410 h 486"/>
                  <a:gd name="T72" fmla="*/ 158 w 276"/>
                  <a:gd name="T73" fmla="*/ 416 h 486"/>
                  <a:gd name="T74" fmla="*/ 154 w 276"/>
                  <a:gd name="T75" fmla="*/ 430 h 486"/>
                  <a:gd name="T76" fmla="*/ 154 w 276"/>
                  <a:gd name="T77" fmla="*/ 452 h 486"/>
                  <a:gd name="T78" fmla="*/ 172 w 276"/>
                  <a:gd name="T79" fmla="*/ 468 h 486"/>
                  <a:gd name="T80" fmla="*/ 174 w 276"/>
                  <a:gd name="T81" fmla="*/ 488 h 486"/>
                  <a:gd name="T82" fmla="*/ 186 w 276"/>
                  <a:gd name="T83" fmla="*/ 488 h 486"/>
                  <a:gd name="T84" fmla="*/ 202 w 276"/>
                  <a:gd name="T85" fmla="*/ 474 h 486"/>
                  <a:gd name="T86" fmla="*/ 240 w 276"/>
                  <a:gd name="T87" fmla="*/ 462 h 486"/>
                  <a:gd name="T88" fmla="*/ 250 w 276"/>
                  <a:gd name="T89" fmla="*/ 466 h 486"/>
                  <a:gd name="T90" fmla="*/ 264 w 276"/>
                  <a:gd name="T91" fmla="*/ 462 h 486"/>
                  <a:gd name="T92" fmla="*/ 266 w 276"/>
                  <a:gd name="T93" fmla="*/ 464 h 486"/>
                  <a:gd name="T94" fmla="*/ 274 w 276"/>
                  <a:gd name="T95" fmla="*/ 468 h 486"/>
                  <a:gd name="T96" fmla="*/ 276 w 276"/>
                  <a:gd name="T97" fmla="*/ 466 h 486"/>
                  <a:gd name="T98" fmla="*/ 260 w 276"/>
                  <a:gd name="T99" fmla="*/ 317 h 486"/>
                  <a:gd name="T100" fmla="*/ 258 w 276"/>
                  <a:gd name="T101" fmla="*/ 303 h 486"/>
                  <a:gd name="T102" fmla="*/ 264 w 276"/>
                  <a:gd name="T103" fmla="*/ 10 h 486"/>
                  <a:gd name="T104" fmla="*/ 256 w 276"/>
                  <a:gd name="T105" fmla="*/ 0 h 48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76" h="486">
                    <a:moveTo>
                      <a:pt x="256" y="0"/>
                    </a:moveTo>
                    <a:lnTo>
                      <a:pt x="90" y="14"/>
                    </a:lnTo>
                    <a:lnTo>
                      <a:pt x="88" y="18"/>
                    </a:lnTo>
                    <a:lnTo>
                      <a:pt x="72" y="32"/>
                    </a:lnTo>
                    <a:lnTo>
                      <a:pt x="68" y="48"/>
                    </a:lnTo>
                    <a:lnTo>
                      <a:pt x="68" y="62"/>
                    </a:lnTo>
                    <a:lnTo>
                      <a:pt x="66" y="72"/>
                    </a:lnTo>
                    <a:lnTo>
                      <a:pt x="52" y="80"/>
                    </a:lnTo>
                    <a:lnTo>
                      <a:pt x="42" y="96"/>
                    </a:lnTo>
                    <a:lnTo>
                      <a:pt x="38" y="100"/>
                    </a:lnTo>
                    <a:lnTo>
                      <a:pt x="38" y="112"/>
                    </a:lnTo>
                    <a:lnTo>
                      <a:pt x="30" y="122"/>
                    </a:lnTo>
                    <a:lnTo>
                      <a:pt x="30" y="132"/>
                    </a:lnTo>
                    <a:lnTo>
                      <a:pt x="26" y="144"/>
                    </a:lnTo>
                    <a:lnTo>
                      <a:pt x="18" y="158"/>
                    </a:lnTo>
                    <a:lnTo>
                      <a:pt x="20" y="174"/>
                    </a:lnTo>
                    <a:lnTo>
                      <a:pt x="28" y="182"/>
                    </a:lnTo>
                    <a:lnTo>
                      <a:pt x="30" y="192"/>
                    </a:lnTo>
                    <a:lnTo>
                      <a:pt x="32" y="194"/>
                    </a:lnTo>
                    <a:lnTo>
                      <a:pt x="32" y="198"/>
                    </a:lnTo>
                    <a:lnTo>
                      <a:pt x="28" y="202"/>
                    </a:lnTo>
                    <a:lnTo>
                      <a:pt x="26" y="210"/>
                    </a:lnTo>
                    <a:lnTo>
                      <a:pt x="26" y="216"/>
                    </a:lnTo>
                    <a:lnTo>
                      <a:pt x="26" y="224"/>
                    </a:lnTo>
                    <a:lnTo>
                      <a:pt x="36" y="244"/>
                    </a:lnTo>
                    <a:lnTo>
                      <a:pt x="36" y="262"/>
                    </a:lnTo>
                    <a:lnTo>
                      <a:pt x="42" y="274"/>
                    </a:lnTo>
                    <a:lnTo>
                      <a:pt x="48" y="278"/>
                    </a:lnTo>
                    <a:lnTo>
                      <a:pt x="48" y="288"/>
                    </a:lnTo>
                    <a:lnTo>
                      <a:pt x="38" y="294"/>
                    </a:lnTo>
                    <a:lnTo>
                      <a:pt x="34" y="298"/>
                    </a:lnTo>
                    <a:lnTo>
                      <a:pt x="30" y="318"/>
                    </a:lnTo>
                    <a:lnTo>
                      <a:pt x="14" y="342"/>
                    </a:lnTo>
                    <a:lnTo>
                      <a:pt x="0" y="384"/>
                    </a:lnTo>
                    <a:lnTo>
                      <a:pt x="0" y="414"/>
                    </a:lnTo>
                    <a:lnTo>
                      <a:pt x="154" y="408"/>
                    </a:lnTo>
                    <a:lnTo>
                      <a:pt x="158" y="414"/>
                    </a:lnTo>
                    <a:lnTo>
                      <a:pt x="154" y="428"/>
                    </a:lnTo>
                    <a:lnTo>
                      <a:pt x="154" y="450"/>
                    </a:lnTo>
                    <a:lnTo>
                      <a:pt x="172" y="466"/>
                    </a:lnTo>
                    <a:lnTo>
                      <a:pt x="174" y="486"/>
                    </a:lnTo>
                    <a:lnTo>
                      <a:pt x="186" y="486"/>
                    </a:lnTo>
                    <a:lnTo>
                      <a:pt x="202" y="472"/>
                    </a:lnTo>
                    <a:lnTo>
                      <a:pt x="240" y="460"/>
                    </a:lnTo>
                    <a:lnTo>
                      <a:pt x="250" y="464"/>
                    </a:lnTo>
                    <a:lnTo>
                      <a:pt x="264" y="460"/>
                    </a:lnTo>
                    <a:lnTo>
                      <a:pt x="266" y="462"/>
                    </a:lnTo>
                    <a:lnTo>
                      <a:pt x="274" y="466"/>
                    </a:lnTo>
                    <a:lnTo>
                      <a:pt x="276" y="464"/>
                    </a:lnTo>
                    <a:lnTo>
                      <a:pt x="260" y="316"/>
                    </a:lnTo>
                    <a:lnTo>
                      <a:pt x="258" y="302"/>
                    </a:lnTo>
                    <a:lnTo>
                      <a:pt x="264" y="10"/>
                    </a:lnTo>
                    <a:lnTo>
                      <a:pt x="256" y="0"/>
                    </a:lnTo>
                    <a:close/>
                  </a:path>
                </a:pathLst>
              </a:custGeom>
              <a:grpFill/>
              <a:ln w="3175" cap="flat" cmpd="sng">
                <a:solidFill>
                  <a:schemeClr val="accent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29" name="Freeform 23">
                <a:extLst>
                  <a:ext uri="{FF2B5EF4-FFF2-40B4-BE49-F238E27FC236}">
                    <a16:creationId xmlns:a16="http://schemas.microsoft.com/office/drawing/2014/main" id="{2F13D984-AB5B-41D9-880C-422763893A8D}"/>
                  </a:ext>
                </a:extLst>
              </p:cNvPr>
              <p:cNvSpPr>
                <a:spLocks/>
              </p:cNvSpPr>
              <p:nvPr/>
            </p:nvSpPr>
            <p:spPr bwMode="gray">
              <a:xfrm>
                <a:off x="3735" y="2234"/>
                <a:ext cx="306" cy="486"/>
              </a:xfrm>
              <a:custGeom>
                <a:avLst/>
                <a:gdLst>
                  <a:gd name="T0" fmla="*/ 0 w 304"/>
                  <a:gd name="T1" fmla="*/ 18 h 484"/>
                  <a:gd name="T2" fmla="*/ 8 w 304"/>
                  <a:gd name="T3" fmla="*/ 28 h 484"/>
                  <a:gd name="T4" fmla="*/ 2 w 304"/>
                  <a:gd name="T5" fmla="*/ 321 h 484"/>
                  <a:gd name="T6" fmla="*/ 4 w 304"/>
                  <a:gd name="T7" fmla="*/ 335 h 484"/>
                  <a:gd name="T8" fmla="*/ 20 w 304"/>
                  <a:gd name="T9" fmla="*/ 484 h 484"/>
                  <a:gd name="T10" fmla="*/ 24 w 304"/>
                  <a:gd name="T11" fmla="*/ 480 h 484"/>
                  <a:gd name="T12" fmla="*/ 30 w 304"/>
                  <a:gd name="T13" fmla="*/ 478 h 484"/>
                  <a:gd name="T14" fmla="*/ 42 w 304"/>
                  <a:gd name="T15" fmla="*/ 482 h 484"/>
                  <a:gd name="T16" fmla="*/ 46 w 304"/>
                  <a:gd name="T17" fmla="*/ 476 h 484"/>
                  <a:gd name="T18" fmla="*/ 48 w 304"/>
                  <a:gd name="T19" fmla="*/ 454 h 484"/>
                  <a:gd name="T20" fmla="*/ 54 w 304"/>
                  <a:gd name="T21" fmla="*/ 440 h 484"/>
                  <a:gd name="T22" fmla="*/ 62 w 304"/>
                  <a:gd name="T23" fmla="*/ 454 h 484"/>
                  <a:gd name="T24" fmla="*/ 60 w 304"/>
                  <a:gd name="T25" fmla="*/ 460 h 484"/>
                  <a:gd name="T26" fmla="*/ 64 w 304"/>
                  <a:gd name="T27" fmla="*/ 472 h 484"/>
                  <a:gd name="T28" fmla="*/ 74 w 304"/>
                  <a:gd name="T29" fmla="*/ 486 h 484"/>
                  <a:gd name="T30" fmla="*/ 83 w 304"/>
                  <a:gd name="T31" fmla="*/ 486 h 484"/>
                  <a:gd name="T32" fmla="*/ 91 w 304"/>
                  <a:gd name="T33" fmla="*/ 486 h 484"/>
                  <a:gd name="T34" fmla="*/ 101 w 304"/>
                  <a:gd name="T35" fmla="*/ 474 h 484"/>
                  <a:gd name="T36" fmla="*/ 103 w 304"/>
                  <a:gd name="T37" fmla="*/ 474 h 484"/>
                  <a:gd name="T38" fmla="*/ 107 w 304"/>
                  <a:gd name="T39" fmla="*/ 470 h 484"/>
                  <a:gd name="T40" fmla="*/ 107 w 304"/>
                  <a:gd name="T41" fmla="*/ 468 h 484"/>
                  <a:gd name="T42" fmla="*/ 107 w 304"/>
                  <a:gd name="T43" fmla="*/ 466 h 484"/>
                  <a:gd name="T44" fmla="*/ 101 w 304"/>
                  <a:gd name="T45" fmla="*/ 462 h 484"/>
                  <a:gd name="T46" fmla="*/ 101 w 304"/>
                  <a:gd name="T47" fmla="*/ 460 h 484"/>
                  <a:gd name="T48" fmla="*/ 105 w 304"/>
                  <a:gd name="T49" fmla="*/ 452 h 484"/>
                  <a:gd name="T50" fmla="*/ 105 w 304"/>
                  <a:gd name="T51" fmla="*/ 448 h 484"/>
                  <a:gd name="T52" fmla="*/ 97 w 304"/>
                  <a:gd name="T53" fmla="*/ 444 h 484"/>
                  <a:gd name="T54" fmla="*/ 95 w 304"/>
                  <a:gd name="T55" fmla="*/ 442 h 484"/>
                  <a:gd name="T56" fmla="*/ 91 w 304"/>
                  <a:gd name="T57" fmla="*/ 438 h 484"/>
                  <a:gd name="T58" fmla="*/ 85 w 304"/>
                  <a:gd name="T59" fmla="*/ 430 h 484"/>
                  <a:gd name="T60" fmla="*/ 83 w 304"/>
                  <a:gd name="T61" fmla="*/ 422 h 484"/>
                  <a:gd name="T62" fmla="*/ 87 w 304"/>
                  <a:gd name="T63" fmla="*/ 420 h 484"/>
                  <a:gd name="T64" fmla="*/ 85 w 304"/>
                  <a:gd name="T65" fmla="*/ 418 h 484"/>
                  <a:gd name="T66" fmla="*/ 85 w 304"/>
                  <a:gd name="T67" fmla="*/ 412 h 484"/>
                  <a:gd name="T68" fmla="*/ 306 w 304"/>
                  <a:gd name="T69" fmla="*/ 392 h 484"/>
                  <a:gd name="T70" fmla="*/ 304 w 304"/>
                  <a:gd name="T71" fmla="*/ 386 h 484"/>
                  <a:gd name="T72" fmla="*/ 294 w 304"/>
                  <a:gd name="T73" fmla="*/ 370 h 484"/>
                  <a:gd name="T74" fmla="*/ 296 w 304"/>
                  <a:gd name="T75" fmla="*/ 343 h 484"/>
                  <a:gd name="T76" fmla="*/ 286 w 304"/>
                  <a:gd name="T77" fmla="*/ 321 h 484"/>
                  <a:gd name="T78" fmla="*/ 284 w 304"/>
                  <a:gd name="T79" fmla="*/ 305 h 484"/>
                  <a:gd name="T80" fmla="*/ 290 w 304"/>
                  <a:gd name="T81" fmla="*/ 293 h 484"/>
                  <a:gd name="T82" fmla="*/ 290 w 304"/>
                  <a:gd name="T83" fmla="*/ 279 h 484"/>
                  <a:gd name="T84" fmla="*/ 298 w 304"/>
                  <a:gd name="T85" fmla="*/ 267 h 484"/>
                  <a:gd name="T86" fmla="*/ 298 w 304"/>
                  <a:gd name="T87" fmla="*/ 265 h 484"/>
                  <a:gd name="T88" fmla="*/ 292 w 304"/>
                  <a:gd name="T89" fmla="*/ 257 h 484"/>
                  <a:gd name="T90" fmla="*/ 294 w 304"/>
                  <a:gd name="T91" fmla="*/ 247 h 484"/>
                  <a:gd name="T92" fmla="*/ 288 w 304"/>
                  <a:gd name="T93" fmla="*/ 243 h 484"/>
                  <a:gd name="T94" fmla="*/ 280 w 304"/>
                  <a:gd name="T95" fmla="*/ 237 h 484"/>
                  <a:gd name="T96" fmla="*/ 278 w 304"/>
                  <a:gd name="T97" fmla="*/ 231 h 484"/>
                  <a:gd name="T98" fmla="*/ 274 w 304"/>
                  <a:gd name="T99" fmla="*/ 215 h 484"/>
                  <a:gd name="T100" fmla="*/ 268 w 304"/>
                  <a:gd name="T101" fmla="*/ 211 h 484"/>
                  <a:gd name="T102" fmla="*/ 209 w 304"/>
                  <a:gd name="T103" fmla="*/ 0 h 484"/>
                  <a:gd name="T104" fmla="*/ 0 w 304"/>
                  <a:gd name="T105" fmla="*/ 18 h 48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304" h="484">
                    <a:moveTo>
                      <a:pt x="0" y="18"/>
                    </a:moveTo>
                    <a:lnTo>
                      <a:pt x="8" y="28"/>
                    </a:lnTo>
                    <a:lnTo>
                      <a:pt x="2" y="320"/>
                    </a:lnTo>
                    <a:lnTo>
                      <a:pt x="4" y="334"/>
                    </a:lnTo>
                    <a:lnTo>
                      <a:pt x="20" y="482"/>
                    </a:lnTo>
                    <a:lnTo>
                      <a:pt x="24" y="478"/>
                    </a:lnTo>
                    <a:lnTo>
                      <a:pt x="30" y="476"/>
                    </a:lnTo>
                    <a:lnTo>
                      <a:pt x="42" y="480"/>
                    </a:lnTo>
                    <a:lnTo>
                      <a:pt x="46" y="474"/>
                    </a:lnTo>
                    <a:lnTo>
                      <a:pt x="48" y="452"/>
                    </a:lnTo>
                    <a:lnTo>
                      <a:pt x="54" y="438"/>
                    </a:lnTo>
                    <a:lnTo>
                      <a:pt x="62" y="452"/>
                    </a:lnTo>
                    <a:lnTo>
                      <a:pt x="60" y="458"/>
                    </a:lnTo>
                    <a:lnTo>
                      <a:pt x="64" y="470"/>
                    </a:lnTo>
                    <a:lnTo>
                      <a:pt x="74" y="484"/>
                    </a:lnTo>
                    <a:lnTo>
                      <a:pt x="82" y="484"/>
                    </a:lnTo>
                    <a:lnTo>
                      <a:pt x="90" y="484"/>
                    </a:lnTo>
                    <a:lnTo>
                      <a:pt x="100" y="472"/>
                    </a:lnTo>
                    <a:lnTo>
                      <a:pt x="102" y="472"/>
                    </a:lnTo>
                    <a:lnTo>
                      <a:pt x="106" y="468"/>
                    </a:lnTo>
                    <a:lnTo>
                      <a:pt x="106" y="466"/>
                    </a:lnTo>
                    <a:lnTo>
                      <a:pt x="106" y="464"/>
                    </a:lnTo>
                    <a:lnTo>
                      <a:pt x="100" y="460"/>
                    </a:lnTo>
                    <a:lnTo>
                      <a:pt x="100" y="458"/>
                    </a:lnTo>
                    <a:lnTo>
                      <a:pt x="104" y="450"/>
                    </a:lnTo>
                    <a:lnTo>
                      <a:pt x="104" y="446"/>
                    </a:lnTo>
                    <a:lnTo>
                      <a:pt x="96" y="442"/>
                    </a:lnTo>
                    <a:lnTo>
                      <a:pt x="94" y="440"/>
                    </a:lnTo>
                    <a:lnTo>
                      <a:pt x="90" y="436"/>
                    </a:lnTo>
                    <a:lnTo>
                      <a:pt x="84" y="428"/>
                    </a:lnTo>
                    <a:lnTo>
                      <a:pt x="82" y="420"/>
                    </a:lnTo>
                    <a:lnTo>
                      <a:pt x="86" y="418"/>
                    </a:lnTo>
                    <a:lnTo>
                      <a:pt x="84" y="416"/>
                    </a:lnTo>
                    <a:lnTo>
                      <a:pt x="84" y="410"/>
                    </a:lnTo>
                    <a:lnTo>
                      <a:pt x="304" y="390"/>
                    </a:lnTo>
                    <a:lnTo>
                      <a:pt x="302" y="384"/>
                    </a:lnTo>
                    <a:lnTo>
                      <a:pt x="292" y="368"/>
                    </a:lnTo>
                    <a:lnTo>
                      <a:pt x="294" y="342"/>
                    </a:lnTo>
                    <a:lnTo>
                      <a:pt x="284" y="320"/>
                    </a:lnTo>
                    <a:lnTo>
                      <a:pt x="282" y="304"/>
                    </a:lnTo>
                    <a:lnTo>
                      <a:pt x="288" y="292"/>
                    </a:lnTo>
                    <a:lnTo>
                      <a:pt x="288" y="278"/>
                    </a:lnTo>
                    <a:lnTo>
                      <a:pt x="296" y="266"/>
                    </a:lnTo>
                    <a:lnTo>
                      <a:pt x="296" y="264"/>
                    </a:lnTo>
                    <a:lnTo>
                      <a:pt x="290" y="256"/>
                    </a:lnTo>
                    <a:lnTo>
                      <a:pt x="292" y="246"/>
                    </a:lnTo>
                    <a:lnTo>
                      <a:pt x="286" y="242"/>
                    </a:lnTo>
                    <a:lnTo>
                      <a:pt x="278" y="236"/>
                    </a:lnTo>
                    <a:lnTo>
                      <a:pt x="276" y="230"/>
                    </a:lnTo>
                    <a:lnTo>
                      <a:pt x="272" y="214"/>
                    </a:lnTo>
                    <a:lnTo>
                      <a:pt x="266" y="210"/>
                    </a:lnTo>
                    <a:lnTo>
                      <a:pt x="208" y="0"/>
                    </a:lnTo>
                    <a:lnTo>
                      <a:pt x="0" y="18"/>
                    </a:lnTo>
                    <a:close/>
                  </a:path>
                </a:pathLst>
              </a:custGeom>
              <a:grpFill/>
              <a:ln w="3175" cap="flat" cmpd="sng">
                <a:solidFill>
                  <a:schemeClr val="accent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30" name="Freeform 25">
                <a:extLst>
                  <a:ext uri="{FF2B5EF4-FFF2-40B4-BE49-F238E27FC236}">
                    <a16:creationId xmlns:a16="http://schemas.microsoft.com/office/drawing/2014/main" id="{B10EAD03-B314-41CE-B0B8-9922ED8A5649}"/>
                  </a:ext>
                </a:extLst>
              </p:cNvPr>
              <p:cNvSpPr>
                <a:spLocks/>
              </p:cNvSpPr>
              <p:nvPr/>
            </p:nvSpPr>
            <p:spPr bwMode="gray">
              <a:xfrm>
                <a:off x="4127" y="2167"/>
                <a:ext cx="407" cy="305"/>
              </a:xfrm>
              <a:custGeom>
                <a:avLst/>
                <a:gdLst>
                  <a:gd name="T0" fmla="*/ 240 w 404"/>
                  <a:gd name="T1" fmla="*/ 305 h 304"/>
                  <a:gd name="T2" fmla="*/ 226 w 404"/>
                  <a:gd name="T3" fmla="*/ 301 h 304"/>
                  <a:gd name="T4" fmla="*/ 218 w 404"/>
                  <a:gd name="T5" fmla="*/ 277 h 304"/>
                  <a:gd name="T6" fmla="*/ 195 w 404"/>
                  <a:gd name="T7" fmla="*/ 257 h 304"/>
                  <a:gd name="T8" fmla="*/ 179 w 404"/>
                  <a:gd name="T9" fmla="*/ 229 h 304"/>
                  <a:gd name="T10" fmla="*/ 169 w 404"/>
                  <a:gd name="T11" fmla="*/ 215 h 304"/>
                  <a:gd name="T12" fmla="*/ 147 w 404"/>
                  <a:gd name="T13" fmla="*/ 197 h 304"/>
                  <a:gd name="T14" fmla="*/ 137 w 404"/>
                  <a:gd name="T15" fmla="*/ 185 h 304"/>
                  <a:gd name="T16" fmla="*/ 129 w 404"/>
                  <a:gd name="T17" fmla="*/ 173 h 304"/>
                  <a:gd name="T18" fmla="*/ 89 w 404"/>
                  <a:gd name="T19" fmla="*/ 144 h 304"/>
                  <a:gd name="T20" fmla="*/ 75 w 404"/>
                  <a:gd name="T21" fmla="*/ 132 h 304"/>
                  <a:gd name="T22" fmla="*/ 56 w 404"/>
                  <a:gd name="T23" fmla="*/ 106 h 304"/>
                  <a:gd name="T24" fmla="*/ 44 w 404"/>
                  <a:gd name="T25" fmla="*/ 92 h 304"/>
                  <a:gd name="T26" fmla="*/ 6 w 404"/>
                  <a:gd name="T27" fmla="*/ 78 h 304"/>
                  <a:gd name="T28" fmla="*/ 8 w 404"/>
                  <a:gd name="T29" fmla="*/ 56 h 304"/>
                  <a:gd name="T30" fmla="*/ 16 w 404"/>
                  <a:gd name="T31" fmla="*/ 46 h 304"/>
                  <a:gd name="T32" fmla="*/ 16 w 404"/>
                  <a:gd name="T33" fmla="*/ 40 h 304"/>
                  <a:gd name="T34" fmla="*/ 48 w 404"/>
                  <a:gd name="T35" fmla="*/ 28 h 304"/>
                  <a:gd name="T36" fmla="*/ 69 w 404"/>
                  <a:gd name="T37" fmla="*/ 14 h 304"/>
                  <a:gd name="T38" fmla="*/ 75 w 404"/>
                  <a:gd name="T39" fmla="*/ 12 h 304"/>
                  <a:gd name="T40" fmla="*/ 181 w 404"/>
                  <a:gd name="T41" fmla="*/ 2 h 304"/>
                  <a:gd name="T42" fmla="*/ 183 w 404"/>
                  <a:gd name="T43" fmla="*/ 10 h 304"/>
                  <a:gd name="T44" fmla="*/ 208 w 404"/>
                  <a:gd name="T45" fmla="*/ 18 h 304"/>
                  <a:gd name="T46" fmla="*/ 298 w 404"/>
                  <a:gd name="T47" fmla="*/ 18 h 304"/>
                  <a:gd name="T48" fmla="*/ 403 w 404"/>
                  <a:gd name="T49" fmla="*/ 94 h 304"/>
                  <a:gd name="T50" fmla="*/ 387 w 404"/>
                  <a:gd name="T51" fmla="*/ 110 h 304"/>
                  <a:gd name="T52" fmla="*/ 369 w 404"/>
                  <a:gd name="T53" fmla="*/ 138 h 304"/>
                  <a:gd name="T54" fmla="*/ 367 w 404"/>
                  <a:gd name="T55" fmla="*/ 161 h 304"/>
                  <a:gd name="T56" fmla="*/ 363 w 404"/>
                  <a:gd name="T57" fmla="*/ 173 h 304"/>
                  <a:gd name="T58" fmla="*/ 355 w 404"/>
                  <a:gd name="T59" fmla="*/ 179 h 304"/>
                  <a:gd name="T60" fmla="*/ 345 w 404"/>
                  <a:gd name="T61" fmla="*/ 189 h 304"/>
                  <a:gd name="T62" fmla="*/ 334 w 404"/>
                  <a:gd name="T63" fmla="*/ 205 h 304"/>
                  <a:gd name="T64" fmla="*/ 314 w 404"/>
                  <a:gd name="T65" fmla="*/ 225 h 304"/>
                  <a:gd name="T66" fmla="*/ 296 w 404"/>
                  <a:gd name="T67" fmla="*/ 239 h 304"/>
                  <a:gd name="T68" fmla="*/ 286 w 404"/>
                  <a:gd name="T69" fmla="*/ 249 h 304"/>
                  <a:gd name="T70" fmla="*/ 274 w 404"/>
                  <a:gd name="T71" fmla="*/ 255 h 304"/>
                  <a:gd name="T72" fmla="*/ 272 w 404"/>
                  <a:gd name="T73" fmla="*/ 261 h 304"/>
                  <a:gd name="T74" fmla="*/ 268 w 404"/>
                  <a:gd name="T75" fmla="*/ 271 h 304"/>
                  <a:gd name="T76" fmla="*/ 254 w 404"/>
                  <a:gd name="T77" fmla="*/ 277 h 304"/>
                  <a:gd name="T78" fmla="*/ 252 w 404"/>
                  <a:gd name="T79" fmla="*/ 279 h 304"/>
                  <a:gd name="T80" fmla="*/ 256 w 404"/>
                  <a:gd name="T81" fmla="*/ 283 h 304"/>
                  <a:gd name="T82" fmla="*/ 256 w 404"/>
                  <a:gd name="T83" fmla="*/ 289 h 304"/>
                  <a:gd name="T84" fmla="*/ 246 w 404"/>
                  <a:gd name="T85" fmla="*/ 297 h 304"/>
                  <a:gd name="T86" fmla="*/ 244 w 404"/>
                  <a:gd name="T87" fmla="*/ 305 h 30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404" h="304">
                    <a:moveTo>
                      <a:pt x="242" y="304"/>
                    </a:moveTo>
                    <a:lnTo>
                      <a:pt x="238" y="304"/>
                    </a:lnTo>
                    <a:lnTo>
                      <a:pt x="226" y="302"/>
                    </a:lnTo>
                    <a:lnTo>
                      <a:pt x="224" y="300"/>
                    </a:lnTo>
                    <a:lnTo>
                      <a:pt x="220" y="296"/>
                    </a:lnTo>
                    <a:lnTo>
                      <a:pt x="216" y="276"/>
                    </a:lnTo>
                    <a:lnTo>
                      <a:pt x="206" y="262"/>
                    </a:lnTo>
                    <a:lnTo>
                      <a:pt x="194" y="256"/>
                    </a:lnTo>
                    <a:lnTo>
                      <a:pt x="188" y="236"/>
                    </a:lnTo>
                    <a:lnTo>
                      <a:pt x="178" y="228"/>
                    </a:lnTo>
                    <a:lnTo>
                      <a:pt x="176" y="216"/>
                    </a:lnTo>
                    <a:lnTo>
                      <a:pt x="168" y="214"/>
                    </a:lnTo>
                    <a:lnTo>
                      <a:pt x="154" y="208"/>
                    </a:lnTo>
                    <a:lnTo>
                      <a:pt x="146" y="196"/>
                    </a:lnTo>
                    <a:lnTo>
                      <a:pt x="136" y="190"/>
                    </a:lnTo>
                    <a:lnTo>
                      <a:pt x="136" y="184"/>
                    </a:lnTo>
                    <a:lnTo>
                      <a:pt x="132" y="174"/>
                    </a:lnTo>
                    <a:lnTo>
                      <a:pt x="128" y="172"/>
                    </a:lnTo>
                    <a:lnTo>
                      <a:pt x="114" y="166"/>
                    </a:lnTo>
                    <a:lnTo>
                      <a:pt x="88" y="144"/>
                    </a:lnTo>
                    <a:lnTo>
                      <a:pt x="76" y="140"/>
                    </a:lnTo>
                    <a:lnTo>
                      <a:pt x="74" y="132"/>
                    </a:lnTo>
                    <a:lnTo>
                      <a:pt x="62" y="122"/>
                    </a:lnTo>
                    <a:lnTo>
                      <a:pt x="56" y="106"/>
                    </a:lnTo>
                    <a:lnTo>
                      <a:pt x="48" y="98"/>
                    </a:lnTo>
                    <a:lnTo>
                      <a:pt x="44" y="92"/>
                    </a:lnTo>
                    <a:lnTo>
                      <a:pt x="28" y="90"/>
                    </a:lnTo>
                    <a:lnTo>
                      <a:pt x="6" y="78"/>
                    </a:lnTo>
                    <a:lnTo>
                      <a:pt x="0" y="72"/>
                    </a:lnTo>
                    <a:lnTo>
                      <a:pt x="8" y="56"/>
                    </a:lnTo>
                    <a:lnTo>
                      <a:pt x="12" y="52"/>
                    </a:lnTo>
                    <a:lnTo>
                      <a:pt x="16" y="46"/>
                    </a:lnTo>
                    <a:lnTo>
                      <a:pt x="18" y="42"/>
                    </a:lnTo>
                    <a:lnTo>
                      <a:pt x="16" y="40"/>
                    </a:lnTo>
                    <a:lnTo>
                      <a:pt x="40" y="28"/>
                    </a:lnTo>
                    <a:lnTo>
                      <a:pt x="48" y="28"/>
                    </a:lnTo>
                    <a:lnTo>
                      <a:pt x="48" y="24"/>
                    </a:lnTo>
                    <a:lnTo>
                      <a:pt x="68" y="14"/>
                    </a:lnTo>
                    <a:lnTo>
                      <a:pt x="70" y="10"/>
                    </a:lnTo>
                    <a:lnTo>
                      <a:pt x="74" y="12"/>
                    </a:lnTo>
                    <a:lnTo>
                      <a:pt x="178" y="0"/>
                    </a:lnTo>
                    <a:lnTo>
                      <a:pt x="180" y="2"/>
                    </a:lnTo>
                    <a:lnTo>
                      <a:pt x="178" y="6"/>
                    </a:lnTo>
                    <a:lnTo>
                      <a:pt x="182" y="10"/>
                    </a:lnTo>
                    <a:lnTo>
                      <a:pt x="188" y="4"/>
                    </a:lnTo>
                    <a:lnTo>
                      <a:pt x="206" y="18"/>
                    </a:lnTo>
                    <a:lnTo>
                      <a:pt x="208" y="30"/>
                    </a:lnTo>
                    <a:lnTo>
                      <a:pt x="296" y="18"/>
                    </a:lnTo>
                    <a:lnTo>
                      <a:pt x="404" y="92"/>
                    </a:lnTo>
                    <a:lnTo>
                      <a:pt x="400" y="94"/>
                    </a:lnTo>
                    <a:lnTo>
                      <a:pt x="390" y="100"/>
                    </a:lnTo>
                    <a:lnTo>
                      <a:pt x="384" y="110"/>
                    </a:lnTo>
                    <a:lnTo>
                      <a:pt x="370" y="130"/>
                    </a:lnTo>
                    <a:lnTo>
                      <a:pt x="366" y="138"/>
                    </a:lnTo>
                    <a:lnTo>
                      <a:pt x="362" y="150"/>
                    </a:lnTo>
                    <a:lnTo>
                      <a:pt x="364" y="160"/>
                    </a:lnTo>
                    <a:lnTo>
                      <a:pt x="364" y="168"/>
                    </a:lnTo>
                    <a:lnTo>
                      <a:pt x="360" y="172"/>
                    </a:lnTo>
                    <a:lnTo>
                      <a:pt x="358" y="178"/>
                    </a:lnTo>
                    <a:lnTo>
                      <a:pt x="352" y="178"/>
                    </a:lnTo>
                    <a:lnTo>
                      <a:pt x="346" y="182"/>
                    </a:lnTo>
                    <a:lnTo>
                      <a:pt x="342" y="188"/>
                    </a:lnTo>
                    <a:lnTo>
                      <a:pt x="336" y="196"/>
                    </a:lnTo>
                    <a:lnTo>
                      <a:pt x="332" y="204"/>
                    </a:lnTo>
                    <a:lnTo>
                      <a:pt x="318" y="214"/>
                    </a:lnTo>
                    <a:lnTo>
                      <a:pt x="312" y="224"/>
                    </a:lnTo>
                    <a:lnTo>
                      <a:pt x="304" y="232"/>
                    </a:lnTo>
                    <a:lnTo>
                      <a:pt x="294" y="238"/>
                    </a:lnTo>
                    <a:lnTo>
                      <a:pt x="290" y="244"/>
                    </a:lnTo>
                    <a:lnTo>
                      <a:pt x="284" y="248"/>
                    </a:lnTo>
                    <a:lnTo>
                      <a:pt x="276" y="252"/>
                    </a:lnTo>
                    <a:lnTo>
                      <a:pt x="272" y="254"/>
                    </a:lnTo>
                    <a:lnTo>
                      <a:pt x="268" y="258"/>
                    </a:lnTo>
                    <a:lnTo>
                      <a:pt x="270" y="260"/>
                    </a:lnTo>
                    <a:lnTo>
                      <a:pt x="268" y="262"/>
                    </a:lnTo>
                    <a:lnTo>
                      <a:pt x="266" y="270"/>
                    </a:lnTo>
                    <a:lnTo>
                      <a:pt x="258" y="276"/>
                    </a:lnTo>
                    <a:lnTo>
                      <a:pt x="252" y="276"/>
                    </a:lnTo>
                    <a:lnTo>
                      <a:pt x="250" y="278"/>
                    </a:lnTo>
                    <a:lnTo>
                      <a:pt x="252" y="280"/>
                    </a:lnTo>
                    <a:lnTo>
                      <a:pt x="254" y="282"/>
                    </a:lnTo>
                    <a:lnTo>
                      <a:pt x="256" y="284"/>
                    </a:lnTo>
                    <a:lnTo>
                      <a:pt x="254" y="288"/>
                    </a:lnTo>
                    <a:lnTo>
                      <a:pt x="252" y="290"/>
                    </a:lnTo>
                    <a:lnTo>
                      <a:pt x="244" y="296"/>
                    </a:lnTo>
                    <a:lnTo>
                      <a:pt x="242" y="302"/>
                    </a:lnTo>
                    <a:lnTo>
                      <a:pt x="242" y="304"/>
                    </a:lnTo>
                    <a:close/>
                  </a:path>
                </a:pathLst>
              </a:custGeom>
              <a:grpFill/>
              <a:ln w="3175" cap="flat" cmpd="sng">
                <a:solidFill>
                  <a:schemeClr val="accent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31" name="Freeform 26">
                <a:extLst>
                  <a:ext uri="{FF2B5EF4-FFF2-40B4-BE49-F238E27FC236}">
                    <a16:creationId xmlns:a16="http://schemas.microsoft.com/office/drawing/2014/main" id="{F26F665E-7C5E-43F3-AA50-BFAC6C8123B9}"/>
                  </a:ext>
                </a:extLst>
              </p:cNvPr>
              <p:cNvSpPr>
                <a:spLocks/>
              </p:cNvSpPr>
              <p:nvPr/>
            </p:nvSpPr>
            <p:spPr bwMode="gray">
              <a:xfrm>
                <a:off x="3944" y="2208"/>
                <a:ext cx="433" cy="447"/>
              </a:xfrm>
              <a:custGeom>
                <a:avLst/>
                <a:gdLst>
                  <a:gd name="T0" fmla="*/ 58 w 432"/>
                  <a:gd name="T1" fmla="*/ 237 h 446"/>
                  <a:gd name="T2" fmla="*/ 68 w 432"/>
                  <a:gd name="T3" fmla="*/ 257 h 446"/>
                  <a:gd name="T4" fmla="*/ 78 w 432"/>
                  <a:gd name="T5" fmla="*/ 269 h 446"/>
                  <a:gd name="T6" fmla="*/ 82 w 432"/>
                  <a:gd name="T7" fmla="*/ 283 h 446"/>
                  <a:gd name="T8" fmla="*/ 88 w 432"/>
                  <a:gd name="T9" fmla="*/ 293 h 446"/>
                  <a:gd name="T10" fmla="*/ 80 w 432"/>
                  <a:gd name="T11" fmla="*/ 319 h 446"/>
                  <a:gd name="T12" fmla="*/ 76 w 432"/>
                  <a:gd name="T13" fmla="*/ 347 h 446"/>
                  <a:gd name="T14" fmla="*/ 84 w 432"/>
                  <a:gd name="T15" fmla="*/ 395 h 446"/>
                  <a:gd name="T16" fmla="*/ 96 w 432"/>
                  <a:gd name="T17" fmla="*/ 417 h 446"/>
                  <a:gd name="T18" fmla="*/ 104 w 432"/>
                  <a:gd name="T19" fmla="*/ 429 h 446"/>
                  <a:gd name="T20" fmla="*/ 110 w 432"/>
                  <a:gd name="T21" fmla="*/ 443 h 446"/>
                  <a:gd name="T22" fmla="*/ 341 w 432"/>
                  <a:gd name="T23" fmla="*/ 441 h 446"/>
                  <a:gd name="T24" fmla="*/ 355 w 432"/>
                  <a:gd name="T25" fmla="*/ 447 h 446"/>
                  <a:gd name="T26" fmla="*/ 351 w 432"/>
                  <a:gd name="T27" fmla="*/ 413 h 446"/>
                  <a:gd name="T28" fmla="*/ 353 w 432"/>
                  <a:gd name="T29" fmla="*/ 401 h 446"/>
                  <a:gd name="T30" fmla="*/ 377 w 432"/>
                  <a:gd name="T31" fmla="*/ 403 h 446"/>
                  <a:gd name="T32" fmla="*/ 397 w 432"/>
                  <a:gd name="T33" fmla="*/ 403 h 446"/>
                  <a:gd name="T34" fmla="*/ 393 w 432"/>
                  <a:gd name="T35" fmla="*/ 377 h 446"/>
                  <a:gd name="T36" fmla="*/ 395 w 432"/>
                  <a:gd name="T37" fmla="*/ 359 h 446"/>
                  <a:gd name="T38" fmla="*/ 409 w 432"/>
                  <a:gd name="T39" fmla="*/ 311 h 446"/>
                  <a:gd name="T40" fmla="*/ 421 w 432"/>
                  <a:gd name="T41" fmla="*/ 281 h 446"/>
                  <a:gd name="T42" fmla="*/ 431 w 432"/>
                  <a:gd name="T43" fmla="*/ 273 h 446"/>
                  <a:gd name="T44" fmla="*/ 427 w 432"/>
                  <a:gd name="T45" fmla="*/ 267 h 446"/>
                  <a:gd name="T46" fmla="*/ 423 w 432"/>
                  <a:gd name="T47" fmla="*/ 265 h 446"/>
                  <a:gd name="T48" fmla="*/ 409 w 432"/>
                  <a:gd name="T49" fmla="*/ 261 h 446"/>
                  <a:gd name="T50" fmla="*/ 401 w 432"/>
                  <a:gd name="T51" fmla="*/ 237 h 446"/>
                  <a:gd name="T52" fmla="*/ 379 w 432"/>
                  <a:gd name="T53" fmla="*/ 216 h 446"/>
                  <a:gd name="T54" fmla="*/ 363 w 432"/>
                  <a:gd name="T55" fmla="*/ 188 h 446"/>
                  <a:gd name="T56" fmla="*/ 353 w 432"/>
                  <a:gd name="T57" fmla="*/ 174 h 446"/>
                  <a:gd name="T58" fmla="*/ 331 w 432"/>
                  <a:gd name="T59" fmla="*/ 156 h 446"/>
                  <a:gd name="T60" fmla="*/ 321 w 432"/>
                  <a:gd name="T61" fmla="*/ 144 h 446"/>
                  <a:gd name="T62" fmla="*/ 313 w 432"/>
                  <a:gd name="T63" fmla="*/ 132 h 446"/>
                  <a:gd name="T64" fmla="*/ 273 w 432"/>
                  <a:gd name="T65" fmla="*/ 104 h 446"/>
                  <a:gd name="T66" fmla="*/ 259 w 432"/>
                  <a:gd name="T67" fmla="*/ 92 h 446"/>
                  <a:gd name="T68" fmla="*/ 241 w 432"/>
                  <a:gd name="T69" fmla="*/ 66 h 446"/>
                  <a:gd name="T70" fmla="*/ 229 w 432"/>
                  <a:gd name="T71" fmla="*/ 52 h 446"/>
                  <a:gd name="T72" fmla="*/ 190 w 432"/>
                  <a:gd name="T73" fmla="*/ 38 h 446"/>
                  <a:gd name="T74" fmla="*/ 192 w 432"/>
                  <a:gd name="T75" fmla="*/ 16 h 446"/>
                  <a:gd name="T76" fmla="*/ 200 w 432"/>
                  <a:gd name="T77" fmla="*/ 6 h 446"/>
                  <a:gd name="T78" fmla="*/ 200 w 432"/>
                  <a:gd name="T79" fmla="*/ 0 h 446"/>
                  <a:gd name="T80" fmla="*/ 0 w 432"/>
                  <a:gd name="T81" fmla="*/ 26 h 44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432" h="446">
                    <a:moveTo>
                      <a:pt x="0" y="26"/>
                    </a:moveTo>
                    <a:lnTo>
                      <a:pt x="58" y="236"/>
                    </a:lnTo>
                    <a:lnTo>
                      <a:pt x="64" y="240"/>
                    </a:lnTo>
                    <a:lnTo>
                      <a:pt x="68" y="256"/>
                    </a:lnTo>
                    <a:lnTo>
                      <a:pt x="70" y="262"/>
                    </a:lnTo>
                    <a:lnTo>
                      <a:pt x="78" y="268"/>
                    </a:lnTo>
                    <a:lnTo>
                      <a:pt x="84" y="272"/>
                    </a:lnTo>
                    <a:lnTo>
                      <a:pt x="82" y="282"/>
                    </a:lnTo>
                    <a:lnTo>
                      <a:pt x="88" y="290"/>
                    </a:lnTo>
                    <a:lnTo>
                      <a:pt x="88" y="292"/>
                    </a:lnTo>
                    <a:lnTo>
                      <a:pt x="80" y="304"/>
                    </a:lnTo>
                    <a:lnTo>
                      <a:pt x="80" y="318"/>
                    </a:lnTo>
                    <a:lnTo>
                      <a:pt x="74" y="330"/>
                    </a:lnTo>
                    <a:lnTo>
                      <a:pt x="76" y="346"/>
                    </a:lnTo>
                    <a:lnTo>
                      <a:pt x="86" y="368"/>
                    </a:lnTo>
                    <a:lnTo>
                      <a:pt x="84" y="394"/>
                    </a:lnTo>
                    <a:lnTo>
                      <a:pt x="94" y="410"/>
                    </a:lnTo>
                    <a:lnTo>
                      <a:pt x="96" y="416"/>
                    </a:lnTo>
                    <a:lnTo>
                      <a:pt x="96" y="420"/>
                    </a:lnTo>
                    <a:lnTo>
                      <a:pt x="104" y="428"/>
                    </a:lnTo>
                    <a:lnTo>
                      <a:pt x="104" y="434"/>
                    </a:lnTo>
                    <a:lnTo>
                      <a:pt x="110" y="442"/>
                    </a:lnTo>
                    <a:lnTo>
                      <a:pt x="336" y="428"/>
                    </a:lnTo>
                    <a:lnTo>
                      <a:pt x="340" y="440"/>
                    </a:lnTo>
                    <a:lnTo>
                      <a:pt x="342" y="444"/>
                    </a:lnTo>
                    <a:lnTo>
                      <a:pt x="354" y="446"/>
                    </a:lnTo>
                    <a:lnTo>
                      <a:pt x="356" y="434"/>
                    </a:lnTo>
                    <a:lnTo>
                      <a:pt x="350" y="412"/>
                    </a:lnTo>
                    <a:lnTo>
                      <a:pt x="350" y="404"/>
                    </a:lnTo>
                    <a:lnTo>
                      <a:pt x="352" y="400"/>
                    </a:lnTo>
                    <a:lnTo>
                      <a:pt x="360" y="396"/>
                    </a:lnTo>
                    <a:lnTo>
                      <a:pt x="376" y="402"/>
                    </a:lnTo>
                    <a:lnTo>
                      <a:pt x="390" y="404"/>
                    </a:lnTo>
                    <a:lnTo>
                      <a:pt x="396" y="402"/>
                    </a:lnTo>
                    <a:lnTo>
                      <a:pt x="394" y="386"/>
                    </a:lnTo>
                    <a:lnTo>
                      <a:pt x="392" y="376"/>
                    </a:lnTo>
                    <a:lnTo>
                      <a:pt x="392" y="366"/>
                    </a:lnTo>
                    <a:lnTo>
                      <a:pt x="394" y="358"/>
                    </a:lnTo>
                    <a:lnTo>
                      <a:pt x="406" y="324"/>
                    </a:lnTo>
                    <a:lnTo>
                      <a:pt x="408" y="310"/>
                    </a:lnTo>
                    <a:lnTo>
                      <a:pt x="412" y="296"/>
                    </a:lnTo>
                    <a:lnTo>
                      <a:pt x="420" y="280"/>
                    </a:lnTo>
                    <a:lnTo>
                      <a:pt x="428" y="274"/>
                    </a:lnTo>
                    <a:lnTo>
                      <a:pt x="430" y="272"/>
                    </a:lnTo>
                    <a:lnTo>
                      <a:pt x="432" y="268"/>
                    </a:lnTo>
                    <a:lnTo>
                      <a:pt x="426" y="266"/>
                    </a:lnTo>
                    <a:lnTo>
                      <a:pt x="426" y="264"/>
                    </a:lnTo>
                    <a:lnTo>
                      <a:pt x="422" y="264"/>
                    </a:lnTo>
                    <a:lnTo>
                      <a:pt x="410" y="262"/>
                    </a:lnTo>
                    <a:lnTo>
                      <a:pt x="408" y="260"/>
                    </a:lnTo>
                    <a:lnTo>
                      <a:pt x="404" y="256"/>
                    </a:lnTo>
                    <a:lnTo>
                      <a:pt x="400" y="236"/>
                    </a:lnTo>
                    <a:lnTo>
                      <a:pt x="390" y="222"/>
                    </a:lnTo>
                    <a:lnTo>
                      <a:pt x="378" y="216"/>
                    </a:lnTo>
                    <a:lnTo>
                      <a:pt x="372" y="196"/>
                    </a:lnTo>
                    <a:lnTo>
                      <a:pt x="362" y="188"/>
                    </a:lnTo>
                    <a:lnTo>
                      <a:pt x="360" y="176"/>
                    </a:lnTo>
                    <a:lnTo>
                      <a:pt x="352" y="174"/>
                    </a:lnTo>
                    <a:lnTo>
                      <a:pt x="338" y="168"/>
                    </a:lnTo>
                    <a:lnTo>
                      <a:pt x="330" y="156"/>
                    </a:lnTo>
                    <a:lnTo>
                      <a:pt x="320" y="150"/>
                    </a:lnTo>
                    <a:lnTo>
                      <a:pt x="320" y="144"/>
                    </a:lnTo>
                    <a:lnTo>
                      <a:pt x="316" y="134"/>
                    </a:lnTo>
                    <a:lnTo>
                      <a:pt x="312" y="132"/>
                    </a:lnTo>
                    <a:lnTo>
                      <a:pt x="298" y="126"/>
                    </a:lnTo>
                    <a:lnTo>
                      <a:pt x="272" y="104"/>
                    </a:lnTo>
                    <a:lnTo>
                      <a:pt x="260" y="100"/>
                    </a:lnTo>
                    <a:lnTo>
                      <a:pt x="258" y="92"/>
                    </a:lnTo>
                    <a:lnTo>
                      <a:pt x="246" y="82"/>
                    </a:lnTo>
                    <a:lnTo>
                      <a:pt x="240" y="66"/>
                    </a:lnTo>
                    <a:lnTo>
                      <a:pt x="232" y="58"/>
                    </a:lnTo>
                    <a:lnTo>
                      <a:pt x="228" y="52"/>
                    </a:lnTo>
                    <a:lnTo>
                      <a:pt x="212" y="50"/>
                    </a:lnTo>
                    <a:lnTo>
                      <a:pt x="190" y="38"/>
                    </a:lnTo>
                    <a:lnTo>
                      <a:pt x="184" y="32"/>
                    </a:lnTo>
                    <a:lnTo>
                      <a:pt x="192" y="16"/>
                    </a:lnTo>
                    <a:lnTo>
                      <a:pt x="196" y="12"/>
                    </a:lnTo>
                    <a:lnTo>
                      <a:pt x="200" y="6"/>
                    </a:lnTo>
                    <a:lnTo>
                      <a:pt x="202" y="2"/>
                    </a:lnTo>
                    <a:lnTo>
                      <a:pt x="200" y="0"/>
                    </a:lnTo>
                    <a:lnTo>
                      <a:pt x="80" y="18"/>
                    </a:lnTo>
                    <a:lnTo>
                      <a:pt x="0" y="26"/>
                    </a:lnTo>
                    <a:close/>
                  </a:path>
                </a:pathLst>
              </a:custGeom>
              <a:grpFill/>
              <a:ln w="3175" cap="flat" cmpd="sng">
                <a:solidFill>
                  <a:schemeClr val="accent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32" name="Freeform 27">
                <a:extLst>
                  <a:ext uri="{FF2B5EF4-FFF2-40B4-BE49-F238E27FC236}">
                    <a16:creationId xmlns:a16="http://schemas.microsoft.com/office/drawing/2014/main" id="{44126067-C292-4E7D-B718-C31631C7EFB0}"/>
                  </a:ext>
                </a:extLst>
              </p:cNvPr>
              <p:cNvSpPr>
                <a:spLocks/>
              </p:cNvSpPr>
              <p:nvPr/>
            </p:nvSpPr>
            <p:spPr bwMode="gray">
              <a:xfrm>
                <a:off x="3817" y="2605"/>
                <a:ext cx="724" cy="546"/>
              </a:xfrm>
              <a:custGeom>
                <a:avLst/>
                <a:gdLst>
                  <a:gd name="T0" fmla="*/ 2 w 720"/>
                  <a:gd name="T1" fmla="*/ 46 h 544"/>
                  <a:gd name="T2" fmla="*/ 2 w 720"/>
                  <a:gd name="T3" fmla="*/ 58 h 544"/>
                  <a:gd name="T4" fmla="*/ 14 w 720"/>
                  <a:gd name="T5" fmla="*/ 72 h 544"/>
                  <a:gd name="T6" fmla="*/ 18 w 720"/>
                  <a:gd name="T7" fmla="*/ 88 h 544"/>
                  <a:gd name="T8" fmla="*/ 24 w 720"/>
                  <a:gd name="T9" fmla="*/ 96 h 544"/>
                  <a:gd name="T10" fmla="*/ 20 w 720"/>
                  <a:gd name="T11" fmla="*/ 108 h 544"/>
                  <a:gd name="T12" fmla="*/ 40 w 720"/>
                  <a:gd name="T13" fmla="*/ 102 h 544"/>
                  <a:gd name="T14" fmla="*/ 50 w 720"/>
                  <a:gd name="T15" fmla="*/ 88 h 544"/>
                  <a:gd name="T16" fmla="*/ 62 w 720"/>
                  <a:gd name="T17" fmla="*/ 88 h 544"/>
                  <a:gd name="T18" fmla="*/ 54 w 720"/>
                  <a:gd name="T19" fmla="*/ 100 h 544"/>
                  <a:gd name="T20" fmla="*/ 111 w 720"/>
                  <a:gd name="T21" fmla="*/ 82 h 544"/>
                  <a:gd name="T22" fmla="*/ 109 w 720"/>
                  <a:gd name="T23" fmla="*/ 92 h 544"/>
                  <a:gd name="T24" fmla="*/ 147 w 720"/>
                  <a:gd name="T25" fmla="*/ 100 h 544"/>
                  <a:gd name="T26" fmla="*/ 169 w 720"/>
                  <a:gd name="T27" fmla="*/ 106 h 544"/>
                  <a:gd name="T28" fmla="*/ 185 w 720"/>
                  <a:gd name="T29" fmla="*/ 110 h 544"/>
                  <a:gd name="T30" fmla="*/ 185 w 720"/>
                  <a:gd name="T31" fmla="*/ 116 h 544"/>
                  <a:gd name="T32" fmla="*/ 211 w 720"/>
                  <a:gd name="T33" fmla="*/ 143 h 544"/>
                  <a:gd name="T34" fmla="*/ 205 w 720"/>
                  <a:gd name="T35" fmla="*/ 149 h 544"/>
                  <a:gd name="T36" fmla="*/ 203 w 720"/>
                  <a:gd name="T37" fmla="*/ 153 h 544"/>
                  <a:gd name="T38" fmla="*/ 239 w 720"/>
                  <a:gd name="T39" fmla="*/ 143 h 544"/>
                  <a:gd name="T40" fmla="*/ 292 w 720"/>
                  <a:gd name="T41" fmla="*/ 120 h 544"/>
                  <a:gd name="T42" fmla="*/ 294 w 720"/>
                  <a:gd name="T43" fmla="*/ 102 h 544"/>
                  <a:gd name="T44" fmla="*/ 362 w 720"/>
                  <a:gd name="T45" fmla="*/ 124 h 544"/>
                  <a:gd name="T46" fmla="*/ 404 w 720"/>
                  <a:gd name="T47" fmla="*/ 163 h 544"/>
                  <a:gd name="T48" fmla="*/ 434 w 720"/>
                  <a:gd name="T49" fmla="*/ 177 h 544"/>
                  <a:gd name="T50" fmla="*/ 450 w 720"/>
                  <a:gd name="T51" fmla="*/ 207 h 544"/>
                  <a:gd name="T52" fmla="*/ 448 w 720"/>
                  <a:gd name="T53" fmla="*/ 279 h 544"/>
                  <a:gd name="T54" fmla="*/ 469 w 720"/>
                  <a:gd name="T55" fmla="*/ 317 h 544"/>
                  <a:gd name="T56" fmla="*/ 463 w 720"/>
                  <a:gd name="T57" fmla="*/ 291 h 544"/>
                  <a:gd name="T58" fmla="*/ 479 w 720"/>
                  <a:gd name="T59" fmla="*/ 301 h 544"/>
                  <a:gd name="T60" fmla="*/ 487 w 720"/>
                  <a:gd name="T61" fmla="*/ 293 h 544"/>
                  <a:gd name="T62" fmla="*/ 487 w 720"/>
                  <a:gd name="T63" fmla="*/ 309 h 544"/>
                  <a:gd name="T64" fmla="*/ 473 w 720"/>
                  <a:gd name="T65" fmla="*/ 333 h 544"/>
                  <a:gd name="T66" fmla="*/ 487 w 720"/>
                  <a:gd name="T67" fmla="*/ 355 h 544"/>
                  <a:gd name="T68" fmla="*/ 523 w 720"/>
                  <a:gd name="T69" fmla="*/ 397 h 544"/>
                  <a:gd name="T70" fmla="*/ 535 w 720"/>
                  <a:gd name="T71" fmla="*/ 403 h 544"/>
                  <a:gd name="T72" fmla="*/ 551 w 720"/>
                  <a:gd name="T73" fmla="*/ 432 h 544"/>
                  <a:gd name="T74" fmla="*/ 581 w 720"/>
                  <a:gd name="T75" fmla="*/ 478 h 544"/>
                  <a:gd name="T76" fmla="*/ 634 w 720"/>
                  <a:gd name="T77" fmla="*/ 516 h 544"/>
                  <a:gd name="T78" fmla="*/ 654 w 720"/>
                  <a:gd name="T79" fmla="*/ 528 h 544"/>
                  <a:gd name="T80" fmla="*/ 646 w 720"/>
                  <a:gd name="T81" fmla="*/ 534 h 544"/>
                  <a:gd name="T82" fmla="*/ 640 w 720"/>
                  <a:gd name="T83" fmla="*/ 538 h 544"/>
                  <a:gd name="T84" fmla="*/ 662 w 720"/>
                  <a:gd name="T85" fmla="*/ 542 h 544"/>
                  <a:gd name="T86" fmla="*/ 712 w 720"/>
                  <a:gd name="T87" fmla="*/ 514 h 544"/>
                  <a:gd name="T88" fmla="*/ 710 w 720"/>
                  <a:gd name="T89" fmla="*/ 482 h 544"/>
                  <a:gd name="T90" fmla="*/ 716 w 720"/>
                  <a:gd name="T91" fmla="*/ 434 h 544"/>
                  <a:gd name="T92" fmla="*/ 708 w 720"/>
                  <a:gd name="T93" fmla="*/ 357 h 544"/>
                  <a:gd name="T94" fmla="*/ 666 w 720"/>
                  <a:gd name="T95" fmla="*/ 281 h 544"/>
                  <a:gd name="T96" fmla="*/ 646 w 720"/>
                  <a:gd name="T97" fmla="*/ 249 h 544"/>
                  <a:gd name="T98" fmla="*/ 646 w 720"/>
                  <a:gd name="T99" fmla="*/ 219 h 544"/>
                  <a:gd name="T100" fmla="*/ 607 w 720"/>
                  <a:gd name="T101" fmla="*/ 169 h 544"/>
                  <a:gd name="T102" fmla="*/ 579 w 720"/>
                  <a:gd name="T103" fmla="*/ 139 h 544"/>
                  <a:gd name="T104" fmla="*/ 541 w 720"/>
                  <a:gd name="T105" fmla="*/ 48 h 544"/>
                  <a:gd name="T106" fmla="*/ 531 w 720"/>
                  <a:gd name="T107" fmla="*/ 36 h 544"/>
                  <a:gd name="T108" fmla="*/ 519 w 720"/>
                  <a:gd name="T109" fmla="*/ 8 h 544"/>
                  <a:gd name="T110" fmla="*/ 481 w 720"/>
                  <a:gd name="T111" fmla="*/ 4 h 544"/>
                  <a:gd name="T112" fmla="*/ 485 w 720"/>
                  <a:gd name="T113" fmla="*/ 38 h 544"/>
                  <a:gd name="T114" fmla="*/ 469 w 720"/>
                  <a:gd name="T115" fmla="*/ 44 h 544"/>
                  <a:gd name="T116" fmla="*/ 231 w 720"/>
                  <a:gd name="T117" fmla="*/ 38 h 544"/>
                  <a:gd name="T118" fmla="*/ 223 w 720"/>
                  <a:gd name="T119" fmla="*/ 20 h 54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720" h="544">
                    <a:moveTo>
                      <a:pt x="222" y="20"/>
                    </a:moveTo>
                    <a:lnTo>
                      <a:pt x="2" y="40"/>
                    </a:lnTo>
                    <a:lnTo>
                      <a:pt x="2" y="46"/>
                    </a:lnTo>
                    <a:lnTo>
                      <a:pt x="4" y="48"/>
                    </a:lnTo>
                    <a:lnTo>
                      <a:pt x="0" y="50"/>
                    </a:lnTo>
                    <a:lnTo>
                      <a:pt x="2" y="58"/>
                    </a:lnTo>
                    <a:lnTo>
                      <a:pt x="8" y="66"/>
                    </a:lnTo>
                    <a:lnTo>
                      <a:pt x="12" y="70"/>
                    </a:lnTo>
                    <a:lnTo>
                      <a:pt x="14" y="72"/>
                    </a:lnTo>
                    <a:lnTo>
                      <a:pt x="22" y="76"/>
                    </a:lnTo>
                    <a:lnTo>
                      <a:pt x="22" y="80"/>
                    </a:lnTo>
                    <a:lnTo>
                      <a:pt x="18" y="88"/>
                    </a:lnTo>
                    <a:lnTo>
                      <a:pt x="18" y="90"/>
                    </a:lnTo>
                    <a:lnTo>
                      <a:pt x="24" y="94"/>
                    </a:lnTo>
                    <a:lnTo>
                      <a:pt x="24" y="96"/>
                    </a:lnTo>
                    <a:lnTo>
                      <a:pt x="24" y="98"/>
                    </a:lnTo>
                    <a:lnTo>
                      <a:pt x="20" y="102"/>
                    </a:lnTo>
                    <a:lnTo>
                      <a:pt x="20" y="108"/>
                    </a:lnTo>
                    <a:lnTo>
                      <a:pt x="22" y="110"/>
                    </a:lnTo>
                    <a:lnTo>
                      <a:pt x="36" y="106"/>
                    </a:lnTo>
                    <a:lnTo>
                      <a:pt x="40" y="102"/>
                    </a:lnTo>
                    <a:lnTo>
                      <a:pt x="44" y="90"/>
                    </a:lnTo>
                    <a:lnTo>
                      <a:pt x="46" y="86"/>
                    </a:lnTo>
                    <a:lnTo>
                      <a:pt x="50" y="88"/>
                    </a:lnTo>
                    <a:lnTo>
                      <a:pt x="56" y="88"/>
                    </a:lnTo>
                    <a:lnTo>
                      <a:pt x="58" y="86"/>
                    </a:lnTo>
                    <a:lnTo>
                      <a:pt x="62" y="88"/>
                    </a:lnTo>
                    <a:lnTo>
                      <a:pt x="60" y="90"/>
                    </a:lnTo>
                    <a:lnTo>
                      <a:pt x="52" y="98"/>
                    </a:lnTo>
                    <a:lnTo>
                      <a:pt x="54" y="100"/>
                    </a:lnTo>
                    <a:lnTo>
                      <a:pt x="60" y="96"/>
                    </a:lnTo>
                    <a:lnTo>
                      <a:pt x="72" y="96"/>
                    </a:lnTo>
                    <a:lnTo>
                      <a:pt x="110" y="82"/>
                    </a:lnTo>
                    <a:lnTo>
                      <a:pt x="116" y="82"/>
                    </a:lnTo>
                    <a:lnTo>
                      <a:pt x="116" y="86"/>
                    </a:lnTo>
                    <a:lnTo>
                      <a:pt x="108" y="92"/>
                    </a:lnTo>
                    <a:lnTo>
                      <a:pt x="112" y="94"/>
                    </a:lnTo>
                    <a:lnTo>
                      <a:pt x="130" y="94"/>
                    </a:lnTo>
                    <a:lnTo>
                      <a:pt x="146" y="100"/>
                    </a:lnTo>
                    <a:lnTo>
                      <a:pt x="164" y="110"/>
                    </a:lnTo>
                    <a:lnTo>
                      <a:pt x="168" y="112"/>
                    </a:lnTo>
                    <a:lnTo>
                      <a:pt x="168" y="106"/>
                    </a:lnTo>
                    <a:lnTo>
                      <a:pt x="172" y="102"/>
                    </a:lnTo>
                    <a:lnTo>
                      <a:pt x="174" y="108"/>
                    </a:lnTo>
                    <a:lnTo>
                      <a:pt x="184" y="110"/>
                    </a:lnTo>
                    <a:lnTo>
                      <a:pt x="188" y="112"/>
                    </a:lnTo>
                    <a:lnTo>
                      <a:pt x="188" y="114"/>
                    </a:lnTo>
                    <a:lnTo>
                      <a:pt x="184" y="116"/>
                    </a:lnTo>
                    <a:lnTo>
                      <a:pt x="186" y="118"/>
                    </a:lnTo>
                    <a:lnTo>
                      <a:pt x="208" y="136"/>
                    </a:lnTo>
                    <a:lnTo>
                      <a:pt x="210" y="142"/>
                    </a:lnTo>
                    <a:lnTo>
                      <a:pt x="208" y="146"/>
                    </a:lnTo>
                    <a:lnTo>
                      <a:pt x="206" y="150"/>
                    </a:lnTo>
                    <a:lnTo>
                      <a:pt x="204" y="148"/>
                    </a:lnTo>
                    <a:lnTo>
                      <a:pt x="202" y="142"/>
                    </a:lnTo>
                    <a:lnTo>
                      <a:pt x="200" y="148"/>
                    </a:lnTo>
                    <a:lnTo>
                      <a:pt x="202" y="152"/>
                    </a:lnTo>
                    <a:lnTo>
                      <a:pt x="206" y="154"/>
                    </a:lnTo>
                    <a:lnTo>
                      <a:pt x="236" y="146"/>
                    </a:lnTo>
                    <a:lnTo>
                      <a:pt x="238" y="142"/>
                    </a:lnTo>
                    <a:lnTo>
                      <a:pt x="250" y="140"/>
                    </a:lnTo>
                    <a:lnTo>
                      <a:pt x="274" y="120"/>
                    </a:lnTo>
                    <a:lnTo>
                      <a:pt x="290" y="120"/>
                    </a:lnTo>
                    <a:lnTo>
                      <a:pt x="290" y="116"/>
                    </a:lnTo>
                    <a:lnTo>
                      <a:pt x="288" y="112"/>
                    </a:lnTo>
                    <a:lnTo>
                      <a:pt x="292" y="102"/>
                    </a:lnTo>
                    <a:lnTo>
                      <a:pt x="320" y="98"/>
                    </a:lnTo>
                    <a:lnTo>
                      <a:pt x="358" y="118"/>
                    </a:lnTo>
                    <a:lnTo>
                      <a:pt x="360" y="124"/>
                    </a:lnTo>
                    <a:lnTo>
                      <a:pt x="370" y="132"/>
                    </a:lnTo>
                    <a:lnTo>
                      <a:pt x="378" y="146"/>
                    </a:lnTo>
                    <a:lnTo>
                      <a:pt x="402" y="162"/>
                    </a:lnTo>
                    <a:lnTo>
                      <a:pt x="406" y="170"/>
                    </a:lnTo>
                    <a:lnTo>
                      <a:pt x="412" y="176"/>
                    </a:lnTo>
                    <a:lnTo>
                      <a:pt x="432" y="176"/>
                    </a:lnTo>
                    <a:lnTo>
                      <a:pt x="446" y="196"/>
                    </a:lnTo>
                    <a:lnTo>
                      <a:pt x="450" y="200"/>
                    </a:lnTo>
                    <a:lnTo>
                      <a:pt x="448" y="206"/>
                    </a:lnTo>
                    <a:lnTo>
                      <a:pt x="454" y="228"/>
                    </a:lnTo>
                    <a:lnTo>
                      <a:pt x="452" y="252"/>
                    </a:lnTo>
                    <a:lnTo>
                      <a:pt x="446" y="278"/>
                    </a:lnTo>
                    <a:lnTo>
                      <a:pt x="446" y="300"/>
                    </a:lnTo>
                    <a:lnTo>
                      <a:pt x="450" y="306"/>
                    </a:lnTo>
                    <a:lnTo>
                      <a:pt x="466" y="316"/>
                    </a:lnTo>
                    <a:lnTo>
                      <a:pt x="470" y="308"/>
                    </a:lnTo>
                    <a:lnTo>
                      <a:pt x="466" y="304"/>
                    </a:lnTo>
                    <a:lnTo>
                      <a:pt x="460" y="290"/>
                    </a:lnTo>
                    <a:lnTo>
                      <a:pt x="462" y="288"/>
                    </a:lnTo>
                    <a:lnTo>
                      <a:pt x="470" y="286"/>
                    </a:lnTo>
                    <a:lnTo>
                      <a:pt x="476" y="300"/>
                    </a:lnTo>
                    <a:lnTo>
                      <a:pt x="480" y="300"/>
                    </a:lnTo>
                    <a:lnTo>
                      <a:pt x="482" y="292"/>
                    </a:lnTo>
                    <a:lnTo>
                      <a:pt x="484" y="292"/>
                    </a:lnTo>
                    <a:lnTo>
                      <a:pt x="488" y="294"/>
                    </a:lnTo>
                    <a:lnTo>
                      <a:pt x="488" y="300"/>
                    </a:lnTo>
                    <a:lnTo>
                      <a:pt x="484" y="308"/>
                    </a:lnTo>
                    <a:lnTo>
                      <a:pt x="480" y="314"/>
                    </a:lnTo>
                    <a:lnTo>
                      <a:pt x="474" y="330"/>
                    </a:lnTo>
                    <a:lnTo>
                      <a:pt x="470" y="332"/>
                    </a:lnTo>
                    <a:lnTo>
                      <a:pt x="470" y="340"/>
                    </a:lnTo>
                    <a:lnTo>
                      <a:pt x="476" y="346"/>
                    </a:lnTo>
                    <a:lnTo>
                      <a:pt x="484" y="354"/>
                    </a:lnTo>
                    <a:lnTo>
                      <a:pt x="498" y="384"/>
                    </a:lnTo>
                    <a:lnTo>
                      <a:pt x="518" y="396"/>
                    </a:lnTo>
                    <a:lnTo>
                      <a:pt x="520" y="396"/>
                    </a:lnTo>
                    <a:lnTo>
                      <a:pt x="520" y="390"/>
                    </a:lnTo>
                    <a:lnTo>
                      <a:pt x="528" y="390"/>
                    </a:lnTo>
                    <a:lnTo>
                      <a:pt x="532" y="402"/>
                    </a:lnTo>
                    <a:lnTo>
                      <a:pt x="532" y="408"/>
                    </a:lnTo>
                    <a:lnTo>
                      <a:pt x="540" y="424"/>
                    </a:lnTo>
                    <a:lnTo>
                      <a:pt x="548" y="430"/>
                    </a:lnTo>
                    <a:lnTo>
                      <a:pt x="558" y="432"/>
                    </a:lnTo>
                    <a:lnTo>
                      <a:pt x="572" y="474"/>
                    </a:lnTo>
                    <a:lnTo>
                      <a:pt x="578" y="476"/>
                    </a:lnTo>
                    <a:lnTo>
                      <a:pt x="598" y="482"/>
                    </a:lnTo>
                    <a:lnTo>
                      <a:pt x="606" y="486"/>
                    </a:lnTo>
                    <a:lnTo>
                      <a:pt x="630" y="514"/>
                    </a:lnTo>
                    <a:lnTo>
                      <a:pt x="640" y="522"/>
                    </a:lnTo>
                    <a:lnTo>
                      <a:pt x="644" y="522"/>
                    </a:lnTo>
                    <a:lnTo>
                      <a:pt x="650" y="526"/>
                    </a:lnTo>
                    <a:lnTo>
                      <a:pt x="652" y="532"/>
                    </a:lnTo>
                    <a:lnTo>
                      <a:pt x="646" y="532"/>
                    </a:lnTo>
                    <a:lnTo>
                      <a:pt x="642" y="532"/>
                    </a:lnTo>
                    <a:lnTo>
                      <a:pt x="640" y="532"/>
                    </a:lnTo>
                    <a:lnTo>
                      <a:pt x="638" y="532"/>
                    </a:lnTo>
                    <a:lnTo>
                      <a:pt x="636" y="536"/>
                    </a:lnTo>
                    <a:lnTo>
                      <a:pt x="640" y="540"/>
                    </a:lnTo>
                    <a:lnTo>
                      <a:pt x="652" y="544"/>
                    </a:lnTo>
                    <a:lnTo>
                      <a:pt x="658" y="540"/>
                    </a:lnTo>
                    <a:lnTo>
                      <a:pt x="666" y="538"/>
                    </a:lnTo>
                    <a:lnTo>
                      <a:pt x="702" y="524"/>
                    </a:lnTo>
                    <a:lnTo>
                      <a:pt x="708" y="512"/>
                    </a:lnTo>
                    <a:lnTo>
                      <a:pt x="710" y="508"/>
                    </a:lnTo>
                    <a:lnTo>
                      <a:pt x="704" y="490"/>
                    </a:lnTo>
                    <a:lnTo>
                      <a:pt x="706" y="480"/>
                    </a:lnTo>
                    <a:lnTo>
                      <a:pt x="712" y="464"/>
                    </a:lnTo>
                    <a:lnTo>
                      <a:pt x="720" y="466"/>
                    </a:lnTo>
                    <a:lnTo>
                      <a:pt x="712" y="432"/>
                    </a:lnTo>
                    <a:lnTo>
                      <a:pt x="714" y="414"/>
                    </a:lnTo>
                    <a:lnTo>
                      <a:pt x="712" y="382"/>
                    </a:lnTo>
                    <a:lnTo>
                      <a:pt x="704" y="356"/>
                    </a:lnTo>
                    <a:lnTo>
                      <a:pt x="700" y="348"/>
                    </a:lnTo>
                    <a:lnTo>
                      <a:pt x="676" y="316"/>
                    </a:lnTo>
                    <a:lnTo>
                      <a:pt x="662" y="280"/>
                    </a:lnTo>
                    <a:lnTo>
                      <a:pt x="642" y="256"/>
                    </a:lnTo>
                    <a:lnTo>
                      <a:pt x="644" y="252"/>
                    </a:lnTo>
                    <a:lnTo>
                      <a:pt x="642" y="248"/>
                    </a:lnTo>
                    <a:lnTo>
                      <a:pt x="636" y="234"/>
                    </a:lnTo>
                    <a:lnTo>
                      <a:pt x="636" y="228"/>
                    </a:lnTo>
                    <a:lnTo>
                      <a:pt x="642" y="218"/>
                    </a:lnTo>
                    <a:lnTo>
                      <a:pt x="642" y="216"/>
                    </a:lnTo>
                    <a:lnTo>
                      <a:pt x="618" y="182"/>
                    </a:lnTo>
                    <a:lnTo>
                      <a:pt x="604" y="168"/>
                    </a:lnTo>
                    <a:lnTo>
                      <a:pt x="594" y="162"/>
                    </a:lnTo>
                    <a:lnTo>
                      <a:pt x="592" y="158"/>
                    </a:lnTo>
                    <a:lnTo>
                      <a:pt x="576" y="138"/>
                    </a:lnTo>
                    <a:lnTo>
                      <a:pt x="556" y="100"/>
                    </a:lnTo>
                    <a:lnTo>
                      <a:pt x="550" y="78"/>
                    </a:lnTo>
                    <a:lnTo>
                      <a:pt x="538" y="48"/>
                    </a:lnTo>
                    <a:lnTo>
                      <a:pt x="538" y="42"/>
                    </a:lnTo>
                    <a:lnTo>
                      <a:pt x="532" y="38"/>
                    </a:lnTo>
                    <a:lnTo>
                      <a:pt x="528" y="36"/>
                    </a:lnTo>
                    <a:lnTo>
                      <a:pt x="526" y="14"/>
                    </a:lnTo>
                    <a:lnTo>
                      <a:pt x="522" y="6"/>
                    </a:lnTo>
                    <a:lnTo>
                      <a:pt x="516" y="8"/>
                    </a:lnTo>
                    <a:lnTo>
                      <a:pt x="502" y="6"/>
                    </a:lnTo>
                    <a:lnTo>
                      <a:pt x="486" y="0"/>
                    </a:lnTo>
                    <a:lnTo>
                      <a:pt x="478" y="4"/>
                    </a:lnTo>
                    <a:lnTo>
                      <a:pt x="476" y="8"/>
                    </a:lnTo>
                    <a:lnTo>
                      <a:pt x="476" y="16"/>
                    </a:lnTo>
                    <a:lnTo>
                      <a:pt x="482" y="38"/>
                    </a:lnTo>
                    <a:lnTo>
                      <a:pt x="480" y="50"/>
                    </a:lnTo>
                    <a:lnTo>
                      <a:pt x="468" y="48"/>
                    </a:lnTo>
                    <a:lnTo>
                      <a:pt x="466" y="44"/>
                    </a:lnTo>
                    <a:lnTo>
                      <a:pt x="462" y="32"/>
                    </a:lnTo>
                    <a:lnTo>
                      <a:pt x="236" y="46"/>
                    </a:lnTo>
                    <a:lnTo>
                      <a:pt x="230" y="38"/>
                    </a:lnTo>
                    <a:lnTo>
                      <a:pt x="230" y="32"/>
                    </a:lnTo>
                    <a:lnTo>
                      <a:pt x="222" y="24"/>
                    </a:lnTo>
                    <a:lnTo>
                      <a:pt x="222" y="20"/>
                    </a:lnTo>
                    <a:close/>
                  </a:path>
                </a:pathLst>
              </a:custGeom>
              <a:grpFill/>
              <a:ln w="3175" cap="flat" cmpd="sng">
                <a:solidFill>
                  <a:schemeClr val="accent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33" name="Freeform 28">
                <a:extLst>
                  <a:ext uri="{FF2B5EF4-FFF2-40B4-BE49-F238E27FC236}">
                    <a16:creationId xmlns:a16="http://schemas.microsoft.com/office/drawing/2014/main" id="{634A80F6-02E6-4A5D-8E46-FD3C1F1732EB}"/>
                  </a:ext>
                </a:extLst>
              </p:cNvPr>
              <p:cNvSpPr>
                <a:spLocks/>
              </p:cNvSpPr>
              <p:nvPr/>
            </p:nvSpPr>
            <p:spPr bwMode="gray">
              <a:xfrm>
                <a:off x="4627" y="1626"/>
                <a:ext cx="87" cy="138"/>
              </a:xfrm>
              <a:custGeom>
                <a:avLst/>
                <a:gdLst>
                  <a:gd name="T0" fmla="*/ 87 w 86"/>
                  <a:gd name="T1" fmla="*/ 128 h 138"/>
                  <a:gd name="T2" fmla="*/ 87 w 86"/>
                  <a:gd name="T3" fmla="*/ 118 h 138"/>
                  <a:gd name="T4" fmla="*/ 81 w 86"/>
                  <a:gd name="T5" fmla="*/ 104 h 138"/>
                  <a:gd name="T6" fmla="*/ 71 w 86"/>
                  <a:gd name="T7" fmla="*/ 94 h 138"/>
                  <a:gd name="T8" fmla="*/ 57 w 86"/>
                  <a:gd name="T9" fmla="*/ 86 h 138"/>
                  <a:gd name="T10" fmla="*/ 53 w 86"/>
                  <a:gd name="T11" fmla="*/ 80 h 138"/>
                  <a:gd name="T12" fmla="*/ 49 w 86"/>
                  <a:gd name="T13" fmla="*/ 72 h 138"/>
                  <a:gd name="T14" fmla="*/ 38 w 86"/>
                  <a:gd name="T15" fmla="*/ 54 h 138"/>
                  <a:gd name="T16" fmla="*/ 34 w 86"/>
                  <a:gd name="T17" fmla="*/ 46 h 138"/>
                  <a:gd name="T18" fmla="*/ 24 w 86"/>
                  <a:gd name="T19" fmla="*/ 36 h 138"/>
                  <a:gd name="T20" fmla="*/ 22 w 86"/>
                  <a:gd name="T21" fmla="*/ 30 h 138"/>
                  <a:gd name="T22" fmla="*/ 20 w 86"/>
                  <a:gd name="T23" fmla="*/ 24 h 138"/>
                  <a:gd name="T24" fmla="*/ 20 w 86"/>
                  <a:gd name="T25" fmla="*/ 22 h 138"/>
                  <a:gd name="T26" fmla="*/ 20 w 86"/>
                  <a:gd name="T27" fmla="*/ 20 h 138"/>
                  <a:gd name="T28" fmla="*/ 26 w 86"/>
                  <a:gd name="T29" fmla="*/ 2 h 138"/>
                  <a:gd name="T30" fmla="*/ 20 w 86"/>
                  <a:gd name="T31" fmla="*/ 0 h 138"/>
                  <a:gd name="T32" fmla="*/ 12 w 86"/>
                  <a:gd name="T33" fmla="*/ 0 h 138"/>
                  <a:gd name="T34" fmla="*/ 4 w 86"/>
                  <a:gd name="T35" fmla="*/ 8 h 138"/>
                  <a:gd name="T36" fmla="*/ 4 w 86"/>
                  <a:gd name="T37" fmla="*/ 14 h 138"/>
                  <a:gd name="T38" fmla="*/ 2 w 86"/>
                  <a:gd name="T39" fmla="*/ 14 h 138"/>
                  <a:gd name="T40" fmla="*/ 0 w 86"/>
                  <a:gd name="T41" fmla="*/ 16 h 138"/>
                  <a:gd name="T42" fmla="*/ 36 w 86"/>
                  <a:gd name="T43" fmla="*/ 138 h 138"/>
                  <a:gd name="T44" fmla="*/ 87 w 86"/>
                  <a:gd name="T45" fmla="*/ 128 h 13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86" h="138">
                    <a:moveTo>
                      <a:pt x="86" y="128"/>
                    </a:moveTo>
                    <a:lnTo>
                      <a:pt x="86" y="118"/>
                    </a:lnTo>
                    <a:lnTo>
                      <a:pt x="80" y="104"/>
                    </a:lnTo>
                    <a:lnTo>
                      <a:pt x="70" y="94"/>
                    </a:lnTo>
                    <a:lnTo>
                      <a:pt x="56" y="86"/>
                    </a:lnTo>
                    <a:lnTo>
                      <a:pt x="52" y="80"/>
                    </a:lnTo>
                    <a:lnTo>
                      <a:pt x="48" y="72"/>
                    </a:lnTo>
                    <a:lnTo>
                      <a:pt x="38" y="54"/>
                    </a:lnTo>
                    <a:lnTo>
                      <a:pt x="34" y="46"/>
                    </a:lnTo>
                    <a:lnTo>
                      <a:pt x="24" y="36"/>
                    </a:lnTo>
                    <a:lnTo>
                      <a:pt x="22" y="30"/>
                    </a:lnTo>
                    <a:lnTo>
                      <a:pt x="20" y="24"/>
                    </a:lnTo>
                    <a:lnTo>
                      <a:pt x="20" y="22"/>
                    </a:lnTo>
                    <a:lnTo>
                      <a:pt x="20" y="20"/>
                    </a:lnTo>
                    <a:lnTo>
                      <a:pt x="26" y="2"/>
                    </a:lnTo>
                    <a:lnTo>
                      <a:pt x="20" y="0"/>
                    </a:lnTo>
                    <a:lnTo>
                      <a:pt x="12" y="0"/>
                    </a:lnTo>
                    <a:lnTo>
                      <a:pt x="4" y="8"/>
                    </a:lnTo>
                    <a:lnTo>
                      <a:pt x="4" y="14"/>
                    </a:lnTo>
                    <a:lnTo>
                      <a:pt x="2" y="14"/>
                    </a:lnTo>
                    <a:lnTo>
                      <a:pt x="0" y="16"/>
                    </a:lnTo>
                    <a:lnTo>
                      <a:pt x="36" y="138"/>
                    </a:lnTo>
                    <a:lnTo>
                      <a:pt x="86" y="128"/>
                    </a:lnTo>
                    <a:close/>
                  </a:path>
                </a:pathLst>
              </a:custGeom>
              <a:grpFill/>
              <a:ln w="3175" cap="flat" cmpd="sng">
                <a:solidFill>
                  <a:schemeClr val="accent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34" name="Freeform 29">
                <a:extLst>
                  <a:ext uri="{FF2B5EF4-FFF2-40B4-BE49-F238E27FC236}">
                    <a16:creationId xmlns:a16="http://schemas.microsoft.com/office/drawing/2014/main" id="{F4A81EA2-1490-4C53-9D08-E2548FD0F4F7}"/>
                  </a:ext>
                </a:extLst>
              </p:cNvPr>
              <p:cNvSpPr>
                <a:spLocks/>
              </p:cNvSpPr>
              <p:nvPr/>
            </p:nvSpPr>
            <p:spPr bwMode="gray">
              <a:xfrm>
                <a:off x="4748" y="1249"/>
                <a:ext cx="260" cy="134"/>
              </a:xfrm>
              <a:custGeom>
                <a:avLst/>
                <a:gdLst>
                  <a:gd name="T0" fmla="*/ 52 w 260"/>
                  <a:gd name="T1" fmla="*/ 44 h 134"/>
                  <a:gd name="T2" fmla="*/ 138 w 260"/>
                  <a:gd name="T3" fmla="*/ 22 h 134"/>
                  <a:gd name="T4" fmla="*/ 144 w 260"/>
                  <a:gd name="T5" fmla="*/ 22 h 134"/>
                  <a:gd name="T6" fmla="*/ 144 w 260"/>
                  <a:gd name="T7" fmla="*/ 14 h 134"/>
                  <a:gd name="T8" fmla="*/ 156 w 260"/>
                  <a:gd name="T9" fmla="*/ 0 h 134"/>
                  <a:gd name="T10" fmla="*/ 166 w 260"/>
                  <a:gd name="T11" fmla="*/ 2 h 134"/>
                  <a:gd name="T12" fmla="*/ 180 w 260"/>
                  <a:gd name="T13" fmla="*/ 22 h 134"/>
                  <a:gd name="T14" fmla="*/ 182 w 260"/>
                  <a:gd name="T15" fmla="*/ 30 h 134"/>
                  <a:gd name="T16" fmla="*/ 172 w 260"/>
                  <a:gd name="T17" fmla="*/ 42 h 134"/>
                  <a:gd name="T18" fmla="*/ 168 w 260"/>
                  <a:gd name="T19" fmla="*/ 58 h 134"/>
                  <a:gd name="T20" fmla="*/ 190 w 260"/>
                  <a:gd name="T21" fmla="*/ 64 h 134"/>
                  <a:gd name="T22" fmla="*/ 210 w 260"/>
                  <a:gd name="T23" fmla="*/ 88 h 134"/>
                  <a:gd name="T24" fmla="*/ 234 w 260"/>
                  <a:gd name="T25" fmla="*/ 98 h 134"/>
                  <a:gd name="T26" fmla="*/ 250 w 260"/>
                  <a:gd name="T27" fmla="*/ 82 h 134"/>
                  <a:gd name="T28" fmla="*/ 240 w 260"/>
                  <a:gd name="T29" fmla="*/ 72 h 134"/>
                  <a:gd name="T30" fmla="*/ 232 w 260"/>
                  <a:gd name="T31" fmla="*/ 64 h 134"/>
                  <a:gd name="T32" fmla="*/ 242 w 260"/>
                  <a:gd name="T33" fmla="*/ 64 h 134"/>
                  <a:gd name="T34" fmla="*/ 260 w 260"/>
                  <a:gd name="T35" fmla="*/ 98 h 134"/>
                  <a:gd name="T36" fmla="*/ 252 w 260"/>
                  <a:gd name="T37" fmla="*/ 100 h 134"/>
                  <a:gd name="T38" fmla="*/ 232 w 260"/>
                  <a:gd name="T39" fmla="*/ 112 h 134"/>
                  <a:gd name="T40" fmla="*/ 214 w 260"/>
                  <a:gd name="T41" fmla="*/ 124 h 134"/>
                  <a:gd name="T42" fmla="*/ 214 w 260"/>
                  <a:gd name="T43" fmla="*/ 116 h 134"/>
                  <a:gd name="T44" fmla="*/ 208 w 260"/>
                  <a:gd name="T45" fmla="*/ 108 h 134"/>
                  <a:gd name="T46" fmla="*/ 192 w 260"/>
                  <a:gd name="T47" fmla="*/ 132 h 134"/>
                  <a:gd name="T48" fmla="*/ 184 w 260"/>
                  <a:gd name="T49" fmla="*/ 128 h 134"/>
                  <a:gd name="T50" fmla="*/ 180 w 260"/>
                  <a:gd name="T51" fmla="*/ 126 h 134"/>
                  <a:gd name="T52" fmla="*/ 174 w 260"/>
                  <a:gd name="T53" fmla="*/ 120 h 134"/>
                  <a:gd name="T54" fmla="*/ 160 w 260"/>
                  <a:gd name="T55" fmla="*/ 112 h 134"/>
                  <a:gd name="T56" fmla="*/ 152 w 260"/>
                  <a:gd name="T57" fmla="*/ 102 h 134"/>
                  <a:gd name="T58" fmla="*/ 122 w 260"/>
                  <a:gd name="T59" fmla="*/ 98 h 134"/>
                  <a:gd name="T60" fmla="*/ 52 w 260"/>
                  <a:gd name="T61" fmla="*/ 120 h 134"/>
                  <a:gd name="T62" fmla="*/ 48 w 260"/>
                  <a:gd name="T63" fmla="*/ 116 h 134"/>
                  <a:gd name="T64" fmla="*/ 0 w 260"/>
                  <a:gd name="T65" fmla="*/ 124 h 13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60" h="134">
                    <a:moveTo>
                      <a:pt x="0" y="56"/>
                    </a:moveTo>
                    <a:lnTo>
                      <a:pt x="52" y="44"/>
                    </a:lnTo>
                    <a:lnTo>
                      <a:pt x="138" y="26"/>
                    </a:lnTo>
                    <a:lnTo>
                      <a:pt x="138" y="22"/>
                    </a:lnTo>
                    <a:lnTo>
                      <a:pt x="142" y="20"/>
                    </a:lnTo>
                    <a:lnTo>
                      <a:pt x="144" y="22"/>
                    </a:lnTo>
                    <a:lnTo>
                      <a:pt x="144" y="20"/>
                    </a:lnTo>
                    <a:lnTo>
                      <a:pt x="144" y="14"/>
                    </a:lnTo>
                    <a:lnTo>
                      <a:pt x="150" y="12"/>
                    </a:lnTo>
                    <a:lnTo>
                      <a:pt x="156" y="0"/>
                    </a:lnTo>
                    <a:lnTo>
                      <a:pt x="162" y="0"/>
                    </a:lnTo>
                    <a:lnTo>
                      <a:pt x="166" y="2"/>
                    </a:lnTo>
                    <a:lnTo>
                      <a:pt x="170" y="14"/>
                    </a:lnTo>
                    <a:lnTo>
                      <a:pt x="180" y="22"/>
                    </a:lnTo>
                    <a:lnTo>
                      <a:pt x="182" y="26"/>
                    </a:lnTo>
                    <a:lnTo>
                      <a:pt x="182" y="30"/>
                    </a:lnTo>
                    <a:lnTo>
                      <a:pt x="176" y="32"/>
                    </a:lnTo>
                    <a:lnTo>
                      <a:pt x="172" y="42"/>
                    </a:lnTo>
                    <a:lnTo>
                      <a:pt x="168" y="52"/>
                    </a:lnTo>
                    <a:lnTo>
                      <a:pt x="168" y="58"/>
                    </a:lnTo>
                    <a:lnTo>
                      <a:pt x="180" y="58"/>
                    </a:lnTo>
                    <a:lnTo>
                      <a:pt x="190" y="64"/>
                    </a:lnTo>
                    <a:lnTo>
                      <a:pt x="204" y="78"/>
                    </a:lnTo>
                    <a:lnTo>
                      <a:pt x="210" y="88"/>
                    </a:lnTo>
                    <a:lnTo>
                      <a:pt x="216" y="96"/>
                    </a:lnTo>
                    <a:lnTo>
                      <a:pt x="234" y="98"/>
                    </a:lnTo>
                    <a:lnTo>
                      <a:pt x="244" y="94"/>
                    </a:lnTo>
                    <a:lnTo>
                      <a:pt x="250" y="82"/>
                    </a:lnTo>
                    <a:lnTo>
                      <a:pt x="246" y="78"/>
                    </a:lnTo>
                    <a:lnTo>
                      <a:pt x="240" y="72"/>
                    </a:lnTo>
                    <a:lnTo>
                      <a:pt x="232" y="68"/>
                    </a:lnTo>
                    <a:lnTo>
                      <a:pt x="232" y="64"/>
                    </a:lnTo>
                    <a:lnTo>
                      <a:pt x="238" y="64"/>
                    </a:lnTo>
                    <a:lnTo>
                      <a:pt x="242" y="64"/>
                    </a:lnTo>
                    <a:lnTo>
                      <a:pt x="254" y="82"/>
                    </a:lnTo>
                    <a:lnTo>
                      <a:pt x="260" y="98"/>
                    </a:lnTo>
                    <a:lnTo>
                      <a:pt x="260" y="106"/>
                    </a:lnTo>
                    <a:lnTo>
                      <a:pt x="252" y="100"/>
                    </a:lnTo>
                    <a:lnTo>
                      <a:pt x="244" y="106"/>
                    </a:lnTo>
                    <a:lnTo>
                      <a:pt x="232" y="112"/>
                    </a:lnTo>
                    <a:lnTo>
                      <a:pt x="220" y="124"/>
                    </a:lnTo>
                    <a:lnTo>
                      <a:pt x="214" y="124"/>
                    </a:lnTo>
                    <a:lnTo>
                      <a:pt x="214" y="122"/>
                    </a:lnTo>
                    <a:lnTo>
                      <a:pt x="214" y="116"/>
                    </a:lnTo>
                    <a:lnTo>
                      <a:pt x="212" y="108"/>
                    </a:lnTo>
                    <a:lnTo>
                      <a:pt x="208" y="108"/>
                    </a:lnTo>
                    <a:lnTo>
                      <a:pt x="202" y="120"/>
                    </a:lnTo>
                    <a:lnTo>
                      <a:pt x="192" y="132"/>
                    </a:lnTo>
                    <a:lnTo>
                      <a:pt x="190" y="134"/>
                    </a:lnTo>
                    <a:lnTo>
                      <a:pt x="184" y="128"/>
                    </a:lnTo>
                    <a:lnTo>
                      <a:pt x="184" y="126"/>
                    </a:lnTo>
                    <a:lnTo>
                      <a:pt x="180" y="126"/>
                    </a:lnTo>
                    <a:lnTo>
                      <a:pt x="178" y="124"/>
                    </a:lnTo>
                    <a:lnTo>
                      <a:pt x="174" y="120"/>
                    </a:lnTo>
                    <a:lnTo>
                      <a:pt x="174" y="116"/>
                    </a:lnTo>
                    <a:lnTo>
                      <a:pt x="160" y="112"/>
                    </a:lnTo>
                    <a:lnTo>
                      <a:pt x="156" y="104"/>
                    </a:lnTo>
                    <a:lnTo>
                      <a:pt x="152" y="102"/>
                    </a:lnTo>
                    <a:lnTo>
                      <a:pt x="148" y="92"/>
                    </a:lnTo>
                    <a:lnTo>
                      <a:pt x="122" y="98"/>
                    </a:lnTo>
                    <a:lnTo>
                      <a:pt x="54" y="116"/>
                    </a:lnTo>
                    <a:lnTo>
                      <a:pt x="52" y="120"/>
                    </a:lnTo>
                    <a:lnTo>
                      <a:pt x="52" y="122"/>
                    </a:lnTo>
                    <a:lnTo>
                      <a:pt x="48" y="116"/>
                    </a:lnTo>
                    <a:lnTo>
                      <a:pt x="2" y="128"/>
                    </a:lnTo>
                    <a:lnTo>
                      <a:pt x="0" y="124"/>
                    </a:lnTo>
                    <a:lnTo>
                      <a:pt x="0" y="56"/>
                    </a:lnTo>
                    <a:close/>
                  </a:path>
                </a:pathLst>
              </a:custGeom>
              <a:grpFill/>
              <a:ln w="3175" cap="flat" cmpd="sng">
                <a:solidFill>
                  <a:schemeClr val="accent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35" name="Freeform 30">
                <a:extLst>
                  <a:ext uri="{FF2B5EF4-FFF2-40B4-BE49-F238E27FC236}">
                    <a16:creationId xmlns:a16="http://schemas.microsoft.com/office/drawing/2014/main" id="{84CAA22B-306D-4E29-8DF7-F46F3909837C}"/>
                  </a:ext>
                </a:extLst>
              </p:cNvPr>
              <p:cNvSpPr>
                <a:spLocks/>
              </p:cNvSpPr>
              <p:nvPr/>
            </p:nvSpPr>
            <p:spPr bwMode="gray">
              <a:xfrm>
                <a:off x="4871" y="1339"/>
                <a:ext cx="67" cy="78"/>
              </a:xfrm>
              <a:custGeom>
                <a:avLst/>
                <a:gdLst>
                  <a:gd name="T0" fmla="*/ 0 w 68"/>
                  <a:gd name="T1" fmla="*/ 6 h 76"/>
                  <a:gd name="T2" fmla="*/ 14 w 68"/>
                  <a:gd name="T3" fmla="*/ 64 h 76"/>
                  <a:gd name="T4" fmla="*/ 12 w 68"/>
                  <a:gd name="T5" fmla="*/ 70 h 76"/>
                  <a:gd name="T6" fmla="*/ 12 w 68"/>
                  <a:gd name="T7" fmla="*/ 72 h 76"/>
                  <a:gd name="T8" fmla="*/ 12 w 68"/>
                  <a:gd name="T9" fmla="*/ 76 h 76"/>
                  <a:gd name="T10" fmla="*/ 12 w 68"/>
                  <a:gd name="T11" fmla="*/ 78 h 76"/>
                  <a:gd name="T12" fmla="*/ 16 w 68"/>
                  <a:gd name="T13" fmla="*/ 78 h 76"/>
                  <a:gd name="T14" fmla="*/ 30 w 68"/>
                  <a:gd name="T15" fmla="*/ 68 h 76"/>
                  <a:gd name="T16" fmla="*/ 39 w 68"/>
                  <a:gd name="T17" fmla="*/ 62 h 76"/>
                  <a:gd name="T18" fmla="*/ 39 w 68"/>
                  <a:gd name="T19" fmla="*/ 55 h 76"/>
                  <a:gd name="T20" fmla="*/ 35 w 68"/>
                  <a:gd name="T21" fmla="*/ 49 h 76"/>
                  <a:gd name="T22" fmla="*/ 35 w 68"/>
                  <a:gd name="T23" fmla="*/ 41 h 76"/>
                  <a:gd name="T24" fmla="*/ 41 w 68"/>
                  <a:gd name="T25" fmla="*/ 35 h 76"/>
                  <a:gd name="T26" fmla="*/ 45 w 68"/>
                  <a:gd name="T27" fmla="*/ 37 h 76"/>
                  <a:gd name="T28" fmla="*/ 45 w 68"/>
                  <a:gd name="T29" fmla="*/ 43 h 76"/>
                  <a:gd name="T30" fmla="*/ 45 w 68"/>
                  <a:gd name="T31" fmla="*/ 55 h 76"/>
                  <a:gd name="T32" fmla="*/ 47 w 68"/>
                  <a:gd name="T33" fmla="*/ 57 h 76"/>
                  <a:gd name="T34" fmla="*/ 51 w 68"/>
                  <a:gd name="T35" fmla="*/ 57 h 76"/>
                  <a:gd name="T36" fmla="*/ 51 w 68"/>
                  <a:gd name="T37" fmla="*/ 49 h 76"/>
                  <a:gd name="T38" fmla="*/ 55 w 68"/>
                  <a:gd name="T39" fmla="*/ 49 h 76"/>
                  <a:gd name="T40" fmla="*/ 59 w 68"/>
                  <a:gd name="T41" fmla="*/ 47 h 76"/>
                  <a:gd name="T42" fmla="*/ 67 w 68"/>
                  <a:gd name="T43" fmla="*/ 45 h 76"/>
                  <a:gd name="T44" fmla="*/ 67 w 68"/>
                  <a:gd name="T45" fmla="*/ 43 h 76"/>
                  <a:gd name="T46" fmla="*/ 61 w 68"/>
                  <a:gd name="T47" fmla="*/ 37 h 76"/>
                  <a:gd name="T48" fmla="*/ 61 w 68"/>
                  <a:gd name="T49" fmla="*/ 35 h 76"/>
                  <a:gd name="T50" fmla="*/ 57 w 68"/>
                  <a:gd name="T51" fmla="*/ 35 h 76"/>
                  <a:gd name="T52" fmla="*/ 55 w 68"/>
                  <a:gd name="T53" fmla="*/ 33 h 76"/>
                  <a:gd name="T54" fmla="*/ 51 w 68"/>
                  <a:gd name="T55" fmla="*/ 29 h 76"/>
                  <a:gd name="T56" fmla="*/ 51 w 68"/>
                  <a:gd name="T57" fmla="*/ 25 h 76"/>
                  <a:gd name="T58" fmla="*/ 37 w 68"/>
                  <a:gd name="T59" fmla="*/ 21 h 76"/>
                  <a:gd name="T60" fmla="*/ 34 w 68"/>
                  <a:gd name="T61" fmla="*/ 12 h 76"/>
                  <a:gd name="T62" fmla="*/ 30 w 68"/>
                  <a:gd name="T63" fmla="*/ 10 h 76"/>
                  <a:gd name="T64" fmla="*/ 26 w 68"/>
                  <a:gd name="T65" fmla="*/ 0 h 76"/>
                  <a:gd name="T66" fmla="*/ 0 w 68"/>
                  <a:gd name="T67" fmla="*/ 6 h 7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68" h="76">
                    <a:moveTo>
                      <a:pt x="0" y="6"/>
                    </a:moveTo>
                    <a:lnTo>
                      <a:pt x="14" y="62"/>
                    </a:lnTo>
                    <a:lnTo>
                      <a:pt x="12" y="68"/>
                    </a:lnTo>
                    <a:lnTo>
                      <a:pt x="12" y="70"/>
                    </a:lnTo>
                    <a:lnTo>
                      <a:pt x="12" y="74"/>
                    </a:lnTo>
                    <a:lnTo>
                      <a:pt x="12" y="76"/>
                    </a:lnTo>
                    <a:lnTo>
                      <a:pt x="16" y="76"/>
                    </a:lnTo>
                    <a:lnTo>
                      <a:pt x="30" y="66"/>
                    </a:lnTo>
                    <a:lnTo>
                      <a:pt x="40" y="60"/>
                    </a:lnTo>
                    <a:lnTo>
                      <a:pt x="40" y="54"/>
                    </a:lnTo>
                    <a:lnTo>
                      <a:pt x="36" y="48"/>
                    </a:lnTo>
                    <a:lnTo>
                      <a:pt x="36" y="40"/>
                    </a:lnTo>
                    <a:lnTo>
                      <a:pt x="42" y="34"/>
                    </a:lnTo>
                    <a:lnTo>
                      <a:pt x="46" y="36"/>
                    </a:lnTo>
                    <a:lnTo>
                      <a:pt x="46" y="42"/>
                    </a:lnTo>
                    <a:lnTo>
                      <a:pt x="46" y="54"/>
                    </a:lnTo>
                    <a:lnTo>
                      <a:pt x="48" y="56"/>
                    </a:lnTo>
                    <a:lnTo>
                      <a:pt x="52" y="56"/>
                    </a:lnTo>
                    <a:lnTo>
                      <a:pt x="52" y="48"/>
                    </a:lnTo>
                    <a:lnTo>
                      <a:pt x="56" y="48"/>
                    </a:lnTo>
                    <a:lnTo>
                      <a:pt x="60" y="46"/>
                    </a:lnTo>
                    <a:lnTo>
                      <a:pt x="68" y="44"/>
                    </a:lnTo>
                    <a:lnTo>
                      <a:pt x="68" y="42"/>
                    </a:lnTo>
                    <a:lnTo>
                      <a:pt x="62" y="36"/>
                    </a:lnTo>
                    <a:lnTo>
                      <a:pt x="62" y="34"/>
                    </a:lnTo>
                    <a:lnTo>
                      <a:pt x="58" y="34"/>
                    </a:lnTo>
                    <a:lnTo>
                      <a:pt x="56" y="32"/>
                    </a:lnTo>
                    <a:lnTo>
                      <a:pt x="52" y="28"/>
                    </a:lnTo>
                    <a:lnTo>
                      <a:pt x="52" y="24"/>
                    </a:lnTo>
                    <a:lnTo>
                      <a:pt x="38" y="20"/>
                    </a:lnTo>
                    <a:lnTo>
                      <a:pt x="34" y="12"/>
                    </a:lnTo>
                    <a:lnTo>
                      <a:pt x="30" y="10"/>
                    </a:lnTo>
                    <a:lnTo>
                      <a:pt x="26" y="0"/>
                    </a:lnTo>
                    <a:lnTo>
                      <a:pt x="0" y="6"/>
                    </a:lnTo>
                    <a:close/>
                  </a:path>
                </a:pathLst>
              </a:custGeom>
              <a:grpFill/>
              <a:ln w="3175" cap="flat" cmpd="sng">
                <a:solidFill>
                  <a:schemeClr val="accent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36" name="Freeform 32">
                <a:extLst>
                  <a:ext uri="{FF2B5EF4-FFF2-40B4-BE49-F238E27FC236}">
                    <a16:creationId xmlns:a16="http://schemas.microsoft.com/office/drawing/2014/main" id="{C06FB35A-A541-4F8A-918F-7A093D8ADCCE}"/>
                  </a:ext>
                </a:extLst>
              </p:cNvPr>
              <p:cNvSpPr>
                <a:spLocks/>
              </p:cNvSpPr>
              <p:nvPr/>
            </p:nvSpPr>
            <p:spPr bwMode="gray">
              <a:xfrm>
                <a:off x="4789" y="1017"/>
                <a:ext cx="127" cy="275"/>
              </a:xfrm>
              <a:custGeom>
                <a:avLst/>
                <a:gdLst>
                  <a:gd name="T0" fmla="*/ 125 w 126"/>
                  <a:gd name="T1" fmla="*/ 233 h 274"/>
                  <a:gd name="T2" fmla="*/ 121 w 126"/>
                  <a:gd name="T3" fmla="*/ 231 h 274"/>
                  <a:gd name="T4" fmla="*/ 115 w 126"/>
                  <a:gd name="T5" fmla="*/ 231 h 274"/>
                  <a:gd name="T6" fmla="*/ 109 w 126"/>
                  <a:gd name="T7" fmla="*/ 243 h 274"/>
                  <a:gd name="T8" fmla="*/ 103 w 126"/>
                  <a:gd name="T9" fmla="*/ 245 h 274"/>
                  <a:gd name="T10" fmla="*/ 103 w 126"/>
                  <a:gd name="T11" fmla="*/ 251 h 274"/>
                  <a:gd name="T12" fmla="*/ 103 w 126"/>
                  <a:gd name="T13" fmla="*/ 253 h 274"/>
                  <a:gd name="T14" fmla="*/ 101 w 126"/>
                  <a:gd name="T15" fmla="*/ 251 h 274"/>
                  <a:gd name="T16" fmla="*/ 97 w 126"/>
                  <a:gd name="T17" fmla="*/ 253 h 274"/>
                  <a:gd name="T18" fmla="*/ 97 w 126"/>
                  <a:gd name="T19" fmla="*/ 257 h 274"/>
                  <a:gd name="T20" fmla="*/ 10 w 126"/>
                  <a:gd name="T21" fmla="*/ 275 h 274"/>
                  <a:gd name="T22" fmla="*/ 10 w 126"/>
                  <a:gd name="T23" fmla="*/ 271 h 274"/>
                  <a:gd name="T24" fmla="*/ 4 w 126"/>
                  <a:gd name="T25" fmla="*/ 265 h 274"/>
                  <a:gd name="T26" fmla="*/ 4 w 126"/>
                  <a:gd name="T27" fmla="*/ 255 h 274"/>
                  <a:gd name="T28" fmla="*/ 6 w 126"/>
                  <a:gd name="T29" fmla="*/ 251 h 274"/>
                  <a:gd name="T30" fmla="*/ 4 w 126"/>
                  <a:gd name="T31" fmla="*/ 241 h 274"/>
                  <a:gd name="T32" fmla="*/ 0 w 126"/>
                  <a:gd name="T33" fmla="*/ 201 h 274"/>
                  <a:gd name="T34" fmla="*/ 0 w 126"/>
                  <a:gd name="T35" fmla="*/ 189 h 274"/>
                  <a:gd name="T36" fmla="*/ 4 w 126"/>
                  <a:gd name="T37" fmla="*/ 165 h 274"/>
                  <a:gd name="T38" fmla="*/ 8 w 126"/>
                  <a:gd name="T39" fmla="*/ 149 h 274"/>
                  <a:gd name="T40" fmla="*/ 10 w 126"/>
                  <a:gd name="T41" fmla="*/ 139 h 274"/>
                  <a:gd name="T42" fmla="*/ 4 w 126"/>
                  <a:gd name="T43" fmla="*/ 128 h 274"/>
                  <a:gd name="T44" fmla="*/ 4 w 126"/>
                  <a:gd name="T45" fmla="*/ 120 h 274"/>
                  <a:gd name="T46" fmla="*/ 8 w 126"/>
                  <a:gd name="T47" fmla="*/ 114 h 274"/>
                  <a:gd name="T48" fmla="*/ 24 w 126"/>
                  <a:gd name="T49" fmla="*/ 102 h 274"/>
                  <a:gd name="T50" fmla="*/ 32 w 126"/>
                  <a:gd name="T51" fmla="*/ 80 h 274"/>
                  <a:gd name="T52" fmla="*/ 24 w 126"/>
                  <a:gd name="T53" fmla="*/ 66 h 274"/>
                  <a:gd name="T54" fmla="*/ 22 w 126"/>
                  <a:gd name="T55" fmla="*/ 60 h 274"/>
                  <a:gd name="T56" fmla="*/ 26 w 126"/>
                  <a:gd name="T57" fmla="*/ 56 h 274"/>
                  <a:gd name="T58" fmla="*/ 24 w 126"/>
                  <a:gd name="T59" fmla="*/ 52 h 274"/>
                  <a:gd name="T60" fmla="*/ 20 w 126"/>
                  <a:gd name="T61" fmla="*/ 38 h 274"/>
                  <a:gd name="T62" fmla="*/ 24 w 126"/>
                  <a:gd name="T63" fmla="*/ 20 h 274"/>
                  <a:gd name="T64" fmla="*/ 20 w 126"/>
                  <a:gd name="T65" fmla="*/ 14 h 274"/>
                  <a:gd name="T66" fmla="*/ 22 w 126"/>
                  <a:gd name="T67" fmla="*/ 10 h 274"/>
                  <a:gd name="T68" fmla="*/ 26 w 126"/>
                  <a:gd name="T69" fmla="*/ 10 h 274"/>
                  <a:gd name="T70" fmla="*/ 30 w 126"/>
                  <a:gd name="T71" fmla="*/ 4 h 274"/>
                  <a:gd name="T72" fmla="*/ 34 w 126"/>
                  <a:gd name="T73" fmla="*/ 6 h 274"/>
                  <a:gd name="T74" fmla="*/ 38 w 126"/>
                  <a:gd name="T75" fmla="*/ 6 h 274"/>
                  <a:gd name="T76" fmla="*/ 42 w 126"/>
                  <a:gd name="T77" fmla="*/ 0 h 274"/>
                  <a:gd name="T78" fmla="*/ 99 w 126"/>
                  <a:gd name="T79" fmla="*/ 169 h 274"/>
                  <a:gd name="T80" fmla="*/ 101 w 126"/>
                  <a:gd name="T81" fmla="*/ 173 h 274"/>
                  <a:gd name="T82" fmla="*/ 101 w 126"/>
                  <a:gd name="T83" fmla="*/ 181 h 274"/>
                  <a:gd name="T84" fmla="*/ 101 w 126"/>
                  <a:gd name="T85" fmla="*/ 183 h 274"/>
                  <a:gd name="T86" fmla="*/ 115 w 126"/>
                  <a:gd name="T87" fmla="*/ 195 h 274"/>
                  <a:gd name="T88" fmla="*/ 117 w 126"/>
                  <a:gd name="T89" fmla="*/ 195 h 274"/>
                  <a:gd name="T90" fmla="*/ 119 w 126"/>
                  <a:gd name="T91" fmla="*/ 201 h 274"/>
                  <a:gd name="T92" fmla="*/ 119 w 126"/>
                  <a:gd name="T93" fmla="*/ 203 h 274"/>
                  <a:gd name="T94" fmla="*/ 127 w 126"/>
                  <a:gd name="T95" fmla="*/ 217 h 274"/>
                  <a:gd name="T96" fmla="*/ 127 w 126"/>
                  <a:gd name="T97" fmla="*/ 221 h 274"/>
                  <a:gd name="T98" fmla="*/ 125 w 126"/>
                  <a:gd name="T99" fmla="*/ 227 h 274"/>
                  <a:gd name="T100" fmla="*/ 125 w 126"/>
                  <a:gd name="T101" fmla="*/ 233 h 27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26" h="274">
                    <a:moveTo>
                      <a:pt x="124" y="232"/>
                    </a:moveTo>
                    <a:lnTo>
                      <a:pt x="120" y="230"/>
                    </a:lnTo>
                    <a:lnTo>
                      <a:pt x="114" y="230"/>
                    </a:lnTo>
                    <a:lnTo>
                      <a:pt x="108" y="242"/>
                    </a:lnTo>
                    <a:lnTo>
                      <a:pt x="102" y="244"/>
                    </a:lnTo>
                    <a:lnTo>
                      <a:pt x="102" y="250"/>
                    </a:lnTo>
                    <a:lnTo>
                      <a:pt x="102" y="252"/>
                    </a:lnTo>
                    <a:lnTo>
                      <a:pt x="100" y="250"/>
                    </a:lnTo>
                    <a:lnTo>
                      <a:pt x="96" y="252"/>
                    </a:lnTo>
                    <a:lnTo>
                      <a:pt x="96" y="256"/>
                    </a:lnTo>
                    <a:lnTo>
                      <a:pt x="10" y="274"/>
                    </a:lnTo>
                    <a:lnTo>
                      <a:pt x="10" y="270"/>
                    </a:lnTo>
                    <a:lnTo>
                      <a:pt x="4" y="264"/>
                    </a:lnTo>
                    <a:lnTo>
                      <a:pt x="4" y="254"/>
                    </a:lnTo>
                    <a:lnTo>
                      <a:pt x="6" y="250"/>
                    </a:lnTo>
                    <a:lnTo>
                      <a:pt x="4" y="240"/>
                    </a:lnTo>
                    <a:lnTo>
                      <a:pt x="0" y="200"/>
                    </a:lnTo>
                    <a:lnTo>
                      <a:pt x="0" y="188"/>
                    </a:lnTo>
                    <a:lnTo>
                      <a:pt x="4" y="164"/>
                    </a:lnTo>
                    <a:lnTo>
                      <a:pt x="8" y="148"/>
                    </a:lnTo>
                    <a:lnTo>
                      <a:pt x="10" y="138"/>
                    </a:lnTo>
                    <a:lnTo>
                      <a:pt x="4" y="128"/>
                    </a:lnTo>
                    <a:lnTo>
                      <a:pt x="4" y="120"/>
                    </a:lnTo>
                    <a:lnTo>
                      <a:pt x="8" y="114"/>
                    </a:lnTo>
                    <a:lnTo>
                      <a:pt x="24" y="102"/>
                    </a:lnTo>
                    <a:lnTo>
                      <a:pt x="32" y="80"/>
                    </a:lnTo>
                    <a:lnTo>
                      <a:pt x="24" y="66"/>
                    </a:lnTo>
                    <a:lnTo>
                      <a:pt x="22" y="60"/>
                    </a:lnTo>
                    <a:lnTo>
                      <a:pt x="26" y="56"/>
                    </a:lnTo>
                    <a:lnTo>
                      <a:pt x="24" y="52"/>
                    </a:lnTo>
                    <a:lnTo>
                      <a:pt x="20" y="38"/>
                    </a:lnTo>
                    <a:lnTo>
                      <a:pt x="24" y="20"/>
                    </a:lnTo>
                    <a:lnTo>
                      <a:pt x="20" y="14"/>
                    </a:lnTo>
                    <a:lnTo>
                      <a:pt x="22" y="10"/>
                    </a:lnTo>
                    <a:lnTo>
                      <a:pt x="26" y="10"/>
                    </a:lnTo>
                    <a:lnTo>
                      <a:pt x="30" y="4"/>
                    </a:lnTo>
                    <a:lnTo>
                      <a:pt x="34" y="6"/>
                    </a:lnTo>
                    <a:lnTo>
                      <a:pt x="38" y="6"/>
                    </a:lnTo>
                    <a:lnTo>
                      <a:pt x="42" y="0"/>
                    </a:lnTo>
                    <a:lnTo>
                      <a:pt x="98" y="168"/>
                    </a:lnTo>
                    <a:lnTo>
                      <a:pt x="100" y="172"/>
                    </a:lnTo>
                    <a:lnTo>
                      <a:pt x="100" y="180"/>
                    </a:lnTo>
                    <a:lnTo>
                      <a:pt x="100" y="182"/>
                    </a:lnTo>
                    <a:lnTo>
                      <a:pt x="114" y="194"/>
                    </a:lnTo>
                    <a:lnTo>
                      <a:pt x="116" y="194"/>
                    </a:lnTo>
                    <a:lnTo>
                      <a:pt x="118" y="200"/>
                    </a:lnTo>
                    <a:lnTo>
                      <a:pt x="118" y="202"/>
                    </a:lnTo>
                    <a:lnTo>
                      <a:pt x="126" y="216"/>
                    </a:lnTo>
                    <a:lnTo>
                      <a:pt x="126" y="220"/>
                    </a:lnTo>
                    <a:lnTo>
                      <a:pt x="124" y="226"/>
                    </a:lnTo>
                    <a:lnTo>
                      <a:pt x="124" y="232"/>
                    </a:lnTo>
                    <a:close/>
                  </a:path>
                </a:pathLst>
              </a:custGeom>
              <a:grpFill/>
              <a:ln w="3175" cap="flat" cmpd="sng">
                <a:solidFill>
                  <a:schemeClr val="accent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37" name="Freeform 33">
                <a:extLst>
                  <a:ext uri="{FF2B5EF4-FFF2-40B4-BE49-F238E27FC236}">
                    <a16:creationId xmlns:a16="http://schemas.microsoft.com/office/drawing/2014/main" id="{F8B49055-3978-478D-9684-83D62D1AB551}"/>
                  </a:ext>
                </a:extLst>
              </p:cNvPr>
              <p:cNvSpPr>
                <a:spLocks/>
              </p:cNvSpPr>
              <p:nvPr/>
            </p:nvSpPr>
            <p:spPr bwMode="gray">
              <a:xfrm>
                <a:off x="4832" y="767"/>
                <a:ext cx="289" cy="467"/>
              </a:xfrm>
              <a:custGeom>
                <a:avLst/>
                <a:gdLst>
                  <a:gd name="T0" fmla="*/ 56 w 288"/>
                  <a:gd name="T1" fmla="*/ 419 h 464"/>
                  <a:gd name="T2" fmla="*/ 58 w 288"/>
                  <a:gd name="T3" fmla="*/ 431 h 464"/>
                  <a:gd name="T4" fmla="*/ 72 w 288"/>
                  <a:gd name="T5" fmla="*/ 445 h 464"/>
                  <a:gd name="T6" fmla="*/ 76 w 288"/>
                  <a:gd name="T7" fmla="*/ 451 h 464"/>
                  <a:gd name="T8" fmla="*/ 84 w 288"/>
                  <a:gd name="T9" fmla="*/ 467 h 464"/>
                  <a:gd name="T10" fmla="*/ 88 w 288"/>
                  <a:gd name="T11" fmla="*/ 453 h 464"/>
                  <a:gd name="T12" fmla="*/ 94 w 288"/>
                  <a:gd name="T13" fmla="*/ 429 h 464"/>
                  <a:gd name="T14" fmla="*/ 106 w 288"/>
                  <a:gd name="T15" fmla="*/ 403 h 464"/>
                  <a:gd name="T16" fmla="*/ 104 w 288"/>
                  <a:gd name="T17" fmla="*/ 397 h 464"/>
                  <a:gd name="T18" fmla="*/ 118 w 288"/>
                  <a:gd name="T19" fmla="*/ 368 h 464"/>
                  <a:gd name="T20" fmla="*/ 124 w 288"/>
                  <a:gd name="T21" fmla="*/ 378 h 464"/>
                  <a:gd name="T22" fmla="*/ 130 w 288"/>
                  <a:gd name="T23" fmla="*/ 378 h 464"/>
                  <a:gd name="T24" fmla="*/ 130 w 288"/>
                  <a:gd name="T25" fmla="*/ 364 h 464"/>
                  <a:gd name="T26" fmla="*/ 151 w 288"/>
                  <a:gd name="T27" fmla="*/ 358 h 464"/>
                  <a:gd name="T28" fmla="*/ 155 w 288"/>
                  <a:gd name="T29" fmla="*/ 348 h 464"/>
                  <a:gd name="T30" fmla="*/ 167 w 288"/>
                  <a:gd name="T31" fmla="*/ 344 h 464"/>
                  <a:gd name="T32" fmla="*/ 173 w 288"/>
                  <a:gd name="T33" fmla="*/ 330 h 464"/>
                  <a:gd name="T34" fmla="*/ 179 w 288"/>
                  <a:gd name="T35" fmla="*/ 310 h 464"/>
                  <a:gd name="T36" fmla="*/ 183 w 288"/>
                  <a:gd name="T37" fmla="*/ 304 h 464"/>
                  <a:gd name="T38" fmla="*/ 199 w 288"/>
                  <a:gd name="T39" fmla="*/ 302 h 464"/>
                  <a:gd name="T40" fmla="*/ 205 w 288"/>
                  <a:gd name="T41" fmla="*/ 288 h 464"/>
                  <a:gd name="T42" fmla="*/ 217 w 288"/>
                  <a:gd name="T43" fmla="*/ 276 h 464"/>
                  <a:gd name="T44" fmla="*/ 235 w 288"/>
                  <a:gd name="T45" fmla="*/ 284 h 464"/>
                  <a:gd name="T46" fmla="*/ 253 w 288"/>
                  <a:gd name="T47" fmla="*/ 260 h 464"/>
                  <a:gd name="T48" fmla="*/ 273 w 288"/>
                  <a:gd name="T49" fmla="*/ 240 h 464"/>
                  <a:gd name="T50" fmla="*/ 279 w 288"/>
                  <a:gd name="T51" fmla="*/ 238 h 464"/>
                  <a:gd name="T52" fmla="*/ 289 w 288"/>
                  <a:gd name="T53" fmla="*/ 227 h 464"/>
                  <a:gd name="T54" fmla="*/ 283 w 288"/>
                  <a:gd name="T55" fmla="*/ 217 h 464"/>
                  <a:gd name="T56" fmla="*/ 277 w 288"/>
                  <a:gd name="T57" fmla="*/ 215 h 464"/>
                  <a:gd name="T58" fmla="*/ 283 w 288"/>
                  <a:gd name="T59" fmla="*/ 207 h 464"/>
                  <a:gd name="T60" fmla="*/ 277 w 288"/>
                  <a:gd name="T61" fmla="*/ 189 h 464"/>
                  <a:gd name="T62" fmla="*/ 263 w 288"/>
                  <a:gd name="T63" fmla="*/ 185 h 464"/>
                  <a:gd name="T64" fmla="*/ 255 w 288"/>
                  <a:gd name="T65" fmla="*/ 191 h 464"/>
                  <a:gd name="T66" fmla="*/ 241 w 288"/>
                  <a:gd name="T67" fmla="*/ 163 h 464"/>
                  <a:gd name="T68" fmla="*/ 243 w 288"/>
                  <a:gd name="T69" fmla="*/ 155 h 464"/>
                  <a:gd name="T70" fmla="*/ 237 w 288"/>
                  <a:gd name="T71" fmla="*/ 153 h 464"/>
                  <a:gd name="T72" fmla="*/ 223 w 288"/>
                  <a:gd name="T73" fmla="*/ 151 h 464"/>
                  <a:gd name="T74" fmla="*/ 213 w 288"/>
                  <a:gd name="T75" fmla="*/ 149 h 464"/>
                  <a:gd name="T76" fmla="*/ 209 w 288"/>
                  <a:gd name="T77" fmla="*/ 131 h 464"/>
                  <a:gd name="T78" fmla="*/ 142 w 288"/>
                  <a:gd name="T79" fmla="*/ 2 h 464"/>
                  <a:gd name="T80" fmla="*/ 128 w 288"/>
                  <a:gd name="T81" fmla="*/ 2 h 464"/>
                  <a:gd name="T82" fmla="*/ 122 w 288"/>
                  <a:gd name="T83" fmla="*/ 12 h 464"/>
                  <a:gd name="T84" fmla="*/ 108 w 288"/>
                  <a:gd name="T85" fmla="*/ 16 h 464"/>
                  <a:gd name="T86" fmla="*/ 88 w 288"/>
                  <a:gd name="T87" fmla="*/ 30 h 464"/>
                  <a:gd name="T88" fmla="*/ 82 w 288"/>
                  <a:gd name="T89" fmla="*/ 12 h 464"/>
                  <a:gd name="T90" fmla="*/ 74 w 288"/>
                  <a:gd name="T91" fmla="*/ 8 h 464"/>
                  <a:gd name="T92" fmla="*/ 38 w 288"/>
                  <a:gd name="T93" fmla="*/ 97 h 464"/>
                  <a:gd name="T94" fmla="*/ 42 w 288"/>
                  <a:gd name="T95" fmla="*/ 115 h 464"/>
                  <a:gd name="T96" fmla="*/ 40 w 288"/>
                  <a:gd name="T97" fmla="*/ 131 h 464"/>
                  <a:gd name="T98" fmla="*/ 32 w 288"/>
                  <a:gd name="T99" fmla="*/ 143 h 464"/>
                  <a:gd name="T100" fmla="*/ 36 w 288"/>
                  <a:gd name="T101" fmla="*/ 189 h 464"/>
                  <a:gd name="T102" fmla="*/ 24 w 288"/>
                  <a:gd name="T103" fmla="*/ 215 h 464"/>
                  <a:gd name="T104" fmla="*/ 26 w 288"/>
                  <a:gd name="T105" fmla="*/ 231 h 464"/>
                  <a:gd name="T106" fmla="*/ 18 w 288"/>
                  <a:gd name="T107" fmla="*/ 234 h 464"/>
                  <a:gd name="T108" fmla="*/ 18 w 288"/>
                  <a:gd name="T109" fmla="*/ 248 h 464"/>
                  <a:gd name="T110" fmla="*/ 8 w 288"/>
                  <a:gd name="T111" fmla="*/ 246 h 464"/>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288" h="464">
                    <a:moveTo>
                      <a:pt x="0" y="248"/>
                    </a:moveTo>
                    <a:lnTo>
                      <a:pt x="56" y="416"/>
                    </a:lnTo>
                    <a:lnTo>
                      <a:pt x="58" y="420"/>
                    </a:lnTo>
                    <a:lnTo>
                      <a:pt x="58" y="428"/>
                    </a:lnTo>
                    <a:lnTo>
                      <a:pt x="58" y="430"/>
                    </a:lnTo>
                    <a:lnTo>
                      <a:pt x="72" y="442"/>
                    </a:lnTo>
                    <a:lnTo>
                      <a:pt x="74" y="442"/>
                    </a:lnTo>
                    <a:lnTo>
                      <a:pt x="76" y="448"/>
                    </a:lnTo>
                    <a:lnTo>
                      <a:pt x="76" y="450"/>
                    </a:lnTo>
                    <a:lnTo>
                      <a:pt x="84" y="464"/>
                    </a:lnTo>
                    <a:lnTo>
                      <a:pt x="86" y="462"/>
                    </a:lnTo>
                    <a:lnTo>
                      <a:pt x="88" y="450"/>
                    </a:lnTo>
                    <a:lnTo>
                      <a:pt x="88" y="438"/>
                    </a:lnTo>
                    <a:lnTo>
                      <a:pt x="94" y="426"/>
                    </a:lnTo>
                    <a:lnTo>
                      <a:pt x="100" y="408"/>
                    </a:lnTo>
                    <a:lnTo>
                      <a:pt x="106" y="400"/>
                    </a:lnTo>
                    <a:lnTo>
                      <a:pt x="108" y="396"/>
                    </a:lnTo>
                    <a:lnTo>
                      <a:pt x="104" y="394"/>
                    </a:lnTo>
                    <a:lnTo>
                      <a:pt x="100" y="384"/>
                    </a:lnTo>
                    <a:lnTo>
                      <a:pt x="118" y="366"/>
                    </a:lnTo>
                    <a:lnTo>
                      <a:pt x="122" y="368"/>
                    </a:lnTo>
                    <a:lnTo>
                      <a:pt x="124" y="376"/>
                    </a:lnTo>
                    <a:lnTo>
                      <a:pt x="126" y="378"/>
                    </a:lnTo>
                    <a:lnTo>
                      <a:pt x="130" y="376"/>
                    </a:lnTo>
                    <a:lnTo>
                      <a:pt x="130" y="368"/>
                    </a:lnTo>
                    <a:lnTo>
                      <a:pt x="130" y="362"/>
                    </a:lnTo>
                    <a:lnTo>
                      <a:pt x="144" y="360"/>
                    </a:lnTo>
                    <a:lnTo>
                      <a:pt x="150" y="356"/>
                    </a:lnTo>
                    <a:lnTo>
                      <a:pt x="150" y="348"/>
                    </a:lnTo>
                    <a:lnTo>
                      <a:pt x="154" y="346"/>
                    </a:lnTo>
                    <a:lnTo>
                      <a:pt x="160" y="346"/>
                    </a:lnTo>
                    <a:lnTo>
                      <a:pt x="166" y="342"/>
                    </a:lnTo>
                    <a:lnTo>
                      <a:pt x="168" y="338"/>
                    </a:lnTo>
                    <a:lnTo>
                      <a:pt x="172" y="328"/>
                    </a:lnTo>
                    <a:lnTo>
                      <a:pt x="170" y="318"/>
                    </a:lnTo>
                    <a:lnTo>
                      <a:pt x="178" y="308"/>
                    </a:lnTo>
                    <a:lnTo>
                      <a:pt x="178" y="302"/>
                    </a:lnTo>
                    <a:lnTo>
                      <a:pt x="182" y="302"/>
                    </a:lnTo>
                    <a:lnTo>
                      <a:pt x="192" y="304"/>
                    </a:lnTo>
                    <a:lnTo>
                      <a:pt x="198" y="300"/>
                    </a:lnTo>
                    <a:lnTo>
                      <a:pt x="200" y="296"/>
                    </a:lnTo>
                    <a:lnTo>
                      <a:pt x="204" y="286"/>
                    </a:lnTo>
                    <a:lnTo>
                      <a:pt x="208" y="286"/>
                    </a:lnTo>
                    <a:lnTo>
                      <a:pt x="216" y="274"/>
                    </a:lnTo>
                    <a:lnTo>
                      <a:pt x="226" y="276"/>
                    </a:lnTo>
                    <a:lnTo>
                      <a:pt x="234" y="282"/>
                    </a:lnTo>
                    <a:lnTo>
                      <a:pt x="244" y="264"/>
                    </a:lnTo>
                    <a:lnTo>
                      <a:pt x="252" y="258"/>
                    </a:lnTo>
                    <a:lnTo>
                      <a:pt x="268" y="246"/>
                    </a:lnTo>
                    <a:lnTo>
                      <a:pt x="272" y="238"/>
                    </a:lnTo>
                    <a:lnTo>
                      <a:pt x="274" y="236"/>
                    </a:lnTo>
                    <a:lnTo>
                      <a:pt x="278" y="236"/>
                    </a:lnTo>
                    <a:lnTo>
                      <a:pt x="286" y="234"/>
                    </a:lnTo>
                    <a:lnTo>
                      <a:pt x="288" y="226"/>
                    </a:lnTo>
                    <a:lnTo>
                      <a:pt x="288" y="218"/>
                    </a:lnTo>
                    <a:lnTo>
                      <a:pt x="282" y="216"/>
                    </a:lnTo>
                    <a:lnTo>
                      <a:pt x="280" y="216"/>
                    </a:lnTo>
                    <a:lnTo>
                      <a:pt x="276" y="214"/>
                    </a:lnTo>
                    <a:lnTo>
                      <a:pt x="280" y="208"/>
                    </a:lnTo>
                    <a:lnTo>
                      <a:pt x="282" y="206"/>
                    </a:lnTo>
                    <a:lnTo>
                      <a:pt x="280" y="200"/>
                    </a:lnTo>
                    <a:lnTo>
                      <a:pt x="276" y="188"/>
                    </a:lnTo>
                    <a:lnTo>
                      <a:pt x="268" y="184"/>
                    </a:lnTo>
                    <a:lnTo>
                      <a:pt x="262" y="184"/>
                    </a:lnTo>
                    <a:lnTo>
                      <a:pt x="260" y="188"/>
                    </a:lnTo>
                    <a:lnTo>
                      <a:pt x="254" y="190"/>
                    </a:lnTo>
                    <a:lnTo>
                      <a:pt x="248" y="188"/>
                    </a:lnTo>
                    <a:lnTo>
                      <a:pt x="240" y="162"/>
                    </a:lnTo>
                    <a:lnTo>
                      <a:pt x="244" y="158"/>
                    </a:lnTo>
                    <a:lnTo>
                      <a:pt x="242" y="154"/>
                    </a:lnTo>
                    <a:lnTo>
                      <a:pt x="240" y="152"/>
                    </a:lnTo>
                    <a:lnTo>
                      <a:pt x="236" y="152"/>
                    </a:lnTo>
                    <a:lnTo>
                      <a:pt x="232" y="154"/>
                    </a:lnTo>
                    <a:lnTo>
                      <a:pt x="222" y="150"/>
                    </a:lnTo>
                    <a:lnTo>
                      <a:pt x="216" y="150"/>
                    </a:lnTo>
                    <a:lnTo>
                      <a:pt x="212" y="148"/>
                    </a:lnTo>
                    <a:lnTo>
                      <a:pt x="208" y="132"/>
                    </a:lnTo>
                    <a:lnTo>
                      <a:pt x="208" y="130"/>
                    </a:lnTo>
                    <a:lnTo>
                      <a:pt x="172" y="20"/>
                    </a:lnTo>
                    <a:lnTo>
                      <a:pt x="142" y="2"/>
                    </a:lnTo>
                    <a:lnTo>
                      <a:pt x="134" y="0"/>
                    </a:lnTo>
                    <a:lnTo>
                      <a:pt x="128" y="2"/>
                    </a:lnTo>
                    <a:lnTo>
                      <a:pt x="124" y="6"/>
                    </a:lnTo>
                    <a:lnTo>
                      <a:pt x="122" y="12"/>
                    </a:lnTo>
                    <a:lnTo>
                      <a:pt x="118" y="12"/>
                    </a:lnTo>
                    <a:lnTo>
                      <a:pt x="108" y="16"/>
                    </a:lnTo>
                    <a:lnTo>
                      <a:pt x="92" y="30"/>
                    </a:lnTo>
                    <a:lnTo>
                      <a:pt x="88" y="30"/>
                    </a:lnTo>
                    <a:lnTo>
                      <a:pt x="82" y="22"/>
                    </a:lnTo>
                    <a:lnTo>
                      <a:pt x="82" y="12"/>
                    </a:lnTo>
                    <a:lnTo>
                      <a:pt x="80" y="8"/>
                    </a:lnTo>
                    <a:lnTo>
                      <a:pt x="74" y="8"/>
                    </a:lnTo>
                    <a:lnTo>
                      <a:pt x="64" y="12"/>
                    </a:lnTo>
                    <a:lnTo>
                      <a:pt x="38" y="96"/>
                    </a:lnTo>
                    <a:lnTo>
                      <a:pt x="38" y="110"/>
                    </a:lnTo>
                    <a:lnTo>
                      <a:pt x="42" y="114"/>
                    </a:lnTo>
                    <a:lnTo>
                      <a:pt x="42" y="124"/>
                    </a:lnTo>
                    <a:lnTo>
                      <a:pt x="40" y="130"/>
                    </a:lnTo>
                    <a:lnTo>
                      <a:pt x="36" y="134"/>
                    </a:lnTo>
                    <a:lnTo>
                      <a:pt x="32" y="142"/>
                    </a:lnTo>
                    <a:lnTo>
                      <a:pt x="40" y="176"/>
                    </a:lnTo>
                    <a:lnTo>
                      <a:pt x="36" y="188"/>
                    </a:lnTo>
                    <a:lnTo>
                      <a:pt x="36" y="196"/>
                    </a:lnTo>
                    <a:lnTo>
                      <a:pt x="24" y="214"/>
                    </a:lnTo>
                    <a:lnTo>
                      <a:pt x="22" y="220"/>
                    </a:lnTo>
                    <a:lnTo>
                      <a:pt x="26" y="230"/>
                    </a:lnTo>
                    <a:lnTo>
                      <a:pt x="26" y="232"/>
                    </a:lnTo>
                    <a:lnTo>
                      <a:pt x="18" y="232"/>
                    </a:lnTo>
                    <a:lnTo>
                      <a:pt x="20" y="240"/>
                    </a:lnTo>
                    <a:lnTo>
                      <a:pt x="18" y="246"/>
                    </a:lnTo>
                    <a:lnTo>
                      <a:pt x="14" y="246"/>
                    </a:lnTo>
                    <a:lnTo>
                      <a:pt x="8" y="244"/>
                    </a:lnTo>
                    <a:lnTo>
                      <a:pt x="0" y="248"/>
                    </a:lnTo>
                    <a:close/>
                  </a:path>
                </a:pathLst>
              </a:custGeom>
              <a:grpFill/>
              <a:ln w="3175" cap="flat" cmpd="sng">
                <a:solidFill>
                  <a:schemeClr val="accent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38" name="Freeform 34">
                <a:extLst>
                  <a:ext uri="{FF2B5EF4-FFF2-40B4-BE49-F238E27FC236}">
                    <a16:creationId xmlns:a16="http://schemas.microsoft.com/office/drawing/2014/main" id="{4E87E856-E1EB-4DEC-A4D1-774984984778}"/>
                  </a:ext>
                </a:extLst>
              </p:cNvPr>
              <p:cNvSpPr>
                <a:spLocks/>
              </p:cNvSpPr>
              <p:nvPr/>
            </p:nvSpPr>
            <p:spPr bwMode="gray">
              <a:xfrm>
                <a:off x="3213" y="2112"/>
                <a:ext cx="392" cy="364"/>
              </a:xfrm>
              <a:custGeom>
                <a:avLst/>
                <a:gdLst>
                  <a:gd name="T0" fmla="*/ 0 w 392"/>
                  <a:gd name="T1" fmla="*/ 16 h 360"/>
                  <a:gd name="T2" fmla="*/ 352 w 392"/>
                  <a:gd name="T3" fmla="*/ 0 h 360"/>
                  <a:gd name="T4" fmla="*/ 350 w 392"/>
                  <a:gd name="T5" fmla="*/ 4 h 360"/>
                  <a:gd name="T6" fmla="*/ 358 w 392"/>
                  <a:gd name="T7" fmla="*/ 10 h 360"/>
                  <a:gd name="T8" fmla="*/ 362 w 392"/>
                  <a:gd name="T9" fmla="*/ 18 h 360"/>
                  <a:gd name="T10" fmla="*/ 360 w 392"/>
                  <a:gd name="T11" fmla="*/ 26 h 360"/>
                  <a:gd name="T12" fmla="*/ 350 w 392"/>
                  <a:gd name="T13" fmla="*/ 34 h 360"/>
                  <a:gd name="T14" fmla="*/ 340 w 392"/>
                  <a:gd name="T15" fmla="*/ 47 h 360"/>
                  <a:gd name="T16" fmla="*/ 338 w 392"/>
                  <a:gd name="T17" fmla="*/ 53 h 360"/>
                  <a:gd name="T18" fmla="*/ 392 w 392"/>
                  <a:gd name="T19" fmla="*/ 49 h 360"/>
                  <a:gd name="T20" fmla="*/ 390 w 392"/>
                  <a:gd name="T21" fmla="*/ 55 h 360"/>
                  <a:gd name="T22" fmla="*/ 392 w 392"/>
                  <a:gd name="T23" fmla="*/ 59 h 360"/>
                  <a:gd name="T24" fmla="*/ 388 w 392"/>
                  <a:gd name="T25" fmla="*/ 67 h 360"/>
                  <a:gd name="T26" fmla="*/ 378 w 392"/>
                  <a:gd name="T27" fmla="*/ 77 h 360"/>
                  <a:gd name="T28" fmla="*/ 374 w 392"/>
                  <a:gd name="T29" fmla="*/ 99 h 360"/>
                  <a:gd name="T30" fmla="*/ 364 w 392"/>
                  <a:gd name="T31" fmla="*/ 111 h 360"/>
                  <a:gd name="T32" fmla="*/ 366 w 392"/>
                  <a:gd name="T33" fmla="*/ 125 h 360"/>
                  <a:gd name="T34" fmla="*/ 364 w 392"/>
                  <a:gd name="T35" fmla="*/ 144 h 360"/>
                  <a:gd name="T36" fmla="*/ 362 w 392"/>
                  <a:gd name="T37" fmla="*/ 144 h 360"/>
                  <a:gd name="T38" fmla="*/ 354 w 392"/>
                  <a:gd name="T39" fmla="*/ 154 h 360"/>
                  <a:gd name="T40" fmla="*/ 352 w 392"/>
                  <a:gd name="T41" fmla="*/ 158 h 360"/>
                  <a:gd name="T42" fmla="*/ 336 w 392"/>
                  <a:gd name="T43" fmla="*/ 172 h 360"/>
                  <a:gd name="T44" fmla="*/ 332 w 392"/>
                  <a:gd name="T45" fmla="*/ 188 h 360"/>
                  <a:gd name="T46" fmla="*/ 332 w 392"/>
                  <a:gd name="T47" fmla="*/ 202 h 360"/>
                  <a:gd name="T48" fmla="*/ 330 w 392"/>
                  <a:gd name="T49" fmla="*/ 212 h 360"/>
                  <a:gd name="T50" fmla="*/ 316 w 392"/>
                  <a:gd name="T51" fmla="*/ 220 h 360"/>
                  <a:gd name="T52" fmla="*/ 306 w 392"/>
                  <a:gd name="T53" fmla="*/ 237 h 360"/>
                  <a:gd name="T54" fmla="*/ 302 w 392"/>
                  <a:gd name="T55" fmla="*/ 241 h 360"/>
                  <a:gd name="T56" fmla="*/ 302 w 392"/>
                  <a:gd name="T57" fmla="*/ 253 h 360"/>
                  <a:gd name="T58" fmla="*/ 294 w 392"/>
                  <a:gd name="T59" fmla="*/ 263 h 360"/>
                  <a:gd name="T60" fmla="*/ 294 w 392"/>
                  <a:gd name="T61" fmla="*/ 273 h 360"/>
                  <a:gd name="T62" fmla="*/ 290 w 392"/>
                  <a:gd name="T63" fmla="*/ 285 h 360"/>
                  <a:gd name="T64" fmla="*/ 282 w 392"/>
                  <a:gd name="T65" fmla="*/ 299 h 360"/>
                  <a:gd name="T66" fmla="*/ 284 w 392"/>
                  <a:gd name="T67" fmla="*/ 315 h 360"/>
                  <a:gd name="T68" fmla="*/ 292 w 392"/>
                  <a:gd name="T69" fmla="*/ 324 h 360"/>
                  <a:gd name="T70" fmla="*/ 294 w 392"/>
                  <a:gd name="T71" fmla="*/ 334 h 360"/>
                  <a:gd name="T72" fmla="*/ 296 w 392"/>
                  <a:gd name="T73" fmla="*/ 336 h 360"/>
                  <a:gd name="T74" fmla="*/ 296 w 392"/>
                  <a:gd name="T75" fmla="*/ 340 h 360"/>
                  <a:gd name="T76" fmla="*/ 292 w 392"/>
                  <a:gd name="T77" fmla="*/ 344 h 360"/>
                  <a:gd name="T78" fmla="*/ 290 w 392"/>
                  <a:gd name="T79" fmla="*/ 352 h 360"/>
                  <a:gd name="T80" fmla="*/ 290 w 392"/>
                  <a:gd name="T81" fmla="*/ 358 h 360"/>
                  <a:gd name="T82" fmla="*/ 50 w 392"/>
                  <a:gd name="T83" fmla="*/ 364 h 360"/>
                  <a:gd name="T84" fmla="*/ 50 w 392"/>
                  <a:gd name="T85" fmla="*/ 311 h 360"/>
                  <a:gd name="T86" fmla="*/ 38 w 392"/>
                  <a:gd name="T87" fmla="*/ 309 h 360"/>
                  <a:gd name="T88" fmla="*/ 28 w 392"/>
                  <a:gd name="T89" fmla="*/ 313 h 360"/>
                  <a:gd name="T90" fmla="*/ 24 w 392"/>
                  <a:gd name="T91" fmla="*/ 311 h 360"/>
                  <a:gd name="T92" fmla="*/ 12 w 392"/>
                  <a:gd name="T93" fmla="*/ 303 h 360"/>
                  <a:gd name="T94" fmla="*/ 14 w 392"/>
                  <a:gd name="T95" fmla="*/ 125 h 360"/>
                  <a:gd name="T96" fmla="*/ 0 w 392"/>
                  <a:gd name="T97" fmla="*/ 16 h 36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392" h="360">
                    <a:moveTo>
                      <a:pt x="0" y="16"/>
                    </a:moveTo>
                    <a:lnTo>
                      <a:pt x="352" y="0"/>
                    </a:lnTo>
                    <a:lnTo>
                      <a:pt x="350" y="4"/>
                    </a:lnTo>
                    <a:lnTo>
                      <a:pt x="358" y="10"/>
                    </a:lnTo>
                    <a:lnTo>
                      <a:pt x="362" y="18"/>
                    </a:lnTo>
                    <a:lnTo>
                      <a:pt x="360" y="26"/>
                    </a:lnTo>
                    <a:lnTo>
                      <a:pt x="350" y="34"/>
                    </a:lnTo>
                    <a:lnTo>
                      <a:pt x="340" y="46"/>
                    </a:lnTo>
                    <a:lnTo>
                      <a:pt x="338" y="52"/>
                    </a:lnTo>
                    <a:lnTo>
                      <a:pt x="392" y="48"/>
                    </a:lnTo>
                    <a:lnTo>
                      <a:pt x="390" y="54"/>
                    </a:lnTo>
                    <a:lnTo>
                      <a:pt x="392" y="58"/>
                    </a:lnTo>
                    <a:lnTo>
                      <a:pt x="388" y="66"/>
                    </a:lnTo>
                    <a:lnTo>
                      <a:pt x="378" y="76"/>
                    </a:lnTo>
                    <a:lnTo>
                      <a:pt x="374" y="98"/>
                    </a:lnTo>
                    <a:lnTo>
                      <a:pt x="364" y="110"/>
                    </a:lnTo>
                    <a:lnTo>
                      <a:pt x="366" y="124"/>
                    </a:lnTo>
                    <a:lnTo>
                      <a:pt x="364" y="142"/>
                    </a:lnTo>
                    <a:lnTo>
                      <a:pt x="362" y="142"/>
                    </a:lnTo>
                    <a:lnTo>
                      <a:pt x="354" y="152"/>
                    </a:lnTo>
                    <a:lnTo>
                      <a:pt x="352" y="156"/>
                    </a:lnTo>
                    <a:lnTo>
                      <a:pt x="336" y="170"/>
                    </a:lnTo>
                    <a:lnTo>
                      <a:pt x="332" y="186"/>
                    </a:lnTo>
                    <a:lnTo>
                      <a:pt x="332" y="200"/>
                    </a:lnTo>
                    <a:lnTo>
                      <a:pt x="330" y="210"/>
                    </a:lnTo>
                    <a:lnTo>
                      <a:pt x="316" y="218"/>
                    </a:lnTo>
                    <a:lnTo>
                      <a:pt x="306" y="234"/>
                    </a:lnTo>
                    <a:lnTo>
                      <a:pt x="302" y="238"/>
                    </a:lnTo>
                    <a:lnTo>
                      <a:pt x="302" y="250"/>
                    </a:lnTo>
                    <a:lnTo>
                      <a:pt x="294" y="260"/>
                    </a:lnTo>
                    <a:lnTo>
                      <a:pt x="294" y="270"/>
                    </a:lnTo>
                    <a:lnTo>
                      <a:pt x="290" y="282"/>
                    </a:lnTo>
                    <a:lnTo>
                      <a:pt x="282" y="296"/>
                    </a:lnTo>
                    <a:lnTo>
                      <a:pt x="284" y="312"/>
                    </a:lnTo>
                    <a:lnTo>
                      <a:pt x="292" y="320"/>
                    </a:lnTo>
                    <a:lnTo>
                      <a:pt x="294" y="330"/>
                    </a:lnTo>
                    <a:lnTo>
                      <a:pt x="296" y="332"/>
                    </a:lnTo>
                    <a:lnTo>
                      <a:pt x="296" y="336"/>
                    </a:lnTo>
                    <a:lnTo>
                      <a:pt x="292" y="340"/>
                    </a:lnTo>
                    <a:lnTo>
                      <a:pt x="290" y="348"/>
                    </a:lnTo>
                    <a:lnTo>
                      <a:pt x="290" y="354"/>
                    </a:lnTo>
                    <a:lnTo>
                      <a:pt x="50" y="360"/>
                    </a:lnTo>
                    <a:lnTo>
                      <a:pt x="50" y="308"/>
                    </a:lnTo>
                    <a:lnTo>
                      <a:pt x="38" y="306"/>
                    </a:lnTo>
                    <a:lnTo>
                      <a:pt x="28" y="310"/>
                    </a:lnTo>
                    <a:lnTo>
                      <a:pt x="24" y="308"/>
                    </a:lnTo>
                    <a:lnTo>
                      <a:pt x="12" y="300"/>
                    </a:lnTo>
                    <a:lnTo>
                      <a:pt x="14" y="124"/>
                    </a:lnTo>
                    <a:lnTo>
                      <a:pt x="0" y="16"/>
                    </a:lnTo>
                    <a:close/>
                  </a:path>
                </a:pathLst>
              </a:custGeom>
              <a:grpFill/>
              <a:ln w="3175" cap="flat" cmpd="sng">
                <a:solidFill>
                  <a:schemeClr val="accent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39" name="Freeform 35">
                <a:extLst>
                  <a:ext uri="{FF2B5EF4-FFF2-40B4-BE49-F238E27FC236}">
                    <a16:creationId xmlns:a16="http://schemas.microsoft.com/office/drawing/2014/main" id="{1073ACFD-0DBC-40A8-A9E3-39DBC9A7396E}"/>
                  </a:ext>
                </a:extLst>
              </p:cNvPr>
              <p:cNvSpPr>
                <a:spLocks/>
              </p:cNvSpPr>
              <p:nvPr/>
            </p:nvSpPr>
            <p:spPr bwMode="gray">
              <a:xfrm>
                <a:off x="1678" y="1453"/>
                <a:ext cx="450" cy="555"/>
              </a:xfrm>
              <a:custGeom>
                <a:avLst/>
                <a:gdLst>
                  <a:gd name="T0" fmla="*/ 396 w 446"/>
                  <a:gd name="T1" fmla="*/ 555 h 554"/>
                  <a:gd name="T2" fmla="*/ 450 w 446"/>
                  <a:gd name="T3" fmla="*/ 158 h 554"/>
                  <a:gd name="T4" fmla="*/ 303 w 446"/>
                  <a:gd name="T5" fmla="*/ 136 h 554"/>
                  <a:gd name="T6" fmla="*/ 317 w 446"/>
                  <a:gd name="T7" fmla="*/ 40 h 554"/>
                  <a:gd name="T8" fmla="*/ 97 w 446"/>
                  <a:gd name="T9" fmla="*/ 0 h 554"/>
                  <a:gd name="T10" fmla="*/ 0 w 446"/>
                  <a:gd name="T11" fmla="*/ 493 h 554"/>
                  <a:gd name="T12" fmla="*/ 0 w 446"/>
                  <a:gd name="T13" fmla="*/ 493 h 554"/>
                  <a:gd name="T14" fmla="*/ 396 w 446"/>
                  <a:gd name="T15" fmla="*/ 555 h 55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46" h="554">
                    <a:moveTo>
                      <a:pt x="392" y="554"/>
                    </a:moveTo>
                    <a:lnTo>
                      <a:pt x="446" y="158"/>
                    </a:lnTo>
                    <a:lnTo>
                      <a:pt x="300" y="136"/>
                    </a:lnTo>
                    <a:lnTo>
                      <a:pt x="314" y="40"/>
                    </a:lnTo>
                    <a:lnTo>
                      <a:pt x="96" y="0"/>
                    </a:lnTo>
                    <a:lnTo>
                      <a:pt x="0" y="492"/>
                    </a:lnTo>
                    <a:lnTo>
                      <a:pt x="392" y="554"/>
                    </a:lnTo>
                    <a:close/>
                  </a:path>
                </a:pathLst>
              </a:custGeom>
              <a:grpFill/>
              <a:ln w="3175" cap="flat" cmpd="sng">
                <a:solidFill>
                  <a:schemeClr val="accent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40" name="Freeform 36">
                <a:extLst>
                  <a:ext uri="{FF2B5EF4-FFF2-40B4-BE49-F238E27FC236}">
                    <a16:creationId xmlns:a16="http://schemas.microsoft.com/office/drawing/2014/main" id="{5CA34DAC-B6B3-46E5-BC9F-853396C14F6D}"/>
                  </a:ext>
                </a:extLst>
              </p:cNvPr>
              <p:cNvSpPr>
                <a:spLocks/>
              </p:cNvSpPr>
              <p:nvPr/>
            </p:nvSpPr>
            <p:spPr bwMode="gray">
              <a:xfrm>
                <a:off x="1754" y="743"/>
                <a:ext cx="811" cy="513"/>
              </a:xfrm>
              <a:custGeom>
                <a:avLst/>
                <a:gdLst>
                  <a:gd name="T0" fmla="*/ 284 w 806"/>
                  <a:gd name="T1" fmla="*/ 453 h 510"/>
                  <a:gd name="T2" fmla="*/ 276 w 806"/>
                  <a:gd name="T3" fmla="*/ 503 h 510"/>
                  <a:gd name="T4" fmla="*/ 268 w 806"/>
                  <a:gd name="T5" fmla="*/ 483 h 510"/>
                  <a:gd name="T6" fmla="*/ 248 w 806"/>
                  <a:gd name="T7" fmla="*/ 481 h 510"/>
                  <a:gd name="T8" fmla="*/ 229 w 806"/>
                  <a:gd name="T9" fmla="*/ 489 h 510"/>
                  <a:gd name="T10" fmla="*/ 217 w 806"/>
                  <a:gd name="T11" fmla="*/ 485 h 510"/>
                  <a:gd name="T12" fmla="*/ 193 w 806"/>
                  <a:gd name="T13" fmla="*/ 481 h 510"/>
                  <a:gd name="T14" fmla="*/ 181 w 806"/>
                  <a:gd name="T15" fmla="*/ 489 h 510"/>
                  <a:gd name="T16" fmla="*/ 161 w 806"/>
                  <a:gd name="T17" fmla="*/ 481 h 510"/>
                  <a:gd name="T18" fmla="*/ 151 w 806"/>
                  <a:gd name="T19" fmla="*/ 493 h 510"/>
                  <a:gd name="T20" fmla="*/ 135 w 806"/>
                  <a:gd name="T21" fmla="*/ 477 h 510"/>
                  <a:gd name="T22" fmla="*/ 139 w 806"/>
                  <a:gd name="T23" fmla="*/ 461 h 510"/>
                  <a:gd name="T24" fmla="*/ 129 w 806"/>
                  <a:gd name="T25" fmla="*/ 445 h 510"/>
                  <a:gd name="T26" fmla="*/ 113 w 806"/>
                  <a:gd name="T27" fmla="*/ 431 h 510"/>
                  <a:gd name="T28" fmla="*/ 119 w 806"/>
                  <a:gd name="T29" fmla="*/ 416 h 510"/>
                  <a:gd name="T30" fmla="*/ 107 w 806"/>
                  <a:gd name="T31" fmla="*/ 392 h 510"/>
                  <a:gd name="T32" fmla="*/ 109 w 806"/>
                  <a:gd name="T33" fmla="*/ 360 h 510"/>
                  <a:gd name="T34" fmla="*/ 101 w 806"/>
                  <a:gd name="T35" fmla="*/ 354 h 510"/>
                  <a:gd name="T36" fmla="*/ 97 w 806"/>
                  <a:gd name="T37" fmla="*/ 346 h 510"/>
                  <a:gd name="T38" fmla="*/ 72 w 806"/>
                  <a:gd name="T39" fmla="*/ 364 h 510"/>
                  <a:gd name="T40" fmla="*/ 54 w 806"/>
                  <a:gd name="T41" fmla="*/ 352 h 510"/>
                  <a:gd name="T42" fmla="*/ 56 w 806"/>
                  <a:gd name="T43" fmla="*/ 338 h 510"/>
                  <a:gd name="T44" fmla="*/ 68 w 806"/>
                  <a:gd name="T45" fmla="*/ 322 h 510"/>
                  <a:gd name="T46" fmla="*/ 66 w 806"/>
                  <a:gd name="T47" fmla="*/ 312 h 510"/>
                  <a:gd name="T48" fmla="*/ 74 w 806"/>
                  <a:gd name="T49" fmla="*/ 290 h 510"/>
                  <a:gd name="T50" fmla="*/ 89 w 806"/>
                  <a:gd name="T51" fmla="*/ 253 h 510"/>
                  <a:gd name="T52" fmla="*/ 68 w 806"/>
                  <a:gd name="T53" fmla="*/ 245 h 510"/>
                  <a:gd name="T54" fmla="*/ 58 w 806"/>
                  <a:gd name="T55" fmla="*/ 237 h 510"/>
                  <a:gd name="T56" fmla="*/ 50 w 806"/>
                  <a:gd name="T57" fmla="*/ 211 h 510"/>
                  <a:gd name="T58" fmla="*/ 20 w 806"/>
                  <a:gd name="T59" fmla="*/ 169 h 510"/>
                  <a:gd name="T60" fmla="*/ 8 w 806"/>
                  <a:gd name="T61" fmla="*/ 153 h 510"/>
                  <a:gd name="T62" fmla="*/ 16 w 806"/>
                  <a:gd name="T63" fmla="*/ 139 h 510"/>
                  <a:gd name="T64" fmla="*/ 0 w 806"/>
                  <a:gd name="T65" fmla="*/ 95 h 510"/>
                  <a:gd name="T66" fmla="*/ 93 w 806"/>
                  <a:gd name="T67" fmla="*/ 12 h 510"/>
                  <a:gd name="T68" fmla="*/ 493 w 806"/>
                  <a:gd name="T69" fmla="*/ 80 h 510"/>
                  <a:gd name="T70" fmla="*/ 787 w 806"/>
                  <a:gd name="T71" fmla="*/ 416 h 51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06" h="510">
                    <a:moveTo>
                      <a:pt x="772" y="510"/>
                    </a:moveTo>
                    <a:lnTo>
                      <a:pt x="282" y="450"/>
                    </a:lnTo>
                    <a:lnTo>
                      <a:pt x="274" y="500"/>
                    </a:lnTo>
                    <a:lnTo>
                      <a:pt x="268" y="492"/>
                    </a:lnTo>
                    <a:lnTo>
                      <a:pt x="266" y="480"/>
                    </a:lnTo>
                    <a:lnTo>
                      <a:pt x="256" y="472"/>
                    </a:lnTo>
                    <a:lnTo>
                      <a:pt x="246" y="478"/>
                    </a:lnTo>
                    <a:lnTo>
                      <a:pt x="248" y="486"/>
                    </a:lnTo>
                    <a:lnTo>
                      <a:pt x="228" y="486"/>
                    </a:lnTo>
                    <a:lnTo>
                      <a:pt x="224" y="488"/>
                    </a:lnTo>
                    <a:lnTo>
                      <a:pt x="216" y="482"/>
                    </a:lnTo>
                    <a:lnTo>
                      <a:pt x="196" y="482"/>
                    </a:lnTo>
                    <a:lnTo>
                      <a:pt x="192" y="478"/>
                    </a:lnTo>
                    <a:lnTo>
                      <a:pt x="188" y="478"/>
                    </a:lnTo>
                    <a:lnTo>
                      <a:pt x="180" y="486"/>
                    </a:lnTo>
                    <a:lnTo>
                      <a:pt x="174" y="484"/>
                    </a:lnTo>
                    <a:lnTo>
                      <a:pt x="160" y="478"/>
                    </a:lnTo>
                    <a:lnTo>
                      <a:pt x="154" y="480"/>
                    </a:lnTo>
                    <a:lnTo>
                      <a:pt x="150" y="490"/>
                    </a:lnTo>
                    <a:lnTo>
                      <a:pt x="140" y="484"/>
                    </a:lnTo>
                    <a:lnTo>
                      <a:pt x="134" y="474"/>
                    </a:lnTo>
                    <a:lnTo>
                      <a:pt x="134" y="470"/>
                    </a:lnTo>
                    <a:lnTo>
                      <a:pt x="138" y="458"/>
                    </a:lnTo>
                    <a:lnTo>
                      <a:pt x="136" y="450"/>
                    </a:lnTo>
                    <a:lnTo>
                      <a:pt x="128" y="442"/>
                    </a:lnTo>
                    <a:lnTo>
                      <a:pt x="120" y="442"/>
                    </a:lnTo>
                    <a:lnTo>
                      <a:pt x="112" y="428"/>
                    </a:lnTo>
                    <a:lnTo>
                      <a:pt x="118" y="420"/>
                    </a:lnTo>
                    <a:lnTo>
                      <a:pt x="118" y="414"/>
                    </a:lnTo>
                    <a:lnTo>
                      <a:pt x="110" y="402"/>
                    </a:lnTo>
                    <a:lnTo>
                      <a:pt x="106" y="390"/>
                    </a:lnTo>
                    <a:lnTo>
                      <a:pt x="106" y="370"/>
                    </a:lnTo>
                    <a:lnTo>
                      <a:pt x="108" y="358"/>
                    </a:lnTo>
                    <a:lnTo>
                      <a:pt x="104" y="354"/>
                    </a:lnTo>
                    <a:lnTo>
                      <a:pt x="100" y="352"/>
                    </a:lnTo>
                    <a:lnTo>
                      <a:pt x="98" y="344"/>
                    </a:lnTo>
                    <a:lnTo>
                      <a:pt x="96" y="344"/>
                    </a:lnTo>
                    <a:lnTo>
                      <a:pt x="92" y="344"/>
                    </a:lnTo>
                    <a:lnTo>
                      <a:pt x="72" y="362"/>
                    </a:lnTo>
                    <a:lnTo>
                      <a:pt x="68" y="362"/>
                    </a:lnTo>
                    <a:lnTo>
                      <a:pt x="54" y="350"/>
                    </a:lnTo>
                    <a:lnTo>
                      <a:pt x="58" y="342"/>
                    </a:lnTo>
                    <a:lnTo>
                      <a:pt x="56" y="336"/>
                    </a:lnTo>
                    <a:lnTo>
                      <a:pt x="56" y="328"/>
                    </a:lnTo>
                    <a:lnTo>
                      <a:pt x="68" y="320"/>
                    </a:lnTo>
                    <a:lnTo>
                      <a:pt x="68" y="310"/>
                    </a:lnTo>
                    <a:lnTo>
                      <a:pt x="66" y="310"/>
                    </a:lnTo>
                    <a:lnTo>
                      <a:pt x="68" y="294"/>
                    </a:lnTo>
                    <a:lnTo>
                      <a:pt x="74" y="288"/>
                    </a:lnTo>
                    <a:lnTo>
                      <a:pt x="72" y="284"/>
                    </a:lnTo>
                    <a:lnTo>
                      <a:pt x="88" y="252"/>
                    </a:lnTo>
                    <a:lnTo>
                      <a:pt x="84" y="246"/>
                    </a:lnTo>
                    <a:lnTo>
                      <a:pt x="68" y="244"/>
                    </a:lnTo>
                    <a:lnTo>
                      <a:pt x="68" y="236"/>
                    </a:lnTo>
                    <a:lnTo>
                      <a:pt x="58" y="236"/>
                    </a:lnTo>
                    <a:lnTo>
                      <a:pt x="52" y="222"/>
                    </a:lnTo>
                    <a:lnTo>
                      <a:pt x="50" y="210"/>
                    </a:lnTo>
                    <a:lnTo>
                      <a:pt x="38" y="184"/>
                    </a:lnTo>
                    <a:lnTo>
                      <a:pt x="20" y="168"/>
                    </a:lnTo>
                    <a:lnTo>
                      <a:pt x="12" y="156"/>
                    </a:lnTo>
                    <a:lnTo>
                      <a:pt x="8" y="152"/>
                    </a:lnTo>
                    <a:lnTo>
                      <a:pt x="12" y="146"/>
                    </a:lnTo>
                    <a:lnTo>
                      <a:pt x="16" y="138"/>
                    </a:lnTo>
                    <a:lnTo>
                      <a:pt x="12" y="120"/>
                    </a:lnTo>
                    <a:lnTo>
                      <a:pt x="0" y="94"/>
                    </a:lnTo>
                    <a:lnTo>
                      <a:pt x="18" y="0"/>
                    </a:lnTo>
                    <a:lnTo>
                      <a:pt x="92" y="12"/>
                    </a:lnTo>
                    <a:lnTo>
                      <a:pt x="288" y="46"/>
                    </a:lnTo>
                    <a:lnTo>
                      <a:pt x="490" y="80"/>
                    </a:lnTo>
                    <a:lnTo>
                      <a:pt x="806" y="112"/>
                    </a:lnTo>
                    <a:lnTo>
                      <a:pt x="782" y="414"/>
                    </a:lnTo>
                    <a:lnTo>
                      <a:pt x="772" y="510"/>
                    </a:lnTo>
                    <a:close/>
                  </a:path>
                </a:pathLst>
              </a:custGeom>
              <a:grpFill/>
              <a:ln w="3175" cap="flat" cmpd="sng">
                <a:solidFill>
                  <a:schemeClr val="accent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41" name="Freeform 37">
                <a:extLst>
                  <a:ext uri="{FF2B5EF4-FFF2-40B4-BE49-F238E27FC236}">
                    <a16:creationId xmlns:a16="http://schemas.microsoft.com/office/drawing/2014/main" id="{0D6B413D-02D2-405C-BAC0-220A8178FC8C}"/>
                  </a:ext>
                </a:extLst>
              </p:cNvPr>
              <p:cNvSpPr>
                <a:spLocks/>
              </p:cNvSpPr>
              <p:nvPr/>
            </p:nvSpPr>
            <p:spPr bwMode="gray">
              <a:xfrm>
                <a:off x="1981" y="1195"/>
                <a:ext cx="548" cy="457"/>
              </a:xfrm>
              <a:custGeom>
                <a:avLst/>
                <a:gdLst>
                  <a:gd name="T0" fmla="*/ 516 w 548"/>
                  <a:gd name="T1" fmla="*/ 457 h 456"/>
                  <a:gd name="T2" fmla="*/ 532 w 548"/>
                  <a:gd name="T3" fmla="*/ 257 h 456"/>
                  <a:gd name="T4" fmla="*/ 548 w 548"/>
                  <a:gd name="T5" fmla="*/ 60 h 456"/>
                  <a:gd name="T6" fmla="*/ 58 w 548"/>
                  <a:gd name="T7" fmla="*/ 0 h 456"/>
                  <a:gd name="T8" fmla="*/ 50 w 548"/>
                  <a:gd name="T9" fmla="*/ 50 h 456"/>
                  <a:gd name="T10" fmla="*/ 16 w 548"/>
                  <a:gd name="T11" fmla="*/ 297 h 456"/>
                  <a:gd name="T12" fmla="*/ 14 w 548"/>
                  <a:gd name="T13" fmla="*/ 297 h 456"/>
                  <a:gd name="T14" fmla="*/ 0 w 548"/>
                  <a:gd name="T15" fmla="*/ 393 h 456"/>
                  <a:gd name="T16" fmla="*/ 146 w 548"/>
                  <a:gd name="T17" fmla="*/ 415 h 456"/>
                  <a:gd name="T18" fmla="*/ 516 w 548"/>
                  <a:gd name="T19" fmla="*/ 457 h 456"/>
                  <a:gd name="T20" fmla="*/ 516 w 548"/>
                  <a:gd name="T21" fmla="*/ 457 h 45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48" h="456">
                    <a:moveTo>
                      <a:pt x="516" y="456"/>
                    </a:moveTo>
                    <a:lnTo>
                      <a:pt x="532" y="256"/>
                    </a:lnTo>
                    <a:lnTo>
                      <a:pt x="548" y="60"/>
                    </a:lnTo>
                    <a:lnTo>
                      <a:pt x="58" y="0"/>
                    </a:lnTo>
                    <a:lnTo>
                      <a:pt x="50" y="50"/>
                    </a:lnTo>
                    <a:lnTo>
                      <a:pt x="16" y="296"/>
                    </a:lnTo>
                    <a:lnTo>
                      <a:pt x="14" y="296"/>
                    </a:lnTo>
                    <a:lnTo>
                      <a:pt x="0" y="392"/>
                    </a:lnTo>
                    <a:lnTo>
                      <a:pt x="146" y="414"/>
                    </a:lnTo>
                    <a:lnTo>
                      <a:pt x="516" y="456"/>
                    </a:lnTo>
                    <a:close/>
                  </a:path>
                </a:pathLst>
              </a:custGeom>
              <a:grpFill/>
              <a:ln w="3175" cap="flat" cmpd="sng">
                <a:solidFill>
                  <a:schemeClr val="accent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42" name="Freeform 38">
                <a:extLst>
                  <a:ext uri="{FF2B5EF4-FFF2-40B4-BE49-F238E27FC236}">
                    <a16:creationId xmlns:a16="http://schemas.microsoft.com/office/drawing/2014/main" id="{AFFC1036-5C6E-4E6B-9583-59A28D8BBF33}"/>
                  </a:ext>
                </a:extLst>
              </p:cNvPr>
              <p:cNvSpPr>
                <a:spLocks/>
              </p:cNvSpPr>
              <p:nvPr/>
            </p:nvSpPr>
            <p:spPr bwMode="gray">
              <a:xfrm>
                <a:off x="2541" y="857"/>
                <a:ext cx="518" cy="324"/>
              </a:xfrm>
              <a:custGeom>
                <a:avLst/>
                <a:gdLst>
                  <a:gd name="T0" fmla="*/ 0 w 516"/>
                  <a:gd name="T1" fmla="*/ 302 h 324"/>
                  <a:gd name="T2" fmla="*/ 24 w 516"/>
                  <a:gd name="T3" fmla="*/ 0 h 324"/>
                  <a:gd name="T4" fmla="*/ 253 w 516"/>
                  <a:gd name="T5" fmla="*/ 16 h 324"/>
                  <a:gd name="T6" fmla="*/ 478 w 516"/>
                  <a:gd name="T7" fmla="*/ 22 h 324"/>
                  <a:gd name="T8" fmla="*/ 478 w 516"/>
                  <a:gd name="T9" fmla="*/ 30 h 324"/>
                  <a:gd name="T10" fmla="*/ 486 w 516"/>
                  <a:gd name="T11" fmla="*/ 54 h 324"/>
                  <a:gd name="T12" fmla="*/ 482 w 516"/>
                  <a:gd name="T13" fmla="*/ 62 h 324"/>
                  <a:gd name="T14" fmla="*/ 480 w 516"/>
                  <a:gd name="T15" fmla="*/ 78 h 324"/>
                  <a:gd name="T16" fmla="*/ 482 w 516"/>
                  <a:gd name="T17" fmla="*/ 106 h 324"/>
                  <a:gd name="T18" fmla="*/ 488 w 516"/>
                  <a:gd name="T19" fmla="*/ 138 h 324"/>
                  <a:gd name="T20" fmla="*/ 496 w 516"/>
                  <a:gd name="T21" fmla="*/ 146 h 324"/>
                  <a:gd name="T22" fmla="*/ 502 w 516"/>
                  <a:gd name="T23" fmla="*/ 176 h 324"/>
                  <a:gd name="T24" fmla="*/ 504 w 516"/>
                  <a:gd name="T25" fmla="*/ 226 h 324"/>
                  <a:gd name="T26" fmla="*/ 506 w 516"/>
                  <a:gd name="T27" fmla="*/ 236 h 324"/>
                  <a:gd name="T28" fmla="*/ 506 w 516"/>
                  <a:gd name="T29" fmla="*/ 254 h 324"/>
                  <a:gd name="T30" fmla="*/ 508 w 516"/>
                  <a:gd name="T31" fmla="*/ 260 h 324"/>
                  <a:gd name="T32" fmla="*/ 518 w 516"/>
                  <a:gd name="T33" fmla="*/ 296 h 324"/>
                  <a:gd name="T34" fmla="*/ 518 w 516"/>
                  <a:gd name="T35" fmla="*/ 310 h 324"/>
                  <a:gd name="T36" fmla="*/ 518 w 516"/>
                  <a:gd name="T37" fmla="*/ 324 h 324"/>
                  <a:gd name="T38" fmla="*/ 0 w 516"/>
                  <a:gd name="T39" fmla="*/ 302 h 32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516" h="324">
                    <a:moveTo>
                      <a:pt x="0" y="302"/>
                    </a:moveTo>
                    <a:lnTo>
                      <a:pt x="24" y="0"/>
                    </a:lnTo>
                    <a:lnTo>
                      <a:pt x="252" y="16"/>
                    </a:lnTo>
                    <a:lnTo>
                      <a:pt x="476" y="22"/>
                    </a:lnTo>
                    <a:lnTo>
                      <a:pt x="476" y="30"/>
                    </a:lnTo>
                    <a:lnTo>
                      <a:pt x="484" y="54"/>
                    </a:lnTo>
                    <a:lnTo>
                      <a:pt x="480" y="62"/>
                    </a:lnTo>
                    <a:lnTo>
                      <a:pt x="478" y="78"/>
                    </a:lnTo>
                    <a:lnTo>
                      <a:pt x="480" y="106"/>
                    </a:lnTo>
                    <a:lnTo>
                      <a:pt x="486" y="138"/>
                    </a:lnTo>
                    <a:lnTo>
                      <a:pt x="494" y="146"/>
                    </a:lnTo>
                    <a:lnTo>
                      <a:pt x="500" y="176"/>
                    </a:lnTo>
                    <a:lnTo>
                      <a:pt x="502" y="226"/>
                    </a:lnTo>
                    <a:lnTo>
                      <a:pt x="504" y="236"/>
                    </a:lnTo>
                    <a:lnTo>
                      <a:pt x="504" y="254"/>
                    </a:lnTo>
                    <a:lnTo>
                      <a:pt x="506" y="260"/>
                    </a:lnTo>
                    <a:lnTo>
                      <a:pt x="516" y="296"/>
                    </a:lnTo>
                    <a:lnTo>
                      <a:pt x="516" y="310"/>
                    </a:lnTo>
                    <a:lnTo>
                      <a:pt x="516" y="324"/>
                    </a:lnTo>
                    <a:lnTo>
                      <a:pt x="0" y="302"/>
                    </a:lnTo>
                    <a:close/>
                  </a:path>
                </a:pathLst>
              </a:custGeom>
              <a:grpFill/>
              <a:ln w="3175" cap="flat" cmpd="sng">
                <a:solidFill>
                  <a:schemeClr val="accent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43" name="Freeform 39">
                <a:extLst>
                  <a:ext uri="{FF2B5EF4-FFF2-40B4-BE49-F238E27FC236}">
                    <a16:creationId xmlns:a16="http://schemas.microsoft.com/office/drawing/2014/main" id="{4FD18260-C264-45A5-B6BA-6EFCBB73CC2F}"/>
                  </a:ext>
                </a:extLst>
              </p:cNvPr>
              <p:cNvSpPr>
                <a:spLocks/>
              </p:cNvSpPr>
              <p:nvPr/>
            </p:nvSpPr>
            <p:spPr bwMode="gray">
              <a:xfrm>
                <a:off x="2515" y="1160"/>
                <a:ext cx="554" cy="372"/>
              </a:xfrm>
              <a:custGeom>
                <a:avLst/>
                <a:gdLst>
                  <a:gd name="T0" fmla="*/ 0 w 552"/>
                  <a:gd name="T1" fmla="*/ 292 h 372"/>
                  <a:gd name="T2" fmla="*/ 16 w 552"/>
                  <a:gd name="T3" fmla="*/ 96 h 372"/>
                  <a:gd name="T4" fmla="*/ 26 w 552"/>
                  <a:gd name="T5" fmla="*/ 0 h 372"/>
                  <a:gd name="T6" fmla="*/ 544 w 552"/>
                  <a:gd name="T7" fmla="*/ 22 h 372"/>
                  <a:gd name="T8" fmla="*/ 544 w 552"/>
                  <a:gd name="T9" fmla="*/ 30 h 372"/>
                  <a:gd name="T10" fmla="*/ 540 w 552"/>
                  <a:gd name="T11" fmla="*/ 40 h 372"/>
                  <a:gd name="T12" fmla="*/ 526 w 552"/>
                  <a:gd name="T13" fmla="*/ 54 h 372"/>
                  <a:gd name="T14" fmla="*/ 528 w 552"/>
                  <a:gd name="T15" fmla="*/ 62 h 372"/>
                  <a:gd name="T16" fmla="*/ 554 w 552"/>
                  <a:gd name="T17" fmla="*/ 86 h 372"/>
                  <a:gd name="T18" fmla="*/ 554 w 552"/>
                  <a:gd name="T19" fmla="*/ 268 h 372"/>
                  <a:gd name="T20" fmla="*/ 548 w 552"/>
                  <a:gd name="T21" fmla="*/ 266 h 372"/>
                  <a:gd name="T22" fmla="*/ 542 w 552"/>
                  <a:gd name="T23" fmla="*/ 268 h 372"/>
                  <a:gd name="T24" fmla="*/ 546 w 552"/>
                  <a:gd name="T25" fmla="*/ 274 h 372"/>
                  <a:gd name="T26" fmla="*/ 548 w 552"/>
                  <a:gd name="T27" fmla="*/ 280 h 372"/>
                  <a:gd name="T28" fmla="*/ 544 w 552"/>
                  <a:gd name="T29" fmla="*/ 290 h 372"/>
                  <a:gd name="T30" fmla="*/ 550 w 552"/>
                  <a:gd name="T31" fmla="*/ 294 h 372"/>
                  <a:gd name="T32" fmla="*/ 554 w 552"/>
                  <a:gd name="T33" fmla="*/ 310 h 372"/>
                  <a:gd name="T34" fmla="*/ 548 w 552"/>
                  <a:gd name="T35" fmla="*/ 314 h 372"/>
                  <a:gd name="T36" fmla="*/ 548 w 552"/>
                  <a:gd name="T37" fmla="*/ 324 h 372"/>
                  <a:gd name="T38" fmla="*/ 542 w 552"/>
                  <a:gd name="T39" fmla="*/ 340 h 372"/>
                  <a:gd name="T40" fmla="*/ 548 w 552"/>
                  <a:gd name="T41" fmla="*/ 358 h 372"/>
                  <a:gd name="T42" fmla="*/ 552 w 552"/>
                  <a:gd name="T43" fmla="*/ 368 h 372"/>
                  <a:gd name="T44" fmla="*/ 550 w 552"/>
                  <a:gd name="T45" fmla="*/ 372 h 372"/>
                  <a:gd name="T46" fmla="*/ 536 w 552"/>
                  <a:gd name="T47" fmla="*/ 360 h 372"/>
                  <a:gd name="T48" fmla="*/ 504 w 552"/>
                  <a:gd name="T49" fmla="*/ 340 h 372"/>
                  <a:gd name="T50" fmla="*/ 496 w 552"/>
                  <a:gd name="T51" fmla="*/ 338 h 372"/>
                  <a:gd name="T52" fmla="*/ 482 w 552"/>
                  <a:gd name="T53" fmla="*/ 338 h 372"/>
                  <a:gd name="T54" fmla="*/ 472 w 552"/>
                  <a:gd name="T55" fmla="*/ 344 h 372"/>
                  <a:gd name="T56" fmla="*/ 462 w 552"/>
                  <a:gd name="T57" fmla="*/ 348 h 372"/>
                  <a:gd name="T58" fmla="*/ 450 w 552"/>
                  <a:gd name="T59" fmla="*/ 344 h 372"/>
                  <a:gd name="T60" fmla="*/ 446 w 552"/>
                  <a:gd name="T61" fmla="*/ 332 h 372"/>
                  <a:gd name="T62" fmla="*/ 438 w 552"/>
                  <a:gd name="T63" fmla="*/ 326 h 372"/>
                  <a:gd name="T64" fmla="*/ 428 w 552"/>
                  <a:gd name="T65" fmla="*/ 330 h 372"/>
                  <a:gd name="T66" fmla="*/ 413 w 552"/>
                  <a:gd name="T67" fmla="*/ 330 h 372"/>
                  <a:gd name="T68" fmla="*/ 403 w 552"/>
                  <a:gd name="T69" fmla="*/ 314 h 372"/>
                  <a:gd name="T70" fmla="*/ 0 w 552"/>
                  <a:gd name="T71" fmla="*/ 292 h 37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52" h="372">
                    <a:moveTo>
                      <a:pt x="0" y="292"/>
                    </a:moveTo>
                    <a:lnTo>
                      <a:pt x="16" y="96"/>
                    </a:lnTo>
                    <a:lnTo>
                      <a:pt x="26" y="0"/>
                    </a:lnTo>
                    <a:lnTo>
                      <a:pt x="542" y="22"/>
                    </a:lnTo>
                    <a:lnTo>
                      <a:pt x="542" y="30"/>
                    </a:lnTo>
                    <a:lnTo>
                      <a:pt x="538" y="40"/>
                    </a:lnTo>
                    <a:lnTo>
                      <a:pt x="524" y="54"/>
                    </a:lnTo>
                    <a:lnTo>
                      <a:pt x="526" y="62"/>
                    </a:lnTo>
                    <a:lnTo>
                      <a:pt x="552" y="86"/>
                    </a:lnTo>
                    <a:lnTo>
                      <a:pt x="552" y="268"/>
                    </a:lnTo>
                    <a:lnTo>
                      <a:pt x="546" y="266"/>
                    </a:lnTo>
                    <a:lnTo>
                      <a:pt x="540" y="268"/>
                    </a:lnTo>
                    <a:lnTo>
                      <a:pt x="544" y="274"/>
                    </a:lnTo>
                    <a:lnTo>
                      <a:pt x="546" y="280"/>
                    </a:lnTo>
                    <a:lnTo>
                      <a:pt x="542" y="290"/>
                    </a:lnTo>
                    <a:lnTo>
                      <a:pt x="548" y="294"/>
                    </a:lnTo>
                    <a:lnTo>
                      <a:pt x="552" y="310"/>
                    </a:lnTo>
                    <a:lnTo>
                      <a:pt x="546" y="314"/>
                    </a:lnTo>
                    <a:lnTo>
                      <a:pt x="546" y="324"/>
                    </a:lnTo>
                    <a:lnTo>
                      <a:pt x="540" y="340"/>
                    </a:lnTo>
                    <a:lnTo>
                      <a:pt x="546" y="358"/>
                    </a:lnTo>
                    <a:lnTo>
                      <a:pt x="550" y="368"/>
                    </a:lnTo>
                    <a:lnTo>
                      <a:pt x="548" y="372"/>
                    </a:lnTo>
                    <a:lnTo>
                      <a:pt x="534" y="360"/>
                    </a:lnTo>
                    <a:lnTo>
                      <a:pt x="502" y="340"/>
                    </a:lnTo>
                    <a:lnTo>
                      <a:pt x="494" y="338"/>
                    </a:lnTo>
                    <a:lnTo>
                      <a:pt x="480" y="338"/>
                    </a:lnTo>
                    <a:lnTo>
                      <a:pt x="470" y="344"/>
                    </a:lnTo>
                    <a:lnTo>
                      <a:pt x="460" y="348"/>
                    </a:lnTo>
                    <a:lnTo>
                      <a:pt x="448" y="344"/>
                    </a:lnTo>
                    <a:lnTo>
                      <a:pt x="444" y="332"/>
                    </a:lnTo>
                    <a:lnTo>
                      <a:pt x="436" y="326"/>
                    </a:lnTo>
                    <a:lnTo>
                      <a:pt x="426" y="330"/>
                    </a:lnTo>
                    <a:lnTo>
                      <a:pt x="412" y="330"/>
                    </a:lnTo>
                    <a:lnTo>
                      <a:pt x="402" y="314"/>
                    </a:lnTo>
                    <a:lnTo>
                      <a:pt x="0" y="292"/>
                    </a:lnTo>
                    <a:close/>
                  </a:path>
                </a:pathLst>
              </a:custGeom>
              <a:grpFill/>
              <a:ln w="3175" cap="flat" cmpd="sng">
                <a:solidFill>
                  <a:schemeClr val="accent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44" name="Freeform 40">
                <a:extLst>
                  <a:ext uri="{FF2B5EF4-FFF2-40B4-BE49-F238E27FC236}">
                    <a16:creationId xmlns:a16="http://schemas.microsoft.com/office/drawing/2014/main" id="{46847A3C-C54C-4550-93BD-AB79BDFD42EC}"/>
                  </a:ext>
                </a:extLst>
              </p:cNvPr>
              <p:cNvSpPr>
                <a:spLocks/>
              </p:cNvSpPr>
              <p:nvPr/>
            </p:nvSpPr>
            <p:spPr bwMode="gray">
              <a:xfrm>
                <a:off x="3316" y="1070"/>
                <a:ext cx="419" cy="446"/>
              </a:xfrm>
              <a:custGeom>
                <a:avLst/>
                <a:gdLst>
                  <a:gd name="T0" fmla="*/ 175 w 416"/>
                  <a:gd name="T1" fmla="*/ 436 h 442"/>
                  <a:gd name="T2" fmla="*/ 145 w 416"/>
                  <a:gd name="T3" fmla="*/ 422 h 442"/>
                  <a:gd name="T4" fmla="*/ 135 w 416"/>
                  <a:gd name="T5" fmla="*/ 381 h 442"/>
                  <a:gd name="T6" fmla="*/ 141 w 416"/>
                  <a:gd name="T7" fmla="*/ 365 h 442"/>
                  <a:gd name="T8" fmla="*/ 127 w 416"/>
                  <a:gd name="T9" fmla="*/ 347 h 442"/>
                  <a:gd name="T10" fmla="*/ 125 w 416"/>
                  <a:gd name="T11" fmla="*/ 315 h 442"/>
                  <a:gd name="T12" fmla="*/ 101 w 416"/>
                  <a:gd name="T13" fmla="*/ 295 h 442"/>
                  <a:gd name="T14" fmla="*/ 73 w 416"/>
                  <a:gd name="T15" fmla="*/ 264 h 442"/>
                  <a:gd name="T16" fmla="*/ 46 w 416"/>
                  <a:gd name="T17" fmla="*/ 250 h 442"/>
                  <a:gd name="T18" fmla="*/ 42 w 416"/>
                  <a:gd name="T19" fmla="*/ 244 h 442"/>
                  <a:gd name="T20" fmla="*/ 22 w 416"/>
                  <a:gd name="T21" fmla="*/ 236 h 442"/>
                  <a:gd name="T22" fmla="*/ 10 w 416"/>
                  <a:gd name="T23" fmla="*/ 224 h 442"/>
                  <a:gd name="T24" fmla="*/ 14 w 416"/>
                  <a:gd name="T25" fmla="*/ 182 h 442"/>
                  <a:gd name="T26" fmla="*/ 18 w 416"/>
                  <a:gd name="T27" fmla="*/ 161 h 442"/>
                  <a:gd name="T28" fmla="*/ 0 w 416"/>
                  <a:gd name="T29" fmla="*/ 143 h 442"/>
                  <a:gd name="T30" fmla="*/ 8 w 416"/>
                  <a:gd name="T31" fmla="*/ 125 h 442"/>
                  <a:gd name="T32" fmla="*/ 28 w 416"/>
                  <a:gd name="T33" fmla="*/ 99 h 442"/>
                  <a:gd name="T34" fmla="*/ 40 w 416"/>
                  <a:gd name="T35" fmla="*/ 91 h 442"/>
                  <a:gd name="T36" fmla="*/ 44 w 416"/>
                  <a:gd name="T37" fmla="*/ 32 h 442"/>
                  <a:gd name="T38" fmla="*/ 56 w 416"/>
                  <a:gd name="T39" fmla="*/ 28 h 442"/>
                  <a:gd name="T40" fmla="*/ 79 w 416"/>
                  <a:gd name="T41" fmla="*/ 30 h 442"/>
                  <a:gd name="T42" fmla="*/ 131 w 416"/>
                  <a:gd name="T43" fmla="*/ 0 h 442"/>
                  <a:gd name="T44" fmla="*/ 141 w 416"/>
                  <a:gd name="T45" fmla="*/ 2 h 442"/>
                  <a:gd name="T46" fmla="*/ 137 w 416"/>
                  <a:gd name="T47" fmla="*/ 16 h 442"/>
                  <a:gd name="T48" fmla="*/ 133 w 416"/>
                  <a:gd name="T49" fmla="*/ 34 h 442"/>
                  <a:gd name="T50" fmla="*/ 153 w 416"/>
                  <a:gd name="T51" fmla="*/ 28 h 442"/>
                  <a:gd name="T52" fmla="*/ 169 w 416"/>
                  <a:gd name="T53" fmla="*/ 34 h 442"/>
                  <a:gd name="T54" fmla="*/ 183 w 416"/>
                  <a:gd name="T55" fmla="*/ 42 h 442"/>
                  <a:gd name="T56" fmla="*/ 191 w 416"/>
                  <a:gd name="T57" fmla="*/ 57 h 442"/>
                  <a:gd name="T58" fmla="*/ 262 w 416"/>
                  <a:gd name="T59" fmla="*/ 73 h 442"/>
                  <a:gd name="T60" fmla="*/ 284 w 416"/>
                  <a:gd name="T61" fmla="*/ 85 h 442"/>
                  <a:gd name="T62" fmla="*/ 296 w 416"/>
                  <a:gd name="T63" fmla="*/ 89 h 442"/>
                  <a:gd name="T64" fmla="*/ 304 w 416"/>
                  <a:gd name="T65" fmla="*/ 85 h 442"/>
                  <a:gd name="T66" fmla="*/ 330 w 416"/>
                  <a:gd name="T67" fmla="*/ 91 h 442"/>
                  <a:gd name="T68" fmla="*/ 332 w 416"/>
                  <a:gd name="T69" fmla="*/ 97 h 442"/>
                  <a:gd name="T70" fmla="*/ 342 w 416"/>
                  <a:gd name="T71" fmla="*/ 103 h 442"/>
                  <a:gd name="T72" fmla="*/ 359 w 416"/>
                  <a:gd name="T73" fmla="*/ 119 h 442"/>
                  <a:gd name="T74" fmla="*/ 357 w 416"/>
                  <a:gd name="T75" fmla="*/ 145 h 442"/>
                  <a:gd name="T76" fmla="*/ 371 w 416"/>
                  <a:gd name="T77" fmla="*/ 143 h 442"/>
                  <a:gd name="T78" fmla="*/ 365 w 416"/>
                  <a:gd name="T79" fmla="*/ 153 h 442"/>
                  <a:gd name="T80" fmla="*/ 379 w 416"/>
                  <a:gd name="T81" fmla="*/ 172 h 442"/>
                  <a:gd name="T82" fmla="*/ 363 w 416"/>
                  <a:gd name="T83" fmla="*/ 190 h 442"/>
                  <a:gd name="T84" fmla="*/ 351 w 416"/>
                  <a:gd name="T85" fmla="*/ 220 h 442"/>
                  <a:gd name="T86" fmla="*/ 353 w 416"/>
                  <a:gd name="T87" fmla="*/ 230 h 442"/>
                  <a:gd name="T88" fmla="*/ 375 w 416"/>
                  <a:gd name="T89" fmla="*/ 202 h 442"/>
                  <a:gd name="T90" fmla="*/ 393 w 416"/>
                  <a:gd name="T91" fmla="*/ 190 h 442"/>
                  <a:gd name="T92" fmla="*/ 401 w 416"/>
                  <a:gd name="T93" fmla="*/ 178 h 442"/>
                  <a:gd name="T94" fmla="*/ 403 w 416"/>
                  <a:gd name="T95" fmla="*/ 163 h 442"/>
                  <a:gd name="T96" fmla="*/ 407 w 416"/>
                  <a:gd name="T97" fmla="*/ 155 h 442"/>
                  <a:gd name="T98" fmla="*/ 413 w 416"/>
                  <a:gd name="T99" fmla="*/ 147 h 442"/>
                  <a:gd name="T100" fmla="*/ 419 w 416"/>
                  <a:gd name="T101" fmla="*/ 151 h 442"/>
                  <a:gd name="T102" fmla="*/ 407 w 416"/>
                  <a:gd name="T103" fmla="*/ 190 h 442"/>
                  <a:gd name="T104" fmla="*/ 399 w 416"/>
                  <a:gd name="T105" fmla="*/ 204 h 442"/>
                  <a:gd name="T106" fmla="*/ 391 w 416"/>
                  <a:gd name="T107" fmla="*/ 230 h 442"/>
                  <a:gd name="T108" fmla="*/ 389 w 416"/>
                  <a:gd name="T109" fmla="*/ 260 h 442"/>
                  <a:gd name="T110" fmla="*/ 379 w 416"/>
                  <a:gd name="T111" fmla="*/ 276 h 442"/>
                  <a:gd name="T112" fmla="*/ 383 w 416"/>
                  <a:gd name="T113" fmla="*/ 315 h 442"/>
                  <a:gd name="T114" fmla="*/ 371 w 416"/>
                  <a:gd name="T115" fmla="*/ 345 h 442"/>
                  <a:gd name="T116" fmla="*/ 385 w 416"/>
                  <a:gd name="T117" fmla="*/ 408 h 442"/>
                  <a:gd name="T118" fmla="*/ 385 w 416"/>
                  <a:gd name="T119" fmla="*/ 416 h 442"/>
                  <a:gd name="T120" fmla="*/ 385 w 416"/>
                  <a:gd name="T121" fmla="*/ 432 h 44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416" h="442">
                    <a:moveTo>
                      <a:pt x="176" y="442"/>
                    </a:moveTo>
                    <a:lnTo>
                      <a:pt x="174" y="432"/>
                    </a:lnTo>
                    <a:lnTo>
                      <a:pt x="166" y="426"/>
                    </a:lnTo>
                    <a:lnTo>
                      <a:pt x="144" y="418"/>
                    </a:lnTo>
                    <a:lnTo>
                      <a:pt x="138" y="390"/>
                    </a:lnTo>
                    <a:lnTo>
                      <a:pt x="134" y="378"/>
                    </a:lnTo>
                    <a:lnTo>
                      <a:pt x="138" y="370"/>
                    </a:lnTo>
                    <a:lnTo>
                      <a:pt x="140" y="362"/>
                    </a:lnTo>
                    <a:lnTo>
                      <a:pt x="132" y="356"/>
                    </a:lnTo>
                    <a:lnTo>
                      <a:pt x="126" y="344"/>
                    </a:lnTo>
                    <a:lnTo>
                      <a:pt x="124" y="324"/>
                    </a:lnTo>
                    <a:lnTo>
                      <a:pt x="124" y="312"/>
                    </a:lnTo>
                    <a:lnTo>
                      <a:pt x="122" y="306"/>
                    </a:lnTo>
                    <a:lnTo>
                      <a:pt x="100" y="292"/>
                    </a:lnTo>
                    <a:lnTo>
                      <a:pt x="80" y="276"/>
                    </a:lnTo>
                    <a:lnTo>
                      <a:pt x="72" y="262"/>
                    </a:lnTo>
                    <a:lnTo>
                      <a:pt x="52" y="252"/>
                    </a:lnTo>
                    <a:lnTo>
                      <a:pt x="46" y="248"/>
                    </a:lnTo>
                    <a:lnTo>
                      <a:pt x="46" y="244"/>
                    </a:lnTo>
                    <a:lnTo>
                      <a:pt x="42" y="242"/>
                    </a:lnTo>
                    <a:lnTo>
                      <a:pt x="24" y="238"/>
                    </a:lnTo>
                    <a:lnTo>
                      <a:pt x="22" y="234"/>
                    </a:lnTo>
                    <a:lnTo>
                      <a:pt x="14" y="228"/>
                    </a:lnTo>
                    <a:lnTo>
                      <a:pt x="10" y="222"/>
                    </a:lnTo>
                    <a:lnTo>
                      <a:pt x="10" y="198"/>
                    </a:lnTo>
                    <a:lnTo>
                      <a:pt x="14" y="180"/>
                    </a:lnTo>
                    <a:lnTo>
                      <a:pt x="12" y="170"/>
                    </a:lnTo>
                    <a:lnTo>
                      <a:pt x="18" y="160"/>
                    </a:lnTo>
                    <a:lnTo>
                      <a:pt x="10" y="146"/>
                    </a:lnTo>
                    <a:lnTo>
                      <a:pt x="0" y="142"/>
                    </a:lnTo>
                    <a:lnTo>
                      <a:pt x="6" y="126"/>
                    </a:lnTo>
                    <a:lnTo>
                      <a:pt x="8" y="124"/>
                    </a:lnTo>
                    <a:lnTo>
                      <a:pt x="8" y="114"/>
                    </a:lnTo>
                    <a:lnTo>
                      <a:pt x="28" y="98"/>
                    </a:lnTo>
                    <a:lnTo>
                      <a:pt x="36" y="96"/>
                    </a:lnTo>
                    <a:lnTo>
                      <a:pt x="40" y="90"/>
                    </a:lnTo>
                    <a:lnTo>
                      <a:pt x="38" y="36"/>
                    </a:lnTo>
                    <a:lnTo>
                      <a:pt x="44" y="32"/>
                    </a:lnTo>
                    <a:lnTo>
                      <a:pt x="48" y="24"/>
                    </a:lnTo>
                    <a:lnTo>
                      <a:pt x="56" y="28"/>
                    </a:lnTo>
                    <a:lnTo>
                      <a:pt x="66" y="30"/>
                    </a:lnTo>
                    <a:lnTo>
                      <a:pt x="78" y="30"/>
                    </a:lnTo>
                    <a:lnTo>
                      <a:pt x="96" y="18"/>
                    </a:lnTo>
                    <a:lnTo>
                      <a:pt x="130" y="0"/>
                    </a:lnTo>
                    <a:lnTo>
                      <a:pt x="138" y="0"/>
                    </a:lnTo>
                    <a:lnTo>
                      <a:pt x="140" y="2"/>
                    </a:lnTo>
                    <a:lnTo>
                      <a:pt x="140" y="10"/>
                    </a:lnTo>
                    <a:lnTo>
                      <a:pt x="136" y="16"/>
                    </a:lnTo>
                    <a:lnTo>
                      <a:pt x="136" y="20"/>
                    </a:lnTo>
                    <a:lnTo>
                      <a:pt x="132" y="34"/>
                    </a:lnTo>
                    <a:lnTo>
                      <a:pt x="146" y="28"/>
                    </a:lnTo>
                    <a:lnTo>
                      <a:pt x="152" y="28"/>
                    </a:lnTo>
                    <a:lnTo>
                      <a:pt x="160" y="36"/>
                    </a:lnTo>
                    <a:lnTo>
                      <a:pt x="168" y="34"/>
                    </a:lnTo>
                    <a:lnTo>
                      <a:pt x="172" y="40"/>
                    </a:lnTo>
                    <a:lnTo>
                      <a:pt x="182" y="42"/>
                    </a:lnTo>
                    <a:lnTo>
                      <a:pt x="188" y="46"/>
                    </a:lnTo>
                    <a:lnTo>
                      <a:pt x="190" y="56"/>
                    </a:lnTo>
                    <a:lnTo>
                      <a:pt x="196" y="60"/>
                    </a:lnTo>
                    <a:lnTo>
                      <a:pt x="260" y="72"/>
                    </a:lnTo>
                    <a:lnTo>
                      <a:pt x="268" y="72"/>
                    </a:lnTo>
                    <a:lnTo>
                      <a:pt x="282" y="84"/>
                    </a:lnTo>
                    <a:lnTo>
                      <a:pt x="292" y="84"/>
                    </a:lnTo>
                    <a:lnTo>
                      <a:pt x="294" y="88"/>
                    </a:lnTo>
                    <a:lnTo>
                      <a:pt x="298" y="84"/>
                    </a:lnTo>
                    <a:lnTo>
                      <a:pt x="302" y="84"/>
                    </a:lnTo>
                    <a:lnTo>
                      <a:pt x="318" y="86"/>
                    </a:lnTo>
                    <a:lnTo>
                      <a:pt x="328" y="90"/>
                    </a:lnTo>
                    <a:lnTo>
                      <a:pt x="334" y="94"/>
                    </a:lnTo>
                    <a:lnTo>
                      <a:pt x="330" y="96"/>
                    </a:lnTo>
                    <a:lnTo>
                      <a:pt x="330" y="100"/>
                    </a:lnTo>
                    <a:lnTo>
                      <a:pt x="340" y="102"/>
                    </a:lnTo>
                    <a:lnTo>
                      <a:pt x="354" y="110"/>
                    </a:lnTo>
                    <a:lnTo>
                      <a:pt x="356" y="118"/>
                    </a:lnTo>
                    <a:lnTo>
                      <a:pt x="352" y="142"/>
                    </a:lnTo>
                    <a:lnTo>
                      <a:pt x="354" y="144"/>
                    </a:lnTo>
                    <a:lnTo>
                      <a:pt x="366" y="142"/>
                    </a:lnTo>
                    <a:lnTo>
                      <a:pt x="368" y="142"/>
                    </a:lnTo>
                    <a:lnTo>
                      <a:pt x="366" y="148"/>
                    </a:lnTo>
                    <a:lnTo>
                      <a:pt x="362" y="152"/>
                    </a:lnTo>
                    <a:lnTo>
                      <a:pt x="366" y="164"/>
                    </a:lnTo>
                    <a:lnTo>
                      <a:pt x="376" y="170"/>
                    </a:lnTo>
                    <a:lnTo>
                      <a:pt x="374" y="172"/>
                    </a:lnTo>
                    <a:lnTo>
                      <a:pt x="360" y="188"/>
                    </a:lnTo>
                    <a:lnTo>
                      <a:pt x="352" y="206"/>
                    </a:lnTo>
                    <a:lnTo>
                      <a:pt x="348" y="218"/>
                    </a:lnTo>
                    <a:lnTo>
                      <a:pt x="346" y="224"/>
                    </a:lnTo>
                    <a:lnTo>
                      <a:pt x="350" y="228"/>
                    </a:lnTo>
                    <a:lnTo>
                      <a:pt x="360" y="222"/>
                    </a:lnTo>
                    <a:lnTo>
                      <a:pt x="372" y="200"/>
                    </a:lnTo>
                    <a:lnTo>
                      <a:pt x="384" y="190"/>
                    </a:lnTo>
                    <a:lnTo>
                      <a:pt x="390" y="188"/>
                    </a:lnTo>
                    <a:lnTo>
                      <a:pt x="392" y="182"/>
                    </a:lnTo>
                    <a:lnTo>
                      <a:pt x="398" y="176"/>
                    </a:lnTo>
                    <a:lnTo>
                      <a:pt x="400" y="170"/>
                    </a:lnTo>
                    <a:lnTo>
                      <a:pt x="400" y="162"/>
                    </a:lnTo>
                    <a:lnTo>
                      <a:pt x="400" y="158"/>
                    </a:lnTo>
                    <a:lnTo>
                      <a:pt x="404" y="154"/>
                    </a:lnTo>
                    <a:lnTo>
                      <a:pt x="406" y="148"/>
                    </a:lnTo>
                    <a:lnTo>
                      <a:pt x="410" y="146"/>
                    </a:lnTo>
                    <a:lnTo>
                      <a:pt x="414" y="146"/>
                    </a:lnTo>
                    <a:lnTo>
                      <a:pt x="416" y="150"/>
                    </a:lnTo>
                    <a:lnTo>
                      <a:pt x="414" y="162"/>
                    </a:lnTo>
                    <a:lnTo>
                      <a:pt x="404" y="188"/>
                    </a:lnTo>
                    <a:lnTo>
                      <a:pt x="400" y="194"/>
                    </a:lnTo>
                    <a:lnTo>
                      <a:pt x="396" y="202"/>
                    </a:lnTo>
                    <a:lnTo>
                      <a:pt x="396" y="208"/>
                    </a:lnTo>
                    <a:lnTo>
                      <a:pt x="388" y="228"/>
                    </a:lnTo>
                    <a:lnTo>
                      <a:pt x="388" y="246"/>
                    </a:lnTo>
                    <a:lnTo>
                      <a:pt x="386" y="258"/>
                    </a:lnTo>
                    <a:lnTo>
                      <a:pt x="378" y="268"/>
                    </a:lnTo>
                    <a:lnTo>
                      <a:pt x="376" y="274"/>
                    </a:lnTo>
                    <a:lnTo>
                      <a:pt x="378" y="288"/>
                    </a:lnTo>
                    <a:lnTo>
                      <a:pt x="380" y="312"/>
                    </a:lnTo>
                    <a:lnTo>
                      <a:pt x="376" y="316"/>
                    </a:lnTo>
                    <a:lnTo>
                      <a:pt x="368" y="342"/>
                    </a:lnTo>
                    <a:lnTo>
                      <a:pt x="372" y="378"/>
                    </a:lnTo>
                    <a:lnTo>
                      <a:pt x="382" y="404"/>
                    </a:lnTo>
                    <a:lnTo>
                      <a:pt x="380" y="408"/>
                    </a:lnTo>
                    <a:lnTo>
                      <a:pt x="382" y="412"/>
                    </a:lnTo>
                    <a:lnTo>
                      <a:pt x="380" y="418"/>
                    </a:lnTo>
                    <a:lnTo>
                      <a:pt x="382" y="428"/>
                    </a:lnTo>
                    <a:lnTo>
                      <a:pt x="176" y="442"/>
                    </a:lnTo>
                    <a:close/>
                  </a:path>
                </a:pathLst>
              </a:custGeom>
              <a:grpFill/>
              <a:ln w="3175" cap="flat" cmpd="sng">
                <a:solidFill>
                  <a:schemeClr val="accent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45" name="Freeform 41">
                <a:extLst>
                  <a:ext uri="{FF2B5EF4-FFF2-40B4-BE49-F238E27FC236}">
                    <a16:creationId xmlns:a16="http://schemas.microsoft.com/office/drawing/2014/main" id="{EB5AFB76-789E-4E9A-AC6D-8181402C068A}"/>
                  </a:ext>
                </a:extLst>
              </p:cNvPr>
              <p:cNvSpPr>
                <a:spLocks/>
              </p:cNvSpPr>
              <p:nvPr/>
            </p:nvSpPr>
            <p:spPr bwMode="gray">
              <a:xfrm>
                <a:off x="1530" y="1946"/>
                <a:ext cx="543" cy="626"/>
              </a:xfrm>
              <a:custGeom>
                <a:avLst/>
                <a:gdLst>
                  <a:gd name="T0" fmla="*/ 462 w 538"/>
                  <a:gd name="T1" fmla="*/ 626 h 622"/>
                  <a:gd name="T2" fmla="*/ 543 w 538"/>
                  <a:gd name="T3" fmla="*/ 62 h 622"/>
                  <a:gd name="T4" fmla="*/ 147 w 538"/>
                  <a:gd name="T5" fmla="*/ 0 h 622"/>
                  <a:gd name="T6" fmla="*/ 147 w 538"/>
                  <a:gd name="T7" fmla="*/ 0 h 622"/>
                  <a:gd name="T8" fmla="*/ 139 w 538"/>
                  <a:gd name="T9" fmla="*/ 52 h 622"/>
                  <a:gd name="T10" fmla="*/ 123 w 538"/>
                  <a:gd name="T11" fmla="*/ 95 h 622"/>
                  <a:gd name="T12" fmla="*/ 115 w 538"/>
                  <a:gd name="T13" fmla="*/ 95 h 622"/>
                  <a:gd name="T14" fmla="*/ 109 w 538"/>
                  <a:gd name="T15" fmla="*/ 89 h 622"/>
                  <a:gd name="T16" fmla="*/ 109 w 538"/>
                  <a:gd name="T17" fmla="*/ 85 h 622"/>
                  <a:gd name="T18" fmla="*/ 105 w 538"/>
                  <a:gd name="T19" fmla="*/ 79 h 622"/>
                  <a:gd name="T20" fmla="*/ 89 w 538"/>
                  <a:gd name="T21" fmla="*/ 74 h 622"/>
                  <a:gd name="T22" fmla="*/ 77 w 538"/>
                  <a:gd name="T23" fmla="*/ 76 h 622"/>
                  <a:gd name="T24" fmla="*/ 73 w 538"/>
                  <a:gd name="T25" fmla="*/ 83 h 622"/>
                  <a:gd name="T26" fmla="*/ 77 w 538"/>
                  <a:gd name="T27" fmla="*/ 101 h 622"/>
                  <a:gd name="T28" fmla="*/ 71 w 538"/>
                  <a:gd name="T29" fmla="*/ 147 h 622"/>
                  <a:gd name="T30" fmla="*/ 75 w 538"/>
                  <a:gd name="T31" fmla="*/ 155 h 622"/>
                  <a:gd name="T32" fmla="*/ 69 w 538"/>
                  <a:gd name="T33" fmla="*/ 175 h 622"/>
                  <a:gd name="T34" fmla="*/ 65 w 538"/>
                  <a:gd name="T35" fmla="*/ 183 h 622"/>
                  <a:gd name="T36" fmla="*/ 65 w 538"/>
                  <a:gd name="T37" fmla="*/ 187 h 622"/>
                  <a:gd name="T38" fmla="*/ 65 w 538"/>
                  <a:gd name="T39" fmla="*/ 201 h 622"/>
                  <a:gd name="T40" fmla="*/ 67 w 538"/>
                  <a:gd name="T41" fmla="*/ 207 h 622"/>
                  <a:gd name="T42" fmla="*/ 65 w 538"/>
                  <a:gd name="T43" fmla="*/ 211 h 622"/>
                  <a:gd name="T44" fmla="*/ 71 w 538"/>
                  <a:gd name="T45" fmla="*/ 223 h 622"/>
                  <a:gd name="T46" fmla="*/ 71 w 538"/>
                  <a:gd name="T47" fmla="*/ 233 h 622"/>
                  <a:gd name="T48" fmla="*/ 75 w 538"/>
                  <a:gd name="T49" fmla="*/ 240 h 622"/>
                  <a:gd name="T50" fmla="*/ 77 w 538"/>
                  <a:gd name="T51" fmla="*/ 252 h 622"/>
                  <a:gd name="T52" fmla="*/ 83 w 538"/>
                  <a:gd name="T53" fmla="*/ 256 h 622"/>
                  <a:gd name="T54" fmla="*/ 87 w 538"/>
                  <a:gd name="T55" fmla="*/ 262 h 622"/>
                  <a:gd name="T56" fmla="*/ 89 w 538"/>
                  <a:gd name="T57" fmla="*/ 270 h 622"/>
                  <a:gd name="T58" fmla="*/ 87 w 538"/>
                  <a:gd name="T59" fmla="*/ 274 h 622"/>
                  <a:gd name="T60" fmla="*/ 85 w 538"/>
                  <a:gd name="T61" fmla="*/ 272 h 622"/>
                  <a:gd name="T62" fmla="*/ 75 w 538"/>
                  <a:gd name="T63" fmla="*/ 280 h 622"/>
                  <a:gd name="T64" fmla="*/ 63 w 538"/>
                  <a:gd name="T65" fmla="*/ 284 h 622"/>
                  <a:gd name="T66" fmla="*/ 52 w 538"/>
                  <a:gd name="T67" fmla="*/ 296 h 622"/>
                  <a:gd name="T68" fmla="*/ 46 w 538"/>
                  <a:gd name="T69" fmla="*/ 322 h 622"/>
                  <a:gd name="T70" fmla="*/ 30 w 538"/>
                  <a:gd name="T71" fmla="*/ 342 h 622"/>
                  <a:gd name="T72" fmla="*/ 22 w 538"/>
                  <a:gd name="T73" fmla="*/ 342 h 622"/>
                  <a:gd name="T74" fmla="*/ 22 w 538"/>
                  <a:gd name="T75" fmla="*/ 348 h 622"/>
                  <a:gd name="T76" fmla="*/ 24 w 538"/>
                  <a:gd name="T77" fmla="*/ 356 h 622"/>
                  <a:gd name="T78" fmla="*/ 24 w 538"/>
                  <a:gd name="T79" fmla="*/ 362 h 622"/>
                  <a:gd name="T80" fmla="*/ 20 w 538"/>
                  <a:gd name="T81" fmla="*/ 374 h 622"/>
                  <a:gd name="T82" fmla="*/ 22 w 538"/>
                  <a:gd name="T83" fmla="*/ 380 h 622"/>
                  <a:gd name="T84" fmla="*/ 34 w 538"/>
                  <a:gd name="T85" fmla="*/ 388 h 622"/>
                  <a:gd name="T86" fmla="*/ 36 w 538"/>
                  <a:gd name="T87" fmla="*/ 395 h 622"/>
                  <a:gd name="T88" fmla="*/ 32 w 538"/>
                  <a:gd name="T89" fmla="*/ 399 h 622"/>
                  <a:gd name="T90" fmla="*/ 30 w 538"/>
                  <a:gd name="T91" fmla="*/ 405 h 622"/>
                  <a:gd name="T92" fmla="*/ 24 w 538"/>
                  <a:gd name="T93" fmla="*/ 413 h 622"/>
                  <a:gd name="T94" fmla="*/ 20 w 538"/>
                  <a:gd name="T95" fmla="*/ 411 h 622"/>
                  <a:gd name="T96" fmla="*/ 6 w 538"/>
                  <a:gd name="T97" fmla="*/ 409 h 622"/>
                  <a:gd name="T98" fmla="*/ 0 w 538"/>
                  <a:gd name="T99" fmla="*/ 433 h 622"/>
                  <a:gd name="T100" fmla="*/ 293 w 538"/>
                  <a:gd name="T101" fmla="*/ 600 h 622"/>
                  <a:gd name="T102" fmla="*/ 462 w 538"/>
                  <a:gd name="T103" fmla="*/ 626 h 622"/>
                  <a:gd name="T104" fmla="*/ 462 w 538"/>
                  <a:gd name="T105" fmla="*/ 626 h 62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538" h="622">
                    <a:moveTo>
                      <a:pt x="458" y="622"/>
                    </a:moveTo>
                    <a:lnTo>
                      <a:pt x="538" y="62"/>
                    </a:lnTo>
                    <a:lnTo>
                      <a:pt x="146" y="0"/>
                    </a:lnTo>
                    <a:lnTo>
                      <a:pt x="138" y="52"/>
                    </a:lnTo>
                    <a:lnTo>
                      <a:pt x="122" y="94"/>
                    </a:lnTo>
                    <a:lnTo>
                      <a:pt x="114" y="94"/>
                    </a:lnTo>
                    <a:lnTo>
                      <a:pt x="108" y="88"/>
                    </a:lnTo>
                    <a:lnTo>
                      <a:pt x="108" y="84"/>
                    </a:lnTo>
                    <a:lnTo>
                      <a:pt x="104" y="78"/>
                    </a:lnTo>
                    <a:lnTo>
                      <a:pt x="88" y="74"/>
                    </a:lnTo>
                    <a:lnTo>
                      <a:pt x="76" y="76"/>
                    </a:lnTo>
                    <a:lnTo>
                      <a:pt x="72" y="82"/>
                    </a:lnTo>
                    <a:lnTo>
                      <a:pt x="76" y="100"/>
                    </a:lnTo>
                    <a:lnTo>
                      <a:pt x="70" y="146"/>
                    </a:lnTo>
                    <a:lnTo>
                      <a:pt x="74" y="154"/>
                    </a:lnTo>
                    <a:lnTo>
                      <a:pt x="68" y="174"/>
                    </a:lnTo>
                    <a:lnTo>
                      <a:pt x="64" y="182"/>
                    </a:lnTo>
                    <a:lnTo>
                      <a:pt x="64" y="186"/>
                    </a:lnTo>
                    <a:lnTo>
                      <a:pt x="64" y="200"/>
                    </a:lnTo>
                    <a:lnTo>
                      <a:pt x="66" y="206"/>
                    </a:lnTo>
                    <a:lnTo>
                      <a:pt x="64" y="210"/>
                    </a:lnTo>
                    <a:lnTo>
                      <a:pt x="70" y="222"/>
                    </a:lnTo>
                    <a:lnTo>
                      <a:pt x="70" y="232"/>
                    </a:lnTo>
                    <a:lnTo>
                      <a:pt x="74" y="238"/>
                    </a:lnTo>
                    <a:lnTo>
                      <a:pt x="76" y="250"/>
                    </a:lnTo>
                    <a:lnTo>
                      <a:pt x="82" y="254"/>
                    </a:lnTo>
                    <a:lnTo>
                      <a:pt x="86" y="260"/>
                    </a:lnTo>
                    <a:lnTo>
                      <a:pt x="88" y="268"/>
                    </a:lnTo>
                    <a:lnTo>
                      <a:pt x="86" y="272"/>
                    </a:lnTo>
                    <a:lnTo>
                      <a:pt x="84" y="270"/>
                    </a:lnTo>
                    <a:lnTo>
                      <a:pt x="74" y="278"/>
                    </a:lnTo>
                    <a:lnTo>
                      <a:pt x="62" y="282"/>
                    </a:lnTo>
                    <a:lnTo>
                      <a:pt x="52" y="294"/>
                    </a:lnTo>
                    <a:lnTo>
                      <a:pt x="46" y="320"/>
                    </a:lnTo>
                    <a:lnTo>
                      <a:pt x="30" y="340"/>
                    </a:lnTo>
                    <a:lnTo>
                      <a:pt x="22" y="340"/>
                    </a:lnTo>
                    <a:lnTo>
                      <a:pt x="22" y="346"/>
                    </a:lnTo>
                    <a:lnTo>
                      <a:pt x="24" y="354"/>
                    </a:lnTo>
                    <a:lnTo>
                      <a:pt x="24" y="360"/>
                    </a:lnTo>
                    <a:lnTo>
                      <a:pt x="20" y="372"/>
                    </a:lnTo>
                    <a:lnTo>
                      <a:pt x="22" y="378"/>
                    </a:lnTo>
                    <a:lnTo>
                      <a:pt x="34" y="386"/>
                    </a:lnTo>
                    <a:lnTo>
                      <a:pt x="36" y="392"/>
                    </a:lnTo>
                    <a:lnTo>
                      <a:pt x="32" y="396"/>
                    </a:lnTo>
                    <a:lnTo>
                      <a:pt x="30" y="402"/>
                    </a:lnTo>
                    <a:lnTo>
                      <a:pt x="24" y="410"/>
                    </a:lnTo>
                    <a:lnTo>
                      <a:pt x="20" y="408"/>
                    </a:lnTo>
                    <a:lnTo>
                      <a:pt x="6" y="406"/>
                    </a:lnTo>
                    <a:lnTo>
                      <a:pt x="0" y="430"/>
                    </a:lnTo>
                    <a:lnTo>
                      <a:pt x="290" y="596"/>
                    </a:lnTo>
                    <a:lnTo>
                      <a:pt x="458" y="622"/>
                    </a:lnTo>
                    <a:close/>
                  </a:path>
                </a:pathLst>
              </a:custGeom>
              <a:grpFill/>
              <a:ln w="3175" cap="flat" cmpd="sng">
                <a:solidFill>
                  <a:schemeClr val="accent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46" name="Freeform 42">
                <a:extLst>
                  <a:ext uri="{FF2B5EF4-FFF2-40B4-BE49-F238E27FC236}">
                    <a16:creationId xmlns:a16="http://schemas.microsoft.com/office/drawing/2014/main" id="{0B1DA421-FF7B-4EB1-BD84-9B7023B8A47B}"/>
                  </a:ext>
                </a:extLst>
              </p:cNvPr>
              <p:cNvSpPr>
                <a:spLocks/>
              </p:cNvSpPr>
              <p:nvPr/>
            </p:nvSpPr>
            <p:spPr bwMode="gray">
              <a:xfrm>
                <a:off x="2203" y="2112"/>
                <a:ext cx="1106" cy="1078"/>
              </a:xfrm>
              <a:custGeom>
                <a:avLst/>
                <a:gdLst>
                  <a:gd name="T0" fmla="*/ 1004 w 1102"/>
                  <a:gd name="T1" fmla="*/ 295 h 1074"/>
                  <a:gd name="T2" fmla="*/ 933 w 1102"/>
                  <a:gd name="T3" fmla="*/ 277 h 1074"/>
                  <a:gd name="T4" fmla="*/ 887 w 1102"/>
                  <a:gd name="T5" fmla="*/ 285 h 1074"/>
                  <a:gd name="T6" fmla="*/ 849 w 1102"/>
                  <a:gd name="T7" fmla="*/ 285 h 1074"/>
                  <a:gd name="T8" fmla="*/ 839 w 1102"/>
                  <a:gd name="T9" fmla="*/ 285 h 1074"/>
                  <a:gd name="T10" fmla="*/ 821 w 1102"/>
                  <a:gd name="T11" fmla="*/ 277 h 1074"/>
                  <a:gd name="T12" fmla="*/ 803 w 1102"/>
                  <a:gd name="T13" fmla="*/ 299 h 1074"/>
                  <a:gd name="T14" fmla="*/ 793 w 1102"/>
                  <a:gd name="T15" fmla="*/ 281 h 1074"/>
                  <a:gd name="T16" fmla="*/ 755 w 1102"/>
                  <a:gd name="T17" fmla="*/ 273 h 1074"/>
                  <a:gd name="T18" fmla="*/ 733 w 1102"/>
                  <a:gd name="T19" fmla="*/ 269 h 1074"/>
                  <a:gd name="T20" fmla="*/ 699 w 1102"/>
                  <a:gd name="T21" fmla="*/ 261 h 1074"/>
                  <a:gd name="T22" fmla="*/ 676 w 1102"/>
                  <a:gd name="T23" fmla="*/ 253 h 1074"/>
                  <a:gd name="T24" fmla="*/ 640 w 1102"/>
                  <a:gd name="T25" fmla="*/ 243 h 1074"/>
                  <a:gd name="T26" fmla="*/ 624 w 1102"/>
                  <a:gd name="T27" fmla="*/ 221 h 1074"/>
                  <a:gd name="T28" fmla="*/ 584 w 1102"/>
                  <a:gd name="T29" fmla="*/ 211 h 1074"/>
                  <a:gd name="T30" fmla="*/ 341 w 1102"/>
                  <a:gd name="T31" fmla="*/ 0 h 1074"/>
                  <a:gd name="T32" fmla="*/ 0 w 1102"/>
                  <a:gd name="T33" fmla="*/ 422 h 1074"/>
                  <a:gd name="T34" fmla="*/ 4 w 1102"/>
                  <a:gd name="T35" fmla="*/ 440 h 1074"/>
                  <a:gd name="T36" fmla="*/ 30 w 1102"/>
                  <a:gd name="T37" fmla="*/ 476 h 1074"/>
                  <a:gd name="T38" fmla="*/ 134 w 1102"/>
                  <a:gd name="T39" fmla="*/ 578 h 1074"/>
                  <a:gd name="T40" fmla="*/ 149 w 1102"/>
                  <a:gd name="T41" fmla="*/ 612 h 1074"/>
                  <a:gd name="T42" fmla="*/ 221 w 1102"/>
                  <a:gd name="T43" fmla="*/ 721 h 1074"/>
                  <a:gd name="T44" fmla="*/ 289 w 1102"/>
                  <a:gd name="T45" fmla="*/ 731 h 1074"/>
                  <a:gd name="T46" fmla="*/ 327 w 1102"/>
                  <a:gd name="T47" fmla="*/ 670 h 1074"/>
                  <a:gd name="T48" fmla="*/ 351 w 1102"/>
                  <a:gd name="T49" fmla="*/ 664 h 1074"/>
                  <a:gd name="T50" fmla="*/ 393 w 1102"/>
                  <a:gd name="T51" fmla="*/ 677 h 1074"/>
                  <a:gd name="T52" fmla="*/ 438 w 1102"/>
                  <a:gd name="T53" fmla="*/ 699 h 1074"/>
                  <a:gd name="T54" fmla="*/ 454 w 1102"/>
                  <a:gd name="T55" fmla="*/ 711 h 1074"/>
                  <a:gd name="T56" fmla="*/ 490 w 1102"/>
                  <a:gd name="T57" fmla="*/ 757 h 1074"/>
                  <a:gd name="T58" fmla="*/ 550 w 1102"/>
                  <a:gd name="T59" fmla="*/ 871 h 1074"/>
                  <a:gd name="T60" fmla="*/ 584 w 1102"/>
                  <a:gd name="T61" fmla="*/ 911 h 1074"/>
                  <a:gd name="T62" fmla="*/ 598 w 1102"/>
                  <a:gd name="T63" fmla="*/ 972 h 1074"/>
                  <a:gd name="T64" fmla="*/ 650 w 1102"/>
                  <a:gd name="T65" fmla="*/ 1032 h 1074"/>
                  <a:gd name="T66" fmla="*/ 741 w 1102"/>
                  <a:gd name="T67" fmla="*/ 1060 h 1074"/>
                  <a:gd name="T68" fmla="*/ 791 w 1102"/>
                  <a:gd name="T69" fmla="*/ 1068 h 1074"/>
                  <a:gd name="T70" fmla="*/ 785 w 1102"/>
                  <a:gd name="T71" fmla="*/ 1054 h 1074"/>
                  <a:gd name="T72" fmla="*/ 769 w 1102"/>
                  <a:gd name="T73" fmla="*/ 950 h 1074"/>
                  <a:gd name="T74" fmla="*/ 761 w 1102"/>
                  <a:gd name="T75" fmla="*/ 937 h 1074"/>
                  <a:gd name="T76" fmla="*/ 783 w 1102"/>
                  <a:gd name="T77" fmla="*/ 899 h 1074"/>
                  <a:gd name="T78" fmla="*/ 789 w 1102"/>
                  <a:gd name="T79" fmla="*/ 883 h 1074"/>
                  <a:gd name="T80" fmla="*/ 803 w 1102"/>
                  <a:gd name="T81" fmla="*/ 849 h 1074"/>
                  <a:gd name="T82" fmla="*/ 817 w 1102"/>
                  <a:gd name="T83" fmla="*/ 849 h 1074"/>
                  <a:gd name="T84" fmla="*/ 827 w 1102"/>
                  <a:gd name="T85" fmla="*/ 833 h 1074"/>
                  <a:gd name="T86" fmla="*/ 837 w 1102"/>
                  <a:gd name="T87" fmla="*/ 831 h 1074"/>
                  <a:gd name="T88" fmla="*/ 859 w 1102"/>
                  <a:gd name="T89" fmla="*/ 821 h 1074"/>
                  <a:gd name="T90" fmla="*/ 871 w 1102"/>
                  <a:gd name="T91" fmla="*/ 799 h 1074"/>
                  <a:gd name="T92" fmla="*/ 879 w 1102"/>
                  <a:gd name="T93" fmla="*/ 807 h 1074"/>
                  <a:gd name="T94" fmla="*/ 967 w 1102"/>
                  <a:gd name="T95" fmla="*/ 761 h 1074"/>
                  <a:gd name="T96" fmla="*/ 986 w 1102"/>
                  <a:gd name="T97" fmla="*/ 713 h 1074"/>
                  <a:gd name="T98" fmla="*/ 1004 w 1102"/>
                  <a:gd name="T99" fmla="*/ 707 h 1074"/>
                  <a:gd name="T100" fmla="*/ 1062 w 1102"/>
                  <a:gd name="T101" fmla="*/ 697 h 1074"/>
                  <a:gd name="T102" fmla="*/ 1078 w 1102"/>
                  <a:gd name="T103" fmla="*/ 689 h 1074"/>
                  <a:gd name="T104" fmla="*/ 1088 w 1102"/>
                  <a:gd name="T105" fmla="*/ 666 h 1074"/>
                  <a:gd name="T106" fmla="*/ 1092 w 1102"/>
                  <a:gd name="T107" fmla="*/ 624 h 1074"/>
                  <a:gd name="T108" fmla="*/ 1102 w 1102"/>
                  <a:gd name="T109" fmla="*/ 590 h 1074"/>
                  <a:gd name="T110" fmla="*/ 1096 w 1102"/>
                  <a:gd name="T111" fmla="*/ 536 h 1074"/>
                  <a:gd name="T112" fmla="*/ 1088 w 1102"/>
                  <a:gd name="T113" fmla="*/ 514 h 1074"/>
                  <a:gd name="T114" fmla="*/ 1076 w 1102"/>
                  <a:gd name="T115" fmla="*/ 482 h 1074"/>
                  <a:gd name="T116" fmla="*/ 1058 w 1102"/>
                  <a:gd name="T117" fmla="*/ 311 h 1074"/>
                  <a:gd name="T118" fmla="*/ 1020 w 1102"/>
                  <a:gd name="T119" fmla="*/ 303 h 107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102" h="1074">
                    <a:moveTo>
                      <a:pt x="1016" y="302"/>
                    </a:moveTo>
                    <a:lnTo>
                      <a:pt x="1012" y="300"/>
                    </a:lnTo>
                    <a:lnTo>
                      <a:pt x="1008" y="296"/>
                    </a:lnTo>
                    <a:lnTo>
                      <a:pt x="1000" y="294"/>
                    </a:lnTo>
                    <a:lnTo>
                      <a:pt x="962" y="274"/>
                    </a:lnTo>
                    <a:lnTo>
                      <a:pt x="960" y="276"/>
                    </a:lnTo>
                    <a:lnTo>
                      <a:pt x="948" y="280"/>
                    </a:lnTo>
                    <a:lnTo>
                      <a:pt x="930" y="276"/>
                    </a:lnTo>
                    <a:lnTo>
                      <a:pt x="922" y="276"/>
                    </a:lnTo>
                    <a:lnTo>
                      <a:pt x="916" y="278"/>
                    </a:lnTo>
                    <a:lnTo>
                      <a:pt x="902" y="284"/>
                    </a:lnTo>
                    <a:lnTo>
                      <a:pt x="884" y="284"/>
                    </a:lnTo>
                    <a:lnTo>
                      <a:pt x="880" y="288"/>
                    </a:lnTo>
                    <a:lnTo>
                      <a:pt x="866" y="298"/>
                    </a:lnTo>
                    <a:lnTo>
                      <a:pt x="854" y="290"/>
                    </a:lnTo>
                    <a:lnTo>
                      <a:pt x="846" y="284"/>
                    </a:lnTo>
                    <a:lnTo>
                      <a:pt x="846" y="282"/>
                    </a:lnTo>
                    <a:lnTo>
                      <a:pt x="838" y="280"/>
                    </a:lnTo>
                    <a:lnTo>
                      <a:pt x="836" y="284"/>
                    </a:lnTo>
                    <a:lnTo>
                      <a:pt x="832" y="286"/>
                    </a:lnTo>
                    <a:lnTo>
                      <a:pt x="822" y="282"/>
                    </a:lnTo>
                    <a:lnTo>
                      <a:pt x="820" y="276"/>
                    </a:lnTo>
                    <a:lnTo>
                      <a:pt x="818" y="276"/>
                    </a:lnTo>
                    <a:lnTo>
                      <a:pt x="810" y="280"/>
                    </a:lnTo>
                    <a:lnTo>
                      <a:pt x="804" y="288"/>
                    </a:lnTo>
                    <a:lnTo>
                      <a:pt x="806" y="294"/>
                    </a:lnTo>
                    <a:lnTo>
                      <a:pt x="800" y="298"/>
                    </a:lnTo>
                    <a:lnTo>
                      <a:pt x="796" y="290"/>
                    </a:lnTo>
                    <a:lnTo>
                      <a:pt x="798" y="284"/>
                    </a:lnTo>
                    <a:lnTo>
                      <a:pt x="796" y="280"/>
                    </a:lnTo>
                    <a:lnTo>
                      <a:pt x="790" y="280"/>
                    </a:lnTo>
                    <a:lnTo>
                      <a:pt x="782" y="284"/>
                    </a:lnTo>
                    <a:lnTo>
                      <a:pt x="778" y="284"/>
                    </a:lnTo>
                    <a:lnTo>
                      <a:pt x="758" y="270"/>
                    </a:lnTo>
                    <a:lnTo>
                      <a:pt x="752" y="272"/>
                    </a:lnTo>
                    <a:lnTo>
                      <a:pt x="750" y="284"/>
                    </a:lnTo>
                    <a:lnTo>
                      <a:pt x="734" y="280"/>
                    </a:lnTo>
                    <a:lnTo>
                      <a:pt x="734" y="270"/>
                    </a:lnTo>
                    <a:lnTo>
                      <a:pt x="730" y="268"/>
                    </a:lnTo>
                    <a:lnTo>
                      <a:pt x="722" y="260"/>
                    </a:lnTo>
                    <a:lnTo>
                      <a:pt x="722" y="256"/>
                    </a:lnTo>
                    <a:lnTo>
                      <a:pt x="702" y="254"/>
                    </a:lnTo>
                    <a:lnTo>
                      <a:pt x="696" y="260"/>
                    </a:lnTo>
                    <a:lnTo>
                      <a:pt x="686" y="256"/>
                    </a:lnTo>
                    <a:lnTo>
                      <a:pt x="682" y="248"/>
                    </a:lnTo>
                    <a:lnTo>
                      <a:pt x="676" y="250"/>
                    </a:lnTo>
                    <a:lnTo>
                      <a:pt x="674" y="252"/>
                    </a:lnTo>
                    <a:lnTo>
                      <a:pt x="670" y="252"/>
                    </a:lnTo>
                    <a:lnTo>
                      <a:pt x="662" y="248"/>
                    </a:lnTo>
                    <a:lnTo>
                      <a:pt x="640" y="244"/>
                    </a:lnTo>
                    <a:lnTo>
                      <a:pt x="638" y="242"/>
                    </a:lnTo>
                    <a:lnTo>
                      <a:pt x="634" y="234"/>
                    </a:lnTo>
                    <a:lnTo>
                      <a:pt x="634" y="230"/>
                    </a:lnTo>
                    <a:lnTo>
                      <a:pt x="630" y="226"/>
                    </a:lnTo>
                    <a:lnTo>
                      <a:pt x="622" y="220"/>
                    </a:lnTo>
                    <a:lnTo>
                      <a:pt x="616" y="226"/>
                    </a:lnTo>
                    <a:lnTo>
                      <a:pt x="600" y="228"/>
                    </a:lnTo>
                    <a:lnTo>
                      <a:pt x="594" y="226"/>
                    </a:lnTo>
                    <a:lnTo>
                      <a:pt x="582" y="210"/>
                    </a:lnTo>
                    <a:lnTo>
                      <a:pt x="578" y="206"/>
                    </a:lnTo>
                    <a:lnTo>
                      <a:pt x="570" y="206"/>
                    </a:lnTo>
                    <a:lnTo>
                      <a:pt x="576" y="14"/>
                    </a:lnTo>
                    <a:lnTo>
                      <a:pt x="340" y="0"/>
                    </a:lnTo>
                    <a:lnTo>
                      <a:pt x="334" y="0"/>
                    </a:lnTo>
                    <a:lnTo>
                      <a:pt x="298" y="448"/>
                    </a:lnTo>
                    <a:lnTo>
                      <a:pt x="2" y="418"/>
                    </a:lnTo>
                    <a:lnTo>
                      <a:pt x="0" y="420"/>
                    </a:lnTo>
                    <a:lnTo>
                      <a:pt x="2" y="424"/>
                    </a:lnTo>
                    <a:lnTo>
                      <a:pt x="4" y="426"/>
                    </a:lnTo>
                    <a:lnTo>
                      <a:pt x="0" y="430"/>
                    </a:lnTo>
                    <a:lnTo>
                      <a:pt x="4" y="438"/>
                    </a:lnTo>
                    <a:lnTo>
                      <a:pt x="4" y="440"/>
                    </a:lnTo>
                    <a:lnTo>
                      <a:pt x="20" y="450"/>
                    </a:lnTo>
                    <a:lnTo>
                      <a:pt x="24" y="462"/>
                    </a:lnTo>
                    <a:lnTo>
                      <a:pt x="30" y="474"/>
                    </a:lnTo>
                    <a:lnTo>
                      <a:pt x="46" y="484"/>
                    </a:lnTo>
                    <a:lnTo>
                      <a:pt x="92" y="540"/>
                    </a:lnTo>
                    <a:lnTo>
                      <a:pt x="130" y="572"/>
                    </a:lnTo>
                    <a:lnTo>
                      <a:pt x="134" y="576"/>
                    </a:lnTo>
                    <a:lnTo>
                      <a:pt x="136" y="584"/>
                    </a:lnTo>
                    <a:lnTo>
                      <a:pt x="136" y="592"/>
                    </a:lnTo>
                    <a:lnTo>
                      <a:pt x="138" y="596"/>
                    </a:lnTo>
                    <a:lnTo>
                      <a:pt x="148" y="610"/>
                    </a:lnTo>
                    <a:lnTo>
                      <a:pt x="146" y="642"/>
                    </a:lnTo>
                    <a:lnTo>
                      <a:pt x="148" y="652"/>
                    </a:lnTo>
                    <a:lnTo>
                      <a:pt x="162" y="674"/>
                    </a:lnTo>
                    <a:lnTo>
                      <a:pt x="220" y="718"/>
                    </a:lnTo>
                    <a:lnTo>
                      <a:pt x="260" y="742"/>
                    </a:lnTo>
                    <a:lnTo>
                      <a:pt x="272" y="744"/>
                    </a:lnTo>
                    <a:lnTo>
                      <a:pt x="278" y="740"/>
                    </a:lnTo>
                    <a:lnTo>
                      <a:pt x="288" y="728"/>
                    </a:lnTo>
                    <a:lnTo>
                      <a:pt x="294" y="724"/>
                    </a:lnTo>
                    <a:lnTo>
                      <a:pt x="312" y="684"/>
                    </a:lnTo>
                    <a:lnTo>
                      <a:pt x="320" y="672"/>
                    </a:lnTo>
                    <a:lnTo>
                      <a:pt x="326" y="668"/>
                    </a:lnTo>
                    <a:lnTo>
                      <a:pt x="340" y="672"/>
                    </a:lnTo>
                    <a:lnTo>
                      <a:pt x="342" y="672"/>
                    </a:lnTo>
                    <a:lnTo>
                      <a:pt x="346" y="666"/>
                    </a:lnTo>
                    <a:lnTo>
                      <a:pt x="350" y="662"/>
                    </a:lnTo>
                    <a:lnTo>
                      <a:pt x="356" y="664"/>
                    </a:lnTo>
                    <a:lnTo>
                      <a:pt x="364" y="668"/>
                    </a:lnTo>
                    <a:lnTo>
                      <a:pt x="386" y="672"/>
                    </a:lnTo>
                    <a:lnTo>
                      <a:pt x="392" y="674"/>
                    </a:lnTo>
                    <a:lnTo>
                      <a:pt x="408" y="680"/>
                    </a:lnTo>
                    <a:lnTo>
                      <a:pt x="414" y="676"/>
                    </a:lnTo>
                    <a:lnTo>
                      <a:pt x="432" y="686"/>
                    </a:lnTo>
                    <a:lnTo>
                      <a:pt x="436" y="696"/>
                    </a:lnTo>
                    <a:lnTo>
                      <a:pt x="438" y="698"/>
                    </a:lnTo>
                    <a:lnTo>
                      <a:pt x="440" y="702"/>
                    </a:lnTo>
                    <a:lnTo>
                      <a:pt x="444" y="702"/>
                    </a:lnTo>
                    <a:lnTo>
                      <a:pt x="452" y="708"/>
                    </a:lnTo>
                    <a:lnTo>
                      <a:pt x="462" y="722"/>
                    </a:lnTo>
                    <a:lnTo>
                      <a:pt x="478" y="736"/>
                    </a:lnTo>
                    <a:lnTo>
                      <a:pt x="488" y="750"/>
                    </a:lnTo>
                    <a:lnTo>
                      <a:pt x="488" y="754"/>
                    </a:lnTo>
                    <a:lnTo>
                      <a:pt x="514" y="818"/>
                    </a:lnTo>
                    <a:lnTo>
                      <a:pt x="518" y="828"/>
                    </a:lnTo>
                    <a:lnTo>
                      <a:pt x="546" y="862"/>
                    </a:lnTo>
                    <a:lnTo>
                      <a:pt x="548" y="868"/>
                    </a:lnTo>
                    <a:lnTo>
                      <a:pt x="568" y="890"/>
                    </a:lnTo>
                    <a:lnTo>
                      <a:pt x="572" y="894"/>
                    </a:lnTo>
                    <a:lnTo>
                      <a:pt x="580" y="902"/>
                    </a:lnTo>
                    <a:lnTo>
                      <a:pt x="582" y="908"/>
                    </a:lnTo>
                    <a:lnTo>
                      <a:pt x="582" y="928"/>
                    </a:lnTo>
                    <a:lnTo>
                      <a:pt x="588" y="936"/>
                    </a:lnTo>
                    <a:lnTo>
                      <a:pt x="590" y="960"/>
                    </a:lnTo>
                    <a:lnTo>
                      <a:pt x="596" y="968"/>
                    </a:lnTo>
                    <a:lnTo>
                      <a:pt x="616" y="1006"/>
                    </a:lnTo>
                    <a:lnTo>
                      <a:pt x="618" y="1018"/>
                    </a:lnTo>
                    <a:lnTo>
                      <a:pt x="632" y="1018"/>
                    </a:lnTo>
                    <a:lnTo>
                      <a:pt x="648" y="1028"/>
                    </a:lnTo>
                    <a:lnTo>
                      <a:pt x="666" y="1034"/>
                    </a:lnTo>
                    <a:lnTo>
                      <a:pt x="694" y="1052"/>
                    </a:lnTo>
                    <a:lnTo>
                      <a:pt x="732" y="1054"/>
                    </a:lnTo>
                    <a:lnTo>
                      <a:pt x="738" y="1056"/>
                    </a:lnTo>
                    <a:lnTo>
                      <a:pt x="758" y="1070"/>
                    </a:lnTo>
                    <a:lnTo>
                      <a:pt x="770" y="1074"/>
                    </a:lnTo>
                    <a:lnTo>
                      <a:pt x="778" y="1062"/>
                    </a:lnTo>
                    <a:lnTo>
                      <a:pt x="788" y="1064"/>
                    </a:lnTo>
                    <a:lnTo>
                      <a:pt x="790" y="1062"/>
                    </a:lnTo>
                    <a:lnTo>
                      <a:pt x="790" y="1056"/>
                    </a:lnTo>
                    <a:lnTo>
                      <a:pt x="782" y="1054"/>
                    </a:lnTo>
                    <a:lnTo>
                      <a:pt x="782" y="1050"/>
                    </a:lnTo>
                    <a:lnTo>
                      <a:pt x="774" y="1040"/>
                    </a:lnTo>
                    <a:lnTo>
                      <a:pt x="762" y="994"/>
                    </a:lnTo>
                    <a:lnTo>
                      <a:pt x="756" y="974"/>
                    </a:lnTo>
                    <a:lnTo>
                      <a:pt x="766" y="946"/>
                    </a:lnTo>
                    <a:lnTo>
                      <a:pt x="764" y="938"/>
                    </a:lnTo>
                    <a:lnTo>
                      <a:pt x="762" y="936"/>
                    </a:lnTo>
                    <a:lnTo>
                      <a:pt x="758" y="936"/>
                    </a:lnTo>
                    <a:lnTo>
                      <a:pt x="758" y="934"/>
                    </a:lnTo>
                    <a:lnTo>
                      <a:pt x="758" y="932"/>
                    </a:lnTo>
                    <a:lnTo>
                      <a:pt x="760" y="930"/>
                    </a:lnTo>
                    <a:lnTo>
                      <a:pt x="772" y="922"/>
                    </a:lnTo>
                    <a:lnTo>
                      <a:pt x="780" y="896"/>
                    </a:lnTo>
                    <a:lnTo>
                      <a:pt x="774" y="894"/>
                    </a:lnTo>
                    <a:lnTo>
                      <a:pt x="770" y="882"/>
                    </a:lnTo>
                    <a:lnTo>
                      <a:pt x="778" y="874"/>
                    </a:lnTo>
                    <a:lnTo>
                      <a:pt x="786" y="880"/>
                    </a:lnTo>
                    <a:lnTo>
                      <a:pt x="800" y="870"/>
                    </a:lnTo>
                    <a:lnTo>
                      <a:pt x="804" y="856"/>
                    </a:lnTo>
                    <a:lnTo>
                      <a:pt x="796" y="852"/>
                    </a:lnTo>
                    <a:lnTo>
                      <a:pt x="800" y="846"/>
                    </a:lnTo>
                    <a:lnTo>
                      <a:pt x="804" y="846"/>
                    </a:lnTo>
                    <a:lnTo>
                      <a:pt x="806" y="848"/>
                    </a:lnTo>
                    <a:lnTo>
                      <a:pt x="810" y="844"/>
                    </a:lnTo>
                    <a:lnTo>
                      <a:pt x="814" y="846"/>
                    </a:lnTo>
                    <a:lnTo>
                      <a:pt x="820" y="846"/>
                    </a:lnTo>
                    <a:lnTo>
                      <a:pt x="822" y="844"/>
                    </a:lnTo>
                    <a:lnTo>
                      <a:pt x="824" y="842"/>
                    </a:lnTo>
                    <a:lnTo>
                      <a:pt x="824" y="830"/>
                    </a:lnTo>
                    <a:lnTo>
                      <a:pt x="826" y="826"/>
                    </a:lnTo>
                    <a:lnTo>
                      <a:pt x="828" y="826"/>
                    </a:lnTo>
                    <a:lnTo>
                      <a:pt x="832" y="828"/>
                    </a:lnTo>
                    <a:lnTo>
                      <a:pt x="834" y="828"/>
                    </a:lnTo>
                    <a:lnTo>
                      <a:pt x="856" y="824"/>
                    </a:lnTo>
                    <a:lnTo>
                      <a:pt x="858" y="822"/>
                    </a:lnTo>
                    <a:lnTo>
                      <a:pt x="858" y="820"/>
                    </a:lnTo>
                    <a:lnTo>
                      <a:pt x="856" y="818"/>
                    </a:lnTo>
                    <a:lnTo>
                      <a:pt x="846" y="810"/>
                    </a:lnTo>
                    <a:lnTo>
                      <a:pt x="846" y="806"/>
                    </a:lnTo>
                    <a:lnTo>
                      <a:pt x="866" y="800"/>
                    </a:lnTo>
                    <a:lnTo>
                      <a:pt x="868" y="796"/>
                    </a:lnTo>
                    <a:lnTo>
                      <a:pt x="874" y="794"/>
                    </a:lnTo>
                    <a:lnTo>
                      <a:pt x="876" y="796"/>
                    </a:lnTo>
                    <a:lnTo>
                      <a:pt x="874" y="798"/>
                    </a:lnTo>
                    <a:lnTo>
                      <a:pt x="876" y="804"/>
                    </a:lnTo>
                    <a:lnTo>
                      <a:pt x="880" y="804"/>
                    </a:lnTo>
                    <a:lnTo>
                      <a:pt x="884" y="802"/>
                    </a:lnTo>
                    <a:lnTo>
                      <a:pt x="914" y="792"/>
                    </a:lnTo>
                    <a:lnTo>
                      <a:pt x="964" y="758"/>
                    </a:lnTo>
                    <a:lnTo>
                      <a:pt x="966" y="746"/>
                    </a:lnTo>
                    <a:lnTo>
                      <a:pt x="990" y="726"/>
                    </a:lnTo>
                    <a:lnTo>
                      <a:pt x="990" y="724"/>
                    </a:lnTo>
                    <a:lnTo>
                      <a:pt x="982" y="710"/>
                    </a:lnTo>
                    <a:lnTo>
                      <a:pt x="982" y="698"/>
                    </a:lnTo>
                    <a:lnTo>
                      <a:pt x="998" y="692"/>
                    </a:lnTo>
                    <a:lnTo>
                      <a:pt x="1002" y="692"/>
                    </a:lnTo>
                    <a:lnTo>
                      <a:pt x="1000" y="704"/>
                    </a:lnTo>
                    <a:lnTo>
                      <a:pt x="1000" y="708"/>
                    </a:lnTo>
                    <a:lnTo>
                      <a:pt x="1020" y="706"/>
                    </a:lnTo>
                    <a:lnTo>
                      <a:pt x="1022" y="710"/>
                    </a:lnTo>
                    <a:lnTo>
                      <a:pt x="1058" y="694"/>
                    </a:lnTo>
                    <a:lnTo>
                      <a:pt x="1078" y="694"/>
                    </a:lnTo>
                    <a:lnTo>
                      <a:pt x="1080" y="692"/>
                    </a:lnTo>
                    <a:lnTo>
                      <a:pt x="1078" y="690"/>
                    </a:lnTo>
                    <a:lnTo>
                      <a:pt x="1074" y="686"/>
                    </a:lnTo>
                    <a:lnTo>
                      <a:pt x="1072" y="680"/>
                    </a:lnTo>
                    <a:lnTo>
                      <a:pt x="1076" y="676"/>
                    </a:lnTo>
                    <a:lnTo>
                      <a:pt x="1078" y="670"/>
                    </a:lnTo>
                    <a:lnTo>
                      <a:pt x="1084" y="664"/>
                    </a:lnTo>
                    <a:lnTo>
                      <a:pt x="1090" y="642"/>
                    </a:lnTo>
                    <a:lnTo>
                      <a:pt x="1086" y="634"/>
                    </a:lnTo>
                    <a:lnTo>
                      <a:pt x="1086" y="626"/>
                    </a:lnTo>
                    <a:lnTo>
                      <a:pt x="1088" y="622"/>
                    </a:lnTo>
                    <a:lnTo>
                      <a:pt x="1086" y="616"/>
                    </a:lnTo>
                    <a:lnTo>
                      <a:pt x="1090" y="604"/>
                    </a:lnTo>
                    <a:lnTo>
                      <a:pt x="1096" y="598"/>
                    </a:lnTo>
                    <a:lnTo>
                      <a:pt x="1098" y="588"/>
                    </a:lnTo>
                    <a:lnTo>
                      <a:pt x="1102" y="570"/>
                    </a:lnTo>
                    <a:lnTo>
                      <a:pt x="1102" y="560"/>
                    </a:lnTo>
                    <a:lnTo>
                      <a:pt x="1098" y="544"/>
                    </a:lnTo>
                    <a:lnTo>
                      <a:pt x="1092" y="534"/>
                    </a:lnTo>
                    <a:lnTo>
                      <a:pt x="1090" y="532"/>
                    </a:lnTo>
                    <a:lnTo>
                      <a:pt x="1090" y="526"/>
                    </a:lnTo>
                    <a:lnTo>
                      <a:pt x="1088" y="522"/>
                    </a:lnTo>
                    <a:lnTo>
                      <a:pt x="1084" y="512"/>
                    </a:lnTo>
                    <a:lnTo>
                      <a:pt x="1078" y="508"/>
                    </a:lnTo>
                    <a:lnTo>
                      <a:pt x="1076" y="504"/>
                    </a:lnTo>
                    <a:lnTo>
                      <a:pt x="1080" y="494"/>
                    </a:lnTo>
                    <a:lnTo>
                      <a:pt x="1072" y="480"/>
                    </a:lnTo>
                    <a:lnTo>
                      <a:pt x="1060" y="468"/>
                    </a:lnTo>
                    <a:lnTo>
                      <a:pt x="1056" y="462"/>
                    </a:lnTo>
                    <a:lnTo>
                      <a:pt x="1054" y="362"/>
                    </a:lnTo>
                    <a:lnTo>
                      <a:pt x="1054" y="310"/>
                    </a:lnTo>
                    <a:lnTo>
                      <a:pt x="1042" y="308"/>
                    </a:lnTo>
                    <a:lnTo>
                      <a:pt x="1032" y="312"/>
                    </a:lnTo>
                    <a:lnTo>
                      <a:pt x="1028" y="310"/>
                    </a:lnTo>
                    <a:lnTo>
                      <a:pt x="1016" y="302"/>
                    </a:lnTo>
                    <a:close/>
                  </a:path>
                </a:pathLst>
              </a:custGeom>
              <a:grpFill/>
              <a:ln w="3175" cap="flat" cmpd="sng">
                <a:solidFill>
                  <a:schemeClr val="accent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47" name="Freeform 43">
                <a:extLst>
                  <a:ext uri="{FF2B5EF4-FFF2-40B4-BE49-F238E27FC236}">
                    <a16:creationId xmlns:a16="http://schemas.microsoft.com/office/drawing/2014/main" id="{9D5DF2A4-02AF-4932-823B-A3FC84145CD8}"/>
                  </a:ext>
                </a:extLst>
              </p:cNvPr>
              <p:cNvSpPr>
                <a:spLocks/>
              </p:cNvSpPr>
              <p:nvPr/>
            </p:nvSpPr>
            <p:spPr bwMode="gray">
              <a:xfrm>
                <a:off x="3617" y="1811"/>
                <a:ext cx="583" cy="301"/>
              </a:xfrm>
              <a:custGeom>
                <a:avLst/>
                <a:gdLst>
                  <a:gd name="T0" fmla="*/ 117 w 580"/>
                  <a:gd name="T1" fmla="*/ 291 h 298"/>
                  <a:gd name="T2" fmla="*/ 115 w 580"/>
                  <a:gd name="T3" fmla="*/ 277 h 298"/>
                  <a:gd name="T4" fmla="*/ 133 w 580"/>
                  <a:gd name="T5" fmla="*/ 277 h 298"/>
                  <a:gd name="T6" fmla="*/ 466 w 580"/>
                  <a:gd name="T7" fmla="*/ 242 h 298"/>
                  <a:gd name="T8" fmla="*/ 501 w 580"/>
                  <a:gd name="T9" fmla="*/ 224 h 298"/>
                  <a:gd name="T10" fmla="*/ 521 w 580"/>
                  <a:gd name="T11" fmla="*/ 206 h 298"/>
                  <a:gd name="T12" fmla="*/ 523 w 580"/>
                  <a:gd name="T13" fmla="*/ 194 h 298"/>
                  <a:gd name="T14" fmla="*/ 531 w 580"/>
                  <a:gd name="T15" fmla="*/ 182 h 298"/>
                  <a:gd name="T16" fmla="*/ 579 w 580"/>
                  <a:gd name="T17" fmla="*/ 139 h 298"/>
                  <a:gd name="T18" fmla="*/ 577 w 580"/>
                  <a:gd name="T19" fmla="*/ 131 h 298"/>
                  <a:gd name="T20" fmla="*/ 569 w 580"/>
                  <a:gd name="T21" fmla="*/ 127 h 298"/>
                  <a:gd name="T22" fmla="*/ 559 w 580"/>
                  <a:gd name="T23" fmla="*/ 121 h 298"/>
                  <a:gd name="T24" fmla="*/ 553 w 580"/>
                  <a:gd name="T25" fmla="*/ 119 h 298"/>
                  <a:gd name="T26" fmla="*/ 527 w 580"/>
                  <a:gd name="T27" fmla="*/ 83 h 298"/>
                  <a:gd name="T28" fmla="*/ 525 w 580"/>
                  <a:gd name="T29" fmla="*/ 71 h 298"/>
                  <a:gd name="T30" fmla="*/ 523 w 580"/>
                  <a:gd name="T31" fmla="*/ 48 h 298"/>
                  <a:gd name="T32" fmla="*/ 511 w 580"/>
                  <a:gd name="T33" fmla="*/ 38 h 298"/>
                  <a:gd name="T34" fmla="*/ 495 w 580"/>
                  <a:gd name="T35" fmla="*/ 26 h 298"/>
                  <a:gd name="T36" fmla="*/ 480 w 580"/>
                  <a:gd name="T37" fmla="*/ 26 h 298"/>
                  <a:gd name="T38" fmla="*/ 472 w 580"/>
                  <a:gd name="T39" fmla="*/ 34 h 298"/>
                  <a:gd name="T40" fmla="*/ 460 w 580"/>
                  <a:gd name="T41" fmla="*/ 38 h 298"/>
                  <a:gd name="T42" fmla="*/ 440 w 580"/>
                  <a:gd name="T43" fmla="*/ 34 h 298"/>
                  <a:gd name="T44" fmla="*/ 418 w 580"/>
                  <a:gd name="T45" fmla="*/ 30 h 298"/>
                  <a:gd name="T46" fmla="*/ 390 w 580"/>
                  <a:gd name="T47" fmla="*/ 26 h 298"/>
                  <a:gd name="T48" fmla="*/ 368 w 580"/>
                  <a:gd name="T49" fmla="*/ 0 h 298"/>
                  <a:gd name="T50" fmla="*/ 356 w 580"/>
                  <a:gd name="T51" fmla="*/ 6 h 298"/>
                  <a:gd name="T52" fmla="*/ 340 w 580"/>
                  <a:gd name="T53" fmla="*/ 2 h 298"/>
                  <a:gd name="T54" fmla="*/ 338 w 580"/>
                  <a:gd name="T55" fmla="*/ 14 h 298"/>
                  <a:gd name="T56" fmla="*/ 340 w 580"/>
                  <a:gd name="T57" fmla="*/ 38 h 298"/>
                  <a:gd name="T58" fmla="*/ 320 w 580"/>
                  <a:gd name="T59" fmla="*/ 48 h 298"/>
                  <a:gd name="T60" fmla="*/ 302 w 580"/>
                  <a:gd name="T61" fmla="*/ 51 h 298"/>
                  <a:gd name="T62" fmla="*/ 269 w 580"/>
                  <a:gd name="T63" fmla="*/ 107 h 298"/>
                  <a:gd name="T64" fmla="*/ 245 w 580"/>
                  <a:gd name="T65" fmla="*/ 125 h 298"/>
                  <a:gd name="T66" fmla="*/ 231 w 580"/>
                  <a:gd name="T67" fmla="*/ 113 h 298"/>
                  <a:gd name="T68" fmla="*/ 219 w 580"/>
                  <a:gd name="T69" fmla="*/ 141 h 298"/>
                  <a:gd name="T70" fmla="*/ 205 w 580"/>
                  <a:gd name="T71" fmla="*/ 141 h 298"/>
                  <a:gd name="T72" fmla="*/ 187 w 580"/>
                  <a:gd name="T73" fmla="*/ 139 h 298"/>
                  <a:gd name="T74" fmla="*/ 177 w 580"/>
                  <a:gd name="T75" fmla="*/ 156 h 298"/>
                  <a:gd name="T76" fmla="*/ 151 w 580"/>
                  <a:gd name="T77" fmla="*/ 141 h 298"/>
                  <a:gd name="T78" fmla="*/ 119 w 580"/>
                  <a:gd name="T79" fmla="*/ 147 h 298"/>
                  <a:gd name="T80" fmla="*/ 117 w 580"/>
                  <a:gd name="T81" fmla="*/ 160 h 298"/>
                  <a:gd name="T82" fmla="*/ 105 w 580"/>
                  <a:gd name="T83" fmla="*/ 160 h 298"/>
                  <a:gd name="T84" fmla="*/ 105 w 580"/>
                  <a:gd name="T85" fmla="*/ 162 h 298"/>
                  <a:gd name="T86" fmla="*/ 101 w 580"/>
                  <a:gd name="T87" fmla="*/ 174 h 298"/>
                  <a:gd name="T88" fmla="*/ 99 w 580"/>
                  <a:gd name="T89" fmla="*/ 180 h 298"/>
                  <a:gd name="T90" fmla="*/ 105 w 580"/>
                  <a:gd name="T91" fmla="*/ 192 h 298"/>
                  <a:gd name="T92" fmla="*/ 72 w 580"/>
                  <a:gd name="T93" fmla="*/ 202 h 298"/>
                  <a:gd name="T94" fmla="*/ 78 w 580"/>
                  <a:gd name="T95" fmla="*/ 234 h 298"/>
                  <a:gd name="T96" fmla="*/ 58 w 580"/>
                  <a:gd name="T97" fmla="*/ 232 h 298"/>
                  <a:gd name="T98" fmla="*/ 36 w 580"/>
                  <a:gd name="T99" fmla="*/ 224 h 298"/>
                  <a:gd name="T100" fmla="*/ 22 w 580"/>
                  <a:gd name="T101" fmla="*/ 246 h 298"/>
                  <a:gd name="T102" fmla="*/ 24 w 580"/>
                  <a:gd name="T103" fmla="*/ 250 h 298"/>
                  <a:gd name="T104" fmla="*/ 32 w 580"/>
                  <a:gd name="T105" fmla="*/ 263 h 298"/>
                  <a:gd name="T106" fmla="*/ 20 w 580"/>
                  <a:gd name="T107" fmla="*/ 291 h 298"/>
                  <a:gd name="T108" fmla="*/ 6 w 580"/>
                  <a:gd name="T109" fmla="*/ 293 h 29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580" h="298">
                    <a:moveTo>
                      <a:pt x="0" y="298"/>
                    </a:moveTo>
                    <a:lnTo>
                      <a:pt x="116" y="288"/>
                    </a:lnTo>
                    <a:lnTo>
                      <a:pt x="116" y="278"/>
                    </a:lnTo>
                    <a:lnTo>
                      <a:pt x="114" y="274"/>
                    </a:lnTo>
                    <a:lnTo>
                      <a:pt x="126" y="272"/>
                    </a:lnTo>
                    <a:lnTo>
                      <a:pt x="132" y="274"/>
                    </a:lnTo>
                    <a:lnTo>
                      <a:pt x="458" y="246"/>
                    </a:lnTo>
                    <a:lnTo>
                      <a:pt x="464" y="240"/>
                    </a:lnTo>
                    <a:lnTo>
                      <a:pt x="470" y="236"/>
                    </a:lnTo>
                    <a:lnTo>
                      <a:pt x="498" y="222"/>
                    </a:lnTo>
                    <a:lnTo>
                      <a:pt x="502" y="214"/>
                    </a:lnTo>
                    <a:lnTo>
                      <a:pt x="518" y="204"/>
                    </a:lnTo>
                    <a:lnTo>
                      <a:pt x="518" y="196"/>
                    </a:lnTo>
                    <a:lnTo>
                      <a:pt x="520" y="192"/>
                    </a:lnTo>
                    <a:lnTo>
                      <a:pt x="528" y="188"/>
                    </a:lnTo>
                    <a:lnTo>
                      <a:pt x="528" y="180"/>
                    </a:lnTo>
                    <a:lnTo>
                      <a:pt x="536" y="172"/>
                    </a:lnTo>
                    <a:lnTo>
                      <a:pt x="576" y="138"/>
                    </a:lnTo>
                    <a:lnTo>
                      <a:pt x="580" y="130"/>
                    </a:lnTo>
                    <a:lnTo>
                      <a:pt x="574" y="130"/>
                    </a:lnTo>
                    <a:lnTo>
                      <a:pt x="568" y="126"/>
                    </a:lnTo>
                    <a:lnTo>
                      <a:pt x="566" y="126"/>
                    </a:lnTo>
                    <a:lnTo>
                      <a:pt x="564" y="122"/>
                    </a:lnTo>
                    <a:lnTo>
                      <a:pt x="556" y="120"/>
                    </a:lnTo>
                    <a:lnTo>
                      <a:pt x="552" y="120"/>
                    </a:lnTo>
                    <a:lnTo>
                      <a:pt x="550" y="118"/>
                    </a:lnTo>
                    <a:lnTo>
                      <a:pt x="540" y="102"/>
                    </a:lnTo>
                    <a:lnTo>
                      <a:pt x="524" y="82"/>
                    </a:lnTo>
                    <a:lnTo>
                      <a:pt x="522" y="76"/>
                    </a:lnTo>
                    <a:lnTo>
                      <a:pt x="522" y="70"/>
                    </a:lnTo>
                    <a:lnTo>
                      <a:pt x="522" y="62"/>
                    </a:lnTo>
                    <a:lnTo>
                      <a:pt x="520" y="48"/>
                    </a:lnTo>
                    <a:lnTo>
                      <a:pt x="518" y="46"/>
                    </a:lnTo>
                    <a:lnTo>
                      <a:pt x="508" y="38"/>
                    </a:lnTo>
                    <a:lnTo>
                      <a:pt x="500" y="38"/>
                    </a:lnTo>
                    <a:lnTo>
                      <a:pt x="492" y="26"/>
                    </a:lnTo>
                    <a:lnTo>
                      <a:pt x="488" y="20"/>
                    </a:lnTo>
                    <a:lnTo>
                      <a:pt x="478" y="26"/>
                    </a:lnTo>
                    <a:lnTo>
                      <a:pt x="476" y="32"/>
                    </a:lnTo>
                    <a:lnTo>
                      <a:pt x="470" y="34"/>
                    </a:lnTo>
                    <a:lnTo>
                      <a:pt x="468" y="36"/>
                    </a:lnTo>
                    <a:lnTo>
                      <a:pt x="458" y="38"/>
                    </a:lnTo>
                    <a:lnTo>
                      <a:pt x="444" y="32"/>
                    </a:lnTo>
                    <a:lnTo>
                      <a:pt x="438" y="34"/>
                    </a:lnTo>
                    <a:lnTo>
                      <a:pt x="432" y="42"/>
                    </a:lnTo>
                    <a:lnTo>
                      <a:pt x="416" y="30"/>
                    </a:lnTo>
                    <a:lnTo>
                      <a:pt x="400" y="32"/>
                    </a:lnTo>
                    <a:lnTo>
                      <a:pt x="388" y="26"/>
                    </a:lnTo>
                    <a:lnTo>
                      <a:pt x="382" y="12"/>
                    </a:lnTo>
                    <a:lnTo>
                      <a:pt x="366" y="0"/>
                    </a:lnTo>
                    <a:lnTo>
                      <a:pt x="358" y="6"/>
                    </a:lnTo>
                    <a:lnTo>
                      <a:pt x="354" y="6"/>
                    </a:lnTo>
                    <a:lnTo>
                      <a:pt x="346" y="2"/>
                    </a:lnTo>
                    <a:lnTo>
                      <a:pt x="338" y="2"/>
                    </a:lnTo>
                    <a:lnTo>
                      <a:pt x="336" y="10"/>
                    </a:lnTo>
                    <a:lnTo>
                      <a:pt x="336" y="14"/>
                    </a:lnTo>
                    <a:lnTo>
                      <a:pt x="342" y="32"/>
                    </a:lnTo>
                    <a:lnTo>
                      <a:pt x="338" y="38"/>
                    </a:lnTo>
                    <a:lnTo>
                      <a:pt x="328" y="40"/>
                    </a:lnTo>
                    <a:lnTo>
                      <a:pt x="318" y="48"/>
                    </a:lnTo>
                    <a:lnTo>
                      <a:pt x="306" y="46"/>
                    </a:lnTo>
                    <a:lnTo>
                      <a:pt x="300" y="50"/>
                    </a:lnTo>
                    <a:lnTo>
                      <a:pt x="300" y="64"/>
                    </a:lnTo>
                    <a:lnTo>
                      <a:pt x="268" y="106"/>
                    </a:lnTo>
                    <a:lnTo>
                      <a:pt x="264" y="122"/>
                    </a:lnTo>
                    <a:lnTo>
                      <a:pt x="244" y="124"/>
                    </a:lnTo>
                    <a:lnTo>
                      <a:pt x="234" y="114"/>
                    </a:lnTo>
                    <a:lnTo>
                      <a:pt x="230" y="112"/>
                    </a:lnTo>
                    <a:lnTo>
                      <a:pt x="224" y="120"/>
                    </a:lnTo>
                    <a:lnTo>
                      <a:pt x="218" y="140"/>
                    </a:lnTo>
                    <a:lnTo>
                      <a:pt x="212" y="144"/>
                    </a:lnTo>
                    <a:lnTo>
                      <a:pt x="204" y="140"/>
                    </a:lnTo>
                    <a:lnTo>
                      <a:pt x="198" y="132"/>
                    </a:lnTo>
                    <a:lnTo>
                      <a:pt x="186" y="138"/>
                    </a:lnTo>
                    <a:lnTo>
                      <a:pt x="180" y="152"/>
                    </a:lnTo>
                    <a:lnTo>
                      <a:pt x="176" y="154"/>
                    </a:lnTo>
                    <a:lnTo>
                      <a:pt x="174" y="152"/>
                    </a:lnTo>
                    <a:lnTo>
                      <a:pt x="150" y="140"/>
                    </a:lnTo>
                    <a:lnTo>
                      <a:pt x="132" y="148"/>
                    </a:lnTo>
                    <a:lnTo>
                      <a:pt x="118" y="146"/>
                    </a:lnTo>
                    <a:lnTo>
                      <a:pt x="114" y="154"/>
                    </a:lnTo>
                    <a:lnTo>
                      <a:pt x="116" y="158"/>
                    </a:lnTo>
                    <a:lnTo>
                      <a:pt x="110" y="160"/>
                    </a:lnTo>
                    <a:lnTo>
                      <a:pt x="104" y="158"/>
                    </a:lnTo>
                    <a:lnTo>
                      <a:pt x="104" y="160"/>
                    </a:lnTo>
                    <a:lnTo>
                      <a:pt x="102" y="164"/>
                    </a:lnTo>
                    <a:lnTo>
                      <a:pt x="100" y="172"/>
                    </a:lnTo>
                    <a:lnTo>
                      <a:pt x="96" y="174"/>
                    </a:lnTo>
                    <a:lnTo>
                      <a:pt x="98" y="178"/>
                    </a:lnTo>
                    <a:lnTo>
                      <a:pt x="106" y="188"/>
                    </a:lnTo>
                    <a:lnTo>
                      <a:pt x="104" y="190"/>
                    </a:lnTo>
                    <a:lnTo>
                      <a:pt x="80" y="196"/>
                    </a:lnTo>
                    <a:lnTo>
                      <a:pt x="72" y="200"/>
                    </a:lnTo>
                    <a:lnTo>
                      <a:pt x="74" y="212"/>
                    </a:lnTo>
                    <a:lnTo>
                      <a:pt x="78" y="232"/>
                    </a:lnTo>
                    <a:lnTo>
                      <a:pt x="68" y="236"/>
                    </a:lnTo>
                    <a:lnTo>
                      <a:pt x="58" y="230"/>
                    </a:lnTo>
                    <a:lnTo>
                      <a:pt x="48" y="224"/>
                    </a:lnTo>
                    <a:lnTo>
                      <a:pt x="36" y="222"/>
                    </a:lnTo>
                    <a:lnTo>
                      <a:pt x="26" y="228"/>
                    </a:lnTo>
                    <a:lnTo>
                      <a:pt x="22" y="244"/>
                    </a:lnTo>
                    <a:lnTo>
                      <a:pt x="22" y="246"/>
                    </a:lnTo>
                    <a:lnTo>
                      <a:pt x="24" y="248"/>
                    </a:lnTo>
                    <a:lnTo>
                      <a:pt x="30" y="250"/>
                    </a:lnTo>
                    <a:lnTo>
                      <a:pt x="32" y="260"/>
                    </a:lnTo>
                    <a:lnTo>
                      <a:pt x="24" y="284"/>
                    </a:lnTo>
                    <a:lnTo>
                      <a:pt x="20" y="288"/>
                    </a:lnTo>
                    <a:lnTo>
                      <a:pt x="16" y="286"/>
                    </a:lnTo>
                    <a:lnTo>
                      <a:pt x="6" y="290"/>
                    </a:lnTo>
                    <a:lnTo>
                      <a:pt x="0" y="298"/>
                    </a:lnTo>
                    <a:close/>
                  </a:path>
                </a:pathLst>
              </a:custGeom>
              <a:grpFill/>
              <a:ln w="3175" cap="flat" cmpd="sng">
                <a:solidFill>
                  <a:schemeClr val="accent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48" name="Freeform 44">
                <a:extLst>
                  <a:ext uri="{FF2B5EF4-FFF2-40B4-BE49-F238E27FC236}">
                    <a16:creationId xmlns:a16="http://schemas.microsoft.com/office/drawing/2014/main" id="{82BE65FE-8E82-47B5-8B71-FACDABF36CED}"/>
                  </a:ext>
                </a:extLst>
              </p:cNvPr>
              <p:cNvSpPr>
                <a:spLocks/>
              </p:cNvSpPr>
              <p:nvPr/>
            </p:nvSpPr>
            <p:spPr bwMode="gray">
              <a:xfrm>
                <a:off x="3567" y="2037"/>
                <a:ext cx="649" cy="229"/>
              </a:xfrm>
              <a:custGeom>
                <a:avLst/>
                <a:gdLst>
                  <a:gd name="T0" fmla="*/ 649 w 646"/>
                  <a:gd name="T1" fmla="*/ 0 h 228"/>
                  <a:gd name="T2" fmla="*/ 516 w 646"/>
                  <a:gd name="T3" fmla="*/ 16 h 228"/>
                  <a:gd name="T4" fmla="*/ 510 w 646"/>
                  <a:gd name="T5" fmla="*/ 22 h 228"/>
                  <a:gd name="T6" fmla="*/ 183 w 646"/>
                  <a:gd name="T7" fmla="*/ 50 h 228"/>
                  <a:gd name="T8" fmla="*/ 177 w 646"/>
                  <a:gd name="T9" fmla="*/ 48 h 228"/>
                  <a:gd name="T10" fmla="*/ 165 w 646"/>
                  <a:gd name="T11" fmla="*/ 50 h 228"/>
                  <a:gd name="T12" fmla="*/ 167 w 646"/>
                  <a:gd name="T13" fmla="*/ 54 h 228"/>
                  <a:gd name="T14" fmla="*/ 167 w 646"/>
                  <a:gd name="T15" fmla="*/ 64 h 228"/>
                  <a:gd name="T16" fmla="*/ 50 w 646"/>
                  <a:gd name="T17" fmla="*/ 74 h 228"/>
                  <a:gd name="T18" fmla="*/ 44 w 646"/>
                  <a:gd name="T19" fmla="*/ 88 h 228"/>
                  <a:gd name="T20" fmla="*/ 40 w 646"/>
                  <a:gd name="T21" fmla="*/ 104 h 228"/>
                  <a:gd name="T22" fmla="*/ 42 w 646"/>
                  <a:gd name="T23" fmla="*/ 110 h 228"/>
                  <a:gd name="T24" fmla="*/ 38 w 646"/>
                  <a:gd name="T25" fmla="*/ 125 h 228"/>
                  <a:gd name="T26" fmla="*/ 36 w 646"/>
                  <a:gd name="T27" fmla="*/ 131 h 228"/>
                  <a:gd name="T28" fmla="*/ 38 w 646"/>
                  <a:gd name="T29" fmla="*/ 135 h 228"/>
                  <a:gd name="T30" fmla="*/ 34 w 646"/>
                  <a:gd name="T31" fmla="*/ 143 h 228"/>
                  <a:gd name="T32" fmla="*/ 24 w 646"/>
                  <a:gd name="T33" fmla="*/ 153 h 228"/>
                  <a:gd name="T34" fmla="*/ 20 w 646"/>
                  <a:gd name="T35" fmla="*/ 175 h 228"/>
                  <a:gd name="T36" fmla="*/ 10 w 646"/>
                  <a:gd name="T37" fmla="*/ 187 h 228"/>
                  <a:gd name="T38" fmla="*/ 12 w 646"/>
                  <a:gd name="T39" fmla="*/ 201 h 228"/>
                  <a:gd name="T40" fmla="*/ 10 w 646"/>
                  <a:gd name="T41" fmla="*/ 219 h 228"/>
                  <a:gd name="T42" fmla="*/ 8 w 646"/>
                  <a:gd name="T43" fmla="*/ 219 h 228"/>
                  <a:gd name="T44" fmla="*/ 0 w 646"/>
                  <a:gd name="T45" fmla="*/ 229 h 228"/>
                  <a:gd name="T46" fmla="*/ 167 w 646"/>
                  <a:gd name="T47" fmla="*/ 215 h 228"/>
                  <a:gd name="T48" fmla="*/ 376 w 646"/>
                  <a:gd name="T49" fmla="*/ 197 h 228"/>
                  <a:gd name="T50" fmla="*/ 456 w 646"/>
                  <a:gd name="T51" fmla="*/ 189 h 228"/>
                  <a:gd name="T52" fmla="*/ 458 w 646"/>
                  <a:gd name="T53" fmla="*/ 165 h 228"/>
                  <a:gd name="T54" fmla="*/ 466 w 646"/>
                  <a:gd name="T55" fmla="*/ 165 h 228"/>
                  <a:gd name="T56" fmla="*/ 470 w 646"/>
                  <a:gd name="T57" fmla="*/ 165 h 228"/>
                  <a:gd name="T58" fmla="*/ 476 w 646"/>
                  <a:gd name="T59" fmla="*/ 159 h 228"/>
                  <a:gd name="T60" fmla="*/ 476 w 646"/>
                  <a:gd name="T61" fmla="*/ 153 h 228"/>
                  <a:gd name="T62" fmla="*/ 476 w 646"/>
                  <a:gd name="T63" fmla="*/ 147 h 228"/>
                  <a:gd name="T64" fmla="*/ 478 w 646"/>
                  <a:gd name="T65" fmla="*/ 141 h 228"/>
                  <a:gd name="T66" fmla="*/ 484 w 646"/>
                  <a:gd name="T67" fmla="*/ 135 h 228"/>
                  <a:gd name="T68" fmla="*/ 500 w 646"/>
                  <a:gd name="T69" fmla="*/ 127 h 228"/>
                  <a:gd name="T70" fmla="*/ 520 w 646"/>
                  <a:gd name="T71" fmla="*/ 123 h 228"/>
                  <a:gd name="T72" fmla="*/ 538 w 646"/>
                  <a:gd name="T73" fmla="*/ 106 h 228"/>
                  <a:gd name="T74" fmla="*/ 545 w 646"/>
                  <a:gd name="T75" fmla="*/ 102 h 228"/>
                  <a:gd name="T76" fmla="*/ 557 w 646"/>
                  <a:gd name="T77" fmla="*/ 92 h 228"/>
                  <a:gd name="T78" fmla="*/ 559 w 646"/>
                  <a:gd name="T79" fmla="*/ 82 h 228"/>
                  <a:gd name="T80" fmla="*/ 563 w 646"/>
                  <a:gd name="T81" fmla="*/ 82 h 228"/>
                  <a:gd name="T82" fmla="*/ 567 w 646"/>
                  <a:gd name="T83" fmla="*/ 82 h 228"/>
                  <a:gd name="T84" fmla="*/ 571 w 646"/>
                  <a:gd name="T85" fmla="*/ 78 h 228"/>
                  <a:gd name="T86" fmla="*/ 571 w 646"/>
                  <a:gd name="T87" fmla="*/ 76 h 228"/>
                  <a:gd name="T88" fmla="*/ 577 w 646"/>
                  <a:gd name="T89" fmla="*/ 70 h 228"/>
                  <a:gd name="T90" fmla="*/ 581 w 646"/>
                  <a:gd name="T91" fmla="*/ 70 h 228"/>
                  <a:gd name="T92" fmla="*/ 585 w 646"/>
                  <a:gd name="T93" fmla="*/ 74 h 228"/>
                  <a:gd name="T94" fmla="*/ 591 w 646"/>
                  <a:gd name="T95" fmla="*/ 70 h 228"/>
                  <a:gd name="T96" fmla="*/ 593 w 646"/>
                  <a:gd name="T97" fmla="*/ 66 h 228"/>
                  <a:gd name="T98" fmla="*/ 601 w 646"/>
                  <a:gd name="T99" fmla="*/ 58 h 228"/>
                  <a:gd name="T100" fmla="*/ 609 w 646"/>
                  <a:gd name="T101" fmla="*/ 56 h 228"/>
                  <a:gd name="T102" fmla="*/ 621 w 646"/>
                  <a:gd name="T103" fmla="*/ 56 h 228"/>
                  <a:gd name="T104" fmla="*/ 635 w 646"/>
                  <a:gd name="T105" fmla="*/ 34 h 228"/>
                  <a:gd name="T106" fmla="*/ 645 w 646"/>
                  <a:gd name="T107" fmla="*/ 26 h 228"/>
                  <a:gd name="T108" fmla="*/ 647 w 646"/>
                  <a:gd name="T109" fmla="*/ 20 h 228"/>
                  <a:gd name="T110" fmla="*/ 649 w 646"/>
                  <a:gd name="T111" fmla="*/ 14 h 228"/>
                  <a:gd name="T112" fmla="*/ 647 w 646"/>
                  <a:gd name="T113" fmla="*/ 6 h 228"/>
                  <a:gd name="T114" fmla="*/ 649 w 646"/>
                  <a:gd name="T115" fmla="*/ 0 h 228"/>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646" h="228">
                    <a:moveTo>
                      <a:pt x="646" y="0"/>
                    </a:moveTo>
                    <a:lnTo>
                      <a:pt x="514" y="16"/>
                    </a:lnTo>
                    <a:lnTo>
                      <a:pt x="508" y="22"/>
                    </a:lnTo>
                    <a:lnTo>
                      <a:pt x="182" y="50"/>
                    </a:lnTo>
                    <a:lnTo>
                      <a:pt x="176" y="48"/>
                    </a:lnTo>
                    <a:lnTo>
                      <a:pt x="164" y="50"/>
                    </a:lnTo>
                    <a:lnTo>
                      <a:pt x="166" y="54"/>
                    </a:lnTo>
                    <a:lnTo>
                      <a:pt x="166" y="64"/>
                    </a:lnTo>
                    <a:lnTo>
                      <a:pt x="50" y="74"/>
                    </a:lnTo>
                    <a:lnTo>
                      <a:pt x="44" y="88"/>
                    </a:lnTo>
                    <a:lnTo>
                      <a:pt x="40" y="104"/>
                    </a:lnTo>
                    <a:lnTo>
                      <a:pt x="42" y="110"/>
                    </a:lnTo>
                    <a:lnTo>
                      <a:pt x="38" y="124"/>
                    </a:lnTo>
                    <a:lnTo>
                      <a:pt x="36" y="130"/>
                    </a:lnTo>
                    <a:lnTo>
                      <a:pt x="38" y="134"/>
                    </a:lnTo>
                    <a:lnTo>
                      <a:pt x="34" y="142"/>
                    </a:lnTo>
                    <a:lnTo>
                      <a:pt x="24" y="152"/>
                    </a:lnTo>
                    <a:lnTo>
                      <a:pt x="20" y="174"/>
                    </a:lnTo>
                    <a:lnTo>
                      <a:pt x="10" y="186"/>
                    </a:lnTo>
                    <a:lnTo>
                      <a:pt x="12" y="200"/>
                    </a:lnTo>
                    <a:lnTo>
                      <a:pt x="10" y="218"/>
                    </a:lnTo>
                    <a:lnTo>
                      <a:pt x="8" y="218"/>
                    </a:lnTo>
                    <a:lnTo>
                      <a:pt x="0" y="228"/>
                    </a:lnTo>
                    <a:lnTo>
                      <a:pt x="166" y="214"/>
                    </a:lnTo>
                    <a:lnTo>
                      <a:pt x="374" y="196"/>
                    </a:lnTo>
                    <a:lnTo>
                      <a:pt x="454" y="188"/>
                    </a:lnTo>
                    <a:lnTo>
                      <a:pt x="456" y="164"/>
                    </a:lnTo>
                    <a:lnTo>
                      <a:pt x="464" y="164"/>
                    </a:lnTo>
                    <a:lnTo>
                      <a:pt x="468" y="164"/>
                    </a:lnTo>
                    <a:lnTo>
                      <a:pt x="474" y="158"/>
                    </a:lnTo>
                    <a:lnTo>
                      <a:pt x="474" y="152"/>
                    </a:lnTo>
                    <a:lnTo>
                      <a:pt x="474" y="146"/>
                    </a:lnTo>
                    <a:lnTo>
                      <a:pt x="476" y="140"/>
                    </a:lnTo>
                    <a:lnTo>
                      <a:pt x="482" y="134"/>
                    </a:lnTo>
                    <a:lnTo>
                      <a:pt x="498" y="126"/>
                    </a:lnTo>
                    <a:lnTo>
                      <a:pt x="518" y="122"/>
                    </a:lnTo>
                    <a:lnTo>
                      <a:pt x="536" y="106"/>
                    </a:lnTo>
                    <a:lnTo>
                      <a:pt x="542" y="102"/>
                    </a:lnTo>
                    <a:lnTo>
                      <a:pt x="554" y="92"/>
                    </a:lnTo>
                    <a:lnTo>
                      <a:pt x="556" y="82"/>
                    </a:lnTo>
                    <a:lnTo>
                      <a:pt x="560" y="82"/>
                    </a:lnTo>
                    <a:lnTo>
                      <a:pt x="564" y="82"/>
                    </a:lnTo>
                    <a:lnTo>
                      <a:pt x="568" y="78"/>
                    </a:lnTo>
                    <a:lnTo>
                      <a:pt x="568" y="76"/>
                    </a:lnTo>
                    <a:lnTo>
                      <a:pt x="574" y="70"/>
                    </a:lnTo>
                    <a:lnTo>
                      <a:pt x="578" y="70"/>
                    </a:lnTo>
                    <a:lnTo>
                      <a:pt x="582" y="74"/>
                    </a:lnTo>
                    <a:lnTo>
                      <a:pt x="588" y="70"/>
                    </a:lnTo>
                    <a:lnTo>
                      <a:pt x="590" y="66"/>
                    </a:lnTo>
                    <a:lnTo>
                      <a:pt x="598" y="58"/>
                    </a:lnTo>
                    <a:lnTo>
                      <a:pt x="606" y="56"/>
                    </a:lnTo>
                    <a:lnTo>
                      <a:pt x="618" y="56"/>
                    </a:lnTo>
                    <a:lnTo>
                      <a:pt x="632" y="34"/>
                    </a:lnTo>
                    <a:lnTo>
                      <a:pt x="642" y="26"/>
                    </a:lnTo>
                    <a:lnTo>
                      <a:pt x="644" y="20"/>
                    </a:lnTo>
                    <a:lnTo>
                      <a:pt x="646" y="14"/>
                    </a:lnTo>
                    <a:lnTo>
                      <a:pt x="644" y="6"/>
                    </a:lnTo>
                    <a:lnTo>
                      <a:pt x="646" y="0"/>
                    </a:lnTo>
                    <a:close/>
                  </a:path>
                </a:pathLst>
              </a:custGeom>
              <a:grpFill/>
              <a:ln w="3175" cap="flat" cmpd="sng">
                <a:solidFill>
                  <a:schemeClr val="accent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49" name="Freeform 45">
                <a:extLst>
                  <a:ext uri="{FF2B5EF4-FFF2-40B4-BE49-F238E27FC236}">
                    <a16:creationId xmlns:a16="http://schemas.microsoft.com/office/drawing/2014/main" id="{04C99B6B-4F80-47F2-94E1-1C56CF30F5AA}"/>
                  </a:ext>
                </a:extLst>
              </p:cNvPr>
              <p:cNvSpPr>
                <a:spLocks/>
              </p:cNvSpPr>
              <p:nvPr/>
            </p:nvSpPr>
            <p:spPr bwMode="gray">
              <a:xfrm>
                <a:off x="3930" y="1489"/>
                <a:ext cx="331" cy="371"/>
              </a:xfrm>
              <a:custGeom>
                <a:avLst/>
                <a:gdLst>
                  <a:gd name="T0" fmla="*/ 28 w 330"/>
                  <a:gd name="T1" fmla="*/ 325 h 370"/>
                  <a:gd name="T2" fmla="*/ 44 w 330"/>
                  <a:gd name="T3" fmla="*/ 329 h 370"/>
                  <a:gd name="T4" fmla="*/ 56 w 330"/>
                  <a:gd name="T5" fmla="*/ 323 h 370"/>
                  <a:gd name="T6" fmla="*/ 78 w 330"/>
                  <a:gd name="T7" fmla="*/ 349 h 370"/>
                  <a:gd name="T8" fmla="*/ 106 w 330"/>
                  <a:gd name="T9" fmla="*/ 353 h 370"/>
                  <a:gd name="T10" fmla="*/ 128 w 330"/>
                  <a:gd name="T11" fmla="*/ 357 h 370"/>
                  <a:gd name="T12" fmla="*/ 148 w 330"/>
                  <a:gd name="T13" fmla="*/ 361 h 370"/>
                  <a:gd name="T14" fmla="*/ 160 w 330"/>
                  <a:gd name="T15" fmla="*/ 357 h 370"/>
                  <a:gd name="T16" fmla="*/ 169 w 330"/>
                  <a:gd name="T17" fmla="*/ 349 h 370"/>
                  <a:gd name="T18" fmla="*/ 183 w 330"/>
                  <a:gd name="T19" fmla="*/ 349 h 370"/>
                  <a:gd name="T20" fmla="*/ 199 w 330"/>
                  <a:gd name="T21" fmla="*/ 361 h 370"/>
                  <a:gd name="T22" fmla="*/ 211 w 330"/>
                  <a:gd name="T23" fmla="*/ 371 h 370"/>
                  <a:gd name="T24" fmla="*/ 229 w 330"/>
                  <a:gd name="T25" fmla="*/ 357 h 370"/>
                  <a:gd name="T26" fmla="*/ 235 w 330"/>
                  <a:gd name="T27" fmla="*/ 343 h 370"/>
                  <a:gd name="T28" fmla="*/ 241 w 330"/>
                  <a:gd name="T29" fmla="*/ 307 h 370"/>
                  <a:gd name="T30" fmla="*/ 255 w 330"/>
                  <a:gd name="T31" fmla="*/ 319 h 370"/>
                  <a:gd name="T32" fmla="*/ 261 w 330"/>
                  <a:gd name="T33" fmla="*/ 297 h 370"/>
                  <a:gd name="T34" fmla="*/ 275 w 330"/>
                  <a:gd name="T35" fmla="*/ 273 h 370"/>
                  <a:gd name="T36" fmla="*/ 281 w 330"/>
                  <a:gd name="T37" fmla="*/ 263 h 370"/>
                  <a:gd name="T38" fmla="*/ 297 w 330"/>
                  <a:gd name="T39" fmla="*/ 261 h 370"/>
                  <a:gd name="T40" fmla="*/ 313 w 330"/>
                  <a:gd name="T41" fmla="*/ 241 h 370"/>
                  <a:gd name="T42" fmla="*/ 325 w 330"/>
                  <a:gd name="T43" fmla="*/ 231 h 370"/>
                  <a:gd name="T44" fmla="*/ 321 w 330"/>
                  <a:gd name="T45" fmla="*/ 215 h 370"/>
                  <a:gd name="T46" fmla="*/ 325 w 330"/>
                  <a:gd name="T47" fmla="*/ 199 h 370"/>
                  <a:gd name="T48" fmla="*/ 317 w 330"/>
                  <a:gd name="T49" fmla="*/ 154 h 370"/>
                  <a:gd name="T50" fmla="*/ 323 w 330"/>
                  <a:gd name="T51" fmla="*/ 136 h 370"/>
                  <a:gd name="T52" fmla="*/ 331 w 330"/>
                  <a:gd name="T53" fmla="*/ 132 h 370"/>
                  <a:gd name="T54" fmla="*/ 271 w 330"/>
                  <a:gd name="T55" fmla="*/ 20 h 370"/>
                  <a:gd name="T56" fmla="*/ 247 w 330"/>
                  <a:gd name="T57" fmla="*/ 34 h 370"/>
                  <a:gd name="T58" fmla="*/ 219 w 330"/>
                  <a:gd name="T59" fmla="*/ 62 h 370"/>
                  <a:gd name="T60" fmla="*/ 201 w 330"/>
                  <a:gd name="T61" fmla="*/ 62 h 370"/>
                  <a:gd name="T62" fmla="*/ 177 w 330"/>
                  <a:gd name="T63" fmla="*/ 78 h 370"/>
                  <a:gd name="T64" fmla="*/ 154 w 330"/>
                  <a:gd name="T65" fmla="*/ 72 h 370"/>
                  <a:gd name="T66" fmla="*/ 146 w 330"/>
                  <a:gd name="T67" fmla="*/ 72 h 370"/>
                  <a:gd name="T68" fmla="*/ 146 w 330"/>
                  <a:gd name="T69" fmla="*/ 66 h 370"/>
                  <a:gd name="T70" fmla="*/ 112 w 330"/>
                  <a:gd name="T71" fmla="*/ 56 h 370"/>
                  <a:gd name="T72" fmla="*/ 96 w 330"/>
                  <a:gd name="T73" fmla="*/ 58 h 370"/>
                  <a:gd name="T74" fmla="*/ 0 w 330"/>
                  <a:gd name="T75" fmla="*/ 66 h 37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330" h="370">
                    <a:moveTo>
                      <a:pt x="0" y="66"/>
                    </a:moveTo>
                    <a:lnTo>
                      <a:pt x="28" y="324"/>
                    </a:lnTo>
                    <a:lnTo>
                      <a:pt x="36" y="324"/>
                    </a:lnTo>
                    <a:lnTo>
                      <a:pt x="44" y="328"/>
                    </a:lnTo>
                    <a:lnTo>
                      <a:pt x="48" y="328"/>
                    </a:lnTo>
                    <a:lnTo>
                      <a:pt x="56" y="322"/>
                    </a:lnTo>
                    <a:lnTo>
                      <a:pt x="72" y="334"/>
                    </a:lnTo>
                    <a:lnTo>
                      <a:pt x="78" y="348"/>
                    </a:lnTo>
                    <a:lnTo>
                      <a:pt x="90" y="354"/>
                    </a:lnTo>
                    <a:lnTo>
                      <a:pt x="106" y="352"/>
                    </a:lnTo>
                    <a:lnTo>
                      <a:pt x="122" y="364"/>
                    </a:lnTo>
                    <a:lnTo>
                      <a:pt x="128" y="356"/>
                    </a:lnTo>
                    <a:lnTo>
                      <a:pt x="134" y="354"/>
                    </a:lnTo>
                    <a:lnTo>
                      <a:pt x="148" y="360"/>
                    </a:lnTo>
                    <a:lnTo>
                      <a:pt x="158" y="358"/>
                    </a:lnTo>
                    <a:lnTo>
                      <a:pt x="160" y="356"/>
                    </a:lnTo>
                    <a:lnTo>
                      <a:pt x="166" y="354"/>
                    </a:lnTo>
                    <a:lnTo>
                      <a:pt x="168" y="348"/>
                    </a:lnTo>
                    <a:lnTo>
                      <a:pt x="178" y="342"/>
                    </a:lnTo>
                    <a:lnTo>
                      <a:pt x="182" y="348"/>
                    </a:lnTo>
                    <a:lnTo>
                      <a:pt x="190" y="360"/>
                    </a:lnTo>
                    <a:lnTo>
                      <a:pt x="198" y="360"/>
                    </a:lnTo>
                    <a:lnTo>
                      <a:pt x="208" y="368"/>
                    </a:lnTo>
                    <a:lnTo>
                      <a:pt x="210" y="370"/>
                    </a:lnTo>
                    <a:lnTo>
                      <a:pt x="220" y="370"/>
                    </a:lnTo>
                    <a:lnTo>
                      <a:pt x="228" y="356"/>
                    </a:lnTo>
                    <a:lnTo>
                      <a:pt x="234" y="352"/>
                    </a:lnTo>
                    <a:lnTo>
                      <a:pt x="234" y="342"/>
                    </a:lnTo>
                    <a:lnTo>
                      <a:pt x="234" y="330"/>
                    </a:lnTo>
                    <a:lnTo>
                      <a:pt x="240" y="306"/>
                    </a:lnTo>
                    <a:lnTo>
                      <a:pt x="246" y="306"/>
                    </a:lnTo>
                    <a:lnTo>
                      <a:pt x="254" y="318"/>
                    </a:lnTo>
                    <a:lnTo>
                      <a:pt x="262" y="308"/>
                    </a:lnTo>
                    <a:lnTo>
                      <a:pt x="260" y="296"/>
                    </a:lnTo>
                    <a:lnTo>
                      <a:pt x="268" y="280"/>
                    </a:lnTo>
                    <a:lnTo>
                      <a:pt x="274" y="272"/>
                    </a:lnTo>
                    <a:lnTo>
                      <a:pt x="274" y="268"/>
                    </a:lnTo>
                    <a:lnTo>
                      <a:pt x="280" y="262"/>
                    </a:lnTo>
                    <a:lnTo>
                      <a:pt x="288" y="264"/>
                    </a:lnTo>
                    <a:lnTo>
                      <a:pt x="296" y="260"/>
                    </a:lnTo>
                    <a:lnTo>
                      <a:pt x="298" y="258"/>
                    </a:lnTo>
                    <a:lnTo>
                      <a:pt x="312" y="240"/>
                    </a:lnTo>
                    <a:lnTo>
                      <a:pt x="316" y="238"/>
                    </a:lnTo>
                    <a:lnTo>
                      <a:pt x="324" y="230"/>
                    </a:lnTo>
                    <a:lnTo>
                      <a:pt x="322" y="220"/>
                    </a:lnTo>
                    <a:lnTo>
                      <a:pt x="320" y="214"/>
                    </a:lnTo>
                    <a:lnTo>
                      <a:pt x="320" y="206"/>
                    </a:lnTo>
                    <a:lnTo>
                      <a:pt x="324" y="198"/>
                    </a:lnTo>
                    <a:lnTo>
                      <a:pt x="330" y="162"/>
                    </a:lnTo>
                    <a:lnTo>
                      <a:pt x="316" y="154"/>
                    </a:lnTo>
                    <a:lnTo>
                      <a:pt x="326" y="146"/>
                    </a:lnTo>
                    <a:lnTo>
                      <a:pt x="322" y="136"/>
                    </a:lnTo>
                    <a:lnTo>
                      <a:pt x="328" y="130"/>
                    </a:lnTo>
                    <a:lnTo>
                      <a:pt x="330" y="132"/>
                    </a:lnTo>
                    <a:lnTo>
                      <a:pt x="308" y="0"/>
                    </a:lnTo>
                    <a:lnTo>
                      <a:pt x="270" y="20"/>
                    </a:lnTo>
                    <a:lnTo>
                      <a:pt x="254" y="30"/>
                    </a:lnTo>
                    <a:lnTo>
                      <a:pt x="246" y="34"/>
                    </a:lnTo>
                    <a:lnTo>
                      <a:pt x="224" y="58"/>
                    </a:lnTo>
                    <a:lnTo>
                      <a:pt x="218" y="62"/>
                    </a:lnTo>
                    <a:lnTo>
                      <a:pt x="212" y="62"/>
                    </a:lnTo>
                    <a:lnTo>
                      <a:pt x="200" y="62"/>
                    </a:lnTo>
                    <a:lnTo>
                      <a:pt x="194" y="64"/>
                    </a:lnTo>
                    <a:lnTo>
                      <a:pt x="176" y="78"/>
                    </a:lnTo>
                    <a:lnTo>
                      <a:pt x="168" y="76"/>
                    </a:lnTo>
                    <a:lnTo>
                      <a:pt x="154" y="72"/>
                    </a:lnTo>
                    <a:lnTo>
                      <a:pt x="150" y="74"/>
                    </a:lnTo>
                    <a:lnTo>
                      <a:pt x="146" y="72"/>
                    </a:lnTo>
                    <a:lnTo>
                      <a:pt x="150" y="66"/>
                    </a:lnTo>
                    <a:lnTo>
                      <a:pt x="146" y="66"/>
                    </a:lnTo>
                    <a:lnTo>
                      <a:pt x="136" y="64"/>
                    </a:lnTo>
                    <a:lnTo>
                      <a:pt x="112" y="56"/>
                    </a:lnTo>
                    <a:lnTo>
                      <a:pt x="108" y="56"/>
                    </a:lnTo>
                    <a:lnTo>
                      <a:pt x="96" y="58"/>
                    </a:lnTo>
                    <a:lnTo>
                      <a:pt x="96" y="52"/>
                    </a:lnTo>
                    <a:lnTo>
                      <a:pt x="0" y="66"/>
                    </a:lnTo>
                    <a:close/>
                  </a:path>
                </a:pathLst>
              </a:custGeom>
              <a:grpFill/>
              <a:ln w="3175" cap="flat" cmpd="sng">
                <a:solidFill>
                  <a:schemeClr val="accent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50" name="Freeform 46">
                <a:extLst>
                  <a:ext uri="{FF2B5EF4-FFF2-40B4-BE49-F238E27FC236}">
                    <a16:creationId xmlns:a16="http://schemas.microsoft.com/office/drawing/2014/main" id="{7190C8CC-CC40-4FF4-896D-941D2D4F4A20}"/>
                  </a:ext>
                </a:extLst>
              </p:cNvPr>
              <p:cNvSpPr>
                <a:spLocks/>
              </p:cNvSpPr>
              <p:nvPr/>
            </p:nvSpPr>
            <p:spPr bwMode="gray">
              <a:xfrm>
                <a:off x="4023" y="1958"/>
                <a:ext cx="699" cy="301"/>
              </a:xfrm>
              <a:custGeom>
                <a:avLst/>
                <a:gdLst>
                  <a:gd name="T0" fmla="*/ 10 w 694"/>
                  <a:gd name="T1" fmla="*/ 243 h 300"/>
                  <a:gd name="T2" fmla="*/ 20 w 694"/>
                  <a:gd name="T3" fmla="*/ 231 h 300"/>
                  <a:gd name="T4" fmla="*/ 28 w 694"/>
                  <a:gd name="T5" fmla="*/ 213 h 300"/>
                  <a:gd name="T6" fmla="*/ 83 w 694"/>
                  <a:gd name="T7" fmla="*/ 185 h 300"/>
                  <a:gd name="T8" fmla="*/ 103 w 694"/>
                  <a:gd name="T9" fmla="*/ 161 h 300"/>
                  <a:gd name="T10" fmla="*/ 115 w 694"/>
                  <a:gd name="T11" fmla="*/ 157 h 300"/>
                  <a:gd name="T12" fmla="*/ 125 w 694"/>
                  <a:gd name="T13" fmla="*/ 148 h 300"/>
                  <a:gd name="T14" fmla="*/ 137 w 694"/>
                  <a:gd name="T15" fmla="*/ 144 h 300"/>
                  <a:gd name="T16" fmla="*/ 165 w 694"/>
                  <a:gd name="T17" fmla="*/ 134 h 300"/>
                  <a:gd name="T18" fmla="*/ 191 w 694"/>
                  <a:gd name="T19" fmla="*/ 98 h 300"/>
                  <a:gd name="T20" fmla="*/ 193 w 694"/>
                  <a:gd name="T21" fmla="*/ 78 h 300"/>
                  <a:gd name="T22" fmla="*/ 214 w 694"/>
                  <a:gd name="T23" fmla="*/ 76 h 300"/>
                  <a:gd name="T24" fmla="*/ 248 w 694"/>
                  <a:gd name="T25" fmla="*/ 72 h 300"/>
                  <a:gd name="T26" fmla="*/ 661 w 694"/>
                  <a:gd name="T27" fmla="*/ 4 h 300"/>
                  <a:gd name="T28" fmla="*/ 671 w 694"/>
                  <a:gd name="T29" fmla="*/ 12 h 300"/>
                  <a:gd name="T30" fmla="*/ 683 w 694"/>
                  <a:gd name="T31" fmla="*/ 30 h 300"/>
                  <a:gd name="T32" fmla="*/ 679 w 694"/>
                  <a:gd name="T33" fmla="*/ 32 h 300"/>
                  <a:gd name="T34" fmla="*/ 667 w 694"/>
                  <a:gd name="T35" fmla="*/ 32 h 300"/>
                  <a:gd name="T36" fmla="*/ 663 w 694"/>
                  <a:gd name="T37" fmla="*/ 34 h 300"/>
                  <a:gd name="T38" fmla="*/ 639 w 694"/>
                  <a:gd name="T39" fmla="*/ 50 h 300"/>
                  <a:gd name="T40" fmla="*/ 616 w 694"/>
                  <a:gd name="T41" fmla="*/ 66 h 300"/>
                  <a:gd name="T42" fmla="*/ 624 w 694"/>
                  <a:gd name="T43" fmla="*/ 68 h 300"/>
                  <a:gd name="T44" fmla="*/ 657 w 694"/>
                  <a:gd name="T45" fmla="*/ 54 h 300"/>
                  <a:gd name="T46" fmla="*/ 669 w 694"/>
                  <a:gd name="T47" fmla="*/ 64 h 300"/>
                  <a:gd name="T48" fmla="*/ 677 w 694"/>
                  <a:gd name="T49" fmla="*/ 68 h 300"/>
                  <a:gd name="T50" fmla="*/ 691 w 694"/>
                  <a:gd name="T51" fmla="*/ 54 h 300"/>
                  <a:gd name="T52" fmla="*/ 699 w 694"/>
                  <a:gd name="T53" fmla="*/ 84 h 300"/>
                  <a:gd name="T54" fmla="*/ 687 w 694"/>
                  <a:gd name="T55" fmla="*/ 102 h 300"/>
                  <a:gd name="T56" fmla="*/ 671 w 694"/>
                  <a:gd name="T57" fmla="*/ 114 h 300"/>
                  <a:gd name="T58" fmla="*/ 647 w 694"/>
                  <a:gd name="T59" fmla="*/ 116 h 300"/>
                  <a:gd name="T60" fmla="*/ 643 w 694"/>
                  <a:gd name="T61" fmla="*/ 110 h 300"/>
                  <a:gd name="T62" fmla="*/ 637 w 694"/>
                  <a:gd name="T63" fmla="*/ 104 h 300"/>
                  <a:gd name="T64" fmla="*/ 635 w 694"/>
                  <a:gd name="T65" fmla="*/ 122 h 300"/>
                  <a:gd name="T66" fmla="*/ 643 w 694"/>
                  <a:gd name="T67" fmla="*/ 128 h 300"/>
                  <a:gd name="T68" fmla="*/ 647 w 694"/>
                  <a:gd name="T69" fmla="*/ 144 h 300"/>
                  <a:gd name="T70" fmla="*/ 618 w 694"/>
                  <a:gd name="T71" fmla="*/ 163 h 300"/>
                  <a:gd name="T72" fmla="*/ 616 w 694"/>
                  <a:gd name="T73" fmla="*/ 169 h 300"/>
                  <a:gd name="T74" fmla="*/ 657 w 694"/>
                  <a:gd name="T75" fmla="*/ 157 h 300"/>
                  <a:gd name="T76" fmla="*/ 669 w 694"/>
                  <a:gd name="T77" fmla="*/ 159 h 300"/>
                  <a:gd name="T78" fmla="*/ 637 w 694"/>
                  <a:gd name="T79" fmla="*/ 187 h 300"/>
                  <a:gd name="T80" fmla="*/ 602 w 694"/>
                  <a:gd name="T81" fmla="*/ 213 h 300"/>
                  <a:gd name="T82" fmla="*/ 596 w 694"/>
                  <a:gd name="T83" fmla="*/ 219 h 300"/>
                  <a:gd name="T84" fmla="*/ 564 w 694"/>
                  <a:gd name="T85" fmla="*/ 259 h 300"/>
                  <a:gd name="T86" fmla="*/ 546 w 694"/>
                  <a:gd name="T87" fmla="*/ 293 h 300"/>
                  <a:gd name="T88" fmla="*/ 403 w 694"/>
                  <a:gd name="T89" fmla="*/ 227 h 300"/>
                  <a:gd name="T90" fmla="*/ 294 w 694"/>
                  <a:gd name="T91" fmla="*/ 213 h 300"/>
                  <a:gd name="T92" fmla="*/ 286 w 694"/>
                  <a:gd name="T93" fmla="*/ 211 h 300"/>
                  <a:gd name="T94" fmla="*/ 175 w 694"/>
                  <a:gd name="T95" fmla="*/ 219 h 300"/>
                  <a:gd name="T96" fmla="*/ 153 w 694"/>
                  <a:gd name="T97" fmla="*/ 237 h 300"/>
                  <a:gd name="T98" fmla="*/ 0 w 694"/>
                  <a:gd name="T99" fmla="*/ 267 h 30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694" h="300">
                    <a:moveTo>
                      <a:pt x="0" y="266"/>
                    </a:moveTo>
                    <a:lnTo>
                      <a:pt x="2" y="242"/>
                    </a:lnTo>
                    <a:lnTo>
                      <a:pt x="10" y="242"/>
                    </a:lnTo>
                    <a:lnTo>
                      <a:pt x="14" y="242"/>
                    </a:lnTo>
                    <a:lnTo>
                      <a:pt x="20" y="236"/>
                    </a:lnTo>
                    <a:lnTo>
                      <a:pt x="20" y="230"/>
                    </a:lnTo>
                    <a:lnTo>
                      <a:pt x="20" y="224"/>
                    </a:lnTo>
                    <a:lnTo>
                      <a:pt x="22" y="218"/>
                    </a:lnTo>
                    <a:lnTo>
                      <a:pt x="28" y="212"/>
                    </a:lnTo>
                    <a:lnTo>
                      <a:pt x="44" y="204"/>
                    </a:lnTo>
                    <a:lnTo>
                      <a:pt x="64" y="200"/>
                    </a:lnTo>
                    <a:lnTo>
                      <a:pt x="82" y="184"/>
                    </a:lnTo>
                    <a:lnTo>
                      <a:pt x="88" y="180"/>
                    </a:lnTo>
                    <a:lnTo>
                      <a:pt x="100" y="170"/>
                    </a:lnTo>
                    <a:lnTo>
                      <a:pt x="102" y="160"/>
                    </a:lnTo>
                    <a:lnTo>
                      <a:pt x="106" y="160"/>
                    </a:lnTo>
                    <a:lnTo>
                      <a:pt x="110" y="160"/>
                    </a:lnTo>
                    <a:lnTo>
                      <a:pt x="114" y="156"/>
                    </a:lnTo>
                    <a:lnTo>
                      <a:pt x="114" y="154"/>
                    </a:lnTo>
                    <a:lnTo>
                      <a:pt x="120" y="148"/>
                    </a:lnTo>
                    <a:lnTo>
                      <a:pt x="124" y="148"/>
                    </a:lnTo>
                    <a:lnTo>
                      <a:pt x="128" y="152"/>
                    </a:lnTo>
                    <a:lnTo>
                      <a:pt x="134" y="148"/>
                    </a:lnTo>
                    <a:lnTo>
                      <a:pt x="136" y="144"/>
                    </a:lnTo>
                    <a:lnTo>
                      <a:pt x="144" y="136"/>
                    </a:lnTo>
                    <a:lnTo>
                      <a:pt x="152" y="134"/>
                    </a:lnTo>
                    <a:lnTo>
                      <a:pt x="164" y="134"/>
                    </a:lnTo>
                    <a:lnTo>
                      <a:pt x="178" y="112"/>
                    </a:lnTo>
                    <a:lnTo>
                      <a:pt x="188" y="104"/>
                    </a:lnTo>
                    <a:lnTo>
                      <a:pt x="190" y="98"/>
                    </a:lnTo>
                    <a:lnTo>
                      <a:pt x="192" y="92"/>
                    </a:lnTo>
                    <a:lnTo>
                      <a:pt x="190" y="84"/>
                    </a:lnTo>
                    <a:lnTo>
                      <a:pt x="192" y="78"/>
                    </a:lnTo>
                    <a:lnTo>
                      <a:pt x="192" y="76"/>
                    </a:lnTo>
                    <a:lnTo>
                      <a:pt x="214" y="72"/>
                    </a:lnTo>
                    <a:lnTo>
                      <a:pt x="212" y="76"/>
                    </a:lnTo>
                    <a:lnTo>
                      <a:pt x="234" y="74"/>
                    </a:lnTo>
                    <a:lnTo>
                      <a:pt x="242" y="72"/>
                    </a:lnTo>
                    <a:lnTo>
                      <a:pt x="246" y="72"/>
                    </a:lnTo>
                    <a:lnTo>
                      <a:pt x="454" y="38"/>
                    </a:lnTo>
                    <a:lnTo>
                      <a:pt x="652" y="0"/>
                    </a:lnTo>
                    <a:lnTo>
                      <a:pt x="656" y="4"/>
                    </a:lnTo>
                    <a:lnTo>
                      <a:pt x="658" y="8"/>
                    </a:lnTo>
                    <a:lnTo>
                      <a:pt x="664" y="10"/>
                    </a:lnTo>
                    <a:lnTo>
                      <a:pt x="666" y="12"/>
                    </a:lnTo>
                    <a:lnTo>
                      <a:pt x="670" y="16"/>
                    </a:lnTo>
                    <a:lnTo>
                      <a:pt x="672" y="20"/>
                    </a:lnTo>
                    <a:lnTo>
                      <a:pt x="678" y="30"/>
                    </a:lnTo>
                    <a:lnTo>
                      <a:pt x="676" y="32"/>
                    </a:lnTo>
                    <a:lnTo>
                      <a:pt x="674" y="32"/>
                    </a:lnTo>
                    <a:lnTo>
                      <a:pt x="672" y="30"/>
                    </a:lnTo>
                    <a:lnTo>
                      <a:pt x="666" y="32"/>
                    </a:lnTo>
                    <a:lnTo>
                      <a:pt x="662" y="32"/>
                    </a:lnTo>
                    <a:lnTo>
                      <a:pt x="658" y="30"/>
                    </a:lnTo>
                    <a:lnTo>
                      <a:pt x="656" y="30"/>
                    </a:lnTo>
                    <a:lnTo>
                      <a:pt x="658" y="34"/>
                    </a:lnTo>
                    <a:lnTo>
                      <a:pt x="656" y="36"/>
                    </a:lnTo>
                    <a:lnTo>
                      <a:pt x="638" y="46"/>
                    </a:lnTo>
                    <a:lnTo>
                      <a:pt x="634" y="50"/>
                    </a:lnTo>
                    <a:lnTo>
                      <a:pt x="628" y="56"/>
                    </a:lnTo>
                    <a:lnTo>
                      <a:pt x="616" y="58"/>
                    </a:lnTo>
                    <a:lnTo>
                      <a:pt x="612" y="66"/>
                    </a:lnTo>
                    <a:lnTo>
                      <a:pt x="612" y="68"/>
                    </a:lnTo>
                    <a:lnTo>
                      <a:pt x="614" y="70"/>
                    </a:lnTo>
                    <a:lnTo>
                      <a:pt x="620" y="68"/>
                    </a:lnTo>
                    <a:lnTo>
                      <a:pt x="632" y="62"/>
                    </a:lnTo>
                    <a:lnTo>
                      <a:pt x="644" y="58"/>
                    </a:lnTo>
                    <a:lnTo>
                      <a:pt x="652" y="54"/>
                    </a:lnTo>
                    <a:lnTo>
                      <a:pt x="664" y="54"/>
                    </a:lnTo>
                    <a:lnTo>
                      <a:pt x="664" y="56"/>
                    </a:lnTo>
                    <a:lnTo>
                      <a:pt x="664" y="64"/>
                    </a:lnTo>
                    <a:lnTo>
                      <a:pt x="664" y="66"/>
                    </a:lnTo>
                    <a:lnTo>
                      <a:pt x="668" y="70"/>
                    </a:lnTo>
                    <a:lnTo>
                      <a:pt x="672" y="68"/>
                    </a:lnTo>
                    <a:lnTo>
                      <a:pt x="674" y="64"/>
                    </a:lnTo>
                    <a:lnTo>
                      <a:pt x="682" y="54"/>
                    </a:lnTo>
                    <a:lnTo>
                      <a:pt x="686" y="54"/>
                    </a:lnTo>
                    <a:lnTo>
                      <a:pt x="692" y="64"/>
                    </a:lnTo>
                    <a:lnTo>
                      <a:pt x="692" y="80"/>
                    </a:lnTo>
                    <a:lnTo>
                      <a:pt x="694" y="84"/>
                    </a:lnTo>
                    <a:lnTo>
                      <a:pt x="694" y="88"/>
                    </a:lnTo>
                    <a:lnTo>
                      <a:pt x="684" y="96"/>
                    </a:lnTo>
                    <a:lnTo>
                      <a:pt x="682" y="102"/>
                    </a:lnTo>
                    <a:lnTo>
                      <a:pt x="680" y="106"/>
                    </a:lnTo>
                    <a:lnTo>
                      <a:pt x="672" y="112"/>
                    </a:lnTo>
                    <a:lnTo>
                      <a:pt x="666" y="114"/>
                    </a:lnTo>
                    <a:lnTo>
                      <a:pt x="660" y="118"/>
                    </a:lnTo>
                    <a:lnTo>
                      <a:pt x="646" y="116"/>
                    </a:lnTo>
                    <a:lnTo>
                      <a:pt x="642" y="116"/>
                    </a:lnTo>
                    <a:lnTo>
                      <a:pt x="640" y="116"/>
                    </a:lnTo>
                    <a:lnTo>
                      <a:pt x="638" y="110"/>
                    </a:lnTo>
                    <a:lnTo>
                      <a:pt x="638" y="108"/>
                    </a:lnTo>
                    <a:lnTo>
                      <a:pt x="636" y="106"/>
                    </a:lnTo>
                    <a:lnTo>
                      <a:pt x="632" y="104"/>
                    </a:lnTo>
                    <a:lnTo>
                      <a:pt x="630" y="106"/>
                    </a:lnTo>
                    <a:lnTo>
                      <a:pt x="632" y="120"/>
                    </a:lnTo>
                    <a:lnTo>
                      <a:pt x="630" y="122"/>
                    </a:lnTo>
                    <a:lnTo>
                      <a:pt x="628" y="120"/>
                    </a:lnTo>
                    <a:lnTo>
                      <a:pt x="632" y="128"/>
                    </a:lnTo>
                    <a:lnTo>
                      <a:pt x="638" y="128"/>
                    </a:lnTo>
                    <a:lnTo>
                      <a:pt x="642" y="134"/>
                    </a:lnTo>
                    <a:lnTo>
                      <a:pt x="638" y="140"/>
                    </a:lnTo>
                    <a:lnTo>
                      <a:pt x="642" y="144"/>
                    </a:lnTo>
                    <a:lnTo>
                      <a:pt x="626" y="162"/>
                    </a:lnTo>
                    <a:lnTo>
                      <a:pt x="622" y="164"/>
                    </a:lnTo>
                    <a:lnTo>
                      <a:pt x="614" y="162"/>
                    </a:lnTo>
                    <a:lnTo>
                      <a:pt x="608" y="162"/>
                    </a:lnTo>
                    <a:lnTo>
                      <a:pt x="606" y="164"/>
                    </a:lnTo>
                    <a:lnTo>
                      <a:pt x="612" y="168"/>
                    </a:lnTo>
                    <a:lnTo>
                      <a:pt x="628" y="166"/>
                    </a:lnTo>
                    <a:lnTo>
                      <a:pt x="638" y="164"/>
                    </a:lnTo>
                    <a:lnTo>
                      <a:pt x="652" y="156"/>
                    </a:lnTo>
                    <a:lnTo>
                      <a:pt x="654" y="152"/>
                    </a:lnTo>
                    <a:lnTo>
                      <a:pt x="658" y="152"/>
                    </a:lnTo>
                    <a:lnTo>
                      <a:pt x="664" y="158"/>
                    </a:lnTo>
                    <a:lnTo>
                      <a:pt x="658" y="170"/>
                    </a:lnTo>
                    <a:lnTo>
                      <a:pt x="646" y="184"/>
                    </a:lnTo>
                    <a:lnTo>
                      <a:pt x="632" y="186"/>
                    </a:lnTo>
                    <a:lnTo>
                      <a:pt x="628" y="188"/>
                    </a:lnTo>
                    <a:lnTo>
                      <a:pt x="612" y="190"/>
                    </a:lnTo>
                    <a:lnTo>
                      <a:pt x="598" y="212"/>
                    </a:lnTo>
                    <a:lnTo>
                      <a:pt x="592" y="214"/>
                    </a:lnTo>
                    <a:lnTo>
                      <a:pt x="592" y="218"/>
                    </a:lnTo>
                    <a:lnTo>
                      <a:pt x="576" y="228"/>
                    </a:lnTo>
                    <a:lnTo>
                      <a:pt x="568" y="240"/>
                    </a:lnTo>
                    <a:lnTo>
                      <a:pt x="560" y="258"/>
                    </a:lnTo>
                    <a:lnTo>
                      <a:pt x="556" y="282"/>
                    </a:lnTo>
                    <a:lnTo>
                      <a:pt x="552" y="288"/>
                    </a:lnTo>
                    <a:lnTo>
                      <a:pt x="542" y="292"/>
                    </a:lnTo>
                    <a:lnTo>
                      <a:pt x="510" y="296"/>
                    </a:lnTo>
                    <a:lnTo>
                      <a:pt x="508" y="300"/>
                    </a:lnTo>
                    <a:lnTo>
                      <a:pt x="400" y="226"/>
                    </a:lnTo>
                    <a:lnTo>
                      <a:pt x="312" y="238"/>
                    </a:lnTo>
                    <a:lnTo>
                      <a:pt x="310" y="226"/>
                    </a:lnTo>
                    <a:lnTo>
                      <a:pt x="292" y="212"/>
                    </a:lnTo>
                    <a:lnTo>
                      <a:pt x="286" y="218"/>
                    </a:lnTo>
                    <a:lnTo>
                      <a:pt x="282" y="214"/>
                    </a:lnTo>
                    <a:lnTo>
                      <a:pt x="284" y="210"/>
                    </a:lnTo>
                    <a:lnTo>
                      <a:pt x="282" y="208"/>
                    </a:lnTo>
                    <a:lnTo>
                      <a:pt x="178" y="220"/>
                    </a:lnTo>
                    <a:lnTo>
                      <a:pt x="174" y="218"/>
                    </a:lnTo>
                    <a:lnTo>
                      <a:pt x="172" y="222"/>
                    </a:lnTo>
                    <a:lnTo>
                      <a:pt x="152" y="232"/>
                    </a:lnTo>
                    <a:lnTo>
                      <a:pt x="152" y="236"/>
                    </a:lnTo>
                    <a:lnTo>
                      <a:pt x="144" y="236"/>
                    </a:lnTo>
                    <a:lnTo>
                      <a:pt x="120" y="248"/>
                    </a:lnTo>
                    <a:lnTo>
                      <a:pt x="0" y="266"/>
                    </a:lnTo>
                    <a:close/>
                  </a:path>
                </a:pathLst>
              </a:custGeom>
              <a:grpFill/>
              <a:ln w="3175" cap="flat" cmpd="sng">
                <a:solidFill>
                  <a:schemeClr val="accent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51" name="Freeform 47">
                <a:extLst>
                  <a:ext uri="{FF2B5EF4-FFF2-40B4-BE49-F238E27FC236}">
                    <a16:creationId xmlns:a16="http://schemas.microsoft.com/office/drawing/2014/main" id="{D9FABBA0-1193-49DA-BC19-061AC8B2067F}"/>
                  </a:ext>
                </a:extLst>
              </p:cNvPr>
              <p:cNvSpPr>
                <a:spLocks/>
              </p:cNvSpPr>
              <p:nvPr/>
            </p:nvSpPr>
            <p:spPr bwMode="gray">
              <a:xfrm>
                <a:off x="4139" y="1619"/>
                <a:ext cx="356" cy="351"/>
              </a:xfrm>
              <a:custGeom>
                <a:avLst/>
                <a:gdLst>
                  <a:gd name="T0" fmla="*/ 119 w 354"/>
                  <a:gd name="T1" fmla="*/ 0 h 350"/>
                  <a:gd name="T2" fmla="*/ 117 w 354"/>
                  <a:gd name="T3" fmla="*/ 16 h 350"/>
                  <a:gd name="T4" fmla="*/ 121 w 354"/>
                  <a:gd name="T5" fmla="*/ 32 h 350"/>
                  <a:gd name="T6" fmla="*/ 111 w 354"/>
                  <a:gd name="T7" fmla="*/ 76 h 350"/>
                  <a:gd name="T8" fmla="*/ 113 w 354"/>
                  <a:gd name="T9" fmla="*/ 90 h 350"/>
                  <a:gd name="T10" fmla="*/ 107 w 354"/>
                  <a:gd name="T11" fmla="*/ 108 h 350"/>
                  <a:gd name="T12" fmla="*/ 88 w 354"/>
                  <a:gd name="T13" fmla="*/ 128 h 350"/>
                  <a:gd name="T14" fmla="*/ 78 w 354"/>
                  <a:gd name="T15" fmla="*/ 134 h 350"/>
                  <a:gd name="T16" fmla="*/ 64 w 354"/>
                  <a:gd name="T17" fmla="*/ 138 h 350"/>
                  <a:gd name="T18" fmla="*/ 58 w 354"/>
                  <a:gd name="T19" fmla="*/ 150 h 350"/>
                  <a:gd name="T20" fmla="*/ 52 w 354"/>
                  <a:gd name="T21" fmla="*/ 179 h 350"/>
                  <a:gd name="T22" fmla="*/ 36 w 354"/>
                  <a:gd name="T23" fmla="*/ 177 h 350"/>
                  <a:gd name="T24" fmla="*/ 24 w 354"/>
                  <a:gd name="T25" fmla="*/ 201 h 350"/>
                  <a:gd name="T26" fmla="*/ 24 w 354"/>
                  <a:gd name="T27" fmla="*/ 223 h 350"/>
                  <a:gd name="T28" fmla="*/ 10 w 354"/>
                  <a:gd name="T29" fmla="*/ 241 h 350"/>
                  <a:gd name="T30" fmla="*/ 2 w 354"/>
                  <a:gd name="T31" fmla="*/ 255 h 350"/>
                  <a:gd name="T32" fmla="*/ 2 w 354"/>
                  <a:gd name="T33" fmla="*/ 269 h 350"/>
                  <a:gd name="T34" fmla="*/ 20 w 354"/>
                  <a:gd name="T35" fmla="*/ 295 h 350"/>
                  <a:gd name="T36" fmla="*/ 32 w 354"/>
                  <a:gd name="T37" fmla="*/ 313 h 350"/>
                  <a:gd name="T38" fmla="*/ 44 w 354"/>
                  <a:gd name="T39" fmla="*/ 315 h 350"/>
                  <a:gd name="T40" fmla="*/ 48 w 354"/>
                  <a:gd name="T41" fmla="*/ 319 h 350"/>
                  <a:gd name="T42" fmla="*/ 60 w 354"/>
                  <a:gd name="T43" fmla="*/ 323 h 350"/>
                  <a:gd name="T44" fmla="*/ 60 w 354"/>
                  <a:gd name="T45" fmla="*/ 333 h 350"/>
                  <a:gd name="T46" fmla="*/ 88 w 354"/>
                  <a:gd name="T47" fmla="*/ 351 h 350"/>
                  <a:gd name="T48" fmla="*/ 107 w 354"/>
                  <a:gd name="T49" fmla="*/ 345 h 350"/>
                  <a:gd name="T50" fmla="*/ 113 w 354"/>
                  <a:gd name="T51" fmla="*/ 335 h 350"/>
                  <a:gd name="T52" fmla="*/ 123 w 354"/>
                  <a:gd name="T53" fmla="*/ 343 h 350"/>
                  <a:gd name="T54" fmla="*/ 149 w 354"/>
                  <a:gd name="T55" fmla="*/ 333 h 350"/>
                  <a:gd name="T56" fmla="*/ 155 w 354"/>
                  <a:gd name="T57" fmla="*/ 321 h 350"/>
                  <a:gd name="T58" fmla="*/ 175 w 354"/>
                  <a:gd name="T59" fmla="*/ 311 h 350"/>
                  <a:gd name="T60" fmla="*/ 193 w 354"/>
                  <a:gd name="T61" fmla="*/ 297 h 350"/>
                  <a:gd name="T62" fmla="*/ 191 w 354"/>
                  <a:gd name="T63" fmla="*/ 279 h 350"/>
                  <a:gd name="T64" fmla="*/ 221 w 354"/>
                  <a:gd name="T65" fmla="*/ 189 h 350"/>
                  <a:gd name="T66" fmla="*/ 235 w 354"/>
                  <a:gd name="T67" fmla="*/ 195 h 350"/>
                  <a:gd name="T68" fmla="*/ 241 w 354"/>
                  <a:gd name="T69" fmla="*/ 203 h 350"/>
                  <a:gd name="T70" fmla="*/ 257 w 354"/>
                  <a:gd name="T71" fmla="*/ 191 h 350"/>
                  <a:gd name="T72" fmla="*/ 270 w 354"/>
                  <a:gd name="T73" fmla="*/ 156 h 350"/>
                  <a:gd name="T74" fmla="*/ 286 w 354"/>
                  <a:gd name="T75" fmla="*/ 146 h 350"/>
                  <a:gd name="T76" fmla="*/ 296 w 354"/>
                  <a:gd name="T77" fmla="*/ 136 h 350"/>
                  <a:gd name="T78" fmla="*/ 306 w 354"/>
                  <a:gd name="T79" fmla="*/ 120 h 350"/>
                  <a:gd name="T80" fmla="*/ 304 w 354"/>
                  <a:gd name="T81" fmla="*/ 114 h 350"/>
                  <a:gd name="T82" fmla="*/ 306 w 354"/>
                  <a:gd name="T83" fmla="*/ 90 h 350"/>
                  <a:gd name="T84" fmla="*/ 346 w 354"/>
                  <a:gd name="T85" fmla="*/ 110 h 350"/>
                  <a:gd name="T86" fmla="*/ 352 w 354"/>
                  <a:gd name="T87" fmla="*/ 110 h 350"/>
                  <a:gd name="T88" fmla="*/ 356 w 354"/>
                  <a:gd name="T89" fmla="*/ 92 h 350"/>
                  <a:gd name="T90" fmla="*/ 344 w 354"/>
                  <a:gd name="T91" fmla="*/ 72 h 350"/>
                  <a:gd name="T92" fmla="*/ 334 w 354"/>
                  <a:gd name="T93" fmla="*/ 68 h 350"/>
                  <a:gd name="T94" fmla="*/ 322 w 354"/>
                  <a:gd name="T95" fmla="*/ 64 h 350"/>
                  <a:gd name="T96" fmla="*/ 296 w 354"/>
                  <a:gd name="T97" fmla="*/ 78 h 350"/>
                  <a:gd name="T98" fmla="*/ 276 w 354"/>
                  <a:gd name="T99" fmla="*/ 80 h 350"/>
                  <a:gd name="T100" fmla="*/ 268 w 354"/>
                  <a:gd name="T101" fmla="*/ 84 h 350"/>
                  <a:gd name="T102" fmla="*/ 255 w 354"/>
                  <a:gd name="T103" fmla="*/ 96 h 350"/>
                  <a:gd name="T104" fmla="*/ 233 w 354"/>
                  <a:gd name="T105" fmla="*/ 116 h 350"/>
                  <a:gd name="T106" fmla="*/ 225 w 354"/>
                  <a:gd name="T107" fmla="*/ 126 h 350"/>
                  <a:gd name="T108" fmla="*/ 137 w 354"/>
                  <a:gd name="T109" fmla="*/ 90 h 35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354" h="350">
                    <a:moveTo>
                      <a:pt x="120" y="2"/>
                    </a:moveTo>
                    <a:lnTo>
                      <a:pt x="118" y="0"/>
                    </a:lnTo>
                    <a:lnTo>
                      <a:pt x="112" y="6"/>
                    </a:lnTo>
                    <a:lnTo>
                      <a:pt x="116" y="16"/>
                    </a:lnTo>
                    <a:lnTo>
                      <a:pt x="106" y="24"/>
                    </a:lnTo>
                    <a:lnTo>
                      <a:pt x="120" y="32"/>
                    </a:lnTo>
                    <a:lnTo>
                      <a:pt x="114" y="68"/>
                    </a:lnTo>
                    <a:lnTo>
                      <a:pt x="110" y="76"/>
                    </a:lnTo>
                    <a:lnTo>
                      <a:pt x="110" y="84"/>
                    </a:lnTo>
                    <a:lnTo>
                      <a:pt x="112" y="90"/>
                    </a:lnTo>
                    <a:lnTo>
                      <a:pt x="114" y="100"/>
                    </a:lnTo>
                    <a:lnTo>
                      <a:pt x="106" y="108"/>
                    </a:lnTo>
                    <a:lnTo>
                      <a:pt x="102" y="110"/>
                    </a:lnTo>
                    <a:lnTo>
                      <a:pt x="88" y="128"/>
                    </a:lnTo>
                    <a:lnTo>
                      <a:pt x="86" y="130"/>
                    </a:lnTo>
                    <a:lnTo>
                      <a:pt x="78" y="134"/>
                    </a:lnTo>
                    <a:lnTo>
                      <a:pt x="70" y="132"/>
                    </a:lnTo>
                    <a:lnTo>
                      <a:pt x="64" y="138"/>
                    </a:lnTo>
                    <a:lnTo>
                      <a:pt x="64" y="142"/>
                    </a:lnTo>
                    <a:lnTo>
                      <a:pt x="58" y="150"/>
                    </a:lnTo>
                    <a:lnTo>
                      <a:pt x="50" y="166"/>
                    </a:lnTo>
                    <a:lnTo>
                      <a:pt x="52" y="178"/>
                    </a:lnTo>
                    <a:lnTo>
                      <a:pt x="44" y="188"/>
                    </a:lnTo>
                    <a:lnTo>
                      <a:pt x="36" y="176"/>
                    </a:lnTo>
                    <a:lnTo>
                      <a:pt x="30" y="176"/>
                    </a:lnTo>
                    <a:lnTo>
                      <a:pt x="24" y="200"/>
                    </a:lnTo>
                    <a:lnTo>
                      <a:pt x="24" y="212"/>
                    </a:lnTo>
                    <a:lnTo>
                      <a:pt x="24" y="222"/>
                    </a:lnTo>
                    <a:lnTo>
                      <a:pt x="18" y="226"/>
                    </a:lnTo>
                    <a:lnTo>
                      <a:pt x="10" y="240"/>
                    </a:lnTo>
                    <a:lnTo>
                      <a:pt x="0" y="240"/>
                    </a:lnTo>
                    <a:lnTo>
                      <a:pt x="2" y="254"/>
                    </a:lnTo>
                    <a:lnTo>
                      <a:pt x="2" y="262"/>
                    </a:lnTo>
                    <a:lnTo>
                      <a:pt x="2" y="268"/>
                    </a:lnTo>
                    <a:lnTo>
                      <a:pt x="4" y="274"/>
                    </a:lnTo>
                    <a:lnTo>
                      <a:pt x="20" y="294"/>
                    </a:lnTo>
                    <a:lnTo>
                      <a:pt x="30" y="310"/>
                    </a:lnTo>
                    <a:lnTo>
                      <a:pt x="32" y="312"/>
                    </a:lnTo>
                    <a:lnTo>
                      <a:pt x="36" y="312"/>
                    </a:lnTo>
                    <a:lnTo>
                      <a:pt x="44" y="314"/>
                    </a:lnTo>
                    <a:lnTo>
                      <a:pt x="46" y="318"/>
                    </a:lnTo>
                    <a:lnTo>
                      <a:pt x="48" y="318"/>
                    </a:lnTo>
                    <a:lnTo>
                      <a:pt x="54" y="322"/>
                    </a:lnTo>
                    <a:lnTo>
                      <a:pt x="60" y="322"/>
                    </a:lnTo>
                    <a:lnTo>
                      <a:pt x="62" y="324"/>
                    </a:lnTo>
                    <a:lnTo>
                      <a:pt x="60" y="332"/>
                    </a:lnTo>
                    <a:lnTo>
                      <a:pt x="70" y="344"/>
                    </a:lnTo>
                    <a:lnTo>
                      <a:pt x="88" y="350"/>
                    </a:lnTo>
                    <a:lnTo>
                      <a:pt x="96" y="350"/>
                    </a:lnTo>
                    <a:lnTo>
                      <a:pt x="106" y="344"/>
                    </a:lnTo>
                    <a:lnTo>
                      <a:pt x="106" y="338"/>
                    </a:lnTo>
                    <a:lnTo>
                      <a:pt x="112" y="334"/>
                    </a:lnTo>
                    <a:lnTo>
                      <a:pt x="120" y="340"/>
                    </a:lnTo>
                    <a:lnTo>
                      <a:pt x="122" y="342"/>
                    </a:lnTo>
                    <a:lnTo>
                      <a:pt x="128" y="340"/>
                    </a:lnTo>
                    <a:lnTo>
                      <a:pt x="148" y="332"/>
                    </a:lnTo>
                    <a:lnTo>
                      <a:pt x="152" y="320"/>
                    </a:lnTo>
                    <a:lnTo>
                      <a:pt x="154" y="320"/>
                    </a:lnTo>
                    <a:lnTo>
                      <a:pt x="158" y="324"/>
                    </a:lnTo>
                    <a:lnTo>
                      <a:pt x="174" y="310"/>
                    </a:lnTo>
                    <a:lnTo>
                      <a:pt x="180" y="314"/>
                    </a:lnTo>
                    <a:lnTo>
                      <a:pt x="192" y="296"/>
                    </a:lnTo>
                    <a:lnTo>
                      <a:pt x="188" y="290"/>
                    </a:lnTo>
                    <a:lnTo>
                      <a:pt x="190" y="278"/>
                    </a:lnTo>
                    <a:lnTo>
                      <a:pt x="204" y="254"/>
                    </a:lnTo>
                    <a:lnTo>
                      <a:pt x="220" y="188"/>
                    </a:lnTo>
                    <a:lnTo>
                      <a:pt x="224" y="188"/>
                    </a:lnTo>
                    <a:lnTo>
                      <a:pt x="234" y="194"/>
                    </a:lnTo>
                    <a:lnTo>
                      <a:pt x="234" y="198"/>
                    </a:lnTo>
                    <a:lnTo>
                      <a:pt x="240" y="202"/>
                    </a:lnTo>
                    <a:lnTo>
                      <a:pt x="250" y="200"/>
                    </a:lnTo>
                    <a:lnTo>
                      <a:pt x="256" y="190"/>
                    </a:lnTo>
                    <a:lnTo>
                      <a:pt x="262" y="164"/>
                    </a:lnTo>
                    <a:lnTo>
                      <a:pt x="268" y="156"/>
                    </a:lnTo>
                    <a:lnTo>
                      <a:pt x="278" y="160"/>
                    </a:lnTo>
                    <a:lnTo>
                      <a:pt x="284" y="146"/>
                    </a:lnTo>
                    <a:lnTo>
                      <a:pt x="290" y="142"/>
                    </a:lnTo>
                    <a:lnTo>
                      <a:pt x="294" y="136"/>
                    </a:lnTo>
                    <a:lnTo>
                      <a:pt x="300" y="122"/>
                    </a:lnTo>
                    <a:lnTo>
                      <a:pt x="304" y="120"/>
                    </a:lnTo>
                    <a:lnTo>
                      <a:pt x="304" y="116"/>
                    </a:lnTo>
                    <a:lnTo>
                      <a:pt x="302" y="114"/>
                    </a:lnTo>
                    <a:lnTo>
                      <a:pt x="302" y="94"/>
                    </a:lnTo>
                    <a:lnTo>
                      <a:pt x="304" y="90"/>
                    </a:lnTo>
                    <a:lnTo>
                      <a:pt x="308" y="88"/>
                    </a:lnTo>
                    <a:lnTo>
                      <a:pt x="344" y="110"/>
                    </a:lnTo>
                    <a:lnTo>
                      <a:pt x="348" y="112"/>
                    </a:lnTo>
                    <a:lnTo>
                      <a:pt x="350" y="110"/>
                    </a:lnTo>
                    <a:lnTo>
                      <a:pt x="354" y="92"/>
                    </a:lnTo>
                    <a:lnTo>
                      <a:pt x="346" y="74"/>
                    </a:lnTo>
                    <a:lnTo>
                      <a:pt x="342" y="72"/>
                    </a:lnTo>
                    <a:lnTo>
                      <a:pt x="340" y="64"/>
                    </a:lnTo>
                    <a:lnTo>
                      <a:pt x="332" y="68"/>
                    </a:lnTo>
                    <a:lnTo>
                      <a:pt x="326" y="66"/>
                    </a:lnTo>
                    <a:lnTo>
                      <a:pt x="320" y="64"/>
                    </a:lnTo>
                    <a:lnTo>
                      <a:pt x="296" y="72"/>
                    </a:lnTo>
                    <a:lnTo>
                      <a:pt x="294" y="78"/>
                    </a:lnTo>
                    <a:lnTo>
                      <a:pt x="284" y="82"/>
                    </a:lnTo>
                    <a:lnTo>
                      <a:pt x="274" y="80"/>
                    </a:lnTo>
                    <a:lnTo>
                      <a:pt x="270" y="74"/>
                    </a:lnTo>
                    <a:lnTo>
                      <a:pt x="266" y="84"/>
                    </a:lnTo>
                    <a:lnTo>
                      <a:pt x="260" y="88"/>
                    </a:lnTo>
                    <a:lnTo>
                      <a:pt x="254" y="96"/>
                    </a:lnTo>
                    <a:lnTo>
                      <a:pt x="248" y="98"/>
                    </a:lnTo>
                    <a:lnTo>
                      <a:pt x="232" y="116"/>
                    </a:lnTo>
                    <a:lnTo>
                      <a:pt x="228" y="118"/>
                    </a:lnTo>
                    <a:lnTo>
                      <a:pt x="224" y="126"/>
                    </a:lnTo>
                    <a:lnTo>
                      <a:pt x="212" y="74"/>
                    </a:lnTo>
                    <a:lnTo>
                      <a:pt x="136" y="90"/>
                    </a:lnTo>
                    <a:lnTo>
                      <a:pt x="120" y="2"/>
                    </a:lnTo>
                    <a:close/>
                  </a:path>
                </a:pathLst>
              </a:custGeom>
              <a:grpFill/>
              <a:ln w="3175" cap="flat" cmpd="sng">
                <a:solidFill>
                  <a:schemeClr val="accent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52" name="Freeform 48">
                <a:extLst>
                  <a:ext uri="{FF2B5EF4-FFF2-40B4-BE49-F238E27FC236}">
                    <a16:creationId xmlns:a16="http://schemas.microsoft.com/office/drawing/2014/main" id="{47929C20-2EF9-4588-BB24-2E9889BA4CAE}"/>
                  </a:ext>
                </a:extLst>
              </p:cNvPr>
              <p:cNvSpPr>
                <a:spLocks/>
              </p:cNvSpPr>
              <p:nvPr/>
            </p:nvSpPr>
            <p:spPr bwMode="gray">
              <a:xfrm>
                <a:off x="987" y="1278"/>
                <a:ext cx="633" cy="1080"/>
              </a:xfrm>
              <a:custGeom>
                <a:avLst/>
                <a:gdLst>
                  <a:gd name="T0" fmla="*/ 358 w 630"/>
                  <a:gd name="T1" fmla="*/ 1054 h 1076"/>
                  <a:gd name="T2" fmla="*/ 360 w 630"/>
                  <a:gd name="T3" fmla="*/ 1038 h 1076"/>
                  <a:gd name="T4" fmla="*/ 352 w 630"/>
                  <a:gd name="T5" fmla="*/ 1026 h 1076"/>
                  <a:gd name="T6" fmla="*/ 336 w 630"/>
                  <a:gd name="T7" fmla="*/ 956 h 1076"/>
                  <a:gd name="T8" fmla="*/ 297 w 630"/>
                  <a:gd name="T9" fmla="*/ 915 h 1076"/>
                  <a:gd name="T10" fmla="*/ 283 w 630"/>
                  <a:gd name="T11" fmla="*/ 899 h 1076"/>
                  <a:gd name="T12" fmla="*/ 275 w 630"/>
                  <a:gd name="T13" fmla="*/ 879 h 1076"/>
                  <a:gd name="T14" fmla="*/ 229 w 630"/>
                  <a:gd name="T15" fmla="*/ 861 h 1076"/>
                  <a:gd name="T16" fmla="*/ 195 w 630"/>
                  <a:gd name="T17" fmla="*/ 825 h 1076"/>
                  <a:gd name="T18" fmla="*/ 133 w 630"/>
                  <a:gd name="T19" fmla="*/ 801 h 1076"/>
                  <a:gd name="T20" fmla="*/ 129 w 630"/>
                  <a:gd name="T21" fmla="*/ 777 h 1076"/>
                  <a:gd name="T22" fmla="*/ 137 w 630"/>
                  <a:gd name="T23" fmla="*/ 743 h 1076"/>
                  <a:gd name="T24" fmla="*/ 125 w 630"/>
                  <a:gd name="T25" fmla="*/ 715 h 1076"/>
                  <a:gd name="T26" fmla="*/ 129 w 630"/>
                  <a:gd name="T27" fmla="*/ 703 h 1076"/>
                  <a:gd name="T28" fmla="*/ 94 w 630"/>
                  <a:gd name="T29" fmla="*/ 640 h 1076"/>
                  <a:gd name="T30" fmla="*/ 70 w 630"/>
                  <a:gd name="T31" fmla="*/ 596 h 1076"/>
                  <a:gd name="T32" fmla="*/ 82 w 630"/>
                  <a:gd name="T33" fmla="*/ 566 h 1076"/>
                  <a:gd name="T34" fmla="*/ 86 w 630"/>
                  <a:gd name="T35" fmla="*/ 534 h 1076"/>
                  <a:gd name="T36" fmla="*/ 56 w 630"/>
                  <a:gd name="T37" fmla="*/ 504 h 1076"/>
                  <a:gd name="T38" fmla="*/ 58 w 630"/>
                  <a:gd name="T39" fmla="*/ 458 h 1076"/>
                  <a:gd name="T40" fmla="*/ 68 w 630"/>
                  <a:gd name="T41" fmla="*/ 440 h 1076"/>
                  <a:gd name="T42" fmla="*/ 72 w 630"/>
                  <a:gd name="T43" fmla="*/ 462 h 1076"/>
                  <a:gd name="T44" fmla="*/ 88 w 630"/>
                  <a:gd name="T45" fmla="*/ 458 h 1076"/>
                  <a:gd name="T46" fmla="*/ 82 w 630"/>
                  <a:gd name="T47" fmla="*/ 416 h 1076"/>
                  <a:gd name="T48" fmla="*/ 70 w 630"/>
                  <a:gd name="T49" fmla="*/ 428 h 1076"/>
                  <a:gd name="T50" fmla="*/ 46 w 630"/>
                  <a:gd name="T51" fmla="*/ 414 h 1076"/>
                  <a:gd name="T52" fmla="*/ 38 w 630"/>
                  <a:gd name="T53" fmla="*/ 397 h 1076"/>
                  <a:gd name="T54" fmla="*/ 18 w 630"/>
                  <a:gd name="T55" fmla="*/ 331 h 1076"/>
                  <a:gd name="T56" fmla="*/ 10 w 630"/>
                  <a:gd name="T57" fmla="*/ 281 h 1076"/>
                  <a:gd name="T58" fmla="*/ 22 w 630"/>
                  <a:gd name="T59" fmla="*/ 241 h 1076"/>
                  <a:gd name="T60" fmla="*/ 12 w 630"/>
                  <a:gd name="T61" fmla="*/ 193 h 1076"/>
                  <a:gd name="T62" fmla="*/ 4 w 630"/>
                  <a:gd name="T63" fmla="*/ 177 h 1076"/>
                  <a:gd name="T64" fmla="*/ 2 w 630"/>
                  <a:gd name="T65" fmla="*/ 151 h 1076"/>
                  <a:gd name="T66" fmla="*/ 40 w 630"/>
                  <a:gd name="T67" fmla="*/ 94 h 1076"/>
                  <a:gd name="T68" fmla="*/ 48 w 630"/>
                  <a:gd name="T69" fmla="*/ 70 h 1076"/>
                  <a:gd name="T70" fmla="*/ 50 w 630"/>
                  <a:gd name="T71" fmla="*/ 18 h 1076"/>
                  <a:gd name="T72" fmla="*/ 358 w 630"/>
                  <a:gd name="T73" fmla="*/ 80 h 1076"/>
                  <a:gd name="T74" fmla="*/ 609 w 630"/>
                  <a:gd name="T75" fmla="*/ 869 h 1076"/>
                  <a:gd name="T76" fmla="*/ 615 w 630"/>
                  <a:gd name="T77" fmla="*/ 891 h 1076"/>
                  <a:gd name="T78" fmla="*/ 621 w 630"/>
                  <a:gd name="T79" fmla="*/ 919 h 1076"/>
                  <a:gd name="T80" fmla="*/ 633 w 630"/>
                  <a:gd name="T81" fmla="*/ 937 h 1076"/>
                  <a:gd name="T82" fmla="*/ 619 w 630"/>
                  <a:gd name="T83" fmla="*/ 948 h 1076"/>
                  <a:gd name="T84" fmla="*/ 591 w 630"/>
                  <a:gd name="T85" fmla="*/ 990 h 1076"/>
                  <a:gd name="T86" fmla="*/ 567 w 630"/>
                  <a:gd name="T87" fmla="*/ 1016 h 1076"/>
                  <a:gd name="T88" fmla="*/ 565 w 630"/>
                  <a:gd name="T89" fmla="*/ 1042 h 1076"/>
                  <a:gd name="T90" fmla="*/ 581 w 630"/>
                  <a:gd name="T91" fmla="*/ 1062 h 1076"/>
                  <a:gd name="T92" fmla="*/ 569 w 630"/>
                  <a:gd name="T93" fmla="*/ 1080 h 107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630" h="1076">
                    <a:moveTo>
                      <a:pt x="548" y="1072"/>
                    </a:moveTo>
                    <a:lnTo>
                      <a:pt x="358" y="1052"/>
                    </a:lnTo>
                    <a:lnTo>
                      <a:pt x="356" y="1050"/>
                    </a:lnTo>
                    <a:lnTo>
                      <a:pt x="354" y="1040"/>
                    </a:lnTo>
                    <a:lnTo>
                      <a:pt x="356" y="1036"/>
                    </a:lnTo>
                    <a:lnTo>
                      <a:pt x="358" y="1034"/>
                    </a:lnTo>
                    <a:lnTo>
                      <a:pt x="356" y="1032"/>
                    </a:lnTo>
                    <a:lnTo>
                      <a:pt x="352" y="1030"/>
                    </a:lnTo>
                    <a:lnTo>
                      <a:pt x="350" y="1022"/>
                    </a:lnTo>
                    <a:lnTo>
                      <a:pt x="352" y="1020"/>
                    </a:lnTo>
                    <a:lnTo>
                      <a:pt x="350" y="988"/>
                    </a:lnTo>
                    <a:lnTo>
                      <a:pt x="334" y="952"/>
                    </a:lnTo>
                    <a:lnTo>
                      <a:pt x="324" y="942"/>
                    </a:lnTo>
                    <a:lnTo>
                      <a:pt x="316" y="928"/>
                    </a:lnTo>
                    <a:lnTo>
                      <a:pt x="296" y="912"/>
                    </a:lnTo>
                    <a:lnTo>
                      <a:pt x="284" y="912"/>
                    </a:lnTo>
                    <a:lnTo>
                      <a:pt x="278" y="906"/>
                    </a:lnTo>
                    <a:lnTo>
                      <a:pt x="282" y="896"/>
                    </a:lnTo>
                    <a:lnTo>
                      <a:pt x="280" y="890"/>
                    </a:lnTo>
                    <a:lnTo>
                      <a:pt x="280" y="884"/>
                    </a:lnTo>
                    <a:lnTo>
                      <a:pt x="274" y="876"/>
                    </a:lnTo>
                    <a:lnTo>
                      <a:pt x="254" y="874"/>
                    </a:lnTo>
                    <a:lnTo>
                      <a:pt x="242" y="870"/>
                    </a:lnTo>
                    <a:lnTo>
                      <a:pt x="228" y="858"/>
                    </a:lnTo>
                    <a:lnTo>
                      <a:pt x="220" y="836"/>
                    </a:lnTo>
                    <a:lnTo>
                      <a:pt x="208" y="826"/>
                    </a:lnTo>
                    <a:lnTo>
                      <a:pt x="194" y="822"/>
                    </a:lnTo>
                    <a:lnTo>
                      <a:pt x="158" y="806"/>
                    </a:lnTo>
                    <a:lnTo>
                      <a:pt x="148" y="806"/>
                    </a:lnTo>
                    <a:lnTo>
                      <a:pt x="132" y="798"/>
                    </a:lnTo>
                    <a:lnTo>
                      <a:pt x="124" y="788"/>
                    </a:lnTo>
                    <a:lnTo>
                      <a:pt x="124" y="780"/>
                    </a:lnTo>
                    <a:lnTo>
                      <a:pt x="128" y="774"/>
                    </a:lnTo>
                    <a:lnTo>
                      <a:pt x="132" y="756"/>
                    </a:lnTo>
                    <a:lnTo>
                      <a:pt x="134" y="746"/>
                    </a:lnTo>
                    <a:lnTo>
                      <a:pt x="136" y="740"/>
                    </a:lnTo>
                    <a:lnTo>
                      <a:pt x="134" y="728"/>
                    </a:lnTo>
                    <a:lnTo>
                      <a:pt x="124" y="724"/>
                    </a:lnTo>
                    <a:lnTo>
                      <a:pt x="124" y="712"/>
                    </a:lnTo>
                    <a:lnTo>
                      <a:pt x="126" y="710"/>
                    </a:lnTo>
                    <a:lnTo>
                      <a:pt x="128" y="710"/>
                    </a:lnTo>
                    <a:lnTo>
                      <a:pt x="128" y="700"/>
                    </a:lnTo>
                    <a:lnTo>
                      <a:pt x="118" y="692"/>
                    </a:lnTo>
                    <a:lnTo>
                      <a:pt x="96" y="650"/>
                    </a:lnTo>
                    <a:lnTo>
                      <a:pt x="94" y="638"/>
                    </a:lnTo>
                    <a:lnTo>
                      <a:pt x="90" y="628"/>
                    </a:lnTo>
                    <a:lnTo>
                      <a:pt x="88" y="620"/>
                    </a:lnTo>
                    <a:lnTo>
                      <a:pt x="70" y="594"/>
                    </a:lnTo>
                    <a:lnTo>
                      <a:pt x="72" y="570"/>
                    </a:lnTo>
                    <a:lnTo>
                      <a:pt x="76" y="564"/>
                    </a:lnTo>
                    <a:lnTo>
                      <a:pt x="82" y="564"/>
                    </a:lnTo>
                    <a:lnTo>
                      <a:pt x="90" y="554"/>
                    </a:lnTo>
                    <a:lnTo>
                      <a:pt x="92" y="536"/>
                    </a:lnTo>
                    <a:lnTo>
                      <a:pt x="86" y="532"/>
                    </a:lnTo>
                    <a:lnTo>
                      <a:pt x="74" y="526"/>
                    </a:lnTo>
                    <a:lnTo>
                      <a:pt x="60" y="514"/>
                    </a:lnTo>
                    <a:lnTo>
                      <a:pt x="56" y="502"/>
                    </a:lnTo>
                    <a:lnTo>
                      <a:pt x="56" y="470"/>
                    </a:lnTo>
                    <a:lnTo>
                      <a:pt x="60" y="466"/>
                    </a:lnTo>
                    <a:lnTo>
                      <a:pt x="58" y="456"/>
                    </a:lnTo>
                    <a:lnTo>
                      <a:pt x="62" y="454"/>
                    </a:lnTo>
                    <a:lnTo>
                      <a:pt x="64" y="438"/>
                    </a:lnTo>
                    <a:lnTo>
                      <a:pt x="68" y="438"/>
                    </a:lnTo>
                    <a:lnTo>
                      <a:pt x="70" y="444"/>
                    </a:lnTo>
                    <a:lnTo>
                      <a:pt x="70" y="456"/>
                    </a:lnTo>
                    <a:lnTo>
                      <a:pt x="72" y="460"/>
                    </a:lnTo>
                    <a:lnTo>
                      <a:pt x="84" y="468"/>
                    </a:lnTo>
                    <a:lnTo>
                      <a:pt x="86" y="466"/>
                    </a:lnTo>
                    <a:lnTo>
                      <a:pt x="88" y="456"/>
                    </a:lnTo>
                    <a:lnTo>
                      <a:pt x="82" y="438"/>
                    </a:lnTo>
                    <a:lnTo>
                      <a:pt x="80" y="428"/>
                    </a:lnTo>
                    <a:lnTo>
                      <a:pt x="82" y="414"/>
                    </a:lnTo>
                    <a:lnTo>
                      <a:pt x="78" y="412"/>
                    </a:lnTo>
                    <a:lnTo>
                      <a:pt x="70" y="422"/>
                    </a:lnTo>
                    <a:lnTo>
                      <a:pt x="70" y="426"/>
                    </a:lnTo>
                    <a:lnTo>
                      <a:pt x="68" y="432"/>
                    </a:lnTo>
                    <a:lnTo>
                      <a:pt x="56" y="428"/>
                    </a:lnTo>
                    <a:lnTo>
                      <a:pt x="46" y="412"/>
                    </a:lnTo>
                    <a:lnTo>
                      <a:pt x="34" y="406"/>
                    </a:lnTo>
                    <a:lnTo>
                      <a:pt x="38" y="396"/>
                    </a:lnTo>
                    <a:lnTo>
                      <a:pt x="38" y="360"/>
                    </a:lnTo>
                    <a:lnTo>
                      <a:pt x="24" y="342"/>
                    </a:lnTo>
                    <a:lnTo>
                      <a:pt x="18" y="330"/>
                    </a:lnTo>
                    <a:lnTo>
                      <a:pt x="6" y="300"/>
                    </a:lnTo>
                    <a:lnTo>
                      <a:pt x="12" y="290"/>
                    </a:lnTo>
                    <a:lnTo>
                      <a:pt x="10" y="280"/>
                    </a:lnTo>
                    <a:lnTo>
                      <a:pt x="8" y="272"/>
                    </a:lnTo>
                    <a:lnTo>
                      <a:pt x="14" y="250"/>
                    </a:lnTo>
                    <a:lnTo>
                      <a:pt x="22" y="240"/>
                    </a:lnTo>
                    <a:lnTo>
                      <a:pt x="22" y="234"/>
                    </a:lnTo>
                    <a:lnTo>
                      <a:pt x="22" y="212"/>
                    </a:lnTo>
                    <a:lnTo>
                      <a:pt x="12" y="192"/>
                    </a:lnTo>
                    <a:lnTo>
                      <a:pt x="12" y="188"/>
                    </a:lnTo>
                    <a:lnTo>
                      <a:pt x="8" y="182"/>
                    </a:lnTo>
                    <a:lnTo>
                      <a:pt x="4" y="176"/>
                    </a:lnTo>
                    <a:lnTo>
                      <a:pt x="0" y="166"/>
                    </a:lnTo>
                    <a:lnTo>
                      <a:pt x="0" y="154"/>
                    </a:lnTo>
                    <a:lnTo>
                      <a:pt x="2" y="150"/>
                    </a:lnTo>
                    <a:lnTo>
                      <a:pt x="0" y="140"/>
                    </a:lnTo>
                    <a:lnTo>
                      <a:pt x="12" y="124"/>
                    </a:lnTo>
                    <a:lnTo>
                      <a:pt x="40" y="94"/>
                    </a:lnTo>
                    <a:lnTo>
                      <a:pt x="40" y="86"/>
                    </a:lnTo>
                    <a:lnTo>
                      <a:pt x="42" y="76"/>
                    </a:lnTo>
                    <a:lnTo>
                      <a:pt x="48" y="70"/>
                    </a:lnTo>
                    <a:lnTo>
                      <a:pt x="54" y="58"/>
                    </a:lnTo>
                    <a:lnTo>
                      <a:pt x="58" y="30"/>
                    </a:lnTo>
                    <a:lnTo>
                      <a:pt x="50" y="18"/>
                    </a:lnTo>
                    <a:lnTo>
                      <a:pt x="58" y="4"/>
                    </a:lnTo>
                    <a:lnTo>
                      <a:pt x="60" y="0"/>
                    </a:lnTo>
                    <a:lnTo>
                      <a:pt x="356" y="80"/>
                    </a:lnTo>
                    <a:lnTo>
                      <a:pt x="282" y="374"/>
                    </a:lnTo>
                    <a:lnTo>
                      <a:pt x="606" y="852"/>
                    </a:lnTo>
                    <a:lnTo>
                      <a:pt x="606" y="866"/>
                    </a:lnTo>
                    <a:lnTo>
                      <a:pt x="608" y="872"/>
                    </a:lnTo>
                    <a:lnTo>
                      <a:pt x="606" y="876"/>
                    </a:lnTo>
                    <a:lnTo>
                      <a:pt x="612" y="888"/>
                    </a:lnTo>
                    <a:lnTo>
                      <a:pt x="612" y="898"/>
                    </a:lnTo>
                    <a:lnTo>
                      <a:pt x="616" y="904"/>
                    </a:lnTo>
                    <a:lnTo>
                      <a:pt x="618" y="916"/>
                    </a:lnTo>
                    <a:lnTo>
                      <a:pt x="624" y="920"/>
                    </a:lnTo>
                    <a:lnTo>
                      <a:pt x="628" y="926"/>
                    </a:lnTo>
                    <a:lnTo>
                      <a:pt x="630" y="934"/>
                    </a:lnTo>
                    <a:lnTo>
                      <a:pt x="628" y="938"/>
                    </a:lnTo>
                    <a:lnTo>
                      <a:pt x="626" y="936"/>
                    </a:lnTo>
                    <a:lnTo>
                      <a:pt x="616" y="944"/>
                    </a:lnTo>
                    <a:lnTo>
                      <a:pt x="604" y="948"/>
                    </a:lnTo>
                    <a:lnTo>
                      <a:pt x="594" y="960"/>
                    </a:lnTo>
                    <a:lnTo>
                      <a:pt x="588" y="986"/>
                    </a:lnTo>
                    <a:lnTo>
                      <a:pt x="572" y="1006"/>
                    </a:lnTo>
                    <a:lnTo>
                      <a:pt x="564" y="1006"/>
                    </a:lnTo>
                    <a:lnTo>
                      <a:pt x="564" y="1012"/>
                    </a:lnTo>
                    <a:lnTo>
                      <a:pt x="566" y="1020"/>
                    </a:lnTo>
                    <a:lnTo>
                      <a:pt x="566" y="1026"/>
                    </a:lnTo>
                    <a:lnTo>
                      <a:pt x="562" y="1038"/>
                    </a:lnTo>
                    <a:lnTo>
                      <a:pt x="564" y="1044"/>
                    </a:lnTo>
                    <a:lnTo>
                      <a:pt x="576" y="1052"/>
                    </a:lnTo>
                    <a:lnTo>
                      <a:pt x="578" y="1058"/>
                    </a:lnTo>
                    <a:lnTo>
                      <a:pt x="574" y="1062"/>
                    </a:lnTo>
                    <a:lnTo>
                      <a:pt x="572" y="1068"/>
                    </a:lnTo>
                    <a:lnTo>
                      <a:pt x="566" y="1076"/>
                    </a:lnTo>
                    <a:lnTo>
                      <a:pt x="562" y="1074"/>
                    </a:lnTo>
                    <a:lnTo>
                      <a:pt x="548" y="1072"/>
                    </a:lnTo>
                    <a:close/>
                  </a:path>
                </a:pathLst>
              </a:custGeom>
              <a:grpFill/>
              <a:ln w="3175" cap="flat" cmpd="sng">
                <a:solidFill>
                  <a:schemeClr val="accent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53" name="Freeform 58">
                <a:extLst>
                  <a:ext uri="{FF2B5EF4-FFF2-40B4-BE49-F238E27FC236}">
                    <a16:creationId xmlns:a16="http://schemas.microsoft.com/office/drawing/2014/main" id="{BDED96F9-A7E7-4D1A-B444-2A4E33074E41}"/>
                  </a:ext>
                </a:extLst>
              </p:cNvPr>
              <p:cNvSpPr>
                <a:spLocks/>
              </p:cNvSpPr>
              <p:nvPr/>
            </p:nvSpPr>
            <p:spPr bwMode="gray">
              <a:xfrm>
                <a:off x="4353" y="1640"/>
                <a:ext cx="364" cy="177"/>
              </a:xfrm>
              <a:custGeom>
                <a:avLst/>
                <a:gdLst>
                  <a:gd name="T0" fmla="*/ 209 w 362"/>
                  <a:gd name="T1" fmla="*/ 12 h 174"/>
                  <a:gd name="T2" fmla="*/ 12 w 362"/>
                  <a:gd name="T3" fmla="*/ 106 h 174"/>
                  <a:gd name="T4" fmla="*/ 20 w 362"/>
                  <a:gd name="T5" fmla="*/ 96 h 174"/>
                  <a:gd name="T6" fmla="*/ 42 w 362"/>
                  <a:gd name="T7" fmla="*/ 75 h 174"/>
                  <a:gd name="T8" fmla="*/ 54 w 362"/>
                  <a:gd name="T9" fmla="*/ 63 h 174"/>
                  <a:gd name="T10" fmla="*/ 62 w 362"/>
                  <a:gd name="T11" fmla="*/ 59 h 174"/>
                  <a:gd name="T12" fmla="*/ 82 w 362"/>
                  <a:gd name="T13" fmla="*/ 57 h 174"/>
                  <a:gd name="T14" fmla="*/ 109 w 362"/>
                  <a:gd name="T15" fmla="*/ 43 h 174"/>
                  <a:gd name="T16" fmla="*/ 121 w 362"/>
                  <a:gd name="T17" fmla="*/ 47 h 174"/>
                  <a:gd name="T18" fmla="*/ 131 w 362"/>
                  <a:gd name="T19" fmla="*/ 51 h 174"/>
                  <a:gd name="T20" fmla="*/ 143 w 362"/>
                  <a:gd name="T21" fmla="*/ 71 h 174"/>
                  <a:gd name="T22" fmla="*/ 149 w 362"/>
                  <a:gd name="T23" fmla="*/ 69 h 174"/>
                  <a:gd name="T24" fmla="*/ 163 w 362"/>
                  <a:gd name="T25" fmla="*/ 75 h 174"/>
                  <a:gd name="T26" fmla="*/ 167 w 362"/>
                  <a:gd name="T27" fmla="*/ 94 h 174"/>
                  <a:gd name="T28" fmla="*/ 189 w 362"/>
                  <a:gd name="T29" fmla="*/ 100 h 174"/>
                  <a:gd name="T30" fmla="*/ 205 w 362"/>
                  <a:gd name="T31" fmla="*/ 112 h 174"/>
                  <a:gd name="T32" fmla="*/ 193 w 362"/>
                  <a:gd name="T33" fmla="*/ 134 h 174"/>
                  <a:gd name="T34" fmla="*/ 189 w 362"/>
                  <a:gd name="T35" fmla="*/ 161 h 174"/>
                  <a:gd name="T36" fmla="*/ 211 w 362"/>
                  <a:gd name="T37" fmla="*/ 155 h 174"/>
                  <a:gd name="T38" fmla="*/ 225 w 362"/>
                  <a:gd name="T39" fmla="*/ 167 h 174"/>
                  <a:gd name="T40" fmla="*/ 233 w 362"/>
                  <a:gd name="T41" fmla="*/ 163 h 174"/>
                  <a:gd name="T42" fmla="*/ 263 w 362"/>
                  <a:gd name="T43" fmla="*/ 169 h 174"/>
                  <a:gd name="T44" fmla="*/ 274 w 362"/>
                  <a:gd name="T45" fmla="*/ 173 h 174"/>
                  <a:gd name="T46" fmla="*/ 269 w 362"/>
                  <a:gd name="T47" fmla="*/ 165 h 174"/>
                  <a:gd name="T48" fmla="*/ 257 w 362"/>
                  <a:gd name="T49" fmla="*/ 151 h 174"/>
                  <a:gd name="T50" fmla="*/ 257 w 362"/>
                  <a:gd name="T51" fmla="*/ 146 h 174"/>
                  <a:gd name="T52" fmla="*/ 261 w 362"/>
                  <a:gd name="T53" fmla="*/ 142 h 174"/>
                  <a:gd name="T54" fmla="*/ 247 w 362"/>
                  <a:gd name="T55" fmla="*/ 128 h 174"/>
                  <a:gd name="T56" fmla="*/ 239 w 362"/>
                  <a:gd name="T57" fmla="*/ 106 h 174"/>
                  <a:gd name="T58" fmla="*/ 241 w 362"/>
                  <a:gd name="T59" fmla="*/ 75 h 174"/>
                  <a:gd name="T60" fmla="*/ 237 w 362"/>
                  <a:gd name="T61" fmla="*/ 69 h 174"/>
                  <a:gd name="T62" fmla="*/ 239 w 362"/>
                  <a:gd name="T63" fmla="*/ 59 h 174"/>
                  <a:gd name="T64" fmla="*/ 243 w 362"/>
                  <a:gd name="T65" fmla="*/ 49 h 174"/>
                  <a:gd name="T66" fmla="*/ 259 w 362"/>
                  <a:gd name="T67" fmla="*/ 37 h 174"/>
                  <a:gd name="T68" fmla="*/ 271 w 362"/>
                  <a:gd name="T69" fmla="*/ 22 h 174"/>
                  <a:gd name="T70" fmla="*/ 267 w 362"/>
                  <a:gd name="T71" fmla="*/ 39 h 174"/>
                  <a:gd name="T72" fmla="*/ 257 w 362"/>
                  <a:gd name="T73" fmla="*/ 53 h 174"/>
                  <a:gd name="T74" fmla="*/ 259 w 362"/>
                  <a:gd name="T75" fmla="*/ 71 h 174"/>
                  <a:gd name="T76" fmla="*/ 269 w 362"/>
                  <a:gd name="T77" fmla="*/ 92 h 174"/>
                  <a:gd name="T78" fmla="*/ 257 w 362"/>
                  <a:gd name="T79" fmla="*/ 102 h 174"/>
                  <a:gd name="T80" fmla="*/ 267 w 362"/>
                  <a:gd name="T81" fmla="*/ 108 h 174"/>
                  <a:gd name="T82" fmla="*/ 267 w 362"/>
                  <a:gd name="T83" fmla="*/ 120 h 174"/>
                  <a:gd name="T84" fmla="*/ 269 w 362"/>
                  <a:gd name="T85" fmla="*/ 130 h 174"/>
                  <a:gd name="T86" fmla="*/ 286 w 362"/>
                  <a:gd name="T87" fmla="*/ 151 h 174"/>
                  <a:gd name="T88" fmla="*/ 294 w 362"/>
                  <a:gd name="T89" fmla="*/ 146 h 174"/>
                  <a:gd name="T90" fmla="*/ 304 w 362"/>
                  <a:gd name="T91" fmla="*/ 149 h 174"/>
                  <a:gd name="T92" fmla="*/ 308 w 362"/>
                  <a:gd name="T93" fmla="*/ 165 h 174"/>
                  <a:gd name="T94" fmla="*/ 312 w 362"/>
                  <a:gd name="T95" fmla="*/ 175 h 174"/>
                  <a:gd name="T96" fmla="*/ 324 w 362"/>
                  <a:gd name="T97" fmla="*/ 177 h 174"/>
                  <a:gd name="T98" fmla="*/ 354 w 362"/>
                  <a:gd name="T99" fmla="*/ 161 h 174"/>
                  <a:gd name="T100" fmla="*/ 358 w 362"/>
                  <a:gd name="T101" fmla="*/ 151 h 174"/>
                  <a:gd name="T102" fmla="*/ 362 w 362"/>
                  <a:gd name="T103" fmla="*/ 114 h 174"/>
                  <a:gd name="T104" fmla="*/ 276 w 362"/>
                  <a:gd name="T105" fmla="*/ 0 h 17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362" h="174">
                    <a:moveTo>
                      <a:pt x="274" y="0"/>
                    </a:moveTo>
                    <a:lnTo>
                      <a:pt x="208" y="12"/>
                    </a:lnTo>
                    <a:lnTo>
                      <a:pt x="0" y="52"/>
                    </a:lnTo>
                    <a:lnTo>
                      <a:pt x="12" y="104"/>
                    </a:lnTo>
                    <a:lnTo>
                      <a:pt x="16" y="96"/>
                    </a:lnTo>
                    <a:lnTo>
                      <a:pt x="20" y="94"/>
                    </a:lnTo>
                    <a:lnTo>
                      <a:pt x="36" y="76"/>
                    </a:lnTo>
                    <a:lnTo>
                      <a:pt x="42" y="74"/>
                    </a:lnTo>
                    <a:lnTo>
                      <a:pt x="48" y="66"/>
                    </a:lnTo>
                    <a:lnTo>
                      <a:pt x="54" y="62"/>
                    </a:lnTo>
                    <a:lnTo>
                      <a:pt x="58" y="52"/>
                    </a:lnTo>
                    <a:lnTo>
                      <a:pt x="62" y="58"/>
                    </a:lnTo>
                    <a:lnTo>
                      <a:pt x="72" y="60"/>
                    </a:lnTo>
                    <a:lnTo>
                      <a:pt x="82" y="56"/>
                    </a:lnTo>
                    <a:lnTo>
                      <a:pt x="84" y="50"/>
                    </a:lnTo>
                    <a:lnTo>
                      <a:pt x="108" y="42"/>
                    </a:lnTo>
                    <a:lnTo>
                      <a:pt x="114" y="44"/>
                    </a:lnTo>
                    <a:lnTo>
                      <a:pt x="120" y="46"/>
                    </a:lnTo>
                    <a:lnTo>
                      <a:pt x="128" y="42"/>
                    </a:lnTo>
                    <a:lnTo>
                      <a:pt x="130" y="50"/>
                    </a:lnTo>
                    <a:lnTo>
                      <a:pt x="134" y="52"/>
                    </a:lnTo>
                    <a:lnTo>
                      <a:pt x="142" y="70"/>
                    </a:lnTo>
                    <a:lnTo>
                      <a:pt x="148" y="68"/>
                    </a:lnTo>
                    <a:lnTo>
                      <a:pt x="154" y="72"/>
                    </a:lnTo>
                    <a:lnTo>
                      <a:pt x="162" y="74"/>
                    </a:lnTo>
                    <a:lnTo>
                      <a:pt x="158" y="82"/>
                    </a:lnTo>
                    <a:lnTo>
                      <a:pt x="166" y="92"/>
                    </a:lnTo>
                    <a:lnTo>
                      <a:pt x="182" y="92"/>
                    </a:lnTo>
                    <a:lnTo>
                      <a:pt x="188" y="98"/>
                    </a:lnTo>
                    <a:lnTo>
                      <a:pt x="198" y="102"/>
                    </a:lnTo>
                    <a:lnTo>
                      <a:pt x="204" y="110"/>
                    </a:lnTo>
                    <a:lnTo>
                      <a:pt x="202" y="114"/>
                    </a:lnTo>
                    <a:lnTo>
                      <a:pt x="192" y="132"/>
                    </a:lnTo>
                    <a:lnTo>
                      <a:pt x="188" y="148"/>
                    </a:lnTo>
                    <a:lnTo>
                      <a:pt x="188" y="158"/>
                    </a:lnTo>
                    <a:lnTo>
                      <a:pt x="200" y="160"/>
                    </a:lnTo>
                    <a:lnTo>
                      <a:pt x="210" y="152"/>
                    </a:lnTo>
                    <a:lnTo>
                      <a:pt x="218" y="162"/>
                    </a:lnTo>
                    <a:lnTo>
                      <a:pt x="224" y="164"/>
                    </a:lnTo>
                    <a:lnTo>
                      <a:pt x="224" y="162"/>
                    </a:lnTo>
                    <a:lnTo>
                      <a:pt x="232" y="160"/>
                    </a:lnTo>
                    <a:lnTo>
                      <a:pt x="246" y="160"/>
                    </a:lnTo>
                    <a:lnTo>
                      <a:pt x="262" y="166"/>
                    </a:lnTo>
                    <a:lnTo>
                      <a:pt x="268" y="170"/>
                    </a:lnTo>
                    <a:lnTo>
                      <a:pt x="272" y="170"/>
                    </a:lnTo>
                    <a:lnTo>
                      <a:pt x="272" y="166"/>
                    </a:lnTo>
                    <a:lnTo>
                      <a:pt x="268" y="162"/>
                    </a:lnTo>
                    <a:lnTo>
                      <a:pt x="262" y="150"/>
                    </a:lnTo>
                    <a:lnTo>
                      <a:pt x="256" y="148"/>
                    </a:lnTo>
                    <a:lnTo>
                      <a:pt x="254" y="146"/>
                    </a:lnTo>
                    <a:lnTo>
                      <a:pt x="256" y="144"/>
                    </a:lnTo>
                    <a:lnTo>
                      <a:pt x="258" y="144"/>
                    </a:lnTo>
                    <a:lnTo>
                      <a:pt x="260" y="140"/>
                    </a:lnTo>
                    <a:lnTo>
                      <a:pt x="252" y="136"/>
                    </a:lnTo>
                    <a:lnTo>
                      <a:pt x="246" y="126"/>
                    </a:lnTo>
                    <a:lnTo>
                      <a:pt x="240" y="110"/>
                    </a:lnTo>
                    <a:lnTo>
                      <a:pt x="238" y="104"/>
                    </a:lnTo>
                    <a:lnTo>
                      <a:pt x="238" y="92"/>
                    </a:lnTo>
                    <a:lnTo>
                      <a:pt x="240" y="74"/>
                    </a:lnTo>
                    <a:lnTo>
                      <a:pt x="240" y="70"/>
                    </a:lnTo>
                    <a:lnTo>
                      <a:pt x="236" y="68"/>
                    </a:lnTo>
                    <a:lnTo>
                      <a:pt x="236" y="62"/>
                    </a:lnTo>
                    <a:lnTo>
                      <a:pt x="238" y="58"/>
                    </a:lnTo>
                    <a:lnTo>
                      <a:pt x="240" y="54"/>
                    </a:lnTo>
                    <a:lnTo>
                      <a:pt x="242" y="48"/>
                    </a:lnTo>
                    <a:lnTo>
                      <a:pt x="256" y="38"/>
                    </a:lnTo>
                    <a:lnTo>
                      <a:pt x="258" y="36"/>
                    </a:lnTo>
                    <a:lnTo>
                      <a:pt x="262" y="22"/>
                    </a:lnTo>
                    <a:lnTo>
                      <a:pt x="270" y="22"/>
                    </a:lnTo>
                    <a:lnTo>
                      <a:pt x="272" y="28"/>
                    </a:lnTo>
                    <a:lnTo>
                      <a:pt x="266" y="38"/>
                    </a:lnTo>
                    <a:lnTo>
                      <a:pt x="262" y="46"/>
                    </a:lnTo>
                    <a:lnTo>
                      <a:pt x="256" y="52"/>
                    </a:lnTo>
                    <a:lnTo>
                      <a:pt x="252" y="60"/>
                    </a:lnTo>
                    <a:lnTo>
                      <a:pt x="258" y="70"/>
                    </a:lnTo>
                    <a:lnTo>
                      <a:pt x="264" y="72"/>
                    </a:lnTo>
                    <a:lnTo>
                      <a:pt x="268" y="90"/>
                    </a:lnTo>
                    <a:lnTo>
                      <a:pt x="266" y="92"/>
                    </a:lnTo>
                    <a:lnTo>
                      <a:pt x="256" y="100"/>
                    </a:lnTo>
                    <a:lnTo>
                      <a:pt x="258" y="104"/>
                    </a:lnTo>
                    <a:lnTo>
                      <a:pt x="266" y="106"/>
                    </a:lnTo>
                    <a:lnTo>
                      <a:pt x="268" y="110"/>
                    </a:lnTo>
                    <a:lnTo>
                      <a:pt x="266" y="118"/>
                    </a:lnTo>
                    <a:lnTo>
                      <a:pt x="268" y="124"/>
                    </a:lnTo>
                    <a:lnTo>
                      <a:pt x="268" y="128"/>
                    </a:lnTo>
                    <a:lnTo>
                      <a:pt x="272" y="140"/>
                    </a:lnTo>
                    <a:lnTo>
                      <a:pt x="284" y="148"/>
                    </a:lnTo>
                    <a:lnTo>
                      <a:pt x="290" y="148"/>
                    </a:lnTo>
                    <a:lnTo>
                      <a:pt x="292" y="144"/>
                    </a:lnTo>
                    <a:lnTo>
                      <a:pt x="300" y="144"/>
                    </a:lnTo>
                    <a:lnTo>
                      <a:pt x="302" y="146"/>
                    </a:lnTo>
                    <a:lnTo>
                      <a:pt x="300" y="152"/>
                    </a:lnTo>
                    <a:lnTo>
                      <a:pt x="306" y="162"/>
                    </a:lnTo>
                    <a:lnTo>
                      <a:pt x="308" y="166"/>
                    </a:lnTo>
                    <a:lnTo>
                      <a:pt x="310" y="172"/>
                    </a:lnTo>
                    <a:lnTo>
                      <a:pt x="320" y="172"/>
                    </a:lnTo>
                    <a:lnTo>
                      <a:pt x="322" y="174"/>
                    </a:lnTo>
                    <a:lnTo>
                      <a:pt x="328" y="166"/>
                    </a:lnTo>
                    <a:lnTo>
                      <a:pt x="352" y="158"/>
                    </a:lnTo>
                    <a:lnTo>
                      <a:pt x="354" y="154"/>
                    </a:lnTo>
                    <a:lnTo>
                      <a:pt x="356" y="148"/>
                    </a:lnTo>
                    <a:lnTo>
                      <a:pt x="362" y="114"/>
                    </a:lnTo>
                    <a:lnTo>
                      <a:pt x="360" y="112"/>
                    </a:lnTo>
                    <a:lnTo>
                      <a:pt x="310" y="122"/>
                    </a:lnTo>
                    <a:lnTo>
                      <a:pt x="274" y="0"/>
                    </a:lnTo>
                    <a:close/>
                  </a:path>
                </a:pathLst>
              </a:custGeom>
              <a:grpFill/>
              <a:ln w="3175" cap="flat" cmpd="sng">
                <a:solidFill>
                  <a:schemeClr val="accent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54" name="Freeform 59">
                <a:extLst>
                  <a:ext uri="{FF2B5EF4-FFF2-40B4-BE49-F238E27FC236}">
                    <a16:creationId xmlns:a16="http://schemas.microsoft.com/office/drawing/2014/main" id="{FB1300FF-75D3-4A62-9D5B-9FDE1194397B}"/>
                  </a:ext>
                </a:extLst>
              </p:cNvPr>
              <p:cNvSpPr>
                <a:spLocks/>
              </p:cNvSpPr>
              <p:nvPr/>
            </p:nvSpPr>
            <p:spPr bwMode="gray">
              <a:xfrm>
                <a:off x="4649" y="1463"/>
                <a:ext cx="112" cy="242"/>
              </a:xfrm>
              <a:custGeom>
                <a:avLst/>
                <a:gdLst>
                  <a:gd name="T0" fmla="*/ 0 w 110"/>
                  <a:gd name="T1" fmla="*/ 182 h 242"/>
                  <a:gd name="T2" fmla="*/ 4 w 110"/>
                  <a:gd name="T3" fmla="*/ 182 h 242"/>
                  <a:gd name="T4" fmla="*/ 14 w 110"/>
                  <a:gd name="T5" fmla="*/ 198 h 242"/>
                  <a:gd name="T6" fmla="*/ 39 w 110"/>
                  <a:gd name="T7" fmla="*/ 214 h 242"/>
                  <a:gd name="T8" fmla="*/ 57 w 110"/>
                  <a:gd name="T9" fmla="*/ 218 h 242"/>
                  <a:gd name="T10" fmla="*/ 63 w 110"/>
                  <a:gd name="T11" fmla="*/ 232 h 242"/>
                  <a:gd name="T12" fmla="*/ 67 w 110"/>
                  <a:gd name="T13" fmla="*/ 242 h 242"/>
                  <a:gd name="T14" fmla="*/ 77 w 110"/>
                  <a:gd name="T15" fmla="*/ 226 h 242"/>
                  <a:gd name="T16" fmla="*/ 86 w 110"/>
                  <a:gd name="T17" fmla="*/ 200 h 242"/>
                  <a:gd name="T18" fmla="*/ 102 w 110"/>
                  <a:gd name="T19" fmla="*/ 174 h 242"/>
                  <a:gd name="T20" fmla="*/ 112 w 110"/>
                  <a:gd name="T21" fmla="*/ 150 h 242"/>
                  <a:gd name="T22" fmla="*/ 108 w 110"/>
                  <a:gd name="T23" fmla="*/ 110 h 242"/>
                  <a:gd name="T24" fmla="*/ 100 w 110"/>
                  <a:gd name="T25" fmla="*/ 76 h 242"/>
                  <a:gd name="T26" fmla="*/ 86 w 110"/>
                  <a:gd name="T27" fmla="*/ 82 h 242"/>
                  <a:gd name="T28" fmla="*/ 79 w 110"/>
                  <a:gd name="T29" fmla="*/ 78 h 242"/>
                  <a:gd name="T30" fmla="*/ 75 w 110"/>
                  <a:gd name="T31" fmla="*/ 80 h 242"/>
                  <a:gd name="T32" fmla="*/ 81 w 110"/>
                  <a:gd name="T33" fmla="*/ 64 h 242"/>
                  <a:gd name="T34" fmla="*/ 88 w 110"/>
                  <a:gd name="T35" fmla="*/ 60 h 242"/>
                  <a:gd name="T36" fmla="*/ 90 w 110"/>
                  <a:gd name="T37" fmla="*/ 42 h 242"/>
                  <a:gd name="T38" fmla="*/ 96 w 110"/>
                  <a:gd name="T39" fmla="*/ 34 h 242"/>
                  <a:gd name="T40" fmla="*/ 26 w 110"/>
                  <a:gd name="T41" fmla="*/ 0 h 242"/>
                  <a:gd name="T42" fmla="*/ 18 w 110"/>
                  <a:gd name="T43" fmla="*/ 12 h 242"/>
                  <a:gd name="T44" fmla="*/ 14 w 110"/>
                  <a:gd name="T45" fmla="*/ 30 h 242"/>
                  <a:gd name="T46" fmla="*/ 4 w 110"/>
                  <a:gd name="T47" fmla="*/ 42 h 242"/>
                  <a:gd name="T48" fmla="*/ 10 w 110"/>
                  <a:gd name="T49" fmla="*/ 52 h 242"/>
                  <a:gd name="T50" fmla="*/ 6 w 110"/>
                  <a:gd name="T51" fmla="*/ 64 h 242"/>
                  <a:gd name="T52" fmla="*/ 8 w 110"/>
                  <a:gd name="T53" fmla="*/ 84 h 242"/>
                  <a:gd name="T54" fmla="*/ 20 w 110"/>
                  <a:gd name="T55" fmla="*/ 98 h 242"/>
                  <a:gd name="T56" fmla="*/ 33 w 110"/>
                  <a:gd name="T57" fmla="*/ 102 h 242"/>
                  <a:gd name="T58" fmla="*/ 43 w 110"/>
                  <a:gd name="T59" fmla="*/ 110 h 242"/>
                  <a:gd name="T60" fmla="*/ 53 w 110"/>
                  <a:gd name="T61" fmla="*/ 120 h 242"/>
                  <a:gd name="T62" fmla="*/ 29 w 110"/>
                  <a:gd name="T63" fmla="*/ 140 h 242"/>
                  <a:gd name="T64" fmla="*/ 6 w 110"/>
                  <a:gd name="T65" fmla="*/ 164 h 24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10" h="242">
                    <a:moveTo>
                      <a:pt x="6" y="164"/>
                    </a:moveTo>
                    <a:lnTo>
                      <a:pt x="0" y="182"/>
                    </a:lnTo>
                    <a:lnTo>
                      <a:pt x="0" y="184"/>
                    </a:lnTo>
                    <a:lnTo>
                      <a:pt x="4" y="182"/>
                    </a:lnTo>
                    <a:lnTo>
                      <a:pt x="8" y="192"/>
                    </a:lnTo>
                    <a:lnTo>
                      <a:pt x="14" y="198"/>
                    </a:lnTo>
                    <a:lnTo>
                      <a:pt x="20" y="206"/>
                    </a:lnTo>
                    <a:lnTo>
                      <a:pt x="38" y="214"/>
                    </a:lnTo>
                    <a:lnTo>
                      <a:pt x="44" y="216"/>
                    </a:lnTo>
                    <a:lnTo>
                      <a:pt x="56" y="218"/>
                    </a:lnTo>
                    <a:lnTo>
                      <a:pt x="62" y="220"/>
                    </a:lnTo>
                    <a:lnTo>
                      <a:pt x="62" y="232"/>
                    </a:lnTo>
                    <a:lnTo>
                      <a:pt x="62" y="238"/>
                    </a:lnTo>
                    <a:lnTo>
                      <a:pt x="66" y="242"/>
                    </a:lnTo>
                    <a:lnTo>
                      <a:pt x="70" y="236"/>
                    </a:lnTo>
                    <a:lnTo>
                      <a:pt x="76" y="226"/>
                    </a:lnTo>
                    <a:lnTo>
                      <a:pt x="76" y="214"/>
                    </a:lnTo>
                    <a:lnTo>
                      <a:pt x="84" y="200"/>
                    </a:lnTo>
                    <a:lnTo>
                      <a:pt x="88" y="190"/>
                    </a:lnTo>
                    <a:lnTo>
                      <a:pt x="100" y="174"/>
                    </a:lnTo>
                    <a:lnTo>
                      <a:pt x="104" y="162"/>
                    </a:lnTo>
                    <a:lnTo>
                      <a:pt x="110" y="150"/>
                    </a:lnTo>
                    <a:lnTo>
                      <a:pt x="108" y="144"/>
                    </a:lnTo>
                    <a:lnTo>
                      <a:pt x="106" y="110"/>
                    </a:lnTo>
                    <a:lnTo>
                      <a:pt x="104" y="84"/>
                    </a:lnTo>
                    <a:lnTo>
                      <a:pt x="98" y="76"/>
                    </a:lnTo>
                    <a:lnTo>
                      <a:pt x="88" y="80"/>
                    </a:lnTo>
                    <a:lnTo>
                      <a:pt x="84" y="82"/>
                    </a:lnTo>
                    <a:lnTo>
                      <a:pt x="80" y="82"/>
                    </a:lnTo>
                    <a:lnTo>
                      <a:pt x="78" y="78"/>
                    </a:lnTo>
                    <a:lnTo>
                      <a:pt x="76" y="82"/>
                    </a:lnTo>
                    <a:lnTo>
                      <a:pt x="74" y="80"/>
                    </a:lnTo>
                    <a:lnTo>
                      <a:pt x="74" y="76"/>
                    </a:lnTo>
                    <a:lnTo>
                      <a:pt x="80" y="64"/>
                    </a:lnTo>
                    <a:lnTo>
                      <a:pt x="82" y="60"/>
                    </a:lnTo>
                    <a:lnTo>
                      <a:pt x="86" y="60"/>
                    </a:lnTo>
                    <a:lnTo>
                      <a:pt x="86" y="50"/>
                    </a:lnTo>
                    <a:lnTo>
                      <a:pt x="88" y="42"/>
                    </a:lnTo>
                    <a:lnTo>
                      <a:pt x="90" y="38"/>
                    </a:lnTo>
                    <a:lnTo>
                      <a:pt x="94" y="34"/>
                    </a:lnTo>
                    <a:lnTo>
                      <a:pt x="90" y="24"/>
                    </a:lnTo>
                    <a:lnTo>
                      <a:pt x="26" y="0"/>
                    </a:lnTo>
                    <a:lnTo>
                      <a:pt x="22" y="4"/>
                    </a:lnTo>
                    <a:lnTo>
                      <a:pt x="18" y="12"/>
                    </a:lnTo>
                    <a:lnTo>
                      <a:pt x="18" y="16"/>
                    </a:lnTo>
                    <a:lnTo>
                      <a:pt x="14" y="30"/>
                    </a:lnTo>
                    <a:lnTo>
                      <a:pt x="6" y="40"/>
                    </a:lnTo>
                    <a:lnTo>
                      <a:pt x="4" y="42"/>
                    </a:lnTo>
                    <a:lnTo>
                      <a:pt x="4" y="46"/>
                    </a:lnTo>
                    <a:lnTo>
                      <a:pt x="10" y="52"/>
                    </a:lnTo>
                    <a:lnTo>
                      <a:pt x="10" y="62"/>
                    </a:lnTo>
                    <a:lnTo>
                      <a:pt x="6" y="64"/>
                    </a:lnTo>
                    <a:lnTo>
                      <a:pt x="6" y="82"/>
                    </a:lnTo>
                    <a:lnTo>
                      <a:pt x="8" y="84"/>
                    </a:lnTo>
                    <a:lnTo>
                      <a:pt x="18" y="86"/>
                    </a:lnTo>
                    <a:lnTo>
                      <a:pt x="20" y="98"/>
                    </a:lnTo>
                    <a:lnTo>
                      <a:pt x="30" y="100"/>
                    </a:lnTo>
                    <a:lnTo>
                      <a:pt x="32" y="102"/>
                    </a:lnTo>
                    <a:lnTo>
                      <a:pt x="38" y="106"/>
                    </a:lnTo>
                    <a:lnTo>
                      <a:pt x="42" y="110"/>
                    </a:lnTo>
                    <a:lnTo>
                      <a:pt x="52" y="118"/>
                    </a:lnTo>
                    <a:lnTo>
                      <a:pt x="52" y="120"/>
                    </a:lnTo>
                    <a:lnTo>
                      <a:pt x="40" y="128"/>
                    </a:lnTo>
                    <a:lnTo>
                      <a:pt x="28" y="140"/>
                    </a:lnTo>
                    <a:lnTo>
                      <a:pt x="26" y="150"/>
                    </a:lnTo>
                    <a:lnTo>
                      <a:pt x="6" y="164"/>
                    </a:lnTo>
                    <a:close/>
                  </a:path>
                </a:pathLst>
              </a:custGeom>
              <a:grpFill/>
              <a:ln w="3175" cap="flat" cmpd="sng">
                <a:solidFill>
                  <a:schemeClr val="accent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55" name="Freeform 60">
                <a:extLst>
                  <a:ext uri="{FF2B5EF4-FFF2-40B4-BE49-F238E27FC236}">
                    <a16:creationId xmlns:a16="http://schemas.microsoft.com/office/drawing/2014/main" id="{DDF57B49-1705-4DE2-8AFC-2C20A0B495E9}"/>
                  </a:ext>
                </a:extLst>
              </p:cNvPr>
              <p:cNvSpPr>
                <a:spLocks/>
              </p:cNvSpPr>
              <p:nvPr/>
            </p:nvSpPr>
            <p:spPr bwMode="gray">
              <a:xfrm>
                <a:off x="2544" y="2061"/>
                <a:ext cx="680" cy="354"/>
              </a:xfrm>
              <a:custGeom>
                <a:avLst/>
                <a:gdLst>
                  <a:gd name="T0" fmla="*/ 78 w 678"/>
                  <a:gd name="T1" fmla="*/ 6 h 352"/>
                  <a:gd name="T2" fmla="*/ 0 w 678"/>
                  <a:gd name="T3" fmla="*/ 50 h 352"/>
                  <a:gd name="T4" fmla="*/ 231 w 678"/>
                  <a:gd name="T5" fmla="*/ 257 h 352"/>
                  <a:gd name="T6" fmla="*/ 243 w 678"/>
                  <a:gd name="T7" fmla="*/ 261 h 352"/>
                  <a:gd name="T8" fmla="*/ 261 w 678"/>
                  <a:gd name="T9" fmla="*/ 280 h 352"/>
                  <a:gd name="T10" fmla="*/ 283 w 678"/>
                  <a:gd name="T11" fmla="*/ 272 h 352"/>
                  <a:gd name="T12" fmla="*/ 295 w 678"/>
                  <a:gd name="T13" fmla="*/ 282 h 352"/>
                  <a:gd name="T14" fmla="*/ 299 w 678"/>
                  <a:gd name="T15" fmla="*/ 294 h 352"/>
                  <a:gd name="T16" fmla="*/ 323 w 678"/>
                  <a:gd name="T17" fmla="*/ 300 h 352"/>
                  <a:gd name="T18" fmla="*/ 335 w 678"/>
                  <a:gd name="T19" fmla="*/ 304 h 352"/>
                  <a:gd name="T20" fmla="*/ 343 w 678"/>
                  <a:gd name="T21" fmla="*/ 300 h 352"/>
                  <a:gd name="T22" fmla="*/ 357 w 678"/>
                  <a:gd name="T23" fmla="*/ 312 h 352"/>
                  <a:gd name="T24" fmla="*/ 383 w 678"/>
                  <a:gd name="T25" fmla="*/ 308 h 352"/>
                  <a:gd name="T26" fmla="*/ 391 w 678"/>
                  <a:gd name="T27" fmla="*/ 320 h 352"/>
                  <a:gd name="T28" fmla="*/ 395 w 678"/>
                  <a:gd name="T29" fmla="*/ 332 h 352"/>
                  <a:gd name="T30" fmla="*/ 413 w 678"/>
                  <a:gd name="T31" fmla="*/ 324 h 352"/>
                  <a:gd name="T32" fmla="*/ 439 w 678"/>
                  <a:gd name="T33" fmla="*/ 336 h 352"/>
                  <a:gd name="T34" fmla="*/ 451 w 678"/>
                  <a:gd name="T35" fmla="*/ 332 h 352"/>
                  <a:gd name="T36" fmla="*/ 459 w 678"/>
                  <a:gd name="T37" fmla="*/ 336 h 352"/>
                  <a:gd name="T38" fmla="*/ 461 w 678"/>
                  <a:gd name="T39" fmla="*/ 350 h 352"/>
                  <a:gd name="T40" fmla="*/ 465 w 678"/>
                  <a:gd name="T41" fmla="*/ 340 h 352"/>
                  <a:gd name="T42" fmla="*/ 479 w 678"/>
                  <a:gd name="T43" fmla="*/ 328 h 352"/>
                  <a:gd name="T44" fmla="*/ 483 w 678"/>
                  <a:gd name="T45" fmla="*/ 334 h 352"/>
                  <a:gd name="T46" fmla="*/ 497 w 678"/>
                  <a:gd name="T47" fmla="*/ 336 h 352"/>
                  <a:gd name="T48" fmla="*/ 507 w 678"/>
                  <a:gd name="T49" fmla="*/ 334 h 352"/>
                  <a:gd name="T50" fmla="*/ 507 w 678"/>
                  <a:gd name="T51" fmla="*/ 336 h 352"/>
                  <a:gd name="T52" fmla="*/ 528 w 678"/>
                  <a:gd name="T53" fmla="*/ 350 h 352"/>
                  <a:gd name="T54" fmla="*/ 546 w 678"/>
                  <a:gd name="T55" fmla="*/ 336 h 352"/>
                  <a:gd name="T56" fmla="*/ 578 w 678"/>
                  <a:gd name="T57" fmla="*/ 330 h 352"/>
                  <a:gd name="T58" fmla="*/ 592 w 678"/>
                  <a:gd name="T59" fmla="*/ 328 h 352"/>
                  <a:gd name="T60" fmla="*/ 622 w 678"/>
                  <a:gd name="T61" fmla="*/ 328 h 352"/>
                  <a:gd name="T62" fmla="*/ 662 w 678"/>
                  <a:gd name="T63" fmla="*/ 346 h 352"/>
                  <a:gd name="T64" fmla="*/ 674 w 678"/>
                  <a:gd name="T65" fmla="*/ 352 h 352"/>
                  <a:gd name="T66" fmla="*/ 680 w 678"/>
                  <a:gd name="T67" fmla="*/ 177 h 352"/>
                  <a:gd name="T68" fmla="*/ 664 w 678"/>
                  <a:gd name="T69" fmla="*/ 18 h 35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678" h="352">
                    <a:moveTo>
                      <a:pt x="662" y="18"/>
                    </a:moveTo>
                    <a:lnTo>
                      <a:pt x="78" y="6"/>
                    </a:lnTo>
                    <a:lnTo>
                      <a:pt x="2" y="0"/>
                    </a:lnTo>
                    <a:lnTo>
                      <a:pt x="0" y="50"/>
                    </a:lnTo>
                    <a:lnTo>
                      <a:pt x="236" y="64"/>
                    </a:lnTo>
                    <a:lnTo>
                      <a:pt x="230" y="256"/>
                    </a:lnTo>
                    <a:lnTo>
                      <a:pt x="238" y="256"/>
                    </a:lnTo>
                    <a:lnTo>
                      <a:pt x="242" y="260"/>
                    </a:lnTo>
                    <a:lnTo>
                      <a:pt x="254" y="276"/>
                    </a:lnTo>
                    <a:lnTo>
                      <a:pt x="260" y="278"/>
                    </a:lnTo>
                    <a:lnTo>
                      <a:pt x="276" y="276"/>
                    </a:lnTo>
                    <a:lnTo>
                      <a:pt x="282" y="270"/>
                    </a:lnTo>
                    <a:lnTo>
                      <a:pt x="290" y="276"/>
                    </a:lnTo>
                    <a:lnTo>
                      <a:pt x="294" y="280"/>
                    </a:lnTo>
                    <a:lnTo>
                      <a:pt x="294" y="284"/>
                    </a:lnTo>
                    <a:lnTo>
                      <a:pt x="298" y="292"/>
                    </a:lnTo>
                    <a:lnTo>
                      <a:pt x="300" y="294"/>
                    </a:lnTo>
                    <a:lnTo>
                      <a:pt x="322" y="298"/>
                    </a:lnTo>
                    <a:lnTo>
                      <a:pt x="330" y="302"/>
                    </a:lnTo>
                    <a:lnTo>
                      <a:pt x="334" y="302"/>
                    </a:lnTo>
                    <a:lnTo>
                      <a:pt x="336" y="300"/>
                    </a:lnTo>
                    <a:lnTo>
                      <a:pt x="342" y="298"/>
                    </a:lnTo>
                    <a:lnTo>
                      <a:pt x="346" y="306"/>
                    </a:lnTo>
                    <a:lnTo>
                      <a:pt x="356" y="310"/>
                    </a:lnTo>
                    <a:lnTo>
                      <a:pt x="362" y="304"/>
                    </a:lnTo>
                    <a:lnTo>
                      <a:pt x="382" y="306"/>
                    </a:lnTo>
                    <a:lnTo>
                      <a:pt x="382" y="310"/>
                    </a:lnTo>
                    <a:lnTo>
                      <a:pt x="390" y="318"/>
                    </a:lnTo>
                    <a:lnTo>
                      <a:pt x="394" y="320"/>
                    </a:lnTo>
                    <a:lnTo>
                      <a:pt x="394" y="330"/>
                    </a:lnTo>
                    <a:lnTo>
                      <a:pt x="410" y="334"/>
                    </a:lnTo>
                    <a:lnTo>
                      <a:pt x="412" y="322"/>
                    </a:lnTo>
                    <a:lnTo>
                      <a:pt x="418" y="320"/>
                    </a:lnTo>
                    <a:lnTo>
                      <a:pt x="438" y="334"/>
                    </a:lnTo>
                    <a:lnTo>
                      <a:pt x="442" y="334"/>
                    </a:lnTo>
                    <a:lnTo>
                      <a:pt x="450" y="330"/>
                    </a:lnTo>
                    <a:lnTo>
                      <a:pt x="456" y="330"/>
                    </a:lnTo>
                    <a:lnTo>
                      <a:pt x="458" y="334"/>
                    </a:lnTo>
                    <a:lnTo>
                      <a:pt x="456" y="340"/>
                    </a:lnTo>
                    <a:lnTo>
                      <a:pt x="460" y="348"/>
                    </a:lnTo>
                    <a:lnTo>
                      <a:pt x="466" y="344"/>
                    </a:lnTo>
                    <a:lnTo>
                      <a:pt x="464" y="338"/>
                    </a:lnTo>
                    <a:lnTo>
                      <a:pt x="470" y="330"/>
                    </a:lnTo>
                    <a:lnTo>
                      <a:pt x="478" y="326"/>
                    </a:lnTo>
                    <a:lnTo>
                      <a:pt x="480" y="326"/>
                    </a:lnTo>
                    <a:lnTo>
                      <a:pt x="482" y="332"/>
                    </a:lnTo>
                    <a:lnTo>
                      <a:pt x="492" y="336"/>
                    </a:lnTo>
                    <a:lnTo>
                      <a:pt x="496" y="334"/>
                    </a:lnTo>
                    <a:lnTo>
                      <a:pt x="498" y="330"/>
                    </a:lnTo>
                    <a:lnTo>
                      <a:pt x="506" y="332"/>
                    </a:lnTo>
                    <a:lnTo>
                      <a:pt x="506" y="334"/>
                    </a:lnTo>
                    <a:lnTo>
                      <a:pt x="514" y="340"/>
                    </a:lnTo>
                    <a:lnTo>
                      <a:pt x="526" y="348"/>
                    </a:lnTo>
                    <a:lnTo>
                      <a:pt x="540" y="338"/>
                    </a:lnTo>
                    <a:lnTo>
                      <a:pt x="544" y="334"/>
                    </a:lnTo>
                    <a:lnTo>
                      <a:pt x="562" y="334"/>
                    </a:lnTo>
                    <a:lnTo>
                      <a:pt x="576" y="328"/>
                    </a:lnTo>
                    <a:lnTo>
                      <a:pt x="582" y="326"/>
                    </a:lnTo>
                    <a:lnTo>
                      <a:pt x="590" y="326"/>
                    </a:lnTo>
                    <a:lnTo>
                      <a:pt x="608" y="330"/>
                    </a:lnTo>
                    <a:lnTo>
                      <a:pt x="620" y="326"/>
                    </a:lnTo>
                    <a:lnTo>
                      <a:pt x="622" y="324"/>
                    </a:lnTo>
                    <a:lnTo>
                      <a:pt x="660" y="344"/>
                    </a:lnTo>
                    <a:lnTo>
                      <a:pt x="668" y="346"/>
                    </a:lnTo>
                    <a:lnTo>
                      <a:pt x="672" y="350"/>
                    </a:lnTo>
                    <a:lnTo>
                      <a:pt x="676" y="352"/>
                    </a:lnTo>
                    <a:lnTo>
                      <a:pt x="678" y="176"/>
                    </a:lnTo>
                    <a:lnTo>
                      <a:pt x="664" y="68"/>
                    </a:lnTo>
                    <a:lnTo>
                      <a:pt x="662" y="18"/>
                    </a:lnTo>
                    <a:close/>
                  </a:path>
                </a:pathLst>
              </a:custGeom>
              <a:grpFill/>
              <a:ln w="3175" cap="flat" cmpd="sng">
                <a:solidFill>
                  <a:schemeClr val="accent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56" name="Freeform 61">
                <a:extLst>
                  <a:ext uri="{FF2B5EF4-FFF2-40B4-BE49-F238E27FC236}">
                    <a16:creationId xmlns:a16="http://schemas.microsoft.com/office/drawing/2014/main" id="{DCF444A3-1909-4A22-A79F-821B5A3BA24B}"/>
                  </a:ext>
                </a:extLst>
              </p:cNvPr>
              <p:cNvSpPr>
                <a:spLocks/>
              </p:cNvSpPr>
              <p:nvPr/>
            </p:nvSpPr>
            <p:spPr bwMode="gray">
              <a:xfrm>
                <a:off x="4286" y="1087"/>
                <a:ext cx="597" cy="457"/>
              </a:xfrm>
              <a:custGeom>
                <a:avLst/>
                <a:gdLst>
                  <a:gd name="T0" fmla="*/ 456 w 594"/>
                  <a:gd name="T1" fmla="*/ 409 h 456"/>
                  <a:gd name="T2" fmla="*/ 448 w 594"/>
                  <a:gd name="T3" fmla="*/ 425 h 456"/>
                  <a:gd name="T4" fmla="*/ 442 w 594"/>
                  <a:gd name="T5" fmla="*/ 439 h 456"/>
                  <a:gd name="T6" fmla="*/ 438 w 594"/>
                  <a:gd name="T7" fmla="*/ 457 h 456"/>
                  <a:gd name="T8" fmla="*/ 452 w 594"/>
                  <a:gd name="T9" fmla="*/ 441 h 456"/>
                  <a:gd name="T10" fmla="*/ 476 w 594"/>
                  <a:gd name="T11" fmla="*/ 439 h 456"/>
                  <a:gd name="T12" fmla="*/ 509 w 594"/>
                  <a:gd name="T13" fmla="*/ 425 h 456"/>
                  <a:gd name="T14" fmla="*/ 563 w 594"/>
                  <a:gd name="T15" fmla="*/ 387 h 456"/>
                  <a:gd name="T16" fmla="*/ 581 w 594"/>
                  <a:gd name="T17" fmla="*/ 373 h 456"/>
                  <a:gd name="T18" fmla="*/ 597 w 594"/>
                  <a:gd name="T19" fmla="*/ 357 h 456"/>
                  <a:gd name="T20" fmla="*/ 589 w 594"/>
                  <a:gd name="T21" fmla="*/ 361 h 456"/>
                  <a:gd name="T22" fmla="*/ 567 w 594"/>
                  <a:gd name="T23" fmla="*/ 371 h 456"/>
                  <a:gd name="T24" fmla="*/ 553 w 594"/>
                  <a:gd name="T25" fmla="*/ 379 h 456"/>
                  <a:gd name="T26" fmla="*/ 569 w 594"/>
                  <a:gd name="T27" fmla="*/ 353 h 456"/>
                  <a:gd name="T28" fmla="*/ 557 w 594"/>
                  <a:gd name="T29" fmla="*/ 365 h 456"/>
                  <a:gd name="T30" fmla="*/ 507 w 594"/>
                  <a:gd name="T31" fmla="*/ 393 h 456"/>
                  <a:gd name="T32" fmla="*/ 468 w 594"/>
                  <a:gd name="T33" fmla="*/ 419 h 456"/>
                  <a:gd name="T34" fmla="*/ 466 w 594"/>
                  <a:gd name="T35" fmla="*/ 399 h 456"/>
                  <a:gd name="T36" fmla="*/ 476 w 594"/>
                  <a:gd name="T37" fmla="*/ 373 h 456"/>
                  <a:gd name="T38" fmla="*/ 462 w 594"/>
                  <a:gd name="T39" fmla="*/ 289 h 456"/>
                  <a:gd name="T40" fmla="*/ 452 w 594"/>
                  <a:gd name="T41" fmla="*/ 200 h 456"/>
                  <a:gd name="T42" fmla="*/ 442 w 594"/>
                  <a:gd name="T43" fmla="*/ 146 h 456"/>
                  <a:gd name="T44" fmla="*/ 430 w 594"/>
                  <a:gd name="T45" fmla="*/ 136 h 456"/>
                  <a:gd name="T46" fmla="*/ 428 w 594"/>
                  <a:gd name="T47" fmla="*/ 120 h 456"/>
                  <a:gd name="T48" fmla="*/ 420 w 594"/>
                  <a:gd name="T49" fmla="*/ 70 h 456"/>
                  <a:gd name="T50" fmla="*/ 404 w 594"/>
                  <a:gd name="T51" fmla="*/ 18 h 456"/>
                  <a:gd name="T52" fmla="*/ 396 w 594"/>
                  <a:gd name="T53" fmla="*/ 0 h 456"/>
                  <a:gd name="T54" fmla="*/ 302 w 594"/>
                  <a:gd name="T55" fmla="*/ 20 h 456"/>
                  <a:gd name="T56" fmla="*/ 267 w 594"/>
                  <a:gd name="T57" fmla="*/ 48 h 456"/>
                  <a:gd name="T58" fmla="*/ 243 w 594"/>
                  <a:gd name="T59" fmla="*/ 90 h 456"/>
                  <a:gd name="T60" fmla="*/ 211 w 594"/>
                  <a:gd name="T61" fmla="*/ 130 h 456"/>
                  <a:gd name="T62" fmla="*/ 215 w 594"/>
                  <a:gd name="T63" fmla="*/ 146 h 456"/>
                  <a:gd name="T64" fmla="*/ 227 w 594"/>
                  <a:gd name="T65" fmla="*/ 154 h 456"/>
                  <a:gd name="T66" fmla="*/ 229 w 594"/>
                  <a:gd name="T67" fmla="*/ 174 h 456"/>
                  <a:gd name="T68" fmla="*/ 191 w 594"/>
                  <a:gd name="T69" fmla="*/ 218 h 456"/>
                  <a:gd name="T70" fmla="*/ 125 w 594"/>
                  <a:gd name="T71" fmla="*/ 231 h 456"/>
                  <a:gd name="T72" fmla="*/ 72 w 594"/>
                  <a:gd name="T73" fmla="*/ 235 h 456"/>
                  <a:gd name="T74" fmla="*/ 38 w 594"/>
                  <a:gd name="T75" fmla="*/ 263 h 456"/>
                  <a:gd name="T76" fmla="*/ 56 w 594"/>
                  <a:gd name="T77" fmla="*/ 297 h 456"/>
                  <a:gd name="T78" fmla="*/ 42 w 594"/>
                  <a:gd name="T79" fmla="*/ 321 h 456"/>
                  <a:gd name="T80" fmla="*/ 6 w 594"/>
                  <a:gd name="T81" fmla="*/ 387 h 456"/>
                  <a:gd name="T82" fmla="*/ 334 w 594"/>
                  <a:gd name="T83" fmla="*/ 331 h 456"/>
                  <a:gd name="T84" fmla="*/ 342 w 594"/>
                  <a:gd name="T85" fmla="*/ 337 h 456"/>
                  <a:gd name="T86" fmla="*/ 358 w 594"/>
                  <a:gd name="T87" fmla="*/ 363 h 456"/>
                  <a:gd name="T88" fmla="*/ 382 w 594"/>
                  <a:gd name="T89" fmla="*/ 371 h 45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594" h="456">
                    <a:moveTo>
                      <a:pt x="386" y="374"/>
                    </a:moveTo>
                    <a:lnTo>
                      <a:pt x="450" y="398"/>
                    </a:lnTo>
                    <a:lnTo>
                      <a:pt x="454" y="408"/>
                    </a:lnTo>
                    <a:lnTo>
                      <a:pt x="450" y="412"/>
                    </a:lnTo>
                    <a:lnTo>
                      <a:pt x="448" y="416"/>
                    </a:lnTo>
                    <a:lnTo>
                      <a:pt x="446" y="424"/>
                    </a:lnTo>
                    <a:lnTo>
                      <a:pt x="446" y="434"/>
                    </a:lnTo>
                    <a:lnTo>
                      <a:pt x="442" y="434"/>
                    </a:lnTo>
                    <a:lnTo>
                      <a:pt x="440" y="438"/>
                    </a:lnTo>
                    <a:lnTo>
                      <a:pt x="434" y="450"/>
                    </a:lnTo>
                    <a:lnTo>
                      <a:pt x="434" y="454"/>
                    </a:lnTo>
                    <a:lnTo>
                      <a:pt x="436" y="456"/>
                    </a:lnTo>
                    <a:lnTo>
                      <a:pt x="438" y="452"/>
                    </a:lnTo>
                    <a:lnTo>
                      <a:pt x="440" y="450"/>
                    </a:lnTo>
                    <a:lnTo>
                      <a:pt x="450" y="440"/>
                    </a:lnTo>
                    <a:lnTo>
                      <a:pt x="456" y="442"/>
                    </a:lnTo>
                    <a:lnTo>
                      <a:pt x="470" y="442"/>
                    </a:lnTo>
                    <a:lnTo>
                      <a:pt x="474" y="438"/>
                    </a:lnTo>
                    <a:lnTo>
                      <a:pt x="488" y="434"/>
                    </a:lnTo>
                    <a:lnTo>
                      <a:pt x="500" y="430"/>
                    </a:lnTo>
                    <a:lnTo>
                      <a:pt x="506" y="424"/>
                    </a:lnTo>
                    <a:lnTo>
                      <a:pt x="514" y="416"/>
                    </a:lnTo>
                    <a:lnTo>
                      <a:pt x="550" y="392"/>
                    </a:lnTo>
                    <a:lnTo>
                      <a:pt x="560" y="386"/>
                    </a:lnTo>
                    <a:lnTo>
                      <a:pt x="568" y="380"/>
                    </a:lnTo>
                    <a:lnTo>
                      <a:pt x="574" y="378"/>
                    </a:lnTo>
                    <a:lnTo>
                      <a:pt x="578" y="372"/>
                    </a:lnTo>
                    <a:lnTo>
                      <a:pt x="586" y="368"/>
                    </a:lnTo>
                    <a:lnTo>
                      <a:pt x="590" y="364"/>
                    </a:lnTo>
                    <a:lnTo>
                      <a:pt x="594" y="356"/>
                    </a:lnTo>
                    <a:lnTo>
                      <a:pt x="594" y="354"/>
                    </a:lnTo>
                    <a:lnTo>
                      <a:pt x="594" y="352"/>
                    </a:lnTo>
                    <a:lnTo>
                      <a:pt x="586" y="360"/>
                    </a:lnTo>
                    <a:lnTo>
                      <a:pt x="578" y="362"/>
                    </a:lnTo>
                    <a:lnTo>
                      <a:pt x="568" y="366"/>
                    </a:lnTo>
                    <a:lnTo>
                      <a:pt x="564" y="370"/>
                    </a:lnTo>
                    <a:lnTo>
                      <a:pt x="560" y="376"/>
                    </a:lnTo>
                    <a:lnTo>
                      <a:pt x="552" y="382"/>
                    </a:lnTo>
                    <a:lnTo>
                      <a:pt x="550" y="378"/>
                    </a:lnTo>
                    <a:lnTo>
                      <a:pt x="552" y="372"/>
                    </a:lnTo>
                    <a:lnTo>
                      <a:pt x="560" y="364"/>
                    </a:lnTo>
                    <a:lnTo>
                      <a:pt x="566" y="352"/>
                    </a:lnTo>
                    <a:lnTo>
                      <a:pt x="564" y="350"/>
                    </a:lnTo>
                    <a:lnTo>
                      <a:pt x="558" y="356"/>
                    </a:lnTo>
                    <a:lnTo>
                      <a:pt x="554" y="364"/>
                    </a:lnTo>
                    <a:lnTo>
                      <a:pt x="548" y="368"/>
                    </a:lnTo>
                    <a:lnTo>
                      <a:pt x="528" y="380"/>
                    </a:lnTo>
                    <a:lnTo>
                      <a:pt x="504" y="392"/>
                    </a:lnTo>
                    <a:lnTo>
                      <a:pt x="482" y="402"/>
                    </a:lnTo>
                    <a:lnTo>
                      <a:pt x="474" y="408"/>
                    </a:lnTo>
                    <a:lnTo>
                      <a:pt x="466" y="418"/>
                    </a:lnTo>
                    <a:lnTo>
                      <a:pt x="462" y="414"/>
                    </a:lnTo>
                    <a:lnTo>
                      <a:pt x="460" y="406"/>
                    </a:lnTo>
                    <a:lnTo>
                      <a:pt x="464" y="398"/>
                    </a:lnTo>
                    <a:lnTo>
                      <a:pt x="470" y="392"/>
                    </a:lnTo>
                    <a:lnTo>
                      <a:pt x="462" y="384"/>
                    </a:lnTo>
                    <a:lnTo>
                      <a:pt x="474" y="372"/>
                    </a:lnTo>
                    <a:lnTo>
                      <a:pt x="474" y="368"/>
                    </a:lnTo>
                    <a:lnTo>
                      <a:pt x="470" y="360"/>
                    </a:lnTo>
                    <a:lnTo>
                      <a:pt x="460" y="288"/>
                    </a:lnTo>
                    <a:lnTo>
                      <a:pt x="458" y="284"/>
                    </a:lnTo>
                    <a:lnTo>
                      <a:pt x="458" y="216"/>
                    </a:lnTo>
                    <a:lnTo>
                      <a:pt x="450" y="200"/>
                    </a:lnTo>
                    <a:lnTo>
                      <a:pt x="444" y="184"/>
                    </a:lnTo>
                    <a:lnTo>
                      <a:pt x="444" y="170"/>
                    </a:lnTo>
                    <a:lnTo>
                      <a:pt x="440" y="146"/>
                    </a:lnTo>
                    <a:lnTo>
                      <a:pt x="432" y="132"/>
                    </a:lnTo>
                    <a:lnTo>
                      <a:pt x="428" y="134"/>
                    </a:lnTo>
                    <a:lnTo>
                      <a:pt x="428" y="136"/>
                    </a:lnTo>
                    <a:lnTo>
                      <a:pt x="426" y="138"/>
                    </a:lnTo>
                    <a:lnTo>
                      <a:pt x="424" y="132"/>
                    </a:lnTo>
                    <a:lnTo>
                      <a:pt x="426" y="120"/>
                    </a:lnTo>
                    <a:lnTo>
                      <a:pt x="414" y="92"/>
                    </a:lnTo>
                    <a:lnTo>
                      <a:pt x="412" y="82"/>
                    </a:lnTo>
                    <a:lnTo>
                      <a:pt x="418" y="70"/>
                    </a:lnTo>
                    <a:lnTo>
                      <a:pt x="414" y="50"/>
                    </a:lnTo>
                    <a:lnTo>
                      <a:pt x="402" y="22"/>
                    </a:lnTo>
                    <a:lnTo>
                      <a:pt x="402" y="18"/>
                    </a:lnTo>
                    <a:lnTo>
                      <a:pt x="398" y="14"/>
                    </a:lnTo>
                    <a:lnTo>
                      <a:pt x="400" y="10"/>
                    </a:lnTo>
                    <a:lnTo>
                      <a:pt x="394" y="0"/>
                    </a:lnTo>
                    <a:lnTo>
                      <a:pt x="300" y="24"/>
                    </a:lnTo>
                    <a:lnTo>
                      <a:pt x="300" y="20"/>
                    </a:lnTo>
                    <a:lnTo>
                      <a:pt x="296" y="20"/>
                    </a:lnTo>
                    <a:lnTo>
                      <a:pt x="288" y="26"/>
                    </a:lnTo>
                    <a:lnTo>
                      <a:pt x="266" y="48"/>
                    </a:lnTo>
                    <a:lnTo>
                      <a:pt x="244" y="80"/>
                    </a:lnTo>
                    <a:lnTo>
                      <a:pt x="240" y="86"/>
                    </a:lnTo>
                    <a:lnTo>
                      <a:pt x="242" y="90"/>
                    </a:lnTo>
                    <a:lnTo>
                      <a:pt x="238" y="102"/>
                    </a:lnTo>
                    <a:lnTo>
                      <a:pt x="234" y="108"/>
                    </a:lnTo>
                    <a:lnTo>
                      <a:pt x="210" y="130"/>
                    </a:lnTo>
                    <a:lnTo>
                      <a:pt x="208" y="134"/>
                    </a:lnTo>
                    <a:lnTo>
                      <a:pt x="212" y="144"/>
                    </a:lnTo>
                    <a:lnTo>
                      <a:pt x="214" y="146"/>
                    </a:lnTo>
                    <a:lnTo>
                      <a:pt x="220" y="144"/>
                    </a:lnTo>
                    <a:lnTo>
                      <a:pt x="224" y="148"/>
                    </a:lnTo>
                    <a:lnTo>
                      <a:pt x="226" y="154"/>
                    </a:lnTo>
                    <a:lnTo>
                      <a:pt x="220" y="158"/>
                    </a:lnTo>
                    <a:lnTo>
                      <a:pt x="222" y="166"/>
                    </a:lnTo>
                    <a:lnTo>
                      <a:pt x="228" y="174"/>
                    </a:lnTo>
                    <a:lnTo>
                      <a:pt x="228" y="188"/>
                    </a:lnTo>
                    <a:lnTo>
                      <a:pt x="212" y="194"/>
                    </a:lnTo>
                    <a:lnTo>
                      <a:pt x="190" y="218"/>
                    </a:lnTo>
                    <a:lnTo>
                      <a:pt x="174" y="224"/>
                    </a:lnTo>
                    <a:lnTo>
                      <a:pt x="136" y="234"/>
                    </a:lnTo>
                    <a:lnTo>
                      <a:pt x="124" y="230"/>
                    </a:lnTo>
                    <a:lnTo>
                      <a:pt x="114" y="228"/>
                    </a:lnTo>
                    <a:lnTo>
                      <a:pt x="94" y="230"/>
                    </a:lnTo>
                    <a:lnTo>
                      <a:pt x="72" y="234"/>
                    </a:lnTo>
                    <a:lnTo>
                      <a:pt x="52" y="242"/>
                    </a:lnTo>
                    <a:lnTo>
                      <a:pt x="40" y="248"/>
                    </a:lnTo>
                    <a:lnTo>
                      <a:pt x="38" y="262"/>
                    </a:lnTo>
                    <a:lnTo>
                      <a:pt x="38" y="270"/>
                    </a:lnTo>
                    <a:lnTo>
                      <a:pt x="54" y="288"/>
                    </a:lnTo>
                    <a:lnTo>
                      <a:pt x="56" y="296"/>
                    </a:lnTo>
                    <a:lnTo>
                      <a:pt x="54" y="302"/>
                    </a:lnTo>
                    <a:lnTo>
                      <a:pt x="48" y="306"/>
                    </a:lnTo>
                    <a:lnTo>
                      <a:pt x="42" y="320"/>
                    </a:lnTo>
                    <a:lnTo>
                      <a:pt x="12" y="350"/>
                    </a:lnTo>
                    <a:lnTo>
                      <a:pt x="0" y="360"/>
                    </a:lnTo>
                    <a:lnTo>
                      <a:pt x="6" y="386"/>
                    </a:lnTo>
                    <a:lnTo>
                      <a:pt x="324" y="322"/>
                    </a:lnTo>
                    <a:lnTo>
                      <a:pt x="330" y="326"/>
                    </a:lnTo>
                    <a:lnTo>
                      <a:pt x="332" y="330"/>
                    </a:lnTo>
                    <a:lnTo>
                      <a:pt x="334" y="334"/>
                    </a:lnTo>
                    <a:lnTo>
                      <a:pt x="338" y="332"/>
                    </a:lnTo>
                    <a:lnTo>
                      <a:pt x="340" y="336"/>
                    </a:lnTo>
                    <a:lnTo>
                      <a:pt x="346" y="336"/>
                    </a:lnTo>
                    <a:lnTo>
                      <a:pt x="356" y="356"/>
                    </a:lnTo>
                    <a:lnTo>
                      <a:pt x="356" y="362"/>
                    </a:lnTo>
                    <a:lnTo>
                      <a:pt x="360" y="366"/>
                    </a:lnTo>
                    <a:lnTo>
                      <a:pt x="360" y="368"/>
                    </a:lnTo>
                    <a:lnTo>
                      <a:pt x="380" y="370"/>
                    </a:lnTo>
                    <a:lnTo>
                      <a:pt x="386" y="374"/>
                    </a:lnTo>
                    <a:close/>
                  </a:path>
                </a:pathLst>
              </a:custGeom>
              <a:grpFill/>
              <a:ln w="3175" cap="flat" cmpd="sng">
                <a:solidFill>
                  <a:schemeClr val="accent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57" name="Freeform 62">
                <a:extLst>
                  <a:ext uri="{FF2B5EF4-FFF2-40B4-BE49-F238E27FC236}">
                    <a16:creationId xmlns:a16="http://schemas.microsoft.com/office/drawing/2014/main" id="{ABA3814C-EE43-4B1C-9EB8-8480B1FAF41E}"/>
                  </a:ext>
                </a:extLst>
              </p:cNvPr>
              <p:cNvSpPr>
                <a:spLocks/>
              </p:cNvSpPr>
              <p:nvPr/>
            </p:nvSpPr>
            <p:spPr bwMode="gray">
              <a:xfrm>
                <a:off x="4238" y="1410"/>
                <a:ext cx="462" cy="301"/>
              </a:xfrm>
              <a:custGeom>
                <a:avLst/>
                <a:gdLst>
                  <a:gd name="T0" fmla="*/ 114 w 460"/>
                  <a:gd name="T1" fmla="*/ 285 h 298"/>
                  <a:gd name="T2" fmla="*/ 323 w 460"/>
                  <a:gd name="T3" fmla="*/ 244 h 298"/>
                  <a:gd name="T4" fmla="*/ 390 w 460"/>
                  <a:gd name="T5" fmla="*/ 232 h 298"/>
                  <a:gd name="T6" fmla="*/ 392 w 460"/>
                  <a:gd name="T7" fmla="*/ 230 h 298"/>
                  <a:gd name="T8" fmla="*/ 394 w 460"/>
                  <a:gd name="T9" fmla="*/ 230 h 298"/>
                  <a:gd name="T10" fmla="*/ 394 w 460"/>
                  <a:gd name="T11" fmla="*/ 224 h 298"/>
                  <a:gd name="T12" fmla="*/ 402 w 460"/>
                  <a:gd name="T13" fmla="*/ 216 h 298"/>
                  <a:gd name="T14" fmla="*/ 410 w 460"/>
                  <a:gd name="T15" fmla="*/ 216 h 298"/>
                  <a:gd name="T16" fmla="*/ 416 w 460"/>
                  <a:gd name="T17" fmla="*/ 218 h 298"/>
                  <a:gd name="T18" fmla="*/ 436 w 460"/>
                  <a:gd name="T19" fmla="*/ 204 h 298"/>
                  <a:gd name="T20" fmla="*/ 438 w 460"/>
                  <a:gd name="T21" fmla="*/ 194 h 298"/>
                  <a:gd name="T22" fmla="*/ 450 w 460"/>
                  <a:gd name="T23" fmla="*/ 182 h 298"/>
                  <a:gd name="T24" fmla="*/ 462 w 460"/>
                  <a:gd name="T25" fmla="*/ 174 h 298"/>
                  <a:gd name="T26" fmla="*/ 462 w 460"/>
                  <a:gd name="T27" fmla="*/ 172 h 298"/>
                  <a:gd name="T28" fmla="*/ 452 w 460"/>
                  <a:gd name="T29" fmla="*/ 164 h 298"/>
                  <a:gd name="T30" fmla="*/ 448 w 460"/>
                  <a:gd name="T31" fmla="*/ 160 h 298"/>
                  <a:gd name="T32" fmla="*/ 442 w 460"/>
                  <a:gd name="T33" fmla="*/ 156 h 298"/>
                  <a:gd name="T34" fmla="*/ 440 w 460"/>
                  <a:gd name="T35" fmla="*/ 154 h 298"/>
                  <a:gd name="T36" fmla="*/ 430 w 460"/>
                  <a:gd name="T37" fmla="*/ 152 h 298"/>
                  <a:gd name="T38" fmla="*/ 428 w 460"/>
                  <a:gd name="T39" fmla="*/ 139 h 298"/>
                  <a:gd name="T40" fmla="*/ 418 w 460"/>
                  <a:gd name="T41" fmla="*/ 137 h 298"/>
                  <a:gd name="T42" fmla="*/ 416 w 460"/>
                  <a:gd name="T43" fmla="*/ 135 h 298"/>
                  <a:gd name="T44" fmla="*/ 416 w 460"/>
                  <a:gd name="T45" fmla="*/ 117 h 298"/>
                  <a:gd name="T46" fmla="*/ 420 w 460"/>
                  <a:gd name="T47" fmla="*/ 115 h 298"/>
                  <a:gd name="T48" fmla="*/ 420 w 460"/>
                  <a:gd name="T49" fmla="*/ 105 h 298"/>
                  <a:gd name="T50" fmla="*/ 414 w 460"/>
                  <a:gd name="T51" fmla="*/ 99 h 298"/>
                  <a:gd name="T52" fmla="*/ 414 w 460"/>
                  <a:gd name="T53" fmla="*/ 95 h 298"/>
                  <a:gd name="T54" fmla="*/ 416 w 460"/>
                  <a:gd name="T55" fmla="*/ 93 h 298"/>
                  <a:gd name="T56" fmla="*/ 424 w 460"/>
                  <a:gd name="T57" fmla="*/ 83 h 298"/>
                  <a:gd name="T58" fmla="*/ 428 w 460"/>
                  <a:gd name="T59" fmla="*/ 69 h 298"/>
                  <a:gd name="T60" fmla="*/ 428 w 460"/>
                  <a:gd name="T61" fmla="*/ 65 h 298"/>
                  <a:gd name="T62" fmla="*/ 432 w 460"/>
                  <a:gd name="T63" fmla="*/ 57 h 298"/>
                  <a:gd name="T64" fmla="*/ 436 w 460"/>
                  <a:gd name="T65" fmla="*/ 53 h 298"/>
                  <a:gd name="T66" fmla="*/ 430 w 460"/>
                  <a:gd name="T67" fmla="*/ 48 h 298"/>
                  <a:gd name="T68" fmla="*/ 410 w 460"/>
                  <a:gd name="T69" fmla="*/ 46 h 298"/>
                  <a:gd name="T70" fmla="*/ 410 w 460"/>
                  <a:gd name="T71" fmla="*/ 44 h 298"/>
                  <a:gd name="T72" fmla="*/ 406 w 460"/>
                  <a:gd name="T73" fmla="*/ 40 h 298"/>
                  <a:gd name="T74" fmla="*/ 406 w 460"/>
                  <a:gd name="T75" fmla="*/ 34 h 298"/>
                  <a:gd name="T76" fmla="*/ 396 w 460"/>
                  <a:gd name="T77" fmla="*/ 14 h 298"/>
                  <a:gd name="T78" fmla="*/ 390 w 460"/>
                  <a:gd name="T79" fmla="*/ 14 h 298"/>
                  <a:gd name="T80" fmla="*/ 388 w 460"/>
                  <a:gd name="T81" fmla="*/ 10 h 298"/>
                  <a:gd name="T82" fmla="*/ 384 w 460"/>
                  <a:gd name="T83" fmla="*/ 12 h 298"/>
                  <a:gd name="T84" fmla="*/ 382 w 460"/>
                  <a:gd name="T85" fmla="*/ 8 h 298"/>
                  <a:gd name="T86" fmla="*/ 380 w 460"/>
                  <a:gd name="T87" fmla="*/ 4 h 298"/>
                  <a:gd name="T88" fmla="*/ 374 w 460"/>
                  <a:gd name="T89" fmla="*/ 0 h 298"/>
                  <a:gd name="T90" fmla="*/ 54 w 460"/>
                  <a:gd name="T91" fmla="*/ 65 h 298"/>
                  <a:gd name="T92" fmla="*/ 48 w 460"/>
                  <a:gd name="T93" fmla="*/ 38 h 298"/>
                  <a:gd name="T94" fmla="*/ 32 w 460"/>
                  <a:gd name="T95" fmla="*/ 55 h 298"/>
                  <a:gd name="T96" fmla="*/ 28 w 460"/>
                  <a:gd name="T97" fmla="*/ 57 h 298"/>
                  <a:gd name="T98" fmla="*/ 26 w 460"/>
                  <a:gd name="T99" fmla="*/ 53 h 298"/>
                  <a:gd name="T100" fmla="*/ 24 w 460"/>
                  <a:gd name="T101" fmla="*/ 53 h 298"/>
                  <a:gd name="T102" fmla="*/ 20 w 460"/>
                  <a:gd name="T103" fmla="*/ 63 h 298"/>
                  <a:gd name="T104" fmla="*/ 4 w 460"/>
                  <a:gd name="T105" fmla="*/ 75 h 298"/>
                  <a:gd name="T106" fmla="*/ 0 w 460"/>
                  <a:gd name="T107" fmla="*/ 79 h 298"/>
                  <a:gd name="T108" fmla="*/ 22 w 460"/>
                  <a:gd name="T109" fmla="*/ 212 h 298"/>
                  <a:gd name="T110" fmla="*/ 38 w 460"/>
                  <a:gd name="T111" fmla="*/ 301 h 298"/>
                  <a:gd name="T112" fmla="*/ 114 w 460"/>
                  <a:gd name="T113" fmla="*/ 285 h 29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460" h="298">
                    <a:moveTo>
                      <a:pt x="114" y="282"/>
                    </a:moveTo>
                    <a:lnTo>
                      <a:pt x="322" y="242"/>
                    </a:lnTo>
                    <a:lnTo>
                      <a:pt x="388" y="230"/>
                    </a:lnTo>
                    <a:lnTo>
                      <a:pt x="390" y="228"/>
                    </a:lnTo>
                    <a:lnTo>
                      <a:pt x="392" y="228"/>
                    </a:lnTo>
                    <a:lnTo>
                      <a:pt x="392" y="222"/>
                    </a:lnTo>
                    <a:lnTo>
                      <a:pt x="400" y="214"/>
                    </a:lnTo>
                    <a:lnTo>
                      <a:pt x="408" y="214"/>
                    </a:lnTo>
                    <a:lnTo>
                      <a:pt x="414" y="216"/>
                    </a:lnTo>
                    <a:lnTo>
                      <a:pt x="434" y="202"/>
                    </a:lnTo>
                    <a:lnTo>
                      <a:pt x="436" y="192"/>
                    </a:lnTo>
                    <a:lnTo>
                      <a:pt x="448" y="180"/>
                    </a:lnTo>
                    <a:lnTo>
                      <a:pt x="460" y="172"/>
                    </a:lnTo>
                    <a:lnTo>
                      <a:pt x="460" y="170"/>
                    </a:lnTo>
                    <a:lnTo>
                      <a:pt x="450" y="162"/>
                    </a:lnTo>
                    <a:lnTo>
                      <a:pt x="446" y="158"/>
                    </a:lnTo>
                    <a:lnTo>
                      <a:pt x="440" y="154"/>
                    </a:lnTo>
                    <a:lnTo>
                      <a:pt x="438" y="152"/>
                    </a:lnTo>
                    <a:lnTo>
                      <a:pt x="428" y="150"/>
                    </a:lnTo>
                    <a:lnTo>
                      <a:pt x="426" y="138"/>
                    </a:lnTo>
                    <a:lnTo>
                      <a:pt x="416" y="136"/>
                    </a:lnTo>
                    <a:lnTo>
                      <a:pt x="414" y="134"/>
                    </a:lnTo>
                    <a:lnTo>
                      <a:pt x="414" y="116"/>
                    </a:lnTo>
                    <a:lnTo>
                      <a:pt x="418" y="114"/>
                    </a:lnTo>
                    <a:lnTo>
                      <a:pt x="418" y="104"/>
                    </a:lnTo>
                    <a:lnTo>
                      <a:pt x="412" y="98"/>
                    </a:lnTo>
                    <a:lnTo>
                      <a:pt x="412" y="94"/>
                    </a:lnTo>
                    <a:lnTo>
                      <a:pt x="414" y="92"/>
                    </a:lnTo>
                    <a:lnTo>
                      <a:pt x="422" y="82"/>
                    </a:lnTo>
                    <a:lnTo>
                      <a:pt x="426" y="68"/>
                    </a:lnTo>
                    <a:lnTo>
                      <a:pt x="426" y="64"/>
                    </a:lnTo>
                    <a:lnTo>
                      <a:pt x="430" y="56"/>
                    </a:lnTo>
                    <a:lnTo>
                      <a:pt x="434" y="52"/>
                    </a:lnTo>
                    <a:lnTo>
                      <a:pt x="428" y="48"/>
                    </a:lnTo>
                    <a:lnTo>
                      <a:pt x="408" y="46"/>
                    </a:lnTo>
                    <a:lnTo>
                      <a:pt x="408" y="44"/>
                    </a:lnTo>
                    <a:lnTo>
                      <a:pt x="404" y="40"/>
                    </a:lnTo>
                    <a:lnTo>
                      <a:pt x="404" y="34"/>
                    </a:lnTo>
                    <a:lnTo>
                      <a:pt x="394" y="14"/>
                    </a:lnTo>
                    <a:lnTo>
                      <a:pt x="388" y="14"/>
                    </a:lnTo>
                    <a:lnTo>
                      <a:pt x="386" y="10"/>
                    </a:lnTo>
                    <a:lnTo>
                      <a:pt x="382" y="12"/>
                    </a:lnTo>
                    <a:lnTo>
                      <a:pt x="380" y="8"/>
                    </a:lnTo>
                    <a:lnTo>
                      <a:pt x="378" y="4"/>
                    </a:lnTo>
                    <a:lnTo>
                      <a:pt x="372" y="0"/>
                    </a:lnTo>
                    <a:lnTo>
                      <a:pt x="54" y="64"/>
                    </a:lnTo>
                    <a:lnTo>
                      <a:pt x="48" y="38"/>
                    </a:lnTo>
                    <a:lnTo>
                      <a:pt x="32" y="54"/>
                    </a:lnTo>
                    <a:lnTo>
                      <a:pt x="28" y="56"/>
                    </a:lnTo>
                    <a:lnTo>
                      <a:pt x="26" y="52"/>
                    </a:lnTo>
                    <a:lnTo>
                      <a:pt x="24" y="52"/>
                    </a:lnTo>
                    <a:lnTo>
                      <a:pt x="20" y="62"/>
                    </a:lnTo>
                    <a:lnTo>
                      <a:pt x="4" y="74"/>
                    </a:lnTo>
                    <a:lnTo>
                      <a:pt x="0" y="78"/>
                    </a:lnTo>
                    <a:lnTo>
                      <a:pt x="22" y="210"/>
                    </a:lnTo>
                    <a:lnTo>
                      <a:pt x="38" y="298"/>
                    </a:lnTo>
                    <a:lnTo>
                      <a:pt x="114" y="282"/>
                    </a:lnTo>
                    <a:close/>
                  </a:path>
                </a:pathLst>
              </a:custGeom>
              <a:grpFill/>
              <a:ln w="3175" cap="flat" cmpd="sng">
                <a:solidFill>
                  <a:schemeClr val="accent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58" name="Freeform 63">
                <a:extLst>
                  <a:ext uri="{FF2B5EF4-FFF2-40B4-BE49-F238E27FC236}">
                    <a16:creationId xmlns:a16="http://schemas.microsoft.com/office/drawing/2014/main" id="{576B7FD2-4CCF-4B48-9B5A-1399147EB9E9}"/>
                  </a:ext>
                </a:extLst>
              </p:cNvPr>
              <p:cNvSpPr>
                <a:spLocks/>
              </p:cNvSpPr>
              <p:nvPr/>
            </p:nvSpPr>
            <p:spPr bwMode="gray">
              <a:xfrm>
                <a:off x="4748" y="1347"/>
                <a:ext cx="135" cy="132"/>
              </a:xfrm>
              <a:custGeom>
                <a:avLst/>
                <a:gdLst>
                  <a:gd name="T0" fmla="*/ 0 w 134"/>
                  <a:gd name="T1" fmla="*/ 30 h 134"/>
                  <a:gd name="T2" fmla="*/ 46 w 134"/>
                  <a:gd name="T3" fmla="*/ 18 h 134"/>
                  <a:gd name="T4" fmla="*/ 50 w 134"/>
                  <a:gd name="T5" fmla="*/ 24 h 134"/>
                  <a:gd name="T6" fmla="*/ 50 w 134"/>
                  <a:gd name="T7" fmla="*/ 22 h 134"/>
                  <a:gd name="T8" fmla="*/ 52 w 134"/>
                  <a:gd name="T9" fmla="*/ 18 h 134"/>
                  <a:gd name="T10" fmla="*/ 121 w 134"/>
                  <a:gd name="T11" fmla="*/ 0 h 134"/>
                  <a:gd name="T12" fmla="*/ 135 w 134"/>
                  <a:gd name="T13" fmla="*/ 55 h 134"/>
                  <a:gd name="T14" fmla="*/ 133 w 134"/>
                  <a:gd name="T15" fmla="*/ 61 h 134"/>
                  <a:gd name="T16" fmla="*/ 133 w 134"/>
                  <a:gd name="T17" fmla="*/ 63 h 134"/>
                  <a:gd name="T18" fmla="*/ 133 w 134"/>
                  <a:gd name="T19" fmla="*/ 67 h 134"/>
                  <a:gd name="T20" fmla="*/ 133 w 134"/>
                  <a:gd name="T21" fmla="*/ 69 h 134"/>
                  <a:gd name="T22" fmla="*/ 125 w 134"/>
                  <a:gd name="T23" fmla="*/ 69 h 134"/>
                  <a:gd name="T24" fmla="*/ 103 w 134"/>
                  <a:gd name="T25" fmla="*/ 79 h 134"/>
                  <a:gd name="T26" fmla="*/ 97 w 134"/>
                  <a:gd name="T27" fmla="*/ 79 h 134"/>
                  <a:gd name="T28" fmla="*/ 95 w 134"/>
                  <a:gd name="T29" fmla="*/ 81 h 134"/>
                  <a:gd name="T30" fmla="*/ 93 w 134"/>
                  <a:gd name="T31" fmla="*/ 85 h 134"/>
                  <a:gd name="T32" fmla="*/ 93 w 134"/>
                  <a:gd name="T33" fmla="*/ 87 h 134"/>
                  <a:gd name="T34" fmla="*/ 79 w 134"/>
                  <a:gd name="T35" fmla="*/ 89 h 134"/>
                  <a:gd name="T36" fmla="*/ 60 w 134"/>
                  <a:gd name="T37" fmla="*/ 97 h 134"/>
                  <a:gd name="T38" fmla="*/ 58 w 134"/>
                  <a:gd name="T39" fmla="*/ 93 h 134"/>
                  <a:gd name="T40" fmla="*/ 46 w 134"/>
                  <a:gd name="T41" fmla="*/ 104 h 134"/>
                  <a:gd name="T42" fmla="*/ 20 w 134"/>
                  <a:gd name="T43" fmla="*/ 126 h 134"/>
                  <a:gd name="T44" fmla="*/ 10 w 134"/>
                  <a:gd name="T45" fmla="*/ 132 h 134"/>
                  <a:gd name="T46" fmla="*/ 2 w 134"/>
                  <a:gd name="T47" fmla="*/ 124 h 134"/>
                  <a:gd name="T48" fmla="*/ 14 w 134"/>
                  <a:gd name="T49" fmla="*/ 112 h 134"/>
                  <a:gd name="T50" fmla="*/ 14 w 134"/>
                  <a:gd name="T51" fmla="*/ 108 h 134"/>
                  <a:gd name="T52" fmla="*/ 10 w 134"/>
                  <a:gd name="T53" fmla="*/ 100 h 134"/>
                  <a:gd name="T54" fmla="*/ 0 w 134"/>
                  <a:gd name="T55" fmla="*/ 30 h 13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34" h="134">
                    <a:moveTo>
                      <a:pt x="0" y="30"/>
                    </a:moveTo>
                    <a:lnTo>
                      <a:pt x="46" y="18"/>
                    </a:lnTo>
                    <a:lnTo>
                      <a:pt x="50" y="24"/>
                    </a:lnTo>
                    <a:lnTo>
                      <a:pt x="50" y="22"/>
                    </a:lnTo>
                    <a:lnTo>
                      <a:pt x="52" y="18"/>
                    </a:lnTo>
                    <a:lnTo>
                      <a:pt x="120" y="0"/>
                    </a:lnTo>
                    <a:lnTo>
                      <a:pt x="134" y="56"/>
                    </a:lnTo>
                    <a:lnTo>
                      <a:pt x="132" y="62"/>
                    </a:lnTo>
                    <a:lnTo>
                      <a:pt x="132" y="64"/>
                    </a:lnTo>
                    <a:lnTo>
                      <a:pt x="132" y="68"/>
                    </a:lnTo>
                    <a:lnTo>
                      <a:pt x="132" y="70"/>
                    </a:lnTo>
                    <a:lnTo>
                      <a:pt x="124" y="70"/>
                    </a:lnTo>
                    <a:lnTo>
                      <a:pt x="102" y="80"/>
                    </a:lnTo>
                    <a:lnTo>
                      <a:pt x="96" y="80"/>
                    </a:lnTo>
                    <a:lnTo>
                      <a:pt x="94" y="82"/>
                    </a:lnTo>
                    <a:lnTo>
                      <a:pt x="92" y="86"/>
                    </a:lnTo>
                    <a:lnTo>
                      <a:pt x="92" y="88"/>
                    </a:lnTo>
                    <a:lnTo>
                      <a:pt x="78" y="90"/>
                    </a:lnTo>
                    <a:lnTo>
                      <a:pt x="60" y="98"/>
                    </a:lnTo>
                    <a:lnTo>
                      <a:pt x="58" y="94"/>
                    </a:lnTo>
                    <a:lnTo>
                      <a:pt x="46" y="106"/>
                    </a:lnTo>
                    <a:lnTo>
                      <a:pt x="20" y="128"/>
                    </a:lnTo>
                    <a:lnTo>
                      <a:pt x="10" y="134"/>
                    </a:lnTo>
                    <a:lnTo>
                      <a:pt x="2" y="126"/>
                    </a:lnTo>
                    <a:lnTo>
                      <a:pt x="14" y="114"/>
                    </a:lnTo>
                    <a:lnTo>
                      <a:pt x="14" y="110"/>
                    </a:lnTo>
                    <a:lnTo>
                      <a:pt x="10" y="102"/>
                    </a:lnTo>
                    <a:lnTo>
                      <a:pt x="0" y="30"/>
                    </a:lnTo>
                    <a:close/>
                  </a:path>
                </a:pathLst>
              </a:custGeom>
              <a:grpFill/>
              <a:ln w="3175" cap="flat" cmpd="sng">
                <a:solidFill>
                  <a:schemeClr val="accent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59" name="Freeform 64">
                <a:extLst>
                  <a:ext uri="{FF2B5EF4-FFF2-40B4-BE49-F238E27FC236}">
                    <a16:creationId xmlns:a16="http://schemas.microsoft.com/office/drawing/2014/main" id="{BA756C94-A0A7-456D-8EE9-E200D56C327F}"/>
                  </a:ext>
                </a:extLst>
              </p:cNvPr>
              <p:cNvSpPr>
                <a:spLocks/>
              </p:cNvSpPr>
              <p:nvPr/>
            </p:nvSpPr>
            <p:spPr bwMode="gray">
              <a:xfrm>
                <a:off x="3057" y="1417"/>
                <a:ext cx="476" cy="313"/>
              </a:xfrm>
              <a:custGeom>
                <a:avLst/>
                <a:gdLst>
                  <a:gd name="T0" fmla="*/ 386 w 474"/>
                  <a:gd name="T1" fmla="*/ 0 h 312"/>
                  <a:gd name="T2" fmla="*/ 400 w 474"/>
                  <a:gd name="T3" fmla="*/ 18 h 312"/>
                  <a:gd name="T4" fmla="*/ 394 w 474"/>
                  <a:gd name="T5" fmla="*/ 34 h 312"/>
                  <a:gd name="T6" fmla="*/ 404 w 474"/>
                  <a:gd name="T7" fmla="*/ 74 h 312"/>
                  <a:gd name="T8" fmla="*/ 434 w 474"/>
                  <a:gd name="T9" fmla="*/ 88 h 312"/>
                  <a:gd name="T10" fmla="*/ 440 w 474"/>
                  <a:gd name="T11" fmla="*/ 102 h 312"/>
                  <a:gd name="T12" fmla="*/ 456 w 474"/>
                  <a:gd name="T13" fmla="*/ 122 h 312"/>
                  <a:gd name="T14" fmla="*/ 476 w 474"/>
                  <a:gd name="T15" fmla="*/ 148 h 312"/>
                  <a:gd name="T16" fmla="*/ 470 w 474"/>
                  <a:gd name="T17" fmla="*/ 167 h 312"/>
                  <a:gd name="T18" fmla="*/ 464 w 474"/>
                  <a:gd name="T19" fmla="*/ 181 h 312"/>
                  <a:gd name="T20" fmla="*/ 440 w 474"/>
                  <a:gd name="T21" fmla="*/ 199 h 312"/>
                  <a:gd name="T22" fmla="*/ 420 w 474"/>
                  <a:gd name="T23" fmla="*/ 205 h 312"/>
                  <a:gd name="T24" fmla="*/ 408 w 474"/>
                  <a:gd name="T25" fmla="*/ 219 h 312"/>
                  <a:gd name="T26" fmla="*/ 418 w 474"/>
                  <a:gd name="T27" fmla="*/ 237 h 312"/>
                  <a:gd name="T28" fmla="*/ 418 w 474"/>
                  <a:gd name="T29" fmla="*/ 257 h 312"/>
                  <a:gd name="T30" fmla="*/ 396 w 474"/>
                  <a:gd name="T31" fmla="*/ 289 h 312"/>
                  <a:gd name="T32" fmla="*/ 394 w 474"/>
                  <a:gd name="T33" fmla="*/ 305 h 312"/>
                  <a:gd name="T34" fmla="*/ 364 w 474"/>
                  <a:gd name="T35" fmla="*/ 291 h 312"/>
                  <a:gd name="T36" fmla="*/ 60 w 474"/>
                  <a:gd name="T37" fmla="*/ 295 h 312"/>
                  <a:gd name="T38" fmla="*/ 60 w 474"/>
                  <a:gd name="T39" fmla="*/ 277 h 312"/>
                  <a:gd name="T40" fmla="*/ 52 w 474"/>
                  <a:gd name="T41" fmla="*/ 261 h 312"/>
                  <a:gd name="T42" fmla="*/ 54 w 474"/>
                  <a:gd name="T43" fmla="*/ 245 h 312"/>
                  <a:gd name="T44" fmla="*/ 46 w 474"/>
                  <a:gd name="T45" fmla="*/ 225 h 312"/>
                  <a:gd name="T46" fmla="*/ 46 w 474"/>
                  <a:gd name="T47" fmla="*/ 209 h 312"/>
                  <a:gd name="T48" fmla="*/ 34 w 474"/>
                  <a:gd name="T49" fmla="*/ 193 h 312"/>
                  <a:gd name="T50" fmla="*/ 28 w 474"/>
                  <a:gd name="T51" fmla="*/ 177 h 312"/>
                  <a:gd name="T52" fmla="*/ 14 w 474"/>
                  <a:gd name="T53" fmla="*/ 152 h 312"/>
                  <a:gd name="T54" fmla="*/ 20 w 474"/>
                  <a:gd name="T55" fmla="*/ 132 h 312"/>
                  <a:gd name="T56" fmla="*/ 8 w 474"/>
                  <a:gd name="T57" fmla="*/ 116 h 312"/>
                  <a:gd name="T58" fmla="*/ 6 w 474"/>
                  <a:gd name="T59" fmla="*/ 102 h 312"/>
                  <a:gd name="T60" fmla="*/ 6 w 474"/>
                  <a:gd name="T61" fmla="*/ 68 h 312"/>
                  <a:gd name="T62" fmla="*/ 12 w 474"/>
                  <a:gd name="T63" fmla="*/ 54 h 312"/>
                  <a:gd name="T64" fmla="*/ 2 w 474"/>
                  <a:gd name="T65" fmla="*/ 34 h 312"/>
                  <a:gd name="T66" fmla="*/ 4 w 474"/>
                  <a:gd name="T67" fmla="*/ 18 h 312"/>
                  <a:gd name="T68" fmla="*/ 6 w 474"/>
                  <a:gd name="T69" fmla="*/ 10 h 31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474" h="312">
                    <a:moveTo>
                      <a:pt x="12" y="12"/>
                    </a:moveTo>
                    <a:lnTo>
                      <a:pt x="384" y="0"/>
                    </a:lnTo>
                    <a:lnTo>
                      <a:pt x="390" y="12"/>
                    </a:lnTo>
                    <a:lnTo>
                      <a:pt x="398" y="18"/>
                    </a:lnTo>
                    <a:lnTo>
                      <a:pt x="396" y="26"/>
                    </a:lnTo>
                    <a:lnTo>
                      <a:pt x="392" y="34"/>
                    </a:lnTo>
                    <a:lnTo>
                      <a:pt x="396" y="46"/>
                    </a:lnTo>
                    <a:lnTo>
                      <a:pt x="402" y="74"/>
                    </a:lnTo>
                    <a:lnTo>
                      <a:pt x="424" y="82"/>
                    </a:lnTo>
                    <a:lnTo>
                      <a:pt x="432" y="88"/>
                    </a:lnTo>
                    <a:lnTo>
                      <a:pt x="434" y="98"/>
                    </a:lnTo>
                    <a:lnTo>
                      <a:pt x="438" y="102"/>
                    </a:lnTo>
                    <a:lnTo>
                      <a:pt x="452" y="114"/>
                    </a:lnTo>
                    <a:lnTo>
                      <a:pt x="454" y="122"/>
                    </a:lnTo>
                    <a:lnTo>
                      <a:pt x="468" y="130"/>
                    </a:lnTo>
                    <a:lnTo>
                      <a:pt x="474" y="148"/>
                    </a:lnTo>
                    <a:lnTo>
                      <a:pt x="472" y="156"/>
                    </a:lnTo>
                    <a:lnTo>
                      <a:pt x="468" y="166"/>
                    </a:lnTo>
                    <a:lnTo>
                      <a:pt x="462" y="172"/>
                    </a:lnTo>
                    <a:lnTo>
                      <a:pt x="462" y="180"/>
                    </a:lnTo>
                    <a:lnTo>
                      <a:pt x="450" y="194"/>
                    </a:lnTo>
                    <a:lnTo>
                      <a:pt x="438" y="198"/>
                    </a:lnTo>
                    <a:lnTo>
                      <a:pt x="434" y="202"/>
                    </a:lnTo>
                    <a:lnTo>
                      <a:pt x="418" y="204"/>
                    </a:lnTo>
                    <a:lnTo>
                      <a:pt x="412" y="208"/>
                    </a:lnTo>
                    <a:lnTo>
                      <a:pt x="406" y="218"/>
                    </a:lnTo>
                    <a:lnTo>
                      <a:pt x="408" y="226"/>
                    </a:lnTo>
                    <a:lnTo>
                      <a:pt x="416" y="236"/>
                    </a:lnTo>
                    <a:lnTo>
                      <a:pt x="420" y="242"/>
                    </a:lnTo>
                    <a:lnTo>
                      <a:pt x="416" y="256"/>
                    </a:lnTo>
                    <a:lnTo>
                      <a:pt x="406" y="282"/>
                    </a:lnTo>
                    <a:lnTo>
                      <a:pt x="394" y="288"/>
                    </a:lnTo>
                    <a:lnTo>
                      <a:pt x="390" y="296"/>
                    </a:lnTo>
                    <a:lnTo>
                      <a:pt x="392" y="304"/>
                    </a:lnTo>
                    <a:lnTo>
                      <a:pt x="386" y="312"/>
                    </a:lnTo>
                    <a:lnTo>
                      <a:pt x="362" y="290"/>
                    </a:lnTo>
                    <a:lnTo>
                      <a:pt x="62" y="298"/>
                    </a:lnTo>
                    <a:lnTo>
                      <a:pt x="60" y="294"/>
                    </a:lnTo>
                    <a:lnTo>
                      <a:pt x="56" y="284"/>
                    </a:lnTo>
                    <a:lnTo>
                      <a:pt x="60" y="276"/>
                    </a:lnTo>
                    <a:lnTo>
                      <a:pt x="54" y="268"/>
                    </a:lnTo>
                    <a:lnTo>
                      <a:pt x="52" y="260"/>
                    </a:lnTo>
                    <a:lnTo>
                      <a:pt x="56" y="252"/>
                    </a:lnTo>
                    <a:lnTo>
                      <a:pt x="54" y="244"/>
                    </a:lnTo>
                    <a:lnTo>
                      <a:pt x="44" y="240"/>
                    </a:lnTo>
                    <a:lnTo>
                      <a:pt x="46" y="224"/>
                    </a:lnTo>
                    <a:lnTo>
                      <a:pt x="48" y="216"/>
                    </a:lnTo>
                    <a:lnTo>
                      <a:pt x="46" y="208"/>
                    </a:lnTo>
                    <a:lnTo>
                      <a:pt x="36" y="200"/>
                    </a:lnTo>
                    <a:lnTo>
                      <a:pt x="34" y="192"/>
                    </a:lnTo>
                    <a:lnTo>
                      <a:pt x="36" y="184"/>
                    </a:lnTo>
                    <a:lnTo>
                      <a:pt x="28" y="176"/>
                    </a:lnTo>
                    <a:lnTo>
                      <a:pt x="22" y="160"/>
                    </a:lnTo>
                    <a:lnTo>
                      <a:pt x="14" y="152"/>
                    </a:lnTo>
                    <a:lnTo>
                      <a:pt x="20" y="138"/>
                    </a:lnTo>
                    <a:lnTo>
                      <a:pt x="20" y="132"/>
                    </a:lnTo>
                    <a:lnTo>
                      <a:pt x="10" y="126"/>
                    </a:lnTo>
                    <a:lnTo>
                      <a:pt x="8" y="116"/>
                    </a:lnTo>
                    <a:lnTo>
                      <a:pt x="10" y="112"/>
                    </a:lnTo>
                    <a:lnTo>
                      <a:pt x="6" y="102"/>
                    </a:lnTo>
                    <a:lnTo>
                      <a:pt x="0" y="84"/>
                    </a:lnTo>
                    <a:lnTo>
                      <a:pt x="6" y="68"/>
                    </a:lnTo>
                    <a:lnTo>
                      <a:pt x="6" y="58"/>
                    </a:lnTo>
                    <a:lnTo>
                      <a:pt x="12" y="54"/>
                    </a:lnTo>
                    <a:lnTo>
                      <a:pt x="8" y="38"/>
                    </a:lnTo>
                    <a:lnTo>
                      <a:pt x="2" y="34"/>
                    </a:lnTo>
                    <a:lnTo>
                      <a:pt x="6" y="24"/>
                    </a:lnTo>
                    <a:lnTo>
                      <a:pt x="4" y="18"/>
                    </a:lnTo>
                    <a:lnTo>
                      <a:pt x="0" y="12"/>
                    </a:lnTo>
                    <a:lnTo>
                      <a:pt x="6" y="10"/>
                    </a:lnTo>
                    <a:lnTo>
                      <a:pt x="12" y="12"/>
                    </a:lnTo>
                    <a:close/>
                  </a:path>
                </a:pathLst>
              </a:custGeom>
              <a:grpFill/>
              <a:ln w="3175" cap="flat" cmpd="sng">
                <a:solidFill>
                  <a:schemeClr val="accent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60" name="Freeform 65">
                <a:extLst>
                  <a:ext uri="{FF2B5EF4-FFF2-40B4-BE49-F238E27FC236}">
                    <a16:creationId xmlns:a16="http://schemas.microsoft.com/office/drawing/2014/main" id="{7BA191C9-859E-4400-BB2A-7F087A8EA907}"/>
                  </a:ext>
                </a:extLst>
              </p:cNvPr>
              <p:cNvSpPr>
                <a:spLocks/>
              </p:cNvSpPr>
              <p:nvPr/>
            </p:nvSpPr>
            <p:spPr bwMode="gray">
              <a:xfrm>
                <a:off x="3018" y="842"/>
                <a:ext cx="523" cy="587"/>
              </a:xfrm>
              <a:custGeom>
                <a:avLst/>
                <a:gdLst>
                  <a:gd name="T0" fmla="*/ 50 w 518"/>
                  <a:gd name="T1" fmla="*/ 404 h 584"/>
                  <a:gd name="T2" fmla="*/ 22 w 518"/>
                  <a:gd name="T3" fmla="*/ 372 h 584"/>
                  <a:gd name="T4" fmla="*/ 40 w 518"/>
                  <a:gd name="T5" fmla="*/ 348 h 584"/>
                  <a:gd name="T6" fmla="*/ 40 w 518"/>
                  <a:gd name="T7" fmla="*/ 326 h 584"/>
                  <a:gd name="T8" fmla="*/ 30 w 518"/>
                  <a:gd name="T9" fmla="*/ 275 h 584"/>
                  <a:gd name="T10" fmla="*/ 28 w 518"/>
                  <a:gd name="T11" fmla="*/ 251 h 584"/>
                  <a:gd name="T12" fmla="*/ 24 w 518"/>
                  <a:gd name="T13" fmla="*/ 191 h 584"/>
                  <a:gd name="T14" fmla="*/ 10 w 518"/>
                  <a:gd name="T15" fmla="*/ 153 h 584"/>
                  <a:gd name="T16" fmla="*/ 2 w 518"/>
                  <a:gd name="T17" fmla="*/ 92 h 584"/>
                  <a:gd name="T18" fmla="*/ 8 w 518"/>
                  <a:gd name="T19" fmla="*/ 68 h 584"/>
                  <a:gd name="T20" fmla="*/ 0 w 518"/>
                  <a:gd name="T21" fmla="*/ 36 h 584"/>
                  <a:gd name="T22" fmla="*/ 135 w 518"/>
                  <a:gd name="T23" fmla="*/ 14 h 584"/>
                  <a:gd name="T24" fmla="*/ 147 w 518"/>
                  <a:gd name="T25" fmla="*/ 0 h 584"/>
                  <a:gd name="T26" fmla="*/ 164 w 518"/>
                  <a:gd name="T27" fmla="*/ 28 h 584"/>
                  <a:gd name="T28" fmla="*/ 166 w 518"/>
                  <a:gd name="T29" fmla="*/ 56 h 584"/>
                  <a:gd name="T30" fmla="*/ 186 w 518"/>
                  <a:gd name="T31" fmla="*/ 64 h 584"/>
                  <a:gd name="T32" fmla="*/ 202 w 518"/>
                  <a:gd name="T33" fmla="*/ 72 h 584"/>
                  <a:gd name="T34" fmla="*/ 226 w 518"/>
                  <a:gd name="T35" fmla="*/ 72 h 584"/>
                  <a:gd name="T36" fmla="*/ 228 w 518"/>
                  <a:gd name="T37" fmla="*/ 82 h 584"/>
                  <a:gd name="T38" fmla="*/ 254 w 518"/>
                  <a:gd name="T39" fmla="*/ 74 h 584"/>
                  <a:gd name="T40" fmla="*/ 303 w 518"/>
                  <a:gd name="T41" fmla="*/ 78 h 584"/>
                  <a:gd name="T42" fmla="*/ 305 w 518"/>
                  <a:gd name="T43" fmla="*/ 82 h 584"/>
                  <a:gd name="T44" fmla="*/ 313 w 518"/>
                  <a:gd name="T45" fmla="*/ 86 h 584"/>
                  <a:gd name="T46" fmla="*/ 321 w 518"/>
                  <a:gd name="T47" fmla="*/ 103 h 584"/>
                  <a:gd name="T48" fmla="*/ 335 w 518"/>
                  <a:gd name="T49" fmla="*/ 96 h 584"/>
                  <a:gd name="T50" fmla="*/ 347 w 518"/>
                  <a:gd name="T51" fmla="*/ 96 h 584"/>
                  <a:gd name="T52" fmla="*/ 368 w 518"/>
                  <a:gd name="T53" fmla="*/ 111 h 584"/>
                  <a:gd name="T54" fmla="*/ 380 w 518"/>
                  <a:gd name="T55" fmla="*/ 123 h 584"/>
                  <a:gd name="T56" fmla="*/ 400 w 518"/>
                  <a:gd name="T57" fmla="*/ 121 h 584"/>
                  <a:gd name="T58" fmla="*/ 430 w 518"/>
                  <a:gd name="T59" fmla="*/ 105 h 584"/>
                  <a:gd name="T60" fmla="*/ 475 w 518"/>
                  <a:gd name="T61" fmla="*/ 113 h 584"/>
                  <a:gd name="T62" fmla="*/ 487 w 518"/>
                  <a:gd name="T63" fmla="*/ 117 h 584"/>
                  <a:gd name="T64" fmla="*/ 505 w 518"/>
                  <a:gd name="T65" fmla="*/ 121 h 584"/>
                  <a:gd name="T66" fmla="*/ 513 w 518"/>
                  <a:gd name="T67" fmla="*/ 129 h 584"/>
                  <a:gd name="T68" fmla="*/ 477 w 518"/>
                  <a:gd name="T69" fmla="*/ 145 h 584"/>
                  <a:gd name="T70" fmla="*/ 458 w 518"/>
                  <a:gd name="T71" fmla="*/ 159 h 584"/>
                  <a:gd name="T72" fmla="*/ 428 w 518"/>
                  <a:gd name="T73" fmla="*/ 175 h 584"/>
                  <a:gd name="T74" fmla="*/ 347 w 518"/>
                  <a:gd name="T75" fmla="*/ 253 h 584"/>
                  <a:gd name="T76" fmla="*/ 337 w 518"/>
                  <a:gd name="T77" fmla="*/ 265 h 584"/>
                  <a:gd name="T78" fmla="*/ 335 w 518"/>
                  <a:gd name="T79" fmla="*/ 326 h 584"/>
                  <a:gd name="T80" fmla="*/ 307 w 518"/>
                  <a:gd name="T81" fmla="*/ 344 h 584"/>
                  <a:gd name="T82" fmla="*/ 305 w 518"/>
                  <a:gd name="T83" fmla="*/ 356 h 584"/>
                  <a:gd name="T84" fmla="*/ 309 w 518"/>
                  <a:gd name="T85" fmla="*/ 376 h 584"/>
                  <a:gd name="T86" fmla="*/ 311 w 518"/>
                  <a:gd name="T87" fmla="*/ 400 h 584"/>
                  <a:gd name="T88" fmla="*/ 309 w 518"/>
                  <a:gd name="T89" fmla="*/ 428 h 584"/>
                  <a:gd name="T90" fmla="*/ 313 w 518"/>
                  <a:gd name="T91" fmla="*/ 458 h 584"/>
                  <a:gd name="T92" fmla="*/ 323 w 518"/>
                  <a:gd name="T93" fmla="*/ 468 h 584"/>
                  <a:gd name="T94" fmla="*/ 345 w 518"/>
                  <a:gd name="T95" fmla="*/ 474 h 584"/>
                  <a:gd name="T96" fmla="*/ 351 w 518"/>
                  <a:gd name="T97" fmla="*/ 482 h 584"/>
                  <a:gd name="T98" fmla="*/ 380 w 518"/>
                  <a:gd name="T99" fmla="*/ 507 h 584"/>
                  <a:gd name="T100" fmla="*/ 422 w 518"/>
                  <a:gd name="T101" fmla="*/ 537 h 584"/>
                  <a:gd name="T102" fmla="*/ 424 w 518"/>
                  <a:gd name="T103" fmla="*/ 555 h 584"/>
                  <a:gd name="T104" fmla="*/ 50 w 518"/>
                  <a:gd name="T105" fmla="*/ 587 h 58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518" h="584">
                    <a:moveTo>
                      <a:pt x="50" y="584"/>
                    </a:moveTo>
                    <a:lnTo>
                      <a:pt x="50" y="402"/>
                    </a:lnTo>
                    <a:lnTo>
                      <a:pt x="24" y="378"/>
                    </a:lnTo>
                    <a:lnTo>
                      <a:pt x="22" y="370"/>
                    </a:lnTo>
                    <a:lnTo>
                      <a:pt x="36" y="356"/>
                    </a:lnTo>
                    <a:lnTo>
                      <a:pt x="40" y="346"/>
                    </a:lnTo>
                    <a:lnTo>
                      <a:pt x="40" y="338"/>
                    </a:lnTo>
                    <a:lnTo>
                      <a:pt x="40" y="324"/>
                    </a:lnTo>
                    <a:lnTo>
                      <a:pt x="40" y="310"/>
                    </a:lnTo>
                    <a:lnTo>
                      <a:pt x="30" y="274"/>
                    </a:lnTo>
                    <a:lnTo>
                      <a:pt x="28" y="268"/>
                    </a:lnTo>
                    <a:lnTo>
                      <a:pt x="28" y="250"/>
                    </a:lnTo>
                    <a:lnTo>
                      <a:pt x="26" y="240"/>
                    </a:lnTo>
                    <a:lnTo>
                      <a:pt x="24" y="190"/>
                    </a:lnTo>
                    <a:lnTo>
                      <a:pt x="18" y="160"/>
                    </a:lnTo>
                    <a:lnTo>
                      <a:pt x="10" y="152"/>
                    </a:lnTo>
                    <a:lnTo>
                      <a:pt x="4" y="120"/>
                    </a:lnTo>
                    <a:lnTo>
                      <a:pt x="2" y="92"/>
                    </a:lnTo>
                    <a:lnTo>
                      <a:pt x="4" y="76"/>
                    </a:lnTo>
                    <a:lnTo>
                      <a:pt x="8" y="68"/>
                    </a:lnTo>
                    <a:lnTo>
                      <a:pt x="0" y="44"/>
                    </a:lnTo>
                    <a:lnTo>
                      <a:pt x="0" y="36"/>
                    </a:lnTo>
                    <a:lnTo>
                      <a:pt x="134" y="36"/>
                    </a:lnTo>
                    <a:lnTo>
                      <a:pt x="134" y="14"/>
                    </a:lnTo>
                    <a:lnTo>
                      <a:pt x="136" y="0"/>
                    </a:lnTo>
                    <a:lnTo>
                      <a:pt x="146" y="0"/>
                    </a:lnTo>
                    <a:lnTo>
                      <a:pt x="160" y="6"/>
                    </a:lnTo>
                    <a:lnTo>
                      <a:pt x="162" y="28"/>
                    </a:lnTo>
                    <a:lnTo>
                      <a:pt x="166" y="42"/>
                    </a:lnTo>
                    <a:lnTo>
                      <a:pt x="164" y="56"/>
                    </a:lnTo>
                    <a:lnTo>
                      <a:pt x="180" y="66"/>
                    </a:lnTo>
                    <a:lnTo>
                      <a:pt x="184" y="64"/>
                    </a:lnTo>
                    <a:lnTo>
                      <a:pt x="194" y="66"/>
                    </a:lnTo>
                    <a:lnTo>
                      <a:pt x="200" y="72"/>
                    </a:lnTo>
                    <a:lnTo>
                      <a:pt x="212" y="72"/>
                    </a:lnTo>
                    <a:lnTo>
                      <a:pt x="224" y="72"/>
                    </a:lnTo>
                    <a:lnTo>
                      <a:pt x="226" y="78"/>
                    </a:lnTo>
                    <a:lnTo>
                      <a:pt x="226" y="82"/>
                    </a:lnTo>
                    <a:lnTo>
                      <a:pt x="246" y="80"/>
                    </a:lnTo>
                    <a:lnTo>
                      <a:pt x="252" y="74"/>
                    </a:lnTo>
                    <a:lnTo>
                      <a:pt x="282" y="72"/>
                    </a:lnTo>
                    <a:lnTo>
                      <a:pt x="300" y="78"/>
                    </a:lnTo>
                    <a:lnTo>
                      <a:pt x="304" y="78"/>
                    </a:lnTo>
                    <a:lnTo>
                      <a:pt x="302" y="82"/>
                    </a:lnTo>
                    <a:lnTo>
                      <a:pt x="308" y="86"/>
                    </a:lnTo>
                    <a:lnTo>
                      <a:pt x="310" y="86"/>
                    </a:lnTo>
                    <a:lnTo>
                      <a:pt x="314" y="90"/>
                    </a:lnTo>
                    <a:lnTo>
                      <a:pt x="318" y="102"/>
                    </a:lnTo>
                    <a:lnTo>
                      <a:pt x="324" y="106"/>
                    </a:lnTo>
                    <a:lnTo>
                      <a:pt x="332" y="96"/>
                    </a:lnTo>
                    <a:lnTo>
                      <a:pt x="336" y="94"/>
                    </a:lnTo>
                    <a:lnTo>
                      <a:pt x="344" y="96"/>
                    </a:lnTo>
                    <a:lnTo>
                      <a:pt x="348" y="106"/>
                    </a:lnTo>
                    <a:lnTo>
                      <a:pt x="364" y="110"/>
                    </a:lnTo>
                    <a:lnTo>
                      <a:pt x="368" y="116"/>
                    </a:lnTo>
                    <a:lnTo>
                      <a:pt x="376" y="122"/>
                    </a:lnTo>
                    <a:lnTo>
                      <a:pt x="386" y="122"/>
                    </a:lnTo>
                    <a:lnTo>
                      <a:pt x="396" y="120"/>
                    </a:lnTo>
                    <a:lnTo>
                      <a:pt x="422" y="102"/>
                    </a:lnTo>
                    <a:lnTo>
                      <a:pt x="426" y="104"/>
                    </a:lnTo>
                    <a:lnTo>
                      <a:pt x="432" y="112"/>
                    </a:lnTo>
                    <a:lnTo>
                      <a:pt x="470" y="112"/>
                    </a:lnTo>
                    <a:lnTo>
                      <a:pt x="476" y="114"/>
                    </a:lnTo>
                    <a:lnTo>
                      <a:pt x="482" y="116"/>
                    </a:lnTo>
                    <a:lnTo>
                      <a:pt x="492" y="124"/>
                    </a:lnTo>
                    <a:lnTo>
                      <a:pt x="500" y="120"/>
                    </a:lnTo>
                    <a:lnTo>
                      <a:pt x="518" y="118"/>
                    </a:lnTo>
                    <a:lnTo>
                      <a:pt x="508" y="128"/>
                    </a:lnTo>
                    <a:lnTo>
                      <a:pt x="484" y="140"/>
                    </a:lnTo>
                    <a:lnTo>
                      <a:pt x="472" y="144"/>
                    </a:lnTo>
                    <a:lnTo>
                      <a:pt x="464" y="148"/>
                    </a:lnTo>
                    <a:lnTo>
                      <a:pt x="454" y="158"/>
                    </a:lnTo>
                    <a:lnTo>
                      <a:pt x="434" y="166"/>
                    </a:lnTo>
                    <a:lnTo>
                      <a:pt x="424" y="174"/>
                    </a:lnTo>
                    <a:lnTo>
                      <a:pt x="392" y="210"/>
                    </a:lnTo>
                    <a:lnTo>
                      <a:pt x="344" y="252"/>
                    </a:lnTo>
                    <a:lnTo>
                      <a:pt x="340" y="260"/>
                    </a:lnTo>
                    <a:lnTo>
                      <a:pt x="334" y="264"/>
                    </a:lnTo>
                    <a:lnTo>
                      <a:pt x="336" y="318"/>
                    </a:lnTo>
                    <a:lnTo>
                      <a:pt x="332" y="324"/>
                    </a:lnTo>
                    <a:lnTo>
                      <a:pt x="324" y="326"/>
                    </a:lnTo>
                    <a:lnTo>
                      <a:pt x="304" y="342"/>
                    </a:lnTo>
                    <a:lnTo>
                      <a:pt x="304" y="352"/>
                    </a:lnTo>
                    <a:lnTo>
                      <a:pt x="302" y="354"/>
                    </a:lnTo>
                    <a:lnTo>
                      <a:pt x="296" y="370"/>
                    </a:lnTo>
                    <a:lnTo>
                      <a:pt x="306" y="374"/>
                    </a:lnTo>
                    <a:lnTo>
                      <a:pt x="314" y="388"/>
                    </a:lnTo>
                    <a:lnTo>
                      <a:pt x="308" y="398"/>
                    </a:lnTo>
                    <a:lnTo>
                      <a:pt x="310" y="408"/>
                    </a:lnTo>
                    <a:lnTo>
                      <a:pt x="306" y="426"/>
                    </a:lnTo>
                    <a:lnTo>
                      <a:pt x="306" y="450"/>
                    </a:lnTo>
                    <a:lnTo>
                      <a:pt x="310" y="456"/>
                    </a:lnTo>
                    <a:lnTo>
                      <a:pt x="318" y="462"/>
                    </a:lnTo>
                    <a:lnTo>
                      <a:pt x="320" y="466"/>
                    </a:lnTo>
                    <a:lnTo>
                      <a:pt x="338" y="470"/>
                    </a:lnTo>
                    <a:lnTo>
                      <a:pt x="342" y="472"/>
                    </a:lnTo>
                    <a:lnTo>
                      <a:pt x="342" y="476"/>
                    </a:lnTo>
                    <a:lnTo>
                      <a:pt x="348" y="480"/>
                    </a:lnTo>
                    <a:lnTo>
                      <a:pt x="368" y="490"/>
                    </a:lnTo>
                    <a:lnTo>
                      <a:pt x="376" y="504"/>
                    </a:lnTo>
                    <a:lnTo>
                      <a:pt x="396" y="520"/>
                    </a:lnTo>
                    <a:lnTo>
                      <a:pt x="418" y="534"/>
                    </a:lnTo>
                    <a:lnTo>
                      <a:pt x="420" y="540"/>
                    </a:lnTo>
                    <a:lnTo>
                      <a:pt x="420" y="552"/>
                    </a:lnTo>
                    <a:lnTo>
                      <a:pt x="422" y="572"/>
                    </a:lnTo>
                    <a:lnTo>
                      <a:pt x="50" y="584"/>
                    </a:lnTo>
                    <a:close/>
                  </a:path>
                </a:pathLst>
              </a:custGeom>
              <a:grpFill/>
              <a:ln w="3175" cap="flat" cmpd="sng">
                <a:solidFill>
                  <a:schemeClr val="accent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61" name="Freeform 66">
                <a:extLst>
                  <a:ext uri="{FF2B5EF4-FFF2-40B4-BE49-F238E27FC236}">
                    <a16:creationId xmlns:a16="http://schemas.microsoft.com/office/drawing/2014/main" id="{71C2A5F3-CA40-4910-BD98-F8B78F803D5E}"/>
                  </a:ext>
                </a:extLst>
              </p:cNvPr>
              <p:cNvSpPr>
                <a:spLocks/>
              </p:cNvSpPr>
              <p:nvPr/>
            </p:nvSpPr>
            <p:spPr bwMode="gray">
              <a:xfrm>
                <a:off x="1040" y="878"/>
                <a:ext cx="635" cy="530"/>
              </a:xfrm>
              <a:custGeom>
                <a:avLst/>
                <a:gdLst>
                  <a:gd name="T0" fmla="*/ 6 w 634"/>
                  <a:gd name="T1" fmla="*/ 393 h 528"/>
                  <a:gd name="T2" fmla="*/ 4 w 634"/>
                  <a:gd name="T3" fmla="*/ 363 h 528"/>
                  <a:gd name="T4" fmla="*/ 10 w 634"/>
                  <a:gd name="T5" fmla="*/ 339 h 528"/>
                  <a:gd name="T6" fmla="*/ 12 w 634"/>
                  <a:gd name="T7" fmla="*/ 301 h 528"/>
                  <a:gd name="T8" fmla="*/ 22 w 634"/>
                  <a:gd name="T9" fmla="*/ 293 h 528"/>
                  <a:gd name="T10" fmla="*/ 30 w 634"/>
                  <a:gd name="T11" fmla="*/ 279 h 528"/>
                  <a:gd name="T12" fmla="*/ 34 w 634"/>
                  <a:gd name="T13" fmla="*/ 263 h 528"/>
                  <a:gd name="T14" fmla="*/ 62 w 634"/>
                  <a:gd name="T15" fmla="*/ 221 h 528"/>
                  <a:gd name="T16" fmla="*/ 98 w 634"/>
                  <a:gd name="T17" fmla="*/ 135 h 528"/>
                  <a:gd name="T18" fmla="*/ 122 w 634"/>
                  <a:gd name="T19" fmla="*/ 76 h 528"/>
                  <a:gd name="T20" fmla="*/ 142 w 634"/>
                  <a:gd name="T21" fmla="*/ 20 h 528"/>
                  <a:gd name="T22" fmla="*/ 144 w 634"/>
                  <a:gd name="T23" fmla="*/ 2 h 528"/>
                  <a:gd name="T24" fmla="*/ 158 w 634"/>
                  <a:gd name="T25" fmla="*/ 2 h 528"/>
                  <a:gd name="T26" fmla="*/ 176 w 634"/>
                  <a:gd name="T27" fmla="*/ 6 h 528"/>
                  <a:gd name="T28" fmla="*/ 182 w 634"/>
                  <a:gd name="T29" fmla="*/ 16 h 528"/>
                  <a:gd name="T30" fmla="*/ 208 w 634"/>
                  <a:gd name="T31" fmla="*/ 28 h 528"/>
                  <a:gd name="T32" fmla="*/ 210 w 634"/>
                  <a:gd name="T33" fmla="*/ 48 h 528"/>
                  <a:gd name="T34" fmla="*/ 212 w 634"/>
                  <a:gd name="T35" fmla="*/ 82 h 528"/>
                  <a:gd name="T36" fmla="*/ 256 w 634"/>
                  <a:gd name="T37" fmla="*/ 92 h 528"/>
                  <a:gd name="T38" fmla="*/ 286 w 634"/>
                  <a:gd name="T39" fmla="*/ 92 h 528"/>
                  <a:gd name="T40" fmla="*/ 319 w 634"/>
                  <a:gd name="T41" fmla="*/ 110 h 528"/>
                  <a:gd name="T42" fmla="*/ 361 w 634"/>
                  <a:gd name="T43" fmla="*/ 110 h 528"/>
                  <a:gd name="T44" fmla="*/ 381 w 634"/>
                  <a:gd name="T45" fmla="*/ 114 h 528"/>
                  <a:gd name="T46" fmla="*/ 399 w 634"/>
                  <a:gd name="T47" fmla="*/ 108 h 528"/>
                  <a:gd name="T48" fmla="*/ 419 w 634"/>
                  <a:gd name="T49" fmla="*/ 110 h 528"/>
                  <a:gd name="T50" fmla="*/ 433 w 634"/>
                  <a:gd name="T51" fmla="*/ 108 h 528"/>
                  <a:gd name="T52" fmla="*/ 447 w 634"/>
                  <a:gd name="T53" fmla="*/ 110 h 528"/>
                  <a:gd name="T54" fmla="*/ 461 w 634"/>
                  <a:gd name="T55" fmla="*/ 112 h 528"/>
                  <a:gd name="T56" fmla="*/ 611 w 634"/>
                  <a:gd name="T57" fmla="*/ 143 h 528"/>
                  <a:gd name="T58" fmla="*/ 619 w 634"/>
                  <a:gd name="T59" fmla="*/ 161 h 528"/>
                  <a:gd name="T60" fmla="*/ 633 w 634"/>
                  <a:gd name="T61" fmla="*/ 169 h 528"/>
                  <a:gd name="T62" fmla="*/ 601 w 634"/>
                  <a:gd name="T63" fmla="*/ 235 h 528"/>
                  <a:gd name="T64" fmla="*/ 593 w 634"/>
                  <a:gd name="T65" fmla="*/ 247 h 528"/>
                  <a:gd name="T66" fmla="*/ 575 w 634"/>
                  <a:gd name="T67" fmla="*/ 261 h 528"/>
                  <a:gd name="T68" fmla="*/ 555 w 634"/>
                  <a:gd name="T69" fmla="*/ 299 h 528"/>
                  <a:gd name="T70" fmla="*/ 569 w 634"/>
                  <a:gd name="T71" fmla="*/ 311 h 528"/>
                  <a:gd name="T72" fmla="*/ 571 w 634"/>
                  <a:gd name="T73" fmla="*/ 325 h 528"/>
                  <a:gd name="T74" fmla="*/ 567 w 634"/>
                  <a:gd name="T75" fmla="*/ 329 h 528"/>
                  <a:gd name="T76" fmla="*/ 557 w 634"/>
                  <a:gd name="T77" fmla="*/ 353 h 528"/>
                  <a:gd name="T78" fmla="*/ 304 w 634"/>
                  <a:gd name="T79" fmla="*/ 480 h 52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634" h="528">
                    <a:moveTo>
                      <a:pt x="8" y="398"/>
                    </a:moveTo>
                    <a:lnTo>
                      <a:pt x="6" y="392"/>
                    </a:lnTo>
                    <a:lnTo>
                      <a:pt x="0" y="372"/>
                    </a:lnTo>
                    <a:lnTo>
                      <a:pt x="4" y="362"/>
                    </a:lnTo>
                    <a:lnTo>
                      <a:pt x="4" y="354"/>
                    </a:lnTo>
                    <a:lnTo>
                      <a:pt x="10" y="338"/>
                    </a:lnTo>
                    <a:lnTo>
                      <a:pt x="8" y="306"/>
                    </a:lnTo>
                    <a:lnTo>
                      <a:pt x="12" y="300"/>
                    </a:lnTo>
                    <a:lnTo>
                      <a:pt x="18" y="296"/>
                    </a:lnTo>
                    <a:lnTo>
                      <a:pt x="22" y="292"/>
                    </a:lnTo>
                    <a:lnTo>
                      <a:pt x="26" y="282"/>
                    </a:lnTo>
                    <a:lnTo>
                      <a:pt x="30" y="278"/>
                    </a:lnTo>
                    <a:lnTo>
                      <a:pt x="32" y="264"/>
                    </a:lnTo>
                    <a:lnTo>
                      <a:pt x="34" y="262"/>
                    </a:lnTo>
                    <a:lnTo>
                      <a:pt x="54" y="240"/>
                    </a:lnTo>
                    <a:lnTo>
                      <a:pt x="62" y="220"/>
                    </a:lnTo>
                    <a:lnTo>
                      <a:pt x="78" y="188"/>
                    </a:lnTo>
                    <a:lnTo>
                      <a:pt x="98" y="134"/>
                    </a:lnTo>
                    <a:lnTo>
                      <a:pt x="110" y="110"/>
                    </a:lnTo>
                    <a:lnTo>
                      <a:pt x="122" y="76"/>
                    </a:lnTo>
                    <a:lnTo>
                      <a:pt x="136" y="34"/>
                    </a:lnTo>
                    <a:lnTo>
                      <a:pt x="142" y="20"/>
                    </a:lnTo>
                    <a:lnTo>
                      <a:pt x="144" y="6"/>
                    </a:lnTo>
                    <a:lnTo>
                      <a:pt x="144" y="2"/>
                    </a:lnTo>
                    <a:lnTo>
                      <a:pt x="150" y="0"/>
                    </a:lnTo>
                    <a:lnTo>
                      <a:pt x="158" y="2"/>
                    </a:lnTo>
                    <a:lnTo>
                      <a:pt x="162" y="0"/>
                    </a:lnTo>
                    <a:lnTo>
                      <a:pt x="176" y="6"/>
                    </a:lnTo>
                    <a:lnTo>
                      <a:pt x="182" y="12"/>
                    </a:lnTo>
                    <a:lnTo>
                      <a:pt x="182" y="16"/>
                    </a:lnTo>
                    <a:lnTo>
                      <a:pt x="194" y="16"/>
                    </a:lnTo>
                    <a:lnTo>
                      <a:pt x="208" y="28"/>
                    </a:lnTo>
                    <a:lnTo>
                      <a:pt x="212" y="42"/>
                    </a:lnTo>
                    <a:lnTo>
                      <a:pt x="210" y="48"/>
                    </a:lnTo>
                    <a:lnTo>
                      <a:pt x="208" y="72"/>
                    </a:lnTo>
                    <a:lnTo>
                      <a:pt x="212" y="82"/>
                    </a:lnTo>
                    <a:lnTo>
                      <a:pt x="232" y="90"/>
                    </a:lnTo>
                    <a:lnTo>
                      <a:pt x="256" y="92"/>
                    </a:lnTo>
                    <a:lnTo>
                      <a:pt x="272" y="90"/>
                    </a:lnTo>
                    <a:lnTo>
                      <a:pt x="286" y="92"/>
                    </a:lnTo>
                    <a:lnTo>
                      <a:pt x="312" y="100"/>
                    </a:lnTo>
                    <a:lnTo>
                      <a:pt x="318" y="110"/>
                    </a:lnTo>
                    <a:lnTo>
                      <a:pt x="348" y="104"/>
                    </a:lnTo>
                    <a:lnTo>
                      <a:pt x="360" y="110"/>
                    </a:lnTo>
                    <a:lnTo>
                      <a:pt x="364" y="112"/>
                    </a:lnTo>
                    <a:lnTo>
                      <a:pt x="380" y="114"/>
                    </a:lnTo>
                    <a:lnTo>
                      <a:pt x="388" y="112"/>
                    </a:lnTo>
                    <a:lnTo>
                      <a:pt x="398" y="108"/>
                    </a:lnTo>
                    <a:lnTo>
                      <a:pt x="408" y="108"/>
                    </a:lnTo>
                    <a:lnTo>
                      <a:pt x="418" y="110"/>
                    </a:lnTo>
                    <a:lnTo>
                      <a:pt x="426" y="108"/>
                    </a:lnTo>
                    <a:lnTo>
                      <a:pt x="432" y="108"/>
                    </a:lnTo>
                    <a:lnTo>
                      <a:pt x="438" y="110"/>
                    </a:lnTo>
                    <a:lnTo>
                      <a:pt x="446" y="110"/>
                    </a:lnTo>
                    <a:lnTo>
                      <a:pt x="454" y="112"/>
                    </a:lnTo>
                    <a:lnTo>
                      <a:pt x="460" y="112"/>
                    </a:lnTo>
                    <a:lnTo>
                      <a:pt x="472" y="110"/>
                    </a:lnTo>
                    <a:lnTo>
                      <a:pt x="610" y="142"/>
                    </a:lnTo>
                    <a:lnTo>
                      <a:pt x="612" y="150"/>
                    </a:lnTo>
                    <a:lnTo>
                      <a:pt x="618" y="160"/>
                    </a:lnTo>
                    <a:lnTo>
                      <a:pt x="624" y="162"/>
                    </a:lnTo>
                    <a:lnTo>
                      <a:pt x="632" y="168"/>
                    </a:lnTo>
                    <a:lnTo>
                      <a:pt x="634" y="182"/>
                    </a:lnTo>
                    <a:lnTo>
                      <a:pt x="600" y="234"/>
                    </a:lnTo>
                    <a:lnTo>
                      <a:pt x="594" y="240"/>
                    </a:lnTo>
                    <a:lnTo>
                      <a:pt x="592" y="246"/>
                    </a:lnTo>
                    <a:lnTo>
                      <a:pt x="586" y="254"/>
                    </a:lnTo>
                    <a:lnTo>
                      <a:pt x="574" y="260"/>
                    </a:lnTo>
                    <a:lnTo>
                      <a:pt x="558" y="286"/>
                    </a:lnTo>
                    <a:lnTo>
                      <a:pt x="554" y="298"/>
                    </a:lnTo>
                    <a:lnTo>
                      <a:pt x="556" y="306"/>
                    </a:lnTo>
                    <a:lnTo>
                      <a:pt x="568" y="310"/>
                    </a:lnTo>
                    <a:lnTo>
                      <a:pt x="572" y="318"/>
                    </a:lnTo>
                    <a:lnTo>
                      <a:pt x="570" y="324"/>
                    </a:lnTo>
                    <a:lnTo>
                      <a:pt x="568" y="326"/>
                    </a:lnTo>
                    <a:lnTo>
                      <a:pt x="566" y="328"/>
                    </a:lnTo>
                    <a:lnTo>
                      <a:pt x="566" y="340"/>
                    </a:lnTo>
                    <a:lnTo>
                      <a:pt x="556" y="352"/>
                    </a:lnTo>
                    <a:lnTo>
                      <a:pt x="516" y="528"/>
                    </a:lnTo>
                    <a:lnTo>
                      <a:pt x="304" y="478"/>
                    </a:lnTo>
                    <a:lnTo>
                      <a:pt x="8" y="398"/>
                    </a:lnTo>
                    <a:close/>
                  </a:path>
                </a:pathLst>
              </a:custGeom>
              <a:grpFill/>
              <a:ln w="3175" cap="flat" cmpd="sng">
                <a:solidFill>
                  <a:schemeClr val="accent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62" name="Freeform 67">
                <a:extLst>
                  <a:ext uri="{FF2B5EF4-FFF2-40B4-BE49-F238E27FC236}">
                    <a16:creationId xmlns:a16="http://schemas.microsoft.com/office/drawing/2014/main" id="{11B34589-FBD2-4CEC-9E52-490370288143}"/>
                  </a:ext>
                </a:extLst>
              </p:cNvPr>
              <p:cNvSpPr>
                <a:spLocks/>
              </p:cNvSpPr>
              <p:nvPr/>
            </p:nvSpPr>
            <p:spPr bwMode="gray">
              <a:xfrm>
                <a:off x="3720" y="1551"/>
                <a:ext cx="242" cy="421"/>
              </a:xfrm>
              <a:custGeom>
                <a:avLst/>
                <a:gdLst>
                  <a:gd name="T0" fmla="*/ 8 w 240"/>
                  <a:gd name="T1" fmla="*/ 24 h 420"/>
                  <a:gd name="T2" fmla="*/ 28 w 240"/>
                  <a:gd name="T3" fmla="*/ 261 h 420"/>
                  <a:gd name="T4" fmla="*/ 24 w 240"/>
                  <a:gd name="T5" fmla="*/ 265 h 420"/>
                  <a:gd name="T6" fmla="*/ 26 w 240"/>
                  <a:gd name="T7" fmla="*/ 275 h 420"/>
                  <a:gd name="T8" fmla="*/ 24 w 240"/>
                  <a:gd name="T9" fmla="*/ 287 h 420"/>
                  <a:gd name="T10" fmla="*/ 32 w 240"/>
                  <a:gd name="T11" fmla="*/ 305 h 420"/>
                  <a:gd name="T12" fmla="*/ 36 w 240"/>
                  <a:gd name="T13" fmla="*/ 325 h 420"/>
                  <a:gd name="T14" fmla="*/ 24 w 240"/>
                  <a:gd name="T15" fmla="*/ 345 h 420"/>
                  <a:gd name="T16" fmla="*/ 24 w 240"/>
                  <a:gd name="T17" fmla="*/ 351 h 420"/>
                  <a:gd name="T18" fmla="*/ 16 w 240"/>
                  <a:gd name="T19" fmla="*/ 367 h 420"/>
                  <a:gd name="T20" fmla="*/ 6 w 240"/>
                  <a:gd name="T21" fmla="*/ 379 h 420"/>
                  <a:gd name="T22" fmla="*/ 6 w 240"/>
                  <a:gd name="T23" fmla="*/ 393 h 420"/>
                  <a:gd name="T24" fmla="*/ 0 w 240"/>
                  <a:gd name="T25" fmla="*/ 411 h 420"/>
                  <a:gd name="T26" fmla="*/ 0 w 240"/>
                  <a:gd name="T27" fmla="*/ 415 h 420"/>
                  <a:gd name="T28" fmla="*/ 2 w 240"/>
                  <a:gd name="T29" fmla="*/ 419 h 420"/>
                  <a:gd name="T30" fmla="*/ 2 w 240"/>
                  <a:gd name="T31" fmla="*/ 419 h 420"/>
                  <a:gd name="T32" fmla="*/ 8 w 240"/>
                  <a:gd name="T33" fmla="*/ 421 h 420"/>
                  <a:gd name="T34" fmla="*/ 14 w 240"/>
                  <a:gd name="T35" fmla="*/ 419 h 420"/>
                  <a:gd name="T36" fmla="*/ 12 w 240"/>
                  <a:gd name="T37" fmla="*/ 415 h 420"/>
                  <a:gd name="T38" fmla="*/ 16 w 240"/>
                  <a:gd name="T39" fmla="*/ 407 h 420"/>
                  <a:gd name="T40" fmla="*/ 30 w 240"/>
                  <a:gd name="T41" fmla="*/ 409 h 420"/>
                  <a:gd name="T42" fmla="*/ 48 w 240"/>
                  <a:gd name="T43" fmla="*/ 401 h 420"/>
                  <a:gd name="T44" fmla="*/ 73 w 240"/>
                  <a:gd name="T45" fmla="*/ 413 h 420"/>
                  <a:gd name="T46" fmla="*/ 75 w 240"/>
                  <a:gd name="T47" fmla="*/ 415 h 420"/>
                  <a:gd name="T48" fmla="*/ 79 w 240"/>
                  <a:gd name="T49" fmla="*/ 413 h 420"/>
                  <a:gd name="T50" fmla="*/ 85 w 240"/>
                  <a:gd name="T51" fmla="*/ 399 h 420"/>
                  <a:gd name="T52" fmla="*/ 97 w 240"/>
                  <a:gd name="T53" fmla="*/ 393 h 420"/>
                  <a:gd name="T54" fmla="*/ 103 w 240"/>
                  <a:gd name="T55" fmla="*/ 401 h 420"/>
                  <a:gd name="T56" fmla="*/ 111 w 240"/>
                  <a:gd name="T57" fmla="*/ 405 h 420"/>
                  <a:gd name="T58" fmla="*/ 117 w 240"/>
                  <a:gd name="T59" fmla="*/ 401 h 420"/>
                  <a:gd name="T60" fmla="*/ 123 w 240"/>
                  <a:gd name="T61" fmla="*/ 381 h 420"/>
                  <a:gd name="T62" fmla="*/ 129 w 240"/>
                  <a:gd name="T63" fmla="*/ 373 h 420"/>
                  <a:gd name="T64" fmla="*/ 133 w 240"/>
                  <a:gd name="T65" fmla="*/ 375 h 420"/>
                  <a:gd name="T66" fmla="*/ 143 w 240"/>
                  <a:gd name="T67" fmla="*/ 385 h 420"/>
                  <a:gd name="T68" fmla="*/ 163 w 240"/>
                  <a:gd name="T69" fmla="*/ 383 h 420"/>
                  <a:gd name="T70" fmla="*/ 167 w 240"/>
                  <a:gd name="T71" fmla="*/ 367 h 420"/>
                  <a:gd name="T72" fmla="*/ 200 w 240"/>
                  <a:gd name="T73" fmla="*/ 325 h 420"/>
                  <a:gd name="T74" fmla="*/ 200 w 240"/>
                  <a:gd name="T75" fmla="*/ 311 h 420"/>
                  <a:gd name="T76" fmla="*/ 206 w 240"/>
                  <a:gd name="T77" fmla="*/ 307 h 420"/>
                  <a:gd name="T78" fmla="*/ 218 w 240"/>
                  <a:gd name="T79" fmla="*/ 309 h 420"/>
                  <a:gd name="T80" fmla="*/ 228 w 240"/>
                  <a:gd name="T81" fmla="*/ 301 h 420"/>
                  <a:gd name="T82" fmla="*/ 238 w 240"/>
                  <a:gd name="T83" fmla="*/ 299 h 420"/>
                  <a:gd name="T84" fmla="*/ 242 w 240"/>
                  <a:gd name="T85" fmla="*/ 293 h 420"/>
                  <a:gd name="T86" fmla="*/ 236 w 240"/>
                  <a:gd name="T87" fmla="*/ 275 h 420"/>
                  <a:gd name="T88" fmla="*/ 236 w 240"/>
                  <a:gd name="T89" fmla="*/ 271 h 420"/>
                  <a:gd name="T90" fmla="*/ 238 w 240"/>
                  <a:gd name="T91" fmla="*/ 263 h 420"/>
                  <a:gd name="T92" fmla="*/ 210 w 240"/>
                  <a:gd name="T93" fmla="*/ 4 h 420"/>
                  <a:gd name="T94" fmla="*/ 210 w 240"/>
                  <a:gd name="T95" fmla="*/ 0 h 420"/>
                  <a:gd name="T96" fmla="*/ 54 w 240"/>
                  <a:gd name="T97" fmla="*/ 18 h 420"/>
                  <a:gd name="T98" fmla="*/ 50 w 240"/>
                  <a:gd name="T99" fmla="*/ 22 h 420"/>
                  <a:gd name="T100" fmla="*/ 40 w 240"/>
                  <a:gd name="T101" fmla="*/ 26 h 420"/>
                  <a:gd name="T102" fmla="*/ 32 w 240"/>
                  <a:gd name="T103" fmla="*/ 30 h 420"/>
                  <a:gd name="T104" fmla="*/ 18 w 240"/>
                  <a:gd name="T105" fmla="*/ 32 h 420"/>
                  <a:gd name="T106" fmla="*/ 8 w 240"/>
                  <a:gd name="T107" fmla="*/ 24 h 42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40" h="420">
                    <a:moveTo>
                      <a:pt x="8" y="24"/>
                    </a:moveTo>
                    <a:lnTo>
                      <a:pt x="28" y="260"/>
                    </a:lnTo>
                    <a:lnTo>
                      <a:pt x="24" y="264"/>
                    </a:lnTo>
                    <a:lnTo>
                      <a:pt x="26" y="274"/>
                    </a:lnTo>
                    <a:lnTo>
                      <a:pt x="24" y="286"/>
                    </a:lnTo>
                    <a:lnTo>
                      <a:pt x="32" y="304"/>
                    </a:lnTo>
                    <a:lnTo>
                      <a:pt x="36" y="324"/>
                    </a:lnTo>
                    <a:lnTo>
                      <a:pt x="24" y="344"/>
                    </a:lnTo>
                    <a:lnTo>
                      <a:pt x="24" y="350"/>
                    </a:lnTo>
                    <a:lnTo>
                      <a:pt x="16" y="366"/>
                    </a:lnTo>
                    <a:lnTo>
                      <a:pt x="6" y="378"/>
                    </a:lnTo>
                    <a:lnTo>
                      <a:pt x="6" y="392"/>
                    </a:lnTo>
                    <a:lnTo>
                      <a:pt x="0" y="410"/>
                    </a:lnTo>
                    <a:lnTo>
                      <a:pt x="0" y="414"/>
                    </a:lnTo>
                    <a:lnTo>
                      <a:pt x="2" y="418"/>
                    </a:lnTo>
                    <a:lnTo>
                      <a:pt x="8" y="420"/>
                    </a:lnTo>
                    <a:lnTo>
                      <a:pt x="14" y="418"/>
                    </a:lnTo>
                    <a:lnTo>
                      <a:pt x="12" y="414"/>
                    </a:lnTo>
                    <a:lnTo>
                      <a:pt x="16" y="406"/>
                    </a:lnTo>
                    <a:lnTo>
                      <a:pt x="30" y="408"/>
                    </a:lnTo>
                    <a:lnTo>
                      <a:pt x="48" y="400"/>
                    </a:lnTo>
                    <a:lnTo>
                      <a:pt x="72" y="412"/>
                    </a:lnTo>
                    <a:lnTo>
                      <a:pt x="74" y="414"/>
                    </a:lnTo>
                    <a:lnTo>
                      <a:pt x="78" y="412"/>
                    </a:lnTo>
                    <a:lnTo>
                      <a:pt x="84" y="398"/>
                    </a:lnTo>
                    <a:lnTo>
                      <a:pt x="96" y="392"/>
                    </a:lnTo>
                    <a:lnTo>
                      <a:pt x="102" y="400"/>
                    </a:lnTo>
                    <a:lnTo>
                      <a:pt x="110" y="404"/>
                    </a:lnTo>
                    <a:lnTo>
                      <a:pt x="116" y="400"/>
                    </a:lnTo>
                    <a:lnTo>
                      <a:pt x="122" y="380"/>
                    </a:lnTo>
                    <a:lnTo>
                      <a:pt x="128" y="372"/>
                    </a:lnTo>
                    <a:lnTo>
                      <a:pt x="132" y="374"/>
                    </a:lnTo>
                    <a:lnTo>
                      <a:pt x="142" y="384"/>
                    </a:lnTo>
                    <a:lnTo>
                      <a:pt x="162" y="382"/>
                    </a:lnTo>
                    <a:lnTo>
                      <a:pt x="166" y="366"/>
                    </a:lnTo>
                    <a:lnTo>
                      <a:pt x="198" y="324"/>
                    </a:lnTo>
                    <a:lnTo>
                      <a:pt x="198" y="310"/>
                    </a:lnTo>
                    <a:lnTo>
                      <a:pt x="204" y="306"/>
                    </a:lnTo>
                    <a:lnTo>
                      <a:pt x="216" y="308"/>
                    </a:lnTo>
                    <a:lnTo>
                      <a:pt x="226" y="300"/>
                    </a:lnTo>
                    <a:lnTo>
                      <a:pt x="236" y="298"/>
                    </a:lnTo>
                    <a:lnTo>
                      <a:pt x="240" y="292"/>
                    </a:lnTo>
                    <a:lnTo>
                      <a:pt x="234" y="274"/>
                    </a:lnTo>
                    <a:lnTo>
                      <a:pt x="234" y="270"/>
                    </a:lnTo>
                    <a:lnTo>
                      <a:pt x="236" y="262"/>
                    </a:lnTo>
                    <a:lnTo>
                      <a:pt x="208" y="4"/>
                    </a:lnTo>
                    <a:lnTo>
                      <a:pt x="208" y="0"/>
                    </a:lnTo>
                    <a:lnTo>
                      <a:pt x="54" y="18"/>
                    </a:lnTo>
                    <a:lnTo>
                      <a:pt x="50" y="22"/>
                    </a:lnTo>
                    <a:lnTo>
                      <a:pt x="40" y="26"/>
                    </a:lnTo>
                    <a:lnTo>
                      <a:pt x="32" y="30"/>
                    </a:lnTo>
                    <a:lnTo>
                      <a:pt x="18" y="32"/>
                    </a:lnTo>
                    <a:lnTo>
                      <a:pt x="8" y="24"/>
                    </a:lnTo>
                    <a:close/>
                  </a:path>
                </a:pathLst>
              </a:custGeom>
              <a:grpFill/>
              <a:ln w="3175" cap="flat" cmpd="sng">
                <a:solidFill>
                  <a:schemeClr val="accent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grpSp>
            <p:nvGrpSpPr>
              <p:cNvPr id="63" name="Group 277">
                <a:extLst>
                  <a:ext uri="{FF2B5EF4-FFF2-40B4-BE49-F238E27FC236}">
                    <a16:creationId xmlns:a16="http://schemas.microsoft.com/office/drawing/2014/main" id="{D062A6F9-4CF5-43D1-A4CA-CA4A2129732B}"/>
                  </a:ext>
                </a:extLst>
              </p:cNvPr>
              <p:cNvGrpSpPr>
                <a:grpSpLocks/>
              </p:cNvGrpSpPr>
              <p:nvPr/>
            </p:nvGrpSpPr>
            <p:grpSpPr bwMode="gray">
              <a:xfrm>
                <a:off x="4084" y="1708"/>
                <a:ext cx="621" cy="343"/>
                <a:chOff x="4084" y="1708"/>
                <a:chExt cx="621" cy="343"/>
              </a:xfrm>
              <a:grpFill/>
            </p:grpSpPr>
            <p:sp>
              <p:nvSpPr>
                <p:cNvPr id="64" name="Freeform 24">
                  <a:extLst>
                    <a:ext uri="{FF2B5EF4-FFF2-40B4-BE49-F238E27FC236}">
                      <a16:creationId xmlns:a16="http://schemas.microsoft.com/office/drawing/2014/main" id="{B3B310B3-FBDA-4534-BFF8-95B7B87717B9}"/>
                    </a:ext>
                  </a:extLst>
                </p:cNvPr>
                <p:cNvSpPr>
                  <a:spLocks/>
                </p:cNvSpPr>
                <p:nvPr/>
              </p:nvSpPr>
              <p:spPr bwMode="gray">
                <a:xfrm>
                  <a:off x="4084" y="1708"/>
                  <a:ext cx="604" cy="343"/>
                </a:xfrm>
                <a:custGeom>
                  <a:avLst/>
                  <a:gdLst>
                    <a:gd name="T0" fmla="*/ 187 w 600"/>
                    <a:gd name="T1" fmla="*/ 321 h 344"/>
                    <a:gd name="T2" fmla="*/ 153 w 600"/>
                    <a:gd name="T3" fmla="*/ 325 h 344"/>
                    <a:gd name="T4" fmla="*/ 133 w 600"/>
                    <a:gd name="T5" fmla="*/ 327 h 344"/>
                    <a:gd name="T6" fmla="*/ 34 w 600"/>
                    <a:gd name="T7" fmla="*/ 325 h 344"/>
                    <a:gd name="T8" fmla="*/ 54 w 600"/>
                    <a:gd name="T9" fmla="*/ 299 h 344"/>
                    <a:gd name="T10" fmla="*/ 64 w 600"/>
                    <a:gd name="T11" fmla="*/ 283 h 344"/>
                    <a:gd name="T12" fmla="*/ 117 w 600"/>
                    <a:gd name="T13" fmla="*/ 233 h 344"/>
                    <a:gd name="T14" fmla="*/ 127 w 600"/>
                    <a:gd name="T15" fmla="*/ 255 h 344"/>
                    <a:gd name="T16" fmla="*/ 163 w 600"/>
                    <a:gd name="T17" fmla="*/ 255 h 344"/>
                    <a:gd name="T18" fmla="*/ 177 w 600"/>
                    <a:gd name="T19" fmla="*/ 251 h 344"/>
                    <a:gd name="T20" fmla="*/ 205 w 600"/>
                    <a:gd name="T21" fmla="*/ 243 h 344"/>
                    <a:gd name="T22" fmla="*/ 215 w 600"/>
                    <a:gd name="T23" fmla="*/ 235 h 344"/>
                    <a:gd name="T24" fmla="*/ 250 w 600"/>
                    <a:gd name="T25" fmla="*/ 207 h 344"/>
                    <a:gd name="T26" fmla="*/ 262 w 600"/>
                    <a:gd name="T27" fmla="*/ 166 h 344"/>
                    <a:gd name="T28" fmla="*/ 292 w 600"/>
                    <a:gd name="T29" fmla="*/ 106 h 344"/>
                    <a:gd name="T30" fmla="*/ 308 w 600"/>
                    <a:gd name="T31" fmla="*/ 112 h 344"/>
                    <a:gd name="T32" fmla="*/ 326 w 600"/>
                    <a:gd name="T33" fmla="*/ 68 h 344"/>
                    <a:gd name="T34" fmla="*/ 348 w 600"/>
                    <a:gd name="T35" fmla="*/ 54 h 344"/>
                    <a:gd name="T36" fmla="*/ 362 w 600"/>
                    <a:gd name="T37" fmla="*/ 32 h 344"/>
                    <a:gd name="T38" fmla="*/ 360 w 600"/>
                    <a:gd name="T39" fmla="*/ 6 h 344"/>
                    <a:gd name="T40" fmla="*/ 403 w 600"/>
                    <a:gd name="T41" fmla="*/ 22 h 344"/>
                    <a:gd name="T42" fmla="*/ 413 w 600"/>
                    <a:gd name="T43" fmla="*/ 4 h 344"/>
                    <a:gd name="T44" fmla="*/ 433 w 600"/>
                    <a:gd name="T45" fmla="*/ 8 h 344"/>
                    <a:gd name="T46" fmla="*/ 453 w 600"/>
                    <a:gd name="T47" fmla="*/ 26 h 344"/>
                    <a:gd name="T48" fmla="*/ 475 w 600"/>
                    <a:gd name="T49" fmla="*/ 44 h 344"/>
                    <a:gd name="T50" fmla="*/ 459 w 600"/>
                    <a:gd name="T51" fmla="*/ 82 h 344"/>
                    <a:gd name="T52" fmla="*/ 481 w 600"/>
                    <a:gd name="T53" fmla="*/ 86 h 344"/>
                    <a:gd name="T54" fmla="*/ 499 w 600"/>
                    <a:gd name="T55" fmla="*/ 100 h 344"/>
                    <a:gd name="T56" fmla="*/ 513 w 600"/>
                    <a:gd name="T57" fmla="*/ 104 h 344"/>
                    <a:gd name="T58" fmla="*/ 548 w 600"/>
                    <a:gd name="T59" fmla="*/ 116 h 344"/>
                    <a:gd name="T60" fmla="*/ 548 w 600"/>
                    <a:gd name="T61" fmla="*/ 132 h 344"/>
                    <a:gd name="T62" fmla="*/ 544 w 600"/>
                    <a:gd name="T63" fmla="*/ 150 h 344"/>
                    <a:gd name="T64" fmla="*/ 562 w 600"/>
                    <a:gd name="T65" fmla="*/ 166 h 344"/>
                    <a:gd name="T66" fmla="*/ 550 w 600"/>
                    <a:gd name="T67" fmla="*/ 172 h 344"/>
                    <a:gd name="T68" fmla="*/ 554 w 600"/>
                    <a:gd name="T69" fmla="*/ 179 h 344"/>
                    <a:gd name="T70" fmla="*/ 544 w 600"/>
                    <a:gd name="T71" fmla="*/ 185 h 344"/>
                    <a:gd name="T72" fmla="*/ 556 w 600"/>
                    <a:gd name="T73" fmla="*/ 193 h 344"/>
                    <a:gd name="T74" fmla="*/ 558 w 600"/>
                    <a:gd name="T75" fmla="*/ 209 h 344"/>
                    <a:gd name="T76" fmla="*/ 542 w 600"/>
                    <a:gd name="T77" fmla="*/ 209 h 344"/>
                    <a:gd name="T78" fmla="*/ 566 w 600"/>
                    <a:gd name="T79" fmla="*/ 217 h 344"/>
                    <a:gd name="T80" fmla="*/ 594 w 600"/>
                    <a:gd name="T81" fmla="*/ 209 h 344"/>
                    <a:gd name="T82" fmla="*/ 598 w 600"/>
                    <a:gd name="T83" fmla="*/ 245 h 34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600" h="344">
                      <a:moveTo>
                        <a:pt x="592" y="250"/>
                      </a:moveTo>
                      <a:lnTo>
                        <a:pt x="394" y="288"/>
                      </a:lnTo>
                      <a:lnTo>
                        <a:pt x="186" y="322"/>
                      </a:lnTo>
                      <a:lnTo>
                        <a:pt x="182" y="322"/>
                      </a:lnTo>
                      <a:lnTo>
                        <a:pt x="174" y="324"/>
                      </a:lnTo>
                      <a:lnTo>
                        <a:pt x="152" y="326"/>
                      </a:lnTo>
                      <a:lnTo>
                        <a:pt x="154" y="322"/>
                      </a:lnTo>
                      <a:lnTo>
                        <a:pt x="132" y="326"/>
                      </a:lnTo>
                      <a:lnTo>
                        <a:pt x="132" y="328"/>
                      </a:lnTo>
                      <a:lnTo>
                        <a:pt x="0" y="344"/>
                      </a:lnTo>
                      <a:lnTo>
                        <a:pt x="6" y="340"/>
                      </a:lnTo>
                      <a:lnTo>
                        <a:pt x="34" y="326"/>
                      </a:lnTo>
                      <a:lnTo>
                        <a:pt x="38" y="318"/>
                      </a:lnTo>
                      <a:lnTo>
                        <a:pt x="54" y="308"/>
                      </a:lnTo>
                      <a:lnTo>
                        <a:pt x="54" y="300"/>
                      </a:lnTo>
                      <a:lnTo>
                        <a:pt x="56" y="296"/>
                      </a:lnTo>
                      <a:lnTo>
                        <a:pt x="64" y="292"/>
                      </a:lnTo>
                      <a:lnTo>
                        <a:pt x="64" y="284"/>
                      </a:lnTo>
                      <a:lnTo>
                        <a:pt x="72" y="276"/>
                      </a:lnTo>
                      <a:lnTo>
                        <a:pt x="112" y="242"/>
                      </a:lnTo>
                      <a:lnTo>
                        <a:pt x="116" y="234"/>
                      </a:lnTo>
                      <a:lnTo>
                        <a:pt x="118" y="236"/>
                      </a:lnTo>
                      <a:lnTo>
                        <a:pt x="116" y="244"/>
                      </a:lnTo>
                      <a:lnTo>
                        <a:pt x="126" y="256"/>
                      </a:lnTo>
                      <a:lnTo>
                        <a:pt x="144" y="262"/>
                      </a:lnTo>
                      <a:lnTo>
                        <a:pt x="152" y="262"/>
                      </a:lnTo>
                      <a:lnTo>
                        <a:pt x="162" y="256"/>
                      </a:lnTo>
                      <a:lnTo>
                        <a:pt x="162" y="250"/>
                      </a:lnTo>
                      <a:lnTo>
                        <a:pt x="168" y="246"/>
                      </a:lnTo>
                      <a:lnTo>
                        <a:pt x="176" y="252"/>
                      </a:lnTo>
                      <a:lnTo>
                        <a:pt x="178" y="254"/>
                      </a:lnTo>
                      <a:lnTo>
                        <a:pt x="184" y="252"/>
                      </a:lnTo>
                      <a:lnTo>
                        <a:pt x="204" y="244"/>
                      </a:lnTo>
                      <a:lnTo>
                        <a:pt x="208" y="232"/>
                      </a:lnTo>
                      <a:lnTo>
                        <a:pt x="210" y="232"/>
                      </a:lnTo>
                      <a:lnTo>
                        <a:pt x="214" y="236"/>
                      </a:lnTo>
                      <a:lnTo>
                        <a:pt x="230" y="222"/>
                      </a:lnTo>
                      <a:lnTo>
                        <a:pt x="236" y="226"/>
                      </a:lnTo>
                      <a:lnTo>
                        <a:pt x="248" y="208"/>
                      </a:lnTo>
                      <a:lnTo>
                        <a:pt x="244" y="202"/>
                      </a:lnTo>
                      <a:lnTo>
                        <a:pt x="246" y="190"/>
                      </a:lnTo>
                      <a:lnTo>
                        <a:pt x="260" y="166"/>
                      </a:lnTo>
                      <a:lnTo>
                        <a:pt x="276" y="100"/>
                      </a:lnTo>
                      <a:lnTo>
                        <a:pt x="280" y="100"/>
                      </a:lnTo>
                      <a:lnTo>
                        <a:pt x="290" y="106"/>
                      </a:lnTo>
                      <a:lnTo>
                        <a:pt x="290" y="110"/>
                      </a:lnTo>
                      <a:lnTo>
                        <a:pt x="296" y="114"/>
                      </a:lnTo>
                      <a:lnTo>
                        <a:pt x="306" y="112"/>
                      </a:lnTo>
                      <a:lnTo>
                        <a:pt x="312" y="102"/>
                      </a:lnTo>
                      <a:lnTo>
                        <a:pt x="318" y="76"/>
                      </a:lnTo>
                      <a:lnTo>
                        <a:pt x="324" y="68"/>
                      </a:lnTo>
                      <a:lnTo>
                        <a:pt x="334" y="72"/>
                      </a:lnTo>
                      <a:lnTo>
                        <a:pt x="340" y="58"/>
                      </a:lnTo>
                      <a:lnTo>
                        <a:pt x="346" y="54"/>
                      </a:lnTo>
                      <a:lnTo>
                        <a:pt x="350" y="48"/>
                      </a:lnTo>
                      <a:lnTo>
                        <a:pt x="356" y="34"/>
                      </a:lnTo>
                      <a:lnTo>
                        <a:pt x="360" y="32"/>
                      </a:lnTo>
                      <a:lnTo>
                        <a:pt x="360" y="28"/>
                      </a:lnTo>
                      <a:lnTo>
                        <a:pt x="358" y="26"/>
                      </a:lnTo>
                      <a:lnTo>
                        <a:pt x="358" y="6"/>
                      </a:lnTo>
                      <a:lnTo>
                        <a:pt x="360" y="2"/>
                      </a:lnTo>
                      <a:lnTo>
                        <a:pt x="364" y="0"/>
                      </a:lnTo>
                      <a:lnTo>
                        <a:pt x="400" y="22"/>
                      </a:lnTo>
                      <a:lnTo>
                        <a:pt x="404" y="24"/>
                      </a:lnTo>
                      <a:lnTo>
                        <a:pt x="406" y="22"/>
                      </a:lnTo>
                      <a:lnTo>
                        <a:pt x="410" y="4"/>
                      </a:lnTo>
                      <a:lnTo>
                        <a:pt x="416" y="2"/>
                      </a:lnTo>
                      <a:lnTo>
                        <a:pt x="422" y="6"/>
                      </a:lnTo>
                      <a:lnTo>
                        <a:pt x="430" y="8"/>
                      </a:lnTo>
                      <a:lnTo>
                        <a:pt x="426" y="16"/>
                      </a:lnTo>
                      <a:lnTo>
                        <a:pt x="434" y="26"/>
                      </a:lnTo>
                      <a:lnTo>
                        <a:pt x="450" y="26"/>
                      </a:lnTo>
                      <a:lnTo>
                        <a:pt x="456" y="32"/>
                      </a:lnTo>
                      <a:lnTo>
                        <a:pt x="466" y="36"/>
                      </a:lnTo>
                      <a:lnTo>
                        <a:pt x="472" y="44"/>
                      </a:lnTo>
                      <a:lnTo>
                        <a:pt x="470" y="48"/>
                      </a:lnTo>
                      <a:lnTo>
                        <a:pt x="460" y="66"/>
                      </a:lnTo>
                      <a:lnTo>
                        <a:pt x="456" y="82"/>
                      </a:lnTo>
                      <a:lnTo>
                        <a:pt x="456" y="92"/>
                      </a:lnTo>
                      <a:lnTo>
                        <a:pt x="468" y="94"/>
                      </a:lnTo>
                      <a:lnTo>
                        <a:pt x="478" y="86"/>
                      </a:lnTo>
                      <a:lnTo>
                        <a:pt x="486" y="96"/>
                      </a:lnTo>
                      <a:lnTo>
                        <a:pt x="492" y="98"/>
                      </a:lnTo>
                      <a:lnTo>
                        <a:pt x="496" y="100"/>
                      </a:lnTo>
                      <a:lnTo>
                        <a:pt x="500" y="104"/>
                      </a:lnTo>
                      <a:lnTo>
                        <a:pt x="504" y="106"/>
                      </a:lnTo>
                      <a:lnTo>
                        <a:pt x="510" y="104"/>
                      </a:lnTo>
                      <a:lnTo>
                        <a:pt x="512" y="104"/>
                      </a:lnTo>
                      <a:lnTo>
                        <a:pt x="530" y="114"/>
                      </a:lnTo>
                      <a:lnTo>
                        <a:pt x="544" y="116"/>
                      </a:lnTo>
                      <a:lnTo>
                        <a:pt x="550" y="124"/>
                      </a:lnTo>
                      <a:lnTo>
                        <a:pt x="548" y="128"/>
                      </a:lnTo>
                      <a:lnTo>
                        <a:pt x="544" y="132"/>
                      </a:lnTo>
                      <a:lnTo>
                        <a:pt x="546" y="144"/>
                      </a:lnTo>
                      <a:lnTo>
                        <a:pt x="544" y="148"/>
                      </a:lnTo>
                      <a:lnTo>
                        <a:pt x="540" y="150"/>
                      </a:lnTo>
                      <a:lnTo>
                        <a:pt x="554" y="158"/>
                      </a:lnTo>
                      <a:lnTo>
                        <a:pt x="558" y="166"/>
                      </a:lnTo>
                      <a:lnTo>
                        <a:pt x="558" y="170"/>
                      </a:lnTo>
                      <a:lnTo>
                        <a:pt x="556" y="174"/>
                      </a:lnTo>
                      <a:lnTo>
                        <a:pt x="546" y="172"/>
                      </a:lnTo>
                      <a:lnTo>
                        <a:pt x="544" y="176"/>
                      </a:lnTo>
                      <a:lnTo>
                        <a:pt x="548" y="180"/>
                      </a:lnTo>
                      <a:lnTo>
                        <a:pt x="550" y="180"/>
                      </a:lnTo>
                      <a:lnTo>
                        <a:pt x="550" y="184"/>
                      </a:lnTo>
                      <a:lnTo>
                        <a:pt x="544" y="186"/>
                      </a:lnTo>
                      <a:lnTo>
                        <a:pt x="540" y="186"/>
                      </a:lnTo>
                      <a:lnTo>
                        <a:pt x="540" y="188"/>
                      </a:lnTo>
                      <a:lnTo>
                        <a:pt x="544" y="192"/>
                      </a:lnTo>
                      <a:lnTo>
                        <a:pt x="552" y="194"/>
                      </a:lnTo>
                      <a:lnTo>
                        <a:pt x="562" y="196"/>
                      </a:lnTo>
                      <a:lnTo>
                        <a:pt x="564" y="200"/>
                      </a:lnTo>
                      <a:lnTo>
                        <a:pt x="554" y="210"/>
                      </a:lnTo>
                      <a:lnTo>
                        <a:pt x="550" y="210"/>
                      </a:lnTo>
                      <a:lnTo>
                        <a:pt x="538" y="206"/>
                      </a:lnTo>
                      <a:lnTo>
                        <a:pt x="538" y="210"/>
                      </a:lnTo>
                      <a:lnTo>
                        <a:pt x="546" y="216"/>
                      </a:lnTo>
                      <a:lnTo>
                        <a:pt x="554" y="220"/>
                      </a:lnTo>
                      <a:lnTo>
                        <a:pt x="562" y="218"/>
                      </a:lnTo>
                      <a:lnTo>
                        <a:pt x="570" y="210"/>
                      </a:lnTo>
                      <a:lnTo>
                        <a:pt x="578" y="212"/>
                      </a:lnTo>
                      <a:lnTo>
                        <a:pt x="590" y="210"/>
                      </a:lnTo>
                      <a:lnTo>
                        <a:pt x="592" y="212"/>
                      </a:lnTo>
                      <a:lnTo>
                        <a:pt x="600" y="240"/>
                      </a:lnTo>
                      <a:lnTo>
                        <a:pt x="594" y="246"/>
                      </a:lnTo>
                      <a:lnTo>
                        <a:pt x="592" y="246"/>
                      </a:lnTo>
                      <a:lnTo>
                        <a:pt x="592" y="250"/>
                      </a:lnTo>
                      <a:close/>
                    </a:path>
                  </a:pathLst>
                </a:custGeom>
                <a:grpFill/>
                <a:ln w="3175" cap="flat" cmpd="sng">
                  <a:solidFill>
                    <a:schemeClr val="accent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65" name="Freeform 276">
                  <a:extLst>
                    <a:ext uri="{FF2B5EF4-FFF2-40B4-BE49-F238E27FC236}">
                      <a16:creationId xmlns:a16="http://schemas.microsoft.com/office/drawing/2014/main" id="{56BF6880-17F4-49F5-8665-518C976184B9}"/>
                    </a:ext>
                  </a:extLst>
                </p:cNvPr>
                <p:cNvSpPr>
                  <a:spLocks/>
                </p:cNvSpPr>
                <p:nvPr/>
              </p:nvSpPr>
              <p:spPr bwMode="gray">
                <a:xfrm>
                  <a:off x="4665" y="1801"/>
                  <a:ext cx="40" cy="95"/>
                </a:xfrm>
                <a:custGeom>
                  <a:avLst/>
                  <a:gdLst>
                    <a:gd name="T0" fmla="*/ 11 w 19"/>
                    <a:gd name="T1" fmla="*/ 17 h 44"/>
                    <a:gd name="T2" fmla="*/ 11 w 19"/>
                    <a:gd name="T3" fmla="*/ 15 h 44"/>
                    <a:gd name="T4" fmla="*/ 8 w 19"/>
                    <a:gd name="T5" fmla="*/ 24 h 44"/>
                    <a:gd name="T6" fmla="*/ 6 w 19"/>
                    <a:gd name="T7" fmla="*/ 26 h 44"/>
                    <a:gd name="T8" fmla="*/ 13 w 19"/>
                    <a:gd name="T9" fmla="*/ 26 h 44"/>
                    <a:gd name="T10" fmla="*/ 11 w 19"/>
                    <a:gd name="T11" fmla="*/ 37 h 44"/>
                    <a:gd name="T12" fmla="*/ 6 w 19"/>
                    <a:gd name="T13" fmla="*/ 50 h 44"/>
                    <a:gd name="T14" fmla="*/ 4 w 19"/>
                    <a:gd name="T15" fmla="*/ 58 h 44"/>
                    <a:gd name="T16" fmla="*/ 2 w 19"/>
                    <a:gd name="T17" fmla="*/ 76 h 44"/>
                    <a:gd name="T18" fmla="*/ 6 w 19"/>
                    <a:gd name="T19" fmla="*/ 86 h 44"/>
                    <a:gd name="T20" fmla="*/ 11 w 19"/>
                    <a:gd name="T21" fmla="*/ 91 h 44"/>
                    <a:gd name="T22" fmla="*/ 13 w 19"/>
                    <a:gd name="T23" fmla="*/ 82 h 44"/>
                    <a:gd name="T24" fmla="*/ 15 w 19"/>
                    <a:gd name="T25" fmla="*/ 71 h 44"/>
                    <a:gd name="T26" fmla="*/ 21 w 19"/>
                    <a:gd name="T27" fmla="*/ 63 h 44"/>
                    <a:gd name="T28" fmla="*/ 23 w 19"/>
                    <a:gd name="T29" fmla="*/ 56 h 44"/>
                    <a:gd name="T30" fmla="*/ 27 w 19"/>
                    <a:gd name="T31" fmla="*/ 50 h 44"/>
                    <a:gd name="T32" fmla="*/ 34 w 19"/>
                    <a:gd name="T33" fmla="*/ 30 h 44"/>
                    <a:gd name="T34" fmla="*/ 34 w 19"/>
                    <a:gd name="T35" fmla="*/ 19 h 44"/>
                    <a:gd name="T36" fmla="*/ 38 w 19"/>
                    <a:gd name="T37" fmla="*/ 4 h 44"/>
                    <a:gd name="T38" fmla="*/ 40 w 19"/>
                    <a:gd name="T39" fmla="*/ 0 h 44"/>
                    <a:gd name="T40" fmla="*/ 17 w 19"/>
                    <a:gd name="T41" fmla="*/ 9 h 44"/>
                    <a:gd name="T42" fmla="*/ 11 w 19"/>
                    <a:gd name="T43" fmla="*/ 17 h 4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9" h="44">
                      <a:moveTo>
                        <a:pt x="5" y="8"/>
                      </a:moveTo>
                      <a:cubicBezTo>
                        <a:pt x="5" y="7"/>
                        <a:pt x="5" y="7"/>
                        <a:pt x="5" y="7"/>
                      </a:cubicBezTo>
                      <a:cubicBezTo>
                        <a:pt x="5" y="8"/>
                        <a:pt x="5" y="10"/>
                        <a:pt x="4" y="11"/>
                      </a:cubicBezTo>
                      <a:cubicBezTo>
                        <a:pt x="3" y="11"/>
                        <a:pt x="3" y="12"/>
                        <a:pt x="3" y="12"/>
                      </a:cubicBezTo>
                      <a:cubicBezTo>
                        <a:pt x="4" y="13"/>
                        <a:pt x="6" y="12"/>
                        <a:pt x="6" y="12"/>
                      </a:cubicBezTo>
                      <a:cubicBezTo>
                        <a:pt x="7" y="13"/>
                        <a:pt x="5" y="15"/>
                        <a:pt x="5" y="17"/>
                      </a:cubicBezTo>
                      <a:cubicBezTo>
                        <a:pt x="5" y="18"/>
                        <a:pt x="4" y="21"/>
                        <a:pt x="3" y="23"/>
                      </a:cubicBezTo>
                      <a:cubicBezTo>
                        <a:pt x="2" y="25"/>
                        <a:pt x="2" y="27"/>
                        <a:pt x="2" y="27"/>
                      </a:cubicBezTo>
                      <a:cubicBezTo>
                        <a:pt x="2" y="27"/>
                        <a:pt x="0" y="33"/>
                        <a:pt x="1" y="35"/>
                      </a:cubicBezTo>
                      <a:cubicBezTo>
                        <a:pt x="2" y="38"/>
                        <a:pt x="3" y="40"/>
                        <a:pt x="3" y="40"/>
                      </a:cubicBezTo>
                      <a:cubicBezTo>
                        <a:pt x="3" y="40"/>
                        <a:pt x="4" y="44"/>
                        <a:pt x="5" y="42"/>
                      </a:cubicBezTo>
                      <a:cubicBezTo>
                        <a:pt x="6" y="41"/>
                        <a:pt x="5" y="39"/>
                        <a:pt x="6" y="38"/>
                      </a:cubicBezTo>
                      <a:cubicBezTo>
                        <a:pt x="6" y="38"/>
                        <a:pt x="7" y="35"/>
                        <a:pt x="7" y="33"/>
                      </a:cubicBezTo>
                      <a:cubicBezTo>
                        <a:pt x="7" y="32"/>
                        <a:pt x="8" y="30"/>
                        <a:pt x="10" y="29"/>
                      </a:cubicBezTo>
                      <a:cubicBezTo>
                        <a:pt x="11" y="27"/>
                        <a:pt x="10" y="27"/>
                        <a:pt x="11" y="26"/>
                      </a:cubicBezTo>
                      <a:cubicBezTo>
                        <a:pt x="13" y="24"/>
                        <a:pt x="13" y="25"/>
                        <a:pt x="13" y="23"/>
                      </a:cubicBezTo>
                      <a:cubicBezTo>
                        <a:pt x="13" y="18"/>
                        <a:pt x="16" y="17"/>
                        <a:pt x="16" y="14"/>
                      </a:cubicBezTo>
                      <a:cubicBezTo>
                        <a:pt x="16" y="11"/>
                        <a:pt x="16" y="11"/>
                        <a:pt x="16" y="9"/>
                      </a:cubicBezTo>
                      <a:cubicBezTo>
                        <a:pt x="16" y="6"/>
                        <a:pt x="17" y="3"/>
                        <a:pt x="18" y="2"/>
                      </a:cubicBezTo>
                      <a:cubicBezTo>
                        <a:pt x="19" y="2"/>
                        <a:pt x="19" y="1"/>
                        <a:pt x="19" y="0"/>
                      </a:cubicBezTo>
                      <a:cubicBezTo>
                        <a:pt x="8" y="4"/>
                        <a:pt x="8" y="4"/>
                        <a:pt x="8" y="4"/>
                      </a:cubicBezTo>
                      <a:lnTo>
                        <a:pt x="5" y="8"/>
                      </a:lnTo>
                      <a:close/>
                    </a:path>
                  </a:pathLst>
                </a:custGeom>
                <a:grpFill/>
                <a:ln w="3175" cap="flat" cmpd="sng">
                  <a:solidFill>
                    <a:schemeClr val="accent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grpSp>
        </p:grpSp>
      </p:grpSp>
      <p:sp>
        <p:nvSpPr>
          <p:cNvPr id="89" name="Oval 88">
            <a:extLst>
              <a:ext uri="{FF2B5EF4-FFF2-40B4-BE49-F238E27FC236}">
                <a16:creationId xmlns:a16="http://schemas.microsoft.com/office/drawing/2014/main" id="{1FB74DBD-D0EC-45D3-9E73-2E9624CCDE4E}"/>
              </a:ext>
            </a:extLst>
          </p:cNvPr>
          <p:cNvSpPr/>
          <p:nvPr/>
        </p:nvSpPr>
        <p:spPr bwMode="gray">
          <a:xfrm>
            <a:off x="8735359" y="2182410"/>
            <a:ext cx="1390902" cy="1390902"/>
          </a:xfrm>
          <a:prstGeom prst="ellipse">
            <a:avLst/>
          </a:prstGeom>
          <a:solidFill>
            <a:schemeClr val="accent2">
              <a:alpha val="50000"/>
            </a:schemeClr>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90" name="Oval 89">
            <a:extLst>
              <a:ext uri="{FF2B5EF4-FFF2-40B4-BE49-F238E27FC236}">
                <a16:creationId xmlns:a16="http://schemas.microsoft.com/office/drawing/2014/main" id="{517AF229-FD5D-4F52-9280-727F8BEE8D91}"/>
              </a:ext>
            </a:extLst>
          </p:cNvPr>
          <p:cNvSpPr/>
          <p:nvPr/>
        </p:nvSpPr>
        <p:spPr bwMode="gray">
          <a:xfrm>
            <a:off x="3056562" y="1677294"/>
            <a:ext cx="1305706" cy="1305706"/>
          </a:xfrm>
          <a:prstGeom prst="ellipse">
            <a:avLst/>
          </a:prstGeom>
          <a:solidFill>
            <a:schemeClr val="accent2">
              <a:alpha val="50000"/>
            </a:schemeClr>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91" name="Oval 90">
            <a:extLst>
              <a:ext uri="{FF2B5EF4-FFF2-40B4-BE49-F238E27FC236}">
                <a16:creationId xmlns:a16="http://schemas.microsoft.com/office/drawing/2014/main" id="{7B8FEB3F-8228-4BEA-903E-194FB43CEB86}"/>
              </a:ext>
            </a:extLst>
          </p:cNvPr>
          <p:cNvSpPr/>
          <p:nvPr/>
        </p:nvSpPr>
        <p:spPr bwMode="gray">
          <a:xfrm>
            <a:off x="3062914" y="3180915"/>
            <a:ext cx="1072056" cy="1072056"/>
          </a:xfrm>
          <a:prstGeom prst="ellipse">
            <a:avLst/>
          </a:prstGeom>
          <a:solidFill>
            <a:schemeClr val="accent2">
              <a:alpha val="50000"/>
            </a:schemeClr>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92" name="Oval 91">
            <a:extLst>
              <a:ext uri="{FF2B5EF4-FFF2-40B4-BE49-F238E27FC236}">
                <a16:creationId xmlns:a16="http://schemas.microsoft.com/office/drawing/2014/main" id="{8ACAB330-31C4-4E90-8AC2-551B14A378DF}"/>
              </a:ext>
            </a:extLst>
          </p:cNvPr>
          <p:cNvSpPr/>
          <p:nvPr/>
        </p:nvSpPr>
        <p:spPr bwMode="gray">
          <a:xfrm>
            <a:off x="6791245" y="3370736"/>
            <a:ext cx="731978" cy="731978"/>
          </a:xfrm>
          <a:prstGeom prst="ellipse">
            <a:avLst/>
          </a:prstGeom>
          <a:solidFill>
            <a:schemeClr val="accent2">
              <a:alpha val="50000"/>
            </a:schemeClr>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93" name="Oval 92">
            <a:extLst>
              <a:ext uri="{FF2B5EF4-FFF2-40B4-BE49-F238E27FC236}">
                <a16:creationId xmlns:a16="http://schemas.microsoft.com/office/drawing/2014/main" id="{57CCDD36-7605-4BE0-B558-0A71F5905CAD}"/>
              </a:ext>
            </a:extLst>
          </p:cNvPr>
          <p:cNvSpPr/>
          <p:nvPr/>
        </p:nvSpPr>
        <p:spPr bwMode="gray">
          <a:xfrm>
            <a:off x="5987659" y="2785871"/>
            <a:ext cx="731978" cy="731978"/>
          </a:xfrm>
          <a:prstGeom prst="ellipse">
            <a:avLst/>
          </a:prstGeom>
          <a:solidFill>
            <a:schemeClr val="accent2">
              <a:alpha val="50000"/>
            </a:schemeClr>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94" name="Oval 93">
            <a:extLst>
              <a:ext uri="{FF2B5EF4-FFF2-40B4-BE49-F238E27FC236}">
                <a16:creationId xmlns:a16="http://schemas.microsoft.com/office/drawing/2014/main" id="{1FB45E67-EC9B-457D-A551-DCAE9395FC4F}"/>
              </a:ext>
            </a:extLst>
          </p:cNvPr>
          <p:cNvSpPr/>
          <p:nvPr/>
        </p:nvSpPr>
        <p:spPr bwMode="gray">
          <a:xfrm>
            <a:off x="8353364" y="5235895"/>
            <a:ext cx="731978" cy="731978"/>
          </a:xfrm>
          <a:prstGeom prst="ellipse">
            <a:avLst/>
          </a:prstGeom>
          <a:solidFill>
            <a:schemeClr val="accent2">
              <a:alpha val="50000"/>
            </a:schemeClr>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95" name="Oval 94">
            <a:extLst>
              <a:ext uri="{FF2B5EF4-FFF2-40B4-BE49-F238E27FC236}">
                <a16:creationId xmlns:a16="http://schemas.microsoft.com/office/drawing/2014/main" id="{9ED41022-5A7E-4115-9EE0-A5778FE269E3}"/>
              </a:ext>
            </a:extLst>
          </p:cNvPr>
          <p:cNvSpPr/>
          <p:nvPr/>
        </p:nvSpPr>
        <p:spPr bwMode="gray">
          <a:xfrm>
            <a:off x="5916726" y="4138198"/>
            <a:ext cx="1332792" cy="1332792"/>
          </a:xfrm>
          <a:prstGeom prst="ellipse">
            <a:avLst/>
          </a:prstGeom>
          <a:solidFill>
            <a:schemeClr val="accent2">
              <a:alpha val="50000"/>
            </a:schemeClr>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96" name="Oval 95">
            <a:extLst>
              <a:ext uri="{FF2B5EF4-FFF2-40B4-BE49-F238E27FC236}">
                <a16:creationId xmlns:a16="http://schemas.microsoft.com/office/drawing/2014/main" id="{911B20F8-04CE-459B-B6C9-F2F96FD050CA}"/>
              </a:ext>
            </a:extLst>
          </p:cNvPr>
          <p:cNvSpPr/>
          <p:nvPr/>
        </p:nvSpPr>
        <p:spPr bwMode="gray">
          <a:xfrm>
            <a:off x="5687727" y="3517683"/>
            <a:ext cx="396550" cy="396550"/>
          </a:xfrm>
          <a:prstGeom prst="ellipse">
            <a:avLst/>
          </a:prstGeom>
          <a:solidFill>
            <a:schemeClr val="accent2">
              <a:alpha val="50000"/>
            </a:schemeClr>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97" name="Oval 96">
            <a:extLst>
              <a:ext uri="{FF2B5EF4-FFF2-40B4-BE49-F238E27FC236}">
                <a16:creationId xmlns:a16="http://schemas.microsoft.com/office/drawing/2014/main" id="{E021ED79-26E8-481C-91D4-14E3F313E58F}"/>
              </a:ext>
            </a:extLst>
          </p:cNvPr>
          <p:cNvSpPr/>
          <p:nvPr/>
        </p:nvSpPr>
        <p:spPr bwMode="gray">
          <a:xfrm>
            <a:off x="4783404" y="3951605"/>
            <a:ext cx="396550" cy="396550"/>
          </a:xfrm>
          <a:prstGeom prst="ellipse">
            <a:avLst/>
          </a:prstGeom>
          <a:solidFill>
            <a:schemeClr val="accent2">
              <a:alpha val="50000"/>
            </a:schemeClr>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98" name="Oval 97">
            <a:extLst>
              <a:ext uri="{FF2B5EF4-FFF2-40B4-BE49-F238E27FC236}">
                <a16:creationId xmlns:a16="http://schemas.microsoft.com/office/drawing/2014/main" id="{F390AB90-5D7B-45B1-AA49-2294BA100376}"/>
              </a:ext>
            </a:extLst>
          </p:cNvPr>
          <p:cNvSpPr/>
          <p:nvPr/>
        </p:nvSpPr>
        <p:spPr bwMode="gray">
          <a:xfrm>
            <a:off x="4892988" y="3003981"/>
            <a:ext cx="396550" cy="396550"/>
          </a:xfrm>
          <a:prstGeom prst="ellipse">
            <a:avLst/>
          </a:prstGeom>
          <a:solidFill>
            <a:schemeClr val="accent2">
              <a:alpha val="50000"/>
            </a:schemeClr>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99" name="Oval 98">
            <a:extLst>
              <a:ext uri="{FF2B5EF4-FFF2-40B4-BE49-F238E27FC236}">
                <a16:creationId xmlns:a16="http://schemas.microsoft.com/office/drawing/2014/main" id="{DEB3CED0-C9A3-4954-9F1B-953F2553BE31}"/>
              </a:ext>
            </a:extLst>
          </p:cNvPr>
          <p:cNvSpPr/>
          <p:nvPr/>
        </p:nvSpPr>
        <p:spPr bwMode="gray">
          <a:xfrm>
            <a:off x="7630688" y="3440217"/>
            <a:ext cx="1013985" cy="1013985"/>
          </a:xfrm>
          <a:prstGeom prst="ellipse">
            <a:avLst/>
          </a:prstGeom>
          <a:solidFill>
            <a:schemeClr val="accent2">
              <a:alpha val="50000"/>
            </a:schemeClr>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00" name="Oval 99">
            <a:extLst>
              <a:ext uri="{FF2B5EF4-FFF2-40B4-BE49-F238E27FC236}">
                <a16:creationId xmlns:a16="http://schemas.microsoft.com/office/drawing/2014/main" id="{9DD781B4-3CEE-41BE-9D5B-138A817A00FC}"/>
              </a:ext>
            </a:extLst>
          </p:cNvPr>
          <p:cNvSpPr/>
          <p:nvPr/>
        </p:nvSpPr>
        <p:spPr bwMode="gray">
          <a:xfrm>
            <a:off x="8264590" y="4572898"/>
            <a:ext cx="1013985" cy="1013985"/>
          </a:xfrm>
          <a:prstGeom prst="ellipse">
            <a:avLst/>
          </a:prstGeom>
          <a:solidFill>
            <a:schemeClr val="accent2">
              <a:alpha val="50000"/>
            </a:schemeClr>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01" name="Oval 100">
            <a:extLst>
              <a:ext uri="{FF2B5EF4-FFF2-40B4-BE49-F238E27FC236}">
                <a16:creationId xmlns:a16="http://schemas.microsoft.com/office/drawing/2014/main" id="{70F77720-85D3-4466-AD59-7C803860860F}"/>
              </a:ext>
            </a:extLst>
          </p:cNvPr>
          <p:cNvSpPr/>
          <p:nvPr/>
        </p:nvSpPr>
        <p:spPr bwMode="gray">
          <a:xfrm>
            <a:off x="7156368" y="4178252"/>
            <a:ext cx="1013985" cy="1013985"/>
          </a:xfrm>
          <a:prstGeom prst="ellipse">
            <a:avLst/>
          </a:prstGeom>
          <a:solidFill>
            <a:schemeClr val="accent2">
              <a:alpha val="50000"/>
            </a:schemeClr>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02" name="Oval 101">
            <a:extLst>
              <a:ext uri="{FF2B5EF4-FFF2-40B4-BE49-F238E27FC236}">
                <a16:creationId xmlns:a16="http://schemas.microsoft.com/office/drawing/2014/main" id="{2D3B1876-1B10-4049-9013-5DD717C3D028}"/>
              </a:ext>
            </a:extLst>
          </p:cNvPr>
          <p:cNvSpPr/>
          <p:nvPr/>
        </p:nvSpPr>
        <p:spPr bwMode="gray">
          <a:xfrm>
            <a:off x="4165969" y="4012397"/>
            <a:ext cx="1013985" cy="1013985"/>
          </a:xfrm>
          <a:prstGeom prst="ellipse">
            <a:avLst/>
          </a:prstGeom>
          <a:solidFill>
            <a:schemeClr val="accent2">
              <a:alpha val="50000"/>
            </a:schemeClr>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03" name="Oval 102">
            <a:extLst>
              <a:ext uri="{FF2B5EF4-FFF2-40B4-BE49-F238E27FC236}">
                <a16:creationId xmlns:a16="http://schemas.microsoft.com/office/drawing/2014/main" id="{F86840A5-DF0C-41D8-B460-B9D66CA37023}"/>
              </a:ext>
            </a:extLst>
          </p:cNvPr>
          <p:cNvSpPr/>
          <p:nvPr/>
        </p:nvSpPr>
        <p:spPr bwMode="gray">
          <a:xfrm>
            <a:off x="3094501" y="2452824"/>
            <a:ext cx="1372910" cy="1372908"/>
          </a:xfrm>
          <a:prstGeom prst="ellipse">
            <a:avLst/>
          </a:prstGeom>
          <a:solidFill>
            <a:schemeClr val="accent2">
              <a:alpha val="50000"/>
            </a:schemeClr>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04" name="Oval 103">
            <a:extLst>
              <a:ext uri="{FF2B5EF4-FFF2-40B4-BE49-F238E27FC236}">
                <a16:creationId xmlns:a16="http://schemas.microsoft.com/office/drawing/2014/main" id="{3FE787B2-D28A-4794-95DB-31FB842C38EB}"/>
              </a:ext>
            </a:extLst>
          </p:cNvPr>
          <p:cNvSpPr/>
          <p:nvPr/>
        </p:nvSpPr>
        <p:spPr bwMode="gray">
          <a:xfrm>
            <a:off x="4832907" y="2021501"/>
            <a:ext cx="731978" cy="731978"/>
          </a:xfrm>
          <a:prstGeom prst="ellipse">
            <a:avLst/>
          </a:prstGeom>
          <a:solidFill>
            <a:schemeClr val="accent2">
              <a:alpha val="50000"/>
            </a:schemeClr>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05" name="Oval 104">
            <a:extLst>
              <a:ext uri="{FF2B5EF4-FFF2-40B4-BE49-F238E27FC236}">
                <a16:creationId xmlns:a16="http://schemas.microsoft.com/office/drawing/2014/main" id="{FCA0D9A2-C44B-4DB3-8B4D-4070110D09B4}"/>
              </a:ext>
            </a:extLst>
          </p:cNvPr>
          <p:cNvSpPr/>
          <p:nvPr/>
        </p:nvSpPr>
        <p:spPr bwMode="gray">
          <a:xfrm>
            <a:off x="4722884" y="3178563"/>
            <a:ext cx="920996" cy="920996"/>
          </a:xfrm>
          <a:prstGeom prst="ellipse">
            <a:avLst/>
          </a:prstGeom>
          <a:solidFill>
            <a:schemeClr val="accent2">
              <a:alpha val="50000"/>
            </a:schemeClr>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06" name="Oval 105">
            <a:extLst>
              <a:ext uri="{FF2B5EF4-FFF2-40B4-BE49-F238E27FC236}">
                <a16:creationId xmlns:a16="http://schemas.microsoft.com/office/drawing/2014/main" id="{7AD313C3-DC9F-469E-90ED-CFFA62F26462}"/>
              </a:ext>
            </a:extLst>
          </p:cNvPr>
          <p:cNvSpPr/>
          <p:nvPr/>
        </p:nvSpPr>
        <p:spPr bwMode="gray">
          <a:xfrm>
            <a:off x="6400715" y="1999459"/>
            <a:ext cx="548396" cy="548396"/>
          </a:xfrm>
          <a:prstGeom prst="ellipse">
            <a:avLst/>
          </a:prstGeom>
          <a:solidFill>
            <a:schemeClr val="accent2">
              <a:alpha val="50000"/>
            </a:schemeClr>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07" name="Oval 106">
            <a:extLst>
              <a:ext uri="{FF2B5EF4-FFF2-40B4-BE49-F238E27FC236}">
                <a16:creationId xmlns:a16="http://schemas.microsoft.com/office/drawing/2014/main" id="{CEC39541-6A5C-49C2-B9A8-06F7DC52FE88}"/>
              </a:ext>
            </a:extLst>
          </p:cNvPr>
          <p:cNvSpPr/>
          <p:nvPr/>
        </p:nvSpPr>
        <p:spPr bwMode="gray">
          <a:xfrm>
            <a:off x="7291405" y="2626147"/>
            <a:ext cx="548396" cy="548396"/>
          </a:xfrm>
          <a:prstGeom prst="ellipse">
            <a:avLst/>
          </a:prstGeom>
          <a:solidFill>
            <a:schemeClr val="accent2">
              <a:alpha val="50000"/>
            </a:schemeClr>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08" name="Oval 107">
            <a:extLst>
              <a:ext uri="{FF2B5EF4-FFF2-40B4-BE49-F238E27FC236}">
                <a16:creationId xmlns:a16="http://schemas.microsoft.com/office/drawing/2014/main" id="{FB9E85AA-C752-4F9C-989B-F3E99CFE17E7}"/>
              </a:ext>
            </a:extLst>
          </p:cNvPr>
          <p:cNvSpPr/>
          <p:nvPr/>
        </p:nvSpPr>
        <p:spPr bwMode="gray">
          <a:xfrm>
            <a:off x="7722665" y="2733227"/>
            <a:ext cx="895376" cy="895376"/>
          </a:xfrm>
          <a:prstGeom prst="ellipse">
            <a:avLst/>
          </a:prstGeom>
          <a:solidFill>
            <a:schemeClr val="accent2">
              <a:alpha val="50000"/>
            </a:schemeClr>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09" name="Oval 108">
            <a:extLst>
              <a:ext uri="{FF2B5EF4-FFF2-40B4-BE49-F238E27FC236}">
                <a16:creationId xmlns:a16="http://schemas.microsoft.com/office/drawing/2014/main" id="{908B6D3E-94D0-4338-9B52-08576D75412D}"/>
              </a:ext>
            </a:extLst>
          </p:cNvPr>
          <p:cNvSpPr/>
          <p:nvPr/>
        </p:nvSpPr>
        <p:spPr bwMode="gray">
          <a:xfrm>
            <a:off x="8572565" y="3436459"/>
            <a:ext cx="895376" cy="895376"/>
          </a:xfrm>
          <a:prstGeom prst="ellipse">
            <a:avLst/>
          </a:prstGeom>
          <a:solidFill>
            <a:schemeClr val="accent2">
              <a:alpha val="50000"/>
            </a:schemeClr>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10" name="Oval 109">
            <a:extLst>
              <a:ext uri="{FF2B5EF4-FFF2-40B4-BE49-F238E27FC236}">
                <a16:creationId xmlns:a16="http://schemas.microsoft.com/office/drawing/2014/main" id="{B66E60B3-CF1B-4289-9E4E-F23BEF15422C}"/>
              </a:ext>
            </a:extLst>
          </p:cNvPr>
          <p:cNvSpPr/>
          <p:nvPr/>
        </p:nvSpPr>
        <p:spPr bwMode="gray">
          <a:xfrm>
            <a:off x="5667744" y="3207509"/>
            <a:ext cx="960932" cy="960932"/>
          </a:xfrm>
          <a:prstGeom prst="ellipse">
            <a:avLst/>
          </a:prstGeom>
          <a:solidFill>
            <a:schemeClr val="accent2">
              <a:alpha val="50000"/>
            </a:schemeClr>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11" name="Oval 110">
            <a:extLst>
              <a:ext uri="{FF2B5EF4-FFF2-40B4-BE49-F238E27FC236}">
                <a16:creationId xmlns:a16="http://schemas.microsoft.com/office/drawing/2014/main" id="{EB55F5CE-F0F6-4DB2-B7D7-21F4DA7F2908}"/>
              </a:ext>
            </a:extLst>
          </p:cNvPr>
          <p:cNvSpPr/>
          <p:nvPr/>
        </p:nvSpPr>
        <p:spPr bwMode="gray">
          <a:xfrm>
            <a:off x="5307070" y="3924382"/>
            <a:ext cx="960932" cy="960932"/>
          </a:xfrm>
          <a:prstGeom prst="ellipse">
            <a:avLst/>
          </a:prstGeom>
          <a:solidFill>
            <a:schemeClr val="accent2">
              <a:alpha val="50000"/>
            </a:schemeClr>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12" name="Oval 111">
            <a:extLst>
              <a:ext uri="{FF2B5EF4-FFF2-40B4-BE49-F238E27FC236}">
                <a16:creationId xmlns:a16="http://schemas.microsoft.com/office/drawing/2014/main" id="{0B2A7D22-37A9-450B-85F3-3CC7C5A44A5C}"/>
              </a:ext>
            </a:extLst>
          </p:cNvPr>
          <p:cNvSpPr/>
          <p:nvPr/>
        </p:nvSpPr>
        <p:spPr bwMode="gray">
          <a:xfrm>
            <a:off x="5494462" y="2280666"/>
            <a:ext cx="731978" cy="731978"/>
          </a:xfrm>
          <a:prstGeom prst="ellipse">
            <a:avLst/>
          </a:prstGeom>
          <a:solidFill>
            <a:schemeClr val="accent2">
              <a:alpha val="50000"/>
            </a:schemeClr>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13" name="Oval 112">
            <a:extLst>
              <a:ext uri="{FF2B5EF4-FFF2-40B4-BE49-F238E27FC236}">
                <a16:creationId xmlns:a16="http://schemas.microsoft.com/office/drawing/2014/main" id="{B77893F2-54A0-4BD5-A35B-CB9F58BAD49E}"/>
              </a:ext>
            </a:extLst>
          </p:cNvPr>
          <p:cNvSpPr/>
          <p:nvPr/>
        </p:nvSpPr>
        <p:spPr bwMode="gray">
          <a:xfrm>
            <a:off x="6487662" y="2346861"/>
            <a:ext cx="731978" cy="731978"/>
          </a:xfrm>
          <a:prstGeom prst="ellipse">
            <a:avLst/>
          </a:prstGeom>
          <a:solidFill>
            <a:schemeClr val="accent2">
              <a:alpha val="50000"/>
            </a:schemeClr>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14" name="Oval 113">
            <a:extLst>
              <a:ext uri="{FF2B5EF4-FFF2-40B4-BE49-F238E27FC236}">
                <a16:creationId xmlns:a16="http://schemas.microsoft.com/office/drawing/2014/main" id="{44C92482-2555-498B-9F2F-35353E264BC9}"/>
              </a:ext>
            </a:extLst>
          </p:cNvPr>
          <p:cNvSpPr/>
          <p:nvPr/>
        </p:nvSpPr>
        <p:spPr bwMode="gray">
          <a:xfrm>
            <a:off x="7970229" y="4159894"/>
            <a:ext cx="557422" cy="557422"/>
          </a:xfrm>
          <a:prstGeom prst="ellipse">
            <a:avLst/>
          </a:prstGeom>
          <a:solidFill>
            <a:schemeClr val="accent2">
              <a:alpha val="50000"/>
            </a:schemeClr>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15" name="Oval 114">
            <a:extLst>
              <a:ext uri="{FF2B5EF4-FFF2-40B4-BE49-F238E27FC236}">
                <a16:creationId xmlns:a16="http://schemas.microsoft.com/office/drawing/2014/main" id="{9D6585A1-BFCC-4F09-B048-7473332C9A58}"/>
              </a:ext>
            </a:extLst>
          </p:cNvPr>
          <p:cNvSpPr/>
          <p:nvPr/>
        </p:nvSpPr>
        <p:spPr bwMode="gray">
          <a:xfrm>
            <a:off x="6839201" y="3101245"/>
            <a:ext cx="395738" cy="395738"/>
          </a:xfrm>
          <a:prstGeom prst="ellipse">
            <a:avLst/>
          </a:prstGeom>
          <a:solidFill>
            <a:schemeClr val="accent2">
              <a:alpha val="50000"/>
            </a:schemeClr>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16" name="Oval 115">
            <a:extLst>
              <a:ext uri="{FF2B5EF4-FFF2-40B4-BE49-F238E27FC236}">
                <a16:creationId xmlns:a16="http://schemas.microsoft.com/office/drawing/2014/main" id="{50C4B8C0-7C32-4A54-BA1C-811AC3FBD59A}"/>
              </a:ext>
            </a:extLst>
          </p:cNvPr>
          <p:cNvSpPr/>
          <p:nvPr/>
        </p:nvSpPr>
        <p:spPr bwMode="gray">
          <a:xfrm>
            <a:off x="4386074" y="2392706"/>
            <a:ext cx="920996" cy="920996"/>
          </a:xfrm>
          <a:prstGeom prst="ellipse">
            <a:avLst/>
          </a:prstGeom>
          <a:solidFill>
            <a:schemeClr val="accent2">
              <a:alpha val="50000"/>
            </a:schemeClr>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17" name="Oval 116">
            <a:extLst>
              <a:ext uri="{FF2B5EF4-FFF2-40B4-BE49-F238E27FC236}">
                <a16:creationId xmlns:a16="http://schemas.microsoft.com/office/drawing/2014/main" id="{BCA583E2-6B92-4FAB-9EFB-F84E0DF88221}"/>
              </a:ext>
            </a:extLst>
          </p:cNvPr>
          <p:cNvSpPr/>
          <p:nvPr/>
        </p:nvSpPr>
        <p:spPr bwMode="gray">
          <a:xfrm>
            <a:off x="5379330" y="4866281"/>
            <a:ext cx="1332792" cy="1332792"/>
          </a:xfrm>
          <a:prstGeom prst="ellipse">
            <a:avLst/>
          </a:prstGeom>
          <a:solidFill>
            <a:schemeClr val="accent2">
              <a:alpha val="50000"/>
            </a:schemeClr>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18" name="Oval 117">
            <a:extLst>
              <a:ext uri="{FF2B5EF4-FFF2-40B4-BE49-F238E27FC236}">
                <a16:creationId xmlns:a16="http://schemas.microsoft.com/office/drawing/2014/main" id="{7DCC089C-B670-4450-90A4-D777DB29F92F}"/>
              </a:ext>
            </a:extLst>
          </p:cNvPr>
          <p:cNvSpPr/>
          <p:nvPr/>
        </p:nvSpPr>
        <p:spPr bwMode="gray">
          <a:xfrm>
            <a:off x="1676707" y="4425121"/>
            <a:ext cx="584390" cy="584390"/>
          </a:xfrm>
          <a:prstGeom prst="ellipse">
            <a:avLst/>
          </a:prstGeom>
          <a:solidFill>
            <a:schemeClr val="accent2">
              <a:alpha val="50000"/>
            </a:schemeClr>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19" name="Oval 118">
            <a:extLst>
              <a:ext uri="{FF2B5EF4-FFF2-40B4-BE49-F238E27FC236}">
                <a16:creationId xmlns:a16="http://schemas.microsoft.com/office/drawing/2014/main" id="{D1AFB173-09D8-4843-AC2C-5E64BE240C2E}"/>
              </a:ext>
            </a:extLst>
          </p:cNvPr>
          <p:cNvSpPr/>
          <p:nvPr/>
        </p:nvSpPr>
        <p:spPr bwMode="gray">
          <a:xfrm>
            <a:off x="1172695" y="2336234"/>
            <a:ext cx="916950" cy="916950"/>
          </a:xfrm>
          <a:prstGeom prst="ellipse">
            <a:avLst/>
          </a:prstGeom>
          <a:solidFill>
            <a:schemeClr val="accent2">
              <a:alpha val="50000"/>
            </a:schemeClr>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20" name="Oval 119">
            <a:extLst>
              <a:ext uri="{FF2B5EF4-FFF2-40B4-BE49-F238E27FC236}">
                <a16:creationId xmlns:a16="http://schemas.microsoft.com/office/drawing/2014/main" id="{CBFA1586-B15F-47B4-BF5D-FD01B7F564F3}"/>
              </a:ext>
            </a:extLst>
          </p:cNvPr>
          <p:cNvSpPr/>
          <p:nvPr/>
        </p:nvSpPr>
        <p:spPr bwMode="gray">
          <a:xfrm>
            <a:off x="3978907" y="3203597"/>
            <a:ext cx="1221656" cy="1221656"/>
          </a:xfrm>
          <a:prstGeom prst="ellipse">
            <a:avLst/>
          </a:prstGeom>
          <a:solidFill>
            <a:schemeClr val="accent2">
              <a:alpha val="50000"/>
            </a:schemeClr>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21" name="Oval 120">
            <a:extLst>
              <a:ext uri="{FF2B5EF4-FFF2-40B4-BE49-F238E27FC236}">
                <a16:creationId xmlns:a16="http://schemas.microsoft.com/office/drawing/2014/main" id="{8345F9A4-A50B-4661-B3EE-6FB0EBA47ECA}"/>
              </a:ext>
            </a:extLst>
          </p:cNvPr>
          <p:cNvSpPr/>
          <p:nvPr/>
        </p:nvSpPr>
        <p:spPr bwMode="gray">
          <a:xfrm>
            <a:off x="6700142" y="3825732"/>
            <a:ext cx="337720" cy="337720"/>
          </a:xfrm>
          <a:prstGeom prst="ellipse">
            <a:avLst/>
          </a:prstGeom>
          <a:solidFill>
            <a:schemeClr val="accent2">
              <a:alpha val="50000"/>
            </a:schemeClr>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22" name="Oval 121">
            <a:extLst>
              <a:ext uri="{FF2B5EF4-FFF2-40B4-BE49-F238E27FC236}">
                <a16:creationId xmlns:a16="http://schemas.microsoft.com/office/drawing/2014/main" id="{915A8134-8C97-4819-A986-CF372DC8C5B0}"/>
              </a:ext>
            </a:extLst>
          </p:cNvPr>
          <p:cNvSpPr/>
          <p:nvPr/>
        </p:nvSpPr>
        <p:spPr bwMode="gray">
          <a:xfrm>
            <a:off x="7446020" y="3287043"/>
            <a:ext cx="337720" cy="337720"/>
          </a:xfrm>
          <a:prstGeom prst="ellipse">
            <a:avLst/>
          </a:prstGeom>
          <a:solidFill>
            <a:schemeClr val="accent2">
              <a:alpha val="50000"/>
            </a:schemeClr>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23" name="Oval 122">
            <a:extLst>
              <a:ext uri="{FF2B5EF4-FFF2-40B4-BE49-F238E27FC236}">
                <a16:creationId xmlns:a16="http://schemas.microsoft.com/office/drawing/2014/main" id="{01A6F792-09EE-48BC-9A99-10E4208ED355}"/>
              </a:ext>
            </a:extLst>
          </p:cNvPr>
          <p:cNvSpPr/>
          <p:nvPr/>
        </p:nvSpPr>
        <p:spPr bwMode="gray">
          <a:xfrm>
            <a:off x="8806280" y="4030182"/>
            <a:ext cx="337720" cy="337720"/>
          </a:xfrm>
          <a:prstGeom prst="ellipse">
            <a:avLst/>
          </a:prstGeom>
          <a:solidFill>
            <a:schemeClr val="accent2">
              <a:alpha val="50000"/>
            </a:schemeClr>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24" name="Oval 123">
            <a:extLst>
              <a:ext uri="{FF2B5EF4-FFF2-40B4-BE49-F238E27FC236}">
                <a16:creationId xmlns:a16="http://schemas.microsoft.com/office/drawing/2014/main" id="{41921114-CD96-4F52-BEF5-5C9B0157CC99}"/>
              </a:ext>
            </a:extLst>
          </p:cNvPr>
          <p:cNvSpPr/>
          <p:nvPr/>
        </p:nvSpPr>
        <p:spPr bwMode="gray">
          <a:xfrm>
            <a:off x="7164433" y="4885314"/>
            <a:ext cx="854916" cy="854916"/>
          </a:xfrm>
          <a:prstGeom prst="ellipse">
            <a:avLst/>
          </a:prstGeom>
          <a:solidFill>
            <a:schemeClr val="accent2">
              <a:alpha val="50000"/>
            </a:schemeClr>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25" name="Oval 124">
            <a:extLst>
              <a:ext uri="{FF2B5EF4-FFF2-40B4-BE49-F238E27FC236}">
                <a16:creationId xmlns:a16="http://schemas.microsoft.com/office/drawing/2014/main" id="{701AD294-6D6F-4544-AAFB-5F46EAA3416A}"/>
              </a:ext>
            </a:extLst>
          </p:cNvPr>
          <p:cNvSpPr/>
          <p:nvPr/>
        </p:nvSpPr>
        <p:spPr bwMode="gray">
          <a:xfrm>
            <a:off x="5586965" y="2983000"/>
            <a:ext cx="337720" cy="337720"/>
          </a:xfrm>
          <a:prstGeom prst="ellipse">
            <a:avLst/>
          </a:prstGeom>
          <a:solidFill>
            <a:schemeClr val="accent2">
              <a:alpha val="50000"/>
            </a:schemeClr>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26" name="Oval 125">
            <a:extLst>
              <a:ext uri="{FF2B5EF4-FFF2-40B4-BE49-F238E27FC236}">
                <a16:creationId xmlns:a16="http://schemas.microsoft.com/office/drawing/2014/main" id="{F7ED1A8D-CF74-409D-BE35-E00E84461B80}"/>
              </a:ext>
            </a:extLst>
          </p:cNvPr>
          <p:cNvSpPr/>
          <p:nvPr/>
        </p:nvSpPr>
        <p:spPr bwMode="gray">
          <a:xfrm>
            <a:off x="5933455" y="2054986"/>
            <a:ext cx="337720" cy="337720"/>
          </a:xfrm>
          <a:prstGeom prst="ellipse">
            <a:avLst/>
          </a:prstGeom>
          <a:solidFill>
            <a:schemeClr val="accent2">
              <a:alpha val="50000"/>
            </a:schemeClr>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27" name="Oval 126">
            <a:extLst>
              <a:ext uri="{FF2B5EF4-FFF2-40B4-BE49-F238E27FC236}">
                <a16:creationId xmlns:a16="http://schemas.microsoft.com/office/drawing/2014/main" id="{170C23AB-D88D-4EC4-BC4F-6192481F13EA}"/>
              </a:ext>
            </a:extLst>
          </p:cNvPr>
          <p:cNvSpPr/>
          <p:nvPr/>
        </p:nvSpPr>
        <p:spPr bwMode="gray">
          <a:xfrm>
            <a:off x="9612642" y="2099402"/>
            <a:ext cx="337720" cy="337720"/>
          </a:xfrm>
          <a:prstGeom prst="ellipse">
            <a:avLst/>
          </a:prstGeom>
          <a:solidFill>
            <a:schemeClr val="accent2">
              <a:alpha val="50000"/>
            </a:schemeClr>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28" name="Oval 127">
            <a:extLst>
              <a:ext uri="{FF2B5EF4-FFF2-40B4-BE49-F238E27FC236}">
                <a16:creationId xmlns:a16="http://schemas.microsoft.com/office/drawing/2014/main" id="{05DE1E3C-6E9C-4436-A0D8-3EEEE3E9410E}"/>
              </a:ext>
            </a:extLst>
          </p:cNvPr>
          <p:cNvSpPr/>
          <p:nvPr/>
        </p:nvSpPr>
        <p:spPr bwMode="gray">
          <a:xfrm>
            <a:off x="8374079" y="3201252"/>
            <a:ext cx="337720" cy="337720"/>
          </a:xfrm>
          <a:prstGeom prst="ellipse">
            <a:avLst/>
          </a:prstGeom>
          <a:solidFill>
            <a:schemeClr val="accent2">
              <a:alpha val="50000"/>
            </a:schemeClr>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29" name="Oval 128">
            <a:extLst>
              <a:ext uri="{FF2B5EF4-FFF2-40B4-BE49-F238E27FC236}">
                <a16:creationId xmlns:a16="http://schemas.microsoft.com/office/drawing/2014/main" id="{3352DB30-B324-4BD0-9D0A-524C57708175}"/>
              </a:ext>
            </a:extLst>
          </p:cNvPr>
          <p:cNvSpPr/>
          <p:nvPr/>
        </p:nvSpPr>
        <p:spPr bwMode="gray">
          <a:xfrm>
            <a:off x="8298202" y="4178252"/>
            <a:ext cx="773788" cy="773788"/>
          </a:xfrm>
          <a:prstGeom prst="ellipse">
            <a:avLst/>
          </a:prstGeom>
          <a:solidFill>
            <a:schemeClr val="accent2">
              <a:alpha val="50000"/>
            </a:schemeClr>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30" name="Oval 129">
            <a:extLst>
              <a:ext uri="{FF2B5EF4-FFF2-40B4-BE49-F238E27FC236}">
                <a16:creationId xmlns:a16="http://schemas.microsoft.com/office/drawing/2014/main" id="{6E5A7F7B-55E5-41C1-8B56-E797699B9100}"/>
              </a:ext>
            </a:extLst>
          </p:cNvPr>
          <p:cNvSpPr/>
          <p:nvPr/>
        </p:nvSpPr>
        <p:spPr bwMode="gray">
          <a:xfrm>
            <a:off x="6915592" y="3957953"/>
            <a:ext cx="588340" cy="588340"/>
          </a:xfrm>
          <a:prstGeom prst="ellipse">
            <a:avLst/>
          </a:prstGeom>
          <a:solidFill>
            <a:schemeClr val="accent2">
              <a:alpha val="50000"/>
            </a:schemeClr>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31" name="Oval 130">
            <a:extLst>
              <a:ext uri="{FF2B5EF4-FFF2-40B4-BE49-F238E27FC236}">
                <a16:creationId xmlns:a16="http://schemas.microsoft.com/office/drawing/2014/main" id="{4AD48AB2-97C1-4597-9D62-3CB64F7A5016}"/>
              </a:ext>
            </a:extLst>
          </p:cNvPr>
          <p:cNvSpPr/>
          <p:nvPr/>
        </p:nvSpPr>
        <p:spPr bwMode="gray">
          <a:xfrm>
            <a:off x="4387892" y="2119079"/>
            <a:ext cx="578529" cy="578529"/>
          </a:xfrm>
          <a:prstGeom prst="ellipse">
            <a:avLst/>
          </a:prstGeom>
          <a:solidFill>
            <a:schemeClr val="accent2">
              <a:alpha val="50000"/>
            </a:schemeClr>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pic>
        <p:nvPicPr>
          <p:cNvPr id="132" name="Picture 131" descr="A picture containing red, cake, food, piece&#10;&#10;Description automatically generated">
            <a:extLst>
              <a:ext uri="{FF2B5EF4-FFF2-40B4-BE49-F238E27FC236}">
                <a16:creationId xmlns:a16="http://schemas.microsoft.com/office/drawing/2014/main" id="{85340F19-6B53-4931-BFA6-3909254F61D6}"/>
              </a:ext>
            </a:extLst>
          </p:cNvPr>
          <p:cNvPicPr>
            <a:picLocks noChangeAspect="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bwMode="gray">
          <a:xfrm>
            <a:off x="4772215" y="2319341"/>
            <a:ext cx="2998416" cy="2998416"/>
          </a:xfrm>
          <a:prstGeom prst="rect">
            <a:avLst/>
          </a:prstGeom>
        </p:spPr>
      </p:pic>
    </p:spTree>
    <p:extLst>
      <p:ext uri="{BB962C8B-B14F-4D97-AF65-F5344CB8AC3E}">
        <p14:creationId xmlns:p14="http://schemas.microsoft.com/office/powerpoint/2010/main" val="880653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23" presetClass="entr" presetSubtype="16" fill="hold" grpId="0" nodeType="withEffect">
                                  <p:stCondLst>
                                    <p:cond delay="250"/>
                                  </p:stCondLst>
                                  <p:childTnLst>
                                    <p:set>
                                      <p:cBhvr>
                                        <p:cTn id="9" dur="1" fill="hold">
                                          <p:stCondLst>
                                            <p:cond delay="0"/>
                                          </p:stCondLst>
                                        </p:cTn>
                                        <p:tgtEl>
                                          <p:spTgt spid="89"/>
                                        </p:tgtEl>
                                        <p:attrNameLst>
                                          <p:attrName>style.visibility</p:attrName>
                                        </p:attrNameLst>
                                      </p:cBhvr>
                                      <p:to>
                                        <p:strVal val="visible"/>
                                      </p:to>
                                    </p:set>
                                    <p:anim calcmode="lin" valueType="num">
                                      <p:cBhvr>
                                        <p:cTn id="10" dur="500" fill="hold"/>
                                        <p:tgtEl>
                                          <p:spTgt spid="89"/>
                                        </p:tgtEl>
                                        <p:attrNameLst>
                                          <p:attrName>ppt_w</p:attrName>
                                        </p:attrNameLst>
                                      </p:cBhvr>
                                      <p:tavLst>
                                        <p:tav tm="0">
                                          <p:val>
                                            <p:fltVal val="0"/>
                                          </p:val>
                                        </p:tav>
                                        <p:tav tm="100000">
                                          <p:val>
                                            <p:strVal val="#ppt_w"/>
                                          </p:val>
                                        </p:tav>
                                      </p:tavLst>
                                    </p:anim>
                                    <p:anim calcmode="lin" valueType="num">
                                      <p:cBhvr>
                                        <p:cTn id="11" dur="500" fill="hold"/>
                                        <p:tgtEl>
                                          <p:spTgt spid="89"/>
                                        </p:tgtEl>
                                        <p:attrNameLst>
                                          <p:attrName>ppt_h</p:attrName>
                                        </p:attrNameLst>
                                      </p:cBhvr>
                                      <p:tavLst>
                                        <p:tav tm="0">
                                          <p:val>
                                            <p:fltVal val="0"/>
                                          </p:val>
                                        </p:tav>
                                        <p:tav tm="100000">
                                          <p:val>
                                            <p:strVal val="#ppt_h"/>
                                          </p:val>
                                        </p:tav>
                                      </p:tavLst>
                                    </p:anim>
                                  </p:childTnLst>
                                </p:cTn>
                              </p:par>
                            </p:childTnLst>
                          </p:cTn>
                        </p:par>
                        <p:par>
                          <p:cTn id="12" fill="hold">
                            <p:stCondLst>
                              <p:cond delay="750"/>
                            </p:stCondLst>
                            <p:childTnLst>
                              <p:par>
                                <p:cTn id="13" presetID="23" presetClass="entr" presetSubtype="16" fill="hold" grpId="0" nodeType="afterEffect">
                                  <p:stCondLst>
                                    <p:cond delay="0"/>
                                  </p:stCondLst>
                                  <p:childTnLst>
                                    <p:set>
                                      <p:cBhvr>
                                        <p:cTn id="14" dur="1" fill="hold">
                                          <p:stCondLst>
                                            <p:cond delay="0"/>
                                          </p:stCondLst>
                                        </p:cTn>
                                        <p:tgtEl>
                                          <p:spTgt spid="90"/>
                                        </p:tgtEl>
                                        <p:attrNameLst>
                                          <p:attrName>style.visibility</p:attrName>
                                        </p:attrNameLst>
                                      </p:cBhvr>
                                      <p:to>
                                        <p:strVal val="visible"/>
                                      </p:to>
                                    </p:set>
                                    <p:anim calcmode="lin" valueType="num">
                                      <p:cBhvr>
                                        <p:cTn id="15" dur="250" fill="hold"/>
                                        <p:tgtEl>
                                          <p:spTgt spid="90"/>
                                        </p:tgtEl>
                                        <p:attrNameLst>
                                          <p:attrName>ppt_w</p:attrName>
                                        </p:attrNameLst>
                                      </p:cBhvr>
                                      <p:tavLst>
                                        <p:tav tm="0">
                                          <p:val>
                                            <p:fltVal val="0"/>
                                          </p:val>
                                        </p:tav>
                                        <p:tav tm="100000">
                                          <p:val>
                                            <p:strVal val="#ppt_w"/>
                                          </p:val>
                                        </p:tav>
                                      </p:tavLst>
                                    </p:anim>
                                    <p:anim calcmode="lin" valueType="num">
                                      <p:cBhvr>
                                        <p:cTn id="16" dur="250" fill="hold"/>
                                        <p:tgtEl>
                                          <p:spTgt spid="90"/>
                                        </p:tgtEl>
                                        <p:attrNameLst>
                                          <p:attrName>ppt_h</p:attrName>
                                        </p:attrNameLst>
                                      </p:cBhvr>
                                      <p:tavLst>
                                        <p:tav tm="0">
                                          <p:val>
                                            <p:fltVal val="0"/>
                                          </p:val>
                                        </p:tav>
                                        <p:tav tm="100000">
                                          <p:val>
                                            <p:strVal val="#ppt_h"/>
                                          </p:val>
                                        </p:tav>
                                      </p:tavLst>
                                    </p:anim>
                                  </p:childTnLst>
                                </p:cTn>
                              </p:par>
                              <p:par>
                                <p:cTn id="17" presetID="23" presetClass="entr" presetSubtype="16" fill="hold" grpId="0" nodeType="withEffect">
                                  <p:stCondLst>
                                    <p:cond delay="0"/>
                                  </p:stCondLst>
                                  <p:childTnLst>
                                    <p:set>
                                      <p:cBhvr>
                                        <p:cTn id="18" dur="1" fill="hold">
                                          <p:stCondLst>
                                            <p:cond delay="0"/>
                                          </p:stCondLst>
                                        </p:cTn>
                                        <p:tgtEl>
                                          <p:spTgt spid="103"/>
                                        </p:tgtEl>
                                        <p:attrNameLst>
                                          <p:attrName>style.visibility</p:attrName>
                                        </p:attrNameLst>
                                      </p:cBhvr>
                                      <p:to>
                                        <p:strVal val="visible"/>
                                      </p:to>
                                    </p:set>
                                    <p:anim calcmode="lin" valueType="num">
                                      <p:cBhvr>
                                        <p:cTn id="19" dur="500" fill="hold"/>
                                        <p:tgtEl>
                                          <p:spTgt spid="103"/>
                                        </p:tgtEl>
                                        <p:attrNameLst>
                                          <p:attrName>ppt_w</p:attrName>
                                        </p:attrNameLst>
                                      </p:cBhvr>
                                      <p:tavLst>
                                        <p:tav tm="0">
                                          <p:val>
                                            <p:fltVal val="0"/>
                                          </p:val>
                                        </p:tav>
                                        <p:tav tm="100000">
                                          <p:val>
                                            <p:strVal val="#ppt_w"/>
                                          </p:val>
                                        </p:tav>
                                      </p:tavLst>
                                    </p:anim>
                                    <p:anim calcmode="lin" valueType="num">
                                      <p:cBhvr>
                                        <p:cTn id="20" dur="500" fill="hold"/>
                                        <p:tgtEl>
                                          <p:spTgt spid="103"/>
                                        </p:tgtEl>
                                        <p:attrNameLst>
                                          <p:attrName>ppt_h</p:attrName>
                                        </p:attrNameLst>
                                      </p:cBhvr>
                                      <p:tavLst>
                                        <p:tav tm="0">
                                          <p:val>
                                            <p:fltVal val="0"/>
                                          </p:val>
                                        </p:tav>
                                        <p:tav tm="100000">
                                          <p:val>
                                            <p:strVal val="#ppt_h"/>
                                          </p:val>
                                        </p:tav>
                                      </p:tavLst>
                                    </p:anim>
                                  </p:childTnLst>
                                </p:cTn>
                              </p:par>
                            </p:childTnLst>
                          </p:cTn>
                        </p:par>
                        <p:par>
                          <p:cTn id="21" fill="hold">
                            <p:stCondLst>
                              <p:cond delay="1250"/>
                            </p:stCondLst>
                            <p:childTnLst>
                              <p:par>
                                <p:cTn id="22" presetID="23" presetClass="entr" presetSubtype="16" fill="hold" grpId="0" nodeType="afterEffect">
                                  <p:stCondLst>
                                    <p:cond delay="0"/>
                                  </p:stCondLst>
                                  <p:childTnLst>
                                    <p:set>
                                      <p:cBhvr>
                                        <p:cTn id="23" dur="1" fill="hold">
                                          <p:stCondLst>
                                            <p:cond delay="0"/>
                                          </p:stCondLst>
                                        </p:cTn>
                                        <p:tgtEl>
                                          <p:spTgt spid="110"/>
                                        </p:tgtEl>
                                        <p:attrNameLst>
                                          <p:attrName>style.visibility</p:attrName>
                                        </p:attrNameLst>
                                      </p:cBhvr>
                                      <p:to>
                                        <p:strVal val="visible"/>
                                      </p:to>
                                    </p:set>
                                    <p:anim calcmode="lin" valueType="num">
                                      <p:cBhvr>
                                        <p:cTn id="24" dur="250" fill="hold"/>
                                        <p:tgtEl>
                                          <p:spTgt spid="110"/>
                                        </p:tgtEl>
                                        <p:attrNameLst>
                                          <p:attrName>ppt_w</p:attrName>
                                        </p:attrNameLst>
                                      </p:cBhvr>
                                      <p:tavLst>
                                        <p:tav tm="0">
                                          <p:val>
                                            <p:fltVal val="0"/>
                                          </p:val>
                                        </p:tav>
                                        <p:tav tm="100000">
                                          <p:val>
                                            <p:strVal val="#ppt_w"/>
                                          </p:val>
                                        </p:tav>
                                      </p:tavLst>
                                    </p:anim>
                                    <p:anim calcmode="lin" valueType="num">
                                      <p:cBhvr>
                                        <p:cTn id="25" dur="250" fill="hold"/>
                                        <p:tgtEl>
                                          <p:spTgt spid="110"/>
                                        </p:tgtEl>
                                        <p:attrNameLst>
                                          <p:attrName>ppt_h</p:attrName>
                                        </p:attrNameLst>
                                      </p:cBhvr>
                                      <p:tavLst>
                                        <p:tav tm="0">
                                          <p:val>
                                            <p:fltVal val="0"/>
                                          </p:val>
                                        </p:tav>
                                        <p:tav tm="100000">
                                          <p:val>
                                            <p:strVal val="#ppt_h"/>
                                          </p:val>
                                        </p:tav>
                                      </p:tavLst>
                                    </p:anim>
                                  </p:childTnLst>
                                </p:cTn>
                              </p:par>
                            </p:childTnLst>
                          </p:cTn>
                        </p:par>
                        <p:par>
                          <p:cTn id="26" fill="hold">
                            <p:stCondLst>
                              <p:cond delay="1500"/>
                            </p:stCondLst>
                            <p:childTnLst>
                              <p:par>
                                <p:cTn id="27" presetID="23" presetClass="entr" presetSubtype="16" fill="hold" grpId="0" nodeType="afterEffect">
                                  <p:stCondLst>
                                    <p:cond delay="0"/>
                                  </p:stCondLst>
                                  <p:childTnLst>
                                    <p:set>
                                      <p:cBhvr>
                                        <p:cTn id="28" dur="1" fill="hold">
                                          <p:stCondLst>
                                            <p:cond delay="0"/>
                                          </p:stCondLst>
                                        </p:cTn>
                                        <p:tgtEl>
                                          <p:spTgt spid="108"/>
                                        </p:tgtEl>
                                        <p:attrNameLst>
                                          <p:attrName>style.visibility</p:attrName>
                                        </p:attrNameLst>
                                      </p:cBhvr>
                                      <p:to>
                                        <p:strVal val="visible"/>
                                      </p:to>
                                    </p:set>
                                    <p:anim calcmode="lin" valueType="num">
                                      <p:cBhvr>
                                        <p:cTn id="29" dur="250" fill="hold"/>
                                        <p:tgtEl>
                                          <p:spTgt spid="108"/>
                                        </p:tgtEl>
                                        <p:attrNameLst>
                                          <p:attrName>ppt_w</p:attrName>
                                        </p:attrNameLst>
                                      </p:cBhvr>
                                      <p:tavLst>
                                        <p:tav tm="0">
                                          <p:val>
                                            <p:fltVal val="0"/>
                                          </p:val>
                                        </p:tav>
                                        <p:tav tm="100000">
                                          <p:val>
                                            <p:strVal val="#ppt_w"/>
                                          </p:val>
                                        </p:tav>
                                      </p:tavLst>
                                    </p:anim>
                                    <p:anim calcmode="lin" valueType="num">
                                      <p:cBhvr>
                                        <p:cTn id="30" dur="250" fill="hold"/>
                                        <p:tgtEl>
                                          <p:spTgt spid="108"/>
                                        </p:tgtEl>
                                        <p:attrNameLst>
                                          <p:attrName>ppt_h</p:attrName>
                                        </p:attrNameLst>
                                      </p:cBhvr>
                                      <p:tavLst>
                                        <p:tav tm="0">
                                          <p:val>
                                            <p:fltVal val="0"/>
                                          </p:val>
                                        </p:tav>
                                        <p:tav tm="100000">
                                          <p:val>
                                            <p:strVal val="#ppt_h"/>
                                          </p:val>
                                        </p:tav>
                                      </p:tavLst>
                                    </p:anim>
                                  </p:childTnLst>
                                </p:cTn>
                              </p:par>
                              <p:par>
                                <p:cTn id="31" presetID="23" presetClass="entr" presetSubtype="16" fill="hold" grpId="0" nodeType="withEffect">
                                  <p:stCondLst>
                                    <p:cond delay="0"/>
                                  </p:stCondLst>
                                  <p:childTnLst>
                                    <p:set>
                                      <p:cBhvr>
                                        <p:cTn id="32" dur="1" fill="hold">
                                          <p:stCondLst>
                                            <p:cond delay="0"/>
                                          </p:stCondLst>
                                        </p:cTn>
                                        <p:tgtEl>
                                          <p:spTgt spid="117"/>
                                        </p:tgtEl>
                                        <p:attrNameLst>
                                          <p:attrName>style.visibility</p:attrName>
                                        </p:attrNameLst>
                                      </p:cBhvr>
                                      <p:to>
                                        <p:strVal val="visible"/>
                                      </p:to>
                                    </p:set>
                                    <p:anim calcmode="lin" valueType="num">
                                      <p:cBhvr>
                                        <p:cTn id="33" dur="500" fill="hold"/>
                                        <p:tgtEl>
                                          <p:spTgt spid="117"/>
                                        </p:tgtEl>
                                        <p:attrNameLst>
                                          <p:attrName>ppt_w</p:attrName>
                                        </p:attrNameLst>
                                      </p:cBhvr>
                                      <p:tavLst>
                                        <p:tav tm="0">
                                          <p:val>
                                            <p:fltVal val="0"/>
                                          </p:val>
                                        </p:tav>
                                        <p:tav tm="100000">
                                          <p:val>
                                            <p:strVal val="#ppt_w"/>
                                          </p:val>
                                        </p:tav>
                                      </p:tavLst>
                                    </p:anim>
                                    <p:anim calcmode="lin" valueType="num">
                                      <p:cBhvr>
                                        <p:cTn id="34" dur="500" fill="hold"/>
                                        <p:tgtEl>
                                          <p:spTgt spid="117"/>
                                        </p:tgtEl>
                                        <p:attrNameLst>
                                          <p:attrName>ppt_h</p:attrName>
                                        </p:attrNameLst>
                                      </p:cBhvr>
                                      <p:tavLst>
                                        <p:tav tm="0">
                                          <p:val>
                                            <p:fltVal val="0"/>
                                          </p:val>
                                        </p:tav>
                                        <p:tav tm="100000">
                                          <p:val>
                                            <p:strVal val="#ppt_h"/>
                                          </p:val>
                                        </p:tav>
                                      </p:tavLst>
                                    </p:anim>
                                  </p:childTnLst>
                                </p:cTn>
                              </p:par>
                            </p:childTnLst>
                          </p:cTn>
                        </p:par>
                        <p:par>
                          <p:cTn id="35" fill="hold">
                            <p:stCondLst>
                              <p:cond delay="2000"/>
                            </p:stCondLst>
                            <p:childTnLst>
                              <p:par>
                                <p:cTn id="36" presetID="23" presetClass="entr" presetSubtype="16" fill="hold" grpId="0" nodeType="afterEffect">
                                  <p:stCondLst>
                                    <p:cond delay="0"/>
                                  </p:stCondLst>
                                  <p:childTnLst>
                                    <p:set>
                                      <p:cBhvr>
                                        <p:cTn id="37" dur="1" fill="hold">
                                          <p:stCondLst>
                                            <p:cond delay="0"/>
                                          </p:stCondLst>
                                        </p:cTn>
                                        <p:tgtEl>
                                          <p:spTgt spid="102"/>
                                        </p:tgtEl>
                                        <p:attrNameLst>
                                          <p:attrName>style.visibility</p:attrName>
                                        </p:attrNameLst>
                                      </p:cBhvr>
                                      <p:to>
                                        <p:strVal val="visible"/>
                                      </p:to>
                                    </p:set>
                                    <p:anim calcmode="lin" valueType="num">
                                      <p:cBhvr>
                                        <p:cTn id="38" dur="500" fill="hold"/>
                                        <p:tgtEl>
                                          <p:spTgt spid="102"/>
                                        </p:tgtEl>
                                        <p:attrNameLst>
                                          <p:attrName>ppt_w</p:attrName>
                                        </p:attrNameLst>
                                      </p:cBhvr>
                                      <p:tavLst>
                                        <p:tav tm="0">
                                          <p:val>
                                            <p:fltVal val="0"/>
                                          </p:val>
                                        </p:tav>
                                        <p:tav tm="100000">
                                          <p:val>
                                            <p:strVal val="#ppt_w"/>
                                          </p:val>
                                        </p:tav>
                                      </p:tavLst>
                                    </p:anim>
                                    <p:anim calcmode="lin" valueType="num">
                                      <p:cBhvr>
                                        <p:cTn id="39" dur="500" fill="hold"/>
                                        <p:tgtEl>
                                          <p:spTgt spid="102"/>
                                        </p:tgtEl>
                                        <p:attrNameLst>
                                          <p:attrName>ppt_h</p:attrName>
                                        </p:attrNameLst>
                                      </p:cBhvr>
                                      <p:tavLst>
                                        <p:tav tm="0">
                                          <p:val>
                                            <p:fltVal val="0"/>
                                          </p:val>
                                        </p:tav>
                                        <p:tav tm="100000">
                                          <p:val>
                                            <p:strVal val="#ppt_h"/>
                                          </p:val>
                                        </p:tav>
                                      </p:tavLst>
                                    </p:anim>
                                  </p:childTnLst>
                                </p:cTn>
                              </p:par>
                            </p:childTnLst>
                          </p:cTn>
                        </p:par>
                        <p:par>
                          <p:cTn id="40" fill="hold">
                            <p:stCondLst>
                              <p:cond delay="2500"/>
                            </p:stCondLst>
                            <p:childTnLst>
                              <p:par>
                                <p:cTn id="41" presetID="23" presetClass="entr" presetSubtype="16" fill="hold" grpId="0" nodeType="afterEffect">
                                  <p:stCondLst>
                                    <p:cond delay="0"/>
                                  </p:stCondLst>
                                  <p:childTnLst>
                                    <p:set>
                                      <p:cBhvr>
                                        <p:cTn id="42" dur="1" fill="hold">
                                          <p:stCondLst>
                                            <p:cond delay="0"/>
                                          </p:stCondLst>
                                        </p:cTn>
                                        <p:tgtEl>
                                          <p:spTgt spid="118"/>
                                        </p:tgtEl>
                                        <p:attrNameLst>
                                          <p:attrName>style.visibility</p:attrName>
                                        </p:attrNameLst>
                                      </p:cBhvr>
                                      <p:to>
                                        <p:strVal val="visible"/>
                                      </p:to>
                                    </p:set>
                                    <p:anim calcmode="lin" valueType="num">
                                      <p:cBhvr>
                                        <p:cTn id="43" dur="250" fill="hold"/>
                                        <p:tgtEl>
                                          <p:spTgt spid="118"/>
                                        </p:tgtEl>
                                        <p:attrNameLst>
                                          <p:attrName>ppt_w</p:attrName>
                                        </p:attrNameLst>
                                      </p:cBhvr>
                                      <p:tavLst>
                                        <p:tav tm="0">
                                          <p:val>
                                            <p:fltVal val="0"/>
                                          </p:val>
                                        </p:tav>
                                        <p:tav tm="100000">
                                          <p:val>
                                            <p:strVal val="#ppt_w"/>
                                          </p:val>
                                        </p:tav>
                                      </p:tavLst>
                                    </p:anim>
                                    <p:anim calcmode="lin" valueType="num">
                                      <p:cBhvr>
                                        <p:cTn id="44" dur="250" fill="hold"/>
                                        <p:tgtEl>
                                          <p:spTgt spid="118"/>
                                        </p:tgtEl>
                                        <p:attrNameLst>
                                          <p:attrName>ppt_h</p:attrName>
                                        </p:attrNameLst>
                                      </p:cBhvr>
                                      <p:tavLst>
                                        <p:tav tm="0">
                                          <p:val>
                                            <p:fltVal val="0"/>
                                          </p:val>
                                        </p:tav>
                                        <p:tav tm="100000">
                                          <p:val>
                                            <p:strVal val="#ppt_h"/>
                                          </p:val>
                                        </p:tav>
                                      </p:tavLst>
                                    </p:anim>
                                  </p:childTnLst>
                                </p:cTn>
                              </p:par>
                              <p:par>
                                <p:cTn id="45" presetID="23" presetClass="entr" presetSubtype="16" fill="hold" grpId="0" nodeType="withEffect">
                                  <p:stCondLst>
                                    <p:cond delay="0"/>
                                  </p:stCondLst>
                                  <p:childTnLst>
                                    <p:set>
                                      <p:cBhvr>
                                        <p:cTn id="46" dur="1" fill="hold">
                                          <p:stCondLst>
                                            <p:cond delay="0"/>
                                          </p:stCondLst>
                                        </p:cTn>
                                        <p:tgtEl>
                                          <p:spTgt spid="119"/>
                                        </p:tgtEl>
                                        <p:attrNameLst>
                                          <p:attrName>style.visibility</p:attrName>
                                        </p:attrNameLst>
                                      </p:cBhvr>
                                      <p:to>
                                        <p:strVal val="visible"/>
                                      </p:to>
                                    </p:set>
                                    <p:anim calcmode="lin" valueType="num">
                                      <p:cBhvr>
                                        <p:cTn id="47" dur="500" fill="hold"/>
                                        <p:tgtEl>
                                          <p:spTgt spid="119"/>
                                        </p:tgtEl>
                                        <p:attrNameLst>
                                          <p:attrName>ppt_w</p:attrName>
                                        </p:attrNameLst>
                                      </p:cBhvr>
                                      <p:tavLst>
                                        <p:tav tm="0">
                                          <p:val>
                                            <p:fltVal val="0"/>
                                          </p:val>
                                        </p:tav>
                                        <p:tav tm="100000">
                                          <p:val>
                                            <p:strVal val="#ppt_w"/>
                                          </p:val>
                                        </p:tav>
                                      </p:tavLst>
                                    </p:anim>
                                    <p:anim calcmode="lin" valueType="num">
                                      <p:cBhvr>
                                        <p:cTn id="48" dur="500" fill="hold"/>
                                        <p:tgtEl>
                                          <p:spTgt spid="119"/>
                                        </p:tgtEl>
                                        <p:attrNameLst>
                                          <p:attrName>ppt_h</p:attrName>
                                        </p:attrNameLst>
                                      </p:cBhvr>
                                      <p:tavLst>
                                        <p:tav tm="0">
                                          <p:val>
                                            <p:fltVal val="0"/>
                                          </p:val>
                                        </p:tav>
                                        <p:tav tm="100000">
                                          <p:val>
                                            <p:strVal val="#ppt_h"/>
                                          </p:val>
                                        </p:tav>
                                      </p:tavLst>
                                    </p:anim>
                                  </p:childTnLst>
                                </p:cTn>
                              </p:par>
                            </p:childTnLst>
                          </p:cTn>
                        </p:par>
                        <p:par>
                          <p:cTn id="49" fill="hold">
                            <p:stCondLst>
                              <p:cond delay="3000"/>
                            </p:stCondLst>
                            <p:childTnLst>
                              <p:par>
                                <p:cTn id="50" presetID="23" presetClass="entr" presetSubtype="16" fill="hold" grpId="0" nodeType="afterEffect">
                                  <p:stCondLst>
                                    <p:cond delay="0"/>
                                  </p:stCondLst>
                                  <p:childTnLst>
                                    <p:set>
                                      <p:cBhvr>
                                        <p:cTn id="51" dur="1" fill="hold">
                                          <p:stCondLst>
                                            <p:cond delay="0"/>
                                          </p:stCondLst>
                                        </p:cTn>
                                        <p:tgtEl>
                                          <p:spTgt spid="91"/>
                                        </p:tgtEl>
                                        <p:attrNameLst>
                                          <p:attrName>style.visibility</p:attrName>
                                        </p:attrNameLst>
                                      </p:cBhvr>
                                      <p:to>
                                        <p:strVal val="visible"/>
                                      </p:to>
                                    </p:set>
                                    <p:anim calcmode="lin" valueType="num">
                                      <p:cBhvr>
                                        <p:cTn id="52" dur="250" fill="hold"/>
                                        <p:tgtEl>
                                          <p:spTgt spid="91"/>
                                        </p:tgtEl>
                                        <p:attrNameLst>
                                          <p:attrName>ppt_w</p:attrName>
                                        </p:attrNameLst>
                                      </p:cBhvr>
                                      <p:tavLst>
                                        <p:tav tm="0">
                                          <p:val>
                                            <p:fltVal val="0"/>
                                          </p:val>
                                        </p:tav>
                                        <p:tav tm="100000">
                                          <p:val>
                                            <p:strVal val="#ppt_w"/>
                                          </p:val>
                                        </p:tav>
                                      </p:tavLst>
                                    </p:anim>
                                    <p:anim calcmode="lin" valueType="num">
                                      <p:cBhvr>
                                        <p:cTn id="53" dur="250" fill="hold"/>
                                        <p:tgtEl>
                                          <p:spTgt spid="91"/>
                                        </p:tgtEl>
                                        <p:attrNameLst>
                                          <p:attrName>ppt_h</p:attrName>
                                        </p:attrNameLst>
                                      </p:cBhvr>
                                      <p:tavLst>
                                        <p:tav tm="0">
                                          <p:val>
                                            <p:fltVal val="0"/>
                                          </p:val>
                                        </p:tav>
                                        <p:tav tm="100000">
                                          <p:val>
                                            <p:strVal val="#ppt_h"/>
                                          </p:val>
                                        </p:tav>
                                      </p:tavLst>
                                    </p:anim>
                                  </p:childTnLst>
                                </p:cTn>
                              </p:par>
                            </p:childTnLst>
                          </p:cTn>
                        </p:par>
                        <p:par>
                          <p:cTn id="54" fill="hold">
                            <p:stCondLst>
                              <p:cond delay="3250"/>
                            </p:stCondLst>
                            <p:childTnLst>
                              <p:par>
                                <p:cTn id="55" presetID="23" presetClass="entr" presetSubtype="16" fill="hold" grpId="0" nodeType="afterEffect">
                                  <p:stCondLst>
                                    <p:cond delay="0"/>
                                  </p:stCondLst>
                                  <p:childTnLst>
                                    <p:set>
                                      <p:cBhvr>
                                        <p:cTn id="56" dur="1" fill="hold">
                                          <p:stCondLst>
                                            <p:cond delay="0"/>
                                          </p:stCondLst>
                                        </p:cTn>
                                        <p:tgtEl>
                                          <p:spTgt spid="99"/>
                                        </p:tgtEl>
                                        <p:attrNameLst>
                                          <p:attrName>style.visibility</p:attrName>
                                        </p:attrNameLst>
                                      </p:cBhvr>
                                      <p:to>
                                        <p:strVal val="visible"/>
                                      </p:to>
                                    </p:set>
                                    <p:anim calcmode="lin" valueType="num">
                                      <p:cBhvr>
                                        <p:cTn id="57" dur="500" fill="hold"/>
                                        <p:tgtEl>
                                          <p:spTgt spid="99"/>
                                        </p:tgtEl>
                                        <p:attrNameLst>
                                          <p:attrName>ppt_w</p:attrName>
                                        </p:attrNameLst>
                                      </p:cBhvr>
                                      <p:tavLst>
                                        <p:tav tm="0">
                                          <p:val>
                                            <p:fltVal val="0"/>
                                          </p:val>
                                        </p:tav>
                                        <p:tav tm="100000">
                                          <p:val>
                                            <p:strVal val="#ppt_w"/>
                                          </p:val>
                                        </p:tav>
                                      </p:tavLst>
                                    </p:anim>
                                    <p:anim calcmode="lin" valueType="num">
                                      <p:cBhvr>
                                        <p:cTn id="58" dur="500" fill="hold"/>
                                        <p:tgtEl>
                                          <p:spTgt spid="99"/>
                                        </p:tgtEl>
                                        <p:attrNameLst>
                                          <p:attrName>ppt_h</p:attrName>
                                        </p:attrNameLst>
                                      </p:cBhvr>
                                      <p:tavLst>
                                        <p:tav tm="0">
                                          <p:val>
                                            <p:fltVal val="0"/>
                                          </p:val>
                                        </p:tav>
                                        <p:tav tm="100000">
                                          <p:val>
                                            <p:strVal val="#ppt_h"/>
                                          </p:val>
                                        </p:tav>
                                      </p:tavLst>
                                    </p:anim>
                                  </p:childTnLst>
                                </p:cTn>
                              </p:par>
                              <p:par>
                                <p:cTn id="59" presetID="23" presetClass="entr" presetSubtype="16" fill="hold" grpId="0" nodeType="withEffect">
                                  <p:stCondLst>
                                    <p:cond delay="0"/>
                                  </p:stCondLst>
                                  <p:childTnLst>
                                    <p:set>
                                      <p:cBhvr>
                                        <p:cTn id="60" dur="1" fill="hold">
                                          <p:stCondLst>
                                            <p:cond delay="0"/>
                                          </p:stCondLst>
                                        </p:cTn>
                                        <p:tgtEl>
                                          <p:spTgt spid="113"/>
                                        </p:tgtEl>
                                        <p:attrNameLst>
                                          <p:attrName>style.visibility</p:attrName>
                                        </p:attrNameLst>
                                      </p:cBhvr>
                                      <p:to>
                                        <p:strVal val="visible"/>
                                      </p:to>
                                    </p:set>
                                    <p:anim calcmode="lin" valueType="num">
                                      <p:cBhvr>
                                        <p:cTn id="61" dur="250" fill="hold"/>
                                        <p:tgtEl>
                                          <p:spTgt spid="113"/>
                                        </p:tgtEl>
                                        <p:attrNameLst>
                                          <p:attrName>ppt_w</p:attrName>
                                        </p:attrNameLst>
                                      </p:cBhvr>
                                      <p:tavLst>
                                        <p:tav tm="0">
                                          <p:val>
                                            <p:fltVal val="0"/>
                                          </p:val>
                                        </p:tav>
                                        <p:tav tm="100000">
                                          <p:val>
                                            <p:strVal val="#ppt_w"/>
                                          </p:val>
                                        </p:tav>
                                      </p:tavLst>
                                    </p:anim>
                                    <p:anim calcmode="lin" valueType="num">
                                      <p:cBhvr>
                                        <p:cTn id="62" dur="250" fill="hold"/>
                                        <p:tgtEl>
                                          <p:spTgt spid="113"/>
                                        </p:tgtEl>
                                        <p:attrNameLst>
                                          <p:attrName>ppt_h</p:attrName>
                                        </p:attrNameLst>
                                      </p:cBhvr>
                                      <p:tavLst>
                                        <p:tav tm="0">
                                          <p:val>
                                            <p:fltVal val="0"/>
                                          </p:val>
                                        </p:tav>
                                        <p:tav tm="100000">
                                          <p:val>
                                            <p:strVal val="#ppt_h"/>
                                          </p:val>
                                        </p:tav>
                                      </p:tavLst>
                                    </p:anim>
                                  </p:childTnLst>
                                </p:cTn>
                              </p:par>
                            </p:childTnLst>
                          </p:cTn>
                        </p:par>
                        <p:par>
                          <p:cTn id="63" fill="hold">
                            <p:stCondLst>
                              <p:cond delay="3750"/>
                            </p:stCondLst>
                            <p:childTnLst>
                              <p:par>
                                <p:cTn id="64" presetID="23" presetClass="entr" presetSubtype="16" fill="hold" grpId="0" nodeType="afterEffect">
                                  <p:stCondLst>
                                    <p:cond delay="0"/>
                                  </p:stCondLst>
                                  <p:childTnLst>
                                    <p:set>
                                      <p:cBhvr>
                                        <p:cTn id="65" dur="1" fill="hold">
                                          <p:stCondLst>
                                            <p:cond delay="0"/>
                                          </p:stCondLst>
                                        </p:cTn>
                                        <p:tgtEl>
                                          <p:spTgt spid="126"/>
                                        </p:tgtEl>
                                        <p:attrNameLst>
                                          <p:attrName>style.visibility</p:attrName>
                                        </p:attrNameLst>
                                      </p:cBhvr>
                                      <p:to>
                                        <p:strVal val="visible"/>
                                      </p:to>
                                    </p:set>
                                    <p:anim calcmode="lin" valueType="num">
                                      <p:cBhvr>
                                        <p:cTn id="66" dur="250" fill="hold"/>
                                        <p:tgtEl>
                                          <p:spTgt spid="126"/>
                                        </p:tgtEl>
                                        <p:attrNameLst>
                                          <p:attrName>ppt_w</p:attrName>
                                        </p:attrNameLst>
                                      </p:cBhvr>
                                      <p:tavLst>
                                        <p:tav tm="0">
                                          <p:val>
                                            <p:fltVal val="0"/>
                                          </p:val>
                                        </p:tav>
                                        <p:tav tm="100000">
                                          <p:val>
                                            <p:strVal val="#ppt_w"/>
                                          </p:val>
                                        </p:tav>
                                      </p:tavLst>
                                    </p:anim>
                                    <p:anim calcmode="lin" valueType="num">
                                      <p:cBhvr>
                                        <p:cTn id="67" dur="250" fill="hold"/>
                                        <p:tgtEl>
                                          <p:spTgt spid="126"/>
                                        </p:tgtEl>
                                        <p:attrNameLst>
                                          <p:attrName>ppt_h</p:attrName>
                                        </p:attrNameLst>
                                      </p:cBhvr>
                                      <p:tavLst>
                                        <p:tav tm="0">
                                          <p:val>
                                            <p:fltVal val="0"/>
                                          </p:val>
                                        </p:tav>
                                        <p:tav tm="100000">
                                          <p:val>
                                            <p:strVal val="#ppt_h"/>
                                          </p:val>
                                        </p:tav>
                                      </p:tavLst>
                                    </p:anim>
                                  </p:childTnLst>
                                </p:cTn>
                              </p:par>
                            </p:childTnLst>
                          </p:cTn>
                        </p:par>
                        <p:par>
                          <p:cTn id="68" fill="hold">
                            <p:stCondLst>
                              <p:cond delay="4000"/>
                            </p:stCondLst>
                            <p:childTnLst>
                              <p:par>
                                <p:cTn id="69" presetID="23" presetClass="entr" presetSubtype="16" fill="hold" grpId="0" nodeType="afterEffect">
                                  <p:stCondLst>
                                    <p:cond delay="0"/>
                                  </p:stCondLst>
                                  <p:childTnLst>
                                    <p:set>
                                      <p:cBhvr>
                                        <p:cTn id="70" dur="1" fill="hold">
                                          <p:stCondLst>
                                            <p:cond delay="0"/>
                                          </p:stCondLst>
                                        </p:cTn>
                                        <p:tgtEl>
                                          <p:spTgt spid="127"/>
                                        </p:tgtEl>
                                        <p:attrNameLst>
                                          <p:attrName>style.visibility</p:attrName>
                                        </p:attrNameLst>
                                      </p:cBhvr>
                                      <p:to>
                                        <p:strVal val="visible"/>
                                      </p:to>
                                    </p:set>
                                    <p:anim calcmode="lin" valueType="num">
                                      <p:cBhvr>
                                        <p:cTn id="71" dur="250" fill="hold"/>
                                        <p:tgtEl>
                                          <p:spTgt spid="127"/>
                                        </p:tgtEl>
                                        <p:attrNameLst>
                                          <p:attrName>ppt_w</p:attrName>
                                        </p:attrNameLst>
                                      </p:cBhvr>
                                      <p:tavLst>
                                        <p:tav tm="0">
                                          <p:val>
                                            <p:fltVal val="0"/>
                                          </p:val>
                                        </p:tav>
                                        <p:tav tm="100000">
                                          <p:val>
                                            <p:strVal val="#ppt_w"/>
                                          </p:val>
                                        </p:tav>
                                      </p:tavLst>
                                    </p:anim>
                                    <p:anim calcmode="lin" valueType="num">
                                      <p:cBhvr>
                                        <p:cTn id="72" dur="250" fill="hold"/>
                                        <p:tgtEl>
                                          <p:spTgt spid="127"/>
                                        </p:tgtEl>
                                        <p:attrNameLst>
                                          <p:attrName>ppt_h</p:attrName>
                                        </p:attrNameLst>
                                      </p:cBhvr>
                                      <p:tavLst>
                                        <p:tav tm="0">
                                          <p:val>
                                            <p:fltVal val="0"/>
                                          </p:val>
                                        </p:tav>
                                        <p:tav tm="100000">
                                          <p:val>
                                            <p:strVal val="#ppt_h"/>
                                          </p:val>
                                        </p:tav>
                                      </p:tavLst>
                                    </p:anim>
                                  </p:childTnLst>
                                </p:cTn>
                              </p:par>
                              <p:par>
                                <p:cTn id="73" presetID="23" presetClass="entr" presetSubtype="16" fill="hold" grpId="0" nodeType="withEffect">
                                  <p:stCondLst>
                                    <p:cond delay="0"/>
                                  </p:stCondLst>
                                  <p:childTnLst>
                                    <p:set>
                                      <p:cBhvr>
                                        <p:cTn id="74" dur="1" fill="hold">
                                          <p:stCondLst>
                                            <p:cond delay="0"/>
                                          </p:stCondLst>
                                        </p:cTn>
                                        <p:tgtEl>
                                          <p:spTgt spid="121"/>
                                        </p:tgtEl>
                                        <p:attrNameLst>
                                          <p:attrName>style.visibility</p:attrName>
                                        </p:attrNameLst>
                                      </p:cBhvr>
                                      <p:to>
                                        <p:strVal val="visible"/>
                                      </p:to>
                                    </p:set>
                                    <p:anim calcmode="lin" valueType="num">
                                      <p:cBhvr>
                                        <p:cTn id="75" dur="250" fill="hold"/>
                                        <p:tgtEl>
                                          <p:spTgt spid="121"/>
                                        </p:tgtEl>
                                        <p:attrNameLst>
                                          <p:attrName>ppt_w</p:attrName>
                                        </p:attrNameLst>
                                      </p:cBhvr>
                                      <p:tavLst>
                                        <p:tav tm="0">
                                          <p:val>
                                            <p:fltVal val="0"/>
                                          </p:val>
                                        </p:tav>
                                        <p:tav tm="100000">
                                          <p:val>
                                            <p:strVal val="#ppt_w"/>
                                          </p:val>
                                        </p:tav>
                                      </p:tavLst>
                                    </p:anim>
                                    <p:anim calcmode="lin" valueType="num">
                                      <p:cBhvr>
                                        <p:cTn id="76" dur="250" fill="hold"/>
                                        <p:tgtEl>
                                          <p:spTgt spid="121"/>
                                        </p:tgtEl>
                                        <p:attrNameLst>
                                          <p:attrName>ppt_h</p:attrName>
                                        </p:attrNameLst>
                                      </p:cBhvr>
                                      <p:tavLst>
                                        <p:tav tm="0">
                                          <p:val>
                                            <p:fltVal val="0"/>
                                          </p:val>
                                        </p:tav>
                                        <p:tav tm="100000">
                                          <p:val>
                                            <p:strVal val="#ppt_h"/>
                                          </p:val>
                                        </p:tav>
                                      </p:tavLst>
                                    </p:anim>
                                  </p:childTnLst>
                                </p:cTn>
                              </p:par>
                            </p:childTnLst>
                          </p:cTn>
                        </p:par>
                        <p:par>
                          <p:cTn id="77" fill="hold">
                            <p:stCondLst>
                              <p:cond delay="4250"/>
                            </p:stCondLst>
                            <p:childTnLst>
                              <p:par>
                                <p:cTn id="78" presetID="23" presetClass="entr" presetSubtype="16" fill="hold" grpId="0" nodeType="afterEffect">
                                  <p:stCondLst>
                                    <p:cond delay="0"/>
                                  </p:stCondLst>
                                  <p:childTnLst>
                                    <p:set>
                                      <p:cBhvr>
                                        <p:cTn id="79" dur="1" fill="hold">
                                          <p:stCondLst>
                                            <p:cond delay="0"/>
                                          </p:stCondLst>
                                        </p:cTn>
                                        <p:tgtEl>
                                          <p:spTgt spid="124"/>
                                        </p:tgtEl>
                                        <p:attrNameLst>
                                          <p:attrName>style.visibility</p:attrName>
                                        </p:attrNameLst>
                                      </p:cBhvr>
                                      <p:to>
                                        <p:strVal val="visible"/>
                                      </p:to>
                                    </p:set>
                                    <p:anim calcmode="lin" valueType="num">
                                      <p:cBhvr>
                                        <p:cTn id="80" dur="500" fill="hold"/>
                                        <p:tgtEl>
                                          <p:spTgt spid="124"/>
                                        </p:tgtEl>
                                        <p:attrNameLst>
                                          <p:attrName>ppt_w</p:attrName>
                                        </p:attrNameLst>
                                      </p:cBhvr>
                                      <p:tavLst>
                                        <p:tav tm="0">
                                          <p:val>
                                            <p:fltVal val="0"/>
                                          </p:val>
                                        </p:tav>
                                        <p:tav tm="100000">
                                          <p:val>
                                            <p:strVal val="#ppt_w"/>
                                          </p:val>
                                        </p:tav>
                                      </p:tavLst>
                                    </p:anim>
                                    <p:anim calcmode="lin" valueType="num">
                                      <p:cBhvr>
                                        <p:cTn id="81" dur="500" fill="hold"/>
                                        <p:tgtEl>
                                          <p:spTgt spid="124"/>
                                        </p:tgtEl>
                                        <p:attrNameLst>
                                          <p:attrName>ppt_h</p:attrName>
                                        </p:attrNameLst>
                                      </p:cBhvr>
                                      <p:tavLst>
                                        <p:tav tm="0">
                                          <p:val>
                                            <p:fltVal val="0"/>
                                          </p:val>
                                        </p:tav>
                                        <p:tav tm="100000">
                                          <p:val>
                                            <p:strVal val="#ppt_h"/>
                                          </p:val>
                                        </p:tav>
                                      </p:tavLst>
                                    </p:anim>
                                  </p:childTnLst>
                                </p:cTn>
                              </p:par>
                              <p:par>
                                <p:cTn id="82" presetID="23" presetClass="entr" presetSubtype="16" fill="hold" grpId="0" nodeType="withEffect">
                                  <p:stCondLst>
                                    <p:cond delay="0"/>
                                  </p:stCondLst>
                                  <p:childTnLst>
                                    <p:set>
                                      <p:cBhvr>
                                        <p:cTn id="83" dur="1" fill="hold">
                                          <p:stCondLst>
                                            <p:cond delay="0"/>
                                          </p:stCondLst>
                                        </p:cTn>
                                        <p:tgtEl>
                                          <p:spTgt spid="95"/>
                                        </p:tgtEl>
                                        <p:attrNameLst>
                                          <p:attrName>style.visibility</p:attrName>
                                        </p:attrNameLst>
                                      </p:cBhvr>
                                      <p:to>
                                        <p:strVal val="visible"/>
                                      </p:to>
                                    </p:set>
                                    <p:anim calcmode="lin" valueType="num">
                                      <p:cBhvr>
                                        <p:cTn id="84" dur="250" fill="hold"/>
                                        <p:tgtEl>
                                          <p:spTgt spid="95"/>
                                        </p:tgtEl>
                                        <p:attrNameLst>
                                          <p:attrName>ppt_w</p:attrName>
                                        </p:attrNameLst>
                                      </p:cBhvr>
                                      <p:tavLst>
                                        <p:tav tm="0">
                                          <p:val>
                                            <p:fltVal val="0"/>
                                          </p:val>
                                        </p:tav>
                                        <p:tav tm="100000">
                                          <p:val>
                                            <p:strVal val="#ppt_w"/>
                                          </p:val>
                                        </p:tav>
                                      </p:tavLst>
                                    </p:anim>
                                    <p:anim calcmode="lin" valueType="num">
                                      <p:cBhvr>
                                        <p:cTn id="85" dur="250" fill="hold"/>
                                        <p:tgtEl>
                                          <p:spTgt spid="95"/>
                                        </p:tgtEl>
                                        <p:attrNameLst>
                                          <p:attrName>ppt_h</p:attrName>
                                        </p:attrNameLst>
                                      </p:cBhvr>
                                      <p:tavLst>
                                        <p:tav tm="0">
                                          <p:val>
                                            <p:fltVal val="0"/>
                                          </p:val>
                                        </p:tav>
                                        <p:tav tm="100000">
                                          <p:val>
                                            <p:strVal val="#ppt_h"/>
                                          </p:val>
                                        </p:tav>
                                      </p:tavLst>
                                    </p:anim>
                                  </p:childTnLst>
                                </p:cTn>
                              </p:par>
                            </p:childTnLst>
                          </p:cTn>
                        </p:par>
                        <p:par>
                          <p:cTn id="86" fill="hold">
                            <p:stCondLst>
                              <p:cond delay="4750"/>
                            </p:stCondLst>
                            <p:childTnLst>
                              <p:par>
                                <p:cTn id="87" presetID="23" presetClass="entr" presetSubtype="16" fill="hold" grpId="0" nodeType="afterEffect">
                                  <p:stCondLst>
                                    <p:cond delay="0"/>
                                  </p:stCondLst>
                                  <p:childTnLst>
                                    <p:set>
                                      <p:cBhvr>
                                        <p:cTn id="88" dur="1" fill="hold">
                                          <p:stCondLst>
                                            <p:cond delay="0"/>
                                          </p:stCondLst>
                                        </p:cTn>
                                        <p:tgtEl>
                                          <p:spTgt spid="111"/>
                                        </p:tgtEl>
                                        <p:attrNameLst>
                                          <p:attrName>style.visibility</p:attrName>
                                        </p:attrNameLst>
                                      </p:cBhvr>
                                      <p:to>
                                        <p:strVal val="visible"/>
                                      </p:to>
                                    </p:set>
                                    <p:anim calcmode="lin" valueType="num">
                                      <p:cBhvr>
                                        <p:cTn id="89" dur="250" fill="hold"/>
                                        <p:tgtEl>
                                          <p:spTgt spid="111"/>
                                        </p:tgtEl>
                                        <p:attrNameLst>
                                          <p:attrName>ppt_w</p:attrName>
                                        </p:attrNameLst>
                                      </p:cBhvr>
                                      <p:tavLst>
                                        <p:tav tm="0">
                                          <p:val>
                                            <p:fltVal val="0"/>
                                          </p:val>
                                        </p:tav>
                                        <p:tav tm="100000">
                                          <p:val>
                                            <p:strVal val="#ppt_w"/>
                                          </p:val>
                                        </p:tav>
                                      </p:tavLst>
                                    </p:anim>
                                    <p:anim calcmode="lin" valueType="num">
                                      <p:cBhvr>
                                        <p:cTn id="90" dur="250" fill="hold"/>
                                        <p:tgtEl>
                                          <p:spTgt spid="111"/>
                                        </p:tgtEl>
                                        <p:attrNameLst>
                                          <p:attrName>ppt_h</p:attrName>
                                        </p:attrNameLst>
                                      </p:cBhvr>
                                      <p:tavLst>
                                        <p:tav tm="0">
                                          <p:val>
                                            <p:fltVal val="0"/>
                                          </p:val>
                                        </p:tav>
                                        <p:tav tm="100000">
                                          <p:val>
                                            <p:strVal val="#ppt_h"/>
                                          </p:val>
                                        </p:tav>
                                      </p:tavLst>
                                    </p:anim>
                                  </p:childTnLst>
                                </p:cTn>
                              </p:par>
                            </p:childTnLst>
                          </p:cTn>
                        </p:par>
                        <p:par>
                          <p:cTn id="91" fill="hold">
                            <p:stCondLst>
                              <p:cond delay="5000"/>
                            </p:stCondLst>
                            <p:childTnLst>
                              <p:par>
                                <p:cTn id="92" presetID="23" presetClass="entr" presetSubtype="16" fill="hold" grpId="0" nodeType="afterEffect">
                                  <p:stCondLst>
                                    <p:cond delay="0"/>
                                  </p:stCondLst>
                                  <p:childTnLst>
                                    <p:set>
                                      <p:cBhvr>
                                        <p:cTn id="93" dur="1" fill="hold">
                                          <p:stCondLst>
                                            <p:cond delay="0"/>
                                          </p:stCondLst>
                                        </p:cTn>
                                        <p:tgtEl>
                                          <p:spTgt spid="94"/>
                                        </p:tgtEl>
                                        <p:attrNameLst>
                                          <p:attrName>style.visibility</p:attrName>
                                        </p:attrNameLst>
                                      </p:cBhvr>
                                      <p:to>
                                        <p:strVal val="visible"/>
                                      </p:to>
                                    </p:set>
                                    <p:anim calcmode="lin" valueType="num">
                                      <p:cBhvr>
                                        <p:cTn id="94" dur="250" fill="hold"/>
                                        <p:tgtEl>
                                          <p:spTgt spid="94"/>
                                        </p:tgtEl>
                                        <p:attrNameLst>
                                          <p:attrName>ppt_w</p:attrName>
                                        </p:attrNameLst>
                                      </p:cBhvr>
                                      <p:tavLst>
                                        <p:tav tm="0">
                                          <p:val>
                                            <p:fltVal val="0"/>
                                          </p:val>
                                        </p:tav>
                                        <p:tav tm="100000">
                                          <p:val>
                                            <p:strVal val="#ppt_w"/>
                                          </p:val>
                                        </p:tav>
                                      </p:tavLst>
                                    </p:anim>
                                    <p:anim calcmode="lin" valueType="num">
                                      <p:cBhvr>
                                        <p:cTn id="95" dur="250" fill="hold"/>
                                        <p:tgtEl>
                                          <p:spTgt spid="94"/>
                                        </p:tgtEl>
                                        <p:attrNameLst>
                                          <p:attrName>ppt_h</p:attrName>
                                        </p:attrNameLst>
                                      </p:cBhvr>
                                      <p:tavLst>
                                        <p:tav tm="0">
                                          <p:val>
                                            <p:fltVal val="0"/>
                                          </p:val>
                                        </p:tav>
                                        <p:tav tm="100000">
                                          <p:val>
                                            <p:strVal val="#ppt_h"/>
                                          </p:val>
                                        </p:tav>
                                      </p:tavLst>
                                    </p:anim>
                                  </p:childTnLst>
                                </p:cTn>
                              </p:par>
                              <p:par>
                                <p:cTn id="96" presetID="23" presetClass="entr" presetSubtype="16" fill="hold" grpId="0" nodeType="withEffect">
                                  <p:stCondLst>
                                    <p:cond delay="0"/>
                                  </p:stCondLst>
                                  <p:childTnLst>
                                    <p:set>
                                      <p:cBhvr>
                                        <p:cTn id="97" dur="1" fill="hold">
                                          <p:stCondLst>
                                            <p:cond delay="0"/>
                                          </p:stCondLst>
                                        </p:cTn>
                                        <p:tgtEl>
                                          <p:spTgt spid="123"/>
                                        </p:tgtEl>
                                        <p:attrNameLst>
                                          <p:attrName>style.visibility</p:attrName>
                                        </p:attrNameLst>
                                      </p:cBhvr>
                                      <p:to>
                                        <p:strVal val="visible"/>
                                      </p:to>
                                    </p:set>
                                    <p:anim calcmode="lin" valueType="num">
                                      <p:cBhvr>
                                        <p:cTn id="98" dur="200" fill="hold"/>
                                        <p:tgtEl>
                                          <p:spTgt spid="123"/>
                                        </p:tgtEl>
                                        <p:attrNameLst>
                                          <p:attrName>ppt_w</p:attrName>
                                        </p:attrNameLst>
                                      </p:cBhvr>
                                      <p:tavLst>
                                        <p:tav tm="0">
                                          <p:val>
                                            <p:fltVal val="0"/>
                                          </p:val>
                                        </p:tav>
                                        <p:tav tm="100000">
                                          <p:val>
                                            <p:strVal val="#ppt_w"/>
                                          </p:val>
                                        </p:tav>
                                      </p:tavLst>
                                    </p:anim>
                                    <p:anim calcmode="lin" valueType="num">
                                      <p:cBhvr>
                                        <p:cTn id="99" dur="200" fill="hold"/>
                                        <p:tgtEl>
                                          <p:spTgt spid="123"/>
                                        </p:tgtEl>
                                        <p:attrNameLst>
                                          <p:attrName>ppt_h</p:attrName>
                                        </p:attrNameLst>
                                      </p:cBhvr>
                                      <p:tavLst>
                                        <p:tav tm="0">
                                          <p:val>
                                            <p:fltVal val="0"/>
                                          </p:val>
                                        </p:tav>
                                        <p:tav tm="100000">
                                          <p:val>
                                            <p:strVal val="#ppt_h"/>
                                          </p:val>
                                        </p:tav>
                                      </p:tavLst>
                                    </p:anim>
                                  </p:childTnLst>
                                </p:cTn>
                              </p:par>
                            </p:childTnLst>
                          </p:cTn>
                        </p:par>
                        <p:par>
                          <p:cTn id="100" fill="hold">
                            <p:stCondLst>
                              <p:cond delay="5250"/>
                            </p:stCondLst>
                            <p:childTnLst>
                              <p:par>
                                <p:cTn id="101" presetID="23" presetClass="entr" presetSubtype="16" fill="hold" grpId="0" nodeType="afterEffect">
                                  <p:stCondLst>
                                    <p:cond delay="0"/>
                                  </p:stCondLst>
                                  <p:childTnLst>
                                    <p:set>
                                      <p:cBhvr>
                                        <p:cTn id="102" dur="1" fill="hold">
                                          <p:stCondLst>
                                            <p:cond delay="0"/>
                                          </p:stCondLst>
                                        </p:cTn>
                                        <p:tgtEl>
                                          <p:spTgt spid="106"/>
                                        </p:tgtEl>
                                        <p:attrNameLst>
                                          <p:attrName>style.visibility</p:attrName>
                                        </p:attrNameLst>
                                      </p:cBhvr>
                                      <p:to>
                                        <p:strVal val="visible"/>
                                      </p:to>
                                    </p:set>
                                    <p:anim calcmode="lin" valueType="num">
                                      <p:cBhvr>
                                        <p:cTn id="103" dur="200" fill="hold"/>
                                        <p:tgtEl>
                                          <p:spTgt spid="106"/>
                                        </p:tgtEl>
                                        <p:attrNameLst>
                                          <p:attrName>ppt_w</p:attrName>
                                        </p:attrNameLst>
                                      </p:cBhvr>
                                      <p:tavLst>
                                        <p:tav tm="0">
                                          <p:val>
                                            <p:fltVal val="0"/>
                                          </p:val>
                                        </p:tav>
                                        <p:tav tm="100000">
                                          <p:val>
                                            <p:strVal val="#ppt_w"/>
                                          </p:val>
                                        </p:tav>
                                      </p:tavLst>
                                    </p:anim>
                                    <p:anim calcmode="lin" valueType="num">
                                      <p:cBhvr>
                                        <p:cTn id="104" dur="200" fill="hold"/>
                                        <p:tgtEl>
                                          <p:spTgt spid="106"/>
                                        </p:tgtEl>
                                        <p:attrNameLst>
                                          <p:attrName>ppt_h</p:attrName>
                                        </p:attrNameLst>
                                      </p:cBhvr>
                                      <p:tavLst>
                                        <p:tav tm="0">
                                          <p:val>
                                            <p:fltVal val="0"/>
                                          </p:val>
                                        </p:tav>
                                        <p:tav tm="100000">
                                          <p:val>
                                            <p:strVal val="#ppt_h"/>
                                          </p:val>
                                        </p:tav>
                                      </p:tavLst>
                                    </p:anim>
                                  </p:childTnLst>
                                </p:cTn>
                              </p:par>
                              <p:par>
                                <p:cTn id="105" presetID="23" presetClass="entr" presetSubtype="16" fill="hold" grpId="0" nodeType="withEffect">
                                  <p:stCondLst>
                                    <p:cond delay="0"/>
                                  </p:stCondLst>
                                  <p:childTnLst>
                                    <p:set>
                                      <p:cBhvr>
                                        <p:cTn id="106" dur="1" fill="hold">
                                          <p:stCondLst>
                                            <p:cond delay="0"/>
                                          </p:stCondLst>
                                        </p:cTn>
                                        <p:tgtEl>
                                          <p:spTgt spid="112"/>
                                        </p:tgtEl>
                                        <p:attrNameLst>
                                          <p:attrName>style.visibility</p:attrName>
                                        </p:attrNameLst>
                                      </p:cBhvr>
                                      <p:to>
                                        <p:strVal val="visible"/>
                                      </p:to>
                                    </p:set>
                                    <p:anim calcmode="lin" valueType="num">
                                      <p:cBhvr>
                                        <p:cTn id="107" dur="200" fill="hold"/>
                                        <p:tgtEl>
                                          <p:spTgt spid="112"/>
                                        </p:tgtEl>
                                        <p:attrNameLst>
                                          <p:attrName>ppt_w</p:attrName>
                                        </p:attrNameLst>
                                      </p:cBhvr>
                                      <p:tavLst>
                                        <p:tav tm="0">
                                          <p:val>
                                            <p:fltVal val="0"/>
                                          </p:val>
                                        </p:tav>
                                        <p:tav tm="100000">
                                          <p:val>
                                            <p:strVal val="#ppt_w"/>
                                          </p:val>
                                        </p:tav>
                                      </p:tavLst>
                                    </p:anim>
                                    <p:anim calcmode="lin" valueType="num">
                                      <p:cBhvr>
                                        <p:cTn id="108" dur="200" fill="hold"/>
                                        <p:tgtEl>
                                          <p:spTgt spid="112"/>
                                        </p:tgtEl>
                                        <p:attrNameLst>
                                          <p:attrName>ppt_h</p:attrName>
                                        </p:attrNameLst>
                                      </p:cBhvr>
                                      <p:tavLst>
                                        <p:tav tm="0">
                                          <p:val>
                                            <p:fltVal val="0"/>
                                          </p:val>
                                        </p:tav>
                                        <p:tav tm="100000">
                                          <p:val>
                                            <p:strVal val="#ppt_h"/>
                                          </p:val>
                                        </p:tav>
                                      </p:tavLst>
                                    </p:anim>
                                  </p:childTnLst>
                                </p:cTn>
                              </p:par>
                            </p:childTnLst>
                          </p:cTn>
                        </p:par>
                        <p:par>
                          <p:cTn id="109" fill="hold">
                            <p:stCondLst>
                              <p:cond delay="5450"/>
                            </p:stCondLst>
                            <p:childTnLst>
                              <p:par>
                                <p:cTn id="110" presetID="23" presetClass="entr" presetSubtype="16" fill="hold" grpId="0" nodeType="afterEffect">
                                  <p:stCondLst>
                                    <p:cond delay="0"/>
                                  </p:stCondLst>
                                  <p:childTnLst>
                                    <p:set>
                                      <p:cBhvr>
                                        <p:cTn id="111" dur="1" fill="hold">
                                          <p:stCondLst>
                                            <p:cond delay="0"/>
                                          </p:stCondLst>
                                        </p:cTn>
                                        <p:tgtEl>
                                          <p:spTgt spid="92"/>
                                        </p:tgtEl>
                                        <p:attrNameLst>
                                          <p:attrName>style.visibility</p:attrName>
                                        </p:attrNameLst>
                                      </p:cBhvr>
                                      <p:to>
                                        <p:strVal val="visible"/>
                                      </p:to>
                                    </p:set>
                                    <p:anim calcmode="lin" valueType="num">
                                      <p:cBhvr>
                                        <p:cTn id="112" dur="200" fill="hold"/>
                                        <p:tgtEl>
                                          <p:spTgt spid="92"/>
                                        </p:tgtEl>
                                        <p:attrNameLst>
                                          <p:attrName>ppt_w</p:attrName>
                                        </p:attrNameLst>
                                      </p:cBhvr>
                                      <p:tavLst>
                                        <p:tav tm="0">
                                          <p:val>
                                            <p:fltVal val="0"/>
                                          </p:val>
                                        </p:tav>
                                        <p:tav tm="100000">
                                          <p:val>
                                            <p:strVal val="#ppt_w"/>
                                          </p:val>
                                        </p:tav>
                                      </p:tavLst>
                                    </p:anim>
                                    <p:anim calcmode="lin" valueType="num">
                                      <p:cBhvr>
                                        <p:cTn id="113" dur="200" fill="hold"/>
                                        <p:tgtEl>
                                          <p:spTgt spid="92"/>
                                        </p:tgtEl>
                                        <p:attrNameLst>
                                          <p:attrName>ppt_h</p:attrName>
                                        </p:attrNameLst>
                                      </p:cBhvr>
                                      <p:tavLst>
                                        <p:tav tm="0">
                                          <p:val>
                                            <p:fltVal val="0"/>
                                          </p:val>
                                        </p:tav>
                                        <p:tav tm="100000">
                                          <p:val>
                                            <p:strVal val="#ppt_h"/>
                                          </p:val>
                                        </p:tav>
                                      </p:tavLst>
                                    </p:anim>
                                  </p:childTnLst>
                                </p:cTn>
                              </p:par>
                            </p:childTnLst>
                          </p:cTn>
                        </p:par>
                        <p:par>
                          <p:cTn id="114" fill="hold">
                            <p:stCondLst>
                              <p:cond delay="5650"/>
                            </p:stCondLst>
                            <p:childTnLst>
                              <p:par>
                                <p:cTn id="115" presetID="23" presetClass="entr" presetSubtype="16" fill="hold" grpId="0" nodeType="afterEffect">
                                  <p:stCondLst>
                                    <p:cond delay="0"/>
                                  </p:stCondLst>
                                  <p:childTnLst>
                                    <p:set>
                                      <p:cBhvr>
                                        <p:cTn id="116" dur="1" fill="hold">
                                          <p:stCondLst>
                                            <p:cond delay="0"/>
                                          </p:stCondLst>
                                        </p:cTn>
                                        <p:tgtEl>
                                          <p:spTgt spid="115"/>
                                        </p:tgtEl>
                                        <p:attrNameLst>
                                          <p:attrName>style.visibility</p:attrName>
                                        </p:attrNameLst>
                                      </p:cBhvr>
                                      <p:to>
                                        <p:strVal val="visible"/>
                                      </p:to>
                                    </p:set>
                                    <p:anim calcmode="lin" valueType="num">
                                      <p:cBhvr>
                                        <p:cTn id="117" dur="200" fill="hold"/>
                                        <p:tgtEl>
                                          <p:spTgt spid="115"/>
                                        </p:tgtEl>
                                        <p:attrNameLst>
                                          <p:attrName>ppt_w</p:attrName>
                                        </p:attrNameLst>
                                      </p:cBhvr>
                                      <p:tavLst>
                                        <p:tav tm="0">
                                          <p:val>
                                            <p:fltVal val="0"/>
                                          </p:val>
                                        </p:tav>
                                        <p:tav tm="100000">
                                          <p:val>
                                            <p:strVal val="#ppt_w"/>
                                          </p:val>
                                        </p:tav>
                                      </p:tavLst>
                                    </p:anim>
                                    <p:anim calcmode="lin" valueType="num">
                                      <p:cBhvr>
                                        <p:cTn id="118" dur="200" fill="hold"/>
                                        <p:tgtEl>
                                          <p:spTgt spid="115"/>
                                        </p:tgtEl>
                                        <p:attrNameLst>
                                          <p:attrName>ppt_h</p:attrName>
                                        </p:attrNameLst>
                                      </p:cBhvr>
                                      <p:tavLst>
                                        <p:tav tm="0">
                                          <p:val>
                                            <p:fltVal val="0"/>
                                          </p:val>
                                        </p:tav>
                                        <p:tav tm="100000">
                                          <p:val>
                                            <p:strVal val="#ppt_h"/>
                                          </p:val>
                                        </p:tav>
                                      </p:tavLst>
                                    </p:anim>
                                  </p:childTnLst>
                                </p:cTn>
                              </p:par>
                              <p:par>
                                <p:cTn id="119" presetID="23" presetClass="entr" presetSubtype="16" fill="hold" grpId="0" nodeType="withEffect">
                                  <p:stCondLst>
                                    <p:cond delay="0"/>
                                  </p:stCondLst>
                                  <p:childTnLst>
                                    <p:set>
                                      <p:cBhvr>
                                        <p:cTn id="120" dur="1" fill="hold">
                                          <p:stCondLst>
                                            <p:cond delay="0"/>
                                          </p:stCondLst>
                                        </p:cTn>
                                        <p:tgtEl>
                                          <p:spTgt spid="104"/>
                                        </p:tgtEl>
                                        <p:attrNameLst>
                                          <p:attrName>style.visibility</p:attrName>
                                        </p:attrNameLst>
                                      </p:cBhvr>
                                      <p:to>
                                        <p:strVal val="visible"/>
                                      </p:to>
                                    </p:set>
                                    <p:anim calcmode="lin" valueType="num">
                                      <p:cBhvr>
                                        <p:cTn id="121" dur="200" fill="hold"/>
                                        <p:tgtEl>
                                          <p:spTgt spid="104"/>
                                        </p:tgtEl>
                                        <p:attrNameLst>
                                          <p:attrName>ppt_w</p:attrName>
                                        </p:attrNameLst>
                                      </p:cBhvr>
                                      <p:tavLst>
                                        <p:tav tm="0">
                                          <p:val>
                                            <p:fltVal val="0"/>
                                          </p:val>
                                        </p:tav>
                                        <p:tav tm="100000">
                                          <p:val>
                                            <p:strVal val="#ppt_w"/>
                                          </p:val>
                                        </p:tav>
                                      </p:tavLst>
                                    </p:anim>
                                    <p:anim calcmode="lin" valueType="num">
                                      <p:cBhvr>
                                        <p:cTn id="122" dur="200" fill="hold"/>
                                        <p:tgtEl>
                                          <p:spTgt spid="104"/>
                                        </p:tgtEl>
                                        <p:attrNameLst>
                                          <p:attrName>ppt_h</p:attrName>
                                        </p:attrNameLst>
                                      </p:cBhvr>
                                      <p:tavLst>
                                        <p:tav tm="0">
                                          <p:val>
                                            <p:fltVal val="0"/>
                                          </p:val>
                                        </p:tav>
                                        <p:tav tm="100000">
                                          <p:val>
                                            <p:strVal val="#ppt_h"/>
                                          </p:val>
                                        </p:tav>
                                      </p:tavLst>
                                    </p:anim>
                                  </p:childTnLst>
                                </p:cTn>
                              </p:par>
                              <p:par>
                                <p:cTn id="123" presetID="23" presetClass="entr" presetSubtype="16" fill="hold" grpId="0" nodeType="withEffect">
                                  <p:stCondLst>
                                    <p:cond delay="0"/>
                                  </p:stCondLst>
                                  <p:childTnLst>
                                    <p:set>
                                      <p:cBhvr>
                                        <p:cTn id="124" dur="1" fill="hold">
                                          <p:stCondLst>
                                            <p:cond delay="0"/>
                                          </p:stCondLst>
                                        </p:cTn>
                                        <p:tgtEl>
                                          <p:spTgt spid="114"/>
                                        </p:tgtEl>
                                        <p:attrNameLst>
                                          <p:attrName>style.visibility</p:attrName>
                                        </p:attrNameLst>
                                      </p:cBhvr>
                                      <p:to>
                                        <p:strVal val="visible"/>
                                      </p:to>
                                    </p:set>
                                    <p:anim calcmode="lin" valueType="num">
                                      <p:cBhvr>
                                        <p:cTn id="125" dur="250" fill="hold"/>
                                        <p:tgtEl>
                                          <p:spTgt spid="114"/>
                                        </p:tgtEl>
                                        <p:attrNameLst>
                                          <p:attrName>ppt_w</p:attrName>
                                        </p:attrNameLst>
                                      </p:cBhvr>
                                      <p:tavLst>
                                        <p:tav tm="0">
                                          <p:val>
                                            <p:fltVal val="0"/>
                                          </p:val>
                                        </p:tav>
                                        <p:tav tm="100000">
                                          <p:val>
                                            <p:strVal val="#ppt_w"/>
                                          </p:val>
                                        </p:tav>
                                      </p:tavLst>
                                    </p:anim>
                                    <p:anim calcmode="lin" valueType="num">
                                      <p:cBhvr>
                                        <p:cTn id="126" dur="250" fill="hold"/>
                                        <p:tgtEl>
                                          <p:spTgt spid="114"/>
                                        </p:tgtEl>
                                        <p:attrNameLst>
                                          <p:attrName>ppt_h</p:attrName>
                                        </p:attrNameLst>
                                      </p:cBhvr>
                                      <p:tavLst>
                                        <p:tav tm="0">
                                          <p:val>
                                            <p:fltVal val="0"/>
                                          </p:val>
                                        </p:tav>
                                        <p:tav tm="100000">
                                          <p:val>
                                            <p:strVal val="#ppt_h"/>
                                          </p:val>
                                        </p:tav>
                                      </p:tavLst>
                                    </p:anim>
                                  </p:childTnLst>
                                </p:cTn>
                              </p:par>
                              <p:par>
                                <p:cTn id="127" presetID="23" presetClass="entr" presetSubtype="16" fill="hold" grpId="0" nodeType="withEffect">
                                  <p:stCondLst>
                                    <p:cond delay="0"/>
                                  </p:stCondLst>
                                  <p:childTnLst>
                                    <p:set>
                                      <p:cBhvr>
                                        <p:cTn id="128" dur="1" fill="hold">
                                          <p:stCondLst>
                                            <p:cond delay="0"/>
                                          </p:stCondLst>
                                        </p:cTn>
                                        <p:tgtEl>
                                          <p:spTgt spid="128"/>
                                        </p:tgtEl>
                                        <p:attrNameLst>
                                          <p:attrName>style.visibility</p:attrName>
                                        </p:attrNameLst>
                                      </p:cBhvr>
                                      <p:to>
                                        <p:strVal val="visible"/>
                                      </p:to>
                                    </p:set>
                                    <p:anim calcmode="lin" valueType="num">
                                      <p:cBhvr>
                                        <p:cTn id="129" dur="250" fill="hold"/>
                                        <p:tgtEl>
                                          <p:spTgt spid="128"/>
                                        </p:tgtEl>
                                        <p:attrNameLst>
                                          <p:attrName>ppt_w</p:attrName>
                                        </p:attrNameLst>
                                      </p:cBhvr>
                                      <p:tavLst>
                                        <p:tav tm="0">
                                          <p:val>
                                            <p:fltVal val="0"/>
                                          </p:val>
                                        </p:tav>
                                        <p:tav tm="100000">
                                          <p:val>
                                            <p:strVal val="#ppt_w"/>
                                          </p:val>
                                        </p:tav>
                                      </p:tavLst>
                                    </p:anim>
                                    <p:anim calcmode="lin" valueType="num">
                                      <p:cBhvr>
                                        <p:cTn id="130" dur="250" fill="hold"/>
                                        <p:tgtEl>
                                          <p:spTgt spid="128"/>
                                        </p:tgtEl>
                                        <p:attrNameLst>
                                          <p:attrName>ppt_h</p:attrName>
                                        </p:attrNameLst>
                                      </p:cBhvr>
                                      <p:tavLst>
                                        <p:tav tm="0">
                                          <p:val>
                                            <p:fltVal val="0"/>
                                          </p:val>
                                        </p:tav>
                                        <p:tav tm="100000">
                                          <p:val>
                                            <p:strVal val="#ppt_h"/>
                                          </p:val>
                                        </p:tav>
                                      </p:tavLst>
                                    </p:anim>
                                  </p:childTnLst>
                                </p:cTn>
                              </p:par>
                              <p:par>
                                <p:cTn id="131" presetID="23" presetClass="entr" presetSubtype="16" fill="hold" grpId="0" nodeType="withEffect">
                                  <p:stCondLst>
                                    <p:cond delay="0"/>
                                  </p:stCondLst>
                                  <p:childTnLst>
                                    <p:set>
                                      <p:cBhvr>
                                        <p:cTn id="132" dur="1" fill="hold">
                                          <p:stCondLst>
                                            <p:cond delay="0"/>
                                          </p:stCondLst>
                                        </p:cTn>
                                        <p:tgtEl>
                                          <p:spTgt spid="109"/>
                                        </p:tgtEl>
                                        <p:attrNameLst>
                                          <p:attrName>style.visibility</p:attrName>
                                        </p:attrNameLst>
                                      </p:cBhvr>
                                      <p:to>
                                        <p:strVal val="visible"/>
                                      </p:to>
                                    </p:set>
                                    <p:anim calcmode="lin" valueType="num">
                                      <p:cBhvr>
                                        <p:cTn id="133" dur="250" fill="hold"/>
                                        <p:tgtEl>
                                          <p:spTgt spid="109"/>
                                        </p:tgtEl>
                                        <p:attrNameLst>
                                          <p:attrName>ppt_w</p:attrName>
                                        </p:attrNameLst>
                                      </p:cBhvr>
                                      <p:tavLst>
                                        <p:tav tm="0">
                                          <p:val>
                                            <p:fltVal val="0"/>
                                          </p:val>
                                        </p:tav>
                                        <p:tav tm="100000">
                                          <p:val>
                                            <p:strVal val="#ppt_w"/>
                                          </p:val>
                                        </p:tav>
                                      </p:tavLst>
                                    </p:anim>
                                    <p:anim calcmode="lin" valueType="num">
                                      <p:cBhvr>
                                        <p:cTn id="134" dur="250" fill="hold"/>
                                        <p:tgtEl>
                                          <p:spTgt spid="109"/>
                                        </p:tgtEl>
                                        <p:attrNameLst>
                                          <p:attrName>ppt_h</p:attrName>
                                        </p:attrNameLst>
                                      </p:cBhvr>
                                      <p:tavLst>
                                        <p:tav tm="0">
                                          <p:val>
                                            <p:fltVal val="0"/>
                                          </p:val>
                                        </p:tav>
                                        <p:tav tm="100000">
                                          <p:val>
                                            <p:strVal val="#ppt_h"/>
                                          </p:val>
                                        </p:tav>
                                      </p:tavLst>
                                    </p:anim>
                                  </p:childTnLst>
                                </p:cTn>
                              </p:par>
                            </p:childTnLst>
                          </p:cTn>
                        </p:par>
                        <p:par>
                          <p:cTn id="135" fill="hold">
                            <p:stCondLst>
                              <p:cond delay="5900"/>
                            </p:stCondLst>
                            <p:childTnLst>
                              <p:par>
                                <p:cTn id="136" presetID="23" presetClass="entr" presetSubtype="16" fill="hold" grpId="0" nodeType="afterEffect">
                                  <p:stCondLst>
                                    <p:cond delay="0"/>
                                  </p:stCondLst>
                                  <p:childTnLst>
                                    <p:set>
                                      <p:cBhvr>
                                        <p:cTn id="137" dur="1" fill="hold">
                                          <p:stCondLst>
                                            <p:cond delay="0"/>
                                          </p:stCondLst>
                                        </p:cTn>
                                        <p:tgtEl>
                                          <p:spTgt spid="125"/>
                                        </p:tgtEl>
                                        <p:attrNameLst>
                                          <p:attrName>style.visibility</p:attrName>
                                        </p:attrNameLst>
                                      </p:cBhvr>
                                      <p:to>
                                        <p:strVal val="visible"/>
                                      </p:to>
                                    </p:set>
                                    <p:anim calcmode="lin" valueType="num">
                                      <p:cBhvr>
                                        <p:cTn id="138" dur="250" fill="hold"/>
                                        <p:tgtEl>
                                          <p:spTgt spid="125"/>
                                        </p:tgtEl>
                                        <p:attrNameLst>
                                          <p:attrName>ppt_w</p:attrName>
                                        </p:attrNameLst>
                                      </p:cBhvr>
                                      <p:tavLst>
                                        <p:tav tm="0">
                                          <p:val>
                                            <p:fltVal val="0"/>
                                          </p:val>
                                        </p:tav>
                                        <p:tav tm="100000">
                                          <p:val>
                                            <p:strVal val="#ppt_w"/>
                                          </p:val>
                                        </p:tav>
                                      </p:tavLst>
                                    </p:anim>
                                    <p:anim calcmode="lin" valueType="num">
                                      <p:cBhvr>
                                        <p:cTn id="139" dur="250" fill="hold"/>
                                        <p:tgtEl>
                                          <p:spTgt spid="125"/>
                                        </p:tgtEl>
                                        <p:attrNameLst>
                                          <p:attrName>ppt_h</p:attrName>
                                        </p:attrNameLst>
                                      </p:cBhvr>
                                      <p:tavLst>
                                        <p:tav tm="0">
                                          <p:val>
                                            <p:fltVal val="0"/>
                                          </p:val>
                                        </p:tav>
                                        <p:tav tm="100000">
                                          <p:val>
                                            <p:strVal val="#ppt_h"/>
                                          </p:val>
                                        </p:tav>
                                      </p:tavLst>
                                    </p:anim>
                                  </p:childTnLst>
                                </p:cTn>
                              </p:par>
                              <p:par>
                                <p:cTn id="140" presetID="23" presetClass="entr" presetSubtype="16" fill="hold" grpId="0" nodeType="withEffect">
                                  <p:stCondLst>
                                    <p:cond delay="0"/>
                                  </p:stCondLst>
                                  <p:childTnLst>
                                    <p:set>
                                      <p:cBhvr>
                                        <p:cTn id="141" dur="1" fill="hold">
                                          <p:stCondLst>
                                            <p:cond delay="0"/>
                                          </p:stCondLst>
                                        </p:cTn>
                                        <p:tgtEl>
                                          <p:spTgt spid="107"/>
                                        </p:tgtEl>
                                        <p:attrNameLst>
                                          <p:attrName>style.visibility</p:attrName>
                                        </p:attrNameLst>
                                      </p:cBhvr>
                                      <p:to>
                                        <p:strVal val="visible"/>
                                      </p:to>
                                    </p:set>
                                    <p:anim calcmode="lin" valueType="num">
                                      <p:cBhvr>
                                        <p:cTn id="142" dur="250" fill="hold"/>
                                        <p:tgtEl>
                                          <p:spTgt spid="107"/>
                                        </p:tgtEl>
                                        <p:attrNameLst>
                                          <p:attrName>ppt_w</p:attrName>
                                        </p:attrNameLst>
                                      </p:cBhvr>
                                      <p:tavLst>
                                        <p:tav tm="0">
                                          <p:val>
                                            <p:fltVal val="0"/>
                                          </p:val>
                                        </p:tav>
                                        <p:tav tm="100000">
                                          <p:val>
                                            <p:strVal val="#ppt_w"/>
                                          </p:val>
                                        </p:tav>
                                      </p:tavLst>
                                    </p:anim>
                                    <p:anim calcmode="lin" valueType="num">
                                      <p:cBhvr>
                                        <p:cTn id="143" dur="250" fill="hold"/>
                                        <p:tgtEl>
                                          <p:spTgt spid="107"/>
                                        </p:tgtEl>
                                        <p:attrNameLst>
                                          <p:attrName>ppt_h</p:attrName>
                                        </p:attrNameLst>
                                      </p:cBhvr>
                                      <p:tavLst>
                                        <p:tav tm="0">
                                          <p:val>
                                            <p:fltVal val="0"/>
                                          </p:val>
                                        </p:tav>
                                        <p:tav tm="100000">
                                          <p:val>
                                            <p:strVal val="#ppt_h"/>
                                          </p:val>
                                        </p:tav>
                                      </p:tavLst>
                                    </p:anim>
                                  </p:childTnLst>
                                </p:cTn>
                              </p:par>
                              <p:par>
                                <p:cTn id="144" presetID="23" presetClass="entr" presetSubtype="16" fill="hold" grpId="0" nodeType="withEffect">
                                  <p:stCondLst>
                                    <p:cond delay="0"/>
                                  </p:stCondLst>
                                  <p:childTnLst>
                                    <p:set>
                                      <p:cBhvr>
                                        <p:cTn id="145" dur="1" fill="hold">
                                          <p:stCondLst>
                                            <p:cond delay="0"/>
                                          </p:stCondLst>
                                        </p:cTn>
                                        <p:tgtEl>
                                          <p:spTgt spid="116"/>
                                        </p:tgtEl>
                                        <p:attrNameLst>
                                          <p:attrName>style.visibility</p:attrName>
                                        </p:attrNameLst>
                                      </p:cBhvr>
                                      <p:to>
                                        <p:strVal val="visible"/>
                                      </p:to>
                                    </p:set>
                                    <p:anim calcmode="lin" valueType="num">
                                      <p:cBhvr>
                                        <p:cTn id="146" dur="250" fill="hold"/>
                                        <p:tgtEl>
                                          <p:spTgt spid="116"/>
                                        </p:tgtEl>
                                        <p:attrNameLst>
                                          <p:attrName>ppt_w</p:attrName>
                                        </p:attrNameLst>
                                      </p:cBhvr>
                                      <p:tavLst>
                                        <p:tav tm="0">
                                          <p:val>
                                            <p:fltVal val="0"/>
                                          </p:val>
                                        </p:tav>
                                        <p:tav tm="100000">
                                          <p:val>
                                            <p:strVal val="#ppt_w"/>
                                          </p:val>
                                        </p:tav>
                                      </p:tavLst>
                                    </p:anim>
                                    <p:anim calcmode="lin" valueType="num">
                                      <p:cBhvr>
                                        <p:cTn id="147" dur="250" fill="hold"/>
                                        <p:tgtEl>
                                          <p:spTgt spid="116"/>
                                        </p:tgtEl>
                                        <p:attrNameLst>
                                          <p:attrName>ppt_h</p:attrName>
                                        </p:attrNameLst>
                                      </p:cBhvr>
                                      <p:tavLst>
                                        <p:tav tm="0">
                                          <p:val>
                                            <p:fltVal val="0"/>
                                          </p:val>
                                        </p:tav>
                                        <p:tav tm="100000">
                                          <p:val>
                                            <p:strVal val="#ppt_h"/>
                                          </p:val>
                                        </p:tav>
                                      </p:tavLst>
                                    </p:anim>
                                  </p:childTnLst>
                                </p:cTn>
                              </p:par>
                            </p:childTnLst>
                          </p:cTn>
                        </p:par>
                        <p:par>
                          <p:cTn id="148" fill="hold">
                            <p:stCondLst>
                              <p:cond delay="6150"/>
                            </p:stCondLst>
                            <p:childTnLst>
                              <p:par>
                                <p:cTn id="149" presetID="23" presetClass="entr" presetSubtype="16" fill="hold" grpId="0" nodeType="afterEffect">
                                  <p:stCondLst>
                                    <p:cond delay="0"/>
                                  </p:stCondLst>
                                  <p:childTnLst>
                                    <p:set>
                                      <p:cBhvr>
                                        <p:cTn id="150" dur="1" fill="hold">
                                          <p:stCondLst>
                                            <p:cond delay="0"/>
                                          </p:stCondLst>
                                        </p:cTn>
                                        <p:tgtEl>
                                          <p:spTgt spid="97"/>
                                        </p:tgtEl>
                                        <p:attrNameLst>
                                          <p:attrName>style.visibility</p:attrName>
                                        </p:attrNameLst>
                                      </p:cBhvr>
                                      <p:to>
                                        <p:strVal val="visible"/>
                                      </p:to>
                                    </p:set>
                                    <p:anim calcmode="lin" valueType="num">
                                      <p:cBhvr>
                                        <p:cTn id="151" dur="250" fill="hold"/>
                                        <p:tgtEl>
                                          <p:spTgt spid="97"/>
                                        </p:tgtEl>
                                        <p:attrNameLst>
                                          <p:attrName>ppt_w</p:attrName>
                                        </p:attrNameLst>
                                      </p:cBhvr>
                                      <p:tavLst>
                                        <p:tav tm="0">
                                          <p:val>
                                            <p:fltVal val="0"/>
                                          </p:val>
                                        </p:tav>
                                        <p:tav tm="100000">
                                          <p:val>
                                            <p:strVal val="#ppt_w"/>
                                          </p:val>
                                        </p:tav>
                                      </p:tavLst>
                                    </p:anim>
                                    <p:anim calcmode="lin" valueType="num">
                                      <p:cBhvr>
                                        <p:cTn id="152" dur="250" fill="hold"/>
                                        <p:tgtEl>
                                          <p:spTgt spid="97"/>
                                        </p:tgtEl>
                                        <p:attrNameLst>
                                          <p:attrName>ppt_h</p:attrName>
                                        </p:attrNameLst>
                                      </p:cBhvr>
                                      <p:tavLst>
                                        <p:tav tm="0">
                                          <p:val>
                                            <p:fltVal val="0"/>
                                          </p:val>
                                        </p:tav>
                                        <p:tav tm="100000">
                                          <p:val>
                                            <p:strVal val="#ppt_h"/>
                                          </p:val>
                                        </p:tav>
                                      </p:tavLst>
                                    </p:anim>
                                  </p:childTnLst>
                                </p:cTn>
                              </p:par>
                              <p:par>
                                <p:cTn id="153" presetID="23" presetClass="entr" presetSubtype="16" fill="hold" grpId="0" nodeType="withEffect">
                                  <p:stCondLst>
                                    <p:cond delay="0"/>
                                  </p:stCondLst>
                                  <p:childTnLst>
                                    <p:set>
                                      <p:cBhvr>
                                        <p:cTn id="154" dur="1" fill="hold">
                                          <p:stCondLst>
                                            <p:cond delay="0"/>
                                          </p:stCondLst>
                                        </p:cTn>
                                        <p:tgtEl>
                                          <p:spTgt spid="98"/>
                                        </p:tgtEl>
                                        <p:attrNameLst>
                                          <p:attrName>style.visibility</p:attrName>
                                        </p:attrNameLst>
                                      </p:cBhvr>
                                      <p:to>
                                        <p:strVal val="visible"/>
                                      </p:to>
                                    </p:set>
                                    <p:anim calcmode="lin" valueType="num">
                                      <p:cBhvr>
                                        <p:cTn id="155" dur="500" fill="hold"/>
                                        <p:tgtEl>
                                          <p:spTgt spid="98"/>
                                        </p:tgtEl>
                                        <p:attrNameLst>
                                          <p:attrName>ppt_w</p:attrName>
                                        </p:attrNameLst>
                                      </p:cBhvr>
                                      <p:tavLst>
                                        <p:tav tm="0">
                                          <p:val>
                                            <p:fltVal val="0"/>
                                          </p:val>
                                        </p:tav>
                                        <p:tav tm="100000">
                                          <p:val>
                                            <p:strVal val="#ppt_w"/>
                                          </p:val>
                                        </p:tav>
                                      </p:tavLst>
                                    </p:anim>
                                    <p:anim calcmode="lin" valueType="num">
                                      <p:cBhvr>
                                        <p:cTn id="156" dur="500" fill="hold"/>
                                        <p:tgtEl>
                                          <p:spTgt spid="98"/>
                                        </p:tgtEl>
                                        <p:attrNameLst>
                                          <p:attrName>ppt_h</p:attrName>
                                        </p:attrNameLst>
                                      </p:cBhvr>
                                      <p:tavLst>
                                        <p:tav tm="0">
                                          <p:val>
                                            <p:fltVal val="0"/>
                                          </p:val>
                                        </p:tav>
                                        <p:tav tm="100000">
                                          <p:val>
                                            <p:strVal val="#ppt_h"/>
                                          </p:val>
                                        </p:tav>
                                      </p:tavLst>
                                    </p:anim>
                                  </p:childTnLst>
                                </p:cTn>
                              </p:par>
                              <p:par>
                                <p:cTn id="157" presetID="23" presetClass="entr" presetSubtype="16" fill="hold" grpId="0" nodeType="withEffect">
                                  <p:stCondLst>
                                    <p:cond delay="0"/>
                                  </p:stCondLst>
                                  <p:childTnLst>
                                    <p:set>
                                      <p:cBhvr>
                                        <p:cTn id="158" dur="1" fill="hold">
                                          <p:stCondLst>
                                            <p:cond delay="0"/>
                                          </p:stCondLst>
                                        </p:cTn>
                                        <p:tgtEl>
                                          <p:spTgt spid="105"/>
                                        </p:tgtEl>
                                        <p:attrNameLst>
                                          <p:attrName>style.visibility</p:attrName>
                                        </p:attrNameLst>
                                      </p:cBhvr>
                                      <p:to>
                                        <p:strVal val="visible"/>
                                      </p:to>
                                    </p:set>
                                    <p:anim calcmode="lin" valueType="num">
                                      <p:cBhvr>
                                        <p:cTn id="159" dur="150" fill="hold"/>
                                        <p:tgtEl>
                                          <p:spTgt spid="105"/>
                                        </p:tgtEl>
                                        <p:attrNameLst>
                                          <p:attrName>ppt_w</p:attrName>
                                        </p:attrNameLst>
                                      </p:cBhvr>
                                      <p:tavLst>
                                        <p:tav tm="0">
                                          <p:val>
                                            <p:fltVal val="0"/>
                                          </p:val>
                                        </p:tav>
                                        <p:tav tm="100000">
                                          <p:val>
                                            <p:strVal val="#ppt_w"/>
                                          </p:val>
                                        </p:tav>
                                      </p:tavLst>
                                    </p:anim>
                                    <p:anim calcmode="lin" valueType="num">
                                      <p:cBhvr>
                                        <p:cTn id="160" dur="150" fill="hold"/>
                                        <p:tgtEl>
                                          <p:spTgt spid="105"/>
                                        </p:tgtEl>
                                        <p:attrNameLst>
                                          <p:attrName>ppt_h</p:attrName>
                                        </p:attrNameLst>
                                      </p:cBhvr>
                                      <p:tavLst>
                                        <p:tav tm="0">
                                          <p:val>
                                            <p:fltVal val="0"/>
                                          </p:val>
                                        </p:tav>
                                        <p:tav tm="100000">
                                          <p:val>
                                            <p:strVal val="#ppt_h"/>
                                          </p:val>
                                        </p:tav>
                                      </p:tavLst>
                                    </p:anim>
                                  </p:childTnLst>
                                </p:cTn>
                              </p:par>
                              <p:par>
                                <p:cTn id="161" presetID="23" presetClass="entr" presetSubtype="16" fill="hold" grpId="0" nodeType="withEffect">
                                  <p:stCondLst>
                                    <p:cond delay="0"/>
                                  </p:stCondLst>
                                  <p:childTnLst>
                                    <p:set>
                                      <p:cBhvr>
                                        <p:cTn id="162" dur="1" fill="hold">
                                          <p:stCondLst>
                                            <p:cond delay="0"/>
                                          </p:stCondLst>
                                        </p:cTn>
                                        <p:tgtEl>
                                          <p:spTgt spid="120"/>
                                        </p:tgtEl>
                                        <p:attrNameLst>
                                          <p:attrName>style.visibility</p:attrName>
                                        </p:attrNameLst>
                                      </p:cBhvr>
                                      <p:to>
                                        <p:strVal val="visible"/>
                                      </p:to>
                                    </p:set>
                                    <p:anim calcmode="lin" valueType="num">
                                      <p:cBhvr>
                                        <p:cTn id="163" dur="150" fill="hold"/>
                                        <p:tgtEl>
                                          <p:spTgt spid="120"/>
                                        </p:tgtEl>
                                        <p:attrNameLst>
                                          <p:attrName>ppt_w</p:attrName>
                                        </p:attrNameLst>
                                      </p:cBhvr>
                                      <p:tavLst>
                                        <p:tav tm="0">
                                          <p:val>
                                            <p:fltVal val="0"/>
                                          </p:val>
                                        </p:tav>
                                        <p:tav tm="100000">
                                          <p:val>
                                            <p:strVal val="#ppt_w"/>
                                          </p:val>
                                        </p:tav>
                                      </p:tavLst>
                                    </p:anim>
                                    <p:anim calcmode="lin" valueType="num">
                                      <p:cBhvr>
                                        <p:cTn id="164" dur="150" fill="hold"/>
                                        <p:tgtEl>
                                          <p:spTgt spid="120"/>
                                        </p:tgtEl>
                                        <p:attrNameLst>
                                          <p:attrName>ppt_h</p:attrName>
                                        </p:attrNameLst>
                                      </p:cBhvr>
                                      <p:tavLst>
                                        <p:tav tm="0">
                                          <p:val>
                                            <p:fltVal val="0"/>
                                          </p:val>
                                        </p:tav>
                                        <p:tav tm="100000">
                                          <p:val>
                                            <p:strVal val="#ppt_h"/>
                                          </p:val>
                                        </p:tav>
                                      </p:tavLst>
                                    </p:anim>
                                  </p:childTnLst>
                                </p:cTn>
                              </p:par>
                              <p:par>
                                <p:cTn id="165" presetID="23" presetClass="entr" presetSubtype="16" fill="hold" grpId="0" nodeType="withEffect">
                                  <p:stCondLst>
                                    <p:cond delay="0"/>
                                  </p:stCondLst>
                                  <p:childTnLst>
                                    <p:set>
                                      <p:cBhvr>
                                        <p:cTn id="166" dur="1" fill="hold">
                                          <p:stCondLst>
                                            <p:cond delay="0"/>
                                          </p:stCondLst>
                                        </p:cTn>
                                        <p:tgtEl>
                                          <p:spTgt spid="96"/>
                                        </p:tgtEl>
                                        <p:attrNameLst>
                                          <p:attrName>style.visibility</p:attrName>
                                        </p:attrNameLst>
                                      </p:cBhvr>
                                      <p:to>
                                        <p:strVal val="visible"/>
                                      </p:to>
                                    </p:set>
                                    <p:anim calcmode="lin" valueType="num">
                                      <p:cBhvr>
                                        <p:cTn id="167" dur="150" fill="hold"/>
                                        <p:tgtEl>
                                          <p:spTgt spid="96"/>
                                        </p:tgtEl>
                                        <p:attrNameLst>
                                          <p:attrName>ppt_w</p:attrName>
                                        </p:attrNameLst>
                                      </p:cBhvr>
                                      <p:tavLst>
                                        <p:tav tm="0">
                                          <p:val>
                                            <p:fltVal val="0"/>
                                          </p:val>
                                        </p:tav>
                                        <p:tav tm="100000">
                                          <p:val>
                                            <p:strVal val="#ppt_w"/>
                                          </p:val>
                                        </p:tav>
                                      </p:tavLst>
                                    </p:anim>
                                    <p:anim calcmode="lin" valueType="num">
                                      <p:cBhvr>
                                        <p:cTn id="168" dur="150" fill="hold"/>
                                        <p:tgtEl>
                                          <p:spTgt spid="96"/>
                                        </p:tgtEl>
                                        <p:attrNameLst>
                                          <p:attrName>ppt_h</p:attrName>
                                        </p:attrNameLst>
                                      </p:cBhvr>
                                      <p:tavLst>
                                        <p:tav tm="0">
                                          <p:val>
                                            <p:fltVal val="0"/>
                                          </p:val>
                                        </p:tav>
                                        <p:tav tm="100000">
                                          <p:val>
                                            <p:strVal val="#ppt_h"/>
                                          </p:val>
                                        </p:tav>
                                      </p:tavLst>
                                    </p:anim>
                                  </p:childTnLst>
                                </p:cTn>
                              </p:par>
                            </p:childTnLst>
                          </p:cTn>
                        </p:par>
                        <p:par>
                          <p:cTn id="169" fill="hold">
                            <p:stCondLst>
                              <p:cond delay="6650"/>
                            </p:stCondLst>
                            <p:childTnLst>
                              <p:par>
                                <p:cTn id="170" presetID="23" presetClass="entr" presetSubtype="16" fill="hold" grpId="0" nodeType="afterEffect">
                                  <p:stCondLst>
                                    <p:cond delay="0"/>
                                  </p:stCondLst>
                                  <p:childTnLst>
                                    <p:set>
                                      <p:cBhvr>
                                        <p:cTn id="171" dur="1" fill="hold">
                                          <p:stCondLst>
                                            <p:cond delay="0"/>
                                          </p:stCondLst>
                                        </p:cTn>
                                        <p:tgtEl>
                                          <p:spTgt spid="93"/>
                                        </p:tgtEl>
                                        <p:attrNameLst>
                                          <p:attrName>style.visibility</p:attrName>
                                        </p:attrNameLst>
                                      </p:cBhvr>
                                      <p:to>
                                        <p:strVal val="visible"/>
                                      </p:to>
                                    </p:set>
                                    <p:anim calcmode="lin" valueType="num">
                                      <p:cBhvr>
                                        <p:cTn id="172" dur="150" fill="hold"/>
                                        <p:tgtEl>
                                          <p:spTgt spid="93"/>
                                        </p:tgtEl>
                                        <p:attrNameLst>
                                          <p:attrName>ppt_w</p:attrName>
                                        </p:attrNameLst>
                                      </p:cBhvr>
                                      <p:tavLst>
                                        <p:tav tm="0">
                                          <p:val>
                                            <p:fltVal val="0"/>
                                          </p:val>
                                        </p:tav>
                                        <p:tav tm="100000">
                                          <p:val>
                                            <p:strVal val="#ppt_w"/>
                                          </p:val>
                                        </p:tav>
                                      </p:tavLst>
                                    </p:anim>
                                    <p:anim calcmode="lin" valueType="num">
                                      <p:cBhvr>
                                        <p:cTn id="173" dur="150" fill="hold"/>
                                        <p:tgtEl>
                                          <p:spTgt spid="93"/>
                                        </p:tgtEl>
                                        <p:attrNameLst>
                                          <p:attrName>ppt_h</p:attrName>
                                        </p:attrNameLst>
                                      </p:cBhvr>
                                      <p:tavLst>
                                        <p:tav tm="0">
                                          <p:val>
                                            <p:fltVal val="0"/>
                                          </p:val>
                                        </p:tav>
                                        <p:tav tm="100000">
                                          <p:val>
                                            <p:strVal val="#ppt_h"/>
                                          </p:val>
                                        </p:tav>
                                      </p:tavLst>
                                    </p:anim>
                                  </p:childTnLst>
                                </p:cTn>
                              </p:par>
                              <p:par>
                                <p:cTn id="174" presetID="23" presetClass="entr" presetSubtype="16" fill="hold" grpId="0" nodeType="withEffect">
                                  <p:stCondLst>
                                    <p:cond delay="0"/>
                                  </p:stCondLst>
                                  <p:childTnLst>
                                    <p:set>
                                      <p:cBhvr>
                                        <p:cTn id="175" dur="1" fill="hold">
                                          <p:stCondLst>
                                            <p:cond delay="0"/>
                                          </p:stCondLst>
                                        </p:cTn>
                                        <p:tgtEl>
                                          <p:spTgt spid="101"/>
                                        </p:tgtEl>
                                        <p:attrNameLst>
                                          <p:attrName>style.visibility</p:attrName>
                                        </p:attrNameLst>
                                      </p:cBhvr>
                                      <p:to>
                                        <p:strVal val="visible"/>
                                      </p:to>
                                    </p:set>
                                    <p:anim calcmode="lin" valueType="num">
                                      <p:cBhvr>
                                        <p:cTn id="176" dur="150" fill="hold"/>
                                        <p:tgtEl>
                                          <p:spTgt spid="101"/>
                                        </p:tgtEl>
                                        <p:attrNameLst>
                                          <p:attrName>ppt_w</p:attrName>
                                        </p:attrNameLst>
                                      </p:cBhvr>
                                      <p:tavLst>
                                        <p:tav tm="0">
                                          <p:val>
                                            <p:fltVal val="0"/>
                                          </p:val>
                                        </p:tav>
                                        <p:tav tm="100000">
                                          <p:val>
                                            <p:strVal val="#ppt_w"/>
                                          </p:val>
                                        </p:tav>
                                      </p:tavLst>
                                    </p:anim>
                                    <p:anim calcmode="lin" valueType="num">
                                      <p:cBhvr>
                                        <p:cTn id="177" dur="150" fill="hold"/>
                                        <p:tgtEl>
                                          <p:spTgt spid="101"/>
                                        </p:tgtEl>
                                        <p:attrNameLst>
                                          <p:attrName>ppt_h</p:attrName>
                                        </p:attrNameLst>
                                      </p:cBhvr>
                                      <p:tavLst>
                                        <p:tav tm="0">
                                          <p:val>
                                            <p:fltVal val="0"/>
                                          </p:val>
                                        </p:tav>
                                        <p:tav tm="100000">
                                          <p:val>
                                            <p:strVal val="#ppt_h"/>
                                          </p:val>
                                        </p:tav>
                                      </p:tavLst>
                                    </p:anim>
                                  </p:childTnLst>
                                </p:cTn>
                              </p:par>
                              <p:par>
                                <p:cTn id="178" presetID="23" presetClass="entr" presetSubtype="16" fill="hold" nodeType="withEffect">
                                  <p:stCondLst>
                                    <p:cond delay="0"/>
                                  </p:stCondLst>
                                  <p:childTnLst>
                                    <p:set>
                                      <p:cBhvr>
                                        <p:cTn id="179" dur="1" fill="hold">
                                          <p:stCondLst>
                                            <p:cond delay="0"/>
                                          </p:stCondLst>
                                        </p:cTn>
                                        <p:tgtEl>
                                          <p:spTgt spid="132"/>
                                        </p:tgtEl>
                                        <p:attrNameLst>
                                          <p:attrName>style.visibility</p:attrName>
                                        </p:attrNameLst>
                                      </p:cBhvr>
                                      <p:to>
                                        <p:strVal val="visible"/>
                                      </p:to>
                                    </p:set>
                                    <p:anim calcmode="lin" valueType="num">
                                      <p:cBhvr>
                                        <p:cTn id="180" dur="500" fill="hold"/>
                                        <p:tgtEl>
                                          <p:spTgt spid="132"/>
                                        </p:tgtEl>
                                        <p:attrNameLst>
                                          <p:attrName>ppt_w</p:attrName>
                                        </p:attrNameLst>
                                      </p:cBhvr>
                                      <p:tavLst>
                                        <p:tav tm="0">
                                          <p:val>
                                            <p:fltVal val="0"/>
                                          </p:val>
                                        </p:tav>
                                        <p:tav tm="100000">
                                          <p:val>
                                            <p:strVal val="#ppt_w"/>
                                          </p:val>
                                        </p:tav>
                                      </p:tavLst>
                                    </p:anim>
                                    <p:anim calcmode="lin" valueType="num">
                                      <p:cBhvr>
                                        <p:cTn id="181" dur="500" fill="hold"/>
                                        <p:tgtEl>
                                          <p:spTgt spid="132"/>
                                        </p:tgtEl>
                                        <p:attrNameLst>
                                          <p:attrName>ppt_h</p:attrName>
                                        </p:attrNameLst>
                                      </p:cBhvr>
                                      <p:tavLst>
                                        <p:tav tm="0">
                                          <p:val>
                                            <p:fltVal val="0"/>
                                          </p:val>
                                        </p:tav>
                                        <p:tav tm="100000">
                                          <p:val>
                                            <p:strVal val="#ppt_h"/>
                                          </p:val>
                                        </p:tav>
                                      </p:tavLst>
                                    </p:anim>
                                  </p:childTnLst>
                                </p:cTn>
                              </p:par>
                            </p:childTnLst>
                          </p:cTn>
                        </p:par>
                        <p:par>
                          <p:cTn id="182" fill="hold">
                            <p:stCondLst>
                              <p:cond delay="7150"/>
                            </p:stCondLst>
                            <p:childTnLst>
                              <p:par>
                                <p:cTn id="183" presetID="23" presetClass="entr" presetSubtype="16" fill="hold" grpId="0" nodeType="afterEffect">
                                  <p:stCondLst>
                                    <p:cond delay="0"/>
                                  </p:stCondLst>
                                  <p:childTnLst>
                                    <p:set>
                                      <p:cBhvr>
                                        <p:cTn id="184" dur="1" fill="hold">
                                          <p:stCondLst>
                                            <p:cond delay="0"/>
                                          </p:stCondLst>
                                        </p:cTn>
                                        <p:tgtEl>
                                          <p:spTgt spid="130"/>
                                        </p:tgtEl>
                                        <p:attrNameLst>
                                          <p:attrName>style.visibility</p:attrName>
                                        </p:attrNameLst>
                                      </p:cBhvr>
                                      <p:to>
                                        <p:strVal val="visible"/>
                                      </p:to>
                                    </p:set>
                                    <p:anim calcmode="lin" valueType="num">
                                      <p:cBhvr>
                                        <p:cTn id="185" dur="150" fill="hold"/>
                                        <p:tgtEl>
                                          <p:spTgt spid="130"/>
                                        </p:tgtEl>
                                        <p:attrNameLst>
                                          <p:attrName>ppt_w</p:attrName>
                                        </p:attrNameLst>
                                      </p:cBhvr>
                                      <p:tavLst>
                                        <p:tav tm="0">
                                          <p:val>
                                            <p:fltVal val="0"/>
                                          </p:val>
                                        </p:tav>
                                        <p:tav tm="100000">
                                          <p:val>
                                            <p:strVal val="#ppt_w"/>
                                          </p:val>
                                        </p:tav>
                                      </p:tavLst>
                                    </p:anim>
                                    <p:anim calcmode="lin" valueType="num">
                                      <p:cBhvr>
                                        <p:cTn id="186" dur="150" fill="hold"/>
                                        <p:tgtEl>
                                          <p:spTgt spid="130"/>
                                        </p:tgtEl>
                                        <p:attrNameLst>
                                          <p:attrName>ppt_h</p:attrName>
                                        </p:attrNameLst>
                                      </p:cBhvr>
                                      <p:tavLst>
                                        <p:tav tm="0">
                                          <p:val>
                                            <p:fltVal val="0"/>
                                          </p:val>
                                        </p:tav>
                                        <p:tav tm="100000">
                                          <p:val>
                                            <p:strVal val="#ppt_h"/>
                                          </p:val>
                                        </p:tav>
                                      </p:tavLst>
                                    </p:anim>
                                  </p:childTnLst>
                                </p:cTn>
                              </p:par>
                              <p:par>
                                <p:cTn id="187" presetID="23" presetClass="entr" presetSubtype="16" fill="hold" grpId="0" nodeType="withEffect">
                                  <p:stCondLst>
                                    <p:cond delay="0"/>
                                  </p:stCondLst>
                                  <p:childTnLst>
                                    <p:set>
                                      <p:cBhvr>
                                        <p:cTn id="188" dur="1" fill="hold">
                                          <p:stCondLst>
                                            <p:cond delay="0"/>
                                          </p:stCondLst>
                                        </p:cTn>
                                        <p:tgtEl>
                                          <p:spTgt spid="122"/>
                                        </p:tgtEl>
                                        <p:attrNameLst>
                                          <p:attrName>style.visibility</p:attrName>
                                        </p:attrNameLst>
                                      </p:cBhvr>
                                      <p:to>
                                        <p:strVal val="visible"/>
                                      </p:to>
                                    </p:set>
                                    <p:anim calcmode="lin" valueType="num">
                                      <p:cBhvr>
                                        <p:cTn id="189" dur="250" fill="hold"/>
                                        <p:tgtEl>
                                          <p:spTgt spid="122"/>
                                        </p:tgtEl>
                                        <p:attrNameLst>
                                          <p:attrName>ppt_w</p:attrName>
                                        </p:attrNameLst>
                                      </p:cBhvr>
                                      <p:tavLst>
                                        <p:tav tm="0">
                                          <p:val>
                                            <p:fltVal val="0"/>
                                          </p:val>
                                        </p:tav>
                                        <p:tav tm="100000">
                                          <p:val>
                                            <p:strVal val="#ppt_w"/>
                                          </p:val>
                                        </p:tav>
                                      </p:tavLst>
                                    </p:anim>
                                    <p:anim calcmode="lin" valueType="num">
                                      <p:cBhvr>
                                        <p:cTn id="190" dur="250" fill="hold"/>
                                        <p:tgtEl>
                                          <p:spTgt spid="122"/>
                                        </p:tgtEl>
                                        <p:attrNameLst>
                                          <p:attrName>ppt_h</p:attrName>
                                        </p:attrNameLst>
                                      </p:cBhvr>
                                      <p:tavLst>
                                        <p:tav tm="0">
                                          <p:val>
                                            <p:fltVal val="0"/>
                                          </p:val>
                                        </p:tav>
                                        <p:tav tm="100000">
                                          <p:val>
                                            <p:strVal val="#ppt_h"/>
                                          </p:val>
                                        </p:tav>
                                      </p:tavLst>
                                    </p:anim>
                                  </p:childTnLst>
                                </p:cTn>
                              </p:par>
                            </p:childTnLst>
                          </p:cTn>
                        </p:par>
                        <p:par>
                          <p:cTn id="191" fill="hold">
                            <p:stCondLst>
                              <p:cond delay="7400"/>
                            </p:stCondLst>
                            <p:childTnLst>
                              <p:par>
                                <p:cTn id="192" presetID="23" presetClass="entr" presetSubtype="16" fill="hold" grpId="0" nodeType="afterEffect">
                                  <p:stCondLst>
                                    <p:cond delay="0"/>
                                  </p:stCondLst>
                                  <p:childTnLst>
                                    <p:set>
                                      <p:cBhvr>
                                        <p:cTn id="193" dur="1" fill="hold">
                                          <p:stCondLst>
                                            <p:cond delay="0"/>
                                          </p:stCondLst>
                                        </p:cTn>
                                        <p:tgtEl>
                                          <p:spTgt spid="100"/>
                                        </p:tgtEl>
                                        <p:attrNameLst>
                                          <p:attrName>style.visibility</p:attrName>
                                        </p:attrNameLst>
                                      </p:cBhvr>
                                      <p:to>
                                        <p:strVal val="visible"/>
                                      </p:to>
                                    </p:set>
                                    <p:anim calcmode="lin" valueType="num">
                                      <p:cBhvr>
                                        <p:cTn id="194" dur="250" fill="hold"/>
                                        <p:tgtEl>
                                          <p:spTgt spid="100"/>
                                        </p:tgtEl>
                                        <p:attrNameLst>
                                          <p:attrName>ppt_w</p:attrName>
                                        </p:attrNameLst>
                                      </p:cBhvr>
                                      <p:tavLst>
                                        <p:tav tm="0">
                                          <p:val>
                                            <p:fltVal val="0"/>
                                          </p:val>
                                        </p:tav>
                                        <p:tav tm="100000">
                                          <p:val>
                                            <p:strVal val="#ppt_w"/>
                                          </p:val>
                                        </p:tav>
                                      </p:tavLst>
                                    </p:anim>
                                    <p:anim calcmode="lin" valueType="num">
                                      <p:cBhvr>
                                        <p:cTn id="195" dur="250" fill="hold"/>
                                        <p:tgtEl>
                                          <p:spTgt spid="100"/>
                                        </p:tgtEl>
                                        <p:attrNameLst>
                                          <p:attrName>ppt_h</p:attrName>
                                        </p:attrNameLst>
                                      </p:cBhvr>
                                      <p:tavLst>
                                        <p:tav tm="0">
                                          <p:val>
                                            <p:fltVal val="0"/>
                                          </p:val>
                                        </p:tav>
                                        <p:tav tm="100000">
                                          <p:val>
                                            <p:strVal val="#ppt_h"/>
                                          </p:val>
                                        </p:tav>
                                      </p:tavLst>
                                    </p:anim>
                                  </p:childTnLst>
                                </p:cTn>
                              </p:par>
                              <p:par>
                                <p:cTn id="196" presetID="23" presetClass="entr" presetSubtype="16" fill="hold" grpId="0" nodeType="withEffect">
                                  <p:stCondLst>
                                    <p:cond delay="0"/>
                                  </p:stCondLst>
                                  <p:childTnLst>
                                    <p:set>
                                      <p:cBhvr>
                                        <p:cTn id="197" dur="1" fill="hold">
                                          <p:stCondLst>
                                            <p:cond delay="0"/>
                                          </p:stCondLst>
                                        </p:cTn>
                                        <p:tgtEl>
                                          <p:spTgt spid="129"/>
                                        </p:tgtEl>
                                        <p:attrNameLst>
                                          <p:attrName>style.visibility</p:attrName>
                                        </p:attrNameLst>
                                      </p:cBhvr>
                                      <p:to>
                                        <p:strVal val="visible"/>
                                      </p:to>
                                    </p:set>
                                    <p:anim calcmode="lin" valueType="num">
                                      <p:cBhvr>
                                        <p:cTn id="198" dur="150" fill="hold"/>
                                        <p:tgtEl>
                                          <p:spTgt spid="129"/>
                                        </p:tgtEl>
                                        <p:attrNameLst>
                                          <p:attrName>ppt_w</p:attrName>
                                        </p:attrNameLst>
                                      </p:cBhvr>
                                      <p:tavLst>
                                        <p:tav tm="0">
                                          <p:val>
                                            <p:fltVal val="0"/>
                                          </p:val>
                                        </p:tav>
                                        <p:tav tm="100000">
                                          <p:val>
                                            <p:strVal val="#ppt_w"/>
                                          </p:val>
                                        </p:tav>
                                      </p:tavLst>
                                    </p:anim>
                                    <p:anim calcmode="lin" valueType="num">
                                      <p:cBhvr>
                                        <p:cTn id="199" dur="150" fill="hold"/>
                                        <p:tgtEl>
                                          <p:spTgt spid="129"/>
                                        </p:tgtEl>
                                        <p:attrNameLst>
                                          <p:attrName>ppt_h</p:attrName>
                                        </p:attrNameLst>
                                      </p:cBhvr>
                                      <p:tavLst>
                                        <p:tav tm="0">
                                          <p:val>
                                            <p:fltVal val="0"/>
                                          </p:val>
                                        </p:tav>
                                        <p:tav tm="100000">
                                          <p:val>
                                            <p:strVal val="#ppt_h"/>
                                          </p:val>
                                        </p:tav>
                                      </p:tavLst>
                                    </p:anim>
                                  </p:childTnLst>
                                </p:cTn>
                              </p:par>
                            </p:childTnLst>
                          </p:cTn>
                        </p:par>
                        <p:par>
                          <p:cTn id="200" fill="hold">
                            <p:stCondLst>
                              <p:cond delay="7650"/>
                            </p:stCondLst>
                            <p:childTnLst>
                              <p:par>
                                <p:cTn id="201" presetID="23" presetClass="entr" presetSubtype="16" fill="hold" grpId="0" nodeType="afterEffect">
                                  <p:stCondLst>
                                    <p:cond delay="0"/>
                                  </p:stCondLst>
                                  <p:childTnLst>
                                    <p:set>
                                      <p:cBhvr>
                                        <p:cTn id="202" dur="1" fill="hold">
                                          <p:stCondLst>
                                            <p:cond delay="0"/>
                                          </p:stCondLst>
                                        </p:cTn>
                                        <p:tgtEl>
                                          <p:spTgt spid="131"/>
                                        </p:tgtEl>
                                        <p:attrNameLst>
                                          <p:attrName>style.visibility</p:attrName>
                                        </p:attrNameLst>
                                      </p:cBhvr>
                                      <p:to>
                                        <p:strVal val="visible"/>
                                      </p:to>
                                    </p:set>
                                    <p:anim calcmode="lin" valueType="num">
                                      <p:cBhvr>
                                        <p:cTn id="203" dur="250" fill="hold"/>
                                        <p:tgtEl>
                                          <p:spTgt spid="131"/>
                                        </p:tgtEl>
                                        <p:attrNameLst>
                                          <p:attrName>ppt_w</p:attrName>
                                        </p:attrNameLst>
                                      </p:cBhvr>
                                      <p:tavLst>
                                        <p:tav tm="0">
                                          <p:val>
                                            <p:fltVal val="0"/>
                                          </p:val>
                                        </p:tav>
                                        <p:tav tm="100000">
                                          <p:val>
                                            <p:strVal val="#ppt_w"/>
                                          </p:val>
                                        </p:tav>
                                      </p:tavLst>
                                    </p:anim>
                                    <p:anim calcmode="lin" valueType="num">
                                      <p:cBhvr>
                                        <p:cTn id="204" dur="250" fill="hold"/>
                                        <p:tgtEl>
                                          <p:spTgt spid="13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Placeholder 4">
            <a:extLst>
              <a:ext uri="{FF2B5EF4-FFF2-40B4-BE49-F238E27FC236}">
                <a16:creationId xmlns:a16="http://schemas.microsoft.com/office/drawing/2014/main" id="{B1A0C558-E71F-4636-B9F5-2B1DE2F32CC1}"/>
              </a:ext>
            </a:extLst>
          </p:cNvPr>
          <p:cNvSpPr txBox="1">
            <a:spLocks/>
          </p:cNvSpPr>
          <p:nvPr/>
        </p:nvSpPr>
        <p:spPr bwMode="gray">
          <a:xfrm>
            <a:off x="449580" y="992223"/>
            <a:ext cx="11292840" cy="529440"/>
          </a:xfrm>
          <a:prstGeom prst="snip1Rect">
            <a:avLst>
              <a:gd name="adj" fmla="val 29185"/>
            </a:avLst>
          </a:prstGeom>
          <a:solidFill>
            <a:schemeClr val="accent1"/>
          </a:solidFill>
          <a:ln w="28575" cap="flat" cmpd="sng" algn="ctr">
            <a:noFill/>
            <a:prstDash val="solid"/>
            <a:miter lim="800000"/>
            <a:headEnd type="none" w="med" len="med"/>
            <a:tailEnd type="none" w="med" len="med"/>
          </a:ln>
          <a:effectLst/>
        </p:spPr>
        <p:txBody>
          <a:bodyPr vert="horz" wrap="square" lIns="182880" tIns="91440" rIns="182880" bIns="182880" numCol="1" rtlCol="0" anchor="ctr" anchorCtr="0" compatLnSpc="1">
            <a:prstTxWarp prst="textNoShape">
              <a:avLst/>
            </a:prstTxWarp>
            <a:noAutofit/>
          </a:bodyPr>
          <a:lstStyle>
            <a:defPPr>
              <a:defRPr lang="en-US"/>
            </a:defPPr>
            <a:lvl1pPr indent="0" algn="ctr" fontAlgn="base">
              <a:lnSpc>
                <a:spcPct val="90000"/>
              </a:lnSpc>
              <a:spcBef>
                <a:spcPts val="600"/>
              </a:spcBef>
              <a:spcAft>
                <a:spcPct val="0"/>
              </a:spcAft>
              <a:buClr>
                <a:schemeClr val="accent2"/>
              </a:buClr>
              <a:buSzPct val="90000"/>
              <a:buNone/>
              <a:defRPr kumimoji="0" sz="2000" b="1" i="0" u="none" strike="noStrike" cap="none" normalizeH="0" baseline="0">
                <a:ln>
                  <a:noFill/>
                </a:ln>
                <a:solidFill>
                  <a:schemeClr val="bg2"/>
                </a:solidFill>
                <a:effectLst/>
                <a:latin typeface="+mj-lt"/>
              </a:defRPr>
            </a:lvl1pPr>
            <a:lvl2pPr indent="0">
              <a:buNone/>
              <a:defRPr sz="2000" b="1"/>
            </a:lvl2pPr>
            <a:lvl3pPr indent="0">
              <a:buNone/>
              <a:defRPr b="1"/>
            </a:lvl3pPr>
            <a:lvl4pPr indent="0">
              <a:buNone/>
              <a:defRPr sz="1600" b="1"/>
            </a:lvl4pPr>
            <a:lvl5pPr indent="0">
              <a:buNone/>
              <a:defRPr sz="1600" b="1"/>
            </a:lvl5pPr>
            <a:lvl6pPr indent="0">
              <a:buNone/>
              <a:defRPr sz="1600" b="1"/>
            </a:lvl6pPr>
            <a:lvl7pPr indent="0">
              <a:buNone/>
              <a:defRPr sz="1600" b="1"/>
            </a:lvl7pPr>
            <a:lvl8pPr indent="0">
              <a:buNone/>
              <a:defRPr sz="1600" b="1"/>
            </a:lvl8pPr>
            <a:lvl9pPr indent="0">
              <a:buNone/>
              <a:defRPr sz="1600" b="1"/>
            </a:lvl9pPr>
          </a:lstStyle>
          <a:p>
            <a:pPr marL="0" marR="0" lvl="0" indent="0" algn="ctr" defTabSz="914400" rtl="0" eaLnBrk="1" fontAlgn="base" latinLnBrk="0" hangingPunct="1">
              <a:lnSpc>
                <a:spcPct val="90000"/>
              </a:lnSpc>
              <a:spcBef>
                <a:spcPts val="0"/>
              </a:spcBef>
              <a:spcAft>
                <a:spcPct val="0"/>
              </a:spcAft>
              <a:buClr>
                <a:srgbClr val="F69322"/>
              </a:buClr>
              <a:buSzPct val="90000"/>
              <a:buFontTx/>
              <a:buNone/>
              <a:tabLst/>
              <a:defRPr/>
            </a:pPr>
            <a:r>
              <a:rPr kumimoji="0" lang="en-US" sz="1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Regardless of Scenario, Retroactive Attempts to Include Pandemics in BI Causes Bankruptcy </a:t>
            </a:r>
          </a:p>
        </p:txBody>
      </p:sp>
      <p:sp>
        <p:nvSpPr>
          <p:cNvPr id="2" name="Title 1">
            <a:extLst>
              <a:ext uri="{FF2B5EF4-FFF2-40B4-BE49-F238E27FC236}">
                <a16:creationId xmlns:a16="http://schemas.microsoft.com/office/drawing/2014/main" id="{DC6C592F-1898-4740-97F1-844FDFEB9AE3}"/>
              </a:ext>
            </a:extLst>
          </p:cNvPr>
          <p:cNvSpPr>
            <a:spLocks noGrp="1"/>
          </p:cNvSpPr>
          <p:nvPr>
            <p:ph type="title"/>
          </p:nvPr>
        </p:nvSpPr>
        <p:spPr>
          <a:xfrm>
            <a:off x="218661" y="242266"/>
            <a:ext cx="11757991" cy="950976"/>
          </a:xfrm>
        </p:spPr>
        <p:txBody>
          <a:bodyPr>
            <a:normAutofit fontScale="90000"/>
          </a:bodyPr>
          <a:lstStyle/>
          <a:p>
            <a:r>
              <a:rPr lang="en-US" dirty="0"/>
              <a:t>Monthly Costs of Retroactive Changes to SME BI Policies</a:t>
            </a:r>
          </a:p>
        </p:txBody>
      </p:sp>
      <p:sp>
        <p:nvSpPr>
          <p:cNvPr id="6" name="Text Placeholder 5">
            <a:extLst>
              <a:ext uri="{FF2B5EF4-FFF2-40B4-BE49-F238E27FC236}">
                <a16:creationId xmlns:a16="http://schemas.microsoft.com/office/drawing/2014/main" id="{23775321-6853-4A29-82C7-BAD8CF6B9516}"/>
              </a:ext>
            </a:extLst>
          </p:cNvPr>
          <p:cNvSpPr>
            <a:spLocks noGrp="1"/>
          </p:cNvSpPr>
          <p:nvPr>
            <p:ph type="body" sz="quarter" idx="17"/>
          </p:nvPr>
        </p:nvSpPr>
        <p:spPr/>
        <p:txBody>
          <a:bodyPr/>
          <a:lstStyle/>
          <a:p>
            <a:r>
              <a:rPr lang="en-US" dirty="0"/>
              <a:t>Median estimates are model-driven. The higher and lower estimates assume a standard distribution for BI losses anchored in the mode-driven median loss estimates.</a:t>
            </a:r>
          </a:p>
        </p:txBody>
      </p:sp>
      <p:grpSp>
        <p:nvGrpSpPr>
          <p:cNvPr id="29" name="Group 28">
            <a:extLst>
              <a:ext uri="{FF2B5EF4-FFF2-40B4-BE49-F238E27FC236}">
                <a16:creationId xmlns:a16="http://schemas.microsoft.com/office/drawing/2014/main" id="{A7EADF08-9898-4156-BC87-EB4FD0E09AFD}"/>
              </a:ext>
            </a:extLst>
          </p:cNvPr>
          <p:cNvGrpSpPr/>
          <p:nvPr/>
        </p:nvGrpSpPr>
        <p:grpSpPr>
          <a:xfrm>
            <a:off x="2100925" y="4710123"/>
            <a:ext cx="7990150" cy="1136164"/>
            <a:chOff x="1411278" y="4981746"/>
            <a:chExt cx="7990150" cy="1245227"/>
          </a:xfrm>
        </p:grpSpPr>
        <p:sp>
          <p:nvSpPr>
            <p:cNvPr id="28" name="Rectangle 27">
              <a:extLst>
                <a:ext uri="{FF2B5EF4-FFF2-40B4-BE49-F238E27FC236}">
                  <a16:creationId xmlns:a16="http://schemas.microsoft.com/office/drawing/2014/main" id="{7931D4B5-6B46-469E-AF36-73C995831B0E}"/>
                </a:ext>
              </a:extLst>
            </p:cNvPr>
            <p:cNvSpPr/>
            <p:nvPr/>
          </p:nvSpPr>
          <p:spPr>
            <a:xfrm>
              <a:off x="2174748" y="4981746"/>
              <a:ext cx="7226680" cy="124522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endParaRPr kumimoji="0" lang="en-US" sz="2000" b="1" i="0" u="none" strike="noStrike" kern="1200" cap="none" spc="0" normalizeH="0" baseline="0" noProof="0" dirty="0">
                <a:ln>
                  <a:noFill/>
                </a:ln>
                <a:solidFill>
                  <a:srgbClr val="FFFFFF"/>
                </a:solidFill>
                <a:effectLst/>
                <a:uLnTx/>
                <a:uFillTx/>
                <a:latin typeface="Arial"/>
                <a:ea typeface="+mn-ea"/>
                <a:cs typeface="+mn-cs"/>
              </a:endParaRPr>
            </a:p>
          </p:txBody>
        </p:sp>
        <p:sp>
          <p:nvSpPr>
            <p:cNvPr id="21" name="Text Placeholder 4">
              <a:extLst>
                <a:ext uri="{FF2B5EF4-FFF2-40B4-BE49-F238E27FC236}">
                  <a16:creationId xmlns:a16="http://schemas.microsoft.com/office/drawing/2014/main" id="{A13A0F97-83F3-43A9-B115-65D62D7E6A5A}"/>
                </a:ext>
              </a:extLst>
            </p:cNvPr>
            <p:cNvSpPr txBox="1">
              <a:spLocks/>
            </p:cNvSpPr>
            <p:nvPr/>
          </p:nvSpPr>
          <p:spPr bwMode="gray">
            <a:xfrm>
              <a:off x="1411278" y="4981746"/>
              <a:ext cx="1549092" cy="1245227"/>
            </a:xfrm>
            <a:prstGeom prst="snip1Rect">
              <a:avLst/>
            </a:prstGeom>
            <a:solidFill>
              <a:schemeClr val="accent3"/>
            </a:solidFill>
            <a:ln w="28575" cap="flat" cmpd="sng" algn="ctr">
              <a:noFill/>
              <a:prstDash val="solid"/>
              <a:miter lim="800000"/>
              <a:headEnd type="none" w="med" len="med"/>
              <a:tailEnd type="none" w="med" len="med"/>
            </a:ln>
            <a:effectLst/>
          </p:spPr>
          <p:txBody>
            <a:bodyPr vert="horz" wrap="square" lIns="45720" tIns="45715" rIns="0" bIns="91440" numCol="1" rtlCol="0" anchor="ctr" anchorCtr="0" compatLnSpc="1">
              <a:prstTxWarp prst="textNoShape">
                <a:avLst/>
              </a:prstTxWarp>
              <a:noAutofit/>
            </a:bodyPr>
            <a:lstStyle>
              <a:lvl1pPr marL="0" indent="0" algn="ctr" rtl="0" eaLnBrk="0" fontAlgn="base" hangingPunct="0">
                <a:lnSpc>
                  <a:spcPct val="90000"/>
                </a:lnSpc>
                <a:spcBef>
                  <a:spcPct val="20000"/>
                </a:spcBef>
                <a:spcAft>
                  <a:spcPct val="0"/>
                </a:spcAft>
                <a:buNone/>
                <a:defRPr kumimoji="0" lang="en-US" sz="2000" b="1" i="0" u="none" strike="noStrike" kern="1200" cap="none" normalizeH="0" baseline="0" dirty="0" smtClean="0">
                  <a:ln>
                    <a:noFill/>
                  </a:ln>
                  <a:solidFill>
                    <a:schemeClr val="tx1"/>
                  </a:solidFill>
                  <a:effectLst/>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ctr" defTabSz="914400" rtl="0" eaLnBrk="1" fontAlgn="base" latinLnBrk="0" hangingPunct="1">
                <a:lnSpc>
                  <a:spcPct val="90000"/>
                </a:lnSpc>
                <a:spcBef>
                  <a:spcPts val="0"/>
                </a:spcBef>
                <a:spcAft>
                  <a:spcPct val="0"/>
                </a:spcAft>
                <a:buClr>
                  <a:srgbClr val="F69322"/>
                </a:buClr>
                <a:buSzPct val="90000"/>
                <a:buFontTx/>
                <a:buNone/>
                <a:tabLst/>
                <a:defRPr/>
              </a:pPr>
              <a:r>
                <a:rPr kumimoji="0" lang="en-US" sz="1600" b="1" i="0" u="none" strike="noStrike" kern="1200" cap="none" spc="0" normalizeH="0" baseline="0" noProof="0" dirty="0">
                  <a:ln>
                    <a:noFill/>
                  </a:ln>
                  <a:solidFill>
                    <a:srgbClr val="FFFFFF"/>
                  </a:solidFill>
                  <a:effectLst/>
                  <a:uLnTx/>
                  <a:uFillTx/>
                  <a:latin typeface="Arial"/>
                  <a:ea typeface="+mn-ea"/>
                  <a:cs typeface="+mn-cs"/>
                </a:rPr>
                <a:t>Key Assumptions</a:t>
              </a:r>
            </a:p>
          </p:txBody>
        </p:sp>
        <p:sp>
          <p:nvSpPr>
            <p:cNvPr id="27" name="TextBox 26">
              <a:extLst>
                <a:ext uri="{FF2B5EF4-FFF2-40B4-BE49-F238E27FC236}">
                  <a16:creationId xmlns:a16="http://schemas.microsoft.com/office/drawing/2014/main" id="{E4CE479D-03C9-4385-A66D-E9F378FCB1FE}"/>
                </a:ext>
              </a:extLst>
            </p:cNvPr>
            <p:cNvSpPr txBox="1"/>
            <p:nvPr/>
          </p:nvSpPr>
          <p:spPr>
            <a:xfrm>
              <a:off x="3071750" y="5065612"/>
              <a:ext cx="6329678" cy="1021818"/>
            </a:xfrm>
            <a:prstGeom prst="rect">
              <a:avLst/>
            </a:prstGeom>
            <a:noFill/>
          </p:spPr>
          <p:txBody>
            <a:bodyPr wrap="square">
              <a:spAutoFit/>
            </a:bodyPr>
            <a:lstStyle/>
            <a:p>
              <a:pPr marL="0" marR="0" lvl="0" indent="0" algn="l" defTabSz="914400" rtl="0" eaLnBrk="1" fontAlgn="auto" latinLnBrk="0" hangingPunct="1">
                <a:lnSpc>
                  <a:spcPct val="90000"/>
                </a:lnSpc>
                <a:spcBef>
                  <a:spcPts val="40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a:ea typeface="+mn-ea"/>
                  <a:cs typeface="+mn-cs"/>
                </a:rPr>
                <a:t>Scenario 1: 40% take-up rate</a:t>
              </a:r>
            </a:p>
            <a:p>
              <a:pPr marL="0" marR="0" lvl="0" indent="0" algn="l" defTabSz="914400" rtl="0" eaLnBrk="1" fontAlgn="auto" latinLnBrk="0" hangingPunct="1">
                <a:lnSpc>
                  <a:spcPct val="90000"/>
                </a:lnSpc>
                <a:spcBef>
                  <a:spcPts val="40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a:ea typeface="+mn-ea"/>
                  <a:cs typeface="+mn-cs"/>
                </a:rPr>
                <a:t>Scenario 2: 100% take-up rate</a:t>
              </a:r>
            </a:p>
            <a:p>
              <a:pPr marL="0" marR="0" lvl="0" indent="0" algn="l" defTabSz="914400" rtl="0" eaLnBrk="1" fontAlgn="auto" latinLnBrk="0" hangingPunct="1">
                <a:lnSpc>
                  <a:spcPct val="90000"/>
                </a:lnSpc>
                <a:spcBef>
                  <a:spcPts val="40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a:ea typeface="+mn-ea"/>
                  <a:cs typeface="+mn-cs"/>
                </a:rPr>
                <a:t>Loss basis: Compensation, profits, adjustment costs 7 days waiting period </a:t>
              </a:r>
            </a:p>
            <a:p>
              <a:pPr marL="0" marR="0" lvl="0" indent="0" algn="l" defTabSz="914400" rtl="0" eaLnBrk="1" fontAlgn="auto" latinLnBrk="0" hangingPunct="1">
                <a:lnSpc>
                  <a:spcPct val="90000"/>
                </a:lnSpc>
                <a:spcBef>
                  <a:spcPts val="40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a:ea typeface="+mn-ea"/>
                  <a:cs typeface="+mn-cs"/>
                </a:rPr>
                <a:t>Retained loss of 10% of total loss</a:t>
              </a:r>
            </a:p>
          </p:txBody>
        </p:sp>
      </p:grpSp>
      <p:graphicFrame>
        <p:nvGraphicFramePr>
          <p:cNvPr id="30" name="Content Placeholder 8">
            <a:extLst>
              <a:ext uri="{FF2B5EF4-FFF2-40B4-BE49-F238E27FC236}">
                <a16:creationId xmlns:a16="http://schemas.microsoft.com/office/drawing/2014/main" id="{C6A0A51F-0B67-42A4-979E-AC0B2AF1A8D1}"/>
              </a:ext>
            </a:extLst>
          </p:cNvPr>
          <p:cNvGraphicFramePr>
            <a:graphicFrameLocks/>
          </p:cNvGraphicFramePr>
          <p:nvPr/>
        </p:nvGraphicFramePr>
        <p:xfrm>
          <a:off x="474018" y="1727417"/>
          <a:ext cx="11176876" cy="293989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1" name="Table 31">
            <a:extLst>
              <a:ext uri="{FF2B5EF4-FFF2-40B4-BE49-F238E27FC236}">
                <a16:creationId xmlns:a16="http://schemas.microsoft.com/office/drawing/2014/main" id="{71CC053E-DCD6-4F18-9AEA-2D41C134CDB7}"/>
              </a:ext>
            </a:extLst>
          </p:cNvPr>
          <p:cNvGraphicFramePr>
            <a:graphicFrameLocks noGrp="1"/>
          </p:cNvGraphicFramePr>
          <p:nvPr/>
        </p:nvGraphicFramePr>
        <p:xfrm>
          <a:off x="2864394" y="1817879"/>
          <a:ext cx="1238975" cy="2323656"/>
        </p:xfrm>
        <a:graphic>
          <a:graphicData uri="http://schemas.openxmlformats.org/drawingml/2006/table">
            <a:tbl>
              <a:tblPr>
                <a:tableStyleId>{5C22544A-7EE6-4342-B048-85BDC9FD1C3A}</a:tableStyleId>
              </a:tblPr>
              <a:tblGrid>
                <a:gridCol w="1238975">
                  <a:extLst>
                    <a:ext uri="{9D8B030D-6E8A-4147-A177-3AD203B41FA5}">
                      <a16:colId xmlns:a16="http://schemas.microsoft.com/office/drawing/2014/main" val="1484009492"/>
                    </a:ext>
                  </a:extLst>
                </a:gridCol>
              </a:tblGrid>
              <a:tr h="387276">
                <a:tc>
                  <a:txBody>
                    <a:bodyPr/>
                    <a:lstStyle/>
                    <a:p>
                      <a:pPr algn="r"/>
                      <a:r>
                        <a:rPr lang="en-US" sz="1200" dirty="0"/>
                        <a:t>Higher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11588745"/>
                  </a:ext>
                </a:extLst>
              </a:tr>
              <a:tr h="387276">
                <a:tc>
                  <a:txBody>
                    <a:bodyPr/>
                    <a:lstStyle/>
                    <a:p>
                      <a:pPr algn="r"/>
                      <a:r>
                        <a:rPr lang="en-US" sz="1200" dirty="0"/>
                        <a:t>Median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990882135"/>
                  </a:ext>
                </a:extLst>
              </a:tr>
              <a:tr h="387276">
                <a:tc>
                  <a:txBody>
                    <a:bodyPr/>
                    <a:lstStyle/>
                    <a:p>
                      <a:pPr algn="r"/>
                      <a:r>
                        <a:rPr lang="en-US" sz="1200" dirty="0"/>
                        <a:t>Lower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929502466"/>
                  </a:ext>
                </a:extLst>
              </a:tr>
              <a:tr h="387276">
                <a:tc>
                  <a:txBody>
                    <a:bodyPr/>
                    <a:lstStyle/>
                    <a:p>
                      <a:pPr algn="r"/>
                      <a:r>
                        <a:rPr lang="en-US" sz="1200" dirty="0"/>
                        <a:t>Higher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418127113"/>
                  </a:ext>
                </a:extLst>
              </a:tr>
              <a:tr h="387276">
                <a:tc>
                  <a:txBody>
                    <a:bodyPr/>
                    <a:lstStyle/>
                    <a:p>
                      <a:pPr algn="r"/>
                      <a:r>
                        <a:rPr lang="en-US" sz="1200" dirty="0"/>
                        <a:t>Median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938973865"/>
                  </a:ext>
                </a:extLst>
              </a:tr>
              <a:tr h="387276">
                <a:tc>
                  <a:txBody>
                    <a:bodyPr/>
                    <a:lstStyle/>
                    <a:p>
                      <a:pPr algn="r"/>
                      <a:r>
                        <a:rPr lang="en-US" sz="1200" dirty="0"/>
                        <a:t>Lower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53117808"/>
                  </a:ext>
                </a:extLst>
              </a:tr>
            </a:tbl>
          </a:graphicData>
        </a:graphic>
      </p:graphicFrame>
      <p:cxnSp>
        <p:nvCxnSpPr>
          <p:cNvPr id="33" name="Straight Connector 32">
            <a:extLst>
              <a:ext uri="{FF2B5EF4-FFF2-40B4-BE49-F238E27FC236}">
                <a16:creationId xmlns:a16="http://schemas.microsoft.com/office/drawing/2014/main" id="{338A6A6F-7837-41F8-A3BD-572076541C1F}"/>
              </a:ext>
            </a:extLst>
          </p:cNvPr>
          <p:cNvCxnSpPr>
            <a:cxnSpLocks/>
          </p:cNvCxnSpPr>
          <p:nvPr/>
        </p:nvCxnSpPr>
        <p:spPr>
          <a:xfrm>
            <a:off x="449580" y="2972309"/>
            <a:ext cx="11292840" cy="0"/>
          </a:xfrm>
          <a:prstGeom prst="line">
            <a:avLst/>
          </a:prstGeom>
          <a:noFill/>
          <a:ln w="31750" cap="rnd" cmpd="sng" algn="ctr">
            <a:solidFill>
              <a:sysClr val="window" lastClr="FFFFFF">
                <a:lumMod val="75000"/>
              </a:sysClr>
            </a:solidFill>
            <a:prstDash val="sysDot"/>
            <a:miter lim="800000"/>
          </a:ln>
          <a:effectLst/>
        </p:spPr>
      </p:cxnSp>
      <p:sp>
        <p:nvSpPr>
          <p:cNvPr id="34" name="TextBox 33">
            <a:extLst>
              <a:ext uri="{FF2B5EF4-FFF2-40B4-BE49-F238E27FC236}">
                <a16:creationId xmlns:a16="http://schemas.microsoft.com/office/drawing/2014/main" id="{724D4310-4855-4CB0-B3CD-39099D2E3DFB}"/>
              </a:ext>
            </a:extLst>
          </p:cNvPr>
          <p:cNvSpPr txBox="1"/>
          <p:nvPr/>
        </p:nvSpPr>
        <p:spPr>
          <a:xfrm>
            <a:off x="1366311" y="2123390"/>
            <a:ext cx="1863090" cy="615576"/>
          </a:xfrm>
          <a:prstGeom prst="rect">
            <a:avLst/>
          </a:prstGeom>
          <a:noFill/>
        </p:spPr>
        <p:txBody>
          <a:bodyPr wrap="square" rtlCol="0" anchor="ctr" anchorCtr="0">
            <a:noAutofit/>
          </a:bodyPr>
          <a:lstStyle/>
          <a:p>
            <a:pPr marL="0" marR="0" lvl="0" indent="0" algn="l" defTabSz="914400" rtl="0" eaLnBrk="1" fontAlgn="auto" latinLnBrk="0" hangingPunct="1">
              <a:lnSpc>
                <a:spcPct val="90000"/>
              </a:lnSpc>
              <a:spcBef>
                <a:spcPts val="1200"/>
              </a:spcBef>
              <a:spcAft>
                <a:spcPts val="0"/>
              </a:spcAft>
              <a:buClr>
                <a:srgbClr val="337DBE"/>
              </a:buClr>
              <a:buSzPct val="77000"/>
              <a:buFontTx/>
              <a:buNone/>
              <a:tabLst/>
              <a:defRPr/>
            </a:pPr>
            <a:r>
              <a:rPr kumimoji="0" lang="en-US" sz="1400" b="1" i="0" u="none" strike="noStrike" kern="1200" cap="none" spc="0" normalizeH="0" baseline="0" noProof="0" dirty="0">
                <a:ln>
                  <a:noFill/>
                </a:ln>
                <a:solidFill>
                  <a:srgbClr val="000000"/>
                </a:solidFill>
                <a:effectLst/>
                <a:uLnTx/>
                <a:uFillTx/>
                <a:latin typeface="Arial"/>
                <a:ea typeface="+mn-ea"/>
                <a:cs typeface="+mn-cs"/>
              </a:rPr>
              <a:t>Virus / Bacteria Exclusion Removal</a:t>
            </a:r>
          </a:p>
        </p:txBody>
      </p:sp>
      <p:sp>
        <p:nvSpPr>
          <p:cNvPr id="36" name="TextBox 35">
            <a:extLst>
              <a:ext uri="{FF2B5EF4-FFF2-40B4-BE49-F238E27FC236}">
                <a16:creationId xmlns:a16="http://schemas.microsoft.com/office/drawing/2014/main" id="{633B9913-FC8E-4609-ACF6-C6A0590E22AF}"/>
              </a:ext>
            </a:extLst>
          </p:cNvPr>
          <p:cNvSpPr txBox="1"/>
          <p:nvPr/>
        </p:nvSpPr>
        <p:spPr>
          <a:xfrm>
            <a:off x="1366311" y="3354306"/>
            <a:ext cx="1863090" cy="615576"/>
          </a:xfrm>
          <a:prstGeom prst="rect">
            <a:avLst/>
          </a:prstGeom>
          <a:noFill/>
        </p:spPr>
        <p:txBody>
          <a:bodyPr wrap="square" rtlCol="0" anchor="ctr" anchorCtr="0">
            <a:noAutofit/>
          </a:bodyPr>
          <a:lstStyle/>
          <a:p>
            <a:pPr marL="0" marR="0" lvl="0" indent="0" algn="l" defTabSz="914400" rtl="0" eaLnBrk="1" fontAlgn="auto" latinLnBrk="0" hangingPunct="1">
              <a:lnSpc>
                <a:spcPct val="90000"/>
              </a:lnSpc>
              <a:spcBef>
                <a:spcPts val="1200"/>
              </a:spcBef>
              <a:spcAft>
                <a:spcPts val="0"/>
              </a:spcAft>
              <a:buClr>
                <a:srgbClr val="337DBE"/>
              </a:buClr>
              <a:buSzPct val="77000"/>
              <a:buFontTx/>
              <a:buNone/>
              <a:tabLst/>
              <a:defRPr/>
            </a:pPr>
            <a:r>
              <a:rPr kumimoji="0" lang="en-US" sz="1400" b="1" i="0" u="none" strike="noStrike" kern="1200" cap="none" spc="0" normalizeH="0" baseline="0" noProof="0" dirty="0">
                <a:ln>
                  <a:noFill/>
                </a:ln>
                <a:solidFill>
                  <a:srgbClr val="000000"/>
                </a:solidFill>
                <a:effectLst/>
                <a:uLnTx/>
                <a:uFillTx/>
                <a:latin typeface="Arial"/>
                <a:ea typeface="+mn-ea"/>
                <a:cs typeface="+mn-cs"/>
              </a:rPr>
              <a:t>Expanded BI to</a:t>
            </a:r>
            <a:br>
              <a:rPr kumimoji="0" lang="en-US" sz="1400" b="1" i="0" u="none" strike="noStrike" kern="1200" cap="none" spc="0" normalizeH="0" baseline="0" noProof="0" dirty="0">
                <a:ln>
                  <a:noFill/>
                </a:ln>
                <a:solidFill>
                  <a:srgbClr val="000000"/>
                </a:solidFill>
                <a:effectLst/>
                <a:uLnTx/>
                <a:uFillTx/>
                <a:latin typeface="Arial"/>
                <a:ea typeface="+mn-ea"/>
                <a:cs typeface="+mn-cs"/>
              </a:rPr>
            </a:br>
            <a:r>
              <a:rPr kumimoji="0" lang="en-US" sz="1400" b="1" i="0" u="none" strike="noStrike" kern="1200" cap="none" spc="0" normalizeH="0" baseline="0" noProof="0" dirty="0">
                <a:ln>
                  <a:noFill/>
                </a:ln>
                <a:solidFill>
                  <a:srgbClr val="000000"/>
                </a:solidFill>
                <a:effectLst/>
                <a:uLnTx/>
                <a:uFillTx/>
                <a:latin typeface="Arial"/>
                <a:ea typeface="+mn-ea"/>
                <a:cs typeface="+mn-cs"/>
              </a:rPr>
              <a:t>All SMEs</a:t>
            </a:r>
          </a:p>
        </p:txBody>
      </p:sp>
      <p:sp>
        <p:nvSpPr>
          <p:cNvPr id="37" name="Oval 36">
            <a:extLst>
              <a:ext uri="{FF2B5EF4-FFF2-40B4-BE49-F238E27FC236}">
                <a16:creationId xmlns:a16="http://schemas.microsoft.com/office/drawing/2014/main" id="{D3F7AB81-C993-4022-B411-52CF49F62BE0}"/>
              </a:ext>
            </a:extLst>
          </p:cNvPr>
          <p:cNvSpPr/>
          <p:nvPr/>
        </p:nvSpPr>
        <p:spPr>
          <a:xfrm>
            <a:off x="737661" y="2155360"/>
            <a:ext cx="492449" cy="49244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FFFFF"/>
                </a:solidFill>
                <a:effectLst/>
                <a:uLnTx/>
                <a:uFillTx/>
                <a:latin typeface="Arial"/>
                <a:ea typeface="+mn-ea"/>
                <a:cs typeface="+mn-cs"/>
              </a:rPr>
              <a:t>1</a:t>
            </a:r>
          </a:p>
        </p:txBody>
      </p:sp>
      <p:sp>
        <p:nvSpPr>
          <p:cNvPr id="38" name="Oval 37">
            <a:extLst>
              <a:ext uri="{FF2B5EF4-FFF2-40B4-BE49-F238E27FC236}">
                <a16:creationId xmlns:a16="http://schemas.microsoft.com/office/drawing/2014/main" id="{6D9FA51A-A824-48A3-85DC-1F841EBFB88B}"/>
              </a:ext>
            </a:extLst>
          </p:cNvPr>
          <p:cNvSpPr/>
          <p:nvPr/>
        </p:nvSpPr>
        <p:spPr>
          <a:xfrm>
            <a:off x="737661" y="3430050"/>
            <a:ext cx="492449" cy="49244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FFFFF"/>
                </a:solidFill>
                <a:effectLst/>
                <a:uLnTx/>
                <a:uFillTx/>
                <a:latin typeface="Arial"/>
                <a:ea typeface="+mn-ea"/>
                <a:cs typeface="+mn-cs"/>
              </a:rPr>
              <a:t>2</a:t>
            </a:r>
          </a:p>
        </p:txBody>
      </p:sp>
      <p:sp>
        <p:nvSpPr>
          <p:cNvPr id="39" name="TextBox 38">
            <a:extLst>
              <a:ext uri="{FF2B5EF4-FFF2-40B4-BE49-F238E27FC236}">
                <a16:creationId xmlns:a16="http://schemas.microsoft.com/office/drawing/2014/main" id="{AE6DA563-7D10-40B8-A6F2-8354AB349E89}"/>
              </a:ext>
            </a:extLst>
          </p:cNvPr>
          <p:cNvSpPr txBox="1"/>
          <p:nvPr/>
        </p:nvSpPr>
        <p:spPr>
          <a:xfrm>
            <a:off x="474018" y="1520802"/>
            <a:ext cx="2863542" cy="443704"/>
          </a:xfrm>
          <a:prstGeom prst="rect">
            <a:avLst/>
          </a:prstGeom>
          <a:noFill/>
        </p:spPr>
        <p:txBody>
          <a:bodyPr wrap="square" rtlCol="0" anchor="ctr" anchorCtr="0">
            <a:noAutofit/>
          </a:bodyPr>
          <a:lstStyle/>
          <a:p>
            <a:pPr marL="0" marR="0" lvl="0" indent="0" algn="l" defTabSz="914400" rtl="0" eaLnBrk="1" fontAlgn="auto" latinLnBrk="0" hangingPunct="1">
              <a:lnSpc>
                <a:spcPct val="90000"/>
              </a:lnSpc>
              <a:spcBef>
                <a:spcPts val="1200"/>
              </a:spcBef>
              <a:spcAft>
                <a:spcPts val="0"/>
              </a:spcAft>
              <a:buClr>
                <a:srgbClr val="337DBE"/>
              </a:buClr>
              <a:buSzPct val="77000"/>
              <a:buFontTx/>
              <a:buNone/>
              <a:tabLst/>
              <a:defRPr/>
            </a:pPr>
            <a:r>
              <a:rPr kumimoji="0" lang="en-US" sz="1400" b="1" i="0" u="none" strike="noStrike" kern="1200" cap="none" spc="0" normalizeH="0" baseline="0" noProof="0" dirty="0">
                <a:ln>
                  <a:noFill/>
                </a:ln>
                <a:solidFill>
                  <a:srgbClr val="000000"/>
                </a:solidFill>
                <a:effectLst/>
                <a:uLnTx/>
                <a:uFillTx/>
                <a:latin typeface="Arial"/>
                <a:ea typeface="+mn-ea"/>
                <a:cs typeface="+mn-cs"/>
              </a:rPr>
              <a:t>Retroactive BI Scenarios</a:t>
            </a:r>
          </a:p>
        </p:txBody>
      </p:sp>
    </p:spTree>
    <p:extLst>
      <p:ext uri="{BB962C8B-B14F-4D97-AF65-F5344CB8AC3E}">
        <p14:creationId xmlns:p14="http://schemas.microsoft.com/office/powerpoint/2010/main" val="2415306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withEffect">
                                  <p:stCondLst>
                                    <p:cond delay="0"/>
                                  </p:stCondLst>
                                  <p:childTnLst>
                                    <p:animEffect transition="out" filter="fade">
                                      <p:cBhvr>
                                        <p:cTn id="6" dur="500"/>
                                        <p:tgtEl>
                                          <p:spTgt spid="17"/>
                                        </p:tgtEl>
                                      </p:cBhvr>
                                    </p:animEffect>
                                    <p:set>
                                      <p:cBhvr>
                                        <p:cTn id="7" dur="1" fill="hold">
                                          <p:stCondLst>
                                            <p:cond delay="499"/>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0841F-27E7-42F0-B3AA-4F0FBC23A4E6}"/>
              </a:ext>
            </a:extLst>
          </p:cNvPr>
          <p:cNvSpPr>
            <a:spLocks noGrp="1"/>
          </p:cNvSpPr>
          <p:nvPr>
            <p:ph type="title"/>
          </p:nvPr>
        </p:nvSpPr>
        <p:spPr/>
        <p:txBody>
          <a:bodyPr>
            <a:normAutofit fontScale="90000"/>
          </a:bodyPr>
          <a:lstStyle/>
          <a:p>
            <a:r>
              <a:rPr lang="en-US" dirty="0"/>
              <a:t>The Surge in Business Interruption Media Coverage Created an Opportunity for Triple-I to Serve as Industry Voice and Educator</a:t>
            </a:r>
          </a:p>
        </p:txBody>
      </p:sp>
      <p:sp>
        <p:nvSpPr>
          <p:cNvPr id="34" name="Text Placeholder 33">
            <a:extLst>
              <a:ext uri="{FF2B5EF4-FFF2-40B4-BE49-F238E27FC236}">
                <a16:creationId xmlns:a16="http://schemas.microsoft.com/office/drawing/2014/main" id="{BF139AF8-0902-41E7-9521-7447ADFD1780}"/>
              </a:ext>
            </a:extLst>
          </p:cNvPr>
          <p:cNvSpPr>
            <a:spLocks noGrp="1"/>
          </p:cNvSpPr>
          <p:nvPr>
            <p:ph type="body" sz="quarter" idx="17"/>
          </p:nvPr>
        </p:nvSpPr>
        <p:spPr/>
        <p:txBody>
          <a:bodyPr/>
          <a:lstStyle/>
          <a:p>
            <a:r>
              <a:rPr lang="en-US" dirty="0"/>
              <a:t>Source: Meltwater</a:t>
            </a:r>
          </a:p>
        </p:txBody>
      </p:sp>
      <p:graphicFrame>
        <p:nvGraphicFramePr>
          <p:cNvPr id="18" name="Object 17" hidden="1">
            <a:extLst>
              <a:ext uri="{FF2B5EF4-FFF2-40B4-BE49-F238E27FC236}">
                <a16:creationId xmlns:a16="http://schemas.microsoft.com/office/drawing/2014/main" id="{FF348AA7-C9AD-4E15-8A01-CA5019604238}"/>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29" name="think-cell Slide" r:id="rId6" imgW="384" imgH="384" progId="TCLayout.ActiveDocument.1">
                  <p:embed/>
                </p:oleObj>
              </mc:Choice>
              <mc:Fallback>
                <p:oleObj name="think-cell Slide" r:id="rId6" imgW="384" imgH="384" progId="TCLayout.ActiveDocument.1">
                  <p:embed/>
                  <p:pic>
                    <p:nvPicPr>
                      <p:cNvPr id="18" name="Object 17" hidden="1">
                        <a:extLst>
                          <a:ext uri="{FF2B5EF4-FFF2-40B4-BE49-F238E27FC236}">
                            <a16:creationId xmlns:a16="http://schemas.microsoft.com/office/drawing/2014/main" id="{FF348AA7-C9AD-4E15-8A01-CA5019604238}"/>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16" name="Rectangle 15" hidden="1">
            <a:extLst>
              <a:ext uri="{FF2B5EF4-FFF2-40B4-BE49-F238E27FC236}">
                <a16:creationId xmlns:a16="http://schemas.microsoft.com/office/drawing/2014/main" id="{BEC5AA4D-0E4E-4F81-9DAC-D0B2E0572D9E}"/>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en-US" sz="3400" dirty="0">
              <a:latin typeface="Calibri Light" panose="020F0302020204030204" pitchFamily="34" charset="0"/>
              <a:ea typeface="+mj-ea"/>
              <a:cs typeface="+mj-cs"/>
              <a:sym typeface="Calibri Light" panose="020F0302020204030204" pitchFamily="34" charset="0"/>
            </a:endParaRPr>
          </a:p>
        </p:txBody>
      </p:sp>
      <p:sp>
        <p:nvSpPr>
          <p:cNvPr id="31" name="Text Placeholder 4">
            <a:extLst>
              <a:ext uri="{FF2B5EF4-FFF2-40B4-BE49-F238E27FC236}">
                <a16:creationId xmlns:a16="http://schemas.microsoft.com/office/drawing/2014/main" id="{50B1FBFE-B425-4123-8ECA-9E7A284201FA}"/>
              </a:ext>
            </a:extLst>
          </p:cNvPr>
          <p:cNvSpPr txBox="1">
            <a:spLocks/>
          </p:cNvSpPr>
          <p:nvPr/>
        </p:nvSpPr>
        <p:spPr bwMode="gray">
          <a:xfrm>
            <a:off x="449580" y="1371600"/>
            <a:ext cx="11292840" cy="529440"/>
          </a:xfrm>
          <a:prstGeom prst="snip1Rect">
            <a:avLst>
              <a:gd name="adj" fmla="val 29185"/>
            </a:avLst>
          </a:prstGeom>
          <a:solidFill>
            <a:schemeClr val="accent1"/>
          </a:solidFill>
          <a:ln w="28575" cap="flat" cmpd="sng" algn="ctr">
            <a:noFill/>
            <a:prstDash val="solid"/>
            <a:miter lim="800000"/>
            <a:headEnd type="none" w="med" len="med"/>
            <a:tailEnd type="none" w="med" len="med"/>
          </a:ln>
          <a:effectLst/>
        </p:spPr>
        <p:txBody>
          <a:bodyPr vert="horz" wrap="square" lIns="182880" tIns="91440" rIns="182880" bIns="182880" numCol="1" rtlCol="0" anchor="ctr" anchorCtr="0" compatLnSpc="1">
            <a:prstTxWarp prst="textNoShape">
              <a:avLst/>
            </a:prstTxWarp>
            <a:noAutofit/>
          </a:bodyPr>
          <a:lstStyle>
            <a:defPPr>
              <a:defRPr lang="en-US"/>
            </a:defPPr>
            <a:lvl1pPr marR="0" lvl="0" indent="0" algn="ctr" fontAlgn="base">
              <a:lnSpc>
                <a:spcPct val="90000"/>
              </a:lnSpc>
              <a:spcBef>
                <a:spcPts val="0"/>
              </a:spcBef>
              <a:spcAft>
                <a:spcPct val="0"/>
              </a:spcAft>
              <a:buClr>
                <a:srgbClr val="F69322"/>
              </a:buClr>
              <a:buSzPct val="90000"/>
              <a:buFontTx/>
              <a:buNone/>
              <a:tabLst/>
              <a:defRPr kumimoji="0" b="1" i="0" u="none" strike="noStrike" cap="none" spc="0" normalizeH="0" baseline="0">
                <a:ln>
                  <a:noFill/>
                </a:ln>
                <a:solidFill>
                  <a:srgbClr val="FFFFFF"/>
                </a:solidFill>
                <a:effectLst/>
                <a:uLnTx/>
                <a:uFillTx/>
                <a:latin typeface="Arial" panose="020B0604020202020204" pitchFamily="34" charset="0"/>
                <a:cs typeface="Arial" panose="020B0604020202020204" pitchFamily="34" charset="0"/>
              </a:defRPr>
            </a:lvl1pPr>
            <a:lvl2pPr indent="0">
              <a:buNone/>
              <a:defRPr sz="2000" b="1"/>
            </a:lvl2pPr>
            <a:lvl3pPr indent="0">
              <a:buNone/>
              <a:defRPr b="1"/>
            </a:lvl3pPr>
            <a:lvl4pPr indent="0">
              <a:buNone/>
              <a:defRPr sz="1600" b="1"/>
            </a:lvl4pPr>
            <a:lvl5pPr indent="0">
              <a:buNone/>
              <a:defRPr sz="1600" b="1"/>
            </a:lvl5pPr>
            <a:lvl6pPr indent="0">
              <a:buNone/>
              <a:defRPr sz="1600" b="1"/>
            </a:lvl6pPr>
            <a:lvl7pPr indent="0">
              <a:buNone/>
              <a:defRPr sz="1600" b="1"/>
            </a:lvl7pPr>
            <a:lvl8pPr indent="0">
              <a:buNone/>
              <a:defRPr sz="1600" b="1"/>
            </a:lvl8pPr>
            <a:lvl9pPr indent="0">
              <a:buNone/>
              <a:defRPr sz="1600" b="1"/>
            </a:lvl9pPr>
          </a:lstStyle>
          <a:p>
            <a:r>
              <a:rPr lang="en-US" dirty="0"/>
              <a:t>Count of Stories Mentioning Business Interruption Insurance &amp; COVID-19</a:t>
            </a:r>
          </a:p>
        </p:txBody>
      </p:sp>
      <p:graphicFrame>
        <p:nvGraphicFramePr>
          <p:cNvPr id="38" name="Content Placeholder 6">
            <a:extLst>
              <a:ext uri="{FF2B5EF4-FFF2-40B4-BE49-F238E27FC236}">
                <a16:creationId xmlns:a16="http://schemas.microsoft.com/office/drawing/2014/main" id="{20293BF4-853F-479F-9421-D6F2F89FB339}"/>
              </a:ext>
            </a:extLst>
          </p:cNvPr>
          <p:cNvGraphicFramePr>
            <a:graphicFrameLocks/>
          </p:cNvGraphicFramePr>
          <p:nvPr/>
        </p:nvGraphicFramePr>
        <p:xfrm>
          <a:off x="663575" y="2011680"/>
          <a:ext cx="10864850" cy="3746500"/>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23804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withEffect">
                                  <p:stCondLst>
                                    <p:cond delay="0"/>
                                  </p:stCondLst>
                                  <p:childTnLst>
                                    <p:animEffect transition="out" filter="fade">
                                      <p:cBhvr>
                                        <p:cTn id="6" dur="500"/>
                                        <p:tgtEl>
                                          <p:spTgt spid="31"/>
                                        </p:tgtEl>
                                      </p:cBhvr>
                                    </p:animEffect>
                                    <p:set>
                                      <p:cBhvr>
                                        <p:cTn id="7" dur="1" fill="hold">
                                          <p:stCondLst>
                                            <p:cond delay="499"/>
                                          </p:stCondLst>
                                        </p:cTn>
                                        <p:tgtEl>
                                          <p:spTgt spid="3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F12DA278-D9FF-4700-87D3-82A129C45321}"/>
              </a:ext>
            </a:extLst>
          </p:cNvPr>
          <p:cNvGraphicFramePr>
            <a:graphicFrameLocks noChangeAspect="1"/>
          </p:cNvGraphicFramePr>
          <p:nvPr>
            <p:custDataLst>
              <p:tags r:id="rId2"/>
            </p:custDataLst>
          </p:nvPr>
        </p:nvGraphicFramePr>
        <p:xfrm>
          <a:off x="1525588" y="1588"/>
          <a:ext cx="1588" cy="1588"/>
        </p:xfrm>
        <a:graphic>
          <a:graphicData uri="http://schemas.openxmlformats.org/presentationml/2006/ole">
            <mc:AlternateContent xmlns:mc="http://schemas.openxmlformats.org/markup-compatibility/2006">
              <mc:Choice xmlns:v="urn:schemas-microsoft-com:vml" Requires="v">
                <p:oleObj spid="_x0000_s2053" name="think-cell Slide" r:id="rId6" imgW="395" imgH="394" progId="TCLayout.ActiveDocument.1">
                  <p:embed/>
                </p:oleObj>
              </mc:Choice>
              <mc:Fallback>
                <p:oleObj name="think-cell Slide" r:id="rId6" imgW="395" imgH="394" progId="TCLayout.ActiveDocument.1">
                  <p:embed/>
                  <p:pic>
                    <p:nvPicPr>
                      <p:cNvPr id="6" name="Object 5" hidden="1">
                        <a:extLst>
                          <a:ext uri="{FF2B5EF4-FFF2-40B4-BE49-F238E27FC236}">
                            <a16:creationId xmlns:a16="http://schemas.microsoft.com/office/drawing/2014/main" id="{F12DA278-D9FF-4700-87D3-82A129C45321}"/>
                          </a:ext>
                        </a:extLst>
                      </p:cNvPr>
                      <p:cNvPicPr/>
                      <p:nvPr/>
                    </p:nvPicPr>
                    <p:blipFill>
                      <a:blip r:embed="rId7"/>
                      <a:stretch>
                        <a:fillRect/>
                      </a:stretch>
                    </p:blipFill>
                    <p:spPr>
                      <a:xfrm>
                        <a:off x="1525588" y="1588"/>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C40E6B53-72EE-45F9-BBA3-EDC17AF0CD94}"/>
              </a:ext>
            </a:extLst>
          </p:cNvPr>
          <p:cNvSpPr/>
          <p:nvPr>
            <p:custDataLst>
              <p:tags r:id="rId3"/>
            </p:custDataLst>
          </p:nvPr>
        </p:nvSpPr>
        <p:spPr>
          <a:xfrm>
            <a:off x="1524000" y="0"/>
            <a:ext cx="158750" cy="158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lnSpc>
                <a:spcPct val="90000"/>
              </a:lnSpc>
              <a:defRPr/>
            </a:pPr>
            <a:endParaRPr kumimoji="0" lang="en-US" sz="3400" u="none" strike="noStrike" kern="1200" cap="none" spc="0" normalizeH="0" noProof="0" dirty="0">
              <a:ln>
                <a:noFill/>
              </a:ln>
              <a:solidFill>
                <a:prstClr val="white"/>
              </a:solidFill>
              <a:effectLst/>
              <a:uLnTx/>
              <a:uFillTx/>
              <a:latin typeface="Calibri Light" panose="020F0302020204030204" pitchFamily="34" charset="0"/>
              <a:ea typeface="+mj-ea"/>
              <a:cs typeface="+mj-cs"/>
              <a:sym typeface="Calibri Light" panose="020F0302020204030204" pitchFamily="34" charset="0"/>
            </a:endParaRPr>
          </a:p>
        </p:txBody>
      </p:sp>
      <p:sp>
        <p:nvSpPr>
          <p:cNvPr id="2" name="Title 1">
            <a:extLst>
              <a:ext uri="{FF2B5EF4-FFF2-40B4-BE49-F238E27FC236}">
                <a16:creationId xmlns:a16="http://schemas.microsoft.com/office/drawing/2014/main" id="{A1728E37-21B9-424A-A4A0-44774691ACA3}"/>
              </a:ext>
            </a:extLst>
          </p:cNvPr>
          <p:cNvSpPr>
            <a:spLocks noGrp="1"/>
          </p:cNvSpPr>
          <p:nvPr>
            <p:ph type="title"/>
          </p:nvPr>
        </p:nvSpPr>
        <p:spPr/>
        <p:txBody>
          <a:bodyPr>
            <a:normAutofit fontScale="90000"/>
          </a:bodyPr>
          <a:lstStyle/>
          <a:p>
            <a:r>
              <a:rPr lang="en-US" dirty="0"/>
              <a:t>With Increased Attention and Scrutiny on Industry, Triple-I Identified the Need to Launch an Industry Campaign </a:t>
            </a:r>
          </a:p>
        </p:txBody>
      </p:sp>
      <p:sp>
        <p:nvSpPr>
          <p:cNvPr id="13" name="Content Placeholder 12">
            <a:extLst>
              <a:ext uri="{FF2B5EF4-FFF2-40B4-BE49-F238E27FC236}">
                <a16:creationId xmlns:a16="http://schemas.microsoft.com/office/drawing/2014/main" id="{AB063429-2170-41E2-93AC-162B3E3EB7F8}"/>
              </a:ext>
            </a:extLst>
          </p:cNvPr>
          <p:cNvSpPr>
            <a:spLocks noGrp="1"/>
          </p:cNvSpPr>
          <p:nvPr>
            <p:ph idx="1"/>
          </p:nvPr>
        </p:nvSpPr>
        <p:spPr>
          <a:xfrm>
            <a:off x="6328228" y="1371600"/>
            <a:ext cx="5424859" cy="4483279"/>
          </a:xfrm>
        </p:spPr>
        <p:txBody>
          <a:bodyPr wrap="square">
            <a:spAutoFit/>
          </a:bodyPr>
          <a:lstStyle/>
          <a:p>
            <a:pPr lvl="0"/>
            <a:r>
              <a:rPr lang="en-US" sz="2000" noProof="0" dirty="0"/>
              <a:t>The ‘Future of American Insurance &amp; Reinsurance’ campaign launched in May and has served as a source of education and information surrounding pivotal industry activity, including Congressional hearings,</a:t>
            </a:r>
            <a:r>
              <a:rPr lang="en-US" sz="2000" dirty="0"/>
              <a:t> White House roundtables, </a:t>
            </a:r>
            <a:r>
              <a:rPr lang="en-US" sz="2000" noProof="0" dirty="0"/>
              <a:t>state legislation, and media stories.</a:t>
            </a:r>
          </a:p>
          <a:p>
            <a:pPr lvl="0"/>
            <a:r>
              <a:rPr lang="en-US" sz="2000" noProof="0" dirty="0"/>
              <a:t>With a separate website and public presences, this campaign provides the Triple-I with a separate platform and voice.</a:t>
            </a:r>
          </a:p>
          <a:p>
            <a:pPr lvl="0"/>
            <a:r>
              <a:rPr lang="en-US" sz="2000" noProof="0" dirty="0"/>
              <a:t>The campaign will take on overarching industry issues and emphasize its essential role in supporting and rebuilding communities in these uncertain times.</a:t>
            </a:r>
          </a:p>
        </p:txBody>
      </p:sp>
      <p:sp>
        <p:nvSpPr>
          <p:cNvPr id="14" name="Text Placeholder 13">
            <a:extLst>
              <a:ext uri="{FF2B5EF4-FFF2-40B4-BE49-F238E27FC236}">
                <a16:creationId xmlns:a16="http://schemas.microsoft.com/office/drawing/2014/main" id="{E5470750-160D-4AD7-BC2F-E68F1194087D}"/>
              </a:ext>
            </a:extLst>
          </p:cNvPr>
          <p:cNvSpPr>
            <a:spLocks noGrp="1"/>
          </p:cNvSpPr>
          <p:nvPr>
            <p:ph type="body" sz="quarter" idx="17"/>
          </p:nvPr>
        </p:nvSpPr>
        <p:spPr/>
        <p:txBody>
          <a:bodyPr/>
          <a:lstStyle/>
          <a:p>
            <a:r>
              <a:rPr lang="en-US" dirty="0"/>
              <a:t>www.fairinsure.org</a:t>
            </a:r>
          </a:p>
        </p:txBody>
      </p:sp>
      <p:pic>
        <p:nvPicPr>
          <p:cNvPr id="11" name="Picture 10" descr="A picture containing standing, man, front, walking&#10;&#10;Description automatically generated">
            <a:extLst>
              <a:ext uri="{FF2B5EF4-FFF2-40B4-BE49-F238E27FC236}">
                <a16:creationId xmlns:a16="http://schemas.microsoft.com/office/drawing/2014/main" id="{2CD67A51-7A32-4A6E-A6C1-4774F87B2EBB}"/>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449580" y="1371600"/>
            <a:ext cx="3901439" cy="2194560"/>
          </a:xfrm>
          <a:prstGeom prst="rect">
            <a:avLst/>
          </a:prstGeom>
        </p:spPr>
      </p:pic>
      <p:pic>
        <p:nvPicPr>
          <p:cNvPr id="17" name="Picture 16">
            <a:extLst>
              <a:ext uri="{FF2B5EF4-FFF2-40B4-BE49-F238E27FC236}">
                <a16:creationId xmlns:a16="http://schemas.microsoft.com/office/drawing/2014/main" id="{7E797623-6D5F-42B6-8486-39F1A0BBF8FD}"/>
              </a:ext>
            </a:extLst>
          </p:cNvPr>
          <p:cNvPicPr>
            <a:picLocks noChangeAspect="1" noChangeArrowheads="1"/>
          </p:cNvPicPr>
          <p:nvPr/>
        </p:nvPicPr>
        <p:blipFill>
          <a:blip r:embed="rId9">
            <a:extLst>
              <a:ext uri="{28A0092B-C50C-407E-A947-70E740481C1C}">
                <a14:useLocalDpi xmlns:a14="http://schemas.microsoft.com/office/drawing/2010/main"/>
              </a:ext>
            </a:extLst>
          </a:blip>
          <a:srcRect/>
          <a:stretch>
            <a:fillRect/>
          </a:stretch>
        </p:blipFill>
        <p:spPr bwMode="auto">
          <a:xfrm>
            <a:off x="3438256" y="2424756"/>
            <a:ext cx="2589164" cy="219456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8">
            <a:extLst>
              <a:ext uri="{FF2B5EF4-FFF2-40B4-BE49-F238E27FC236}">
                <a16:creationId xmlns:a16="http://schemas.microsoft.com/office/drawing/2014/main" id="{4C00D5B8-9B1C-401D-A558-FD0247C2275C}"/>
              </a:ext>
            </a:extLst>
          </p:cNvPr>
          <p:cNvPicPr>
            <a:picLocks noChangeAspect="1" noChangeArrowheads="1"/>
          </p:cNvPicPr>
          <p:nvPr/>
        </p:nvPicPr>
        <p:blipFill>
          <a:blip r:embed="rId10">
            <a:extLst>
              <a:ext uri="{28A0092B-C50C-407E-A947-70E740481C1C}">
                <a14:useLocalDpi xmlns:a14="http://schemas.microsoft.com/office/drawing/2010/main"/>
              </a:ext>
            </a:extLst>
          </a:blip>
          <a:srcRect/>
          <a:stretch>
            <a:fillRect/>
          </a:stretch>
        </p:blipFill>
        <p:spPr bwMode="auto">
          <a:xfrm>
            <a:off x="449580" y="4787617"/>
            <a:ext cx="5577840" cy="714806"/>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76178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descr="A crowd of people walking down a street&#10;&#10;Description automatically generated">
            <a:extLst>
              <a:ext uri="{FF2B5EF4-FFF2-40B4-BE49-F238E27FC236}">
                <a16:creationId xmlns:a16="http://schemas.microsoft.com/office/drawing/2014/main" id="{605E0E5F-CFBD-45E9-8195-4EE9A535519B}"/>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0" y="1138590"/>
            <a:ext cx="12192000" cy="5719410"/>
          </a:xfrm>
          <a:prstGeom prst="rect">
            <a:avLst/>
          </a:prstGeom>
        </p:spPr>
      </p:pic>
      <p:sp>
        <p:nvSpPr>
          <p:cNvPr id="6" name="Title 5">
            <a:extLst>
              <a:ext uri="{FF2B5EF4-FFF2-40B4-BE49-F238E27FC236}">
                <a16:creationId xmlns:a16="http://schemas.microsoft.com/office/drawing/2014/main" id="{3D5A54DA-72E6-4A01-A15B-6F25EA633517}"/>
              </a:ext>
            </a:extLst>
          </p:cNvPr>
          <p:cNvSpPr>
            <a:spLocks noGrp="1"/>
          </p:cNvSpPr>
          <p:nvPr>
            <p:ph type="title"/>
          </p:nvPr>
        </p:nvSpPr>
        <p:spPr/>
        <p:txBody>
          <a:bodyPr/>
          <a:lstStyle/>
          <a:p>
            <a:r>
              <a:rPr lang="en-US" dirty="0"/>
              <a:t>The Triple-I &amp; Its Mission</a:t>
            </a:r>
          </a:p>
        </p:txBody>
      </p:sp>
      <p:sp>
        <p:nvSpPr>
          <p:cNvPr id="7" name="Text Placeholder 6">
            <a:extLst>
              <a:ext uri="{FF2B5EF4-FFF2-40B4-BE49-F238E27FC236}">
                <a16:creationId xmlns:a16="http://schemas.microsoft.com/office/drawing/2014/main" id="{0552DF1B-9818-4672-A9B9-A72A34545D59}"/>
              </a:ext>
            </a:extLst>
          </p:cNvPr>
          <p:cNvSpPr>
            <a:spLocks noGrp="1"/>
          </p:cNvSpPr>
          <p:nvPr>
            <p:ph type="body" sz="quarter" idx="15"/>
          </p:nvPr>
        </p:nvSpPr>
        <p:spPr/>
        <p:txBody>
          <a:bodyPr/>
          <a:lstStyle/>
          <a:p>
            <a:endParaRPr lang="en-US" dirty="0"/>
          </a:p>
        </p:txBody>
      </p:sp>
      <p:sp>
        <p:nvSpPr>
          <p:cNvPr id="8" name="Text Placeholder 7">
            <a:extLst>
              <a:ext uri="{FF2B5EF4-FFF2-40B4-BE49-F238E27FC236}">
                <a16:creationId xmlns:a16="http://schemas.microsoft.com/office/drawing/2014/main" id="{0F4FF965-3F28-4E70-9122-FC0C3CB08D2A}"/>
              </a:ext>
            </a:extLst>
          </p:cNvPr>
          <p:cNvSpPr>
            <a:spLocks noGrp="1"/>
          </p:cNvSpPr>
          <p:nvPr>
            <p:ph type="body" sz="quarter" idx="17"/>
          </p:nvPr>
        </p:nvSpPr>
        <p:spPr/>
        <p:txBody>
          <a:bodyPr/>
          <a:lstStyle/>
          <a:p>
            <a:endParaRPr lang="en-US" dirty="0"/>
          </a:p>
        </p:txBody>
      </p:sp>
      <p:grpSp>
        <p:nvGrpSpPr>
          <p:cNvPr id="3" name="Group 2"/>
          <p:cNvGrpSpPr/>
          <p:nvPr/>
        </p:nvGrpSpPr>
        <p:grpSpPr>
          <a:xfrm>
            <a:off x="11423904" y="6089904"/>
            <a:ext cx="768096" cy="768096"/>
            <a:chOff x="11423904" y="6089904"/>
            <a:chExt cx="768096" cy="768096"/>
          </a:xfrm>
        </p:grpSpPr>
        <p:sp>
          <p:nvSpPr>
            <p:cNvPr id="11" name="Right Triangle 10"/>
            <p:cNvSpPr>
              <a:spLocks noChangeAspect="1"/>
            </p:cNvSpPr>
            <p:nvPr/>
          </p:nvSpPr>
          <p:spPr>
            <a:xfrm rot="16200000">
              <a:off x="11423904" y="6089904"/>
              <a:ext cx="768096" cy="768096"/>
            </a:xfrm>
            <a:prstGeom prst="rtTriangl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1"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Slide Number Placeholder 5"/>
            <p:cNvSpPr txBox="1">
              <a:spLocks/>
            </p:cNvSpPr>
            <p:nvPr/>
          </p:nvSpPr>
          <p:spPr bwMode="gray">
            <a:xfrm>
              <a:off x="11493500" y="6662377"/>
              <a:ext cx="584200" cy="120184"/>
            </a:xfrm>
            <a:prstGeom prst="rect">
              <a:avLst/>
            </a:prstGeom>
          </p:spPr>
          <p:txBody>
            <a:bodyPr wrap="square" lIns="0" tIns="0" rIns="0" bIns="0" anchor="b" anchorCtr="0"/>
            <a:lstStyle>
              <a:defPPr>
                <a:defRPr lang="en-US"/>
              </a:defPPr>
              <a:lvl1pPr marL="0" algn="r" defTabSz="914400" rtl="0" eaLnBrk="1" fontAlgn="base" latinLnBrk="0" hangingPunct="1">
                <a:lnSpc>
                  <a:spcPct val="90000"/>
                </a:lnSpc>
                <a:spcBef>
                  <a:spcPct val="0"/>
                </a:spcBef>
                <a:spcAft>
                  <a:spcPct val="0"/>
                </a:spcAft>
                <a:defRPr lang="en-US" sz="900" b="0" kern="1200" smtClean="0">
                  <a:solidFill>
                    <a:schemeClr val="tx1">
                      <a:lumMod val="75000"/>
                      <a:lumOff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base" latinLnBrk="0" hangingPunct="1">
                <a:lnSpc>
                  <a:spcPct val="90000"/>
                </a:lnSpc>
                <a:spcBef>
                  <a:spcPct val="0"/>
                </a:spcBef>
                <a:spcAft>
                  <a:spcPct val="0"/>
                </a:spcAft>
                <a:buClrTx/>
                <a:buSzTx/>
                <a:buFontTx/>
                <a:buNone/>
                <a:tabLst/>
                <a:defRPr/>
              </a:pPr>
              <a:fld id="{35C0926A-889A-463A-A5EA-682F15689EEF}" type="slidenum">
                <a:rPr kumimoji="0" lang="en-US" sz="900" b="0" i="0" u="none" strike="noStrike" kern="1200" cap="none" spc="0" normalizeH="0" baseline="0" noProof="0">
                  <a:ln>
                    <a:noFill/>
                  </a:ln>
                  <a:solidFill>
                    <a:prstClr val="black">
                      <a:lumMod val="75000"/>
                      <a:lumOff val="25000"/>
                    </a:prstClr>
                  </a:solidFill>
                  <a:effectLst/>
                  <a:uLnTx/>
                  <a:uFillTx/>
                  <a:latin typeface="Calibri" panose="020F0502020204030204"/>
                  <a:ea typeface="+mn-ea"/>
                  <a:cs typeface="+mn-cs"/>
                </a:rPr>
                <a:pPr marL="0" marR="0" lvl="0" indent="0" algn="r" defTabSz="914400" rtl="0" eaLnBrk="1" fontAlgn="base" latinLnBrk="0" hangingPunct="1">
                  <a:lnSpc>
                    <a:spcPct val="90000"/>
                  </a:lnSpc>
                  <a:spcBef>
                    <a:spcPct val="0"/>
                  </a:spcBef>
                  <a:spcAft>
                    <a:spcPct val="0"/>
                  </a:spcAft>
                  <a:buClrTx/>
                  <a:buSzTx/>
                  <a:buFontTx/>
                  <a:buNone/>
                  <a:tabLst/>
                  <a:defRPr/>
                </a:pPr>
                <a:t>2</a:t>
              </a:fld>
              <a:endParaRPr kumimoji="0" lang="en-US" sz="9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endParaRPr>
            </a:p>
          </p:txBody>
        </p:sp>
      </p:grpSp>
      <p:sp>
        <p:nvSpPr>
          <p:cNvPr id="18" name="Text Placeholder 4">
            <a:extLst>
              <a:ext uri="{FF2B5EF4-FFF2-40B4-BE49-F238E27FC236}">
                <a16:creationId xmlns:a16="http://schemas.microsoft.com/office/drawing/2014/main" id="{E663E2A8-EA73-4832-933C-A39B7584CF72}"/>
              </a:ext>
            </a:extLst>
          </p:cNvPr>
          <p:cNvSpPr txBox="1">
            <a:spLocks/>
          </p:cNvSpPr>
          <p:nvPr/>
        </p:nvSpPr>
        <p:spPr bwMode="gray">
          <a:xfrm>
            <a:off x="577088" y="1730107"/>
            <a:ext cx="11037824" cy="1612394"/>
          </a:xfrm>
          <a:prstGeom prst="snip1Rect">
            <a:avLst>
              <a:gd name="adj" fmla="val 29185"/>
            </a:avLst>
          </a:prstGeom>
          <a:solidFill>
            <a:schemeClr val="accent2">
              <a:alpha val="90000"/>
            </a:schemeClr>
          </a:solidFill>
          <a:ln w="28575" cap="flat" cmpd="sng" algn="ctr">
            <a:noFill/>
            <a:prstDash val="solid"/>
            <a:miter lim="800000"/>
            <a:headEnd type="none" w="med" len="med"/>
            <a:tailEnd type="none" w="med" len="med"/>
          </a:ln>
          <a:effectLst/>
        </p:spPr>
        <p:txBody>
          <a:bodyPr vert="horz" wrap="square" lIns="182880" tIns="91440" rIns="182880" bIns="274320" numCol="1" rtlCol="0" anchor="ctr" anchorCtr="0" compatLnSpc="1">
            <a:prstTxWarp prst="textNoShape">
              <a:avLst/>
            </a:prstTxWarp>
            <a:noAutofit/>
          </a:bodyPr>
          <a:lstStyle>
            <a:defPPr>
              <a:defRPr lang="en-US"/>
            </a:defPPr>
            <a:lvl1pPr indent="0" algn="ctr" fontAlgn="base">
              <a:lnSpc>
                <a:spcPct val="90000"/>
              </a:lnSpc>
              <a:spcBef>
                <a:spcPts val="600"/>
              </a:spcBef>
              <a:spcAft>
                <a:spcPct val="0"/>
              </a:spcAft>
              <a:buClr>
                <a:schemeClr val="accent2"/>
              </a:buClr>
              <a:buSzPct val="90000"/>
              <a:buNone/>
              <a:defRPr kumimoji="0" sz="2000" b="1" i="0" u="none" strike="noStrike" cap="none" normalizeH="0" baseline="0">
                <a:ln>
                  <a:noFill/>
                </a:ln>
                <a:solidFill>
                  <a:schemeClr val="bg2"/>
                </a:solidFill>
                <a:effectLst/>
                <a:latin typeface="+mj-lt"/>
              </a:defRPr>
            </a:lvl1pPr>
            <a:lvl2pPr indent="0">
              <a:buNone/>
              <a:defRPr sz="2000" b="1"/>
            </a:lvl2pPr>
            <a:lvl3pPr indent="0">
              <a:buNone/>
              <a:defRPr b="1"/>
            </a:lvl3pPr>
            <a:lvl4pPr indent="0">
              <a:buNone/>
              <a:defRPr sz="1600" b="1"/>
            </a:lvl4pPr>
            <a:lvl5pPr indent="0">
              <a:buNone/>
              <a:defRPr sz="1600" b="1"/>
            </a:lvl5pPr>
            <a:lvl6pPr indent="0">
              <a:buNone/>
              <a:defRPr sz="1600" b="1"/>
            </a:lvl6pPr>
            <a:lvl7pPr indent="0">
              <a:buNone/>
              <a:defRPr sz="1600" b="1"/>
            </a:lvl7pPr>
            <a:lvl8pPr indent="0">
              <a:buNone/>
              <a:defRPr sz="1600" b="1"/>
            </a:lvl8pPr>
            <a:lvl9pPr indent="0">
              <a:buNone/>
              <a:defRPr sz="1600" b="1"/>
            </a:lvl9pPr>
          </a:lstStyle>
          <a:p>
            <a:pPr marL="0" marR="0" lvl="0" indent="0" algn="ctr" defTabSz="914400" rtl="0" eaLnBrk="1" fontAlgn="base" latinLnBrk="0" hangingPunct="1">
              <a:lnSpc>
                <a:spcPct val="90000"/>
              </a:lnSpc>
              <a:spcBef>
                <a:spcPts val="0"/>
              </a:spcBef>
              <a:spcAft>
                <a:spcPct val="0"/>
              </a:spcAft>
              <a:buClr>
                <a:srgbClr val="ED7D31"/>
              </a:buClr>
              <a:buSzPct val="90000"/>
              <a:buFontTx/>
              <a:buNone/>
              <a:tabLst/>
              <a:defRPr/>
            </a:pPr>
            <a:r>
              <a:rPr kumimoji="0" lang="en-US" sz="46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A world with MORE insurance</a:t>
            </a:r>
          </a:p>
        </p:txBody>
      </p:sp>
      <p:pic>
        <p:nvPicPr>
          <p:cNvPr id="19" name="Picture 18" descr="A crowd of people walking down a street&#10;&#10;Description automatically generated">
            <a:extLst>
              <a:ext uri="{FF2B5EF4-FFF2-40B4-BE49-F238E27FC236}">
                <a16:creationId xmlns:a16="http://schemas.microsoft.com/office/drawing/2014/main" id="{33AFA54C-1F40-405E-94F1-DC24CFAAD59B}"/>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0" y="1138590"/>
            <a:ext cx="12192000" cy="5719410"/>
          </a:xfrm>
          <a:prstGeom prst="rect">
            <a:avLst/>
          </a:prstGeom>
        </p:spPr>
      </p:pic>
      <p:sp>
        <p:nvSpPr>
          <p:cNvPr id="20" name="Text Placeholder 4">
            <a:extLst>
              <a:ext uri="{FF2B5EF4-FFF2-40B4-BE49-F238E27FC236}">
                <a16:creationId xmlns:a16="http://schemas.microsoft.com/office/drawing/2014/main" id="{A5B6AAD8-C5D0-4170-8816-519A73FD0F7D}"/>
              </a:ext>
            </a:extLst>
          </p:cNvPr>
          <p:cNvSpPr txBox="1">
            <a:spLocks/>
          </p:cNvSpPr>
          <p:nvPr/>
        </p:nvSpPr>
        <p:spPr bwMode="gray">
          <a:xfrm>
            <a:off x="577088" y="1932193"/>
            <a:ext cx="7629652" cy="1139958"/>
          </a:xfrm>
          <a:prstGeom prst="snip1Rect">
            <a:avLst>
              <a:gd name="adj" fmla="val 29185"/>
            </a:avLst>
          </a:prstGeom>
          <a:solidFill>
            <a:srgbClr val="337DBE">
              <a:alpha val="90000"/>
            </a:srgbClr>
          </a:solidFill>
          <a:ln w="28575" cap="flat" cmpd="sng" algn="ctr">
            <a:noFill/>
            <a:prstDash val="solid"/>
            <a:miter lim="800000"/>
            <a:headEnd type="none" w="med" len="med"/>
            <a:tailEnd type="none" w="med" len="med"/>
          </a:ln>
          <a:effectLst/>
        </p:spPr>
        <p:txBody>
          <a:bodyPr vert="horz" wrap="square" lIns="182880" tIns="91440" rIns="182880" bIns="274320" numCol="1" rtlCol="0" anchor="ctr" anchorCtr="0" compatLnSpc="1">
            <a:prstTxWarp prst="textNoShape">
              <a:avLst/>
            </a:prstTxWarp>
            <a:noAutofit/>
          </a:bodyPr>
          <a:lstStyle>
            <a:defPPr>
              <a:defRPr lang="en-US"/>
            </a:defPPr>
            <a:lvl1pPr indent="0" algn="ctr" fontAlgn="base">
              <a:lnSpc>
                <a:spcPct val="90000"/>
              </a:lnSpc>
              <a:spcBef>
                <a:spcPts val="600"/>
              </a:spcBef>
              <a:spcAft>
                <a:spcPct val="0"/>
              </a:spcAft>
              <a:buClr>
                <a:schemeClr val="accent2"/>
              </a:buClr>
              <a:buSzPct val="90000"/>
              <a:buNone/>
              <a:defRPr kumimoji="0" sz="2000" b="1" i="0" u="none" strike="noStrike" cap="none" normalizeH="0" baseline="0">
                <a:ln>
                  <a:noFill/>
                </a:ln>
                <a:solidFill>
                  <a:schemeClr val="bg2"/>
                </a:solidFill>
                <a:effectLst/>
                <a:latin typeface="+mj-lt"/>
              </a:defRPr>
            </a:lvl1pPr>
            <a:lvl2pPr indent="0">
              <a:buNone/>
              <a:defRPr sz="2000" b="1"/>
            </a:lvl2pPr>
            <a:lvl3pPr indent="0">
              <a:buNone/>
              <a:defRPr b="1"/>
            </a:lvl3pPr>
            <a:lvl4pPr indent="0">
              <a:buNone/>
              <a:defRPr sz="1600" b="1"/>
            </a:lvl4pPr>
            <a:lvl5pPr indent="0">
              <a:buNone/>
              <a:defRPr sz="1600" b="1"/>
            </a:lvl5pPr>
            <a:lvl6pPr indent="0">
              <a:buNone/>
              <a:defRPr sz="1600" b="1"/>
            </a:lvl6pPr>
            <a:lvl7pPr indent="0">
              <a:buNone/>
              <a:defRPr sz="1600" b="1"/>
            </a:lvl7pPr>
            <a:lvl8pPr indent="0">
              <a:buNone/>
              <a:defRPr sz="1600" b="1"/>
            </a:lvl8pPr>
            <a:lvl9pPr indent="0">
              <a:buNone/>
              <a:defRPr sz="1600" b="1"/>
            </a:lvl9pPr>
          </a:lstStyle>
          <a:p>
            <a:pPr marL="0" marR="0" lvl="0" indent="0" algn="l" defTabSz="914400" rtl="0" eaLnBrk="1" fontAlgn="base" latinLnBrk="0" hangingPunct="1">
              <a:lnSpc>
                <a:spcPct val="100000"/>
              </a:lnSpc>
              <a:spcBef>
                <a:spcPts val="0"/>
              </a:spcBef>
              <a:spcAft>
                <a:spcPct val="0"/>
              </a:spcAft>
              <a:buClr>
                <a:srgbClr val="ED7D31"/>
              </a:buClr>
              <a:buSzPct val="90000"/>
              <a:buFontTx/>
              <a:buNone/>
              <a:tabLst/>
              <a:defRPr/>
            </a:pPr>
            <a:r>
              <a:rPr kumimoji="0" lang="en-US" sz="32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We are the trusted source of unique, data-driven insights on insurance…</a:t>
            </a:r>
          </a:p>
        </p:txBody>
      </p:sp>
      <p:sp>
        <p:nvSpPr>
          <p:cNvPr id="21" name="Text Placeholder 4">
            <a:extLst>
              <a:ext uri="{FF2B5EF4-FFF2-40B4-BE49-F238E27FC236}">
                <a16:creationId xmlns:a16="http://schemas.microsoft.com/office/drawing/2014/main" id="{3122C0B7-FF56-40E7-88B5-9DED4F4F9978}"/>
              </a:ext>
            </a:extLst>
          </p:cNvPr>
          <p:cNvSpPr txBox="1">
            <a:spLocks/>
          </p:cNvSpPr>
          <p:nvPr/>
        </p:nvSpPr>
        <p:spPr bwMode="gray">
          <a:xfrm>
            <a:off x="4762500" y="4011048"/>
            <a:ext cx="6852412" cy="1139958"/>
          </a:xfrm>
          <a:prstGeom prst="snip1Rect">
            <a:avLst>
              <a:gd name="adj" fmla="val 29763"/>
            </a:avLst>
          </a:prstGeom>
          <a:solidFill>
            <a:srgbClr val="F3B921">
              <a:alpha val="90000"/>
            </a:srgbClr>
          </a:solidFill>
          <a:ln w="28575" cap="flat" cmpd="sng" algn="ctr">
            <a:noFill/>
            <a:prstDash val="solid"/>
            <a:miter lim="800000"/>
            <a:headEnd type="none" w="med" len="med"/>
            <a:tailEnd type="none" w="med" len="med"/>
          </a:ln>
          <a:effectLst/>
        </p:spPr>
        <p:txBody>
          <a:bodyPr vert="horz" wrap="square" lIns="182880" tIns="91440" rIns="182880" bIns="274320" numCol="1" rtlCol="0" anchor="ctr" anchorCtr="0" compatLnSpc="1">
            <a:prstTxWarp prst="textNoShape">
              <a:avLst/>
            </a:prstTxWarp>
            <a:noAutofit/>
          </a:bodyPr>
          <a:lstStyle>
            <a:defPPr>
              <a:defRPr lang="en-US"/>
            </a:defPPr>
            <a:lvl1pPr indent="0" algn="ctr" fontAlgn="base">
              <a:lnSpc>
                <a:spcPct val="90000"/>
              </a:lnSpc>
              <a:spcBef>
                <a:spcPts val="600"/>
              </a:spcBef>
              <a:spcAft>
                <a:spcPct val="0"/>
              </a:spcAft>
              <a:buClr>
                <a:schemeClr val="accent2"/>
              </a:buClr>
              <a:buSzPct val="90000"/>
              <a:buNone/>
              <a:defRPr kumimoji="0" sz="2000" b="1" i="0" u="none" strike="noStrike" cap="none" normalizeH="0" baseline="0">
                <a:ln>
                  <a:noFill/>
                </a:ln>
                <a:solidFill>
                  <a:schemeClr val="bg2"/>
                </a:solidFill>
                <a:effectLst/>
                <a:latin typeface="+mj-lt"/>
              </a:defRPr>
            </a:lvl1pPr>
            <a:lvl2pPr indent="0">
              <a:buNone/>
              <a:defRPr sz="2000" b="1"/>
            </a:lvl2pPr>
            <a:lvl3pPr indent="0">
              <a:buNone/>
              <a:defRPr b="1"/>
            </a:lvl3pPr>
            <a:lvl4pPr indent="0">
              <a:buNone/>
              <a:defRPr sz="1600" b="1"/>
            </a:lvl4pPr>
            <a:lvl5pPr indent="0">
              <a:buNone/>
              <a:defRPr sz="1600" b="1"/>
            </a:lvl5pPr>
            <a:lvl6pPr indent="0">
              <a:buNone/>
              <a:defRPr sz="1600" b="1"/>
            </a:lvl6pPr>
            <a:lvl7pPr indent="0">
              <a:buNone/>
              <a:defRPr sz="1600" b="1"/>
            </a:lvl7pPr>
            <a:lvl8pPr indent="0">
              <a:buNone/>
              <a:defRPr sz="1600" b="1"/>
            </a:lvl8pPr>
            <a:lvl9pPr indent="0">
              <a:buNone/>
              <a:defRPr sz="1600" b="1"/>
            </a:lvl9pPr>
          </a:lstStyle>
          <a:p>
            <a:pPr marL="0" marR="0" lvl="0" indent="0" algn="l" defTabSz="914400" rtl="0" eaLnBrk="1" fontAlgn="base" latinLnBrk="0" hangingPunct="1">
              <a:lnSpc>
                <a:spcPct val="100000"/>
              </a:lnSpc>
              <a:spcBef>
                <a:spcPts val="0"/>
              </a:spcBef>
              <a:spcAft>
                <a:spcPct val="0"/>
              </a:spcAft>
              <a:buClr>
                <a:srgbClr val="ED7D31"/>
              </a:buClr>
              <a:buSzPct val="90000"/>
              <a:buFontTx/>
              <a:buNone/>
              <a:tabLst/>
              <a:defRPr/>
            </a:pPr>
            <a:r>
              <a:rPr kumimoji="0" lang="en-US" sz="32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……to inform and empower consumers.</a:t>
            </a:r>
          </a:p>
        </p:txBody>
      </p:sp>
      <p:grpSp>
        <p:nvGrpSpPr>
          <p:cNvPr id="22" name="Group 21">
            <a:extLst>
              <a:ext uri="{FF2B5EF4-FFF2-40B4-BE49-F238E27FC236}">
                <a16:creationId xmlns:a16="http://schemas.microsoft.com/office/drawing/2014/main" id="{750ADD43-8835-44CF-B89C-3E0E6F7779C8}"/>
              </a:ext>
            </a:extLst>
          </p:cNvPr>
          <p:cNvGrpSpPr/>
          <p:nvPr/>
        </p:nvGrpSpPr>
        <p:grpSpPr>
          <a:xfrm>
            <a:off x="11423904" y="6089904"/>
            <a:ext cx="768096" cy="768096"/>
            <a:chOff x="11423904" y="6089904"/>
            <a:chExt cx="768096" cy="768096"/>
          </a:xfrm>
        </p:grpSpPr>
        <p:sp>
          <p:nvSpPr>
            <p:cNvPr id="23" name="Right Triangle 22">
              <a:extLst>
                <a:ext uri="{FF2B5EF4-FFF2-40B4-BE49-F238E27FC236}">
                  <a16:creationId xmlns:a16="http://schemas.microsoft.com/office/drawing/2014/main" id="{761B7CDE-7D4D-4674-B86F-9714BA03AB28}"/>
                </a:ext>
              </a:extLst>
            </p:cNvPr>
            <p:cNvSpPr>
              <a:spLocks noChangeAspect="1"/>
            </p:cNvSpPr>
            <p:nvPr/>
          </p:nvSpPr>
          <p:spPr>
            <a:xfrm rot="16200000">
              <a:off x="11423904" y="6089904"/>
              <a:ext cx="768096" cy="768096"/>
            </a:xfrm>
            <a:prstGeom prst="rtTriangl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1"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4" name="Slide Number Placeholder 5">
              <a:extLst>
                <a:ext uri="{FF2B5EF4-FFF2-40B4-BE49-F238E27FC236}">
                  <a16:creationId xmlns:a16="http://schemas.microsoft.com/office/drawing/2014/main" id="{44E77B3C-BB8D-4523-A4FA-744AF0E8C3E6}"/>
                </a:ext>
              </a:extLst>
            </p:cNvPr>
            <p:cNvSpPr txBox="1">
              <a:spLocks/>
            </p:cNvSpPr>
            <p:nvPr/>
          </p:nvSpPr>
          <p:spPr bwMode="gray">
            <a:xfrm>
              <a:off x="11493500" y="6662377"/>
              <a:ext cx="584200" cy="120184"/>
            </a:xfrm>
            <a:prstGeom prst="rect">
              <a:avLst/>
            </a:prstGeom>
          </p:spPr>
          <p:txBody>
            <a:bodyPr wrap="square" lIns="0" tIns="0" rIns="0" bIns="0" anchor="b" anchorCtr="0"/>
            <a:lstStyle>
              <a:defPPr>
                <a:defRPr lang="en-US"/>
              </a:defPPr>
              <a:lvl1pPr marL="0" algn="r" defTabSz="914400" rtl="0" eaLnBrk="1" fontAlgn="base" latinLnBrk="0" hangingPunct="1">
                <a:lnSpc>
                  <a:spcPct val="90000"/>
                </a:lnSpc>
                <a:spcBef>
                  <a:spcPct val="0"/>
                </a:spcBef>
                <a:spcAft>
                  <a:spcPct val="0"/>
                </a:spcAft>
                <a:defRPr lang="en-US" sz="900" b="0" kern="1200" smtClean="0">
                  <a:solidFill>
                    <a:schemeClr val="tx1">
                      <a:lumMod val="75000"/>
                      <a:lumOff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base" latinLnBrk="0" hangingPunct="1">
                <a:lnSpc>
                  <a:spcPct val="90000"/>
                </a:lnSpc>
                <a:spcBef>
                  <a:spcPct val="0"/>
                </a:spcBef>
                <a:spcAft>
                  <a:spcPct val="0"/>
                </a:spcAft>
                <a:buClrTx/>
                <a:buSzTx/>
                <a:buFontTx/>
                <a:buNone/>
                <a:tabLst/>
                <a:defRPr/>
              </a:pPr>
              <a:fld id="{35C0926A-889A-463A-A5EA-682F15689EEF}" type="slidenum">
                <a:rPr kumimoji="0" lang="en-US" sz="900" b="0" i="0" u="none" strike="noStrike" kern="1200" cap="none" spc="0" normalizeH="0" baseline="0" noProof="0" smtClean="0">
                  <a:ln>
                    <a:noFill/>
                  </a:ln>
                  <a:solidFill>
                    <a:prstClr val="black">
                      <a:lumMod val="75000"/>
                      <a:lumOff val="25000"/>
                    </a:prstClr>
                  </a:solidFill>
                  <a:effectLst/>
                  <a:uLnTx/>
                  <a:uFillTx/>
                  <a:latin typeface="Calibri" panose="020F0502020204030204"/>
                  <a:ea typeface="+mn-ea"/>
                  <a:cs typeface="+mn-cs"/>
                </a:rPr>
                <a:pPr marL="0" marR="0" lvl="0" indent="0" algn="r" defTabSz="914400" rtl="0" eaLnBrk="1" fontAlgn="base" latinLnBrk="0" hangingPunct="1">
                  <a:lnSpc>
                    <a:spcPct val="90000"/>
                  </a:lnSpc>
                  <a:spcBef>
                    <a:spcPct val="0"/>
                  </a:spcBef>
                  <a:spcAft>
                    <a:spcPct val="0"/>
                  </a:spcAft>
                  <a:buClrTx/>
                  <a:buSzTx/>
                  <a:buFontTx/>
                  <a:buNone/>
                  <a:tabLst/>
                  <a:defRPr/>
                </a:pPr>
                <a:t>2</a:t>
              </a:fld>
              <a:endParaRPr kumimoji="0" lang="en-US" sz="9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endParaRPr>
            </a:p>
          </p:txBody>
        </p:sp>
      </p:grpSp>
    </p:spTree>
    <p:custDataLst>
      <p:tags r:id="rId1"/>
    </p:custDataLst>
    <p:extLst>
      <p:ext uri="{BB962C8B-B14F-4D97-AF65-F5344CB8AC3E}">
        <p14:creationId xmlns:p14="http://schemas.microsoft.com/office/powerpoint/2010/main" val="5815168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8" accel="100000" fill="hold" grpId="0" nodeType="clickEffect">
                                  <p:stCondLst>
                                    <p:cond delay="0"/>
                                  </p:stCondLst>
                                  <p:childTnLst>
                                    <p:anim calcmode="lin" valueType="num">
                                      <p:cBhvr additive="base">
                                        <p:cTn id="6" dur="500"/>
                                        <p:tgtEl>
                                          <p:spTgt spid="20"/>
                                        </p:tgtEl>
                                        <p:attrNameLst>
                                          <p:attrName>ppt_x</p:attrName>
                                        </p:attrNameLst>
                                      </p:cBhvr>
                                      <p:tavLst>
                                        <p:tav tm="0">
                                          <p:val>
                                            <p:strVal val="ppt_x"/>
                                          </p:val>
                                        </p:tav>
                                        <p:tav tm="100000">
                                          <p:val>
                                            <p:strVal val="0-ppt_w/2"/>
                                          </p:val>
                                        </p:tav>
                                      </p:tavLst>
                                    </p:anim>
                                    <p:anim calcmode="lin" valueType="num">
                                      <p:cBhvr additive="base">
                                        <p:cTn id="7" dur="500"/>
                                        <p:tgtEl>
                                          <p:spTgt spid="20"/>
                                        </p:tgtEl>
                                        <p:attrNameLst>
                                          <p:attrName>ppt_y</p:attrName>
                                        </p:attrNameLst>
                                      </p:cBhvr>
                                      <p:tavLst>
                                        <p:tav tm="0">
                                          <p:val>
                                            <p:strVal val="ppt_y"/>
                                          </p:val>
                                        </p:tav>
                                        <p:tav tm="100000">
                                          <p:val>
                                            <p:strVal val="ppt_y"/>
                                          </p:val>
                                        </p:tav>
                                      </p:tavLst>
                                    </p:anim>
                                    <p:set>
                                      <p:cBhvr>
                                        <p:cTn id="8" dur="1" fill="hold">
                                          <p:stCondLst>
                                            <p:cond delay="499"/>
                                          </p:stCondLst>
                                        </p:cTn>
                                        <p:tgtEl>
                                          <p:spTgt spid="20"/>
                                        </p:tgtEl>
                                        <p:attrNameLst>
                                          <p:attrName>style.visibility</p:attrName>
                                        </p:attrNameLst>
                                      </p:cBhvr>
                                      <p:to>
                                        <p:strVal val="hidden"/>
                                      </p:to>
                                    </p:set>
                                  </p:childTnLst>
                                </p:cTn>
                              </p:par>
                              <p:par>
                                <p:cTn id="9" presetID="2" presetClass="exit" presetSubtype="2" accel="100000" fill="hold" grpId="0" nodeType="withEffect">
                                  <p:stCondLst>
                                    <p:cond delay="0"/>
                                  </p:stCondLst>
                                  <p:childTnLst>
                                    <p:anim calcmode="lin" valueType="num">
                                      <p:cBhvr additive="base">
                                        <p:cTn id="10" dur="500"/>
                                        <p:tgtEl>
                                          <p:spTgt spid="21"/>
                                        </p:tgtEl>
                                        <p:attrNameLst>
                                          <p:attrName>ppt_x</p:attrName>
                                        </p:attrNameLst>
                                      </p:cBhvr>
                                      <p:tavLst>
                                        <p:tav tm="0">
                                          <p:val>
                                            <p:strVal val="ppt_x"/>
                                          </p:val>
                                        </p:tav>
                                        <p:tav tm="100000">
                                          <p:val>
                                            <p:strVal val="1+ppt_w/2"/>
                                          </p:val>
                                        </p:tav>
                                      </p:tavLst>
                                    </p:anim>
                                    <p:anim calcmode="lin" valueType="num">
                                      <p:cBhvr additive="base">
                                        <p:cTn id="11" dur="500"/>
                                        <p:tgtEl>
                                          <p:spTgt spid="21"/>
                                        </p:tgtEl>
                                        <p:attrNameLst>
                                          <p:attrName>ppt_y</p:attrName>
                                        </p:attrNameLst>
                                      </p:cBhvr>
                                      <p:tavLst>
                                        <p:tav tm="0">
                                          <p:val>
                                            <p:strVal val="ppt_y"/>
                                          </p:val>
                                        </p:tav>
                                        <p:tav tm="100000">
                                          <p:val>
                                            <p:strVal val="ppt_y"/>
                                          </p:val>
                                        </p:tav>
                                      </p:tavLst>
                                    </p:anim>
                                    <p:set>
                                      <p:cBhvr>
                                        <p:cTn id="12" dur="1" fill="hold">
                                          <p:stCondLst>
                                            <p:cond delay="499"/>
                                          </p:stCondLst>
                                        </p:cTn>
                                        <p:tgtEl>
                                          <p:spTgt spid="21"/>
                                        </p:tgtEl>
                                        <p:attrNameLst>
                                          <p:attrName>style.visibility</p:attrName>
                                        </p:attrNameLst>
                                      </p:cBhvr>
                                      <p:to>
                                        <p:strVal val="hidden"/>
                                      </p:to>
                                    </p:set>
                                  </p:childTnLst>
                                </p:cTn>
                              </p:par>
                              <p:par>
                                <p:cTn id="13" presetID="10" presetClass="exit" presetSubtype="0" fill="hold" nodeType="withEffect">
                                  <p:stCondLst>
                                    <p:cond delay="0"/>
                                  </p:stCondLst>
                                  <p:childTnLst>
                                    <p:animEffect transition="out" filter="fade">
                                      <p:cBhvr>
                                        <p:cTn id="14" dur="500"/>
                                        <p:tgtEl>
                                          <p:spTgt spid="19"/>
                                        </p:tgtEl>
                                      </p:cBhvr>
                                    </p:animEffect>
                                    <p:set>
                                      <p:cBhvr>
                                        <p:cTn id="15" dur="1" fill="hold">
                                          <p:stCondLst>
                                            <p:cond delay="499"/>
                                          </p:stCondLst>
                                        </p:cTn>
                                        <p:tgtEl>
                                          <p:spTgt spid="19"/>
                                        </p:tgtEl>
                                        <p:attrNameLst>
                                          <p:attrName>style.visibility</p:attrName>
                                        </p:attrNameLst>
                                      </p:cBhvr>
                                      <p:to>
                                        <p:strVal val="hidden"/>
                                      </p:to>
                                    </p:set>
                                  </p:childTnLst>
                                </p:cTn>
                              </p:par>
                              <p:par>
                                <p:cTn id="16" presetID="53" presetClass="entr" presetSubtype="16"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0" grpId="0" animBg="1"/>
      <p:bldP spid="2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Object 10" hidden="1">
            <a:extLst>
              <a:ext uri="{FF2B5EF4-FFF2-40B4-BE49-F238E27FC236}">
                <a16:creationId xmlns:a16="http://schemas.microsoft.com/office/drawing/2014/main" id="{14BDB4F3-17B0-4F3E-B1E2-35D8C435184D}"/>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101" name="think-cell Slide" r:id="rId6" imgW="384" imgH="384" progId="TCLayout.ActiveDocument.1">
                  <p:embed/>
                </p:oleObj>
              </mc:Choice>
              <mc:Fallback>
                <p:oleObj name="think-cell Slide" r:id="rId6" imgW="384" imgH="384" progId="TCLayout.ActiveDocument.1">
                  <p:embed/>
                  <p:pic>
                    <p:nvPicPr>
                      <p:cNvPr id="11" name="Object 10" hidden="1">
                        <a:extLst>
                          <a:ext uri="{FF2B5EF4-FFF2-40B4-BE49-F238E27FC236}">
                            <a16:creationId xmlns:a16="http://schemas.microsoft.com/office/drawing/2014/main" id="{14BDB4F3-17B0-4F3E-B1E2-35D8C435184D}"/>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10" name="Rectangle 9" hidden="1">
            <a:extLst>
              <a:ext uri="{FF2B5EF4-FFF2-40B4-BE49-F238E27FC236}">
                <a16:creationId xmlns:a16="http://schemas.microsoft.com/office/drawing/2014/main" id="{2C16E330-3FED-4A99-B016-0C0B9CC07D75}"/>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prstClr val="white"/>
              </a:solidFill>
              <a:effectLst/>
              <a:uLnTx/>
              <a:uFillTx/>
              <a:latin typeface="Calibri Light" panose="020F0302020204030204" pitchFamily="34" charset="0"/>
              <a:ea typeface="+mn-ea"/>
              <a:cs typeface="+mn-cs"/>
              <a:sym typeface="Calibri Light" panose="020F0302020204030204" pitchFamily="34" charset="0"/>
            </a:endParaRPr>
          </a:p>
        </p:txBody>
      </p:sp>
      <p:sp>
        <p:nvSpPr>
          <p:cNvPr id="2" name="Title 1">
            <a:extLst>
              <a:ext uri="{FF2B5EF4-FFF2-40B4-BE49-F238E27FC236}">
                <a16:creationId xmlns:a16="http://schemas.microsoft.com/office/drawing/2014/main" id="{EEB96323-66A9-4E01-A0E3-2727F40834C0}"/>
              </a:ext>
            </a:extLst>
          </p:cNvPr>
          <p:cNvSpPr>
            <a:spLocks noGrp="1"/>
          </p:cNvSpPr>
          <p:nvPr>
            <p:ph type="title"/>
          </p:nvPr>
        </p:nvSpPr>
        <p:spPr/>
        <p:txBody>
          <a:bodyPr>
            <a:normAutofit fontScale="90000"/>
          </a:bodyPr>
          <a:lstStyle/>
          <a:p>
            <a:r>
              <a:rPr lang="en-US" dirty="0"/>
              <a:t>FAIR Guiding Principles:</a:t>
            </a:r>
            <a:br>
              <a:rPr lang="en-US" dirty="0"/>
            </a:br>
            <a:r>
              <a:rPr lang="en-US" dirty="0"/>
              <a:t>A Defined Perspective on Potential Policy Solutions</a:t>
            </a:r>
          </a:p>
        </p:txBody>
      </p:sp>
      <p:sp>
        <p:nvSpPr>
          <p:cNvPr id="5" name="Title 1">
            <a:extLst>
              <a:ext uri="{FF2B5EF4-FFF2-40B4-BE49-F238E27FC236}">
                <a16:creationId xmlns:a16="http://schemas.microsoft.com/office/drawing/2014/main" id="{6CF8ED14-6F08-44A1-9277-08358B6E53D1}"/>
              </a:ext>
            </a:extLst>
          </p:cNvPr>
          <p:cNvSpPr txBox="1">
            <a:spLocks/>
          </p:cNvSpPr>
          <p:nvPr/>
        </p:nvSpPr>
        <p:spPr>
          <a:xfrm>
            <a:off x="268224" y="576882"/>
            <a:ext cx="11655552" cy="79471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US" sz="4400" b="0" i="0" u="none" strike="noStrike" kern="1200" cap="none" spc="0" normalizeH="0" baseline="0" noProof="0" dirty="0">
              <a:ln>
                <a:noFill/>
              </a:ln>
              <a:solidFill>
                <a:prstClr val="black"/>
              </a:solidFill>
              <a:effectLst/>
              <a:uLnTx/>
              <a:uFillTx/>
              <a:latin typeface="Calibri Light" panose="020F0302020204030204"/>
              <a:ea typeface="+mj-ea"/>
              <a:cs typeface="+mj-cs"/>
            </a:endParaRPr>
          </a:p>
        </p:txBody>
      </p:sp>
      <p:sp>
        <p:nvSpPr>
          <p:cNvPr id="25" name="Text Placeholder 17">
            <a:extLst>
              <a:ext uri="{FF2B5EF4-FFF2-40B4-BE49-F238E27FC236}">
                <a16:creationId xmlns:a16="http://schemas.microsoft.com/office/drawing/2014/main" id="{90C16E19-ADB5-4158-A427-0933995A626E}"/>
              </a:ext>
            </a:extLst>
          </p:cNvPr>
          <p:cNvSpPr txBox="1">
            <a:spLocks/>
          </p:cNvSpPr>
          <p:nvPr/>
        </p:nvSpPr>
        <p:spPr bwMode="gray">
          <a:xfrm>
            <a:off x="469901" y="1463040"/>
            <a:ext cx="11290299" cy="1005840"/>
          </a:xfrm>
          <a:prstGeom prst="snip1Rect">
            <a:avLst/>
          </a:prstGeom>
          <a:solidFill>
            <a:schemeClr val="accent1"/>
          </a:solidFill>
          <a:ln>
            <a:noFill/>
          </a:ln>
          <a:effectLst/>
        </p:spPr>
        <p:txBody>
          <a:bodyPr vert="horz" lIns="91440" tIns="45720" rIns="91440" bIns="91440" rtlCol="0" anchor="ctr" anchorCtr="0">
            <a:noAutofit/>
          </a:bodyPr>
          <a:lstStyle>
            <a:lvl1pPr marL="0" indent="0" algn="ctr" defTabSz="914377" rtl="0" eaLnBrk="1" latinLnBrk="0" hangingPunct="1">
              <a:lnSpc>
                <a:spcPct val="90000"/>
              </a:lnSpc>
              <a:spcBef>
                <a:spcPts val="0"/>
              </a:spcBef>
              <a:buClr>
                <a:srgbClr val="337DBE"/>
              </a:buClr>
              <a:buSzPct val="77000"/>
              <a:buFontTx/>
              <a:buNone/>
              <a:defRPr sz="2000" b="1" kern="1200">
                <a:solidFill>
                  <a:schemeClr val="bg1"/>
                </a:solidFill>
                <a:latin typeface="+mj-lt"/>
                <a:ea typeface="+mn-ea"/>
                <a:cs typeface="+mn-cs"/>
              </a:defRPr>
            </a:lvl1pPr>
            <a:lvl2pPr marL="566914" indent="-228594" algn="l" defTabSz="914377" rtl="0" eaLnBrk="1" latinLnBrk="0" hangingPunct="1">
              <a:lnSpc>
                <a:spcPct val="90000"/>
              </a:lnSpc>
              <a:spcBef>
                <a:spcPts val="1000"/>
              </a:spcBef>
              <a:buClr>
                <a:srgbClr val="337DBE"/>
              </a:buClr>
              <a:buFont typeface="Wingdings" panose="05000000000000000000" pitchFamily="2" charset="2"/>
              <a:buChar char=""/>
              <a:defRPr sz="2000" kern="1200">
                <a:solidFill>
                  <a:schemeClr val="tx1"/>
                </a:solidFill>
                <a:latin typeface="+mn-lt"/>
                <a:ea typeface="+mn-ea"/>
                <a:cs typeface="+mn-cs"/>
              </a:defRPr>
            </a:lvl2pPr>
            <a:lvl3pPr marL="914377" indent="-228594" algn="l" defTabSz="914377" rtl="0" eaLnBrk="1" latinLnBrk="0" hangingPunct="1">
              <a:lnSpc>
                <a:spcPct val="90000"/>
              </a:lnSpc>
              <a:spcBef>
                <a:spcPts val="500"/>
              </a:spcBef>
              <a:buClr>
                <a:srgbClr val="337DBE"/>
              </a:buClr>
              <a:buFont typeface="Arial" pitchFamily="34" charset="0"/>
              <a:buChar char="–"/>
              <a:defRPr sz="1800" kern="1200">
                <a:solidFill>
                  <a:schemeClr val="tx1"/>
                </a:solidFill>
                <a:latin typeface="+mn-lt"/>
                <a:ea typeface="+mn-ea"/>
                <a:cs typeface="+mn-cs"/>
              </a:defRPr>
            </a:lvl3pPr>
            <a:lvl4pPr marL="1252697" indent="-219451" algn="l" defTabSz="914377" rtl="0" eaLnBrk="1" latinLnBrk="0" hangingPunct="1">
              <a:lnSpc>
                <a:spcPct val="90000"/>
              </a:lnSpc>
              <a:spcBef>
                <a:spcPts val="200"/>
              </a:spcBef>
              <a:buClr>
                <a:srgbClr val="337DBE"/>
              </a:buClr>
              <a:buFont typeface="Wingdings" pitchFamily="2" charset="2"/>
              <a:buChar char="§"/>
              <a:defRPr sz="1600" kern="1200">
                <a:solidFill>
                  <a:schemeClr val="tx1"/>
                </a:solidFill>
                <a:latin typeface="+mn-lt"/>
                <a:ea typeface="+mn-ea"/>
                <a:cs typeface="+mn-cs"/>
              </a:defRPr>
            </a:lvl4pPr>
            <a:lvl5pPr marL="1481291" indent="-173732" algn="l" defTabSz="914377" rtl="0" eaLnBrk="1" latinLnBrk="0" hangingPunct="1">
              <a:lnSpc>
                <a:spcPct val="90000"/>
              </a:lnSpc>
              <a:spcBef>
                <a:spcPts val="100"/>
              </a:spcBef>
              <a:buClr>
                <a:srgbClr val="337DBE"/>
              </a:buClr>
              <a:buFont typeface="Arial" pitchFamily="34" charset="0"/>
              <a:buChar char="»"/>
              <a:defRPr sz="1400" kern="1200">
                <a:solidFill>
                  <a:schemeClr val="tx1"/>
                </a:solidFill>
                <a:latin typeface="+mn-lt"/>
                <a:ea typeface="+mn-ea"/>
                <a:cs typeface="+mn-cs"/>
              </a:defRPr>
            </a:lvl5pPr>
            <a:lvl6pPr marL="2514537"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sym typeface="Palatino" charset="0"/>
              </a:rPr>
              <a:t>Given their universal scope, pandemics are largely uninsurable. </a:t>
            </a:r>
            <a:br>
              <a:rPr lang="en-US" dirty="0">
                <a:sym typeface="Palatino" charset="0"/>
              </a:rPr>
            </a:br>
            <a:r>
              <a:rPr lang="en-US" dirty="0">
                <a:sym typeface="Palatino" charset="0"/>
              </a:rPr>
              <a:t>Therefore, only the government has the financial capacity to provide the relief </a:t>
            </a:r>
            <a:br>
              <a:rPr lang="en-US" dirty="0">
                <a:sym typeface="Palatino" charset="0"/>
              </a:rPr>
            </a:br>
            <a:r>
              <a:rPr lang="en-US" dirty="0">
                <a:sym typeface="Palatino" charset="0"/>
              </a:rPr>
              <a:t>small and large businesses need to weather this crisis.</a:t>
            </a:r>
          </a:p>
        </p:txBody>
      </p:sp>
      <p:sp>
        <p:nvSpPr>
          <p:cNvPr id="28" name="Content Placeholder 18">
            <a:extLst>
              <a:ext uri="{FF2B5EF4-FFF2-40B4-BE49-F238E27FC236}">
                <a16:creationId xmlns:a16="http://schemas.microsoft.com/office/drawing/2014/main" id="{17181090-E700-49E8-9C61-1B9C3777A7DF}"/>
              </a:ext>
            </a:extLst>
          </p:cNvPr>
          <p:cNvSpPr txBox="1">
            <a:spLocks/>
          </p:cNvSpPr>
          <p:nvPr/>
        </p:nvSpPr>
        <p:spPr bwMode="gray">
          <a:xfrm>
            <a:off x="469906" y="2651760"/>
            <a:ext cx="11290300" cy="2606867"/>
          </a:xfrm>
          <a:prstGeom prst="rect">
            <a:avLst/>
          </a:prstGeom>
        </p:spPr>
        <p:txBody>
          <a:bodyPr vert="horz" lIns="91440" tIns="45720" rIns="91440" bIns="45720" rtlCol="0">
            <a:spAutoFit/>
          </a:bodyPr>
          <a:lstStyle>
            <a:lvl1pPr marL="292601" indent="-292601" algn="l" defTabSz="914377" rtl="0" eaLnBrk="1" latinLnBrk="0" hangingPunct="1">
              <a:lnSpc>
                <a:spcPct val="90000"/>
              </a:lnSpc>
              <a:spcBef>
                <a:spcPts val="2000"/>
              </a:spcBef>
              <a:buClr>
                <a:srgbClr val="337DBE"/>
              </a:buClr>
              <a:buSzPct val="77000"/>
              <a:buFont typeface="Wingdings 3" panose="05040102010807070707" pitchFamily="18" charset="2"/>
              <a:buChar char=""/>
              <a:defRPr sz="2000" kern="1200">
                <a:solidFill>
                  <a:schemeClr val="tx1"/>
                </a:solidFill>
                <a:latin typeface="+mn-lt"/>
                <a:ea typeface="+mn-ea"/>
                <a:cs typeface="+mn-cs"/>
              </a:defRPr>
            </a:lvl1pPr>
            <a:lvl2pPr marL="566914" indent="-228594" algn="l" defTabSz="914377" rtl="0" eaLnBrk="1" latinLnBrk="0" hangingPunct="1">
              <a:lnSpc>
                <a:spcPct val="90000"/>
              </a:lnSpc>
              <a:spcBef>
                <a:spcPts val="1000"/>
              </a:spcBef>
              <a:buClr>
                <a:srgbClr val="337DBE"/>
              </a:buClr>
              <a:buFont typeface="Wingdings" panose="05000000000000000000" pitchFamily="2" charset="2"/>
              <a:buChar char=""/>
              <a:defRPr sz="1800" kern="1200">
                <a:solidFill>
                  <a:schemeClr val="tx1"/>
                </a:solidFill>
                <a:latin typeface="+mn-lt"/>
                <a:ea typeface="+mn-ea"/>
                <a:cs typeface="+mn-cs"/>
              </a:defRPr>
            </a:lvl2pPr>
            <a:lvl3pPr marL="914377" indent="-228594" algn="l" defTabSz="914377" rtl="0" eaLnBrk="1" latinLnBrk="0" hangingPunct="1">
              <a:lnSpc>
                <a:spcPct val="90000"/>
              </a:lnSpc>
              <a:spcBef>
                <a:spcPts val="500"/>
              </a:spcBef>
              <a:buClr>
                <a:srgbClr val="337DBE"/>
              </a:buClr>
              <a:buFont typeface="Arial" pitchFamily="34" charset="0"/>
              <a:buChar char="–"/>
              <a:defRPr sz="1600" kern="1200">
                <a:solidFill>
                  <a:schemeClr val="tx1"/>
                </a:solidFill>
                <a:latin typeface="+mn-lt"/>
                <a:ea typeface="+mn-ea"/>
                <a:cs typeface="+mn-cs"/>
              </a:defRPr>
            </a:lvl3pPr>
            <a:lvl4pPr marL="1252697" indent="-219451" algn="l" defTabSz="914377" rtl="0" eaLnBrk="1" latinLnBrk="0" hangingPunct="1">
              <a:lnSpc>
                <a:spcPct val="90000"/>
              </a:lnSpc>
              <a:spcBef>
                <a:spcPts val="200"/>
              </a:spcBef>
              <a:buClr>
                <a:srgbClr val="337DBE"/>
              </a:buClr>
              <a:buFont typeface="Wingdings" pitchFamily="2" charset="2"/>
              <a:buChar char="§"/>
              <a:defRPr sz="1400" kern="1200">
                <a:solidFill>
                  <a:schemeClr val="tx1"/>
                </a:solidFill>
                <a:latin typeface="+mn-lt"/>
                <a:ea typeface="+mn-ea"/>
                <a:cs typeface="+mn-cs"/>
              </a:defRPr>
            </a:lvl4pPr>
            <a:lvl5pPr marL="1481291" indent="-173732" algn="l" defTabSz="914377" rtl="0" eaLnBrk="1" latinLnBrk="0" hangingPunct="1">
              <a:lnSpc>
                <a:spcPct val="90000"/>
              </a:lnSpc>
              <a:spcBef>
                <a:spcPts val="100"/>
              </a:spcBef>
              <a:buClr>
                <a:srgbClr val="337DBE"/>
              </a:buClr>
              <a:buFont typeface="Arial" pitchFamily="34" charset="0"/>
              <a:buChar char="»"/>
              <a:defRPr sz="1200" kern="1200">
                <a:solidFill>
                  <a:schemeClr val="tx1"/>
                </a:solidFill>
                <a:latin typeface="+mn-lt"/>
                <a:ea typeface="+mn-ea"/>
                <a:cs typeface="+mn-cs"/>
              </a:defRPr>
            </a:lvl5pPr>
            <a:lvl6pPr marL="2514537"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Wingdings 3" panose="05040102010807070707" pitchFamily="18" charset="2"/>
              <a:buNone/>
            </a:pPr>
            <a:r>
              <a:rPr lang="en-US" sz="1800" b="1" dirty="0">
                <a:sym typeface="Palatino" charset="0"/>
              </a:rPr>
              <a:t>Proposed solutions must:</a:t>
            </a:r>
          </a:p>
          <a:p>
            <a:r>
              <a:rPr lang="en-US" sz="1800" dirty="0"/>
              <a:t>Maintain the federal government as a primary provider of relief, reflecting the reality that pandemic risks are not privately insurable.</a:t>
            </a:r>
          </a:p>
          <a:p>
            <a:r>
              <a:rPr lang="en-US" sz="1800" dirty="0"/>
              <a:t>Provide widely accessible relief payments to businesses in a fast and efficient manner once a pandemic is declared by the government, with minimal chance of abuse. </a:t>
            </a:r>
          </a:p>
          <a:p>
            <a:r>
              <a:rPr lang="en-US" sz="1800" dirty="0"/>
              <a:t>Protect businesses from losses, and incentivize businesses to retain employees, without jeopardizing insurers' existing commitments. </a:t>
            </a:r>
          </a:p>
        </p:txBody>
      </p:sp>
    </p:spTree>
    <p:extLst>
      <p:ext uri="{BB962C8B-B14F-4D97-AF65-F5344CB8AC3E}">
        <p14:creationId xmlns:p14="http://schemas.microsoft.com/office/powerpoint/2010/main" val="14995484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EC8ACA56-C83C-A741-9FFE-EDF85245001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flipH="1">
            <a:off x="0" y="0"/>
            <a:ext cx="12192000" cy="6858000"/>
          </a:xfrm>
          <a:prstGeom prst="rect">
            <a:avLst/>
          </a:prstGeom>
        </p:spPr>
      </p:pic>
      <p:sp>
        <p:nvSpPr>
          <p:cNvPr id="14" name="Rectangle 13">
            <a:extLst>
              <a:ext uri="{FF2B5EF4-FFF2-40B4-BE49-F238E27FC236}">
                <a16:creationId xmlns:a16="http://schemas.microsoft.com/office/drawing/2014/main" id="{6E6B4669-EA1F-0C49-A5B9-EF752E6B8605}"/>
              </a:ext>
            </a:extLst>
          </p:cNvPr>
          <p:cNvSpPr/>
          <p:nvPr/>
        </p:nvSpPr>
        <p:spPr>
          <a:xfrm>
            <a:off x="0" y="2527300"/>
            <a:ext cx="12192000" cy="2451100"/>
          </a:xfrm>
          <a:prstGeom prst="rect">
            <a:avLst/>
          </a:prstGeom>
          <a:solidFill>
            <a:srgbClr val="062C45">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 name="TextBox 10">
            <a:extLst>
              <a:ext uri="{FF2B5EF4-FFF2-40B4-BE49-F238E27FC236}">
                <a16:creationId xmlns:a16="http://schemas.microsoft.com/office/drawing/2014/main" id="{87777C2D-00AC-4EF9-8CCC-0FD6E8451E4D}"/>
              </a:ext>
            </a:extLst>
          </p:cNvPr>
          <p:cNvSpPr txBox="1"/>
          <p:nvPr/>
        </p:nvSpPr>
        <p:spPr>
          <a:xfrm>
            <a:off x="731032" y="465328"/>
            <a:ext cx="1156086" cy="276999"/>
          </a:xfrm>
          <a:prstGeom prst="rect">
            <a:avLst/>
          </a:prstGeom>
          <a:noFill/>
          <a:ln>
            <a:solidFill>
              <a:srgbClr val="F89736"/>
            </a:solid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Proxima Nova" panose="02000506030000020004" pitchFamily="2" charset="0"/>
                <a:ea typeface="+mn-ea"/>
                <a:cs typeface="Arial" panose="020B0604020202020204" pitchFamily="34" charset="0"/>
              </a:rPr>
              <a:t>Summer 2020</a:t>
            </a:r>
          </a:p>
        </p:txBody>
      </p:sp>
      <p:pic>
        <p:nvPicPr>
          <p:cNvPr id="9" name="Picture 8" descr="A picture containing drawing&#10;&#10;Description automatically generated">
            <a:extLst>
              <a:ext uri="{FF2B5EF4-FFF2-40B4-BE49-F238E27FC236}">
                <a16:creationId xmlns:a16="http://schemas.microsoft.com/office/drawing/2014/main" id="{06C7B342-EDB0-374D-A20F-23AEDF48C48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284885" y="5792356"/>
            <a:ext cx="2121408" cy="630689"/>
          </a:xfrm>
          <a:prstGeom prst="rect">
            <a:avLst/>
          </a:prstGeom>
        </p:spPr>
      </p:pic>
      <p:sp>
        <p:nvSpPr>
          <p:cNvPr id="3" name="TextBox 2">
            <a:extLst>
              <a:ext uri="{FF2B5EF4-FFF2-40B4-BE49-F238E27FC236}">
                <a16:creationId xmlns:a16="http://schemas.microsoft.com/office/drawing/2014/main" id="{B0767E75-2601-4B1B-A3E4-66949BD5BCFF}"/>
              </a:ext>
            </a:extLst>
          </p:cNvPr>
          <p:cNvSpPr txBox="1"/>
          <p:nvPr/>
        </p:nvSpPr>
        <p:spPr>
          <a:xfrm>
            <a:off x="7875999" y="6161159"/>
            <a:ext cx="1438214"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Proxima Nova" panose="020B0503030502060204" pitchFamily="34" charset="0"/>
                <a:ea typeface="+mn-ea"/>
                <a:cs typeface="+mn-cs"/>
              </a:rPr>
              <a:t>An initiative of the </a:t>
            </a:r>
          </a:p>
        </p:txBody>
      </p:sp>
      <p:pic>
        <p:nvPicPr>
          <p:cNvPr id="5" name="Picture 4" descr="A picture containing drawing, plate&#10;&#10;Description automatically generated">
            <a:extLst>
              <a:ext uri="{FF2B5EF4-FFF2-40B4-BE49-F238E27FC236}">
                <a16:creationId xmlns:a16="http://schemas.microsoft.com/office/drawing/2014/main" id="{8FBAE6DD-5E50-47C4-86B1-D95BC5D964F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31032" y="3012164"/>
            <a:ext cx="5865628" cy="1374327"/>
          </a:xfrm>
          <a:prstGeom prst="rect">
            <a:avLst/>
          </a:prstGeom>
        </p:spPr>
      </p:pic>
    </p:spTree>
    <p:extLst>
      <p:ext uri="{BB962C8B-B14F-4D97-AF65-F5344CB8AC3E}">
        <p14:creationId xmlns:p14="http://schemas.microsoft.com/office/powerpoint/2010/main" val="500184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A person standing on top of a grass covered field&#10;">
            <a:extLst>
              <a:ext uri="{FF2B5EF4-FFF2-40B4-BE49-F238E27FC236}">
                <a16:creationId xmlns:a16="http://schemas.microsoft.com/office/drawing/2014/main" id="{06A004E9-E083-AF48-96D7-63BEC04690F9}"/>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2956"/>
            <a:ext cx="12188952" cy="5928544"/>
          </a:xfrm>
          <a:prstGeom prst="rect">
            <a:avLst/>
          </a:prstGeom>
        </p:spPr>
      </p:pic>
      <p:pic>
        <p:nvPicPr>
          <p:cNvPr id="11" name="Picture 10" descr="A picture containing outdoor, person, holding, woman&#10;&#10;Description automatically generated">
            <a:extLst>
              <a:ext uri="{FF2B5EF4-FFF2-40B4-BE49-F238E27FC236}">
                <a16:creationId xmlns:a16="http://schemas.microsoft.com/office/drawing/2014/main" id="{EBE6256D-8495-4A24-A68D-F66218766936}"/>
              </a:ext>
            </a:extLst>
          </p:cNvPr>
          <p:cNvPicPr>
            <a:picLocks/>
          </p:cNvPicPr>
          <p:nvPr/>
        </p:nvPicPr>
        <p:blipFill rotWithShape="1">
          <a:blip r:embed="rId4" cstate="screen">
            <a:alphaModFix amt="95000"/>
            <a:extLst>
              <a:ext uri="{28A0092B-C50C-407E-A947-70E740481C1C}">
                <a14:useLocalDpi xmlns:a14="http://schemas.microsoft.com/office/drawing/2010/main"/>
              </a:ext>
            </a:extLst>
          </a:blip>
          <a:srcRect/>
          <a:stretch/>
        </p:blipFill>
        <p:spPr>
          <a:xfrm>
            <a:off x="378371" y="-2956"/>
            <a:ext cx="6300216" cy="5934456"/>
          </a:xfrm>
          <a:prstGeom prst="rect">
            <a:avLst/>
          </a:prstGeom>
        </p:spPr>
      </p:pic>
      <p:sp>
        <p:nvSpPr>
          <p:cNvPr id="20" name="Slide Number Placeholder 63">
            <a:extLst>
              <a:ext uri="{FF2B5EF4-FFF2-40B4-BE49-F238E27FC236}">
                <a16:creationId xmlns:a16="http://schemas.microsoft.com/office/drawing/2014/main" id="{E57F9B0D-FE32-9C46-9422-D09BF2CFADD2}"/>
              </a:ext>
            </a:extLst>
          </p:cNvPr>
          <p:cNvSpPr>
            <a:spLocks noGrp="1"/>
          </p:cNvSpPr>
          <p:nvPr>
            <p:ph type="sldNum" sz="quarter" idx="12"/>
          </p:nvPr>
        </p:nvSpPr>
        <p:spPr>
          <a:xfrm>
            <a:off x="11350752" y="6420255"/>
            <a:ext cx="458626" cy="30122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0B783D5-201D-4232-AAC8-425A3BE9F13F}" type="slidenum">
              <a:rPr kumimoji="0" lang="en-US" sz="1200" b="0" i="0" u="none" strike="noStrike" kern="1200" cap="none" spc="0" normalizeH="0" baseline="0" noProof="0" dirty="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grpSp>
        <p:nvGrpSpPr>
          <p:cNvPr id="22" name="Group 21">
            <a:extLst>
              <a:ext uri="{FF2B5EF4-FFF2-40B4-BE49-F238E27FC236}">
                <a16:creationId xmlns:a16="http://schemas.microsoft.com/office/drawing/2014/main" id="{BA159016-CADE-7F4A-A061-7939A71ECFE6}"/>
              </a:ext>
            </a:extLst>
          </p:cNvPr>
          <p:cNvGrpSpPr/>
          <p:nvPr/>
        </p:nvGrpSpPr>
        <p:grpSpPr>
          <a:xfrm>
            <a:off x="11286066" y="0"/>
            <a:ext cx="918634" cy="5994400"/>
            <a:chOff x="11362266" y="652206"/>
            <a:chExt cx="829734" cy="5414297"/>
          </a:xfrm>
        </p:grpSpPr>
        <p:pic>
          <p:nvPicPr>
            <p:cNvPr id="23" name="Picture 22" descr="A picture containing crosswalk, drawing, airplane&#10;&#10;Description automatically generated">
              <a:extLst>
                <a:ext uri="{FF2B5EF4-FFF2-40B4-BE49-F238E27FC236}">
                  <a16:creationId xmlns:a16="http://schemas.microsoft.com/office/drawing/2014/main" id="{17D0E03A-512F-0241-A4AA-0507E2F5E4DD}"/>
                </a:ext>
              </a:extLst>
            </p:cNvPr>
            <p:cNvPicPr>
              <a:picLocks noChangeAspect="1"/>
            </p:cNvPicPr>
            <p:nvPr/>
          </p:nvPicPr>
          <p:blipFill rotWithShape="1">
            <a:blip r:embed="rId5" cstate="screen">
              <a:lum bright="70000" contrast="-70000"/>
              <a:alphaModFix amt="20000"/>
              <a:extLst>
                <a:ext uri="{28A0092B-C50C-407E-A947-70E740481C1C}">
                  <a14:useLocalDpi xmlns:a14="http://schemas.microsoft.com/office/drawing/2010/main"/>
                </a:ext>
              </a:extLst>
            </a:blip>
            <a:srcRect/>
            <a:stretch/>
          </p:blipFill>
          <p:spPr>
            <a:xfrm>
              <a:off x="11362266" y="652206"/>
              <a:ext cx="829733" cy="3919794"/>
            </a:xfrm>
            <a:prstGeom prst="rect">
              <a:avLst/>
            </a:prstGeom>
          </p:spPr>
        </p:pic>
        <p:pic>
          <p:nvPicPr>
            <p:cNvPr id="24" name="Picture 23" descr="A picture containing crosswalk, drawing, airplane&#10;&#10;Description automatically generated">
              <a:extLst>
                <a:ext uri="{FF2B5EF4-FFF2-40B4-BE49-F238E27FC236}">
                  <a16:creationId xmlns:a16="http://schemas.microsoft.com/office/drawing/2014/main" id="{1B30BDBB-AB5E-1F4B-B082-F38BCD739C7B}"/>
                </a:ext>
              </a:extLst>
            </p:cNvPr>
            <p:cNvPicPr>
              <a:picLocks noChangeAspect="1"/>
            </p:cNvPicPr>
            <p:nvPr/>
          </p:nvPicPr>
          <p:blipFill rotWithShape="1">
            <a:blip r:embed="rId6" cstate="screen">
              <a:lum bright="70000" contrast="-70000"/>
              <a:alphaModFix amt="20000"/>
              <a:extLst>
                <a:ext uri="{28A0092B-C50C-407E-A947-70E740481C1C}">
                  <a14:useLocalDpi xmlns:a14="http://schemas.microsoft.com/office/drawing/2010/main"/>
                </a:ext>
              </a:extLst>
            </a:blip>
            <a:srcRect/>
            <a:stretch/>
          </p:blipFill>
          <p:spPr>
            <a:xfrm>
              <a:off x="11362267" y="4572000"/>
              <a:ext cx="829733" cy="1494503"/>
            </a:xfrm>
            <a:prstGeom prst="rect">
              <a:avLst/>
            </a:prstGeom>
          </p:spPr>
        </p:pic>
      </p:grpSp>
      <p:sp>
        <p:nvSpPr>
          <p:cNvPr id="17" name="Content Placeholder 5">
            <a:extLst>
              <a:ext uri="{FF2B5EF4-FFF2-40B4-BE49-F238E27FC236}">
                <a16:creationId xmlns:a16="http://schemas.microsoft.com/office/drawing/2014/main" id="{321316C8-B5C8-4FEE-B256-163AC8A4A83B}"/>
              </a:ext>
            </a:extLst>
          </p:cNvPr>
          <p:cNvSpPr txBox="1">
            <a:spLocks/>
          </p:cNvSpPr>
          <p:nvPr/>
        </p:nvSpPr>
        <p:spPr>
          <a:xfrm>
            <a:off x="914332" y="1737360"/>
            <a:ext cx="4857232" cy="412334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Proxima Nova" panose="02000506030000020004"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Proxima Nova" panose="02000506030000020004"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Proxima Nova" panose="02000506030000020004"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Proxima Nova" panose="02000506030000020004"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Proxima Nova" panose="02000506030000020004"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ts val="2000"/>
              </a:lnSpc>
              <a:spcBef>
                <a:spcPts val="0"/>
              </a:spcBef>
              <a:spcAft>
                <a:spcPts val="0"/>
              </a:spcAft>
              <a:buClrTx/>
              <a:buSzTx/>
              <a:buFont typeface="Arial" panose="020B0604020202020204" pitchFamily="34" charset="0"/>
              <a:buNone/>
              <a:tabLst/>
              <a:defRPr/>
            </a:pPr>
            <a:r>
              <a:rPr kumimoji="0" lang="en-US" sz="2000" b="0" i="0" u="none" strike="noStrike" kern="1200" cap="none" spc="0" normalizeH="0" baseline="0" noProof="0" dirty="0">
                <a:ln>
                  <a:noFill/>
                </a:ln>
                <a:solidFill>
                  <a:prstClr val="white"/>
                </a:solidFill>
                <a:effectLst/>
                <a:uLnTx/>
                <a:uFillTx/>
                <a:latin typeface="Proxima Nova" panose="02000506030000020004" pitchFamily="2" charset="0"/>
                <a:ea typeface="+mn-ea"/>
                <a:cs typeface="+mn-cs"/>
              </a:rPr>
              <a:t>Drive </a:t>
            </a:r>
            <a:r>
              <a:rPr kumimoji="0" lang="en-US" sz="2000" b="1" i="0" u="none" strike="noStrike" kern="1200" cap="none" spc="0" normalizeH="0" baseline="0" noProof="0" dirty="0">
                <a:ln>
                  <a:noFill/>
                </a:ln>
                <a:solidFill>
                  <a:prstClr val="white"/>
                </a:solidFill>
                <a:effectLst/>
                <a:uLnTx/>
                <a:uFillTx/>
                <a:latin typeface="Proxima Nova" panose="02000506030000020004" pitchFamily="2" charset="0"/>
                <a:ea typeface="+mn-ea"/>
                <a:cs typeface="+mn-cs"/>
              </a:rPr>
              <a:t>behavioral change </a:t>
            </a:r>
            <a:r>
              <a:rPr kumimoji="0" lang="en-US" sz="2000" b="0" i="0" u="none" strike="noStrike" kern="1200" cap="none" spc="0" normalizeH="0" baseline="0" noProof="0" dirty="0">
                <a:ln>
                  <a:noFill/>
                </a:ln>
                <a:solidFill>
                  <a:prstClr val="white"/>
                </a:solidFill>
                <a:effectLst/>
                <a:uLnTx/>
                <a:uFillTx/>
                <a:latin typeface="Proxima Nova" panose="02000506030000020004" pitchFamily="2" charset="0"/>
                <a:ea typeface="+mn-ea"/>
                <a:cs typeface="+mn-cs"/>
              </a:rPr>
              <a:t>to help people and communities better manage risk and become more resilient</a:t>
            </a:r>
          </a:p>
          <a:p>
            <a:pPr marL="0" marR="0" lvl="0" indent="0" algn="l" defTabSz="914400" rtl="0" eaLnBrk="1" fontAlgn="auto" latinLnBrk="0" hangingPunct="1">
              <a:lnSpc>
                <a:spcPts val="2000"/>
              </a:lnSpc>
              <a:spcBef>
                <a:spcPts val="0"/>
              </a:spcBef>
              <a:spcAft>
                <a:spcPts val="0"/>
              </a:spcAft>
              <a:buClrTx/>
              <a:buSzTx/>
              <a:buFont typeface="Arial" panose="020B0604020202020204" pitchFamily="34" charset="0"/>
              <a:buNone/>
              <a:tabLst/>
              <a:defRPr/>
            </a:pPr>
            <a:endParaRPr kumimoji="0" lang="en-US" sz="2000" b="0" i="0" u="none" strike="noStrike" kern="1200" cap="none" spc="0" normalizeH="0" baseline="0" noProof="0" dirty="0">
              <a:ln>
                <a:noFill/>
              </a:ln>
              <a:solidFill>
                <a:prstClr val="white"/>
              </a:solidFill>
              <a:effectLst/>
              <a:uLnTx/>
              <a:uFillTx/>
              <a:latin typeface="Proxima Nova" panose="02000506030000020004" pitchFamily="2" charset="0"/>
              <a:ea typeface="+mn-ea"/>
              <a:cs typeface="+mn-cs"/>
            </a:endParaRPr>
          </a:p>
        </p:txBody>
      </p:sp>
      <p:sp>
        <p:nvSpPr>
          <p:cNvPr id="18" name="Content Placeholder 5">
            <a:extLst>
              <a:ext uri="{FF2B5EF4-FFF2-40B4-BE49-F238E27FC236}">
                <a16:creationId xmlns:a16="http://schemas.microsoft.com/office/drawing/2014/main" id="{ED76E26C-690B-4B8A-9975-F562F5D115F5}"/>
              </a:ext>
            </a:extLst>
          </p:cNvPr>
          <p:cNvSpPr txBox="1">
            <a:spLocks/>
          </p:cNvSpPr>
          <p:nvPr/>
        </p:nvSpPr>
        <p:spPr>
          <a:xfrm>
            <a:off x="5039384" y="2613453"/>
            <a:ext cx="2573527" cy="2209927"/>
          </a:xfrm>
          <a:prstGeom prst="rect">
            <a:avLst/>
          </a:prstGeom>
        </p:spPr>
        <p:txBody>
          <a:bodyPr vert="horz" lIns="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Proxima Nova" panose="02000506030000020004"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Proxima Nova" panose="02000506030000020004"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Proxima Nova" panose="02000506030000020004"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Proxima Nova" panose="02000506030000020004"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Proxima Nova" panose="02000506030000020004"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ts val="2000"/>
              </a:lnSpc>
              <a:spcBef>
                <a:spcPts val="0"/>
              </a:spcBef>
              <a:spcAft>
                <a:spcPts val="0"/>
              </a:spcAft>
              <a:buClrTx/>
              <a:buSzTx/>
              <a:buFont typeface="Arial" panose="020B0604020202020204" pitchFamily="34" charset="0"/>
              <a:buNone/>
              <a:tabLst/>
              <a:defRPr/>
            </a:pPr>
            <a:endParaRPr kumimoji="0" lang="en-US" sz="2000" b="0" i="0" u="none" strike="noStrike" kern="1200" cap="none" spc="0" normalizeH="0" baseline="0" noProof="0" dirty="0">
              <a:ln>
                <a:noFill/>
              </a:ln>
              <a:solidFill>
                <a:prstClr val="white"/>
              </a:solidFill>
              <a:effectLst/>
              <a:uLnTx/>
              <a:uFillTx/>
              <a:latin typeface="Proxima Nova" panose="02000506030000020004" pitchFamily="2" charset="0"/>
              <a:ea typeface="+mn-ea"/>
              <a:cs typeface="+mn-cs"/>
            </a:endParaRPr>
          </a:p>
        </p:txBody>
      </p:sp>
      <p:sp>
        <p:nvSpPr>
          <p:cNvPr id="25" name="Title 9">
            <a:extLst>
              <a:ext uri="{FF2B5EF4-FFF2-40B4-BE49-F238E27FC236}">
                <a16:creationId xmlns:a16="http://schemas.microsoft.com/office/drawing/2014/main" id="{68985D87-C4A1-496F-AD00-78B1EB811834}"/>
              </a:ext>
            </a:extLst>
          </p:cNvPr>
          <p:cNvSpPr>
            <a:spLocks noGrp="1"/>
          </p:cNvSpPr>
          <p:nvPr>
            <p:ph type="title"/>
          </p:nvPr>
        </p:nvSpPr>
        <p:spPr>
          <a:xfrm>
            <a:off x="914332" y="365125"/>
            <a:ext cx="10885318" cy="1325563"/>
          </a:xfrm>
        </p:spPr>
        <p:txBody>
          <a:bodyPr/>
          <a:lstStyle/>
          <a:p>
            <a:r>
              <a:rPr lang="en-US" dirty="0">
                <a:solidFill>
                  <a:schemeClr val="bg1"/>
                </a:solidFill>
                <a:latin typeface="Proxima Nova"/>
              </a:rPr>
              <a:t>Objective</a:t>
            </a:r>
            <a:endParaRPr lang="en-US" dirty="0">
              <a:solidFill>
                <a:schemeClr val="bg1"/>
              </a:solidFill>
            </a:endParaRPr>
          </a:p>
        </p:txBody>
      </p:sp>
      <p:pic>
        <p:nvPicPr>
          <p:cNvPr id="19" name="Picture 18" descr="A picture containing drawing&#10;&#10;Description automatically generated">
            <a:extLst>
              <a:ext uri="{FF2B5EF4-FFF2-40B4-BE49-F238E27FC236}">
                <a16:creationId xmlns:a16="http://schemas.microsoft.com/office/drawing/2014/main" id="{9D31AE5A-87A9-478A-B8D8-34C1CCDC2F6A}"/>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378371" y="6297509"/>
            <a:ext cx="1790671" cy="419557"/>
          </a:xfrm>
          <a:prstGeom prst="rect">
            <a:avLst/>
          </a:prstGeom>
        </p:spPr>
      </p:pic>
    </p:spTree>
    <p:extLst>
      <p:ext uri="{BB962C8B-B14F-4D97-AF65-F5344CB8AC3E}">
        <p14:creationId xmlns:p14="http://schemas.microsoft.com/office/powerpoint/2010/main" val="2080938165"/>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A person standing on top of a grass covered field&#10;">
            <a:extLst>
              <a:ext uri="{FF2B5EF4-FFF2-40B4-BE49-F238E27FC236}">
                <a16:creationId xmlns:a16="http://schemas.microsoft.com/office/drawing/2014/main" id="{06A004E9-E083-AF48-96D7-63BEC04690F9}"/>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1483"/>
            <a:ext cx="12188952" cy="5928544"/>
          </a:xfrm>
          <a:prstGeom prst="rect">
            <a:avLst/>
          </a:prstGeom>
        </p:spPr>
      </p:pic>
      <p:pic>
        <p:nvPicPr>
          <p:cNvPr id="11" name="Picture 10" descr="A picture containing outdoor, person, holding, woman&#10;&#10;Description automatically generated">
            <a:extLst>
              <a:ext uri="{FF2B5EF4-FFF2-40B4-BE49-F238E27FC236}">
                <a16:creationId xmlns:a16="http://schemas.microsoft.com/office/drawing/2014/main" id="{EBE6256D-8495-4A24-A68D-F66218766936}"/>
              </a:ext>
            </a:extLst>
          </p:cNvPr>
          <p:cNvPicPr>
            <a:picLocks/>
          </p:cNvPicPr>
          <p:nvPr/>
        </p:nvPicPr>
        <p:blipFill rotWithShape="1">
          <a:blip r:embed="rId4" cstate="screen">
            <a:alphaModFix amt="95000"/>
            <a:extLst>
              <a:ext uri="{28A0092B-C50C-407E-A947-70E740481C1C}">
                <a14:useLocalDpi xmlns:a14="http://schemas.microsoft.com/office/drawing/2010/main"/>
              </a:ext>
            </a:extLst>
          </a:blip>
          <a:srcRect/>
          <a:stretch/>
        </p:blipFill>
        <p:spPr>
          <a:xfrm>
            <a:off x="378371" y="-4429"/>
            <a:ext cx="6300216" cy="5934456"/>
          </a:xfrm>
          <a:prstGeom prst="rect">
            <a:avLst/>
          </a:prstGeom>
        </p:spPr>
      </p:pic>
      <p:sp>
        <p:nvSpPr>
          <p:cNvPr id="20" name="Slide Number Placeholder 63">
            <a:extLst>
              <a:ext uri="{FF2B5EF4-FFF2-40B4-BE49-F238E27FC236}">
                <a16:creationId xmlns:a16="http://schemas.microsoft.com/office/drawing/2014/main" id="{E57F9B0D-FE32-9C46-9422-D09BF2CFADD2}"/>
              </a:ext>
            </a:extLst>
          </p:cNvPr>
          <p:cNvSpPr>
            <a:spLocks noGrp="1"/>
          </p:cNvSpPr>
          <p:nvPr>
            <p:ph type="sldNum" sz="quarter" idx="12"/>
          </p:nvPr>
        </p:nvSpPr>
        <p:spPr>
          <a:xfrm>
            <a:off x="11350752" y="6420255"/>
            <a:ext cx="458626" cy="30122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0B783D5-201D-4232-AAC8-425A3BE9F13F}" type="slidenum">
              <a:rPr kumimoji="0" lang="en-US" sz="1200" b="0" i="0" u="none" strike="noStrike" kern="1200" cap="none" spc="0" normalizeH="0" baseline="0" noProof="0" dirty="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grpSp>
        <p:nvGrpSpPr>
          <p:cNvPr id="22" name="Group 21">
            <a:extLst>
              <a:ext uri="{FF2B5EF4-FFF2-40B4-BE49-F238E27FC236}">
                <a16:creationId xmlns:a16="http://schemas.microsoft.com/office/drawing/2014/main" id="{BA159016-CADE-7F4A-A061-7939A71ECFE6}"/>
              </a:ext>
            </a:extLst>
          </p:cNvPr>
          <p:cNvGrpSpPr/>
          <p:nvPr/>
        </p:nvGrpSpPr>
        <p:grpSpPr>
          <a:xfrm>
            <a:off x="11286066" y="0"/>
            <a:ext cx="918634" cy="5994400"/>
            <a:chOff x="11362266" y="652206"/>
            <a:chExt cx="829734" cy="5414297"/>
          </a:xfrm>
        </p:grpSpPr>
        <p:pic>
          <p:nvPicPr>
            <p:cNvPr id="23" name="Picture 22" descr="A picture containing crosswalk, drawing, airplane&#10;&#10;Description automatically generated">
              <a:extLst>
                <a:ext uri="{FF2B5EF4-FFF2-40B4-BE49-F238E27FC236}">
                  <a16:creationId xmlns:a16="http://schemas.microsoft.com/office/drawing/2014/main" id="{17D0E03A-512F-0241-A4AA-0507E2F5E4DD}"/>
                </a:ext>
              </a:extLst>
            </p:cNvPr>
            <p:cNvPicPr>
              <a:picLocks noChangeAspect="1"/>
            </p:cNvPicPr>
            <p:nvPr/>
          </p:nvPicPr>
          <p:blipFill rotWithShape="1">
            <a:blip r:embed="rId5" cstate="screen">
              <a:lum bright="70000" contrast="-70000"/>
              <a:alphaModFix amt="20000"/>
              <a:extLst>
                <a:ext uri="{28A0092B-C50C-407E-A947-70E740481C1C}">
                  <a14:useLocalDpi xmlns:a14="http://schemas.microsoft.com/office/drawing/2010/main"/>
                </a:ext>
              </a:extLst>
            </a:blip>
            <a:srcRect/>
            <a:stretch/>
          </p:blipFill>
          <p:spPr>
            <a:xfrm>
              <a:off x="11362266" y="652206"/>
              <a:ext cx="829733" cy="3919794"/>
            </a:xfrm>
            <a:prstGeom prst="rect">
              <a:avLst/>
            </a:prstGeom>
          </p:spPr>
        </p:pic>
        <p:pic>
          <p:nvPicPr>
            <p:cNvPr id="24" name="Picture 23" descr="A picture containing crosswalk, drawing, airplane&#10;&#10;Description automatically generated">
              <a:extLst>
                <a:ext uri="{FF2B5EF4-FFF2-40B4-BE49-F238E27FC236}">
                  <a16:creationId xmlns:a16="http://schemas.microsoft.com/office/drawing/2014/main" id="{1B30BDBB-AB5E-1F4B-B082-F38BCD739C7B}"/>
                </a:ext>
              </a:extLst>
            </p:cNvPr>
            <p:cNvPicPr>
              <a:picLocks noChangeAspect="1"/>
            </p:cNvPicPr>
            <p:nvPr/>
          </p:nvPicPr>
          <p:blipFill rotWithShape="1">
            <a:blip r:embed="rId6" cstate="screen">
              <a:lum bright="70000" contrast="-70000"/>
              <a:alphaModFix amt="20000"/>
              <a:extLst>
                <a:ext uri="{28A0092B-C50C-407E-A947-70E740481C1C}">
                  <a14:useLocalDpi xmlns:a14="http://schemas.microsoft.com/office/drawing/2010/main"/>
                </a:ext>
              </a:extLst>
            </a:blip>
            <a:srcRect/>
            <a:stretch/>
          </p:blipFill>
          <p:spPr>
            <a:xfrm>
              <a:off x="11362267" y="4572000"/>
              <a:ext cx="829733" cy="1494503"/>
            </a:xfrm>
            <a:prstGeom prst="rect">
              <a:avLst/>
            </a:prstGeom>
          </p:spPr>
        </p:pic>
      </p:grpSp>
      <p:sp>
        <p:nvSpPr>
          <p:cNvPr id="17" name="Content Placeholder 5">
            <a:extLst>
              <a:ext uri="{FF2B5EF4-FFF2-40B4-BE49-F238E27FC236}">
                <a16:creationId xmlns:a16="http://schemas.microsoft.com/office/drawing/2014/main" id="{321316C8-B5C8-4FEE-B256-163AC8A4A83B}"/>
              </a:ext>
            </a:extLst>
          </p:cNvPr>
          <p:cNvSpPr txBox="1">
            <a:spLocks/>
          </p:cNvSpPr>
          <p:nvPr/>
        </p:nvSpPr>
        <p:spPr>
          <a:xfrm>
            <a:off x="914332" y="1737360"/>
            <a:ext cx="5310199" cy="303808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Proxima Nova" panose="02000506030000020004"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Proxima Nova" panose="02000506030000020004"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Proxima Nova" panose="02000506030000020004"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Proxima Nova" panose="02000506030000020004"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Proxima Nova" panose="02000506030000020004"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ts val="2000"/>
              </a:lnSpc>
              <a:spcBef>
                <a:spcPts val="0"/>
              </a:spcBef>
              <a:spcAft>
                <a:spcPts val="0"/>
              </a:spcAft>
              <a:buClrTx/>
              <a:buSzTx/>
              <a:buFont typeface="Arial" panose="020B0604020202020204" pitchFamily="34" charset="0"/>
              <a:buNone/>
              <a:tabLst/>
              <a:defRPr/>
            </a:pPr>
            <a:r>
              <a:rPr kumimoji="0" lang="en-US" sz="2000" b="0" i="0" u="none" strike="noStrike" kern="1200" cap="none" spc="0" normalizeH="0" baseline="0" noProof="0" dirty="0">
                <a:ln>
                  <a:noFill/>
                </a:ln>
                <a:solidFill>
                  <a:prstClr val="white"/>
                </a:solidFill>
                <a:effectLst/>
                <a:uLnTx/>
                <a:uFillTx/>
                <a:latin typeface="Proxima Nova" panose="020B0503030502060204" pitchFamily="34" charset="0"/>
                <a:ea typeface="+mn-ea"/>
                <a:cs typeface="+mn-cs"/>
              </a:rPr>
              <a:t>Create a resilience movement giving households and communities a stake in risk mitigation</a:t>
            </a:r>
          </a:p>
          <a:p>
            <a:pPr marL="0" marR="0" lvl="0" indent="0" algn="l" defTabSz="914400" rtl="0" eaLnBrk="1" fontAlgn="auto" latinLnBrk="0" hangingPunct="1">
              <a:lnSpc>
                <a:spcPts val="2000"/>
              </a:lnSpc>
              <a:spcBef>
                <a:spcPts val="0"/>
              </a:spcBef>
              <a:spcAft>
                <a:spcPts val="0"/>
              </a:spcAft>
              <a:buClrTx/>
              <a:buSzTx/>
              <a:buFont typeface="Arial" panose="020B0604020202020204" pitchFamily="34" charset="0"/>
              <a:buNone/>
              <a:tabLst/>
              <a:defRPr/>
            </a:pPr>
            <a:endParaRPr kumimoji="0" lang="en-US" sz="2000" b="0" i="0" u="none" strike="noStrike" kern="1200" cap="none" spc="0" normalizeH="0" baseline="0" noProof="0" dirty="0">
              <a:ln>
                <a:noFill/>
              </a:ln>
              <a:solidFill>
                <a:prstClr val="white"/>
              </a:solidFill>
              <a:effectLst/>
              <a:uLnTx/>
              <a:uFillTx/>
              <a:latin typeface="Proxima Nova" panose="020B0503030502060204" pitchFamily="34" charset="0"/>
              <a:ea typeface="+mn-ea"/>
              <a:cs typeface="+mn-cs"/>
            </a:endParaRPr>
          </a:p>
          <a:p>
            <a:pPr marL="0" marR="0" lvl="0" indent="0" algn="l" defTabSz="914400" rtl="0" eaLnBrk="1" fontAlgn="auto" latinLnBrk="0" hangingPunct="1">
              <a:lnSpc>
                <a:spcPts val="2000"/>
              </a:lnSpc>
              <a:spcBef>
                <a:spcPts val="0"/>
              </a:spcBef>
              <a:spcAft>
                <a:spcPts val="0"/>
              </a:spcAft>
              <a:buClrTx/>
              <a:buSzTx/>
              <a:buFont typeface="Arial" panose="020B0604020202020204" pitchFamily="34" charset="0"/>
              <a:buNone/>
              <a:tabLst/>
              <a:defRPr/>
            </a:pPr>
            <a:r>
              <a:rPr kumimoji="0" lang="en-US" sz="2000" b="0" i="0" u="none" strike="noStrike" kern="1200" cap="none" spc="0" normalizeH="0" baseline="0" noProof="0" dirty="0">
                <a:ln>
                  <a:noFill/>
                </a:ln>
                <a:solidFill>
                  <a:prstClr val="white"/>
                </a:solidFill>
                <a:effectLst/>
                <a:uLnTx/>
                <a:uFillTx/>
                <a:latin typeface="Proxima Nova" panose="02000506030000020004" pitchFamily="2" charset="0"/>
                <a:ea typeface="+mn-ea"/>
                <a:cs typeface="+mn-cs"/>
              </a:rPr>
              <a:t>Educate and empower stakeholders about protection gaps and their impact on their recovery</a:t>
            </a:r>
          </a:p>
          <a:p>
            <a:pPr marL="0" marR="0" lvl="0" indent="0" algn="l" defTabSz="914400" rtl="0" eaLnBrk="1" fontAlgn="auto" latinLnBrk="0" hangingPunct="1">
              <a:lnSpc>
                <a:spcPts val="2000"/>
              </a:lnSpc>
              <a:spcBef>
                <a:spcPts val="0"/>
              </a:spcBef>
              <a:spcAft>
                <a:spcPts val="0"/>
              </a:spcAft>
              <a:buClrTx/>
              <a:buSzTx/>
              <a:buFont typeface="Arial" panose="020B0604020202020204" pitchFamily="34" charset="0"/>
              <a:buNone/>
              <a:tabLst/>
              <a:defRPr/>
            </a:pPr>
            <a:endParaRPr kumimoji="0" lang="en-US" sz="2000" b="0" i="0" u="none" strike="noStrike" kern="1200" cap="none" spc="0" normalizeH="0" baseline="0" noProof="0" dirty="0">
              <a:ln>
                <a:noFill/>
              </a:ln>
              <a:solidFill>
                <a:prstClr val="white"/>
              </a:solidFill>
              <a:effectLst/>
              <a:uLnTx/>
              <a:uFillTx/>
              <a:latin typeface="Proxima Nova" panose="02000506030000020004" pitchFamily="2" charset="0"/>
              <a:ea typeface="+mn-ea"/>
              <a:cs typeface="+mn-cs"/>
            </a:endParaRPr>
          </a:p>
          <a:p>
            <a:pPr marL="0" marR="0" lvl="0" indent="0" algn="l" defTabSz="914400" rtl="0" eaLnBrk="1" fontAlgn="auto" latinLnBrk="0" hangingPunct="1">
              <a:lnSpc>
                <a:spcPts val="2000"/>
              </a:lnSpc>
              <a:spcBef>
                <a:spcPts val="0"/>
              </a:spcBef>
              <a:spcAft>
                <a:spcPts val="0"/>
              </a:spcAft>
              <a:buClrTx/>
              <a:buSzTx/>
              <a:buFont typeface="Arial" panose="020B0604020202020204" pitchFamily="34" charset="0"/>
              <a:buNone/>
              <a:tabLst/>
              <a:defRPr/>
            </a:pPr>
            <a:r>
              <a:rPr kumimoji="0" lang="en-US" sz="2000" b="0" i="0" u="none" strike="noStrike" kern="1200" cap="none" spc="0" normalizeH="0" baseline="0" noProof="0" dirty="0">
                <a:ln>
                  <a:noFill/>
                </a:ln>
                <a:solidFill>
                  <a:prstClr val="white"/>
                </a:solidFill>
                <a:effectLst/>
                <a:uLnTx/>
                <a:uFillTx/>
                <a:latin typeface="Proxima Nova" panose="02000506030000020004" pitchFamily="2" charset="0"/>
                <a:ea typeface="+mn-ea"/>
                <a:cs typeface="+mn-cs"/>
              </a:rPr>
              <a:t>Fast-track the use of cost effective tools to drive risk mitigation, transfer and retention</a:t>
            </a:r>
          </a:p>
          <a:p>
            <a:pPr marL="0" marR="0" lvl="0" indent="0" algn="l" defTabSz="914400" rtl="0" eaLnBrk="1" fontAlgn="auto" latinLnBrk="0" hangingPunct="1">
              <a:lnSpc>
                <a:spcPts val="2000"/>
              </a:lnSpc>
              <a:spcBef>
                <a:spcPts val="0"/>
              </a:spcBef>
              <a:spcAft>
                <a:spcPts val="0"/>
              </a:spcAft>
              <a:buClrTx/>
              <a:buSzTx/>
              <a:buFont typeface="Arial" panose="020B0604020202020204" pitchFamily="34" charset="0"/>
              <a:buNone/>
              <a:tabLst/>
              <a:defRPr/>
            </a:pPr>
            <a:endParaRPr kumimoji="0" lang="en-US" sz="2000" b="0" i="0" u="none" strike="noStrike" kern="1200" cap="none" spc="0" normalizeH="0" baseline="0" noProof="0" dirty="0">
              <a:ln>
                <a:noFill/>
              </a:ln>
              <a:solidFill>
                <a:prstClr val="white"/>
              </a:solidFill>
              <a:effectLst/>
              <a:uLnTx/>
              <a:uFillTx/>
              <a:latin typeface="Proxima Nova" panose="02000506030000020004" pitchFamily="2" charset="0"/>
              <a:ea typeface="+mn-ea"/>
              <a:cs typeface="+mn-cs"/>
            </a:endParaRPr>
          </a:p>
          <a:p>
            <a:pPr marL="0" marR="0" lvl="0" indent="0" algn="l" defTabSz="914400" rtl="0" eaLnBrk="1" fontAlgn="auto" latinLnBrk="0" hangingPunct="1">
              <a:lnSpc>
                <a:spcPts val="2000"/>
              </a:lnSpc>
              <a:spcBef>
                <a:spcPts val="0"/>
              </a:spcBef>
              <a:spcAft>
                <a:spcPts val="0"/>
              </a:spcAft>
              <a:buClrTx/>
              <a:buSzTx/>
              <a:buFont typeface="Arial" panose="020B0604020202020204" pitchFamily="34" charset="0"/>
              <a:buNone/>
              <a:tabLst/>
              <a:defRPr/>
            </a:pPr>
            <a:endParaRPr kumimoji="0" lang="en-US" sz="2000" b="0" i="0" u="none" strike="noStrike" kern="1200" cap="none" spc="0" normalizeH="0" baseline="0" noProof="0" dirty="0">
              <a:ln>
                <a:noFill/>
              </a:ln>
              <a:solidFill>
                <a:prstClr val="white"/>
              </a:solidFill>
              <a:effectLst/>
              <a:uLnTx/>
              <a:uFillTx/>
              <a:latin typeface="Proxima Nova" panose="020B0503030502060204" pitchFamily="34" charset="0"/>
              <a:ea typeface="+mn-ea"/>
              <a:cs typeface="+mn-cs"/>
            </a:endParaRPr>
          </a:p>
        </p:txBody>
      </p:sp>
      <p:sp>
        <p:nvSpPr>
          <p:cNvPr id="18" name="Content Placeholder 5">
            <a:extLst>
              <a:ext uri="{FF2B5EF4-FFF2-40B4-BE49-F238E27FC236}">
                <a16:creationId xmlns:a16="http://schemas.microsoft.com/office/drawing/2014/main" id="{ED76E26C-690B-4B8A-9975-F562F5D115F5}"/>
              </a:ext>
            </a:extLst>
          </p:cNvPr>
          <p:cNvSpPr txBox="1">
            <a:spLocks/>
          </p:cNvSpPr>
          <p:nvPr/>
        </p:nvSpPr>
        <p:spPr>
          <a:xfrm>
            <a:off x="5039384" y="2613453"/>
            <a:ext cx="2573527" cy="2209927"/>
          </a:xfrm>
          <a:prstGeom prst="rect">
            <a:avLst/>
          </a:prstGeom>
        </p:spPr>
        <p:txBody>
          <a:bodyPr vert="horz" lIns="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Proxima Nova" panose="02000506030000020004"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Proxima Nova" panose="02000506030000020004"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Proxima Nova" panose="02000506030000020004"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Proxima Nova" panose="02000506030000020004"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Proxima Nova" panose="02000506030000020004"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ts val="2000"/>
              </a:lnSpc>
              <a:spcBef>
                <a:spcPts val="0"/>
              </a:spcBef>
              <a:spcAft>
                <a:spcPts val="0"/>
              </a:spcAft>
              <a:buClrTx/>
              <a:buSzTx/>
              <a:buFont typeface="Arial" panose="020B0604020202020204" pitchFamily="34" charset="0"/>
              <a:buNone/>
              <a:tabLst/>
              <a:defRPr/>
            </a:pPr>
            <a:endParaRPr kumimoji="0" lang="en-US" sz="2000" b="0" i="0" u="none" strike="noStrike" kern="1200" cap="none" spc="0" normalizeH="0" baseline="0" noProof="0" dirty="0">
              <a:ln>
                <a:noFill/>
              </a:ln>
              <a:solidFill>
                <a:prstClr val="white"/>
              </a:solidFill>
              <a:effectLst/>
              <a:uLnTx/>
              <a:uFillTx/>
              <a:latin typeface="Proxima Nova" panose="02000506030000020004" pitchFamily="2" charset="0"/>
              <a:ea typeface="+mn-ea"/>
              <a:cs typeface="+mn-cs"/>
            </a:endParaRPr>
          </a:p>
        </p:txBody>
      </p:sp>
      <p:sp>
        <p:nvSpPr>
          <p:cNvPr id="25" name="Title 9">
            <a:extLst>
              <a:ext uri="{FF2B5EF4-FFF2-40B4-BE49-F238E27FC236}">
                <a16:creationId xmlns:a16="http://schemas.microsoft.com/office/drawing/2014/main" id="{68985D87-C4A1-496F-AD00-78B1EB811834}"/>
              </a:ext>
            </a:extLst>
          </p:cNvPr>
          <p:cNvSpPr>
            <a:spLocks noGrp="1"/>
          </p:cNvSpPr>
          <p:nvPr>
            <p:ph type="title"/>
          </p:nvPr>
        </p:nvSpPr>
        <p:spPr>
          <a:xfrm>
            <a:off x="914332" y="365125"/>
            <a:ext cx="10885318" cy="1325563"/>
          </a:xfrm>
        </p:spPr>
        <p:txBody>
          <a:bodyPr/>
          <a:lstStyle/>
          <a:p>
            <a:r>
              <a:rPr lang="en-US" dirty="0">
                <a:solidFill>
                  <a:schemeClr val="bg1"/>
                </a:solidFill>
                <a:latin typeface="Proxima Nova"/>
              </a:rPr>
              <a:t>Strategies </a:t>
            </a:r>
            <a:endParaRPr lang="en-US" dirty="0">
              <a:solidFill>
                <a:schemeClr val="bg1"/>
              </a:solidFill>
            </a:endParaRPr>
          </a:p>
        </p:txBody>
      </p:sp>
      <p:pic>
        <p:nvPicPr>
          <p:cNvPr id="19" name="Picture 18" descr="A picture containing drawing&#10;&#10;Description automatically generated">
            <a:extLst>
              <a:ext uri="{FF2B5EF4-FFF2-40B4-BE49-F238E27FC236}">
                <a16:creationId xmlns:a16="http://schemas.microsoft.com/office/drawing/2014/main" id="{9D31AE5A-87A9-478A-B8D8-34C1CCDC2F6A}"/>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378371" y="6297509"/>
            <a:ext cx="1790671" cy="419557"/>
          </a:xfrm>
          <a:prstGeom prst="rect">
            <a:avLst/>
          </a:prstGeom>
        </p:spPr>
      </p:pic>
    </p:spTree>
    <p:extLst>
      <p:ext uri="{BB962C8B-B14F-4D97-AF65-F5344CB8AC3E}">
        <p14:creationId xmlns:p14="http://schemas.microsoft.com/office/powerpoint/2010/main" val="261783352"/>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3337787-E9F2-4688-AAF2-47A8DF516195}"/>
              </a:ext>
            </a:extLst>
          </p:cNvPr>
          <p:cNvPicPr>
            <a:picLocks/>
          </p:cNvPicPr>
          <p:nvPr/>
        </p:nvPicPr>
        <p:blipFill>
          <a:blip r:embed="rId3" cstate="screen">
            <a:extLst>
              <a:ext uri="{28A0092B-C50C-407E-A947-70E740481C1C}">
                <a14:useLocalDpi xmlns:a14="http://schemas.microsoft.com/office/drawing/2010/main"/>
              </a:ext>
            </a:extLst>
          </a:blip>
          <a:srcRect/>
          <a:stretch/>
        </p:blipFill>
        <p:spPr>
          <a:xfrm>
            <a:off x="523132" y="-15353"/>
            <a:ext cx="11145736" cy="5934456"/>
          </a:xfrm>
          <a:prstGeom prst="rect">
            <a:avLst/>
          </a:prstGeom>
        </p:spPr>
      </p:pic>
      <p:sp>
        <p:nvSpPr>
          <p:cNvPr id="41" name="Rectangle 40">
            <a:extLst>
              <a:ext uri="{FF2B5EF4-FFF2-40B4-BE49-F238E27FC236}">
                <a16:creationId xmlns:a16="http://schemas.microsoft.com/office/drawing/2014/main" id="{5DE95CEF-31A1-4B0A-BBCB-7668577047F0}"/>
              </a:ext>
            </a:extLst>
          </p:cNvPr>
          <p:cNvSpPr/>
          <p:nvPr/>
        </p:nvSpPr>
        <p:spPr>
          <a:xfrm>
            <a:off x="378371" y="-19049"/>
            <a:ext cx="6300216" cy="5934456"/>
          </a:xfrm>
          <a:prstGeom prst="rect">
            <a:avLst/>
          </a:prstGeom>
          <a:solidFill>
            <a:srgbClr val="F89736">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58" name="Group 57">
            <a:extLst>
              <a:ext uri="{FF2B5EF4-FFF2-40B4-BE49-F238E27FC236}">
                <a16:creationId xmlns:a16="http://schemas.microsoft.com/office/drawing/2014/main" id="{87BA3BA9-0B75-4BE9-AAFB-F90746816397}"/>
              </a:ext>
            </a:extLst>
          </p:cNvPr>
          <p:cNvGrpSpPr/>
          <p:nvPr/>
        </p:nvGrpSpPr>
        <p:grpSpPr>
          <a:xfrm>
            <a:off x="11286066" y="-8709"/>
            <a:ext cx="918634" cy="6870700"/>
            <a:chOff x="11362266" y="652206"/>
            <a:chExt cx="829734" cy="6205794"/>
          </a:xfrm>
        </p:grpSpPr>
        <p:pic>
          <p:nvPicPr>
            <p:cNvPr id="59" name="Picture 58" descr="A picture containing crosswalk, drawing, airplane&#10;&#10;Description automatically generated">
              <a:extLst>
                <a:ext uri="{FF2B5EF4-FFF2-40B4-BE49-F238E27FC236}">
                  <a16:creationId xmlns:a16="http://schemas.microsoft.com/office/drawing/2014/main" id="{0BA137C4-3EE3-4816-A83E-0B194C351505}"/>
                </a:ext>
              </a:extLst>
            </p:cNvPr>
            <p:cNvPicPr>
              <a:picLocks noChangeAspect="1"/>
            </p:cNvPicPr>
            <p:nvPr/>
          </p:nvPicPr>
          <p:blipFill rotWithShape="1">
            <a:blip r:embed="rId4" cstate="screen">
              <a:lum bright="70000" contrast="-70000"/>
              <a:alphaModFix amt="20000"/>
              <a:extLst>
                <a:ext uri="{28A0092B-C50C-407E-A947-70E740481C1C}">
                  <a14:useLocalDpi xmlns:a14="http://schemas.microsoft.com/office/drawing/2010/main"/>
                </a:ext>
              </a:extLst>
            </a:blip>
            <a:srcRect/>
            <a:stretch/>
          </p:blipFill>
          <p:spPr>
            <a:xfrm>
              <a:off x="11362266" y="652206"/>
              <a:ext cx="829733" cy="3919794"/>
            </a:xfrm>
            <a:prstGeom prst="rect">
              <a:avLst/>
            </a:prstGeom>
          </p:spPr>
        </p:pic>
        <p:pic>
          <p:nvPicPr>
            <p:cNvPr id="60" name="Picture 59" descr="A picture containing crosswalk, drawing, airplane&#10;&#10;Description automatically generated">
              <a:extLst>
                <a:ext uri="{FF2B5EF4-FFF2-40B4-BE49-F238E27FC236}">
                  <a16:creationId xmlns:a16="http://schemas.microsoft.com/office/drawing/2014/main" id="{0318AFD3-7FBD-4FAD-9378-892995B57857}"/>
                </a:ext>
              </a:extLst>
            </p:cNvPr>
            <p:cNvPicPr>
              <a:picLocks noChangeAspect="1"/>
            </p:cNvPicPr>
            <p:nvPr/>
          </p:nvPicPr>
          <p:blipFill rotWithShape="1">
            <a:blip r:embed="rId5" cstate="screen">
              <a:lum bright="70000" contrast="-70000"/>
              <a:alphaModFix amt="20000"/>
              <a:extLst>
                <a:ext uri="{28A0092B-C50C-407E-A947-70E740481C1C}">
                  <a14:useLocalDpi xmlns:a14="http://schemas.microsoft.com/office/drawing/2010/main"/>
                </a:ext>
              </a:extLst>
            </a:blip>
            <a:srcRect/>
            <a:stretch/>
          </p:blipFill>
          <p:spPr>
            <a:xfrm>
              <a:off x="11362267" y="4572000"/>
              <a:ext cx="829733" cy="2286000"/>
            </a:xfrm>
            <a:prstGeom prst="rect">
              <a:avLst/>
            </a:prstGeom>
          </p:spPr>
        </p:pic>
      </p:grpSp>
      <p:sp>
        <p:nvSpPr>
          <p:cNvPr id="10" name="Title 9">
            <a:extLst>
              <a:ext uri="{FF2B5EF4-FFF2-40B4-BE49-F238E27FC236}">
                <a16:creationId xmlns:a16="http://schemas.microsoft.com/office/drawing/2014/main" id="{1AEE578C-B41E-604F-913D-82B422C4F009}"/>
              </a:ext>
            </a:extLst>
          </p:cNvPr>
          <p:cNvSpPr>
            <a:spLocks noGrp="1"/>
          </p:cNvSpPr>
          <p:nvPr>
            <p:ph type="title"/>
          </p:nvPr>
        </p:nvSpPr>
        <p:spPr>
          <a:xfrm>
            <a:off x="914400" y="355600"/>
            <a:ext cx="4020793" cy="1325563"/>
          </a:xfrm>
        </p:spPr>
        <p:txBody>
          <a:bodyPr/>
          <a:lstStyle/>
          <a:p>
            <a:r>
              <a:rPr lang="en-US" dirty="0">
                <a:solidFill>
                  <a:srgbClr val="062C45"/>
                </a:solidFill>
                <a:latin typeface="Proxima Nova"/>
              </a:rPr>
              <a:t>Action Partners</a:t>
            </a:r>
            <a:endParaRPr lang="en-US" dirty="0">
              <a:solidFill>
                <a:srgbClr val="062C45"/>
              </a:solidFill>
            </a:endParaRPr>
          </a:p>
        </p:txBody>
      </p:sp>
      <p:sp>
        <p:nvSpPr>
          <p:cNvPr id="20" name="Slide Number Placeholder 63">
            <a:extLst>
              <a:ext uri="{FF2B5EF4-FFF2-40B4-BE49-F238E27FC236}">
                <a16:creationId xmlns:a16="http://schemas.microsoft.com/office/drawing/2014/main" id="{E57F9B0D-FE32-9C46-9422-D09BF2CFADD2}"/>
              </a:ext>
            </a:extLst>
          </p:cNvPr>
          <p:cNvSpPr>
            <a:spLocks noGrp="1"/>
          </p:cNvSpPr>
          <p:nvPr>
            <p:ph type="sldNum" sz="quarter" idx="12"/>
          </p:nvPr>
        </p:nvSpPr>
        <p:spPr>
          <a:xfrm>
            <a:off x="11350752" y="6420255"/>
            <a:ext cx="458626" cy="30122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0B783D5-201D-4232-AAC8-425A3BE9F13F}" type="slidenum">
              <a:rPr kumimoji="0" lang="en-US" sz="1200" b="0" i="0" u="none" strike="noStrike" kern="1200" cap="none" spc="0" normalizeH="0" baseline="0" noProof="0" dirty="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39" name="Rectangle 38">
            <a:extLst>
              <a:ext uri="{FF2B5EF4-FFF2-40B4-BE49-F238E27FC236}">
                <a16:creationId xmlns:a16="http://schemas.microsoft.com/office/drawing/2014/main" id="{DB3646D3-BD79-4B2F-9017-1850BB9371B6}"/>
              </a:ext>
            </a:extLst>
          </p:cNvPr>
          <p:cNvSpPr/>
          <p:nvPr/>
        </p:nvSpPr>
        <p:spPr>
          <a:xfrm>
            <a:off x="10105136" y="-19050"/>
            <a:ext cx="2086864" cy="5934456"/>
          </a:xfrm>
          <a:prstGeom prst="rect">
            <a:avLst/>
          </a:prstGeom>
          <a:solidFill>
            <a:srgbClr val="F897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8" name="Picture 17">
            <a:extLst>
              <a:ext uri="{FF2B5EF4-FFF2-40B4-BE49-F238E27FC236}">
                <a16:creationId xmlns:a16="http://schemas.microsoft.com/office/drawing/2014/main" id="{342D9AD4-F9ED-4BA4-BCAC-F8822179731E}"/>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0651549" y="2965731"/>
            <a:ext cx="1014908" cy="483772"/>
          </a:xfrm>
          <a:prstGeom prst="rect">
            <a:avLst/>
          </a:prstGeom>
          <a:noFill/>
        </p:spPr>
      </p:pic>
      <p:grpSp>
        <p:nvGrpSpPr>
          <p:cNvPr id="7" name="Group 6">
            <a:extLst>
              <a:ext uri="{FF2B5EF4-FFF2-40B4-BE49-F238E27FC236}">
                <a16:creationId xmlns:a16="http://schemas.microsoft.com/office/drawing/2014/main" id="{4CE321C0-77B1-4D9D-A353-606F10E55411}"/>
              </a:ext>
            </a:extLst>
          </p:cNvPr>
          <p:cNvGrpSpPr/>
          <p:nvPr/>
        </p:nvGrpSpPr>
        <p:grpSpPr>
          <a:xfrm>
            <a:off x="10626533" y="187288"/>
            <a:ext cx="1014908" cy="1244211"/>
            <a:chOff x="7741918" y="459003"/>
            <a:chExt cx="856957" cy="1050573"/>
          </a:xfrm>
        </p:grpSpPr>
        <p:pic>
          <p:nvPicPr>
            <p:cNvPr id="17" name="Picture 4">
              <a:extLst>
                <a:ext uri="{FF2B5EF4-FFF2-40B4-BE49-F238E27FC236}">
                  <a16:creationId xmlns:a16="http://schemas.microsoft.com/office/drawing/2014/main" id="{DB3951FE-3360-4B9B-8F97-2F31721D89AB}"/>
                </a:ext>
              </a:extLst>
            </p:cNvPr>
            <p:cNvPicPr>
              <a:picLocks noChangeAspect="1" noChangeArrowheads="1"/>
            </p:cNvPicPr>
            <p:nvPr/>
          </p:nvPicPr>
          <p:blipFill rotWithShape="1">
            <a:blip r:embed="rId7" cstate="screen">
              <a:extLst>
                <a:ext uri="{28A0092B-C50C-407E-A947-70E740481C1C}">
                  <a14:useLocalDpi xmlns:a14="http://schemas.microsoft.com/office/drawing/2010/main"/>
                </a:ext>
              </a:extLst>
            </a:blip>
            <a:srcRect b="31195"/>
            <a:stretch/>
          </p:blipFill>
          <p:spPr bwMode="auto">
            <a:xfrm>
              <a:off x="7741918" y="856788"/>
              <a:ext cx="856957" cy="652788"/>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4">
              <a:extLst>
                <a:ext uri="{FF2B5EF4-FFF2-40B4-BE49-F238E27FC236}">
                  <a16:creationId xmlns:a16="http://schemas.microsoft.com/office/drawing/2014/main" id="{F88DE53F-2AB2-4179-9913-15B0F3DE8019}"/>
                </a:ext>
              </a:extLst>
            </p:cNvPr>
            <p:cNvPicPr>
              <a:picLocks noChangeAspect="1" noChangeArrowheads="1"/>
            </p:cNvPicPr>
            <p:nvPr/>
          </p:nvPicPr>
          <p:blipFill rotWithShape="1">
            <a:blip r:embed="rId8" cstate="screen">
              <a:extLst>
                <a:ext uri="{28A0092B-C50C-407E-A947-70E740481C1C}">
                  <a14:useLocalDpi xmlns:a14="http://schemas.microsoft.com/office/drawing/2010/main"/>
                </a:ext>
              </a:extLst>
            </a:blip>
            <a:srcRect/>
            <a:stretch/>
          </p:blipFill>
          <p:spPr bwMode="auto">
            <a:xfrm>
              <a:off x="7928288" y="459003"/>
              <a:ext cx="523398" cy="948752"/>
            </a:xfrm>
            <a:prstGeom prst="rect">
              <a:avLst/>
            </a:prstGeom>
            <a:noFill/>
            <a:extLst>
              <a:ext uri="{909E8E84-426E-40DD-AFC4-6F175D3DCCD1}">
                <a14:hiddenFill xmlns:a14="http://schemas.microsoft.com/office/drawing/2010/main">
                  <a:solidFill>
                    <a:srgbClr val="FFFFFF"/>
                  </a:solidFill>
                </a14:hiddenFill>
              </a:ext>
            </a:extLst>
          </p:spPr>
        </p:pic>
      </p:grpSp>
      <p:pic>
        <p:nvPicPr>
          <p:cNvPr id="14" name="Picture 13">
            <a:extLst>
              <a:ext uri="{FF2B5EF4-FFF2-40B4-BE49-F238E27FC236}">
                <a16:creationId xmlns:a16="http://schemas.microsoft.com/office/drawing/2014/main" id="{B63489E8-A391-47C9-8F8F-965DA36C19B7}"/>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a:off x="10755052" y="1514267"/>
            <a:ext cx="739480" cy="607212"/>
          </a:xfrm>
          <a:prstGeom prst="rect">
            <a:avLst/>
          </a:prstGeom>
        </p:spPr>
      </p:pic>
      <p:sp>
        <p:nvSpPr>
          <p:cNvPr id="28" name="Oval 27">
            <a:extLst>
              <a:ext uri="{FF2B5EF4-FFF2-40B4-BE49-F238E27FC236}">
                <a16:creationId xmlns:a16="http://schemas.microsoft.com/office/drawing/2014/main" id="{09155914-D772-4A37-BAFE-23543146F227}"/>
              </a:ext>
            </a:extLst>
          </p:cNvPr>
          <p:cNvSpPr/>
          <p:nvPr/>
        </p:nvSpPr>
        <p:spPr>
          <a:xfrm>
            <a:off x="918196" y="1710264"/>
            <a:ext cx="651933" cy="651933"/>
          </a:xfrm>
          <a:prstGeom prst="ellipse">
            <a:avLst/>
          </a:prstGeom>
          <a:solidFill>
            <a:srgbClr val="2C7B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26" name="Graphic 25" descr="Handshake">
            <a:extLst>
              <a:ext uri="{FF2B5EF4-FFF2-40B4-BE49-F238E27FC236}">
                <a16:creationId xmlns:a16="http://schemas.microsoft.com/office/drawing/2014/main" id="{D1CD547A-95F6-44CD-ACE6-AE8E4C695E09}"/>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929065" y="1765763"/>
            <a:ext cx="651934" cy="651934"/>
          </a:xfrm>
          <a:prstGeom prst="rect">
            <a:avLst/>
          </a:prstGeom>
        </p:spPr>
      </p:pic>
      <p:pic>
        <p:nvPicPr>
          <p:cNvPr id="25" name="Picture 24">
            <a:extLst>
              <a:ext uri="{FF2B5EF4-FFF2-40B4-BE49-F238E27FC236}">
                <a16:creationId xmlns:a16="http://schemas.microsoft.com/office/drawing/2014/main" id="{5484185E-16C2-4660-A832-C9966F89DA2B}"/>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10450042" y="5079041"/>
            <a:ext cx="1404805" cy="410006"/>
          </a:xfrm>
          <a:prstGeom prst="rect">
            <a:avLst/>
          </a:prstGeom>
          <a:noFill/>
        </p:spPr>
      </p:pic>
      <p:grpSp>
        <p:nvGrpSpPr>
          <p:cNvPr id="29" name="Group 28">
            <a:extLst>
              <a:ext uri="{FF2B5EF4-FFF2-40B4-BE49-F238E27FC236}">
                <a16:creationId xmlns:a16="http://schemas.microsoft.com/office/drawing/2014/main" id="{3E04E764-3B5C-47C3-AC4C-213F53AE5616}"/>
              </a:ext>
            </a:extLst>
          </p:cNvPr>
          <p:cNvGrpSpPr/>
          <p:nvPr/>
        </p:nvGrpSpPr>
        <p:grpSpPr>
          <a:xfrm>
            <a:off x="10583640" y="3590789"/>
            <a:ext cx="1134321" cy="623894"/>
            <a:chOff x="10423659" y="3612724"/>
            <a:chExt cx="1385719" cy="762167"/>
          </a:xfrm>
        </p:grpSpPr>
        <p:pic>
          <p:nvPicPr>
            <p:cNvPr id="30" name="Picture 29" descr="A picture containing drawing&#10;&#10;Description automatically generated">
              <a:extLst>
                <a:ext uri="{FF2B5EF4-FFF2-40B4-BE49-F238E27FC236}">
                  <a16:creationId xmlns:a16="http://schemas.microsoft.com/office/drawing/2014/main" id="{CFA96FA5-D427-478D-9727-A5C81B955440}"/>
                </a:ext>
              </a:extLst>
            </p:cNvPr>
            <p:cNvPicPr>
              <a:picLocks noChangeAspect="1"/>
            </p:cNvPicPr>
            <p:nvPr/>
          </p:nvPicPr>
          <p:blipFill rotWithShape="1">
            <a:blip r:embed="rId13" cstate="screen">
              <a:extLst>
                <a:ext uri="{28A0092B-C50C-407E-A947-70E740481C1C}">
                  <a14:useLocalDpi xmlns:a14="http://schemas.microsoft.com/office/drawing/2010/main"/>
                </a:ext>
              </a:extLst>
            </a:blip>
            <a:srcRect/>
            <a:stretch/>
          </p:blipFill>
          <p:spPr>
            <a:xfrm>
              <a:off x="10423659" y="3950783"/>
              <a:ext cx="1385719" cy="424108"/>
            </a:xfrm>
            <a:prstGeom prst="rect">
              <a:avLst/>
            </a:prstGeom>
          </p:spPr>
        </p:pic>
        <p:pic>
          <p:nvPicPr>
            <p:cNvPr id="31" name="Picture 30" descr="A picture containing drawing&#10;&#10;Description automatically generated">
              <a:extLst>
                <a:ext uri="{FF2B5EF4-FFF2-40B4-BE49-F238E27FC236}">
                  <a16:creationId xmlns:a16="http://schemas.microsoft.com/office/drawing/2014/main" id="{C164A792-7DC5-4F0A-B20B-6E25D793072B}"/>
                </a:ext>
              </a:extLst>
            </p:cNvPr>
            <p:cNvPicPr>
              <a:picLocks noChangeAspect="1"/>
            </p:cNvPicPr>
            <p:nvPr/>
          </p:nvPicPr>
          <p:blipFill rotWithShape="1">
            <a:blip r:embed="rId14" cstate="screen">
              <a:extLst>
                <a:ext uri="{28A0092B-C50C-407E-A947-70E740481C1C}">
                  <a14:useLocalDpi xmlns:a14="http://schemas.microsoft.com/office/drawing/2010/main"/>
                </a:ext>
              </a:extLst>
            </a:blip>
            <a:srcRect b="-12978"/>
            <a:stretch/>
          </p:blipFill>
          <p:spPr>
            <a:xfrm>
              <a:off x="10893665" y="3612724"/>
              <a:ext cx="428389" cy="479150"/>
            </a:xfrm>
            <a:prstGeom prst="rect">
              <a:avLst/>
            </a:prstGeom>
          </p:spPr>
        </p:pic>
      </p:grpSp>
      <p:pic>
        <p:nvPicPr>
          <p:cNvPr id="24" name="Picture 23">
            <a:extLst>
              <a:ext uri="{FF2B5EF4-FFF2-40B4-BE49-F238E27FC236}">
                <a16:creationId xmlns:a16="http://schemas.microsoft.com/office/drawing/2014/main" id="{29E00B5B-7626-754F-925C-D8F63821BF33}"/>
              </a:ext>
            </a:extLst>
          </p:cNvPr>
          <p:cNvPicPr>
            <a:picLocks/>
          </p:cNvPicPr>
          <p:nvPr/>
        </p:nvPicPr>
        <p:blipFill rotWithShape="1">
          <a:blip r:embed="rId15" cstate="screen">
            <a:extLst>
              <a:ext uri="{28A0092B-C50C-407E-A947-70E740481C1C}">
                <a14:useLocalDpi xmlns:a14="http://schemas.microsoft.com/office/drawing/2010/main"/>
              </a:ext>
            </a:extLst>
          </a:blip>
          <a:srcRect/>
          <a:stretch/>
        </p:blipFill>
        <p:spPr>
          <a:xfrm>
            <a:off x="-12699" y="-15353"/>
            <a:ext cx="482278" cy="5934456"/>
          </a:xfrm>
          <a:prstGeom prst="rect">
            <a:avLst/>
          </a:prstGeom>
        </p:spPr>
      </p:pic>
      <p:sp>
        <p:nvSpPr>
          <p:cNvPr id="27" name="Content Placeholder 2">
            <a:extLst>
              <a:ext uri="{FF2B5EF4-FFF2-40B4-BE49-F238E27FC236}">
                <a16:creationId xmlns:a16="http://schemas.microsoft.com/office/drawing/2014/main" id="{9916F72D-3F26-4BEF-B9B4-E54C1D5950AA}"/>
              </a:ext>
            </a:extLst>
          </p:cNvPr>
          <p:cNvSpPr txBox="1">
            <a:spLocks/>
          </p:cNvSpPr>
          <p:nvPr/>
        </p:nvSpPr>
        <p:spPr>
          <a:xfrm>
            <a:off x="1650509" y="1752901"/>
            <a:ext cx="4986086" cy="4183924"/>
          </a:xfrm>
          <a:prstGeom prst="rect">
            <a:avLst/>
          </a:prstGeom>
        </p:spPr>
        <p:txBody>
          <a:bodyPr anchor="t"/>
          <a:lstStyle>
            <a:lvl1pPr marL="292608" indent="-292608" algn="l" defTabSz="914400" rtl="0" eaLnBrk="1" latinLnBrk="0" hangingPunct="1">
              <a:lnSpc>
                <a:spcPct val="90000"/>
              </a:lnSpc>
              <a:spcBef>
                <a:spcPts val="2000"/>
              </a:spcBef>
              <a:buClr>
                <a:srgbClr val="337DBE"/>
              </a:buClr>
              <a:buSzPct val="77000"/>
              <a:buFont typeface="Wingdings 3" panose="05040102010807070707" pitchFamily="18" charset="2"/>
              <a:buChar char=""/>
              <a:defRPr sz="2200" kern="1200">
                <a:solidFill>
                  <a:schemeClr val="tx1"/>
                </a:solidFill>
                <a:latin typeface="+mn-lt"/>
                <a:ea typeface="+mn-ea"/>
                <a:cs typeface="+mn-cs"/>
              </a:defRPr>
            </a:lvl1pPr>
            <a:lvl2pPr marL="566928" indent="-228600" algn="l" defTabSz="914400" rtl="0" eaLnBrk="1" latinLnBrk="0" hangingPunct="1">
              <a:lnSpc>
                <a:spcPct val="90000"/>
              </a:lnSpc>
              <a:spcBef>
                <a:spcPts val="1000"/>
              </a:spcBef>
              <a:buClr>
                <a:srgbClr val="337DBE"/>
              </a:buClr>
              <a:buFont typeface="Wingdings" panose="05000000000000000000" pitchFamily="2" charset="2"/>
              <a:buChar char=""/>
              <a:defRPr sz="2000" kern="1200">
                <a:solidFill>
                  <a:schemeClr val="tx1"/>
                </a:solidFill>
                <a:latin typeface="+mn-lt"/>
                <a:ea typeface="+mn-ea"/>
                <a:cs typeface="+mn-cs"/>
              </a:defRPr>
            </a:lvl2pPr>
            <a:lvl3pPr marL="914400" indent="-228600" algn="l" defTabSz="914400" rtl="0" eaLnBrk="1" latinLnBrk="0" hangingPunct="1">
              <a:lnSpc>
                <a:spcPct val="90000"/>
              </a:lnSpc>
              <a:spcBef>
                <a:spcPts val="500"/>
              </a:spcBef>
              <a:buClr>
                <a:srgbClr val="337DBE"/>
              </a:buClr>
              <a:buFont typeface="Arial" pitchFamily="34" charset="0"/>
              <a:buChar char="–"/>
              <a:defRPr sz="1800" kern="1200">
                <a:solidFill>
                  <a:schemeClr val="tx1"/>
                </a:solidFill>
                <a:latin typeface="+mn-lt"/>
                <a:ea typeface="+mn-ea"/>
                <a:cs typeface="+mn-cs"/>
              </a:defRPr>
            </a:lvl3pPr>
            <a:lvl4pPr marL="1252728" indent="-219456" algn="l" defTabSz="914400" rtl="0" eaLnBrk="1" latinLnBrk="0" hangingPunct="1">
              <a:lnSpc>
                <a:spcPct val="90000"/>
              </a:lnSpc>
              <a:spcBef>
                <a:spcPts val="200"/>
              </a:spcBef>
              <a:buClr>
                <a:srgbClr val="337DBE"/>
              </a:buClr>
              <a:buFont typeface="Wingdings" pitchFamily="2" charset="2"/>
              <a:buChar char="§"/>
              <a:defRPr sz="1600" kern="1200">
                <a:solidFill>
                  <a:schemeClr val="tx1"/>
                </a:solidFill>
                <a:latin typeface="+mn-lt"/>
                <a:ea typeface="+mn-ea"/>
                <a:cs typeface="+mn-cs"/>
              </a:defRPr>
            </a:lvl4pPr>
            <a:lvl5pPr marL="1481328" indent="-173736" algn="l" defTabSz="914400" rtl="0" eaLnBrk="1" latinLnBrk="0" hangingPunct="1">
              <a:lnSpc>
                <a:spcPct val="90000"/>
              </a:lnSpc>
              <a:spcBef>
                <a:spcPts val="100"/>
              </a:spcBef>
              <a:buClr>
                <a:srgbClr val="337DBE"/>
              </a:buClr>
              <a:buFont typeface="Arial"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92100" marR="0" lvl="0" indent="-292100" algn="l" defTabSz="914400" rtl="0" eaLnBrk="1" fontAlgn="auto" latinLnBrk="0" hangingPunct="1">
              <a:lnSpc>
                <a:spcPts val="2400"/>
              </a:lnSpc>
              <a:spcBef>
                <a:spcPts val="0"/>
              </a:spcBef>
              <a:spcAft>
                <a:spcPts val="1200"/>
              </a:spcAft>
              <a:buClr>
                <a:prstClr val="white"/>
              </a:buClr>
              <a:buSzPct val="77000"/>
              <a:buFont typeface="Wingdings 3" panose="05040102010807070707" pitchFamily="18" charset="2"/>
              <a:buChar char=""/>
              <a:tabLst/>
              <a:defRPr/>
            </a:pPr>
            <a:r>
              <a:rPr kumimoji="0" lang="en-US" sz="2000" b="0" i="0" u="none" strike="noStrike" kern="1200" cap="none" spc="0" normalizeH="0" baseline="0" noProof="0" dirty="0">
                <a:ln>
                  <a:noFill/>
                </a:ln>
                <a:solidFill>
                  <a:prstClr val="black"/>
                </a:solidFill>
                <a:effectLst/>
                <a:uLnTx/>
                <a:uFillTx/>
                <a:latin typeface="Proxima Nova" panose="020B0503030502060204" pitchFamily="34" charset="0"/>
                <a:ea typeface="+mn-ea"/>
                <a:cs typeface="Arial" panose="020B0604020202020204" pitchFamily="34" charset="0"/>
              </a:rPr>
              <a:t>Triple-I Members</a:t>
            </a:r>
          </a:p>
          <a:p>
            <a:pPr marL="292100" marR="0" lvl="0" indent="-292100" algn="l" defTabSz="914400" rtl="0" eaLnBrk="1" fontAlgn="auto" latinLnBrk="0" hangingPunct="1">
              <a:lnSpc>
                <a:spcPts val="2400"/>
              </a:lnSpc>
              <a:spcBef>
                <a:spcPts val="0"/>
              </a:spcBef>
              <a:spcAft>
                <a:spcPts val="1200"/>
              </a:spcAft>
              <a:buClr>
                <a:prstClr val="white"/>
              </a:buClr>
              <a:buSzPct val="77000"/>
              <a:buFont typeface="Wingdings 3" panose="05040102010807070707" pitchFamily="18" charset="2"/>
              <a:buChar char=""/>
              <a:tabLst/>
              <a:defRPr/>
            </a:pPr>
            <a:r>
              <a:rPr kumimoji="0" lang="en-US" sz="2000" b="0" i="0" u="none" strike="noStrike" kern="1200" cap="none" spc="0" normalizeH="0" baseline="0" noProof="0" dirty="0">
                <a:ln>
                  <a:noFill/>
                </a:ln>
                <a:solidFill>
                  <a:prstClr val="black"/>
                </a:solidFill>
                <a:effectLst/>
                <a:uLnTx/>
                <a:uFillTx/>
                <a:latin typeface="Proxima Nova" panose="020B0503030502060204" pitchFamily="34" charset="0"/>
                <a:ea typeface="+mn-ea"/>
                <a:cs typeface="Arial" panose="020B0604020202020204" pitchFamily="34" charset="0"/>
              </a:rPr>
              <a:t>Carriers, Reinsurers and Brokers</a:t>
            </a:r>
          </a:p>
          <a:p>
            <a:pPr marL="292100" marR="0" lvl="0" indent="-292100" algn="l" defTabSz="914400" rtl="0" eaLnBrk="1" fontAlgn="auto" latinLnBrk="0" hangingPunct="1">
              <a:lnSpc>
                <a:spcPts val="2400"/>
              </a:lnSpc>
              <a:spcBef>
                <a:spcPts val="0"/>
              </a:spcBef>
              <a:spcAft>
                <a:spcPts val="1200"/>
              </a:spcAft>
              <a:buClr>
                <a:prstClr val="white"/>
              </a:buClr>
              <a:buSzPct val="77000"/>
              <a:buFont typeface="Wingdings 3" panose="05040102010807070707" pitchFamily="18" charset="2"/>
              <a:buChar char=""/>
              <a:tabLst/>
              <a:defRPr/>
            </a:pPr>
            <a:r>
              <a:rPr kumimoji="0" lang="en-US" sz="2000" b="0" i="0" u="none" strike="noStrike" kern="1200" cap="none" spc="0" normalizeH="0" baseline="0" noProof="0" dirty="0">
                <a:ln>
                  <a:noFill/>
                </a:ln>
                <a:solidFill>
                  <a:prstClr val="black"/>
                </a:solidFill>
                <a:effectLst/>
                <a:uLnTx/>
                <a:uFillTx/>
                <a:latin typeface="Proxima Nova" panose="020B0503030502060204" pitchFamily="34" charset="0"/>
                <a:ea typeface="+mn-ea"/>
                <a:cs typeface="Arial" panose="020B0604020202020204" pitchFamily="34" charset="0"/>
              </a:rPr>
              <a:t>Insurance Trade Associations</a:t>
            </a:r>
          </a:p>
          <a:p>
            <a:pPr marL="292100" marR="0" lvl="0" indent="-292100" algn="l" defTabSz="914400" rtl="0" eaLnBrk="1" fontAlgn="auto" latinLnBrk="0" hangingPunct="1">
              <a:lnSpc>
                <a:spcPts val="2400"/>
              </a:lnSpc>
              <a:spcBef>
                <a:spcPts val="0"/>
              </a:spcBef>
              <a:spcAft>
                <a:spcPts val="1200"/>
              </a:spcAft>
              <a:buClr>
                <a:prstClr val="white"/>
              </a:buClr>
              <a:buSzPct val="77000"/>
              <a:buFont typeface="Wingdings 3" panose="05040102010807070707" pitchFamily="18" charset="2"/>
              <a:buChar char=""/>
              <a:tabLst/>
              <a:defRPr/>
            </a:pPr>
            <a:r>
              <a:rPr kumimoji="0" lang="en-US" sz="2000" b="0" i="0" u="none" strike="noStrike" kern="1200" cap="none" spc="0" normalizeH="0" baseline="0" noProof="0" dirty="0">
                <a:ln>
                  <a:noFill/>
                </a:ln>
                <a:solidFill>
                  <a:prstClr val="black"/>
                </a:solidFill>
                <a:effectLst/>
                <a:uLnTx/>
                <a:uFillTx/>
                <a:latin typeface="Proxima Nova" panose="020B0503030502060204" pitchFamily="34" charset="0"/>
                <a:ea typeface="+mn-ea"/>
                <a:cs typeface="Arial" panose="020B0604020202020204" pitchFamily="34" charset="0"/>
              </a:rPr>
              <a:t>Non-Profits and Foundations</a:t>
            </a:r>
          </a:p>
          <a:p>
            <a:pPr marL="292100" marR="0" lvl="0" indent="-292100" algn="l" defTabSz="914400" rtl="0" eaLnBrk="1" fontAlgn="auto" latinLnBrk="0" hangingPunct="1">
              <a:lnSpc>
                <a:spcPts val="2400"/>
              </a:lnSpc>
              <a:spcBef>
                <a:spcPts val="0"/>
              </a:spcBef>
              <a:spcAft>
                <a:spcPts val="1200"/>
              </a:spcAft>
              <a:buClr>
                <a:prstClr val="white"/>
              </a:buClr>
              <a:buSzPct val="77000"/>
              <a:buFont typeface="Wingdings 3" panose="05040102010807070707" pitchFamily="18" charset="2"/>
              <a:buChar char=""/>
              <a:tabLst/>
              <a:defRPr/>
            </a:pPr>
            <a:r>
              <a:rPr kumimoji="0" lang="en-US" sz="2000" b="0" i="0" u="none" strike="noStrike" kern="1200" cap="none" spc="0" normalizeH="0" baseline="0" noProof="0" dirty="0">
                <a:ln>
                  <a:noFill/>
                </a:ln>
                <a:solidFill>
                  <a:prstClr val="black"/>
                </a:solidFill>
                <a:effectLst/>
                <a:uLnTx/>
                <a:uFillTx/>
                <a:latin typeface="Proxima Nova" panose="020B0503030502060204" pitchFamily="34" charset="0"/>
                <a:ea typeface="+mn-ea"/>
                <a:cs typeface="Arial" panose="020B0604020202020204" pitchFamily="34" charset="0"/>
              </a:rPr>
              <a:t>Regulators</a:t>
            </a:r>
          </a:p>
          <a:p>
            <a:pPr marL="292100" marR="0" lvl="0" indent="-292100" algn="l" defTabSz="914400" rtl="0" eaLnBrk="1" fontAlgn="auto" latinLnBrk="0" hangingPunct="1">
              <a:lnSpc>
                <a:spcPts val="2400"/>
              </a:lnSpc>
              <a:spcBef>
                <a:spcPts val="0"/>
              </a:spcBef>
              <a:spcAft>
                <a:spcPts val="1200"/>
              </a:spcAft>
              <a:buClr>
                <a:prstClr val="white"/>
              </a:buClr>
              <a:buSzPct val="77000"/>
              <a:buFont typeface="Wingdings 3" panose="05040102010807070707" pitchFamily="18" charset="2"/>
              <a:buChar char=""/>
              <a:tabLst/>
              <a:defRPr/>
            </a:pPr>
            <a:r>
              <a:rPr kumimoji="0" lang="en-US" sz="2000" b="0" i="0" u="none" strike="noStrike" kern="1200" cap="none" spc="0" normalizeH="0" baseline="0" noProof="0" dirty="0">
                <a:ln>
                  <a:noFill/>
                </a:ln>
                <a:solidFill>
                  <a:prstClr val="black"/>
                </a:solidFill>
                <a:effectLst/>
                <a:uLnTx/>
                <a:uFillTx/>
                <a:latin typeface="Proxima Nova" panose="020B0503030502060204" pitchFamily="34" charset="0"/>
                <a:ea typeface="+mn-ea"/>
                <a:cs typeface="Arial" panose="020B0604020202020204" pitchFamily="34" charset="0"/>
              </a:rPr>
              <a:t>Academia</a:t>
            </a:r>
          </a:p>
          <a:p>
            <a:pPr marL="0" marR="0" lvl="0" indent="0" algn="l" defTabSz="914400" rtl="0" eaLnBrk="1" fontAlgn="auto" latinLnBrk="0" hangingPunct="1">
              <a:lnSpc>
                <a:spcPts val="2400"/>
              </a:lnSpc>
              <a:spcBef>
                <a:spcPts val="0"/>
              </a:spcBef>
              <a:spcAft>
                <a:spcPts val="1200"/>
              </a:spcAft>
              <a:buClr>
                <a:prstClr val="white"/>
              </a:buClr>
              <a:buSzPct val="77000"/>
              <a:buFont typeface="Wingdings 3" panose="05040102010807070707" pitchFamily="18" charset="2"/>
              <a:buNone/>
              <a:tabLst/>
              <a:defRPr/>
            </a:pPr>
            <a:endParaRPr kumimoji="0" lang="en-US" sz="2000" b="0" i="0" u="none" strike="noStrike" kern="1200" cap="none" spc="0" normalizeH="0" baseline="0" noProof="0" dirty="0">
              <a:ln>
                <a:noFill/>
              </a:ln>
              <a:solidFill>
                <a:prstClr val="black"/>
              </a:solidFill>
              <a:effectLst/>
              <a:uLnTx/>
              <a:uFillTx/>
              <a:latin typeface="Proxima Nova" panose="020B0503030502060204" pitchFamily="34" charset="0"/>
              <a:ea typeface="+mn-ea"/>
              <a:cs typeface="Arial" panose="020B0604020202020204" pitchFamily="34" charset="0"/>
            </a:endParaRPr>
          </a:p>
        </p:txBody>
      </p:sp>
      <p:pic>
        <p:nvPicPr>
          <p:cNvPr id="13" name="Picture 12" descr="A picture containing food, cup, drawing&#10;&#10;Description automatically generated">
            <a:extLst>
              <a:ext uri="{FF2B5EF4-FFF2-40B4-BE49-F238E27FC236}">
                <a16:creationId xmlns:a16="http://schemas.microsoft.com/office/drawing/2014/main" id="{BDA0E56E-A41E-40C7-AD5F-285396B58F25}"/>
              </a:ext>
            </a:extLst>
          </p:cNvPr>
          <p:cNvPicPr>
            <a:picLocks noChangeAspect="1"/>
          </p:cNvPicPr>
          <p:nvPr/>
        </p:nvPicPr>
        <p:blipFill>
          <a:blip r:embed="rId16" cstate="screen">
            <a:extLst>
              <a:ext uri="{28A0092B-C50C-407E-A947-70E740481C1C}">
                <a14:useLocalDpi xmlns:a14="http://schemas.microsoft.com/office/drawing/2010/main"/>
              </a:ext>
            </a:extLst>
          </a:blip>
          <a:stretch>
            <a:fillRect/>
          </a:stretch>
        </p:blipFill>
        <p:spPr>
          <a:xfrm>
            <a:off x="10919743" y="4325707"/>
            <a:ext cx="457649" cy="638395"/>
          </a:xfrm>
          <a:prstGeom prst="rect">
            <a:avLst/>
          </a:prstGeom>
        </p:spPr>
      </p:pic>
      <p:pic>
        <p:nvPicPr>
          <p:cNvPr id="3" name="Picture 2" descr="A picture containing drawing, clock&#10;&#10;Description automatically generated">
            <a:extLst>
              <a:ext uri="{FF2B5EF4-FFF2-40B4-BE49-F238E27FC236}">
                <a16:creationId xmlns:a16="http://schemas.microsoft.com/office/drawing/2014/main" id="{B986E5D5-9B80-4E51-9E08-01CEED641991}"/>
              </a:ext>
            </a:extLst>
          </p:cNvPr>
          <p:cNvPicPr>
            <a:picLocks noChangeAspect="1"/>
          </p:cNvPicPr>
          <p:nvPr/>
        </p:nvPicPr>
        <p:blipFill>
          <a:blip r:embed="rId17" cstate="screen">
            <a:extLst>
              <a:ext uri="{28A0092B-C50C-407E-A947-70E740481C1C}">
                <a14:useLocalDpi xmlns:a14="http://schemas.microsoft.com/office/drawing/2010/main"/>
              </a:ext>
            </a:extLst>
          </a:blip>
          <a:stretch>
            <a:fillRect/>
          </a:stretch>
        </p:blipFill>
        <p:spPr>
          <a:xfrm>
            <a:off x="10607970" y="2328072"/>
            <a:ext cx="1078400" cy="464428"/>
          </a:xfrm>
          <a:prstGeom prst="rect">
            <a:avLst/>
          </a:prstGeom>
        </p:spPr>
      </p:pic>
    </p:spTree>
    <p:extLst>
      <p:ext uri="{BB962C8B-B14F-4D97-AF65-F5344CB8AC3E}">
        <p14:creationId xmlns:p14="http://schemas.microsoft.com/office/powerpoint/2010/main" val="256703704"/>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Picture 36" descr="A picture containing outdoor, person, holding, woman&#10;&#10;Description automatically generated">
            <a:extLst>
              <a:ext uri="{FF2B5EF4-FFF2-40B4-BE49-F238E27FC236}">
                <a16:creationId xmlns:a16="http://schemas.microsoft.com/office/drawing/2014/main" id="{5185DC28-611E-434E-9E75-943E25C8D4EA}"/>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0"/>
            <a:ext cx="12192000" cy="5957502"/>
          </a:xfrm>
          <a:prstGeom prst="rect">
            <a:avLst/>
          </a:prstGeom>
        </p:spPr>
      </p:pic>
      <p:sp>
        <p:nvSpPr>
          <p:cNvPr id="2" name="Slide Number Placeholder 1">
            <a:extLst>
              <a:ext uri="{FF2B5EF4-FFF2-40B4-BE49-F238E27FC236}">
                <a16:creationId xmlns:a16="http://schemas.microsoft.com/office/drawing/2014/main" id="{30215E6B-7EC0-4D31-8463-B25ED721765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AEB8B81-C624-8B42-ACA3-DA740A5B1331}"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pic>
        <p:nvPicPr>
          <p:cNvPr id="17" name="Picture 16" descr="A screenshot of a cell phone&#10;&#10;Description automatically generated">
            <a:extLst>
              <a:ext uri="{FF2B5EF4-FFF2-40B4-BE49-F238E27FC236}">
                <a16:creationId xmlns:a16="http://schemas.microsoft.com/office/drawing/2014/main" id="{48535537-6FA3-4B77-B7BD-65633364C344}"/>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3503739" y="3330289"/>
            <a:ext cx="1421068" cy="2292708"/>
          </a:xfrm>
          <a:prstGeom prst="rect">
            <a:avLst/>
          </a:prstGeom>
          <a:ln>
            <a:solidFill>
              <a:srgbClr val="D2EEF9"/>
            </a:solidFill>
          </a:ln>
        </p:spPr>
      </p:pic>
      <p:pic>
        <p:nvPicPr>
          <p:cNvPr id="19" name="Picture 18" descr="A screenshot of a cell phone&#10;&#10;Description automatically generated">
            <a:extLst>
              <a:ext uri="{FF2B5EF4-FFF2-40B4-BE49-F238E27FC236}">
                <a16:creationId xmlns:a16="http://schemas.microsoft.com/office/drawing/2014/main" id="{2FF09495-A038-48F8-9B77-B28471F394C2}"/>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2070382" y="3331608"/>
            <a:ext cx="1421068" cy="2292709"/>
          </a:xfrm>
          <a:prstGeom prst="rect">
            <a:avLst/>
          </a:prstGeom>
          <a:ln>
            <a:solidFill>
              <a:srgbClr val="D2EEF9"/>
            </a:solidFill>
          </a:ln>
        </p:spPr>
      </p:pic>
      <p:pic>
        <p:nvPicPr>
          <p:cNvPr id="21" name="Picture 20" descr="A screenshot of a cell phone&#10;&#10;Description automatically generated">
            <a:extLst>
              <a:ext uri="{FF2B5EF4-FFF2-40B4-BE49-F238E27FC236}">
                <a16:creationId xmlns:a16="http://schemas.microsoft.com/office/drawing/2014/main" id="{E9EB6334-86E1-4A60-BA7E-BDBEC8430594}"/>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640357" y="3330291"/>
            <a:ext cx="1421068" cy="2292708"/>
          </a:xfrm>
          <a:prstGeom prst="rect">
            <a:avLst/>
          </a:prstGeom>
          <a:ln>
            <a:solidFill>
              <a:srgbClr val="D2EEF9"/>
            </a:solidFill>
          </a:ln>
        </p:spPr>
      </p:pic>
      <p:pic>
        <p:nvPicPr>
          <p:cNvPr id="27" name="Picture 26">
            <a:extLst>
              <a:ext uri="{FF2B5EF4-FFF2-40B4-BE49-F238E27FC236}">
                <a16:creationId xmlns:a16="http://schemas.microsoft.com/office/drawing/2014/main" id="{524765CE-EAA9-48A8-9E6A-1E92D4382E31}"/>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637534" y="377276"/>
            <a:ext cx="4287274" cy="331425"/>
          </a:xfrm>
          <a:prstGeom prst="rect">
            <a:avLst/>
          </a:prstGeom>
          <a:ln>
            <a:solidFill>
              <a:srgbClr val="D2EEF9"/>
            </a:solidFill>
          </a:ln>
        </p:spPr>
      </p:pic>
      <p:pic>
        <p:nvPicPr>
          <p:cNvPr id="36" name="Picture 35" descr="A picture containing sunset&#10;&#10;Description automatically generated">
            <a:extLst>
              <a:ext uri="{FF2B5EF4-FFF2-40B4-BE49-F238E27FC236}">
                <a16:creationId xmlns:a16="http://schemas.microsoft.com/office/drawing/2014/main" id="{FAF19962-B540-41B3-9123-E5FC71BC1059}"/>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7821281" y="371080"/>
            <a:ext cx="2882592" cy="1624663"/>
          </a:xfrm>
          <a:prstGeom prst="rect">
            <a:avLst/>
          </a:prstGeom>
          <a:ln w="12700">
            <a:noFill/>
          </a:ln>
        </p:spPr>
      </p:pic>
      <p:pic>
        <p:nvPicPr>
          <p:cNvPr id="8" name="Picture 7" descr="A screenshot of a newspaper&#10;&#10;Description automatically generated">
            <a:extLst>
              <a:ext uri="{FF2B5EF4-FFF2-40B4-BE49-F238E27FC236}">
                <a16:creationId xmlns:a16="http://schemas.microsoft.com/office/drawing/2014/main" id="{99A098CE-F614-4B6E-A7BF-740C3679776D}"/>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t="-3"/>
          <a:stretch/>
        </p:blipFill>
        <p:spPr>
          <a:xfrm>
            <a:off x="7821281" y="2146058"/>
            <a:ext cx="2864916" cy="1018320"/>
          </a:xfrm>
          <a:prstGeom prst="rect">
            <a:avLst/>
          </a:prstGeom>
        </p:spPr>
      </p:pic>
      <p:pic>
        <p:nvPicPr>
          <p:cNvPr id="10" name="Picture 9" descr="A close up of a logo&#10;&#10;Description automatically generated">
            <a:extLst>
              <a:ext uri="{FF2B5EF4-FFF2-40B4-BE49-F238E27FC236}">
                <a16:creationId xmlns:a16="http://schemas.microsoft.com/office/drawing/2014/main" id="{0D3B6FAF-5839-47B8-8C2F-D4E99BE5F95A}"/>
              </a:ext>
            </a:extLst>
          </p:cNvPr>
          <p:cNvPicPr>
            <a:picLocks noChangeAspect="1"/>
          </p:cNvPicPr>
          <p:nvPr/>
        </p:nvPicPr>
        <p:blipFill rotWithShape="1">
          <a:blip r:embed="rId10" cstate="screen">
            <a:extLst>
              <a:ext uri="{28A0092B-C50C-407E-A947-70E740481C1C}">
                <a14:useLocalDpi xmlns:a14="http://schemas.microsoft.com/office/drawing/2010/main"/>
              </a:ext>
            </a:extLst>
          </a:blip>
          <a:srcRect/>
          <a:stretch/>
        </p:blipFill>
        <p:spPr>
          <a:xfrm>
            <a:off x="639222" y="722268"/>
            <a:ext cx="4285586" cy="2603827"/>
          </a:xfrm>
          <a:prstGeom prst="rect">
            <a:avLst/>
          </a:prstGeom>
          <a:ln>
            <a:solidFill>
              <a:srgbClr val="D2EEF9"/>
            </a:solidFill>
          </a:ln>
        </p:spPr>
      </p:pic>
      <p:grpSp>
        <p:nvGrpSpPr>
          <p:cNvPr id="38" name="Group 37">
            <a:extLst>
              <a:ext uri="{FF2B5EF4-FFF2-40B4-BE49-F238E27FC236}">
                <a16:creationId xmlns:a16="http://schemas.microsoft.com/office/drawing/2014/main" id="{C4B44890-542B-49CE-93D3-D7A465D38113}"/>
              </a:ext>
            </a:extLst>
          </p:cNvPr>
          <p:cNvGrpSpPr/>
          <p:nvPr/>
        </p:nvGrpSpPr>
        <p:grpSpPr>
          <a:xfrm>
            <a:off x="11286066" y="0"/>
            <a:ext cx="918634" cy="5994400"/>
            <a:chOff x="11362266" y="652206"/>
            <a:chExt cx="829734" cy="5414297"/>
          </a:xfrm>
        </p:grpSpPr>
        <p:pic>
          <p:nvPicPr>
            <p:cNvPr id="39" name="Picture 38" descr="A picture containing crosswalk, drawing, airplane&#10;&#10;Description automatically generated">
              <a:extLst>
                <a:ext uri="{FF2B5EF4-FFF2-40B4-BE49-F238E27FC236}">
                  <a16:creationId xmlns:a16="http://schemas.microsoft.com/office/drawing/2014/main" id="{FC0EEB90-6E46-466B-BE78-A4D587783E7F}"/>
                </a:ext>
              </a:extLst>
            </p:cNvPr>
            <p:cNvPicPr>
              <a:picLocks noChangeAspect="1"/>
            </p:cNvPicPr>
            <p:nvPr/>
          </p:nvPicPr>
          <p:blipFill rotWithShape="1">
            <a:blip r:embed="rId11" cstate="screen">
              <a:lum bright="70000" contrast="-70000"/>
              <a:alphaModFix amt="20000"/>
              <a:extLst>
                <a:ext uri="{28A0092B-C50C-407E-A947-70E740481C1C}">
                  <a14:useLocalDpi xmlns:a14="http://schemas.microsoft.com/office/drawing/2010/main"/>
                </a:ext>
              </a:extLst>
            </a:blip>
            <a:srcRect/>
            <a:stretch/>
          </p:blipFill>
          <p:spPr>
            <a:xfrm>
              <a:off x="11362266" y="652206"/>
              <a:ext cx="829733" cy="3919794"/>
            </a:xfrm>
            <a:prstGeom prst="rect">
              <a:avLst/>
            </a:prstGeom>
          </p:spPr>
        </p:pic>
        <p:pic>
          <p:nvPicPr>
            <p:cNvPr id="40" name="Picture 39" descr="A picture containing crosswalk, drawing, airplane&#10;&#10;Description automatically generated">
              <a:extLst>
                <a:ext uri="{FF2B5EF4-FFF2-40B4-BE49-F238E27FC236}">
                  <a16:creationId xmlns:a16="http://schemas.microsoft.com/office/drawing/2014/main" id="{850E250D-A93A-4A78-8D12-642E543A3C95}"/>
                </a:ext>
              </a:extLst>
            </p:cNvPr>
            <p:cNvPicPr>
              <a:picLocks noChangeAspect="1"/>
            </p:cNvPicPr>
            <p:nvPr/>
          </p:nvPicPr>
          <p:blipFill rotWithShape="1">
            <a:blip r:embed="rId12" cstate="screen">
              <a:lum bright="70000" contrast="-70000"/>
              <a:alphaModFix amt="20000"/>
              <a:extLst>
                <a:ext uri="{28A0092B-C50C-407E-A947-70E740481C1C}">
                  <a14:useLocalDpi xmlns:a14="http://schemas.microsoft.com/office/drawing/2010/main"/>
                </a:ext>
              </a:extLst>
            </a:blip>
            <a:srcRect/>
            <a:stretch/>
          </p:blipFill>
          <p:spPr>
            <a:xfrm>
              <a:off x="11362267" y="4572000"/>
              <a:ext cx="829733" cy="1494503"/>
            </a:xfrm>
            <a:prstGeom prst="rect">
              <a:avLst/>
            </a:prstGeom>
          </p:spPr>
        </p:pic>
      </p:grpSp>
      <p:pic>
        <p:nvPicPr>
          <p:cNvPr id="26" name="Picture 25" descr="A screenshot of a cell phone&#10;&#10;Description automatically generated">
            <a:extLst>
              <a:ext uri="{FF2B5EF4-FFF2-40B4-BE49-F238E27FC236}">
                <a16:creationId xmlns:a16="http://schemas.microsoft.com/office/drawing/2014/main" id="{7FE66EBB-6600-4E6A-AF23-BEA111E9E0A8}"/>
              </a:ext>
            </a:extLst>
          </p:cNvPr>
          <p:cNvPicPr>
            <a:picLocks noChangeAspect="1"/>
          </p:cNvPicPr>
          <p:nvPr/>
        </p:nvPicPr>
        <p:blipFill rotWithShape="1">
          <a:blip r:embed="rId13" cstate="screen">
            <a:extLst>
              <a:ext uri="{28A0092B-C50C-407E-A947-70E740481C1C}">
                <a14:useLocalDpi xmlns:a14="http://schemas.microsoft.com/office/drawing/2010/main"/>
              </a:ext>
            </a:extLst>
          </a:blip>
          <a:srcRect/>
          <a:stretch/>
        </p:blipFill>
        <p:spPr>
          <a:xfrm>
            <a:off x="5085141" y="371080"/>
            <a:ext cx="2552474" cy="5263286"/>
          </a:xfrm>
          <a:prstGeom prst="rect">
            <a:avLst/>
          </a:prstGeom>
        </p:spPr>
      </p:pic>
      <p:pic>
        <p:nvPicPr>
          <p:cNvPr id="4" name="Picture 3" descr="A screenshot of a cell phone&#10;&#10;Description automatically generated">
            <a:extLst>
              <a:ext uri="{FF2B5EF4-FFF2-40B4-BE49-F238E27FC236}">
                <a16:creationId xmlns:a16="http://schemas.microsoft.com/office/drawing/2014/main" id="{1C7DD5FF-EF40-4227-A48D-5E7BDA6B5675}"/>
              </a:ext>
            </a:extLst>
          </p:cNvPr>
          <p:cNvPicPr>
            <a:picLocks noChangeAspect="1"/>
          </p:cNvPicPr>
          <p:nvPr/>
        </p:nvPicPr>
        <p:blipFill rotWithShape="1">
          <a:blip r:embed="rId14" cstate="screen">
            <a:extLst>
              <a:ext uri="{28A0092B-C50C-407E-A947-70E740481C1C}">
                <a14:useLocalDpi xmlns:a14="http://schemas.microsoft.com/office/drawing/2010/main"/>
              </a:ext>
            </a:extLst>
          </a:blip>
          <a:srcRect/>
          <a:stretch/>
        </p:blipFill>
        <p:spPr>
          <a:xfrm>
            <a:off x="7818674" y="3314009"/>
            <a:ext cx="2900860" cy="412058"/>
          </a:xfrm>
          <a:prstGeom prst="rect">
            <a:avLst/>
          </a:prstGeom>
        </p:spPr>
      </p:pic>
      <p:pic>
        <p:nvPicPr>
          <p:cNvPr id="18" name="Picture 17" descr="A screenshot of a cell phone&#10;&#10;Description automatically generated">
            <a:extLst>
              <a:ext uri="{FF2B5EF4-FFF2-40B4-BE49-F238E27FC236}">
                <a16:creationId xmlns:a16="http://schemas.microsoft.com/office/drawing/2014/main" id="{E13B724B-4531-46A0-943E-985635283C37}"/>
              </a:ext>
            </a:extLst>
          </p:cNvPr>
          <p:cNvPicPr>
            <a:picLocks noChangeAspect="1"/>
          </p:cNvPicPr>
          <p:nvPr/>
        </p:nvPicPr>
        <p:blipFill rotWithShape="1">
          <a:blip r:embed="rId15" cstate="screen">
            <a:extLst>
              <a:ext uri="{28A0092B-C50C-407E-A947-70E740481C1C}">
                <a14:useLocalDpi xmlns:a14="http://schemas.microsoft.com/office/drawing/2010/main"/>
              </a:ext>
            </a:extLst>
          </a:blip>
          <a:srcRect/>
          <a:stretch/>
        </p:blipFill>
        <p:spPr>
          <a:xfrm>
            <a:off x="7818674" y="4008687"/>
            <a:ext cx="2900859" cy="1623294"/>
          </a:xfrm>
          <a:prstGeom prst="rect">
            <a:avLst/>
          </a:prstGeom>
        </p:spPr>
      </p:pic>
      <p:pic>
        <p:nvPicPr>
          <p:cNvPr id="20" name="Picture 19" descr="A screenshot of a cell phone&#10;&#10;Description automatically generated">
            <a:extLst>
              <a:ext uri="{FF2B5EF4-FFF2-40B4-BE49-F238E27FC236}">
                <a16:creationId xmlns:a16="http://schemas.microsoft.com/office/drawing/2014/main" id="{65FE3C22-A19D-45C0-93AD-8DA0912C68D1}"/>
              </a:ext>
            </a:extLst>
          </p:cNvPr>
          <p:cNvPicPr>
            <a:picLocks noChangeAspect="1"/>
          </p:cNvPicPr>
          <p:nvPr/>
        </p:nvPicPr>
        <p:blipFill rotWithShape="1">
          <a:blip r:embed="rId16" cstate="screen">
            <a:extLst>
              <a:ext uri="{28A0092B-C50C-407E-A947-70E740481C1C}">
                <a14:useLocalDpi xmlns:a14="http://schemas.microsoft.com/office/drawing/2010/main"/>
              </a:ext>
            </a:extLst>
          </a:blip>
          <a:srcRect/>
          <a:stretch/>
        </p:blipFill>
        <p:spPr>
          <a:xfrm>
            <a:off x="7818674" y="3716262"/>
            <a:ext cx="2900862" cy="315764"/>
          </a:xfrm>
          <a:prstGeom prst="rect">
            <a:avLst/>
          </a:prstGeom>
        </p:spPr>
      </p:pic>
    </p:spTree>
    <p:extLst>
      <p:ext uri="{BB962C8B-B14F-4D97-AF65-F5344CB8AC3E}">
        <p14:creationId xmlns:p14="http://schemas.microsoft.com/office/powerpoint/2010/main" val="9444886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reeform 5">
            <a:extLst>
              <a:ext uri="{FF2B5EF4-FFF2-40B4-BE49-F238E27FC236}">
                <a16:creationId xmlns:a16="http://schemas.microsoft.com/office/drawing/2014/main" id="{A4C06B03-DBBD-46CA-8F50-4477CDCAAE0F}"/>
              </a:ext>
            </a:extLst>
          </p:cNvPr>
          <p:cNvSpPr/>
          <p:nvPr/>
        </p:nvSpPr>
        <p:spPr>
          <a:xfrm rot="10800000" flipH="1">
            <a:off x="0" y="0"/>
            <a:ext cx="12192305" cy="6858000"/>
          </a:xfrm>
          <a:custGeom>
            <a:avLst/>
            <a:gdLst>
              <a:gd name="connsiteX0" fmla="*/ 4515439 w 9144000"/>
              <a:gd name="connsiteY0" fmla="*/ 6862713 h 6862713"/>
              <a:gd name="connsiteX1" fmla="*/ 0 w 9144000"/>
              <a:gd name="connsiteY1" fmla="*/ 6862713 h 6862713"/>
              <a:gd name="connsiteX2" fmla="*/ 0 w 9144000"/>
              <a:gd name="connsiteY2" fmla="*/ 0 h 6862713"/>
              <a:gd name="connsiteX3" fmla="*/ 9144000 w 9144000"/>
              <a:gd name="connsiteY3" fmla="*/ 0 h 6862713"/>
              <a:gd name="connsiteX4" fmla="*/ 9144000 w 9144000"/>
              <a:gd name="connsiteY4" fmla="*/ 2215299 h 6862713"/>
              <a:gd name="connsiteX5" fmla="*/ 4515439 w 9144000"/>
              <a:gd name="connsiteY5" fmla="*/ 6862713 h 6862713"/>
              <a:gd name="connsiteX0" fmla="*/ 4515439 w 9144000"/>
              <a:gd name="connsiteY0" fmla="*/ 6862713 h 6862713"/>
              <a:gd name="connsiteX1" fmla="*/ 0 w 9144000"/>
              <a:gd name="connsiteY1" fmla="*/ 6862713 h 6862713"/>
              <a:gd name="connsiteX2" fmla="*/ 0 w 9144000"/>
              <a:gd name="connsiteY2" fmla="*/ 0 h 6862713"/>
              <a:gd name="connsiteX3" fmla="*/ 9144000 w 9144000"/>
              <a:gd name="connsiteY3" fmla="*/ 0 h 6862713"/>
              <a:gd name="connsiteX4" fmla="*/ 9141619 w 9144000"/>
              <a:gd name="connsiteY4" fmla="*/ 2234362 h 6862713"/>
              <a:gd name="connsiteX5" fmla="*/ 4515439 w 9144000"/>
              <a:gd name="connsiteY5" fmla="*/ 6862713 h 6862713"/>
              <a:gd name="connsiteX0" fmla="*/ 4515439 w 9144229"/>
              <a:gd name="connsiteY0" fmla="*/ 6862713 h 6862713"/>
              <a:gd name="connsiteX1" fmla="*/ 0 w 9144229"/>
              <a:gd name="connsiteY1" fmla="*/ 6862713 h 6862713"/>
              <a:gd name="connsiteX2" fmla="*/ 0 w 9144229"/>
              <a:gd name="connsiteY2" fmla="*/ 0 h 6862713"/>
              <a:gd name="connsiteX3" fmla="*/ 9144000 w 9144229"/>
              <a:gd name="connsiteY3" fmla="*/ 0 h 6862713"/>
              <a:gd name="connsiteX4" fmla="*/ 9144000 w 9144229"/>
              <a:gd name="connsiteY4" fmla="*/ 2231980 h 6862713"/>
              <a:gd name="connsiteX5" fmla="*/ 4515439 w 9144229"/>
              <a:gd name="connsiteY5" fmla="*/ 6862713 h 6862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44229" h="6862713">
                <a:moveTo>
                  <a:pt x="4515439" y="6862713"/>
                </a:moveTo>
                <a:lnTo>
                  <a:pt x="0" y="6862713"/>
                </a:lnTo>
                <a:lnTo>
                  <a:pt x="0" y="0"/>
                </a:lnTo>
                <a:lnTo>
                  <a:pt x="9144000" y="0"/>
                </a:lnTo>
                <a:cubicBezTo>
                  <a:pt x="9143206" y="744787"/>
                  <a:pt x="9144794" y="1487193"/>
                  <a:pt x="9144000" y="2231980"/>
                </a:cubicBezTo>
                <a:lnTo>
                  <a:pt x="4515439" y="686271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sz="1800" dirty="0">
              <a:solidFill>
                <a:schemeClr val="bg1"/>
              </a:solidFill>
            </a:endParaRPr>
          </a:p>
        </p:txBody>
      </p:sp>
      <p:sp>
        <p:nvSpPr>
          <p:cNvPr id="2" name="Title 1"/>
          <p:cNvSpPr>
            <a:spLocks noGrp="1"/>
          </p:cNvSpPr>
          <p:nvPr>
            <p:ph type="ctrTitle"/>
          </p:nvPr>
        </p:nvSpPr>
        <p:spPr>
          <a:xfrm>
            <a:off x="831850" y="1709738"/>
            <a:ext cx="3710333" cy="2852737"/>
          </a:xfrm>
        </p:spPr>
        <p:txBody>
          <a:bodyPr/>
          <a:lstStyle/>
          <a:p>
            <a:r>
              <a:rPr lang="en-US" dirty="0">
                <a:solidFill>
                  <a:schemeClr val="bg1"/>
                </a:solidFill>
              </a:rPr>
              <a:t>Fairness and Equality </a:t>
            </a:r>
          </a:p>
        </p:txBody>
      </p:sp>
      <p:pic>
        <p:nvPicPr>
          <p:cNvPr id="8" name="Picture 7" descr="A group of people posing for the camera&#10;&#10;Description automatically generated">
            <a:extLst>
              <a:ext uri="{FF2B5EF4-FFF2-40B4-BE49-F238E27FC236}">
                <a16:creationId xmlns:a16="http://schemas.microsoft.com/office/drawing/2014/main" id="{C6D92574-F38A-43A5-8FE8-1CD1302826E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960972" y="-1"/>
            <a:ext cx="6231027" cy="6400799"/>
          </a:xfrm>
          <a:prstGeom prst="rect">
            <a:avLst/>
          </a:prstGeom>
        </p:spPr>
      </p:pic>
    </p:spTree>
    <p:extLst>
      <p:ext uri="{BB962C8B-B14F-4D97-AF65-F5344CB8AC3E}">
        <p14:creationId xmlns:p14="http://schemas.microsoft.com/office/powerpoint/2010/main" val="413350987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txBox="1">
            <a:spLocks noChangeArrowheads="1"/>
          </p:cNvSpPr>
          <p:nvPr/>
        </p:nvSpPr>
        <p:spPr bwMode="black">
          <a:xfrm>
            <a:off x="1866901" y="1"/>
            <a:ext cx="7400925" cy="860425"/>
          </a:xfrm>
          <a:prstGeom prst="rect">
            <a:avLst/>
          </a:prstGeom>
          <a:noFill/>
          <a:ln w="9525">
            <a:noFill/>
            <a:miter lim="800000"/>
            <a:headEnd/>
            <a:tailEnd/>
          </a:ln>
        </p:spPr>
        <p:txBody>
          <a:bodyPr lIns="45720" rIns="45720" anchor="ctr"/>
          <a:lstStyle/>
          <a:p>
            <a:pPr marL="0" marR="0" lvl="0" indent="0" algn="l" defTabSz="114300" rtl="0" eaLnBrk="0" fontAlgn="auto" latinLnBrk="0" hangingPunct="0">
              <a:lnSpc>
                <a:spcPct val="90000"/>
              </a:lnSpc>
              <a:spcBef>
                <a:spcPts val="0"/>
              </a:spcBef>
              <a:spcAft>
                <a:spcPts val="0"/>
              </a:spcAft>
              <a:buClrTx/>
              <a:buSzTx/>
              <a:buFontTx/>
              <a:buNone/>
              <a:tabLst/>
              <a:defRPr/>
            </a:pPr>
            <a:endParaRPr kumimoji="0" lang="en-US" sz="3000" b="1" i="1" u="none" strike="noStrike" kern="0" cap="none" spc="0" normalizeH="0" baseline="0" noProof="0" dirty="0">
              <a:ln>
                <a:noFill/>
              </a:ln>
              <a:solidFill>
                <a:srgbClr val="225A7A"/>
              </a:solidFill>
              <a:effectLst/>
              <a:uLnTx/>
              <a:uFillTx/>
              <a:latin typeface="Calibri" panose="020F0502020204030204"/>
              <a:ea typeface="+mn-ea"/>
              <a:cs typeface="+mn-cs"/>
            </a:endParaRPr>
          </a:p>
        </p:txBody>
      </p:sp>
      <p:sp>
        <p:nvSpPr>
          <p:cNvPr id="2" name="Title 1"/>
          <p:cNvSpPr>
            <a:spLocks noGrp="1"/>
          </p:cNvSpPr>
          <p:nvPr>
            <p:ph type="title"/>
          </p:nvPr>
        </p:nvSpPr>
        <p:spPr/>
        <p:txBody>
          <a:bodyPr>
            <a:normAutofit fontScale="90000"/>
          </a:bodyPr>
          <a:lstStyle/>
          <a:p>
            <a:r>
              <a:rPr lang="en-US" dirty="0"/>
              <a:t>Employed Persons by Occupation, Sex, Race, and</a:t>
            </a:r>
            <a:br>
              <a:rPr lang="en-US" dirty="0"/>
            </a:br>
            <a:r>
              <a:rPr lang="en-US" dirty="0"/>
              <a:t>Hispanic or Latino Ethnicity, 2019</a:t>
            </a:r>
          </a:p>
        </p:txBody>
      </p:sp>
      <p:sp>
        <p:nvSpPr>
          <p:cNvPr id="7" name="Text Placeholder 6">
            <a:extLst>
              <a:ext uri="{FF2B5EF4-FFF2-40B4-BE49-F238E27FC236}">
                <a16:creationId xmlns:a16="http://schemas.microsoft.com/office/drawing/2014/main" id="{A753DB60-6A6D-4FCB-B332-6BACF8931186}"/>
              </a:ext>
            </a:extLst>
          </p:cNvPr>
          <p:cNvSpPr>
            <a:spLocks noGrp="1"/>
          </p:cNvSpPr>
          <p:nvPr>
            <p:ph type="body" sz="quarter" idx="17"/>
          </p:nvPr>
        </p:nvSpPr>
        <p:spPr/>
        <p:txBody>
          <a:bodyPr/>
          <a:lstStyle/>
          <a:p>
            <a:r>
              <a:rPr lang="en-US" dirty="0"/>
              <a:t>Source: Bureau of Labor Statistics </a:t>
            </a:r>
          </a:p>
        </p:txBody>
      </p:sp>
      <p:graphicFrame>
        <p:nvGraphicFramePr>
          <p:cNvPr id="15" name="Content Placeholder 10">
            <a:extLst>
              <a:ext uri="{FF2B5EF4-FFF2-40B4-BE49-F238E27FC236}">
                <a16:creationId xmlns:a16="http://schemas.microsoft.com/office/drawing/2014/main" id="{B32CA0C9-960E-4920-9075-283E673ECBE1}"/>
              </a:ext>
            </a:extLst>
          </p:cNvPr>
          <p:cNvGraphicFramePr>
            <a:graphicFrameLocks/>
          </p:cNvGraphicFramePr>
          <p:nvPr/>
        </p:nvGraphicFramePr>
        <p:xfrm>
          <a:off x="475489" y="1288027"/>
          <a:ext cx="11137392" cy="3632386"/>
        </p:xfrm>
        <a:graphic>
          <a:graphicData uri="http://schemas.openxmlformats.org/drawingml/2006/table">
            <a:tbl>
              <a:tblPr firstRow="1">
                <a:tableStyleId>{5C22544A-7EE6-4342-B048-85BDC9FD1C3A}</a:tableStyleId>
              </a:tblPr>
              <a:tblGrid>
                <a:gridCol w="4850891">
                  <a:extLst>
                    <a:ext uri="{9D8B030D-6E8A-4147-A177-3AD203B41FA5}">
                      <a16:colId xmlns:a16="http://schemas.microsoft.com/office/drawing/2014/main" val="20000"/>
                    </a:ext>
                  </a:extLst>
                </a:gridCol>
                <a:gridCol w="1451610">
                  <a:extLst>
                    <a:ext uri="{9D8B030D-6E8A-4147-A177-3AD203B41FA5}">
                      <a16:colId xmlns:a16="http://schemas.microsoft.com/office/drawing/2014/main" val="20001"/>
                    </a:ext>
                  </a:extLst>
                </a:gridCol>
                <a:gridCol w="1074420">
                  <a:extLst>
                    <a:ext uri="{9D8B030D-6E8A-4147-A177-3AD203B41FA5}">
                      <a16:colId xmlns:a16="http://schemas.microsoft.com/office/drawing/2014/main" val="20002"/>
                    </a:ext>
                  </a:extLst>
                </a:gridCol>
                <a:gridCol w="1634490">
                  <a:extLst>
                    <a:ext uri="{9D8B030D-6E8A-4147-A177-3AD203B41FA5}">
                      <a16:colId xmlns:a16="http://schemas.microsoft.com/office/drawing/2014/main" val="20003"/>
                    </a:ext>
                  </a:extLst>
                </a:gridCol>
                <a:gridCol w="1028700">
                  <a:extLst>
                    <a:ext uri="{9D8B030D-6E8A-4147-A177-3AD203B41FA5}">
                      <a16:colId xmlns:a16="http://schemas.microsoft.com/office/drawing/2014/main" val="4111629831"/>
                    </a:ext>
                  </a:extLst>
                </a:gridCol>
                <a:gridCol w="1097281">
                  <a:extLst>
                    <a:ext uri="{9D8B030D-6E8A-4147-A177-3AD203B41FA5}">
                      <a16:colId xmlns:a16="http://schemas.microsoft.com/office/drawing/2014/main" val="1575194015"/>
                    </a:ext>
                  </a:extLst>
                </a:gridCol>
              </a:tblGrid>
              <a:tr h="363806">
                <a:tc rowSpan="2">
                  <a:txBody>
                    <a:bodyPr/>
                    <a:lstStyle/>
                    <a:p>
                      <a:pPr>
                        <a:lnSpc>
                          <a:spcPct val="90000"/>
                        </a:lnSpc>
                      </a:pPr>
                      <a:r>
                        <a:rPr lang="en-US" sz="1400" b="1" dirty="0">
                          <a:solidFill>
                            <a:schemeClr val="bg1"/>
                          </a:solidFill>
                          <a:latin typeface="+mj-lt"/>
                        </a:rPr>
                        <a:t>Occupation</a:t>
                      </a:r>
                    </a:p>
                  </a:txBody>
                  <a:tcPr anchor="ctr">
                    <a:lnL w="1270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9050" cap="flat" cmpd="sng" algn="ctr">
                      <a:noFill/>
                      <a:prstDash val="solid"/>
                      <a:round/>
                      <a:headEnd type="none" w="med" len="med"/>
                      <a:tailEnd type="none" w="med" len="med"/>
                    </a:lnB>
                    <a:solidFill>
                      <a:schemeClr val="accent1"/>
                    </a:solidFill>
                  </a:tcPr>
                </a:tc>
                <a:tc rowSpan="2">
                  <a:txBody>
                    <a:bodyPr/>
                    <a:lstStyle/>
                    <a:p>
                      <a:pPr algn="ctr">
                        <a:lnSpc>
                          <a:spcPct val="90000"/>
                        </a:lnSpc>
                      </a:pPr>
                      <a:r>
                        <a:rPr lang="en-US" sz="1400" b="1" dirty="0">
                          <a:solidFill>
                            <a:schemeClr val="bg1"/>
                          </a:solidFill>
                          <a:latin typeface="+mj-lt"/>
                        </a:rPr>
                        <a:t>Total Employed</a:t>
                      </a:r>
                      <a:br>
                        <a:rPr lang="en-US" sz="1400" b="1" dirty="0">
                          <a:solidFill>
                            <a:schemeClr val="bg1"/>
                          </a:solidFill>
                          <a:latin typeface="+mj-lt"/>
                        </a:rPr>
                      </a:br>
                      <a:r>
                        <a:rPr lang="en-US" sz="1400" b="1" dirty="0">
                          <a:solidFill>
                            <a:schemeClr val="bg1"/>
                          </a:solidFill>
                          <a:latin typeface="+mj-lt"/>
                        </a:rPr>
                        <a:t>(in 000s)</a:t>
                      </a: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9050" cap="flat" cmpd="sng" algn="ctr">
                      <a:noFill/>
                      <a:prstDash val="solid"/>
                      <a:round/>
                      <a:headEnd type="none" w="med" len="med"/>
                      <a:tailEnd type="none" w="med" len="med"/>
                    </a:lnB>
                    <a:solidFill>
                      <a:schemeClr val="accent1"/>
                    </a:solidFill>
                  </a:tcPr>
                </a:tc>
                <a:tc gridSpan="4">
                  <a:txBody>
                    <a:bodyPr/>
                    <a:lstStyle/>
                    <a:p>
                      <a:pPr algn="ctr">
                        <a:lnSpc>
                          <a:spcPct val="90000"/>
                        </a:lnSpc>
                      </a:pPr>
                      <a:r>
                        <a:rPr lang="en-US" sz="1400" b="1" dirty="0">
                          <a:solidFill>
                            <a:schemeClr val="bg1"/>
                          </a:solidFill>
                          <a:latin typeface="+mj-lt"/>
                        </a:rPr>
                        <a:t>% of Total Employed</a:t>
                      </a:r>
                    </a:p>
                  </a:txBody>
                  <a:tcPr anchor="ctr">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1"/>
                    </a:solidFill>
                  </a:tcPr>
                </a:tc>
                <a:tc hMerge="1">
                  <a:txBody>
                    <a:bodyPr/>
                    <a:lstStyle/>
                    <a:p>
                      <a:pPr algn="ctr">
                        <a:lnSpc>
                          <a:spcPct val="90000"/>
                        </a:lnSpc>
                      </a:pPr>
                      <a:endParaRPr lang="en-US" sz="1400" b="1" dirty="0">
                        <a:solidFill>
                          <a:schemeClr val="bg1"/>
                        </a:solidFill>
                        <a:latin typeface="+mj-lt"/>
                      </a:endParaRP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1"/>
                    </a:solidFill>
                  </a:tcPr>
                </a:tc>
                <a:tc hMerge="1">
                  <a:txBody>
                    <a:bodyPr/>
                    <a:lstStyle/>
                    <a:p>
                      <a:pPr algn="ctr">
                        <a:lnSpc>
                          <a:spcPct val="90000"/>
                        </a:lnSpc>
                      </a:pPr>
                      <a:endParaRPr lang="en-US" sz="1400" b="1" dirty="0">
                        <a:solidFill>
                          <a:schemeClr val="bg1"/>
                        </a:solidFill>
                        <a:latin typeface="+mj-lt"/>
                      </a:endParaRP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1"/>
                    </a:solidFill>
                  </a:tcPr>
                </a:tc>
                <a:tc hMerge="1">
                  <a:txBody>
                    <a:bodyPr/>
                    <a:lstStyle/>
                    <a:p>
                      <a:pPr algn="ctr">
                        <a:lnSpc>
                          <a:spcPct val="90000"/>
                        </a:lnSpc>
                      </a:pPr>
                      <a:endParaRPr lang="en-US" sz="1400" b="1" dirty="0">
                        <a:solidFill>
                          <a:schemeClr val="bg1"/>
                        </a:solidFill>
                        <a:latin typeface="+mj-lt"/>
                      </a:endParaRPr>
                    </a:p>
                  </a:txBody>
                  <a:tcPr anchor="ctr">
                    <a:lnL w="1905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1"/>
                    </a:solidFill>
                  </a:tcPr>
                </a:tc>
                <a:extLst>
                  <a:ext uri="{0D108BD9-81ED-4DB2-BD59-A6C34878D82A}">
                    <a16:rowId xmlns:a16="http://schemas.microsoft.com/office/drawing/2014/main" val="2937584565"/>
                  </a:ext>
                </a:extLst>
              </a:tr>
              <a:tr h="471393">
                <a:tc vMerge="1">
                  <a:txBody>
                    <a:bodyPr/>
                    <a:lstStyle/>
                    <a:p>
                      <a:pPr>
                        <a:lnSpc>
                          <a:spcPct val="90000"/>
                        </a:lnSpc>
                      </a:pPr>
                      <a:endParaRPr lang="en-US" sz="1400" b="1" dirty="0">
                        <a:solidFill>
                          <a:schemeClr val="bg1"/>
                        </a:solidFill>
                        <a:latin typeface="+mj-lt"/>
                      </a:endParaRPr>
                    </a:p>
                  </a:txBody>
                  <a:tcPr anchor="ctr">
                    <a:lnL w="1270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solidFill>
                      <a:schemeClr val="accent1"/>
                    </a:solidFill>
                  </a:tcPr>
                </a:tc>
                <a:tc vMerge="1">
                  <a:txBody>
                    <a:bodyPr/>
                    <a:lstStyle/>
                    <a:p>
                      <a:pPr algn="ctr">
                        <a:lnSpc>
                          <a:spcPct val="90000"/>
                        </a:lnSpc>
                      </a:pPr>
                      <a:endParaRPr lang="en-US" sz="1400" b="1" dirty="0">
                        <a:solidFill>
                          <a:schemeClr val="bg1"/>
                        </a:solidFill>
                        <a:latin typeface="+mj-lt"/>
                      </a:endParaRP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solidFill>
                      <a:schemeClr val="accent1"/>
                    </a:solidFill>
                  </a:tcPr>
                </a:tc>
                <a:tc>
                  <a:txBody>
                    <a:bodyPr/>
                    <a:lstStyle/>
                    <a:p>
                      <a:pPr algn="ctr">
                        <a:lnSpc>
                          <a:spcPct val="90000"/>
                        </a:lnSpc>
                      </a:pPr>
                      <a:r>
                        <a:rPr lang="en-US" sz="1400" b="1" dirty="0">
                          <a:solidFill>
                            <a:schemeClr val="bg1"/>
                          </a:solidFill>
                          <a:latin typeface="+mj-lt"/>
                        </a:rPr>
                        <a:t>Women</a:t>
                      </a: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solidFill>
                      <a:schemeClr val="accent1"/>
                    </a:solidFill>
                  </a:tcPr>
                </a:tc>
                <a:tc>
                  <a:txBody>
                    <a:bodyPr/>
                    <a:lstStyle/>
                    <a:p>
                      <a:pPr algn="ctr">
                        <a:lnSpc>
                          <a:spcPct val="90000"/>
                        </a:lnSpc>
                      </a:pPr>
                      <a:r>
                        <a:rPr lang="en-US" sz="1400" b="1" dirty="0">
                          <a:solidFill>
                            <a:schemeClr val="bg1"/>
                          </a:solidFill>
                          <a:latin typeface="+mj-lt"/>
                        </a:rPr>
                        <a:t>Black or African American</a:t>
                      </a: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solidFill>
                      <a:schemeClr val="accent1"/>
                    </a:solidFill>
                  </a:tcPr>
                </a:tc>
                <a:tc>
                  <a:txBody>
                    <a:bodyPr/>
                    <a:lstStyle/>
                    <a:p>
                      <a:pPr algn="ctr">
                        <a:lnSpc>
                          <a:spcPct val="90000"/>
                        </a:lnSpc>
                      </a:pPr>
                      <a:r>
                        <a:rPr lang="en-US" sz="1400" b="1" dirty="0">
                          <a:solidFill>
                            <a:schemeClr val="bg1"/>
                          </a:solidFill>
                          <a:latin typeface="+mj-lt"/>
                        </a:rPr>
                        <a:t>Asian</a:t>
                      </a: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solidFill>
                      <a:schemeClr val="accent1"/>
                    </a:solidFill>
                  </a:tcPr>
                </a:tc>
                <a:tc>
                  <a:txBody>
                    <a:bodyPr/>
                    <a:lstStyle/>
                    <a:p>
                      <a:pPr algn="ctr">
                        <a:lnSpc>
                          <a:spcPct val="90000"/>
                        </a:lnSpc>
                      </a:pPr>
                      <a:r>
                        <a:rPr lang="en-US" sz="1400" b="1" dirty="0">
                          <a:solidFill>
                            <a:schemeClr val="bg1"/>
                          </a:solidFill>
                          <a:latin typeface="+mj-lt"/>
                        </a:rPr>
                        <a:t>Hispanic or Latino</a:t>
                      </a:r>
                    </a:p>
                  </a:txBody>
                  <a:tcPr anchor="ctr">
                    <a:lnL w="1905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solidFill>
                      <a:schemeClr val="accent1"/>
                    </a:solidFill>
                  </a:tcPr>
                </a:tc>
                <a:extLst>
                  <a:ext uri="{0D108BD9-81ED-4DB2-BD59-A6C34878D82A}">
                    <a16:rowId xmlns:a16="http://schemas.microsoft.com/office/drawing/2014/main" val="10000"/>
                  </a:ext>
                </a:extLst>
              </a:tr>
              <a:tr h="363806">
                <a:tc>
                  <a:txBody>
                    <a:bodyPr/>
                    <a:lstStyle/>
                    <a:p>
                      <a:pPr>
                        <a:lnSpc>
                          <a:spcPct val="90000"/>
                        </a:lnSpc>
                      </a:pPr>
                      <a:r>
                        <a:rPr lang="en-US" sz="1400" b="1" dirty="0">
                          <a:solidFill>
                            <a:schemeClr val="tx1"/>
                          </a:solidFill>
                        </a:rPr>
                        <a:t>Total, 16 Years and Over</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algn="ctr">
                        <a:lnSpc>
                          <a:spcPct val="90000"/>
                        </a:lnSpc>
                      </a:pPr>
                      <a:r>
                        <a:rPr lang="en-US" sz="1400" dirty="0">
                          <a:solidFill>
                            <a:schemeClr val="tx1"/>
                          </a:solidFill>
                        </a:rPr>
                        <a:t>157,538</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lnSpc>
                          <a:spcPct val="90000"/>
                        </a:lnSpc>
                      </a:pPr>
                      <a:r>
                        <a:rPr lang="en-US" sz="1400" dirty="0">
                          <a:solidFill>
                            <a:schemeClr val="tx1"/>
                          </a:solidFill>
                        </a:rPr>
                        <a:t>47.0%</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lnSpc>
                          <a:spcPct val="90000"/>
                        </a:lnSpc>
                      </a:pPr>
                      <a:r>
                        <a:rPr lang="en-US" sz="1400" dirty="0">
                          <a:solidFill>
                            <a:schemeClr val="tx1"/>
                          </a:solidFill>
                        </a:rPr>
                        <a:t>12.3%</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lnSpc>
                          <a:spcPct val="90000"/>
                        </a:lnSpc>
                      </a:pPr>
                      <a:r>
                        <a:rPr lang="en-US" sz="1400" dirty="0">
                          <a:solidFill>
                            <a:schemeClr val="tx1"/>
                          </a:solidFill>
                        </a:rPr>
                        <a:t>6.5%</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lnSpc>
                          <a:spcPct val="90000"/>
                        </a:lnSpc>
                      </a:pPr>
                      <a:r>
                        <a:rPr lang="en-US" sz="1400" dirty="0">
                          <a:solidFill>
                            <a:schemeClr val="tx1"/>
                          </a:solidFill>
                        </a:rPr>
                        <a:t>17.6%</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1"/>
                  </a:ext>
                </a:extLst>
              </a:tr>
              <a:tr h="363806">
                <a:tc>
                  <a:txBody>
                    <a:bodyPr/>
                    <a:lstStyle/>
                    <a:p>
                      <a:pPr>
                        <a:lnSpc>
                          <a:spcPct val="90000"/>
                        </a:lnSpc>
                      </a:pPr>
                      <a:r>
                        <a:rPr lang="en-US" sz="1400" b="1" dirty="0">
                          <a:solidFill>
                            <a:schemeClr val="tx1"/>
                          </a:solidFill>
                        </a:rPr>
                        <a:t>Business and Financial Operations Occupations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algn="ctr">
                        <a:lnSpc>
                          <a:spcPct val="90000"/>
                        </a:lnSpc>
                      </a:pPr>
                      <a:r>
                        <a:rPr lang="en-US" sz="1400" dirty="0">
                          <a:solidFill>
                            <a:schemeClr val="tx1"/>
                          </a:solidFill>
                        </a:rPr>
                        <a:t>7,996</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lnSpc>
                          <a:spcPct val="90000"/>
                        </a:lnSpc>
                      </a:pPr>
                      <a:r>
                        <a:rPr lang="en-US" sz="1400" dirty="0">
                          <a:solidFill>
                            <a:schemeClr val="tx1"/>
                          </a:solidFill>
                        </a:rPr>
                        <a:t>54.0%</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lnSpc>
                          <a:spcPct val="90000"/>
                        </a:lnSpc>
                      </a:pPr>
                      <a:r>
                        <a:rPr lang="en-US" sz="1400" dirty="0">
                          <a:solidFill>
                            <a:schemeClr val="tx1"/>
                          </a:solidFill>
                        </a:rPr>
                        <a:t>9.9%</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lnSpc>
                          <a:spcPct val="90000"/>
                        </a:lnSpc>
                      </a:pPr>
                      <a:r>
                        <a:rPr lang="en-US" sz="1400" dirty="0">
                          <a:solidFill>
                            <a:schemeClr val="tx1"/>
                          </a:solidFill>
                        </a:rPr>
                        <a:t>9.0%</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lnSpc>
                          <a:spcPct val="90000"/>
                        </a:lnSpc>
                      </a:pPr>
                      <a:r>
                        <a:rPr lang="en-US" sz="1400" dirty="0">
                          <a:solidFill>
                            <a:schemeClr val="tx1"/>
                          </a:solidFill>
                        </a:rPr>
                        <a:t>9.5%</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2"/>
                  </a:ext>
                </a:extLst>
              </a:tr>
              <a:tr h="363806">
                <a:tc>
                  <a:txBody>
                    <a:bodyPr/>
                    <a:lstStyle/>
                    <a:p>
                      <a:pPr>
                        <a:lnSpc>
                          <a:spcPct val="90000"/>
                        </a:lnSpc>
                      </a:pPr>
                      <a:r>
                        <a:rPr lang="en-US" sz="1400" b="1" dirty="0">
                          <a:solidFill>
                            <a:schemeClr val="tx1"/>
                          </a:solidFill>
                        </a:rPr>
                        <a:t>Insurance Sales Agents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algn="ctr">
                        <a:lnSpc>
                          <a:spcPct val="90000"/>
                        </a:lnSpc>
                      </a:pPr>
                      <a:r>
                        <a:rPr lang="en-US" sz="1400" dirty="0">
                          <a:solidFill>
                            <a:schemeClr val="tx1"/>
                          </a:solidFill>
                        </a:rPr>
                        <a:t>595</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lnSpc>
                          <a:spcPct val="90000"/>
                        </a:lnSpc>
                      </a:pPr>
                      <a:r>
                        <a:rPr lang="en-US" sz="1400" dirty="0">
                          <a:solidFill>
                            <a:schemeClr val="tx1"/>
                          </a:solidFill>
                        </a:rPr>
                        <a:t>50.6%</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lnSpc>
                          <a:spcPct val="90000"/>
                        </a:lnSpc>
                      </a:pPr>
                      <a:r>
                        <a:rPr lang="en-US" sz="1400" dirty="0">
                          <a:solidFill>
                            <a:schemeClr val="tx1"/>
                          </a:solidFill>
                        </a:rPr>
                        <a:t>10.1%</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lnSpc>
                          <a:spcPct val="90000"/>
                        </a:lnSpc>
                      </a:pPr>
                      <a:r>
                        <a:rPr lang="en-US" sz="1400" dirty="0">
                          <a:solidFill>
                            <a:schemeClr val="tx1"/>
                          </a:solidFill>
                        </a:rPr>
                        <a:t>5.6%</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lnSpc>
                          <a:spcPct val="90000"/>
                        </a:lnSpc>
                      </a:pPr>
                      <a:r>
                        <a:rPr lang="en-US" sz="1400" dirty="0">
                          <a:solidFill>
                            <a:schemeClr val="tx1"/>
                          </a:solidFill>
                        </a:rPr>
                        <a:t>13.4%</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3"/>
                  </a:ext>
                </a:extLst>
              </a:tr>
              <a:tr h="610256">
                <a:tc>
                  <a:txBody>
                    <a:bodyPr/>
                    <a:lstStyle/>
                    <a:p>
                      <a:pPr>
                        <a:lnSpc>
                          <a:spcPct val="90000"/>
                        </a:lnSpc>
                      </a:pPr>
                      <a:r>
                        <a:rPr lang="en-US" sz="1400" b="1" dirty="0">
                          <a:solidFill>
                            <a:schemeClr val="tx1"/>
                          </a:solidFill>
                        </a:rPr>
                        <a:t>Claims Adjusters, Appraisers, Examiners, and Investigators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algn="ctr">
                        <a:lnSpc>
                          <a:spcPct val="90000"/>
                        </a:lnSpc>
                      </a:pPr>
                      <a:r>
                        <a:rPr lang="en-US" sz="1400" dirty="0">
                          <a:solidFill>
                            <a:schemeClr val="tx1"/>
                          </a:solidFill>
                        </a:rPr>
                        <a:t>318</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lnSpc>
                          <a:spcPct val="90000"/>
                        </a:lnSpc>
                      </a:pPr>
                      <a:r>
                        <a:rPr lang="en-US" sz="1400" dirty="0">
                          <a:solidFill>
                            <a:schemeClr val="tx1"/>
                          </a:solidFill>
                        </a:rPr>
                        <a:t>62.1%</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lnSpc>
                          <a:spcPct val="90000"/>
                        </a:lnSpc>
                      </a:pPr>
                      <a:r>
                        <a:rPr lang="en-US" sz="1400" dirty="0">
                          <a:solidFill>
                            <a:schemeClr val="tx1"/>
                          </a:solidFill>
                        </a:rPr>
                        <a:t>19.5%</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lnSpc>
                          <a:spcPct val="90000"/>
                        </a:lnSpc>
                      </a:pPr>
                      <a:r>
                        <a:rPr lang="en-US" sz="1400" dirty="0">
                          <a:solidFill>
                            <a:schemeClr val="tx1"/>
                          </a:solidFill>
                        </a:rPr>
                        <a:t>4.4%</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lnSpc>
                          <a:spcPct val="90000"/>
                        </a:lnSpc>
                      </a:pPr>
                      <a:r>
                        <a:rPr lang="en-US" sz="1400" dirty="0">
                          <a:solidFill>
                            <a:schemeClr val="tx1"/>
                          </a:solidFill>
                        </a:rPr>
                        <a:t>9.5%</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4"/>
                  </a:ext>
                </a:extLst>
              </a:tr>
              <a:tr h="363806">
                <a:tc>
                  <a:txBody>
                    <a:bodyPr/>
                    <a:lstStyle/>
                    <a:p>
                      <a:pPr>
                        <a:lnSpc>
                          <a:spcPct val="90000"/>
                        </a:lnSpc>
                      </a:pPr>
                      <a:r>
                        <a:rPr lang="en-US" sz="1400" b="1" dirty="0">
                          <a:solidFill>
                            <a:schemeClr val="tx1"/>
                          </a:solidFill>
                        </a:rPr>
                        <a:t>Insurance Claims and Policy Processing Clerks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algn="ctr">
                        <a:lnSpc>
                          <a:spcPct val="90000"/>
                        </a:lnSpc>
                      </a:pPr>
                      <a:r>
                        <a:rPr lang="en-US" sz="1400" b="0" dirty="0">
                          <a:solidFill>
                            <a:schemeClr val="tx1"/>
                          </a:solidFill>
                        </a:rPr>
                        <a:t>269</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lnSpc>
                          <a:spcPct val="90000"/>
                        </a:lnSpc>
                      </a:pPr>
                      <a:r>
                        <a:rPr lang="en-US" sz="1400" b="0" dirty="0">
                          <a:solidFill>
                            <a:schemeClr val="tx1"/>
                          </a:solidFill>
                        </a:rPr>
                        <a:t>81.7%</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lnSpc>
                          <a:spcPct val="90000"/>
                        </a:lnSpc>
                      </a:pPr>
                      <a:r>
                        <a:rPr lang="en-US" sz="1400" b="0" dirty="0">
                          <a:solidFill>
                            <a:schemeClr val="tx1"/>
                          </a:solidFill>
                        </a:rPr>
                        <a:t>21.8%</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lnSpc>
                          <a:spcPct val="90000"/>
                        </a:lnSpc>
                      </a:pPr>
                      <a:r>
                        <a:rPr lang="en-US" sz="1400" b="0" dirty="0">
                          <a:solidFill>
                            <a:schemeClr val="tx1"/>
                          </a:solidFill>
                        </a:rPr>
                        <a:t>2.4%</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lnSpc>
                          <a:spcPct val="90000"/>
                        </a:lnSpc>
                      </a:pPr>
                      <a:r>
                        <a:rPr lang="en-US" sz="1400" b="0" dirty="0">
                          <a:solidFill>
                            <a:schemeClr val="tx1"/>
                          </a:solidFill>
                        </a:rPr>
                        <a:t>15.5%</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5"/>
                  </a:ext>
                </a:extLst>
              </a:tr>
              <a:tr h="363806">
                <a:tc>
                  <a:txBody>
                    <a:bodyPr/>
                    <a:lstStyle/>
                    <a:p>
                      <a:pPr>
                        <a:lnSpc>
                          <a:spcPct val="90000"/>
                        </a:lnSpc>
                      </a:pPr>
                      <a:r>
                        <a:rPr lang="en-US" sz="1400" b="1" dirty="0">
                          <a:solidFill>
                            <a:schemeClr val="tx1"/>
                          </a:solidFill>
                        </a:rPr>
                        <a:t>Insurance Underwriters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algn="ctr">
                        <a:lnSpc>
                          <a:spcPct val="90000"/>
                        </a:lnSpc>
                      </a:pPr>
                      <a:r>
                        <a:rPr lang="en-US" sz="1400" b="0" dirty="0">
                          <a:solidFill>
                            <a:schemeClr val="tx1"/>
                          </a:solidFill>
                        </a:rPr>
                        <a:t>105</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lnSpc>
                          <a:spcPct val="90000"/>
                        </a:lnSpc>
                      </a:pPr>
                      <a:r>
                        <a:rPr lang="en-US" sz="1400" b="0" dirty="0">
                          <a:solidFill>
                            <a:schemeClr val="tx1"/>
                          </a:solidFill>
                        </a:rPr>
                        <a:t>51.1%</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lnSpc>
                          <a:spcPct val="90000"/>
                        </a:lnSpc>
                      </a:pPr>
                      <a:r>
                        <a:rPr lang="en-US" sz="1400" b="0" dirty="0">
                          <a:solidFill>
                            <a:schemeClr val="tx1"/>
                          </a:solidFill>
                        </a:rPr>
                        <a:t>5.9%</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lnSpc>
                          <a:spcPct val="90000"/>
                        </a:lnSpc>
                      </a:pPr>
                      <a:r>
                        <a:rPr lang="en-US" sz="1400" b="0" dirty="0">
                          <a:solidFill>
                            <a:schemeClr val="tx1"/>
                          </a:solidFill>
                        </a:rPr>
                        <a:t>5.4%</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lnSpc>
                          <a:spcPct val="90000"/>
                        </a:lnSpc>
                      </a:pPr>
                      <a:r>
                        <a:rPr lang="en-US" sz="1400" b="0" dirty="0">
                          <a:solidFill>
                            <a:schemeClr val="tx1"/>
                          </a:solidFill>
                        </a:rPr>
                        <a:t>6.2%</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6"/>
                  </a:ext>
                </a:extLst>
              </a:tr>
              <a:tr h="363806">
                <a:tc>
                  <a:txBody>
                    <a:bodyPr/>
                    <a:lstStyle/>
                    <a:p>
                      <a:pPr>
                        <a:lnSpc>
                          <a:spcPct val="90000"/>
                        </a:lnSpc>
                      </a:pPr>
                      <a:r>
                        <a:rPr lang="en-US" sz="1400" b="1" dirty="0">
                          <a:solidFill>
                            <a:schemeClr val="tx1"/>
                          </a:solidFill>
                        </a:rPr>
                        <a:t>Actuaries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905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algn="ctr">
                        <a:lnSpc>
                          <a:spcPct val="90000"/>
                        </a:lnSpc>
                      </a:pPr>
                      <a:r>
                        <a:rPr lang="en-US" sz="1400" b="0" dirty="0">
                          <a:solidFill>
                            <a:schemeClr val="tx1"/>
                          </a:solidFill>
                        </a:rPr>
                        <a:t>33</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9050" cap="flat" cmpd="sng" algn="ctr">
                      <a:solidFill>
                        <a:schemeClr val="bg1">
                          <a:lumMod val="75000"/>
                        </a:schemeClr>
                      </a:solidFill>
                      <a:prstDash val="solid"/>
                      <a:round/>
                      <a:headEnd type="none" w="med" len="med"/>
                      <a:tailEnd type="none" w="med" len="med"/>
                    </a:lnB>
                    <a:noFill/>
                  </a:tcPr>
                </a:tc>
                <a:tc>
                  <a:txBody>
                    <a:bodyPr/>
                    <a:lstStyle/>
                    <a:p>
                      <a:pPr algn="ctr">
                        <a:lnSpc>
                          <a:spcPct val="90000"/>
                        </a:lnSpc>
                      </a:pPr>
                      <a:r>
                        <a:rPr lang="en-US" sz="1400" b="0" dirty="0">
                          <a:solidFill>
                            <a:schemeClr val="tx1"/>
                          </a:solidFill>
                        </a:rPr>
                        <a:t>N/A</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9050" cap="flat" cmpd="sng" algn="ctr">
                      <a:solidFill>
                        <a:schemeClr val="bg1">
                          <a:lumMod val="75000"/>
                        </a:schemeClr>
                      </a:solidFill>
                      <a:prstDash val="solid"/>
                      <a:round/>
                      <a:headEnd type="none" w="med" len="med"/>
                      <a:tailEnd type="none" w="med" len="med"/>
                    </a:lnB>
                    <a:noFill/>
                  </a:tcPr>
                </a:tc>
                <a:tc>
                  <a:txBody>
                    <a:bodyPr/>
                    <a:lstStyle/>
                    <a:p>
                      <a:pPr algn="ctr">
                        <a:lnSpc>
                          <a:spcPct val="90000"/>
                        </a:lnSpc>
                      </a:pPr>
                      <a:r>
                        <a:rPr lang="en-US" sz="1400" b="0" dirty="0">
                          <a:solidFill>
                            <a:schemeClr val="tx1"/>
                          </a:solidFill>
                        </a:rPr>
                        <a:t>N/A</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9050" cap="flat" cmpd="sng" algn="ctr">
                      <a:solidFill>
                        <a:schemeClr val="bg1">
                          <a:lumMod val="75000"/>
                        </a:schemeClr>
                      </a:solidFill>
                      <a:prstDash val="solid"/>
                      <a:round/>
                      <a:headEnd type="none" w="med" len="med"/>
                      <a:tailEnd type="none" w="med" len="med"/>
                    </a:lnB>
                    <a:noFill/>
                  </a:tcPr>
                </a:tc>
                <a:tc>
                  <a:txBody>
                    <a:bodyPr/>
                    <a:lstStyle/>
                    <a:p>
                      <a:pPr algn="ctr">
                        <a:lnSpc>
                          <a:spcPct val="90000"/>
                        </a:lnSpc>
                      </a:pPr>
                      <a:r>
                        <a:rPr lang="en-US" sz="1400" b="0" dirty="0">
                          <a:solidFill>
                            <a:schemeClr val="tx1"/>
                          </a:solidFill>
                        </a:rPr>
                        <a:t>N/A</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9050" cap="flat" cmpd="sng" algn="ctr">
                      <a:solidFill>
                        <a:schemeClr val="bg1">
                          <a:lumMod val="75000"/>
                        </a:schemeClr>
                      </a:solidFill>
                      <a:prstDash val="solid"/>
                      <a:round/>
                      <a:headEnd type="none" w="med" len="med"/>
                      <a:tailEnd type="none" w="med" len="med"/>
                    </a:lnB>
                    <a:noFill/>
                  </a:tcPr>
                </a:tc>
                <a:tc>
                  <a:txBody>
                    <a:bodyPr/>
                    <a:lstStyle/>
                    <a:p>
                      <a:pPr algn="ctr">
                        <a:lnSpc>
                          <a:spcPct val="90000"/>
                        </a:lnSpc>
                      </a:pPr>
                      <a:r>
                        <a:rPr lang="en-US" sz="1400" b="0" dirty="0">
                          <a:solidFill>
                            <a:schemeClr val="tx1"/>
                          </a:solidFill>
                        </a:rPr>
                        <a:t>N/A</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905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7"/>
                  </a:ext>
                </a:extLst>
              </a:tr>
            </a:tbl>
          </a:graphicData>
        </a:graphic>
      </p:graphicFrame>
      <p:sp>
        <p:nvSpPr>
          <p:cNvPr id="16" name="Text Placeholder 4">
            <a:extLst>
              <a:ext uri="{FF2B5EF4-FFF2-40B4-BE49-F238E27FC236}">
                <a16:creationId xmlns:a16="http://schemas.microsoft.com/office/drawing/2014/main" id="{7773AC03-C691-4338-9191-A7EB7B6E33F9}"/>
              </a:ext>
            </a:extLst>
          </p:cNvPr>
          <p:cNvSpPr txBox="1">
            <a:spLocks/>
          </p:cNvSpPr>
          <p:nvPr/>
        </p:nvSpPr>
        <p:spPr bwMode="gray">
          <a:xfrm>
            <a:off x="475488" y="5099216"/>
            <a:ext cx="11137392" cy="642061"/>
          </a:xfrm>
          <a:prstGeom prst="snip1Rect">
            <a:avLst/>
          </a:prstGeom>
          <a:solidFill>
            <a:schemeClr val="accent2"/>
          </a:solidFill>
          <a:ln w="28575" cap="flat" cmpd="sng" algn="ctr">
            <a:noFill/>
            <a:prstDash val="solid"/>
            <a:miter lim="800000"/>
            <a:headEnd type="none" w="med" len="med"/>
            <a:tailEnd type="none" w="med" len="med"/>
          </a:ln>
          <a:effectLst/>
        </p:spPr>
        <p:txBody>
          <a:bodyPr vert="horz" wrap="square" lIns="91429" tIns="45715" rIns="91429" bIns="91440" numCol="1" rtlCol="0" anchor="ctr" anchorCtr="0" compatLnSpc="1">
            <a:prstTxWarp prst="textNoShape">
              <a:avLst/>
            </a:prstTxWarp>
            <a:noAutofit/>
          </a:bodyPr>
          <a:lstStyle>
            <a:defPPr>
              <a:defRPr lang="en-US"/>
            </a:defPPr>
            <a:lvl1pPr indent="0" algn="ctr" fontAlgn="base">
              <a:lnSpc>
                <a:spcPct val="90000"/>
              </a:lnSpc>
              <a:spcBef>
                <a:spcPts val="0"/>
              </a:spcBef>
              <a:spcAft>
                <a:spcPct val="0"/>
              </a:spcAft>
              <a:buClr>
                <a:schemeClr val="accent2"/>
              </a:buClr>
              <a:buSzPct val="90000"/>
              <a:buNone/>
              <a:defRPr kumimoji="0" sz="2000" b="1" i="0" u="none" strike="noStrike" cap="none" normalizeH="0" baseline="0">
                <a:ln>
                  <a:noFill/>
                </a:ln>
                <a:solidFill>
                  <a:schemeClr val="bg1"/>
                </a:solidFill>
                <a:effectLst/>
                <a:latin typeface="+mj-lt"/>
              </a:defRPr>
            </a:lvl1pPr>
            <a:lvl2pPr indent="0">
              <a:buNone/>
              <a:defRPr sz="2000" b="1"/>
            </a:lvl2pPr>
            <a:lvl3pPr indent="0">
              <a:buNone/>
              <a:defRPr b="1"/>
            </a:lvl3pPr>
            <a:lvl4pPr indent="0">
              <a:buNone/>
              <a:defRPr sz="1600" b="1"/>
            </a:lvl4pPr>
            <a:lvl5pPr indent="0">
              <a:buNone/>
              <a:defRPr sz="1600" b="1"/>
            </a:lvl5pPr>
            <a:lvl6pPr indent="0">
              <a:buNone/>
              <a:defRPr sz="1600" b="1"/>
            </a:lvl6pPr>
            <a:lvl7pPr indent="0">
              <a:buNone/>
              <a:defRPr sz="1600" b="1"/>
            </a:lvl7pPr>
            <a:lvl8pPr indent="0">
              <a:buNone/>
              <a:defRPr sz="1600" b="1"/>
            </a:lvl8pPr>
            <a:lvl9pPr indent="0">
              <a:buNone/>
              <a:defRPr sz="1600" b="1"/>
            </a:lvl9pPr>
          </a:lstStyle>
          <a:p>
            <a:pPr marL="0" marR="0" lvl="0" indent="0" algn="ctr" defTabSz="914400" rtl="0" eaLnBrk="1" fontAlgn="base" latinLnBrk="0" hangingPunct="1">
              <a:lnSpc>
                <a:spcPct val="90000"/>
              </a:lnSpc>
              <a:spcBef>
                <a:spcPts val="0"/>
              </a:spcBef>
              <a:spcAft>
                <a:spcPct val="0"/>
              </a:spcAft>
              <a:buClr>
                <a:srgbClr val="F69322"/>
              </a:buClr>
              <a:buSzPct val="90000"/>
              <a:buFontTx/>
              <a:buNone/>
              <a:tabLst/>
              <a:defRPr/>
            </a:pPr>
            <a:r>
              <a:rPr kumimoji="0" lang="en-US" sz="1800" b="1" i="0" u="none" strike="noStrike" kern="1200" cap="none" spc="0" normalizeH="0" baseline="0" noProof="0" dirty="0">
                <a:ln>
                  <a:noFill/>
                </a:ln>
                <a:solidFill>
                  <a:srgbClr val="FFFFFF"/>
                </a:solidFill>
                <a:effectLst/>
                <a:uLnTx/>
                <a:uFillTx/>
                <a:latin typeface="Arial"/>
                <a:ea typeface="+mn-ea"/>
                <a:cs typeface="+mn-cs"/>
              </a:rPr>
              <a:t>The Industry is More Diverse and Inclusive Than It Was 20 Years Ago, But Women, People of Color and Other Minority Groups Are Still Significantly Underrepresented at Senior Levels</a:t>
            </a:r>
          </a:p>
        </p:txBody>
      </p:sp>
    </p:spTree>
    <p:extLst>
      <p:ext uri="{BB962C8B-B14F-4D97-AF65-F5344CB8AC3E}">
        <p14:creationId xmlns:p14="http://schemas.microsoft.com/office/powerpoint/2010/main" val="395187520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75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txBox="1">
            <a:spLocks noChangeArrowheads="1"/>
          </p:cNvSpPr>
          <p:nvPr/>
        </p:nvSpPr>
        <p:spPr bwMode="black">
          <a:xfrm>
            <a:off x="1866901" y="1"/>
            <a:ext cx="7400925" cy="860425"/>
          </a:xfrm>
          <a:prstGeom prst="rect">
            <a:avLst/>
          </a:prstGeom>
          <a:noFill/>
          <a:ln w="9525">
            <a:noFill/>
            <a:miter lim="800000"/>
            <a:headEnd/>
            <a:tailEnd/>
          </a:ln>
        </p:spPr>
        <p:txBody>
          <a:bodyPr lIns="45720" rIns="45720" anchor="ctr"/>
          <a:lstStyle/>
          <a:p>
            <a:pPr marL="0" marR="0" lvl="0" indent="0" algn="l" defTabSz="114300" rtl="0" eaLnBrk="0" fontAlgn="auto" latinLnBrk="0" hangingPunct="0">
              <a:lnSpc>
                <a:spcPct val="90000"/>
              </a:lnSpc>
              <a:spcBef>
                <a:spcPts val="0"/>
              </a:spcBef>
              <a:spcAft>
                <a:spcPts val="0"/>
              </a:spcAft>
              <a:buClrTx/>
              <a:buSzTx/>
              <a:buFontTx/>
              <a:buNone/>
              <a:tabLst/>
              <a:defRPr/>
            </a:pPr>
            <a:endParaRPr kumimoji="0" lang="en-US" sz="3000" b="1" i="1" u="none" strike="noStrike" kern="0" cap="none" spc="0" normalizeH="0" baseline="0" noProof="0" dirty="0">
              <a:ln>
                <a:noFill/>
              </a:ln>
              <a:solidFill>
                <a:srgbClr val="225A7A"/>
              </a:solidFill>
              <a:effectLst/>
              <a:uLnTx/>
              <a:uFillTx/>
              <a:latin typeface="Calibri" panose="020F0502020204030204"/>
              <a:ea typeface="+mn-ea"/>
              <a:cs typeface="+mn-cs"/>
            </a:endParaRPr>
          </a:p>
        </p:txBody>
      </p:sp>
      <p:sp>
        <p:nvSpPr>
          <p:cNvPr id="2" name="Title 1"/>
          <p:cNvSpPr>
            <a:spLocks noGrp="1"/>
          </p:cNvSpPr>
          <p:nvPr>
            <p:ph type="title"/>
          </p:nvPr>
        </p:nvSpPr>
        <p:spPr/>
        <p:txBody>
          <a:bodyPr/>
          <a:lstStyle/>
          <a:p>
            <a:r>
              <a:rPr lang="en-US" dirty="0"/>
              <a:t>Solutions?</a:t>
            </a:r>
          </a:p>
        </p:txBody>
      </p:sp>
      <p:sp>
        <p:nvSpPr>
          <p:cNvPr id="9" name="Content Placeholder 8">
            <a:extLst>
              <a:ext uri="{FF2B5EF4-FFF2-40B4-BE49-F238E27FC236}">
                <a16:creationId xmlns:a16="http://schemas.microsoft.com/office/drawing/2014/main" id="{91C7F3FD-60F0-461B-9DB4-033FECC90E3E}"/>
              </a:ext>
            </a:extLst>
          </p:cNvPr>
          <p:cNvSpPr>
            <a:spLocks noGrp="1"/>
          </p:cNvSpPr>
          <p:nvPr>
            <p:ph idx="1"/>
          </p:nvPr>
        </p:nvSpPr>
        <p:spPr>
          <a:xfrm>
            <a:off x="475488" y="1883664"/>
            <a:ext cx="4672982" cy="3785614"/>
          </a:xfrm>
        </p:spPr>
        <p:txBody>
          <a:bodyPr/>
          <a:lstStyle/>
          <a:p>
            <a:r>
              <a:rPr lang="en-US" dirty="0"/>
              <a:t>The NAIC's newly formed committee on race and insurance will address practices that potentially disadvantage minorities  –  the industry will engage with the NAIC to review the recommended steps</a:t>
            </a:r>
          </a:p>
          <a:p>
            <a:endParaRPr lang="en-US" dirty="0"/>
          </a:p>
        </p:txBody>
      </p:sp>
      <p:sp>
        <p:nvSpPr>
          <p:cNvPr id="15" name="Text Placeholder 14">
            <a:extLst>
              <a:ext uri="{FF2B5EF4-FFF2-40B4-BE49-F238E27FC236}">
                <a16:creationId xmlns:a16="http://schemas.microsoft.com/office/drawing/2014/main" id="{74804504-BF2D-4623-A3DF-A8F9E9B37A07}"/>
              </a:ext>
            </a:extLst>
          </p:cNvPr>
          <p:cNvSpPr>
            <a:spLocks noGrp="1"/>
          </p:cNvSpPr>
          <p:nvPr>
            <p:ph type="body" sz="quarter" idx="17"/>
          </p:nvPr>
        </p:nvSpPr>
        <p:spPr/>
        <p:txBody>
          <a:bodyPr/>
          <a:lstStyle/>
          <a:p>
            <a:endParaRPr lang="en-US" dirty="0"/>
          </a:p>
        </p:txBody>
      </p:sp>
      <p:pic>
        <p:nvPicPr>
          <p:cNvPr id="5" name="Picture 4" descr="A group of people posing for the camera&#10;&#10;Description automatically generated">
            <a:extLst>
              <a:ext uri="{FF2B5EF4-FFF2-40B4-BE49-F238E27FC236}">
                <a16:creationId xmlns:a16="http://schemas.microsoft.com/office/drawing/2014/main" id="{50C52A0A-95A0-4F27-9E2F-B9F376FE3B4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657088" y="1302025"/>
            <a:ext cx="6059424" cy="3916019"/>
          </a:xfrm>
          <a:prstGeom prst="rect">
            <a:avLst/>
          </a:prstGeom>
        </p:spPr>
      </p:pic>
      <p:sp>
        <p:nvSpPr>
          <p:cNvPr id="16" name="TextBox 15">
            <a:extLst>
              <a:ext uri="{FF2B5EF4-FFF2-40B4-BE49-F238E27FC236}">
                <a16:creationId xmlns:a16="http://schemas.microsoft.com/office/drawing/2014/main" id="{4A410F7B-C849-42DB-B194-CF8F2039B5C6}"/>
              </a:ext>
            </a:extLst>
          </p:cNvPr>
          <p:cNvSpPr txBox="1"/>
          <p:nvPr/>
        </p:nvSpPr>
        <p:spPr>
          <a:xfrm>
            <a:off x="6609520" y="3068743"/>
            <a:ext cx="4393098" cy="834887"/>
          </a:xfrm>
          <a:prstGeom prst="rect">
            <a:avLst/>
          </a:prstGeom>
          <a:noFill/>
        </p:spPr>
        <p:txBody>
          <a:bodyPr wrap="square" rtlCol="0">
            <a:noAutofit/>
          </a:bodyPr>
          <a:lstStyle/>
          <a:p>
            <a:pPr algn="ctr">
              <a:lnSpc>
                <a:spcPct val="90000"/>
              </a:lnSpc>
              <a:spcBef>
                <a:spcPts val="1200"/>
              </a:spcBef>
              <a:buClr>
                <a:srgbClr val="337DBE"/>
              </a:buClr>
              <a:buSzPct val="77000"/>
            </a:pPr>
            <a:r>
              <a:rPr lang="en-US" sz="6000" b="1" dirty="0">
                <a:solidFill>
                  <a:schemeClr val="accent1"/>
                </a:solidFill>
                <a:latin typeface="MV Boli" panose="02000500030200090000" pitchFamily="2" charset="0"/>
                <a:cs typeface="MV Boli" panose="02000500030200090000" pitchFamily="2" charset="0"/>
              </a:rPr>
              <a:t>SOLUTION</a:t>
            </a:r>
          </a:p>
        </p:txBody>
      </p:sp>
    </p:spTree>
    <p:extLst>
      <p:ext uri="{BB962C8B-B14F-4D97-AF65-F5344CB8AC3E}">
        <p14:creationId xmlns:p14="http://schemas.microsoft.com/office/powerpoint/2010/main" val="789076209"/>
      </p:ext>
    </p:extLst>
  </p:cSld>
  <p:clrMapOvr>
    <a:masterClrMapping/>
  </p:clrMapOvr>
  <p:transition spd="slow">
    <p:wip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descr="A picture containing person, person, outdoor, grass&#10;&#10;Description automatically generated">
            <a:extLst>
              <a:ext uri="{FF2B5EF4-FFF2-40B4-BE49-F238E27FC236}">
                <a16:creationId xmlns:a16="http://schemas.microsoft.com/office/drawing/2014/main" id="{3C5D3A08-39E9-4AA8-9E0B-9F4A890C044E}"/>
              </a:ext>
            </a:extLst>
          </p:cNvPr>
          <p:cNvPicPr>
            <a:picLocks noChangeAspect="1"/>
          </p:cNvPicPr>
          <p:nvPr/>
        </p:nvPicPr>
        <p:blipFill>
          <a:blip r:embed="rId3"/>
          <a:stretch>
            <a:fillRect/>
          </a:stretch>
        </p:blipFill>
        <p:spPr>
          <a:xfrm>
            <a:off x="475486" y="1328757"/>
            <a:ext cx="5957613" cy="3975651"/>
          </a:xfrm>
          <a:prstGeom prst="rect">
            <a:avLst/>
          </a:prstGeom>
        </p:spPr>
      </p:pic>
      <p:sp>
        <p:nvSpPr>
          <p:cNvPr id="2" name="Title 1">
            <a:extLst>
              <a:ext uri="{FF2B5EF4-FFF2-40B4-BE49-F238E27FC236}">
                <a16:creationId xmlns:a16="http://schemas.microsoft.com/office/drawing/2014/main" id="{4B65AA8F-E8DF-4ECB-8DBC-9CBEE596166C}"/>
              </a:ext>
            </a:extLst>
          </p:cNvPr>
          <p:cNvSpPr>
            <a:spLocks noGrp="1"/>
          </p:cNvSpPr>
          <p:nvPr>
            <p:ph type="title"/>
          </p:nvPr>
        </p:nvSpPr>
        <p:spPr/>
        <p:txBody>
          <a:bodyPr>
            <a:normAutofit fontScale="90000"/>
          </a:bodyPr>
          <a:lstStyle/>
          <a:p>
            <a:r>
              <a:rPr lang="en-US" dirty="0"/>
              <a:t>Working in Tandem to Overcome Unprecedented Challenges</a:t>
            </a:r>
          </a:p>
        </p:txBody>
      </p:sp>
      <p:sp>
        <p:nvSpPr>
          <p:cNvPr id="11" name="TextBox 10">
            <a:extLst>
              <a:ext uri="{FF2B5EF4-FFF2-40B4-BE49-F238E27FC236}">
                <a16:creationId xmlns:a16="http://schemas.microsoft.com/office/drawing/2014/main" id="{E5B50CB2-6734-40C0-92B0-BBB0620324F8}"/>
              </a:ext>
            </a:extLst>
          </p:cNvPr>
          <p:cNvSpPr txBox="1"/>
          <p:nvPr/>
        </p:nvSpPr>
        <p:spPr>
          <a:xfrm>
            <a:off x="6693408" y="2045876"/>
            <a:ext cx="4809744" cy="1841824"/>
          </a:xfrm>
          <a:prstGeom prst="rect">
            <a:avLst/>
          </a:prstGeom>
          <a:noFill/>
        </p:spPr>
        <p:txBody>
          <a:bodyPr wrap="square" tIns="0" bIns="0" rtlCol="0">
            <a:noAutofit/>
          </a:bodyPr>
          <a:lstStyle/>
          <a:p>
            <a:pPr>
              <a:spcAft>
                <a:spcPts val="600"/>
              </a:spcAft>
              <a:buClr>
                <a:srgbClr val="337DBE"/>
              </a:buClr>
              <a:buSzPct val="77000"/>
            </a:pPr>
            <a:r>
              <a:rPr lang="en-US" sz="2000" dirty="0">
                <a:solidFill>
                  <a:schemeClr val="accent1"/>
                </a:solidFill>
              </a:rPr>
              <a:t>The insurance industry is proud of its continued success in these areas—in large part because this success is built on a foundation of working in close partnership with consumers and regulators</a:t>
            </a:r>
          </a:p>
        </p:txBody>
      </p:sp>
      <p:sp>
        <p:nvSpPr>
          <p:cNvPr id="13" name="Freeform 6">
            <a:extLst>
              <a:ext uri="{FF2B5EF4-FFF2-40B4-BE49-F238E27FC236}">
                <a16:creationId xmlns:a16="http://schemas.microsoft.com/office/drawing/2014/main" id="{7462B694-6C29-44E6-BC21-5BA9B49B087E}"/>
              </a:ext>
            </a:extLst>
          </p:cNvPr>
          <p:cNvSpPr>
            <a:spLocks noChangeAspect="1" noEditPoints="1"/>
          </p:cNvSpPr>
          <p:nvPr/>
        </p:nvSpPr>
        <p:spPr bwMode="gray">
          <a:xfrm>
            <a:off x="6807411" y="1402977"/>
            <a:ext cx="598679" cy="594360"/>
          </a:xfrm>
          <a:custGeom>
            <a:avLst/>
            <a:gdLst>
              <a:gd name="T0" fmla="*/ 1658 w 1663"/>
              <a:gd name="T1" fmla="*/ 829 h 1651"/>
              <a:gd name="T2" fmla="*/ 1663 w 1663"/>
              <a:gd name="T3" fmla="*/ 829 h 1651"/>
              <a:gd name="T4" fmla="*/ 1663 w 1663"/>
              <a:gd name="T5" fmla="*/ 825 h 1651"/>
              <a:gd name="T6" fmla="*/ 1658 w 1663"/>
              <a:gd name="T7" fmla="*/ 829 h 1651"/>
              <a:gd name="T8" fmla="*/ 843 w 1663"/>
              <a:gd name="T9" fmla="*/ 0 h 1651"/>
              <a:gd name="T10" fmla="*/ 0 w 1663"/>
              <a:gd name="T11" fmla="*/ 825 h 1651"/>
              <a:gd name="T12" fmla="*/ 0 w 1663"/>
              <a:gd name="T13" fmla="*/ 1649 h 1651"/>
              <a:gd name="T14" fmla="*/ 843 w 1663"/>
              <a:gd name="T15" fmla="*/ 1649 h 1651"/>
              <a:gd name="T16" fmla="*/ 843 w 1663"/>
              <a:gd name="T17" fmla="*/ 1651 h 1651"/>
              <a:gd name="T18" fmla="*/ 1599 w 1663"/>
              <a:gd name="T19" fmla="*/ 891 h 1651"/>
              <a:gd name="T20" fmla="*/ 1658 w 1663"/>
              <a:gd name="T21" fmla="*/ 829 h 1651"/>
              <a:gd name="T22" fmla="*/ 843 w 1663"/>
              <a:gd name="T23" fmla="*/ 829 h 1651"/>
              <a:gd name="T24" fmla="*/ 843 w 1663"/>
              <a:gd name="T25" fmla="*/ 0 h 16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63" h="1651">
                <a:moveTo>
                  <a:pt x="1658" y="829"/>
                </a:moveTo>
                <a:lnTo>
                  <a:pt x="1663" y="829"/>
                </a:lnTo>
                <a:lnTo>
                  <a:pt x="1663" y="825"/>
                </a:lnTo>
                <a:lnTo>
                  <a:pt x="1658" y="829"/>
                </a:lnTo>
                <a:close/>
                <a:moveTo>
                  <a:pt x="843" y="0"/>
                </a:moveTo>
                <a:lnTo>
                  <a:pt x="0" y="825"/>
                </a:lnTo>
                <a:lnTo>
                  <a:pt x="0" y="1649"/>
                </a:lnTo>
                <a:lnTo>
                  <a:pt x="843" y="1649"/>
                </a:lnTo>
                <a:lnTo>
                  <a:pt x="843" y="1651"/>
                </a:lnTo>
                <a:lnTo>
                  <a:pt x="1599" y="891"/>
                </a:lnTo>
                <a:lnTo>
                  <a:pt x="1658" y="829"/>
                </a:lnTo>
                <a:lnTo>
                  <a:pt x="843" y="829"/>
                </a:lnTo>
                <a:lnTo>
                  <a:pt x="843" y="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14247989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 name="Picture 49" descr="A picture containing indoor, curtain, necktie, person&#10;&#10;Description automatically generated">
            <a:extLst>
              <a:ext uri="{FF2B5EF4-FFF2-40B4-BE49-F238E27FC236}">
                <a16:creationId xmlns:a16="http://schemas.microsoft.com/office/drawing/2014/main" id="{470B765F-359D-4E20-922E-97D0B60B3653}"/>
              </a:ext>
            </a:extLst>
          </p:cNvPr>
          <p:cNvPicPr>
            <a:picLocks noChangeAspect="1"/>
          </p:cNvPicPr>
          <p:nvPr/>
        </p:nvPicPr>
        <p:blipFill>
          <a:blip r:embed="rId3"/>
          <a:stretch>
            <a:fillRect/>
          </a:stretch>
        </p:blipFill>
        <p:spPr>
          <a:xfrm>
            <a:off x="3861972" y="3630648"/>
            <a:ext cx="4712429" cy="2484135"/>
          </a:xfrm>
          <a:prstGeom prst="rect">
            <a:avLst/>
          </a:prstGeom>
        </p:spPr>
      </p:pic>
      <p:pic>
        <p:nvPicPr>
          <p:cNvPr id="48" name="Picture 47" descr="A close up of a coral&#10;&#10;Description automatically generated">
            <a:extLst>
              <a:ext uri="{FF2B5EF4-FFF2-40B4-BE49-F238E27FC236}">
                <a16:creationId xmlns:a16="http://schemas.microsoft.com/office/drawing/2014/main" id="{4FF8FECA-A5E6-45DE-ADFE-D668E5981E97}"/>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t="-173"/>
          <a:stretch/>
        </p:blipFill>
        <p:spPr>
          <a:xfrm>
            <a:off x="3864362" y="1141184"/>
            <a:ext cx="4463273" cy="2488433"/>
          </a:xfrm>
          <a:prstGeom prst="rect">
            <a:avLst/>
          </a:prstGeom>
        </p:spPr>
      </p:pic>
      <p:sp>
        <p:nvSpPr>
          <p:cNvPr id="11" name="Title 10">
            <a:extLst>
              <a:ext uri="{FF2B5EF4-FFF2-40B4-BE49-F238E27FC236}">
                <a16:creationId xmlns:a16="http://schemas.microsoft.com/office/drawing/2014/main" id="{D719BBB1-AE4D-419E-B5B3-9D64B124EB26}"/>
              </a:ext>
            </a:extLst>
          </p:cNvPr>
          <p:cNvSpPr>
            <a:spLocks noGrp="1"/>
          </p:cNvSpPr>
          <p:nvPr>
            <p:ph type="title"/>
          </p:nvPr>
        </p:nvSpPr>
        <p:spPr/>
        <p:txBody>
          <a:bodyPr/>
          <a:lstStyle/>
          <a:p>
            <a:r>
              <a:rPr lang="en-US" dirty="0"/>
              <a:t>The Disruption Continuum</a:t>
            </a:r>
          </a:p>
        </p:txBody>
      </p:sp>
      <p:pic>
        <p:nvPicPr>
          <p:cNvPr id="34" name="Picture 33" descr="A circuit board&#10;&#10;Description automatically generated">
            <a:extLst>
              <a:ext uri="{FF2B5EF4-FFF2-40B4-BE49-F238E27FC236}">
                <a16:creationId xmlns:a16="http://schemas.microsoft.com/office/drawing/2014/main" id="{A0D34A0F-3E51-4559-9192-1DBBA843C81E}"/>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8327636" y="3630647"/>
            <a:ext cx="3864365" cy="2484136"/>
          </a:xfrm>
          <a:prstGeom prst="rect">
            <a:avLst/>
          </a:prstGeom>
        </p:spPr>
      </p:pic>
      <p:pic>
        <p:nvPicPr>
          <p:cNvPr id="35" name="Picture 34" descr="A car parked in front of a sunset&#10;&#10;Description automatically generated">
            <a:extLst>
              <a:ext uri="{FF2B5EF4-FFF2-40B4-BE49-F238E27FC236}">
                <a16:creationId xmlns:a16="http://schemas.microsoft.com/office/drawing/2014/main" id="{CA71D794-4AF5-4115-B5A2-3E715FEE0831}"/>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0" y="1142216"/>
            <a:ext cx="3864363" cy="2488433"/>
          </a:xfrm>
          <a:prstGeom prst="rect">
            <a:avLst/>
          </a:prstGeom>
        </p:spPr>
      </p:pic>
      <p:pic>
        <p:nvPicPr>
          <p:cNvPr id="36" name="Picture 35" descr="A picture containing text&#10;&#10;Description automatically generated">
            <a:extLst>
              <a:ext uri="{FF2B5EF4-FFF2-40B4-BE49-F238E27FC236}">
                <a16:creationId xmlns:a16="http://schemas.microsoft.com/office/drawing/2014/main" id="{017739C2-611E-4AE8-A00B-CE5641D6ABF6}"/>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8327636" y="1142214"/>
            <a:ext cx="3864364" cy="2488433"/>
          </a:xfrm>
          <a:prstGeom prst="rect">
            <a:avLst/>
          </a:prstGeom>
        </p:spPr>
      </p:pic>
      <p:pic>
        <p:nvPicPr>
          <p:cNvPr id="37" name="Picture 36" descr="A picture containing sky, outdoor&#10;&#10;Description automatically generated">
            <a:extLst>
              <a:ext uri="{FF2B5EF4-FFF2-40B4-BE49-F238E27FC236}">
                <a16:creationId xmlns:a16="http://schemas.microsoft.com/office/drawing/2014/main" id="{AB191585-1120-478B-9F7E-0715E214D510}"/>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0" y="3630647"/>
            <a:ext cx="3864363" cy="2484136"/>
          </a:xfrm>
          <a:prstGeom prst="rect">
            <a:avLst/>
          </a:prstGeom>
        </p:spPr>
      </p:pic>
      <p:sp>
        <p:nvSpPr>
          <p:cNvPr id="42" name="Rectangle 41">
            <a:extLst>
              <a:ext uri="{FF2B5EF4-FFF2-40B4-BE49-F238E27FC236}">
                <a16:creationId xmlns:a16="http://schemas.microsoft.com/office/drawing/2014/main" id="{003D74B3-EE25-43F7-AF40-CF32D99ABE57}"/>
              </a:ext>
            </a:extLst>
          </p:cNvPr>
          <p:cNvSpPr/>
          <p:nvPr/>
        </p:nvSpPr>
        <p:spPr>
          <a:xfrm>
            <a:off x="3205382" y="3201965"/>
            <a:ext cx="5781236" cy="85115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FFFF"/>
                </a:solidFill>
                <a:effectLst/>
                <a:uLnTx/>
                <a:uFillTx/>
                <a:latin typeface="Arial"/>
                <a:ea typeface="+mn-ea"/>
                <a:cs typeface="+mn-cs"/>
              </a:rPr>
              <a:t>INSURANCE</a:t>
            </a:r>
          </a:p>
        </p:txBody>
      </p:sp>
      <p:sp>
        <p:nvSpPr>
          <p:cNvPr id="51" name="Text Placeholder 4">
            <a:extLst>
              <a:ext uri="{FF2B5EF4-FFF2-40B4-BE49-F238E27FC236}">
                <a16:creationId xmlns:a16="http://schemas.microsoft.com/office/drawing/2014/main" id="{4925FC0D-96B9-40F5-AD27-8255CFA33798}"/>
              </a:ext>
            </a:extLst>
          </p:cNvPr>
          <p:cNvSpPr txBox="1">
            <a:spLocks/>
          </p:cNvSpPr>
          <p:nvPr/>
        </p:nvSpPr>
        <p:spPr bwMode="gray">
          <a:xfrm>
            <a:off x="159832" y="1245982"/>
            <a:ext cx="2552757" cy="320039"/>
          </a:xfrm>
          <a:prstGeom prst="snip1Rect">
            <a:avLst>
              <a:gd name="adj" fmla="val 29185"/>
            </a:avLst>
          </a:prstGeom>
          <a:solidFill>
            <a:srgbClr val="337DBE">
              <a:alpha val="80000"/>
            </a:srgbClr>
          </a:solidFill>
          <a:ln w="28575" cap="flat" cmpd="sng" algn="ctr">
            <a:noFill/>
            <a:prstDash val="solid"/>
            <a:miter lim="800000"/>
            <a:headEnd type="none" w="med" len="med"/>
            <a:tailEnd type="none" w="med" len="med"/>
          </a:ln>
          <a:effectLst/>
        </p:spPr>
        <p:txBody>
          <a:bodyPr vert="horz" wrap="square" lIns="182880" tIns="91440" rIns="182880" bIns="182880" numCol="1" rtlCol="0" anchor="ctr" anchorCtr="0" compatLnSpc="1">
            <a:prstTxWarp prst="textNoShape">
              <a:avLst/>
            </a:prstTxWarp>
            <a:noAutofit/>
          </a:bodyPr>
          <a:lstStyle>
            <a:defPPr>
              <a:defRPr lang="en-US"/>
            </a:defPPr>
            <a:lvl1pPr indent="0" algn="ctr" fontAlgn="base">
              <a:lnSpc>
                <a:spcPct val="90000"/>
              </a:lnSpc>
              <a:spcBef>
                <a:spcPts val="600"/>
              </a:spcBef>
              <a:spcAft>
                <a:spcPct val="0"/>
              </a:spcAft>
              <a:buClr>
                <a:schemeClr val="accent2"/>
              </a:buClr>
              <a:buSzPct val="90000"/>
              <a:buNone/>
              <a:defRPr kumimoji="0" sz="2000" b="1" i="0" u="none" strike="noStrike" cap="none" normalizeH="0" baseline="0">
                <a:ln>
                  <a:noFill/>
                </a:ln>
                <a:solidFill>
                  <a:schemeClr val="bg2"/>
                </a:solidFill>
                <a:effectLst/>
                <a:latin typeface="+mj-lt"/>
              </a:defRPr>
            </a:lvl1pPr>
            <a:lvl2pPr indent="0">
              <a:buNone/>
              <a:defRPr sz="2000" b="1"/>
            </a:lvl2pPr>
            <a:lvl3pPr indent="0">
              <a:buNone/>
              <a:defRPr b="1"/>
            </a:lvl3pPr>
            <a:lvl4pPr indent="0">
              <a:buNone/>
              <a:defRPr sz="1600" b="1"/>
            </a:lvl4pPr>
            <a:lvl5pPr indent="0">
              <a:buNone/>
              <a:defRPr sz="1600" b="1"/>
            </a:lvl5pPr>
            <a:lvl6pPr indent="0">
              <a:buNone/>
              <a:defRPr sz="1600" b="1"/>
            </a:lvl6pPr>
            <a:lvl7pPr indent="0">
              <a:buNone/>
              <a:defRPr sz="1600" b="1"/>
            </a:lvl7pPr>
            <a:lvl8pPr indent="0">
              <a:buNone/>
              <a:defRPr sz="1600" b="1"/>
            </a:lvl8pPr>
            <a:lvl9pPr indent="0">
              <a:buNone/>
              <a:defRPr sz="1600" b="1"/>
            </a:lvl9pPr>
          </a:lstStyle>
          <a:p>
            <a:pPr marL="0" marR="0" lvl="0" indent="0" algn="l" defTabSz="914400" rtl="0" eaLnBrk="1" fontAlgn="base" latinLnBrk="0" hangingPunct="1">
              <a:lnSpc>
                <a:spcPct val="100000"/>
              </a:lnSpc>
              <a:spcBef>
                <a:spcPts val="0"/>
              </a:spcBef>
              <a:spcAft>
                <a:spcPct val="0"/>
              </a:spcAft>
              <a:buClr>
                <a:srgbClr val="F69322"/>
              </a:buClr>
              <a:buSzPct val="90000"/>
              <a:buFontTx/>
              <a:buNone/>
              <a:tabLst/>
              <a:defRPr/>
            </a:pPr>
            <a:r>
              <a:rPr kumimoji="0" lang="en-US" sz="1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Catastrophes</a:t>
            </a:r>
          </a:p>
        </p:txBody>
      </p:sp>
      <p:sp>
        <p:nvSpPr>
          <p:cNvPr id="52" name="Text Placeholder 4">
            <a:extLst>
              <a:ext uri="{FF2B5EF4-FFF2-40B4-BE49-F238E27FC236}">
                <a16:creationId xmlns:a16="http://schemas.microsoft.com/office/drawing/2014/main" id="{EAB35853-8A01-42A2-B88A-F1B5DA2F77D6}"/>
              </a:ext>
            </a:extLst>
          </p:cNvPr>
          <p:cNvSpPr txBox="1">
            <a:spLocks/>
          </p:cNvSpPr>
          <p:nvPr/>
        </p:nvSpPr>
        <p:spPr bwMode="gray">
          <a:xfrm>
            <a:off x="4024195" y="1245982"/>
            <a:ext cx="2552757" cy="320039"/>
          </a:xfrm>
          <a:prstGeom prst="snip1Rect">
            <a:avLst>
              <a:gd name="adj" fmla="val 29185"/>
            </a:avLst>
          </a:prstGeom>
          <a:solidFill>
            <a:schemeClr val="accent3">
              <a:alpha val="80000"/>
            </a:schemeClr>
          </a:solidFill>
          <a:ln w="28575" cap="flat" cmpd="sng" algn="ctr">
            <a:noFill/>
            <a:prstDash val="solid"/>
            <a:miter lim="800000"/>
            <a:headEnd type="none" w="med" len="med"/>
            <a:tailEnd type="none" w="med" len="med"/>
          </a:ln>
          <a:effectLst/>
        </p:spPr>
        <p:txBody>
          <a:bodyPr vert="horz" wrap="square" lIns="182880" tIns="91440" rIns="182880" bIns="182880" numCol="1" rtlCol="0" anchor="ctr" anchorCtr="0" compatLnSpc="1">
            <a:prstTxWarp prst="textNoShape">
              <a:avLst/>
            </a:prstTxWarp>
            <a:noAutofit/>
          </a:bodyPr>
          <a:lstStyle>
            <a:defPPr>
              <a:defRPr lang="en-US"/>
            </a:defPPr>
            <a:lvl1pPr indent="0" algn="ctr" fontAlgn="base">
              <a:lnSpc>
                <a:spcPct val="90000"/>
              </a:lnSpc>
              <a:spcBef>
                <a:spcPts val="600"/>
              </a:spcBef>
              <a:spcAft>
                <a:spcPct val="0"/>
              </a:spcAft>
              <a:buClr>
                <a:schemeClr val="accent2"/>
              </a:buClr>
              <a:buSzPct val="90000"/>
              <a:buNone/>
              <a:defRPr kumimoji="0" sz="2000" b="1" i="0" u="none" strike="noStrike" cap="none" normalizeH="0" baseline="0">
                <a:ln>
                  <a:noFill/>
                </a:ln>
                <a:solidFill>
                  <a:schemeClr val="bg2"/>
                </a:solidFill>
                <a:effectLst/>
                <a:latin typeface="+mj-lt"/>
              </a:defRPr>
            </a:lvl1pPr>
            <a:lvl2pPr indent="0">
              <a:buNone/>
              <a:defRPr sz="2000" b="1"/>
            </a:lvl2pPr>
            <a:lvl3pPr indent="0">
              <a:buNone/>
              <a:defRPr b="1"/>
            </a:lvl3pPr>
            <a:lvl4pPr indent="0">
              <a:buNone/>
              <a:defRPr sz="1600" b="1"/>
            </a:lvl4pPr>
            <a:lvl5pPr indent="0">
              <a:buNone/>
              <a:defRPr sz="1600" b="1"/>
            </a:lvl5pPr>
            <a:lvl6pPr indent="0">
              <a:buNone/>
              <a:defRPr sz="1600" b="1"/>
            </a:lvl6pPr>
            <a:lvl7pPr indent="0">
              <a:buNone/>
              <a:defRPr sz="1600" b="1"/>
            </a:lvl7pPr>
            <a:lvl8pPr indent="0">
              <a:buNone/>
              <a:defRPr sz="1600" b="1"/>
            </a:lvl8pPr>
            <a:lvl9pPr indent="0">
              <a:buNone/>
              <a:defRPr sz="1600" b="1"/>
            </a:lvl9pPr>
          </a:lstStyle>
          <a:p>
            <a:pPr marL="0" marR="0" lvl="0" indent="0" algn="l" defTabSz="914400" rtl="0" eaLnBrk="1" fontAlgn="base" latinLnBrk="0" hangingPunct="1">
              <a:lnSpc>
                <a:spcPct val="100000"/>
              </a:lnSpc>
              <a:spcBef>
                <a:spcPts val="0"/>
              </a:spcBef>
              <a:spcAft>
                <a:spcPct val="0"/>
              </a:spcAft>
              <a:buClr>
                <a:srgbClr val="F69322"/>
              </a:buClr>
              <a:buSzPct val="90000"/>
              <a:buFontTx/>
              <a:buNone/>
              <a:tabLst/>
              <a:defRPr/>
            </a:pPr>
            <a:r>
              <a:rPr kumimoji="0" lang="en-US" sz="1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COVID</a:t>
            </a:r>
          </a:p>
        </p:txBody>
      </p:sp>
      <p:sp>
        <p:nvSpPr>
          <p:cNvPr id="53" name="Text Placeholder 4">
            <a:extLst>
              <a:ext uri="{FF2B5EF4-FFF2-40B4-BE49-F238E27FC236}">
                <a16:creationId xmlns:a16="http://schemas.microsoft.com/office/drawing/2014/main" id="{7ADA8B2F-E39E-4538-8AD0-79D922E3F625}"/>
              </a:ext>
            </a:extLst>
          </p:cNvPr>
          <p:cNvSpPr txBox="1">
            <a:spLocks/>
          </p:cNvSpPr>
          <p:nvPr/>
        </p:nvSpPr>
        <p:spPr bwMode="gray">
          <a:xfrm>
            <a:off x="8487467" y="1245982"/>
            <a:ext cx="2552757" cy="320039"/>
          </a:xfrm>
          <a:prstGeom prst="snip1Rect">
            <a:avLst>
              <a:gd name="adj" fmla="val 29185"/>
            </a:avLst>
          </a:prstGeom>
          <a:solidFill>
            <a:schemeClr val="tx2">
              <a:alpha val="80000"/>
            </a:schemeClr>
          </a:solidFill>
          <a:ln w="28575" cap="flat" cmpd="sng" algn="ctr">
            <a:noFill/>
            <a:prstDash val="solid"/>
            <a:miter lim="800000"/>
            <a:headEnd type="none" w="med" len="med"/>
            <a:tailEnd type="none" w="med" len="med"/>
          </a:ln>
          <a:effectLst/>
        </p:spPr>
        <p:txBody>
          <a:bodyPr vert="horz" wrap="square" lIns="182880" tIns="91440" rIns="182880" bIns="182880" numCol="1" rtlCol="0" anchor="ctr" anchorCtr="0" compatLnSpc="1">
            <a:prstTxWarp prst="textNoShape">
              <a:avLst/>
            </a:prstTxWarp>
            <a:noAutofit/>
          </a:bodyPr>
          <a:lstStyle>
            <a:defPPr>
              <a:defRPr lang="en-US"/>
            </a:defPPr>
            <a:lvl1pPr indent="0" algn="ctr" fontAlgn="base">
              <a:lnSpc>
                <a:spcPct val="90000"/>
              </a:lnSpc>
              <a:spcBef>
                <a:spcPts val="600"/>
              </a:spcBef>
              <a:spcAft>
                <a:spcPct val="0"/>
              </a:spcAft>
              <a:buClr>
                <a:schemeClr val="accent2"/>
              </a:buClr>
              <a:buSzPct val="90000"/>
              <a:buNone/>
              <a:defRPr kumimoji="0" sz="2000" b="1" i="0" u="none" strike="noStrike" cap="none" normalizeH="0" baseline="0">
                <a:ln>
                  <a:noFill/>
                </a:ln>
                <a:solidFill>
                  <a:schemeClr val="bg2"/>
                </a:solidFill>
                <a:effectLst/>
                <a:latin typeface="+mj-lt"/>
              </a:defRPr>
            </a:lvl1pPr>
            <a:lvl2pPr indent="0">
              <a:buNone/>
              <a:defRPr sz="2000" b="1"/>
            </a:lvl2pPr>
            <a:lvl3pPr indent="0">
              <a:buNone/>
              <a:defRPr b="1"/>
            </a:lvl3pPr>
            <a:lvl4pPr indent="0">
              <a:buNone/>
              <a:defRPr sz="1600" b="1"/>
            </a:lvl4pPr>
            <a:lvl5pPr indent="0">
              <a:buNone/>
              <a:defRPr sz="1600" b="1"/>
            </a:lvl5pPr>
            <a:lvl6pPr indent="0">
              <a:buNone/>
              <a:defRPr sz="1600" b="1"/>
            </a:lvl6pPr>
            <a:lvl7pPr indent="0">
              <a:buNone/>
              <a:defRPr sz="1600" b="1"/>
            </a:lvl7pPr>
            <a:lvl8pPr indent="0">
              <a:buNone/>
              <a:defRPr sz="1600" b="1"/>
            </a:lvl8pPr>
            <a:lvl9pPr indent="0">
              <a:buNone/>
              <a:defRPr sz="1600" b="1"/>
            </a:lvl9pPr>
          </a:lstStyle>
          <a:p>
            <a:pPr marL="0" marR="0" lvl="0" indent="0" algn="l" defTabSz="914400" rtl="0" eaLnBrk="1" fontAlgn="base" latinLnBrk="0" hangingPunct="1">
              <a:lnSpc>
                <a:spcPct val="100000"/>
              </a:lnSpc>
              <a:spcBef>
                <a:spcPts val="0"/>
              </a:spcBef>
              <a:spcAft>
                <a:spcPct val="0"/>
              </a:spcAft>
              <a:buClr>
                <a:srgbClr val="F69322"/>
              </a:buClr>
              <a:buSzPct val="90000"/>
              <a:buFontTx/>
              <a:buNone/>
              <a:tabLst/>
              <a:defRPr/>
            </a:pPr>
            <a:r>
              <a:rPr kumimoji="0" lang="en-US" sz="1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Economics</a:t>
            </a:r>
          </a:p>
        </p:txBody>
      </p:sp>
      <p:sp>
        <p:nvSpPr>
          <p:cNvPr id="54" name="Text Placeholder 4">
            <a:extLst>
              <a:ext uri="{FF2B5EF4-FFF2-40B4-BE49-F238E27FC236}">
                <a16:creationId xmlns:a16="http://schemas.microsoft.com/office/drawing/2014/main" id="{294862B9-3B28-4947-B06A-038E537CB1CE}"/>
              </a:ext>
            </a:extLst>
          </p:cNvPr>
          <p:cNvSpPr txBox="1">
            <a:spLocks/>
          </p:cNvSpPr>
          <p:nvPr/>
        </p:nvSpPr>
        <p:spPr bwMode="gray">
          <a:xfrm>
            <a:off x="159832" y="5695273"/>
            <a:ext cx="2552757" cy="320039"/>
          </a:xfrm>
          <a:prstGeom prst="snip1Rect">
            <a:avLst>
              <a:gd name="adj" fmla="val 29185"/>
            </a:avLst>
          </a:prstGeom>
          <a:solidFill>
            <a:schemeClr val="accent2">
              <a:alpha val="80000"/>
            </a:schemeClr>
          </a:solidFill>
          <a:ln w="28575" cap="flat" cmpd="sng" algn="ctr">
            <a:noFill/>
            <a:prstDash val="solid"/>
            <a:miter lim="800000"/>
            <a:headEnd type="none" w="med" len="med"/>
            <a:tailEnd type="none" w="med" len="med"/>
          </a:ln>
          <a:effectLst/>
        </p:spPr>
        <p:txBody>
          <a:bodyPr vert="horz" wrap="square" lIns="182880" tIns="91440" rIns="182880" bIns="182880" numCol="1" rtlCol="0" anchor="ctr" anchorCtr="0" compatLnSpc="1">
            <a:prstTxWarp prst="textNoShape">
              <a:avLst/>
            </a:prstTxWarp>
            <a:noAutofit/>
          </a:bodyPr>
          <a:lstStyle>
            <a:defPPr>
              <a:defRPr lang="en-US"/>
            </a:defPPr>
            <a:lvl1pPr indent="0" algn="ctr" fontAlgn="base">
              <a:lnSpc>
                <a:spcPct val="90000"/>
              </a:lnSpc>
              <a:spcBef>
                <a:spcPts val="600"/>
              </a:spcBef>
              <a:spcAft>
                <a:spcPct val="0"/>
              </a:spcAft>
              <a:buClr>
                <a:schemeClr val="accent2"/>
              </a:buClr>
              <a:buSzPct val="90000"/>
              <a:buNone/>
              <a:defRPr kumimoji="0" sz="2000" b="1" i="0" u="none" strike="noStrike" cap="none" normalizeH="0" baseline="0">
                <a:ln>
                  <a:noFill/>
                </a:ln>
                <a:solidFill>
                  <a:schemeClr val="bg2"/>
                </a:solidFill>
                <a:effectLst/>
                <a:latin typeface="+mj-lt"/>
              </a:defRPr>
            </a:lvl1pPr>
            <a:lvl2pPr indent="0">
              <a:buNone/>
              <a:defRPr sz="2000" b="1"/>
            </a:lvl2pPr>
            <a:lvl3pPr indent="0">
              <a:buNone/>
              <a:defRPr b="1"/>
            </a:lvl3pPr>
            <a:lvl4pPr indent="0">
              <a:buNone/>
              <a:defRPr sz="1600" b="1"/>
            </a:lvl4pPr>
            <a:lvl5pPr indent="0">
              <a:buNone/>
              <a:defRPr sz="1600" b="1"/>
            </a:lvl5pPr>
            <a:lvl6pPr indent="0">
              <a:buNone/>
              <a:defRPr sz="1600" b="1"/>
            </a:lvl6pPr>
            <a:lvl7pPr indent="0">
              <a:buNone/>
              <a:defRPr sz="1600" b="1"/>
            </a:lvl7pPr>
            <a:lvl8pPr indent="0">
              <a:buNone/>
              <a:defRPr sz="1600" b="1"/>
            </a:lvl8pPr>
            <a:lvl9pPr indent="0">
              <a:buNone/>
              <a:defRPr sz="1600" b="1"/>
            </a:lvl9pPr>
          </a:lstStyle>
          <a:p>
            <a:pPr marL="0" marR="0" lvl="0" indent="0" algn="l" defTabSz="914400" rtl="0" eaLnBrk="1" fontAlgn="base" latinLnBrk="0" hangingPunct="1">
              <a:lnSpc>
                <a:spcPct val="100000"/>
              </a:lnSpc>
              <a:spcBef>
                <a:spcPts val="0"/>
              </a:spcBef>
              <a:spcAft>
                <a:spcPct val="0"/>
              </a:spcAft>
              <a:buClr>
                <a:srgbClr val="F69322"/>
              </a:buClr>
              <a:buSzPct val="90000"/>
              <a:buFontTx/>
              <a:buNone/>
              <a:tabLst/>
              <a:defRPr/>
            </a:pPr>
            <a:r>
              <a:rPr kumimoji="0" lang="en-US" sz="1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Geopolitical</a:t>
            </a:r>
          </a:p>
        </p:txBody>
      </p:sp>
      <p:sp>
        <p:nvSpPr>
          <p:cNvPr id="55" name="Text Placeholder 4">
            <a:extLst>
              <a:ext uri="{FF2B5EF4-FFF2-40B4-BE49-F238E27FC236}">
                <a16:creationId xmlns:a16="http://schemas.microsoft.com/office/drawing/2014/main" id="{5437ADA3-8BEB-4FC6-A4F8-9B84CD0170DC}"/>
              </a:ext>
            </a:extLst>
          </p:cNvPr>
          <p:cNvSpPr txBox="1">
            <a:spLocks/>
          </p:cNvSpPr>
          <p:nvPr/>
        </p:nvSpPr>
        <p:spPr bwMode="gray">
          <a:xfrm>
            <a:off x="4024195" y="5695273"/>
            <a:ext cx="2552757" cy="320039"/>
          </a:xfrm>
          <a:prstGeom prst="snip1Rect">
            <a:avLst>
              <a:gd name="adj" fmla="val 29185"/>
            </a:avLst>
          </a:prstGeom>
          <a:solidFill>
            <a:schemeClr val="accent6">
              <a:alpha val="80000"/>
            </a:schemeClr>
          </a:solidFill>
          <a:ln w="28575" cap="flat" cmpd="sng" algn="ctr">
            <a:noFill/>
            <a:prstDash val="solid"/>
            <a:miter lim="800000"/>
            <a:headEnd type="none" w="med" len="med"/>
            <a:tailEnd type="none" w="med" len="med"/>
          </a:ln>
          <a:effectLst/>
        </p:spPr>
        <p:txBody>
          <a:bodyPr vert="horz" wrap="square" lIns="182880" tIns="91440" rIns="182880" bIns="182880" numCol="1" rtlCol="0" anchor="ctr" anchorCtr="0" compatLnSpc="1">
            <a:prstTxWarp prst="textNoShape">
              <a:avLst/>
            </a:prstTxWarp>
            <a:noAutofit/>
          </a:bodyPr>
          <a:lstStyle>
            <a:defPPr>
              <a:defRPr lang="en-US"/>
            </a:defPPr>
            <a:lvl1pPr indent="0" algn="ctr" fontAlgn="base">
              <a:lnSpc>
                <a:spcPct val="90000"/>
              </a:lnSpc>
              <a:spcBef>
                <a:spcPts val="600"/>
              </a:spcBef>
              <a:spcAft>
                <a:spcPct val="0"/>
              </a:spcAft>
              <a:buClr>
                <a:schemeClr val="accent2"/>
              </a:buClr>
              <a:buSzPct val="90000"/>
              <a:buNone/>
              <a:defRPr kumimoji="0" sz="2000" b="1" i="0" u="none" strike="noStrike" cap="none" normalizeH="0" baseline="0">
                <a:ln>
                  <a:noFill/>
                </a:ln>
                <a:solidFill>
                  <a:schemeClr val="bg2"/>
                </a:solidFill>
                <a:effectLst/>
                <a:latin typeface="+mj-lt"/>
              </a:defRPr>
            </a:lvl1pPr>
            <a:lvl2pPr indent="0">
              <a:buNone/>
              <a:defRPr sz="2000" b="1"/>
            </a:lvl2pPr>
            <a:lvl3pPr indent="0">
              <a:buNone/>
              <a:defRPr b="1"/>
            </a:lvl3pPr>
            <a:lvl4pPr indent="0">
              <a:buNone/>
              <a:defRPr sz="1600" b="1"/>
            </a:lvl4pPr>
            <a:lvl5pPr indent="0">
              <a:buNone/>
              <a:defRPr sz="1600" b="1"/>
            </a:lvl5pPr>
            <a:lvl6pPr indent="0">
              <a:buNone/>
              <a:defRPr sz="1600" b="1"/>
            </a:lvl6pPr>
            <a:lvl7pPr indent="0">
              <a:buNone/>
              <a:defRPr sz="1600" b="1"/>
            </a:lvl7pPr>
            <a:lvl8pPr indent="0">
              <a:buNone/>
              <a:defRPr sz="1600" b="1"/>
            </a:lvl8pPr>
            <a:lvl9pPr indent="0">
              <a:buNone/>
              <a:defRPr sz="1600" b="1"/>
            </a:lvl9pPr>
          </a:lstStyle>
          <a:p>
            <a:pPr marL="0" marR="0" lvl="0" indent="0" algn="l" defTabSz="914400" rtl="0" eaLnBrk="1" fontAlgn="base" latinLnBrk="0" hangingPunct="1">
              <a:lnSpc>
                <a:spcPct val="100000"/>
              </a:lnSpc>
              <a:spcBef>
                <a:spcPts val="0"/>
              </a:spcBef>
              <a:spcAft>
                <a:spcPct val="0"/>
              </a:spcAft>
              <a:buClr>
                <a:srgbClr val="F69322"/>
              </a:buClr>
              <a:buSzPct val="90000"/>
              <a:buFontTx/>
              <a:buNone/>
              <a:tabLst/>
              <a:defRPr/>
            </a:pPr>
            <a:r>
              <a:rPr kumimoji="0" lang="en-US" sz="1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Social Unrest</a:t>
            </a:r>
          </a:p>
        </p:txBody>
      </p:sp>
      <p:sp>
        <p:nvSpPr>
          <p:cNvPr id="56" name="Text Placeholder 4">
            <a:extLst>
              <a:ext uri="{FF2B5EF4-FFF2-40B4-BE49-F238E27FC236}">
                <a16:creationId xmlns:a16="http://schemas.microsoft.com/office/drawing/2014/main" id="{FEC60953-D191-481E-A143-9B20E851FCCA}"/>
              </a:ext>
            </a:extLst>
          </p:cNvPr>
          <p:cNvSpPr txBox="1">
            <a:spLocks/>
          </p:cNvSpPr>
          <p:nvPr/>
        </p:nvSpPr>
        <p:spPr bwMode="gray">
          <a:xfrm>
            <a:off x="8487467" y="5695273"/>
            <a:ext cx="2552757" cy="320039"/>
          </a:xfrm>
          <a:prstGeom prst="snip1Rect">
            <a:avLst>
              <a:gd name="adj" fmla="val 29185"/>
            </a:avLst>
          </a:prstGeom>
          <a:solidFill>
            <a:schemeClr val="accent4">
              <a:alpha val="80000"/>
            </a:schemeClr>
          </a:solidFill>
          <a:ln w="28575" cap="flat" cmpd="sng" algn="ctr">
            <a:noFill/>
            <a:prstDash val="solid"/>
            <a:miter lim="800000"/>
            <a:headEnd type="none" w="med" len="med"/>
            <a:tailEnd type="none" w="med" len="med"/>
          </a:ln>
          <a:effectLst/>
        </p:spPr>
        <p:txBody>
          <a:bodyPr vert="horz" wrap="square" lIns="182880" tIns="91440" rIns="182880" bIns="182880" numCol="1" rtlCol="0" anchor="ctr" anchorCtr="0" compatLnSpc="1">
            <a:prstTxWarp prst="textNoShape">
              <a:avLst/>
            </a:prstTxWarp>
            <a:noAutofit/>
          </a:bodyPr>
          <a:lstStyle>
            <a:defPPr>
              <a:defRPr lang="en-US"/>
            </a:defPPr>
            <a:lvl1pPr indent="0" algn="ctr" fontAlgn="base">
              <a:lnSpc>
                <a:spcPct val="90000"/>
              </a:lnSpc>
              <a:spcBef>
                <a:spcPts val="600"/>
              </a:spcBef>
              <a:spcAft>
                <a:spcPct val="0"/>
              </a:spcAft>
              <a:buClr>
                <a:schemeClr val="accent2"/>
              </a:buClr>
              <a:buSzPct val="90000"/>
              <a:buNone/>
              <a:defRPr kumimoji="0" sz="2000" b="1" i="0" u="none" strike="noStrike" cap="none" normalizeH="0" baseline="0">
                <a:ln>
                  <a:noFill/>
                </a:ln>
                <a:solidFill>
                  <a:schemeClr val="bg2"/>
                </a:solidFill>
                <a:effectLst/>
                <a:latin typeface="+mj-lt"/>
              </a:defRPr>
            </a:lvl1pPr>
            <a:lvl2pPr indent="0">
              <a:buNone/>
              <a:defRPr sz="2000" b="1"/>
            </a:lvl2pPr>
            <a:lvl3pPr indent="0">
              <a:buNone/>
              <a:defRPr b="1"/>
            </a:lvl3pPr>
            <a:lvl4pPr indent="0">
              <a:buNone/>
              <a:defRPr sz="1600" b="1"/>
            </a:lvl4pPr>
            <a:lvl5pPr indent="0">
              <a:buNone/>
              <a:defRPr sz="1600" b="1"/>
            </a:lvl5pPr>
            <a:lvl6pPr indent="0">
              <a:buNone/>
              <a:defRPr sz="1600" b="1"/>
            </a:lvl6pPr>
            <a:lvl7pPr indent="0">
              <a:buNone/>
              <a:defRPr sz="1600" b="1"/>
            </a:lvl7pPr>
            <a:lvl8pPr indent="0">
              <a:buNone/>
              <a:defRPr sz="1600" b="1"/>
            </a:lvl8pPr>
            <a:lvl9pPr indent="0">
              <a:buNone/>
              <a:defRPr sz="1600" b="1"/>
            </a:lvl9pPr>
          </a:lstStyle>
          <a:p>
            <a:pPr marL="0" marR="0" lvl="0" indent="0" algn="l" defTabSz="914400" rtl="0" eaLnBrk="1" fontAlgn="base" latinLnBrk="0" hangingPunct="1">
              <a:lnSpc>
                <a:spcPct val="100000"/>
              </a:lnSpc>
              <a:spcBef>
                <a:spcPts val="0"/>
              </a:spcBef>
              <a:spcAft>
                <a:spcPct val="0"/>
              </a:spcAft>
              <a:buClr>
                <a:srgbClr val="F69322"/>
              </a:buClr>
              <a:buSzPct val="90000"/>
              <a:buFontTx/>
              <a:buNone/>
              <a:tabLst/>
              <a:defRPr/>
            </a:pPr>
            <a:r>
              <a:rPr kumimoji="0" lang="en-US" sz="1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Technology</a:t>
            </a:r>
          </a:p>
        </p:txBody>
      </p:sp>
    </p:spTree>
    <p:extLst>
      <p:ext uri="{BB962C8B-B14F-4D97-AF65-F5344CB8AC3E}">
        <p14:creationId xmlns:p14="http://schemas.microsoft.com/office/powerpoint/2010/main" val="24475813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500"/>
                                        <p:tgtEl>
                                          <p:spTgt spid="3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500"/>
                                        <p:tgtEl>
                                          <p:spTgt spid="51"/>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48"/>
                                        </p:tgtEl>
                                        <p:attrNameLst>
                                          <p:attrName>style.visibility</p:attrName>
                                        </p:attrNameLst>
                                      </p:cBhvr>
                                      <p:to>
                                        <p:strVal val="visible"/>
                                      </p:to>
                                    </p:set>
                                    <p:animEffect transition="in" filter="fade">
                                      <p:cBhvr>
                                        <p:cTn id="15" dur="500"/>
                                        <p:tgtEl>
                                          <p:spTgt spid="48"/>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52"/>
                                        </p:tgtEl>
                                        <p:attrNameLst>
                                          <p:attrName>style.visibility</p:attrName>
                                        </p:attrNameLst>
                                      </p:cBhvr>
                                      <p:to>
                                        <p:strVal val="visible"/>
                                      </p:to>
                                    </p:set>
                                    <p:animEffect transition="in" filter="fade">
                                      <p:cBhvr>
                                        <p:cTn id="19" dur="500"/>
                                        <p:tgtEl>
                                          <p:spTgt spid="52"/>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36"/>
                                        </p:tgtEl>
                                        <p:attrNameLst>
                                          <p:attrName>style.visibility</p:attrName>
                                        </p:attrNameLst>
                                      </p:cBhvr>
                                      <p:to>
                                        <p:strVal val="visible"/>
                                      </p:to>
                                    </p:set>
                                    <p:animEffect transition="in" filter="fade">
                                      <p:cBhvr>
                                        <p:cTn id="23" dur="500"/>
                                        <p:tgtEl>
                                          <p:spTgt spid="36"/>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53"/>
                                        </p:tgtEl>
                                        <p:attrNameLst>
                                          <p:attrName>style.visibility</p:attrName>
                                        </p:attrNameLst>
                                      </p:cBhvr>
                                      <p:to>
                                        <p:strVal val="visible"/>
                                      </p:to>
                                    </p:set>
                                    <p:animEffect transition="in" filter="fade">
                                      <p:cBhvr>
                                        <p:cTn id="27" dur="500"/>
                                        <p:tgtEl>
                                          <p:spTgt spid="53"/>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fade">
                                      <p:cBhvr>
                                        <p:cTn id="31" dur="500"/>
                                        <p:tgtEl>
                                          <p:spTgt spid="34"/>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56"/>
                                        </p:tgtEl>
                                        <p:attrNameLst>
                                          <p:attrName>style.visibility</p:attrName>
                                        </p:attrNameLst>
                                      </p:cBhvr>
                                      <p:to>
                                        <p:strVal val="visible"/>
                                      </p:to>
                                    </p:set>
                                    <p:animEffect transition="in" filter="fade">
                                      <p:cBhvr>
                                        <p:cTn id="35" dur="500"/>
                                        <p:tgtEl>
                                          <p:spTgt spid="56"/>
                                        </p:tgtEl>
                                      </p:cBhvr>
                                    </p:animEffect>
                                  </p:childTnLst>
                                </p:cTn>
                              </p:par>
                            </p:childTnLst>
                          </p:cTn>
                        </p:par>
                        <p:par>
                          <p:cTn id="36" fill="hold">
                            <p:stCondLst>
                              <p:cond delay="4000"/>
                            </p:stCondLst>
                            <p:childTnLst>
                              <p:par>
                                <p:cTn id="37" presetID="10" presetClass="entr" presetSubtype="0" fill="hold"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fade">
                                      <p:cBhvr>
                                        <p:cTn id="39" dur="500"/>
                                        <p:tgtEl>
                                          <p:spTgt spid="50"/>
                                        </p:tgtEl>
                                      </p:cBhvr>
                                    </p:animEffect>
                                  </p:childTnLst>
                                </p:cTn>
                              </p:par>
                            </p:childTnLst>
                          </p:cTn>
                        </p:par>
                        <p:par>
                          <p:cTn id="40" fill="hold">
                            <p:stCondLst>
                              <p:cond delay="4500"/>
                            </p:stCondLst>
                            <p:childTnLst>
                              <p:par>
                                <p:cTn id="41" presetID="10" presetClass="entr" presetSubtype="0" fill="hold" grpId="0" nodeType="afterEffect">
                                  <p:stCondLst>
                                    <p:cond delay="0"/>
                                  </p:stCondLst>
                                  <p:childTnLst>
                                    <p:set>
                                      <p:cBhvr>
                                        <p:cTn id="42" dur="1" fill="hold">
                                          <p:stCondLst>
                                            <p:cond delay="0"/>
                                          </p:stCondLst>
                                        </p:cTn>
                                        <p:tgtEl>
                                          <p:spTgt spid="55"/>
                                        </p:tgtEl>
                                        <p:attrNameLst>
                                          <p:attrName>style.visibility</p:attrName>
                                        </p:attrNameLst>
                                      </p:cBhvr>
                                      <p:to>
                                        <p:strVal val="visible"/>
                                      </p:to>
                                    </p:set>
                                    <p:animEffect transition="in" filter="fade">
                                      <p:cBhvr>
                                        <p:cTn id="43" dur="500"/>
                                        <p:tgtEl>
                                          <p:spTgt spid="55"/>
                                        </p:tgtEl>
                                      </p:cBhvr>
                                    </p:animEffect>
                                  </p:childTnLst>
                                </p:cTn>
                              </p:par>
                            </p:childTnLst>
                          </p:cTn>
                        </p:par>
                        <p:par>
                          <p:cTn id="44" fill="hold">
                            <p:stCondLst>
                              <p:cond delay="5000"/>
                            </p:stCondLst>
                            <p:childTnLst>
                              <p:par>
                                <p:cTn id="45" presetID="10" presetClass="entr" presetSubtype="0" fill="hold"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fade">
                                      <p:cBhvr>
                                        <p:cTn id="47" dur="500"/>
                                        <p:tgtEl>
                                          <p:spTgt spid="37"/>
                                        </p:tgtEl>
                                      </p:cBhvr>
                                    </p:animEffect>
                                  </p:childTnLst>
                                </p:cTn>
                              </p:par>
                            </p:childTnLst>
                          </p:cTn>
                        </p:par>
                        <p:par>
                          <p:cTn id="48" fill="hold">
                            <p:stCondLst>
                              <p:cond delay="5500"/>
                            </p:stCondLst>
                            <p:childTnLst>
                              <p:par>
                                <p:cTn id="49" presetID="10" presetClass="entr" presetSubtype="0" fill="hold" grpId="0" nodeType="afterEffect">
                                  <p:stCondLst>
                                    <p:cond delay="0"/>
                                  </p:stCondLst>
                                  <p:childTnLst>
                                    <p:set>
                                      <p:cBhvr>
                                        <p:cTn id="50" dur="1" fill="hold">
                                          <p:stCondLst>
                                            <p:cond delay="0"/>
                                          </p:stCondLst>
                                        </p:cTn>
                                        <p:tgtEl>
                                          <p:spTgt spid="54"/>
                                        </p:tgtEl>
                                        <p:attrNameLst>
                                          <p:attrName>style.visibility</p:attrName>
                                        </p:attrNameLst>
                                      </p:cBhvr>
                                      <p:to>
                                        <p:strVal val="visible"/>
                                      </p:to>
                                    </p:set>
                                    <p:animEffect transition="in" filter="fade">
                                      <p:cBhvr>
                                        <p:cTn id="51" dur="500"/>
                                        <p:tgtEl>
                                          <p:spTgt spid="54"/>
                                        </p:tgtEl>
                                      </p:cBhvr>
                                    </p:animEffect>
                                  </p:childTnLst>
                                </p:cTn>
                              </p:par>
                            </p:childTnLst>
                          </p:cTn>
                        </p:par>
                        <p:par>
                          <p:cTn id="52" fill="hold">
                            <p:stCondLst>
                              <p:cond delay="6000"/>
                            </p:stCondLst>
                            <p:childTnLst>
                              <p:par>
                                <p:cTn id="53" presetID="53" presetClass="entr" presetSubtype="16" fill="hold" grpId="0" nodeType="afterEffect">
                                  <p:stCondLst>
                                    <p:cond delay="0"/>
                                  </p:stCondLst>
                                  <p:childTnLst>
                                    <p:set>
                                      <p:cBhvr>
                                        <p:cTn id="54" dur="1" fill="hold">
                                          <p:stCondLst>
                                            <p:cond delay="0"/>
                                          </p:stCondLst>
                                        </p:cTn>
                                        <p:tgtEl>
                                          <p:spTgt spid="42"/>
                                        </p:tgtEl>
                                        <p:attrNameLst>
                                          <p:attrName>style.visibility</p:attrName>
                                        </p:attrNameLst>
                                      </p:cBhvr>
                                      <p:to>
                                        <p:strVal val="visible"/>
                                      </p:to>
                                    </p:set>
                                    <p:anim calcmode="lin" valueType="num">
                                      <p:cBhvr>
                                        <p:cTn id="55" dur="500" fill="hold"/>
                                        <p:tgtEl>
                                          <p:spTgt spid="42"/>
                                        </p:tgtEl>
                                        <p:attrNameLst>
                                          <p:attrName>ppt_w</p:attrName>
                                        </p:attrNameLst>
                                      </p:cBhvr>
                                      <p:tavLst>
                                        <p:tav tm="0">
                                          <p:val>
                                            <p:fltVal val="0"/>
                                          </p:val>
                                        </p:tav>
                                        <p:tav tm="100000">
                                          <p:val>
                                            <p:strVal val="#ppt_w"/>
                                          </p:val>
                                        </p:tav>
                                      </p:tavLst>
                                    </p:anim>
                                    <p:anim calcmode="lin" valueType="num">
                                      <p:cBhvr>
                                        <p:cTn id="56" dur="500" fill="hold"/>
                                        <p:tgtEl>
                                          <p:spTgt spid="42"/>
                                        </p:tgtEl>
                                        <p:attrNameLst>
                                          <p:attrName>ppt_h</p:attrName>
                                        </p:attrNameLst>
                                      </p:cBhvr>
                                      <p:tavLst>
                                        <p:tav tm="0">
                                          <p:val>
                                            <p:fltVal val="0"/>
                                          </p:val>
                                        </p:tav>
                                        <p:tav tm="100000">
                                          <p:val>
                                            <p:strVal val="#ppt_h"/>
                                          </p:val>
                                        </p:tav>
                                      </p:tavLst>
                                    </p:anim>
                                    <p:animEffect transition="in" filter="fade">
                                      <p:cBhvr>
                                        <p:cTn id="57"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51" grpId="0" animBg="1"/>
      <p:bldP spid="52" grpId="0" animBg="1"/>
      <p:bldP spid="53" grpId="0" animBg="1"/>
      <p:bldP spid="54" grpId="0" animBg="1"/>
      <p:bldP spid="55" grpId="0" animBg="1"/>
      <p:bldP spid="5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660726014"/>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FF2892D1-0F18-40DB-AE12-2F196C1E770B}"/>
              </a:ext>
            </a:extLst>
          </p:cNvPr>
          <p:cNvGrpSpPr/>
          <p:nvPr/>
        </p:nvGrpSpPr>
        <p:grpSpPr>
          <a:xfrm>
            <a:off x="9743529" y="1100481"/>
            <a:ext cx="2448471" cy="4676376"/>
            <a:chOff x="9743529" y="1100481"/>
            <a:chExt cx="2448471" cy="4676376"/>
          </a:xfrm>
        </p:grpSpPr>
        <p:pic>
          <p:nvPicPr>
            <p:cNvPr id="9" name="Picture 8" descr="A group of people posing for the camera&#10;&#10;Description automatically generated">
              <a:extLst>
                <a:ext uri="{FF2B5EF4-FFF2-40B4-BE49-F238E27FC236}">
                  <a16:creationId xmlns:a16="http://schemas.microsoft.com/office/drawing/2014/main" id="{7138A6ED-D61F-4DB1-852A-7D20230041D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9743529" y="1826649"/>
              <a:ext cx="2448471" cy="3950208"/>
            </a:xfrm>
            <a:prstGeom prst="rect">
              <a:avLst/>
            </a:prstGeom>
          </p:spPr>
        </p:pic>
        <p:sp>
          <p:nvSpPr>
            <p:cNvPr id="26" name="Text Placeholder 4">
              <a:extLst>
                <a:ext uri="{FF2B5EF4-FFF2-40B4-BE49-F238E27FC236}">
                  <a16:creationId xmlns:a16="http://schemas.microsoft.com/office/drawing/2014/main" id="{9F3A2D94-6135-49EA-8001-B82F2A617561}"/>
                </a:ext>
              </a:extLst>
            </p:cNvPr>
            <p:cNvSpPr txBox="1">
              <a:spLocks/>
            </p:cNvSpPr>
            <p:nvPr/>
          </p:nvSpPr>
          <p:spPr bwMode="gray">
            <a:xfrm>
              <a:off x="9743529" y="1100481"/>
              <a:ext cx="2448471" cy="753476"/>
            </a:xfrm>
            <a:prstGeom prst="snip1Rect">
              <a:avLst>
                <a:gd name="adj" fmla="val 29185"/>
              </a:avLst>
            </a:prstGeom>
            <a:solidFill>
              <a:schemeClr val="accent6"/>
            </a:solidFill>
            <a:ln w="28575" cap="flat" cmpd="sng" algn="ctr">
              <a:noFill/>
              <a:prstDash val="solid"/>
              <a:miter lim="800000"/>
              <a:headEnd type="none" w="med" len="med"/>
              <a:tailEnd type="none" w="med" len="med"/>
            </a:ln>
            <a:effectLst/>
          </p:spPr>
          <p:txBody>
            <a:bodyPr vert="horz" wrap="square" lIns="182880" tIns="91440" rIns="182880" bIns="182880" numCol="1" rtlCol="0" anchor="ctr" anchorCtr="0" compatLnSpc="1">
              <a:prstTxWarp prst="textNoShape">
                <a:avLst/>
              </a:prstTxWarp>
              <a:noAutofit/>
            </a:bodyPr>
            <a:lstStyle>
              <a:defPPr>
                <a:defRPr lang="en-US"/>
              </a:defPPr>
              <a:lvl1pPr indent="0" algn="ctr" fontAlgn="base">
                <a:lnSpc>
                  <a:spcPct val="90000"/>
                </a:lnSpc>
                <a:spcBef>
                  <a:spcPts val="600"/>
                </a:spcBef>
                <a:spcAft>
                  <a:spcPct val="0"/>
                </a:spcAft>
                <a:buClr>
                  <a:schemeClr val="accent2"/>
                </a:buClr>
                <a:buSzPct val="90000"/>
                <a:buNone/>
                <a:defRPr kumimoji="0" sz="2000" b="1" i="0" u="none" strike="noStrike" cap="none" normalizeH="0" baseline="0">
                  <a:ln>
                    <a:noFill/>
                  </a:ln>
                  <a:solidFill>
                    <a:schemeClr val="bg2"/>
                  </a:solidFill>
                  <a:effectLst/>
                  <a:latin typeface="+mj-lt"/>
                </a:defRPr>
              </a:lvl1pPr>
              <a:lvl2pPr indent="0">
                <a:buNone/>
                <a:defRPr sz="2000" b="1"/>
              </a:lvl2pPr>
              <a:lvl3pPr indent="0">
                <a:buNone/>
                <a:defRPr b="1"/>
              </a:lvl3pPr>
              <a:lvl4pPr indent="0">
                <a:buNone/>
                <a:defRPr sz="1600" b="1"/>
              </a:lvl4pPr>
              <a:lvl5pPr indent="0">
                <a:buNone/>
                <a:defRPr sz="1600" b="1"/>
              </a:lvl5pPr>
              <a:lvl6pPr indent="0">
                <a:buNone/>
                <a:defRPr sz="1600" b="1"/>
              </a:lvl6pPr>
              <a:lvl7pPr indent="0">
                <a:buNone/>
                <a:defRPr sz="1600" b="1"/>
              </a:lvl7pPr>
              <a:lvl8pPr indent="0">
                <a:buNone/>
                <a:defRPr sz="1600" b="1"/>
              </a:lvl8pPr>
              <a:lvl9pPr indent="0">
                <a:buNone/>
                <a:defRPr sz="1600" b="1"/>
              </a:lvl9pPr>
            </a:lstStyle>
            <a:p>
              <a:pPr marL="0" marR="0" lvl="0" indent="0" algn="l" defTabSz="914400" rtl="0" eaLnBrk="1" fontAlgn="base" latinLnBrk="0" hangingPunct="1">
                <a:lnSpc>
                  <a:spcPct val="90000"/>
                </a:lnSpc>
                <a:spcBef>
                  <a:spcPts val="0"/>
                </a:spcBef>
                <a:spcAft>
                  <a:spcPct val="0"/>
                </a:spcAft>
                <a:buClr>
                  <a:srgbClr val="ED7D31"/>
                </a:buClr>
                <a:buSzPct val="90000"/>
                <a:buFontTx/>
                <a:buNone/>
                <a:tabLst/>
                <a:defRPr/>
              </a:pPr>
              <a:r>
                <a:rPr kumimoji="0" lang="en-US" sz="22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Fairness &amp; Equality</a:t>
              </a:r>
            </a:p>
          </p:txBody>
        </p:sp>
      </p:grpSp>
      <p:sp>
        <p:nvSpPr>
          <p:cNvPr id="6" name="Title 5">
            <a:extLst>
              <a:ext uri="{FF2B5EF4-FFF2-40B4-BE49-F238E27FC236}">
                <a16:creationId xmlns:a16="http://schemas.microsoft.com/office/drawing/2014/main" id="{AD05E6CD-58A5-439B-AAAE-14D2F7070AE3}"/>
              </a:ext>
            </a:extLst>
          </p:cNvPr>
          <p:cNvSpPr>
            <a:spLocks noGrp="1"/>
          </p:cNvSpPr>
          <p:nvPr>
            <p:ph type="title"/>
          </p:nvPr>
        </p:nvSpPr>
        <p:spPr/>
        <p:txBody>
          <a:bodyPr/>
          <a:lstStyle/>
          <a:p>
            <a:r>
              <a:rPr lang="en-US" dirty="0"/>
              <a:t>A New Milestone for Measuring Success</a:t>
            </a:r>
          </a:p>
        </p:txBody>
      </p:sp>
      <p:grpSp>
        <p:nvGrpSpPr>
          <p:cNvPr id="7" name="Group 6">
            <a:extLst>
              <a:ext uri="{FF2B5EF4-FFF2-40B4-BE49-F238E27FC236}">
                <a16:creationId xmlns:a16="http://schemas.microsoft.com/office/drawing/2014/main" id="{E94956CA-7E77-4C38-9FA8-A563F0DD7448}"/>
              </a:ext>
            </a:extLst>
          </p:cNvPr>
          <p:cNvGrpSpPr/>
          <p:nvPr/>
        </p:nvGrpSpPr>
        <p:grpSpPr>
          <a:xfrm>
            <a:off x="4871765" y="1100481"/>
            <a:ext cx="2445422" cy="4676375"/>
            <a:chOff x="4871765" y="1100481"/>
            <a:chExt cx="2445422" cy="4676375"/>
          </a:xfrm>
        </p:grpSpPr>
        <p:pic>
          <p:nvPicPr>
            <p:cNvPr id="12" name="Picture 11" descr="A picture containing metalware&#10;&#10;Description automatically generated">
              <a:extLst>
                <a:ext uri="{FF2B5EF4-FFF2-40B4-BE49-F238E27FC236}">
                  <a16:creationId xmlns:a16="http://schemas.microsoft.com/office/drawing/2014/main" id="{7D2D23F7-B9A9-483C-9787-CB98B447164A}"/>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4871765" y="1826648"/>
              <a:ext cx="2445421" cy="3950208"/>
            </a:xfrm>
            <a:prstGeom prst="rect">
              <a:avLst/>
            </a:prstGeom>
          </p:spPr>
        </p:pic>
        <p:sp>
          <p:nvSpPr>
            <p:cNvPr id="13" name="Text Placeholder 4">
              <a:extLst>
                <a:ext uri="{FF2B5EF4-FFF2-40B4-BE49-F238E27FC236}">
                  <a16:creationId xmlns:a16="http://schemas.microsoft.com/office/drawing/2014/main" id="{DC255597-00AC-46E5-A8C6-741C1EF3EE06}"/>
                </a:ext>
              </a:extLst>
            </p:cNvPr>
            <p:cNvSpPr txBox="1">
              <a:spLocks/>
            </p:cNvSpPr>
            <p:nvPr/>
          </p:nvSpPr>
          <p:spPr bwMode="gray">
            <a:xfrm>
              <a:off x="4871765" y="1100481"/>
              <a:ext cx="2445422" cy="753476"/>
            </a:xfrm>
            <a:prstGeom prst="snip1Rect">
              <a:avLst>
                <a:gd name="adj" fmla="val 29185"/>
              </a:avLst>
            </a:prstGeom>
            <a:solidFill>
              <a:schemeClr val="accent3"/>
            </a:solidFill>
            <a:ln w="28575" cap="flat" cmpd="sng" algn="ctr">
              <a:noFill/>
              <a:prstDash val="solid"/>
              <a:miter lim="800000"/>
              <a:headEnd type="none" w="med" len="med"/>
              <a:tailEnd type="none" w="med" len="med"/>
            </a:ln>
            <a:effectLst/>
          </p:spPr>
          <p:txBody>
            <a:bodyPr vert="horz" wrap="square" lIns="182880" tIns="91440" rIns="182880" bIns="182880" numCol="1" rtlCol="0" anchor="ctr" anchorCtr="0" compatLnSpc="1">
              <a:prstTxWarp prst="textNoShape">
                <a:avLst/>
              </a:prstTxWarp>
              <a:noAutofit/>
            </a:bodyPr>
            <a:lstStyle>
              <a:defPPr>
                <a:defRPr lang="en-US"/>
              </a:defPPr>
              <a:lvl1pPr indent="0" algn="ctr" fontAlgn="base">
                <a:lnSpc>
                  <a:spcPct val="90000"/>
                </a:lnSpc>
                <a:spcBef>
                  <a:spcPts val="600"/>
                </a:spcBef>
                <a:spcAft>
                  <a:spcPct val="0"/>
                </a:spcAft>
                <a:buClr>
                  <a:schemeClr val="accent2"/>
                </a:buClr>
                <a:buSzPct val="90000"/>
                <a:buNone/>
                <a:defRPr kumimoji="0" sz="2000" b="1" i="0" u="none" strike="noStrike" cap="none" normalizeH="0" baseline="0">
                  <a:ln>
                    <a:noFill/>
                  </a:ln>
                  <a:solidFill>
                    <a:schemeClr val="bg2"/>
                  </a:solidFill>
                  <a:effectLst/>
                  <a:latin typeface="+mj-lt"/>
                </a:defRPr>
              </a:lvl1pPr>
              <a:lvl2pPr indent="0">
                <a:buNone/>
                <a:defRPr sz="2000" b="1"/>
              </a:lvl2pPr>
              <a:lvl3pPr indent="0">
                <a:buNone/>
                <a:defRPr b="1"/>
              </a:lvl3pPr>
              <a:lvl4pPr indent="0">
                <a:buNone/>
                <a:defRPr sz="1600" b="1"/>
              </a:lvl4pPr>
              <a:lvl5pPr indent="0">
                <a:buNone/>
                <a:defRPr sz="1600" b="1"/>
              </a:lvl5pPr>
              <a:lvl6pPr indent="0">
                <a:buNone/>
                <a:defRPr sz="1600" b="1"/>
              </a:lvl6pPr>
              <a:lvl7pPr indent="0">
                <a:buNone/>
                <a:defRPr sz="1600" b="1"/>
              </a:lvl7pPr>
              <a:lvl8pPr indent="0">
                <a:buNone/>
                <a:defRPr sz="1600" b="1"/>
              </a:lvl8pPr>
              <a:lvl9pPr indent="0">
                <a:buNone/>
                <a:defRPr sz="1600" b="1"/>
              </a:lvl9pPr>
            </a:lstStyle>
            <a:p>
              <a:pPr marL="0" marR="0" lvl="0" indent="0" algn="l" defTabSz="914400" rtl="0" eaLnBrk="1" fontAlgn="base" latinLnBrk="0" hangingPunct="1">
                <a:lnSpc>
                  <a:spcPct val="90000"/>
                </a:lnSpc>
                <a:spcBef>
                  <a:spcPts val="0"/>
                </a:spcBef>
                <a:spcAft>
                  <a:spcPct val="0"/>
                </a:spcAft>
                <a:buClr>
                  <a:srgbClr val="ED7D31"/>
                </a:buClr>
                <a:buSzPct val="90000"/>
                <a:buFontTx/>
                <a:buNone/>
                <a:tabLst/>
                <a:defRPr/>
              </a:pPr>
              <a:r>
                <a:rPr kumimoji="0" lang="en-US" sz="22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Capital Protections</a:t>
              </a:r>
            </a:p>
          </p:txBody>
        </p:sp>
      </p:grpSp>
      <p:grpSp>
        <p:nvGrpSpPr>
          <p:cNvPr id="5" name="Group 4">
            <a:extLst>
              <a:ext uri="{FF2B5EF4-FFF2-40B4-BE49-F238E27FC236}">
                <a16:creationId xmlns:a16="http://schemas.microsoft.com/office/drawing/2014/main" id="{0D236BAC-008A-40C8-B9DF-8F7F9F28C3B1}"/>
              </a:ext>
            </a:extLst>
          </p:cNvPr>
          <p:cNvGrpSpPr/>
          <p:nvPr/>
        </p:nvGrpSpPr>
        <p:grpSpPr>
          <a:xfrm>
            <a:off x="2435882" y="1100481"/>
            <a:ext cx="2445422" cy="4676375"/>
            <a:chOff x="2435882" y="1100481"/>
            <a:chExt cx="2445422" cy="4676375"/>
          </a:xfrm>
        </p:grpSpPr>
        <p:pic>
          <p:nvPicPr>
            <p:cNvPr id="15" name="Picture 14" descr="A picture containing sky, outdoor, building, ground&#10;&#10;Description automatically generated">
              <a:extLst>
                <a:ext uri="{FF2B5EF4-FFF2-40B4-BE49-F238E27FC236}">
                  <a16:creationId xmlns:a16="http://schemas.microsoft.com/office/drawing/2014/main" id="{76B75CDA-B833-4D84-96E6-25354FEC28D1}"/>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2435882" y="1826648"/>
              <a:ext cx="2445422" cy="3950208"/>
            </a:xfrm>
            <a:prstGeom prst="rect">
              <a:avLst/>
            </a:prstGeom>
          </p:spPr>
        </p:pic>
        <p:pic>
          <p:nvPicPr>
            <p:cNvPr id="17" name="Picture 6" descr="Image result for iihs logo">
              <a:extLst>
                <a:ext uri="{FF2B5EF4-FFF2-40B4-BE49-F238E27FC236}">
                  <a16:creationId xmlns:a16="http://schemas.microsoft.com/office/drawing/2014/main" id="{239931D6-1FA2-4844-8DD6-65E1F2AD96AB}"/>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2584183" y="2036527"/>
              <a:ext cx="812764" cy="427853"/>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WCRI Logo">
              <a:extLst>
                <a:ext uri="{FF2B5EF4-FFF2-40B4-BE49-F238E27FC236}">
                  <a16:creationId xmlns:a16="http://schemas.microsoft.com/office/drawing/2014/main" id="{3676910F-106E-438A-830A-3B1C9B175B85}"/>
                </a:ext>
              </a:extLst>
            </p:cNvPr>
            <p:cNvPicPr>
              <a:picLocks noChangeAspect="1" noChangeArrowheads="1"/>
            </p:cNvPicPr>
            <p:nvPr/>
          </p:nvPicPr>
          <p:blipFill rotWithShape="1">
            <a:blip r:embed="rId7" cstate="screen">
              <a:extLst>
                <a:ext uri="{28A0092B-C50C-407E-A947-70E740481C1C}">
                  <a14:useLocalDpi xmlns:a14="http://schemas.microsoft.com/office/drawing/2010/main"/>
                </a:ext>
              </a:extLst>
            </a:blip>
            <a:srcRect l="-1" r="-3712"/>
            <a:stretch/>
          </p:blipFill>
          <p:spPr bwMode="auto">
            <a:xfrm>
              <a:off x="3516529" y="2036527"/>
              <a:ext cx="1215375" cy="468755"/>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8">
              <a:extLst>
                <a:ext uri="{FF2B5EF4-FFF2-40B4-BE49-F238E27FC236}">
                  <a16:creationId xmlns:a16="http://schemas.microsoft.com/office/drawing/2014/main" id="{E4445089-3D12-415B-9647-AFDBA91F4D83}"/>
                </a:ext>
              </a:extLst>
            </p:cNvPr>
            <p:cNvPicPr>
              <a:picLocks noChangeAspect="1"/>
            </p:cNvPicPr>
            <p:nvPr/>
          </p:nvPicPr>
          <p:blipFill>
            <a:blip r:embed="rId8" cstate="screen">
              <a:extLst>
                <a:ext uri="{BEBA8EAE-BF5A-486C-A8C5-ECC9F3942E4B}">
                  <a14:imgProps xmlns:a14="http://schemas.microsoft.com/office/drawing/2010/main">
                    <a14:imgLayer r:embed="rId9">
                      <a14:imgEffect>
                        <a14:brightnessContrast bright="-20000" contrast="40000"/>
                      </a14:imgEffect>
                    </a14:imgLayer>
                  </a14:imgProps>
                </a:ext>
                <a:ext uri="{28A0092B-C50C-407E-A947-70E740481C1C}">
                  <a14:useLocalDpi xmlns:a14="http://schemas.microsoft.com/office/drawing/2010/main"/>
                </a:ext>
              </a:extLst>
            </a:blip>
            <a:stretch>
              <a:fillRect/>
            </a:stretch>
          </p:blipFill>
          <p:spPr>
            <a:xfrm>
              <a:off x="3134007" y="2922859"/>
              <a:ext cx="1119544" cy="528805"/>
            </a:xfrm>
            <a:prstGeom prst="rect">
              <a:avLst/>
            </a:prstGeom>
          </p:spPr>
        </p:pic>
        <p:sp>
          <p:nvSpPr>
            <p:cNvPr id="16" name="Text Placeholder 4">
              <a:extLst>
                <a:ext uri="{FF2B5EF4-FFF2-40B4-BE49-F238E27FC236}">
                  <a16:creationId xmlns:a16="http://schemas.microsoft.com/office/drawing/2014/main" id="{E28552BC-B391-49CE-B9CB-4FE28097E260}"/>
                </a:ext>
              </a:extLst>
            </p:cNvPr>
            <p:cNvSpPr txBox="1">
              <a:spLocks/>
            </p:cNvSpPr>
            <p:nvPr/>
          </p:nvSpPr>
          <p:spPr bwMode="gray">
            <a:xfrm>
              <a:off x="2435882" y="1100481"/>
              <a:ext cx="2445422" cy="753476"/>
            </a:xfrm>
            <a:prstGeom prst="snip1Rect">
              <a:avLst>
                <a:gd name="adj" fmla="val 29185"/>
              </a:avLst>
            </a:prstGeom>
            <a:solidFill>
              <a:schemeClr val="accent2"/>
            </a:solidFill>
            <a:ln w="28575" cap="flat" cmpd="sng" algn="ctr">
              <a:noFill/>
              <a:prstDash val="solid"/>
              <a:miter lim="800000"/>
              <a:headEnd type="none" w="med" len="med"/>
              <a:tailEnd type="none" w="med" len="med"/>
            </a:ln>
            <a:effectLst/>
          </p:spPr>
          <p:txBody>
            <a:bodyPr vert="horz" wrap="square" lIns="182880" tIns="91440" rIns="182880" bIns="182880" numCol="1" rtlCol="0" anchor="ctr" anchorCtr="0" compatLnSpc="1">
              <a:prstTxWarp prst="textNoShape">
                <a:avLst/>
              </a:prstTxWarp>
              <a:noAutofit/>
            </a:bodyPr>
            <a:lstStyle>
              <a:defPPr>
                <a:defRPr lang="en-US"/>
              </a:defPPr>
              <a:lvl1pPr indent="0" algn="ctr" fontAlgn="base">
                <a:lnSpc>
                  <a:spcPct val="90000"/>
                </a:lnSpc>
                <a:spcBef>
                  <a:spcPts val="600"/>
                </a:spcBef>
                <a:spcAft>
                  <a:spcPct val="0"/>
                </a:spcAft>
                <a:buClr>
                  <a:schemeClr val="accent2"/>
                </a:buClr>
                <a:buSzPct val="90000"/>
                <a:buNone/>
                <a:defRPr kumimoji="0" sz="2000" b="1" i="0" u="none" strike="noStrike" cap="none" normalizeH="0" baseline="0">
                  <a:ln>
                    <a:noFill/>
                  </a:ln>
                  <a:solidFill>
                    <a:schemeClr val="bg2"/>
                  </a:solidFill>
                  <a:effectLst/>
                  <a:latin typeface="+mj-lt"/>
                </a:defRPr>
              </a:lvl1pPr>
              <a:lvl2pPr indent="0">
                <a:buNone/>
                <a:defRPr sz="2000" b="1"/>
              </a:lvl2pPr>
              <a:lvl3pPr indent="0">
                <a:buNone/>
                <a:defRPr b="1"/>
              </a:lvl3pPr>
              <a:lvl4pPr indent="0">
                <a:buNone/>
                <a:defRPr sz="1600" b="1"/>
              </a:lvl4pPr>
              <a:lvl5pPr indent="0">
                <a:buNone/>
                <a:defRPr sz="1600" b="1"/>
              </a:lvl5pPr>
              <a:lvl6pPr indent="0">
                <a:buNone/>
                <a:defRPr sz="1600" b="1"/>
              </a:lvl6pPr>
              <a:lvl7pPr indent="0">
                <a:buNone/>
                <a:defRPr sz="1600" b="1"/>
              </a:lvl7pPr>
              <a:lvl8pPr indent="0">
                <a:buNone/>
                <a:defRPr sz="1600" b="1"/>
              </a:lvl8pPr>
              <a:lvl9pPr indent="0">
                <a:buNone/>
                <a:defRPr sz="1600" b="1"/>
              </a:lvl9pPr>
            </a:lstStyle>
            <a:p>
              <a:pPr marL="0" marR="0" lvl="0" indent="0" algn="l" defTabSz="914400" rtl="0" eaLnBrk="1" fontAlgn="base" latinLnBrk="0" hangingPunct="1">
                <a:lnSpc>
                  <a:spcPct val="90000"/>
                </a:lnSpc>
                <a:spcBef>
                  <a:spcPts val="0"/>
                </a:spcBef>
                <a:spcAft>
                  <a:spcPct val="0"/>
                </a:spcAft>
                <a:buClr>
                  <a:srgbClr val="ED7D31"/>
                </a:buClr>
                <a:buSzPct val="90000"/>
                <a:buFontTx/>
                <a:buNone/>
                <a:tabLst/>
                <a:defRPr/>
              </a:pPr>
              <a:r>
                <a:rPr kumimoji="0" lang="en-US" sz="22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Community </a:t>
              </a:r>
              <a:br>
                <a:rPr kumimoji="0" lang="en-US" sz="22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br>
              <a:r>
                <a:rPr kumimoji="0" lang="en-US" sz="22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Well-being</a:t>
              </a:r>
            </a:p>
          </p:txBody>
        </p:sp>
      </p:grpSp>
      <p:grpSp>
        <p:nvGrpSpPr>
          <p:cNvPr id="4" name="Group 3">
            <a:extLst>
              <a:ext uri="{FF2B5EF4-FFF2-40B4-BE49-F238E27FC236}">
                <a16:creationId xmlns:a16="http://schemas.microsoft.com/office/drawing/2014/main" id="{A3AADDD2-9846-4C0A-9CDF-6593E227BCDA}"/>
              </a:ext>
            </a:extLst>
          </p:cNvPr>
          <p:cNvGrpSpPr/>
          <p:nvPr/>
        </p:nvGrpSpPr>
        <p:grpSpPr>
          <a:xfrm>
            <a:off x="0" y="1100481"/>
            <a:ext cx="2445422" cy="4676375"/>
            <a:chOff x="0" y="1100481"/>
            <a:chExt cx="2445422" cy="4676375"/>
          </a:xfrm>
        </p:grpSpPr>
        <p:pic>
          <p:nvPicPr>
            <p:cNvPr id="21" name="Picture 20">
              <a:extLst>
                <a:ext uri="{FF2B5EF4-FFF2-40B4-BE49-F238E27FC236}">
                  <a16:creationId xmlns:a16="http://schemas.microsoft.com/office/drawing/2014/main" id="{2A7BED3A-295C-4017-BBAA-CA413F146BED}"/>
                </a:ext>
              </a:extLst>
            </p:cNvPr>
            <p:cNvPicPr>
              <a:picLocks noChangeAspect="1"/>
            </p:cNvPicPr>
            <p:nvPr/>
          </p:nvPicPr>
          <p:blipFill rotWithShape="1">
            <a:blip r:embed="rId10" cstate="screen">
              <a:extLst>
                <a:ext uri="{28A0092B-C50C-407E-A947-70E740481C1C}">
                  <a14:useLocalDpi xmlns:a14="http://schemas.microsoft.com/office/drawing/2010/main"/>
                </a:ext>
              </a:extLst>
            </a:blip>
            <a:srcRect/>
            <a:stretch/>
          </p:blipFill>
          <p:spPr>
            <a:xfrm>
              <a:off x="0" y="1826648"/>
              <a:ext cx="2435882" cy="3950208"/>
            </a:xfrm>
            <a:prstGeom prst="rect">
              <a:avLst/>
            </a:prstGeom>
          </p:spPr>
        </p:pic>
        <p:sp>
          <p:nvSpPr>
            <p:cNvPr id="22" name="Text Placeholder 4">
              <a:extLst>
                <a:ext uri="{FF2B5EF4-FFF2-40B4-BE49-F238E27FC236}">
                  <a16:creationId xmlns:a16="http://schemas.microsoft.com/office/drawing/2014/main" id="{5B42E8F2-8BD4-41CC-A54C-E73BE80096CE}"/>
                </a:ext>
              </a:extLst>
            </p:cNvPr>
            <p:cNvSpPr txBox="1">
              <a:spLocks/>
            </p:cNvSpPr>
            <p:nvPr/>
          </p:nvSpPr>
          <p:spPr bwMode="gray">
            <a:xfrm>
              <a:off x="0" y="1100481"/>
              <a:ext cx="2445422" cy="753476"/>
            </a:xfrm>
            <a:prstGeom prst="snip1Rect">
              <a:avLst>
                <a:gd name="adj" fmla="val 29185"/>
              </a:avLst>
            </a:prstGeom>
            <a:solidFill>
              <a:schemeClr val="accent1"/>
            </a:solidFill>
            <a:ln w="28575" cap="flat" cmpd="sng" algn="ctr">
              <a:noFill/>
              <a:prstDash val="solid"/>
              <a:miter lim="800000"/>
              <a:headEnd type="none" w="med" len="med"/>
              <a:tailEnd type="none" w="med" len="med"/>
            </a:ln>
            <a:effectLst/>
          </p:spPr>
          <p:txBody>
            <a:bodyPr vert="horz" wrap="square" lIns="182880" tIns="91440" rIns="182880" bIns="182880" numCol="1" rtlCol="0" anchor="ctr" anchorCtr="0" compatLnSpc="1">
              <a:prstTxWarp prst="textNoShape">
                <a:avLst/>
              </a:prstTxWarp>
              <a:noAutofit/>
            </a:bodyPr>
            <a:lstStyle>
              <a:defPPr>
                <a:defRPr lang="en-US"/>
              </a:defPPr>
              <a:lvl1pPr indent="0" algn="ctr" fontAlgn="base">
                <a:lnSpc>
                  <a:spcPct val="90000"/>
                </a:lnSpc>
                <a:spcBef>
                  <a:spcPts val="600"/>
                </a:spcBef>
                <a:spcAft>
                  <a:spcPct val="0"/>
                </a:spcAft>
                <a:buClr>
                  <a:schemeClr val="accent2"/>
                </a:buClr>
                <a:buSzPct val="90000"/>
                <a:buNone/>
                <a:defRPr kumimoji="0" sz="2000" b="1" i="0" u="none" strike="noStrike" cap="none" normalizeH="0" baseline="0">
                  <a:ln>
                    <a:noFill/>
                  </a:ln>
                  <a:solidFill>
                    <a:schemeClr val="bg2"/>
                  </a:solidFill>
                  <a:effectLst/>
                  <a:latin typeface="+mj-lt"/>
                </a:defRPr>
              </a:lvl1pPr>
              <a:lvl2pPr indent="0">
                <a:buNone/>
                <a:defRPr sz="2000" b="1"/>
              </a:lvl2pPr>
              <a:lvl3pPr indent="0">
                <a:buNone/>
                <a:defRPr b="1"/>
              </a:lvl3pPr>
              <a:lvl4pPr indent="0">
                <a:buNone/>
                <a:defRPr sz="1600" b="1"/>
              </a:lvl4pPr>
              <a:lvl5pPr indent="0">
                <a:buNone/>
                <a:defRPr sz="1600" b="1"/>
              </a:lvl5pPr>
              <a:lvl6pPr indent="0">
                <a:buNone/>
                <a:defRPr sz="1600" b="1"/>
              </a:lvl6pPr>
              <a:lvl7pPr indent="0">
                <a:buNone/>
                <a:defRPr sz="1600" b="1"/>
              </a:lvl7pPr>
              <a:lvl8pPr indent="0">
                <a:buNone/>
                <a:defRPr sz="1600" b="1"/>
              </a:lvl8pPr>
              <a:lvl9pPr indent="0">
                <a:buNone/>
                <a:defRPr sz="1600" b="1"/>
              </a:lvl9pPr>
            </a:lstStyle>
            <a:p>
              <a:pPr marL="0" marR="0" lvl="0" indent="0" algn="l" defTabSz="914400" rtl="0" eaLnBrk="1" fontAlgn="base" latinLnBrk="0" hangingPunct="1">
                <a:lnSpc>
                  <a:spcPct val="90000"/>
                </a:lnSpc>
                <a:spcBef>
                  <a:spcPts val="0"/>
                </a:spcBef>
                <a:spcAft>
                  <a:spcPct val="0"/>
                </a:spcAft>
                <a:buClr>
                  <a:srgbClr val="ED7D31"/>
                </a:buClr>
                <a:buSzPct val="90000"/>
                <a:buFontTx/>
                <a:buNone/>
                <a:tabLst/>
                <a:defRPr/>
              </a:pPr>
              <a:r>
                <a:rPr kumimoji="0" lang="en-US" sz="22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Economic Growth</a:t>
              </a:r>
            </a:p>
          </p:txBody>
        </p:sp>
      </p:grpSp>
      <p:grpSp>
        <p:nvGrpSpPr>
          <p:cNvPr id="8" name="Group 7">
            <a:extLst>
              <a:ext uri="{FF2B5EF4-FFF2-40B4-BE49-F238E27FC236}">
                <a16:creationId xmlns:a16="http://schemas.microsoft.com/office/drawing/2014/main" id="{96768171-475F-456D-9904-34BD4FB3FA6C}"/>
              </a:ext>
            </a:extLst>
          </p:cNvPr>
          <p:cNvGrpSpPr/>
          <p:nvPr/>
        </p:nvGrpSpPr>
        <p:grpSpPr>
          <a:xfrm>
            <a:off x="7307647" y="1100481"/>
            <a:ext cx="2445422" cy="4676375"/>
            <a:chOff x="7307647" y="1100481"/>
            <a:chExt cx="2445422" cy="4676375"/>
          </a:xfrm>
        </p:grpSpPr>
        <p:pic>
          <p:nvPicPr>
            <p:cNvPr id="24" name="Picture 23" descr="A picture containing outdoor, sky, man, snow&#10;&#10;Description automatically generated">
              <a:extLst>
                <a:ext uri="{FF2B5EF4-FFF2-40B4-BE49-F238E27FC236}">
                  <a16:creationId xmlns:a16="http://schemas.microsoft.com/office/drawing/2014/main" id="{E6D23871-E86A-46BF-BA6F-E527D1D711C4}"/>
                </a:ext>
              </a:extLst>
            </p:cNvPr>
            <p:cNvPicPr>
              <a:picLocks noChangeAspect="1"/>
            </p:cNvPicPr>
            <p:nvPr/>
          </p:nvPicPr>
          <p:blipFill rotWithShape="1">
            <a:blip r:embed="rId11" cstate="screen">
              <a:extLst>
                <a:ext uri="{28A0092B-C50C-407E-A947-70E740481C1C}">
                  <a14:useLocalDpi xmlns:a14="http://schemas.microsoft.com/office/drawing/2010/main"/>
                </a:ext>
              </a:extLst>
            </a:blip>
            <a:srcRect/>
            <a:stretch/>
          </p:blipFill>
          <p:spPr>
            <a:xfrm>
              <a:off x="7307647" y="1826648"/>
              <a:ext cx="2435882" cy="3950208"/>
            </a:xfrm>
            <a:prstGeom prst="rect">
              <a:avLst/>
            </a:prstGeom>
          </p:spPr>
        </p:pic>
        <p:sp>
          <p:nvSpPr>
            <p:cNvPr id="25" name="Text Placeholder 4">
              <a:extLst>
                <a:ext uri="{FF2B5EF4-FFF2-40B4-BE49-F238E27FC236}">
                  <a16:creationId xmlns:a16="http://schemas.microsoft.com/office/drawing/2014/main" id="{F491ABD2-2CC1-40B8-B63E-F02B9DE90CBE}"/>
                </a:ext>
              </a:extLst>
            </p:cNvPr>
            <p:cNvSpPr txBox="1">
              <a:spLocks/>
            </p:cNvSpPr>
            <p:nvPr/>
          </p:nvSpPr>
          <p:spPr bwMode="gray">
            <a:xfrm>
              <a:off x="7307647" y="1100481"/>
              <a:ext cx="2445422" cy="753476"/>
            </a:xfrm>
            <a:prstGeom prst="snip1Rect">
              <a:avLst>
                <a:gd name="adj" fmla="val 29185"/>
              </a:avLst>
            </a:prstGeom>
            <a:solidFill>
              <a:schemeClr val="accent1">
                <a:lumMod val="50000"/>
              </a:schemeClr>
            </a:solidFill>
            <a:ln w="28575" cap="flat" cmpd="sng" algn="ctr">
              <a:noFill/>
              <a:prstDash val="solid"/>
              <a:miter lim="800000"/>
              <a:headEnd type="none" w="med" len="med"/>
              <a:tailEnd type="none" w="med" len="med"/>
            </a:ln>
            <a:effectLst/>
          </p:spPr>
          <p:txBody>
            <a:bodyPr vert="horz" wrap="square" lIns="182880" tIns="91440" rIns="182880" bIns="182880" numCol="1" rtlCol="0" anchor="ctr" anchorCtr="0" compatLnSpc="1">
              <a:prstTxWarp prst="textNoShape">
                <a:avLst/>
              </a:prstTxWarp>
              <a:noAutofit/>
            </a:bodyPr>
            <a:lstStyle>
              <a:defPPr>
                <a:defRPr lang="en-US"/>
              </a:defPPr>
              <a:lvl1pPr indent="0" algn="ctr" fontAlgn="base">
                <a:lnSpc>
                  <a:spcPct val="90000"/>
                </a:lnSpc>
                <a:spcBef>
                  <a:spcPts val="600"/>
                </a:spcBef>
                <a:spcAft>
                  <a:spcPct val="0"/>
                </a:spcAft>
                <a:buClr>
                  <a:schemeClr val="accent2"/>
                </a:buClr>
                <a:buSzPct val="90000"/>
                <a:buNone/>
                <a:defRPr kumimoji="0" sz="2000" b="1" i="0" u="none" strike="noStrike" cap="none" normalizeH="0" baseline="0">
                  <a:ln>
                    <a:noFill/>
                  </a:ln>
                  <a:solidFill>
                    <a:schemeClr val="bg2"/>
                  </a:solidFill>
                  <a:effectLst/>
                  <a:latin typeface="+mj-lt"/>
                </a:defRPr>
              </a:lvl1pPr>
              <a:lvl2pPr indent="0">
                <a:buNone/>
                <a:defRPr sz="2000" b="1"/>
              </a:lvl2pPr>
              <a:lvl3pPr indent="0">
                <a:buNone/>
                <a:defRPr b="1"/>
              </a:lvl3pPr>
              <a:lvl4pPr indent="0">
                <a:buNone/>
                <a:defRPr sz="1600" b="1"/>
              </a:lvl4pPr>
              <a:lvl5pPr indent="0">
                <a:buNone/>
                <a:defRPr sz="1600" b="1"/>
              </a:lvl5pPr>
              <a:lvl6pPr indent="0">
                <a:buNone/>
                <a:defRPr sz="1600" b="1"/>
              </a:lvl6pPr>
              <a:lvl7pPr indent="0">
                <a:buNone/>
                <a:defRPr sz="1600" b="1"/>
              </a:lvl7pPr>
              <a:lvl8pPr indent="0">
                <a:buNone/>
                <a:defRPr sz="1600" b="1"/>
              </a:lvl8pPr>
              <a:lvl9pPr indent="0">
                <a:buNone/>
                <a:defRPr sz="1600" b="1"/>
              </a:lvl9pPr>
            </a:lstStyle>
            <a:p>
              <a:pPr marL="0" marR="0" lvl="0" indent="0" algn="l" defTabSz="914400" rtl="0" eaLnBrk="1" fontAlgn="base" latinLnBrk="0" hangingPunct="1">
                <a:lnSpc>
                  <a:spcPct val="90000"/>
                </a:lnSpc>
                <a:spcBef>
                  <a:spcPts val="0"/>
                </a:spcBef>
                <a:spcAft>
                  <a:spcPct val="0"/>
                </a:spcAft>
                <a:buClr>
                  <a:srgbClr val="ED7D31"/>
                </a:buClr>
                <a:buSzPct val="90000"/>
                <a:buFontTx/>
                <a:buNone/>
                <a:tabLst/>
                <a:defRPr/>
              </a:pPr>
              <a:r>
                <a:rPr kumimoji="0" lang="en-US" sz="22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Resilience</a:t>
              </a:r>
            </a:p>
          </p:txBody>
        </p:sp>
      </p:grpSp>
    </p:spTree>
    <p:extLst>
      <p:ext uri="{BB962C8B-B14F-4D97-AF65-F5344CB8AC3E}">
        <p14:creationId xmlns:p14="http://schemas.microsoft.com/office/powerpoint/2010/main" val="2930110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p:tgtEl>
                                          <p:spTgt spid="4"/>
                                        </p:tgtEl>
                                        <p:attrNameLst>
                                          <p:attrName>ppt_x</p:attrName>
                                        </p:attrNameLst>
                                      </p:cBhvr>
                                      <p:tavLst>
                                        <p:tav tm="0">
                                          <p:val>
                                            <p:strVal val="#ppt_x-#ppt_w*1.125000"/>
                                          </p:val>
                                        </p:tav>
                                        <p:tav tm="100000">
                                          <p:val>
                                            <p:strVal val="#ppt_x"/>
                                          </p:val>
                                        </p:tav>
                                      </p:tavLst>
                                    </p:anim>
                                    <p:animEffect transition="in" filter="wipe(right)">
                                      <p:cBhvr>
                                        <p:cTn id="8" dur="500"/>
                                        <p:tgtEl>
                                          <p:spTgt spid="4"/>
                                        </p:tgtEl>
                                      </p:cBhvr>
                                    </p:animEffect>
                                  </p:childTnLst>
                                </p:cTn>
                              </p:par>
                            </p:childTnLst>
                          </p:cTn>
                        </p:par>
                        <p:par>
                          <p:cTn id="9" fill="hold">
                            <p:stCondLst>
                              <p:cond delay="500"/>
                            </p:stCondLst>
                            <p:childTnLst>
                              <p:par>
                                <p:cTn id="10" presetID="12" presetClass="entr" presetSubtype="8"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p:tgtEl>
                                          <p:spTgt spid="5"/>
                                        </p:tgtEl>
                                        <p:attrNameLst>
                                          <p:attrName>ppt_x</p:attrName>
                                        </p:attrNameLst>
                                      </p:cBhvr>
                                      <p:tavLst>
                                        <p:tav tm="0">
                                          <p:val>
                                            <p:strVal val="#ppt_x-#ppt_w*1.125000"/>
                                          </p:val>
                                        </p:tav>
                                        <p:tav tm="100000">
                                          <p:val>
                                            <p:strVal val="#ppt_x"/>
                                          </p:val>
                                        </p:tav>
                                      </p:tavLst>
                                    </p:anim>
                                    <p:animEffect transition="in" filter="wipe(right)">
                                      <p:cBhvr>
                                        <p:cTn id="13" dur="500"/>
                                        <p:tgtEl>
                                          <p:spTgt spid="5"/>
                                        </p:tgtEl>
                                      </p:cBhvr>
                                    </p:animEffect>
                                  </p:childTnLst>
                                </p:cTn>
                              </p:par>
                            </p:childTnLst>
                          </p:cTn>
                        </p:par>
                        <p:par>
                          <p:cTn id="14" fill="hold">
                            <p:stCondLst>
                              <p:cond delay="1000"/>
                            </p:stCondLst>
                            <p:childTnLst>
                              <p:par>
                                <p:cTn id="15" presetID="12" presetClass="entr" presetSubtype="8"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p:tgtEl>
                                          <p:spTgt spid="7"/>
                                        </p:tgtEl>
                                        <p:attrNameLst>
                                          <p:attrName>ppt_x</p:attrName>
                                        </p:attrNameLst>
                                      </p:cBhvr>
                                      <p:tavLst>
                                        <p:tav tm="0">
                                          <p:val>
                                            <p:strVal val="#ppt_x-#ppt_w*1.125000"/>
                                          </p:val>
                                        </p:tav>
                                        <p:tav tm="100000">
                                          <p:val>
                                            <p:strVal val="#ppt_x"/>
                                          </p:val>
                                        </p:tav>
                                      </p:tavLst>
                                    </p:anim>
                                    <p:animEffect transition="in" filter="wipe(right)">
                                      <p:cBhvr>
                                        <p:cTn id="18" dur="500"/>
                                        <p:tgtEl>
                                          <p:spTgt spid="7"/>
                                        </p:tgtEl>
                                      </p:cBhvr>
                                    </p:animEffect>
                                  </p:childTnLst>
                                </p:cTn>
                              </p:par>
                            </p:childTnLst>
                          </p:cTn>
                        </p:par>
                        <p:par>
                          <p:cTn id="19" fill="hold">
                            <p:stCondLst>
                              <p:cond delay="1500"/>
                            </p:stCondLst>
                            <p:childTnLst>
                              <p:par>
                                <p:cTn id="20" presetID="12" presetClass="entr" presetSubtype="8" fill="hold"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p:tgtEl>
                                          <p:spTgt spid="8"/>
                                        </p:tgtEl>
                                        <p:attrNameLst>
                                          <p:attrName>ppt_x</p:attrName>
                                        </p:attrNameLst>
                                      </p:cBhvr>
                                      <p:tavLst>
                                        <p:tav tm="0">
                                          <p:val>
                                            <p:strVal val="#ppt_x-#ppt_w*1.125000"/>
                                          </p:val>
                                        </p:tav>
                                        <p:tav tm="100000">
                                          <p:val>
                                            <p:strVal val="#ppt_x"/>
                                          </p:val>
                                        </p:tav>
                                      </p:tavLst>
                                    </p:anim>
                                    <p:animEffect transition="in" filter="wipe(right)">
                                      <p:cBhvr>
                                        <p:cTn id="23" dur="500"/>
                                        <p:tgtEl>
                                          <p:spTgt spid="8"/>
                                        </p:tgtEl>
                                      </p:cBhvr>
                                    </p:animEffect>
                                  </p:childTnLst>
                                </p:cTn>
                              </p:par>
                            </p:childTnLst>
                          </p:cTn>
                        </p:par>
                        <p:par>
                          <p:cTn id="24" fill="hold">
                            <p:stCondLst>
                              <p:cond delay="2000"/>
                            </p:stCondLst>
                            <p:childTnLst>
                              <p:par>
                                <p:cTn id="25" presetID="12" presetClass="entr" presetSubtype="8" fill="hold"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500"/>
                                        <p:tgtEl>
                                          <p:spTgt spid="14"/>
                                        </p:tgtEl>
                                        <p:attrNameLst>
                                          <p:attrName>ppt_x</p:attrName>
                                        </p:attrNameLst>
                                      </p:cBhvr>
                                      <p:tavLst>
                                        <p:tav tm="0">
                                          <p:val>
                                            <p:strVal val="#ppt_x-#ppt_w*1.125000"/>
                                          </p:val>
                                        </p:tav>
                                        <p:tav tm="100000">
                                          <p:val>
                                            <p:strVal val="#ppt_x"/>
                                          </p:val>
                                        </p:tav>
                                      </p:tavLst>
                                    </p:anim>
                                    <p:animEffect transition="in" filter="wipe(right)">
                                      <p:cBhvr>
                                        <p:cTn id="2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01764E32-A845-4FD4-AADF-E4F96B8A60EE}"/>
              </a:ext>
            </a:extLst>
          </p:cNvPr>
          <p:cNvSpPr/>
          <p:nvPr/>
        </p:nvSpPr>
        <p:spPr>
          <a:xfrm>
            <a:off x="484657" y="3379405"/>
            <a:ext cx="2647672" cy="224743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endParaRPr kumimoji="0" lang="en-US" sz="2000" b="1" i="0" u="none" strike="noStrike" kern="1200" cap="none" spc="0" normalizeH="0" baseline="0" noProof="0" dirty="0">
              <a:ln>
                <a:noFill/>
              </a:ln>
              <a:solidFill>
                <a:srgbClr val="FFFFFF"/>
              </a:solidFill>
              <a:effectLst/>
              <a:uLnTx/>
              <a:uFillTx/>
              <a:latin typeface="Arial"/>
              <a:ea typeface="+mn-ea"/>
              <a:cs typeface="+mn-cs"/>
            </a:endParaRPr>
          </a:p>
        </p:txBody>
      </p:sp>
      <p:sp>
        <p:nvSpPr>
          <p:cNvPr id="37" name="Rectangle 36">
            <a:extLst>
              <a:ext uri="{FF2B5EF4-FFF2-40B4-BE49-F238E27FC236}">
                <a16:creationId xmlns:a16="http://schemas.microsoft.com/office/drawing/2014/main" id="{D95F7843-EAD7-4D8A-B7AA-618B7EDED609}"/>
              </a:ext>
            </a:extLst>
          </p:cNvPr>
          <p:cNvSpPr/>
          <p:nvPr/>
        </p:nvSpPr>
        <p:spPr>
          <a:xfrm>
            <a:off x="3264986" y="3379405"/>
            <a:ext cx="2647672" cy="224743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endParaRPr kumimoji="0" lang="en-US" sz="2000" b="1" i="0" u="none" strike="noStrike" kern="1200" cap="none" spc="0" normalizeH="0" baseline="0" noProof="0" dirty="0">
              <a:ln>
                <a:noFill/>
              </a:ln>
              <a:solidFill>
                <a:srgbClr val="FFFFFF"/>
              </a:solidFill>
              <a:effectLst/>
              <a:uLnTx/>
              <a:uFillTx/>
              <a:latin typeface="Arial"/>
              <a:ea typeface="+mn-ea"/>
              <a:cs typeface="+mn-cs"/>
            </a:endParaRPr>
          </a:p>
        </p:txBody>
      </p:sp>
      <p:sp>
        <p:nvSpPr>
          <p:cNvPr id="38" name="Rectangle 37">
            <a:extLst>
              <a:ext uri="{FF2B5EF4-FFF2-40B4-BE49-F238E27FC236}">
                <a16:creationId xmlns:a16="http://schemas.microsoft.com/office/drawing/2014/main" id="{CB717E83-A542-4FE2-8C1B-732394373D4F}"/>
              </a:ext>
            </a:extLst>
          </p:cNvPr>
          <p:cNvSpPr/>
          <p:nvPr/>
        </p:nvSpPr>
        <p:spPr>
          <a:xfrm>
            <a:off x="6045315" y="3379405"/>
            <a:ext cx="2647672" cy="224743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endParaRPr kumimoji="0" lang="en-US" sz="2000" b="1" i="0" u="none" strike="noStrike" kern="1200" cap="none" spc="0" normalizeH="0" baseline="0" noProof="0" dirty="0">
              <a:ln>
                <a:noFill/>
              </a:ln>
              <a:solidFill>
                <a:srgbClr val="FFFFFF"/>
              </a:solidFill>
              <a:effectLst/>
              <a:uLnTx/>
              <a:uFillTx/>
              <a:latin typeface="Arial"/>
              <a:ea typeface="+mn-ea"/>
              <a:cs typeface="+mn-cs"/>
            </a:endParaRPr>
          </a:p>
        </p:txBody>
      </p:sp>
      <p:sp>
        <p:nvSpPr>
          <p:cNvPr id="39" name="Rectangle 38">
            <a:extLst>
              <a:ext uri="{FF2B5EF4-FFF2-40B4-BE49-F238E27FC236}">
                <a16:creationId xmlns:a16="http://schemas.microsoft.com/office/drawing/2014/main" id="{B5CDB1FE-2FD4-4B45-8ACD-50E14560CEC5}"/>
              </a:ext>
            </a:extLst>
          </p:cNvPr>
          <p:cNvSpPr/>
          <p:nvPr/>
        </p:nvSpPr>
        <p:spPr>
          <a:xfrm>
            <a:off x="8825645" y="3379405"/>
            <a:ext cx="2647672" cy="224743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endParaRPr kumimoji="0" lang="en-US" sz="2000" b="1" i="0" u="none" strike="noStrike" kern="1200" cap="none" spc="0" normalizeH="0" baseline="0" noProof="0" dirty="0">
              <a:ln>
                <a:noFill/>
              </a:ln>
              <a:solidFill>
                <a:srgbClr val="FFFFFF"/>
              </a:solidFill>
              <a:effectLst/>
              <a:uLnTx/>
              <a:uFillTx/>
              <a:latin typeface="Arial"/>
              <a:ea typeface="+mn-ea"/>
              <a:cs typeface="+mn-cs"/>
            </a:endParaRPr>
          </a:p>
        </p:txBody>
      </p:sp>
      <p:sp>
        <p:nvSpPr>
          <p:cNvPr id="10" name="Title 9">
            <a:extLst>
              <a:ext uri="{FF2B5EF4-FFF2-40B4-BE49-F238E27FC236}">
                <a16:creationId xmlns:a16="http://schemas.microsoft.com/office/drawing/2014/main" id="{F2DA9BEC-6657-481E-BF50-FD6168724629}"/>
              </a:ext>
            </a:extLst>
          </p:cNvPr>
          <p:cNvSpPr>
            <a:spLocks noGrp="1"/>
          </p:cNvSpPr>
          <p:nvPr>
            <p:ph type="title"/>
          </p:nvPr>
        </p:nvSpPr>
        <p:spPr/>
        <p:txBody>
          <a:bodyPr>
            <a:normAutofit fontScale="90000"/>
          </a:bodyPr>
          <a:lstStyle/>
          <a:p>
            <a:br>
              <a:rPr lang="en-US" dirty="0"/>
            </a:br>
            <a:r>
              <a:rPr lang="en-US" dirty="0"/>
              <a:t>Stepping Up</a:t>
            </a:r>
            <a:br>
              <a:rPr lang="en-US" dirty="0"/>
            </a:br>
            <a:endParaRPr lang="en-US" dirty="0"/>
          </a:p>
        </p:txBody>
      </p:sp>
      <p:sp>
        <p:nvSpPr>
          <p:cNvPr id="16" name="Text Placeholder 4">
            <a:extLst>
              <a:ext uri="{FF2B5EF4-FFF2-40B4-BE49-F238E27FC236}">
                <a16:creationId xmlns:a16="http://schemas.microsoft.com/office/drawing/2014/main" id="{7CD7D4C2-BA4B-4D0C-8AA8-4162D626BD4D}"/>
              </a:ext>
            </a:extLst>
          </p:cNvPr>
          <p:cNvSpPr txBox="1">
            <a:spLocks/>
          </p:cNvSpPr>
          <p:nvPr/>
        </p:nvSpPr>
        <p:spPr bwMode="gray">
          <a:xfrm>
            <a:off x="475489" y="2899345"/>
            <a:ext cx="2656840" cy="480060"/>
          </a:xfrm>
          <a:prstGeom prst="snip1Rect">
            <a:avLst>
              <a:gd name="adj" fmla="val 29185"/>
            </a:avLst>
          </a:prstGeom>
          <a:solidFill>
            <a:schemeClr val="accent3"/>
          </a:solidFill>
          <a:ln w="28575" cap="flat" cmpd="sng" algn="ctr">
            <a:noFill/>
            <a:prstDash val="solid"/>
            <a:miter lim="800000"/>
            <a:headEnd type="none" w="med" len="med"/>
            <a:tailEnd type="none" w="med" len="med"/>
          </a:ln>
          <a:effectLst/>
        </p:spPr>
        <p:txBody>
          <a:bodyPr vert="horz" wrap="square" lIns="182880" tIns="91440" rIns="182880" bIns="182880" numCol="1" rtlCol="0" anchor="ctr" anchorCtr="0" compatLnSpc="1">
            <a:prstTxWarp prst="textNoShape">
              <a:avLst/>
            </a:prstTxWarp>
            <a:noAutofit/>
          </a:bodyPr>
          <a:lstStyle>
            <a:defPPr>
              <a:defRPr lang="en-US"/>
            </a:defPPr>
            <a:lvl1pPr indent="0" algn="ctr" fontAlgn="base">
              <a:lnSpc>
                <a:spcPct val="90000"/>
              </a:lnSpc>
              <a:spcBef>
                <a:spcPts val="600"/>
              </a:spcBef>
              <a:spcAft>
                <a:spcPct val="0"/>
              </a:spcAft>
              <a:buClr>
                <a:schemeClr val="accent2"/>
              </a:buClr>
              <a:buSzPct val="90000"/>
              <a:buNone/>
              <a:defRPr kumimoji="0" sz="2000" b="1" i="0" u="none" strike="noStrike" cap="none" normalizeH="0" baseline="0">
                <a:ln>
                  <a:noFill/>
                </a:ln>
                <a:solidFill>
                  <a:schemeClr val="bg2"/>
                </a:solidFill>
                <a:effectLst/>
                <a:latin typeface="+mj-lt"/>
              </a:defRPr>
            </a:lvl1pPr>
            <a:lvl2pPr indent="0">
              <a:buNone/>
              <a:defRPr sz="2000" b="1"/>
            </a:lvl2pPr>
            <a:lvl3pPr indent="0">
              <a:buNone/>
              <a:defRPr b="1"/>
            </a:lvl3pPr>
            <a:lvl4pPr indent="0">
              <a:buNone/>
              <a:defRPr sz="1600" b="1"/>
            </a:lvl4pPr>
            <a:lvl5pPr indent="0">
              <a:buNone/>
              <a:defRPr sz="1600" b="1"/>
            </a:lvl5pPr>
            <a:lvl6pPr indent="0">
              <a:buNone/>
              <a:defRPr sz="1600" b="1"/>
            </a:lvl6pPr>
            <a:lvl7pPr indent="0">
              <a:buNone/>
              <a:defRPr sz="1600" b="1"/>
            </a:lvl7pPr>
            <a:lvl8pPr indent="0">
              <a:buNone/>
              <a:defRPr sz="1600" b="1"/>
            </a:lvl8pPr>
            <a:lvl9pPr indent="0">
              <a:buNone/>
              <a:defRPr sz="1600" b="1"/>
            </a:lvl9pPr>
          </a:lstStyle>
          <a:p>
            <a:pPr marL="0" marR="0" lvl="0" indent="0" algn="ctr" defTabSz="914400" rtl="0" eaLnBrk="1" fontAlgn="base" latinLnBrk="0" hangingPunct="1">
              <a:lnSpc>
                <a:spcPct val="90000"/>
              </a:lnSpc>
              <a:spcBef>
                <a:spcPts val="0"/>
              </a:spcBef>
              <a:spcAft>
                <a:spcPct val="0"/>
              </a:spcAft>
              <a:buClr>
                <a:srgbClr val="ED7D31"/>
              </a:buClr>
              <a:buSzPct val="90000"/>
              <a:buFontTx/>
              <a:buNone/>
              <a:tabLst/>
              <a:defRPr/>
            </a:pPr>
            <a:r>
              <a:rPr kumimoji="0" lang="en-US"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Customers</a:t>
            </a:r>
          </a:p>
        </p:txBody>
      </p:sp>
      <p:sp>
        <p:nvSpPr>
          <p:cNvPr id="17" name="Text Placeholder 4">
            <a:extLst>
              <a:ext uri="{FF2B5EF4-FFF2-40B4-BE49-F238E27FC236}">
                <a16:creationId xmlns:a16="http://schemas.microsoft.com/office/drawing/2014/main" id="{9895E543-712E-41CA-920A-A2B6CC8174F8}"/>
              </a:ext>
            </a:extLst>
          </p:cNvPr>
          <p:cNvSpPr txBox="1">
            <a:spLocks/>
          </p:cNvSpPr>
          <p:nvPr/>
        </p:nvSpPr>
        <p:spPr bwMode="gray">
          <a:xfrm>
            <a:off x="3255818" y="2899345"/>
            <a:ext cx="2656840" cy="480060"/>
          </a:xfrm>
          <a:prstGeom prst="snip1Rect">
            <a:avLst>
              <a:gd name="adj" fmla="val 29185"/>
            </a:avLst>
          </a:prstGeom>
          <a:solidFill>
            <a:schemeClr val="accent3"/>
          </a:solidFill>
          <a:ln w="28575" cap="flat" cmpd="sng" algn="ctr">
            <a:noFill/>
            <a:prstDash val="solid"/>
            <a:miter lim="800000"/>
            <a:headEnd type="none" w="med" len="med"/>
            <a:tailEnd type="none" w="med" len="med"/>
          </a:ln>
          <a:effectLst/>
        </p:spPr>
        <p:txBody>
          <a:bodyPr vert="horz" wrap="square" lIns="182880" tIns="91440" rIns="182880" bIns="182880" numCol="1" rtlCol="0" anchor="ctr" anchorCtr="0" compatLnSpc="1">
            <a:prstTxWarp prst="textNoShape">
              <a:avLst/>
            </a:prstTxWarp>
            <a:noAutofit/>
          </a:bodyPr>
          <a:lstStyle>
            <a:defPPr>
              <a:defRPr lang="en-US"/>
            </a:defPPr>
            <a:lvl1pPr indent="0" algn="ctr" fontAlgn="base">
              <a:lnSpc>
                <a:spcPct val="90000"/>
              </a:lnSpc>
              <a:spcBef>
                <a:spcPts val="600"/>
              </a:spcBef>
              <a:spcAft>
                <a:spcPct val="0"/>
              </a:spcAft>
              <a:buClr>
                <a:schemeClr val="accent2"/>
              </a:buClr>
              <a:buSzPct val="90000"/>
              <a:buNone/>
              <a:defRPr kumimoji="0" sz="2000" b="1" i="0" u="none" strike="noStrike" cap="none" normalizeH="0" baseline="0">
                <a:ln>
                  <a:noFill/>
                </a:ln>
                <a:solidFill>
                  <a:schemeClr val="bg2"/>
                </a:solidFill>
                <a:effectLst/>
                <a:latin typeface="+mj-lt"/>
              </a:defRPr>
            </a:lvl1pPr>
            <a:lvl2pPr indent="0">
              <a:buNone/>
              <a:defRPr sz="2000" b="1"/>
            </a:lvl2pPr>
            <a:lvl3pPr indent="0">
              <a:buNone/>
              <a:defRPr b="1"/>
            </a:lvl3pPr>
            <a:lvl4pPr indent="0">
              <a:buNone/>
              <a:defRPr sz="1600" b="1"/>
            </a:lvl4pPr>
            <a:lvl5pPr indent="0">
              <a:buNone/>
              <a:defRPr sz="1600" b="1"/>
            </a:lvl5pPr>
            <a:lvl6pPr indent="0">
              <a:buNone/>
              <a:defRPr sz="1600" b="1"/>
            </a:lvl6pPr>
            <a:lvl7pPr indent="0">
              <a:buNone/>
              <a:defRPr sz="1600" b="1"/>
            </a:lvl7pPr>
            <a:lvl8pPr indent="0">
              <a:buNone/>
              <a:defRPr sz="1600" b="1"/>
            </a:lvl8pPr>
            <a:lvl9pPr indent="0">
              <a:buNone/>
              <a:defRPr sz="1600" b="1"/>
            </a:lvl9pPr>
          </a:lstStyle>
          <a:p>
            <a:pPr marL="0" marR="0" lvl="0" indent="0" algn="ctr" defTabSz="914400" rtl="0" eaLnBrk="1" fontAlgn="base" latinLnBrk="0" hangingPunct="1">
              <a:lnSpc>
                <a:spcPct val="90000"/>
              </a:lnSpc>
              <a:spcBef>
                <a:spcPts val="0"/>
              </a:spcBef>
              <a:spcAft>
                <a:spcPct val="0"/>
              </a:spcAft>
              <a:buClr>
                <a:srgbClr val="ED7D31"/>
              </a:buClr>
              <a:buSzPct val="90000"/>
              <a:buFontTx/>
              <a:buNone/>
              <a:tabLst/>
              <a:defRPr/>
            </a:pPr>
            <a:r>
              <a:rPr kumimoji="0" lang="en-US"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Community</a:t>
            </a:r>
          </a:p>
        </p:txBody>
      </p:sp>
      <p:sp>
        <p:nvSpPr>
          <p:cNvPr id="18" name="Text Placeholder 4">
            <a:extLst>
              <a:ext uri="{FF2B5EF4-FFF2-40B4-BE49-F238E27FC236}">
                <a16:creationId xmlns:a16="http://schemas.microsoft.com/office/drawing/2014/main" id="{7821280E-87DC-4E9D-9044-0C504FB5DED8}"/>
              </a:ext>
            </a:extLst>
          </p:cNvPr>
          <p:cNvSpPr txBox="1">
            <a:spLocks/>
          </p:cNvSpPr>
          <p:nvPr/>
        </p:nvSpPr>
        <p:spPr bwMode="gray">
          <a:xfrm>
            <a:off x="6036147" y="2899345"/>
            <a:ext cx="2656840" cy="480060"/>
          </a:xfrm>
          <a:prstGeom prst="snip1Rect">
            <a:avLst>
              <a:gd name="adj" fmla="val 29185"/>
            </a:avLst>
          </a:prstGeom>
          <a:solidFill>
            <a:schemeClr val="accent3"/>
          </a:solidFill>
          <a:ln w="28575" cap="flat" cmpd="sng" algn="ctr">
            <a:noFill/>
            <a:prstDash val="solid"/>
            <a:miter lim="800000"/>
            <a:headEnd type="none" w="med" len="med"/>
            <a:tailEnd type="none" w="med" len="med"/>
          </a:ln>
          <a:effectLst/>
        </p:spPr>
        <p:txBody>
          <a:bodyPr vert="horz" wrap="square" lIns="182880" tIns="91440" rIns="182880" bIns="182880" numCol="1" rtlCol="0" anchor="ctr" anchorCtr="0" compatLnSpc="1">
            <a:prstTxWarp prst="textNoShape">
              <a:avLst/>
            </a:prstTxWarp>
            <a:noAutofit/>
          </a:bodyPr>
          <a:lstStyle>
            <a:defPPr>
              <a:defRPr lang="en-US"/>
            </a:defPPr>
            <a:lvl1pPr indent="0" algn="ctr" fontAlgn="base">
              <a:lnSpc>
                <a:spcPct val="90000"/>
              </a:lnSpc>
              <a:spcBef>
                <a:spcPts val="600"/>
              </a:spcBef>
              <a:spcAft>
                <a:spcPct val="0"/>
              </a:spcAft>
              <a:buClr>
                <a:schemeClr val="accent2"/>
              </a:buClr>
              <a:buSzPct val="90000"/>
              <a:buNone/>
              <a:defRPr kumimoji="0" sz="2000" b="1" i="0" u="none" strike="noStrike" cap="none" normalizeH="0" baseline="0">
                <a:ln>
                  <a:noFill/>
                </a:ln>
                <a:solidFill>
                  <a:schemeClr val="bg2"/>
                </a:solidFill>
                <a:effectLst/>
                <a:latin typeface="+mj-lt"/>
              </a:defRPr>
            </a:lvl1pPr>
            <a:lvl2pPr indent="0">
              <a:buNone/>
              <a:defRPr sz="2000" b="1"/>
            </a:lvl2pPr>
            <a:lvl3pPr indent="0">
              <a:buNone/>
              <a:defRPr b="1"/>
            </a:lvl3pPr>
            <a:lvl4pPr indent="0">
              <a:buNone/>
              <a:defRPr sz="1600" b="1"/>
            </a:lvl4pPr>
            <a:lvl5pPr indent="0">
              <a:buNone/>
              <a:defRPr sz="1600" b="1"/>
            </a:lvl5pPr>
            <a:lvl6pPr indent="0">
              <a:buNone/>
              <a:defRPr sz="1600" b="1"/>
            </a:lvl6pPr>
            <a:lvl7pPr indent="0">
              <a:buNone/>
              <a:defRPr sz="1600" b="1"/>
            </a:lvl7pPr>
            <a:lvl8pPr indent="0">
              <a:buNone/>
              <a:defRPr sz="1600" b="1"/>
            </a:lvl8pPr>
            <a:lvl9pPr indent="0">
              <a:buNone/>
              <a:defRPr sz="1600" b="1"/>
            </a:lvl9pPr>
          </a:lstStyle>
          <a:p>
            <a:pPr marL="0" marR="0" lvl="0" indent="0" algn="ctr" defTabSz="914400" rtl="0" eaLnBrk="1" fontAlgn="base" latinLnBrk="0" hangingPunct="1">
              <a:lnSpc>
                <a:spcPct val="90000"/>
              </a:lnSpc>
              <a:spcBef>
                <a:spcPts val="0"/>
              </a:spcBef>
              <a:spcAft>
                <a:spcPct val="0"/>
              </a:spcAft>
              <a:buClr>
                <a:srgbClr val="ED7D31"/>
              </a:buClr>
              <a:buSzPct val="90000"/>
              <a:buFontTx/>
              <a:buNone/>
              <a:tabLst/>
              <a:defRPr/>
            </a:pPr>
            <a:r>
              <a:rPr kumimoji="0" lang="en-US"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Employees</a:t>
            </a:r>
          </a:p>
        </p:txBody>
      </p:sp>
      <p:sp>
        <p:nvSpPr>
          <p:cNvPr id="19" name="Text Placeholder 4">
            <a:extLst>
              <a:ext uri="{FF2B5EF4-FFF2-40B4-BE49-F238E27FC236}">
                <a16:creationId xmlns:a16="http://schemas.microsoft.com/office/drawing/2014/main" id="{E340A27E-BD00-4680-B6B0-F001C4EB3A7E}"/>
              </a:ext>
            </a:extLst>
          </p:cNvPr>
          <p:cNvSpPr txBox="1">
            <a:spLocks/>
          </p:cNvSpPr>
          <p:nvPr/>
        </p:nvSpPr>
        <p:spPr bwMode="gray">
          <a:xfrm>
            <a:off x="8816477" y="2899345"/>
            <a:ext cx="2656840" cy="480060"/>
          </a:xfrm>
          <a:prstGeom prst="snip1Rect">
            <a:avLst>
              <a:gd name="adj" fmla="val 29185"/>
            </a:avLst>
          </a:prstGeom>
          <a:solidFill>
            <a:schemeClr val="accent3"/>
          </a:solidFill>
          <a:ln w="28575" cap="flat" cmpd="sng" algn="ctr">
            <a:noFill/>
            <a:prstDash val="solid"/>
            <a:miter lim="800000"/>
            <a:headEnd type="none" w="med" len="med"/>
            <a:tailEnd type="none" w="med" len="med"/>
          </a:ln>
          <a:effectLst/>
        </p:spPr>
        <p:txBody>
          <a:bodyPr vert="horz" wrap="square" lIns="182880" tIns="91440" rIns="182880" bIns="182880" numCol="1" rtlCol="0" anchor="ctr" anchorCtr="0" compatLnSpc="1">
            <a:prstTxWarp prst="textNoShape">
              <a:avLst/>
            </a:prstTxWarp>
            <a:noAutofit/>
          </a:bodyPr>
          <a:lstStyle>
            <a:defPPr>
              <a:defRPr lang="en-US"/>
            </a:defPPr>
            <a:lvl1pPr indent="0" algn="ctr" fontAlgn="base">
              <a:lnSpc>
                <a:spcPct val="90000"/>
              </a:lnSpc>
              <a:spcBef>
                <a:spcPts val="600"/>
              </a:spcBef>
              <a:spcAft>
                <a:spcPct val="0"/>
              </a:spcAft>
              <a:buClr>
                <a:schemeClr val="accent2"/>
              </a:buClr>
              <a:buSzPct val="90000"/>
              <a:buNone/>
              <a:defRPr kumimoji="0" sz="2000" b="1" i="0" u="none" strike="noStrike" cap="none" normalizeH="0" baseline="0">
                <a:ln>
                  <a:noFill/>
                </a:ln>
                <a:solidFill>
                  <a:schemeClr val="bg2"/>
                </a:solidFill>
                <a:effectLst/>
                <a:latin typeface="+mj-lt"/>
              </a:defRPr>
            </a:lvl1pPr>
            <a:lvl2pPr indent="0">
              <a:buNone/>
              <a:defRPr sz="2000" b="1"/>
            </a:lvl2pPr>
            <a:lvl3pPr indent="0">
              <a:buNone/>
              <a:defRPr b="1"/>
            </a:lvl3pPr>
            <a:lvl4pPr indent="0">
              <a:buNone/>
              <a:defRPr sz="1600" b="1"/>
            </a:lvl4pPr>
            <a:lvl5pPr indent="0">
              <a:buNone/>
              <a:defRPr sz="1600" b="1"/>
            </a:lvl5pPr>
            <a:lvl6pPr indent="0">
              <a:buNone/>
              <a:defRPr sz="1600" b="1"/>
            </a:lvl6pPr>
            <a:lvl7pPr indent="0">
              <a:buNone/>
              <a:defRPr sz="1600" b="1"/>
            </a:lvl7pPr>
            <a:lvl8pPr indent="0">
              <a:buNone/>
              <a:defRPr sz="1600" b="1"/>
            </a:lvl8pPr>
            <a:lvl9pPr indent="0">
              <a:buNone/>
              <a:defRPr sz="1600" b="1"/>
            </a:lvl9pPr>
          </a:lstStyle>
          <a:p>
            <a:pPr marL="0" marR="0" lvl="0" indent="0" algn="ctr" defTabSz="914400" rtl="0" eaLnBrk="1" fontAlgn="base" latinLnBrk="0" hangingPunct="1">
              <a:lnSpc>
                <a:spcPct val="90000"/>
              </a:lnSpc>
              <a:spcBef>
                <a:spcPts val="0"/>
              </a:spcBef>
              <a:spcAft>
                <a:spcPct val="0"/>
              </a:spcAft>
              <a:buClr>
                <a:srgbClr val="ED7D31"/>
              </a:buClr>
              <a:buSzPct val="90000"/>
              <a:buFontTx/>
              <a:buNone/>
              <a:tabLst/>
              <a:defRPr/>
            </a:pPr>
            <a:r>
              <a:rPr kumimoji="0" lang="en-US"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Industry</a:t>
            </a:r>
          </a:p>
        </p:txBody>
      </p:sp>
      <p:sp>
        <p:nvSpPr>
          <p:cNvPr id="25" name="TextBox 24">
            <a:extLst>
              <a:ext uri="{FF2B5EF4-FFF2-40B4-BE49-F238E27FC236}">
                <a16:creationId xmlns:a16="http://schemas.microsoft.com/office/drawing/2014/main" id="{6FDFDC55-09E4-4752-8813-AAC8BF64760A}"/>
              </a:ext>
            </a:extLst>
          </p:cNvPr>
          <p:cNvSpPr txBox="1"/>
          <p:nvPr/>
        </p:nvSpPr>
        <p:spPr>
          <a:xfrm>
            <a:off x="606900" y="3404310"/>
            <a:ext cx="2410620" cy="1421928"/>
          </a:xfrm>
          <a:prstGeom prst="rect">
            <a:avLst/>
          </a:prstGeom>
          <a:noFill/>
        </p:spPr>
        <p:txBody>
          <a:bodyPr wrap="square">
            <a:spAutoFit/>
          </a:bodyPr>
          <a:lstStyle/>
          <a:p>
            <a:pPr marL="0" marR="0" lvl="0" indent="0" algn="ctr" defTabSz="914400" rtl="0" eaLnBrk="1" fontAlgn="auto" latinLnBrk="0" hangingPunct="1">
              <a:lnSpc>
                <a:spcPct val="90000"/>
              </a:lnSpc>
              <a:spcBef>
                <a:spcPts val="90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Auto insurers have returned </a:t>
            </a:r>
            <a:r>
              <a:rPr lang="en-US" sz="1600" b="1" dirty="0">
                <a:solidFill>
                  <a:srgbClr val="43B19E"/>
                </a:solidFill>
                <a:latin typeface="Arial" panose="020B0604020202020204" pitchFamily="34" charset="0"/>
                <a:cs typeface="Arial" panose="020B0604020202020204" pitchFamily="34" charset="0"/>
              </a:rPr>
              <a:t>$14 billion </a:t>
            </a:r>
            <a:r>
              <a:rPr kumimoji="0" lang="en-US"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so far to customers' pockets around the country through premium relief</a:t>
            </a:r>
          </a:p>
        </p:txBody>
      </p:sp>
      <p:sp>
        <p:nvSpPr>
          <p:cNvPr id="26" name="TextBox 25">
            <a:extLst>
              <a:ext uri="{FF2B5EF4-FFF2-40B4-BE49-F238E27FC236}">
                <a16:creationId xmlns:a16="http://schemas.microsoft.com/office/drawing/2014/main" id="{76572B98-93CF-4BB8-9996-C2598D2BDF4E}"/>
              </a:ext>
            </a:extLst>
          </p:cNvPr>
          <p:cNvSpPr txBox="1"/>
          <p:nvPr/>
        </p:nvSpPr>
        <p:spPr>
          <a:xfrm>
            <a:off x="3261269" y="3404310"/>
            <a:ext cx="2647672" cy="2142125"/>
          </a:xfrm>
          <a:prstGeom prst="rect">
            <a:avLst/>
          </a:prstGeom>
          <a:noFill/>
        </p:spPr>
        <p:txBody>
          <a:bodyPr wrap="square">
            <a:spAutoFit/>
          </a:bodyPr>
          <a:lstStyle/>
          <a:p>
            <a:pPr marL="0" marR="0" lvl="0" indent="0" algn="ctr" defTabSz="914400" rtl="0" eaLnBrk="1" fontAlgn="auto" latinLnBrk="0" hangingPunct="1">
              <a:lnSpc>
                <a:spcPct val="90000"/>
              </a:lnSpc>
              <a:spcBef>
                <a:spcPts val="90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Insurers have pledged </a:t>
            </a:r>
            <a:r>
              <a:rPr lang="en-US" sz="1600" b="1" dirty="0">
                <a:solidFill>
                  <a:srgbClr val="43B19E"/>
                </a:solidFill>
                <a:latin typeface="Arial" panose="020B0604020202020204" pitchFamily="34" charset="0"/>
                <a:cs typeface="Arial" panose="020B0604020202020204" pitchFamily="34" charset="0"/>
              </a:rPr>
              <a:t>more than an estimated $280 million </a:t>
            </a:r>
            <a:r>
              <a:rPr kumimoji="0" lang="en-US"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(according to III/Insurance Industry Charitable Foundation) in donations to the national and local organizations fighting this pandemic on the frontlines</a:t>
            </a:r>
          </a:p>
        </p:txBody>
      </p:sp>
      <p:sp>
        <p:nvSpPr>
          <p:cNvPr id="27" name="TextBox 26">
            <a:extLst>
              <a:ext uri="{FF2B5EF4-FFF2-40B4-BE49-F238E27FC236}">
                <a16:creationId xmlns:a16="http://schemas.microsoft.com/office/drawing/2014/main" id="{773CE3AC-5874-469A-8E7F-406CF5F81468}"/>
              </a:ext>
            </a:extLst>
          </p:cNvPr>
          <p:cNvSpPr txBox="1"/>
          <p:nvPr/>
        </p:nvSpPr>
        <p:spPr>
          <a:xfrm>
            <a:off x="6141026" y="3404310"/>
            <a:ext cx="2420044" cy="1698927"/>
          </a:xfrm>
          <a:prstGeom prst="rect">
            <a:avLst/>
          </a:prstGeom>
          <a:noFill/>
        </p:spPr>
        <p:txBody>
          <a:bodyPr wrap="square">
            <a:spAutoFit/>
          </a:bodyPr>
          <a:lstStyle/>
          <a:p>
            <a:pPr marL="0" marR="0" lvl="0" indent="0" algn="ctr" defTabSz="914400" rtl="0" eaLnBrk="1" fontAlgn="auto" latinLnBrk="0" hangingPunct="1">
              <a:lnSpc>
                <a:spcPct val="90000"/>
              </a:lnSpc>
              <a:spcBef>
                <a:spcPts val="90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Employing more than </a:t>
            </a:r>
            <a:r>
              <a:rPr lang="en-US" sz="1600" b="1" dirty="0">
                <a:solidFill>
                  <a:srgbClr val="43B19E"/>
                </a:solidFill>
                <a:latin typeface="Arial" panose="020B0604020202020204" pitchFamily="34" charset="0"/>
                <a:cs typeface="Arial" panose="020B0604020202020204" pitchFamily="34" charset="0"/>
              </a:rPr>
              <a:t>2.8 million Americans</a:t>
            </a:r>
            <a:r>
              <a:rPr kumimoji="0" lang="en-US"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Insurers are taking care of their employees–many pledging no layoffs during the ongoing crisis</a:t>
            </a:r>
          </a:p>
        </p:txBody>
      </p:sp>
      <p:sp>
        <p:nvSpPr>
          <p:cNvPr id="28" name="TextBox 27">
            <a:extLst>
              <a:ext uri="{FF2B5EF4-FFF2-40B4-BE49-F238E27FC236}">
                <a16:creationId xmlns:a16="http://schemas.microsoft.com/office/drawing/2014/main" id="{66D6BBC0-707D-4050-BF3F-A0547CB89F9E}"/>
              </a:ext>
            </a:extLst>
          </p:cNvPr>
          <p:cNvSpPr txBox="1"/>
          <p:nvPr/>
        </p:nvSpPr>
        <p:spPr>
          <a:xfrm>
            <a:off x="8962514" y="3648577"/>
            <a:ext cx="2364766" cy="1698927"/>
          </a:xfrm>
          <a:prstGeom prst="rect">
            <a:avLst/>
          </a:prstGeom>
          <a:noFill/>
        </p:spPr>
        <p:txBody>
          <a:bodyPr wrap="square">
            <a:spAutoFit/>
          </a:bodyPr>
          <a:lstStyle/>
          <a:p>
            <a:pPr marL="0" marR="0" lvl="0" indent="0" algn="ctr" defTabSz="914400" rtl="0" eaLnBrk="1" fontAlgn="auto" latinLnBrk="0" hangingPunct="1">
              <a:lnSpc>
                <a:spcPct val="90000"/>
              </a:lnSpc>
              <a:spcBef>
                <a:spcPts val="900"/>
              </a:spcBef>
              <a:spcAft>
                <a:spcPts val="0"/>
              </a:spcAft>
              <a:buClrTx/>
              <a:buSzTx/>
              <a:buFontTx/>
              <a:buNone/>
              <a:tabLst/>
              <a:defRPr/>
            </a:pPr>
            <a:r>
              <a:rPr lang="en-US" sz="1600" dirty="0">
                <a:solidFill>
                  <a:schemeClr val="tx1"/>
                </a:solidFill>
                <a:latin typeface="Arial" panose="020B0604020202020204" pitchFamily="34" charset="0"/>
                <a:cs typeface="Arial" panose="020B0604020202020204" pitchFamily="34" charset="0"/>
              </a:rPr>
              <a:t>Insurers are implementing </a:t>
            </a:r>
            <a:r>
              <a:rPr lang="en-US" sz="1600" b="1" dirty="0">
                <a:solidFill>
                  <a:srgbClr val="43B19E"/>
                </a:solidFill>
                <a:latin typeface="Arial" panose="020B0604020202020204" pitchFamily="34" charset="0"/>
                <a:cs typeface="Arial" panose="020B0604020202020204" pitchFamily="34" charset="0"/>
              </a:rPr>
              <a:t>innovative solutions </a:t>
            </a:r>
            <a:r>
              <a:rPr lang="en-US" sz="1600" dirty="0">
                <a:solidFill>
                  <a:schemeClr val="tx1"/>
                </a:solidFill>
                <a:latin typeface="Arial" panose="020B0604020202020204" pitchFamily="34" charset="0"/>
                <a:cs typeface="Arial" panose="020B0604020202020204" pitchFamily="34" charset="0"/>
              </a:rPr>
              <a:t>to carrying out daily operations while respecting social distancing</a:t>
            </a:r>
            <a:endParaRPr kumimoji="0" lang="en-US"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30" name="Rectangle 29">
            <a:extLst>
              <a:ext uri="{FF2B5EF4-FFF2-40B4-BE49-F238E27FC236}">
                <a16:creationId xmlns:a16="http://schemas.microsoft.com/office/drawing/2014/main" id="{365C951E-D982-47D3-8936-0676F8F6A3C3}"/>
              </a:ext>
            </a:extLst>
          </p:cNvPr>
          <p:cNvSpPr/>
          <p:nvPr/>
        </p:nvSpPr>
        <p:spPr>
          <a:xfrm>
            <a:off x="475488" y="285199"/>
            <a:ext cx="4424817" cy="43088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43B19E"/>
                </a:solidFill>
                <a:effectLst/>
                <a:uLnTx/>
                <a:uFillTx/>
                <a:latin typeface="Arial" panose="020B0604020202020204" pitchFamily="34" charset="0"/>
                <a:ea typeface="+mn-ea"/>
                <a:cs typeface="Arial" panose="020B0604020202020204" pitchFamily="34" charset="0"/>
              </a:rPr>
              <a:t>America's Insurers:</a:t>
            </a:r>
          </a:p>
        </p:txBody>
      </p:sp>
      <p:sp>
        <p:nvSpPr>
          <p:cNvPr id="31" name="Rectangle 30">
            <a:extLst>
              <a:ext uri="{FF2B5EF4-FFF2-40B4-BE49-F238E27FC236}">
                <a16:creationId xmlns:a16="http://schemas.microsoft.com/office/drawing/2014/main" id="{D296678C-D15D-40E7-8AD8-8CE7715BF756}"/>
              </a:ext>
            </a:extLst>
          </p:cNvPr>
          <p:cNvSpPr/>
          <p:nvPr/>
        </p:nvSpPr>
        <p:spPr>
          <a:xfrm>
            <a:off x="474017" y="1256222"/>
            <a:ext cx="8006906" cy="43088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srgbClr val="43B19E"/>
                </a:solidFill>
                <a:effectLst/>
                <a:uLnTx/>
                <a:uFillTx/>
                <a:latin typeface="Arial" panose="020B0604020202020204" pitchFamily="34" charset="0"/>
                <a:ea typeface="+mn-ea"/>
                <a:cs typeface="Arial" panose="020B0604020202020204" pitchFamily="34" charset="0"/>
              </a:rPr>
              <a:t>for Customers, Communities, and Employees </a:t>
            </a:r>
          </a:p>
        </p:txBody>
      </p:sp>
      <p:sp>
        <p:nvSpPr>
          <p:cNvPr id="32" name="Text Placeholder 4">
            <a:extLst>
              <a:ext uri="{FF2B5EF4-FFF2-40B4-BE49-F238E27FC236}">
                <a16:creationId xmlns:a16="http://schemas.microsoft.com/office/drawing/2014/main" id="{DAFAB493-B886-4927-B8D7-478CB3EE5F2D}"/>
              </a:ext>
            </a:extLst>
          </p:cNvPr>
          <p:cNvSpPr txBox="1">
            <a:spLocks/>
          </p:cNvSpPr>
          <p:nvPr/>
        </p:nvSpPr>
        <p:spPr bwMode="gray">
          <a:xfrm>
            <a:off x="474017" y="1760029"/>
            <a:ext cx="11176875" cy="870144"/>
          </a:xfrm>
          <a:prstGeom prst="snip1Rect">
            <a:avLst>
              <a:gd name="adj" fmla="val 29185"/>
            </a:avLst>
          </a:prstGeom>
          <a:solidFill>
            <a:schemeClr val="accent1"/>
          </a:solidFill>
          <a:ln w="28575" cap="flat" cmpd="sng" algn="ctr">
            <a:noFill/>
            <a:prstDash val="solid"/>
            <a:miter lim="800000"/>
            <a:headEnd type="none" w="med" len="med"/>
            <a:tailEnd type="none" w="med" len="med"/>
          </a:ln>
          <a:effectLst/>
        </p:spPr>
        <p:txBody>
          <a:bodyPr vert="horz" wrap="square" lIns="182880" tIns="91440" rIns="182880" bIns="182880" numCol="1" rtlCol="0" anchor="ctr" anchorCtr="0" compatLnSpc="1">
            <a:prstTxWarp prst="textNoShape">
              <a:avLst/>
            </a:prstTxWarp>
            <a:noAutofit/>
          </a:bodyPr>
          <a:lstStyle>
            <a:defPPr>
              <a:defRPr lang="en-US"/>
            </a:defPPr>
            <a:lvl1pPr indent="0" algn="ctr" fontAlgn="base">
              <a:lnSpc>
                <a:spcPct val="90000"/>
              </a:lnSpc>
              <a:spcBef>
                <a:spcPts val="600"/>
              </a:spcBef>
              <a:spcAft>
                <a:spcPct val="0"/>
              </a:spcAft>
              <a:buClr>
                <a:schemeClr val="accent2"/>
              </a:buClr>
              <a:buSzPct val="90000"/>
              <a:buNone/>
              <a:defRPr kumimoji="0" sz="2000" b="1" i="0" u="none" strike="noStrike" cap="none" normalizeH="0" baseline="0">
                <a:ln>
                  <a:noFill/>
                </a:ln>
                <a:solidFill>
                  <a:schemeClr val="bg2"/>
                </a:solidFill>
                <a:effectLst/>
                <a:latin typeface="+mj-lt"/>
              </a:defRPr>
            </a:lvl1pPr>
            <a:lvl2pPr indent="0">
              <a:buNone/>
              <a:defRPr sz="2000" b="1"/>
            </a:lvl2pPr>
            <a:lvl3pPr indent="0">
              <a:buNone/>
              <a:defRPr b="1"/>
            </a:lvl3pPr>
            <a:lvl4pPr indent="0">
              <a:buNone/>
              <a:defRPr sz="1600" b="1"/>
            </a:lvl4pPr>
            <a:lvl5pPr indent="0">
              <a:buNone/>
              <a:defRPr sz="1600" b="1"/>
            </a:lvl5pPr>
            <a:lvl6pPr indent="0">
              <a:buNone/>
              <a:defRPr sz="1600" b="1"/>
            </a:lvl6pPr>
            <a:lvl7pPr indent="0">
              <a:buNone/>
              <a:defRPr sz="1600" b="1"/>
            </a:lvl7pPr>
            <a:lvl8pPr indent="0">
              <a:buNone/>
              <a:defRPr sz="1600" b="1"/>
            </a:lvl8pPr>
            <a:lvl9pPr indent="0">
              <a:buNone/>
              <a:defRPr sz="1600" b="1"/>
            </a:lvl9pPr>
          </a:lstStyle>
          <a:p>
            <a:pPr marL="0" marR="0" lvl="0" indent="0" algn="ctr" defTabSz="914400" rtl="0" eaLnBrk="1" fontAlgn="base" latinLnBrk="0" hangingPunct="1">
              <a:lnSpc>
                <a:spcPct val="90000"/>
              </a:lnSpc>
              <a:spcBef>
                <a:spcPts val="0"/>
              </a:spcBef>
              <a:spcAft>
                <a:spcPct val="0"/>
              </a:spcAft>
              <a:buClr>
                <a:srgbClr val="F69322"/>
              </a:buClr>
              <a:buSzPct val="90000"/>
              <a:buFontTx/>
              <a:buNone/>
              <a:tabLst/>
              <a:defRPr/>
            </a:pPr>
            <a:r>
              <a:rPr kumimoji="0" lang="en-US" sz="22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The insurance Industry is Applying Forward-thinking Solutions to Take Care of Its Customers, Communities, and Employees During the COVID-19 Crisis</a:t>
            </a:r>
          </a:p>
        </p:txBody>
      </p:sp>
    </p:spTree>
    <p:extLst>
      <p:ext uri="{BB962C8B-B14F-4D97-AF65-F5344CB8AC3E}">
        <p14:creationId xmlns:p14="http://schemas.microsoft.com/office/powerpoint/2010/main" val="2082483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withEffect">
                                  <p:stCondLst>
                                    <p:cond delay="0"/>
                                  </p:stCondLst>
                                  <p:childTnLst>
                                    <p:animEffect transition="out" filter="fade">
                                      <p:cBhvr>
                                        <p:cTn id="6" dur="500"/>
                                        <p:tgtEl>
                                          <p:spTgt spid="32"/>
                                        </p:tgtEl>
                                      </p:cBhvr>
                                    </p:animEffect>
                                    <p:set>
                                      <p:cBhvr>
                                        <p:cTn id="7" dur="1" fill="hold">
                                          <p:stCondLst>
                                            <p:cond delay="499"/>
                                          </p:stCondLst>
                                        </p:cTn>
                                        <p:tgtEl>
                                          <p:spTgt spid="3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5">
            <a:extLst>
              <a:ext uri="{FF2B5EF4-FFF2-40B4-BE49-F238E27FC236}">
                <a16:creationId xmlns:a16="http://schemas.microsoft.com/office/drawing/2014/main" id="{7E16E938-B3EC-42A4-AAA5-D7B357FD71ED}"/>
              </a:ext>
            </a:extLst>
          </p:cNvPr>
          <p:cNvSpPr/>
          <p:nvPr/>
        </p:nvSpPr>
        <p:spPr>
          <a:xfrm rot="10800000" flipH="1">
            <a:off x="0" y="0"/>
            <a:ext cx="12192305" cy="6858000"/>
          </a:xfrm>
          <a:custGeom>
            <a:avLst/>
            <a:gdLst>
              <a:gd name="connsiteX0" fmla="*/ 4515439 w 9144000"/>
              <a:gd name="connsiteY0" fmla="*/ 6862713 h 6862713"/>
              <a:gd name="connsiteX1" fmla="*/ 0 w 9144000"/>
              <a:gd name="connsiteY1" fmla="*/ 6862713 h 6862713"/>
              <a:gd name="connsiteX2" fmla="*/ 0 w 9144000"/>
              <a:gd name="connsiteY2" fmla="*/ 0 h 6862713"/>
              <a:gd name="connsiteX3" fmla="*/ 9144000 w 9144000"/>
              <a:gd name="connsiteY3" fmla="*/ 0 h 6862713"/>
              <a:gd name="connsiteX4" fmla="*/ 9144000 w 9144000"/>
              <a:gd name="connsiteY4" fmla="*/ 2215299 h 6862713"/>
              <a:gd name="connsiteX5" fmla="*/ 4515439 w 9144000"/>
              <a:gd name="connsiteY5" fmla="*/ 6862713 h 6862713"/>
              <a:gd name="connsiteX0" fmla="*/ 4515439 w 9144000"/>
              <a:gd name="connsiteY0" fmla="*/ 6862713 h 6862713"/>
              <a:gd name="connsiteX1" fmla="*/ 0 w 9144000"/>
              <a:gd name="connsiteY1" fmla="*/ 6862713 h 6862713"/>
              <a:gd name="connsiteX2" fmla="*/ 0 w 9144000"/>
              <a:gd name="connsiteY2" fmla="*/ 0 h 6862713"/>
              <a:gd name="connsiteX3" fmla="*/ 9144000 w 9144000"/>
              <a:gd name="connsiteY3" fmla="*/ 0 h 6862713"/>
              <a:gd name="connsiteX4" fmla="*/ 9141619 w 9144000"/>
              <a:gd name="connsiteY4" fmla="*/ 2234362 h 6862713"/>
              <a:gd name="connsiteX5" fmla="*/ 4515439 w 9144000"/>
              <a:gd name="connsiteY5" fmla="*/ 6862713 h 6862713"/>
              <a:gd name="connsiteX0" fmla="*/ 4515439 w 9144229"/>
              <a:gd name="connsiteY0" fmla="*/ 6862713 h 6862713"/>
              <a:gd name="connsiteX1" fmla="*/ 0 w 9144229"/>
              <a:gd name="connsiteY1" fmla="*/ 6862713 h 6862713"/>
              <a:gd name="connsiteX2" fmla="*/ 0 w 9144229"/>
              <a:gd name="connsiteY2" fmla="*/ 0 h 6862713"/>
              <a:gd name="connsiteX3" fmla="*/ 9144000 w 9144229"/>
              <a:gd name="connsiteY3" fmla="*/ 0 h 6862713"/>
              <a:gd name="connsiteX4" fmla="*/ 9144000 w 9144229"/>
              <a:gd name="connsiteY4" fmla="*/ 2231980 h 6862713"/>
              <a:gd name="connsiteX5" fmla="*/ 4515439 w 9144229"/>
              <a:gd name="connsiteY5" fmla="*/ 6862713 h 6862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44229" h="6862713">
                <a:moveTo>
                  <a:pt x="4515439" y="6862713"/>
                </a:moveTo>
                <a:lnTo>
                  <a:pt x="0" y="6862713"/>
                </a:lnTo>
                <a:lnTo>
                  <a:pt x="0" y="0"/>
                </a:lnTo>
                <a:lnTo>
                  <a:pt x="9144000" y="0"/>
                </a:lnTo>
                <a:cubicBezTo>
                  <a:pt x="9143206" y="744787"/>
                  <a:pt x="9144794" y="1487193"/>
                  <a:pt x="9144000" y="2231980"/>
                </a:cubicBezTo>
                <a:lnTo>
                  <a:pt x="4515439" y="686271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sz="1800" dirty="0">
              <a:solidFill>
                <a:schemeClr val="bg1"/>
              </a:solidFill>
            </a:endParaRPr>
          </a:p>
        </p:txBody>
      </p:sp>
      <p:sp>
        <p:nvSpPr>
          <p:cNvPr id="2" name="Title 1"/>
          <p:cNvSpPr>
            <a:spLocks noGrp="1"/>
          </p:cNvSpPr>
          <p:nvPr>
            <p:ph type="ctrTitle"/>
          </p:nvPr>
        </p:nvSpPr>
        <p:spPr>
          <a:xfrm>
            <a:off x="831850" y="1709738"/>
            <a:ext cx="4435889" cy="2852737"/>
          </a:xfrm>
        </p:spPr>
        <p:txBody>
          <a:bodyPr/>
          <a:lstStyle/>
          <a:p>
            <a:r>
              <a:rPr lang="en-US" dirty="0">
                <a:solidFill>
                  <a:schemeClr val="bg1"/>
                </a:solidFill>
              </a:rPr>
              <a:t>Underwriting Trends  </a:t>
            </a:r>
          </a:p>
        </p:txBody>
      </p:sp>
      <p:pic>
        <p:nvPicPr>
          <p:cNvPr id="6" name="Picture 5" descr="A picture containing table, window, holding, food&#10;&#10;Description automatically generated">
            <a:extLst>
              <a:ext uri="{FF2B5EF4-FFF2-40B4-BE49-F238E27FC236}">
                <a16:creationId xmlns:a16="http://schemas.microsoft.com/office/drawing/2014/main" id="{6D9595B1-CBEC-4659-B33E-D1F4D6974D69}"/>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961888" y="-1"/>
            <a:ext cx="6230112" cy="6400799"/>
          </a:xfrm>
          <a:prstGeom prst="rect">
            <a:avLst/>
          </a:prstGeom>
        </p:spPr>
      </p:pic>
    </p:spTree>
    <p:extLst>
      <p:ext uri="{BB962C8B-B14F-4D97-AF65-F5344CB8AC3E}">
        <p14:creationId xmlns:p14="http://schemas.microsoft.com/office/powerpoint/2010/main" val="29644527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19C570-8E06-4944-B42A-F669B5A11C4B}"/>
              </a:ext>
            </a:extLst>
          </p:cNvPr>
          <p:cNvSpPr>
            <a:spLocks noGrp="1"/>
          </p:cNvSpPr>
          <p:nvPr>
            <p:ph type="title"/>
          </p:nvPr>
        </p:nvSpPr>
        <p:spPr/>
        <p:txBody>
          <a:bodyPr/>
          <a:lstStyle/>
          <a:p>
            <a:r>
              <a:rPr lang="en-US" dirty="0"/>
              <a:t>COVID-19’s Impact</a:t>
            </a:r>
          </a:p>
        </p:txBody>
      </p:sp>
      <p:sp>
        <p:nvSpPr>
          <p:cNvPr id="4" name="Text Placeholder 3">
            <a:extLst>
              <a:ext uri="{FF2B5EF4-FFF2-40B4-BE49-F238E27FC236}">
                <a16:creationId xmlns:a16="http://schemas.microsoft.com/office/drawing/2014/main" id="{8E2C33FC-53FA-4147-83D7-26A9EAA27B8F}"/>
              </a:ext>
            </a:extLst>
          </p:cNvPr>
          <p:cNvSpPr>
            <a:spLocks noGrp="1"/>
          </p:cNvSpPr>
          <p:nvPr>
            <p:ph type="body" sz="quarter" idx="15"/>
          </p:nvPr>
        </p:nvSpPr>
        <p:spPr/>
        <p:txBody>
          <a:bodyPr/>
          <a:lstStyle/>
          <a:p>
            <a:r>
              <a:rPr lang="en-US" dirty="0"/>
              <a:t>Unprecedented Spread of Loss, Deterioration of Exposure </a:t>
            </a:r>
          </a:p>
        </p:txBody>
      </p:sp>
      <p:sp>
        <p:nvSpPr>
          <p:cNvPr id="5" name="Text Placeholder 4">
            <a:extLst>
              <a:ext uri="{FF2B5EF4-FFF2-40B4-BE49-F238E27FC236}">
                <a16:creationId xmlns:a16="http://schemas.microsoft.com/office/drawing/2014/main" id="{9C775109-1DD8-469A-B4AD-C849CDDF0E23}"/>
              </a:ext>
            </a:extLst>
          </p:cNvPr>
          <p:cNvSpPr>
            <a:spLocks noGrp="1"/>
          </p:cNvSpPr>
          <p:nvPr>
            <p:ph type="body" sz="quarter" idx="17"/>
          </p:nvPr>
        </p:nvSpPr>
        <p:spPr/>
        <p:txBody>
          <a:bodyPr/>
          <a:lstStyle/>
          <a:p>
            <a:r>
              <a:rPr lang="en-US" dirty="0"/>
              <a:t>Source: Willis Towers Watson, Insurance Information Institute..</a:t>
            </a:r>
          </a:p>
        </p:txBody>
      </p:sp>
      <p:sp>
        <p:nvSpPr>
          <p:cNvPr id="14" name="Text Placeholder 9">
            <a:extLst>
              <a:ext uri="{FF2B5EF4-FFF2-40B4-BE49-F238E27FC236}">
                <a16:creationId xmlns:a16="http://schemas.microsoft.com/office/drawing/2014/main" id="{96BC98FC-4253-4DBA-9C35-78B19508E8D8}"/>
              </a:ext>
            </a:extLst>
          </p:cNvPr>
          <p:cNvSpPr txBox="1">
            <a:spLocks/>
          </p:cNvSpPr>
          <p:nvPr/>
        </p:nvSpPr>
        <p:spPr bwMode="gray">
          <a:xfrm>
            <a:off x="6206242" y="1657349"/>
            <a:ext cx="5541264" cy="548640"/>
          </a:xfrm>
          <a:prstGeom prst="snip1Rect">
            <a:avLst/>
          </a:prstGeom>
          <a:solidFill>
            <a:schemeClr val="accent1"/>
          </a:solidFill>
          <a:ln>
            <a:noFill/>
          </a:ln>
          <a:effectLst/>
        </p:spPr>
        <p:txBody>
          <a:bodyPr vert="horz" lIns="91440" tIns="45720" rIns="91440" bIns="91440" rtlCol="0" anchor="ctr" anchorCtr="0">
            <a:noAutofit/>
          </a:bodyPr>
          <a:lstStyle>
            <a:lvl1pPr marL="0" indent="0" algn="ctr" defTabSz="914377" rtl="0" eaLnBrk="1" latinLnBrk="0" hangingPunct="1">
              <a:lnSpc>
                <a:spcPct val="90000"/>
              </a:lnSpc>
              <a:spcBef>
                <a:spcPts val="0"/>
              </a:spcBef>
              <a:buClr>
                <a:srgbClr val="337DBE"/>
              </a:buClr>
              <a:buSzPct val="77000"/>
              <a:buFontTx/>
              <a:buNone/>
              <a:defRPr sz="2000" b="1" kern="1200">
                <a:solidFill>
                  <a:schemeClr val="bg1"/>
                </a:solidFill>
                <a:latin typeface="+mj-lt"/>
                <a:ea typeface="+mn-ea"/>
                <a:cs typeface="+mn-cs"/>
              </a:defRPr>
            </a:lvl1pPr>
            <a:lvl2pPr marL="566914" indent="-228594" algn="l" defTabSz="914377" rtl="0" eaLnBrk="1" latinLnBrk="0" hangingPunct="1">
              <a:lnSpc>
                <a:spcPct val="90000"/>
              </a:lnSpc>
              <a:spcBef>
                <a:spcPts val="1000"/>
              </a:spcBef>
              <a:buClr>
                <a:srgbClr val="337DBE"/>
              </a:buClr>
              <a:buFont typeface="Wingdings" panose="05000000000000000000" pitchFamily="2" charset="2"/>
              <a:buChar char=""/>
              <a:defRPr sz="2000" kern="1200">
                <a:solidFill>
                  <a:schemeClr val="tx1"/>
                </a:solidFill>
                <a:latin typeface="+mn-lt"/>
                <a:ea typeface="+mn-ea"/>
                <a:cs typeface="+mn-cs"/>
              </a:defRPr>
            </a:lvl2pPr>
            <a:lvl3pPr marL="914377" indent="-228594" algn="l" defTabSz="914377" rtl="0" eaLnBrk="1" latinLnBrk="0" hangingPunct="1">
              <a:lnSpc>
                <a:spcPct val="90000"/>
              </a:lnSpc>
              <a:spcBef>
                <a:spcPts val="500"/>
              </a:spcBef>
              <a:buClr>
                <a:srgbClr val="337DBE"/>
              </a:buClr>
              <a:buFont typeface="Arial" pitchFamily="34" charset="0"/>
              <a:buChar char="–"/>
              <a:defRPr sz="1800" kern="1200">
                <a:solidFill>
                  <a:schemeClr val="tx1"/>
                </a:solidFill>
                <a:latin typeface="+mn-lt"/>
                <a:ea typeface="+mn-ea"/>
                <a:cs typeface="+mn-cs"/>
              </a:defRPr>
            </a:lvl3pPr>
            <a:lvl4pPr marL="1252697" indent="-219451" algn="l" defTabSz="914377" rtl="0" eaLnBrk="1" latinLnBrk="0" hangingPunct="1">
              <a:lnSpc>
                <a:spcPct val="90000"/>
              </a:lnSpc>
              <a:spcBef>
                <a:spcPts val="200"/>
              </a:spcBef>
              <a:buClr>
                <a:srgbClr val="337DBE"/>
              </a:buClr>
              <a:buFont typeface="Wingdings" pitchFamily="2" charset="2"/>
              <a:buChar char="§"/>
              <a:defRPr sz="1600" kern="1200">
                <a:solidFill>
                  <a:schemeClr val="tx1"/>
                </a:solidFill>
                <a:latin typeface="+mn-lt"/>
                <a:ea typeface="+mn-ea"/>
                <a:cs typeface="+mn-cs"/>
              </a:defRPr>
            </a:lvl4pPr>
            <a:lvl5pPr marL="1481291" indent="-173732" algn="l" defTabSz="914377" rtl="0" eaLnBrk="1" latinLnBrk="0" hangingPunct="1">
              <a:lnSpc>
                <a:spcPct val="90000"/>
              </a:lnSpc>
              <a:spcBef>
                <a:spcPts val="100"/>
              </a:spcBef>
              <a:buClr>
                <a:srgbClr val="337DBE"/>
              </a:buClr>
              <a:buFont typeface="Arial" pitchFamily="34" charset="0"/>
              <a:buChar char="»"/>
              <a:defRPr sz="1400" kern="1200">
                <a:solidFill>
                  <a:schemeClr val="tx1"/>
                </a:solidFill>
                <a:latin typeface="+mn-lt"/>
                <a:ea typeface="+mn-ea"/>
                <a:cs typeface="+mn-cs"/>
              </a:defRPr>
            </a:lvl5pPr>
            <a:lvl6pPr marL="2514537"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t>Exposure Impact</a:t>
            </a:r>
          </a:p>
        </p:txBody>
      </p:sp>
      <p:sp>
        <p:nvSpPr>
          <p:cNvPr id="15" name="Text Placeholder 10">
            <a:extLst>
              <a:ext uri="{FF2B5EF4-FFF2-40B4-BE49-F238E27FC236}">
                <a16:creationId xmlns:a16="http://schemas.microsoft.com/office/drawing/2014/main" id="{B538B970-E573-4BEB-8D73-357CEC57910E}"/>
              </a:ext>
            </a:extLst>
          </p:cNvPr>
          <p:cNvSpPr txBox="1">
            <a:spLocks/>
          </p:cNvSpPr>
          <p:nvPr/>
        </p:nvSpPr>
        <p:spPr bwMode="gray">
          <a:xfrm>
            <a:off x="6206242" y="3666799"/>
            <a:ext cx="5541264" cy="548640"/>
          </a:xfrm>
          <a:prstGeom prst="snip1Rect">
            <a:avLst/>
          </a:prstGeom>
          <a:solidFill>
            <a:schemeClr val="accent1"/>
          </a:solidFill>
          <a:ln>
            <a:noFill/>
          </a:ln>
          <a:effectLst/>
        </p:spPr>
        <p:txBody>
          <a:bodyPr vert="horz" lIns="91440" tIns="45720" rIns="91440" bIns="91440" rtlCol="0" anchor="ctr" anchorCtr="0">
            <a:noAutofit/>
          </a:bodyPr>
          <a:lstStyle>
            <a:lvl1pPr marL="0" indent="0" algn="ctr" defTabSz="914377" rtl="0" eaLnBrk="1" latinLnBrk="0" hangingPunct="1">
              <a:lnSpc>
                <a:spcPct val="90000"/>
              </a:lnSpc>
              <a:spcBef>
                <a:spcPts val="0"/>
              </a:spcBef>
              <a:buClr>
                <a:srgbClr val="337DBE"/>
              </a:buClr>
              <a:buSzPct val="77000"/>
              <a:buFontTx/>
              <a:buNone/>
              <a:defRPr sz="2000" b="1" kern="1200">
                <a:solidFill>
                  <a:schemeClr val="bg1"/>
                </a:solidFill>
                <a:latin typeface="+mj-lt"/>
                <a:ea typeface="+mn-ea"/>
                <a:cs typeface="+mn-cs"/>
              </a:defRPr>
            </a:lvl1pPr>
            <a:lvl2pPr marL="566914" indent="-228594" algn="l" defTabSz="914377" rtl="0" eaLnBrk="1" latinLnBrk="0" hangingPunct="1">
              <a:lnSpc>
                <a:spcPct val="90000"/>
              </a:lnSpc>
              <a:spcBef>
                <a:spcPts val="1000"/>
              </a:spcBef>
              <a:buClr>
                <a:srgbClr val="337DBE"/>
              </a:buClr>
              <a:buFont typeface="Wingdings" panose="05000000000000000000" pitchFamily="2" charset="2"/>
              <a:buChar char=""/>
              <a:defRPr sz="2000" kern="1200">
                <a:solidFill>
                  <a:schemeClr val="tx1"/>
                </a:solidFill>
                <a:latin typeface="+mn-lt"/>
                <a:ea typeface="+mn-ea"/>
                <a:cs typeface="+mn-cs"/>
              </a:defRPr>
            </a:lvl2pPr>
            <a:lvl3pPr marL="914377" indent="-228594" algn="l" defTabSz="914377" rtl="0" eaLnBrk="1" latinLnBrk="0" hangingPunct="1">
              <a:lnSpc>
                <a:spcPct val="90000"/>
              </a:lnSpc>
              <a:spcBef>
                <a:spcPts val="500"/>
              </a:spcBef>
              <a:buClr>
                <a:srgbClr val="337DBE"/>
              </a:buClr>
              <a:buFont typeface="Arial" pitchFamily="34" charset="0"/>
              <a:buChar char="–"/>
              <a:defRPr sz="1800" kern="1200">
                <a:solidFill>
                  <a:schemeClr val="tx1"/>
                </a:solidFill>
                <a:latin typeface="+mn-lt"/>
                <a:ea typeface="+mn-ea"/>
                <a:cs typeface="+mn-cs"/>
              </a:defRPr>
            </a:lvl3pPr>
            <a:lvl4pPr marL="1252697" indent="-219451" algn="l" defTabSz="914377" rtl="0" eaLnBrk="1" latinLnBrk="0" hangingPunct="1">
              <a:lnSpc>
                <a:spcPct val="90000"/>
              </a:lnSpc>
              <a:spcBef>
                <a:spcPts val="200"/>
              </a:spcBef>
              <a:buClr>
                <a:srgbClr val="337DBE"/>
              </a:buClr>
              <a:buFont typeface="Wingdings" pitchFamily="2" charset="2"/>
              <a:buChar char="§"/>
              <a:defRPr sz="1600" kern="1200">
                <a:solidFill>
                  <a:schemeClr val="tx1"/>
                </a:solidFill>
                <a:latin typeface="+mn-lt"/>
                <a:ea typeface="+mn-ea"/>
                <a:cs typeface="+mn-cs"/>
              </a:defRPr>
            </a:lvl4pPr>
            <a:lvl5pPr marL="1481291" indent="-173732" algn="l" defTabSz="914377" rtl="0" eaLnBrk="1" latinLnBrk="0" hangingPunct="1">
              <a:lnSpc>
                <a:spcPct val="90000"/>
              </a:lnSpc>
              <a:spcBef>
                <a:spcPts val="100"/>
              </a:spcBef>
              <a:buClr>
                <a:srgbClr val="337DBE"/>
              </a:buClr>
              <a:buFont typeface="Arial" pitchFamily="34" charset="0"/>
              <a:buChar char="»"/>
              <a:defRPr sz="1400" kern="1200">
                <a:solidFill>
                  <a:schemeClr val="tx1"/>
                </a:solidFill>
                <a:latin typeface="+mn-lt"/>
                <a:ea typeface="+mn-ea"/>
                <a:cs typeface="+mn-cs"/>
              </a:defRPr>
            </a:lvl5pPr>
            <a:lvl6pPr marL="2514537"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t>Investment</a:t>
            </a:r>
          </a:p>
        </p:txBody>
      </p:sp>
      <p:sp>
        <p:nvSpPr>
          <p:cNvPr id="16" name="Content Placeholder 11">
            <a:extLst>
              <a:ext uri="{FF2B5EF4-FFF2-40B4-BE49-F238E27FC236}">
                <a16:creationId xmlns:a16="http://schemas.microsoft.com/office/drawing/2014/main" id="{A8B958C4-EB33-4F1C-8235-2422620F12CB}"/>
              </a:ext>
            </a:extLst>
          </p:cNvPr>
          <p:cNvSpPr txBox="1">
            <a:spLocks/>
          </p:cNvSpPr>
          <p:nvPr/>
        </p:nvSpPr>
        <p:spPr bwMode="gray">
          <a:xfrm>
            <a:off x="6206242" y="2222390"/>
            <a:ext cx="5541264" cy="1417320"/>
          </a:xfrm>
          <a:prstGeom prst="rect">
            <a:avLst/>
          </a:prstGeom>
        </p:spPr>
        <p:txBody>
          <a:bodyPr vert="horz" lIns="91440" tIns="45720" rIns="91440" bIns="45720" rtlCol="0">
            <a:noAutofit/>
          </a:bodyPr>
          <a:lstStyle>
            <a:lvl1pPr marL="292601" indent="-292601" algn="l" defTabSz="914377" rtl="0" eaLnBrk="1" latinLnBrk="0" hangingPunct="1">
              <a:lnSpc>
                <a:spcPct val="90000"/>
              </a:lnSpc>
              <a:spcBef>
                <a:spcPts val="2000"/>
              </a:spcBef>
              <a:buClr>
                <a:srgbClr val="337DBE"/>
              </a:buClr>
              <a:buSzPct val="77000"/>
              <a:buFont typeface="Wingdings 3" panose="05040102010807070707" pitchFamily="18" charset="2"/>
              <a:buChar char=""/>
              <a:defRPr sz="2000" kern="1200">
                <a:solidFill>
                  <a:schemeClr val="tx1"/>
                </a:solidFill>
                <a:latin typeface="+mn-lt"/>
                <a:ea typeface="+mn-ea"/>
                <a:cs typeface="+mn-cs"/>
              </a:defRPr>
            </a:lvl1pPr>
            <a:lvl2pPr marL="566914" indent="-228594" algn="l" defTabSz="914377" rtl="0" eaLnBrk="1" latinLnBrk="0" hangingPunct="1">
              <a:lnSpc>
                <a:spcPct val="90000"/>
              </a:lnSpc>
              <a:spcBef>
                <a:spcPts val="1000"/>
              </a:spcBef>
              <a:buClr>
                <a:srgbClr val="337DBE"/>
              </a:buClr>
              <a:buFont typeface="Wingdings" panose="05000000000000000000" pitchFamily="2" charset="2"/>
              <a:buChar char=""/>
              <a:defRPr sz="1800" kern="1200">
                <a:solidFill>
                  <a:schemeClr val="tx1"/>
                </a:solidFill>
                <a:latin typeface="+mn-lt"/>
                <a:ea typeface="+mn-ea"/>
                <a:cs typeface="+mn-cs"/>
              </a:defRPr>
            </a:lvl2pPr>
            <a:lvl3pPr marL="914377" indent="-228594" algn="l" defTabSz="914377" rtl="0" eaLnBrk="1" latinLnBrk="0" hangingPunct="1">
              <a:lnSpc>
                <a:spcPct val="90000"/>
              </a:lnSpc>
              <a:spcBef>
                <a:spcPts val="500"/>
              </a:spcBef>
              <a:buClr>
                <a:srgbClr val="337DBE"/>
              </a:buClr>
              <a:buFont typeface="Arial" pitchFamily="34" charset="0"/>
              <a:buChar char="–"/>
              <a:defRPr sz="1600" kern="1200">
                <a:solidFill>
                  <a:schemeClr val="tx1"/>
                </a:solidFill>
                <a:latin typeface="+mn-lt"/>
                <a:ea typeface="+mn-ea"/>
                <a:cs typeface="+mn-cs"/>
              </a:defRPr>
            </a:lvl3pPr>
            <a:lvl4pPr marL="1252697" indent="-219451" algn="l" defTabSz="914377" rtl="0" eaLnBrk="1" latinLnBrk="0" hangingPunct="1">
              <a:lnSpc>
                <a:spcPct val="90000"/>
              </a:lnSpc>
              <a:spcBef>
                <a:spcPts val="200"/>
              </a:spcBef>
              <a:buClr>
                <a:srgbClr val="337DBE"/>
              </a:buClr>
              <a:buFont typeface="Wingdings" pitchFamily="2" charset="2"/>
              <a:buChar char="§"/>
              <a:defRPr sz="1400" kern="1200">
                <a:solidFill>
                  <a:schemeClr val="tx1"/>
                </a:solidFill>
                <a:latin typeface="+mn-lt"/>
                <a:ea typeface="+mn-ea"/>
                <a:cs typeface="+mn-cs"/>
              </a:defRPr>
            </a:lvl4pPr>
            <a:lvl5pPr marL="1481291" indent="-173732" algn="l" defTabSz="914377" rtl="0" eaLnBrk="1" latinLnBrk="0" hangingPunct="1">
              <a:lnSpc>
                <a:spcPct val="90000"/>
              </a:lnSpc>
              <a:spcBef>
                <a:spcPts val="100"/>
              </a:spcBef>
              <a:buClr>
                <a:srgbClr val="337DBE"/>
              </a:buClr>
              <a:buFont typeface="Arial" pitchFamily="34" charset="0"/>
              <a:buChar char="»"/>
              <a:defRPr sz="1200" kern="1200">
                <a:solidFill>
                  <a:schemeClr val="tx1"/>
                </a:solidFill>
                <a:latin typeface="+mn-lt"/>
                <a:ea typeface="+mn-ea"/>
                <a:cs typeface="+mn-cs"/>
              </a:defRPr>
            </a:lvl5pPr>
            <a:lvl6pPr marL="2514537"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800" dirty="0"/>
              <a:t>$14B auto premium</a:t>
            </a:r>
          </a:p>
          <a:p>
            <a:r>
              <a:rPr lang="en-US" sz="1800" dirty="0"/>
              <a:t>Employment related exposures (GL, WC)</a:t>
            </a:r>
          </a:p>
        </p:txBody>
      </p:sp>
      <p:sp>
        <p:nvSpPr>
          <p:cNvPr id="17" name="Content Placeholder 12">
            <a:extLst>
              <a:ext uri="{FF2B5EF4-FFF2-40B4-BE49-F238E27FC236}">
                <a16:creationId xmlns:a16="http://schemas.microsoft.com/office/drawing/2014/main" id="{6C1AD1C0-D4E9-4693-BC1C-8BB2A8337A89}"/>
              </a:ext>
            </a:extLst>
          </p:cNvPr>
          <p:cNvSpPr txBox="1">
            <a:spLocks/>
          </p:cNvSpPr>
          <p:nvPr/>
        </p:nvSpPr>
        <p:spPr bwMode="gray">
          <a:xfrm>
            <a:off x="6206242" y="4234811"/>
            <a:ext cx="5541264" cy="1676543"/>
          </a:xfrm>
          <a:prstGeom prst="rect">
            <a:avLst/>
          </a:prstGeom>
        </p:spPr>
        <p:txBody>
          <a:bodyPr vert="horz" lIns="91440" tIns="45720" rIns="91440" bIns="45720" rtlCol="0">
            <a:noAutofit/>
          </a:bodyPr>
          <a:lstStyle>
            <a:lvl1pPr marL="292601" indent="-292601" algn="l" defTabSz="914377" rtl="0" eaLnBrk="1" latinLnBrk="0" hangingPunct="1">
              <a:lnSpc>
                <a:spcPct val="90000"/>
              </a:lnSpc>
              <a:spcBef>
                <a:spcPts val="2000"/>
              </a:spcBef>
              <a:buClr>
                <a:srgbClr val="337DBE"/>
              </a:buClr>
              <a:buSzPct val="77000"/>
              <a:buFont typeface="Wingdings 3" panose="05040102010807070707" pitchFamily="18" charset="2"/>
              <a:buChar char=""/>
              <a:defRPr sz="2000" kern="1200">
                <a:solidFill>
                  <a:schemeClr val="tx1"/>
                </a:solidFill>
                <a:latin typeface="+mn-lt"/>
                <a:ea typeface="+mn-ea"/>
                <a:cs typeface="+mn-cs"/>
              </a:defRPr>
            </a:lvl1pPr>
            <a:lvl2pPr marL="566914" indent="-228594" algn="l" defTabSz="914377" rtl="0" eaLnBrk="1" latinLnBrk="0" hangingPunct="1">
              <a:lnSpc>
                <a:spcPct val="90000"/>
              </a:lnSpc>
              <a:spcBef>
                <a:spcPts val="1000"/>
              </a:spcBef>
              <a:buClr>
                <a:srgbClr val="337DBE"/>
              </a:buClr>
              <a:buFont typeface="Wingdings" panose="05000000000000000000" pitchFamily="2" charset="2"/>
              <a:buChar char=""/>
              <a:defRPr sz="1800" kern="1200">
                <a:solidFill>
                  <a:schemeClr val="tx1"/>
                </a:solidFill>
                <a:latin typeface="+mn-lt"/>
                <a:ea typeface="+mn-ea"/>
                <a:cs typeface="+mn-cs"/>
              </a:defRPr>
            </a:lvl2pPr>
            <a:lvl3pPr marL="914377" indent="-228594" algn="l" defTabSz="914377" rtl="0" eaLnBrk="1" latinLnBrk="0" hangingPunct="1">
              <a:lnSpc>
                <a:spcPct val="90000"/>
              </a:lnSpc>
              <a:spcBef>
                <a:spcPts val="500"/>
              </a:spcBef>
              <a:buClr>
                <a:srgbClr val="337DBE"/>
              </a:buClr>
              <a:buFont typeface="Arial" pitchFamily="34" charset="0"/>
              <a:buChar char="–"/>
              <a:defRPr sz="1600" kern="1200">
                <a:solidFill>
                  <a:schemeClr val="tx1"/>
                </a:solidFill>
                <a:latin typeface="+mn-lt"/>
                <a:ea typeface="+mn-ea"/>
                <a:cs typeface="+mn-cs"/>
              </a:defRPr>
            </a:lvl3pPr>
            <a:lvl4pPr marL="1252697" indent="-219451" algn="l" defTabSz="914377" rtl="0" eaLnBrk="1" latinLnBrk="0" hangingPunct="1">
              <a:lnSpc>
                <a:spcPct val="90000"/>
              </a:lnSpc>
              <a:spcBef>
                <a:spcPts val="200"/>
              </a:spcBef>
              <a:buClr>
                <a:srgbClr val="337DBE"/>
              </a:buClr>
              <a:buFont typeface="Wingdings" pitchFamily="2" charset="2"/>
              <a:buChar char="§"/>
              <a:defRPr sz="1400" kern="1200">
                <a:solidFill>
                  <a:schemeClr val="tx1"/>
                </a:solidFill>
                <a:latin typeface="+mn-lt"/>
                <a:ea typeface="+mn-ea"/>
                <a:cs typeface="+mn-cs"/>
              </a:defRPr>
            </a:lvl4pPr>
            <a:lvl5pPr marL="1481291" indent="-173732" algn="l" defTabSz="914377" rtl="0" eaLnBrk="1" latinLnBrk="0" hangingPunct="1">
              <a:lnSpc>
                <a:spcPct val="90000"/>
              </a:lnSpc>
              <a:spcBef>
                <a:spcPts val="100"/>
              </a:spcBef>
              <a:buClr>
                <a:srgbClr val="337DBE"/>
              </a:buClr>
              <a:buFont typeface="Arial" pitchFamily="34" charset="0"/>
              <a:buChar char="»"/>
              <a:defRPr sz="1200" kern="1200">
                <a:solidFill>
                  <a:schemeClr val="tx1"/>
                </a:solidFill>
                <a:latin typeface="+mn-lt"/>
                <a:ea typeface="+mn-ea"/>
                <a:cs typeface="+mn-cs"/>
              </a:defRPr>
            </a:lvl5pPr>
            <a:lvl6pPr marL="2514537"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800" dirty="0"/>
              <a:t>Volatile stocks, bond yields plunging</a:t>
            </a:r>
          </a:p>
          <a:p>
            <a:r>
              <a:rPr lang="en-US" sz="1800" dirty="0"/>
              <a:t>Lloyd’s estimate: $96B in investment losses</a:t>
            </a:r>
          </a:p>
          <a:p>
            <a:endParaRPr lang="en-US" sz="1800" dirty="0"/>
          </a:p>
        </p:txBody>
      </p:sp>
      <p:sp>
        <p:nvSpPr>
          <p:cNvPr id="18" name="Text Placeholder 8">
            <a:extLst>
              <a:ext uri="{FF2B5EF4-FFF2-40B4-BE49-F238E27FC236}">
                <a16:creationId xmlns:a16="http://schemas.microsoft.com/office/drawing/2014/main" id="{3EE5F441-23B1-419F-93C6-340B301351EB}"/>
              </a:ext>
            </a:extLst>
          </p:cNvPr>
          <p:cNvSpPr txBox="1">
            <a:spLocks/>
          </p:cNvSpPr>
          <p:nvPr/>
        </p:nvSpPr>
        <p:spPr bwMode="gray">
          <a:xfrm>
            <a:off x="569578" y="1657349"/>
            <a:ext cx="5541264" cy="548640"/>
          </a:xfrm>
          <a:prstGeom prst="snip1Rect">
            <a:avLst/>
          </a:prstGeom>
          <a:solidFill>
            <a:schemeClr val="accent1"/>
          </a:solidFill>
          <a:ln>
            <a:noFill/>
          </a:ln>
          <a:effectLst/>
        </p:spPr>
        <p:txBody>
          <a:bodyPr vert="horz" lIns="91440" tIns="45720" rIns="91440" bIns="91440" rtlCol="0" anchor="ctr" anchorCtr="0">
            <a:noAutofit/>
          </a:bodyPr>
          <a:lstStyle>
            <a:lvl1pPr marL="0" indent="0" algn="ctr" defTabSz="914377" rtl="0" eaLnBrk="1" latinLnBrk="0" hangingPunct="1">
              <a:lnSpc>
                <a:spcPct val="90000"/>
              </a:lnSpc>
              <a:spcBef>
                <a:spcPts val="0"/>
              </a:spcBef>
              <a:buClr>
                <a:srgbClr val="337DBE"/>
              </a:buClr>
              <a:buSzPct val="77000"/>
              <a:buFontTx/>
              <a:buNone/>
              <a:defRPr sz="2000" b="1" kern="1200">
                <a:solidFill>
                  <a:schemeClr val="bg1"/>
                </a:solidFill>
                <a:latin typeface="+mj-lt"/>
                <a:ea typeface="+mn-ea"/>
                <a:cs typeface="+mn-cs"/>
              </a:defRPr>
            </a:lvl1pPr>
            <a:lvl2pPr marL="566914" indent="-228594" algn="l" defTabSz="914377" rtl="0" eaLnBrk="1" latinLnBrk="0" hangingPunct="1">
              <a:lnSpc>
                <a:spcPct val="90000"/>
              </a:lnSpc>
              <a:spcBef>
                <a:spcPts val="1000"/>
              </a:spcBef>
              <a:buClr>
                <a:srgbClr val="337DBE"/>
              </a:buClr>
              <a:buFont typeface="Wingdings" panose="05000000000000000000" pitchFamily="2" charset="2"/>
              <a:buChar char=""/>
              <a:defRPr sz="2000" kern="1200">
                <a:solidFill>
                  <a:schemeClr val="tx1"/>
                </a:solidFill>
                <a:latin typeface="+mn-lt"/>
                <a:ea typeface="+mn-ea"/>
                <a:cs typeface="+mn-cs"/>
              </a:defRPr>
            </a:lvl2pPr>
            <a:lvl3pPr marL="914377" indent="-228594" algn="l" defTabSz="914377" rtl="0" eaLnBrk="1" latinLnBrk="0" hangingPunct="1">
              <a:lnSpc>
                <a:spcPct val="90000"/>
              </a:lnSpc>
              <a:spcBef>
                <a:spcPts val="500"/>
              </a:spcBef>
              <a:buClr>
                <a:srgbClr val="337DBE"/>
              </a:buClr>
              <a:buFont typeface="Arial" pitchFamily="34" charset="0"/>
              <a:buChar char="–"/>
              <a:defRPr sz="1800" kern="1200">
                <a:solidFill>
                  <a:schemeClr val="tx1"/>
                </a:solidFill>
                <a:latin typeface="+mn-lt"/>
                <a:ea typeface="+mn-ea"/>
                <a:cs typeface="+mn-cs"/>
              </a:defRPr>
            </a:lvl3pPr>
            <a:lvl4pPr marL="1252697" indent="-219451" algn="l" defTabSz="914377" rtl="0" eaLnBrk="1" latinLnBrk="0" hangingPunct="1">
              <a:lnSpc>
                <a:spcPct val="90000"/>
              </a:lnSpc>
              <a:spcBef>
                <a:spcPts val="200"/>
              </a:spcBef>
              <a:buClr>
                <a:srgbClr val="337DBE"/>
              </a:buClr>
              <a:buFont typeface="Wingdings" pitchFamily="2" charset="2"/>
              <a:buChar char="§"/>
              <a:defRPr sz="1600" kern="1200">
                <a:solidFill>
                  <a:schemeClr val="tx1"/>
                </a:solidFill>
                <a:latin typeface="+mn-lt"/>
                <a:ea typeface="+mn-ea"/>
                <a:cs typeface="+mn-cs"/>
              </a:defRPr>
            </a:lvl4pPr>
            <a:lvl5pPr marL="1481291" indent="-173732" algn="l" defTabSz="914377" rtl="0" eaLnBrk="1" latinLnBrk="0" hangingPunct="1">
              <a:lnSpc>
                <a:spcPct val="90000"/>
              </a:lnSpc>
              <a:spcBef>
                <a:spcPts val="100"/>
              </a:spcBef>
              <a:buClr>
                <a:srgbClr val="337DBE"/>
              </a:buClr>
              <a:buFont typeface="Arial" pitchFamily="34" charset="0"/>
              <a:buChar char="»"/>
              <a:defRPr sz="1400" kern="1200">
                <a:solidFill>
                  <a:schemeClr val="tx1"/>
                </a:solidFill>
                <a:latin typeface="+mn-lt"/>
                <a:ea typeface="+mn-ea"/>
                <a:cs typeface="+mn-cs"/>
              </a:defRPr>
            </a:lvl5pPr>
            <a:lvl6pPr marL="2514537"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t>Potential Loss Impact</a:t>
            </a:r>
          </a:p>
        </p:txBody>
      </p:sp>
      <p:graphicFrame>
        <p:nvGraphicFramePr>
          <p:cNvPr id="27" name="Content Placeholder 7">
            <a:extLst>
              <a:ext uri="{FF2B5EF4-FFF2-40B4-BE49-F238E27FC236}">
                <a16:creationId xmlns:a16="http://schemas.microsoft.com/office/drawing/2014/main" id="{D552F577-5A8F-41A3-8970-6A35CEE96A71}"/>
              </a:ext>
            </a:extLst>
          </p:cNvPr>
          <p:cNvGraphicFramePr>
            <a:graphicFrameLocks/>
          </p:cNvGraphicFramePr>
          <p:nvPr/>
        </p:nvGraphicFramePr>
        <p:xfrm>
          <a:off x="569578" y="2222390"/>
          <a:ext cx="5541264" cy="3909822"/>
        </p:xfrm>
        <a:graphic>
          <a:graphicData uri="http://schemas.openxmlformats.org/drawingml/2006/chart">
            <c:chart xmlns:c="http://schemas.openxmlformats.org/drawingml/2006/chart" xmlns:r="http://schemas.openxmlformats.org/officeDocument/2006/relationships" r:id="rId3"/>
          </a:graphicData>
        </a:graphic>
      </p:graphicFrame>
      <p:sp>
        <p:nvSpPr>
          <p:cNvPr id="12" name="Rectangle 11">
            <a:extLst>
              <a:ext uri="{FF2B5EF4-FFF2-40B4-BE49-F238E27FC236}">
                <a16:creationId xmlns:a16="http://schemas.microsoft.com/office/drawing/2014/main" id="{857A5276-B285-4633-918F-E193283239EA}"/>
              </a:ext>
            </a:extLst>
          </p:cNvPr>
          <p:cNvSpPr>
            <a:spLocks noChangeArrowheads="1"/>
          </p:cNvSpPr>
          <p:nvPr/>
        </p:nvSpPr>
        <p:spPr bwMode="gray">
          <a:xfrm>
            <a:off x="3566994" y="3285375"/>
            <a:ext cx="1897635" cy="1385093"/>
          </a:xfrm>
          <a:prstGeom prst="rect">
            <a:avLst/>
          </a:prstGeom>
          <a:solidFill>
            <a:schemeClr val="bg1"/>
          </a:solidFill>
          <a:ln w="25400" algn="ctr">
            <a:solidFill>
              <a:schemeClr val="accent1"/>
            </a:solidFill>
            <a:miter lim="800000"/>
            <a:headEnd/>
            <a:tailEnd/>
          </a:ln>
        </p:spPr>
        <p:txBody>
          <a:bodyPr lIns="137160" tIns="137160" rIns="91440" bIns="13716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eaLnBrk="1" hangingPunct="1">
              <a:lnSpc>
                <a:spcPct val="90000"/>
              </a:lnSpc>
              <a:spcBef>
                <a:spcPts val="600"/>
              </a:spcBef>
            </a:pPr>
            <a:r>
              <a:rPr lang="en-US" altLang="en-US" sz="1600" dirty="0">
                <a:solidFill>
                  <a:srgbClr val="286EB8"/>
                </a:solidFill>
                <a:latin typeface="+mn-lt"/>
              </a:rPr>
              <a:t>Loss estimates range from $30B</a:t>
            </a:r>
            <a:br>
              <a:rPr lang="en-US" altLang="en-US" sz="1600" dirty="0">
                <a:solidFill>
                  <a:srgbClr val="286EB8"/>
                </a:solidFill>
                <a:latin typeface="+mn-lt"/>
              </a:rPr>
            </a:br>
            <a:r>
              <a:rPr lang="en-US" altLang="en-US" sz="1600" dirty="0">
                <a:solidFill>
                  <a:srgbClr val="286EB8"/>
                </a:solidFill>
                <a:latin typeface="+mn-lt"/>
              </a:rPr>
              <a:t>(</a:t>
            </a:r>
            <a:r>
              <a:rPr lang="en-US" altLang="en-US" sz="1600" i="0" dirty="0">
                <a:solidFill>
                  <a:srgbClr val="286EB8"/>
                </a:solidFill>
                <a:latin typeface="Cambria Math" panose="02040503050406030204" pitchFamily="18" charset="0"/>
                <a:ea typeface="Cambria Math" panose="02040503050406030204" pitchFamily="18" charset="0"/>
              </a:rPr>
              <a:t>≈</a:t>
            </a:r>
            <a:r>
              <a:rPr lang="en-US" altLang="en-US" sz="1600" b="0" i="0" dirty="0">
                <a:solidFill>
                  <a:srgbClr val="286EB8"/>
                </a:solidFill>
                <a:latin typeface="Cambria Math" panose="02040503050406030204" pitchFamily="18" charset="0"/>
                <a:ea typeface="Cambria Math" panose="02040503050406030204" pitchFamily="18" charset="0"/>
              </a:rPr>
              <a:t> </a:t>
            </a:r>
            <a:r>
              <a:rPr lang="en-US" altLang="en-US" sz="1600" dirty="0">
                <a:solidFill>
                  <a:srgbClr val="286EB8"/>
                </a:solidFill>
                <a:latin typeface="+mn-lt"/>
              </a:rPr>
              <a:t>bad hurricane) to $140B (2-3 Katrinas)</a:t>
            </a:r>
          </a:p>
        </p:txBody>
      </p:sp>
      <p:sp>
        <p:nvSpPr>
          <p:cNvPr id="13" name="Right Triangle 12">
            <a:extLst>
              <a:ext uri="{FF2B5EF4-FFF2-40B4-BE49-F238E27FC236}">
                <a16:creationId xmlns:a16="http://schemas.microsoft.com/office/drawing/2014/main" id="{6CC5BEF8-0F4F-4803-A777-214E62CA47C9}"/>
              </a:ext>
            </a:extLst>
          </p:cNvPr>
          <p:cNvSpPr>
            <a:spLocks noChangeAspect="1"/>
          </p:cNvSpPr>
          <p:nvPr/>
        </p:nvSpPr>
        <p:spPr bwMode="gray">
          <a:xfrm rot="10800000">
            <a:off x="5213844" y="3277738"/>
            <a:ext cx="250785" cy="171884"/>
          </a:xfrm>
          <a:prstGeom prst="rtTriangle">
            <a:avLst/>
          </a:prstGeom>
          <a:solidFill>
            <a:srgbClr val="286EB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dirty="0"/>
              <a:t>  </a:t>
            </a:r>
          </a:p>
        </p:txBody>
      </p:sp>
    </p:spTree>
    <p:extLst>
      <p:ext uri="{BB962C8B-B14F-4D97-AF65-F5344CB8AC3E}">
        <p14:creationId xmlns:p14="http://schemas.microsoft.com/office/powerpoint/2010/main" val="32699438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Rectangle 47">
            <a:extLst>
              <a:ext uri="{FF2B5EF4-FFF2-40B4-BE49-F238E27FC236}">
                <a16:creationId xmlns:a16="http://schemas.microsoft.com/office/drawing/2014/main" id="{E65983A2-307F-7145-80C3-D5C159C39D5E}"/>
              </a:ext>
            </a:extLst>
          </p:cNvPr>
          <p:cNvSpPr/>
          <p:nvPr/>
        </p:nvSpPr>
        <p:spPr>
          <a:xfrm>
            <a:off x="6183365" y="1431288"/>
            <a:ext cx="5383144" cy="2212848"/>
          </a:xfrm>
          <a:prstGeom prst="rect">
            <a:avLst/>
          </a:prstGeom>
          <a:solidFill>
            <a:schemeClr val="bg1">
              <a:lumMod val="9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endParaRPr kumimoji="0" lang="en-US" sz="2000" b="1" i="0" u="none" strike="noStrike" kern="1200" cap="none" spc="0" normalizeH="0" baseline="0" noProof="0" dirty="0">
              <a:ln>
                <a:noFill/>
              </a:ln>
              <a:solidFill>
                <a:srgbClr val="FFFFFF"/>
              </a:solidFill>
              <a:effectLst/>
              <a:uLnTx/>
              <a:uFillTx/>
              <a:latin typeface="Arial"/>
              <a:ea typeface="+mn-ea"/>
              <a:cs typeface="+mn-cs"/>
            </a:endParaRPr>
          </a:p>
        </p:txBody>
      </p:sp>
      <p:sp>
        <p:nvSpPr>
          <p:cNvPr id="5" name="Title 4">
            <a:extLst>
              <a:ext uri="{FF2B5EF4-FFF2-40B4-BE49-F238E27FC236}">
                <a16:creationId xmlns:a16="http://schemas.microsoft.com/office/drawing/2014/main" id="{1A7F555C-A85C-7440-B6B0-700F0A08FE06}"/>
              </a:ext>
            </a:extLst>
          </p:cNvPr>
          <p:cNvSpPr>
            <a:spLocks noGrp="1"/>
          </p:cNvSpPr>
          <p:nvPr>
            <p:ph type="title"/>
          </p:nvPr>
        </p:nvSpPr>
        <p:spPr/>
        <p:txBody>
          <a:bodyPr/>
          <a:lstStyle/>
          <a:p>
            <a:pPr>
              <a:tabLst>
                <a:tab pos="3022600" algn="l"/>
              </a:tabLst>
            </a:pPr>
            <a:r>
              <a:rPr lang="en-US" dirty="0">
                <a:latin typeface="Arial" panose="020B0604020202020204" pitchFamily="34" charset="0"/>
                <a:cs typeface="Arial" panose="020B0604020202020204" pitchFamily="34" charset="0"/>
              </a:rPr>
              <a:t>Industry Outlook</a:t>
            </a:r>
            <a:br>
              <a:rPr lang="en-US" dirty="0">
                <a:latin typeface="Arial" panose="020B0604020202020204" pitchFamily="34" charset="0"/>
                <a:cs typeface="Arial" panose="020B0604020202020204" pitchFamily="34" charset="0"/>
              </a:rPr>
            </a:br>
            <a:endParaRPr lang="en-US" dirty="0"/>
          </a:p>
        </p:txBody>
      </p:sp>
      <p:graphicFrame>
        <p:nvGraphicFramePr>
          <p:cNvPr id="6" name="Content Placeholder 5">
            <a:extLst>
              <a:ext uri="{FF2B5EF4-FFF2-40B4-BE49-F238E27FC236}">
                <a16:creationId xmlns:a16="http://schemas.microsoft.com/office/drawing/2014/main" id="{00000000-0008-0000-0600-00001A000000}"/>
              </a:ext>
            </a:extLst>
          </p:cNvPr>
          <p:cNvGraphicFramePr>
            <a:graphicFrameLocks noGrp="1"/>
          </p:cNvGraphicFramePr>
          <p:nvPr>
            <p:ph type="chart" sz="quarter" idx="10"/>
          </p:nvPr>
        </p:nvGraphicFramePr>
        <p:xfrm>
          <a:off x="6306335" y="1735099"/>
          <a:ext cx="5330142" cy="1770063"/>
        </p:xfrm>
        <a:graphic>
          <a:graphicData uri="http://schemas.openxmlformats.org/drawingml/2006/chart">
            <c:chart xmlns:c="http://schemas.openxmlformats.org/drawingml/2006/chart" xmlns:r="http://schemas.openxmlformats.org/officeDocument/2006/relationships" r:id="rId2"/>
          </a:graphicData>
        </a:graphic>
      </p:graphicFrame>
      <p:sp>
        <p:nvSpPr>
          <p:cNvPr id="18" name="Text Placeholder 17">
            <a:extLst>
              <a:ext uri="{FF2B5EF4-FFF2-40B4-BE49-F238E27FC236}">
                <a16:creationId xmlns:a16="http://schemas.microsoft.com/office/drawing/2014/main" id="{A128462E-C01A-B14E-A9E2-AE16D67F1229}"/>
              </a:ext>
            </a:extLst>
          </p:cNvPr>
          <p:cNvSpPr>
            <a:spLocks noGrp="1"/>
          </p:cNvSpPr>
          <p:nvPr>
            <p:ph type="body" sz="quarter" idx="11"/>
          </p:nvPr>
        </p:nvSpPr>
        <p:spPr/>
        <p:txBody>
          <a:bodyPr>
            <a:normAutofit lnSpcReduction="10000"/>
          </a:bodyPr>
          <a:lstStyle/>
          <a:p>
            <a:r>
              <a:rPr lang="en-US" dirty="0">
                <a:latin typeface="Arial" panose="020B0604020202020204" pitchFamily="34" charset="0"/>
                <a:cs typeface="Arial" panose="020B0604020202020204" pitchFamily="34" charset="0"/>
              </a:rPr>
              <a:t>Commercial Lines Rate Change</a:t>
            </a:r>
          </a:p>
        </p:txBody>
      </p:sp>
      <p:sp>
        <p:nvSpPr>
          <p:cNvPr id="20" name="Text Placeholder 19">
            <a:extLst>
              <a:ext uri="{FF2B5EF4-FFF2-40B4-BE49-F238E27FC236}">
                <a16:creationId xmlns:a16="http://schemas.microsoft.com/office/drawing/2014/main" id="{C2E6E36F-DA52-E349-AF32-81A94B994E36}"/>
              </a:ext>
            </a:extLst>
          </p:cNvPr>
          <p:cNvSpPr>
            <a:spLocks noGrp="1"/>
          </p:cNvSpPr>
          <p:nvPr>
            <p:ph type="body" sz="quarter" idx="13"/>
          </p:nvPr>
        </p:nvSpPr>
        <p:spPr>
          <a:xfrm>
            <a:off x="563088" y="3906375"/>
            <a:ext cx="5224261" cy="182880"/>
          </a:xfrm>
        </p:spPr>
        <p:txBody>
          <a:bodyPr>
            <a:normAutofit fontScale="70000" lnSpcReduction="20000"/>
          </a:bodyPr>
          <a:lstStyle/>
          <a:p>
            <a:r>
              <a:rPr lang="en-US" dirty="0">
                <a:latin typeface="Arial" panose="020B0604020202020204" pitchFamily="34" charset="0"/>
                <a:cs typeface="Arial" panose="020B0604020202020204" pitchFamily="34" charset="0"/>
              </a:rPr>
              <a:t>Growth in Nominal GDP (Real GDP + Inflation)</a:t>
            </a:r>
          </a:p>
        </p:txBody>
      </p:sp>
      <p:sp>
        <p:nvSpPr>
          <p:cNvPr id="22" name="Text Placeholder 21">
            <a:extLst>
              <a:ext uri="{FF2B5EF4-FFF2-40B4-BE49-F238E27FC236}">
                <a16:creationId xmlns:a16="http://schemas.microsoft.com/office/drawing/2014/main" id="{1AEB51D7-E563-CD4F-888B-0B888EB22106}"/>
              </a:ext>
            </a:extLst>
          </p:cNvPr>
          <p:cNvSpPr>
            <a:spLocks noGrp="1"/>
          </p:cNvSpPr>
          <p:nvPr>
            <p:ph type="body" sz="quarter" idx="15"/>
          </p:nvPr>
        </p:nvSpPr>
        <p:spPr/>
        <p:txBody>
          <a:bodyPr>
            <a:normAutofit lnSpcReduction="10000"/>
          </a:bodyPr>
          <a:lstStyle/>
          <a:p>
            <a:r>
              <a:rPr lang="en-US" dirty="0">
                <a:latin typeface="Arial" panose="020B0604020202020204" pitchFamily="34" charset="0"/>
                <a:cs typeface="Arial" panose="020B0604020202020204" pitchFamily="34" charset="0"/>
              </a:rPr>
              <a:t>Calendar Year Written Premium and Net Combined Ratio Projections</a:t>
            </a:r>
          </a:p>
        </p:txBody>
      </p:sp>
      <p:sp>
        <p:nvSpPr>
          <p:cNvPr id="24" name="Text Placeholder 23">
            <a:extLst>
              <a:ext uri="{FF2B5EF4-FFF2-40B4-BE49-F238E27FC236}">
                <a16:creationId xmlns:a16="http://schemas.microsoft.com/office/drawing/2014/main" id="{D8AFEDD3-E210-2145-B4BD-375365DBE79D}"/>
              </a:ext>
            </a:extLst>
          </p:cNvPr>
          <p:cNvSpPr>
            <a:spLocks noGrp="1"/>
          </p:cNvSpPr>
          <p:nvPr>
            <p:ph type="body" sz="quarter" idx="17"/>
          </p:nvPr>
        </p:nvSpPr>
        <p:spPr/>
        <p:txBody>
          <a:bodyPr/>
          <a:lstStyle/>
          <a:p>
            <a:r>
              <a:rPr lang="en-US" dirty="0">
                <a:latin typeface="Arial" panose="020B0604020202020204" pitchFamily="34" charset="0"/>
              </a:rPr>
              <a:t>Data sources: NAIC data sourced through S&amp;P Global Market Intelligence, MarketScout, Blue Chip Economic Indicators, Congressional Budget Office, PCS, Aon, Munich Re, Energy Information Agency, FRED (Federal Reserve Bank of St. Louis).</a:t>
            </a:r>
          </a:p>
          <a:p>
            <a:r>
              <a:rPr lang="en-US" dirty="0">
                <a:latin typeface="Arial" panose="020B0604020202020204" pitchFamily="34" charset="0"/>
              </a:rPr>
              <a:t>Analysis: Insurance Information Institute, Milliman.</a:t>
            </a:r>
          </a:p>
        </p:txBody>
      </p:sp>
      <p:cxnSp>
        <p:nvCxnSpPr>
          <p:cNvPr id="17" name="Straight Connector 16">
            <a:extLst>
              <a:ext uri="{FF2B5EF4-FFF2-40B4-BE49-F238E27FC236}">
                <a16:creationId xmlns:a16="http://schemas.microsoft.com/office/drawing/2014/main" id="{D1A66728-1558-5143-9DAA-AECDC06870AC}"/>
              </a:ext>
            </a:extLst>
          </p:cNvPr>
          <p:cNvCxnSpPr>
            <a:cxnSpLocks/>
          </p:cNvCxnSpPr>
          <p:nvPr/>
        </p:nvCxnSpPr>
        <p:spPr>
          <a:xfrm>
            <a:off x="6161281" y="4256142"/>
            <a:ext cx="5405228"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aphicFrame>
        <p:nvGraphicFramePr>
          <p:cNvPr id="46" name="Content Placeholder 8">
            <a:extLst>
              <a:ext uri="{FF2B5EF4-FFF2-40B4-BE49-F238E27FC236}">
                <a16:creationId xmlns:a16="http://schemas.microsoft.com/office/drawing/2014/main" id="{DDBB1D97-E1A8-A246-A136-3D662D4FD68F}"/>
              </a:ext>
            </a:extLst>
          </p:cNvPr>
          <p:cNvGraphicFramePr>
            <a:graphicFrameLocks/>
          </p:cNvGraphicFramePr>
          <p:nvPr/>
        </p:nvGraphicFramePr>
        <p:xfrm>
          <a:off x="573122" y="1745758"/>
          <a:ext cx="5290496" cy="177055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2" name="Content Placeholder 8">
            <a:extLst>
              <a:ext uri="{FF2B5EF4-FFF2-40B4-BE49-F238E27FC236}">
                <a16:creationId xmlns:a16="http://schemas.microsoft.com/office/drawing/2014/main" id="{08366A32-019A-094F-8EA2-18A633722EE9}"/>
              </a:ext>
            </a:extLst>
          </p:cNvPr>
          <p:cNvGraphicFramePr>
            <a:graphicFrameLocks/>
          </p:cNvGraphicFramePr>
          <p:nvPr/>
        </p:nvGraphicFramePr>
        <p:xfrm>
          <a:off x="617056" y="4162387"/>
          <a:ext cx="5224260" cy="1781118"/>
        </p:xfrm>
        <a:graphic>
          <a:graphicData uri="http://schemas.openxmlformats.org/drawingml/2006/chart">
            <c:chart xmlns:c="http://schemas.openxmlformats.org/drawingml/2006/chart" xmlns:r="http://schemas.openxmlformats.org/officeDocument/2006/relationships" r:id="rId4"/>
          </a:graphicData>
        </a:graphic>
      </p:graphicFrame>
      <p:sp>
        <p:nvSpPr>
          <p:cNvPr id="21" name="Text Placeholder 22">
            <a:extLst>
              <a:ext uri="{FF2B5EF4-FFF2-40B4-BE49-F238E27FC236}">
                <a16:creationId xmlns:a16="http://schemas.microsoft.com/office/drawing/2014/main" id="{8AF1E806-C83E-D64A-937E-27B4F5CFF984}"/>
              </a:ext>
            </a:extLst>
          </p:cNvPr>
          <p:cNvSpPr txBox="1">
            <a:spLocks/>
          </p:cNvSpPr>
          <p:nvPr/>
        </p:nvSpPr>
        <p:spPr bwMode="gray">
          <a:xfrm>
            <a:off x="6247162" y="3917684"/>
            <a:ext cx="5319347" cy="2149378"/>
          </a:xfrm>
          <a:prstGeom prst="rect">
            <a:avLst/>
          </a:prstGeom>
        </p:spPr>
        <p:txBody>
          <a:bodyPr vert="horz" lIns="91440" tIns="45720" rIns="91440" bIns="45720" rtlCol="0">
            <a:noAutofit/>
          </a:bodyPr>
          <a:lstStyle>
            <a:lvl1pPr marL="0" indent="0" algn="l" defTabSz="914377" rtl="0" eaLnBrk="1" latinLnBrk="0" hangingPunct="1">
              <a:lnSpc>
                <a:spcPct val="90000"/>
              </a:lnSpc>
              <a:spcBef>
                <a:spcPts val="0"/>
              </a:spcBef>
              <a:spcAft>
                <a:spcPts val="1200"/>
              </a:spcAft>
              <a:buClr>
                <a:srgbClr val="337DBE"/>
              </a:buClr>
              <a:buSzPct val="77000"/>
              <a:buFontTx/>
              <a:buNone/>
              <a:defRPr sz="1600" b="1" kern="1200">
                <a:solidFill>
                  <a:schemeClr val="bg1"/>
                </a:solidFill>
                <a:latin typeface="+mn-lt"/>
                <a:ea typeface="+mn-ea"/>
                <a:cs typeface="+mn-cs"/>
              </a:defRPr>
            </a:lvl1pPr>
            <a:lvl2pPr marL="238125" indent="-228600" algn="l" defTabSz="914377" rtl="0" eaLnBrk="1" latinLnBrk="0" hangingPunct="1">
              <a:lnSpc>
                <a:spcPct val="100000"/>
              </a:lnSpc>
              <a:spcBef>
                <a:spcPts val="0"/>
              </a:spcBef>
              <a:buClr>
                <a:schemeClr val="bg2"/>
              </a:buClr>
              <a:buFont typeface="Arial" panose="020B0604020202020204" pitchFamily="34" charset="0"/>
              <a:buChar char="•"/>
              <a:tabLst/>
              <a:defRPr sz="1400" kern="1200">
                <a:solidFill>
                  <a:schemeClr val="bg1"/>
                </a:solidFill>
                <a:latin typeface="+mn-lt"/>
                <a:ea typeface="+mn-ea"/>
                <a:cs typeface="+mn-cs"/>
              </a:defRPr>
            </a:lvl2pPr>
            <a:lvl3pPr marL="466725" indent="-228600" algn="l" defTabSz="914377" rtl="0" eaLnBrk="1" latinLnBrk="0" hangingPunct="1">
              <a:lnSpc>
                <a:spcPct val="100000"/>
              </a:lnSpc>
              <a:spcBef>
                <a:spcPts val="0"/>
              </a:spcBef>
              <a:buClr>
                <a:schemeClr val="bg2"/>
              </a:buClr>
              <a:buFont typeface="Arial" pitchFamily="34" charset="0"/>
              <a:buChar char="–"/>
              <a:tabLst/>
              <a:defRPr sz="1400" kern="1200">
                <a:solidFill>
                  <a:schemeClr val="bg1"/>
                </a:solidFill>
                <a:latin typeface="+mn-lt"/>
                <a:ea typeface="+mn-ea"/>
                <a:cs typeface="+mn-cs"/>
              </a:defRPr>
            </a:lvl3pPr>
            <a:lvl4pPr marL="693738" indent="-217488" algn="l" defTabSz="914377" rtl="0" eaLnBrk="1" latinLnBrk="0" hangingPunct="1">
              <a:lnSpc>
                <a:spcPct val="100000"/>
              </a:lnSpc>
              <a:spcBef>
                <a:spcPts val="0"/>
              </a:spcBef>
              <a:buClr>
                <a:schemeClr val="bg2"/>
              </a:buClr>
              <a:buFont typeface="Wingdings" pitchFamily="2" charset="2"/>
              <a:buChar char="§"/>
              <a:tabLst/>
              <a:defRPr sz="1400" kern="1200">
                <a:solidFill>
                  <a:schemeClr val="bg1"/>
                </a:solidFill>
                <a:latin typeface="+mn-lt"/>
                <a:ea typeface="+mn-ea"/>
                <a:cs typeface="+mn-cs"/>
              </a:defRPr>
            </a:lvl4pPr>
            <a:lvl5pPr marL="857250" indent="-174625" algn="l" defTabSz="914377" rtl="0" eaLnBrk="1" latinLnBrk="0" hangingPunct="1">
              <a:lnSpc>
                <a:spcPct val="100000"/>
              </a:lnSpc>
              <a:spcBef>
                <a:spcPts val="0"/>
              </a:spcBef>
              <a:buClr>
                <a:schemeClr val="bg2"/>
              </a:buClr>
              <a:buFont typeface="Arial" pitchFamily="34" charset="0"/>
              <a:buChar char="»"/>
              <a:tabLst/>
              <a:defRPr sz="1400" kern="1200">
                <a:solidFill>
                  <a:schemeClr val="bg1"/>
                </a:solidFill>
                <a:latin typeface="+mn-lt"/>
                <a:ea typeface="+mn-ea"/>
                <a:cs typeface="+mn-cs"/>
              </a:defRPr>
            </a:lvl5pPr>
            <a:lvl6pPr marL="2514537"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377" rtl="0" eaLnBrk="1" fontAlgn="auto" latinLnBrk="0" hangingPunct="1">
              <a:lnSpc>
                <a:spcPct val="90000"/>
              </a:lnSpc>
              <a:spcBef>
                <a:spcPts val="0"/>
              </a:spcBef>
              <a:spcAft>
                <a:spcPts val="1200"/>
              </a:spcAft>
              <a:buClr>
                <a:srgbClr val="337DBE"/>
              </a:buClr>
              <a:buSzPct val="77000"/>
              <a:buFontTx/>
              <a:buNone/>
              <a:tabLst/>
              <a:defRPr/>
            </a:pPr>
            <a:r>
              <a:rPr kumimoji="0" lang="en-US" sz="1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2020 Commentary</a:t>
            </a:r>
          </a:p>
          <a:p>
            <a:pPr marL="0" marR="0" lvl="0" indent="0" algn="l" defTabSz="914377" rtl="0" eaLnBrk="1" fontAlgn="auto" latinLnBrk="0" hangingPunct="1">
              <a:lnSpc>
                <a:spcPct val="100000"/>
              </a:lnSpc>
              <a:spcBef>
                <a:spcPts val="0"/>
              </a:spcBef>
              <a:spcAft>
                <a:spcPts val="600"/>
              </a:spcAft>
              <a:buClr>
                <a:srgbClr val="337DBE"/>
              </a:buClr>
              <a:buSzPct val="77000"/>
              <a:buFontTx/>
              <a:buNone/>
              <a:tabLst/>
              <a:defRPr/>
            </a:pPr>
            <a:r>
              <a:rPr kumimoji="0" lang="en-US" sz="1200" b="0" i="0" u="none" strike="noStrike" kern="1200" cap="none" spc="0" normalizeH="0" baseline="0" noProof="0" dirty="0">
                <a:ln>
                  <a:noFill/>
                </a:ln>
                <a:solidFill>
                  <a:srgbClr val="FFFFFF"/>
                </a:solidFill>
                <a:effectLst/>
                <a:uLnTx/>
                <a:uFillTx/>
                <a:latin typeface="Arial" panose="020B0604020202020204" pitchFamily="34" charset="0"/>
                <a:ea typeface="Calibri" panose="020F0502020204030204" pitchFamily="34" charset="0"/>
                <a:cs typeface="Arial" panose="020B0604020202020204" pitchFamily="34" charset="0"/>
              </a:rPr>
              <a:t>Overall premium projected to be flat. Underwriting result deteriorates.</a:t>
            </a:r>
          </a:p>
          <a:p>
            <a:pPr marL="171450" marR="0" lvl="0" indent="-171450" algn="l" defTabSz="914377" rtl="0" eaLnBrk="1" fontAlgn="auto" latinLnBrk="0" hangingPunct="1">
              <a:lnSpc>
                <a:spcPct val="100000"/>
              </a:lnSpc>
              <a:spcBef>
                <a:spcPts val="0"/>
              </a:spcBef>
              <a:spcAft>
                <a:spcPts val="600"/>
              </a:spcAft>
              <a:buClr>
                <a:srgbClr val="FFFFFF"/>
              </a:buClr>
              <a:buSzPct val="85000"/>
              <a:buFont typeface="Arial" panose="020B0604020202020204" pitchFamily="34" charset="0"/>
              <a:buChar char="•"/>
              <a:tabLst/>
              <a:defRPr/>
            </a:pPr>
            <a:r>
              <a:rPr kumimoji="0" lang="en-US" sz="1200" b="0" i="0" u="none" strike="noStrike" kern="1200" cap="none" spc="0" normalizeH="0" baseline="0" noProof="0" dirty="0">
                <a:ln>
                  <a:noFill/>
                </a:ln>
                <a:solidFill>
                  <a:srgbClr val="FFFFFF"/>
                </a:solidFill>
                <a:effectLst/>
                <a:uLnTx/>
                <a:uFillTx/>
                <a:latin typeface="Arial" panose="020B0604020202020204" pitchFamily="34" charset="0"/>
                <a:ea typeface="Calibri" panose="020F0502020204030204" pitchFamily="34" charset="0"/>
                <a:cs typeface="Arial" panose="020B0604020202020204" pitchFamily="34" charset="0"/>
              </a:rPr>
              <a:t>Pandemic and recession reduce exposure in personal auto, several commercial lines.</a:t>
            </a:r>
          </a:p>
          <a:p>
            <a:pPr marL="182880" marR="0" lvl="0" indent="-182880" algn="l" defTabSz="914377" rtl="0" eaLnBrk="1" fontAlgn="auto" latinLnBrk="0" hangingPunct="1">
              <a:lnSpc>
                <a:spcPct val="100000"/>
              </a:lnSpc>
              <a:spcBef>
                <a:spcPts val="0"/>
              </a:spcBef>
              <a:spcAft>
                <a:spcPts val="600"/>
              </a:spcAft>
              <a:buClr>
                <a:srgbClr val="FFFFFF"/>
              </a:buClr>
              <a:buSzPct val="85000"/>
              <a:buFont typeface="Arial" panose="020B0604020202020204" pitchFamily="34" charset="0"/>
              <a:buChar char="•"/>
              <a:tabLst/>
              <a:defRPr/>
            </a:pPr>
            <a:r>
              <a:rPr kumimoji="0" lang="en-US" sz="1200" b="0" i="0" u="none" strike="noStrike" kern="1200" cap="none" spc="0" normalizeH="0" baseline="0" noProof="0" dirty="0">
                <a:ln>
                  <a:noFill/>
                </a:ln>
                <a:solidFill>
                  <a:srgbClr val="FFFFFF"/>
                </a:solidFill>
                <a:effectLst/>
                <a:uLnTx/>
                <a:uFillTx/>
                <a:latin typeface="Arial" panose="020B0604020202020204" pitchFamily="34" charset="0"/>
                <a:ea typeface="Calibri" panose="020F0502020204030204" pitchFamily="34" charset="0"/>
                <a:cs typeface="Arial" panose="020B0604020202020204" pitchFamily="34" charset="0"/>
              </a:rPr>
              <a:t>Rate increases make up for lower exposures somewhat.</a:t>
            </a:r>
          </a:p>
          <a:p>
            <a:pPr marL="182880" marR="0" lvl="0" indent="-182880" algn="l" defTabSz="914377" rtl="0" eaLnBrk="1" fontAlgn="auto" latinLnBrk="0" hangingPunct="1">
              <a:lnSpc>
                <a:spcPct val="100000"/>
              </a:lnSpc>
              <a:spcBef>
                <a:spcPts val="0"/>
              </a:spcBef>
              <a:spcAft>
                <a:spcPts val="600"/>
              </a:spcAft>
              <a:buClr>
                <a:srgbClr val="FFFFFF"/>
              </a:buClr>
              <a:buSzPct val="85000"/>
              <a:buFont typeface="Arial" panose="020B0604020202020204" pitchFamily="34" charset="0"/>
              <a:buChar char="•"/>
              <a:tabLst/>
              <a:defRPr/>
            </a:pPr>
            <a:r>
              <a:rPr kumimoji="0" lang="en-US" sz="1200" b="0" i="0" u="none" strike="noStrike" kern="1200" cap="none" spc="0" normalizeH="0" baseline="0" noProof="0" dirty="0">
                <a:ln>
                  <a:noFill/>
                </a:ln>
                <a:solidFill>
                  <a:srgbClr val="FFFFFF"/>
                </a:solidFill>
                <a:effectLst/>
                <a:uLnTx/>
                <a:uFillTx/>
                <a:latin typeface="Arial" panose="020B0604020202020204" pitchFamily="34" charset="0"/>
                <a:ea typeface="Calibri" panose="020F0502020204030204" pitchFamily="34" charset="0"/>
                <a:cs typeface="Arial" panose="020B0604020202020204" pitchFamily="34" charset="0"/>
              </a:rPr>
              <a:t>Tremendous uncertainty due to pandemic’s impact on several lines.</a:t>
            </a:r>
          </a:p>
          <a:p>
            <a:pPr marL="182880" marR="0" lvl="0" indent="-182880" algn="l" defTabSz="914377" rtl="0" eaLnBrk="1" fontAlgn="auto" latinLnBrk="0" hangingPunct="1">
              <a:lnSpc>
                <a:spcPct val="100000"/>
              </a:lnSpc>
              <a:spcBef>
                <a:spcPts val="0"/>
              </a:spcBef>
              <a:spcAft>
                <a:spcPts val="600"/>
              </a:spcAft>
              <a:buClr>
                <a:srgbClr val="FFFFFF"/>
              </a:buClr>
              <a:buSzPct val="85000"/>
              <a:buFont typeface="Arial" panose="020B0604020202020204" pitchFamily="34" charset="0"/>
              <a:buChar char="•"/>
              <a:tabLst/>
              <a:defRPr/>
            </a:pPr>
            <a:r>
              <a:rPr kumimoji="0" lang="en-US" sz="1200" b="0" i="0" u="none" strike="noStrike" kern="1200" cap="none" spc="0" normalizeH="0" baseline="0" noProof="0" dirty="0">
                <a:ln>
                  <a:noFill/>
                </a:ln>
                <a:solidFill>
                  <a:srgbClr val="FFFFFF"/>
                </a:solidFill>
                <a:effectLst/>
                <a:uLnTx/>
                <a:uFillTx/>
                <a:latin typeface="Arial" panose="020B0604020202020204" pitchFamily="34" charset="0"/>
                <a:ea typeface="Calibri" panose="020F0502020204030204" pitchFamily="34" charset="0"/>
                <a:cs typeface="Arial" panose="020B0604020202020204" pitchFamily="34" charset="0"/>
              </a:rPr>
              <a:t>We assume normal cat year, despite bleak hurricane forecast.</a:t>
            </a:r>
            <a:endParaRPr kumimoji="0" lang="en-US" sz="12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508914774"/>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 name="Chart 21"/>
          <p:cNvGraphicFramePr/>
          <p:nvPr/>
        </p:nvGraphicFramePr>
        <p:xfrm>
          <a:off x="472440" y="1258055"/>
          <a:ext cx="11247120" cy="3904255"/>
        </p:xfrm>
        <a:graphic>
          <a:graphicData uri="http://schemas.openxmlformats.org/drawingml/2006/chart">
            <c:chart xmlns:c="http://schemas.openxmlformats.org/drawingml/2006/chart" xmlns:r="http://schemas.openxmlformats.org/officeDocument/2006/relationships" r:id="rId3"/>
          </a:graphicData>
        </a:graphic>
      </p:graphicFrame>
      <p:sp>
        <p:nvSpPr>
          <p:cNvPr id="1929222" name="Rectangle 3"/>
          <p:cNvSpPr>
            <a:spLocks noGrp="1" noChangeArrowheads="1"/>
          </p:cNvSpPr>
          <p:nvPr>
            <p:ph type="title"/>
          </p:nvPr>
        </p:nvSpPr>
        <p:spPr/>
        <p:txBody>
          <a:bodyPr/>
          <a:lstStyle/>
          <a:p>
            <a:r>
              <a:rPr lang="en-US" dirty="0"/>
              <a:t>U.S. Inflation-Adjusted Insured Cat Losses</a:t>
            </a:r>
          </a:p>
        </p:txBody>
      </p:sp>
      <p:sp>
        <p:nvSpPr>
          <p:cNvPr id="13" name="Text Placeholder 12">
            <a:extLst>
              <a:ext uri="{FF2B5EF4-FFF2-40B4-BE49-F238E27FC236}">
                <a16:creationId xmlns:a16="http://schemas.microsoft.com/office/drawing/2014/main" id="{A629866E-0E5D-4D3F-8455-AAB00ADF372B}"/>
              </a:ext>
            </a:extLst>
          </p:cNvPr>
          <p:cNvSpPr>
            <a:spLocks noGrp="1"/>
          </p:cNvSpPr>
          <p:nvPr>
            <p:ph type="body" sz="quarter" idx="17"/>
          </p:nvPr>
        </p:nvSpPr>
        <p:spPr/>
        <p:txBody>
          <a:bodyPr/>
          <a:lstStyle/>
          <a:p>
            <a:r>
              <a:rPr lang="en-US" dirty="0"/>
              <a:t>*Aon estimate through April. 2010s is average of 2010 to 2019. All losses are Direct.</a:t>
            </a:r>
          </a:p>
          <a:p>
            <a:r>
              <a:rPr lang="en-US" dirty="0"/>
              <a:t>Sources: Property Claims Service, a Verisk Analytics business; Aon; Insurance Information Institute.</a:t>
            </a:r>
          </a:p>
        </p:txBody>
      </p:sp>
      <p:grpSp>
        <p:nvGrpSpPr>
          <p:cNvPr id="7" name="Group 6"/>
          <p:cNvGrpSpPr/>
          <p:nvPr/>
        </p:nvGrpSpPr>
        <p:grpSpPr bwMode="gray">
          <a:xfrm>
            <a:off x="10168192" y="840809"/>
            <a:ext cx="1879361" cy="385678"/>
            <a:chOff x="3279159" y="894181"/>
            <a:chExt cx="1359220" cy="794827"/>
          </a:xfrm>
        </p:grpSpPr>
        <p:sp>
          <p:nvSpPr>
            <p:cNvPr id="8" name="AutoShape 4"/>
            <p:cNvSpPr>
              <a:spLocks noChangeArrowheads="1"/>
            </p:cNvSpPr>
            <p:nvPr/>
          </p:nvSpPr>
          <p:spPr bwMode="gray">
            <a:xfrm>
              <a:off x="3279159" y="894181"/>
              <a:ext cx="1359220" cy="594360"/>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square" lIns="68564" tIns="34282" rIns="68564" bIns="34282" anchor="ctr">
              <a:flatTx/>
            </a:bodyPr>
            <a:lstStyle/>
            <a:p>
              <a:pPr algn="ctr" eaLnBrk="0" fontAlgn="base" hangingPunct="0">
                <a:lnSpc>
                  <a:spcPct val="90000"/>
                </a:lnSpc>
                <a:spcBef>
                  <a:spcPts val="225"/>
                </a:spcBef>
                <a:spcAft>
                  <a:spcPct val="0"/>
                </a:spcAft>
                <a:buClr>
                  <a:schemeClr val="accent2"/>
                </a:buClr>
                <a:buSzPct val="90000"/>
                <a:tabLst>
                  <a:tab pos="1202531" algn="ctr"/>
                  <a:tab pos="1970485" algn="ctr"/>
                </a:tabLst>
              </a:pPr>
              <a:r>
                <a:rPr lang="en-US" sz="1400" b="1" dirty="0">
                  <a:solidFill>
                    <a:schemeClr val="accent1"/>
                  </a:solidFill>
                  <a:latin typeface="+mj-lt"/>
                </a:rPr>
                <a:t>Harvey, Irma, Maria</a:t>
              </a:r>
            </a:p>
          </p:txBody>
        </p:sp>
        <p:cxnSp>
          <p:nvCxnSpPr>
            <p:cNvPr id="9" name="Straight Arrow Connector 8"/>
            <p:cNvCxnSpPr>
              <a:cxnSpLocks/>
            </p:cNvCxnSpPr>
            <p:nvPr/>
          </p:nvCxnSpPr>
          <p:spPr bwMode="gray">
            <a:xfrm>
              <a:off x="3697192" y="1488092"/>
              <a:ext cx="0" cy="200916"/>
            </a:xfrm>
            <a:prstGeom prst="straightConnector1">
              <a:avLst/>
            </a:prstGeom>
            <a:noFill/>
            <a:ln w="25400">
              <a:solidFill>
                <a:schemeClr val="accent1"/>
              </a:solidFill>
              <a:round/>
              <a:headEnd/>
              <a:tailEnd type="oval" w="med" len="med"/>
            </a:ln>
            <a:effectLst/>
          </p:spPr>
        </p:cxnSp>
      </p:grpSp>
      <p:sp>
        <p:nvSpPr>
          <p:cNvPr id="27" name="Text Placeholder 4">
            <a:extLst>
              <a:ext uri="{FF2B5EF4-FFF2-40B4-BE49-F238E27FC236}">
                <a16:creationId xmlns:a16="http://schemas.microsoft.com/office/drawing/2014/main" id="{8119650A-47A1-4AA1-B3C4-B92E874BFAAE}"/>
              </a:ext>
            </a:extLst>
          </p:cNvPr>
          <p:cNvSpPr txBox="1">
            <a:spLocks/>
          </p:cNvSpPr>
          <p:nvPr/>
        </p:nvSpPr>
        <p:spPr bwMode="gray">
          <a:xfrm>
            <a:off x="527304" y="5034839"/>
            <a:ext cx="11137392" cy="642061"/>
          </a:xfrm>
          <a:prstGeom prst="snip1Rect">
            <a:avLst/>
          </a:prstGeom>
          <a:solidFill>
            <a:schemeClr val="accent2"/>
          </a:solidFill>
          <a:ln w="28575" cap="flat" cmpd="sng" algn="ctr">
            <a:noFill/>
            <a:prstDash val="solid"/>
            <a:miter lim="800000"/>
            <a:headEnd type="none" w="med" len="med"/>
            <a:tailEnd type="none" w="med" len="med"/>
          </a:ln>
          <a:effectLst/>
        </p:spPr>
        <p:txBody>
          <a:bodyPr vert="horz" wrap="square" lIns="91429" tIns="45715" rIns="91429" bIns="91440" numCol="1" rtlCol="0" anchor="ctr" anchorCtr="0" compatLnSpc="1">
            <a:prstTxWarp prst="textNoShape">
              <a:avLst/>
            </a:prstTxWarp>
            <a:noAutofit/>
          </a:bodyPr>
          <a:lstStyle>
            <a:defPPr>
              <a:defRPr lang="en-US"/>
            </a:defPPr>
            <a:lvl1pPr indent="0" algn="ctr" fontAlgn="base">
              <a:lnSpc>
                <a:spcPct val="90000"/>
              </a:lnSpc>
              <a:spcBef>
                <a:spcPts val="0"/>
              </a:spcBef>
              <a:spcAft>
                <a:spcPct val="0"/>
              </a:spcAft>
              <a:buClr>
                <a:schemeClr val="accent2"/>
              </a:buClr>
              <a:buSzPct val="90000"/>
              <a:buNone/>
              <a:defRPr kumimoji="0" sz="2000" b="1" i="0" u="none" strike="noStrike" cap="none" normalizeH="0" baseline="0">
                <a:ln>
                  <a:noFill/>
                </a:ln>
                <a:solidFill>
                  <a:schemeClr val="bg1"/>
                </a:solidFill>
                <a:effectLst/>
                <a:latin typeface="+mj-lt"/>
              </a:defRPr>
            </a:lvl1pPr>
            <a:lvl2pPr indent="0">
              <a:buNone/>
              <a:defRPr sz="2000" b="1"/>
            </a:lvl2pPr>
            <a:lvl3pPr indent="0">
              <a:buNone/>
              <a:defRPr b="1"/>
            </a:lvl3pPr>
            <a:lvl4pPr indent="0">
              <a:buNone/>
              <a:defRPr sz="1600" b="1"/>
            </a:lvl4pPr>
            <a:lvl5pPr indent="0">
              <a:buNone/>
              <a:defRPr sz="1600" b="1"/>
            </a:lvl5pPr>
            <a:lvl6pPr indent="0">
              <a:buNone/>
              <a:defRPr sz="1600" b="1"/>
            </a:lvl6pPr>
            <a:lvl7pPr indent="0">
              <a:buNone/>
              <a:defRPr sz="1600" b="1"/>
            </a:lvl7pPr>
            <a:lvl8pPr indent="0">
              <a:buNone/>
              <a:defRPr sz="1600" b="1"/>
            </a:lvl8pPr>
            <a:lvl9pPr indent="0">
              <a:buNone/>
              <a:defRPr sz="1600" b="1"/>
            </a:lvl9pPr>
          </a:lstStyle>
          <a:p>
            <a:r>
              <a:rPr lang="en-US" sz="1800" dirty="0"/>
              <a:t>2019 Was a Relatively Mild Year; 2020 Faces Pandemic, Above-average Hurricane Forecast</a:t>
            </a:r>
          </a:p>
        </p:txBody>
      </p:sp>
      <p:grpSp>
        <p:nvGrpSpPr>
          <p:cNvPr id="10" name="Group 9">
            <a:extLst>
              <a:ext uri="{FF2B5EF4-FFF2-40B4-BE49-F238E27FC236}">
                <a16:creationId xmlns:a16="http://schemas.microsoft.com/office/drawing/2014/main" id="{E057668A-678F-4BC2-A434-F9B69D6370EA}"/>
              </a:ext>
            </a:extLst>
          </p:cNvPr>
          <p:cNvGrpSpPr/>
          <p:nvPr/>
        </p:nvGrpSpPr>
        <p:grpSpPr>
          <a:xfrm>
            <a:off x="6033834" y="2031962"/>
            <a:ext cx="1176673" cy="1167334"/>
            <a:chOff x="4851573" y="1066085"/>
            <a:chExt cx="675112" cy="1262550"/>
          </a:xfrm>
        </p:grpSpPr>
        <p:sp>
          <p:nvSpPr>
            <p:cNvPr id="11" name="AutoShape 4">
              <a:extLst>
                <a:ext uri="{FF2B5EF4-FFF2-40B4-BE49-F238E27FC236}">
                  <a16:creationId xmlns:a16="http://schemas.microsoft.com/office/drawing/2014/main" id="{11217084-80B1-4868-8D39-A895A764C6CB}"/>
                </a:ext>
              </a:extLst>
            </p:cNvPr>
            <p:cNvSpPr>
              <a:spLocks noChangeArrowheads="1"/>
            </p:cNvSpPr>
            <p:nvPr/>
          </p:nvSpPr>
          <p:spPr bwMode="gray">
            <a:xfrm>
              <a:off x="4851573" y="1066085"/>
              <a:ext cx="675112" cy="388619"/>
            </a:xfrm>
            <a:prstGeom prst="rect">
              <a:avLst/>
            </a:prstGeom>
            <a:solidFill>
              <a:schemeClr val="bg1"/>
            </a:solidFill>
            <a:ln w="25400">
              <a:solidFill>
                <a:schemeClr val="accent1"/>
              </a:solidFill>
              <a:miter lim="800000"/>
              <a:headEnd/>
              <a:tailEnd/>
            </a:ln>
            <a:effectLst/>
          </p:spPr>
          <p:txBody>
            <a:bodyPr wrap="square" lIns="91418" tIns="45709" rIns="91418" bIns="45709" anchor="ctr">
              <a:flatTx/>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eaLnBrk="0" fontAlgn="base" hangingPunct="0">
                <a:lnSpc>
                  <a:spcPct val="90000"/>
                </a:lnSpc>
                <a:spcBef>
                  <a:spcPts val="300"/>
                </a:spcBef>
                <a:spcAft>
                  <a:spcPct val="0"/>
                </a:spcAft>
                <a:buClr>
                  <a:schemeClr val="accent2"/>
                </a:buClr>
                <a:buSzPct val="90000"/>
                <a:tabLst>
                  <a:tab pos="1603375" algn="ctr"/>
                  <a:tab pos="2627313" algn="ctr"/>
                </a:tabLst>
              </a:pPr>
              <a:r>
                <a:rPr lang="en-US" sz="1400" b="1" dirty="0">
                  <a:solidFill>
                    <a:schemeClr val="accent1"/>
                  </a:solidFill>
                  <a:latin typeface="+mj-lt"/>
                </a:rPr>
                <a:t>WTC</a:t>
              </a:r>
            </a:p>
          </p:txBody>
        </p:sp>
        <p:cxnSp>
          <p:nvCxnSpPr>
            <p:cNvPr id="12" name="Straight Arrow Connector 11">
              <a:extLst>
                <a:ext uri="{FF2B5EF4-FFF2-40B4-BE49-F238E27FC236}">
                  <a16:creationId xmlns:a16="http://schemas.microsoft.com/office/drawing/2014/main" id="{81E781DC-9C5E-40E6-828B-5171A683ED22}"/>
                </a:ext>
              </a:extLst>
            </p:cNvPr>
            <p:cNvCxnSpPr>
              <a:stCxn id="11" idx="2"/>
            </p:cNvCxnSpPr>
            <p:nvPr/>
          </p:nvCxnSpPr>
          <p:spPr bwMode="gray">
            <a:xfrm>
              <a:off x="5189129" y="1454704"/>
              <a:ext cx="1426" cy="873931"/>
            </a:xfrm>
            <a:prstGeom prst="straightConnector1">
              <a:avLst/>
            </a:prstGeom>
            <a:noFill/>
            <a:ln w="25400">
              <a:solidFill>
                <a:schemeClr val="accent1"/>
              </a:solidFill>
              <a:round/>
              <a:headEnd/>
              <a:tailEnd type="oval" w="med" len="med"/>
            </a:ln>
            <a:effectLst/>
          </p:spPr>
        </p:cxnSp>
      </p:grpSp>
      <p:grpSp>
        <p:nvGrpSpPr>
          <p:cNvPr id="14" name="Group 13">
            <a:extLst>
              <a:ext uri="{FF2B5EF4-FFF2-40B4-BE49-F238E27FC236}">
                <a16:creationId xmlns:a16="http://schemas.microsoft.com/office/drawing/2014/main" id="{7DC2A82E-F4B4-4043-A2A5-E5DC00120505}"/>
              </a:ext>
            </a:extLst>
          </p:cNvPr>
          <p:cNvGrpSpPr/>
          <p:nvPr/>
        </p:nvGrpSpPr>
        <p:grpSpPr bwMode="gray">
          <a:xfrm>
            <a:off x="6713889" y="1223939"/>
            <a:ext cx="1869496" cy="837462"/>
            <a:chOff x="5125437" y="-5538946"/>
            <a:chExt cx="1359220" cy="1199423"/>
          </a:xfrm>
        </p:grpSpPr>
        <p:sp>
          <p:nvSpPr>
            <p:cNvPr id="15" name="AutoShape 4">
              <a:extLst>
                <a:ext uri="{FF2B5EF4-FFF2-40B4-BE49-F238E27FC236}">
                  <a16:creationId xmlns:a16="http://schemas.microsoft.com/office/drawing/2014/main" id="{B9B4D43D-2857-4018-B886-1576E893DF44}"/>
                </a:ext>
              </a:extLst>
            </p:cNvPr>
            <p:cNvSpPr>
              <a:spLocks noChangeArrowheads="1"/>
            </p:cNvSpPr>
            <p:nvPr/>
          </p:nvSpPr>
          <p:spPr bwMode="gray">
            <a:xfrm>
              <a:off x="5125437" y="-5538946"/>
              <a:ext cx="1359220" cy="712863"/>
            </a:xfrm>
            <a:prstGeom prst="rect">
              <a:avLst/>
            </a:prstGeom>
            <a:solidFill>
              <a:schemeClr val="bg1"/>
            </a:solidFill>
            <a:ln w="25400">
              <a:solidFill>
                <a:schemeClr val="accent1"/>
              </a:solidFill>
              <a:miter lim="800000"/>
              <a:headEnd/>
              <a:tailEnd/>
            </a:ln>
            <a:effectLst/>
          </p:spPr>
          <p:txBody>
            <a:bodyPr wrap="square" lIns="91418" tIns="45709" rIns="91418" bIns="45709" anchor="ctr">
              <a:flatTx/>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eaLnBrk="0" fontAlgn="base" hangingPunct="0">
                <a:lnSpc>
                  <a:spcPct val="90000"/>
                </a:lnSpc>
                <a:spcBef>
                  <a:spcPts val="300"/>
                </a:spcBef>
                <a:spcAft>
                  <a:spcPct val="0"/>
                </a:spcAft>
                <a:buClr>
                  <a:schemeClr val="accent2"/>
                </a:buClr>
                <a:buSzPct val="90000"/>
                <a:tabLst>
                  <a:tab pos="1603375" algn="ctr"/>
                  <a:tab pos="2627313" algn="ctr"/>
                </a:tabLst>
              </a:pPr>
              <a:r>
                <a:rPr lang="en-US" sz="1400" b="1" dirty="0">
                  <a:solidFill>
                    <a:schemeClr val="accent1"/>
                  </a:solidFill>
                  <a:latin typeface="+mj-lt"/>
                </a:rPr>
                <a:t>Katrina, Rita, Wilma</a:t>
              </a:r>
            </a:p>
          </p:txBody>
        </p:sp>
        <p:cxnSp>
          <p:nvCxnSpPr>
            <p:cNvPr id="16" name="Straight Arrow Connector 15">
              <a:extLst>
                <a:ext uri="{FF2B5EF4-FFF2-40B4-BE49-F238E27FC236}">
                  <a16:creationId xmlns:a16="http://schemas.microsoft.com/office/drawing/2014/main" id="{63F3780B-D7CD-4E26-9A91-0793363ABC5D}"/>
                </a:ext>
              </a:extLst>
            </p:cNvPr>
            <p:cNvCxnSpPr/>
            <p:nvPr/>
          </p:nvCxnSpPr>
          <p:spPr bwMode="gray">
            <a:xfrm flipH="1">
              <a:off x="5805048" y="-4829559"/>
              <a:ext cx="1" cy="490036"/>
            </a:xfrm>
            <a:prstGeom prst="straightConnector1">
              <a:avLst/>
            </a:prstGeom>
            <a:noFill/>
            <a:ln w="25400">
              <a:solidFill>
                <a:schemeClr val="accent1"/>
              </a:solidFill>
              <a:round/>
              <a:headEnd/>
              <a:tailEnd type="oval" w="med" len="med"/>
            </a:ln>
            <a:effectLst/>
          </p:spPr>
        </p:cxnSp>
      </p:grpSp>
    </p:spTree>
    <p:extLst>
      <p:ext uri="{BB962C8B-B14F-4D97-AF65-F5344CB8AC3E}">
        <p14:creationId xmlns:p14="http://schemas.microsoft.com/office/powerpoint/2010/main" val="422745631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750"/>
                                  </p:stCondLst>
                                  <p:childTnLst>
                                    <p:set>
                                      <p:cBhvr>
                                        <p:cTn id="6" dur="1" fill="hold">
                                          <p:stCondLst>
                                            <p:cond delay="0"/>
                                          </p:stCondLst>
                                        </p:cTn>
                                        <p:tgtEl>
                                          <p:spTgt spid="27"/>
                                        </p:tgtEl>
                                        <p:attrNameLst>
                                          <p:attrName>style.visibility</p:attrName>
                                        </p:attrNameLst>
                                      </p:cBhvr>
                                      <p:to>
                                        <p:strVal val="visible"/>
                                      </p:to>
                                    </p:set>
                                    <p:anim calcmode="lin" valueType="num">
                                      <p:cBhvr>
                                        <p:cTn id="7" dur="500" fill="hold"/>
                                        <p:tgtEl>
                                          <p:spTgt spid="27"/>
                                        </p:tgtEl>
                                        <p:attrNameLst>
                                          <p:attrName>ppt_w</p:attrName>
                                        </p:attrNameLst>
                                      </p:cBhvr>
                                      <p:tavLst>
                                        <p:tav tm="0">
                                          <p:val>
                                            <p:fltVal val="0"/>
                                          </p:val>
                                        </p:tav>
                                        <p:tav tm="100000">
                                          <p:val>
                                            <p:strVal val="#ppt_w"/>
                                          </p:val>
                                        </p:tav>
                                      </p:tavLst>
                                    </p:anim>
                                    <p:anim calcmode="lin" valueType="num">
                                      <p:cBhvr>
                                        <p:cTn id="8" dur="500" fill="hold"/>
                                        <p:tgtEl>
                                          <p:spTgt spid="27"/>
                                        </p:tgtEl>
                                        <p:attrNameLst>
                                          <p:attrName>ppt_h</p:attrName>
                                        </p:attrNameLst>
                                      </p:cBhvr>
                                      <p:tavLst>
                                        <p:tav tm="0">
                                          <p:val>
                                            <p:fltVal val="0"/>
                                          </p:val>
                                        </p:tav>
                                        <p:tav tm="100000">
                                          <p:val>
                                            <p:strVal val="#ppt_h"/>
                                          </p:val>
                                        </p:tav>
                                      </p:tavLst>
                                    </p:anim>
                                    <p:animEffect transition="in" filter="fade">
                                      <p:cBhvr>
                                        <p:cTn id="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GUID" val="8d816a7d-974e-4f1a-9550-52aea7948b6c"/>
  <p:tag name="ARTICULATE_SLIDE_NAV" val="48"/>
  <p:tag name="ARTICULATE_SLIDE_PAUSE" val="0"/>
  <p:tag name="ARTICULATE_NAV_LEVEL" val="3"/>
  <p:tag name="ARTICULATE_SLIDE_PRESENTER" val="Dr. Robert P. Hartwig, CPCU"/>
  <p:tag name="ARTICULATE_SLIDE_PRESENTER_GUID" val="87C4BC35D5FE"/>
  <p:tag name="ARTICULATE_PLAYLIST_ID" val="-1"/>
  <p:tag name="ARTICULATE_LOCK_SLIDE" val="0"/>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UwcYoWxWemnevL6xcH82ag"/>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ZQZrRQHefE4XyE41zNX0aQ"/>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UbPZHuOur4.bdoH3u1iNUQ"/>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49DCA190FFDBC48B6738A08DB6260E5" ma:contentTypeVersion="13" ma:contentTypeDescription="Create a new document." ma:contentTypeScope="" ma:versionID="1ed7308704648e817b5901d50c1640b5">
  <xsd:schema xmlns:xsd="http://www.w3.org/2001/XMLSchema" xmlns:xs="http://www.w3.org/2001/XMLSchema" xmlns:p="http://schemas.microsoft.com/office/2006/metadata/properties" xmlns:ns3="7f15be9d-6313-4420-a7a5-cb33ec620fce" xmlns:ns4="8d0fe46b-337c-4cd2-b508-8aa865e7dfdf" targetNamespace="http://schemas.microsoft.com/office/2006/metadata/properties" ma:root="true" ma:fieldsID="0018a4ff11c65924aac7dc404b313e6c" ns3:_="" ns4:_="">
    <xsd:import namespace="7f15be9d-6313-4420-a7a5-cb33ec620fce"/>
    <xsd:import namespace="8d0fe46b-337c-4cd2-b508-8aa865e7dfdf"/>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Tags" minOccurs="0"/>
                <xsd:element ref="ns4:MediaServiceLocation" minOccurs="0"/>
                <xsd:element ref="ns4:MediaServiceOCR" minOccurs="0"/>
                <xsd:element ref="ns4:MediaServiceEventHashCode" minOccurs="0"/>
                <xsd:element ref="ns4:MediaServiceGenerationTime"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f15be9d-6313-4420-a7a5-cb33ec620fce"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d0fe46b-337c-4cd2-b508-8aa865e7dfdf"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DateTaken" ma:index="13" nillable="true" ma:displayName="MediaServiceDateTaken" ma:description="" ma:hidden="true" ma:internalName="MediaServiceDateTaken" ma:readOnly="true">
      <xsd:simpleType>
        <xsd:restriction base="dms:Text"/>
      </xsd:simpleType>
    </xsd:element>
    <xsd:element name="MediaServiceAutoTags" ma:index="14" nillable="true" ma:displayName="MediaServiceAutoTags" ma:description="" ma:internalName="MediaServiceAutoTags" ma:readOnly="true">
      <xsd:simpleType>
        <xsd:restriction base="dms:Text"/>
      </xsd:simpleType>
    </xsd:element>
    <xsd:element name="MediaServiceLocation" ma:index="15" nillable="true" ma:displayName="MediaServiceLocation" ma:description="" ma:internalName="MediaServiceLocation" ma:readOnly="true">
      <xsd:simpleType>
        <xsd:restriction base="dms:Text"/>
      </xsd:simpleType>
    </xsd:element>
    <xsd:element name="MediaServiceOCR" ma:index="16" nillable="true" ma:displayName="MediaServiceOCR" ma:internalName="MediaServiceOCR" ma:readOnly="true">
      <xsd:simpleType>
        <xsd:restriction base="dms:Note">
          <xsd:maxLength value="255"/>
        </xsd:restriction>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BFA1514-35A4-4D2D-9F1E-BB9E62AD38E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f15be9d-6313-4420-a7a5-cb33ec620fce"/>
    <ds:schemaRef ds:uri="8d0fe46b-337c-4cd2-b508-8aa865e7dfd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9CCCE39-AB89-4DCE-89DF-7BD7DD541AD7}">
  <ds:schemaRefs>
    <ds:schemaRef ds:uri="http://schemas.microsoft.com/office/2006/documentManagement/types"/>
    <ds:schemaRef ds:uri="http://purl.org/dc/dcmitype/"/>
    <ds:schemaRef ds:uri="http://schemas.microsoft.com/office/infopath/2007/PartnerControls"/>
    <ds:schemaRef ds:uri="http://purl.org/dc/elements/1.1/"/>
    <ds:schemaRef ds:uri="http://schemas.microsoft.com/office/2006/metadata/properties"/>
    <ds:schemaRef ds:uri="7f15be9d-6313-4420-a7a5-cb33ec620fce"/>
    <ds:schemaRef ds:uri="http://purl.org/dc/terms/"/>
    <ds:schemaRef ds:uri="http://schemas.openxmlformats.org/package/2006/metadata/core-properties"/>
    <ds:schemaRef ds:uri="8d0fe46b-337c-4cd2-b508-8aa865e7dfdf"/>
    <ds:schemaRef ds:uri="http://www.w3.org/XML/1998/namespace"/>
  </ds:schemaRefs>
</ds:datastoreItem>
</file>

<file path=customXml/itemProps3.xml><?xml version="1.0" encoding="utf-8"?>
<ds:datastoreItem xmlns:ds="http://schemas.openxmlformats.org/officeDocument/2006/customXml" ds:itemID="{BFA63FD0-B6CC-43CE-AE33-0776CC38E5C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466</TotalTime>
  <Words>2076</Words>
  <Application>Microsoft Office PowerPoint</Application>
  <PresentationFormat>Widescreen</PresentationFormat>
  <Paragraphs>285</Paragraphs>
  <Slides>30</Slides>
  <Notes>28</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30</vt:i4>
      </vt:variant>
    </vt:vector>
  </HeadingPairs>
  <TitlesOfParts>
    <vt:vector size="40" baseType="lpstr">
      <vt:lpstr>Arial</vt:lpstr>
      <vt:lpstr>Arial Narrow</vt:lpstr>
      <vt:lpstr>Calibri</vt:lpstr>
      <vt:lpstr>Calibri Light</vt:lpstr>
      <vt:lpstr>Cambria Math</vt:lpstr>
      <vt:lpstr>MV Boli</vt:lpstr>
      <vt:lpstr>Proxima Nova</vt:lpstr>
      <vt:lpstr>Wingdings 3</vt:lpstr>
      <vt:lpstr>Office Theme</vt:lpstr>
      <vt:lpstr>think-cell Slide</vt:lpstr>
      <vt:lpstr>Insurance Leading Through Disruption </vt:lpstr>
      <vt:lpstr>The Triple-I &amp; Its Mission</vt:lpstr>
      <vt:lpstr>The Disruption Continuum</vt:lpstr>
      <vt:lpstr>A New Milestone for Measuring Success</vt:lpstr>
      <vt:lpstr> Stepping Up </vt:lpstr>
      <vt:lpstr>Underwriting Trends  </vt:lpstr>
      <vt:lpstr>COVID-19’s Impact</vt:lpstr>
      <vt:lpstr>Industry Outlook </vt:lpstr>
      <vt:lpstr>U.S. Inflation-Adjusted Insured Cat Losses</vt:lpstr>
      <vt:lpstr>Financial Trends  </vt:lpstr>
      <vt:lpstr>Key Sources of P/C Insurer Profits</vt:lpstr>
      <vt:lpstr>Policyholder Surplus by Quarter </vt:lpstr>
      <vt:lpstr>Employment in Major Subsectors of the Insurance Industry:  A Surprise</vt:lpstr>
      <vt:lpstr>COVID-19</vt:lpstr>
      <vt:lpstr>Global Pandemics Are Uninsurable </vt:lpstr>
      <vt:lpstr>Global Pandemics Are Uninsurable </vt:lpstr>
      <vt:lpstr>Monthly Costs of Retroactive Changes to SME BI Policies</vt:lpstr>
      <vt:lpstr>The Surge in Business Interruption Media Coverage Created an Opportunity for Triple-I to Serve as Industry Voice and Educator</vt:lpstr>
      <vt:lpstr>With Increased Attention and Scrutiny on Industry, Triple-I Identified the Need to Launch an Industry Campaign </vt:lpstr>
      <vt:lpstr>FAIR Guiding Principles: A Defined Perspective on Potential Policy Solutions</vt:lpstr>
      <vt:lpstr>PowerPoint Presentation</vt:lpstr>
      <vt:lpstr>Objective</vt:lpstr>
      <vt:lpstr>Strategies </vt:lpstr>
      <vt:lpstr>Action Partners</vt:lpstr>
      <vt:lpstr>PowerPoint Presentation</vt:lpstr>
      <vt:lpstr>Fairness and Equality </vt:lpstr>
      <vt:lpstr>Employed Persons by Occupation, Sex, Race, and Hispanic or Latino Ethnicity, 2019</vt:lpstr>
      <vt:lpstr>Solutions?</vt:lpstr>
      <vt:lpstr>Working in Tandem to Overcome Unprecedented Challenges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Marc Graham</dc:creator>
  <cp:lastModifiedBy>Lewis, Charlene</cp:lastModifiedBy>
  <cp:revision>33</cp:revision>
  <dcterms:created xsi:type="dcterms:W3CDTF">2016-11-20T21:38:43Z</dcterms:created>
  <dcterms:modified xsi:type="dcterms:W3CDTF">2020-10-14T14:41:54Z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0x010100949DCA190FFDBC48B6738A08DB6260E5</vt:lpwstr>
  </property>
</Properties>
</file>