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9.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notesSlides/notesSlide26.xml" ContentType="application/vnd.openxmlformats-officedocument.presentationml.notesSlide+xml"/>
  <Override PartName="/ppt/tags/tag10.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31.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3.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11.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12.xml" ContentType="application/vnd.openxmlformats-officedocument.presentationml.tags+xml"/>
  <Override PartName="/ppt/notesSlides/notesSlide56.xml" ContentType="application/vnd.openxmlformats-officedocument.presentationml.notesSlide+xml"/>
  <Override PartName="/ppt/tags/tag13.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14.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15.xml" ContentType="application/vnd.openxmlformats-officedocument.presentationml.tags+xml"/>
  <Override PartName="/ppt/notesSlides/notesSlide63.xml" ContentType="application/vnd.openxmlformats-officedocument.presentationml.notesSlide+xml"/>
  <Override PartName="/ppt/tags/tag16.xml" ContentType="application/vnd.openxmlformats-officedocument.presentationml.tag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charts/chart7.xml" ContentType="application/vnd.openxmlformats-officedocument.drawingml.chart+xml"/>
  <Override PartName="/ppt/drawings/drawing4.xml" ContentType="application/vnd.openxmlformats-officedocument.drawingml.chartshapes+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charts/chart9.xml" ContentType="application/vnd.openxmlformats-officedocument.drawingml.chart+xml"/>
  <Override PartName="/ppt/tags/tag17.xml" ContentType="application/vnd.openxmlformats-officedocument.presentationml.tags+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tags/tag18.xml" ContentType="application/vnd.openxmlformats-officedocument.presentationml.tags+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charts/chart10.xml" ContentType="application/vnd.openxmlformats-officedocument.drawingml.chart+xml"/>
  <Override PartName="/ppt/notesSlides/notesSlide131.xml" ContentType="application/vnd.openxmlformats-officedocument.presentationml.notesSlide+xml"/>
  <Override PartName="/ppt/tags/tag19.xml" ContentType="application/vnd.openxmlformats-officedocument.presentationml.tags+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0.xml" ContentType="application/vnd.openxmlformats-officedocument.presentationml.tags+xml"/>
  <Override PartName="/ppt/notesSlides/notesSlide13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charts/chart11.xml" ContentType="application/vnd.openxmlformats-officedocument.drawingml.chart+xml"/>
  <Override PartName="/ppt/notesSlides/notesSlide162.xml" ContentType="application/vnd.openxmlformats-officedocument.presentationml.notesSlide+xml"/>
  <Override PartName="/ppt/charts/chart12.xml" ContentType="application/vnd.openxmlformats-officedocument.drawingml.chart+xml"/>
  <Override PartName="/ppt/notesSlides/notesSlide163.xml" ContentType="application/vnd.openxmlformats-officedocument.presentationml.notesSlide+xml"/>
  <Override PartName="/ppt/charts/chart13.xml" ContentType="application/vnd.openxmlformats-officedocument.drawingml.chart+xml"/>
  <Override PartName="/ppt/notesSlides/notesSlide164.xml" ContentType="application/vnd.openxmlformats-officedocument.presentationml.notesSlide+xml"/>
  <Override PartName="/ppt/charts/chart14.xml" ContentType="application/vnd.openxmlformats-officedocument.drawingml.chart+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95"/>
  </p:notesMasterIdLst>
  <p:handoutMasterIdLst>
    <p:handoutMasterId r:id="rId196"/>
  </p:handoutMasterIdLst>
  <p:sldIdLst>
    <p:sldId id="4301" r:id="rId2"/>
    <p:sldId id="4385" r:id="rId3"/>
    <p:sldId id="4629" r:id="rId4"/>
    <p:sldId id="4387" r:id="rId5"/>
    <p:sldId id="4388" r:id="rId6"/>
    <p:sldId id="4389" r:id="rId7"/>
    <p:sldId id="4390" r:id="rId8"/>
    <p:sldId id="4518" r:id="rId9"/>
    <p:sldId id="4391" r:id="rId10"/>
    <p:sldId id="4392" r:id="rId11"/>
    <p:sldId id="4450" r:id="rId12"/>
    <p:sldId id="4446" r:id="rId13"/>
    <p:sldId id="4447" r:id="rId14"/>
    <p:sldId id="4442" r:id="rId15"/>
    <p:sldId id="4396" r:id="rId16"/>
    <p:sldId id="4630" r:id="rId17"/>
    <p:sldId id="4510" r:id="rId18"/>
    <p:sldId id="4631" r:id="rId19"/>
    <p:sldId id="4399" r:id="rId20"/>
    <p:sldId id="4400" r:id="rId21"/>
    <p:sldId id="4401" r:id="rId22"/>
    <p:sldId id="4402" r:id="rId23"/>
    <p:sldId id="4632" r:id="rId24"/>
    <p:sldId id="4404" r:id="rId25"/>
    <p:sldId id="4441" r:id="rId26"/>
    <p:sldId id="4383" r:id="rId27"/>
    <p:sldId id="4384" r:id="rId28"/>
    <p:sldId id="4395" r:id="rId29"/>
    <p:sldId id="4251" r:id="rId30"/>
    <p:sldId id="4444" r:id="rId31"/>
    <p:sldId id="4443" r:id="rId32"/>
    <p:sldId id="4445" r:id="rId33"/>
    <p:sldId id="4406" r:id="rId34"/>
    <p:sldId id="4407" r:id="rId35"/>
    <p:sldId id="4408" r:id="rId36"/>
    <p:sldId id="4409" r:id="rId37"/>
    <p:sldId id="4410" r:id="rId38"/>
    <p:sldId id="4411" r:id="rId39"/>
    <p:sldId id="4412" r:id="rId40"/>
    <p:sldId id="4413" r:id="rId41"/>
    <p:sldId id="4290" r:id="rId42"/>
    <p:sldId id="4293" r:id="rId43"/>
    <p:sldId id="4511" r:id="rId44"/>
    <p:sldId id="4514" r:id="rId45"/>
    <p:sldId id="4515" r:id="rId46"/>
    <p:sldId id="4520" r:id="rId47"/>
    <p:sldId id="4517" r:id="rId48"/>
    <p:sldId id="4627" r:id="rId49"/>
    <p:sldId id="4516" r:id="rId50"/>
    <p:sldId id="4521" r:id="rId51"/>
    <p:sldId id="4258" r:id="rId52"/>
    <p:sldId id="4416" r:id="rId53"/>
    <p:sldId id="4417" r:id="rId54"/>
    <p:sldId id="4418" r:id="rId55"/>
    <p:sldId id="4419" r:id="rId56"/>
    <p:sldId id="4422" r:id="rId57"/>
    <p:sldId id="4423" r:id="rId58"/>
    <p:sldId id="4426" r:id="rId59"/>
    <p:sldId id="4427" r:id="rId60"/>
    <p:sldId id="4269" r:id="rId61"/>
    <p:sldId id="4270" r:id="rId62"/>
    <p:sldId id="4298" r:id="rId63"/>
    <p:sldId id="4299" r:id="rId64"/>
    <p:sldId id="4496" r:id="rId65"/>
    <p:sldId id="4646" r:id="rId66"/>
    <p:sldId id="4639" r:id="rId67"/>
    <p:sldId id="4469" r:id="rId68"/>
    <p:sldId id="4470" r:id="rId69"/>
    <p:sldId id="4552" r:id="rId70"/>
    <p:sldId id="4553" r:id="rId71"/>
    <p:sldId id="4471" r:id="rId72"/>
    <p:sldId id="4472" r:id="rId73"/>
    <p:sldId id="4623" r:id="rId74"/>
    <p:sldId id="4622" r:id="rId75"/>
    <p:sldId id="4476" r:id="rId76"/>
    <p:sldId id="4550" r:id="rId77"/>
    <p:sldId id="4551" r:id="rId78"/>
    <p:sldId id="4477" r:id="rId79"/>
    <p:sldId id="4636" r:id="rId80"/>
    <p:sldId id="4637" r:id="rId81"/>
    <p:sldId id="4638" r:id="rId82"/>
    <p:sldId id="4481" r:id="rId83"/>
    <p:sldId id="4482" r:id="rId84"/>
    <p:sldId id="4633" r:id="rId85"/>
    <p:sldId id="4634" r:id="rId86"/>
    <p:sldId id="4635" r:id="rId87"/>
    <p:sldId id="4500" r:id="rId88"/>
    <p:sldId id="4501" r:id="rId89"/>
    <p:sldId id="3433" r:id="rId90"/>
    <p:sldId id="4618" r:id="rId91"/>
    <p:sldId id="4619" r:id="rId92"/>
    <p:sldId id="4432" r:id="rId93"/>
    <p:sldId id="4433" r:id="rId94"/>
    <p:sldId id="4095" r:id="rId95"/>
    <p:sldId id="4434" r:id="rId96"/>
    <p:sldId id="4435" r:id="rId97"/>
    <p:sldId id="4522" r:id="rId98"/>
    <p:sldId id="4125" r:id="rId99"/>
    <p:sldId id="4439" r:id="rId100"/>
    <p:sldId id="4508" r:id="rId101"/>
    <p:sldId id="4440" r:id="rId102"/>
    <p:sldId id="4195" r:id="rId103"/>
    <p:sldId id="4311" r:id="rId104"/>
    <p:sldId id="4204" r:id="rId105"/>
    <p:sldId id="3941" r:id="rId106"/>
    <p:sldId id="4448" r:id="rId107"/>
    <p:sldId id="4449" r:id="rId108"/>
    <p:sldId id="4107" r:id="rId109"/>
    <p:sldId id="4108" r:id="rId110"/>
    <p:sldId id="4109" r:id="rId111"/>
    <p:sldId id="4314" r:id="rId112"/>
    <p:sldId id="4539" r:id="rId113"/>
    <p:sldId id="4644" r:id="rId114"/>
    <p:sldId id="4645" r:id="rId115"/>
    <p:sldId id="4196" r:id="rId116"/>
    <p:sldId id="4320" r:id="rId117"/>
    <p:sldId id="4319" r:id="rId118"/>
    <p:sldId id="4545" r:id="rId119"/>
    <p:sldId id="4322" r:id="rId120"/>
    <p:sldId id="4497" r:id="rId121"/>
    <p:sldId id="4324" r:id="rId122"/>
    <p:sldId id="4457" r:id="rId123"/>
    <p:sldId id="4640" r:id="rId124"/>
    <p:sldId id="4641" r:id="rId125"/>
    <p:sldId id="4642" r:id="rId126"/>
    <p:sldId id="4643" r:id="rId127"/>
    <p:sldId id="2680" r:id="rId128"/>
    <p:sldId id="4459" r:id="rId129"/>
    <p:sldId id="4460" r:id="rId130"/>
    <p:sldId id="4628" r:id="rId131"/>
    <p:sldId id="4462" r:id="rId132"/>
    <p:sldId id="4463" r:id="rId133"/>
    <p:sldId id="4546" r:id="rId134"/>
    <p:sldId id="4547" r:id="rId135"/>
    <p:sldId id="4548" r:id="rId136"/>
    <p:sldId id="4252" r:id="rId137"/>
    <p:sldId id="4468" r:id="rId138"/>
    <p:sldId id="4254" r:id="rId139"/>
    <p:sldId id="4255" r:id="rId140"/>
    <p:sldId id="4256" r:id="rId141"/>
    <p:sldId id="4257" r:id="rId142"/>
    <p:sldId id="4332" r:id="rId143"/>
    <p:sldId id="4333" r:id="rId144"/>
    <p:sldId id="4330" r:id="rId145"/>
    <p:sldId id="4331" r:id="rId146"/>
    <p:sldId id="4363" r:id="rId147"/>
    <p:sldId id="4364" r:id="rId148"/>
    <p:sldId id="4365" r:id="rId149"/>
    <p:sldId id="4366" r:id="rId150"/>
    <p:sldId id="4367" r:id="rId151"/>
    <p:sldId id="4368" r:id="rId152"/>
    <p:sldId id="4369" r:id="rId153"/>
    <p:sldId id="4488" r:id="rId154"/>
    <p:sldId id="4489" r:id="rId155"/>
    <p:sldId id="4490" r:id="rId156"/>
    <p:sldId id="4491" r:id="rId157"/>
    <p:sldId id="4492" r:id="rId158"/>
    <p:sldId id="4493" r:id="rId159"/>
    <p:sldId id="4557" r:id="rId160"/>
    <p:sldId id="4558" r:id="rId161"/>
    <p:sldId id="4559" r:id="rId162"/>
    <p:sldId id="4561" r:id="rId163"/>
    <p:sldId id="4560" r:id="rId164"/>
    <p:sldId id="4597" r:id="rId165"/>
    <p:sldId id="4596" r:id="rId166"/>
    <p:sldId id="4569" r:id="rId167"/>
    <p:sldId id="4574" r:id="rId168"/>
    <p:sldId id="4575" r:id="rId169"/>
    <p:sldId id="4576" r:id="rId170"/>
    <p:sldId id="4577" r:id="rId171"/>
    <p:sldId id="4578" r:id="rId172"/>
    <p:sldId id="4579" r:id="rId173"/>
    <p:sldId id="4580" r:id="rId174"/>
    <p:sldId id="4581" r:id="rId175"/>
    <p:sldId id="4589" r:id="rId176"/>
    <p:sldId id="4582" r:id="rId177"/>
    <p:sldId id="4583" r:id="rId178"/>
    <p:sldId id="4584" r:id="rId179"/>
    <p:sldId id="4585" r:id="rId180"/>
    <p:sldId id="4586" r:id="rId181"/>
    <p:sldId id="4587" r:id="rId182"/>
    <p:sldId id="4590" r:id="rId183"/>
    <p:sldId id="4591" r:id="rId184"/>
    <p:sldId id="4592" r:id="rId185"/>
    <p:sldId id="4593" r:id="rId186"/>
    <p:sldId id="4594" r:id="rId187"/>
    <p:sldId id="1445" r:id="rId188"/>
    <p:sldId id="1450" r:id="rId189"/>
    <p:sldId id="2652" r:id="rId190"/>
    <p:sldId id="2655" r:id="rId191"/>
    <p:sldId id="3228" r:id="rId192"/>
    <p:sldId id="3757" r:id="rId193"/>
    <p:sldId id="1136" r:id="rId19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7A"/>
    <a:srgbClr val="2B7299"/>
    <a:srgbClr val="3691C4"/>
    <a:srgbClr val="3333CC"/>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9" d="100"/>
          <a:sy n="109" d="100"/>
        </p:scale>
        <p:origin x="1422" y="78"/>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088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handoutMaster" Target="handoutMasters/handoutMaster1.xml"/><Relationship Id="rId200"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viewProps" Target="viewProps.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notesMaster" Target="notesMasters/notesMaster1.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8.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0.0%</c:formatCode>
                <c:ptCount val="11"/>
                <c:pt idx="0">
                  <c:v>0.14399999999999999</c:v>
                </c:pt>
                <c:pt idx="1">
                  <c:v>0.154</c:v>
                </c:pt>
                <c:pt idx="2">
                  <c:v>0.16</c:v>
                </c:pt>
                <c:pt idx="3">
                  <c:v>0.16</c:v>
                </c:pt>
                <c:pt idx="4">
                  <c:v>0.152</c:v>
                </c:pt>
                <c:pt idx="5">
                  <c:v>0.157</c:v>
                </c:pt>
                <c:pt idx="6">
                  <c:v>0.15620000000000001</c:v>
                </c:pt>
                <c:pt idx="7">
                  <c:v>0.15959999999999999</c:v>
                </c:pt>
                <c:pt idx="8">
                  <c:v>0.1489</c:v>
                </c:pt>
                <c:pt idx="9">
                  <c:v>0.16569999999999999</c:v>
                </c:pt>
                <c:pt idx="10">
                  <c:v>0.16520000000000001</c:v>
                </c:pt>
              </c:numCache>
            </c:numRef>
          </c:val>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0.0%</c:formatCode>
                <c:ptCount val="11"/>
                <c:pt idx="0">
                  <c:v>0.29799999999999999</c:v>
                </c:pt>
                <c:pt idx="1">
                  <c:v>0.29199999999999998</c:v>
                </c:pt>
                <c:pt idx="2">
                  <c:v>0.28799999999999998</c:v>
                </c:pt>
                <c:pt idx="3">
                  <c:v>0.29499999999999998</c:v>
                </c:pt>
                <c:pt idx="4">
                  <c:v>0.3</c:v>
                </c:pt>
                <c:pt idx="5">
                  <c:v>0.32400000000000001</c:v>
                </c:pt>
                <c:pt idx="6">
                  <c:v>0.36370000000000002</c:v>
                </c:pt>
                <c:pt idx="7">
                  <c:v>0.39500000000000002</c:v>
                </c:pt>
                <c:pt idx="8">
                  <c:v>0.41220000000000001</c:v>
                </c:pt>
                <c:pt idx="9">
                  <c:v>0.4042</c:v>
                </c:pt>
                <c:pt idx="10">
                  <c:v>0.3876</c:v>
                </c:pt>
              </c:numCache>
            </c:numRef>
          </c:val>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c:v>0.313</c:v>
                </c:pt>
                <c:pt idx="1">
                  <c:v>0.32500000000000001</c:v>
                </c:pt>
                <c:pt idx="2">
                  <c:v>0.34100000000000003</c:v>
                </c:pt>
                <c:pt idx="3">
                  <c:v>0.34100000000000003</c:v>
                </c:pt>
                <c:pt idx="4">
                  <c:v>0.33800000000000002</c:v>
                </c:pt>
                <c:pt idx="5">
                  <c:v>0.312</c:v>
                </c:pt>
                <c:pt idx="6">
                  <c:v>0.2903</c:v>
                </c:pt>
                <c:pt idx="7">
                  <c:v>0.27110000000000001</c:v>
                </c:pt>
                <c:pt idx="8">
                  <c:v>0.2732</c:v>
                </c:pt>
                <c:pt idx="9">
                  <c:v>0.27589999999999998</c:v>
                </c:pt>
                <c:pt idx="10">
                  <c:v>0.2928</c:v>
                </c:pt>
              </c:numCache>
            </c:numRef>
          </c:val>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Sheet1!$B$5:$L$5</c:f>
              <c:numCache>
                <c:formatCode>0.0%</c:formatCode>
                <c:ptCount val="11"/>
                <c:pt idx="0">
                  <c:v>0.154</c:v>
                </c:pt>
                <c:pt idx="1">
                  <c:v>0.154</c:v>
                </c:pt>
                <c:pt idx="2">
                  <c:v>0.13600000000000001</c:v>
                </c:pt>
                <c:pt idx="3">
                  <c:v>0.13100000000000001</c:v>
                </c:pt>
                <c:pt idx="4">
                  <c:v>0.129</c:v>
                </c:pt>
                <c:pt idx="5">
                  <c:v>0.127</c:v>
                </c:pt>
                <c:pt idx="6">
                  <c:v>0.1186</c:v>
                </c:pt>
                <c:pt idx="7">
                  <c:v>0.1124</c:v>
                </c:pt>
                <c:pt idx="8">
                  <c:v>0.1037</c:v>
                </c:pt>
                <c:pt idx="9">
                  <c:v>9.7799999999999998E-2</c:v>
                </c:pt>
                <c:pt idx="10">
                  <c:v>9.7799999999999998E-2</c:v>
                </c:pt>
              </c:numCache>
            </c:numRef>
          </c:val>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Sheet1!$B$6:$L$6</c:f>
              <c:numCache>
                <c:formatCode>0.0%</c:formatCode>
                <c:ptCount val="11"/>
                <c:pt idx="0">
                  <c:v>9.1999999999999998E-2</c:v>
                </c:pt>
                <c:pt idx="1">
                  <c:v>7.5999999999999998E-2</c:v>
                </c:pt>
                <c:pt idx="2">
                  <c:v>7.5999999999999998E-2</c:v>
                </c:pt>
                <c:pt idx="3">
                  <c:v>7.3999999999999996E-2</c:v>
                </c:pt>
                <c:pt idx="4">
                  <c:v>8.1000000000000003E-2</c:v>
                </c:pt>
                <c:pt idx="5">
                  <c:v>8.1000000000000003E-2</c:v>
                </c:pt>
                <c:pt idx="6">
                  <c:v>7.1199999999999999E-2</c:v>
                </c:pt>
                <c:pt idx="7">
                  <c:v>6.2199999999999998E-2</c:v>
                </c:pt>
                <c:pt idx="8">
                  <c:v>6.2E-2</c:v>
                </c:pt>
                <c:pt idx="9">
                  <c:v>5.6899999999999999E-2</c:v>
                </c:pt>
                <c:pt idx="10">
                  <c:v>5.6899999999999999E-2</c:v>
                </c:pt>
              </c:numCache>
            </c:numRef>
          </c:val>
        </c:ser>
        <c:dLbls>
          <c:showLegendKey val="0"/>
          <c:showVal val="0"/>
          <c:showCatName val="0"/>
          <c:showSerName val="0"/>
          <c:showPercent val="0"/>
          <c:showBubbleSize val="0"/>
        </c:dLbls>
        <c:gapWidth val="150"/>
        <c:overlap val="100"/>
        <c:axId val="359114720"/>
        <c:axId val="359116288"/>
      </c:barChart>
      <c:catAx>
        <c:axId val="359114720"/>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359116288"/>
        <c:crossesAt val="0"/>
        <c:auto val="1"/>
        <c:lblAlgn val="ctr"/>
        <c:lblOffset val="20"/>
        <c:tickLblSkip val="1"/>
        <c:tickMarkSkip val="1"/>
        <c:noMultiLvlLbl val="0"/>
      </c:catAx>
      <c:valAx>
        <c:axId val="359116288"/>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359114720"/>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CAT</c:v>
                </c:pt>
              </c:strCache>
            </c:strRef>
          </c:tx>
          <c:spPr>
            <a:ln>
              <a:solidFill>
                <a:schemeClr val="tx1"/>
              </a:solidFill>
            </a:ln>
          </c:spPr>
          <c:invertIfNegative val="0"/>
          <c:cat>
            <c:strRef>
              <c:f>Sheet1!$A$2:$A$3</c:f>
              <c:strCache>
                <c:ptCount val="2"/>
                <c:pt idx="0">
                  <c:v>Frequency Distribution</c:v>
                </c:pt>
                <c:pt idx="1">
                  <c:v>Paid Dollars Distribution</c:v>
                </c:pt>
              </c:strCache>
            </c:strRef>
          </c:cat>
          <c:val>
            <c:numRef>
              <c:f>Sheet1!$B$2:$B$3</c:f>
              <c:numCache>
                <c:formatCode>0%</c:formatCode>
                <c:ptCount val="2"/>
                <c:pt idx="0">
                  <c:v>0.05</c:v>
                </c:pt>
                <c:pt idx="1">
                  <c:v>0.33000000000000007</c:v>
                </c:pt>
              </c:numCache>
            </c:numRef>
          </c:val>
        </c:ser>
        <c:ser>
          <c:idx val="1"/>
          <c:order val="1"/>
          <c:tx>
            <c:strRef>
              <c:f>Sheet1!$C$1</c:f>
              <c:strCache>
                <c:ptCount val="1"/>
                <c:pt idx="0">
                  <c:v>Accelerated</c:v>
                </c:pt>
              </c:strCache>
            </c:strRef>
          </c:tx>
          <c:spPr>
            <a:ln>
              <a:solidFill>
                <a:schemeClr val="tx1"/>
              </a:solidFill>
            </a:ln>
          </c:spPr>
          <c:invertIfNegative val="0"/>
          <c:cat>
            <c:strRef>
              <c:f>Sheet1!$A$2:$A$3</c:f>
              <c:strCache>
                <c:ptCount val="2"/>
                <c:pt idx="0">
                  <c:v>Frequency Distribution</c:v>
                </c:pt>
                <c:pt idx="1">
                  <c:v>Paid Dollars Distribution</c:v>
                </c:pt>
              </c:strCache>
            </c:strRef>
          </c:cat>
          <c:val>
            <c:numRef>
              <c:f>Sheet1!$C$2:$C$3</c:f>
              <c:numCache>
                <c:formatCode>0%</c:formatCode>
                <c:ptCount val="2"/>
                <c:pt idx="0">
                  <c:v>0.1</c:v>
                </c:pt>
                <c:pt idx="1">
                  <c:v>0.33000000000000007</c:v>
                </c:pt>
              </c:numCache>
            </c:numRef>
          </c:val>
        </c:ser>
        <c:ser>
          <c:idx val="2"/>
          <c:order val="2"/>
          <c:tx>
            <c:strRef>
              <c:f>Sheet1!$D$1</c:f>
              <c:strCache>
                <c:ptCount val="1"/>
                <c:pt idx="0">
                  <c:v>High Volume, Low Cost</c:v>
                </c:pt>
              </c:strCache>
            </c:strRef>
          </c:tx>
          <c:spPr>
            <a:ln>
              <a:solidFill>
                <a:schemeClr val="tx1"/>
              </a:solidFill>
            </a:ln>
          </c:spPr>
          <c:invertIfNegative val="0"/>
          <c:cat>
            <c:strRef>
              <c:f>Sheet1!$A$2:$A$3</c:f>
              <c:strCache>
                <c:ptCount val="2"/>
                <c:pt idx="0">
                  <c:v>Frequency Distribution</c:v>
                </c:pt>
                <c:pt idx="1">
                  <c:v>Paid Dollars Distribution</c:v>
                </c:pt>
              </c:strCache>
            </c:strRef>
          </c:cat>
          <c:val>
            <c:numRef>
              <c:f>Sheet1!$D$2:$D$3</c:f>
              <c:numCache>
                <c:formatCode>0%</c:formatCode>
                <c:ptCount val="2"/>
                <c:pt idx="0">
                  <c:v>0.85000000000000009</c:v>
                </c:pt>
                <c:pt idx="1">
                  <c:v>0.33000000000000007</c:v>
                </c:pt>
              </c:numCache>
            </c:numRef>
          </c:val>
        </c:ser>
        <c:dLbls>
          <c:showLegendKey val="0"/>
          <c:showVal val="0"/>
          <c:showCatName val="0"/>
          <c:showSerName val="0"/>
          <c:showPercent val="0"/>
          <c:showBubbleSize val="0"/>
        </c:dLbls>
        <c:gapWidth val="79"/>
        <c:overlap val="100"/>
        <c:serLines>
          <c:spPr>
            <a:ln>
              <a:solidFill>
                <a:schemeClr val="accent6">
                  <a:lumMod val="75000"/>
                </a:schemeClr>
              </a:solidFill>
              <a:prstDash val="dash"/>
            </a:ln>
          </c:spPr>
        </c:serLines>
        <c:axId val="384281328"/>
        <c:axId val="384281720"/>
      </c:barChart>
      <c:catAx>
        <c:axId val="384281328"/>
        <c:scaling>
          <c:orientation val="minMax"/>
        </c:scaling>
        <c:delete val="0"/>
        <c:axPos val="b"/>
        <c:numFmt formatCode="General" sourceLinked="0"/>
        <c:majorTickMark val="out"/>
        <c:minorTickMark val="none"/>
        <c:tickLblPos val="nextTo"/>
        <c:txPr>
          <a:bodyPr/>
          <a:lstStyle/>
          <a:p>
            <a:pPr>
              <a:defRPr sz="1100"/>
            </a:pPr>
            <a:endParaRPr lang="en-US"/>
          </a:p>
        </c:txPr>
        <c:crossAx val="384281720"/>
        <c:crosses val="autoZero"/>
        <c:auto val="1"/>
        <c:lblAlgn val="ctr"/>
        <c:lblOffset val="100"/>
        <c:noMultiLvlLbl val="0"/>
      </c:catAx>
      <c:valAx>
        <c:axId val="384281720"/>
        <c:scaling>
          <c:orientation val="minMax"/>
        </c:scaling>
        <c:delete val="1"/>
        <c:axPos val="l"/>
        <c:numFmt formatCode="0%" sourceLinked="1"/>
        <c:majorTickMark val="out"/>
        <c:minorTickMark val="none"/>
        <c:tickLblPos val="none"/>
        <c:crossAx val="3842813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1592233828461E-2"/>
          <c:y val="9.9107448525456054E-2"/>
          <c:w val="0.84518348623853212"/>
          <c:h val="0.80054644808743169"/>
        </c:manualLayout>
      </c:layout>
      <c:lineChart>
        <c:grouping val="standard"/>
        <c:varyColors val="0"/>
        <c:ser>
          <c:idx val="0"/>
          <c:order val="0"/>
          <c:tx>
            <c:strRef>
              <c:f>Sheet1!$A$2</c:f>
              <c:strCache>
                <c:ptCount val="1"/>
                <c:pt idx="0">
                  <c:v>weekly change in gas prices, 2014</c:v>
                </c:pt>
              </c:strCache>
            </c:strRef>
          </c:tx>
          <c:spPr>
            <a:ln w="38100">
              <a:solidFill>
                <a:schemeClr val="accent1"/>
              </a:solidFill>
              <a:prstDash val="solid"/>
            </a:ln>
          </c:spPr>
          <c:marker>
            <c:symbol val="none"/>
          </c:marker>
          <c:dPt>
            <c:idx val="19"/>
            <c:bubble3D val="0"/>
          </c:dPt>
          <c:cat>
            <c:strRef>
              <c:f>Sheet1!$B$1:$BO$1</c:f>
              <c:strCache>
                <c:ptCount val="66"/>
                <c:pt idx="0">
                  <c:v>1/6/2014</c:v>
                </c:pt>
                <c:pt idx="4">
                  <c:v>2/3/2014</c:v>
                </c:pt>
                <c:pt idx="8">
                  <c:v>3/3/2014</c:v>
                </c:pt>
                <c:pt idx="13">
                  <c:v>4/7/2014</c:v>
                </c:pt>
                <c:pt idx="17">
                  <c:v>5/5/2014</c:v>
                </c:pt>
                <c:pt idx="21">
                  <c:v>6/2/2014</c:v>
                </c:pt>
                <c:pt idx="26">
                  <c:v>7/7/2014</c:v>
                </c:pt>
                <c:pt idx="30">
                  <c:v>8/4/2014</c:v>
                </c:pt>
                <c:pt idx="34">
                  <c:v>9/1/2014</c:v>
                </c:pt>
                <c:pt idx="39">
                  <c:v>10/6/2014</c:v>
                </c:pt>
                <c:pt idx="43">
                  <c:v>11/3/2014</c:v>
                </c:pt>
                <c:pt idx="47">
                  <c:v>12/1/2014</c:v>
                </c:pt>
                <c:pt idx="52">
                  <c:v>1/5/2015</c:v>
                </c:pt>
                <c:pt idx="56">
                  <c:v>2/2/2015</c:v>
                </c:pt>
                <c:pt idx="60">
                  <c:v>3/2/2015</c:v>
                </c:pt>
                <c:pt idx="65">
                  <c:v>4/6/2015</c:v>
                </c:pt>
              </c:strCache>
            </c:strRef>
          </c:cat>
          <c:val>
            <c:numRef>
              <c:f>Sheet1!$B$2:$BO$2</c:f>
              <c:numCache>
                <c:formatCode>0.0%</c:formatCode>
                <c:ptCount val="66"/>
                <c:pt idx="0">
                  <c:v>1E-3</c:v>
                </c:pt>
                <c:pt idx="1">
                  <c:v>-1E-3</c:v>
                </c:pt>
                <c:pt idx="2">
                  <c:v>-8.9999999999999993E-3</c:v>
                </c:pt>
                <c:pt idx="3">
                  <c:v>0</c:v>
                </c:pt>
                <c:pt idx="4">
                  <c:v>-1E-3</c:v>
                </c:pt>
                <c:pt idx="5">
                  <c:v>5.0000000000000001E-3</c:v>
                </c:pt>
                <c:pt idx="6">
                  <c:v>0.02</c:v>
                </c:pt>
                <c:pt idx="7">
                  <c:v>1.7999999999999999E-2</c:v>
                </c:pt>
                <c:pt idx="8">
                  <c:v>8.9999999999999993E-3</c:v>
                </c:pt>
                <c:pt idx="9">
                  <c:v>8.9999999999999993E-3</c:v>
                </c:pt>
                <c:pt idx="10">
                  <c:v>0.01</c:v>
                </c:pt>
                <c:pt idx="11">
                  <c:v>1E-3</c:v>
                </c:pt>
                <c:pt idx="12">
                  <c:v>8.0000000000000002E-3</c:v>
                </c:pt>
                <c:pt idx="13">
                  <c:v>5.0000000000000001E-3</c:v>
                </c:pt>
                <c:pt idx="14">
                  <c:v>1.4999999999999999E-2</c:v>
                </c:pt>
                <c:pt idx="15">
                  <c:v>8.9999999999999993E-3</c:v>
                </c:pt>
                <c:pt idx="16">
                  <c:v>8.0000000000000002E-3</c:v>
                </c:pt>
                <c:pt idx="17">
                  <c:v>-7.0000000000000001E-3</c:v>
                </c:pt>
                <c:pt idx="18">
                  <c:v>-4.0000000000000001E-3</c:v>
                </c:pt>
                <c:pt idx="19">
                  <c:v>-1E-3</c:v>
                </c:pt>
                <c:pt idx="20">
                  <c:v>2E-3</c:v>
                </c:pt>
                <c:pt idx="21">
                  <c:v>4.0000000000000001E-3</c:v>
                </c:pt>
                <c:pt idx="22">
                  <c:v>-4.0000000000000001E-3</c:v>
                </c:pt>
                <c:pt idx="23">
                  <c:v>3.0000000000000001E-3</c:v>
                </c:pt>
                <c:pt idx="24">
                  <c:v>5.0000000000000001E-3</c:v>
                </c:pt>
                <c:pt idx="25">
                  <c:v>0</c:v>
                </c:pt>
                <c:pt idx="26">
                  <c:v>-7.0000000000000001E-3</c:v>
                </c:pt>
                <c:pt idx="27">
                  <c:v>-1.0999999999999999E-2</c:v>
                </c:pt>
                <c:pt idx="28">
                  <c:v>-1.0999999999999999E-2</c:v>
                </c:pt>
                <c:pt idx="29">
                  <c:v>-1.4999999999999999E-2</c:v>
                </c:pt>
                <c:pt idx="30">
                  <c:v>-6.0000000000000001E-3</c:v>
                </c:pt>
                <c:pt idx="31">
                  <c:v>-4.0000000000000001E-3</c:v>
                </c:pt>
                <c:pt idx="32">
                  <c:v>-8.9999999999999993E-3</c:v>
                </c:pt>
                <c:pt idx="33">
                  <c:v>-5.0000000000000001E-3</c:v>
                </c:pt>
                <c:pt idx="34">
                  <c:v>1E-3</c:v>
                </c:pt>
                <c:pt idx="35">
                  <c:v>-1E-3</c:v>
                </c:pt>
                <c:pt idx="36">
                  <c:v>-1.4E-2</c:v>
                </c:pt>
                <c:pt idx="37">
                  <c:v>-1.4999999999999999E-2</c:v>
                </c:pt>
                <c:pt idx="38">
                  <c:v>1E-3</c:v>
                </c:pt>
                <c:pt idx="39">
                  <c:v>-1.4999999999999999E-2</c:v>
                </c:pt>
                <c:pt idx="40">
                  <c:v>-2.7E-2</c:v>
                </c:pt>
                <c:pt idx="41">
                  <c:v>-2.5999999999999999E-2</c:v>
                </c:pt>
                <c:pt idx="42">
                  <c:v>-2.1000000000000001E-2</c:v>
                </c:pt>
                <c:pt idx="43">
                  <c:v>-0.02</c:v>
                </c:pt>
                <c:pt idx="44">
                  <c:v>-1.7000000000000001E-2</c:v>
                </c:pt>
                <c:pt idx="45">
                  <c:v>-1.6E-2</c:v>
                </c:pt>
                <c:pt idx="46">
                  <c:v>-2.4E-2</c:v>
                </c:pt>
                <c:pt idx="47">
                  <c:v>-1.4999999999999999E-2</c:v>
                </c:pt>
                <c:pt idx="48">
                  <c:v>-3.4000000000000002E-2</c:v>
                </c:pt>
                <c:pt idx="49">
                  <c:v>-4.4999999999999998E-2</c:v>
                </c:pt>
                <c:pt idx="50">
                  <c:v>-5.6000000000000001E-2</c:v>
                </c:pt>
                <c:pt idx="51">
                  <c:v>-4.2000000000000003E-2</c:v>
                </c:pt>
                <c:pt idx="52">
                  <c:v>-3.5000000000000003E-2</c:v>
                </c:pt>
                <c:pt idx="53">
                  <c:v>-3.3000000000000002E-2</c:v>
                </c:pt>
                <c:pt idx="54">
                  <c:v>-3.4000000000000002E-2</c:v>
                </c:pt>
                <c:pt idx="55">
                  <c:v>-1.0999999999999999E-2</c:v>
                </c:pt>
                <c:pt idx="56">
                  <c:v>0.01</c:v>
                </c:pt>
                <c:pt idx="57">
                  <c:v>5.7000000000000002E-2</c:v>
                </c:pt>
                <c:pt idx="58">
                  <c:v>3.5999999999999997E-2</c:v>
                </c:pt>
                <c:pt idx="59">
                  <c:v>2.4E-2</c:v>
                </c:pt>
                <c:pt idx="60">
                  <c:v>5.8000000000000003E-2</c:v>
                </c:pt>
                <c:pt idx="61">
                  <c:v>5.0000000000000001E-3</c:v>
                </c:pt>
                <c:pt idx="62">
                  <c:v>-1.2999999999999999E-2</c:v>
                </c:pt>
                <c:pt idx="63">
                  <c:v>0</c:v>
                </c:pt>
                <c:pt idx="64">
                  <c:v>-3.0000000000000001E-3</c:v>
                </c:pt>
                <c:pt idx="65">
                  <c:v>-1.3000000000000001E-2</c:v>
                </c:pt>
              </c:numCache>
            </c:numRef>
          </c:val>
          <c:smooth val="0"/>
        </c:ser>
        <c:ser>
          <c:idx val="1"/>
          <c:order val="1"/>
          <c:tx>
            <c:strRef>
              <c:f>Sheet1!#REF!</c:f>
              <c:strCache>
                <c:ptCount val="1"/>
                <c:pt idx="0">
                  <c:v>#REF!</c:v>
                </c:pt>
              </c:strCache>
            </c:strRef>
          </c:tx>
          <c:spPr>
            <a:ln w="38100">
              <a:solidFill>
                <a:srgbClr val="FF6600"/>
              </a:solidFill>
              <a:prstDash val="solid"/>
            </a:ln>
          </c:spPr>
          <c:marker>
            <c:symbol val="none"/>
          </c:marker>
          <c:cat>
            <c:strRef>
              <c:f>Sheet1!$B$1:$BO$1</c:f>
              <c:strCache>
                <c:ptCount val="66"/>
                <c:pt idx="0">
                  <c:v>1/6/2014</c:v>
                </c:pt>
                <c:pt idx="4">
                  <c:v>2/3/2014</c:v>
                </c:pt>
                <c:pt idx="8">
                  <c:v>3/3/2014</c:v>
                </c:pt>
                <c:pt idx="13">
                  <c:v>4/7/2014</c:v>
                </c:pt>
                <c:pt idx="17">
                  <c:v>5/5/2014</c:v>
                </c:pt>
                <c:pt idx="21">
                  <c:v>6/2/2014</c:v>
                </c:pt>
                <c:pt idx="26">
                  <c:v>7/7/2014</c:v>
                </c:pt>
                <c:pt idx="30">
                  <c:v>8/4/2014</c:v>
                </c:pt>
                <c:pt idx="34">
                  <c:v>9/1/2014</c:v>
                </c:pt>
                <c:pt idx="39">
                  <c:v>10/6/2014</c:v>
                </c:pt>
                <c:pt idx="43">
                  <c:v>11/3/2014</c:v>
                </c:pt>
                <c:pt idx="47">
                  <c:v>12/1/2014</c:v>
                </c:pt>
                <c:pt idx="52">
                  <c:v>1/5/2015</c:v>
                </c:pt>
                <c:pt idx="56">
                  <c:v>2/2/2015</c:v>
                </c:pt>
                <c:pt idx="60">
                  <c:v>3/2/2015</c:v>
                </c:pt>
                <c:pt idx="65">
                  <c:v>4/6/2015</c:v>
                </c:pt>
              </c:strCache>
            </c:strRef>
          </c:cat>
          <c:val>
            <c:numRef>
              <c:f>Sheet1!#REF!</c:f>
              <c:numCache>
                <c:formatCode>General</c:formatCode>
                <c:ptCount val="1"/>
                <c:pt idx="0">
                  <c:v>1</c:v>
                </c:pt>
              </c:numCache>
            </c:numRef>
          </c:val>
          <c:smooth val="0"/>
        </c:ser>
        <c:dLbls>
          <c:showLegendKey val="0"/>
          <c:showVal val="0"/>
          <c:showCatName val="0"/>
          <c:showSerName val="0"/>
          <c:showPercent val="0"/>
          <c:showBubbleSize val="0"/>
        </c:dLbls>
        <c:smooth val="0"/>
        <c:axId val="393411384"/>
        <c:axId val="393409032"/>
      </c:lineChart>
      <c:catAx>
        <c:axId val="393411384"/>
        <c:scaling>
          <c:orientation val="minMax"/>
        </c:scaling>
        <c:delete val="0"/>
        <c:axPos val="b"/>
        <c:numFmt formatCode="00" sourceLinked="0"/>
        <c:majorTickMark val="out"/>
        <c:minorTickMark val="none"/>
        <c:tickLblPos val="low"/>
        <c:spPr>
          <a:ln w="12700">
            <a:solidFill>
              <a:schemeClr val="tx1"/>
            </a:solidFill>
            <a:prstDash val="solid"/>
          </a:ln>
        </c:spPr>
        <c:txPr>
          <a:bodyPr rot="-5400000" vert="horz"/>
          <a:lstStyle/>
          <a:p>
            <a:pPr>
              <a:defRPr sz="1000" b="0" i="0" u="none" strike="noStrike" baseline="0">
                <a:solidFill>
                  <a:schemeClr val="tx1"/>
                </a:solidFill>
                <a:latin typeface="Arial"/>
                <a:ea typeface="Arial"/>
                <a:cs typeface="Arial"/>
              </a:defRPr>
            </a:pPr>
            <a:endParaRPr lang="en-US"/>
          </a:p>
        </c:txPr>
        <c:crossAx val="393409032"/>
        <c:crossesAt val="0"/>
        <c:auto val="1"/>
        <c:lblAlgn val="ctr"/>
        <c:lblOffset val="180"/>
        <c:noMultiLvlLbl val="0"/>
      </c:catAx>
      <c:valAx>
        <c:axId val="393409032"/>
        <c:scaling>
          <c:orientation val="minMax"/>
          <c:max val="6.0000000000000012E-2"/>
          <c:min val="-6.0000000000000012E-2"/>
        </c:scaling>
        <c:delete val="0"/>
        <c:axPos val="l"/>
        <c:majorGridlines/>
        <c:numFmt formatCode="0%" sourceLinked="0"/>
        <c:majorTickMark val="out"/>
        <c:minorTickMark val="none"/>
        <c:tickLblPos val="nextTo"/>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393411384"/>
        <c:crosses val="autoZero"/>
        <c:crossBetween val="between"/>
        <c:majorUnit val="1.0000000000000002E-2"/>
      </c:valAx>
      <c:spPr>
        <a:noFill/>
        <a:ln w="25400">
          <a:noFill/>
        </a:ln>
      </c:spPr>
    </c:plotArea>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1592233828461E-2"/>
          <c:y val="9.9107448525456054E-2"/>
          <c:w val="0.84518348623853212"/>
          <c:h val="0.80054644808743169"/>
        </c:manualLayout>
      </c:layout>
      <c:lineChart>
        <c:grouping val="standard"/>
        <c:varyColors val="0"/>
        <c:ser>
          <c:idx val="0"/>
          <c:order val="0"/>
          <c:tx>
            <c:strRef>
              <c:f>Sheet1!$A$2</c:f>
              <c:strCache>
                <c:ptCount val="1"/>
                <c:pt idx="0">
                  <c:v>weekly gas prices, 2014</c:v>
                </c:pt>
              </c:strCache>
            </c:strRef>
          </c:tx>
          <c:spPr>
            <a:ln w="38100">
              <a:solidFill>
                <a:schemeClr val="accent1"/>
              </a:solidFill>
              <a:prstDash val="solid"/>
            </a:ln>
          </c:spPr>
          <c:marker>
            <c:symbol val="none"/>
          </c:marker>
          <c:dPt>
            <c:idx val="19"/>
            <c:bubble3D val="0"/>
          </c:dPt>
          <c:cat>
            <c:strRef>
              <c:f>Sheet1!$B$1:$BO$1</c:f>
              <c:strCache>
                <c:ptCount val="66"/>
                <c:pt idx="0">
                  <c:v>1/6/2014</c:v>
                </c:pt>
                <c:pt idx="4">
                  <c:v>2/3/2014</c:v>
                </c:pt>
                <c:pt idx="8">
                  <c:v>3/3/2014</c:v>
                </c:pt>
                <c:pt idx="13">
                  <c:v>4/7/2014</c:v>
                </c:pt>
                <c:pt idx="17">
                  <c:v>5/5/2014</c:v>
                </c:pt>
                <c:pt idx="21">
                  <c:v>6/2/2014</c:v>
                </c:pt>
                <c:pt idx="26">
                  <c:v>7/7/2014</c:v>
                </c:pt>
                <c:pt idx="30">
                  <c:v>8/4/2014</c:v>
                </c:pt>
                <c:pt idx="34">
                  <c:v>9/1/2014</c:v>
                </c:pt>
                <c:pt idx="39">
                  <c:v>10/6/2014</c:v>
                </c:pt>
                <c:pt idx="43">
                  <c:v>11/3/2014</c:v>
                </c:pt>
                <c:pt idx="47">
                  <c:v>12/1/2014</c:v>
                </c:pt>
                <c:pt idx="52">
                  <c:v>1/5/2015</c:v>
                </c:pt>
                <c:pt idx="56">
                  <c:v>2/2/2015</c:v>
                </c:pt>
                <c:pt idx="60">
                  <c:v>3/2/2015</c:v>
                </c:pt>
                <c:pt idx="65">
                  <c:v>4/6/2015</c:v>
                </c:pt>
              </c:strCache>
            </c:strRef>
          </c:cat>
          <c:val>
            <c:numRef>
              <c:f>Sheet1!$B$2:$BO$2</c:f>
              <c:numCache>
                <c:formatCode>"$"#,##0.00</c:formatCode>
                <c:ptCount val="66"/>
                <c:pt idx="0">
                  <c:v>3.411</c:v>
                </c:pt>
                <c:pt idx="1">
                  <c:v>3.4060000000000001</c:v>
                </c:pt>
                <c:pt idx="2">
                  <c:v>3.3759999999999999</c:v>
                </c:pt>
                <c:pt idx="3">
                  <c:v>3.375</c:v>
                </c:pt>
                <c:pt idx="4">
                  <c:v>3.3719999999999999</c:v>
                </c:pt>
                <c:pt idx="5">
                  <c:v>3.3879999999999999</c:v>
                </c:pt>
                <c:pt idx="6">
                  <c:v>3.4569999999999999</c:v>
                </c:pt>
                <c:pt idx="7">
                  <c:v>3.52</c:v>
                </c:pt>
                <c:pt idx="8">
                  <c:v>3.5529999999999999</c:v>
                </c:pt>
                <c:pt idx="9">
                  <c:v>3.5840000000000001</c:v>
                </c:pt>
                <c:pt idx="10">
                  <c:v>3.6190000000000002</c:v>
                </c:pt>
                <c:pt idx="11">
                  <c:v>3.6219999999999999</c:v>
                </c:pt>
                <c:pt idx="12">
                  <c:v>3.6509999999999998</c:v>
                </c:pt>
                <c:pt idx="13">
                  <c:v>3.67</c:v>
                </c:pt>
                <c:pt idx="14">
                  <c:v>3.7250000000000001</c:v>
                </c:pt>
                <c:pt idx="15">
                  <c:v>3.758</c:v>
                </c:pt>
                <c:pt idx="16">
                  <c:v>3.7879999999999998</c:v>
                </c:pt>
                <c:pt idx="17">
                  <c:v>3.7610000000000001</c:v>
                </c:pt>
                <c:pt idx="18">
                  <c:v>3.746</c:v>
                </c:pt>
                <c:pt idx="19">
                  <c:v>3.7429999999999999</c:v>
                </c:pt>
                <c:pt idx="20">
                  <c:v>3.75</c:v>
                </c:pt>
                <c:pt idx="21">
                  <c:v>3.7650000000000001</c:v>
                </c:pt>
                <c:pt idx="22">
                  <c:v>3.7490000000000001</c:v>
                </c:pt>
                <c:pt idx="23">
                  <c:v>3.76</c:v>
                </c:pt>
                <c:pt idx="24">
                  <c:v>3.778</c:v>
                </c:pt>
                <c:pt idx="25">
                  <c:v>3.778</c:v>
                </c:pt>
                <c:pt idx="26">
                  <c:v>3.7530000000000001</c:v>
                </c:pt>
                <c:pt idx="27">
                  <c:v>3.7120000000000002</c:v>
                </c:pt>
                <c:pt idx="28">
                  <c:v>3.6709999999999998</c:v>
                </c:pt>
                <c:pt idx="29">
                  <c:v>3.617</c:v>
                </c:pt>
                <c:pt idx="30">
                  <c:v>3.5950000000000002</c:v>
                </c:pt>
                <c:pt idx="31">
                  <c:v>3.5819999999999999</c:v>
                </c:pt>
                <c:pt idx="32">
                  <c:v>3.5489999999999999</c:v>
                </c:pt>
                <c:pt idx="33">
                  <c:v>3.532</c:v>
                </c:pt>
                <c:pt idx="34">
                  <c:v>3.536</c:v>
                </c:pt>
                <c:pt idx="35">
                  <c:v>3.5339999999999998</c:v>
                </c:pt>
                <c:pt idx="36">
                  <c:v>3.4849999999999999</c:v>
                </c:pt>
                <c:pt idx="37">
                  <c:v>3.4319999999999999</c:v>
                </c:pt>
                <c:pt idx="38">
                  <c:v>3.4340000000000002</c:v>
                </c:pt>
                <c:pt idx="39">
                  <c:v>3.3820000000000001</c:v>
                </c:pt>
                <c:pt idx="40">
                  <c:v>3.2919999999999998</c:v>
                </c:pt>
                <c:pt idx="41">
                  <c:v>3.2050000000000001</c:v>
                </c:pt>
                <c:pt idx="42">
                  <c:v>3.1389999999999998</c:v>
                </c:pt>
                <c:pt idx="43">
                  <c:v>3.077</c:v>
                </c:pt>
                <c:pt idx="44">
                  <c:v>3.0249999999999999</c:v>
                </c:pt>
                <c:pt idx="45">
                  <c:v>2.9780000000000002</c:v>
                </c:pt>
                <c:pt idx="46">
                  <c:v>2.907</c:v>
                </c:pt>
                <c:pt idx="47">
                  <c:v>2.8639999999999999</c:v>
                </c:pt>
                <c:pt idx="48">
                  <c:v>2.7669999999999999</c:v>
                </c:pt>
                <c:pt idx="49">
                  <c:v>2.6429999999999998</c:v>
                </c:pt>
                <c:pt idx="50">
                  <c:v>2.496</c:v>
                </c:pt>
                <c:pt idx="51">
                  <c:v>2.3919999999999999</c:v>
                </c:pt>
                <c:pt idx="52">
                  <c:v>2.3079999999999998</c:v>
                </c:pt>
                <c:pt idx="53">
                  <c:v>2.23</c:v>
                </c:pt>
                <c:pt idx="54">
                  <c:v>2.16</c:v>
                </c:pt>
                <c:pt idx="55">
                  <c:v>2.13</c:v>
                </c:pt>
                <c:pt idx="56">
                  <c:v>2.15</c:v>
                </c:pt>
                <c:pt idx="57">
                  <c:v>2.2799999999999998</c:v>
                </c:pt>
                <c:pt idx="58">
                  <c:v>2.36</c:v>
                </c:pt>
                <c:pt idx="59">
                  <c:v>2.42</c:v>
                </c:pt>
                <c:pt idx="60">
                  <c:v>2.56</c:v>
                </c:pt>
                <c:pt idx="61">
                  <c:v>2.57</c:v>
                </c:pt>
                <c:pt idx="62">
                  <c:v>2.54</c:v>
                </c:pt>
                <c:pt idx="63">
                  <c:v>2.54</c:v>
                </c:pt>
                <c:pt idx="64">
                  <c:v>2.5299999999999998</c:v>
                </c:pt>
                <c:pt idx="65">
                  <c:v>2.5</c:v>
                </c:pt>
              </c:numCache>
            </c:numRef>
          </c:val>
          <c:smooth val="0"/>
        </c:ser>
        <c:ser>
          <c:idx val="1"/>
          <c:order val="1"/>
          <c:tx>
            <c:strRef>
              <c:f>Sheet1!#REF!</c:f>
              <c:strCache>
                <c:ptCount val="1"/>
                <c:pt idx="0">
                  <c:v>#REF!</c:v>
                </c:pt>
              </c:strCache>
            </c:strRef>
          </c:tx>
          <c:spPr>
            <a:ln w="38100">
              <a:solidFill>
                <a:srgbClr val="FF6600"/>
              </a:solidFill>
              <a:prstDash val="solid"/>
            </a:ln>
          </c:spPr>
          <c:marker>
            <c:symbol val="none"/>
          </c:marker>
          <c:cat>
            <c:strRef>
              <c:f>Sheet1!$B$1:$BO$1</c:f>
              <c:strCache>
                <c:ptCount val="66"/>
                <c:pt idx="0">
                  <c:v>1/6/2014</c:v>
                </c:pt>
                <c:pt idx="4">
                  <c:v>2/3/2014</c:v>
                </c:pt>
                <c:pt idx="8">
                  <c:v>3/3/2014</c:v>
                </c:pt>
                <c:pt idx="13">
                  <c:v>4/7/2014</c:v>
                </c:pt>
                <c:pt idx="17">
                  <c:v>5/5/2014</c:v>
                </c:pt>
                <c:pt idx="21">
                  <c:v>6/2/2014</c:v>
                </c:pt>
                <c:pt idx="26">
                  <c:v>7/7/2014</c:v>
                </c:pt>
                <c:pt idx="30">
                  <c:v>8/4/2014</c:v>
                </c:pt>
                <c:pt idx="34">
                  <c:v>9/1/2014</c:v>
                </c:pt>
                <c:pt idx="39">
                  <c:v>10/6/2014</c:v>
                </c:pt>
                <c:pt idx="43">
                  <c:v>11/3/2014</c:v>
                </c:pt>
                <c:pt idx="47">
                  <c:v>12/1/2014</c:v>
                </c:pt>
                <c:pt idx="52">
                  <c:v>1/5/2015</c:v>
                </c:pt>
                <c:pt idx="56">
                  <c:v>2/2/2015</c:v>
                </c:pt>
                <c:pt idx="60">
                  <c:v>3/2/2015</c:v>
                </c:pt>
                <c:pt idx="65">
                  <c:v>4/6/2015</c:v>
                </c:pt>
              </c:strCache>
            </c:strRef>
          </c:cat>
          <c:val>
            <c:numRef>
              <c:f>Sheet1!#REF!</c:f>
              <c:numCache>
                <c:formatCode>General</c:formatCode>
                <c:ptCount val="1"/>
                <c:pt idx="0">
                  <c:v>1</c:v>
                </c:pt>
              </c:numCache>
            </c:numRef>
          </c:val>
          <c:smooth val="0"/>
        </c:ser>
        <c:dLbls>
          <c:showLegendKey val="0"/>
          <c:showVal val="0"/>
          <c:showCatName val="0"/>
          <c:showSerName val="0"/>
          <c:showPercent val="0"/>
          <c:showBubbleSize val="0"/>
        </c:dLbls>
        <c:smooth val="0"/>
        <c:axId val="393414520"/>
        <c:axId val="393409424"/>
      </c:lineChart>
      <c:catAx>
        <c:axId val="393414520"/>
        <c:scaling>
          <c:orientation val="minMax"/>
        </c:scaling>
        <c:delete val="0"/>
        <c:axPos val="b"/>
        <c:numFmt formatCode="00" sourceLinked="0"/>
        <c:majorTickMark val="out"/>
        <c:minorTickMark val="none"/>
        <c:tickLblPos val="low"/>
        <c:spPr>
          <a:ln w="12700">
            <a:solidFill>
              <a:schemeClr val="tx1"/>
            </a:solidFill>
            <a:prstDash val="solid"/>
          </a:ln>
        </c:spPr>
        <c:txPr>
          <a:bodyPr rot="-5400000" vert="horz"/>
          <a:lstStyle/>
          <a:p>
            <a:pPr>
              <a:defRPr sz="1000" b="0" i="0" u="none" strike="noStrike" baseline="0">
                <a:solidFill>
                  <a:schemeClr val="tx1"/>
                </a:solidFill>
                <a:latin typeface="Arial"/>
                <a:ea typeface="Arial"/>
                <a:cs typeface="Arial"/>
              </a:defRPr>
            </a:pPr>
            <a:endParaRPr lang="en-US"/>
          </a:p>
        </c:txPr>
        <c:crossAx val="393409424"/>
        <c:crossesAt val="0"/>
        <c:auto val="1"/>
        <c:lblAlgn val="ctr"/>
        <c:lblOffset val="180"/>
        <c:noMultiLvlLbl val="0"/>
      </c:catAx>
      <c:valAx>
        <c:axId val="393409424"/>
        <c:scaling>
          <c:orientation val="minMax"/>
          <c:max val="4"/>
          <c:min val="2"/>
        </c:scaling>
        <c:delete val="0"/>
        <c:axPos val="l"/>
        <c:majorGridlines/>
        <c:numFmt formatCode="&quot;$&quot;#,##0.00" sourceLinked="0"/>
        <c:majorTickMark val="out"/>
        <c:minorTickMark val="none"/>
        <c:tickLblPos val="nextTo"/>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393414520"/>
        <c:crosses val="autoZero"/>
        <c:crossBetween val="between"/>
        <c:majorUnit val="0.25"/>
      </c:valAx>
      <c:spPr>
        <a:noFill/>
        <a:ln w="25400">
          <a:noFill/>
        </a:ln>
      </c:spPr>
    </c:plotArea>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1592233828461E-2"/>
          <c:y val="9.9107448525456054E-2"/>
          <c:w val="0.84518348623853212"/>
          <c:h val="0.80054644808743169"/>
        </c:manualLayout>
      </c:layout>
      <c:lineChart>
        <c:grouping val="standard"/>
        <c:varyColors val="0"/>
        <c:ser>
          <c:idx val="0"/>
          <c:order val="0"/>
          <c:tx>
            <c:strRef>
              <c:f>Sheet1!$A$2</c:f>
              <c:strCache>
                <c:ptCount val="1"/>
                <c:pt idx="0">
                  <c:v>yearly average gas prices</c:v>
                </c:pt>
              </c:strCache>
            </c:strRef>
          </c:tx>
          <c:spPr>
            <a:ln w="38100">
              <a:solidFill>
                <a:schemeClr val="accent1"/>
              </a:solidFill>
              <a:prstDash val="solid"/>
            </a:ln>
          </c:spPr>
          <c:marker>
            <c:symbol val="none"/>
          </c:marker>
          <c:dPt>
            <c:idx val="19"/>
            <c:bubble3D val="0"/>
          </c:dPt>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2014:1H</c:v>
                </c:pt>
                <c:pt idx="15">
                  <c:v>2014:2H*</c:v>
                </c:pt>
              </c:strCache>
            </c:strRef>
          </c:cat>
          <c:val>
            <c:numRef>
              <c:f>Sheet1!$B$2:$Q$2</c:f>
              <c:numCache>
                <c:formatCode>"$"#,##0.00</c:formatCode>
                <c:ptCount val="16"/>
                <c:pt idx="0">
                  <c:v>1.5229999999999999</c:v>
                </c:pt>
                <c:pt idx="1">
                  <c:v>1.46</c:v>
                </c:pt>
                <c:pt idx="2">
                  <c:v>1.3859999999999999</c:v>
                </c:pt>
                <c:pt idx="3">
                  <c:v>1.603</c:v>
                </c:pt>
                <c:pt idx="4">
                  <c:v>1.895</c:v>
                </c:pt>
                <c:pt idx="5">
                  <c:v>2.3140000000000001</c:v>
                </c:pt>
                <c:pt idx="6" formatCode="&quot;$&quot;#,##0.0">
                  <c:v>2.6179999999999999</c:v>
                </c:pt>
                <c:pt idx="7">
                  <c:v>2.843</c:v>
                </c:pt>
                <c:pt idx="8">
                  <c:v>3.2989999999999999</c:v>
                </c:pt>
                <c:pt idx="9">
                  <c:v>2.4060000000000001</c:v>
                </c:pt>
                <c:pt idx="10">
                  <c:v>2.835</c:v>
                </c:pt>
                <c:pt idx="11">
                  <c:v>3.5760000000000001</c:v>
                </c:pt>
                <c:pt idx="12">
                  <c:v>3.68</c:v>
                </c:pt>
                <c:pt idx="13">
                  <c:v>3.5750000000000002</c:v>
                </c:pt>
                <c:pt idx="14">
                  <c:v>3.613</c:v>
                </c:pt>
                <c:pt idx="15">
                  <c:v>3.28</c:v>
                </c:pt>
              </c:numCache>
            </c:numRef>
          </c:val>
          <c:smooth val="0"/>
        </c:ser>
        <c:dLbls>
          <c:showLegendKey val="0"/>
          <c:showVal val="0"/>
          <c:showCatName val="0"/>
          <c:showSerName val="0"/>
          <c:showPercent val="0"/>
          <c:showBubbleSize val="0"/>
        </c:dLbls>
        <c:marker val="1"/>
        <c:smooth val="0"/>
        <c:axId val="393413736"/>
        <c:axId val="393408640"/>
      </c:lineChart>
      <c:lineChart>
        <c:grouping val="standard"/>
        <c:varyColors val="0"/>
        <c:ser>
          <c:idx val="1"/>
          <c:order val="1"/>
          <c:tx>
            <c:strRef>
              <c:f>Sheet1!$A$3</c:f>
              <c:strCache>
                <c:ptCount val="1"/>
                <c:pt idx="0">
                  <c:v>rolling 12-month miles driven at year-end*</c:v>
                </c:pt>
              </c:strCache>
            </c:strRef>
          </c:tx>
          <c:spPr>
            <a:ln w="38100">
              <a:solidFill>
                <a:srgbClr val="FF6600"/>
              </a:solidFill>
              <a:prstDash val="solid"/>
            </a:ln>
          </c:spPr>
          <c:marker>
            <c:symbol val="none"/>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2014:1H</c:v>
                </c:pt>
                <c:pt idx="15">
                  <c:v>2014:2H*</c:v>
                </c:pt>
              </c:strCache>
            </c:strRef>
          </c:cat>
          <c:val>
            <c:numRef>
              <c:f>Sheet1!$B$3:$Q$3</c:f>
              <c:numCache>
                <c:formatCode>0.0</c:formatCode>
                <c:ptCount val="16"/>
                <c:pt idx="0">
                  <c:v>2746.9</c:v>
                </c:pt>
                <c:pt idx="1">
                  <c:v>2795.5</c:v>
                </c:pt>
                <c:pt idx="2">
                  <c:v>2855.3</c:v>
                </c:pt>
                <c:pt idx="3">
                  <c:v>2889.7</c:v>
                </c:pt>
                <c:pt idx="4">
                  <c:v>2964.2</c:v>
                </c:pt>
                <c:pt idx="5">
                  <c:v>2989.4</c:v>
                </c:pt>
                <c:pt idx="6">
                  <c:v>3014.3</c:v>
                </c:pt>
                <c:pt idx="7">
                  <c:v>3029.8</c:v>
                </c:pt>
                <c:pt idx="8">
                  <c:v>2973.5</c:v>
                </c:pt>
                <c:pt idx="9">
                  <c:v>2979.2</c:v>
                </c:pt>
                <c:pt idx="10">
                  <c:v>3000</c:v>
                </c:pt>
                <c:pt idx="11">
                  <c:v>2962.9</c:v>
                </c:pt>
                <c:pt idx="12">
                  <c:v>2938.5</c:v>
                </c:pt>
                <c:pt idx="13">
                  <c:v>2972.3</c:v>
                </c:pt>
                <c:pt idx="14">
                  <c:v>2972.4</c:v>
                </c:pt>
                <c:pt idx="15">
                  <c:v>2988.7759999999998</c:v>
                </c:pt>
              </c:numCache>
            </c:numRef>
          </c:val>
          <c:smooth val="0"/>
        </c:ser>
        <c:dLbls>
          <c:showLegendKey val="0"/>
          <c:showVal val="0"/>
          <c:showCatName val="0"/>
          <c:showSerName val="0"/>
          <c:showPercent val="0"/>
          <c:showBubbleSize val="0"/>
        </c:dLbls>
        <c:marker val="1"/>
        <c:smooth val="0"/>
        <c:axId val="393415304"/>
        <c:axId val="393412168"/>
      </c:lineChart>
      <c:catAx>
        <c:axId val="393413736"/>
        <c:scaling>
          <c:orientation val="minMax"/>
        </c:scaling>
        <c:delete val="0"/>
        <c:axPos val="b"/>
        <c:numFmt formatCode="00" sourceLinked="0"/>
        <c:majorTickMark val="out"/>
        <c:minorTickMark val="none"/>
        <c:tickLblPos val="nextTo"/>
        <c:spPr>
          <a:ln w="12700">
            <a:solidFill>
              <a:schemeClr val="tx1"/>
            </a:solidFill>
            <a:prstDash val="solid"/>
          </a:ln>
        </c:spPr>
        <c:txPr>
          <a:bodyPr rot="-5400000" vert="horz"/>
          <a:lstStyle/>
          <a:p>
            <a:pPr>
              <a:defRPr sz="1000" b="0" i="0" u="none" strike="noStrike" baseline="0">
                <a:solidFill>
                  <a:schemeClr val="tx1"/>
                </a:solidFill>
                <a:latin typeface="Arial"/>
                <a:ea typeface="Arial"/>
                <a:cs typeface="Arial"/>
              </a:defRPr>
            </a:pPr>
            <a:endParaRPr lang="en-US"/>
          </a:p>
        </c:txPr>
        <c:crossAx val="393408640"/>
        <c:crossesAt val="1"/>
        <c:auto val="1"/>
        <c:lblAlgn val="ctr"/>
        <c:lblOffset val="180"/>
        <c:tickLblSkip val="1"/>
        <c:tickMarkSkip val="1"/>
        <c:noMultiLvlLbl val="0"/>
      </c:catAx>
      <c:valAx>
        <c:axId val="393408640"/>
        <c:scaling>
          <c:orientation val="minMax"/>
          <c:max val="4"/>
          <c:min val="1"/>
        </c:scaling>
        <c:delete val="0"/>
        <c:axPos val="l"/>
        <c:numFmt formatCode="\$#,##0" sourceLinked="0"/>
        <c:majorTickMark val="out"/>
        <c:minorTickMark val="none"/>
        <c:tickLblPos val="nextTo"/>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393413736"/>
        <c:crosses val="autoZero"/>
        <c:crossBetween val="between"/>
        <c:majorUnit val="1"/>
        <c:minorUnit val="0.1"/>
      </c:valAx>
      <c:catAx>
        <c:axId val="393415304"/>
        <c:scaling>
          <c:orientation val="minMax"/>
        </c:scaling>
        <c:delete val="1"/>
        <c:axPos val="b"/>
        <c:numFmt formatCode="General" sourceLinked="1"/>
        <c:majorTickMark val="out"/>
        <c:minorTickMark val="none"/>
        <c:tickLblPos val="nextTo"/>
        <c:crossAx val="393412168"/>
        <c:crossesAt val="2700"/>
        <c:auto val="1"/>
        <c:lblAlgn val="ctr"/>
        <c:lblOffset val="100"/>
        <c:noMultiLvlLbl val="0"/>
      </c:catAx>
      <c:valAx>
        <c:axId val="393412168"/>
        <c:scaling>
          <c:orientation val="minMax"/>
          <c:max val="3050"/>
          <c:min val="2700"/>
        </c:scaling>
        <c:delete val="0"/>
        <c:axPos val="r"/>
        <c:numFmt formatCode="0.0" sourceLinked="0"/>
        <c:majorTickMark val="out"/>
        <c:minorTickMark val="none"/>
        <c:tickLblPos val="nextTo"/>
        <c:spPr>
          <a:ln w="3175">
            <a:solidFill>
              <a:schemeClr val="tx1"/>
            </a:solidFill>
            <a:prstDash val="solid"/>
          </a:ln>
        </c:spPr>
        <c:txPr>
          <a:bodyPr rot="0" vert="horz"/>
          <a:lstStyle/>
          <a:p>
            <a:pPr>
              <a:defRPr sz="1400" b="0" i="0" u="none" strike="noStrike" baseline="0">
                <a:solidFill>
                  <a:srgbClr val="FF6600"/>
                </a:solidFill>
                <a:latin typeface="Arial"/>
                <a:ea typeface="Arial"/>
                <a:cs typeface="Arial"/>
              </a:defRPr>
            </a:pPr>
            <a:endParaRPr lang="en-US"/>
          </a:p>
        </c:txPr>
        <c:crossAx val="393415304"/>
        <c:crosses val="max"/>
        <c:crossBetween val="between"/>
        <c:majorUnit val="50"/>
      </c:valAx>
      <c:spPr>
        <a:noFill/>
        <a:ln w="25400">
          <a:noFill/>
        </a:ln>
      </c:spPr>
    </c:plotArea>
    <c:legend>
      <c:legendPos val="r"/>
      <c:layout>
        <c:manualLayout>
          <c:xMode val="edge"/>
          <c:yMode val="edge"/>
          <c:x val="8.9609428939493099E-2"/>
          <c:y val="8.1967213114754103E-3"/>
          <c:w val="0.29909546198530684"/>
          <c:h val="0.19624614857925368"/>
        </c:manualLayout>
      </c:layout>
      <c:overlay val="0"/>
      <c:spPr>
        <a:noFill/>
        <a:ln w="25400">
          <a:noFill/>
        </a:ln>
      </c:spPr>
      <c:txPr>
        <a:bodyPr/>
        <a:lstStyle/>
        <a:p>
          <a:pPr>
            <a:defRPr sz="1285"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1592233828461E-2"/>
          <c:y val="9.9107448525456054E-2"/>
          <c:w val="0.84518348623853212"/>
          <c:h val="0.80054644808743169"/>
        </c:manualLayout>
      </c:layout>
      <c:lineChart>
        <c:grouping val="standard"/>
        <c:varyColors val="0"/>
        <c:ser>
          <c:idx val="0"/>
          <c:order val="0"/>
          <c:tx>
            <c:strRef>
              <c:f>Sheet1!$A$2</c:f>
              <c:strCache>
                <c:ptCount val="1"/>
                <c:pt idx="0">
                  <c:v>Monthly Avg Gas Price</c:v>
                </c:pt>
              </c:strCache>
            </c:strRef>
          </c:tx>
          <c:spPr>
            <a:ln w="38100">
              <a:solidFill>
                <a:schemeClr val="accent1"/>
              </a:solidFill>
              <a:prstDash val="solid"/>
            </a:ln>
          </c:spPr>
          <c:marker>
            <c:symbol val="none"/>
          </c:marker>
          <c:dPt>
            <c:idx val="19"/>
            <c:bubble3D val="0"/>
          </c:dPt>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Sheet1!$B$2:$M$2</c:f>
              <c:numCache>
                <c:formatCode>"$"#,##0.00</c:formatCode>
                <c:ptCount val="12"/>
                <c:pt idx="0">
                  <c:v>3.3919999999999999</c:v>
                </c:pt>
                <c:pt idx="1">
                  <c:v>3.4340000000000002</c:v>
                </c:pt>
                <c:pt idx="2">
                  <c:v>3.6059999999999999</c:v>
                </c:pt>
                <c:pt idx="3">
                  <c:v>3.7349999999999999</c:v>
                </c:pt>
                <c:pt idx="4">
                  <c:v>3.75</c:v>
                </c:pt>
                <c:pt idx="5">
                  <c:v>3.766</c:v>
                </c:pt>
                <c:pt idx="6" formatCode="&quot;$&quot;#,##0.0">
                  <c:v>3.6880000000000002</c:v>
                </c:pt>
                <c:pt idx="7">
                  <c:v>3.5649999999999999</c:v>
                </c:pt>
                <c:pt idx="8">
                  <c:v>3.484</c:v>
                </c:pt>
                <c:pt idx="9">
                  <c:v>3.2549999999999999</c:v>
                </c:pt>
                <c:pt idx="10">
                  <c:v>2.9969999999999999</c:v>
                </c:pt>
                <c:pt idx="11">
                  <c:v>2.6320000000000001</c:v>
                </c:pt>
              </c:numCache>
            </c:numRef>
          </c:val>
          <c:smooth val="0"/>
        </c:ser>
        <c:dLbls>
          <c:showLegendKey val="0"/>
          <c:showVal val="0"/>
          <c:showCatName val="0"/>
          <c:showSerName val="0"/>
          <c:showPercent val="0"/>
          <c:showBubbleSize val="0"/>
        </c:dLbls>
        <c:marker val="1"/>
        <c:smooth val="0"/>
        <c:axId val="393409816"/>
        <c:axId val="393410600"/>
      </c:lineChart>
      <c:lineChart>
        <c:grouping val="standard"/>
        <c:varyColors val="0"/>
        <c:ser>
          <c:idx val="1"/>
          <c:order val="1"/>
          <c:tx>
            <c:strRef>
              <c:f>Sheet1!$A$3</c:f>
              <c:strCache>
                <c:ptCount val="1"/>
                <c:pt idx="0">
                  <c:v>Chg in 12-mo Avg. Miles Driven Vs. 2013</c:v>
                </c:pt>
              </c:strCache>
            </c:strRef>
          </c:tx>
          <c:spPr>
            <a:ln w="38100">
              <a:solidFill>
                <a:srgbClr val="FF6600"/>
              </a:solidFill>
              <a:prstDash val="solid"/>
            </a:ln>
          </c:spPr>
          <c:marker>
            <c:symbol val="none"/>
          </c:marker>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Sheet1!$B$3:$M$3</c:f>
              <c:numCache>
                <c:formatCode>0.00%</c:formatCode>
                <c:ptCount val="12"/>
                <c:pt idx="0">
                  <c:v>4.7000000000000002E-3</c:v>
                </c:pt>
                <c:pt idx="1">
                  <c:v>5.1000000000000004E-3</c:v>
                </c:pt>
                <c:pt idx="2">
                  <c:v>4.7000000000000002E-3</c:v>
                </c:pt>
                <c:pt idx="3">
                  <c:v>5.1999999999999998E-3</c:v>
                </c:pt>
                <c:pt idx="4">
                  <c:v>5.1000000000000004E-3</c:v>
                </c:pt>
                <c:pt idx="5">
                  <c:v>6.6E-3</c:v>
                </c:pt>
                <c:pt idx="6">
                  <c:v>6.4000000000000003E-3</c:v>
                </c:pt>
                <c:pt idx="7">
                  <c:v>5.4999999999999997E-3</c:v>
                </c:pt>
                <c:pt idx="8">
                  <c:v>6.1000000000000004E-3</c:v>
                </c:pt>
                <c:pt idx="9">
                  <c:v>6.3E-3</c:v>
                </c:pt>
                <c:pt idx="10">
                  <c:v>1.14E-2</c:v>
                </c:pt>
                <c:pt idx="11">
                  <c:v>1.46E-2</c:v>
                </c:pt>
              </c:numCache>
            </c:numRef>
          </c:val>
          <c:smooth val="0"/>
        </c:ser>
        <c:dLbls>
          <c:showLegendKey val="0"/>
          <c:showVal val="0"/>
          <c:showCatName val="0"/>
          <c:showSerName val="0"/>
          <c:showPercent val="0"/>
          <c:showBubbleSize val="0"/>
        </c:dLbls>
        <c:marker val="1"/>
        <c:smooth val="0"/>
        <c:axId val="393410208"/>
        <c:axId val="393410992"/>
      </c:lineChart>
      <c:catAx>
        <c:axId val="393409816"/>
        <c:scaling>
          <c:orientation val="minMax"/>
        </c:scaling>
        <c:delete val="0"/>
        <c:axPos val="b"/>
        <c:numFmt formatCode="00" sourceLinked="0"/>
        <c:majorTickMark val="out"/>
        <c:minorTickMark val="none"/>
        <c:tickLblPos val="nextTo"/>
        <c:spPr>
          <a:ln w="12700">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393410600"/>
        <c:crossesAt val="2.5"/>
        <c:auto val="1"/>
        <c:lblAlgn val="ctr"/>
        <c:lblOffset val="180"/>
        <c:tickLblSkip val="1"/>
        <c:tickMarkSkip val="1"/>
        <c:noMultiLvlLbl val="0"/>
      </c:catAx>
      <c:valAx>
        <c:axId val="393410600"/>
        <c:scaling>
          <c:orientation val="minMax"/>
          <c:max val="4"/>
          <c:min val="2.5"/>
        </c:scaling>
        <c:delete val="0"/>
        <c:axPos val="l"/>
        <c:numFmt formatCode="&quot;$&quot;#,##0.00" sourceLinked="0"/>
        <c:majorTickMark val="out"/>
        <c:minorTickMark val="none"/>
        <c:tickLblPos val="nextTo"/>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393409816"/>
        <c:crosses val="autoZero"/>
        <c:crossBetween val="between"/>
        <c:majorUnit val="0.25"/>
      </c:valAx>
      <c:catAx>
        <c:axId val="393410208"/>
        <c:scaling>
          <c:orientation val="minMax"/>
        </c:scaling>
        <c:delete val="1"/>
        <c:axPos val="b"/>
        <c:numFmt formatCode="General" sourceLinked="1"/>
        <c:majorTickMark val="out"/>
        <c:minorTickMark val="none"/>
        <c:tickLblPos val="nextTo"/>
        <c:crossAx val="393410992"/>
        <c:crossesAt val="0"/>
        <c:auto val="1"/>
        <c:lblAlgn val="ctr"/>
        <c:lblOffset val="100"/>
        <c:noMultiLvlLbl val="0"/>
      </c:catAx>
      <c:valAx>
        <c:axId val="393410992"/>
        <c:scaling>
          <c:orientation val="minMax"/>
        </c:scaling>
        <c:delete val="0"/>
        <c:axPos val="r"/>
        <c:numFmt formatCode="0.0%" sourceLinked="0"/>
        <c:majorTickMark val="out"/>
        <c:minorTickMark val="out"/>
        <c:tickLblPos val="nextTo"/>
        <c:spPr>
          <a:ln w="3175">
            <a:solidFill>
              <a:schemeClr val="tx1"/>
            </a:solidFill>
            <a:prstDash val="solid"/>
          </a:ln>
        </c:spPr>
        <c:txPr>
          <a:bodyPr rot="0" vert="horz"/>
          <a:lstStyle/>
          <a:p>
            <a:pPr>
              <a:defRPr sz="1400" b="0" i="0" u="none" strike="noStrike" baseline="0">
                <a:solidFill>
                  <a:srgbClr val="FF6600"/>
                </a:solidFill>
                <a:latin typeface="Arial"/>
                <a:ea typeface="Arial"/>
                <a:cs typeface="Arial"/>
              </a:defRPr>
            </a:pPr>
            <a:endParaRPr lang="en-US"/>
          </a:p>
        </c:txPr>
        <c:crossAx val="393410208"/>
        <c:crosses val="max"/>
        <c:crossBetween val="between"/>
        <c:majorUnit val="5.000000000000001E-3"/>
        <c:minorUnit val="2.5000000000000005E-3"/>
      </c:valAx>
      <c:spPr>
        <a:noFill/>
        <a:ln w="25400">
          <a:noFill/>
        </a:ln>
      </c:spPr>
    </c:plotArea>
    <c:legend>
      <c:legendPos val="r"/>
      <c:layout>
        <c:manualLayout>
          <c:xMode val="edge"/>
          <c:yMode val="edge"/>
          <c:x val="0.15191241792947802"/>
          <c:y val="0"/>
          <c:w val="0.28277801248792989"/>
          <c:h val="0.16829583802024747"/>
        </c:manualLayout>
      </c:layout>
      <c:overlay val="0"/>
      <c:spPr>
        <a:noFill/>
        <a:ln w="25400">
          <a:noFill/>
        </a:ln>
      </c:spPr>
      <c:txPr>
        <a:bodyPr/>
        <a:lstStyle/>
        <a:p>
          <a:pPr>
            <a:defRPr sz="1285"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85880770134262E-2"/>
          <c:y val="8.964486338373738E-2"/>
          <c:w val="0.92807424593967514"/>
          <c:h val="0.79952338027496361"/>
        </c:manualLayout>
      </c:layout>
      <c:barChart>
        <c:barDir val="col"/>
        <c:grouping val="clustered"/>
        <c:varyColors val="0"/>
        <c:ser>
          <c:idx val="1"/>
          <c:order val="0"/>
          <c:tx>
            <c:strRef>
              <c:f>Sheet1!$A$2</c:f>
              <c:strCache>
                <c:ptCount val="1"/>
                <c:pt idx="0">
                  <c:v>Loss Reserve to Surplus Ratio</c:v>
                </c:pt>
              </c:strCache>
            </c:strRef>
          </c:tx>
          <c:spPr>
            <a:solidFill>
              <a:srgbClr val="225A7A"/>
            </a:solidFill>
          </c:spPr>
          <c:invertIfNegative val="0"/>
          <c:dLbls>
            <c:numFmt formatCode="#,##0.0" sourceLinked="0"/>
            <c:spPr>
              <a:noFill/>
              <a:ln>
                <a:noFill/>
              </a:ln>
              <a:effectLst/>
            </c:spPr>
            <c:txPr>
              <a:bodyPr rot="-5400000" wrap="square" lIns="38100" tIns="19050" rIns="38100" bIns="19050" anchor="ctr">
                <a:spAutoFit/>
              </a:bodyPr>
              <a:lstStyle/>
              <a:p>
                <a:pPr>
                  <a:defRPr sz="1200" b="1" i="0" baseline="0">
                    <a:solidFill>
                      <a:schemeClr val="tx1"/>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numRef>
              <c:f>Sheet1!$C$1:$AT$1</c:f>
              <c:numCache>
                <c:formatCode>General</c:formatCode>
                <c:ptCount val="44"/>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numCache>
            </c:numRef>
          </c:cat>
          <c:val>
            <c:numRef>
              <c:f>Sheet1!$C$2:$AT$2</c:f>
              <c:numCache>
                <c:formatCode>General</c:formatCode>
                <c:ptCount val="44"/>
                <c:pt idx="0">
                  <c:v>1.2</c:v>
                </c:pt>
                <c:pt idx="1">
                  <c:v>1.1000000000000001</c:v>
                </c:pt>
                <c:pt idx="2">
                  <c:v>1.4</c:v>
                </c:pt>
                <c:pt idx="3">
                  <c:v>2.1</c:v>
                </c:pt>
                <c:pt idx="4">
                  <c:v>2</c:v>
                </c:pt>
                <c:pt idx="5">
                  <c:v>1.9</c:v>
                </c:pt>
                <c:pt idx="6">
                  <c:v>1.9</c:v>
                </c:pt>
                <c:pt idx="7">
                  <c:v>1.9</c:v>
                </c:pt>
                <c:pt idx="8">
                  <c:v>1.9</c:v>
                </c:pt>
                <c:pt idx="9">
                  <c:v>1.8</c:v>
                </c:pt>
                <c:pt idx="10">
                  <c:v>1.9</c:v>
                </c:pt>
                <c:pt idx="11">
                  <c:v>1.9</c:v>
                </c:pt>
                <c:pt idx="12">
                  <c:v>1.9</c:v>
                </c:pt>
                <c:pt idx="13">
                  <c:v>2.1</c:v>
                </c:pt>
                <c:pt idx="14">
                  <c:v>2</c:v>
                </c:pt>
                <c:pt idx="15">
                  <c:v>2</c:v>
                </c:pt>
                <c:pt idx="16">
                  <c:v>2.1</c:v>
                </c:pt>
                <c:pt idx="17">
                  <c:v>2</c:v>
                </c:pt>
                <c:pt idx="18">
                  <c:v>2</c:v>
                </c:pt>
                <c:pt idx="19">
                  <c:v>2.1</c:v>
                </c:pt>
                <c:pt idx="20">
                  <c:v>1.9</c:v>
                </c:pt>
                <c:pt idx="21">
                  <c:v>2</c:v>
                </c:pt>
                <c:pt idx="22">
                  <c:v>1.8</c:v>
                </c:pt>
                <c:pt idx="23">
                  <c:v>1.8</c:v>
                </c:pt>
                <c:pt idx="24">
                  <c:v>1.6</c:v>
                </c:pt>
                <c:pt idx="25">
                  <c:v>1.4</c:v>
                </c:pt>
                <c:pt idx="26">
                  <c:v>1.2</c:v>
                </c:pt>
                <c:pt idx="27">
                  <c:v>1.1000000000000001</c:v>
                </c:pt>
                <c:pt idx="28">
                  <c:v>1.1000000000000001</c:v>
                </c:pt>
                <c:pt idx="29">
                  <c:v>1.1000000000000001</c:v>
                </c:pt>
                <c:pt idx="30">
                  <c:v>1.2</c:v>
                </c:pt>
                <c:pt idx="31">
                  <c:v>1.4</c:v>
                </c:pt>
                <c:pt idx="32">
                  <c:v>1.2</c:v>
                </c:pt>
                <c:pt idx="33">
                  <c:v>1.2</c:v>
                </c:pt>
                <c:pt idx="34">
                  <c:v>1.2</c:v>
                </c:pt>
                <c:pt idx="35">
                  <c:v>1.1000000000000001</c:v>
                </c:pt>
                <c:pt idx="36">
                  <c:v>1.1000000000000001</c:v>
                </c:pt>
                <c:pt idx="37">
                  <c:v>1.3</c:v>
                </c:pt>
                <c:pt idx="38">
                  <c:v>1.1000000000000001</c:v>
                </c:pt>
                <c:pt idx="39">
                  <c:v>1</c:v>
                </c:pt>
                <c:pt idx="40">
                  <c:v>1.1000000000000001</c:v>
                </c:pt>
                <c:pt idx="41">
                  <c:v>1</c:v>
                </c:pt>
                <c:pt idx="42">
                  <c:v>0.85311257807011565</c:v>
                </c:pt>
                <c:pt idx="43">
                  <c:v>0.87759955921515809</c:v>
                </c:pt>
              </c:numCache>
            </c:numRef>
          </c:val>
        </c:ser>
        <c:dLbls>
          <c:showLegendKey val="0"/>
          <c:showVal val="0"/>
          <c:showCatName val="0"/>
          <c:showSerName val="0"/>
          <c:showPercent val="0"/>
          <c:showBubbleSize val="0"/>
        </c:dLbls>
        <c:gapWidth val="100"/>
        <c:axId val="363270080"/>
        <c:axId val="363270472"/>
      </c:barChart>
      <c:catAx>
        <c:axId val="363270080"/>
        <c:scaling>
          <c:orientation val="minMax"/>
        </c:scaling>
        <c:delete val="0"/>
        <c:axPos val="b"/>
        <c:numFmt formatCode="General" sourceLinked="1"/>
        <c:majorTickMark val="out"/>
        <c:minorTickMark val="none"/>
        <c:tickLblPos val="nextTo"/>
        <c:spPr>
          <a:ln w="12668">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363270472"/>
        <c:crosses val="autoZero"/>
        <c:auto val="1"/>
        <c:lblAlgn val="ctr"/>
        <c:lblOffset val="20"/>
        <c:noMultiLvlLbl val="0"/>
      </c:catAx>
      <c:valAx>
        <c:axId val="363270472"/>
        <c:scaling>
          <c:orientation val="minMax"/>
        </c:scaling>
        <c:delete val="0"/>
        <c:axPos val="l"/>
        <c:numFmt formatCode="0%" sourceLinked="0"/>
        <c:majorTickMark val="out"/>
        <c:minorTickMark val="none"/>
        <c:tickLblPos val="nextTo"/>
        <c:spPr>
          <a:ln w="3167">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363270080"/>
        <c:crosses val="autoZero"/>
        <c:crossBetween val="between"/>
      </c:valAx>
      <c:spPr>
        <a:noFill/>
        <a:ln w="25336">
          <a:noFill/>
        </a:ln>
      </c:spPr>
    </c:plotArea>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0.12906866929730826"/>
          <c:w val="0.92807424593967514"/>
          <c:h val="0.71461056753804186"/>
        </c:manualLayout>
      </c:layout>
      <c:barChart>
        <c:barDir val="col"/>
        <c:grouping val="clustered"/>
        <c:varyColors val="0"/>
        <c:ser>
          <c:idx val="1"/>
          <c:order val="0"/>
          <c:tx>
            <c:strRef>
              <c:f>Sheet1!$A$2</c:f>
              <c:strCache>
                <c:ptCount val="1"/>
                <c:pt idx="0">
                  <c:v>Change</c:v>
                </c:pt>
              </c:strCache>
            </c:strRef>
          </c:tx>
          <c:invertIfNegative val="0"/>
          <c:dPt>
            <c:idx val="13"/>
            <c:invertIfNegative val="0"/>
            <c:bubble3D val="0"/>
            <c:spPr>
              <a:solidFill>
                <a:schemeClr val="accent1"/>
              </a:solidFill>
            </c:spPr>
          </c:dPt>
          <c:dLbls>
            <c:spPr>
              <a:noFill/>
              <a:ln w="25298">
                <a:noFill/>
              </a:ln>
            </c:spPr>
            <c:txPr>
              <a:bodyPr wrap="square" lIns="38100" tIns="19050" rIns="38100" bIns="19050" anchor="ctr">
                <a:spAutoFit/>
              </a:bodyPr>
              <a:lstStyle/>
              <a:p>
                <a:pPr>
                  <a:defRPr sz="1394"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Sheet1!$B$1:$O$1</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Sheet1!$B$2:$O$2</c:f>
              <c:numCache>
                <c:formatCode>0%</c:formatCode>
                <c:ptCount val="14"/>
                <c:pt idx="0">
                  <c:v>0.14000000000000001</c:v>
                </c:pt>
                <c:pt idx="1">
                  <c:v>0.14000000000000001</c:v>
                </c:pt>
                <c:pt idx="2">
                  <c:v>-0.11</c:v>
                </c:pt>
                <c:pt idx="3">
                  <c:v>-0.06</c:v>
                </c:pt>
                <c:pt idx="4">
                  <c:v>0.76</c:v>
                </c:pt>
                <c:pt idx="5">
                  <c:v>-0.09</c:v>
                </c:pt>
                <c:pt idx="6">
                  <c:v>-0.16</c:v>
                </c:pt>
                <c:pt idx="7">
                  <c:v>0.1</c:v>
                </c:pt>
                <c:pt idx="8">
                  <c:v>-0.12</c:v>
                </c:pt>
                <c:pt idx="9">
                  <c:v>-0.03</c:v>
                </c:pt>
                <c:pt idx="10">
                  <c:v>7.0000000000000007E-2</c:v>
                </c:pt>
                <c:pt idx="11">
                  <c:v>-7.0000000000000007E-2</c:v>
                </c:pt>
                <c:pt idx="12">
                  <c:v>-0.17</c:v>
                </c:pt>
                <c:pt idx="13">
                  <c:v>-0.11</c:v>
                </c:pt>
              </c:numCache>
            </c:numRef>
          </c:val>
        </c:ser>
        <c:dLbls>
          <c:showLegendKey val="0"/>
          <c:showVal val="0"/>
          <c:showCatName val="0"/>
          <c:showSerName val="0"/>
          <c:showPercent val="0"/>
          <c:showBubbleSize val="0"/>
        </c:dLbls>
        <c:gapWidth val="100"/>
        <c:axId val="363274000"/>
        <c:axId val="363270864"/>
      </c:barChart>
      <c:catAx>
        <c:axId val="363274000"/>
        <c:scaling>
          <c:orientation val="minMax"/>
        </c:scaling>
        <c:delete val="0"/>
        <c:axPos val="b"/>
        <c:numFmt formatCode="General" sourceLinked="1"/>
        <c:majorTickMark val="out"/>
        <c:minorTickMark val="none"/>
        <c:tickLblPos val="low"/>
        <c:spPr>
          <a:ln w="12618">
            <a:solidFill>
              <a:schemeClr val="tx1"/>
            </a:solidFill>
            <a:prstDash val="solid"/>
          </a:ln>
        </c:spPr>
        <c:txPr>
          <a:bodyPr rot="0" vert="horz"/>
          <a:lstStyle/>
          <a:p>
            <a:pPr>
              <a:defRPr sz="1390" b="0" i="0" u="none" strike="noStrike" baseline="0">
                <a:solidFill>
                  <a:schemeClr val="tx1"/>
                </a:solidFill>
                <a:latin typeface="Arial"/>
                <a:ea typeface="Arial"/>
                <a:cs typeface="Arial"/>
              </a:defRPr>
            </a:pPr>
            <a:endParaRPr lang="en-US"/>
          </a:p>
        </c:txPr>
        <c:crossAx val="363270864"/>
        <c:crosses val="autoZero"/>
        <c:auto val="1"/>
        <c:lblAlgn val="ctr"/>
        <c:lblOffset val="20"/>
        <c:noMultiLvlLbl val="0"/>
      </c:catAx>
      <c:valAx>
        <c:axId val="363270864"/>
        <c:scaling>
          <c:orientation val="minMax"/>
          <c:max val="0.4"/>
          <c:min val="-0.2"/>
        </c:scaling>
        <c:delete val="0"/>
        <c:axPos val="l"/>
        <c:numFmt formatCode="0%" sourceLinked="1"/>
        <c:majorTickMark val="out"/>
        <c:minorTickMark val="none"/>
        <c:tickLblPos val="nextTo"/>
        <c:spPr>
          <a:ln w="3155">
            <a:solidFill>
              <a:schemeClr val="tx1"/>
            </a:solidFill>
            <a:prstDash val="solid"/>
          </a:ln>
        </c:spPr>
        <c:txPr>
          <a:bodyPr rot="0" vert="horz"/>
          <a:lstStyle/>
          <a:p>
            <a:pPr>
              <a:defRPr sz="1390" b="0" i="0" u="none" strike="noStrike" baseline="0">
                <a:solidFill>
                  <a:schemeClr val="tx1"/>
                </a:solidFill>
                <a:latin typeface="Arial"/>
                <a:ea typeface="Arial"/>
                <a:cs typeface="Arial"/>
              </a:defRPr>
            </a:pPr>
            <a:endParaRPr lang="en-US"/>
          </a:p>
        </c:txPr>
        <c:crossAx val="363274000"/>
        <c:crosses val="autoZero"/>
        <c:crossBetween val="between"/>
      </c:valAx>
      <c:spPr>
        <a:noFill/>
        <a:ln w="25349">
          <a:solidFill>
            <a:schemeClr val="bg1"/>
          </a:solidFill>
        </a:ln>
      </c:spPr>
    </c:plotArea>
    <c:plotVisOnly val="1"/>
    <c:dispBlanksAs val="gap"/>
    <c:showDLblsOverMax val="0"/>
  </c:chart>
  <c:spPr>
    <a:noFill/>
    <a:ln>
      <a:noFill/>
    </a:ln>
  </c:spPr>
  <c:txPr>
    <a:bodyPr/>
    <a:lstStyle/>
    <a:p>
      <a:pPr>
        <a:defRPr sz="1390"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30176368140897"/>
          <c:y val="3.350402743370192E-2"/>
          <c:w val="0.81268930752814783"/>
          <c:h val="0.7644528873322225"/>
        </c:manualLayout>
      </c:layout>
      <c:lineChart>
        <c:grouping val="standard"/>
        <c:varyColors val="0"/>
        <c:ser>
          <c:idx val="1"/>
          <c:order val="0"/>
          <c:tx>
            <c:strRef>
              <c:f>Sheet1!$C$1</c:f>
              <c:strCache>
                <c:ptCount val="1"/>
                <c:pt idx="0">
                  <c:v>Wtd. Avg. Risk Spread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4.9419873917629455E-2"/>
                  <c:y val="3.896291459871904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8516447126352195E-2"/>
                  <c:y val="9.355178624889129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3.2285917531336618E-2"/>
                  <c:y val="8.753026256767483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0.10207557583339472"/>
                  <c:y val="3.783154748000241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5.8461868668285621E-2"/>
                  <c:y val="0.12084622207397738"/>
                </c:manualLayout>
              </c:layout>
              <c:dLblPos val="r"/>
              <c:showLegendKey val="0"/>
              <c:showVal val="1"/>
              <c:showCatName val="0"/>
              <c:showSerName val="0"/>
              <c:showPercent val="0"/>
              <c:showBubbleSize val="0"/>
              <c:extLst>
                <c:ext xmlns:c15="http://schemas.microsoft.com/office/drawing/2012/chart" uri="{CE6537A1-D6FC-4f65-9D91-7224C49458BB}"/>
              </c:extLst>
            </c:dLbl>
            <c:dLbl>
              <c:idx val="13"/>
              <c:layout>
                <c:manualLayout>
                  <c:x val="-1.0479063948782103E-2"/>
                  <c:y val="-5.4479465884333486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Q1-10</c:v>
                </c:pt>
                <c:pt idx="1">
                  <c:v>Q2-10</c:v>
                </c:pt>
                <c:pt idx="2">
                  <c:v>Q3-10</c:v>
                </c:pt>
                <c:pt idx="3">
                  <c:v>Q4-10</c:v>
                </c:pt>
                <c:pt idx="4">
                  <c:v>Q1-11</c:v>
                </c:pt>
                <c:pt idx="5">
                  <c:v>Q2-11</c:v>
                </c:pt>
                <c:pt idx="6">
                  <c:v>Q3-11</c:v>
                </c:pt>
                <c:pt idx="7">
                  <c:v>Q4-11</c:v>
                </c:pt>
                <c:pt idx="8">
                  <c:v>Q1-12</c:v>
                </c:pt>
                <c:pt idx="9">
                  <c:v>Q2-12</c:v>
                </c:pt>
                <c:pt idx="10">
                  <c:v>Q3-12</c:v>
                </c:pt>
                <c:pt idx="11">
                  <c:v>Q4-12</c:v>
                </c:pt>
                <c:pt idx="12">
                  <c:v>Q1-13</c:v>
                </c:pt>
                <c:pt idx="13">
                  <c:v>Q2-13</c:v>
                </c:pt>
                <c:pt idx="14">
                  <c:v>Q3-13</c:v>
                </c:pt>
                <c:pt idx="15">
                  <c:v>Q4-13</c:v>
                </c:pt>
                <c:pt idx="16">
                  <c:v>Q1-14</c:v>
                </c:pt>
              </c:strCache>
            </c:strRef>
          </c:cat>
          <c:val>
            <c:numRef>
              <c:f>Sheet1!$C$2:$C$18</c:f>
              <c:numCache>
                <c:formatCode>0.0%</c:formatCode>
                <c:ptCount val="17"/>
                <c:pt idx="0">
                  <c:v>0.109</c:v>
                </c:pt>
                <c:pt idx="1">
                  <c:v>8.2000000000000003E-2</c:v>
                </c:pt>
                <c:pt idx="2">
                  <c:v>0.08</c:v>
                </c:pt>
                <c:pt idx="3">
                  <c:v>0.08</c:v>
                </c:pt>
                <c:pt idx="4">
                  <c:v>7.9000000000000001E-2</c:v>
                </c:pt>
                <c:pt idx="5">
                  <c:v>8.2000000000000003E-2</c:v>
                </c:pt>
                <c:pt idx="6">
                  <c:v>8.2000000000000003E-2</c:v>
                </c:pt>
                <c:pt idx="7">
                  <c:v>0.10100000000000001</c:v>
                </c:pt>
                <c:pt idx="8">
                  <c:v>0.109</c:v>
                </c:pt>
                <c:pt idx="9">
                  <c:v>0.12</c:v>
                </c:pt>
                <c:pt idx="10">
                  <c:v>0.12</c:v>
                </c:pt>
                <c:pt idx="11">
                  <c:v>0.11600000000000001</c:v>
                </c:pt>
                <c:pt idx="12">
                  <c:v>0.11</c:v>
                </c:pt>
                <c:pt idx="13">
                  <c:v>7.5999999999999998E-2</c:v>
                </c:pt>
                <c:pt idx="14">
                  <c:v>7.3999999999999996E-2</c:v>
                </c:pt>
                <c:pt idx="15">
                  <c:v>7.1999999999999995E-2</c:v>
                </c:pt>
                <c:pt idx="16">
                  <c:v>6.4000000000000001E-2</c:v>
                </c:pt>
              </c:numCache>
            </c:numRef>
          </c:val>
          <c:smooth val="0"/>
        </c:ser>
        <c:dLbls>
          <c:dLblPos val="t"/>
          <c:showLegendKey val="0"/>
          <c:showVal val="1"/>
          <c:showCatName val="0"/>
          <c:showSerName val="0"/>
          <c:showPercent val="0"/>
          <c:showBubbleSize val="0"/>
        </c:dLbls>
        <c:marker val="1"/>
        <c:smooth val="0"/>
        <c:axId val="363273216"/>
        <c:axId val="363272040"/>
      </c:lineChart>
      <c:catAx>
        <c:axId val="363273216"/>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3272040"/>
        <c:crosses val="autoZero"/>
        <c:auto val="1"/>
        <c:lblAlgn val="ctr"/>
        <c:lblOffset val="100"/>
        <c:noMultiLvlLbl val="0"/>
      </c:catAx>
      <c:valAx>
        <c:axId val="363272040"/>
        <c:scaling>
          <c:orientation val="minMax"/>
          <c:min val="5.000000000000001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r>
                  <a:rPr lang="en-US" sz="1600" b="1" i="0" baseline="0" dirty="0" smtClean="0">
                    <a:effectLst/>
                  </a:rPr>
                  <a:t>Risk Spread (coupon – risk-free rate)</a:t>
                </a:r>
                <a:endParaRPr lang="en-US" sz="1600" dirty="0">
                  <a:effectLs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363273216"/>
        <c:crosses val="autoZero"/>
        <c:crossBetween val="between"/>
      </c:valAx>
      <c:spPr>
        <a:noFill/>
        <a:ln>
          <a:noFill/>
        </a:ln>
        <a:effectLst/>
      </c:spPr>
    </c:plotArea>
    <c:legend>
      <c:legendPos val="b"/>
      <c:layout>
        <c:manualLayout>
          <c:xMode val="edge"/>
          <c:yMode val="edge"/>
          <c:x val="0.13039529521426643"/>
          <c:y val="0.70957495256248537"/>
          <c:w val="0.6103754262025658"/>
          <c:h val="5.33620278876143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876468712438977E-2"/>
          <c:y val="3.6233471016210529E-2"/>
          <c:w val="0.89589300169254549"/>
          <c:h val="0.75178869894301759"/>
        </c:manualLayout>
      </c:layout>
      <c:barChart>
        <c:barDir val="col"/>
        <c:grouping val="clustered"/>
        <c:varyColors val="0"/>
        <c:ser>
          <c:idx val="0"/>
          <c:order val="0"/>
          <c:tx>
            <c:strRef>
              <c:f>Sheet1!$B$1</c:f>
              <c:strCache>
                <c:ptCount val="1"/>
                <c:pt idx="0">
                  <c:v>Mfg employment</c:v>
                </c:pt>
              </c:strCache>
            </c:strRef>
          </c:tx>
          <c:spPr>
            <a:solidFill>
              <a:schemeClr val="accent1"/>
            </a:solidFill>
            <a:ln w="28575">
              <a:solidFill>
                <a:schemeClr val="accent1"/>
              </a:solidFill>
              <a:miter lim="800000"/>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Sheet1!$A$2:$A$64</c:f>
              <c:numCache>
                <c:formatCode>[$-409]mmm\-yy;@</c:formatCode>
                <c:ptCount val="63"/>
                <c:pt idx="0">
                  <c:v>40209</c:v>
                </c:pt>
                <c:pt idx="1">
                  <c:v>40237</c:v>
                </c:pt>
                <c:pt idx="2">
                  <c:v>40268</c:v>
                </c:pt>
                <c:pt idx="3">
                  <c:v>40296</c:v>
                </c:pt>
                <c:pt idx="4">
                  <c:v>40329</c:v>
                </c:pt>
                <c:pt idx="5">
                  <c:v>40359</c:v>
                </c:pt>
                <c:pt idx="6">
                  <c:v>40390</c:v>
                </c:pt>
                <c:pt idx="7">
                  <c:v>40421</c:v>
                </c:pt>
                <c:pt idx="8">
                  <c:v>40451</c:v>
                </c:pt>
                <c:pt idx="9">
                  <c:v>40481</c:v>
                </c:pt>
                <c:pt idx="10">
                  <c:v>40512</c:v>
                </c:pt>
                <c:pt idx="11">
                  <c:v>40542</c:v>
                </c:pt>
                <c:pt idx="12">
                  <c:v>40574</c:v>
                </c:pt>
                <c:pt idx="13">
                  <c:v>40602</c:v>
                </c:pt>
                <c:pt idx="14">
                  <c:v>40633</c:v>
                </c:pt>
                <c:pt idx="15">
                  <c:v>40661</c:v>
                </c:pt>
                <c:pt idx="16">
                  <c:v>40694</c:v>
                </c:pt>
                <c:pt idx="17">
                  <c:v>40724</c:v>
                </c:pt>
                <c:pt idx="18">
                  <c:v>40755</c:v>
                </c:pt>
                <c:pt idx="19">
                  <c:v>40786</c:v>
                </c:pt>
                <c:pt idx="20">
                  <c:v>40816</c:v>
                </c:pt>
                <c:pt idx="21">
                  <c:v>40846</c:v>
                </c:pt>
                <c:pt idx="22">
                  <c:v>40877</c:v>
                </c:pt>
                <c:pt idx="23">
                  <c:v>40907</c:v>
                </c:pt>
                <c:pt idx="24">
                  <c:v>40938</c:v>
                </c:pt>
                <c:pt idx="25">
                  <c:v>40968</c:v>
                </c:pt>
                <c:pt idx="26">
                  <c:v>40998</c:v>
                </c:pt>
                <c:pt idx="27">
                  <c:v>41029</c:v>
                </c:pt>
                <c:pt idx="28">
                  <c:v>41059</c:v>
                </c:pt>
                <c:pt idx="29">
                  <c:v>41090</c:v>
                </c:pt>
                <c:pt idx="30">
                  <c:v>41120</c:v>
                </c:pt>
                <c:pt idx="31">
                  <c:v>41151</c:v>
                </c:pt>
                <c:pt idx="32">
                  <c:v>41182</c:v>
                </c:pt>
                <c:pt idx="33">
                  <c:v>41212</c:v>
                </c:pt>
                <c:pt idx="34">
                  <c:v>41243</c:v>
                </c:pt>
                <c:pt idx="35">
                  <c:v>41273</c:v>
                </c:pt>
                <c:pt idx="36">
                  <c:v>41305</c:v>
                </c:pt>
                <c:pt idx="37">
                  <c:v>41333</c:v>
                </c:pt>
                <c:pt idx="38">
                  <c:v>41364</c:v>
                </c:pt>
                <c:pt idx="39">
                  <c:v>41394</c:v>
                </c:pt>
                <c:pt idx="40">
                  <c:v>41425</c:v>
                </c:pt>
                <c:pt idx="41">
                  <c:v>41455</c:v>
                </c:pt>
                <c:pt idx="42">
                  <c:v>41486</c:v>
                </c:pt>
                <c:pt idx="43">
                  <c:v>41517</c:v>
                </c:pt>
                <c:pt idx="44">
                  <c:v>41547</c:v>
                </c:pt>
                <c:pt idx="45">
                  <c:v>41578</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pt idx="60">
                  <c:v>42035</c:v>
                </c:pt>
                <c:pt idx="61">
                  <c:v>42063</c:v>
                </c:pt>
                <c:pt idx="62">
                  <c:v>42094</c:v>
                </c:pt>
              </c:numCache>
            </c:numRef>
          </c:cat>
          <c:val>
            <c:numRef>
              <c:f>Sheet1!$B$2:$B$64</c:f>
              <c:numCache>
                <c:formatCode>General</c:formatCode>
                <c:ptCount val="63"/>
                <c:pt idx="0">
                  <c:v>11462</c:v>
                </c:pt>
                <c:pt idx="1">
                  <c:v>11453</c:v>
                </c:pt>
                <c:pt idx="2">
                  <c:v>11458</c:v>
                </c:pt>
                <c:pt idx="3">
                  <c:v>11493</c:v>
                </c:pt>
                <c:pt idx="4">
                  <c:v>11527</c:v>
                </c:pt>
                <c:pt idx="5">
                  <c:v>11543</c:v>
                </c:pt>
                <c:pt idx="6">
                  <c:v>11571</c:v>
                </c:pt>
                <c:pt idx="7">
                  <c:v>11550</c:v>
                </c:pt>
                <c:pt idx="8">
                  <c:v>11557</c:v>
                </c:pt>
                <c:pt idx="9">
                  <c:v>11557</c:v>
                </c:pt>
                <c:pt idx="10">
                  <c:v>11581</c:v>
                </c:pt>
                <c:pt idx="11">
                  <c:v>11592</c:v>
                </c:pt>
                <c:pt idx="12">
                  <c:v>11620</c:v>
                </c:pt>
                <c:pt idx="13">
                  <c:v>11653</c:v>
                </c:pt>
                <c:pt idx="14">
                  <c:v>11675</c:v>
                </c:pt>
                <c:pt idx="15">
                  <c:v>11704</c:v>
                </c:pt>
                <c:pt idx="16">
                  <c:v>11711</c:v>
                </c:pt>
                <c:pt idx="17">
                  <c:v>11723</c:v>
                </c:pt>
                <c:pt idx="18">
                  <c:v>11755</c:v>
                </c:pt>
                <c:pt idx="19">
                  <c:v>11763</c:v>
                </c:pt>
                <c:pt idx="20">
                  <c:v>11766</c:v>
                </c:pt>
                <c:pt idx="21">
                  <c:v>11773</c:v>
                </c:pt>
                <c:pt idx="22">
                  <c:v>11771</c:v>
                </c:pt>
                <c:pt idx="23">
                  <c:v>11798</c:v>
                </c:pt>
                <c:pt idx="24">
                  <c:v>11837</c:v>
                </c:pt>
                <c:pt idx="25">
                  <c:v>11859</c:v>
                </c:pt>
                <c:pt idx="26">
                  <c:v>11901</c:v>
                </c:pt>
                <c:pt idx="27">
                  <c:v>11916</c:v>
                </c:pt>
                <c:pt idx="28">
                  <c:v>11928</c:v>
                </c:pt>
                <c:pt idx="29">
                  <c:v>11939</c:v>
                </c:pt>
                <c:pt idx="30">
                  <c:v>11979</c:v>
                </c:pt>
                <c:pt idx="31">
                  <c:v>11956</c:v>
                </c:pt>
                <c:pt idx="32">
                  <c:v>11942</c:v>
                </c:pt>
                <c:pt idx="33">
                  <c:v>11947</c:v>
                </c:pt>
                <c:pt idx="34">
                  <c:v>11951</c:v>
                </c:pt>
                <c:pt idx="35">
                  <c:v>11965</c:v>
                </c:pt>
                <c:pt idx="36">
                  <c:v>11982</c:v>
                </c:pt>
                <c:pt idx="37">
                  <c:v>12004</c:v>
                </c:pt>
                <c:pt idx="38">
                  <c:v>12007</c:v>
                </c:pt>
                <c:pt idx="39">
                  <c:v>12001</c:v>
                </c:pt>
                <c:pt idx="40">
                  <c:v>11994</c:v>
                </c:pt>
                <c:pt idx="41">
                  <c:v>11991</c:v>
                </c:pt>
                <c:pt idx="42">
                  <c:v>11982</c:v>
                </c:pt>
                <c:pt idx="43">
                  <c:v>11990</c:v>
                </c:pt>
                <c:pt idx="44">
                  <c:v>11993</c:v>
                </c:pt>
                <c:pt idx="45">
                  <c:v>12011</c:v>
                </c:pt>
                <c:pt idx="46">
                  <c:v>12046</c:v>
                </c:pt>
                <c:pt idx="47">
                  <c:v>12053</c:v>
                </c:pt>
                <c:pt idx="48">
                  <c:v>12061</c:v>
                </c:pt>
                <c:pt idx="49">
                  <c:v>12081</c:v>
                </c:pt>
                <c:pt idx="50">
                  <c:v>12085</c:v>
                </c:pt>
                <c:pt idx="51">
                  <c:v>12094</c:v>
                </c:pt>
                <c:pt idx="52">
                  <c:v>12103</c:v>
                </c:pt>
                <c:pt idx="53">
                  <c:v>12130</c:v>
                </c:pt>
                <c:pt idx="54">
                  <c:v>12154</c:v>
                </c:pt>
                <c:pt idx="55">
                  <c:v>12157</c:v>
                </c:pt>
                <c:pt idx="56">
                  <c:v>12214</c:v>
                </c:pt>
                <c:pt idx="57">
                  <c:v>12237</c:v>
                </c:pt>
                <c:pt idx="58">
                  <c:v>12282</c:v>
                </c:pt>
                <c:pt idx="59">
                  <c:v>12301</c:v>
                </c:pt>
                <c:pt idx="60">
                  <c:v>12318</c:v>
                </c:pt>
                <c:pt idx="61">
                  <c:v>12320</c:v>
                </c:pt>
                <c:pt idx="62">
                  <c:v>12319</c:v>
                </c:pt>
              </c:numCache>
            </c:numRef>
          </c:val>
        </c:ser>
        <c:dLbls>
          <c:showLegendKey val="0"/>
          <c:showVal val="0"/>
          <c:showCatName val="0"/>
          <c:showSerName val="0"/>
          <c:showPercent val="0"/>
          <c:showBubbleSize val="0"/>
        </c:dLbls>
        <c:gapWidth val="219"/>
        <c:overlap val="-27"/>
        <c:axId val="365990504"/>
        <c:axId val="365992072"/>
      </c:barChart>
      <c:dateAx>
        <c:axId val="365990504"/>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5992072"/>
        <c:crosses val="autoZero"/>
        <c:auto val="1"/>
        <c:lblOffset val="100"/>
        <c:baseTimeUnit val="months"/>
      </c:dateAx>
      <c:valAx>
        <c:axId val="365992072"/>
        <c:scaling>
          <c:orientation val="minMax"/>
          <c:max val="12500"/>
          <c:min val="112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5990504"/>
        <c:crosses val="autoZero"/>
        <c:crossBetween val="between"/>
        <c:majorUnit val="25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540443808160344E-2"/>
          <c:y val="3.8359498031496062E-2"/>
          <c:w val="0.90784574087329994"/>
          <c:h val="0.78415575787401581"/>
        </c:manualLayout>
      </c:layout>
      <c:barChart>
        <c:barDir val="col"/>
        <c:grouping val="clustered"/>
        <c:varyColors val="0"/>
        <c:ser>
          <c:idx val="1"/>
          <c:order val="1"/>
          <c:tx>
            <c:strRef>
              <c:f>Sheet1!$C$1</c:f>
              <c:strCache>
                <c:ptCount val="1"/>
                <c:pt idx="0">
                  <c:v>Recession</c:v>
                </c:pt>
              </c:strCache>
            </c:strRef>
          </c:tx>
          <c:spPr>
            <a:solidFill>
              <a:schemeClr val="bg1">
                <a:lumMod val="85000"/>
              </a:schemeClr>
            </a:solidFill>
            <a:ln>
              <a:noFill/>
            </a:ln>
            <a:effectLst/>
          </c:spPr>
          <c:invertIfNegative val="0"/>
          <c:cat>
            <c:strRef>
              <c:f>Sheet1!$A$1:$A$301</c:f>
              <c:strCache>
                <c:ptCount val="301"/>
                <c:pt idx="0">
                  <c:v>Month</c:v>
                </c:pt>
                <c:pt idx="1">
                  <c:v>Jan-90</c:v>
                </c:pt>
                <c:pt idx="13">
                  <c:v>Jan-91</c:v>
                </c:pt>
                <c:pt idx="25">
                  <c:v>Jan-92</c:v>
                </c:pt>
                <c:pt idx="37">
                  <c:v>Jan-93</c:v>
                </c:pt>
                <c:pt idx="49">
                  <c:v>Jan-94</c:v>
                </c:pt>
                <c:pt idx="61">
                  <c:v>Jan-95</c:v>
                </c:pt>
                <c:pt idx="73">
                  <c:v>Jan-96</c:v>
                </c:pt>
                <c:pt idx="85">
                  <c:v>Jan-97</c:v>
                </c:pt>
                <c:pt idx="97">
                  <c:v>Jan-98</c:v>
                </c:pt>
                <c:pt idx="109">
                  <c:v>Jan-99</c:v>
                </c:pt>
                <c:pt idx="121">
                  <c:v>Jan-00</c:v>
                </c:pt>
                <c:pt idx="133">
                  <c:v>Jan-01</c:v>
                </c:pt>
                <c:pt idx="145">
                  <c:v>Jan-02</c:v>
                </c:pt>
                <c:pt idx="157">
                  <c:v>Jan-03</c:v>
                </c:pt>
                <c:pt idx="169">
                  <c:v>Jan-04</c:v>
                </c:pt>
                <c:pt idx="181">
                  <c:v>Jan-05</c:v>
                </c:pt>
                <c:pt idx="193">
                  <c:v>Jan-06</c:v>
                </c:pt>
                <c:pt idx="205">
                  <c:v>Jan-07</c:v>
                </c:pt>
                <c:pt idx="217">
                  <c:v>Jan-08</c:v>
                </c:pt>
                <c:pt idx="229">
                  <c:v>Jan-09</c:v>
                </c:pt>
                <c:pt idx="241">
                  <c:v>Jan-10</c:v>
                </c:pt>
                <c:pt idx="253">
                  <c:v>Jan-11</c:v>
                </c:pt>
                <c:pt idx="265">
                  <c:v>Jan-12</c:v>
                </c:pt>
                <c:pt idx="277">
                  <c:v>Jan-13</c:v>
                </c:pt>
                <c:pt idx="289">
                  <c:v>Jan-14</c:v>
                </c:pt>
                <c:pt idx="300">
                  <c:v>Dec-14</c:v>
                </c:pt>
              </c:strCache>
            </c:strRef>
          </c:cat>
          <c:val>
            <c:numRef>
              <c:f>Sheet1!$C$2:$C$301</c:f>
              <c:numCache>
                <c:formatCode>0</c:formatCode>
                <c:ptCount val="300"/>
                <c:pt idx="0" formatCode="General">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11</c:v>
                </c:pt>
                <c:pt idx="233">
                  <c:v>1</c:v>
                </c:pt>
                <c:pt idx="234">
                  <c:v>0</c:v>
                </c:pt>
                <c:pt idx="235">
                  <c:v>0</c:v>
                </c:pt>
                <c:pt idx="236">
                  <c:v>0</c:v>
                </c:pt>
                <c:pt idx="237">
                  <c:v>0</c:v>
                </c:pt>
                <c:pt idx="238">
                  <c:v>0</c:v>
                </c:pt>
                <c:pt idx="239">
                  <c:v>0</c:v>
                </c:pt>
                <c:pt idx="240">
                  <c:v>0</c:v>
                </c:pt>
                <c:pt idx="241">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pt idx="282" formatCode="General">
                  <c:v>0</c:v>
                </c:pt>
                <c:pt idx="283" formatCode="General">
                  <c:v>0</c:v>
                </c:pt>
                <c:pt idx="284" formatCode="General">
                  <c:v>0</c:v>
                </c:pt>
                <c:pt idx="285" formatCode="General">
                  <c:v>0</c:v>
                </c:pt>
                <c:pt idx="286" formatCode="General">
                  <c:v>0</c:v>
                </c:pt>
                <c:pt idx="287" formatCode="General">
                  <c:v>0</c:v>
                </c:pt>
                <c:pt idx="288" formatCode="General">
                  <c:v>0</c:v>
                </c:pt>
                <c:pt idx="289" formatCode="General">
                  <c:v>0</c:v>
                </c:pt>
                <c:pt idx="290" formatCode="General">
                  <c:v>0</c:v>
                </c:pt>
                <c:pt idx="291" formatCode="General">
                  <c:v>0</c:v>
                </c:pt>
                <c:pt idx="292" formatCode="General">
                  <c:v>0</c:v>
                </c:pt>
                <c:pt idx="293" formatCode="General">
                  <c:v>0</c:v>
                </c:pt>
                <c:pt idx="294" formatCode="General">
                  <c:v>0</c:v>
                </c:pt>
                <c:pt idx="295" formatCode="General">
                  <c:v>0</c:v>
                </c:pt>
                <c:pt idx="296" formatCode="General">
                  <c:v>0</c:v>
                </c:pt>
                <c:pt idx="297" formatCode="General">
                  <c:v>0</c:v>
                </c:pt>
                <c:pt idx="298" formatCode="General">
                  <c:v>0</c:v>
                </c:pt>
                <c:pt idx="299" formatCode="General">
                  <c:v>0</c:v>
                </c:pt>
              </c:numCache>
            </c:numRef>
          </c:val>
        </c:ser>
        <c:dLbls>
          <c:showLegendKey val="0"/>
          <c:showVal val="0"/>
          <c:showCatName val="0"/>
          <c:showSerName val="0"/>
          <c:showPercent val="0"/>
          <c:showBubbleSize val="0"/>
        </c:dLbls>
        <c:gapWidth val="0"/>
        <c:overlap val="87"/>
        <c:axId val="365994816"/>
        <c:axId val="365991680"/>
      </c:barChart>
      <c:lineChart>
        <c:grouping val="standard"/>
        <c:varyColors val="0"/>
        <c:ser>
          <c:idx val="0"/>
          <c:order val="0"/>
          <c:tx>
            <c:strRef>
              <c:f>Sheet1!$B$1</c:f>
              <c:strCache>
                <c:ptCount val="1"/>
                <c:pt idx="0">
                  <c:v>Index</c:v>
                </c:pt>
              </c:strCache>
            </c:strRef>
          </c:tx>
          <c:spPr>
            <a:ln w="28575" cap="rnd">
              <a:solidFill>
                <a:schemeClr val="accent1"/>
              </a:solidFill>
              <a:round/>
            </a:ln>
            <a:effectLst/>
          </c:spPr>
          <c:marker>
            <c:symbol val="none"/>
          </c:marker>
          <c:cat>
            <c:numRef>
              <c:f>Sheet1!$A$2:$A$301</c:f>
              <c:numCache>
                <c:formatCode>General</c:formatCode>
                <c:ptCount val="300"/>
                <c:pt idx="0" formatCode="[$-409]mmm\-yy;@">
                  <c:v>32904</c:v>
                </c:pt>
                <c:pt idx="12" formatCode="[$-409]mmm\-yy;@">
                  <c:v>33269</c:v>
                </c:pt>
                <c:pt idx="24" formatCode="[$-409]mmm\-yy;@">
                  <c:v>33634</c:v>
                </c:pt>
                <c:pt idx="36" formatCode="[$-409]mmm\-yy;@">
                  <c:v>34000</c:v>
                </c:pt>
                <c:pt idx="48" formatCode="[$-409]mmm\-yy;@">
                  <c:v>34365</c:v>
                </c:pt>
                <c:pt idx="60" formatCode="[$-409]mmm\-yy;@">
                  <c:v>34730</c:v>
                </c:pt>
                <c:pt idx="72" formatCode="[$-409]mmm\-yy;@">
                  <c:v>35095</c:v>
                </c:pt>
                <c:pt idx="84" formatCode="[$-409]mmm\-yy;@">
                  <c:v>35461</c:v>
                </c:pt>
                <c:pt idx="96" formatCode="[$-409]mmm\-yy;@">
                  <c:v>35826</c:v>
                </c:pt>
                <c:pt idx="108" formatCode="[$-409]mmm\-yy;@">
                  <c:v>36191</c:v>
                </c:pt>
                <c:pt idx="120" formatCode="[$-409]mmm\-yy;@">
                  <c:v>36556</c:v>
                </c:pt>
                <c:pt idx="132" formatCode="[$-409]mmm\-yy;@">
                  <c:v>36922</c:v>
                </c:pt>
                <c:pt idx="144" formatCode="[$-409]mmm\-yy;@">
                  <c:v>37287</c:v>
                </c:pt>
                <c:pt idx="156" formatCode="[$-409]mmm\-yy;@">
                  <c:v>37652</c:v>
                </c:pt>
                <c:pt idx="168" formatCode="[$-409]mmm\-yy;@">
                  <c:v>38017</c:v>
                </c:pt>
                <c:pt idx="180" formatCode="[$-409]mmm\-yy;@">
                  <c:v>38383</c:v>
                </c:pt>
                <c:pt idx="192" formatCode="[$-409]mmm\-yy;@">
                  <c:v>38748</c:v>
                </c:pt>
                <c:pt idx="204" formatCode="[$-409]mmm\-yy;@">
                  <c:v>39113</c:v>
                </c:pt>
                <c:pt idx="216" formatCode="[$-409]mmm\-yy;@">
                  <c:v>39478</c:v>
                </c:pt>
                <c:pt idx="228" formatCode="[$-409]mmm\-yy;@">
                  <c:v>39844</c:v>
                </c:pt>
                <c:pt idx="240" formatCode="[$-409]mmm\-yy;@">
                  <c:v>40209</c:v>
                </c:pt>
                <c:pt idx="252" formatCode="[$-409]mmm\-yy;@">
                  <c:v>40574</c:v>
                </c:pt>
                <c:pt idx="264" formatCode="[$-409]mmm\-yy;@">
                  <c:v>40938</c:v>
                </c:pt>
                <c:pt idx="276" formatCode="[$-409]mmm\-yy;@">
                  <c:v>41305</c:v>
                </c:pt>
                <c:pt idx="288" formatCode="[$-409]mmm\-yy;@">
                  <c:v>41670</c:v>
                </c:pt>
                <c:pt idx="299" formatCode="[$-409]mmm\-yy;@">
                  <c:v>42004</c:v>
                </c:pt>
              </c:numCache>
            </c:numRef>
          </c:cat>
          <c:val>
            <c:numRef>
              <c:f>Sheet1!$B$2:$B$301</c:f>
              <c:numCache>
                <c:formatCode>0.00</c:formatCode>
                <c:ptCount val="300"/>
                <c:pt idx="0">
                  <c:v>61.5</c:v>
                </c:pt>
                <c:pt idx="1">
                  <c:v>62.07</c:v>
                </c:pt>
                <c:pt idx="2">
                  <c:v>62.4</c:v>
                </c:pt>
                <c:pt idx="3">
                  <c:v>62.32</c:v>
                </c:pt>
                <c:pt idx="4">
                  <c:v>62.44</c:v>
                </c:pt>
                <c:pt idx="5">
                  <c:v>62.64</c:v>
                </c:pt>
                <c:pt idx="6">
                  <c:v>62.55</c:v>
                </c:pt>
                <c:pt idx="7">
                  <c:v>62.73</c:v>
                </c:pt>
                <c:pt idx="8">
                  <c:v>62.85</c:v>
                </c:pt>
                <c:pt idx="9">
                  <c:v>62.38</c:v>
                </c:pt>
                <c:pt idx="10">
                  <c:v>61.62</c:v>
                </c:pt>
                <c:pt idx="11">
                  <c:v>61.19</c:v>
                </c:pt>
                <c:pt idx="12">
                  <c:v>60.92</c:v>
                </c:pt>
                <c:pt idx="13">
                  <c:v>60.53</c:v>
                </c:pt>
                <c:pt idx="14">
                  <c:v>60.22</c:v>
                </c:pt>
                <c:pt idx="15">
                  <c:v>60.32</c:v>
                </c:pt>
                <c:pt idx="16">
                  <c:v>60.92</c:v>
                </c:pt>
                <c:pt idx="17">
                  <c:v>61.52</c:v>
                </c:pt>
                <c:pt idx="18">
                  <c:v>61.51</c:v>
                </c:pt>
                <c:pt idx="19">
                  <c:v>61.6</c:v>
                </c:pt>
                <c:pt idx="20">
                  <c:v>62.13</c:v>
                </c:pt>
                <c:pt idx="21">
                  <c:v>62</c:v>
                </c:pt>
                <c:pt idx="22">
                  <c:v>61.93</c:v>
                </c:pt>
                <c:pt idx="23">
                  <c:v>61.71</c:v>
                </c:pt>
                <c:pt idx="24">
                  <c:v>61.32</c:v>
                </c:pt>
                <c:pt idx="25">
                  <c:v>61.8</c:v>
                </c:pt>
                <c:pt idx="26">
                  <c:v>62.29</c:v>
                </c:pt>
                <c:pt idx="27">
                  <c:v>62.73</c:v>
                </c:pt>
                <c:pt idx="28">
                  <c:v>62.96</c:v>
                </c:pt>
                <c:pt idx="29">
                  <c:v>62.95</c:v>
                </c:pt>
                <c:pt idx="30">
                  <c:v>63.5</c:v>
                </c:pt>
                <c:pt idx="31">
                  <c:v>63.18</c:v>
                </c:pt>
                <c:pt idx="32">
                  <c:v>63.31</c:v>
                </c:pt>
                <c:pt idx="33">
                  <c:v>63.81</c:v>
                </c:pt>
                <c:pt idx="34">
                  <c:v>64.08</c:v>
                </c:pt>
                <c:pt idx="35">
                  <c:v>64.09</c:v>
                </c:pt>
                <c:pt idx="36">
                  <c:v>64.41</c:v>
                </c:pt>
                <c:pt idx="37">
                  <c:v>64.650000000000006</c:v>
                </c:pt>
                <c:pt idx="38">
                  <c:v>64.62</c:v>
                </c:pt>
                <c:pt idx="39">
                  <c:v>64.819999999999993</c:v>
                </c:pt>
                <c:pt idx="40">
                  <c:v>64.59</c:v>
                </c:pt>
                <c:pt idx="41">
                  <c:v>64.72</c:v>
                </c:pt>
                <c:pt idx="42">
                  <c:v>64.92</c:v>
                </c:pt>
                <c:pt idx="43">
                  <c:v>64.900000000000006</c:v>
                </c:pt>
                <c:pt idx="44">
                  <c:v>65.2</c:v>
                </c:pt>
                <c:pt idx="45">
                  <c:v>65.680000000000007</c:v>
                </c:pt>
                <c:pt idx="46">
                  <c:v>65.95</c:v>
                </c:pt>
                <c:pt idx="47">
                  <c:v>66.28</c:v>
                </c:pt>
                <c:pt idx="48">
                  <c:v>66.55</c:v>
                </c:pt>
                <c:pt idx="49">
                  <c:v>66.58</c:v>
                </c:pt>
                <c:pt idx="50">
                  <c:v>67.27</c:v>
                </c:pt>
                <c:pt idx="51">
                  <c:v>67.62</c:v>
                </c:pt>
                <c:pt idx="52">
                  <c:v>67.989999999999995</c:v>
                </c:pt>
                <c:pt idx="53">
                  <c:v>68.45</c:v>
                </c:pt>
                <c:pt idx="54">
                  <c:v>68.55</c:v>
                </c:pt>
                <c:pt idx="55">
                  <c:v>68.94</c:v>
                </c:pt>
                <c:pt idx="56">
                  <c:v>69.16</c:v>
                </c:pt>
                <c:pt idx="57">
                  <c:v>69.77</c:v>
                </c:pt>
                <c:pt idx="58">
                  <c:v>70.209999999999994</c:v>
                </c:pt>
                <c:pt idx="59">
                  <c:v>70.95</c:v>
                </c:pt>
                <c:pt idx="60">
                  <c:v>71.08</c:v>
                </c:pt>
                <c:pt idx="61">
                  <c:v>71.040000000000006</c:v>
                </c:pt>
                <c:pt idx="62">
                  <c:v>71.150000000000006</c:v>
                </c:pt>
                <c:pt idx="63">
                  <c:v>71.12</c:v>
                </c:pt>
                <c:pt idx="64">
                  <c:v>71.3</c:v>
                </c:pt>
                <c:pt idx="65">
                  <c:v>71.569999999999993</c:v>
                </c:pt>
                <c:pt idx="66">
                  <c:v>71.290000000000006</c:v>
                </c:pt>
                <c:pt idx="67">
                  <c:v>72.23</c:v>
                </c:pt>
                <c:pt idx="68">
                  <c:v>72.5</c:v>
                </c:pt>
                <c:pt idx="69">
                  <c:v>72.37</c:v>
                </c:pt>
                <c:pt idx="70">
                  <c:v>72.56</c:v>
                </c:pt>
                <c:pt idx="71">
                  <c:v>72.84</c:v>
                </c:pt>
                <c:pt idx="72">
                  <c:v>72.36</c:v>
                </c:pt>
                <c:pt idx="73">
                  <c:v>73.510000000000005</c:v>
                </c:pt>
                <c:pt idx="74">
                  <c:v>73.400000000000006</c:v>
                </c:pt>
                <c:pt idx="75">
                  <c:v>74.010000000000005</c:v>
                </c:pt>
                <c:pt idx="76">
                  <c:v>74.53</c:v>
                </c:pt>
                <c:pt idx="77">
                  <c:v>75.19</c:v>
                </c:pt>
                <c:pt idx="78">
                  <c:v>75.09</c:v>
                </c:pt>
                <c:pt idx="79">
                  <c:v>75.58</c:v>
                </c:pt>
                <c:pt idx="80">
                  <c:v>75.98</c:v>
                </c:pt>
                <c:pt idx="81">
                  <c:v>75.989999999999995</c:v>
                </c:pt>
                <c:pt idx="82">
                  <c:v>76.61</c:v>
                </c:pt>
                <c:pt idx="83">
                  <c:v>77.099999999999994</c:v>
                </c:pt>
                <c:pt idx="84">
                  <c:v>77.19</c:v>
                </c:pt>
                <c:pt idx="85">
                  <c:v>78.13</c:v>
                </c:pt>
                <c:pt idx="86">
                  <c:v>78.73</c:v>
                </c:pt>
                <c:pt idx="87">
                  <c:v>78.760000000000005</c:v>
                </c:pt>
                <c:pt idx="88">
                  <c:v>79.3</c:v>
                </c:pt>
                <c:pt idx="89">
                  <c:v>79.66</c:v>
                </c:pt>
                <c:pt idx="90">
                  <c:v>80.150000000000006</c:v>
                </c:pt>
                <c:pt idx="91">
                  <c:v>81.209999999999994</c:v>
                </c:pt>
                <c:pt idx="92">
                  <c:v>81.92</c:v>
                </c:pt>
                <c:pt idx="93">
                  <c:v>82.48</c:v>
                </c:pt>
                <c:pt idx="94">
                  <c:v>83.21</c:v>
                </c:pt>
                <c:pt idx="95">
                  <c:v>83.51</c:v>
                </c:pt>
                <c:pt idx="96">
                  <c:v>83.92</c:v>
                </c:pt>
                <c:pt idx="97">
                  <c:v>84</c:v>
                </c:pt>
                <c:pt idx="98">
                  <c:v>84.05</c:v>
                </c:pt>
                <c:pt idx="99">
                  <c:v>84.37</c:v>
                </c:pt>
                <c:pt idx="100">
                  <c:v>84.94</c:v>
                </c:pt>
                <c:pt idx="101">
                  <c:v>84.44</c:v>
                </c:pt>
                <c:pt idx="102">
                  <c:v>84.08</c:v>
                </c:pt>
                <c:pt idx="103">
                  <c:v>85.87</c:v>
                </c:pt>
                <c:pt idx="104">
                  <c:v>85.59</c:v>
                </c:pt>
                <c:pt idx="105">
                  <c:v>86.27</c:v>
                </c:pt>
                <c:pt idx="106">
                  <c:v>86.19</c:v>
                </c:pt>
                <c:pt idx="107">
                  <c:v>86.5</c:v>
                </c:pt>
                <c:pt idx="108">
                  <c:v>86.89</c:v>
                </c:pt>
                <c:pt idx="109">
                  <c:v>87.26</c:v>
                </c:pt>
                <c:pt idx="110">
                  <c:v>87.45</c:v>
                </c:pt>
                <c:pt idx="111">
                  <c:v>87.65</c:v>
                </c:pt>
                <c:pt idx="112">
                  <c:v>88.3</c:v>
                </c:pt>
                <c:pt idx="113">
                  <c:v>88.13</c:v>
                </c:pt>
                <c:pt idx="114">
                  <c:v>88.73</c:v>
                </c:pt>
                <c:pt idx="115">
                  <c:v>89.1</c:v>
                </c:pt>
                <c:pt idx="116">
                  <c:v>88.86</c:v>
                </c:pt>
                <c:pt idx="117">
                  <c:v>89.99</c:v>
                </c:pt>
                <c:pt idx="118">
                  <c:v>90.44</c:v>
                </c:pt>
                <c:pt idx="119">
                  <c:v>91.16</c:v>
                </c:pt>
                <c:pt idx="120">
                  <c:v>91.23</c:v>
                </c:pt>
                <c:pt idx="121">
                  <c:v>91.58</c:v>
                </c:pt>
                <c:pt idx="122">
                  <c:v>91.94</c:v>
                </c:pt>
                <c:pt idx="123">
                  <c:v>92.52</c:v>
                </c:pt>
                <c:pt idx="124">
                  <c:v>92.66</c:v>
                </c:pt>
                <c:pt idx="125">
                  <c:v>92.71</c:v>
                </c:pt>
                <c:pt idx="126">
                  <c:v>92.5</c:v>
                </c:pt>
                <c:pt idx="127">
                  <c:v>92.25</c:v>
                </c:pt>
                <c:pt idx="128">
                  <c:v>92.7</c:v>
                </c:pt>
                <c:pt idx="129">
                  <c:v>92.28</c:v>
                </c:pt>
                <c:pt idx="130">
                  <c:v>92.27</c:v>
                </c:pt>
                <c:pt idx="131">
                  <c:v>91.98</c:v>
                </c:pt>
                <c:pt idx="132">
                  <c:v>91.32</c:v>
                </c:pt>
                <c:pt idx="133">
                  <c:v>90.77</c:v>
                </c:pt>
                <c:pt idx="134">
                  <c:v>90.52</c:v>
                </c:pt>
                <c:pt idx="135">
                  <c:v>90.27</c:v>
                </c:pt>
                <c:pt idx="136">
                  <c:v>89.61</c:v>
                </c:pt>
                <c:pt idx="137">
                  <c:v>89.01</c:v>
                </c:pt>
                <c:pt idx="138">
                  <c:v>88.62</c:v>
                </c:pt>
                <c:pt idx="139">
                  <c:v>88.39</c:v>
                </c:pt>
                <c:pt idx="140">
                  <c:v>88.11</c:v>
                </c:pt>
                <c:pt idx="141">
                  <c:v>87.67</c:v>
                </c:pt>
                <c:pt idx="142">
                  <c:v>87.2</c:v>
                </c:pt>
                <c:pt idx="143">
                  <c:v>87.22</c:v>
                </c:pt>
                <c:pt idx="144">
                  <c:v>87.76</c:v>
                </c:pt>
                <c:pt idx="145">
                  <c:v>87.72</c:v>
                </c:pt>
                <c:pt idx="146">
                  <c:v>88.37</c:v>
                </c:pt>
                <c:pt idx="147">
                  <c:v>88.74</c:v>
                </c:pt>
                <c:pt idx="148">
                  <c:v>89.2</c:v>
                </c:pt>
                <c:pt idx="149">
                  <c:v>90.07</c:v>
                </c:pt>
                <c:pt idx="150">
                  <c:v>89.77</c:v>
                </c:pt>
                <c:pt idx="151">
                  <c:v>89.9</c:v>
                </c:pt>
                <c:pt idx="152">
                  <c:v>89.94</c:v>
                </c:pt>
                <c:pt idx="153">
                  <c:v>89.64</c:v>
                </c:pt>
                <c:pt idx="154">
                  <c:v>90.14</c:v>
                </c:pt>
                <c:pt idx="155">
                  <c:v>89.73</c:v>
                </c:pt>
                <c:pt idx="156">
                  <c:v>90.36</c:v>
                </c:pt>
                <c:pt idx="157">
                  <c:v>90.69</c:v>
                </c:pt>
                <c:pt idx="158">
                  <c:v>90.51</c:v>
                </c:pt>
                <c:pt idx="159">
                  <c:v>89.77</c:v>
                </c:pt>
                <c:pt idx="160">
                  <c:v>89.76</c:v>
                </c:pt>
                <c:pt idx="161">
                  <c:v>89.77</c:v>
                </c:pt>
                <c:pt idx="162">
                  <c:v>90.08</c:v>
                </c:pt>
                <c:pt idx="163">
                  <c:v>89.97</c:v>
                </c:pt>
                <c:pt idx="164">
                  <c:v>90.52</c:v>
                </c:pt>
                <c:pt idx="165">
                  <c:v>90.49</c:v>
                </c:pt>
                <c:pt idx="166">
                  <c:v>91.17</c:v>
                </c:pt>
                <c:pt idx="167">
                  <c:v>91.1</c:v>
                </c:pt>
                <c:pt idx="168">
                  <c:v>91.36</c:v>
                </c:pt>
                <c:pt idx="169">
                  <c:v>91.88</c:v>
                </c:pt>
                <c:pt idx="170">
                  <c:v>91.39</c:v>
                </c:pt>
                <c:pt idx="171">
                  <c:v>91.76</c:v>
                </c:pt>
                <c:pt idx="172">
                  <c:v>92.43</c:v>
                </c:pt>
                <c:pt idx="173">
                  <c:v>91.7</c:v>
                </c:pt>
                <c:pt idx="174">
                  <c:v>92.41</c:v>
                </c:pt>
                <c:pt idx="175">
                  <c:v>92.58</c:v>
                </c:pt>
                <c:pt idx="176">
                  <c:v>92.62</c:v>
                </c:pt>
                <c:pt idx="177">
                  <c:v>93.5</c:v>
                </c:pt>
                <c:pt idx="178">
                  <c:v>93.69</c:v>
                </c:pt>
                <c:pt idx="179">
                  <c:v>94.32</c:v>
                </c:pt>
                <c:pt idx="180">
                  <c:v>94.71</c:v>
                </c:pt>
                <c:pt idx="181">
                  <c:v>95.3</c:v>
                </c:pt>
                <c:pt idx="182">
                  <c:v>95.24</c:v>
                </c:pt>
                <c:pt idx="183">
                  <c:v>95.33</c:v>
                </c:pt>
                <c:pt idx="184">
                  <c:v>95.5</c:v>
                </c:pt>
                <c:pt idx="185">
                  <c:v>95.9</c:v>
                </c:pt>
                <c:pt idx="186">
                  <c:v>95.77</c:v>
                </c:pt>
                <c:pt idx="187">
                  <c:v>95.89</c:v>
                </c:pt>
                <c:pt idx="188">
                  <c:v>94.02</c:v>
                </c:pt>
                <c:pt idx="189">
                  <c:v>95.18</c:v>
                </c:pt>
                <c:pt idx="190">
                  <c:v>96.11</c:v>
                </c:pt>
                <c:pt idx="191">
                  <c:v>96.66</c:v>
                </c:pt>
                <c:pt idx="192">
                  <c:v>96.75</c:v>
                </c:pt>
                <c:pt idx="193">
                  <c:v>96.83</c:v>
                </c:pt>
                <c:pt idx="194">
                  <c:v>97.07</c:v>
                </c:pt>
                <c:pt idx="195">
                  <c:v>97.45</c:v>
                </c:pt>
                <c:pt idx="196">
                  <c:v>97.34</c:v>
                </c:pt>
                <c:pt idx="197">
                  <c:v>97.72</c:v>
                </c:pt>
                <c:pt idx="198">
                  <c:v>97.76</c:v>
                </c:pt>
                <c:pt idx="199">
                  <c:v>97.97</c:v>
                </c:pt>
                <c:pt idx="200">
                  <c:v>97.84</c:v>
                </c:pt>
                <c:pt idx="201">
                  <c:v>97.75</c:v>
                </c:pt>
                <c:pt idx="202">
                  <c:v>97.63</c:v>
                </c:pt>
                <c:pt idx="203">
                  <c:v>98.63</c:v>
                </c:pt>
                <c:pt idx="204">
                  <c:v>98.16</c:v>
                </c:pt>
                <c:pt idx="205">
                  <c:v>99.26</c:v>
                </c:pt>
                <c:pt idx="206">
                  <c:v>99.33</c:v>
                </c:pt>
                <c:pt idx="207">
                  <c:v>100.05</c:v>
                </c:pt>
                <c:pt idx="208">
                  <c:v>100.11</c:v>
                </c:pt>
                <c:pt idx="209">
                  <c:v>100.12</c:v>
                </c:pt>
                <c:pt idx="210">
                  <c:v>100.14</c:v>
                </c:pt>
                <c:pt idx="211">
                  <c:v>100.27</c:v>
                </c:pt>
                <c:pt idx="212">
                  <c:v>100.71</c:v>
                </c:pt>
                <c:pt idx="213">
                  <c:v>100.22</c:v>
                </c:pt>
                <c:pt idx="214">
                  <c:v>100.81</c:v>
                </c:pt>
                <c:pt idx="215">
                  <c:v>100.82</c:v>
                </c:pt>
                <c:pt idx="216">
                  <c:v>100.5</c:v>
                </c:pt>
                <c:pt idx="217">
                  <c:v>100.3</c:v>
                </c:pt>
                <c:pt idx="218">
                  <c:v>100.01</c:v>
                </c:pt>
                <c:pt idx="219">
                  <c:v>99.23</c:v>
                </c:pt>
                <c:pt idx="220">
                  <c:v>98.77</c:v>
                </c:pt>
                <c:pt idx="221">
                  <c:v>98.56</c:v>
                </c:pt>
                <c:pt idx="222">
                  <c:v>98.12</c:v>
                </c:pt>
                <c:pt idx="223">
                  <c:v>96.55</c:v>
                </c:pt>
                <c:pt idx="224">
                  <c:v>92.48</c:v>
                </c:pt>
                <c:pt idx="225">
                  <c:v>93.25</c:v>
                </c:pt>
                <c:pt idx="226">
                  <c:v>92.16</c:v>
                </c:pt>
                <c:pt idx="227">
                  <c:v>89.56</c:v>
                </c:pt>
                <c:pt idx="228">
                  <c:v>87.59</c:v>
                </c:pt>
                <c:pt idx="229">
                  <c:v>86.99</c:v>
                </c:pt>
                <c:pt idx="230">
                  <c:v>85.65</c:v>
                </c:pt>
                <c:pt idx="231">
                  <c:v>84.93</c:v>
                </c:pt>
                <c:pt idx="232">
                  <c:v>84.07</c:v>
                </c:pt>
                <c:pt idx="233">
                  <c:v>83.76</c:v>
                </c:pt>
                <c:pt idx="234">
                  <c:v>84.48</c:v>
                </c:pt>
                <c:pt idx="235">
                  <c:v>85.37</c:v>
                </c:pt>
                <c:pt idx="236">
                  <c:v>85.95</c:v>
                </c:pt>
                <c:pt idx="237">
                  <c:v>86.22</c:v>
                </c:pt>
                <c:pt idx="238">
                  <c:v>86.64</c:v>
                </c:pt>
                <c:pt idx="239">
                  <c:v>87.04</c:v>
                </c:pt>
                <c:pt idx="240">
                  <c:v>87.96</c:v>
                </c:pt>
                <c:pt idx="241">
                  <c:v>88.3</c:v>
                </c:pt>
                <c:pt idx="242">
                  <c:v>88.97</c:v>
                </c:pt>
                <c:pt idx="243">
                  <c:v>89.27</c:v>
                </c:pt>
                <c:pt idx="244">
                  <c:v>90.68</c:v>
                </c:pt>
                <c:pt idx="245">
                  <c:v>90.87</c:v>
                </c:pt>
                <c:pt idx="246">
                  <c:v>91.41</c:v>
                </c:pt>
                <c:pt idx="247">
                  <c:v>91.65</c:v>
                </c:pt>
                <c:pt idx="248">
                  <c:v>91.88</c:v>
                </c:pt>
                <c:pt idx="249">
                  <c:v>91.57</c:v>
                </c:pt>
                <c:pt idx="250">
                  <c:v>91.82</c:v>
                </c:pt>
                <c:pt idx="251">
                  <c:v>92.72</c:v>
                </c:pt>
                <c:pt idx="252">
                  <c:v>92.61</c:v>
                </c:pt>
                <c:pt idx="253">
                  <c:v>92.17</c:v>
                </c:pt>
                <c:pt idx="254">
                  <c:v>93.11</c:v>
                </c:pt>
                <c:pt idx="255">
                  <c:v>92.58</c:v>
                </c:pt>
                <c:pt idx="256">
                  <c:v>92.91</c:v>
                </c:pt>
                <c:pt idx="257">
                  <c:v>93.08</c:v>
                </c:pt>
                <c:pt idx="258">
                  <c:v>93.61</c:v>
                </c:pt>
                <c:pt idx="259">
                  <c:v>94.12</c:v>
                </c:pt>
                <c:pt idx="260">
                  <c:v>94.22</c:v>
                </c:pt>
                <c:pt idx="261">
                  <c:v>94.75</c:v>
                </c:pt>
                <c:pt idx="262">
                  <c:v>94.96</c:v>
                </c:pt>
                <c:pt idx="263">
                  <c:v>95.52</c:v>
                </c:pt>
                <c:pt idx="264">
                  <c:v>96.2</c:v>
                </c:pt>
                <c:pt idx="265">
                  <c:v>96.67</c:v>
                </c:pt>
                <c:pt idx="266">
                  <c:v>96.14</c:v>
                </c:pt>
                <c:pt idx="267">
                  <c:v>96.86</c:v>
                </c:pt>
                <c:pt idx="268">
                  <c:v>97.1</c:v>
                </c:pt>
                <c:pt idx="269">
                  <c:v>97.13</c:v>
                </c:pt>
                <c:pt idx="270">
                  <c:v>97.56</c:v>
                </c:pt>
                <c:pt idx="271">
                  <c:v>96.79</c:v>
                </c:pt>
                <c:pt idx="272">
                  <c:v>96.95</c:v>
                </c:pt>
                <c:pt idx="273">
                  <c:v>96.84</c:v>
                </c:pt>
                <c:pt idx="274">
                  <c:v>98.11</c:v>
                </c:pt>
                <c:pt idx="275">
                  <c:v>98.15</c:v>
                </c:pt>
                <c:pt idx="276">
                  <c:v>98.17</c:v>
                </c:pt>
                <c:pt idx="277">
                  <c:v>98.83</c:v>
                </c:pt>
                <c:pt idx="278">
                  <c:v>99.08</c:v>
                </c:pt>
                <c:pt idx="279">
                  <c:v>98.8</c:v>
                </c:pt>
                <c:pt idx="280">
                  <c:v>98.96</c:v>
                </c:pt>
                <c:pt idx="281">
                  <c:v>99.16</c:v>
                </c:pt>
                <c:pt idx="282">
                  <c:v>99.01</c:v>
                </c:pt>
                <c:pt idx="283">
                  <c:v>99.47</c:v>
                </c:pt>
                <c:pt idx="284">
                  <c:v>100.12</c:v>
                </c:pt>
                <c:pt idx="285">
                  <c:v>100.4</c:v>
                </c:pt>
                <c:pt idx="286">
                  <c:v>101.5</c:v>
                </c:pt>
                <c:pt idx="287">
                  <c:v>101.8</c:v>
                </c:pt>
                <c:pt idx="288">
                  <c:v>101.31</c:v>
                </c:pt>
                <c:pt idx="289">
                  <c:v>102.26</c:v>
                </c:pt>
                <c:pt idx="290">
                  <c:v>103.11</c:v>
                </c:pt>
                <c:pt idx="291">
                  <c:v>103.19</c:v>
                </c:pt>
                <c:pt idx="292">
                  <c:v>103.68</c:v>
                </c:pt>
                <c:pt idx="293">
                  <c:v>104.11</c:v>
                </c:pt>
                <c:pt idx="294">
                  <c:v>104.45</c:v>
                </c:pt>
                <c:pt idx="295">
                  <c:v>104.34</c:v>
                </c:pt>
                <c:pt idx="296">
                  <c:v>105.26</c:v>
                </c:pt>
                <c:pt idx="297">
                  <c:v>105.33</c:v>
                </c:pt>
                <c:pt idx="298">
                  <c:v>106.66</c:v>
                </c:pt>
                <c:pt idx="299">
                  <c:v>106.51</c:v>
                </c:pt>
              </c:numCache>
            </c:numRef>
          </c:val>
          <c:smooth val="0"/>
        </c:ser>
        <c:dLbls>
          <c:showLegendKey val="0"/>
          <c:showVal val="0"/>
          <c:showCatName val="0"/>
          <c:showSerName val="0"/>
          <c:showPercent val="0"/>
          <c:showBubbleSize val="0"/>
        </c:dLbls>
        <c:marker val="1"/>
        <c:smooth val="0"/>
        <c:axId val="365994424"/>
        <c:axId val="365996384"/>
      </c:lineChart>
      <c:catAx>
        <c:axId val="365994424"/>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5996384"/>
        <c:crosses val="autoZero"/>
        <c:auto val="0"/>
        <c:lblAlgn val="ctr"/>
        <c:lblOffset val="100"/>
        <c:noMultiLvlLbl val="0"/>
      </c:catAx>
      <c:valAx>
        <c:axId val="365996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5994424"/>
        <c:crosses val="autoZero"/>
        <c:crossBetween val="between"/>
      </c:valAx>
      <c:valAx>
        <c:axId val="365991680"/>
        <c:scaling>
          <c:orientation val="minMax"/>
          <c:max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5994816"/>
        <c:crosses val="max"/>
        <c:crossBetween val="between"/>
      </c:valAx>
      <c:catAx>
        <c:axId val="365994816"/>
        <c:scaling>
          <c:orientation val="minMax"/>
        </c:scaling>
        <c:delete val="1"/>
        <c:axPos val="b"/>
        <c:numFmt formatCode="General" sourceLinked="1"/>
        <c:majorTickMark val="out"/>
        <c:minorTickMark val="none"/>
        <c:tickLblPos val="nextTo"/>
        <c:crossAx val="365991680"/>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20377845382963497"/>
          <c:y val="0.55186097440944881"/>
          <c:w val="0.13183691243140061"/>
          <c:h val="6.37640255905511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8688C"/>
            </a:solidFill>
          </c:spPr>
          <c:invertIfNegative val="0"/>
          <c:dPt>
            <c:idx val="19"/>
            <c:invertIfNegative val="0"/>
            <c:bubble3D val="0"/>
            <c:spPr>
              <a:solidFill>
                <a:srgbClr val="28688C"/>
              </a:solidFill>
              <a:ln>
                <a:solidFill>
                  <a:srgbClr val="3E7BB8"/>
                </a:solidFill>
              </a:ln>
            </c:spPr>
          </c:dPt>
          <c:dPt>
            <c:idx val="21"/>
            <c:invertIfNegative val="0"/>
            <c:bubble3D val="0"/>
            <c:spPr>
              <a:solidFill>
                <a:srgbClr val="2B7299"/>
              </a:solidFill>
            </c:spPr>
          </c:dPt>
          <c:dPt>
            <c:idx val="22"/>
            <c:invertIfNegative val="0"/>
            <c:bubble3D val="0"/>
            <c:spPr>
              <a:solidFill>
                <a:srgbClr val="2B7299"/>
              </a:solidFill>
            </c:spPr>
          </c:dPt>
          <c:dPt>
            <c:idx val="23"/>
            <c:invertIfNegative val="0"/>
            <c:bubble3D val="0"/>
            <c:spPr>
              <a:solidFill>
                <a:srgbClr val="4B9FCD"/>
              </a:solidFill>
            </c:spPr>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Sheet1!$B$2:$B$25</c:f>
              <c:numCache>
                <c:formatCode>0.000</c:formatCode>
                <c:ptCount val="24"/>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37</c:v>
                </c:pt>
              </c:numCache>
            </c:numRef>
          </c:val>
        </c:ser>
        <c:ser>
          <c:idx val="2"/>
          <c:order val="1"/>
          <c:tx>
            <c:strRef>
              <c:f>Sheet1!$C$1</c:f>
              <c:strCache>
                <c:ptCount val="1"/>
                <c:pt idx="0">
                  <c:v>State Funds ($ B)</c:v>
                </c:pt>
              </c:strCache>
            </c:strRef>
          </c:tx>
          <c:spPr>
            <a:solidFill>
              <a:schemeClr val="accent6"/>
            </a:solidFill>
          </c:spPr>
          <c:invertIfNegative val="0"/>
          <c:dPt>
            <c:idx val="19"/>
            <c:invertIfNegative val="0"/>
            <c:bubble3D val="0"/>
            <c:spPr>
              <a:solidFill>
                <a:schemeClr val="accent6"/>
              </a:solidFill>
              <a:ln>
                <a:solidFill>
                  <a:schemeClr val="accent2"/>
                </a:solidFill>
              </a:ln>
            </c:spPr>
          </c:dPt>
          <c:dPt>
            <c:idx val="22"/>
            <c:invertIfNegative val="0"/>
            <c:bubble3D val="0"/>
          </c:dPt>
          <c:dPt>
            <c:idx val="23"/>
            <c:invertIfNegative val="0"/>
            <c:bubble3D val="0"/>
            <c:spPr>
              <a:solidFill>
                <a:schemeClr val="accent6">
                  <a:lumMod val="60000"/>
                  <a:lumOff val="40000"/>
                </a:schemeClr>
              </a:solidFill>
            </c:spPr>
          </c:dPt>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Sheet1!$C$2:$C$25</c:f>
              <c:numCache>
                <c:formatCode>0.000</c:formatCode>
                <c:ptCount val="24"/>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4.5</c:v>
                </c:pt>
                <c:pt idx="23">
                  <c:v>4.0999999999999996</c:v>
                </c:pt>
              </c:numCache>
            </c:numRef>
          </c:val>
        </c:ser>
        <c:dLbls>
          <c:showLegendKey val="0"/>
          <c:showVal val="0"/>
          <c:showCatName val="0"/>
          <c:showSerName val="0"/>
          <c:showPercent val="0"/>
          <c:showBubbleSize val="0"/>
        </c:dLbls>
        <c:gapWidth val="20"/>
        <c:overlap val="100"/>
        <c:axId val="384284464"/>
        <c:axId val="384279760"/>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Sheet1!$D$2:$D$25</c:f>
              <c:numCache>
                <c:formatCode>0.000</c:formatCode>
                <c:ptCount val="24"/>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39.6</c:v>
                </c:pt>
                <c:pt idx="23">
                  <c:v>41.9</c:v>
                </c:pt>
              </c:numCache>
            </c:numRef>
          </c:val>
          <c:smooth val="0"/>
        </c:ser>
        <c:ser>
          <c:idx val="1"/>
          <c:order val="3"/>
          <c:tx>
            <c:strRef>
              <c:f>Sheet1!$E$1</c:f>
              <c:strCache>
                <c:ptCount val="1"/>
                <c:pt idx="0">
                  <c:v>AVG</c:v>
                </c:pt>
              </c:strCache>
            </c:strRef>
          </c:tx>
          <c:spPr>
            <a:ln w="28024">
              <a:noFill/>
            </a:ln>
          </c:spPr>
          <c:marker>
            <c:symbol val="none"/>
          </c:marker>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Sheet1!$E$2:$E$25</c:f>
              <c:numCache>
                <c:formatCode>0.000</c:formatCode>
                <c:ptCount val="24"/>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numCache>
            </c:numRef>
          </c:val>
          <c:smooth val="0"/>
        </c:ser>
        <c:dLbls>
          <c:showLegendKey val="0"/>
          <c:showVal val="0"/>
          <c:showCatName val="0"/>
          <c:showSerName val="0"/>
          <c:showPercent val="0"/>
          <c:showBubbleSize val="0"/>
        </c:dLbls>
        <c:marker val="1"/>
        <c:smooth val="0"/>
        <c:axId val="384284464"/>
        <c:axId val="384279760"/>
      </c:lineChart>
      <c:catAx>
        <c:axId val="384284464"/>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384279760"/>
        <c:crosses val="autoZero"/>
        <c:auto val="0"/>
        <c:lblAlgn val="ctr"/>
        <c:lblOffset val="100"/>
        <c:tickLblSkip val="1"/>
        <c:noMultiLvlLbl val="0"/>
      </c:catAx>
      <c:valAx>
        <c:axId val="384279760"/>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384284464"/>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dPt>
          <c:dLbls>
            <c:dLbl>
              <c:idx val="19"/>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Chart!$B$2:$B$24</c:f>
              <c:numCache>
                <c:formatCode>General</c:formatCode>
                <c:ptCount val="23"/>
                <c:pt idx="0">
                  <c:v>-4.2</c:v>
                </c:pt>
                <c:pt idx="1">
                  <c:v>-4.3999999999999995</c:v>
                </c:pt>
                <c:pt idx="2">
                  <c:v>-9.1999999999999993</c:v>
                </c:pt>
                <c:pt idx="3">
                  <c:v>0.3</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-2.1999999999999997</c:v>
                </c:pt>
                <c:pt idx="17">
                  <c:v>-4.3</c:v>
                </c:pt>
                <c:pt idx="18">
                  <c:v>-5.7</c:v>
                </c:pt>
                <c:pt idx="19">
                  <c:v>10.5</c:v>
                </c:pt>
                <c:pt idx="20" formatCode="0.0">
                  <c:v>-4</c:v>
                </c:pt>
                <c:pt idx="21">
                  <c:v>-6.1</c:v>
                </c:pt>
                <c:pt idx="22">
                  <c:v>-2</c:v>
                </c:pt>
              </c:numCache>
            </c:numRef>
          </c:val>
        </c:ser>
        <c:dLbls>
          <c:showLegendKey val="0"/>
          <c:showVal val="0"/>
          <c:showCatName val="0"/>
          <c:showSerName val="0"/>
          <c:showPercent val="0"/>
          <c:showBubbleSize val="0"/>
        </c:dLbls>
        <c:gapWidth val="80"/>
        <c:axId val="384280152"/>
        <c:axId val="384280544"/>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Chart!$C$2:$C$24</c:f>
              <c:numCache>
                <c:formatCode>General</c:formatCode>
                <c:ptCount val="23"/>
                <c:pt idx="19">
                  <c:v>3.5</c:v>
                </c:pt>
                <c:pt idx="20" formatCode="0.0">
                  <c:v>-1</c:v>
                </c:pt>
              </c:numCache>
            </c:numRef>
          </c:val>
        </c:ser>
        <c:dLbls>
          <c:showLegendKey val="0"/>
          <c:showVal val="0"/>
          <c:showCatName val="0"/>
          <c:showSerName val="0"/>
          <c:showPercent val="0"/>
          <c:showBubbleSize val="0"/>
        </c:dLbls>
        <c:gapWidth val="80"/>
        <c:axId val="384278976"/>
        <c:axId val="384286032"/>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Chart!$D$2:$D$24</c:f>
              <c:numCache>
                <c:formatCode>General</c:formatCode>
                <c:ptCount val="23"/>
                <c:pt idx="0">
                  <c:v>-4.2</c:v>
                </c:pt>
                <c:pt idx="1">
                  <c:v>-4.3999999999999995</c:v>
                </c:pt>
                <c:pt idx="2">
                  <c:v>-9.1999999999999993</c:v>
                </c:pt>
                <c:pt idx="3">
                  <c:v>0.3</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c:v>
                </c:pt>
                <c:pt idx="17">
                  <c:v>-4.1000000000000005</c:v>
                </c:pt>
                <c:pt idx="18">
                  <c:v>-5.5</c:v>
                </c:pt>
                <c:pt idx="19">
                  <c:v>10.5</c:v>
                </c:pt>
              </c:numCache>
            </c:numRef>
          </c:val>
          <c:smooth val="0"/>
        </c:ser>
        <c:ser>
          <c:idx val="3"/>
          <c:order val="3"/>
          <c:tx>
            <c:strRef>
              <c:f>Chart!$E$1</c:f>
              <c:strCache>
                <c:ptCount val="1"/>
                <c:pt idx="0">
                  <c:v>Label Adjusted</c:v>
                </c:pt>
              </c:strCache>
            </c:strRef>
          </c:tx>
          <c:spPr>
            <a:ln w="28575">
              <a:noFill/>
            </a:ln>
          </c:spPr>
          <c:marker>
            <c:symbol val="none"/>
          </c:marker>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Chart!$E$2:$E$24</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numCache>
            </c:numRef>
          </c:val>
          <c:smooth val="0"/>
        </c:ser>
        <c:dLbls>
          <c:showLegendKey val="0"/>
          <c:showVal val="0"/>
          <c:showCatName val="0"/>
          <c:showSerName val="0"/>
          <c:showPercent val="0"/>
          <c:showBubbleSize val="0"/>
        </c:dLbls>
        <c:marker val="1"/>
        <c:smooth val="0"/>
        <c:axId val="384280152"/>
        <c:axId val="384280544"/>
      </c:lineChart>
      <c:catAx>
        <c:axId val="384280152"/>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384280544"/>
        <c:crosses val="autoZero"/>
        <c:auto val="0"/>
        <c:lblAlgn val="ctr"/>
        <c:lblOffset val="100"/>
        <c:tickLblSkip val="1"/>
        <c:noMultiLvlLbl val="0"/>
      </c:catAx>
      <c:valAx>
        <c:axId val="384280544"/>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384280152"/>
        <c:crosses val="autoZero"/>
        <c:crossBetween val="between"/>
        <c:majorUnit val="2"/>
      </c:valAx>
      <c:valAx>
        <c:axId val="384286032"/>
        <c:scaling>
          <c:orientation val="minMax"/>
          <c:max val="12"/>
          <c:min val="-10"/>
        </c:scaling>
        <c:delete val="0"/>
        <c:axPos val="r"/>
        <c:numFmt formatCode="General" sourceLinked="1"/>
        <c:majorTickMark val="none"/>
        <c:minorTickMark val="none"/>
        <c:tickLblPos val="none"/>
        <c:spPr>
          <a:ln>
            <a:noFill/>
          </a:ln>
        </c:spPr>
        <c:crossAx val="384278976"/>
        <c:crosses val="max"/>
        <c:crossBetween val="between"/>
        <c:majorUnit val="2"/>
      </c:valAx>
      <c:catAx>
        <c:axId val="384278976"/>
        <c:scaling>
          <c:orientation val="minMax"/>
        </c:scaling>
        <c:delete val="0"/>
        <c:axPos val="t"/>
        <c:numFmt formatCode="General" sourceLinked="1"/>
        <c:majorTickMark val="none"/>
        <c:minorTickMark val="none"/>
        <c:tickLblPos val="none"/>
        <c:spPr>
          <a:ln>
            <a:noFill/>
          </a:ln>
        </c:spPr>
        <c:crossAx val="384286032"/>
        <c:crosses val="max"/>
        <c:auto val="1"/>
        <c:lblAlgn val="ctr"/>
        <c:lblOffset val="100"/>
        <c:noMultiLvlLbl val="0"/>
      </c:catAx>
    </c:plotArea>
    <c:legend>
      <c:legendPos val="r"/>
      <c:layout>
        <c:manualLayout>
          <c:xMode val="edge"/>
          <c:yMode val="edge"/>
          <c:x val="0.64775526002366313"/>
          <c:y val="0.22189170358465235"/>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384283680"/>
        <c:axId val="384278584"/>
      </c:barChart>
      <c:catAx>
        <c:axId val="384283680"/>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384278584"/>
        <c:crosses val="autoZero"/>
        <c:auto val="0"/>
        <c:lblAlgn val="ctr"/>
        <c:lblOffset val="0"/>
        <c:tickLblSkip val="1"/>
        <c:tickMarkSkip val="1"/>
        <c:noMultiLvlLbl val="0"/>
      </c:catAx>
      <c:valAx>
        <c:axId val="384278584"/>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384283680"/>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5152E-BCCC-4541-9434-6294DE38F56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AEE7BA0-629C-4B85-B4AD-7E22DED1A99C}">
      <dgm:prSet phldrT="[Text]"/>
      <dgm:spPr>
        <a:solidFill>
          <a:srgbClr val="C00000"/>
        </a:solidFill>
      </dgm:spPr>
      <dgm:t>
        <a:bodyPr/>
        <a:lstStyle/>
        <a:p>
          <a:r>
            <a:rPr lang="en-US" dirty="0" smtClean="0">
              <a:solidFill>
                <a:schemeClr val="bg1"/>
              </a:solidFill>
            </a:rPr>
            <a:t>Data Breach Event</a:t>
          </a:r>
          <a:endParaRPr lang="en-US" dirty="0">
            <a:solidFill>
              <a:schemeClr val="bg1"/>
            </a:solidFill>
          </a:endParaRPr>
        </a:p>
      </dgm:t>
    </dgm:pt>
    <dgm:pt modelId="{1567C19D-C1BB-49DD-8291-657F4EEF2DF7}" type="parTrans" cxnId="{6CEEA439-2F00-4982-9871-503A5365E2DF}">
      <dgm:prSet/>
      <dgm:spPr/>
      <dgm:t>
        <a:bodyPr/>
        <a:lstStyle/>
        <a:p>
          <a:endParaRPr lang="en-US"/>
        </a:p>
      </dgm:t>
    </dgm:pt>
    <dgm:pt modelId="{089A64FA-F977-4B37-B89F-2EF8C1433DDF}" type="sibTrans" cxnId="{6CEEA439-2F00-4982-9871-503A5365E2DF}">
      <dgm:prSet/>
      <dgm:spPr/>
      <dgm:t>
        <a:bodyPr/>
        <a:lstStyle/>
        <a:p>
          <a:endParaRPr lang="en-US"/>
        </a:p>
      </dgm:t>
    </dgm:pt>
    <dgm:pt modelId="{5F82ADDF-1E91-467C-A264-860ED8DCA426}">
      <dgm:prSet phldrT="[Text]" custT="1"/>
      <dgm:spPr/>
      <dgm:t>
        <a:bodyPr/>
        <a:lstStyle/>
        <a:p>
          <a:r>
            <a:rPr lang="en-US" sz="1600" dirty="0" smtClean="0"/>
            <a:t>Costs of notifying affecting individuals </a:t>
          </a:r>
          <a:endParaRPr lang="en-US" sz="1600" dirty="0"/>
        </a:p>
      </dgm:t>
    </dgm:pt>
    <dgm:pt modelId="{B29318E9-7C07-4CD5-9C1C-11978CFFCA78}" type="parTrans" cxnId="{7B70DE45-1D9C-4F31-894D-914B84C1AD81}">
      <dgm:prSet/>
      <dgm:spPr/>
      <dgm:t>
        <a:bodyPr/>
        <a:lstStyle/>
        <a:p>
          <a:endParaRPr lang="en-US"/>
        </a:p>
      </dgm:t>
    </dgm:pt>
    <dgm:pt modelId="{0CE931A9-4842-44F8-A23A-CE7B9271682A}" type="sibTrans" cxnId="{7B70DE45-1D9C-4F31-894D-914B84C1AD81}">
      <dgm:prSet/>
      <dgm:spPr/>
      <dgm:t>
        <a:bodyPr/>
        <a:lstStyle/>
        <a:p>
          <a:endParaRPr lang="en-US"/>
        </a:p>
      </dgm:t>
    </dgm:pt>
    <dgm:pt modelId="{6BBC841D-9638-41ED-BDD4-2259171F964B}">
      <dgm:prSet phldrT="[Text]"/>
      <dgm:spPr/>
      <dgm:t>
        <a:bodyPr/>
        <a:lstStyle/>
        <a:p>
          <a:r>
            <a:rPr lang="en-US" dirty="0" smtClean="0"/>
            <a:t>Defense and settlement costs</a:t>
          </a:r>
          <a:endParaRPr lang="en-US" dirty="0"/>
        </a:p>
      </dgm:t>
    </dgm:pt>
    <dgm:pt modelId="{E9612BF7-8DF6-43D8-9F23-D6B69FB5EE55}" type="parTrans" cxnId="{51978744-9307-4E70-9402-D828F43DA9D1}">
      <dgm:prSet/>
      <dgm:spPr/>
      <dgm:t>
        <a:bodyPr/>
        <a:lstStyle/>
        <a:p>
          <a:endParaRPr lang="en-US"/>
        </a:p>
      </dgm:t>
    </dgm:pt>
    <dgm:pt modelId="{3B0261EE-CFB6-48AB-8E0B-0449F35B4D72}" type="sibTrans" cxnId="{51978744-9307-4E70-9402-D828F43DA9D1}">
      <dgm:prSet/>
      <dgm:spPr/>
      <dgm:t>
        <a:bodyPr/>
        <a:lstStyle/>
        <a:p>
          <a:endParaRPr lang="en-US"/>
        </a:p>
      </dgm:t>
    </dgm:pt>
    <dgm:pt modelId="{DDE525F0-70D8-45F0-9682-5D1D4141DDC1}">
      <dgm:prSet phldrT="[Text]" custT="1"/>
      <dgm:spPr/>
      <dgm:t>
        <a:bodyPr/>
        <a:lstStyle/>
        <a:p>
          <a:r>
            <a:rPr lang="en-US" sz="1600" dirty="0" smtClean="0"/>
            <a:t>Lost customers and damaged reputation</a:t>
          </a:r>
          <a:endParaRPr lang="en-US" sz="1600" dirty="0"/>
        </a:p>
      </dgm:t>
    </dgm:pt>
    <dgm:pt modelId="{8EACBA72-0736-4829-BF79-2B5DEFF075E3}" type="parTrans" cxnId="{56860E61-6CFD-4773-8191-2F5031C8B89E}">
      <dgm:prSet/>
      <dgm:spPr/>
      <dgm:t>
        <a:bodyPr/>
        <a:lstStyle/>
        <a:p>
          <a:endParaRPr lang="en-US"/>
        </a:p>
      </dgm:t>
    </dgm:pt>
    <dgm:pt modelId="{FE6DE75F-9137-46B6-9AE9-0545233FF6B3}" type="sibTrans" cxnId="{56860E61-6CFD-4773-8191-2F5031C8B89E}">
      <dgm:prSet/>
      <dgm:spPr/>
      <dgm:t>
        <a:bodyPr/>
        <a:lstStyle/>
        <a:p>
          <a:endParaRPr lang="en-US"/>
        </a:p>
      </dgm:t>
    </dgm:pt>
    <dgm:pt modelId="{9321480D-3849-499F-9149-3F1E97383D0E}">
      <dgm:prSet phldrT="[Text]"/>
      <dgm:spPr/>
      <dgm:t>
        <a:bodyPr/>
        <a:lstStyle/>
        <a:p>
          <a:endParaRPr lang="en-US" dirty="0"/>
        </a:p>
      </dgm:t>
    </dgm:pt>
    <dgm:pt modelId="{3BAF80CF-93F2-486D-9D21-FD2B5778DFD2}" type="parTrans" cxnId="{8BEF2BAD-EC03-4781-A20C-BC1E0B655708}">
      <dgm:prSet/>
      <dgm:spPr/>
      <dgm:t>
        <a:bodyPr/>
        <a:lstStyle/>
        <a:p>
          <a:endParaRPr lang="en-US"/>
        </a:p>
      </dgm:t>
    </dgm:pt>
    <dgm:pt modelId="{558F8CCC-40FC-40E0-B992-4EB1CD746BC2}" type="sibTrans" cxnId="{8BEF2BAD-EC03-4781-A20C-BC1E0B655708}">
      <dgm:prSet/>
      <dgm:spPr/>
      <dgm:t>
        <a:bodyPr/>
        <a:lstStyle/>
        <a:p>
          <a:endParaRPr lang="en-US"/>
        </a:p>
      </dgm:t>
    </dgm:pt>
    <dgm:pt modelId="{B0602C1E-C48C-4D54-B662-B174A3E82681}">
      <dgm:prSet phldrT="[Text]" custT="1"/>
      <dgm:spPr/>
      <dgm:t>
        <a:bodyPr/>
        <a:lstStyle/>
        <a:p>
          <a:r>
            <a:rPr lang="en-US" sz="1600" dirty="0" smtClean="0"/>
            <a:t>Cyber extortion payments</a:t>
          </a:r>
          <a:endParaRPr lang="en-US" sz="1600" dirty="0"/>
        </a:p>
      </dgm:t>
    </dgm:pt>
    <dgm:pt modelId="{5AAF6B1F-FFD4-4287-9E40-00DD33C9EB39}" type="parTrans" cxnId="{0A89056E-30BD-4E92-A91D-BC7E7AB6775A}">
      <dgm:prSet/>
      <dgm:spPr/>
      <dgm:t>
        <a:bodyPr/>
        <a:lstStyle/>
        <a:p>
          <a:endParaRPr lang="en-US"/>
        </a:p>
      </dgm:t>
    </dgm:pt>
    <dgm:pt modelId="{CDEFA36E-4644-4641-9516-600D197FFF57}" type="sibTrans" cxnId="{0A89056E-30BD-4E92-A91D-BC7E7AB6775A}">
      <dgm:prSet/>
      <dgm:spPr/>
      <dgm:t>
        <a:bodyPr/>
        <a:lstStyle/>
        <a:p>
          <a:endParaRPr lang="en-US"/>
        </a:p>
      </dgm:t>
    </dgm:pt>
    <dgm:pt modelId="{847C7364-11AA-4DC2-925F-B3CBC54ECB48}">
      <dgm:prSet phldrT="[Text]" custT="1"/>
      <dgm:spPr/>
      <dgm:t>
        <a:bodyPr/>
        <a:lstStyle/>
        <a:p>
          <a:r>
            <a:rPr lang="en-US" sz="1600" dirty="0" smtClean="0"/>
            <a:t>Costs of notifying regulatory authorities</a:t>
          </a:r>
          <a:endParaRPr lang="en-US" sz="1600" dirty="0"/>
        </a:p>
      </dgm:t>
    </dgm:pt>
    <dgm:pt modelId="{B786CD19-95D2-4F8F-820A-CD58EEB81FF8}" type="parTrans" cxnId="{667D5494-5CE0-4FF2-9EFE-BB06FF1E7442}">
      <dgm:prSet/>
      <dgm:spPr/>
      <dgm:t>
        <a:bodyPr/>
        <a:lstStyle/>
        <a:p>
          <a:endParaRPr lang="en-US"/>
        </a:p>
      </dgm:t>
    </dgm:pt>
    <dgm:pt modelId="{6E00D103-71AA-4332-BF43-7EFE48F32CAE}" type="sibTrans" cxnId="{667D5494-5CE0-4FF2-9EFE-BB06FF1E7442}">
      <dgm:prSet/>
      <dgm:spPr/>
      <dgm:t>
        <a:bodyPr/>
        <a:lstStyle/>
        <a:p>
          <a:endParaRPr lang="en-US"/>
        </a:p>
      </dgm:t>
    </dgm:pt>
    <dgm:pt modelId="{D45ADFEC-7227-45ED-80AA-E792832CF994}">
      <dgm:prSet phldrT="[Text]"/>
      <dgm:spPr/>
      <dgm:t>
        <a:bodyPr/>
        <a:lstStyle/>
        <a:p>
          <a:endParaRPr lang="en-US" dirty="0"/>
        </a:p>
      </dgm:t>
    </dgm:pt>
    <dgm:pt modelId="{5DBF9A8A-DA02-424B-8E1F-E988E5B6820B}" type="parTrans" cxnId="{0E8F3568-C0A8-400B-800B-B90C07804FBA}">
      <dgm:prSet/>
      <dgm:spPr/>
      <dgm:t>
        <a:bodyPr/>
        <a:lstStyle/>
        <a:p>
          <a:endParaRPr lang="en-US"/>
        </a:p>
      </dgm:t>
    </dgm:pt>
    <dgm:pt modelId="{4902897B-FE49-4618-BC95-92338A266511}" type="sibTrans" cxnId="{0E8F3568-C0A8-400B-800B-B90C07804FBA}">
      <dgm:prSet/>
      <dgm:spPr/>
      <dgm:t>
        <a:bodyPr/>
        <a:lstStyle/>
        <a:p>
          <a:endParaRPr lang="en-US"/>
        </a:p>
      </dgm:t>
    </dgm:pt>
    <dgm:pt modelId="{4B42B842-6B2E-4003-A569-8DB2D07605DE}">
      <dgm:prSet phldrT="[Text]"/>
      <dgm:spPr/>
      <dgm:t>
        <a:bodyPr/>
        <a:lstStyle/>
        <a:p>
          <a:endParaRPr lang="en-US" dirty="0"/>
        </a:p>
      </dgm:t>
    </dgm:pt>
    <dgm:pt modelId="{95E955F2-DC47-4E59-8C4C-A157DBA07121}" type="parTrans" cxnId="{91E38686-48A5-4514-A469-7C3FFADC0D37}">
      <dgm:prSet/>
      <dgm:spPr/>
      <dgm:t>
        <a:bodyPr/>
        <a:lstStyle/>
        <a:p>
          <a:endParaRPr lang="en-US"/>
        </a:p>
      </dgm:t>
    </dgm:pt>
    <dgm:pt modelId="{39887C53-1830-4F8D-801B-AAFF4BEE6A73}" type="sibTrans" cxnId="{91E38686-48A5-4514-A469-7C3FFADC0D37}">
      <dgm:prSet/>
      <dgm:spPr/>
      <dgm:t>
        <a:bodyPr/>
        <a:lstStyle/>
        <a:p>
          <a:endParaRPr lang="en-US"/>
        </a:p>
      </dgm:t>
    </dgm:pt>
    <dgm:pt modelId="{F238AA70-11E4-4313-A751-C3893A93367B}">
      <dgm:prSet phldrT="[Text]" custT="1"/>
      <dgm:spPr/>
      <dgm:t>
        <a:bodyPr/>
        <a:lstStyle/>
        <a:p>
          <a:endParaRPr lang="en-US"/>
        </a:p>
      </dgm:t>
    </dgm:pt>
    <dgm:pt modelId="{E3912C89-D80E-468E-BD43-AD61106A2D9F}" type="parTrans" cxnId="{1D7F9148-6C95-4356-9711-FE690AD5DDDC}">
      <dgm:prSet/>
      <dgm:spPr/>
      <dgm:t>
        <a:bodyPr/>
        <a:lstStyle/>
        <a:p>
          <a:endParaRPr lang="en-US"/>
        </a:p>
      </dgm:t>
    </dgm:pt>
    <dgm:pt modelId="{479F126A-6D40-4053-B9AC-BFFB06DFC8FD}" type="sibTrans" cxnId="{1D7F9148-6C95-4356-9711-FE690AD5DDDC}">
      <dgm:prSet/>
      <dgm:spPr/>
      <dgm:t>
        <a:bodyPr/>
        <a:lstStyle/>
        <a:p>
          <a:endParaRPr lang="en-US"/>
        </a:p>
      </dgm:t>
    </dgm:pt>
    <dgm:pt modelId="{BB9CDE7A-964C-41EA-9FA4-73AAEF6C8C87}">
      <dgm:prSet phldrT="[Text]" custT="1"/>
      <dgm:spPr/>
      <dgm:t>
        <a:bodyPr/>
        <a:lstStyle/>
        <a:p>
          <a:r>
            <a:rPr lang="en-US" sz="1600" dirty="0" smtClean="0"/>
            <a:t>Regulatory fines at home &amp; abroad</a:t>
          </a:r>
          <a:endParaRPr lang="en-US" sz="1600" dirty="0"/>
        </a:p>
      </dgm:t>
    </dgm:pt>
    <dgm:pt modelId="{0DB401ED-9501-47A0-9722-FFB671C5363B}" type="parTrans" cxnId="{B0D646C6-1166-4397-A81A-56DA55EB74D4}">
      <dgm:prSet/>
      <dgm:spPr/>
      <dgm:t>
        <a:bodyPr/>
        <a:lstStyle/>
        <a:p>
          <a:endParaRPr lang="en-US"/>
        </a:p>
      </dgm:t>
    </dgm:pt>
    <dgm:pt modelId="{675EE0BE-E249-4D58-9275-65AB4D4FF5B0}" type="sibTrans" cxnId="{B0D646C6-1166-4397-A81A-56DA55EB74D4}">
      <dgm:prSet/>
      <dgm:spPr/>
      <dgm:t>
        <a:bodyPr/>
        <a:lstStyle/>
        <a:p>
          <a:endParaRPr lang="en-US"/>
        </a:p>
      </dgm:t>
    </dgm:pt>
    <dgm:pt modelId="{5E3C44D8-D7C4-4741-BFE7-B40E83E0810E}">
      <dgm:prSet phldrT="[Text]" custT="1"/>
      <dgm:spPr/>
      <dgm:t>
        <a:bodyPr/>
        <a:lstStyle/>
        <a:p>
          <a:r>
            <a:rPr lang="en-US" sz="1600" dirty="0" smtClean="0"/>
            <a:t>Business Income Loss</a:t>
          </a:r>
          <a:endParaRPr lang="en-US" sz="1600" dirty="0"/>
        </a:p>
      </dgm:t>
    </dgm:pt>
    <dgm:pt modelId="{419C214F-5B37-41C8-8489-BA7258B8F6B9}" type="parTrans" cxnId="{D40570A0-350A-4577-AEBF-FFECE0FBD67E}">
      <dgm:prSet/>
      <dgm:spPr/>
      <dgm:t>
        <a:bodyPr/>
        <a:lstStyle/>
        <a:p>
          <a:endParaRPr lang="en-US"/>
        </a:p>
      </dgm:t>
    </dgm:pt>
    <dgm:pt modelId="{23022F15-57E7-4484-A5E9-2EC47C0A06E3}" type="sibTrans" cxnId="{D40570A0-350A-4577-AEBF-FFECE0FBD67E}">
      <dgm:prSet/>
      <dgm:spPr/>
      <dgm:t>
        <a:bodyPr/>
        <a:lstStyle/>
        <a:p>
          <a:endParaRPr lang="en-US"/>
        </a:p>
      </dgm:t>
    </dgm:pt>
    <dgm:pt modelId="{84B2A22D-953A-4877-BEBA-FF0CC0260630}" type="pres">
      <dgm:prSet presAssocID="{BB65152E-BCCC-4541-9434-6294DE38F568}" presName="Name0" presStyleCnt="0">
        <dgm:presLayoutVars>
          <dgm:chMax val="1"/>
          <dgm:chPref val="1"/>
          <dgm:dir/>
          <dgm:animOne val="branch"/>
          <dgm:animLvl val="lvl"/>
        </dgm:presLayoutVars>
      </dgm:prSet>
      <dgm:spPr/>
      <dgm:t>
        <a:bodyPr/>
        <a:lstStyle/>
        <a:p>
          <a:endParaRPr lang="en-US"/>
        </a:p>
      </dgm:t>
    </dgm:pt>
    <dgm:pt modelId="{3C1CC195-821B-4304-9293-2FDD928A06EE}" type="pres">
      <dgm:prSet presAssocID="{1AEE7BA0-629C-4B85-B4AD-7E22DED1A99C}" presName="singleCycle" presStyleCnt="0"/>
      <dgm:spPr/>
    </dgm:pt>
    <dgm:pt modelId="{F2D50769-82FD-4084-8E03-110D6579274B}" type="pres">
      <dgm:prSet presAssocID="{1AEE7BA0-629C-4B85-B4AD-7E22DED1A99C}" presName="singleCenter" presStyleLbl="node1" presStyleIdx="0" presStyleCnt="8">
        <dgm:presLayoutVars>
          <dgm:chMax val="7"/>
          <dgm:chPref val="7"/>
        </dgm:presLayoutVars>
      </dgm:prSet>
      <dgm:spPr/>
      <dgm:t>
        <a:bodyPr/>
        <a:lstStyle/>
        <a:p>
          <a:endParaRPr lang="en-US"/>
        </a:p>
      </dgm:t>
    </dgm:pt>
    <dgm:pt modelId="{652BDA42-9255-444F-BF4F-48E006951B2F}" type="pres">
      <dgm:prSet presAssocID="{B29318E9-7C07-4CD5-9C1C-11978CFFCA78}" presName="Name56" presStyleLbl="parChTrans1D2" presStyleIdx="0" presStyleCnt="7"/>
      <dgm:spPr/>
      <dgm:t>
        <a:bodyPr/>
        <a:lstStyle/>
        <a:p>
          <a:endParaRPr lang="en-US"/>
        </a:p>
      </dgm:t>
    </dgm:pt>
    <dgm:pt modelId="{6CD08984-0F29-4332-9FF8-AC58E7CEEB64}" type="pres">
      <dgm:prSet presAssocID="{5F82ADDF-1E91-467C-A264-860ED8DCA426}" presName="text0" presStyleLbl="node1" presStyleIdx="1" presStyleCnt="8" custScaleX="156983" custRadScaleRad="99038" custRadScaleInc="-5187">
        <dgm:presLayoutVars>
          <dgm:bulletEnabled val="1"/>
        </dgm:presLayoutVars>
      </dgm:prSet>
      <dgm:spPr/>
      <dgm:t>
        <a:bodyPr/>
        <a:lstStyle/>
        <a:p>
          <a:endParaRPr lang="en-US"/>
        </a:p>
      </dgm:t>
    </dgm:pt>
    <dgm:pt modelId="{BA9E4B6F-5BC6-4833-8340-6DC678159372}" type="pres">
      <dgm:prSet presAssocID="{E9612BF7-8DF6-43D8-9F23-D6B69FB5EE55}" presName="Name56" presStyleLbl="parChTrans1D2" presStyleIdx="1" presStyleCnt="7"/>
      <dgm:spPr/>
      <dgm:t>
        <a:bodyPr/>
        <a:lstStyle/>
        <a:p>
          <a:endParaRPr lang="en-US"/>
        </a:p>
      </dgm:t>
    </dgm:pt>
    <dgm:pt modelId="{9085E4C5-3192-416F-86F0-ABBA20B2171B}" type="pres">
      <dgm:prSet presAssocID="{6BBC841D-9638-41ED-BDD4-2259171F964B}" presName="text0" presStyleLbl="node1" presStyleIdx="2" presStyleCnt="8" custScaleX="169376" custScaleY="106338" custRadScaleRad="122303" custRadScaleInc="29320">
        <dgm:presLayoutVars>
          <dgm:bulletEnabled val="1"/>
        </dgm:presLayoutVars>
      </dgm:prSet>
      <dgm:spPr/>
      <dgm:t>
        <a:bodyPr/>
        <a:lstStyle/>
        <a:p>
          <a:endParaRPr lang="en-US"/>
        </a:p>
      </dgm:t>
    </dgm:pt>
    <dgm:pt modelId="{4B013E86-89D2-4212-AEED-7FBC7097AEBA}" type="pres">
      <dgm:prSet presAssocID="{8EACBA72-0736-4829-BF79-2B5DEFF075E3}" presName="Name56" presStyleLbl="parChTrans1D2" presStyleIdx="2" presStyleCnt="7"/>
      <dgm:spPr/>
      <dgm:t>
        <a:bodyPr/>
        <a:lstStyle/>
        <a:p>
          <a:endParaRPr lang="en-US"/>
        </a:p>
      </dgm:t>
    </dgm:pt>
    <dgm:pt modelId="{5FE1A525-6534-451B-8D78-FB9676DF26AD}" type="pres">
      <dgm:prSet presAssocID="{DDE525F0-70D8-45F0-9682-5D1D4141DDC1}" presName="text0" presStyleLbl="node1" presStyleIdx="3" presStyleCnt="8" custScaleX="181840" custScaleY="82543" custRadScaleRad="111481" custRadScaleInc="-54507">
        <dgm:presLayoutVars>
          <dgm:bulletEnabled val="1"/>
        </dgm:presLayoutVars>
      </dgm:prSet>
      <dgm:spPr/>
      <dgm:t>
        <a:bodyPr/>
        <a:lstStyle/>
        <a:p>
          <a:endParaRPr lang="en-US"/>
        </a:p>
      </dgm:t>
    </dgm:pt>
    <dgm:pt modelId="{EAF10663-8C4C-4B90-9C61-0833B6F849A5}" type="pres">
      <dgm:prSet presAssocID="{5AAF6B1F-FFD4-4287-9E40-00DD33C9EB39}" presName="Name56" presStyleLbl="parChTrans1D2" presStyleIdx="3" presStyleCnt="7"/>
      <dgm:spPr/>
      <dgm:t>
        <a:bodyPr/>
        <a:lstStyle/>
        <a:p>
          <a:endParaRPr lang="en-US"/>
        </a:p>
      </dgm:t>
    </dgm:pt>
    <dgm:pt modelId="{9F2A84AB-C033-4C2A-AEC3-50C6B90266E5}" type="pres">
      <dgm:prSet presAssocID="{B0602C1E-C48C-4D54-B662-B174A3E82681}" presName="text0" presStyleLbl="node1" presStyleIdx="4" presStyleCnt="8" custScaleX="183622" custScaleY="77456" custRadScaleRad="134561" custRadScaleInc="-131587">
        <dgm:presLayoutVars>
          <dgm:bulletEnabled val="1"/>
        </dgm:presLayoutVars>
      </dgm:prSet>
      <dgm:spPr/>
      <dgm:t>
        <a:bodyPr/>
        <a:lstStyle/>
        <a:p>
          <a:endParaRPr lang="en-US"/>
        </a:p>
      </dgm:t>
    </dgm:pt>
    <dgm:pt modelId="{50357D84-431E-47DE-B7A5-2230E9C33475}" type="pres">
      <dgm:prSet presAssocID="{419C214F-5B37-41C8-8489-BA7258B8F6B9}" presName="Name56" presStyleLbl="parChTrans1D2" presStyleIdx="4" presStyleCnt="7"/>
      <dgm:spPr/>
      <dgm:t>
        <a:bodyPr/>
        <a:lstStyle/>
        <a:p>
          <a:endParaRPr lang="en-US"/>
        </a:p>
      </dgm:t>
    </dgm:pt>
    <dgm:pt modelId="{D52CB5E7-AF9C-4FD2-9476-BEB2B98D0511}" type="pres">
      <dgm:prSet presAssocID="{5E3C44D8-D7C4-4741-BFE7-B40E83E0810E}" presName="text0" presStyleLbl="node1" presStyleIdx="5" presStyleCnt="8" custScaleX="171241" custScaleY="65724" custRadScaleRad="97661" custRadScaleInc="-100233">
        <dgm:presLayoutVars>
          <dgm:bulletEnabled val="1"/>
        </dgm:presLayoutVars>
      </dgm:prSet>
      <dgm:spPr/>
      <dgm:t>
        <a:bodyPr/>
        <a:lstStyle/>
        <a:p>
          <a:endParaRPr lang="en-US"/>
        </a:p>
      </dgm:t>
    </dgm:pt>
    <dgm:pt modelId="{80D04EC1-DC11-4F75-8AF3-AA81E7A85C4C}" type="pres">
      <dgm:prSet presAssocID="{0DB401ED-9501-47A0-9722-FFB671C5363B}" presName="Name56" presStyleLbl="parChTrans1D2" presStyleIdx="5" presStyleCnt="7"/>
      <dgm:spPr/>
      <dgm:t>
        <a:bodyPr/>
        <a:lstStyle/>
        <a:p>
          <a:endParaRPr lang="en-US"/>
        </a:p>
      </dgm:t>
    </dgm:pt>
    <dgm:pt modelId="{034AE756-2580-4AA7-99D3-C950C00E90B8}" type="pres">
      <dgm:prSet presAssocID="{BB9CDE7A-964C-41EA-9FA4-73AAEF6C8C87}" presName="text0" presStyleLbl="node1" presStyleIdx="6" presStyleCnt="8" custScaleX="151172" custRadScaleRad="109930" custRadScaleInc="49786">
        <dgm:presLayoutVars>
          <dgm:bulletEnabled val="1"/>
        </dgm:presLayoutVars>
      </dgm:prSet>
      <dgm:spPr/>
      <dgm:t>
        <a:bodyPr/>
        <a:lstStyle/>
        <a:p>
          <a:endParaRPr lang="en-US"/>
        </a:p>
      </dgm:t>
    </dgm:pt>
    <dgm:pt modelId="{91D700EE-352D-47CD-BDBB-368BAD1A15C3}" type="pres">
      <dgm:prSet presAssocID="{B786CD19-95D2-4F8F-820A-CD58EEB81FF8}" presName="Name56" presStyleLbl="parChTrans1D2" presStyleIdx="6" presStyleCnt="7"/>
      <dgm:spPr/>
      <dgm:t>
        <a:bodyPr/>
        <a:lstStyle/>
        <a:p>
          <a:endParaRPr lang="en-US"/>
        </a:p>
      </dgm:t>
    </dgm:pt>
    <dgm:pt modelId="{3B13E823-8352-42F1-9CF9-3137D4F8DADE}" type="pres">
      <dgm:prSet presAssocID="{847C7364-11AA-4DC2-925F-B3CBC54ECB48}" presName="text0" presStyleLbl="node1" presStyleIdx="7" presStyleCnt="8" custScaleX="174123" custRadScaleRad="122254" custRadScaleInc="-20216">
        <dgm:presLayoutVars>
          <dgm:bulletEnabled val="1"/>
        </dgm:presLayoutVars>
      </dgm:prSet>
      <dgm:spPr/>
      <dgm:t>
        <a:bodyPr/>
        <a:lstStyle/>
        <a:p>
          <a:endParaRPr lang="en-US"/>
        </a:p>
      </dgm:t>
    </dgm:pt>
  </dgm:ptLst>
  <dgm:cxnLst>
    <dgm:cxn modelId="{91E38686-48A5-4514-A469-7C3FFADC0D37}" srcId="{BB65152E-BCCC-4541-9434-6294DE38F568}" destId="{4B42B842-6B2E-4003-A569-8DB2D07605DE}" srcOrd="1" destOrd="0" parTransId="{95E955F2-DC47-4E59-8C4C-A157DBA07121}" sibTransId="{39887C53-1830-4F8D-801B-AAFF4BEE6A73}"/>
    <dgm:cxn modelId="{29BB4D24-5FCA-46E4-A105-BB2FB6AAFDDF}" type="presOf" srcId="{0DB401ED-9501-47A0-9722-FFB671C5363B}" destId="{80D04EC1-DC11-4F75-8AF3-AA81E7A85C4C}" srcOrd="0" destOrd="0" presId="urn:microsoft.com/office/officeart/2008/layout/RadialCluster"/>
    <dgm:cxn modelId="{0ED9963F-7440-4E53-AAE2-7E3B33B09B94}" type="presOf" srcId="{1AEE7BA0-629C-4B85-B4AD-7E22DED1A99C}" destId="{F2D50769-82FD-4084-8E03-110D6579274B}" srcOrd="0" destOrd="0" presId="urn:microsoft.com/office/officeart/2008/layout/RadialCluster"/>
    <dgm:cxn modelId="{56860E61-6CFD-4773-8191-2F5031C8B89E}" srcId="{1AEE7BA0-629C-4B85-B4AD-7E22DED1A99C}" destId="{DDE525F0-70D8-45F0-9682-5D1D4141DDC1}" srcOrd="2" destOrd="0" parTransId="{8EACBA72-0736-4829-BF79-2B5DEFF075E3}" sibTransId="{FE6DE75F-9137-46B6-9AE9-0545233FF6B3}"/>
    <dgm:cxn modelId="{FEA0AA11-7E3D-4CEA-AAA5-71415D944689}" type="presOf" srcId="{DDE525F0-70D8-45F0-9682-5D1D4141DDC1}" destId="{5FE1A525-6534-451B-8D78-FB9676DF26AD}" srcOrd="0" destOrd="0" presId="urn:microsoft.com/office/officeart/2008/layout/RadialCluster"/>
    <dgm:cxn modelId="{1CAA4A55-2787-4FFB-B3F0-D02B266BA6B1}" type="presOf" srcId="{847C7364-11AA-4DC2-925F-B3CBC54ECB48}" destId="{3B13E823-8352-42F1-9CF9-3137D4F8DADE}" srcOrd="0" destOrd="0" presId="urn:microsoft.com/office/officeart/2008/layout/RadialCluster"/>
    <dgm:cxn modelId="{5B14341B-C098-40DC-94FF-101A14CA96B1}" type="presOf" srcId="{B29318E9-7C07-4CD5-9C1C-11978CFFCA78}" destId="{652BDA42-9255-444F-BF4F-48E006951B2F}" srcOrd="0" destOrd="0" presId="urn:microsoft.com/office/officeart/2008/layout/RadialCluster"/>
    <dgm:cxn modelId="{3C0B8D25-00B4-4BDD-B9CD-CDB10954B186}" type="presOf" srcId="{B0602C1E-C48C-4D54-B662-B174A3E82681}" destId="{9F2A84AB-C033-4C2A-AEC3-50C6B90266E5}" srcOrd="0" destOrd="0" presId="urn:microsoft.com/office/officeart/2008/layout/RadialCluster"/>
    <dgm:cxn modelId="{667D5494-5CE0-4FF2-9EFE-BB06FF1E7442}" srcId="{1AEE7BA0-629C-4B85-B4AD-7E22DED1A99C}" destId="{847C7364-11AA-4DC2-925F-B3CBC54ECB48}" srcOrd="6" destOrd="0" parTransId="{B786CD19-95D2-4F8F-820A-CD58EEB81FF8}" sibTransId="{6E00D103-71AA-4332-BF43-7EFE48F32CAE}"/>
    <dgm:cxn modelId="{9AE69FD1-BBC6-43F8-910A-D65A050A1AA6}" type="presOf" srcId="{5E3C44D8-D7C4-4741-BFE7-B40E83E0810E}" destId="{D52CB5E7-AF9C-4FD2-9476-BEB2B98D0511}" srcOrd="0" destOrd="0" presId="urn:microsoft.com/office/officeart/2008/layout/RadialCluster"/>
    <dgm:cxn modelId="{0A89056E-30BD-4E92-A91D-BC7E7AB6775A}" srcId="{1AEE7BA0-629C-4B85-B4AD-7E22DED1A99C}" destId="{B0602C1E-C48C-4D54-B662-B174A3E82681}" srcOrd="3" destOrd="0" parTransId="{5AAF6B1F-FFD4-4287-9E40-00DD33C9EB39}" sibTransId="{CDEFA36E-4644-4641-9516-600D197FFF57}"/>
    <dgm:cxn modelId="{51978744-9307-4E70-9402-D828F43DA9D1}" srcId="{1AEE7BA0-629C-4B85-B4AD-7E22DED1A99C}" destId="{6BBC841D-9638-41ED-BDD4-2259171F964B}" srcOrd="1" destOrd="0" parTransId="{E9612BF7-8DF6-43D8-9F23-D6B69FB5EE55}" sibTransId="{3B0261EE-CFB6-48AB-8E0B-0449F35B4D72}"/>
    <dgm:cxn modelId="{F7201105-DF51-4B5C-A46F-FFA163542C9C}" type="presOf" srcId="{6BBC841D-9638-41ED-BDD4-2259171F964B}" destId="{9085E4C5-3192-416F-86F0-ABBA20B2171B}" srcOrd="0" destOrd="0" presId="urn:microsoft.com/office/officeart/2008/layout/RadialCluster"/>
    <dgm:cxn modelId="{1D7F9148-6C95-4356-9711-FE690AD5DDDC}" srcId="{1AEE7BA0-629C-4B85-B4AD-7E22DED1A99C}" destId="{F238AA70-11E4-4313-A751-C3893A93367B}" srcOrd="8" destOrd="0" parTransId="{E3912C89-D80E-468E-BD43-AD61106A2D9F}" sibTransId="{479F126A-6D40-4053-B9AC-BFFB06DFC8FD}"/>
    <dgm:cxn modelId="{1DC3DD7C-23D7-419C-B0A5-4164CED3273A}" type="presOf" srcId="{5AAF6B1F-FFD4-4287-9E40-00DD33C9EB39}" destId="{EAF10663-8C4C-4B90-9C61-0833B6F849A5}" srcOrd="0" destOrd="0" presId="urn:microsoft.com/office/officeart/2008/layout/RadialCluster"/>
    <dgm:cxn modelId="{8BEF2BAD-EC03-4781-A20C-BC1E0B655708}" srcId="{4B42B842-6B2E-4003-A569-8DB2D07605DE}" destId="{9321480D-3849-499F-9149-3F1E97383D0E}" srcOrd="0" destOrd="0" parTransId="{3BAF80CF-93F2-486D-9D21-FD2B5778DFD2}" sibTransId="{558F8CCC-40FC-40E0-B992-4EB1CD746BC2}"/>
    <dgm:cxn modelId="{B0D646C6-1166-4397-A81A-56DA55EB74D4}" srcId="{1AEE7BA0-629C-4B85-B4AD-7E22DED1A99C}" destId="{BB9CDE7A-964C-41EA-9FA4-73AAEF6C8C87}" srcOrd="5" destOrd="0" parTransId="{0DB401ED-9501-47A0-9722-FFB671C5363B}" sibTransId="{675EE0BE-E249-4D58-9275-65AB4D4FF5B0}"/>
    <dgm:cxn modelId="{D40570A0-350A-4577-AEBF-FFECE0FBD67E}" srcId="{1AEE7BA0-629C-4B85-B4AD-7E22DED1A99C}" destId="{5E3C44D8-D7C4-4741-BFE7-B40E83E0810E}" srcOrd="4" destOrd="0" parTransId="{419C214F-5B37-41C8-8489-BA7258B8F6B9}" sibTransId="{23022F15-57E7-4484-A5E9-2EC47C0A06E3}"/>
    <dgm:cxn modelId="{0E8F3568-C0A8-400B-800B-B90C07804FBA}" srcId="{1AEE7BA0-629C-4B85-B4AD-7E22DED1A99C}" destId="{D45ADFEC-7227-45ED-80AA-E792832CF994}" srcOrd="7" destOrd="0" parTransId="{5DBF9A8A-DA02-424B-8E1F-E988E5B6820B}" sibTransId="{4902897B-FE49-4618-BC95-92338A266511}"/>
    <dgm:cxn modelId="{6CEEA439-2F00-4982-9871-503A5365E2DF}" srcId="{BB65152E-BCCC-4541-9434-6294DE38F568}" destId="{1AEE7BA0-629C-4B85-B4AD-7E22DED1A99C}" srcOrd="0" destOrd="0" parTransId="{1567C19D-C1BB-49DD-8291-657F4EEF2DF7}" sibTransId="{089A64FA-F977-4B37-B89F-2EF8C1433DDF}"/>
    <dgm:cxn modelId="{D42E6010-BF8C-41A3-8953-6A85C2918127}" type="presOf" srcId="{E9612BF7-8DF6-43D8-9F23-D6B69FB5EE55}" destId="{BA9E4B6F-5BC6-4833-8340-6DC678159372}" srcOrd="0" destOrd="0" presId="urn:microsoft.com/office/officeart/2008/layout/RadialCluster"/>
    <dgm:cxn modelId="{7B70DE45-1D9C-4F31-894D-914B84C1AD81}" srcId="{1AEE7BA0-629C-4B85-B4AD-7E22DED1A99C}" destId="{5F82ADDF-1E91-467C-A264-860ED8DCA426}" srcOrd="0" destOrd="0" parTransId="{B29318E9-7C07-4CD5-9C1C-11978CFFCA78}" sibTransId="{0CE931A9-4842-44F8-A23A-CE7B9271682A}"/>
    <dgm:cxn modelId="{4927758A-1278-4615-B4E8-23EF962E7950}" type="presOf" srcId="{BB9CDE7A-964C-41EA-9FA4-73AAEF6C8C87}" destId="{034AE756-2580-4AA7-99D3-C950C00E90B8}" srcOrd="0" destOrd="0" presId="urn:microsoft.com/office/officeart/2008/layout/RadialCluster"/>
    <dgm:cxn modelId="{F19A9BEF-98DE-425D-A0D5-62C58076AEA5}" type="presOf" srcId="{8EACBA72-0736-4829-BF79-2B5DEFF075E3}" destId="{4B013E86-89D2-4212-AEED-7FBC7097AEBA}" srcOrd="0" destOrd="0" presId="urn:microsoft.com/office/officeart/2008/layout/RadialCluster"/>
    <dgm:cxn modelId="{CE10C7D5-8D89-45CE-B8D4-C9D3BD747875}" type="presOf" srcId="{419C214F-5B37-41C8-8489-BA7258B8F6B9}" destId="{50357D84-431E-47DE-B7A5-2230E9C33475}" srcOrd="0" destOrd="0" presId="urn:microsoft.com/office/officeart/2008/layout/RadialCluster"/>
    <dgm:cxn modelId="{13E311B0-08B7-4195-82FF-AF1052D20582}" type="presOf" srcId="{BB65152E-BCCC-4541-9434-6294DE38F568}" destId="{84B2A22D-953A-4877-BEBA-FF0CC0260630}" srcOrd="0" destOrd="0" presId="urn:microsoft.com/office/officeart/2008/layout/RadialCluster"/>
    <dgm:cxn modelId="{AF2668CE-C939-4A3C-ADBB-864880D8C22A}" type="presOf" srcId="{5F82ADDF-1E91-467C-A264-860ED8DCA426}" destId="{6CD08984-0F29-4332-9FF8-AC58E7CEEB64}" srcOrd="0" destOrd="0" presId="urn:microsoft.com/office/officeart/2008/layout/RadialCluster"/>
    <dgm:cxn modelId="{41B8F188-6526-428C-B638-6C9D11793404}" type="presOf" srcId="{B786CD19-95D2-4F8F-820A-CD58EEB81FF8}" destId="{91D700EE-352D-47CD-BDBB-368BAD1A15C3}" srcOrd="0" destOrd="0" presId="urn:microsoft.com/office/officeart/2008/layout/RadialCluster"/>
    <dgm:cxn modelId="{DF158373-6C37-4AFB-B8C8-F7476B8100FE}" type="presParOf" srcId="{84B2A22D-953A-4877-BEBA-FF0CC0260630}" destId="{3C1CC195-821B-4304-9293-2FDD928A06EE}" srcOrd="0" destOrd="0" presId="urn:microsoft.com/office/officeart/2008/layout/RadialCluster"/>
    <dgm:cxn modelId="{8122E6F8-B931-4126-B5CB-3D86A6ED684D}" type="presParOf" srcId="{3C1CC195-821B-4304-9293-2FDD928A06EE}" destId="{F2D50769-82FD-4084-8E03-110D6579274B}" srcOrd="0" destOrd="0" presId="urn:microsoft.com/office/officeart/2008/layout/RadialCluster"/>
    <dgm:cxn modelId="{999F2603-09AB-4103-A58F-5D567F9B8522}" type="presParOf" srcId="{3C1CC195-821B-4304-9293-2FDD928A06EE}" destId="{652BDA42-9255-444F-BF4F-48E006951B2F}" srcOrd="1" destOrd="0" presId="urn:microsoft.com/office/officeart/2008/layout/RadialCluster"/>
    <dgm:cxn modelId="{80C8A667-A57C-4501-8606-61B9130A0C21}" type="presParOf" srcId="{3C1CC195-821B-4304-9293-2FDD928A06EE}" destId="{6CD08984-0F29-4332-9FF8-AC58E7CEEB64}" srcOrd="2" destOrd="0" presId="urn:microsoft.com/office/officeart/2008/layout/RadialCluster"/>
    <dgm:cxn modelId="{D6ED2238-4CA3-44C9-9604-4B9E638886EF}" type="presParOf" srcId="{3C1CC195-821B-4304-9293-2FDD928A06EE}" destId="{BA9E4B6F-5BC6-4833-8340-6DC678159372}" srcOrd="3" destOrd="0" presId="urn:microsoft.com/office/officeart/2008/layout/RadialCluster"/>
    <dgm:cxn modelId="{54B48A57-722A-4E40-92BA-9F68C302EAA3}" type="presParOf" srcId="{3C1CC195-821B-4304-9293-2FDD928A06EE}" destId="{9085E4C5-3192-416F-86F0-ABBA20B2171B}" srcOrd="4" destOrd="0" presId="urn:microsoft.com/office/officeart/2008/layout/RadialCluster"/>
    <dgm:cxn modelId="{1A2F1275-42BB-457E-9424-4D731F7E75FA}" type="presParOf" srcId="{3C1CC195-821B-4304-9293-2FDD928A06EE}" destId="{4B013E86-89D2-4212-AEED-7FBC7097AEBA}" srcOrd="5" destOrd="0" presId="urn:microsoft.com/office/officeart/2008/layout/RadialCluster"/>
    <dgm:cxn modelId="{1072EE95-754E-4E46-A0C5-7292CC9D719C}" type="presParOf" srcId="{3C1CC195-821B-4304-9293-2FDD928A06EE}" destId="{5FE1A525-6534-451B-8D78-FB9676DF26AD}" srcOrd="6" destOrd="0" presId="urn:microsoft.com/office/officeart/2008/layout/RadialCluster"/>
    <dgm:cxn modelId="{962AB750-B38D-4C9F-BA89-8C3B3BF97876}" type="presParOf" srcId="{3C1CC195-821B-4304-9293-2FDD928A06EE}" destId="{EAF10663-8C4C-4B90-9C61-0833B6F849A5}" srcOrd="7" destOrd="0" presId="urn:microsoft.com/office/officeart/2008/layout/RadialCluster"/>
    <dgm:cxn modelId="{55226B82-02DF-4A93-99E8-DDB953410333}" type="presParOf" srcId="{3C1CC195-821B-4304-9293-2FDD928A06EE}" destId="{9F2A84AB-C033-4C2A-AEC3-50C6B90266E5}" srcOrd="8" destOrd="0" presId="urn:microsoft.com/office/officeart/2008/layout/RadialCluster"/>
    <dgm:cxn modelId="{D4C0E4F9-60EB-4595-ADA3-A067D5D303C5}" type="presParOf" srcId="{3C1CC195-821B-4304-9293-2FDD928A06EE}" destId="{50357D84-431E-47DE-B7A5-2230E9C33475}" srcOrd="9" destOrd="0" presId="urn:microsoft.com/office/officeart/2008/layout/RadialCluster"/>
    <dgm:cxn modelId="{9DDE6B6B-706C-4E08-BC4C-DBCB24D3B039}" type="presParOf" srcId="{3C1CC195-821B-4304-9293-2FDD928A06EE}" destId="{D52CB5E7-AF9C-4FD2-9476-BEB2B98D0511}" srcOrd="10" destOrd="0" presId="urn:microsoft.com/office/officeart/2008/layout/RadialCluster"/>
    <dgm:cxn modelId="{94A47081-7A8C-4721-BE35-33B9CDFF2CBE}" type="presParOf" srcId="{3C1CC195-821B-4304-9293-2FDD928A06EE}" destId="{80D04EC1-DC11-4F75-8AF3-AA81E7A85C4C}" srcOrd="11" destOrd="0" presId="urn:microsoft.com/office/officeart/2008/layout/RadialCluster"/>
    <dgm:cxn modelId="{DF137C46-D56A-42FA-B939-F45307648189}" type="presParOf" srcId="{3C1CC195-821B-4304-9293-2FDD928A06EE}" destId="{034AE756-2580-4AA7-99D3-C950C00E90B8}" srcOrd="12" destOrd="0" presId="urn:microsoft.com/office/officeart/2008/layout/RadialCluster"/>
    <dgm:cxn modelId="{CF5CA68C-B440-4869-857B-A340F8ACC859}" type="presParOf" srcId="{3C1CC195-821B-4304-9293-2FDD928A06EE}" destId="{91D700EE-352D-47CD-BDBB-368BAD1A15C3}" srcOrd="13" destOrd="0" presId="urn:microsoft.com/office/officeart/2008/layout/RadialCluster"/>
    <dgm:cxn modelId="{2CB299DD-FAFE-427D-ABAD-ED0F527B8F27}" type="presParOf" srcId="{3C1CC195-821B-4304-9293-2FDD928A06EE}" destId="{3B13E823-8352-42F1-9CF9-3137D4F8DADE}"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2BD684-3FF6-4952-B43F-4567C9363BF9}"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F7F1F61F-999A-45FC-BFCF-ED72631DB0F1}">
      <dgm:prSet phldrT="[Text]" custT="1"/>
      <dgm:spPr>
        <a:solidFill>
          <a:srgbClr val="C00000">
            <a:alpha val="50000"/>
          </a:srgbClr>
        </a:solidFill>
      </dgm:spPr>
      <dgm:t>
        <a:bodyPr/>
        <a:lstStyle/>
        <a:p>
          <a:r>
            <a:rPr lang="en-US" sz="2000" dirty="0" smtClean="0"/>
            <a:t>Loss Prevention</a:t>
          </a:r>
          <a:endParaRPr lang="en-US" sz="2000" dirty="0"/>
        </a:p>
      </dgm:t>
    </dgm:pt>
    <dgm:pt modelId="{E9ED9BB9-00CF-441D-8117-BAE04DDB9B3F}" type="parTrans" cxnId="{34E7A899-BA24-4F12-AD8F-47A0BB54E7CE}">
      <dgm:prSet/>
      <dgm:spPr/>
      <dgm:t>
        <a:bodyPr/>
        <a:lstStyle/>
        <a:p>
          <a:endParaRPr lang="en-US"/>
        </a:p>
      </dgm:t>
    </dgm:pt>
    <dgm:pt modelId="{8B724AC2-D0F8-4560-869E-91A9006E5899}" type="sibTrans" cxnId="{34E7A899-BA24-4F12-AD8F-47A0BB54E7CE}">
      <dgm:prSet/>
      <dgm:spPr/>
      <dgm:t>
        <a:bodyPr/>
        <a:lstStyle/>
        <a:p>
          <a:endParaRPr lang="en-US"/>
        </a:p>
      </dgm:t>
    </dgm:pt>
    <dgm:pt modelId="{A70948A3-6457-4E59-B7FC-DC1CB9FB8993}">
      <dgm:prSet phldrT="[Text]"/>
      <dgm:spPr/>
      <dgm:t>
        <a:bodyPr/>
        <a:lstStyle/>
        <a:p>
          <a:r>
            <a:rPr lang="en-US" dirty="0" smtClean="0"/>
            <a:t>Post-Breach Response</a:t>
          </a:r>
        </a:p>
        <a:p>
          <a:r>
            <a:rPr lang="en-US" dirty="0" smtClean="0"/>
            <a:t>(Insurable)</a:t>
          </a:r>
          <a:endParaRPr lang="en-US" dirty="0"/>
        </a:p>
      </dgm:t>
    </dgm:pt>
    <dgm:pt modelId="{23C00615-0441-4230-82D7-7F1C4CB4644C}" type="parTrans" cxnId="{B660E1D0-681E-4621-81AE-3EB6DDD555A0}">
      <dgm:prSet/>
      <dgm:spPr/>
      <dgm:t>
        <a:bodyPr/>
        <a:lstStyle/>
        <a:p>
          <a:endParaRPr lang="en-US"/>
        </a:p>
      </dgm:t>
    </dgm:pt>
    <dgm:pt modelId="{91B8AEA2-61F8-43CA-8225-2BFB1071DA0E}" type="sibTrans" cxnId="{B660E1D0-681E-4621-81AE-3EB6DDD555A0}">
      <dgm:prSet/>
      <dgm:spPr/>
      <dgm:t>
        <a:bodyPr/>
        <a:lstStyle/>
        <a:p>
          <a:endParaRPr lang="en-US"/>
        </a:p>
      </dgm:t>
    </dgm:pt>
    <dgm:pt modelId="{36D326C4-2898-4CDE-AFCA-D06038A80A78}">
      <dgm:prSet phldrT="[Text]"/>
      <dgm:spPr>
        <a:solidFill>
          <a:srgbClr val="00B050">
            <a:alpha val="50000"/>
          </a:srgbClr>
        </a:solidFill>
      </dgm:spPr>
      <dgm:t>
        <a:bodyPr/>
        <a:lstStyle/>
        <a:p>
          <a:r>
            <a:rPr lang="en-US" dirty="0" smtClean="0"/>
            <a:t>Loss Transfer (Insurance)</a:t>
          </a:r>
          <a:endParaRPr lang="en-US" dirty="0"/>
        </a:p>
      </dgm:t>
    </dgm:pt>
    <dgm:pt modelId="{4B30A3E9-D21A-401B-B61C-0BE827AD6AB9}" type="parTrans" cxnId="{92AEDC36-59DF-45D0-98F0-4E133736FC1A}">
      <dgm:prSet/>
      <dgm:spPr/>
      <dgm:t>
        <a:bodyPr/>
        <a:lstStyle/>
        <a:p>
          <a:endParaRPr lang="en-US"/>
        </a:p>
      </dgm:t>
    </dgm:pt>
    <dgm:pt modelId="{E410D388-235A-4B71-8C1E-50BC7678B678}" type="sibTrans" cxnId="{92AEDC36-59DF-45D0-98F0-4E133736FC1A}">
      <dgm:prSet/>
      <dgm:spPr/>
      <dgm:t>
        <a:bodyPr/>
        <a:lstStyle/>
        <a:p>
          <a:endParaRPr lang="en-US"/>
        </a:p>
      </dgm:t>
    </dgm:pt>
    <dgm:pt modelId="{04D5299D-706B-442B-B5AD-C000BC0C3B9F}" type="pres">
      <dgm:prSet presAssocID="{582BD684-3FF6-4952-B43F-4567C9363BF9}" presName="Name0" presStyleCnt="0">
        <dgm:presLayoutVars>
          <dgm:chMax val="7"/>
          <dgm:dir/>
          <dgm:resizeHandles val="exact"/>
        </dgm:presLayoutVars>
      </dgm:prSet>
      <dgm:spPr/>
    </dgm:pt>
    <dgm:pt modelId="{08A2713C-6BFD-40DB-8FF9-6ECED0F0C1BB}" type="pres">
      <dgm:prSet presAssocID="{582BD684-3FF6-4952-B43F-4567C9363BF9}" presName="ellipse1" presStyleLbl="vennNode1" presStyleIdx="0" presStyleCnt="3" custLinFactNeighborX="-40436" custLinFactNeighborY="21683">
        <dgm:presLayoutVars>
          <dgm:bulletEnabled val="1"/>
        </dgm:presLayoutVars>
      </dgm:prSet>
      <dgm:spPr/>
      <dgm:t>
        <a:bodyPr/>
        <a:lstStyle/>
        <a:p>
          <a:endParaRPr lang="en-US"/>
        </a:p>
      </dgm:t>
    </dgm:pt>
    <dgm:pt modelId="{7912B318-D591-42FF-BD79-F5B8746BB743}" type="pres">
      <dgm:prSet presAssocID="{582BD684-3FF6-4952-B43F-4567C9363BF9}" presName="ellipse2" presStyleLbl="vennNode1" presStyleIdx="1" presStyleCnt="3" custLinFactNeighborX="90835" custLinFactNeighborY="-45711">
        <dgm:presLayoutVars>
          <dgm:bulletEnabled val="1"/>
        </dgm:presLayoutVars>
      </dgm:prSet>
      <dgm:spPr/>
      <dgm:t>
        <a:bodyPr/>
        <a:lstStyle/>
        <a:p>
          <a:endParaRPr lang="en-US"/>
        </a:p>
      </dgm:t>
    </dgm:pt>
    <dgm:pt modelId="{FC044967-5DBC-4030-9159-44AE909A195C}" type="pres">
      <dgm:prSet presAssocID="{582BD684-3FF6-4952-B43F-4567C9363BF9}" presName="ellipse3" presStyleLbl="vennNode1" presStyleIdx="2" presStyleCnt="3" custLinFactNeighborX="-52742" custLinFactNeighborY="24027">
        <dgm:presLayoutVars>
          <dgm:bulletEnabled val="1"/>
        </dgm:presLayoutVars>
      </dgm:prSet>
      <dgm:spPr/>
      <dgm:t>
        <a:bodyPr/>
        <a:lstStyle/>
        <a:p>
          <a:endParaRPr lang="en-US"/>
        </a:p>
      </dgm:t>
    </dgm:pt>
  </dgm:ptLst>
  <dgm:cxnLst>
    <dgm:cxn modelId="{92AEDC36-59DF-45D0-98F0-4E133736FC1A}" srcId="{582BD684-3FF6-4952-B43F-4567C9363BF9}" destId="{36D326C4-2898-4CDE-AFCA-D06038A80A78}" srcOrd="2" destOrd="0" parTransId="{4B30A3E9-D21A-401B-B61C-0BE827AD6AB9}" sibTransId="{E410D388-235A-4B71-8C1E-50BC7678B678}"/>
    <dgm:cxn modelId="{34E7A899-BA24-4F12-AD8F-47A0BB54E7CE}" srcId="{582BD684-3FF6-4952-B43F-4567C9363BF9}" destId="{F7F1F61F-999A-45FC-BFCF-ED72631DB0F1}" srcOrd="0" destOrd="0" parTransId="{E9ED9BB9-00CF-441D-8117-BAE04DDB9B3F}" sibTransId="{8B724AC2-D0F8-4560-869E-91A9006E5899}"/>
    <dgm:cxn modelId="{15520E6F-3ED2-469C-B777-017878318A33}" type="presOf" srcId="{A70948A3-6457-4E59-B7FC-DC1CB9FB8993}" destId="{7912B318-D591-42FF-BD79-F5B8746BB743}" srcOrd="0" destOrd="0" presId="urn:microsoft.com/office/officeart/2005/8/layout/rings+Icon"/>
    <dgm:cxn modelId="{B1A54F06-EFC3-4661-B0AF-7CE4CE5B1C41}" type="presOf" srcId="{582BD684-3FF6-4952-B43F-4567C9363BF9}" destId="{04D5299D-706B-442B-B5AD-C000BC0C3B9F}" srcOrd="0" destOrd="0" presId="urn:microsoft.com/office/officeart/2005/8/layout/rings+Icon"/>
    <dgm:cxn modelId="{24872719-2BC3-453B-8958-D4E915739099}" type="presOf" srcId="{F7F1F61F-999A-45FC-BFCF-ED72631DB0F1}" destId="{08A2713C-6BFD-40DB-8FF9-6ECED0F0C1BB}" srcOrd="0" destOrd="0" presId="urn:microsoft.com/office/officeart/2005/8/layout/rings+Icon"/>
    <dgm:cxn modelId="{B660E1D0-681E-4621-81AE-3EB6DDD555A0}" srcId="{582BD684-3FF6-4952-B43F-4567C9363BF9}" destId="{A70948A3-6457-4E59-B7FC-DC1CB9FB8993}" srcOrd="1" destOrd="0" parTransId="{23C00615-0441-4230-82D7-7F1C4CB4644C}" sibTransId="{91B8AEA2-61F8-43CA-8225-2BFB1071DA0E}"/>
    <dgm:cxn modelId="{EDB5B783-147D-49E7-8388-9D418AD7D265}" type="presOf" srcId="{36D326C4-2898-4CDE-AFCA-D06038A80A78}" destId="{FC044967-5DBC-4030-9159-44AE909A195C}" srcOrd="0" destOrd="0" presId="urn:microsoft.com/office/officeart/2005/8/layout/rings+Icon"/>
    <dgm:cxn modelId="{39A7F479-9F24-444B-B839-68A4A3EF1CBB}" type="presParOf" srcId="{04D5299D-706B-442B-B5AD-C000BC0C3B9F}" destId="{08A2713C-6BFD-40DB-8FF9-6ECED0F0C1BB}" srcOrd="0" destOrd="0" presId="urn:microsoft.com/office/officeart/2005/8/layout/rings+Icon"/>
    <dgm:cxn modelId="{CF668A45-281C-4195-ACA2-D00324A7CE9B}" type="presParOf" srcId="{04D5299D-706B-442B-B5AD-C000BC0C3B9F}" destId="{7912B318-D591-42FF-BD79-F5B8746BB743}" srcOrd="1" destOrd="0" presId="urn:microsoft.com/office/officeart/2005/8/layout/rings+Icon"/>
    <dgm:cxn modelId="{090D463F-75AD-4D52-952C-7C2A5A7D8551}" type="presParOf" srcId="{04D5299D-706B-442B-B5AD-C000BC0C3B9F}" destId="{FC044967-5DBC-4030-9159-44AE909A195C}"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29.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45.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46.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47.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4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3.png"/></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14.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0.66901</cdr:x>
      <cdr:y>0</cdr:y>
    </cdr:from>
    <cdr:to>
      <cdr:x>0.93742</cdr:x>
      <cdr:y>0.1744</cdr:y>
    </cdr:to>
    <cdr:sp macro="" textlink="">
      <cdr:nvSpPr>
        <cdr:cNvPr id="3" name="Investors supply capital"/>
        <cdr:cNvSpPr>
          <a:spLocks xmlns:a="http://schemas.openxmlformats.org/drawingml/2006/main" noChangeArrowheads="1"/>
        </cdr:cNvSpPr>
      </cdr:nvSpPr>
      <cdr:spPr bwMode="blackWhite">
        <a:xfrm xmlns:a="http://schemas.openxmlformats.org/drawingml/2006/main">
          <a:off x="5482322" y="-1476581"/>
          <a:ext cx="2199533" cy="730357"/>
        </a:xfrm>
        <a:prstGeom xmlns:a="http://schemas.openxmlformats.org/drawingml/2006/main" prst="wedgeRectCallout">
          <a:avLst>
            <a:gd name="adj1" fmla="val -80682"/>
            <a:gd name="adj2" fmla="val 51727"/>
          </a:avLst>
        </a:prstGeom>
        <a:gradFill xmlns:a="http://schemas.openxmlformats.org/drawingml/2006/main" rotWithShape="1">
          <a:gsLst>
            <a:gs pos="2000">
              <a:srgbClr val="225A7A"/>
            </a:gs>
            <a:gs pos="100000">
              <a:srgbClr val="225A7A"/>
            </a:gs>
          </a:gsLst>
          <a:lin ang="5400000" scaled="1"/>
        </a:gradFill>
        <a:ln xmlns:a="http://schemas.openxmlformats.org/drawingml/2006/main" w="28575" algn="ctr">
          <a:solidFill>
            <a:srgbClr val="225A7A"/>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RBC requirements took effect with 1994 Annual Statement.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0.71421</cdr:x>
      <cdr:y>0.19259</cdr:y>
    </cdr:from>
    <cdr:to>
      <cdr:x>1</cdr:x>
      <cdr:y>0.36516</cdr:y>
    </cdr:to>
    <cdr:sp macro="" textlink="">
      <cdr:nvSpPr>
        <cdr:cNvPr id="4" name="AutoShape 7"/>
        <cdr:cNvSpPr>
          <a:spLocks xmlns:a="http://schemas.openxmlformats.org/drawingml/2006/main" noChangeArrowheads="1"/>
        </cdr:cNvSpPr>
      </cdr:nvSpPr>
      <cdr:spPr bwMode="blackWhite">
        <a:xfrm xmlns:a="http://schemas.openxmlformats.org/drawingml/2006/main">
          <a:off x="5852688" y="806538"/>
          <a:ext cx="2341987" cy="722672"/>
        </a:xfrm>
        <a:prstGeom xmlns:a="http://schemas.openxmlformats.org/drawingml/2006/main" prst="wedgeRectCallout">
          <a:avLst>
            <a:gd name="adj1" fmla="val 32998"/>
            <a:gd name="adj2" fmla="val 109478"/>
          </a:avLst>
        </a:prstGeom>
        <a:gradFill xmlns:a="http://schemas.openxmlformats.org/drawingml/2006/main" rotWithShape="1">
          <a:gsLst>
            <a:gs pos="0">
              <a:schemeClr val="tx2"/>
            </a:gs>
            <a:gs pos="100000">
              <a:schemeClr val="tx2">
                <a:gamma/>
                <a:shade val="66275"/>
                <a:invGamma/>
              </a:schemeClr>
            </a:gs>
          </a:gsLst>
          <a:lin ang="5400000" scaled="1"/>
        </a:gradFill>
        <a:ln xmlns:a="http://schemas.openxmlformats.org/drawingml/2006/main" w="28575" algn="ctr">
          <a:solidFill>
            <a:schemeClr val="bg1"/>
          </a:solidFill>
          <a:miter lim="800000"/>
          <a:headEnd/>
          <a:tailEnd/>
        </a:ln>
        <a:effectLst xmlns:a="http://schemas.openxmlformats.org/drawingml/2006/mai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The industry has become less leveraged since 1994</a:t>
          </a:r>
          <a:endParaRPr lang="en-US" sz="1600" b="1" dirty="0">
            <a:solidFill>
              <a:srgbClr val="FFFFFF"/>
            </a:solidFill>
            <a:latin typeface="Arial" charset="0"/>
            <a:cs typeface="Arial"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0.03448</cdr:x>
      <cdr:y>0.01895</cdr:y>
    </cdr:from>
    <cdr:to>
      <cdr:x>0.36343</cdr:x>
      <cdr:y>0.12399</cdr:y>
    </cdr:to>
    <cdr:sp macro="" textlink="">
      <cdr:nvSpPr>
        <cdr:cNvPr id="3" name="TextBox 2"/>
        <cdr:cNvSpPr txBox="1"/>
      </cdr:nvSpPr>
      <cdr:spPr>
        <a:xfrm xmlns:a="http://schemas.openxmlformats.org/drawingml/2006/main">
          <a:off x="282593" y="79375"/>
          <a:ext cx="2695557" cy="439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rtl="0">
            <a:defRPr sz="1000"/>
          </a:pPr>
          <a:r>
            <a:rPr lang="en-US" sz="1400" b="1" i="0" u="none" strike="noStrike" baseline="0" dirty="0">
              <a:solidFill>
                <a:srgbClr val="225A7A"/>
              </a:solidFill>
              <a:latin typeface="Arial"/>
              <a:cs typeface="Arial"/>
            </a:rPr>
            <a:t>(Change from Previous Year)</a:t>
          </a:r>
        </a:p>
      </cdr:txBody>
    </cdr:sp>
  </cdr:relSizeAnchor>
  <cdr:relSizeAnchor xmlns:cdr="http://schemas.openxmlformats.org/drawingml/2006/chartDrawing">
    <cdr:from>
      <cdr:x>0.57341</cdr:x>
      <cdr:y>0.2031</cdr:y>
    </cdr:from>
    <cdr:to>
      <cdr:x>0.83139</cdr:x>
      <cdr:y>0.34006</cdr:y>
    </cdr:to>
    <cdr:sp macro="" textlink="">
      <cdr:nvSpPr>
        <cdr:cNvPr id="4" name="AutoShape 14"/>
        <cdr:cNvSpPr>
          <a:spLocks xmlns:a="http://schemas.openxmlformats.org/drawingml/2006/main" noChangeArrowheads="1"/>
        </cdr:cNvSpPr>
      </cdr:nvSpPr>
      <cdr:spPr bwMode="blackWhite">
        <a:xfrm xmlns:a="http://schemas.openxmlformats.org/drawingml/2006/main">
          <a:off x="4698914" y="850556"/>
          <a:ext cx="2114063" cy="573540"/>
        </a:xfrm>
        <a:prstGeom xmlns:a="http://schemas.openxmlformats.org/drawingml/2006/main" prst="wedgeRectCallout">
          <a:avLst>
            <a:gd name="adj1" fmla="val 37135"/>
            <a:gd name="adj2" fmla="val 161851"/>
          </a:avLst>
        </a:prstGeom>
        <a:gradFill xmlns:a="http://schemas.openxmlformats.org/drawingml/2006/main" rotWithShape="1">
          <a:gsLst>
            <a:gs pos="100000">
              <a:schemeClr val="accent6"/>
            </a:gs>
            <a:gs pos="100000">
              <a:srgbClr val="173C51"/>
            </a:gs>
          </a:gsLst>
          <a:lin ang="5400000" scaled="1"/>
        </a:gradFill>
        <a:ln xmlns:a="http://schemas.openxmlformats.org/drawingml/2006/main" w="28575" algn="ctr">
          <a:solidFill>
            <a:schemeClr val="accent6"/>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Japan, NZ Quakes, US Tornadoes.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0.06391</cdr:x>
      <cdr:y>0.0863</cdr:y>
    </cdr:from>
    <cdr:to>
      <cdr:x>0.32685</cdr:x>
      <cdr:y>0.34006</cdr:y>
    </cdr:to>
    <cdr:sp macro="" textlink="">
      <cdr:nvSpPr>
        <cdr:cNvPr id="5" name="AutoShape 14"/>
        <cdr:cNvSpPr>
          <a:spLocks xmlns:a="http://schemas.openxmlformats.org/drawingml/2006/main" noChangeArrowheads="1"/>
        </cdr:cNvSpPr>
      </cdr:nvSpPr>
      <cdr:spPr bwMode="blackWhite">
        <a:xfrm xmlns:a="http://schemas.openxmlformats.org/drawingml/2006/main">
          <a:off x="523747" y="361414"/>
          <a:ext cx="2154664" cy="1062680"/>
        </a:xfrm>
        <a:prstGeom xmlns:a="http://schemas.openxmlformats.org/drawingml/2006/main" prst="wedgeRectCallout">
          <a:avLst>
            <a:gd name="adj1" fmla="val -18735"/>
            <a:gd name="adj2" fmla="val 68698"/>
          </a:avLst>
        </a:prstGeom>
        <a:gradFill xmlns:a="http://schemas.openxmlformats.org/drawingml/2006/main" rotWithShape="1">
          <a:gsLst>
            <a:gs pos="0">
              <a:schemeClr val="accent1"/>
            </a:gs>
            <a:gs pos="100000">
              <a:srgbClr val="173C51"/>
            </a:gs>
          </a:gsLst>
          <a:lin ang="5400000" scaled="1"/>
        </a:gradFill>
        <a:ln xmlns:a="http://schemas.openxmlformats.org/drawingml/2006/main" w="28575" algn="ctr">
          <a:solidFill>
            <a:schemeClr val="bg1"/>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2001-02: WTC Losses, Falling Stock, Bond </a:t>
          </a:r>
          <a:r>
            <a:rPr lang="en-US" sz="1600" b="1" dirty="0">
              <a:solidFill>
                <a:srgbClr val="FFFFFF"/>
              </a:solidFill>
            </a:rPr>
            <a:t>P</a:t>
          </a:r>
          <a:r>
            <a:rPr lang="en-US" sz="1600" b="1" dirty="0" smtClean="0">
              <a:solidFill>
                <a:srgbClr val="FFFFFF"/>
              </a:solidFill>
            </a:rPr>
            <a:t>rices </a:t>
          </a:r>
          <a:r>
            <a:rPr lang="en-US" sz="1600" b="1" dirty="0">
              <a:solidFill>
                <a:srgbClr val="FFFFFF"/>
              </a:solidFill>
            </a:rPr>
            <a:t>D</a:t>
          </a:r>
          <a:r>
            <a:rPr lang="en-US" sz="1600" b="1" dirty="0" smtClean="0">
              <a:solidFill>
                <a:srgbClr val="FFFFFF"/>
              </a:solidFill>
            </a:rPr>
            <a:t>ry </a:t>
          </a:r>
          <a:r>
            <a:rPr lang="en-US" sz="1600" b="1" dirty="0">
              <a:solidFill>
                <a:srgbClr val="FFFFFF"/>
              </a:solidFill>
            </a:rPr>
            <a:t>U</a:t>
          </a:r>
          <a:r>
            <a:rPr lang="en-US" sz="1600" b="1" dirty="0" smtClean="0">
              <a:solidFill>
                <a:srgbClr val="FFFFFF"/>
              </a:solidFill>
            </a:rPr>
            <a:t>p </a:t>
          </a:r>
          <a:r>
            <a:rPr lang="en-US" sz="1600" b="1" dirty="0">
              <a:solidFill>
                <a:srgbClr val="FFFFFF"/>
              </a:solidFill>
            </a:rPr>
            <a:t>C</a:t>
          </a:r>
          <a:r>
            <a:rPr lang="en-US" sz="1600" b="1" dirty="0" smtClean="0">
              <a:solidFill>
                <a:srgbClr val="FFFFFF"/>
              </a:solidFill>
            </a:rPr>
            <a:t>apital.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0.49981</cdr:x>
      <cdr:y>0.02096</cdr:y>
    </cdr:from>
    <cdr:to>
      <cdr:x>0.75779</cdr:x>
      <cdr:y>0.19252</cdr:y>
    </cdr:to>
    <cdr:sp macro="" textlink="">
      <cdr:nvSpPr>
        <cdr:cNvPr id="6" name="AutoShape 14"/>
        <cdr:cNvSpPr>
          <a:spLocks xmlns:a="http://schemas.openxmlformats.org/drawingml/2006/main" noChangeArrowheads="1"/>
        </cdr:cNvSpPr>
      </cdr:nvSpPr>
      <cdr:spPr bwMode="blackWhite">
        <a:xfrm xmlns:a="http://schemas.openxmlformats.org/drawingml/2006/main">
          <a:off x="4095750" y="87794"/>
          <a:ext cx="2114062" cy="718463"/>
        </a:xfrm>
        <a:prstGeom xmlns:a="http://schemas.openxmlformats.org/drawingml/2006/main" prst="wedgeRectCallout">
          <a:avLst>
            <a:gd name="adj1" fmla="val -80742"/>
            <a:gd name="adj2" fmla="val -49035"/>
          </a:avLst>
        </a:prstGeom>
        <a:gradFill xmlns:a="http://schemas.openxmlformats.org/drawingml/2006/main" rotWithShape="1">
          <a:gsLst>
            <a:gs pos="100000">
              <a:schemeClr val="accent6"/>
            </a:gs>
            <a:gs pos="100000">
              <a:srgbClr val="173C51"/>
            </a:gs>
          </a:gsLst>
          <a:lin ang="5400000" scaled="1"/>
        </a:gradFill>
        <a:ln xmlns:a="http://schemas.openxmlformats.org/drawingml/2006/main" w="28575" algn="ctr">
          <a:solidFill>
            <a:schemeClr val="accent6"/>
          </a:solidFill>
          <a:miter lim="800000"/>
          <a:headEnd/>
          <a:tailEnd/>
        </a:ln>
      </cdr:spPr>
      <cdr:txBody>
        <a:bodyPr xmlns:a="http://schemas.openxmlformats.org/drawingml/2006/main" tIns="91440" bIns="9144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fontAlgn="base" hangingPunct="0">
            <a:lnSpc>
              <a:spcPts val="1400"/>
            </a:lnSpc>
            <a:spcBef>
              <a:spcPct val="50000"/>
            </a:spcBef>
            <a:spcAft>
              <a:spcPct val="0"/>
            </a:spcAft>
            <a:buClr>
              <a:srgbClr val="FFFFFF"/>
            </a:buClr>
            <a:buFont typeface="Wingdings" pitchFamily="2" charset="2"/>
            <a:buNone/>
          </a:pPr>
          <a:r>
            <a:rPr lang="en-US" sz="1600" b="1" dirty="0" smtClean="0">
              <a:solidFill>
                <a:srgbClr val="FFFFFF"/>
              </a:solidFill>
              <a:latin typeface="Arial" panose="020B0604020202020204" pitchFamily="34" charset="0"/>
              <a:cs typeface="Arial" panose="020B0604020202020204" pitchFamily="34" charset="0"/>
            </a:rPr>
            <a:t>2006: Higher Rates After Record </a:t>
          </a:r>
          <a:r>
            <a:rPr lang="en-US" sz="1600" b="1" dirty="0">
              <a:solidFill>
                <a:srgbClr val="FFFFFF"/>
              </a:solidFill>
              <a:latin typeface="Arial" panose="020B0604020202020204" pitchFamily="34" charset="0"/>
              <a:cs typeface="Arial" panose="020B0604020202020204" pitchFamily="34" charset="0"/>
            </a:rPr>
            <a:t>H</a:t>
          </a:r>
          <a:r>
            <a:rPr lang="en-US" sz="1600" b="1" dirty="0" smtClean="0">
              <a:solidFill>
                <a:srgbClr val="FFFFFF"/>
              </a:solidFill>
              <a:latin typeface="Arial" panose="020B0604020202020204" pitchFamily="34" charset="0"/>
              <a:cs typeface="Arial" panose="020B0604020202020204" pitchFamily="34" charset="0"/>
            </a:rPr>
            <a:t>urricanes. </a:t>
          </a:r>
          <a:endParaRPr lang="en-US" sz="1600" b="1" dirty="0">
            <a:solidFill>
              <a:srgbClr val="FFFFFF"/>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0.32741</cdr:x>
      <cdr:y>0.23299</cdr:y>
    </cdr:from>
    <cdr:to>
      <cdr:x>0.4405</cdr:x>
      <cdr:y>0.27725</cdr:y>
    </cdr:to>
    <cdr:sp macro="" textlink="">
      <cdr:nvSpPr>
        <cdr:cNvPr id="7" name="Lightning Bolt 6"/>
        <cdr:cNvSpPr/>
      </cdr:nvSpPr>
      <cdr:spPr>
        <a:xfrm xmlns:a="http://schemas.openxmlformats.org/drawingml/2006/main">
          <a:off x="2683057" y="975722"/>
          <a:ext cx="926736" cy="185353"/>
        </a:xfrm>
        <a:prstGeom xmlns:a="http://schemas.openxmlformats.org/drawingml/2006/main" prst="lightningBol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0.37454</cdr:x>
      <cdr:y>0.07155</cdr:y>
    </cdr:from>
    <cdr:to>
      <cdr:x>0.41525</cdr:x>
      <cdr:y>0.10696</cdr:y>
    </cdr:to>
    <cdr:sp macro="" textlink="">
      <cdr:nvSpPr>
        <cdr:cNvPr id="8" name="TextBox 7"/>
        <cdr:cNvSpPr txBox="1"/>
      </cdr:nvSpPr>
      <cdr:spPr>
        <a:xfrm xmlns:a="http://schemas.openxmlformats.org/drawingml/2006/main">
          <a:off x="3069239" y="299630"/>
          <a:ext cx="333633" cy="1482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0.18834</cdr:x>
      <cdr:y>0</cdr:y>
    </cdr:from>
    <cdr:to>
      <cdr:x>0.38482</cdr:x>
      <cdr:y>0.37405</cdr:y>
    </cdr:to>
    <cdr:sp macro="" textlink="">
      <cdr:nvSpPr>
        <cdr:cNvPr id="2" name="AutoShape 8"/>
        <cdr:cNvSpPr>
          <a:spLocks xmlns:a="http://schemas.openxmlformats.org/drawingml/2006/main" noChangeArrowheads="1"/>
        </cdr:cNvSpPr>
      </cdr:nvSpPr>
      <cdr:spPr bwMode="blackWhite">
        <a:xfrm xmlns:a="http://schemas.openxmlformats.org/drawingml/2006/main">
          <a:off x="1535600" y="0"/>
          <a:ext cx="1601986" cy="1816443"/>
        </a:xfrm>
        <a:prstGeom xmlns:a="http://schemas.openxmlformats.org/drawingml/2006/main" prst="wedgeRectCallout">
          <a:avLst>
            <a:gd name="adj1" fmla="val 94228"/>
            <a:gd name="adj2" fmla="val 31908"/>
          </a:avLst>
        </a:prstGeom>
        <a:gradFill xmlns:a="http://schemas.openxmlformats.org/drawingml/2006/main" rotWithShape="1">
          <a:gsLst>
            <a:gs pos="0">
              <a:schemeClr val="accent1"/>
            </a:gs>
            <a:gs pos="100000">
              <a:srgbClr val="173C51"/>
            </a:gs>
          </a:gsLst>
          <a:lin ang="5400000" scaled="1"/>
        </a:gradFill>
        <a:ln xmlns:a="http://schemas.openxmlformats.org/drawingml/2006/main" w="28575" algn="ctr">
          <a:solidFill>
            <a:schemeClr val="accent1"/>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Risk spreads rose in 2011-2012 from cat activity and changes to catastrophe models</a:t>
          </a:r>
          <a:endParaRPr lang="en-US" sz="1600" b="1" dirty="0">
            <a:solidFill>
              <a:srgbClr val="FFFFFF"/>
            </a:solidFill>
            <a:latin typeface="Arial" charset="0"/>
            <a:cs typeface="Arial"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+5.4% in 2013 and 8.7% in 2012</a:t>
          </a:r>
          <a:endParaRPr lang="en-US" sz="1400" b="1" dirty="0">
            <a:solidFill>
              <a:srgbClr val="FFFFFF"/>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5/7/2015</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511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5426263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113</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159868683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114</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96365491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115</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0167761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029676" y="8803010"/>
            <a:ext cx="676988" cy="244885"/>
          </a:xfrm>
          <a:prstGeom prst="rect">
            <a:avLst/>
          </a:prstGeom>
          <a:noFill/>
          <a:ln w="9525">
            <a:noFill/>
            <a:miter lim="800000"/>
            <a:headEnd/>
            <a:tailEnd/>
          </a:ln>
        </p:spPr>
        <p:txBody>
          <a:bodyPr lIns="44918" tIns="45517" rIns="44918" bIns="45517" anchor="b">
            <a:spAutoFit/>
          </a:bodyPr>
          <a:lstStyle/>
          <a:p>
            <a:pPr algn="ctr" defTabSz="909375"/>
            <a:fld id="{E50E95F2-1135-4372-9204-625316A33F45}" type="slidenum">
              <a:rPr lang="en-US" sz="1000"/>
              <a:pPr algn="ctr" defTabSz="909375"/>
              <a:t>116</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1664975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117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363247729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3913911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fontAlgn="base">
              <a:spcBef>
                <a:spcPct val="0"/>
              </a:spcBef>
              <a:spcAft>
                <a:spcPct val="0"/>
              </a:spcAft>
            </a:pPr>
            <a:fld id="{0EAA8C4A-BC29-40DC-9F9E-31DE45237C83}" type="slidenum">
              <a:rPr lang="en-US" sz="1000">
                <a:solidFill>
                  <a:srgbClr val="000000"/>
                </a:solidFill>
                <a:latin typeface="Arial" charset="0"/>
                <a:cs typeface="Arial" charset="0"/>
              </a:rPr>
              <a:pPr algn="ctr" defTabSz="931863" fontAlgn="base">
                <a:spcBef>
                  <a:spcPct val="0"/>
                </a:spcBef>
                <a:spcAft>
                  <a:spcPct val="0"/>
                </a:spcAft>
              </a:pPr>
              <a:t>120</a:t>
            </a:fld>
            <a:endParaRPr lang="en-US" sz="1000">
              <a:solidFill>
                <a:srgbClr val="000000"/>
              </a:solidFill>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197777499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092325" y="9000412"/>
            <a:ext cx="688915" cy="246717"/>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121</a:t>
            </a:fld>
            <a:endParaRPr lang="en-US" sz="1000"/>
          </a:p>
        </p:txBody>
      </p:sp>
    </p:spTree>
    <p:extLst>
      <p:ext uri="{BB962C8B-B14F-4D97-AF65-F5344CB8AC3E}">
        <p14:creationId xmlns:p14="http://schemas.microsoft.com/office/powerpoint/2010/main" val="184444109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122</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4824615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123</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96561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11</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69810690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23576" y="8848400"/>
            <a:ext cx="676988" cy="246147"/>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126</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325587765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127</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234344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024188" y="8848392"/>
            <a:ext cx="675761" cy="246157"/>
          </a:xfrm>
          <a:prstGeom prst="rect">
            <a:avLst/>
          </a:prstGeom>
          <a:noFill/>
          <a:ln w="9525">
            <a:noFill/>
            <a:miter lim="800000"/>
            <a:headEnd/>
            <a:tailEnd/>
          </a:ln>
        </p:spPr>
        <p:txBody>
          <a:bodyPr lIns="44923" tIns="45522" rIns="44923" bIns="45522" anchor="b">
            <a:spAutoFit/>
          </a:bodyPr>
          <a:lstStyle/>
          <a:p>
            <a:pPr algn="ctr" defTabSz="909375"/>
            <a:fld id="{7B4316D7-5E5D-414D-8028-D6CC0CAC2BE5}" type="slidenum">
              <a:rPr lang="en-US" sz="1000"/>
              <a:pPr algn="ctr" defTabSz="909375"/>
              <a:t>128</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7561165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129</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7268558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3053979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fontAlgn="base">
              <a:spcBef>
                <a:spcPct val="0"/>
              </a:spcBef>
              <a:spcAft>
                <a:spcPct val="0"/>
              </a:spcAft>
            </a:pPr>
            <a:fld id="{F4885E1A-3F02-490A-9D99-7D92E11B3251}" type="slidenum">
              <a:rPr lang="en-US" sz="1000">
                <a:solidFill>
                  <a:srgbClr val="000000"/>
                </a:solidFill>
                <a:latin typeface="Arial" charset="0"/>
                <a:cs typeface="Arial" charset="0"/>
              </a:rPr>
              <a:pPr algn="ctr" defTabSz="931863" fontAlgn="base">
                <a:spcBef>
                  <a:spcPct val="0"/>
                </a:spcBef>
                <a:spcAft>
                  <a:spcPct val="0"/>
                </a:spcAft>
              </a:pPr>
              <a:t>131</a:t>
            </a:fld>
            <a:endParaRPr lang="en-US" sz="1000">
              <a:solidFill>
                <a:srgbClr val="000000"/>
              </a:solidFill>
              <a:latin typeface="Arial" charset="0"/>
              <a:cs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129013471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023576" y="8848380"/>
            <a:ext cx="676988" cy="246167"/>
          </a:xfrm>
          <a:noFill/>
        </p:spPr>
        <p:txBody>
          <a:bodyPr/>
          <a:lstStyle/>
          <a:p>
            <a:fld id="{E188F4B9-AFA1-4FA4-B0F5-782B95A74519}" type="slidenum">
              <a:rPr lang="en-US" smtClean="0">
                <a:cs typeface="Arial" charset="0"/>
              </a:rPr>
              <a:pPr/>
              <a:t>132</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5526315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133</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255965704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134</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48925635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024188" y="8848410"/>
            <a:ext cx="675761" cy="246139"/>
          </a:xfrm>
          <a:prstGeom prst="rect">
            <a:avLst/>
          </a:prstGeom>
          <a:noFill/>
          <a:ln w="9525">
            <a:noFill/>
            <a:miter lim="800000"/>
            <a:headEnd/>
            <a:tailEnd/>
          </a:ln>
        </p:spPr>
        <p:txBody>
          <a:bodyPr lIns="44913" tIns="45513" rIns="44913" bIns="45513" anchor="b">
            <a:spAutoFit/>
          </a:bodyPr>
          <a:lstStyle/>
          <a:p>
            <a:pPr algn="ctr" defTabSz="909375"/>
            <a:fld id="{2F97931E-18E9-494E-8641-F6F22D608404}" type="slidenum">
              <a:rPr lang="en-US" sz="1000"/>
              <a:pPr algn="ctr" defTabSz="909375"/>
              <a:t>135</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3931037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12</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51933891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136</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5944630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5856880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139</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8934466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2633893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extLst>
      <p:ext uri="{BB962C8B-B14F-4D97-AF65-F5344CB8AC3E}">
        <p14:creationId xmlns:p14="http://schemas.microsoft.com/office/powerpoint/2010/main" val="191700609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6735425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145</a:t>
            </a:fld>
            <a:endParaRPr lang="en-US" noProof="0" dirty="0"/>
          </a:p>
        </p:txBody>
      </p:sp>
    </p:spTree>
    <p:extLst>
      <p:ext uri="{BB962C8B-B14F-4D97-AF65-F5344CB8AC3E}">
        <p14:creationId xmlns:p14="http://schemas.microsoft.com/office/powerpoint/2010/main" val="107023366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146</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3646208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147</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9719940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148</a:t>
            </a:fld>
            <a:endParaRPr lang="en-US" dirty="0"/>
          </a:p>
        </p:txBody>
      </p:sp>
    </p:spTree>
    <p:extLst>
      <p:ext uri="{BB962C8B-B14F-4D97-AF65-F5344CB8AC3E}">
        <p14:creationId xmlns:p14="http://schemas.microsoft.com/office/powerpoint/2010/main" val="1652473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23576" y="9059054"/>
            <a:ext cx="676988" cy="248472"/>
          </a:xfrm>
          <a:noFill/>
        </p:spPr>
        <p:txBody>
          <a:bodyPr/>
          <a:lstStyle/>
          <a:p>
            <a:pPr defTabSz="928787"/>
            <a:fld id="{CD578EAB-D2FC-49DD-9D39-674CBBC01DF6}" type="slidenum">
              <a:rPr lang="en-US" smtClean="0"/>
              <a:pPr defTabSz="928787"/>
              <a:t>13</a:t>
            </a:fld>
            <a:endParaRPr lang="en-US" dirty="0" smtClean="0"/>
          </a:p>
        </p:txBody>
      </p:sp>
      <p:sp>
        <p:nvSpPr>
          <p:cNvPr id="7171" name="Slide Image Placeholder 1"/>
          <p:cNvSpPr>
            <a:spLocks noGrp="1" noRot="1" noChangeAspect="1" noTextEdit="1"/>
          </p:cNvSpPr>
          <p:nvPr>
            <p:ph type="sldImg"/>
          </p:nvPr>
        </p:nvSpPr>
        <p:spPr>
          <a:xfrm>
            <a:off x="1033463" y="700088"/>
            <a:ext cx="4654550" cy="3490912"/>
          </a:xfrm>
          <a:ln w="12700"/>
        </p:spPr>
      </p:sp>
      <p:sp>
        <p:nvSpPr>
          <p:cNvPr id="7172"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01495245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19992319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sldNum" sz="quarter" idx="5"/>
          </p:nvPr>
        </p:nvSpPr>
        <p:spPr>
          <a:xfrm>
            <a:off x="3148013" y="9034319"/>
            <a:ext cx="704850" cy="247794"/>
          </a:xfrm>
        </p:spPr>
        <p:txBody>
          <a:bodyPr/>
          <a:lstStyle/>
          <a:p>
            <a:pPr>
              <a:defRPr/>
            </a:pPr>
            <a:fld id="{22D58783-C1C7-4E11-915E-8C97468651E4}" type="slidenum">
              <a:rPr lang="en-US" smtClean="0"/>
              <a:pPr>
                <a:defRPr/>
              </a:pPr>
              <a:t>151</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9631166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152</a:t>
            </a:fld>
            <a:endParaRPr lang="en-US" dirty="0"/>
          </a:p>
        </p:txBody>
      </p:sp>
    </p:spTree>
    <p:extLst>
      <p:ext uri="{BB962C8B-B14F-4D97-AF65-F5344CB8AC3E}">
        <p14:creationId xmlns:p14="http://schemas.microsoft.com/office/powerpoint/2010/main" val="112880000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153</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217985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5214034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7171196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F8608A-FC54-41DF-94FA-4880815BCA81}" type="slidenum">
              <a:rPr lang="en-US" altLang="en-US" sz="1200">
                <a:solidFill>
                  <a:srgbClr val="000000"/>
                </a:solidFill>
              </a:rPr>
              <a:pPr/>
              <a:t>156</a:t>
            </a:fld>
            <a:endParaRPr lang="en-US" altLang="en-US" sz="120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6708141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157</a:t>
            </a:fld>
            <a:endParaRPr lang="en-US" altLang="en-US" sz="1200">
              <a:solidFill>
                <a:srgbClr val="000000"/>
              </a:solidFill>
            </a:endParaRPr>
          </a:p>
        </p:txBody>
      </p:sp>
    </p:spTree>
    <p:extLst>
      <p:ext uri="{BB962C8B-B14F-4D97-AF65-F5344CB8AC3E}">
        <p14:creationId xmlns:p14="http://schemas.microsoft.com/office/powerpoint/2010/main" val="186481219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noChangeArrowheads="1"/>
          </p:cNvSpPr>
          <p:nvPr>
            <p:ph type="sldNum" sz="quarter" idx="5"/>
          </p:nvPr>
        </p:nvSpPr>
        <p:spPr>
          <a:noFill/>
        </p:spPr>
        <p:txBody>
          <a:bodyPr/>
          <a:lstStyle/>
          <a:p>
            <a:fld id="{7A8646BB-B319-4F75-911D-7DF8CB868F04}" type="slidenum">
              <a:rPr lang="en-US" smtClean="0"/>
              <a:pPr/>
              <a:t>158</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856755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159</a:t>
            </a:fld>
            <a:endParaRPr lang="en-US" smtClean="0"/>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875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14</a:t>
            </a:fld>
            <a:endParaRPr lang="en-US" smtClean="0"/>
          </a:p>
        </p:txBody>
      </p:sp>
    </p:spTree>
    <p:extLst>
      <p:ext uri="{BB962C8B-B14F-4D97-AF65-F5344CB8AC3E}">
        <p14:creationId xmlns:p14="http://schemas.microsoft.com/office/powerpoint/2010/main" val="101912686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sldNum" sz="quarter" idx="5"/>
          </p:nvPr>
        </p:nvSpPr>
        <p:spPr>
          <a:noFill/>
        </p:spPr>
        <p:txBody>
          <a:bodyPr/>
          <a:lstStyle/>
          <a:p>
            <a:fld id="{88F0B80F-0B74-4C40-B669-C3F58EF08489}" type="slidenum">
              <a:rPr lang="en-US" smtClean="0"/>
              <a:pPr/>
              <a:t>160</a:t>
            </a:fld>
            <a:endParaRPr lang="en-US" smtClean="0"/>
          </a:p>
        </p:txBody>
      </p:sp>
      <p:sp>
        <p:nvSpPr>
          <p:cNvPr id="193539" name="Rectangle 2"/>
          <p:cNvSpPr>
            <a:spLocks noGrp="1" noRot="1" noChangeAspect="1" noChangeArrowheads="1" noTextEdit="1"/>
          </p:cNvSpPr>
          <p:nvPr>
            <p:ph type="sldImg"/>
          </p:nvPr>
        </p:nvSpPr>
        <p:spPr>
          <a:xfrm>
            <a:off x="1398588" y="582613"/>
            <a:ext cx="4060825" cy="3044825"/>
          </a:xfrm>
          <a:ln/>
        </p:spPr>
      </p:sp>
      <p:sp>
        <p:nvSpPr>
          <p:cNvPr id="1935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1651765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sldNum" sz="quarter" idx="5"/>
          </p:nvPr>
        </p:nvSpPr>
        <p:spPr>
          <a:xfrm>
            <a:off x="3085167" y="9046822"/>
            <a:ext cx="690779" cy="247989"/>
          </a:xfrm>
          <a:noFill/>
        </p:spPr>
        <p:txBody>
          <a:bodyPr/>
          <a:lstStyle/>
          <a:p>
            <a:fld id="{8A1AEE26-587D-445B-85F8-2921819E1060}" type="slidenum">
              <a:rPr lang="en-US" smtClean="0">
                <a:solidFill>
                  <a:srgbClr val="000000"/>
                </a:solidFill>
              </a:rPr>
              <a:pPr/>
              <a:t>161</a:t>
            </a:fld>
            <a:endParaRPr lang="en-US" smtClean="0">
              <a:solidFill>
                <a:srgbClr val="000000"/>
              </a:solidFill>
            </a:endParaRPr>
          </a:p>
        </p:txBody>
      </p:sp>
      <p:sp>
        <p:nvSpPr>
          <p:cNvPr id="194563" name="Rectangle 2"/>
          <p:cNvSpPr>
            <a:spLocks noGrp="1" noRot="1" noChangeAspect="1" noChangeArrowheads="1" noTextEdit="1"/>
          </p:cNvSpPr>
          <p:nvPr>
            <p:ph type="sldImg"/>
          </p:nvPr>
        </p:nvSpPr>
        <p:spPr>
          <a:xfrm>
            <a:off x="1398588" y="582613"/>
            <a:ext cx="4060825" cy="3044825"/>
          </a:xfrm>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3828891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a:spLocks noGrp="1" noChangeArrowheads="1"/>
          </p:cNvSpPr>
          <p:nvPr>
            <p:ph type="sldNum" sz="quarter" idx="5"/>
          </p:nvPr>
        </p:nvSpPr>
        <p:spPr>
          <a:xfrm>
            <a:off x="3085167" y="9046822"/>
            <a:ext cx="690779" cy="247989"/>
          </a:xfrm>
          <a:noFill/>
        </p:spPr>
        <p:txBody>
          <a:bodyPr/>
          <a:lstStyle/>
          <a:p>
            <a:fld id="{CB66A91C-4B29-43F0-8E6F-4B71C98B0CC2}" type="slidenum">
              <a:rPr lang="en-US" smtClean="0">
                <a:solidFill>
                  <a:srgbClr val="000000"/>
                </a:solidFill>
              </a:rPr>
              <a:pPr/>
              <a:t>162</a:t>
            </a:fld>
            <a:endParaRPr lang="en-US" smtClean="0">
              <a:solidFill>
                <a:srgbClr val="000000"/>
              </a:solidFill>
            </a:endParaRPr>
          </a:p>
        </p:txBody>
      </p:sp>
      <p:sp>
        <p:nvSpPr>
          <p:cNvPr id="196611" name="Rectangle 2"/>
          <p:cNvSpPr>
            <a:spLocks noGrp="1" noRot="1" noChangeAspect="1" noChangeArrowheads="1" noTextEdit="1"/>
          </p:cNvSpPr>
          <p:nvPr>
            <p:ph type="sldImg"/>
          </p:nvPr>
        </p:nvSpPr>
        <p:spPr>
          <a:xfrm>
            <a:off x="1398588" y="582613"/>
            <a:ext cx="4060825" cy="3044825"/>
          </a:xfrm>
          <a:ln/>
        </p:spPr>
      </p:sp>
      <p:sp>
        <p:nvSpPr>
          <p:cNvPr id="1966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6357056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sldNum" sz="quarter" idx="5"/>
          </p:nvPr>
        </p:nvSpPr>
        <p:spPr>
          <a:xfrm>
            <a:off x="3085167" y="9046822"/>
            <a:ext cx="690779" cy="247989"/>
          </a:xfrm>
          <a:noFill/>
        </p:spPr>
        <p:txBody>
          <a:bodyPr/>
          <a:lstStyle/>
          <a:p>
            <a:fld id="{B5C9E534-845B-43F1-B937-B42EF370C8A8}" type="slidenum">
              <a:rPr lang="en-US" smtClean="0">
                <a:solidFill>
                  <a:srgbClr val="000000"/>
                </a:solidFill>
              </a:rPr>
              <a:pPr/>
              <a:t>163</a:t>
            </a:fld>
            <a:endParaRPr lang="en-US" smtClean="0">
              <a:solidFill>
                <a:srgbClr val="000000"/>
              </a:solidFill>
            </a:endParaRPr>
          </a:p>
        </p:txBody>
      </p:sp>
      <p:sp>
        <p:nvSpPr>
          <p:cNvPr id="195587" name="Rectangle 2"/>
          <p:cNvSpPr>
            <a:spLocks noGrp="1" noRot="1" noChangeAspect="1" noChangeArrowheads="1" noTextEdit="1"/>
          </p:cNvSpPr>
          <p:nvPr>
            <p:ph type="sldImg"/>
          </p:nvPr>
        </p:nvSpPr>
        <p:spPr>
          <a:xfrm>
            <a:off x="1398588" y="582613"/>
            <a:ext cx="4060825" cy="3044825"/>
          </a:xfrm>
          <a:ln/>
        </p:spPr>
      </p:sp>
      <p:sp>
        <p:nvSpPr>
          <p:cNvPr id="1955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5030256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164</a:t>
            </a:fld>
            <a:endParaRPr lang="en-US" smtClean="0"/>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3485235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F2422F7E-CA17-45C1-8477-96DD04EFB437}" type="slidenum">
              <a:rPr lang="en-US" altLang="en-US" sz="1000"/>
              <a:pPr algn="ctr" eaLnBrk="1" hangingPunct="1">
                <a:lnSpc>
                  <a:spcPct val="100000"/>
                </a:lnSpc>
                <a:spcBef>
                  <a:spcPct val="0"/>
                </a:spcBef>
                <a:buClrTx/>
                <a:buSzTx/>
                <a:buFontTx/>
                <a:buNone/>
              </a:pPr>
              <a:t>165</a:t>
            </a:fld>
            <a:endParaRPr lang="en-US" alt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25830594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167</a:t>
            </a:fld>
            <a:endParaRPr lang="en-US" smtClean="0"/>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1847046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023576" y="8848380"/>
            <a:ext cx="676988" cy="246167"/>
          </a:xfrm>
        </p:spPr>
        <p:txBody>
          <a:bodyPr/>
          <a:lstStyle/>
          <a:p>
            <a:pPr defTabSz="909375">
              <a:defRPr/>
            </a:pPr>
            <a:fld id="{3711D1C8-0BB5-4546-B0DE-9FAB346B6C05}" type="slidenum">
              <a:rPr lang="en-US" smtClean="0"/>
              <a:pPr defTabSz="909375">
                <a:defRPr/>
              </a:pPr>
              <a:t>168</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2176332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95881" y="9046823"/>
            <a:ext cx="693177" cy="247989"/>
          </a:xfrm>
        </p:spPr>
        <p:txBody>
          <a:bodyPr/>
          <a:lstStyle/>
          <a:p>
            <a:pPr>
              <a:defRPr/>
            </a:pPr>
            <a:fld id="{45A626F5-F37A-4BA6-9024-3CD78950A541}" type="slidenum">
              <a:rPr lang="en-US">
                <a:solidFill>
                  <a:srgbClr val="000000"/>
                </a:solidFill>
              </a:rPr>
              <a:pPr>
                <a:defRPr/>
              </a:pPr>
              <a:t>170</a:t>
            </a:fld>
            <a:endParaRPr lang="en-US">
              <a:solidFill>
                <a:srgbClr val="000000"/>
              </a:solidFill>
            </a:endParaRPr>
          </a:p>
        </p:txBody>
      </p:sp>
      <p:sp>
        <p:nvSpPr>
          <p:cNvPr id="269315" name="Rectangle 2"/>
          <p:cNvSpPr>
            <a:spLocks noGrp="1" noRot="1" noChangeAspect="1" noChangeArrowheads="1" noTextEdit="1"/>
          </p:cNvSpPr>
          <p:nvPr>
            <p:ph type="sldImg"/>
          </p:nvPr>
        </p:nvSpPr>
        <p:spPr>
          <a:xfrm>
            <a:off x="1398588" y="582613"/>
            <a:ext cx="4060825" cy="3044825"/>
          </a:xfrm>
          <a:ln/>
        </p:spPr>
      </p:sp>
      <p:sp>
        <p:nvSpPr>
          <p:cNvPr id="2693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07036817"/>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xfrm>
            <a:off x="3095880" y="9046678"/>
            <a:ext cx="693177" cy="248133"/>
          </a:xfrm>
          <a:ln/>
        </p:spPr>
        <p:txBody>
          <a:bodyPr/>
          <a:lstStyle/>
          <a:p>
            <a:fld id="{5BD83E80-AE58-4653-855F-91BF81DDEECA}" type="slidenum">
              <a:rPr lang="en-US"/>
              <a:pPr/>
              <a:t>171</a:t>
            </a:fld>
            <a:endParaRPr lang="en-US"/>
          </a:p>
        </p:txBody>
      </p:sp>
      <p:sp>
        <p:nvSpPr>
          <p:cNvPr id="1923074" name="Rectangle 2"/>
          <p:cNvSpPr>
            <a:spLocks noGrp="1" noRot="1" noChangeAspect="1" noChangeArrowheads="1" noTextEdit="1"/>
          </p:cNvSpPr>
          <p:nvPr>
            <p:ph type="sldImg"/>
          </p:nvPr>
        </p:nvSpPr>
        <p:spPr>
          <a:xfrm>
            <a:off x="1398588" y="582613"/>
            <a:ext cx="4060825" cy="3044825"/>
          </a:xfrm>
          <a:ln/>
        </p:spPr>
      </p:sp>
      <p:sp>
        <p:nvSpPr>
          <p:cNvPr id="1923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79062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15</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9545767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noFill/>
        </p:spPr>
        <p:txBody>
          <a:bodyPr/>
          <a:lstStyle/>
          <a:p>
            <a:pPr defTabSz="930193"/>
            <a:fld id="{5A2A7BB4-00DB-4919-A7C7-558F09B8FCA9}" type="slidenum">
              <a:rPr lang="en-US" smtClean="0"/>
              <a:pPr defTabSz="930193"/>
              <a:t>172</a:t>
            </a:fld>
            <a:endParaRPr lang="en-US" dirty="0" smtClean="0"/>
          </a:p>
        </p:txBody>
      </p:sp>
      <p:sp>
        <p:nvSpPr>
          <p:cNvPr id="40963" name="Rectangle 2"/>
          <p:cNvSpPr>
            <a:spLocks noGrp="1" noRot="1" noChangeAspect="1" noChangeArrowheads="1" noTextEdit="1"/>
          </p:cNvSpPr>
          <p:nvPr>
            <p:ph type="sldImg"/>
          </p:nvPr>
        </p:nvSpPr>
        <p:spPr>
          <a:xfrm>
            <a:off x="1398588" y="582613"/>
            <a:ext cx="4060825" cy="3044825"/>
          </a:xfrm>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0741731"/>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173</a:t>
            </a:fld>
            <a:endParaRPr lang="en-US" smtClean="0"/>
          </a:p>
        </p:txBody>
      </p:sp>
      <p:sp>
        <p:nvSpPr>
          <p:cNvPr id="159747" name="Rectangle 2"/>
          <p:cNvSpPr>
            <a:spLocks noGrp="1" noRot="1" noChangeAspect="1" noChangeArrowheads="1" noTextEdit="1"/>
          </p:cNvSpPr>
          <p:nvPr>
            <p:ph type="sldImg"/>
          </p:nvPr>
        </p:nvSpPr>
        <p:spPr>
          <a:xfrm>
            <a:off x="1398588" y="582613"/>
            <a:ext cx="4060825" cy="3044825"/>
          </a:xfrm>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7813536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4365" y="9047163"/>
            <a:ext cx="704850" cy="247650"/>
          </a:xfrm>
        </p:spPr>
        <p:txBody>
          <a:bodyPr/>
          <a:lstStyle/>
          <a:p>
            <a:pPr defTabSz="930180">
              <a:defRPr/>
            </a:pPr>
            <a:fld id="{15A7F7DB-3A93-4CAB-8AF3-CD35918FB945}" type="slidenum">
              <a:rPr lang="en-US" smtClean="0"/>
              <a:pPr defTabSz="930180">
                <a:defRPr/>
              </a:pPr>
              <a:t>174</a:t>
            </a:fld>
            <a:endParaRPr lang="en-US" dirty="0" smtClean="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0949877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175</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04175636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82688" y="701675"/>
            <a:ext cx="4645025" cy="3482975"/>
          </a:xfrm>
          <a:solidFill>
            <a:srgbClr val="FFFFFF"/>
          </a:solidFill>
          <a:ln/>
        </p:spPr>
      </p:sp>
      <p:sp>
        <p:nvSpPr>
          <p:cNvPr id="199683" name="Rectangle 3"/>
          <p:cNvSpPr>
            <a:spLocks noGrp="1" noChangeArrowheads="1"/>
          </p:cNvSpPr>
          <p:nvPr>
            <p:ph type="body" idx="1"/>
          </p:nvPr>
        </p:nvSpPr>
        <p:spPr>
          <a:xfrm>
            <a:off x="903337" y="4416108"/>
            <a:ext cx="519895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93376048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82688" y="701675"/>
            <a:ext cx="4645025" cy="3482975"/>
          </a:xfrm>
          <a:solidFill>
            <a:srgbClr val="FFFFFF"/>
          </a:solidFill>
          <a:ln/>
        </p:spPr>
      </p:sp>
      <p:sp>
        <p:nvSpPr>
          <p:cNvPr id="199683" name="Rectangle 3"/>
          <p:cNvSpPr>
            <a:spLocks noGrp="1" noChangeArrowheads="1"/>
          </p:cNvSpPr>
          <p:nvPr>
            <p:ph type="body" idx="1"/>
          </p:nvPr>
        </p:nvSpPr>
        <p:spPr>
          <a:xfrm>
            <a:off x="903337" y="4416108"/>
            <a:ext cx="519895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03738478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4365" y="9047163"/>
            <a:ext cx="704850" cy="247650"/>
          </a:xfrm>
        </p:spPr>
        <p:txBody>
          <a:bodyPr/>
          <a:lstStyle/>
          <a:p>
            <a:pPr defTabSz="930180">
              <a:defRPr/>
            </a:pPr>
            <a:fld id="{15A7F7DB-3A93-4CAB-8AF3-CD35918FB945}" type="slidenum">
              <a:rPr lang="en-US" smtClean="0"/>
              <a:pPr defTabSz="930180">
                <a:defRPr/>
              </a:pPr>
              <a:t>178</a:t>
            </a:fld>
            <a:endParaRPr lang="en-US" dirty="0" smtClean="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2248371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4365" y="9047163"/>
            <a:ext cx="704850" cy="247650"/>
          </a:xfrm>
        </p:spPr>
        <p:txBody>
          <a:bodyPr/>
          <a:lstStyle/>
          <a:p>
            <a:pPr defTabSz="930180">
              <a:defRPr/>
            </a:pPr>
            <a:fld id="{15A7F7DB-3A93-4CAB-8AF3-CD35918FB945}" type="slidenum">
              <a:rPr lang="en-US" smtClean="0"/>
              <a:pPr defTabSz="930180">
                <a:defRPr/>
              </a:pPr>
              <a:t>179</a:t>
            </a:fld>
            <a:endParaRPr lang="en-US" dirty="0" smtClean="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1885204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4365" y="9047163"/>
            <a:ext cx="704850" cy="247650"/>
          </a:xfrm>
        </p:spPr>
        <p:txBody>
          <a:bodyPr/>
          <a:lstStyle/>
          <a:p>
            <a:pPr defTabSz="930180">
              <a:defRPr/>
            </a:pPr>
            <a:fld id="{15A7F7DB-3A93-4CAB-8AF3-CD35918FB945}" type="slidenum">
              <a:rPr lang="en-US" smtClean="0"/>
              <a:pPr defTabSz="930180">
                <a:defRPr/>
              </a:pPr>
              <a:t>180</a:t>
            </a:fld>
            <a:endParaRPr lang="en-US" dirty="0" smtClean="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7612637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148013" y="9034463"/>
            <a:ext cx="704850" cy="247650"/>
          </a:xfrm>
          <a:noFill/>
        </p:spPr>
        <p:txBody>
          <a:bodyPr/>
          <a:lstStyle/>
          <a:p>
            <a:pPr defTabSz="928688"/>
            <a:fld id="{BC4CED26-30FC-40B3-942B-401B2AAF5079}" type="slidenum">
              <a:rPr lang="en-US" smtClean="0"/>
              <a:pPr defTabSz="928688"/>
              <a:t>181</a:t>
            </a:fld>
            <a:endParaRPr lang="en-US" smtClean="0"/>
          </a:p>
        </p:txBody>
      </p:sp>
      <p:sp>
        <p:nvSpPr>
          <p:cNvPr id="214019" name="Rectangle 2"/>
          <p:cNvSpPr>
            <a:spLocks noGrp="1" noRot="1" noChangeAspect="1" noChangeArrowheads="1" noTextEdit="1"/>
          </p:cNvSpPr>
          <p:nvPr>
            <p:ph type="sldImg"/>
          </p:nvPr>
        </p:nvSpPr>
        <p:spPr>
          <a:xfrm>
            <a:off x="1398588" y="582613"/>
            <a:ext cx="4060825" cy="3044825"/>
          </a:xfrm>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19728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0972965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fontAlgn="base">
              <a:lnSpc>
                <a:spcPct val="100000"/>
              </a:lnSpc>
              <a:spcBef>
                <a:spcPct val="0"/>
              </a:spcBef>
              <a:spcAft>
                <a:spcPct val="0"/>
              </a:spcAft>
              <a:buClrTx/>
              <a:buSzTx/>
              <a:buFontTx/>
              <a:buNone/>
            </a:pPr>
            <a:fld id="{242959EB-1C55-4581-9F89-8F84A760C8BB}" type="slidenum">
              <a:rPr lang="en-US" sz="1000">
                <a:solidFill>
                  <a:srgbClr val="000000"/>
                </a:solidFill>
                <a:cs typeface="Arial" charset="0"/>
              </a:rPr>
              <a:pPr algn="ctr" fontAlgn="base">
                <a:lnSpc>
                  <a:spcPct val="100000"/>
                </a:lnSpc>
                <a:spcBef>
                  <a:spcPct val="0"/>
                </a:spcBef>
                <a:spcAft>
                  <a:spcPct val="0"/>
                </a:spcAft>
                <a:buClrTx/>
                <a:buSzTx/>
                <a:buFontTx/>
                <a:buNone/>
              </a:pPr>
              <a:t>182</a:t>
            </a:fld>
            <a:endParaRPr lang="en-US" sz="1000">
              <a:solidFill>
                <a:srgbClr val="000000"/>
              </a:solidFill>
              <a:cs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smtClean="0">
              <a:latin typeface="Arial" panose="020B0604020202020204" pitchFamily="34" charset="0"/>
            </a:endParaRPr>
          </a:p>
        </p:txBody>
      </p:sp>
    </p:spTree>
    <p:extLst>
      <p:ext uri="{BB962C8B-B14F-4D97-AF65-F5344CB8AC3E}">
        <p14:creationId xmlns:p14="http://schemas.microsoft.com/office/powerpoint/2010/main" val="2257558768"/>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solidFill>
                  <a:srgbClr val="000000"/>
                </a:solidFill>
                <a:cs typeface="Arial" panose="020B0604020202020204" pitchFamily="34" charset="0"/>
              </a:rPr>
              <a:pPr>
                <a:lnSpc>
                  <a:spcPct val="100000"/>
                </a:lnSpc>
                <a:spcBef>
                  <a:spcPct val="0"/>
                </a:spcBef>
                <a:buClrTx/>
                <a:buSzTx/>
                <a:buFontTx/>
                <a:buNone/>
              </a:pPr>
              <a:t>183</a:t>
            </a:fld>
            <a:endParaRPr lang="en-US" altLang="en-US" sz="1000" smtClean="0">
              <a:solidFill>
                <a:srgbClr val="000000"/>
              </a:solidFill>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695746120"/>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solidFill>
                  <a:srgbClr val="000000"/>
                </a:solidFill>
                <a:cs typeface="Arial" panose="020B0604020202020204" pitchFamily="34" charset="0"/>
              </a:rPr>
              <a:pPr>
                <a:lnSpc>
                  <a:spcPct val="100000"/>
                </a:lnSpc>
                <a:spcBef>
                  <a:spcPct val="0"/>
                </a:spcBef>
                <a:buClrTx/>
                <a:buSzTx/>
                <a:buFontTx/>
                <a:buNone/>
              </a:pPr>
              <a:t>184</a:t>
            </a:fld>
            <a:endParaRPr lang="en-US" altLang="en-US" sz="1000" smtClean="0">
              <a:solidFill>
                <a:srgbClr val="000000"/>
              </a:solidFill>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707129727"/>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solidFill>
                  <a:srgbClr val="000000"/>
                </a:solidFill>
                <a:cs typeface="Arial" panose="020B0604020202020204" pitchFamily="34" charset="0"/>
              </a:rPr>
              <a:pPr>
                <a:lnSpc>
                  <a:spcPct val="100000"/>
                </a:lnSpc>
                <a:spcBef>
                  <a:spcPct val="0"/>
                </a:spcBef>
                <a:buClrTx/>
                <a:buSzTx/>
                <a:buFontTx/>
                <a:buNone/>
              </a:pPr>
              <a:t>185</a:t>
            </a:fld>
            <a:endParaRPr lang="en-US" altLang="en-US" sz="1000" smtClean="0">
              <a:solidFill>
                <a:srgbClr val="000000"/>
              </a:solidFill>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71422228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solidFill>
                  <a:srgbClr val="000000"/>
                </a:solidFill>
                <a:cs typeface="Arial" panose="020B0604020202020204" pitchFamily="34" charset="0"/>
              </a:rPr>
              <a:pPr>
                <a:lnSpc>
                  <a:spcPct val="100000"/>
                </a:lnSpc>
                <a:spcBef>
                  <a:spcPct val="0"/>
                </a:spcBef>
                <a:buClrTx/>
                <a:buSzTx/>
                <a:buFontTx/>
                <a:buNone/>
              </a:pPr>
              <a:t>186</a:t>
            </a:fld>
            <a:endParaRPr lang="en-US" altLang="en-US" sz="1000" smtClean="0">
              <a:solidFill>
                <a:srgbClr val="000000"/>
              </a:solidFill>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768621556"/>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187</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916792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188</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4372581"/>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189</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207420121"/>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190</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18761044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192</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5495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18</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209706629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193</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442681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20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771899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52447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21</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90914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22</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3701864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23</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2303019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056359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25</a:t>
            </a:fld>
            <a:endParaRPr lang="en-US" smtClean="0"/>
          </a:p>
        </p:txBody>
      </p:sp>
    </p:spTree>
    <p:extLst>
      <p:ext uri="{BB962C8B-B14F-4D97-AF65-F5344CB8AC3E}">
        <p14:creationId xmlns:p14="http://schemas.microsoft.com/office/powerpoint/2010/main" val="3395336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26</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243680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27</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98717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28</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357713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71883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85184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2051263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953278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6C16CFD7-27EF-44EF-A68B-2C1547EF33F3}" type="slidenum">
              <a:rPr lang="en-US" smtClean="0">
                <a:solidFill>
                  <a:srgbClr val="000000"/>
                </a:solidFill>
              </a:rPr>
              <a:pPr>
                <a:defRPr/>
              </a:pPr>
              <a:t>33</a:t>
            </a:fld>
            <a:endParaRPr lang="en-US" dirty="0" smtClean="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485347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42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469845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43</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01056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80540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9701135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8054052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703618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231791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86752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solidFill>
                  <a:srgbClr val="000000"/>
                </a:solidFill>
              </a:rPr>
              <a:pPr/>
              <a:t>4</a:t>
            </a:fld>
            <a:endParaRPr lang="en-US" smtClean="0">
              <a:solidFill>
                <a:srgbClr val="000000"/>
              </a:solidFill>
            </a:endParaRPr>
          </a:p>
        </p:txBody>
      </p:sp>
    </p:spTree>
    <p:extLst>
      <p:ext uri="{BB962C8B-B14F-4D97-AF65-F5344CB8AC3E}">
        <p14:creationId xmlns:p14="http://schemas.microsoft.com/office/powerpoint/2010/main" val="24480643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51</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60606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sldNum" sz="quarter" idx="5"/>
          </p:nvPr>
        </p:nvSpPr>
        <p:spPr>
          <a:xfrm>
            <a:off x="3022935" y="9059539"/>
            <a:ext cx="678332" cy="2479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E5A31CDB-2F51-446C-9F5C-F906A36CD1F6}" type="slidenum">
              <a:rPr lang="en-US" altLang="en-US" smtClean="0">
                <a:solidFill>
                  <a:srgbClr val="000000"/>
                </a:solidFill>
              </a:rPr>
              <a:pPr/>
              <a:t>52</a:t>
            </a:fld>
            <a:endParaRPr lang="en-US" altLang="en-US" smtClean="0">
              <a:solidFill>
                <a:srgbClr val="000000"/>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40477387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type="sldNum" sz="quarter" idx="5"/>
          </p:nvPr>
        </p:nvSpPr>
        <p:spPr>
          <a:noFill/>
        </p:spPr>
        <p:txBody>
          <a:bodyPr/>
          <a:lstStyle/>
          <a:p>
            <a:fld id="{E5CF3DC5-9D80-49B2-8931-DE4031AA81CF}" type="slidenum">
              <a:rPr lang="en-US" smtClean="0"/>
              <a:pPr/>
              <a:t>53</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134722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54</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0808819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55</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046006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5399"/>
            <a:ext cx="690778" cy="249412"/>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57</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910953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58</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959275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59</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0947216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60</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5303691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61</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dirty="0" smtClean="0"/>
          </a:p>
        </p:txBody>
      </p:sp>
    </p:spTree>
    <p:extLst>
      <p:ext uri="{BB962C8B-B14F-4D97-AF65-F5344CB8AC3E}">
        <p14:creationId xmlns:p14="http://schemas.microsoft.com/office/powerpoint/2010/main" val="3337225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5</a:t>
            </a:fld>
            <a:endParaRPr lang="en-US" smtClean="0"/>
          </a:p>
        </p:txBody>
      </p:sp>
    </p:spTree>
    <p:extLst>
      <p:ext uri="{BB962C8B-B14F-4D97-AF65-F5344CB8AC3E}">
        <p14:creationId xmlns:p14="http://schemas.microsoft.com/office/powerpoint/2010/main" val="20462740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023576" y="8848380"/>
            <a:ext cx="676988" cy="246167"/>
          </a:xfrm>
        </p:spPr>
        <p:txBody>
          <a:bodyPr/>
          <a:lstStyle/>
          <a:p>
            <a:pPr defTabSz="909375">
              <a:defRPr/>
            </a:pPr>
            <a:fld id="{3711D1C8-0BB5-4546-B0DE-9FAB346B6C05}" type="slidenum">
              <a:rPr lang="en-US" smtClean="0"/>
              <a:pPr defTabSz="909375">
                <a:defRPr/>
              </a:pPr>
              <a:t>62</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397330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64</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7306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65</a:t>
            </a:fld>
            <a:endParaRPr lang="en-US" smtClean="0"/>
          </a:p>
        </p:txBody>
      </p:sp>
    </p:spTree>
    <p:extLst>
      <p:ext uri="{BB962C8B-B14F-4D97-AF65-F5344CB8AC3E}">
        <p14:creationId xmlns:p14="http://schemas.microsoft.com/office/powerpoint/2010/main" val="15604325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66</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576816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67</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359070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68</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27268837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69</a:t>
            </a:fld>
            <a:endParaRPr lang="en-US" noProof="0" dirty="0"/>
          </a:p>
        </p:txBody>
      </p:sp>
    </p:spTree>
    <p:extLst>
      <p:ext uri="{BB962C8B-B14F-4D97-AF65-F5344CB8AC3E}">
        <p14:creationId xmlns:p14="http://schemas.microsoft.com/office/powerpoint/2010/main" val="30480588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70</a:t>
            </a:fld>
            <a:endParaRPr lang="en-US" noProof="0" dirty="0"/>
          </a:p>
        </p:txBody>
      </p:sp>
    </p:spTree>
    <p:extLst>
      <p:ext uri="{BB962C8B-B14F-4D97-AF65-F5344CB8AC3E}">
        <p14:creationId xmlns:p14="http://schemas.microsoft.com/office/powerpoint/2010/main" val="17951534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71</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620292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21164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6</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073379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73</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2361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74</a:t>
            </a:fld>
            <a:endParaRPr lang="en-US" noProof="0" dirty="0"/>
          </a:p>
        </p:txBody>
      </p:sp>
    </p:spTree>
    <p:extLst>
      <p:ext uri="{BB962C8B-B14F-4D97-AF65-F5344CB8AC3E}">
        <p14:creationId xmlns:p14="http://schemas.microsoft.com/office/powerpoint/2010/main" val="12025553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75</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871578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79513" y="695325"/>
            <a:ext cx="4651375" cy="3487738"/>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5721651-C618-4989-BD9A-C51CDEA22A0A}" type="slidenum">
              <a:rPr lang="en-US" noProof="0" smtClean="0"/>
              <a:pPr/>
              <a:t>76</a:t>
            </a:fld>
            <a:endParaRPr lang="en-US" noProof="0" dirty="0"/>
          </a:p>
        </p:txBody>
      </p:sp>
    </p:spTree>
    <p:extLst>
      <p:ext uri="{BB962C8B-B14F-4D97-AF65-F5344CB8AC3E}">
        <p14:creationId xmlns:p14="http://schemas.microsoft.com/office/powerpoint/2010/main" val="38767073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77</a:t>
            </a:fld>
            <a:endParaRPr lang="en-US" noProof="0" dirty="0"/>
          </a:p>
        </p:txBody>
      </p:sp>
    </p:spTree>
    <p:extLst>
      <p:ext uri="{BB962C8B-B14F-4D97-AF65-F5344CB8AC3E}">
        <p14:creationId xmlns:p14="http://schemas.microsoft.com/office/powerpoint/2010/main" val="41111996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085167" y="9046678"/>
            <a:ext cx="690779" cy="248133"/>
          </a:xfrm>
        </p:spPr>
        <p:txBody>
          <a:bodyPr/>
          <a:lstStyle/>
          <a:p>
            <a:pPr>
              <a:defRPr/>
            </a:pPr>
            <a:fld id="{D16B205B-5CAC-4CDE-BC3B-EC6CDB61437F}" type="slidenum">
              <a:rPr lang="en-US" smtClean="0"/>
              <a:pPr>
                <a:defRPr/>
              </a:pPr>
              <a:t>78</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23822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9474714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85168" y="9046680"/>
            <a:ext cx="690779" cy="248133"/>
          </a:xfrm>
        </p:spPr>
        <p:txBody>
          <a:bodyPr/>
          <a:lstStyle/>
          <a:p>
            <a:pPr>
              <a:defRPr/>
            </a:pPr>
            <a:fld id="{13477895-592F-4D1B-9D08-B8F915A07ED7}" type="slidenum">
              <a:rPr lang="en-US" smtClean="0">
                <a:solidFill>
                  <a:srgbClr val="000000"/>
                </a:solidFill>
              </a:rPr>
              <a:pPr>
                <a:defRPr/>
              </a:pPr>
              <a:t>80</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06488" y="698500"/>
            <a:ext cx="4646612" cy="3486150"/>
          </a:xfrm>
          <a:ln w="12700"/>
        </p:spPr>
      </p:sp>
      <p:sp>
        <p:nvSpPr>
          <p:cNvPr id="217092"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12905045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85168" y="9046680"/>
            <a:ext cx="690779" cy="248133"/>
          </a:xfrm>
        </p:spPr>
        <p:txBody>
          <a:bodyPr/>
          <a:lstStyle/>
          <a:p>
            <a:pPr>
              <a:defRPr/>
            </a:pPr>
            <a:fld id="{CA22429F-497C-4787-B0C5-F4E8A801F656}" type="slidenum">
              <a:rPr lang="en-US" smtClean="0">
                <a:solidFill>
                  <a:srgbClr val="000000"/>
                </a:solidFill>
              </a:rPr>
              <a:pPr>
                <a:defRPr/>
              </a:pPr>
              <a:t>81</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06488" y="698500"/>
            <a:ext cx="4646612" cy="3486150"/>
          </a:xfrm>
          <a:ln w="12700"/>
        </p:spPr>
      </p:sp>
      <p:sp>
        <p:nvSpPr>
          <p:cNvPr id="218116"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13233342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82</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3504239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7</a:t>
            </a:fld>
            <a:endParaRPr lang="en-US" smtClean="0"/>
          </a:p>
        </p:txBody>
      </p:sp>
    </p:spTree>
    <p:extLst>
      <p:ext uri="{BB962C8B-B14F-4D97-AF65-F5344CB8AC3E}">
        <p14:creationId xmlns:p14="http://schemas.microsoft.com/office/powerpoint/2010/main" val="22802824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83</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395318437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84</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418603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4365" y="9047163"/>
            <a:ext cx="704850" cy="247650"/>
          </a:xfrm>
        </p:spPr>
        <p:txBody>
          <a:bodyPr/>
          <a:lstStyle/>
          <a:p>
            <a:pPr defTabSz="930180">
              <a:defRPr/>
            </a:pPr>
            <a:fld id="{15A7F7DB-3A93-4CAB-8AF3-CD35918FB945}" type="slidenum">
              <a:rPr lang="en-US" smtClean="0"/>
              <a:pPr defTabSz="930180">
                <a:defRPr/>
              </a:pPr>
              <a:t>85</a:t>
            </a:fld>
            <a:endParaRPr lang="en-US" dirty="0" smtClean="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451581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4365" y="9047163"/>
            <a:ext cx="704850" cy="247650"/>
          </a:xfrm>
        </p:spPr>
        <p:txBody>
          <a:bodyPr/>
          <a:lstStyle/>
          <a:p>
            <a:pPr defTabSz="930180">
              <a:defRPr/>
            </a:pPr>
            <a:fld id="{15A7F7DB-3A93-4CAB-8AF3-CD35918FB945}" type="slidenum">
              <a:rPr lang="en-US" smtClean="0"/>
              <a:pPr defTabSz="930180">
                <a:defRPr/>
              </a:pPr>
              <a:t>86</a:t>
            </a:fld>
            <a:endParaRPr lang="en-US" dirty="0" smtClean="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3269503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87</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500770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1D9C1838-327D-46D6-B97B-476B08F7A1E4}" type="slidenum">
              <a:rPr lang="en-US"/>
              <a:pPr/>
              <a:t>88</a:t>
            </a:fld>
            <a:endParaRPr lang="en-US" dirty="0"/>
          </a:p>
        </p:txBody>
      </p:sp>
      <p:sp>
        <p:nvSpPr>
          <p:cNvPr id="1966082" name="Rectangle 2"/>
          <p:cNvSpPr>
            <a:spLocks noGrp="1" noRot="1" noChangeAspect="1" noChangeArrowheads="1" noTextEdit="1"/>
          </p:cNvSpPr>
          <p:nvPr>
            <p:ph type="sldImg"/>
          </p:nvPr>
        </p:nvSpPr>
        <p:spPr>
          <a:ln/>
        </p:spPr>
      </p:sp>
      <p:sp>
        <p:nvSpPr>
          <p:cNvPr id="196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205895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89</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66452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90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3043401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6161597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6" y="9000269"/>
            <a:ext cx="692032" cy="246860"/>
          </a:xfrm>
          <a:noFill/>
        </p:spPr>
        <p:txBody>
          <a:bodyPr/>
          <a:lstStyle/>
          <a:p>
            <a:pPr defTabSz="928787"/>
            <a:fld id="{30532359-0848-4907-AD08-97107569C8AF}" type="slidenum">
              <a:rPr lang="en-US" smtClean="0"/>
              <a:pPr defTabSz="928787"/>
              <a:t>92</a:t>
            </a:fld>
            <a:endParaRPr lang="en-US" dirty="0" smtClean="0"/>
          </a:p>
        </p:txBody>
      </p:sp>
      <p:sp>
        <p:nvSpPr>
          <p:cNvPr id="6147" name="Slide Image Placeholder 1"/>
          <p:cNvSpPr>
            <a:spLocks noGrp="1" noRot="1" noChangeAspect="1" noTextEdit="1"/>
          </p:cNvSpPr>
          <p:nvPr>
            <p:ph type="sldImg"/>
          </p:nvPr>
        </p:nvSpPr>
        <p:spPr>
          <a:xfrm>
            <a:off x="1123950" y="695325"/>
            <a:ext cx="4622800" cy="3467100"/>
          </a:xfrm>
          <a:ln w="12700"/>
        </p:spPr>
      </p:sp>
      <p:sp>
        <p:nvSpPr>
          <p:cNvPr id="6148"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837165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8</a:t>
            </a:fld>
            <a:endParaRPr lang="en-US" smtClean="0"/>
          </a:p>
        </p:txBody>
      </p:sp>
    </p:spTree>
    <p:extLst>
      <p:ext uri="{BB962C8B-B14F-4D97-AF65-F5344CB8AC3E}">
        <p14:creationId xmlns:p14="http://schemas.microsoft.com/office/powerpoint/2010/main" val="5015331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90766" y="9000269"/>
            <a:ext cx="692032" cy="246860"/>
          </a:xfrm>
          <a:noFill/>
        </p:spPr>
        <p:txBody>
          <a:bodyPr/>
          <a:lstStyle/>
          <a:p>
            <a:pPr defTabSz="928787"/>
            <a:fld id="{5363ED84-0AC9-4C9B-ACEC-9A440EC97352}" type="slidenum">
              <a:rPr lang="en-US" smtClean="0"/>
              <a:pPr defTabSz="928787"/>
              <a:t>93</a:t>
            </a:fld>
            <a:endParaRPr lang="en-US" dirty="0" smtClean="0"/>
          </a:p>
        </p:txBody>
      </p:sp>
      <p:sp>
        <p:nvSpPr>
          <p:cNvPr id="7171" name="Slide Image Placeholder 1"/>
          <p:cNvSpPr>
            <a:spLocks noGrp="1" noRot="1" noChangeAspect="1" noTextEdit="1"/>
          </p:cNvSpPr>
          <p:nvPr>
            <p:ph type="sldImg"/>
          </p:nvPr>
        </p:nvSpPr>
        <p:spPr>
          <a:xfrm>
            <a:off x="1123950" y="695325"/>
            <a:ext cx="4622800" cy="3467100"/>
          </a:xfrm>
          <a:ln w="12700"/>
        </p:spPr>
      </p:sp>
      <p:sp>
        <p:nvSpPr>
          <p:cNvPr id="7172"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4274942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94</a:t>
            </a:fld>
            <a:endParaRPr lang="en-US"/>
          </a:p>
        </p:txBody>
      </p:sp>
    </p:spTree>
    <p:extLst>
      <p:ext uri="{BB962C8B-B14F-4D97-AF65-F5344CB8AC3E}">
        <p14:creationId xmlns:p14="http://schemas.microsoft.com/office/powerpoint/2010/main" val="29335044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9768450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96</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8324094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97</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6091903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91701" y="9000751"/>
            <a:ext cx="690226" cy="246380"/>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98</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2517913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p:txBody>
          <a:bodyPr/>
          <a:lstStyle/>
          <a:p>
            <a:pPr defTabSz="930193">
              <a:defRPr/>
            </a:pPr>
            <a:fld id="{E5409AED-8BE0-498A-A844-77320E98B757}" type="slidenum">
              <a:rPr lang="en-US" smtClean="0"/>
              <a:pPr defTabSz="930193">
                <a:defRPr/>
              </a:pPr>
              <a:t>99</a:t>
            </a:fld>
            <a:endParaRPr 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30900208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8283722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28688" fontAlgn="base">
              <a:spcBef>
                <a:spcPct val="0"/>
              </a:spcBef>
              <a:spcAft>
                <a:spcPct val="0"/>
              </a:spcAft>
            </a:pPr>
            <a:fld id="{732837C3-E1F0-46B3-994A-60E0A783194F}" type="slidenum">
              <a:rPr lang="en-US" sz="1000">
                <a:solidFill>
                  <a:srgbClr val="000000"/>
                </a:solidFill>
                <a:latin typeface="Arial" charset="0"/>
                <a:cs typeface="Arial" charset="0"/>
              </a:rPr>
              <a:pPr algn="ctr" defTabSz="928688" fontAlgn="base">
                <a:spcBef>
                  <a:spcPct val="0"/>
                </a:spcBef>
                <a:spcAft>
                  <a:spcPct val="0"/>
                </a:spcAft>
              </a:pPr>
              <a:t>101</a:t>
            </a:fld>
            <a:endParaRPr lang="en-US" sz="1000">
              <a:solidFill>
                <a:srgbClr val="000000"/>
              </a:solidFill>
              <a:latin typeface="Arial" charset="0"/>
              <a:cs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a:buFont typeface="Wingdings" pitchFamily="2" charset="2"/>
              <a:buNone/>
            </a:pPr>
            <a:endParaRPr lang="en-US" sz="2400" smtClean="0"/>
          </a:p>
        </p:txBody>
      </p:sp>
    </p:spTree>
    <p:extLst>
      <p:ext uri="{BB962C8B-B14F-4D97-AF65-F5344CB8AC3E}">
        <p14:creationId xmlns:p14="http://schemas.microsoft.com/office/powerpoint/2010/main" val="209009203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090766" y="9000412"/>
            <a:ext cx="692032" cy="246717"/>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102</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extLst>
      <p:ext uri="{BB962C8B-B14F-4D97-AF65-F5344CB8AC3E}">
        <p14:creationId xmlns:p14="http://schemas.microsoft.com/office/powerpoint/2010/main" val="1114465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9</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62417291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28688"/>
            <a:fld id="{324A1447-8C1B-40F6-B95A-86064C4AA679}" type="slidenum">
              <a:rPr lang="en-US" sz="1000"/>
              <a:pPr algn="ctr" defTabSz="928688"/>
              <a:t>103</a:t>
            </a:fld>
            <a:endParaRPr lang="en-US" sz="10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7606047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104</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3939854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105</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4768260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106</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304757262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107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80060649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108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122152269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9207" y="9000412"/>
            <a:ext cx="695150" cy="246717"/>
          </a:xfrm>
        </p:spPr>
        <p:txBody>
          <a:bodyPr/>
          <a:lstStyle/>
          <a:p>
            <a:pPr defTabSz="928688">
              <a:defRPr/>
            </a:pPr>
            <a:fld id="{30B1B221-73F5-4062-9EC5-65201ECCFD86}" type="slidenum">
              <a:rPr lang="en-US" smtClean="0"/>
              <a:pPr defTabSz="928688">
                <a:defRPr/>
              </a:pPr>
              <a:t>109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4197546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90766" y="8998831"/>
            <a:ext cx="692032" cy="24829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110</a:t>
            </a:fld>
            <a:endParaRPr lang="en-US" sz="1000"/>
          </a:p>
        </p:txBody>
      </p:sp>
      <p:sp>
        <p:nvSpPr>
          <p:cNvPr id="97283" name="Rectangle 2"/>
          <p:cNvSpPr>
            <a:spLocks noGrp="1" noRot="1" noChangeAspect="1" noChangeArrowheads="1" noTextEdit="1"/>
          </p:cNvSpPr>
          <p:nvPr>
            <p:ph type="sldImg"/>
          </p:nvPr>
        </p:nvSpPr>
        <p:spPr>
          <a:xfrm>
            <a:off x="1082675" y="684213"/>
            <a:ext cx="4652963" cy="3490912"/>
          </a:xfrm>
          <a:ln/>
        </p:spPr>
      </p:sp>
      <p:sp>
        <p:nvSpPr>
          <p:cNvPr id="97284" name="Rectangle 3"/>
          <p:cNvSpPr>
            <a:spLocks noGrp="1" noChangeArrowheads="1"/>
          </p:cNvSpPr>
          <p:nvPr>
            <p:ph type="body" idx="1"/>
          </p:nvPr>
        </p:nvSpPr>
        <p:spPr>
          <a:xfrm>
            <a:off x="899330" y="4402943"/>
            <a:ext cx="5023468" cy="417520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25861162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111</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567805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112</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52324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95000"/>
                    <a:lumOff val="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1"/>
          </p:nvPr>
        </p:nvSpPr>
        <p:spPr>
          <a:xfrm>
            <a:off x="247650" y="6638924"/>
            <a:ext cx="3495675" cy="219075"/>
          </a:xfrm>
        </p:spPr>
        <p:txBody>
          <a:bodyPr anchor="ctr"/>
          <a:lstStyle>
            <a:lvl1pPr marL="0" indent="0">
              <a:buNone/>
              <a:defRPr sz="900"/>
            </a:lvl1pPr>
            <a:lvl2pPr marL="0" indent="0">
              <a:buNone/>
              <a:defRPr sz="900"/>
            </a:lvl2pPr>
            <a:lvl3pPr marL="914400" indent="0">
              <a:buNone/>
              <a:defRPr sz="900"/>
            </a:lvl3pPr>
            <a:lvl4pPr marL="1257300" indent="0">
              <a:buNone/>
              <a:defRPr sz="900"/>
            </a:lvl4pPr>
            <a:lvl5pPr marL="1828800" indent="0">
              <a:buNone/>
              <a:defRPr sz="900"/>
            </a:lvl5pPr>
          </a:lstStyle>
          <a:p>
            <a:pPr lvl="0"/>
            <a:r>
              <a:rPr lang="en-US" smtClean="0"/>
              <a:t>Click to edit Master text styles</a:t>
            </a:r>
          </a:p>
        </p:txBody>
      </p:sp>
    </p:spTree>
    <p:extLst>
      <p:ext uri="{BB962C8B-B14F-4D97-AF65-F5344CB8AC3E}">
        <p14:creationId xmlns:p14="http://schemas.microsoft.com/office/powerpoint/2010/main" val="27246323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agramm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6" name="Rechteck 5"/>
          <p:cNvSpPr/>
          <p:nvPr userDrawn="1"/>
        </p:nvSpPr>
        <p:spPr>
          <a:xfrm>
            <a:off x="7077430" y="1489148"/>
            <a:ext cx="1800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7" name="Rechteck 6"/>
          <p:cNvSpPr/>
          <p:nvPr userDrawn="1"/>
        </p:nvSpPr>
        <p:spPr>
          <a:xfrm>
            <a:off x="230400" y="1488000"/>
            <a:ext cx="6696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1"/>
    </p:custDataLst>
    <p:extLst>
      <p:ext uri="{BB962C8B-B14F-4D97-AF65-F5344CB8AC3E}">
        <p14:creationId xmlns:p14="http://schemas.microsoft.com/office/powerpoint/2010/main" val="146231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9" y="1438937"/>
            <a:ext cx="8569325" cy="4842000"/>
          </a:xfrm>
        </p:spPr>
        <p:txBody>
          <a:bodyPr/>
          <a:lstStyle>
            <a:lvl1pPr marL="350091" indent="-342891">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6725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3" r:id="rId13"/>
    <p:sldLayoutId id="2147485444" r:id="rId14"/>
    <p:sldLayoutId id="2147485446" r:id="rId15"/>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00.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87.xml"/><Relationship Id="rId1" Type="http://schemas.openxmlformats.org/officeDocument/2006/relationships/slideLayout" Target="../slideLayouts/slideLayout6.xml"/><Relationship Id="rId4" Type="http://schemas.openxmlformats.org/officeDocument/2006/relationships/image" Target="../media/image84.gif"/></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7.xml"/><Relationship Id="rId1" Type="http://schemas.openxmlformats.org/officeDocument/2006/relationships/vmlDrawing" Target="../drawings/vmlDrawing69.vml"/><Relationship Id="rId6" Type="http://schemas.openxmlformats.org/officeDocument/2006/relationships/hyperlink" Target="http://www.uscourts.gov/uscourts/Statistics/BankruptcyStatistics/BankruptcyFilings/2013/0913_f2q.pdf" TargetMode="External"/><Relationship Id="rId5" Type="http://schemas.openxmlformats.org/officeDocument/2006/relationships/image" Target="../media/image85.emf"/><Relationship Id="rId4" Type="http://schemas.openxmlformats.org/officeDocument/2006/relationships/oleObject" Target="../embeddings/oleObject70.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89.xml"/><Relationship Id="rId7" Type="http://schemas.openxmlformats.org/officeDocument/2006/relationships/hyperlink" Target="http://news.uscourts.gov/" TargetMode="External"/><Relationship Id="rId2" Type="http://schemas.openxmlformats.org/officeDocument/2006/relationships/slideLayout" Target="../slideLayouts/slideLayout7.xml"/><Relationship Id="rId1" Type="http://schemas.openxmlformats.org/officeDocument/2006/relationships/vmlDrawing" Target="../drawings/vmlDrawing70.vml"/><Relationship Id="rId6" Type="http://schemas.openxmlformats.org/officeDocument/2006/relationships/hyperlink" Target="http://www.abiworld.org/AM/AMTemplate.cfm?Section=Home&amp;TEMPLATE=/CM/ContentDisplay.cfm&amp;CONTENTID=61633" TargetMode="External"/><Relationship Id="rId5" Type="http://schemas.openxmlformats.org/officeDocument/2006/relationships/image" Target="../media/image86.emf"/><Relationship Id="rId4" Type="http://schemas.openxmlformats.org/officeDocument/2006/relationships/oleObject" Target="../embeddings/oleObject71.bin"/></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7.xml"/><Relationship Id="rId1" Type="http://schemas.openxmlformats.org/officeDocument/2006/relationships/vmlDrawing" Target="../drawings/vmlDrawing71.vml"/><Relationship Id="rId6" Type="http://schemas.openxmlformats.org/officeDocument/2006/relationships/hyperlink" Target="http://www.bls.gov/news.release/cewbd.t08.htm" TargetMode="External"/><Relationship Id="rId5" Type="http://schemas.openxmlformats.org/officeDocument/2006/relationships/image" Target="../media/image87.emf"/><Relationship Id="rId4" Type="http://schemas.openxmlformats.org/officeDocument/2006/relationships/oleObject" Target="../embeddings/oleObject72.bin"/></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7.xml"/><Relationship Id="rId1" Type="http://schemas.openxmlformats.org/officeDocument/2006/relationships/vmlDrawing" Target="../drawings/vmlDrawing72.vml"/><Relationship Id="rId6" Type="http://schemas.openxmlformats.org/officeDocument/2006/relationships/hyperlink" Target="http://www.census.gov/construction/c30/c30index.html" TargetMode="External"/><Relationship Id="rId5" Type="http://schemas.openxmlformats.org/officeDocument/2006/relationships/image" Target="../media/image88.emf"/><Relationship Id="rId4" Type="http://schemas.openxmlformats.org/officeDocument/2006/relationships/oleObject" Target="../embeddings/oleObject73.bin"/></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vmlDrawing" Target="../drawings/vmlDrawing73.vml"/><Relationship Id="rId6" Type="http://schemas.openxmlformats.org/officeDocument/2006/relationships/hyperlink" Target="http://www.census.gov/construction/c30/c30index.html" TargetMode="External"/><Relationship Id="rId5" Type="http://schemas.openxmlformats.org/officeDocument/2006/relationships/image" Target="../media/image89.emf"/><Relationship Id="rId4" Type="http://schemas.openxmlformats.org/officeDocument/2006/relationships/oleObject" Target="../embeddings/oleObject74.bin"/></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6.xml"/><Relationship Id="rId1" Type="http://schemas.openxmlformats.org/officeDocument/2006/relationships/vmlDrawing" Target="../drawings/vmlDrawing74.vml"/><Relationship Id="rId6" Type="http://schemas.openxmlformats.org/officeDocument/2006/relationships/hyperlink" Target="http://www.census.gov/construction/c30/c30index.html" TargetMode="External"/><Relationship Id="rId5" Type="http://schemas.openxmlformats.org/officeDocument/2006/relationships/image" Target="../media/image90.emf"/><Relationship Id="rId4" Type="http://schemas.openxmlformats.org/officeDocument/2006/relationships/oleObject" Target="../embeddings/oleObject75.bin"/></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xml"/><Relationship Id="rId1" Type="http://schemas.openxmlformats.org/officeDocument/2006/relationships/vmlDrawing" Target="../drawings/vmlDrawing75.vml"/><Relationship Id="rId6" Type="http://schemas.openxmlformats.org/officeDocument/2006/relationships/hyperlink" Target="http://www.census.gov/construction/c30/c30index.html" TargetMode="External"/><Relationship Id="rId5" Type="http://schemas.openxmlformats.org/officeDocument/2006/relationships/image" Target="../media/image91.emf"/><Relationship Id="rId4" Type="http://schemas.openxmlformats.org/officeDocument/2006/relationships/oleObject" Target="../embeddings/oleObject76.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10.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vmlDrawing" Target="../drawings/vmlDrawing76.vml"/><Relationship Id="rId6" Type="http://schemas.openxmlformats.org/officeDocument/2006/relationships/hyperlink" Target="http://www.census.gov/construction/c30/historical_data.html" TargetMode="External"/><Relationship Id="rId5" Type="http://schemas.openxmlformats.org/officeDocument/2006/relationships/image" Target="../media/image93.emf"/><Relationship Id="rId4" Type="http://schemas.openxmlformats.org/officeDocument/2006/relationships/oleObject" Target="../embeddings/oleObject77.bin"/></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6.xml"/><Relationship Id="rId1" Type="http://schemas.openxmlformats.org/officeDocument/2006/relationships/vmlDrawing" Target="../drawings/vmlDrawing77.vml"/><Relationship Id="rId5" Type="http://schemas.openxmlformats.org/officeDocument/2006/relationships/image" Target="../media/image81.emf"/><Relationship Id="rId4" Type="http://schemas.openxmlformats.org/officeDocument/2006/relationships/oleObject" Target="../embeddings/oleObject78.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7.xml"/><Relationship Id="rId1" Type="http://schemas.openxmlformats.org/officeDocument/2006/relationships/vmlDrawing" Target="../drawings/vmlDrawing78.vml"/><Relationship Id="rId6" Type="http://schemas.openxmlformats.org/officeDocument/2006/relationships/image" Target="../media/image94.emf"/><Relationship Id="rId5" Type="http://schemas.openxmlformats.org/officeDocument/2006/relationships/oleObject" Target="../embeddings/oleObject79.bin"/><Relationship Id="rId4" Type="http://schemas.openxmlformats.org/officeDocument/2006/relationships/hyperlink" Target="http://data.bls.gov/" TargetMode="Externa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7.xml"/><Relationship Id="rId1" Type="http://schemas.openxmlformats.org/officeDocument/2006/relationships/vmlDrawing" Target="../drawings/vmlDrawing79.vml"/><Relationship Id="rId5" Type="http://schemas.openxmlformats.org/officeDocument/2006/relationships/image" Target="../media/image95.emf"/><Relationship Id="rId4" Type="http://schemas.openxmlformats.org/officeDocument/2006/relationships/oleObject" Target="../embeddings/oleObject80.bin"/></Relationships>
</file>

<file path=ppt/slides/_rels/slide1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7.xml"/><Relationship Id="rId1" Type="http://schemas.openxmlformats.org/officeDocument/2006/relationships/vmlDrawing" Target="../drawings/vmlDrawing80.vml"/><Relationship Id="rId6" Type="http://schemas.openxmlformats.org/officeDocument/2006/relationships/hyperlink" Target="http://www.census.gov/manufacturing/m3/" TargetMode="External"/><Relationship Id="rId5" Type="http://schemas.openxmlformats.org/officeDocument/2006/relationships/image" Target="../media/image96.emf"/><Relationship Id="rId4" Type="http://schemas.openxmlformats.org/officeDocument/2006/relationships/oleObject" Target="../embeddings/oleObject81.bin"/></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6.xml"/><Relationship Id="rId1" Type="http://schemas.openxmlformats.org/officeDocument/2006/relationships/vmlDrawing" Target="../drawings/vmlDrawing81.vml"/><Relationship Id="rId6" Type="http://schemas.openxmlformats.org/officeDocument/2006/relationships/hyperlink" Target="http://www.census.gov/manufacturing/m3/" TargetMode="External"/><Relationship Id="rId5" Type="http://schemas.openxmlformats.org/officeDocument/2006/relationships/image" Target="../media/image97.emf"/><Relationship Id="rId4" Type="http://schemas.openxmlformats.org/officeDocument/2006/relationships/oleObject" Target="../embeddings/oleObject82.bin"/></Relationships>
</file>

<file path=ppt/slides/_rels/slide118.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6.xml"/><Relationship Id="rId1" Type="http://schemas.openxmlformats.org/officeDocument/2006/relationships/vmlDrawing" Target="../drawings/vmlDrawing82.vml"/><Relationship Id="rId6" Type="http://schemas.openxmlformats.org/officeDocument/2006/relationships/hyperlink" Target="http://www.ism.ws/ismreport/mfgrob.cfm" TargetMode="External"/><Relationship Id="rId5" Type="http://schemas.openxmlformats.org/officeDocument/2006/relationships/image" Target="../media/image98.emf"/><Relationship Id="rId4" Type="http://schemas.openxmlformats.org/officeDocument/2006/relationships/oleObject" Target="../embeddings/oleObject8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6.xml"/><Relationship Id="rId1" Type="http://schemas.openxmlformats.org/officeDocument/2006/relationships/slideLayout" Target="../slideLayouts/slideLayout7.xml"/><Relationship Id="rId4" Type="http://schemas.openxmlformats.org/officeDocument/2006/relationships/hyperlink" Target="http://www.federalreserve.gov/releases/g17/ipdisk/ip_sa.txt" TargetMode="Externa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07.xml"/><Relationship Id="rId7" Type="http://schemas.openxmlformats.org/officeDocument/2006/relationships/hyperlink" Target="http://www.federalreserve.gov/releases/g17/Current/default.htm" TargetMode="External"/><Relationship Id="rId2" Type="http://schemas.openxmlformats.org/officeDocument/2006/relationships/slideLayout" Target="../slideLayouts/slideLayout7.xml"/><Relationship Id="rId1" Type="http://schemas.openxmlformats.org/officeDocument/2006/relationships/vmlDrawing" Target="../drawings/vmlDrawing83.vml"/><Relationship Id="rId6" Type="http://schemas.openxmlformats.org/officeDocument/2006/relationships/image" Target="../media/image99.emf"/><Relationship Id="rId5" Type="http://schemas.openxmlformats.org/officeDocument/2006/relationships/oleObject" Target="../embeddings/oleObject84.bin"/><Relationship Id="rId4" Type="http://schemas.openxmlformats.org/officeDocument/2006/relationships/audio" Target="../media/audio1.wav"/></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6.xml"/><Relationship Id="rId1" Type="http://schemas.openxmlformats.org/officeDocument/2006/relationships/vmlDrawing" Target="../drawings/vmlDrawing84.vml"/><Relationship Id="rId5" Type="http://schemas.openxmlformats.org/officeDocument/2006/relationships/image" Target="../media/image100.emf"/><Relationship Id="rId4" Type="http://schemas.openxmlformats.org/officeDocument/2006/relationships/oleObject" Target="../embeddings/oleObject85.bin"/></Relationships>
</file>

<file path=ppt/slides/_rels/slide1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6.xml"/><Relationship Id="rId1" Type="http://schemas.openxmlformats.org/officeDocument/2006/relationships/vmlDrawing" Target="../drawings/vmlDrawing85.vml"/><Relationship Id="rId4" Type="http://schemas.openxmlformats.org/officeDocument/2006/relationships/image" Target="../media/image101.emf"/></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6.xml"/><Relationship Id="rId1" Type="http://schemas.openxmlformats.org/officeDocument/2006/relationships/vmlDrawing" Target="../drawings/vmlDrawing86.vml"/><Relationship Id="rId4" Type="http://schemas.openxmlformats.org/officeDocument/2006/relationships/image" Target="../media/image102.emf"/></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0.xml"/><Relationship Id="rId7" Type="http://schemas.openxmlformats.org/officeDocument/2006/relationships/image" Target="../media/image104.jpeg"/><Relationship Id="rId2" Type="http://schemas.openxmlformats.org/officeDocument/2006/relationships/slideLayout" Target="../slideLayouts/slideLayout7.xml"/><Relationship Id="rId1" Type="http://schemas.openxmlformats.org/officeDocument/2006/relationships/vmlDrawing" Target="../drawings/vmlDrawing87.vml"/><Relationship Id="rId6" Type="http://schemas.openxmlformats.org/officeDocument/2006/relationships/image" Target="../media/image103.emf"/><Relationship Id="rId5" Type="http://schemas.openxmlformats.org/officeDocument/2006/relationships/oleObject" Target="../embeddings/oleObject88.bin"/><Relationship Id="rId4" Type="http://schemas.openxmlformats.org/officeDocument/2006/relationships/hyperlink" Target="http://data.bls.gov/" TargetMode="External"/></Relationships>
</file>

<file path=ppt/slides/_rels/slide1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7.xml"/><Relationship Id="rId1" Type="http://schemas.openxmlformats.org/officeDocument/2006/relationships/vmlDrawing" Target="../drawings/vmlDrawing88.vml"/><Relationship Id="rId5" Type="http://schemas.openxmlformats.org/officeDocument/2006/relationships/image" Target="../media/image105.emf"/><Relationship Id="rId4" Type="http://schemas.openxmlformats.org/officeDocument/2006/relationships/oleObject" Target="../embeddings/oleObject89.bin"/></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6.xml"/><Relationship Id="rId1" Type="http://schemas.openxmlformats.org/officeDocument/2006/relationships/vmlDrawing" Target="../drawings/vmlDrawing89.vml"/><Relationship Id="rId5" Type="http://schemas.openxmlformats.org/officeDocument/2006/relationships/image" Target="../media/image106.emf"/><Relationship Id="rId4" Type="http://schemas.openxmlformats.org/officeDocument/2006/relationships/oleObject" Target="../embeddings/oleObject90.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6.xml"/><Relationship Id="rId1" Type="http://schemas.openxmlformats.org/officeDocument/2006/relationships/vmlDrawing" Target="../drawings/vmlDrawing90.vml"/><Relationship Id="rId6" Type="http://schemas.openxmlformats.org/officeDocument/2006/relationships/hyperlink" Target="http://www.bls.gov/ces/home.htm" TargetMode="External"/><Relationship Id="rId5" Type="http://schemas.openxmlformats.org/officeDocument/2006/relationships/image" Target="../media/image107.emf"/><Relationship Id="rId4" Type="http://schemas.openxmlformats.org/officeDocument/2006/relationships/oleObject" Target="../embeddings/oleObject91.bin"/></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7.xml"/><Relationship Id="rId1" Type="http://schemas.openxmlformats.org/officeDocument/2006/relationships/vmlDrawing" Target="../drawings/vmlDrawing91.vml"/><Relationship Id="rId6" Type="http://schemas.openxmlformats.org/officeDocument/2006/relationships/image" Target="../media/image108.emf"/><Relationship Id="rId5" Type="http://schemas.openxmlformats.org/officeDocument/2006/relationships/oleObject" Target="../embeddings/oleObject92.bin"/><Relationship Id="rId4" Type="http://schemas.openxmlformats.org/officeDocument/2006/relationships/hyperlink" Target="http://research.stlouisfed.org/fred2/series/WASCUR" TargetMode="Externa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6.xml"/><Relationship Id="rId1" Type="http://schemas.openxmlformats.org/officeDocument/2006/relationships/vmlDrawing" Target="../drawings/vmlDrawing92.vml"/><Relationship Id="rId6" Type="http://schemas.openxmlformats.org/officeDocument/2006/relationships/hyperlink" Target="http://research.stlouisfed.org/fred2/series/WASCUR" TargetMode="External"/><Relationship Id="rId5" Type="http://schemas.openxmlformats.org/officeDocument/2006/relationships/image" Target="../media/image109.emf"/><Relationship Id="rId4" Type="http://schemas.openxmlformats.org/officeDocument/2006/relationships/oleObject" Target="../embeddings/oleObject93.bin"/></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7.xml"/><Relationship Id="rId1" Type="http://schemas.openxmlformats.org/officeDocument/2006/relationships/vmlDrawing" Target="../drawings/vmlDrawing93.vml"/><Relationship Id="rId6" Type="http://schemas.openxmlformats.org/officeDocument/2006/relationships/image" Target="../media/image94.emf"/><Relationship Id="rId5" Type="http://schemas.openxmlformats.org/officeDocument/2006/relationships/oleObject" Target="../embeddings/oleObject94.bin"/><Relationship Id="rId4" Type="http://schemas.openxmlformats.org/officeDocument/2006/relationships/hyperlink" Target="http://data.bls.gov/" TargetMode="Externa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7.xml"/><Relationship Id="rId1" Type="http://schemas.openxmlformats.org/officeDocument/2006/relationships/vmlDrawing" Target="../drawings/vmlDrawing94.vml"/><Relationship Id="rId5" Type="http://schemas.openxmlformats.org/officeDocument/2006/relationships/image" Target="../media/image95.emf"/><Relationship Id="rId4" Type="http://schemas.openxmlformats.org/officeDocument/2006/relationships/oleObject" Target="../embeddings/oleObject95.bin"/></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7.xml"/><Relationship Id="rId1" Type="http://schemas.openxmlformats.org/officeDocument/2006/relationships/vmlDrawing" Target="../drawings/vmlDrawing95.vml"/><Relationship Id="rId6" Type="http://schemas.openxmlformats.org/officeDocument/2006/relationships/hyperlink" Target="http://data.bls.gov/" TargetMode="External"/><Relationship Id="rId5" Type="http://schemas.openxmlformats.org/officeDocument/2006/relationships/image" Target="../media/image110.emf"/><Relationship Id="rId4" Type="http://schemas.openxmlformats.org/officeDocument/2006/relationships/oleObject" Target="../embeddings/oleObject96.bin"/></Relationships>
</file>

<file path=ppt/slides/_rels/slide1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6.xml"/><Relationship Id="rId1" Type="http://schemas.openxmlformats.org/officeDocument/2006/relationships/vmlDrawing" Target="../drawings/vmlDrawing96.vml"/><Relationship Id="rId5" Type="http://schemas.openxmlformats.org/officeDocument/2006/relationships/image" Target="../media/image41.emf"/><Relationship Id="rId4" Type="http://schemas.openxmlformats.org/officeDocument/2006/relationships/oleObject" Target="../embeddings/oleObject97.bin"/></Relationships>
</file>

<file path=ppt/slides/_rels/slide13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15.png"/></Relationships>
</file>

<file path=ppt/slides/_rels/slide14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3.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6.xml"/><Relationship Id="rId1" Type="http://schemas.openxmlformats.org/officeDocument/2006/relationships/vmlDrawing" Target="../drawings/vmlDrawing97.vml"/><Relationship Id="rId6" Type="http://schemas.openxmlformats.org/officeDocument/2006/relationships/image" Target="../media/image112.emf"/><Relationship Id="rId5" Type="http://schemas.openxmlformats.org/officeDocument/2006/relationships/oleObject" Target="../embeddings/Microsoft_Excel_97-2003_Worksheet9.xls"/><Relationship Id="rId4" Type="http://schemas.openxmlformats.org/officeDocument/2006/relationships/oleObject" Target="../embeddings/oleObject98.bin"/></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7.xml"/><Relationship Id="rId1" Type="http://schemas.openxmlformats.org/officeDocument/2006/relationships/vmlDrawing" Target="../drawings/vmlDrawing98.vml"/><Relationship Id="rId4" Type="http://schemas.openxmlformats.org/officeDocument/2006/relationships/image" Target="../media/image113.emf"/></Relationships>
</file>

<file path=ppt/slides/_rels/slide143.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7.xml"/><Relationship Id="rId1" Type="http://schemas.openxmlformats.org/officeDocument/2006/relationships/vmlDrawing" Target="../drawings/vmlDrawing99.vml"/><Relationship Id="rId4" Type="http://schemas.openxmlformats.org/officeDocument/2006/relationships/image" Target="../media/image114.emf"/></Relationships>
</file>

<file path=ppt/slides/_rels/slide14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5.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14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17.xml"/><Relationship Id="rId1" Type="http://schemas.openxmlformats.org/officeDocument/2006/relationships/vmlDrawing" Target="../drawings/vmlDrawing100.vml"/><Relationship Id="rId6" Type="http://schemas.openxmlformats.org/officeDocument/2006/relationships/image" Target="../media/image115.emf"/><Relationship Id="rId5" Type="http://schemas.openxmlformats.org/officeDocument/2006/relationships/oleObject" Target="../embeddings/oleObject101.bin"/><Relationship Id="rId4" Type="http://schemas.openxmlformats.org/officeDocument/2006/relationships/notesSlide" Target="../notesSlides/notesSlide126.xml"/></Relationships>
</file>

<file path=ppt/slides/_rels/slide1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7.xml"/><Relationship Id="rId1" Type="http://schemas.openxmlformats.org/officeDocument/2006/relationships/vmlDrawing" Target="../drawings/vmlDrawing101.vml"/><Relationship Id="rId6" Type="http://schemas.openxmlformats.org/officeDocument/2006/relationships/hyperlink" Target="http://www.cms.gov/Research-Statistics-Data-and-Systems/Statistics-Trends-and-Reports/NationalHealthExpendData/NationalHealthAccountsProjected.html" TargetMode="External"/><Relationship Id="rId5" Type="http://schemas.openxmlformats.org/officeDocument/2006/relationships/image" Target="../media/image116.emf"/><Relationship Id="rId4" Type="http://schemas.openxmlformats.org/officeDocument/2006/relationships/oleObject" Target="../embeddings/oleObject102.bin"/></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49.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2.xml"/><Relationship Id="rId1" Type="http://schemas.openxmlformats.org/officeDocument/2006/relationships/vmlDrawing" Target="../drawings/vmlDrawing102.vml"/><Relationship Id="rId4" Type="http://schemas.openxmlformats.org/officeDocument/2006/relationships/image" Target="../media/image117.emf"/></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0.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8" Type="http://schemas.openxmlformats.org/officeDocument/2006/relationships/image" Target="../media/image121.jpeg"/><Relationship Id="rId13" Type="http://schemas.openxmlformats.org/officeDocument/2006/relationships/image" Target="../media/image126.png"/><Relationship Id="rId3" Type="http://schemas.openxmlformats.org/officeDocument/2006/relationships/notesSlide" Target="../notesSlides/notesSlide134.xml"/><Relationship Id="rId7" Type="http://schemas.openxmlformats.org/officeDocument/2006/relationships/image" Target="../media/image120.jpeg"/><Relationship Id="rId12" Type="http://schemas.openxmlformats.org/officeDocument/2006/relationships/image" Target="../media/image125.png"/><Relationship Id="rId2" Type="http://schemas.openxmlformats.org/officeDocument/2006/relationships/slideLayout" Target="../slideLayouts/slideLayout6.xml"/><Relationship Id="rId1" Type="http://schemas.openxmlformats.org/officeDocument/2006/relationships/vmlDrawing" Target="../drawings/vmlDrawing103.vml"/><Relationship Id="rId6" Type="http://schemas.openxmlformats.org/officeDocument/2006/relationships/image" Target="../media/image119.jpeg"/><Relationship Id="rId11" Type="http://schemas.openxmlformats.org/officeDocument/2006/relationships/image" Target="../media/image124.jpeg"/><Relationship Id="rId5" Type="http://schemas.openxmlformats.org/officeDocument/2006/relationships/image" Target="../media/image118.emf"/><Relationship Id="rId10" Type="http://schemas.openxmlformats.org/officeDocument/2006/relationships/image" Target="../media/image123.jpeg"/><Relationship Id="rId4" Type="http://schemas.openxmlformats.org/officeDocument/2006/relationships/oleObject" Target="../embeddings/oleObject104.bin"/><Relationship Id="rId9" Type="http://schemas.openxmlformats.org/officeDocument/2006/relationships/image" Target="../media/image122.jpeg"/></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6.xml"/><Relationship Id="rId1" Type="http://schemas.openxmlformats.org/officeDocument/2006/relationships/vmlDrawing" Target="../drawings/vmlDrawing104.vml"/><Relationship Id="rId5" Type="http://schemas.openxmlformats.org/officeDocument/2006/relationships/image" Target="../media/image127.emf"/><Relationship Id="rId4" Type="http://schemas.openxmlformats.org/officeDocument/2006/relationships/oleObject" Target="../embeddings/oleObject105.bin"/></Relationships>
</file>

<file path=ppt/slides/_rels/slide15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37.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8.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38.xml"/><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6.emf"/><Relationship Id="rId4" Type="http://schemas.openxmlformats.org/officeDocument/2006/relationships/oleObject" Target="../embeddings/oleObject12.bin"/></Relationships>
</file>

<file path=ppt/slides/_rels/slide1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6.xml"/><Relationship Id="rId1" Type="http://schemas.openxmlformats.org/officeDocument/2006/relationships/vmlDrawing" Target="../drawings/vmlDrawing105.vml"/><Relationship Id="rId5" Type="http://schemas.openxmlformats.org/officeDocument/2006/relationships/image" Target="../media/image129.emf"/><Relationship Id="rId4" Type="http://schemas.openxmlformats.org/officeDocument/2006/relationships/oleObject" Target="../embeddings/oleObject106.bin"/></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6.xml"/><Relationship Id="rId1" Type="http://schemas.openxmlformats.org/officeDocument/2006/relationships/vmlDrawing" Target="../drawings/vmlDrawing106.vml"/><Relationship Id="rId5" Type="http://schemas.openxmlformats.org/officeDocument/2006/relationships/image" Target="../media/image130.emf"/><Relationship Id="rId4" Type="http://schemas.openxmlformats.org/officeDocument/2006/relationships/oleObject" Target="../embeddings/oleObject107.bin"/></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6.xml"/><Relationship Id="rId1" Type="http://schemas.openxmlformats.org/officeDocument/2006/relationships/vmlDrawing" Target="../drawings/vmlDrawing107.vml"/><Relationship Id="rId5" Type="http://schemas.openxmlformats.org/officeDocument/2006/relationships/image" Target="../media/image131.emf"/><Relationship Id="rId4" Type="http://schemas.openxmlformats.org/officeDocument/2006/relationships/oleObject" Target="../embeddings/oleObject108.bin"/></Relationships>
</file>

<file path=ppt/slides/_rels/slide1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7.xml"/><Relationship Id="rId1" Type="http://schemas.openxmlformats.org/officeDocument/2006/relationships/vmlDrawing" Target="../drawings/vmlDrawing108.vml"/><Relationship Id="rId5" Type="http://schemas.openxmlformats.org/officeDocument/2006/relationships/image" Target="../media/image132.emf"/><Relationship Id="rId4" Type="http://schemas.openxmlformats.org/officeDocument/2006/relationships/oleObject" Target="../embeddings/oleObject109.bin"/></Relationships>
</file>

<file path=ppt/slides/_rels/slide166.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Layout" Target="../slideLayouts/slideLayout6.xml"/><Relationship Id="rId1" Type="http://schemas.openxmlformats.org/officeDocument/2006/relationships/vmlDrawing" Target="../drawings/vmlDrawing109.vml"/><Relationship Id="rId4" Type="http://schemas.openxmlformats.org/officeDocument/2006/relationships/image" Target="../media/image133.emf"/></Relationships>
</file>

<file path=ppt/slides/_rels/slide16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6.xml"/><Relationship Id="rId1" Type="http://schemas.openxmlformats.org/officeDocument/2006/relationships/vmlDrawing" Target="../drawings/vmlDrawing110.vml"/><Relationship Id="rId5" Type="http://schemas.openxmlformats.org/officeDocument/2006/relationships/image" Target="../media/image134.emf"/><Relationship Id="rId4" Type="http://schemas.openxmlformats.org/officeDocument/2006/relationships/oleObject" Target="../embeddings/oleObject111.bin"/></Relationships>
</file>

<file path=ppt/slides/_rels/slide16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7.emf"/></Relationships>
</file>

<file path=ppt/slides/_rels/slide1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6.xml"/><Relationship Id="rId1" Type="http://schemas.openxmlformats.org/officeDocument/2006/relationships/vmlDrawing" Target="../drawings/vmlDrawing111.vml"/><Relationship Id="rId5" Type="http://schemas.openxmlformats.org/officeDocument/2006/relationships/image" Target="../media/image136.emf"/><Relationship Id="rId4" Type="http://schemas.openxmlformats.org/officeDocument/2006/relationships/oleObject" Target="../embeddings/oleObject112.bin"/></Relationships>
</file>

<file path=ppt/slides/_rels/slide17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1.xml"/><Relationship Id="rId1" Type="http://schemas.openxmlformats.org/officeDocument/2006/relationships/slideLayout" Target="../slideLayouts/slideLayout7.xml"/><Relationship Id="rId4" Type="http://schemas.openxmlformats.org/officeDocument/2006/relationships/image" Target="../media/image137.jpg"/></Relationships>
</file>

<file path=ppt/slides/_rels/slide174.xml.rels><?xml version="1.0" encoding="UTF-8" standalone="yes"?>
<Relationships xmlns="http://schemas.openxmlformats.org/package/2006/relationships"><Relationship Id="rId3" Type="http://schemas.openxmlformats.org/officeDocument/2006/relationships/hyperlink" Target="http://www.carinsurance.com/Articles/autonomous-cars-ready.aspx" TargetMode="External"/><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138.jp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154.xml"/><Relationship Id="rId1" Type="http://schemas.openxmlformats.org/officeDocument/2006/relationships/slideLayout" Target="../slideLayouts/slideLayout15.xml"/><Relationship Id="rId4" Type="http://schemas.openxmlformats.org/officeDocument/2006/relationships/image" Target="../media/image140.png"/></Relationships>
</file>

<file path=ppt/slides/_rels/slide177.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155.xml"/><Relationship Id="rId1" Type="http://schemas.openxmlformats.org/officeDocument/2006/relationships/slideLayout" Target="../slideLayouts/slideLayout15.xml"/></Relationships>
</file>

<file path=ppt/slides/_rels/slide178.xml.rels><?xml version="1.0" encoding="UTF-8" standalone="yes"?>
<Relationships xmlns="http://schemas.openxmlformats.org/package/2006/relationships"><Relationship Id="rId3" Type="http://schemas.openxmlformats.org/officeDocument/2006/relationships/image" Target="../media/image142.jpg"/><Relationship Id="rId2" Type="http://schemas.openxmlformats.org/officeDocument/2006/relationships/notesSlide" Target="../notesSlides/notesSlide156.xml"/><Relationship Id="rId1" Type="http://schemas.openxmlformats.org/officeDocument/2006/relationships/slideLayout" Target="../slideLayouts/slideLayout2.xml"/><Relationship Id="rId4" Type="http://schemas.openxmlformats.org/officeDocument/2006/relationships/image" Target="../media/image143.png"/></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18.emf"/><Relationship Id="rId5" Type="http://schemas.openxmlformats.org/officeDocument/2006/relationships/oleObject" Target="../embeddings/oleObject14.bin"/><Relationship Id="rId4" Type="http://schemas.openxmlformats.org/officeDocument/2006/relationships/hyperlink" Target="http://www.federalreserve.gov/releases/h15/data.htm" TargetMode="Externa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6.xml"/><Relationship Id="rId1" Type="http://schemas.openxmlformats.org/officeDocument/2006/relationships/vmlDrawing" Target="../drawings/vmlDrawing112.vml"/><Relationship Id="rId5" Type="http://schemas.openxmlformats.org/officeDocument/2006/relationships/image" Target="../media/image144.emf"/><Relationship Id="rId4" Type="http://schemas.openxmlformats.org/officeDocument/2006/relationships/oleObject" Target="../embeddings/oleObject113.bin"/></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7.xml"/><Relationship Id="rId1" Type="http://schemas.openxmlformats.org/officeDocument/2006/relationships/vmlDrawing" Target="../drawings/vmlDrawing113.vml"/><Relationship Id="rId5" Type="http://schemas.openxmlformats.org/officeDocument/2006/relationships/image" Target="../media/image145.emf"/><Relationship Id="rId4" Type="http://schemas.openxmlformats.org/officeDocument/2006/relationships/oleObject" Target="../embeddings/oleObject114.bin"/></Relationships>
</file>

<file path=ppt/slides/_rels/slide18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1.xml"/><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2.xml"/><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3.xml"/><Relationship Id="rId1" Type="http://schemas.openxmlformats.org/officeDocument/2006/relationships/slideLayout" Target="../slideLayouts/slideLayout6.xml"/><Relationship Id="rId4" Type="http://schemas.openxmlformats.org/officeDocument/2006/relationships/hyperlink" Target="http://www.fhwa.dot.gov/ohim/tvtw/tvtpage.cfm" TargetMode="External"/></Relationships>
</file>

<file path=ppt/slides/_rels/slide18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4.xml"/><Relationship Id="rId1" Type="http://schemas.openxmlformats.org/officeDocument/2006/relationships/slideLayout" Target="../slideLayouts/slideLayout6.xml"/><Relationship Id="rId4" Type="http://schemas.openxmlformats.org/officeDocument/2006/relationships/hyperlink" Target="http://www.fhwa.dot.gov/ohim/tvtw/tvtpage.cfm" TargetMode="External"/></Relationships>
</file>

<file path=ppt/slides/_rels/slide1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6.xml"/><Relationship Id="rId1" Type="http://schemas.openxmlformats.org/officeDocument/2006/relationships/vmlDrawing" Target="../drawings/vmlDrawing114.vml"/><Relationship Id="rId5" Type="http://schemas.openxmlformats.org/officeDocument/2006/relationships/image" Target="../media/image146.emf"/><Relationship Id="rId4" Type="http://schemas.openxmlformats.org/officeDocument/2006/relationships/oleObject" Target="../embeddings/oleObject115.bin"/></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7.xml"/><Relationship Id="rId1" Type="http://schemas.openxmlformats.org/officeDocument/2006/relationships/vmlDrawing" Target="../drawings/vmlDrawing115.vml"/><Relationship Id="rId5" Type="http://schemas.openxmlformats.org/officeDocument/2006/relationships/image" Target="../media/image147.emf"/><Relationship Id="rId4" Type="http://schemas.openxmlformats.org/officeDocument/2006/relationships/oleObject" Target="../embeddings/oleObject11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9.emf"/><Relationship Id="rId4" Type="http://schemas.openxmlformats.org/officeDocument/2006/relationships/oleObject" Target="../embeddings/oleObject15.bin"/></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68.xml"/><Relationship Id="rId2" Type="http://schemas.openxmlformats.org/officeDocument/2006/relationships/slideLayout" Target="../slideLayouts/slideLayout7.xml"/><Relationship Id="rId1" Type="http://schemas.openxmlformats.org/officeDocument/2006/relationships/vmlDrawing" Target="../drawings/vmlDrawing116.vml"/><Relationship Id="rId5" Type="http://schemas.openxmlformats.org/officeDocument/2006/relationships/image" Target="../media/image148.emf"/><Relationship Id="rId4" Type="http://schemas.openxmlformats.org/officeDocument/2006/relationships/oleObject" Target="../embeddings/oleObject117.bin"/></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7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21.emf"/><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2.emf"/><Relationship Id="rId4"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3.emf"/><Relationship Id="rId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4.emf"/><Relationship Id="rId4" Type="http://schemas.openxmlformats.org/officeDocument/2006/relationships/oleObject" Target="../embeddings/oleObject20.bin"/></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9.xml"/><Relationship Id="rId1" Type="http://schemas.openxmlformats.org/officeDocument/2006/relationships/vmlDrawing" Target="../drawings/vmlDrawing21.vml"/><Relationship Id="rId6" Type="http://schemas.openxmlformats.org/officeDocument/2006/relationships/image" Target="../media/image25.emf"/><Relationship Id="rId5" Type="http://schemas.openxmlformats.org/officeDocument/2006/relationships/oleObject" Target="../embeddings/oleObject21.bin"/><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vmlDrawing" Target="../drawings/vmlDrawing22.vml"/><Relationship Id="rId6" Type="http://schemas.openxmlformats.org/officeDocument/2006/relationships/image" Target="../media/image26.emf"/><Relationship Id="rId5" Type="http://schemas.openxmlformats.org/officeDocument/2006/relationships/oleObject" Target="../embeddings/oleObject22.bin"/><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27.emf"/><Relationship Id="rId4" Type="http://schemas.openxmlformats.org/officeDocument/2006/relationships/oleObject" Target="../embeddings/oleObject23.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28.emf"/><Relationship Id="rId4" Type="http://schemas.openxmlformats.org/officeDocument/2006/relationships/oleObject" Target="../embeddings/oleObject24.bin"/></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6.xml"/><Relationship Id="rId1" Type="http://schemas.openxmlformats.org/officeDocument/2006/relationships/vmlDrawing" Target="../drawings/vmlDrawing25.vml"/><Relationship Id="rId5" Type="http://schemas.openxmlformats.org/officeDocument/2006/relationships/image" Target="../media/image30.png"/><Relationship Id="rId4" Type="http://schemas.openxmlformats.org/officeDocument/2006/relationships/oleObject" Target="../embeddings/Microsoft_Excel_97-2003_Worksheet1.xls"/></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image" Target="../media/image31.png"/><Relationship Id="rId4" Type="http://schemas.openxmlformats.org/officeDocument/2006/relationships/oleObject" Target="../embeddings/Microsoft_Excel_97-2003_Worksheet2.xls"/></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6.xml"/><Relationship Id="rId1" Type="http://schemas.openxmlformats.org/officeDocument/2006/relationships/vmlDrawing" Target="../drawings/vmlDrawing27.vml"/><Relationship Id="rId5" Type="http://schemas.openxmlformats.org/officeDocument/2006/relationships/image" Target="../media/image32.png"/><Relationship Id="rId4" Type="http://schemas.openxmlformats.org/officeDocument/2006/relationships/oleObject" Target="../embeddings/Microsoft_Excel_97-2003_Worksheet3.xls"/></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33.png"/><Relationship Id="rId4" Type="http://schemas.openxmlformats.org/officeDocument/2006/relationships/oleObject" Target="../embeddings/Microsoft_Excel_97-2003_Worksheet4.xls"/></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34.png"/><Relationship Id="rId4" Type="http://schemas.openxmlformats.org/officeDocument/2006/relationships/oleObject" Target="../embeddings/Microsoft_Excel_97-2003_Worksheet5.xls"/></Relationships>
</file>

<file path=ppt/slides/_rels/slide3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oleObject" Target="../embeddings/oleObject30.bin"/><Relationship Id="rId7" Type="http://schemas.openxmlformats.org/officeDocument/2006/relationships/oleObject" Target="../embeddings/Microsoft_Excel_97-2003_Worksheet7.xls"/><Relationship Id="rId2" Type="http://schemas.openxmlformats.org/officeDocument/2006/relationships/slideLayout" Target="../slideLayouts/slideLayout6.xml"/><Relationship Id="rId1" Type="http://schemas.openxmlformats.org/officeDocument/2006/relationships/vmlDrawing" Target="../drawings/vmlDrawing30.vml"/><Relationship Id="rId6" Type="http://schemas.openxmlformats.org/officeDocument/2006/relationships/oleObject" Target="../embeddings/oleObject31.bin"/><Relationship Id="rId5" Type="http://schemas.openxmlformats.org/officeDocument/2006/relationships/image" Target="../media/image35.png"/><Relationship Id="rId4" Type="http://schemas.openxmlformats.org/officeDocument/2006/relationships/oleObject" Target="../embeddings/Microsoft_Excel_97-2003_Worksheet6.xls"/></Relationships>
</file>

<file path=ppt/slides/_rels/slide4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2.xml"/><Relationship Id="rId1" Type="http://schemas.openxmlformats.org/officeDocument/2006/relationships/vmlDrawing" Target="../drawings/vmlDrawing31.vml"/><Relationship Id="rId4" Type="http://schemas.openxmlformats.org/officeDocument/2006/relationships/image" Target="../media/image37.e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32.vml"/><Relationship Id="rId5" Type="http://schemas.openxmlformats.org/officeDocument/2006/relationships/image" Target="../media/image38.emf"/><Relationship Id="rId4" Type="http://schemas.openxmlformats.org/officeDocument/2006/relationships/oleObject" Target="../embeddings/oleObject33.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image" Target="../media/image39.emf"/><Relationship Id="rId4" Type="http://schemas.openxmlformats.org/officeDocument/2006/relationships/oleObject" Target="../embeddings/oleObject34.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40.emf"/><Relationship Id="rId4" Type="http://schemas.openxmlformats.org/officeDocument/2006/relationships/oleObject" Target="../embeddings/oleObject35.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41.emf"/><Relationship Id="rId4" Type="http://schemas.openxmlformats.org/officeDocument/2006/relationships/oleObject" Target="../embeddings/oleObject36.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image" Target="../media/image42.emf"/><Relationship Id="rId4" Type="http://schemas.openxmlformats.org/officeDocument/2006/relationships/oleObject" Target="../embeddings/oleObject37.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37.vml"/><Relationship Id="rId5" Type="http://schemas.openxmlformats.org/officeDocument/2006/relationships/image" Target="../media/image43.emf"/><Relationship Id="rId4" Type="http://schemas.openxmlformats.org/officeDocument/2006/relationships/oleObject" Target="../embeddings/oleObject38.bin"/></Relationships>
</file>

<file path=ppt/slides/_rels/slide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38.vml"/><Relationship Id="rId5" Type="http://schemas.openxmlformats.org/officeDocument/2006/relationships/image" Target="../media/image44.emf"/><Relationship Id="rId4" Type="http://schemas.openxmlformats.org/officeDocument/2006/relationships/oleObject" Target="../embeddings/oleObject39.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39.vml"/><Relationship Id="rId5" Type="http://schemas.openxmlformats.org/officeDocument/2006/relationships/image" Target="../media/image45.emf"/><Relationship Id="rId4" Type="http://schemas.openxmlformats.org/officeDocument/2006/relationships/oleObject" Target="../embeddings/oleObject40.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40.vml"/><Relationship Id="rId5" Type="http://schemas.openxmlformats.org/officeDocument/2006/relationships/image" Target="../media/image46.emf"/><Relationship Id="rId4" Type="http://schemas.openxmlformats.org/officeDocument/2006/relationships/oleObject" Target="../embeddings/oleObject41.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41.vml"/><Relationship Id="rId5" Type="http://schemas.openxmlformats.org/officeDocument/2006/relationships/image" Target="../media/image47.emf"/><Relationship Id="rId4" Type="http://schemas.openxmlformats.org/officeDocument/2006/relationships/oleObject" Target="../embeddings/oleObject42.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2.xml"/><Relationship Id="rId1" Type="http://schemas.openxmlformats.org/officeDocument/2006/relationships/vmlDrawing" Target="../drawings/vmlDrawing42.vml"/><Relationship Id="rId4" Type="http://schemas.openxmlformats.org/officeDocument/2006/relationships/image" Target="../media/image48.emf"/></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43.vml"/><Relationship Id="rId5" Type="http://schemas.openxmlformats.org/officeDocument/2006/relationships/image" Target="../media/image49.emf"/><Relationship Id="rId4" Type="http://schemas.openxmlformats.org/officeDocument/2006/relationships/oleObject" Target="../embeddings/oleObject44.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44.vml"/><Relationship Id="rId5" Type="http://schemas.openxmlformats.org/officeDocument/2006/relationships/image" Target="../media/image50.emf"/><Relationship Id="rId4" Type="http://schemas.openxmlformats.org/officeDocument/2006/relationships/oleObject" Target="../embeddings/oleObject45.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45.vml"/><Relationship Id="rId5" Type="http://schemas.openxmlformats.org/officeDocument/2006/relationships/image" Target="../media/image51.emf"/><Relationship Id="rId4" Type="http://schemas.openxmlformats.org/officeDocument/2006/relationships/oleObject" Target="../embeddings/oleObject46.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46.vml"/><Relationship Id="rId5" Type="http://schemas.openxmlformats.org/officeDocument/2006/relationships/image" Target="../media/image52.emf"/><Relationship Id="rId4" Type="http://schemas.openxmlformats.org/officeDocument/2006/relationships/oleObject" Target="../embeddings/oleObject47.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47.vml"/><Relationship Id="rId5" Type="http://schemas.openxmlformats.org/officeDocument/2006/relationships/image" Target="../media/image53.emf"/><Relationship Id="rId4" Type="http://schemas.openxmlformats.org/officeDocument/2006/relationships/oleObject" Target="../embeddings/oleObject48.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vmlDrawing" Target="../drawings/vmlDrawing48.vml"/><Relationship Id="rId5" Type="http://schemas.openxmlformats.org/officeDocument/2006/relationships/image" Target="../media/image54.emf"/><Relationship Id="rId4" Type="http://schemas.openxmlformats.org/officeDocument/2006/relationships/oleObject" Target="../embeddings/oleObject49.bin"/></Relationships>
</file>

<file path=ppt/slides/_rels/slide6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1.xml"/><Relationship Id="rId1" Type="http://schemas.openxmlformats.org/officeDocument/2006/relationships/vmlDrawing" Target="../drawings/vmlDrawing49.vml"/><Relationship Id="rId6" Type="http://schemas.openxmlformats.org/officeDocument/2006/relationships/image" Target="../media/image56.emf"/><Relationship Id="rId5" Type="http://schemas.openxmlformats.org/officeDocument/2006/relationships/oleObject" Target="../embeddings/oleObject50.bin"/><Relationship Id="rId4" Type="http://schemas.openxmlformats.org/officeDocument/2006/relationships/notesSlide" Target="../notesSlides/notesSlide52.xml"/></Relationships>
</file>

<file path=ppt/slides/_rels/slide6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6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50.vml"/><Relationship Id="rId5" Type="http://schemas.openxmlformats.org/officeDocument/2006/relationships/image" Target="../media/image59.emf"/><Relationship Id="rId4" Type="http://schemas.openxmlformats.org/officeDocument/2006/relationships/oleObject" Target="../embeddings/oleObject51.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4.xml"/><Relationship Id="rId1" Type="http://schemas.openxmlformats.org/officeDocument/2006/relationships/tags" Target="../tags/tag12.xml"/><Relationship Id="rId4" Type="http://schemas.openxmlformats.org/officeDocument/2006/relationships/image" Target="../media/image60.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4.xml"/><Relationship Id="rId1" Type="http://schemas.openxmlformats.org/officeDocument/2006/relationships/tags" Target="../tags/tag13.xml"/><Relationship Id="rId4" Type="http://schemas.openxmlformats.org/officeDocument/2006/relationships/image" Target="../media/image61.emf"/></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51.vml"/><Relationship Id="rId5" Type="http://schemas.openxmlformats.org/officeDocument/2006/relationships/image" Target="../media/image62.emf"/><Relationship Id="rId4" Type="http://schemas.openxmlformats.org/officeDocument/2006/relationships/oleObject" Target="../embeddings/oleObject52.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52.vml"/><Relationship Id="rId5" Type="http://schemas.openxmlformats.org/officeDocument/2006/relationships/image" Target="../media/image63.emf"/><Relationship Id="rId4" Type="http://schemas.openxmlformats.org/officeDocument/2006/relationships/oleObject" Target="../embeddings/oleObject53.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53.vml"/><Relationship Id="rId5" Type="http://schemas.openxmlformats.org/officeDocument/2006/relationships/image" Target="../media/image64.emf"/><Relationship Id="rId4" Type="http://schemas.openxmlformats.org/officeDocument/2006/relationships/oleObject" Target="../embeddings/oleObject54.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4.xml"/><Relationship Id="rId1" Type="http://schemas.openxmlformats.org/officeDocument/2006/relationships/tags" Target="../tags/tag14.xml"/><Relationship Id="rId4" Type="http://schemas.openxmlformats.org/officeDocument/2006/relationships/image" Target="../media/image65.emf"/></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54.vml"/><Relationship Id="rId5" Type="http://schemas.openxmlformats.org/officeDocument/2006/relationships/image" Target="../media/image66.emf"/><Relationship Id="rId4" Type="http://schemas.openxmlformats.org/officeDocument/2006/relationships/oleObject" Target="../embeddings/oleObject55.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4.xml"/><Relationship Id="rId1" Type="http://schemas.openxmlformats.org/officeDocument/2006/relationships/tags" Target="../tags/tag16.xml"/><Relationship Id="rId4" Type="http://schemas.openxmlformats.org/officeDocument/2006/relationships/image" Target="../media/image67.emf"/></Relationships>
</file>

<file path=ppt/slides/_rels/slide7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55.vml"/><Relationship Id="rId6" Type="http://schemas.openxmlformats.org/officeDocument/2006/relationships/hyperlink" Target="http://www.fema.gov/disasters" TargetMode="External"/><Relationship Id="rId5" Type="http://schemas.openxmlformats.org/officeDocument/2006/relationships/image" Target="../media/image68.emf"/><Relationship Id="rId4" Type="http://schemas.openxmlformats.org/officeDocument/2006/relationships/oleObject" Target="../embeddings/oleObject56.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vmlDrawing" Target="../drawings/vmlDrawing56.vml"/><Relationship Id="rId6" Type="http://schemas.openxmlformats.org/officeDocument/2006/relationships/hyperlink" Target="http://www.fema.gov/news/disaster_totals_annual.fema" TargetMode="External"/><Relationship Id="rId5" Type="http://schemas.openxmlformats.org/officeDocument/2006/relationships/image" Target="../media/image69.emf"/><Relationship Id="rId4" Type="http://schemas.openxmlformats.org/officeDocument/2006/relationships/oleObject" Target="../embeddings/oleObject57.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vmlDrawing" Target="../drawings/vmlDrawing57.vml"/><Relationship Id="rId6" Type="http://schemas.openxmlformats.org/officeDocument/2006/relationships/hyperlink" Target="http://www.fema.gov/news/disaster_totals_annual.fema" TargetMode="External"/><Relationship Id="rId5" Type="http://schemas.openxmlformats.org/officeDocument/2006/relationships/image" Target="../media/image70.emf"/><Relationship Id="rId4" Type="http://schemas.openxmlformats.org/officeDocument/2006/relationships/oleObject" Target="../embeddings/oleObject58.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vmlDrawing" Target="../drawings/vmlDrawing58.vml"/><Relationship Id="rId5" Type="http://schemas.openxmlformats.org/officeDocument/2006/relationships/image" Target="../media/image71.emf"/><Relationship Id="rId4" Type="http://schemas.openxmlformats.org/officeDocument/2006/relationships/oleObject" Target="../embeddings/oleObject59.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vmlDrawing" Target="../drawings/vmlDrawing59.vml"/><Relationship Id="rId5" Type="http://schemas.openxmlformats.org/officeDocument/2006/relationships/image" Target="../media/image72.emf"/><Relationship Id="rId4" Type="http://schemas.openxmlformats.org/officeDocument/2006/relationships/oleObject" Target="../embeddings/oleObject60.bin"/></Relationships>
</file>

<file path=ppt/slides/_rels/slide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hyperlink" Target="http://www.iii.org/"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vmlDrawing" Target="../drawings/vmlDrawing60.vml"/><Relationship Id="rId5" Type="http://schemas.openxmlformats.org/officeDocument/2006/relationships/image" Target="../media/image73.emf"/><Relationship Id="rId4" Type="http://schemas.openxmlformats.org/officeDocument/2006/relationships/oleObject" Target="../embeddings/oleObject61.bin"/></Relationships>
</file>

<file path=ppt/slides/_rels/slide8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10.emf"/><Relationship Id="rId5" Type="http://schemas.openxmlformats.org/officeDocument/2006/relationships/oleObject" Target="../embeddings/oleObject7.bin"/><Relationship Id="rId4"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61.vml"/><Relationship Id="rId5" Type="http://schemas.openxmlformats.org/officeDocument/2006/relationships/image" Target="../media/image74.emf"/><Relationship Id="rId4" Type="http://schemas.openxmlformats.org/officeDocument/2006/relationships/oleObject" Target="../embeddings/oleObject62.bin"/></Relationships>
</file>

<file path=ppt/slides/_rels/slide91.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78.xml"/><Relationship Id="rId1" Type="http://schemas.openxmlformats.org/officeDocument/2006/relationships/slideLayout" Target="../slideLayouts/slideLayout6.xml"/><Relationship Id="rId4" Type="http://schemas.openxmlformats.org/officeDocument/2006/relationships/image" Target="../media/image75.jp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7.xml"/><Relationship Id="rId1" Type="http://schemas.openxmlformats.org/officeDocument/2006/relationships/vmlDrawing" Target="../drawings/vmlDrawing62.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76.emf"/><Relationship Id="rId4" Type="http://schemas.openxmlformats.org/officeDocument/2006/relationships/oleObject" Target="../embeddings/oleObject63.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vmlDrawing" Target="../drawings/vmlDrawing63.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77.emf"/><Relationship Id="rId4" Type="http://schemas.openxmlformats.org/officeDocument/2006/relationships/oleObject" Target="../embeddings/oleObject64.bin"/></Relationships>
</file>

<file path=ppt/slides/_rels/slide9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hyperlink" Target="http://www.bea.gov/newsreleases/regional/gdp_state/gsp_newsrelease.htm" TargetMode="Externa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6.xml"/><Relationship Id="rId1" Type="http://schemas.openxmlformats.org/officeDocument/2006/relationships/vmlDrawing" Target="../drawings/vmlDrawing64.vml"/><Relationship Id="rId5" Type="http://schemas.openxmlformats.org/officeDocument/2006/relationships/image" Target="../media/image79.emf"/><Relationship Id="rId4" Type="http://schemas.openxmlformats.org/officeDocument/2006/relationships/oleObject" Target="../embeddings/oleObject65.bin"/></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6.xml"/><Relationship Id="rId1" Type="http://schemas.openxmlformats.org/officeDocument/2006/relationships/vmlDrawing" Target="../drawings/vmlDrawing65.vml"/><Relationship Id="rId5" Type="http://schemas.openxmlformats.org/officeDocument/2006/relationships/image" Target="../media/image80.emf"/><Relationship Id="rId4" Type="http://schemas.openxmlformats.org/officeDocument/2006/relationships/oleObject" Target="../embeddings/oleObject66.bin"/></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vmlDrawing" Target="../drawings/vmlDrawing66.vml"/><Relationship Id="rId5" Type="http://schemas.openxmlformats.org/officeDocument/2006/relationships/image" Target="../media/image81.emf"/><Relationship Id="rId4" Type="http://schemas.openxmlformats.org/officeDocument/2006/relationships/oleObject" Target="../embeddings/oleObject67.bin"/></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7.xml"/><Relationship Id="rId1" Type="http://schemas.openxmlformats.org/officeDocument/2006/relationships/vmlDrawing" Target="../drawings/vmlDrawing67.vml"/><Relationship Id="rId6" Type="http://schemas.openxmlformats.org/officeDocument/2006/relationships/image" Target="../media/image82.emf"/><Relationship Id="rId5" Type="http://schemas.openxmlformats.org/officeDocument/2006/relationships/oleObject" Target="../embeddings/oleObject68.bin"/><Relationship Id="rId4" Type="http://schemas.openxmlformats.org/officeDocument/2006/relationships/hyperlink" Target="http://www.federalreserve.gov/releases/h15/data.htm" TargetMode="Externa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6.xml"/><Relationship Id="rId1" Type="http://schemas.openxmlformats.org/officeDocument/2006/relationships/vmlDrawing" Target="../drawings/vmlDrawing68.vml"/><Relationship Id="rId6" Type="http://schemas.openxmlformats.org/officeDocument/2006/relationships/image" Target="../media/image83.png"/><Relationship Id="rId5" Type="http://schemas.openxmlformats.org/officeDocument/2006/relationships/oleObject" Target="../embeddings/Microsoft_Excel_97-2003_Worksheet8.xls"/><Relationship Id="rId4" Type="http://schemas.openxmlformats.org/officeDocument/2006/relationships/oleObject" Target="../embeddings/oleObject6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104754"/>
            <a:ext cx="9104313" cy="2342180"/>
          </a:xfrm>
          <a:ln/>
        </p:spPr>
        <p:txBody>
          <a:bodyPr/>
          <a:lstStyle/>
          <a:p>
            <a:r>
              <a:rPr lang="en-US" sz="4400" dirty="0" smtClean="0"/>
              <a:t>Overview &amp; Outlook for the Commercial P/C Insurance Industry</a:t>
            </a:r>
            <a:br>
              <a:rPr lang="en-US" sz="4400" dirty="0" smtClean="0"/>
            </a:br>
            <a:r>
              <a:rPr lang="en-US" sz="4000" i="1" dirty="0" smtClean="0"/>
              <a:t>Trends, Challenges &amp; Opportunities</a:t>
            </a:r>
            <a:endParaRPr lang="en-US" sz="3400" i="1" dirty="0">
              <a:solidFill>
                <a:srgbClr val="00B0F0"/>
              </a:solidFill>
            </a:endParaRPr>
          </a:p>
        </p:txBody>
      </p:sp>
      <p:sp>
        <p:nvSpPr>
          <p:cNvPr id="94211" name="Rectangle 3"/>
          <p:cNvSpPr>
            <a:spLocks noGrp="1" noChangeArrowheads="1"/>
          </p:cNvSpPr>
          <p:nvPr>
            <p:ph type="subTitle" idx="1"/>
          </p:nvPr>
        </p:nvSpPr>
        <p:spPr>
          <a:xfrm>
            <a:off x="191729" y="4561235"/>
            <a:ext cx="8952271" cy="1252651"/>
          </a:xfrm>
        </p:spPr>
        <p:txBody>
          <a:bodyPr/>
          <a:lstStyle/>
          <a:p>
            <a:pPr>
              <a:lnSpc>
                <a:spcPct val="80000"/>
              </a:lnSpc>
            </a:pPr>
            <a:r>
              <a:rPr lang="en-US" dirty="0" smtClean="0"/>
              <a:t>Target Markets Mid-Year Conference</a:t>
            </a:r>
          </a:p>
          <a:p>
            <a:pPr>
              <a:lnSpc>
                <a:spcPct val="80000"/>
              </a:lnSpc>
            </a:pPr>
            <a:r>
              <a:rPr lang="en-US" dirty="0" smtClean="0"/>
              <a:t> Atlanta, GA</a:t>
            </a:r>
          </a:p>
          <a:p>
            <a:pPr>
              <a:lnSpc>
                <a:spcPct val="80000"/>
              </a:lnSpc>
            </a:pPr>
            <a:r>
              <a:rPr lang="en-US" dirty="0" smtClean="0"/>
              <a:t>May 6, 2015</a:t>
            </a:r>
            <a:endParaRPr lang="en-US" sz="2400" i="1" dirty="0" smtClean="0">
              <a:solidFill>
                <a:srgbClr val="C00000"/>
              </a:solidFill>
            </a:endParaRP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28300934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2014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2014 combined ratio including M&amp;FG insurers is 97.0; 2013 =  96.1;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extLst>
              <p:ext uri="{D42A27DB-BD31-4B8C-83A1-F6EECF244321}">
                <p14:modId xmlns:p14="http://schemas.microsoft.com/office/powerpoint/2010/main" val="1212503744"/>
              </p:ext>
            </p:extLst>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28046595" name="Chart" r:id="rId4" imgW="8600977" imgH="3933804" progId="MSGraph.Chart.8">
                  <p:embed followColorScheme="full"/>
                </p:oleObj>
              </mc:Choice>
              <mc:Fallback>
                <p:oleObj name="Chart" r:id="rId4" imgW="8600977" imgH="3933804" progId="MSGraph.Chart.8">
                  <p:embed followColorScheme="full"/>
                  <p:pic>
                    <p:nvPicPr>
                      <p:cNvPr id="0" name=""/>
                      <p:cNvPicPr>
                        <a:picLocks noChangeArrowheads="1"/>
                      </p:cNvPicPr>
                      <p:nvPr/>
                    </p:nvPicPr>
                    <p:blipFill>
                      <a:blip r:embed="rId5"/>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672179" y="1182781"/>
            <a:ext cx="5437499"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2012/13,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223753" y="4061821"/>
            <a:ext cx="1472022" cy="680362"/>
          </a:xfrm>
          <a:prstGeom prst="wedgeRectCallout">
            <a:avLst>
              <a:gd name="adj1" fmla="val 95270"/>
              <a:gd name="adj2" fmla="val -437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helped ROEs in 2013</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709581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NFIB Small Business Optimism Index</a:t>
            </a:r>
          </a:p>
        </p:txBody>
      </p:sp>
      <p:sp>
        <p:nvSpPr>
          <p:cNvPr id="74756" name="Rectangle 8"/>
          <p:cNvSpPr>
            <a:spLocks noChangeArrowheads="1"/>
          </p:cNvSpPr>
          <p:nvPr/>
        </p:nvSpPr>
        <p:spPr bwMode="black">
          <a:xfrm>
            <a:off x="299023" y="108268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1985 </a:t>
            </a:r>
            <a:r>
              <a:rPr lang="en-US" sz="1600" b="1" dirty="0">
                <a:solidFill>
                  <a:srgbClr val="225A7A"/>
                </a:solidFill>
              </a:rPr>
              <a:t>through F</a:t>
            </a:r>
            <a:r>
              <a:rPr lang="en-US" sz="1600" b="1" dirty="0" smtClean="0">
                <a:solidFill>
                  <a:srgbClr val="225A7A"/>
                </a:solidFill>
              </a:rPr>
              <a:t>ebruary 2015</a:t>
            </a:r>
            <a:endParaRPr lang="en-US" sz="1600" b="1" dirty="0">
              <a:solidFill>
                <a:srgbClr val="225A7A"/>
              </a:solidFill>
            </a:endParaRP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National Federation of Independent Business at </a:t>
            </a:r>
            <a:r>
              <a:rPr lang="en-US" sz="1050" dirty="0" smtClean="0">
                <a:hlinkClick r:id="rId3"/>
              </a:rPr>
              <a:t>http://www.advisorperspectives.com/dshort/charts/indicators/Sentiment.html?NFIB-optimism-index.gif</a:t>
            </a:r>
            <a:r>
              <a:rPr lang="en-US" sz="1050" dirty="0" smtClean="0"/>
              <a:t> ; </a:t>
            </a:r>
            <a:r>
              <a:rPr lang="en-US" sz="1050" dirty="0"/>
              <a:t>Insurance Information </a:t>
            </a:r>
            <a:r>
              <a:rPr lang="en-US" sz="1050" dirty="0" smtClean="0"/>
              <a:t>Institute.</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100</a:t>
            </a:fld>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8154" y="1334166"/>
            <a:ext cx="8522434" cy="5073752"/>
          </a:xfrm>
          <a:prstGeom prst="rect">
            <a:avLst/>
          </a:prstGeom>
        </p:spPr>
      </p:pic>
      <p:sp>
        <p:nvSpPr>
          <p:cNvPr id="10" name="AutoShape 5"/>
          <p:cNvSpPr>
            <a:spLocks noChangeArrowheads="1"/>
          </p:cNvSpPr>
          <p:nvPr/>
        </p:nvSpPr>
        <p:spPr bwMode="blackWhite">
          <a:xfrm>
            <a:off x="6100634" y="2064547"/>
            <a:ext cx="2724278" cy="922493"/>
          </a:xfrm>
          <a:prstGeom prst="wedgeRectCallout">
            <a:avLst>
              <a:gd name="adj1" fmla="val 21569"/>
              <a:gd name="adj2" fmla="val 1052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Small business optimism remains near its post-crisis highs</a:t>
            </a:r>
            <a:endParaRPr lang="en-US" sz="1600" b="1" dirty="0">
              <a:solidFill>
                <a:schemeClr val="bg1"/>
              </a:solidFill>
            </a:endParaRPr>
          </a:p>
        </p:txBody>
      </p:sp>
    </p:spTree>
    <p:extLst>
      <p:ext uri="{BB962C8B-B14F-4D97-AF65-F5344CB8AC3E}">
        <p14:creationId xmlns:p14="http://schemas.microsoft.com/office/powerpoint/2010/main" val="38675616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A57496D5-6732-4AC0-A815-F56C8FAB4686}"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101</a:t>
            </a:fld>
            <a:endParaRPr lang="en-US" sz="900">
              <a:solidFill>
                <a:srgbClr val="000000"/>
              </a:solidFill>
              <a:latin typeface="Arial" charset="0"/>
              <a:cs typeface="Arial" charset="0"/>
            </a:endParaRPr>
          </a:p>
        </p:txBody>
      </p:sp>
      <p:sp>
        <p:nvSpPr>
          <p:cNvPr id="13318" name="Rectangle 2"/>
          <p:cNvSpPr>
            <a:spLocks noGrp="1" noChangeArrowheads="1"/>
          </p:cNvSpPr>
          <p:nvPr>
            <p:ph type="title" idx="4294967295"/>
          </p:nvPr>
        </p:nvSpPr>
        <p:spPr>
          <a:xfrm>
            <a:off x="377825" y="198438"/>
            <a:ext cx="7672388" cy="860425"/>
          </a:xfrm>
        </p:spPr>
        <p:txBody>
          <a:bodyPr/>
          <a:lstStyle/>
          <a:p>
            <a:r>
              <a:rPr lang="en-US" sz="2800" dirty="0" smtClean="0"/>
              <a:t>Business Bankruptcy Filings: Still Falling</a:t>
            </a:r>
            <a:r>
              <a:rPr lang="en-US" dirty="0" smtClean="0"/>
              <a:t/>
            </a:r>
            <a:br>
              <a:rPr lang="en-US" dirty="0" smtClean="0"/>
            </a:br>
            <a:r>
              <a:rPr lang="en-US" sz="2000" dirty="0" smtClean="0"/>
              <a:t>(1994:Q1 – 2014:Q4)</a:t>
            </a:r>
          </a:p>
        </p:txBody>
      </p:sp>
      <p:graphicFrame>
        <p:nvGraphicFramePr>
          <p:cNvPr id="13314" name="Object 3"/>
          <p:cNvGraphicFramePr>
            <a:graphicFrameLocks noGrp="1"/>
          </p:cNvGraphicFramePr>
          <p:nvPr>
            <p:ph idx="4294967295"/>
            <p:extLst>
              <p:ext uri="{D42A27DB-BD31-4B8C-83A1-F6EECF244321}">
                <p14:modId xmlns:p14="http://schemas.microsoft.com/office/powerpoint/2010/main" val="542862453"/>
              </p:ext>
            </p:extLst>
          </p:nvPr>
        </p:nvGraphicFramePr>
        <p:xfrm>
          <a:off x="276225" y="1179513"/>
          <a:ext cx="8582025" cy="4267200"/>
        </p:xfrm>
        <a:graphic>
          <a:graphicData uri="http://schemas.openxmlformats.org/presentationml/2006/ole">
            <mc:AlternateContent xmlns:mc="http://schemas.openxmlformats.org/markup-compatibility/2006">
              <mc:Choice xmlns:v="urn:schemas-microsoft-com:vml" Requires="v">
                <p:oleObj spid="_x0000_s28088563" name="Chart" r:id="rId4" imgW="5721502" imgH="2844615" progId="MSGraph.Chart.8">
                  <p:embed followColorScheme="full"/>
                </p:oleObj>
              </mc:Choice>
              <mc:Fallback>
                <p:oleObj name="Chart" r:id="rId4" imgW="5721502" imgH="2844615" progId="MSGraph.Chart.8">
                  <p:embed followColorScheme="full"/>
                  <p:pic>
                    <p:nvPicPr>
                      <p:cNvPr id="0" name=""/>
                      <p:cNvPicPr preferRelativeResize="0">
                        <a:picLocks noChangeArrowheads="1"/>
                      </p:cNvPicPr>
                      <p:nvPr/>
                    </p:nvPicPr>
                    <p:blipFill>
                      <a:blip r:embed="rId5"/>
                      <a:srcRect/>
                      <a:stretch>
                        <a:fillRect/>
                      </a:stretch>
                    </p:blipFill>
                    <p:spPr bwMode="auto">
                      <a:xfrm>
                        <a:off x="276225" y="1179513"/>
                        <a:ext cx="8582025" cy="426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27876" name="Rectangle 4"/>
          <p:cNvSpPr>
            <a:spLocks noChangeArrowheads="1"/>
          </p:cNvSpPr>
          <p:nvPr/>
        </p:nvSpPr>
        <p:spPr bwMode="blackWhite">
          <a:xfrm>
            <a:off x="457200" y="5446713"/>
            <a:ext cx="8220075" cy="762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1600" b="1" dirty="0">
                <a:solidFill>
                  <a:srgbClr val="FFFFFF"/>
                </a:solidFill>
                <a:latin typeface="Arial" charset="0"/>
                <a:cs typeface="Arial" charset="0"/>
              </a:rPr>
              <a:t>Business bankruptcies </a:t>
            </a:r>
            <a:r>
              <a:rPr lang="en-US" sz="1600" b="1" dirty="0" smtClean="0">
                <a:solidFill>
                  <a:srgbClr val="FFFFFF"/>
                </a:solidFill>
                <a:latin typeface="Arial" charset="0"/>
                <a:cs typeface="Arial" charset="0"/>
              </a:rPr>
              <a:t>in 2014 </a:t>
            </a:r>
            <a:r>
              <a:rPr lang="en-US" sz="1600" b="1" dirty="0">
                <a:solidFill>
                  <a:srgbClr val="FFFFFF"/>
                </a:solidFill>
                <a:latin typeface="Arial" charset="0"/>
                <a:cs typeface="Arial" charset="0"/>
              </a:rPr>
              <a:t>were below </a:t>
            </a:r>
            <a:r>
              <a:rPr lang="en-US" sz="1600" b="1" dirty="0" smtClean="0">
                <a:solidFill>
                  <a:srgbClr val="FFFFFF"/>
                </a:solidFill>
                <a:latin typeface="Arial" charset="0"/>
                <a:cs typeface="Arial" charset="0"/>
              </a:rPr>
              <a:t>both the Great </a:t>
            </a:r>
            <a:r>
              <a:rPr lang="en-US" sz="1600" b="1" dirty="0">
                <a:solidFill>
                  <a:srgbClr val="FFFFFF"/>
                </a:solidFill>
                <a:latin typeface="Arial" charset="0"/>
                <a:cs typeface="Arial" charset="0"/>
              </a:rPr>
              <a:t>Recession levels </a:t>
            </a:r>
            <a:r>
              <a:rPr lang="en-US" sz="1600" b="1">
                <a:solidFill>
                  <a:srgbClr val="FFFFFF"/>
                </a:solidFill>
                <a:latin typeface="Arial" charset="0"/>
                <a:cs typeface="Arial" charset="0"/>
              </a:rPr>
              <a:t>and </a:t>
            </a:r>
            <a:r>
              <a:rPr lang="en-US" sz="1600" b="1" smtClean="0">
                <a:solidFill>
                  <a:srgbClr val="FFFFFF"/>
                </a:solidFill>
                <a:latin typeface="Arial" charset="0"/>
                <a:cs typeface="Arial" charset="0"/>
              </a:rPr>
              <a:t>the </a:t>
            </a:r>
            <a:r>
              <a:rPr lang="en-US" sz="1600" b="1" dirty="0">
                <a:solidFill>
                  <a:srgbClr val="FFFFFF"/>
                </a:solidFill>
                <a:latin typeface="Arial" charset="0"/>
                <a:cs typeface="Arial" charset="0"/>
              </a:rPr>
              <a:t>2003:Q3-2005:Q1 period (the best five-quarter stretch in the last 20 years). Bankruptcies restrict exposure growth in all commercial lines.</a:t>
            </a:r>
          </a:p>
        </p:txBody>
      </p:sp>
      <p:sp>
        <p:nvSpPr>
          <p:cNvPr id="13320" name="Rectangle 5"/>
          <p:cNvSpPr>
            <a:spLocks noChangeArrowheads="1"/>
          </p:cNvSpPr>
          <p:nvPr/>
        </p:nvSpPr>
        <p:spPr bwMode="auto">
          <a:xfrm>
            <a:off x="85725" y="6489890"/>
            <a:ext cx="8667750" cy="28238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U.S. Courts at </a:t>
            </a:r>
            <a:r>
              <a:rPr lang="en-US" sz="1100" dirty="0">
                <a:solidFill>
                  <a:srgbClr val="000000"/>
                </a:solidFill>
                <a:latin typeface="Arial" charset="0"/>
                <a:cs typeface="Arial" charset="0"/>
                <a:hlinkClick r:id="rId6"/>
              </a:rPr>
              <a:t>http://www.uscourts.gov</a:t>
            </a:r>
            <a:r>
              <a:rPr lang="en-US" sz="1100" dirty="0" smtClean="0">
                <a:solidFill>
                  <a:srgbClr val="000000"/>
                </a:solidFill>
                <a:latin typeface="Arial" charset="0"/>
                <a:cs typeface="Arial" charset="0"/>
                <a:hlinkClick r:id="rId6"/>
              </a:rPr>
              <a:t>/</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Institute</a:t>
            </a:r>
          </a:p>
        </p:txBody>
      </p:sp>
      <p:sp>
        <p:nvSpPr>
          <p:cNvPr id="13321" name="Rectangle 6"/>
          <p:cNvSpPr>
            <a:spLocks noChangeArrowheads="1"/>
          </p:cNvSpPr>
          <p:nvPr/>
        </p:nvSpPr>
        <p:spPr bwMode="black">
          <a:xfrm>
            <a:off x="131763" y="1090613"/>
            <a:ext cx="8221662" cy="220662"/>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(Thousands)</a:t>
            </a:r>
          </a:p>
        </p:txBody>
      </p:sp>
      <p:sp>
        <p:nvSpPr>
          <p:cNvPr id="11" name="AutoShape 5"/>
          <p:cNvSpPr>
            <a:spLocks noChangeArrowheads="1"/>
          </p:cNvSpPr>
          <p:nvPr/>
        </p:nvSpPr>
        <p:spPr bwMode="blackWhite">
          <a:xfrm>
            <a:off x="5181600" y="1090613"/>
            <a:ext cx="1266825" cy="811213"/>
          </a:xfrm>
          <a:prstGeom prst="wedgeRectCallout">
            <a:avLst>
              <a:gd name="adj1" fmla="val -32053"/>
              <a:gd name="adj2" fmla="val 2721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New Bankruptcy Law Takes Effect</a:t>
            </a:r>
          </a:p>
        </p:txBody>
      </p:sp>
      <p:sp>
        <p:nvSpPr>
          <p:cNvPr id="13323" name="TextBox 13"/>
          <p:cNvSpPr txBox="1">
            <a:spLocks noChangeArrowheads="1"/>
          </p:cNvSpPr>
          <p:nvPr/>
        </p:nvSpPr>
        <p:spPr bwMode="auto">
          <a:xfrm>
            <a:off x="2608263" y="1420813"/>
            <a:ext cx="1933575" cy="307975"/>
          </a:xfrm>
          <a:prstGeom prst="rect">
            <a:avLst/>
          </a:prstGeom>
          <a:solidFill>
            <a:schemeClr val="accent2"/>
          </a:solidFill>
          <a:ln w="9525">
            <a:noFill/>
            <a:miter lim="800000"/>
            <a:headEnd/>
            <a:tailEnd/>
          </a:ln>
        </p:spPr>
        <p:txBody>
          <a:bodyPr>
            <a:spAutoFit/>
          </a:bodyPr>
          <a:lstStyle/>
          <a:p>
            <a:pPr fontAlgn="base">
              <a:spcBef>
                <a:spcPct val="0"/>
              </a:spcBef>
              <a:spcAft>
                <a:spcPct val="0"/>
              </a:spcAft>
            </a:pPr>
            <a:r>
              <a:rPr lang="en-US" sz="1400">
                <a:solidFill>
                  <a:srgbClr val="000000"/>
                </a:solidFill>
                <a:latin typeface="Arial" charset="0"/>
                <a:cs typeface="Arial" charset="0"/>
              </a:rPr>
              <a:t>Recessions in orange</a:t>
            </a:r>
          </a:p>
        </p:txBody>
      </p:sp>
      <p:sp>
        <p:nvSpPr>
          <p:cNvPr id="13" name="AutoShape 5"/>
          <p:cNvSpPr>
            <a:spLocks noChangeArrowheads="1"/>
          </p:cNvSpPr>
          <p:nvPr/>
        </p:nvSpPr>
        <p:spPr bwMode="blackWhite">
          <a:xfrm>
            <a:off x="7616824" y="1213644"/>
            <a:ext cx="1241425" cy="588962"/>
          </a:xfrm>
          <a:prstGeom prst="wedgeRectCallout">
            <a:avLst>
              <a:gd name="adj1" fmla="val 25236"/>
              <a:gd name="adj2" fmla="val 28192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Below </a:t>
            </a:r>
            <a:r>
              <a:rPr lang="en-US" sz="1400" b="1" dirty="0">
                <a:solidFill>
                  <a:srgbClr val="FFFFFF"/>
                </a:solidFill>
                <a:latin typeface="Arial" charset="0"/>
                <a:cs typeface="Arial" charset="0"/>
              </a:rPr>
              <a:t>pre-recession level</a:t>
            </a:r>
          </a:p>
        </p:txBody>
      </p:sp>
    </p:spTree>
    <p:extLst>
      <p:ext uri="{BB962C8B-B14F-4D97-AF65-F5344CB8AC3E}">
        <p14:creationId xmlns:p14="http://schemas.microsoft.com/office/powerpoint/2010/main" val="11163494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127876"/>
                                        </p:tgtEl>
                                        <p:attrNameLst>
                                          <p:attrName>style.visibility</p:attrName>
                                        </p:attrNameLst>
                                      </p:cBhvr>
                                      <p:to>
                                        <p:strVal val="visible"/>
                                      </p:to>
                                    </p:set>
                                    <p:anim calcmode="lin" valueType="num">
                                      <p:cBhvr>
                                        <p:cTn id="7" dur="500" fill="hold"/>
                                        <p:tgtEl>
                                          <p:spTgt spid="2127876"/>
                                        </p:tgtEl>
                                        <p:attrNameLst>
                                          <p:attrName>ppt_w</p:attrName>
                                        </p:attrNameLst>
                                      </p:cBhvr>
                                      <p:tavLst>
                                        <p:tav tm="0">
                                          <p:val>
                                            <p:fltVal val="0"/>
                                          </p:val>
                                        </p:tav>
                                        <p:tav tm="100000">
                                          <p:val>
                                            <p:strVal val="#ppt_w"/>
                                          </p:val>
                                        </p:tav>
                                      </p:tavLst>
                                    </p:anim>
                                    <p:anim calcmode="lin" valueType="num">
                                      <p:cBhvr>
                                        <p:cTn id="8" dur="500" fill="hold"/>
                                        <p:tgtEl>
                                          <p:spTgt spid="2127876"/>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1700"/>
                            </p:stCondLst>
                            <p:childTnLst>
                              <p:par>
                                <p:cTn id="14" presetID="22" presetClass="entr" presetSubtype="2"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11" grpId="0" animBg="1"/>
      <p:bldP spid="1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102</a:t>
            </a:fld>
            <a:endParaRPr lang="en-US" sz="900"/>
          </a:p>
        </p:txBody>
      </p:sp>
      <p:graphicFrame>
        <p:nvGraphicFramePr>
          <p:cNvPr id="71682" name="Object 3"/>
          <p:cNvGraphicFramePr>
            <a:graphicFrameLocks/>
          </p:cNvGraphicFramePr>
          <p:nvPr>
            <p:extLst>
              <p:ext uri="{D42A27DB-BD31-4B8C-83A1-F6EECF244321}">
                <p14:modId xmlns:p14="http://schemas.microsoft.com/office/powerpoint/2010/main" val="3024168455"/>
              </p:ext>
            </p:extLst>
          </p:nvPr>
        </p:nvGraphicFramePr>
        <p:xfrm>
          <a:off x="277159" y="1408128"/>
          <a:ext cx="8585200" cy="4367213"/>
        </p:xfrm>
        <a:graphic>
          <a:graphicData uri="http://schemas.openxmlformats.org/presentationml/2006/ole">
            <mc:AlternateContent xmlns:mc="http://schemas.openxmlformats.org/markup-compatibility/2006">
              <mc:Choice xmlns:v="urn:schemas-microsoft-com:vml" Requires="v">
                <p:oleObj spid="_x0000_s27912595" name="Chart" r:id="rId4" imgW="3432901" imgH="1581081" progId="MSGraph.Chart.8">
                  <p:embed followColorScheme="full"/>
                </p:oleObj>
              </mc:Choice>
              <mc:Fallback>
                <p:oleObj name="Chart" r:id="rId4" imgW="3432901" imgH="1581081" progId="MSGraph.Chart.8">
                  <p:embed followColorScheme="full"/>
                  <p:pic>
                    <p:nvPicPr>
                      <p:cNvPr id="0" name=""/>
                      <p:cNvPicPr preferRelativeResize="0">
                        <a:picLocks noChangeArrowheads="1"/>
                      </p:cNvPicPr>
                      <p:nvPr/>
                    </p:nvPicPr>
                    <p:blipFill>
                      <a:blip r:embed="rId5"/>
                      <a:srcRect/>
                      <a:stretch>
                        <a:fillRect/>
                      </a:stretch>
                    </p:blipFill>
                    <p:spPr bwMode="auto">
                      <a:xfrm>
                        <a:off x="277159" y="1408128"/>
                        <a:ext cx="8585200" cy="436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1980-2014</a:t>
            </a:r>
          </a:p>
        </p:txBody>
      </p:sp>
      <p:sp>
        <p:nvSpPr>
          <p:cNvPr id="71687" name="Rectangle 4"/>
          <p:cNvSpPr>
            <a:spLocks noChangeArrowheads="1"/>
          </p:cNvSpPr>
          <p:nvPr/>
        </p:nvSpPr>
        <p:spPr bwMode="auto">
          <a:xfrm>
            <a:off x="0" y="6160631"/>
            <a:ext cx="8601075" cy="75636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r>
            <a:r>
              <a:rPr lang="en-US" sz="1100" dirty="0" smtClean="0"/>
              <a:t>(1980-2012) at </a:t>
            </a:r>
            <a:r>
              <a:rPr lang="en-US" sz="1100" dirty="0" smtClean="0">
                <a:hlinkClick r:id="rId6"/>
              </a:rPr>
              <a:t>http://www.abiworld.org/AM/AMTemplate.cfm?Section=Home&amp;TEMPLATE=/CM/ContentDisplay.cfm&amp;CONTENTID=61633</a:t>
            </a:r>
            <a:r>
              <a:rPr lang="en-US" sz="1100" dirty="0" smtClean="0"/>
              <a:t>; 2013-14 data from United States Courts at </a:t>
            </a:r>
            <a:r>
              <a:rPr lang="en-US" sz="1100" dirty="0" smtClean="0">
                <a:hlinkClick r:id="rId7"/>
              </a:rPr>
              <a:t>http://news.uscourts.gov</a:t>
            </a:r>
            <a:r>
              <a:rPr lang="en-US" sz="1100" dirty="0" smtClean="0"/>
              <a:t>; </a:t>
            </a:r>
            <a:r>
              <a:rPr lang="en-US" sz="1100" dirty="0"/>
              <a:t>Insurance Information </a:t>
            </a:r>
            <a:r>
              <a:rPr lang="en-US" sz="1100" dirty="0" smtClean="0"/>
              <a:t>Institute.</a:t>
            </a:r>
            <a:endParaRPr lang="en-US" sz="1100" dirty="0"/>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644876" y="4050890"/>
            <a:ext cx="3431459" cy="1072228"/>
          </a:xfrm>
          <a:prstGeom prst="wedgeRectCallout">
            <a:avLst>
              <a:gd name="adj1" fmla="val 119601"/>
              <a:gd name="adj2" fmla="val 233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2014 bankruptcies totaled 26,983, down 18.8% from 2013—the 5</a:t>
            </a:r>
            <a:r>
              <a:rPr lang="en-US" sz="1400" b="1" baseline="30000" dirty="0" smtClean="0">
                <a:solidFill>
                  <a:schemeClr val="bg1"/>
                </a:solidFill>
              </a:rPr>
              <a:t>th</a:t>
            </a:r>
            <a:r>
              <a:rPr lang="en-US" sz="1400" b="1" dirty="0" smtClean="0">
                <a:solidFill>
                  <a:schemeClr val="bg1"/>
                </a:solidFill>
              </a:rPr>
              <a:t> consecutive year of decline.  Business bankruptcies more than tripled during the financial crisis.</a:t>
            </a:r>
            <a:endParaRPr lang="en-US" sz="1400" b="1" i="1" dirty="0">
              <a:solidFill>
                <a:schemeClr val="bg1"/>
              </a:solidFill>
              <a:cs typeface="+mn-cs"/>
            </a:endParaRPr>
          </a:p>
        </p:txBody>
      </p:sp>
      <p:grpSp>
        <p:nvGrpSpPr>
          <p:cNvPr id="2" name="Group 7"/>
          <p:cNvGrpSpPr>
            <a:grpSpLocks/>
          </p:cNvGrpSpPr>
          <p:nvPr/>
        </p:nvGrpSpPr>
        <p:grpSpPr bwMode="auto">
          <a:xfrm>
            <a:off x="5091658" y="1111376"/>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dirty="0">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r>
                <a:rPr lang="en-US" sz="1400" b="1" dirty="0" smtClean="0">
                  <a:solidFill>
                    <a:schemeClr val="folHlink"/>
                  </a:solidFill>
                </a:rPr>
                <a:t>%</a:t>
              </a:r>
              <a:endParaRPr lang="en-US" sz="1400" b="1" dirty="0">
                <a:solidFill>
                  <a:schemeClr val="folHlink"/>
                </a:solidFill>
              </a:endParaRP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102</a:t>
            </a:fld>
            <a:endParaRPr lang="en-US"/>
          </a:p>
        </p:txBody>
      </p:sp>
    </p:spTree>
    <p:extLst>
      <p:ext uri="{BB962C8B-B14F-4D97-AF65-F5344CB8AC3E}">
        <p14:creationId xmlns:p14="http://schemas.microsoft.com/office/powerpoint/2010/main" val="2739412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43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43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C3500F2-97B6-4DA1-8FAC-D7D5C6678FB4}" type="slidenum">
              <a:rPr lang="en-US" sz="900"/>
              <a:pPr algn="r" eaLnBrk="0" hangingPunct="0">
                <a:lnSpc>
                  <a:spcPct val="85000"/>
                </a:lnSpc>
                <a:spcBef>
                  <a:spcPct val="20000"/>
                </a:spcBef>
              </a:pPr>
              <a:t>103</a:t>
            </a:fld>
            <a:endParaRPr lang="en-US" sz="900"/>
          </a:p>
        </p:txBody>
      </p:sp>
      <p:sp>
        <p:nvSpPr>
          <p:cNvPr id="14342" name="Rectangle 2"/>
          <p:cNvSpPr>
            <a:spLocks noGrp="1" noChangeArrowheads="1"/>
          </p:cNvSpPr>
          <p:nvPr>
            <p:ph type="title" idx="4294967295"/>
          </p:nvPr>
        </p:nvSpPr>
        <p:spPr>
          <a:xfrm>
            <a:off x="507172" y="192088"/>
            <a:ext cx="6937237" cy="860425"/>
          </a:xfrm>
        </p:spPr>
        <p:txBody>
          <a:bodyPr/>
          <a:lstStyle/>
          <a:p>
            <a:r>
              <a:rPr lang="en-US" sz="2800" dirty="0" smtClean="0"/>
              <a:t>Private Sector Business Starts:</a:t>
            </a:r>
            <a:br>
              <a:rPr lang="en-US" sz="2800" dirty="0" smtClean="0"/>
            </a:br>
            <a:r>
              <a:rPr lang="en-US" sz="2800" dirty="0" smtClean="0"/>
              <a:t>1993:Q2 – 2013:Q4* As Strong </a:t>
            </a:r>
            <a:r>
              <a:rPr lang="en-US" sz="2800" dirty="0"/>
              <a:t>as Ever?</a:t>
            </a:r>
            <a:endParaRPr lang="en-US" sz="2800" dirty="0" smtClean="0"/>
          </a:p>
        </p:txBody>
      </p:sp>
      <p:graphicFrame>
        <p:nvGraphicFramePr>
          <p:cNvPr id="14338" name="Object 4"/>
          <p:cNvGraphicFramePr>
            <a:graphicFrameLocks noGrp="1"/>
          </p:cNvGraphicFramePr>
          <p:nvPr>
            <p:ph idx="4294967295"/>
            <p:extLst/>
          </p:nvPr>
        </p:nvGraphicFramePr>
        <p:xfrm>
          <a:off x="304800" y="1830389"/>
          <a:ext cx="8585200" cy="4459287"/>
        </p:xfrm>
        <a:graphic>
          <a:graphicData uri="http://schemas.openxmlformats.org/presentationml/2006/ole">
            <mc:AlternateContent xmlns:mc="http://schemas.openxmlformats.org/markup-compatibility/2006">
              <mc:Choice xmlns:v="urn:schemas-microsoft-com:vml" Requires="v">
                <p:oleObj spid="_x0000_s27985208" name="Chart" r:id="rId4" imgW="8582143" imgH="3971958" progId="MSGraph.Chart.8">
                  <p:embed followColorScheme="full"/>
                </p:oleObj>
              </mc:Choice>
              <mc:Fallback>
                <p:oleObj name="Chart" r:id="rId4" imgW="8582143" imgH="3971958" progId="MSGraph.Chart.8">
                  <p:embed followColorScheme="full"/>
                  <p:pic>
                    <p:nvPicPr>
                      <p:cNvPr id="0" name=""/>
                      <p:cNvPicPr>
                        <a:picLocks noGrp="1" noChangeArrowheads="1"/>
                      </p:cNvPicPr>
                      <p:nvPr/>
                    </p:nvPicPr>
                    <p:blipFill>
                      <a:blip r:embed="rId5"/>
                      <a:srcRect/>
                      <a:stretch>
                        <a:fillRect/>
                      </a:stretch>
                    </p:blipFill>
                    <p:spPr bwMode="auto">
                      <a:xfrm>
                        <a:off x="304800" y="1830389"/>
                        <a:ext cx="8585200" cy="445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3" name="Rectangle 5"/>
          <p:cNvSpPr>
            <a:spLocks noChangeArrowheads="1"/>
          </p:cNvSpPr>
          <p:nvPr/>
        </p:nvSpPr>
        <p:spPr bwMode="auto">
          <a:xfrm>
            <a:off x="0" y="6245225"/>
            <a:ext cx="8731250" cy="6127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*Data posted Apr 29, 2014, the </a:t>
            </a:r>
            <a:r>
              <a:rPr lang="en-US" sz="1100" dirty="0"/>
              <a:t>latest available; a classification change in 2013:Q1 </a:t>
            </a:r>
            <a:r>
              <a:rPr lang="en-US" sz="1100" dirty="0" smtClean="0"/>
              <a:t>resulted in a report of 578,000 businesses started in that quarter. Seasonally </a:t>
            </a:r>
            <a:r>
              <a:rPr lang="en-US" sz="1100" dirty="0"/>
              <a:t>adjusted</a:t>
            </a:r>
            <a:r>
              <a:rPr lang="en-US" sz="1100" dirty="0" smtClean="0"/>
              <a:t>. **2014 number assumes 1</a:t>
            </a:r>
            <a:r>
              <a:rPr lang="en-US" sz="1100" baseline="30000" dirty="0" smtClean="0"/>
              <a:t>st</a:t>
            </a:r>
            <a:r>
              <a:rPr lang="en-US" sz="1100" dirty="0" smtClean="0"/>
              <a:t> quarter equaled average of other three quarters</a:t>
            </a:r>
            <a:endParaRPr lang="en-US" sz="1100" dirty="0"/>
          </a:p>
          <a:p>
            <a:pPr eaLnBrk="0" hangingPunct="0">
              <a:lnSpc>
                <a:spcPct val="85000"/>
              </a:lnSpc>
              <a:spcBef>
                <a:spcPct val="25000"/>
              </a:spcBef>
              <a:buClr>
                <a:schemeClr val="accent2"/>
              </a:buClr>
              <a:buFont typeface="Wingdings" pitchFamily="2" charset="2"/>
              <a:buNone/>
            </a:pPr>
            <a:r>
              <a:rPr lang="en-US" sz="1100" dirty="0"/>
              <a:t>Sources: Bureau of Labor Statistics, </a:t>
            </a:r>
            <a:r>
              <a:rPr lang="en-US" sz="1100" dirty="0">
                <a:hlinkClick r:id="rId6"/>
              </a:rPr>
              <a:t>http://www.bls.gov/news.release/cewbd.t08.htm</a:t>
            </a:r>
            <a:r>
              <a:rPr lang="en-US" sz="1100" dirty="0"/>
              <a:t>.  NBER (recession dates)</a:t>
            </a:r>
          </a:p>
        </p:txBody>
      </p:sp>
      <p:sp>
        <p:nvSpPr>
          <p:cNvPr id="14344" name="Rectangle 6"/>
          <p:cNvSpPr>
            <a:spLocks noChangeArrowheads="1"/>
          </p:cNvSpPr>
          <p:nvPr/>
        </p:nvSpPr>
        <p:spPr bwMode="black">
          <a:xfrm>
            <a:off x="85725" y="1397652"/>
            <a:ext cx="137732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1" name="AutoShape 7"/>
          <p:cNvSpPr>
            <a:spLocks noChangeArrowheads="1"/>
          </p:cNvSpPr>
          <p:nvPr/>
        </p:nvSpPr>
        <p:spPr bwMode="blackWhite">
          <a:xfrm>
            <a:off x="1458913" y="1063625"/>
            <a:ext cx="1528763" cy="1689303"/>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300" b="1" u="sng" dirty="0">
                <a:solidFill>
                  <a:schemeClr val="bg1"/>
                </a:solidFill>
                <a:cs typeface="+mn-cs"/>
              </a:rPr>
              <a:t>Business Starts</a:t>
            </a:r>
            <a:r>
              <a:rPr lang="en-US" sz="1300" b="1" dirty="0">
                <a:solidFill>
                  <a:schemeClr val="bg1"/>
                </a:solidFill>
                <a:cs typeface="+mn-cs"/>
              </a:rPr>
              <a:t/>
            </a:r>
            <a:br>
              <a:rPr lang="en-US" sz="1300" b="1" dirty="0">
                <a:solidFill>
                  <a:schemeClr val="bg1"/>
                </a:solidFill>
                <a:cs typeface="+mn-cs"/>
              </a:rPr>
            </a:br>
            <a:r>
              <a:rPr lang="en-US" sz="1300" b="1" dirty="0">
                <a:solidFill>
                  <a:schemeClr val="bg1"/>
                </a:solidFill>
                <a:cs typeface="+mn-cs"/>
              </a:rPr>
              <a:t>2006:  861,000</a:t>
            </a:r>
            <a:br>
              <a:rPr lang="en-US" sz="1300" b="1" dirty="0">
                <a:solidFill>
                  <a:schemeClr val="bg1"/>
                </a:solidFill>
                <a:cs typeface="+mn-cs"/>
              </a:rPr>
            </a:br>
            <a:r>
              <a:rPr lang="en-US" sz="1300" b="1" dirty="0">
                <a:solidFill>
                  <a:schemeClr val="bg1"/>
                </a:solidFill>
                <a:cs typeface="+mn-cs"/>
              </a:rPr>
              <a:t>2007:  844,000</a:t>
            </a:r>
            <a:br>
              <a:rPr lang="en-US" sz="1300" b="1" dirty="0">
                <a:solidFill>
                  <a:schemeClr val="bg1"/>
                </a:solidFill>
                <a:cs typeface="+mn-cs"/>
              </a:rPr>
            </a:br>
            <a:r>
              <a:rPr lang="en-US" sz="1300" b="1" dirty="0">
                <a:solidFill>
                  <a:schemeClr val="bg1"/>
                </a:solidFill>
                <a:cs typeface="+mn-cs"/>
              </a:rPr>
              <a:t>2008:  787,000</a:t>
            </a:r>
            <a:br>
              <a:rPr lang="en-US" sz="1300" b="1" dirty="0">
                <a:solidFill>
                  <a:schemeClr val="bg1"/>
                </a:solidFill>
                <a:cs typeface="+mn-cs"/>
              </a:rPr>
            </a:br>
            <a:r>
              <a:rPr lang="en-US" sz="1300" b="1" dirty="0">
                <a:solidFill>
                  <a:schemeClr val="bg1"/>
                </a:solidFill>
                <a:cs typeface="+mn-cs"/>
              </a:rPr>
              <a:t>2009:  701,000 2010:  742,000 2011:  781,000</a:t>
            </a:r>
            <a:br>
              <a:rPr lang="en-US" sz="1300" b="1" dirty="0">
                <a:solidFill>
                  <a:schemeClr val="bg1"/>
                </a:solidFill>
                <a:cs typeface="+mn-cs"/>
              </a:rPr>
            </a:br>
            <a:r>
              <a:rPr lang="en-US" sz="1300" b="1" dirty="0">
                <a:solidFill>
                  <a:schemeClr val="bg1"/>
                </a:solidFill>
                <a:cs typeface="+mn-cs"/>
              </a:rPr>
              <a:t>2012:  </a:t>
            </a:r>
            <a:r>
              <a:rPr lang="en-US" sz="1300" b="1" dirty="0" smtClean="0">
                <a:solidFill>
                  <a:schemeClr val="bg1"/>
                </a:solidFill>
                <a:cs typeface="+mn-cs"/>
              </a:rPr>
              <a:t>800,000</a:t>
            </a:r>
            <a:br>
              <a:rPr lang="en-US" sz="1300" b="1" dirty="0" smtClean="0">
                <a:solidFill>
                  <a:schemeClr val="bg1"/>
                </a:solidFill>
                <a:cs typeface="+mn-cs"/>
              </a:rPr>
            </a:br>
            <a:r>
              <a:rPr lang="en-US" sz="1300" b="1" dirty="0" smtClean="0">
                <a:solidFill>
                  <a:schemeClr val="bg1"/>
                </a:solidFill>
                <a:cs typeface="+mn-cs"/>
              </a:rPr>
              <a:t>2013:  870,000**</a:t>
            </a:r>
            <a:endParaRPr lang="en-US" sz="1300" b="1" dirty="0">
              <a:solidFill>
                <a:schemeClr val="bg1"/>
              </a:solidFill>
              <a:cs typeface="+mn-cs"/>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C948A6E-00B4-425A-8332-493DA8B986FC}" type="slidenum">
              <a:rPr lang="en-US" smtClean="0"/>
              <a:pPr>
                <a:defRPr/>
              </a:pPr>
              <a:t>103</a:t>
            </a:fld>
            <a:endParaRPr lang="en-US"/>
          </a:p>
        </p:txBody>
      </p:sp>
      <p:sp>
        <p:nvSpPr>
          <p:cNvPr id="14348" name="TextBox 13"/>
          <p:cNvSpPr txBox="1">
            <a:spLocks noChangeArrowheads="1"/>
          </p:cNvSpPr>
          <p:nvPr/>
        </p:nvSpPr>
        <p:spPr bwMode="auto">
          <a:xfrm>
            <a:off x="4124325" y="1101725"/>
            <a:ext cx="1933575" cy="307975"/>
          </a:xfrm>
          <a:prstGeom prst="rect">
            <a:avLst/>
          </a:prstGeom>
          <a:solidFill>
            <a:schemeClr val="accent2"/>
          </a:solidFill>
          <a:ln w="9525">
            <a:noFill/>
            <a:miter lim="800000"/>
            <a:headEnd/>
            <a:tailEnd/>
          </a:ln>
        </p:spPr>
        <p:txBody>
          <a:bodyPr>
            <a:spAutoFit/>
          </a:bodyPr>
          <a:lstStyle/>
          <a:p>
            <a:r>
              <a:rPr lang="en-US" sz="1400"/>
              <a:t>Recessions in orange</a:t>
            </a:r>
          </a:p>
        </p:txBody>
      </p:sp>
      <p:sp>
        <p:nvSpPr>
          <p:cNvPr id="14" name="AutoShape 38"/>
          <p:cNvSpPr>
            <a:spLocks noChangeArrowheads="1"/>
          </p:cNvSpPr>
          <p:nvPr/>
        </p:nvSpPr>
        <p:spPr bwMode="blackWhite">
          <a:xfrm>
            <a:off x="7374835" y="1101725"/>
            <a:ext cx="985976" cy="898526"/>
          </a:xfrm>
          <a:prstGeom prst="wedgeRectCallout">
            <a:avLst>
              <a:gd name="adj1" fmla="val 56323"/>
              <a:gd name="adj2" fmla="val 1365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2013:Q1 578,000 business starts*</a:t>
            </a:r>
            <a:endParaRPr lang="en-US" sz="1400" b="1" dirty="0">
              <a:solidFill>
                <a:schemeClr val="bg1"/>
              </a:solidFill>
            </a:endParaRPr>
          </a:p>
        </p:txBody>
      </p:sp>
    </p:spTree>
    <p:extLst>
      <p:ext uri="{BB962C8B-B14F-4D97-AF65-F5344CB8AC3E}">
        <p14:creationId xmlns:p14="http://schemas.microsoft.com/office/powerpoint/2010/main" val="27427760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200"/>
                            </p:stCondLst>
                            <p:childTnLst>
                              <p:par>
                                <p:cTn id="9" presetID="22" presetClass="entr" presetSubtype="8"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104</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a:t>
            </a:r>
            <a:r>
              <a:rPr lang="en-US" sz="2000" b="1" i="1" dirty="0">
                <a:solidFill>
                  <a:srgbClr val="FF0000"/>
                </a:solidFill>
                <a:cs typeface="+mn-cs"/>
              </a:rPr>
              <a:t>Rail</a:t>
            </a:r>
            <a:r>
              <a:rPr lang="en-US" sz="2000" b="1" dirty="0">
                <a:solidFill>
                  <a:schemeClr val="bg1"/>
                </a:solidFill>
                <a:cs typeface="+mn-cs"/>
              </a:rPr>
              <a:t>, </a:t>
            </a:r>
            <a:r>
              <a:rPr lang="en-US" sz="2000" b="1" i="1" dirty="0">
                <a:solidFill>
                  <a:srgbClr val="FF0000"/>
                </a:solidFill>
                <a:cs typeface="+mn-cs"/>
              </a:rPr>
              <a:t>Marine</a:t>
            </a:r>
            <a:r>
              <a:rPr lang="en-US" sz="2000" b="1" dirty="0">
                <a:solidFill>
                  <a:schemeClr val="bg1"/>
                </a:solidFill>
                <a:cs typeface="+mn-cs"/>
              </a:rPr>
              <a:t>, </a:t>
            </a:r>
            <a:r>
              <a:rPr lang="en-US" sz="2000" b="1" dirty="0" smtClean="0">
                <a:solidFill>
                  <a:schemeClr val="bg1"/>
                </a:solidFill>
                <a:cs typeface="+mn-cs"/>
              </a:rPr>
              <a:t>Trucking, </a:t>
            </a:r>
            <a:r>
              <a:rPr lang="en-US" sz="2000" b="1" i="1" dirty="0" smtClean="0">
                <a:solidFill>
                  <a:srgbClr val="FF0000"/>
                </a:solidFill>
                <a:cs typeface="+mn-cs"/>
              </a:rPr>
              <a:t>Pipelines</a:t>
            </a:r>
            <a:r>
              <a:rPr lang="en-US" sz="2000" b="1" dirty="0" smtClean="0">
                <a:solidFill>
                  <a:schemeClr val="bg1"/>
                </a:solidFill>
                <a:cs typeface="+mn-cs"/>
              </a:rPr>
              <a:t>)</a:t>
            </a:r>
            <a:endParaRPr lang="en-US" sz="2000" b="1" dirty="0">
              <a:solidFill>
                <a:schemeClr val="bg1"/>
              </a:solidFill>
              <a:cs typeface="+mn-cs"/>
            </a:endParaRPr>
          </a:p>
        </p:txBody>
      </p:sp>
    </p:spTree>
    <p:extLst>
      <p:ext uri="{BB962C8B-B14F-4D97-AF65-F5344CB8AC3E}">
        <p14:creationId xmlns:p14="http://schemas.microsoft.com/office/powerpoint/2010/main" val="17102429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105</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106</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2003-2015*</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ext uri="{D42A27DB-BD31-4B8C-83A1-F6EECF244321}">
                <p14:modId xmlns:p14="http://schemas.microsoft.com/office/powerpoint/2010/main" val="2022264550"/>
              </p:ext>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8093671" name="Chart" r:id="rId4" imgW="5848458" imgH="2203364" progId="MSGraph.Chart.8">
                  <p:embed followColorScheme="full"/>
                </p:oleObj>
              </mc:Choice>
              <mc:Fallback>
                <p:oleObj name="Chart" r:id="rId4" imgW="5848458" imgH="2203364"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750748" y="3707033"/>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728794" y="2683755"/>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4489"/>
              <a:gd name="adj2" fmla="val 11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798129" y="1772111"/>
            <a:ext cx="1734093" cy="1089211"/>
          </a:xfrm>
          <a:prstGeom prst="wedgeRectCallout">
            <a:avLst>
              <a:gd name="adj1" fmla="val 13981"/>
              <a:gd name="adj2" fmla="val 11238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818581" y="1071716"/>
            <a:ext cx="2158271" cy="1631298"/>
          </a:xfrm>
          <a:prstGeom prst="wedgeRectCallout">
            <a:avLst>
              <a:gd name="adj1" fmla="val 22667"/>
              <a:gd name="adj2" fmla="val 70066"/>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2014: Value of new </a:t>
            </a:r>
            <a:r>
              <a:rPr lang="en-US" sz="1600" b="1" dirty="0" err="1" smtClean="0">
                <a:solidFill>
                  <a:schemeClr val="bg1"/>
                </a:solidFill>
              </a:rPr>
              <a:t>pvt.</a:t>
            </a:r>
            <a:r>
              <a:rPr lang="en-US" sz="1600" b="1" dirty="0" smtClean="0">
                <a:solidFill>
                  <a:schemeClr val="bg1"/>
                </a:solidFill>
              </a:rPr>
              <a:t> construction hits $698.2B as of Feb. 2015, up 40% from the 2010 trough but still 23%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106</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412804"/>
            <a:ext cx="889000" cy="307777"/>
          </a:xfrm>
          <a:prstGeom prst="rect">
            <a:avLst/>
          </a:prstGeom>
          <a:noFill/>
          <a:ln w="9525">
            <a:noFill/>
            <a:miter lim="800000"/>
            <a:headEnd/>
            <a:tailEnd/>
          </a:ln>
        </p:spPr>
        <p:txBody>
          <a:bodyPr>
            <a:spAutoFit/>
          </a:bodyPr>
          <a:lstStyle/>
          <a:p>
            <a:pPr algn="ctr"/>
            <a:r>
              <a:rPr lang="en-US" sz="1400" b="1" dirty="0" smtClean="0"/>
              <a:t>$348.4</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$349.9</a:t>
            </a:r>
            <a:endParaRPr lang="en-US" sz="1400" b="1" dirty="0"/>
          </a:p>
        </p:txBody>
      </p:sp>
      <p:sp>
        <p:nvSpPr>
          <p:cNvPr id="24" name="Rectangle 5"/>
          <p:cNvSpPr>
            <a:spLocks noChangeArrowheads="1"/>
          </p:cNvSpPr>
          <p:nvPr/>
        </p:nvSpPr>
        <p:spPr bwMode="auto">
          <a:xfrm>
            <a:off x="-1" y="6449415"/>
            <a:ext cx="8423031"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February.</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a:t>
            </a:r>
            <a:r>
              <a:rPr lang="en-US" sz="1100" dirty="0">
                <a:hlinkClick r:id="rId6"/>
              </a:rPr>
              <a:t>http://www.census.gov/construction/c30/c30index.html</a:t>
            </a:r>
            <a:r>
              <a:rPr lang="en-US" sz="1100" dirty="0"/>
              <a:t> ; </a:t>
            </a:r>
            <a:r>
              <a:rPr lang="en-US" sz="1100" dirty="0" smtClean="0"/>
              <a:t>Insurance Information Institute. </a:t>
            </a:r>
            <a:endParaRPr lang="en-US" sz="1100" dirty="0"/>
          </a:p>
        </p:txBody>
      </p:sp>
    </p:spTree>
    <p:extLst>
      <p:ext uri="{BB962C8B-B14F-4D97-AF65-F5344CB8AC3E}">
        <p14:creationId xmlns:p14="http://schemas.microsoft.com/office/powerpoint/2010/main" val="17539621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107</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Feb. 2015 vs. Feb.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1905200409"/>
              </p:ext>
            </p:extLst>
          </p:nvPr>
        </p:nvGraphicFramePr>
        <p:xfrm>
          <a:off x="39687" y="1613592"/>
          <a:ext cx="8867775" cy="3771900"/>
        </p:xfrm>
        <a:graphic>
          <a:graphicData uri="http://schemas.openxmlformats.org/presentationml/2006/ole">
            <mc:AlternateContent xmlns:mc="http://schemas.openxmlformats.org/markup-compatibility/2006">
              <mc:Choice xmlns:v="urn:schemas-microsoft-com:vml" Requires="v">
                <p:oleObj spid="_x0000_s28094694" name="Chart" r:id="rId4" imgW="5689523" imgH="2514523" progId="MSGraph.Chart.8">
                  <p:embed followColorScheme="full"/>
                </p:oleObj>
              </mc:Choice>
              <mc:Fallback>
                <p:oleObj name="Chart" r:id="rId4" imgW="5689523" imgH="2514523" progId="MSGraph.Chart.8">
                  <p:embed followColorScheme="full"/>
                  <p:pic>
                    <p:nvPicPr>
                      <p:cNvPr id="0" name=""/>
                      <p:cNvPicPr>
                        <a:picLocks noChangeAspect="1" noChangeArrowheads="1"/>
                      </p:cNvPicPr>
                      <p:nvPr/>
                    </p:nvPicPr>
                    <p:blipFill>
                      <a:blip r:embed="rId5"/>
                      <a:srcRect/>
                      <a:stretch>
                        <a:fillRect/>
                      </a:stretch>
                    </p:blipFill>
                    <p:spPr bwMode="gray">
                      <a:xfrm>
                        <a:off x="39687" y="1613592"/>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In the Private Sector Slowed in Late 2014 While Picking in the State/Local Sector Government Sector as Budget Woes Ease in Some Jurisdictions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955792" y="2130988"/>
            <a:ext cx="2656417" cy="1152402"/>
          </a:xfrm>
          <a:prstGeom prst="wedgeRectCallout">
            <a:avLst>
              <a:gd name="adj1" fmla="val 28540"/>
              <a:gd name="adj2" fmla="val 7517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the residential and nonresidential segments but growth is sluggish</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+1.8%</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+3.1%</a:t>
            </a:r>
            <a:endParaRPr lang="en-US" sz="2400" b="1" u="sng" dirty="0">
              <a:solidFill>
                <a:srgbClr val="225A7A"/>
              </a:solidFill>
            </a:endParaRPr>
          </a:p>
        </p:txBody>
      </p:sp>
      <p:sp>
        <p:nvSpPr>
          <p:cNvPr id="12" name="AutoShape 9"/>
          <p:cNvSpPr>
            <a:spLocks noChangeArrowheads="1"/>
          </p:cNvSpPr>
          <p:nvPr/>
        </p:nvSpPr>
        <p:spPr bwMode="blackWhite">
          <a:xfrm>
            <a:off x="4164430" y="1765693"/>
            <a:ext cx="2030261" cy="1152402"/>
          </a:xfrm>
          <a:prstGeom prst="wedgeRectCallout">
            <a:avLst>
              <a:gd name="adj1" fmla="val 67951"/>
              <a:gd name="adj2" fmla="val 8457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finally beginning to pick up after years of decline</a:t>
            </a:r>
            <a:endParaRPr lang="en-US" sz="1400" b="1" dirty="0">
              <a:solidFill>
                <a:schemeClr val="bg1"/>
              </a:solidFill>
            </a:endParaRPr>
          </a:p>
        </p:txBody>
      </p:sp>
      <p:sp>
        <p:nvSpPr>
          <p:cNvPr id="2" name="Oval 1"/>
          <p:cNvSpPr/>
          <p:nvPr/>
        </p:nvSpPr>
        <p:spPr>
          <a:xfrm>
            <a:off x="6190468" y="1260976"/>
            <a:ext cx="2422745" cy="6563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0139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108</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Feb. 2015 vs. Feb.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3471921207"/>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7857328" name="Chart" r:id="rId4" imgW="8534284" imgH="3771784" progId="MSGraph.Chart.8">
                  <p:embed followColorScheme="full"/>
                </p:oleObj>
              </mc:Choice>
              <mc:Fallback>
                <p:oleObj name="Chart" r:id="rId4" imgW="8534284" imgH="3771784" progId="MSGraph.Chart.8">
                  <p:embed followColorScheme="full"/>
                  <p:pic>
                    <p:nvPicPr>
                      <p:cNvPr id="0" name=""/>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Many Segments, though the Key Residential Construction Sector Weakened in Late 2014/Early 2015; Mixed Outlook for 2015, though Expansion Should Continue</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3698838" y="1123123"/>
            <a:ext cx="3971440" cy="1413799"/>
          </a:xfrm>
          <a:prstGeom prst="wedgeRectCallout">
            <a:avLst>
              <a:gd name="adj1" fmla="val -55366"/>
              <a:gd name="adj2" fmla="val 327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Manufacturing and Office  segments, Private nonresidential sector construction activity continues to  rising after plunging during the “Great Recession.” Residential weakened.</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0" name="Rectangle 7"/>
          <p:cNvSpPr>
            <a:spLocks noChangeArrowheads="1"/>
          </p:cNvSpPr>
          <p:nvPr/>
        </p:nvSpPr>
        <p:spPr bwMode="grayWhite">
          <a:xfrm>
            <a:off x="1721795" y="3268804"/>
            <a:ext cx="579263" cy="865762"/>
          </a:xfrm>
          <a:prstGeom prst="rect">
            <a:avLst/>
          </a:prstGeom>
          <a:noFill/>
          <a:ln w="5715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8468273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0"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109</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Feb. 2015 vs. Feb.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1576729559"/>
              </p:ext>
            </p:extLst>
          </p:nvPr>
        </p:nvGraphicFramePr>
        <p:xfrm>
          <a:off x="39688" y="1786079"/>
          <a:ext cx="8867775" cy="3771900"/>
        </p:xfrm>
        <a:graphic>
          <a:graphicData uri="http://schemas.openxmlformats.org/presentationml/2006/ole">
            <mc:AlternateContent xmlns:mc="http://schemas.openxmlformats.org/markup-compatibility/2006">
              <mc:Choice xmlns:v="urn:schemas-microsoft-com:vml" Requires="v">
                <p:oleObj spid="_x0000_s27858348" name="Chart" r:id="rId4" imgW="8534284" imgH="3771784" progId="MSGraph.Chart.8">
                  <p:embed followColorScheme="full"/>
                </p:oleObj>
              </mc:Choice>
              <mc:Fallback>
                <p:oleObj name="Chart" r:id="rId4" imgW="8534284" imgH="3771784" progId="MSGraph.Chart.8">
                  <p:embed followColorScheme="full"/>
                  <p:pic>
                    <p:nvPicPr>
                      <p:cNvPr id="0" name=""/>
                      <p:cNvPicPr>
                        <a:picLocks noChangeAspect="1" noChangeArrowheads="1"/>
                      </p:cNvPicPr>
                      <p:nvPr/>
                    </p:nvPicPr>
                    <p:blipFill>
                      <a:blip r:embed="rId5"/>
                      <a:srcRect/>
                      <a:stretch>
                        <a:fillRect/>
                      </a:stretch>
                    </p:blipFill>
                    <p:spPr bwMode="gray">
                      <a:xfrm>
                        <a:off x="39688" y="1786079"/>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50825" y="5591677"/>
            <a:ext cx="8445500"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Beginning to Recover from its Long Contraction which Will Drive Demand in Many Commercial Insurance Lines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755837" y="1043716"/>
            <a:ext cx="3716596" cy="914398"/>
          </a:xfrm>
          <a:prstGeom prst="wedgeRectCallout">
            <a:avLst>
              <a:gd name="adj1" fmla="val 17601"/>
              <a:gd name="adj2" fmla="val 1576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many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5883564" y="1054825"/>
            <a:ext cx="2812761" cy="903289"/>
          </a:xfrm>
          <a:prstGeom prst="wedgeRectCallout">
            <a:avLst>
              <a:gd name="adj1" fmla="val -49879"/>
              <a:gd name="adj2" fmla="val 10101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Amusement &amp; Recreation, Sewage &amp; Waste Disposal and Commercial projects lead public sector construction</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32828724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11</a:t>
            </a:fld>
            <a:endParaRPr lang="en-US" smtClean="0"/>
          </a:p>
        </p:txBody>
      </p:sp>
      <p:sp>
        <p:nvSpPr>
          <p:cNvPr id="1028" name="Rectangle 2"/>
          <p:cNvSpPr>
            <a:spLocks noGrp="1" noChangeArrowheads="1"/>
          </p:cNvSpPr>
          <p:nvPr>
            <p:ph type="title" idx="4294967295"/>
          </p:nvPr>
        </p:nvSpPr>
        <p:spPr>
          <a:xfrm>
            <a:off x="0" y="101599"/>
            <a:ext cx="8686800" cy="862157"/>
          </a:xfrm>
        </p:spPr>
        <p:txBody>
          <a:bodyPr lIns="92075" tIns="46038" rIns="92075" bIns="46038" anchor="b"/>
          <a:lstStyle/>
          <a:p>
            <a:r>
              <a:rPr lang="en-US" sz="2600" dirty="0" smtClean="0"/>
              <a:t>Return on Net Worth (RNW) All Lines:</a:t>
            </a:r>
            <a:br>
              <a:rPr lang="en-US" sz="2600" dirty="0" smtClean="0"/>
            </a:br>
            <a:r>
              <a:rPr lang="en-US" sz="2600" dirty="0" smtClean="0"/>
              <a:t>2004-2013 Average</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339237374"/>
              </p:ext>
            </p:extLst>
          </p:nvPr>
        </p:nvGraphicFramePr>
        <p:xfrm>
          <a:off x="1588" y="1539875"/>
          <a:ext cx="9140825" cy="4727575"/>
        </p:xfrm>
        <a:graphic>
          <a:graphicData uri="http://schemas.openxmlformats.org/presentationml/2006/ole">
            <mc:AlternateContent xmlns:mc="http://schemas.openxmlformats.org/markup-compatibility/2006">
              <mc:Choice xmlns:v="urn:schemas-microsoft-com:vml" Requires="v">
                <p:oleObj spid="_x0000_s28095717"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1588" y="1539875"/>
                        <a:ext cx="9140825" cy="472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2504144" y="1150937"/>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Commercial lines have tended to be more profitable than personal lines over the past decade</a:t>
            </a:r>
            <a:endParaRPr lang="en-US" sz="1600" b="1" dirty="0">
              <a:solidFill>
                <a:srgbClr val="FFFFFF"/>
              </a:solidFill>
            </a:endParaRPr>
          </a:p>
        </p:txBody>
      </p:sp>
    </p:spTree>
    <p:extLst>
      <p:ext uri="{BB962C8B-B14F-4D97-AF65-F5344CB8AC3E}">
        <p14:creationId xmlns:p14="http://schemas.microsoft.com/office/powerpoint/2010/main" val="1973525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110</a:t>
            </a:fld>
            <a:endParaRPr lang="en-US" sz="900"/>
          </a:p>
        </p:txBody>
      </p:sp>
      <p:sp>
        <p:nvSpPr>
          <p:cNvPr id="437250" name="Rectangle 2"/>
          <p:cNvSpPr>
            <a:spLocks noGrp="1" noChangeArrowheads="1"/>
          </p:cNvSpPr>
          <p:nvPr>
            <p:ph type="title" idx="4294967295"/>
          </p:nvPr>
        </p:nvSpPr>
        <p:spPr>
          <a:xfrm>
            <a:off x="-13448" y="337110"/>
            <a:ext cx="8243047" cy="581025"/>
          </a:xfrm>
        </p:spPr>
        <p:txBody>
          <a:bodyPr lIns="92075" tIns="46038" rIns="92075" bIns="46038" anchor="b"/>
          <a:lstStyle/>
          <a:p>
            <a:pPr>
              <a:lnSpc>
                <a:spcPct val="85000"/>
              </a:lnSpc>
            </a:pPr>
            <a:r>
              <a:rPr lang="en-US" dirty="0" smtClean="0"/>
              <a:t>Real (Inflation-Adjusted) </a:t>
            </a:r>
            <a:br>
              <a:rPr lang="en-US" dirty="0" smtClean="0"/>
            </a:br>
            <a:r>
              <a:rPr lang="en-US" dirty="0" smtClean="0"/>
              <a:t>Nonresidential Construction, 2000-2014*</a:t>
            </a:r>
            <a:endParaRPr lang="en-US" dirty="0" smtClean="0">
              <a:solidFill>
                <a:srgbClr val="28688C"/>
              </a:solidFill>
            </a:endParaRPr>
          </a:p>
        </p:txBody>
      </p:sp>
      <p:sp>
        <p:nvSpPr>
          <p:cNvPr id="9" name="Text Box 5"/>
          <p:cNvSpPr txBox="1">
            <a:spLocks noChangeArrowheads="1"/>
          </p:cNvSpPr>
          <p:nvPr/>
        </p:nvSpPr>
        <p:spPr bwMode="auto">
          <a:xfrm>
            <a:off x="85725" y="6318161"/>
            <a:ext cx="8754035" cy="516168"/>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100" dirty="0" smtClean="0"/>
              <a:t>*Through Q1 2014.</a:t>
            </a:r>
          </a:p>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 US Dept. of Commerce; Wells Fargo Securities (June 6, 2014 research report).</a:t>
            </a:r>
            <a:endParaRPr lang="en-US" sz="1100" dirty="0"/>
          </a:p>
        </p:txBody>
      </p:sp>
      <p:pic>
        <p:nvPicPr>
          <p:cNvPr id="2" name="Picture 1"/>
          <p:cNvPicPr>
            <a:picLocks noChangeAspect="1"/>
          </p:cNvPicPr>
          <p:nvPr/>
        </p:nvPicPr>
        <p:blipFill>
          <a:blip r:embed="rId3"/>
          <a:stretch>
            <a:fillRect/>
          </a:stretch>
        </p:blipFill>
        <p:spPr>
          <a:xfrm>
            <a:off x="134714" y="1553810"/>
            <a:ext cx="6723288" cy="4723669"/>
          </a:xfrm>
          <a:prstGeom prst="rect">
            <a:avLst/>
          </a:prstGeom>
        </p:spPr>
      </p:pic>
      <p:sp>
        <p:nvSpPr>
          <p:cNvPr id="10" name="AutoShape 13"/>
          <p:cNvSpPr>
            <a:spLocks noChangeArrowheads="1"/>
          </p:cNvSpPr>
          <p:nvPr/>
        </p:nvSpPr>
        <p:spPr bwMode="blackWhite">
          <a:xfrm>
            <a:off x="6853234" y="1763228"/>
            <a:ext cx="2252668" cy="2222994"/>
          </a:xfrm>
          <a:prstGeom prst="wedgeRectCallout">
            <a:avLst>
              <a:gd name="adj1" fmla="val -74958"/>
              <a:gd name="adj2" fmla="val 215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Construction activity has generally been positive since late 2010 but has occasionally be erratic. Forecast is for slowing improving growth</a:t>
            </a:r>
            <a:endParaRPr lang="en-US" sz="1600" b="1" dirty="0">
              <a:solidFill>
                <a:schemeClr val="bg1"/>
              </a:solidFill>
            </a:endParaRPr>
          </a:p>
        </p:txBody>
      </p:sp>
      <p:sp>
        <p:nvSpPr>
          <p:cNvPr id="12" name="Rectangle 5"/>
          <p:cNvSpPr>
            <a:spLocks noChangeArrowheads="1"/>
          </p:cNvSpPr>
          <p:nvPr/>
        </p:nvSpPr>
        <p:spPr bwMode="black">
          <a:xfrm>
            <a:off x="331788" y="1125641"/>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(Bar = CAGR; Line = Y/Y Growth Rate)</a:t>
            </a:r>
            <a:endParaRPr lang="en-US" sz="1600" b="1" dirty="0">
              <a:solidFill>
                <a:srgbClr val="225A7A"/>
              </a:solidFill>
            </a:endParaRPr>
          </a:p>
        </p:txBody>
      </p:sp>
    </p:spTree>
    <p:extLst>
      <p:ext uri="{BB962C8B-B14F-4D97-AF65-F5344CB8AC3E}">
        <p14:creationId xmlns:p14="http://schemas.microsoft.com/office/powerpoint/2010/main" val="236980817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0"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111</a:t>
            </a:fld>
            <a:endParaRPr lang="en-US"/>
          </a:p>
        </p:txBody>
      </p:sp>
      <p:graphicFrame>
        <p:nvGraphicFramePr>
          <p:cNvPr id="1936387" name="Object 3"/>
          <p:cNvGraphicFramePr>
            <a:graphicFrameLocks noChangeAspect="1"/>
          </p:cNvGraphicFramePr>
          <p:nvPr>
            <p:extLst>
              <p:ext uri="{D42A27DB-BD31-4B8C-83A1-F6EECF244321}">
                <p14:modId xmlns:p14="http://schemas.microsoft.com/office/powerpoint/2010/main" val="1152806782"/>
              </p:ext>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7988282" name="Chart" r:id="rId4" imgW="5518095" imgH="2521010" progId="MSGraph.Chart.8">
                  <p:embed followColorScheme="full"/>
                </p:oleObj>
              </mc:Choice>
              <mc:Fallback>
                <p:oleObj name="Chart" r:id="rId4" imgW="5518095" imgH="2521010"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Contracted As State/Local Governments Grappled with Deficits and Federal Sequestration</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2003-2015*</a:t>
            </a:r>
          </a:p>
        </p:txBody>
      </p:sp>
      <p:sp>
        <p:nvSpPr>
          <p:cNvPr id="12" name="Rectangle 5"/>
          <p:cNvSpPr>
            <a:spLocks noChangeArrowheads="1"/>
          </p:cNvSpPr>
          <p:nvPr/>
        </p:nvSpPr>
        <p:spPr bwMode="auto">
          <a:xfrm>
            <a:off x="-1" y="6449415"/>
            <a:ext cx="8601075"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*2014 figure is a seasonally adjusted annual rate as of December; </a:t>
            </a:r>
            <a:r>
              <a:rPr lang="en-US" sz="1100" dirty="0">
                <a:hlinkClick r:id="rId6"/>
              </a:rPr>
              <a:t>http://</a:t>
            </a:r>
            <a:r>
              <a:rPr lang="en-US" sz="1100" dirty="0" smtClean="0">
                <a:hlinkClick r:id="rId6"/>
              </a:rPr>
              <a:t>www.census.gov/construction/c30/historical_data.html</a:t>
            </a:r>
            <a:r>
              <a:rPr lang="en-US" sz="1100" dirty="0" smtClean="0"/>
              <a:t> </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02932"/>
              <a:gd name="adj2" fmla="val 3305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5496128" y="1091380"/>
            <a:ext cx="3420431" cy="1019086"/>
          </a:xfrm>
          <a:prstGeom prst="wedgeRectCallout">
            <a:avLst>
              <a:gd name="adj1" fmla="val 32094"/>
              <a:gd name="adj2" fmla="val 81383"/>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MAY be turning a corner; still down $46.0B or 14.6% since 2009 peak</a:t>
            </a:r>
            <a:endParaRPr lang="en-US" sz="1600" b="1" dirty="0">
              <a:solidFill>
                <a:schemeClr val="bg1"/>
              </a:solidFill>
            </a:endParaRPr>
          </a:p>
        </p:txBody>
      </p:sp>
    </p:spTree>
    <p:extLst>
      <p:ext uri="{BB962C8B-B14F-4D97-AF65-F5344CB8AC3E}">
        <p14:creationId xmlns:p14="http://schemas.microsoft.com/office/powerpoint/2010/main" val="18282001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112</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1990-2021F</a:t>
            </a:r>
          </a:p>
        </p:txBody>
      </p:sp>
      <p:graphicFrame>
        <p:nvGraphicFramePr>
          <p:cNvPr id="38914" name="Object 4"/>
          <p:cNvGraphicFramePr>
            <a:graphicFrameLocks noChangeAspect="1"/>
          </p:cNvGraphicFramePr>
          <p:nvPr>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160122" name="Chart" r:id="rId4" imgW="5226134" imgH="2730457" progId="MSGraph.Chart.8">
                  <p:embed followColorScheme="full"/>
                </p:oleObj>
              </mc:Choice>
              <mc:Fallback>
                <p:oleObj name="Chart" r:id="rId4" imgW="5226134" imgH="2730457"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(4/15 and 3/15);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20480127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113</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2010—March 2015</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a:t>
            </a:r>
            <a:r>
              <a:rPr lang="en-US" sz="1100" dirty="0" smtClean="0"/>
              <a:t>Institute</a:t>
            </a:r>
            <a:r>
              <a:rPr lang="en-US" sz="1100" dirty="0"/>
              <a:t>.</a:t>
            </a:r>
          </a:p>
        </p:txBody>
      </p:sp>
      <p:graphicFrame>
        <p:nvGraphicFramePr>
          <p:cNvPr id="19458" name="Object 8"/>
          <p:cNvGraphicFramePr>
            <a:graphicFrameLocks noChangeAspect="1"/>
          </p:cNvGraphicFramePr>
          <p:nvPr>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8218381" name="Chart" r:id="rId5" imgW="8343770" imgH="4381358" progId="MSGraph.Chart.8">
                  <p:embed followColorScheme="full"/>
                </p:oleObj>
              </mc:Choice>
              <mc:Fallback>
                <p:oleObj name="Chart" r:id="rId5" imgW="8343770" imgH="4381358"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04045"/>
              <a:gd name="adj2" fmla="val -22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+990,000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(+16.7%)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5725" y="5901359"/>
            <a:ext cx="8963025"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WC payroll exposure.</a:t>
            </a:r>
            <a:endParaRPr lang="en-US" sz="1650" b="1" dirty="0">
              <a:solidFill>
                <a:srgbClr val="FFFFFF"/>
              </a:solidFill>
            </a:endParaRPr>
          </a:p>
        </p:txBody>
      </p:sp>
    </p:spTree>
    <p:extLst>
      <p:ext uri="{BB962C8B-B14F-4D97-AF65-F5344CB8AC3E}">
        <p14:creationId xmlns:p14="http://schemas.microsoft.com/office/powerpoint/2010/main" val="31575053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114</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2003–March 2015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8219405" name="Chart" r:id="rId4" imgW="8343770" imgH="4381358" progId="MSGraph.Chart.8">
                  <p:embed followColorScheme="full"/>
                </p:oleObj>
              </mc:Choice>
              <mc:Fallback>
                <p:oleObj name="Chart" r:id="rId4" imgW="8343770" imgH="4381358"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244791" y="3240373"/>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77725" y="3306118"/>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Was a Growth Leader in 2014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1244791" y="4103226"/>
            <a:ext cx="2427441" cy="1141058"/>
          </a:xfrm>
          <a:prstGeom prst="wedgeRectCallout">
            <a:avLst>
              <a:gd name="adj1" fmla="val 148796"/>
              <a:gd name="adj2" fmla="val 12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114</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40421"/>
              <a:gd name="adj2" fmla="val 1368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Mar. 2015 totaled 6.344 million, an increase of 990,000 jobs or 16.7% from the Jan. 2011 trough</a:t>
            </a:r>
            <a:endParaRPr lang="en-US" sz="1200" b="1" dirty="0">
              <a:solidFill>
                <a:schemeClr val="bg1"/>
              </a:solidFill>
            </a:endParaRPr>
          </a:p>
        </p:txBody>
      </p:sp>
      <p:sp>
        <p:nvSpPr>
          <p:cNvPr id="17" name="AutoShape 14"/>
          <p:cNvSpPr>
            <a:spLocks noChangeArrowheads="1"/>
          </p:cNvSpPr>
          <p:nvPr/>
        </p:nvSpPr>
        <p:spPr bwMode="blackWhite">
          <a:xfrm>
            <a:off x="5585032" y="2492474"/>
            <a:ext cx="2139746" cy="1539210"/>
          </a:xfrm>
          <a:prstGeom prst="wedgeRectCallout">
            <a:avLst>
              <a:gd name="adj1" fmla="val 78056"/>
              <a:gd name="adj2" fmla="val 4029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1.38 million jobs</a:t>
            </a:r>
            <a:endParaRPr lang="en-US" b="1" dirty="0">
              <a:solidFill>
                <a:schemeClr val="bg1"/>
              </a:solidFill>
            </a:endParaRPr>
          </a:p>
        </p:txBody>
      </p:sp>
    </p:spTree>
    <p:extLst>
      <p:ext uri="{BB962C8B-B14F-4D97-AF65-F5344CB8AC3E}">
        <p14:creationId xmlns:p14="http://schemas.microsoft.com/office/powerpoint/2010/main" val="34156717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MANUFACTURING SECTOR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115</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243191" y="4086788"/>
            <a:ext cx="8427383" cy="230832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U.S. Is Experiencing a Mini Manufacturing Renaissance but Headwinds from Weak Export Markets and Strong Dollar</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115</a:t>
            </a:fld>
            <a:endParaRPr lang="en-US"/>
          </a:p>
        </p:txBody>
      </p:sp>
    </p:spTree>
    <p:extLst>
      <p:ext uri="{BB962C8B-B14F-4D97-AF65-F5344CB8AC3E}">
        <p14:creationId xmlns:p14="http://schemas.microsoft.com/office/powerpoint/2010/main" val="226759041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116</a:t>
            </a:fld>
            <a:endParaRPr lang="en-US" sz="900"/>
          </a:p>
        </p:txBody>
      </p:sp>
      <p:graphicFrame>
        <p:nvGraphicFramePr>
          <p:cNvPr id="9218" name="Object 3"/>
          <p:cNvGraphicFramePr>
            <a:graphicFrameLocks/>
          </p:cNvGraphicFramePr>
          <p:nvPr>
            <p:extLst>
              <p:ext uri="{D42A27DB-BD31-4B8C-83A1-F6EECF244321}">
                <p14:modId xmlns:p14="http://schemas.microsoft.com/office/powerpoint/2010/main" val="1342619261"/>
              </p:ext>
            </p:extLst>
          </p:nvPr>
        </p:nvGraphicFramePr>
        <p:xfrm>
          <a:off x="336550" y="1047750"/>
          <a:ext cx="8597900" cy="4343400"/>
        </p:xfrm>
        <a:graphic>
          <a:graphicData uri="http://schemas.openxmlformats.org/presentationml/2006/ole">
            <mc:AlternateContent xmlns:mc="http://schemas.openxmlformats.org/markup-compatibility/2006">
              <mc:Choice xmlns:v="urn:schemas-microsoft-com:vml" Requires="v">
                <p:oleObj spid="_x0000_s27994422" name="Chart" r:id="rId4" imgW="8286815" imgH="4010060" progId="MSGraph.Chart.8">
                  <p:embed followColorScheme="full"/>
                </p:oleObj>
              </mc:Choice>
              <mc:Fallback>
                <p:oleObj name="Chart" r:id="rId4" imgW="8286815" imgH="4010060" progId="MSGraph.Chart.8">
                  <p:embed followColorScheme="full"/>
                  <p:pic>
                    <p:nvPicPr>
                      <p:cNvPr id="0" name=""/>
                      <p:cNvPicPr preferRelativeResize="0">
                        <a:picLocks noChangeArrowheads="1"/>
                      </p:cNvPicPr>
                      <p:nvPr/>
                    </p:nvPicPr>
                    <p:blipFill>
                      <a:blip r:embed="rId5"/>
                      <a:srcRect/>
                      <a:stretch>
                        <a:fillRect/>
                      </a:stretch>
                    </p:blipFill>
                    <p:spPr bwMode="auto">
                      <a:xfrm>
                        <a:off x="336550" y="1047750"/>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1992—February 2015</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 Seasonally adjusted; Data </a:t>
            </a:r>
            <a:r>
              <a:rPr lang="en-US" sz="1100" dirty="0"/>
              <a:t>published </a:t>
            </a:r>
            <a:r>
              <a:rPr lang="en-US" sz="1100" dirty="0" smtClean="0"/>
              <a:t>Apr. </a:t>
            </a:r>
            <a:r>
              <a:rPr lang="en-US" sz="1100" dirty="0"/>
              <a:t>2</a:t>
            </a:r>
            <a:r>
              <a:rPr lang="en-US" sz="1100" dirty="0" smtClean="0"/>
              <a:t>, 2015.</a:t>
            </a:r>
            <a:r>
              <a:rPr lang="en-US" sz="1100" dirty="0"/>
              <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10080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700" b="1" dirty="0">
                <a:solidFill>
                  <a:schemeClr val="bg1"/>
                </a:solidFill>
              </a:rPr>
              <a:t>Monthly shipments in </a:t>
            </a:r>
            <a:r>
              <a:rPr lang="en-US" sz="1700" b="1" dirty="0" smtClean="0">
                <a:solidFill>
                  <a:schemeClr val="bg1"/>
                </a:solidFill>
              </a:rPr>
              <a:t>Feb. 2015 are similar to pre-crisis </a:t>
            </a:r>
            <a:r>
              <a:rPr lang="en-US" sz="1700" b="1" dirty="0">
                <a:solidFill>
                  <a:schemeClr val="bg1"/>
                </a:solidFill>
              </a:rPr>
              <a:t>(July 2008) </a:t>
            </a:r>
            <a:r>
              <a:rPr lang="en-US" sz="1700" b="1" dirty="0" smtClean="0">
                <a:solidFill>
                  <a:schemeClr val="bg1"/>
                </a:solidFill>
              </a:rPr>
              <a:t>peak but has declined in recent months. </a:t>
            </a:r>
            <a:r>
              <a:rPr lang="en-US" sz="1700" b="1" dirty="0">
                <a:solidFill>
                  <a:schemeClr val="bg1"/>
                </a:solidFill>
              </a:rPr>
              <a:t>Manufacturing is energy-intensive and growth leads to gains in many commercial exposures: WC, Commercial Auto, Marine, Property, and various Liability </a:t>
            </a:r>
            <a:r>
              <a:rPr lang="en-US" sz="1700" b="1" dirty="0" err="1">
                <a:solidFill>
                  <a:schemeClr val="bg1"/>
                </a:solidFill>
              </a:rPr>
              <a:t>Coverages</a:t>
            </a:r>
            <a:r>
              <a:rPr lang="en-US" sz="1700" b="1" dirty="0">
                <a:solidFill>
                  <a:schemeClr val="bg1"/>
                </a:solidFill>
              </a:rPr>
              <a:t>.</a:t>
            </a:r>
            <a:endParaRPr lang="en-US" sz="17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116</a:t>
            </a:fld>
            <a:endParaRPr lang="en-US"/>
          </a:p>
        </p:txBody>
      </p:sp>
      <p:sp>
        <p:nvSpPr>
          <p:cNvPr id="15" name="AutoShape 5"/>
          <p:cNvSpPr>
            <a:spLocks noChangeArrowheads="1"/>
          </p:cNvSpPr>
          <p:nvPr/>
        </p:nvSpPr>
        <p:spPr bwMode="blackWhite">
          <a:xfrm>
            <a:off x="2087418" y="1173163"/>
            <a:ext cx="3484707" cy="914400"/>
          </a:xfrm>
          <a:prstGeom prst="wedgeRectCallout">
            <a:avLst>
              <a:gd name="adj1" fmla="val 130462"/>
              <a:gd name="adj2" fmla="val -202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Feb. 2015 </a:t>
            </a:r>
            <a:r>
              <a:rPr lang="en-US" sz="1600" b="1" dirty="0">
                <a:solidFill>
                  <a:schemeClr val="bg1"/>
                </a:solidFill>
              </a:rPr>
              <a:t>was </a:t>
            </a:r>
            <a:r>
              <a:rPr lang="en-US" sz="1600" b="1" dirty="0" smtClean="0">
                <a:solidFill>
                  <a:schemeClr val="bg1"/>
                </a:solidFill>
              </a:rPr>
              <a:t>$481.3B—down slightly since the July 2014 record high of $508.1B</a:t>
            </a:r>
            <a:endParaRPr lang="en-US" sz="1600" b="1" dirty="0">
              <a:solidFill>
                <a:schemeClr val="bg1"/>
              </a:solidFill>
            </a:endParaRPr>
          </a:p>
        </p:txBody>
      </p:sp>
    </p:spTree>
    <p:extLst>
      <p:ext uri="{BB962C8B-B14F-4D97-AF65-F5344CB8AC3E}">
        <p14:creationId xmlns:p14="http://schemas.microsoft.com/office/powerpoint/2010/main" val="25210712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117</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2015 vs.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4105720102"/>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993398" name="Chart" r:id="rId4" imgW="8534400" imgH="3771983" progId="MSGraph.Chart.8">
                  <p:embed followColorScheme="full"/>
                </p:oleObj>
              </mc:Choice>
              <mc:Fallback>
                <p:oleObj name="Chart" r:id="rId4" imgW="8534400" imgH="3771983"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 in Many Sectors But Declining Energy Prices Are Dragging Down Industry Figures.  Continued </a:t>
            </a:r>
            <a:r>
              <a:rPr lang="en-US" b="1" dirty="0" err="1" smtClean="0">
                <a:solidFill>
                  <a:srgbClr val="FFFFFF"/>
                </a:solidFill>
              </a:rPr>
              <a:t>Gortwh</a:t>
            </a:r>
            <a:r>
              <a:rPr lang="en-US" b="1" dirty="0" smtClean="0">
                <a:solidFill>
                  <a:srgbClr val="FFFFFF"/>
                </a:solidFill>
              </a:rPr>
              <a:t> 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120223" y="3139633"/>
            <a:ext cx="2411972" cy="769233"/>
          </a:xfrm>
          <a:prstGeom prst="wedgeRectCallout">
            <a:avLst>
              <a:gd name="adj1" fmla="val -17756"/>
              <a:gd name="adj2" fmla="val -1228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is stronger than nondurables in 2015</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February 2015 to the same period in 2014.</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+3.0%</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-9.7%</a:t>
            </a:r>
            <a:endParaRPr lang="en-US" sz="2400" b="1" u="sng" dirty="0">
              <a:solidFill>
                <a:srgbClr val="225A7A"/>
              </a:solidFill>
            </a:endParaRPr>
          </a:p>
        </p:txBody>
      </p:sp>
      <p:sp>
        <p:nvSpPr>
          <p:cNvPr id="12" name="AutoShape 9"/>
          <p:cNvSpPr>
            <a:spLocks noChangeArrowheads="1"/>
          </p:cNvSpPr>
          <p:nvPr/>
        </p:nvSpPr>
        <p:spPr bwMode="blackWhite">
          <a:xfrm>
            <a:off x="4612729" y="3414713"/>
            <a:ext cx="1607099" cy="595427"/>
          </a:xfrm>
          <a:prstGeom prst="wedgeRectCallout">
            <a:avLst>
              <a:gd name="adj1" fmla="val 94209"/>
              <a:gd name="adj2" fmla="val -222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Impact of falling energy prices</a:t>
            </a:r>
            <a:endParaRPr lang="en-US" sz="1400" b="1" dirty="0">
              <a:solidFill>
                <a:schemeClr val="bg1"/>
              </a:solidFill>
            </a:endParaRPr>
          </a:p>
        </p:txBody>
      </p:sp>
    </p:spTree>
    <p:extLst>
      <p:ext uri="{BB962C8B-B14F-4D97-AF65-F5344CB8AC3E}">
        <p14:creationId xmlns:p14="http://schemas.microsoft.com/office/powerpoint/2010/main" val="25745506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Manufacturing Employment,</a:t>
            </a:r>
            <a:br>
              <a:rPr lang="en-US" sz="2800" dirty="0"/>
            </a:br>
            <a:r>
              <a:rPr lang="en-US" sz="2800" dirty="0" smtClean="0"/>
              <a:t>January 2010—March 2015</a:t>
            </a:r>
            <a:r>
              <a:rPr lang="en-US" dirty="0" smtClean="0"/>
              <a:t>*</a:t>
            </a:r>
            <a:endParaRPr lang="en-US" dirty="0"/>
          </a:p>
        </p:txBody>
      </p:sp>
      <p:graphicFrame>
        <p:nvGraphicFramePr>
          <p:cNvPr id="9" name="Chart Placeholder 8"/>
          <p:cNvGraphicFramePr>
            <a:graphicFrameLocks noGrp="1"/>
          </p:cNvGraphicFramePr>
          <p:nvPr>
            <p:ph type="chart" idx="1"/>
            <p:extLst/>
          </p:nvPr>
        </p:nvGraphicFramePr>
        <p:xfrm>
          <a:off x="447675" y="1324770"/>
          <a:ext cx="8153400" cy="448317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smtClean="0">
                <a:solidFill>
                  <a:srgbClr val="FFFFFF"/>
                </a:solidFill>
              </a:rPr>
              <a:t>eSlide – P6466 – The Financial Crisis and the Future of the P/C</a:t>
            </a: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5895C1BF-3A24-4476-A929-6D473A339484}" type="slidenum">
              <a:rPr lang="en-US" smtClean="0">
                <a:solidFill>
                  <a:srgbClr val="000000"/>
                </a:solidFill>
              </a:rPr>
              <a:pPr>
                <a:defRPr/>
              </a:pPr>
              <a:t>118</a:t>
            </a:fld>
            <a:endParaRPr lang="en-US">
              <a:solidFill>
                <a:srgbClr val="000000"/>
              </a:solidFill>
            </a:endParaRPr>
          </a:p>
        </p:txBody>
      </p:sp>
      <p:sp>
        <p:nvSpPr>
          <p:cNvPr id="10" name="TextBox 9"/>
          <p:cNvSpPr txBox="1"/>
          <p:nvPr/>
        </p:nvSpPr>
        <p:spPr>
          <a:xfrm>
            <a:off x="298450" y="1094800"/>
            <a:ext cx="1139825" cy="584775"/>
          </a:xfrm>
          <a:prstGeom prst="rect">
            <a:avLst/>
          </a:prstGeom>
          <a:noFill/>
        </p:spPr>
        <p:txBody>
          <a:bodyPr wrap="square" rtlCol="0">
            <a:spAutoFit/>
          </a:bodyPr>
          <a:lstStyle/>
          <a:p>
            <a:pPr fontAlgn="base">
              <a:spcBef>
                <a:spcPct val="0"/>
              </a:spcBef>
              <a:spcAft>
                <a:spcPct val="0"/>
              </a:spcAft>
            </a:pPr>
            <a:r>
              <a:rPr lang="en-US" sz="1400" dirty="0" smtClean="0">
                <a:solidFill>
                  <a:srgbClr val="000000"/>
                </a:solidFill>
                <a:latin typeface="Arial" charset="0"/>
                <a:cs typeface="Arial" charset="0"/>
              </a:rPr>
              <a:t>Thousands</a:t>
            </a:r>
          </a:p>
          <a:p>
            <a:pPr fontAlgn="base">
              <a:spcBef>
                <a:spcPct val="0"/>
              </a:spcBef>
              <a:spcAft>
                <a:spcPct val="0"/>
              </a:spcAft>
            </a:pPr>
            <a:endParaRPr lang="en-US" dirty="0">
              <a:solidFill>
                <a:srgbClr val="000000"/>
              </a:solidFill>
              <a:latin typeface="Arial" charset="0"/>
              <a:cs typeface="Arial" charset="0"/>
            </a:endParaRPr>
          </a:p>
        </p:txBody>
      </p:sp>
      <p:sp>
        <p:nvSpPr>
          <p:cNvPr id="11" name="AutoShape 7"/>
          <p:cNvSpPr>
            <a:spLocks noChangeArrowheads="1"/>
          </p:cNvSpPr>
          <p:nvPr/>
        </p:nvSpPr>
        <p:spPr bwMode="blackWhite">
          <a:xfrm>
            <a:off x="1600200" y="1152525"/>
            <a:ext cx="3956538" cy="1054100"/>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charset="0"/>
                <a:cs typeface="Arial" charset="0"/>
              </a:rPr>
              <a:t>In the past 5 years (from January 2010) manufacturing </a:t>
            </a:r>
            <a:r>
              <a:rPr lang="en-US" b="1" dirty="0">
                <a:solidFill>
                  <a:srgbClr val="FFFFFF"/>
                </a:solidFill>
                <a:latin typeface="Arial" charset="0"/>
                <a:cs typeface="Arial" charset="0"/>
              </a:rPr>
              <a:t>employment is up </a:t>
            </a:r>
            <a:r>
              <a:rPr lang="en-US" b="1" dirty="0" smtClean="0">
                <a:solidFill>
                  <a:srgbClr val="FFFFFF"/>
                </a:solidFill>
                <a:latin typeface="Arial" charset="0"/>
                <a:cs typeface="Arial" charset="0"/>
              </a:rPr>
              <a:t>(+857,000 </a:t>
            </a:r>
            <a:r>
              <a:rPr lang="en-US" b="1" dirty="0">
                <a:solidFill>
                  <a:srgbClr val="FFFFFF"/>
                </a:solidFill>
                <a:latin typeface="Arial" charset="0"/>
                <a:cs typeface="Arial" charset="0"/>
              </a:rPr>
              <a:t>or </a:t>
            </a:r>
            <a:r>
              <a:rPr lang="en-US" b="1" dirty="0" smtClean="0">
                <a:solidFill>
                  <a:srgbClr val="FFFFFF"/>
                </a:solidFill>
                <a:latin typeface="Arial" charset="0"/>
                <a:cs typeface="Arial" charset="0"/>
              </a:rPr>
              <a:t>+7.5%)</a:t>
            </a:r>
            <a:r>
              <a:rPr lang="en-US" b="1" dirty="0">
                <a:solidFill>
                  <a:srgbClr val="FFFFFF"/>
                </a:solidFill>
                <a:latin typeface="Arial" charset="0"/>
                <a:cs typeface="Arial" charset="0"/>
              </a:rPr>
              <a:t/>
            </a:r>
            <a:br>
              <a:rPr lang="en-US" b="1" dirty="0">
                <a:solidFill>
                  <a:srgbClr val="FFFFFF"/>
                </a:solidFill>
                <a:latin typeface="Arial" charset="0"/>
                <a:cs typeface="Arial" charset="0"/>
              </a:rPr>
            </a:br>
            <a:r>
              <a:rPr lang="en-US" b="1" dirty="0">
                <a:solidFill>
                  <a:srgbClr val="FFFFFF"/>
                </a:solidFill>
                <a:latin typeface="Arial" charset="0"/>
                <a:cs typeface="Arial" charset="0"/>
              </a:rPr>
              <a:t>and still growing.</a:t>
            </a:r>
            <a:endParaRPr lang="en-US" b="1" dirty="0">
              <a:solidFill>
                <a:srgbClr val="FFFFFF"/>
              </a:solidFill>
              <a:latin typeface="Arial" pitchFamily="34" charset="0"/>
              <a:cs typeface="Arial" charset="0"/>
            </a:endParaRPr>
          </a:p>
        </p:txBody>
      </p:sp>
      <p:sp>
        <p:nvSpPr>
          <p:cNvPr id="12" name="AutoShape 7"/>
          <p:cNvSpPr>
            <a:spLocks noChangeArrowheads="1"/>
          </p:cNvSpPr>
          <p:nvPr/>
        </p:nvSpPr>
        <p:spPr bwMode="blackWhite">
          <a:xfrm>
            <a:off x="455612" y="5807075"/>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pPr>
            <a:r>
              <a:rPr lang="en-US" b="1" dirty="0">
                <a:solidFill>
                  <a:srgbClr val="FFFFFF"/>
                </a:solidFill>
                <a:latin typeface="Arial" charset="0"/>
                <a:cs typeface="Arial" charset="0"/>
              </a:rPr>
              <a:t>Manufacturing employment is a surprising source of strength in the economy.  Employment in the sector is at a multi-year high.</a:t>
            </a:r>
          </a:p>
        </p:txBody>
      </p:sp>
      <p:sp>
        <p:nvSpPr>
          <p:cNvPr id="13" name="Text Box 5"/>
          <p:cNvSpPr txBox="1">
            <a:spLocks noChangeArrowheads="1"/>
          </p:cNvSpPr>
          <p:nvPr/>
        </p:nvSpPr>
        <p:spPr bwMode="auto">
          <a:xfrm>
            <a:off x="-58738" y="6462713"/>
            <a:ext cx="8724901" cy="468312"/>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*Seasonally adjusted; </a:t>
            </a:r>
            <a:r>
              <a:rPr lang="en-US" sz="1100" dirty="0" smtClean="0">
                <a:solidFill>
                  <a:srgbClr val="000000"/>
                </a:solidFill>
                <a:latin typeface="Arial" charset="0"/>
                <a:cs typeface="Arial" charset="0"/>
              </a:rPr>
              <a:t>Feb. </a:t>
            </a:r>
            <a:r>
              <a:rPr lang="en-US" sz="1100" dirty="0">
                <a:solidFill>
                  <a:srgbClr val="000000"/>
                </a:solidFill>
                <a:latin typeface="Arial" charset="0"/>
                <a:cs typeface="Arial" charset="0"/>
              </a:rPr>
              <a:t>and </a:t>
            </a:r>
            <a:r>
              <a:rPr lang="en-US" sz="1100" dirty="0" smtClean="0">
                <a:solidFill>
                  <a:srgbClr val="000000"/>
                </a:solidFill>
              </a:rPr>
              <a:t>Mar.</a:t>
            </a:r>
            <a:r>
              <a:rPr lang="en-US" sz="1100" dirty="0" smtClean="0">
                <a:solidFill>
                  <a:srgbClr val="000000"/>
                </a:solidFill>
                <a:latin typeface="Arial" charset="0"/>
                <a:cs typeface="Arial" charset="0"/>
              </a:rPr>
              <a:t> 2015 </a:t>
            </a:r>
            <a:r>
              <a:rPr lang="en-US" sz="1100" dirty="0">
                <a:solidFill>
                  <a:srgbClr val="000000"/>
                </a:solidFill>
                <a:latin typeface="Arial" charset="0"/>
                <a:cs typeface="Arial" charset="0"/>
              </a:rPr>
              <a:t>are preliminary</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US Bureau of Labor Statistics at </a:t>
            </a:r>
            <a:r>
              <a:rPr lang="en-US" sz="1100" dirty="0">
                <a:solidFill>
                  <a:srgbClr val="000000"/>
                </a:solidFill>
                <a:latin typeface="Arial" charset="0"/>
                <a:cs typeface="Arial" charset="0"/>
                <a:hlinkClick r:id="rId3"/>
              </a:rPr>
              <a:t>http://data.bls.gov</a:t>
            </a:r>
            <a:r>
              <a:rPr lang="en-US" sz="1100" dirty="0">
                <a:solidFill>
                  <a:srgbClr val="000000"/>
                </a:solidFill>
                <a:latin typeface="Arial" charset="0"/>
                <a:cs typeface="Arial" charset="0"/>
              </a:rPr>
              <a:t>; Insurance Information Institute.</a:t>
            </a:r>
          </a:p>
        </p:txBody>
      </p:sp>
    </p:spTree>
    <p:extLst>
      <p:ext uri="{BB962C8B-B14F-4D97-AF65-F5344CB8AC3E}">
        <p14:creationId xmlns:p14="http://schemas.microsoft.com/office/powerpoint/2010/main" val="3730264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4100335723"/>
              </p:ext>
            </p:extLst>
          </p:nvPr>
        </p:nvGraphicFramePr>
        <p:xfrm>
          <a:off x="103236" y="1397000"/>
          <a:ext cx="8775700" cy="4087813"/>
        </p:xfrm>
        <a:graphic>
          <a:graphicData uri="http://schemas.openxmlformats.org/presentationml/2006/ole">
            <mc:AlternateContent xmlns:mc="http://schemas.openxmlformats.org/markup-compatibility/2006">
              <mc:Choice xmlns:v="urn:schemas-microsoft-com:vml" Requires="v">
                <p:oleObj spid="_x0000_s27996469" name="Chart" r:id="rId4" imgW="8581836" imgH="4114689" progId="MSGraph.Chart.8">
                  <p:embed followColorScheme="full"/>
                </p:oleObj>
              </mc:Choice>
              <mc:Fallback>
                <p:oleObj name="Chart" r:id="rId4" imgW="8581836" imgH="4114689" progId="MSGraph.Chart.8">
                  <p:embed followColorScheme="full"/>
                  <p:pic>
                    <p:nvPicPr>
                      <p:cNvPr id="0" name=""/>
                      <p:cNvPicPr preferRelativeResize="0">
                        <a:picLocks noChangeArrowheads="1"/>
                      </p:cNvPicPr>
                      <p:nvPr/>
                    </p:nvPicPr>
                    <p:blipFill>
                      <a:blip r:embed="rId5"/>
                      <a:srcRect/>
                      <a:stretch>
                        <a:fillRect/>
                      </a:stretch>
                    </p:blipFill>
                    <p:spPr bwMode="gray">
                      <a:xfrm>
                        <a:off x="103236"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February 2015</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60 of the 62 months from Jan. 2010 through Feb. 2015.  Pace of recovery has been uneven due to economic turbulence in the U.S., Europe and China.</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3881337" y="3861729"/>
            <a:ext cx="3064654" cy="757084"/>
          </a:xfrm>
          <a:prstGeom prst="wedgeRectCallout">
            <a:avLst>
              <a:gd name="adj1" fmla="val 94868"/>
              <a:gd name="adj2" fmla="val -1116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continued to expand throughout 2014</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119</a:t>
            </a:fld>
            <a:endParaRPr lang="en-US"/>
          </a:p>
        </p:txBody>
      </p:sp>
    </p:spTree>
    <p:extLst>
      <p:ext uri="{BB962C8B-B14F-4D97-AF65-F5344CB8AC3E}">
        <p14:creationId xmlns:p14="http://schemas.microsoft.com/office/powerpoint/2010/main" val="16721338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12</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2004-2013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extLst/>
          </p:nvPr>
        </p:nvGraphicFramePr>
        <p:xfrm>
          <a:off x="1588" y="1539875"/>
          <a:ext cx="9140825" cy="4727575"/>
        </p:xfrm>
        <a:graphic>
          <a:graphicData uri="http://schemas.openxmlformats.org/presentationml/2006/ole">
            <mc:AlternateContent xmlns:mc="http://schemas.openxmlformats.org/markup-compatibility/2006">
              <mc:Choice xmlns:v="urn:schemas-microsoft-com:vml" Requires="v">
                <p:oleObj spid="_x0000_s28091623"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1588" y="1539875"/>
                        <a:ext cx="9140825" cy="472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1746762" y="1391971"/>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8" name="Text Box 6"/>
          <p:cNvSpPr txBox="1">
            <a:spLocks noChangeArrowheads="1"/>
          </p:cNvSpPr>
          <p:nvPr/>
        </p:nvSpPr>
        <p:spPr bwMode="blackWhite">
          <a:xfrm>
            <a:off x="5132141" y="1814605"/>
            <a:ext cx="3797383"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Profitability Benchmark: All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7.9%</a:t>
            </a:r>
            <a:endParaRPr lang="en-US" sz="1600" b="1" dirty="0">
              <a:solidFill>
                <a:schemeClr val="bg1"/>
              </a:solidFill>
              <a:cs typeface="+mn-cs"/>
            </a:endParaRPr>
          </a:p>
        </p:txBody>
      </p:sp>
    </p:spTree>
    <p:extLst>
      <p:ext uri="{BB962C8B-B14F-4D97-AF65-F5344CB8AC3E}">
        <p14:creationId xmlns:p14="http://schemas.microsoft.com/office/powerpoint/2010/main" val="2512370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p:nvPr>
            <p:extLst/>
          </p:nvPr>
        </p:nvGraphicFramePr>
        <p:xfrm>
          <a:off x="447675" y="1397000"/>
          <a:ext cx="8382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E524E1F3-4F6E-4FA8-9113-C51FC343ED7E}"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120</a:t>
            </a:fld>
            <a:endParaRPr lang="en-US" sz="900">
              <a:solidFill>
                <a:srgbClr val="000000"/>
              </a:solidFill>
              <a:latin typeface="Arial" charset="0"/>
              <a:cs typeface="Arial" charset="0"/>
            </a:endParaRPr>
          </a:p>
        </p:txBody>
      </p:sp>
      <p:sp>
        <p:nvSpPr>
          <p:cNvPr id="8198" name="Rectangle 7"/>
          <p:cNvSpPr>
            <a:spLocks noGrp="1" noChangeArrowheads="1"/>
          </p:cNvSpPr>
          <p:nvPr>
            <p:ph type="title" idx="4294967295"/>
          </p:nvPr>
        </p:nvSpPr>
        <p:spPr>
          <a:xfrm>
            <a:off x="565150" y="147638"/>
            <a:ext cx="7332854" cy="860425"/>
          </a:xfrm>
        </p:spPr>
        <p:txBody>
          <a:bodyPr/>
          <a:lstStyle/>
          <a:p>
            <a:r>
              <a:rPr lang="en-US" sz="2800" dirty="0" smtClean="0"/>
              <a:t>Index of Total Industrial Production:*</a:t>
            </a:r>
            <a:br>
              <a:rPr lang="en-US" sz="2800" dirty="0" smtClean="0"/>
            </a:br>
            <a:r>
              <a:rPr lang="en-US" sz="2800" dirty="0" smtClean="0"/>
              <a:t>A Near Peak as of December 2014</a:t>
            </a:r>
          </a:p>
        </p:txBody>
      </p:sp>
      <p:sp>
        <p:nvSpPr>
          <p:cNvPr id="8199"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*Monthly, seasonally adjusted, through </a:t>
            </a:r>
            <a:r>
              <a:rPr lang="en-US" sz="1100" dirty="0" smtClean="0">
                <a:solidFill>
                  <a:srgbClr val="000000"/>
                </a:solidFill>
                <a:latin typeface="Arial" charset="0"/>
                <a:cs typeface="Arial" charset="0"/>
              </a:rPr>
              <a:t>December 2014 </a:t>
            </a:r>
            <a:r>
              <a:rPr lang="en-US" sz="1100" dirty="0">
                <a:solidFill>
                  <a:srgbClr val="000000"/>
                </a:solidFill>
                <a:latin typeface="Arial" charset="0"/>
                <a:cs typeface="Arial" charset="0"/>
              </a:rPr>
              <a:t>(which is preliminary). Index based on year 2007 = 100</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Federal Reserve Board at </a:t>
            </a:r>
            <a:r>
              <a:rPr lang="en-US" sz="1100" dirty="0">
                <a:solidFill>
                  <a:srgbClr val="000000"/>
                </a:solidFill>
                <a:latin typeface="Arial" charset="0"/>
                <a:cs typeface="Arial" charset="0"/>
                <a:hlinkClick r:id="rId4"/>
              </a:rPr>
              <a:t>http://www.federalreserve.gov/releases/g17/ipdisk/ip_sa.txt</a:t>
            </a:r>
            <a:r>
              <a:rPr lang="en-US" sz="1100" dirty="0">
                <a:solidFill>
                  <a:srgbClr val="000000"/>
                </a:solidFill>
                <a:latin typeface="Arial" charset="0"/>
                <a:cs typeface="Arial" charset="0"/>
              </a:rPr>
              <a:t> .  </a:t>
            </a:r>
            <a:br>
              <a:rPr lang="en-US" sz="1100" dirty="0">
                <a:solidFill>
                  <a:srgbClr val="000000"/>
                </a:solidFill>
                <a:latin typeface="Arial" charset="0"/>
                <a:cs typeface="Arial" charset="0"/>
              </a:rPr>
            </a:br>
            <a:r>
              <a:rPr lang="en-US" sz="1100" dirty="0">
                <a:solidFill>
                  <a:srgbClr val="000000"/>
                </a:solidFill>
                <a:latin typeface="Arial" charset="0"/>
                <a:cs typeface="Arial" charset="0"/>
              </a:rPr>
              <a:t>National Bureau of Economic Research (recession dates); 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sp>
        <p:nvSpPr>
          <p:cNvPr id="9" name="AutoShape 38"/>
          <p:cNvSpPr>
            <a:spLocks noChangeArrowheads="1"/>
          </p:cNvSpPr>
          <p:nvPr/>
        </p:nvSpPr>
        <p:spPr bwMode="blackWhite">
          <a:xfrm>
            <a:off x="4973933" y="3370263"/>
            <a:ext cx="1754305" cy="1052512"/>
          </a:xfrm>
          <a:prstGeom prst="wedgeRectCallout">
            <a:avLst>
              <a:gd name="adj1" fmla="val 32273"/>
              <a:gd name="adj2" fmla="val -1668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Peak at 100.82 in December 2007 (officially  the 1</a:t>
            </a:r>
            <a:r>
              <a:rPr lang="en-US" sz="1400" b="1" baseline="30000">
                <a:solidFill>
                  <a:srgbClr val="FFFFFF"/>
                </a:solidFill>
                <a:latin typeface="Arial" charset="0"/>
                <a:cs typeface="Arial" charset="0"/>
              </a:rPr>
              <a:t>st</a:t>
            </a:r>
            <a:r>
              <a:rPr lang="en-US" sz="1400" b="1">
                <a:solidFill>
                  <a:srgbClr val="FFFFFF"/>
                </a:solidFill>
                <a:latin typeface="Arial" charset="0"/>
                <a:cs typeface="Arial" charset="0"/>
              </a:rPr>
              <a:t> month of the Great Recession)</a:t>
            </a:r>
          </a:p>
        </p:txBody>
      </p:sp>
      <p:sp>
        <p:nvSpPr>
          <p:cNvPr id="8201" name="Rectangle 4"/>
          <p:cNvSpPr>
            <a:spLocks noChangeArrowheads="1"/>
          </p:cNvSpPr>
          <p:nvPr/>
        </p:nvSpPr>
        <p:spPr bwMode="blackWhite">
          <a:xfrm>
            <a:off x="357188" y="5516563"/>
            <a:ext cx="8472487" cy="7223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Insurance exposures for industrial production will continue growing in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and commercial insurance premium volume with them. </a:t>
            </a:r>
            <a:r>
              <a:rPr lang="en-US" sz="1600" b="1" dirty="0" smtClean="0">
                <a:solidFill>
                  <a:srgbClr val="FFFFFF"/>
                </a:solidFill>
                <a:latin typeface="Arial" charset="0"/>
                <a:cs typeface="Arial" charset="0"/>
              </a:rPr>
              <a:t>Y-o-Y </a:t>
            </a:r>
            <a:r>
              <a:rPr lang="en-US" sz="1600" b="1" dirty="0">
                <a:solidFill>
                  <a:srgbClr val="FFFFFF"/>
                </a:solidFill>
                <a:latin typeface="Arial" charset="0"/>
                <a:cs typeface="Arial" charset="0"/>
              </a:rPr>
              <a:t>growth to </a:t>
            </a:r>
            <a:r>
              <a:rPr lang="en-US" sz="1600" b="1" dirty="0" smtClean="0">
                <a:solidFill>
                  <a:srgbClr val="FFFFFF"/>
                </a:solidFill>
                <a:latin typeface="Arial" charset="0"/>
                <a:cs typeface="Arial" charset="0"/>
              </a:rPr>
              <a:t>December 2014 </a:t>
            </a:r>
            <a:r>
              <a:rPr lang="en-US" sz="1600" b="1" dirty="0">
                <a:solidFill>
                  <a:srgbClr val="FFFFFF"/>
                </a:solidFill>
                <a:latin typeface="Arial" charset="0"/>
                <a:cs typeface="Arial" charset="0"/>
              </a:rPr>
              <a:t>was </a:t>
            </a:r>
            <a:r>
              <a:rPr lang="en-US" sz="1600" b="1" dirty="0" smtClean="0">
                <a:solidFill>
                  <a:srgbClr val="FFFFFF"/>
                </a:solidFill>
                <a:latin typeface="Arial" charset="0"/>
                <a:cs typeface="Arial" charset="0"/>
              </a:rPr>
              <a:t>4.6%. </a:t>
            </a:r>
            <a:r>
              <a:rPr lang="en-US" sz="1600" b="1" dirty="0">
                <a:solidFill>
                  <a:srgbClr val="FFFFFF"/>
                </a:solidFill>
                <a:latin typeface="Arial" charset="0"/>
                <a:cs typeface="Arial" charset="0"/>
              </a:rPr>
              <a:t>Both production and premium volume growth for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should exceed this.</a:t>
            </a:r>
          </a:p>
        </p:txBody>
      </p:sp>
      <p:sp>
        <p:nvSpPr>
          <p:cNvPr id="12" name="Date Placeholder 11"/>
          <p:cNvSpPr>
            <a:spLocks noGrp="1"/>
          </p:cNvSpPr>
          <p:nvPr>
            <p:ph type="dt" sz="quarter" idx="10"/>
          </p:nvPr>
        </p:nvSpPr>
        <p:spPr/>
        <p:txBody>
          <a:bodyPr/>
          <a:lstStyle/>
          <a:p>
            <a:pPr>
              <a:defRPr/>
            </a:pPr>
            <a:r>
              <a:rPr lang="en-US">
                <a:solidFill>
                  <a:srgbClr val="FFFFFF"/>
                </a:solidFill>
              </a:rPr>
              <a:t>12/01/09 - 9pm</a:t>
            </a:r>
          </a:p>
        </p:txBody>
      </p:sp>
      <p:sp>
        <p:nvSpPr>
          <p:cNvPr id="13" name="Slide Number Placeholder 12"/>
          <p:cNvSpPr>
            <a:spLocks noGrp="1"/>
          </p:cNvSpPr>
          <p:nvPr>
            <p:ph type="sldNum" sz="quarter" idx="12"/>
          </p:nvPr>
        </p:nvSpPr>
        <p:spPr/>
        <p:txBody>
          <a:bodyPr/>
          <a:lstStyle/>
          <a:p>
            <a:pPr>
              <a:defRPr/>
            </a:pPr>
            <a:fld id="{2842E5D0-DDC1-427B-9B51-3D78018024B9}" type="slidenum">
              <a:rPr lang="en-US" smtClean="0">
                <a:solidFill>
                  <a:srgbClr val="000000"/>
                </a:solidFill>
              </a:rPr>
              <a:pPr>
                <a:defRPr/>
              </a:pPr>
              <a:t>120</a:t>
            </a:fld>
            <a:endParaRPr lang="en-US">
              <a:solidFill>
                <a:srgbClr val="000000"/>
              </a:solidFill>
            </a:endParaRPr>
          </a:p>
        </p:txBody>
      </p:sp>
      <p:sp>
        <p:nvSpPr>
          <p:cNvPr id="15" name="AutoShape 38"/>
          <p:cNvSpPr>
            <a:spLocks noChangeArrowheads="1"/>
          </p:cNvSpPr>
          <p:nvPr/>
        </p:nvSpPr>
        <p:spPr bwMode="blackWhite">
          <a:xfrm>
            <a:off x="7281862" y="3134519"/>
            <a:ext cx="1543050" cy="762000"/>
          </a:xfrm>
          <a:prstGeom prst="wedgeRectCallout">
            <a:avLst>
              <a:gd name="adj1" fmla="val 31529"/>
              <a:gd name="adj2" fmla="val -1971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December 2014 Index </a:t>
            </a:r>
            <a:r>
              <a:rPr lang="en-US" sz="1400" b="1" dirty="0">
                <a:solidFill>
                  <a:srgbClr val="FFFFFF"/>
                </a:solidFill>
                <a:latin typeface="Arial" charset="0"/>
                <a:cs typeface="Arial" charset="0"/>
              </a:rPr>
              <a:t>at </a:t>
            </a:r>
            <a:r>
              <a:rPr lang="en-US" sz="1400" b="1" dirty="0" smtClean="0">
                <a:solidFill>
                  <a:srgbClr val="FFFFFF"/>
                </a:solidFill>
                <a:latin typeface="Arial" charset="0"/>
                <a:cs typeface="Arial" charset="0"/>
              </a:rPr>
              <a:t>106.5</a:t>
            </a:r>
            <a:endParaRPr lang="en-US" sz="1400" b="1" dirty="0">
              <a:solidFill>
                <a:srgbClr val="FFFFFF"/>
              </a:solidFill>
              <a:latin typeface="Arial" charset="0"/>
              <a:cs typeface="Arial" charset="0"/>
            </a:endParaRPr>
          </a:p>
        </p:txBody>
      </p:sp>
      <p:sp>
        <p:nvSpPr>
          <p:cNvPr id="16" name="AutoShape 7"/>
          <p:cNvSpPr>
            <a:spLocks noChangeArrowheads="1"/>
          </p:cNvSpPr>
          <p:nvPr/>
        </p:nvSpPr>
        <p:spPr bwMode="blackWhite">
          <a:xfrm>
            <a:off x="1230999" y="1323801"/>
            <a:ext cx="2102226" cy="1058587"/>
          </a:xfrm>
          <a:prstGeom prst="wedgeRectCallout">
            <a:avLst>
              <a:gd name="adj1" fmla="val -48653"/>
              <a:gd name="adj2" fmla="val 188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Many economists expect business investment to rise in 2015</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922341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000"/>
                            </p:stCondLst>
                            <p:childTnLst>
                              <p:par>
                                <p:cTn id="13" presetID="22" presetClass="entr" presetSubtype="4"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3899542690"/>
              </p:ext>
            </p:extLst>
          </p:nvPr>
        </p:nvGraphicFramePr>
        <p:xfrm>
          <a:off x="202046" y="1457325"/>
          <a:ext cx="8839200" cy="5083175"/>
        </p:xfrm>
        <a:graphic>
          <a:graphicData uri="http://schemas.openxmlformats.org/presentationml/2006/ole">
            <mc:AlternateContent xmlns:mc="http://schemas.openxmlformats.org/markup-compatibility/2006">
              <mc:Choice xmlns:v="urn:schemas-microsoft-com:vml" Requires="v">
                <p:oleObj spid="_x0000_s27998516" name="Chart" r:id="rId5" imgW="8153255" imgH="5372177" progId="MSGraph.Chart.8">
                  <p:embed followColorScheme="full"/>
                </p:oleObj>
              </mc:Choice>
              <mc:Fallback>
                <p:oleObj name="Chart" r:id="rId5" imgW="8153255" imgH="5372177" progId="MSGraph.Chart.8">
                  <p:embed followColorScheme="full"/>
                  <p:pic>
                    <p:nvPicPr>
                      <p:cNvPr id="0" name=""/>
                      <p:cNvPicPr>
                        <a:picLocks noChangeAspect="1" noChangeArrowheads="1"/>
                      </p:cNvPicPr>
                      <p:nvPr/>
                    </p:nvPicPr>
                    <p:blipFill>
                      <a:blip r:embed="rId6"/>
                      <a:srcRect/>
                      <a:stretch>
                        <a:fillRect/>
                      </a:stretch>
                    </p:blipFill>
                    <p:spPr bwMode="auto">
                      <a:xfrm>
                        <a:off x="202046" y="1457325"/>
                        <a:ext cx="8839200" cy="508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7"/>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121</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1545705" y="1875706"/>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16200000">
            <a:off x="4370377" y="1861813"/>
            <a:ext cx="504850" cy="63730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9785"/>
              <a:gd name="adj2" fmla="val 16807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69647" name="AutoShape 5"/>
          <p:cNvSpPr>
            <a:spLocks noChangeArrowheads="1"/>
          </p:cNvSpPr>
          <p:nvPr/>
        </p:nvSpPr>
        <p:spPr bwMode="auto">
          <a:xfrm>
            <a:off x="6390970" y="1111048"/>
            <a:ext cx="2416380" cy="806242"/>
          </a:xfrm>
          <a:prstGeom prst="wedgeRectCallout">
            <a:avLst>
              <a:gd name="adj1" fmla="val 48264"/>
              <a:gd name="adj2" fmla="val 80722"/>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79.7% </a:t>
            </a:r>
            <a:r>
              <a:rPr lang="en-US" sz="1200" b="1" dirty="0"/>
              <a:t>of industrial capacity in </a:t>
            </a:r>
            <a:r>
              <a:rPr lang="en-US" sz="1200" b="1" dirty="0" smtClean="0"/>
              <a:t>Dec. 2014, well above </a:t>
            </a:r>
            <a:r>
              <a:rPr lang="en-US" sz="1200" b="1" dirty="0"/>
              <a:t>the June 2009 low of </a:t>
            </a:r>
            <a:r>
              <a:rPr lang="en-US" sz="1200" b="1" dirty="0" smtClean="0"/>
              <a:t>66.9% but is still below pre-recession levels.</a:t>
            </a:r>
            <a:endParaRPr lang="en-US" sz="1200" b="1" dirty="0"/>
          </a:p>
        </p:txBody>
      </p:sp>
      <p:sp>
        <p:nvSpPr>
          <p:cNvPr id="69649" name="Rectangle 8"/>
          <p:cNvSpPr>
            <a:spLocks noChangeArrowheads="1"/>
          </p:cNvSpPr>
          <p:nvPr/>
        </p:nvSpPr>
        <p:spPr bwMode="auto">
          <a:xfrm>
            <a:off x="4870429" y="2432892"/>
            <a:ext cx="911358" cy="3451254"/>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Dec. 2014</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121</a:t>
            </a:fld>
            <a:endParaRPr lang="en-US"/>
          </a:p>
        </p:txBody>
      </p:sp>
      <p:sp>
        <p:nvSpPr>
          <p:cNvPr id="22" name="AutoShape 5"/>
          <p:cNvSpPr>
            <a:spLocks noChangeArrowheads="1"/>
          </p:cNvSpPr>
          <p:nvPr/>
        </p:nvSpPr>
        <p:spPr bwMode="auto">
          <a:xfrm>
            <a:off x="3284677" y="5264360"/>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23" name="AutoShape 38"/>
          <p:cNvSpPr>
            <a:spLocks noChangeArrowheads="1"/>
          </p:cNvSpPr>
          <p:nvPr/>
        </p:nvSpPr>
        <p:spPr bwMode="blackWhite">
          <a:xfrm>
            <a:off x="1899635" y="3585738"/>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Tree>
    <p:extLst>
      <p:ext uri="{BB962C8B-B14F-4D97-AF65-F5344CB8AC3E}">
        <p14:creationId xmlns:p14="http://schemas.microsoft.com/office/powerpoint/2010/main" val="121705537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380546"/>
                                        </p:tgtEl>
                                        <p:attrNameLst>
                                          <p:attrName>style.visibility</p:attrName>
                                        </p:attrNameLst>
                                      </p:cBhvr>
                                      <p:to>
                                        <p:strVal val="visible"/>
                                      </p:to>
                                    </p:set>
                                    <p:animEffect transition="in" filter="wipe(left)">
                                      <p:cBhvr>
                                        <p:cTn id="13" dur="500"/>
                                        <p:tgtEl>
                                          <p:spTgt spid="6380546"/>
                                        </p:tgtEl>
                                      </p:cBhvr>
                                    </p:animEffect>
                                  </p:childTnLst>
                                  <p:subTnLst>
                                    <p:audio>
                                      <p:cMediaNode>
                                        <p:cTn display="0" masterRel="sameClick">
                                          <p:stCondLst>
                                            <p:cond evt="begin" delay="0">
                                              <p:tn val="11"/>
                                            </p:cond>
                                          </p:stCondLst>
                                          <p:endCondLst>
                                            <p:cond evt="onStopAudio" delay="0">
                                              <p:tgtEl>
                                                <p:sldTgt/>
                                              </p:tgtEl>
                                            </p:cond>
                                          </p:endCondLst>
                                        </p:cTn>
                                        <p:tgtEl>
                                          <p:sndTgt r:embed="rId4" name="PROJCTOR.WAV"/>
                                        </p:tgtEl>
                                      </p:cMediaNode>
                                    </p:audio>
                                  </p:sub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6380548"/>
                                        </p:tgtEl>
                                        <p:attrNameLst>
                                          <p:attrName>style.visibility</p:attrName>
                                        </p:attrNameLst>
                                      </p:cBhvr>
                                      <p:to>
                                        <p:strVal val="visible"/>
                                      </p:to>
                                    </p:set>
                                    <p:animEffect transition="in" filter="blinds(horizontal)">
                                      <p:cBhvr>
                                        <p:cTn id="17" dur="500"/>
                                        <p:tgtEl>
                                          <p:spTgt spid="6380548"/>
                                        </p:tgtEl>
                                      </p:cBhvr>
                                    </p:animEffect>
                                  </p:childTnLst>
                                </p:cTn>
                              </p:par>
                            </p:childTnLst>
                          </p:cTn>
                        </p:par>
                        <p:par>
                          <p:cTn id="18" fill="hold">
                            <p:stCondLst>
                              <p:cond delay="1000"/>
                            </p:stCondLst>
                            <p:childTnLst>
                              <p:par>
                                <p:cTn id="19" presetID="17" presetClass="entr" presetSubtype="4" fill="hold" grpId="0" nodeType="afterEffect">
                                  <p:stCondLst>
                                    <p:cond delay="1000"/>
                                  </p:stCondLst>
                                  <p:childTnLst>
                                    <p:set>
                                      <p:cBhvr>
                                        <p:cTn id="20" dur="1" fill="hold">
                                          <p:stCondLst>
                                            <p:cond delay="0"/>
                                          </p:stCondLst>
                                        </p:cTn>
                                        <p:tgtEl>
                                          <p:spTgt spid="375816"/>
                                        </p:tgtEl>
                                        <p:attrNameLst>
                                          <p:attrName>style.visibility</p:attrName>
                                        </p:attrNameLst>
                                      </p:cBhvr>
                                      <p:to>
                                        <p:strVal val="visible"/>
                                      </p:to>
                                    </p:set>
                                    <p:anim calcmode="lin" valueType="num">
                                      <p:cBhvr>
                                        <p:cTn id="21" dur="500" fill="hold"/>
                                        <p:tgtEl>
                                          <p:spTgt spid="375816"/>
                                        </p:tgtEl>
                                        <p:attrNameLst>
                                          <p:attrName>ppt_x</p:attrName>
                                        </p:attrNameLst>
                                      </p:cBhvr>
                                      <p:tavLst>
                                        <p:tav tm="0">
                                          <p:val>
                                            <p:strVal val="#ppt_x"/>
                                          </p:val>
                                        </p:tav>
                                        <p:tav tm="100000">
                                          <p:val>
                                            <p:strVal val="#ppt_x"/>
                                          </p:val>
                                        </p:tav>
                                      </p:tavLst>
                                    </p:anim>
                                    <p:anim calcmode="lin" valueType="num">
                                      <p:cBhvr>
                                        <p:cTn id="22" dur="500" fill="hold"/>
                                        <p:tgtEl>
                                          <p:spTgt spid="375816"/>
                                        </p:tgtEl>
                                        <p:attrNameLst>
                                          <p:attrName>ppt_y</p:attrName>
                                        </p:attrNameLst>
                                      </p:cBhvr>
                                      <p:tavLst>
                                        <p:tav tm="0">
                                          <p:val>
                                            <p:strVal val="#ppt_y+#ppt_h/2"/>
                                          </p:val>
                                        </p:tav>
                                        <p:tav tm="100000">
                                          <p:val>
                                            <p:strVal val="#ppt_y"/>
                                          </p:val>
                                        </p:tav>
                                      </p:tavLst>
                                    </p:anim>
                                    <p:anim calcmode="lin" valueType="num">
                                      <p:cBhvr>
                                        <p:cTn id="23" dur="500" fill="hold"/>
                                        <p:tgtEl>
                                          <p:spTgt spid="375816"/>
                                        </p:tgtEl>
                                        <p:attrNameLst>
                                          <p:attrName>ppt_w</p:attrName>
                                        </p:attrNameLst>
                                      </p:cBhvr>
                                      <p:tavLst>
                                        <p:tav tm="0">
                                          <p:val>
                                            <p:strVal val="#ppt_w"/>
                                          </p:val>
                                        </p:tav>
                                        <p:tav tm="100000">
                                          <p:val>
                                            <p:strVal val="#ppt_w"/>
                                          </p:val>
                                        </p:tav>
                                      </p:tavLst>
                                    </p:anim>
                                    <p:anim calcmode="lin" valueType="num">
                                      <p:cBhvr>
                                        <p:cTn id="24" dur="500" fill="hold"/>
                                        <p:tgtEl>
                                          <p:spTgt spid="375816"/>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8" fill="hold" grpId="0" nodeType="afterEffect">
                                  <p:stCondLst>
                                    <p:cond delay="50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0547" grpId="0" autoUpdateAnimBg="0"/>
      <p:bldP spid="6380548" grpId="0" autoUpdateAnimBg="0"/>
      <p:bldP spid="375816" grpId="0" animBg="1"/>
      <p:bldP spid="23"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122</a:t>
            </a:fld>
            <a:endParaRPr lang="en-US" smtClean="0">
              <a:solidFill>
                <a:srgbClr val="000000"/>
              </a:solidFill>
            </a:endParaRPr>
          </a:p>
        </p:txBody>
      </p:sp>
      <p:graphicFrame>
        <p:nvGraphicFramePr>
          <p:cNvPr id="5122" name="Object 2"/>
          <p:cNvGraphicFramePr>
            <a:graphicFrameLocks/>
          </p:cNvGraphicFramePr>
          <p:nvPr>
            <p:extLst/>
          </p:nvPr>
        </p:nvGraphicFramePr>
        <p:xfrm>
          <a:off x="248478" y="1697895"/>
          <a:ext cx="8708015" cy="4676775"/>
        </p:xfrm>
        <a:graphic>
          <a:graphicData uri="http://schemas.openxmlformats.org/presentationml/2006/ole">
            <mc:AlternateContent xmlns:mc="http://schemas.openxmlformats.org/markup-compatibility/2006">
              <mc:Choice xmlns:v="urn:schemas-microsoft-com:vml" Requires="v">
                <p:oleObj spid="_x0000_s28100821" name="Chart" r:id="rId4" imgW="8705713" imgH="4572154" progId="MSGraph.Chart.8">
                  <p:embed followColorScheme="full"/>
                </p:oleObj>
              </mc:Choice>
              <mc:Fallback>
                <p:oleObj name="Chart" r:id="rId4" imgW="8705713" imgH="4572154" progId="MSGraph.Chart.8">
                  <p:embed followColorScheme="full"/>
                  <p:pic>
                    <p:nvPicPr>
                      <p:cNvPr id="0" name=""/>
                      <p:cNvPicPr>
                        <a:picLocks noChangeArrowheads="1"/>
                      </p:cNvPicPr>
                      <p:nvPr/>
                    </p:nvPicPr>
                    <p:blipFill>
                      <a:blip r:embed="rId5"/>
                      <a:srcRect/>
                      <a:stretch>
                        <a:fillRect/>
                      </a:stretch>
                    </p:blipFill>
                    <p:spPr bwMode="auto">
                      <a:xfrm>
                        <a:off x="248478" y="1697895"/>
                        <a:ext cx="8708015"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78709" y="132021"/>
            <a:ext cx="7661363" cy="860425"/>
          </a:xfrm>
        </p:spPr>
        <p:txBody>
          <a:bodyPr/>
          <a:lstStyle/>
          <a:p>
            <a:r>
              <a:rPr lang="en-US" sz="2200" dirty="0" smtClean="0"/>
              <a:t>Business Fixed Investment is Forecast to Grow Steadily in 2015-16, Fueling Commercial Exposure Growth</a:t>
            </a:r>
          </a:p>
        </p:txBody>
      </p:sp>
      <p:sp>
        <p:nvSpPr>
          <p:cNvPr id="1969158" name="AutoShape 6"/>
          <p:cNvSpPr>
            <a:spLocks noChangeArrowheads="1"/>
          </p:cNvSpPr>
          <p:nvPr/>
        </p:nvSpPr>
        <p:spPr bwMode="blackWhite">
          <a:xfrm>
            <a:off x="4896960" y="1135463"/>
            <a:ext cx="4059533" cy="1386673"/>
          </a:xfrm>
          <a:prstGeom prst="wedgeRectCallout">
            <a:avLst>
              <a:gd name="adj1" fmla="val 3842"/>
              <a:gd name="adj2" fmla="val 910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Business investment will drive commercial property and liability insurance exposures and should drive employment and WC payroll exposures as well (with a lag)</a:t>
            </a:r>
            <a:endParaRPr lang="en-US" b="1" dirty="0">
              <a:solidFill>
                <a:srgbClr val="FFFFFF"/>
              </a:solidFill>
              <a:latin typeface="Arial" charset="0"/>
              <a:cs typeface="Arial" charset="0"/>
            </a:endParaRPr>
          </a:p>
        </p:txBody>
      </p:sp>
      <p:sp>
        <p:nvSpPr>
          <p:cNvPr id="5126" name="TextBox 9"/>
          <p:cNvSpPr txBox="1">
            <a:spLocks noChangeArrowheads="1"/>
          </p:cNvSpPr>
          <p:nvPr/>
        </p:nvSpPr>
        <p:spPr bwMode="auto">
          <a:xfrm>
            <a:off x="285439" y="6374670"/>
            <a:ext cx="7310851" cy="276999"/>
          </a:xfrm>
          <a:prstGeom prst="rect">
            <a:avLst/>
          </a:prstGeom>
          <a:noFill/>
          <a:ln w="9525">
            <a:noFill/>
            <a:miter lim="800000"/>
            <a:headEnd/>
            <a:tailEnd/>
          </a:ln>
        </p:spPr>
        <p:txBody>
          <a:bodyPr wrap="square">
            <a:spAutoFit/>
          </a:bodyPr>
          <a:lstStyle/>
          <a:p>
            <a:pPr fontAlgn="base">
              <a:spcBef>
                <a:spcPct val="0"/>
              </a:spcBef>
              <a:spcAft>
                <a:spcPct val="0"/>
              </a:spcAft>
            </a:pPr>
            <a:r>
              <a:rPr lang="en-US" sz="1200" dirty="0" smtClean="0">
                <a:solidFill>
                  <a:srgbClr val="000000"/>
                </a:solidFill>
                <a:latin typeface="Arial" charset="0"/>
                <a:cs typeface="Arial" charset="0"/>
              </a:rPr>
              <a:t>Sources: Wells Fargo Economic Group; Insurance Information Institute.</a:t>
            </a:r>
            <a:endParaRPr lang="en-US" sz="1200" dirty="0">
              <a:solidFill>
                <a:srgbClr val="000000"/>
              </a:solidFill>
              <a:latin typeface="Arial" charset="0"/>
              <a:cs typeface="Arial" charset="0"/>
            </a:endParaRPr>
          </a:p>
        </p:txBody>
      </p:sp>
      <p:sp>
        <p:nvSpPr>
          <p:cNvPr id="2" name="TextBox 1"/>
          <p:cNvSpPr txBox="1"/>
          <p:nvPr/>
        </p:nvSpPr>
        <p:spPr>
          <a:xfrm>
            <a:off x="127897" y="1768511"/>
            <a:ext cx="977421" cy="584775"/>
          </a:xfrm>
          <a:prstGeom prst="rect">
            <a:avLst/>
          </a:prstGeom>
          <a:noFill/>
        </p:spPr>
        <p:txBody>
          <a:bodyPr wrap="square" rtlCol="0">
            <a:spAutoFit/>
          </a:bodyPr>
          <a:lstStyle/>
          <a:p>
            <a:pPr fontAlgn="base">
              <a:spcBef>
                <a:spcPct val="0"/>
              </a:spcBef>
              <a:spcAft>
                <a:spcPct val="0"/>
              </a:spcAft>
            </a:pPr>
            <a:r>
              <a:rPr lang="en-US" sz="1600" dirty="0" smtClean="0">
                <a:solidFill>
                  <a:srgbClr val="000000"/>
                </a:solidFill>
                <a:latin typeface="Arial" charset="0"/>
                <a:cs typeface="Arial" charset="0"/>
              </a:rPr>
              <a:t>Growth Rate</a:t>
            </a:r>
            <a:endParaRPr lang="en-US" sz="1600" dirty="0">
              <a:solidFill>
                <a:srgbClr val="000000"/>
              </a:solidFill>
              <a:latin typeface="Arial" charset="0"/>
              <a:cs typeface="Arial" charset="0"/>
            </a:endParaRPr>
          </a:p>
        </p:txBody>
      </p:sp>
    </p:spTree>
    <p:extLst>
      <p:ext uri="{BB962C8B-B14F-4D97-AF65-F5344CB8AC3E}">
        <p14:creationId xmlns:p14="http://schemas.microsoft.com/office/powerpoint/2010/main" val="37252401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000251"/>
            <a:ext cx="7981950" cy="1804988"/>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ENERGY SECTOR: OIL &amp; GAS INDUSTRY FUTURE IS BRIGHT BUT VOLATILE</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123</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2962" y="4086788"/>
            <a:ext cx="8257612"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US Is Becoming an Energy Powerhouse but Fall in Prices Will Have Negative Impact</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123</a:t>
            </a:fld>
            <a:endParaRPr lang="en-US"/>
          </a:p>
        </p:txBody>
      </p:sp>
    </p:spTree>
    <p:extLst>
      <p:ext uri="{BB962C8B-B14F-4D97-AF65-F5344CB8AC3E}">
        <p14:creationId xmlns:p14="http://schemas.microsoft.com/office/powerpoint/2010/main" val="222468234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8215325" name="Chart" r:id="rId3" imgW="8201097" imgH="5381770" progId="MSGraph.Chart.8">
                  <p:embed followColorScheme="full"/>
                </p:oleObj>
              </mc:Choice>
              <mc:Fallback>
                <p:oleObj name="Chart" r:id="rId3" imgW="8201097" imgH="5381770"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Crude Oil Production</a:t>
            </a:r>
            <a:r>
              <a:rPr lang="en-US" sz="3200" dirty="0" smtClean="0"/>
              <a:t>, 2005-2016P</a:t>
            </a:r>
            <a:endParaRPr lang="en-US" dirty="0" smtClean="0"/>
          </a:p>
        </p:txBody>
      </p:sp>
      <p:sp>
        <p:nvSpPr>
          <p:cNvPr id="37892" name="Text Box 4"/>
          <p:cNvSpPr txBox="1">
            <a:spLocks noChangeArrowheads="1"/>
          </p:cNvSpPr>
          <p:nvPr/>
        </p:nvSpPr>
        <p:spPr bwMode="auto">
          <a:xfrm>
            <a:off x="125628" y="6520248"/>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(January 15, 2015)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Millions of Barrels per Day</a:t>
            </a:r>
            <a:endParaRPr lang="en-US" b="1" dirty="0">
              <a:solidFill>
                <a:srgbClr val="225A7A"/>
              </a:solidFill>
            </a:endParaRPr>
          </a:p>
        </p:txBody>
      </p:sp>
      <p:sp>
        <p:nvSpPr>
          <p:cNvPr id="7" name="AutoShape 13"/>
          <p:cNvSpPr>
            <a:spLocks noChangeArrowheads="1"/>
          </p:cNvSpPr>
          <p:nvPr/>
        </p:nvSpPr>
        <p:spPr bwMode="blackWhite">
          <a:xfrm>
            <a:off x="2214563" y="1684080"/>
            <a:ext cx="2915572" cy="1563330"/>
          </a:xfrm>
          <a:prstGeom prst="wedgeRectCallout">
            <a:avLst>
              <a:gd name="adj1" fmla="val 152194"/>
              <a:gd name="adj2" fmla="val -257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Crude oil production in the U.S. is expected to increase by 90.6% from 2008 through 2016</a:t>
            </a:r>
            <a:r>
              <a:rPr lang="en-US" sz="1600" b="1" i="1" dirty="0" smtClean="0">
                <a:solidFill>
                  <a:schemeClr val="bg1"/>
                </a:solidFill>
              </a:rPr>
              <a:t>—and could overtake Saudi Arabia as the world’s largest oil producer</a:t>
            </a:r>
            <a:endParaRPr lang="en-US" sz="1600" b="1" i="1" dirty="0">
              <a:solidFill>
                <a:schemeClr val="bg1"/>
              </a:solidFill>
            </a:endParaRPr>
          </a:p>
        </p:txBody>
      </p:sp>
    </p:spTree>
    <p:extLst>
      <p:ext uri="{BB962C8B-B14F-4D97-AF65-F5344CB8AC3E}">
        <p14:creationId xmlns:p14="http://schemas.microsoft.com/office/powerpoint/2010/main" val="19610850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8216349" name="Chart" r:id="rId3" imgW="8210667" imgH="5362707" progId="MSGraph.Chart.8">
                  <p:embed followColorScheme="full"/>
                </p:oleObj>
              </mc:Choice>
              <mc:Fallback>
                <p:oleObj name="Chart" r:id="rId3" imgW="8210667" imgH="5362707"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Natural Gas Production</a:t>
            </a:r>
            <a:r>
              <a:rPr lang="en-US" sz="3200" dirty="0" smtClean="0"/>
              <a:t>, 2000-2013</a:t>
            </a:r>
            <a:endParaRPr lang="en-US" dirty="0" smtClean="0"/>
          </a:p>
        </p:txBody>
      </p:sp>
      <p:sp>
        <p:nvSpPr>
          <p:cNvPr id="37892" name="Text Box 4"/>
          <p:cNvSpPr txBox="1">
            <a:spLocks noChangeArrowheads="1"/>
          </p:cNvSpPr>
          <p:nvPr/>
        </p:nvSpPr>
        <p:spPr bwMode="auto">
          <a:xfrm>
            <a:off x="76200" y="6553200"/>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(April 8, 2014)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Trillions of Cubic Ft. per Year</a:t>
            </a:r>
            <a:endParaRPr lang="en-US" b="1" dirty="0">
              <a:solidFill>
                <a:srgbClr val="225A7A"/>
              </a:solidFill>
            </a:endParaRPr>
          </a:p>
        </p:txBody>
      </p:sp>
      <p:sp>
        <p:nvSpPr>
          <p:cNvPr id="7" name="AutoShape 13"/>
          <p:cNvSpPr>
            <a:spLocks noChangeArrowheads="1"/>
          </p:cNvSpPr>
          <p:nvPr/>
        </p:nvSpPr>
        <p:spPr bwMode="blackWhite">
          <a:xfrm>
            <a:off x="3014664" y="4308388"/>
            <a:ext cx="4211304" cy="1471699"/>
          </a:xfrm>
          <a:prstGeom prst="wedgeRectCallout">
            <a:avLst>
              <a:gd name="adj1" fmla="val 79914"/>
              <a:gd name="adj2" fmla="val -14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The U.S. is already the world’s largest natural gas producer—recently overtaking Russia.  This is a potent driver of commercial insurance exposures</a:t>
            </a:r>
            <a:endParaRPr lang="en-US" sz="2000" b="1" i="1" dirty="0">
              <a:solidFill>
                <a:schemeClr val="bg1"/>
              </a:solidFill>
            </a:endParaRPr>
          </a:p>
        </p:txBody>
      </p:sp>
    </p:spTree>
    <p:extLst>
      <p:ext uri="{BB962C8B-B14F-4D97-AF65-F5344CB8AC3E}">
        <p14:creationId xmlns:p14="http://schemas.microsoft.com/office/powerpoint/2010/main" val="27289975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126</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2010—March 2015</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nvPr>
        </p:nvGraphicFramePr>
        <p:xfrm>
          <a:off x="221226" y="1691345"/>
          <a:ext cx="8500499" cy="4838700"/>
        </p:xfrm>
        <a:graphic>
          <a:graphicData uri="http://schemas.openxmlformats.org/presentationml/2006/ole">
            <mc:AlternateContent xmlns:mc="http://schemas.openxmlformats.org/markup-compatibility/2006">
              <mc:Choice xmlns:v="urn:schemas-microsoft-com:vml" Requires="v">
                <p:oleObj spid="_x0000_s28217373" name="Chart" r:id="rId5" imgW="8343822" imgH="4381583" progId="MSGraph.Chart.8">
                  <p:embed followColorScheme="full"/>
                </p:oleObj>
              </mc:Choice>
              <mc:Fallback>
                <p:oleObj name="Chart" r:id="rId5" imgW="8343822" imgH="4381583" progId="MSGraph.Chart.8">
                  <p:embed followColorScheme="full"/>
                  <p:pic>
                    <p:nvPicPr>
                      <p:cNvPr id="0" name=""/>
                      <p:cNvPicPr>
                        <a:picLocks noChangeAspect="1" noChangeArrowheads="1"/>
                      </p:cNvPicPr>
                      <p:nvPr/>
                    </p:nvPicPr>
                    <p:blipFill>
                      <a:blip r:embed="rId6"/>
                      <a:srcRect/>
                      <a:stretch>
                        <a:fillRect/>
                      </a:stretch>
                    </p:blipFill>
                    <p:spPr bwMode="gray">
                      <a:xfrm>
                        <a:off x="221226" y="1691345"/>
                        <a:ext cx="8500499"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958976" y="1452737"/>
            <a:ext cx="3336218" cy="1521398"/>
          </a:xfrm>
          <a:prstGeom prst="wedgeRectCallout">
            <a:avLst>
              <a:gd name="adj1" fmla="val 67898"/>
              <a:gd name="adj2" fmla="val 2486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Despite recent declines, Oil and gas extraction employment is still up 26.8% since Jan. 2010 as the energy sector booms.  Domestic energy production is essential to any robust economic recovery in the US.</a:t>
            </a:r>
            <a:endParaRPr lang="en-US" sz="1600"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07444" y="3758569"/>
            <a:ext cx="2792660" cy="1863162"/>
          </a:xfrm>
          <a:prstGeom prst="rect">
            <a:avLst/>
          </a:prstGeom>
          <a:ln w="19050">
            <a:solidFill>
              <a:schemeClr val="accent1"/>
            </a:solidFill>
          </a:ln>
        </p:spPr>
      </p:pic>
      <p:sp>
        <p:nvSpPr>
          <p:cNvPr id="11" name="AutoShape 7"/>
          <p:cNvSpPr>
            <a:spLocks noChangeArrowheads="1"/>
          </p:cNvSpPr>
          <p:nvPr/>
        </p:nvSpPr>
        <p:spPr bwMode="blackWhite">
          <a:xfrm>
            <a:off x="4715308" y="1096851"/>
            <a:ext cx="3615892" cy="865843"/>
          </a:xfrm>
          <a:prstGeom prst="wedgeRectCallout">
            <a:avLst>
              <a:gd name="adj1" fmla="val 47737"/>
              <a:gd name="adj2" fmla="val 6806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After peaking at its highest level since 1986, O&amp;G employment is falling as oil and gas prices decline</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0894692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127</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Massive Job Losses Sapped the Economy and Commercial/Personal  Lines Exposure, But Trend </a:t>
            </a:r>
            <a:r>
              <a:rPr lang="en-US" sz="3600" b="1" dirty="0" smtClean="0">
                <a:solidFill>
                  <a:srgbClr val="225A7A"/>
                </a:solidFill>
              </a:rPr>
              <a:t>Has Greatly Improved</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128</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dirty="0" smtClean="0"/>
              <a:t>Unemployment and Underemployment Rates: Still Too High, But Falling</a:t>
            </a:r>
          </a:p>
        </p:txBody>
      </p:sp>
      <p:graphicFrame>
        <p:nvGraphicFramePr>
          <p:cNvPr id="17410" name="Object 2"/>
          <p:cNvGraphicFramePr>
            <a:graphicFrameLocks noGrp="1"/>
          </p:cNvGraphicFramePr>
          <p:nvPr>
            <p:ph idx="4294967295"/>
            <p:extLst>
              <p:ext uri="{D42A27DB-BD31-4B8C-83A1-F6EECF244321}">
                <p14:modId xmlns:p14="http://schemas.microsoft.com/office/powerpoint/2010/main" val="3623385038"/>
              </p:ext>
            </p:extLst>
          </p:nvPr>
        </p:nvGraphicFramePr>
        <p:xfrm>
          <a:off x="112713" y="1350963"/>
          <a:ext cx="6864350" cy="4718050"/>
        </p:xfrm>
        <a:graphic>
          <a:graphicData uri="http://schemas.openxmlformats.org/presentationml/2006/ole">
            <mc:AlternateContent xmlns:mc="http://schemas.openxmlformats.org/markup-compatibility/2006">
              <mc:Choice xmlns:v="urn:schemas-microsoft-com:vml" Requires="v">
                <p:oleObj spid="_x0000_s28101841" name="Chart" r:id="rId4" imgW="4730820" imgH="3251294" progId="MSGraph.Chart.8">
                  <p:embed followColorScheme="full"/>
                </p:oleObj>
              </mc:Choice>
              <mc:Fallback>
                <p:oleObj name="Chart" r:id="rId4" imgW="4730820" imgH="3251294" progId="MSGraph.Chart.8">
                  <p:embed followColorScheme="full"/>
                  <p:pic>
                    <p:nvPicPr>
                      <p:cNvPr id="0" name=""/>
                      <p:cNvPicPr>
                        <a:picLocks noGrp="1" noChangeArrowheads="1"/>
                      </p:cNvPicPr>
                      <p:nvPr/>
                    </p:nvPicPr>
                    <p:blipFill>
                      <a:blip r:embed="rId5"/>
                      <a:srcRect/>
                      <a:stretch>
                        <a:fillRect/>
                      </a:stretch>
                    </p:blipFill>
                    <p:spPr bwMode="auto">
                      <a:xfrm>
                        <a:off x="112713" y="1350963"/>
                        <a:ext cx="6864350"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6204"/>
              <a:gd name="adj2" fmla="val -21137"/>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5.5% </a:t>
            </a:r>
            <a:r>
              <a:rPr lang="en-US" sz="1400" b="1" dirty="0">
                <a:solidFill>
                  <a:schemeClr val="bg1"/>
                </a:solidFill>
                <a:cs typeface="+mn-cs"/>
              </a:rPr>
              <a:t>in </a:t>
            </a:r>
            <a:r>
              <a:rPr lang="en-US" sz="1400" b="1" dirty="0" smtClean="0">
                <a:solidFill>
                  <a:schemeClr val="bg1"/>
                </a:solidFill>
                <a:cs typeface="+mn-cs"/>
              </a:rPr>
              <a:t>Mar.</a:t>
            </a:r>
            <a:r>
              <a:rPr lang="en-US" sz="1400" b="1" dirty="0" smtClean="0">
                <a:solidFill>
                  <a:schemeClr val="bg1"/>
                </a:solidFill>
              </a:rPr>
              <a:t> </a:t>
            </a:r>
            <a:r>
              <a:rPr lang="en-US" sz="1400" b="1" dirty="0" smtClean="0">
                <a:solidFill>
                  <a:schemeClr val="bg1"/>
                </a:solidFill>
                <a:cs typeface="+mn-cs"/>
              </a:rPr>
              <a:t>2015.</a:t>
            </a:r>
            <a:r>
              <a:rPr lang="en-US" sz="1400" b="1" dirty="0" smtClean="0">
                <a:solidFill>
                  <a:schemeClr val="bg1"/>
                </a:solidFill>
              </a:rPr>
              <a:t> 4.5% </a:t>
            </a:r>
            <a:r>
              <a:rPr lang="en-US" sz="1400" b="1" dirty="0">
                <a:solidFill>
                  <a:schemeClr val="bg1"/>
                </a:solidFill>
              </a:rPr>
              <a:t>to </a:t>
            </a:r>
            <a:r>
              <a:rPr lang="en-US" sz="1400" b="1" dirty="0" smtClean="0">
                <a:solidFill>
                  <a:schemeClr val="bg1"/>
                </a:solidFill>
              </a:rPr>
              <a:t>5.5% </a:t>
            </a:r>
            <a:r>
              <a:rPr lang="en-US" sz="1400" b="1" dirty="0">
                <a:solidFill>
                  <a:schemeClr val="bg1"/>
                </a:solidFill>
              </a:rPr>
              <a:t>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Insurance Information Institute.</a:t>
            </a:r>
          </a:p>
        </p:txBody>
      </p:sp>
      <p:sp>
        <p:nvSpPr>
          <p:cNvPr id="17418" name="Rectangle 11"/>
          <p:cNvSpPr>
            <a:spLocks noChangeArrowheads="1"/>
          </p:cNvSpPr>
          <p:nvPr/>
        </p:nvSpPr>
        <p:spPr bwMode="black">
          <a:xfrm>
            <a:off x="223838" y="1042988"/>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March 2015,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Stubbornly high unemployment and underemployment constrain overall economic growth, but the job market is now clearly improving.</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128</a:t>
            </a:fld>
            <a:endParaRPr lang="en-US"/>
          </a:p>
        </p:txBody>
      </p:sp>
      <p:sp>
        <p:nvSpPr>
          <p:cNvPr id="17" name="AutoShape 38"/>
          <p:cNvSpPr>
            <a:spLocks noChangeArrowheads="1"/>
          </p:cNvSpPr>
          <p:nvPr/>
        </p:nvSpPr>
        <p:spPr bwMode="blackWhite">
          <a:xfrm>
            <a:off x="7259638" y="1411288"/>
            <a:ext cx="1639887" cy="1666875"/>
          </a:xfrm>
          <a:prstGeom prst="wedgeRectCallout">
            <a:avLst>
              <a:gd name="adj1" fmla="val -71691"/>
              <a:gd name="adj2" fmla="val 419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a:t>
            </a:r>
            <a:r>
              <a:rPr lang="en-US" sz="1400" b="1" dirty="0" smtClean="0">
                <a:solidFill>
                  <a:schemeClr val="bg1"/>
                </a:solidFill>
                <a:cs typeface="+mn-cs"/>
              </a:rPr>
              <a:t>soared </a:t>
            </a:r>
            <a:r>
              <a:rPr lang="en-US" sz="1400" b="1" dirty="0">
                <a:solidFill>
                  <a:schemeClr val="bg1"/>
                </a:solidFill>
                <a:cs typeface="+mn-cs"/>
              </a:rPr>
              <a:t>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10.9% </a:t>
            </a:r>
            <a:r>
              <a:rPr lang="en-US" sz="1400" b="1" dirty="0">
                <a:solidFill>
                  <a:schemeClr val="bg1"/>
                </a:solidFill>
                <a:cs typeface="+mn-cs"/>
              </a:rPr>
              <a:t>in </a:t>
            </a:r>
            <a:r>
              <a:rPr lang="en-US" sz="1400" b="1" dirty="0" smtClean="0">
                <a:solidFill>
                  <a:schemeClr val="bg1"/>
                </a:solidFill>
                <a:cs typeface="+mn-cs"/>
              </a:rPr>
              <a:t>Mar. 2015.</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Tree>
    <p:extLst>
      <p:ext uri="{BB962C8B-B14F-4D97-AF65-F5344CB8AC3E}">
        <p14:creationId xmlns:p14="http://schemas.microsoft.com/office/powerpoint/2010/main" val="17928433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072775"/>
                                        </p:tgtEl>
                                        <p:attrNameLst>
                                          <p:attrName>style.visibility</p:attrName>
                                        </p:attrNameLst>
                                      </p:cBhvr>
                                      <p:to>
                                        <p:strVal val="visible"/>
                                      </p:to>
                                    </p:set>
                                    <p:animEffect transition="in" filter="wipe(right)">
                                      <p:cBhvr>
                                        <p:cTn id="7" dur="500"/>
                                        <p:tgtEl>
                                          <p:spTgt spid="7072775"/>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14" grpId="0" animBg="1"/>
      <p:bldP spid="17" grpId="0" animBg="1"/>
    </p:bld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129</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ext uri="{D42A27DB-BD31-4B8C-83A1-F6EECF244321}">
                <p14:modId xmlns:p14="http://schemas.microsoft.com/office/powerpoint/2010/main" val="2786828377"/>
              </p:ext>
            </p:extLst>
          </p:nvPr>
        </p:nvGraphicFramePr>
        <p:xfrm>
          <a:off x="239713" y="1855788"/>
          <a:ext cx="8548687" cy="4418012"/>
        </p:xfrm>
        <a:graphic>
          <a:graphicData uri="http://schemas.openxmlformats.org/presentationml/2006/ole">
            <mc:AlternateContent xmlns:mc="http://schemas.openxmlformats.org/markup-compatibility/2006">
              <mc:Choice xmlns:v="urn:schemas-microsoft-com:vml" Requires="v">
                <p:oleObj spid="_x0000_s28102865" name="Chart" r:id="rId4" imgW="8238962" imgH="4257890" progId="MSGraph.Chart.8">
                  <p:embed followColorScheme="full"/>
                </p:oleObj>
              </mc:Choice>
              <mc:Fallback>
                <p:oleObj name="Chart" r:id="rId4" imgW="8238962" imgH="4257890" progId="MSGraph.Chart.8">
                  <p:embed followColorScheme="full"/>
                  <p:pic>
                    <p:nvPicPr>
                      <p:cNvPr id="0" name=""/>
                      <p:cNvPicPr>
                        <a:picLocks noChangeAspect="1" noChangeArrowheads="1"/>
                      </p:cNvPicPr>
                      <p:nvPr/>
                    </p:nvPicPr>
                    <p:blipFill>
                      <a:blip r:embed="rId5"/>
                      <a:srcRect/>
                      <a:stretch>
                        <a:fillRect/>
                      </a:stretch>
                    </p:blipFill>
                    <p:spPr bwMode="auto">
                      <a:xfrm>
                        <a:off x="239713" y="1855788"/>
                        <a:ext cx="8548687" cy="441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37546"/>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(4/15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2016:Q4F</a:t>
            </a:r>
            <a:r>
              <a:rPr lang="en-US" sz="1600" b="1" dirty="0">
                <a:solidFill>
                  <a:srgbClr val="225A7A"/>
                </a:solidFill>
              </a:rPr>
              <a:t>*</a:t>
            </a:r>
          </a:p>
        </p:txBody>
      </p:sp>
      <p:sp>
        <p:nvSpPr>
          <p:cNvPr id="12" name="AutoShape 7"/>
          <p:cNvSpPr>
            <a:spLocks noChangeArrowheads="1"/>
          </p:cNvSpPr>
          <p:nvPr/>
        </p:nvSpPr>
        <p:spPr bwMode="blackWhite">
          <a:xfrm>
            <a:off x="2952301"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5.0% by Q4 of 2015.</a:t>
            </a:r>
            <a:endParaRPr lang="en-US" sz="1400" b="1" dirty="0">
              <a:cs typeface="+mn-cs"/>
            </a:endParaRPr>
          </a:p>
        </p:txBody>
      </p:sp>
      <p:sp>
        <p:nvSpPr>
          <p:cNvPr id="13" name="AutoShape 5"/>
          <p:cNvSpPr>
            <a:spLocks noChangeArrowheads="1"/>
          </p:cNvSpPr>
          <p:nvPr/>
        </p:nvSpPr>
        <p:spPr bwMode="blackWhite">
          <a:xfrm>
            <a:off x="6727352" y="2828869"/>
            <a:ext cx="2155582" cy="1066800"/>
          </a:xfrm>
          <a:prstGeom prst="wedgeRectCallout">
            <a:avLst>
              <a:gd name="adj1" fmla="val 4078"/>
              <a:gd name="adj2" fmla="val 92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downwards </a:t>
            </a:r>
            <a:r>
              <a:rPr lang="en-US" sz="1600" b="1" dirty="0">
                <a:solidFill>
                  <a:schemeClr val="bg1"/>
                </a:solidFill>
                <a:cs typeface="+mn-cs"/>
              </a:rPr>
              <a:t>for </a:t>
            </a:r>
            <a:r>
              <a:rPr lang="en-US" sz="1600" b="1" dirty="0" smtClean="0">
                <a:solidFill>
                  <a:schemeClr val="bg1"/>
                </a:solidFill>
                <a:cs typeface="+mn-cs"/>
              </a:rPr>
              <a:t>2015/16</a:t>
            </a:r>
            <a:endParaRPr lang="en-US" sz="1600" b="1" dirty="0">
              <a:solidFill>
                <a:schemeClr val="bg1"/>
              </a:solidFill>
              <a:cs typeface="+mn-cs"/>
            </a:endParaRPr>
          </a:p>
        </p:txBody>
      </p:sp>
    </p:spTree>
    <p:extLst>
      <p:ext uri="{BB962C8B-B14F-4D97-AF65-F5344CB8AC3E}">
        <p14:creationId xmlns:p14="http://schemas.microsoft.com/office/powerpoint/2010/main" val="38661805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13</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4108947448"/>
              </p:ext>
            </p:extLst>
          </p:nvPr>
        </p:nvGraphicFramePr>
        <p:xfrm>
          <a:off x="20638" y="1803400"/>
          <a:ext cx="9067800" cy="4710113"/>
        </p:xfrm>
        <a:graphic>
          <a:graphicData uri="http://schemas.openxmlformats.org/presentationml/2006/ole">
            <mc:AlternateContent xmlns:mc="http://schemas.openxmlformats.org/markup-compatibility/2006">
              <mc:Choice xmlns:v="urn:schemas-microsoft-com:vml" Requires="v">
                <p:oleObj spid="_x0000_s28092648" name="Chart" r:id="rId4" imgW="8820267" imgH="4581532" progId="MSGraph.Chart.8">
                  <p:embed followColorScheme="full"/>
                </p:oleObj>
              </mc:Choice>
              <mc:Fallback>
                <p:oleObj name="Chart" r:id="rId4" imgW="8820267" imgH="4581532" progId="MSGraph.Chart.8">
                  <p:embed followColorScheme="full"/>
                  <p:pic>
                    <p:nvPicPr>
                      <p:cNvPr id="0" name=""/>
                      <p:cNvPicPr>
                        <a:picLocks noChangeAspect="1" noChangeArrowheads="1"/>
                      </p:cNvPicPr>
                      <p:nvPr/>
                    </p:nvPicPr>
                    <p:blipFill>
                      <a:blip r:embed="rId5"/>
                      <a:srcRect/>
                      <a:stretch>
                        <a:fillRect/>
                      </a:stretch>
                    </p:blipFill>
                    <p:spPr bwMode="auto">
                      <a:xfrm>
                        <a:off x="20638" y="1803400"/>
                        <a:ext cx="9067800" cy="471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2004-2013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4301612" y="4100051"/>
            <a:ext cx="3170903" cy="1179871"/>
          </a:xfrm>
          <a:prstGeom prst="wedgeRectCallout">
            <a:avLst>
              <a:gd name="adj1" fmla="val 66975"/>
              <a:gd name="adj2" fmla="val -3127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extLst>
      <p:ext uri="{BB962C8B-B14F-4D97-AF65-F5344CB8AC3E}">
        <p14:creationId xmlns:p14="http://schemas.microsoft.com/office/powerpoint/2010/main" val="2873197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nvPr>
        </p:nvGraphicFramePr>
        <p:xfrm>
          <a:off x="333375" y="1455992"/>
          <a:ext cx="8521700" cy="4086225"/>
        </p:xfrm>
        <a:graphic>
          <a:graphicData uri="http://schemas.openxmlformats.org/presentationml/2006/ole">
            <mc:AlternateContent xmlns:mc="http://schemas.openxmlformats.org/markup-compatibility/2006">
              <mc:Choice xmlns:v="urn:schemas-microsoft-com:vml" Requires="v">
                <p:oleObj spid="_x0000_s28207158" name="Chart" r:id="rId4" imgW="8581836" imgH="4114689" progId="MSGraph.Chart.8">
                  <p:embed followColorScheme="full"/>
                </p:oleObj>
              </mc:Choice>
              <mc:Fallback>
                <p:oleObj name="Chart" r:id="rId4" imgW="8581836" imgH="4114689" progId="MSGraph.Chart.8">
                  <p:embed followColorScheme="full"/>
                  <p:pic>
                    <p:nvPicPr>
                      <p:cNvPr id="0" name=""/>
                      <p:cNvPicPr preferRelativeResize="0">
                        <a:picLocks noChangeArrowheads="1"/>
                      </p:cNvPicPr>
                      <p:nvPr/>
                    </p:nvPicPr>
                    <p:blipFill>
                      <a:blip r:embed="rId5"/>
                      <a:srcRect/>
                      <a:stretch>
                        <a:fillRect/>
                      </a:stretch>
                    </p:blipFill>
                    <p:spPr bwMode="gray">
                      <a:xfrm>
                        <a:off x="333375" y="1455992"/>
                        <a:ext cx="8521700" cy="408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Mar. 2015 (000s, Seasonally Adj.)</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11.20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45091" y="657551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1081330" y="4055784"/>
            <a:ext cx="1612709" cy="915094"/>
          </a:xfrm>
          <a:prstGeom prst="wedgeRectCallout">
            <a:avLst>
              <a:gd name="adj1" fmla="val 56494"/>
              <a:gd name="adj2" fmla="val -197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a:solidFill>
                  <a:schemeClr val="bg1"/>
                </a:solidFill>
              </a:rPr>
              <a:t>Monthly </a:t>
            </a:r>
            <a:r>
              <a:rPr lang="en-US" sz="1200" b="1" dirty="0" smtClean="0">
                <a:solidFill>
                  <a:schemeClr val="bg1"/>
                </a:solidFill>
              </a:rPr>
              <a:t>losses </a:t>
            </a:r>
            <a:r>
              <a:rPr lang="en-US" sz="1200" b="1" dirty="0">
                <a:solidFill>
                  <a:schemeClr val="bg1"/>
                </a:solidFill>
              </a:rPr>
              <a:t>in   Dec. 08–Mar. 09 </a:t>
            </a:r>
            <a:r>
              <a:rPr lang="en-US" sz="1200" b="1" dirty="0" smtClean="0">
                <a:solidFill>
                  <a:schemeClr val="bg1"/>
                </a:solidFill>
              </a:rPr>
              <a:t>were </a:t>
            </a:r>
            <a:r>
              <a:rPr lang="en-US" sz="1200" b="1" dirty="0">
                <a:solidFill>
                  <a:schemeClr val="bg1"/>
                </a:solidFill>
              </a:rPr>
              <a:t>the </a:t>
            </a:r>
            <a:r>
              <a:rPr lang="en-US" sz="1200" b="1" dirty="0" smtClean="0">
                <a:solidFill>
                  <a:schemeClr val="bg1"/>
                </a:solidFill>
              </a:rPr>
              <a:t>largest </a:t>
            </a:r>
            <a:r>
              <a:rPr lang="en-US" sz="1200" b="1" dirty="0">
                <a:solidFill>
                  <a:schemeClr val="bg1"/>
                </a:solidFill>
              </a:rPr>
              <a:t>in the </a:t>
            </a:r>
            <a:br>
              <a:rPr lang="en-US" sz="1200" b="1" dirty="0">
                <a:solidFill>
                  <a:schemeClr val="bg1"/>
                </a:solidFill>
              </a:rPr>
            </a:br>
            <a:r>
              <a:rPr lang="en-US" sz="1200" b="1" dirty="0" smtClean="0">
                <a:solidFill>
                  <a:schemeClr val="bg1"/>
                </a:solidFill>
              </a:rPr>
              <a:t>post-WW </a:t>
            </a:r>
            <a:r>
              <a:rPr lang="en-US" sz="1200" b="1" dirty="0">
                <a:solidFill>
                  <a:schemeClr val="bg1"/>
                </a:solidFill>
              </a:rPr>
              <a:t>II </a:t>
            </a:r>
            <a:r>
              <a:rPr lang="en-US" sz="1200" b="1" dirty="0" smtClean="0">
                <a:solidFill>
                  <a:schemeClr val="bg1"/>
                </a:solidFill>
              </a:rPr>
              <a:t>period</a:t>
            </a:r>
            <a:endParaRPr lang="en-US" sz="1200" b="1" dirty="0">
              <a:solidFill>
                <a:schemeClr val="bg1"/>
              </a:solidFill>
            </a:endParaRPr>
          </a:p>
        </p:txBody>
      </p:sp>
      <p:sp>
        <p:nvSpPr>
          <p:cNvPr id="14" name="AutoShape 7"/>
          <p:cNvSpPr>
            <a:spLocks noChangeArrowheads="1"/>
          </p:cNvSpPr>
          <p:nvPr/>
        </p:nvSpPr>
        <p:spPr bwMode="blackWhite">
          <a:xfrm>
            <a:off x="6897840" y="3113295"/>
            <a:ext cx="1927072" cy="1634987"/>
          </a:xfrm>
          <a:prstGeom prst="wedgeRectCallout">
            <a:avLst>
              <a:gd name="adj1" fmla="val 49658"/>
              <a:gd name="adj2" fmla="val -645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129,000 </a:t>
            </a:r>
            <a:r>
              <a:rPr lang="en-US" sz="1400" b="1" dirty="0">
                <a:cs typeface="+mn-cs"/>
              </a:rPr>
              <a:t>private sector jobs were created in </a:t>
            </a:r>
            <a:r>
              <a:rPr lang="en-US" sz="1400" b="1" dirty="0" smtClean="0">
                <a:cs typeface="+mn-cs"/>
              </a:rPr>
              <a:t>March.  </a:t>
            </a:r>
            <a:r>
              <a:rPr lang="en-US" sz="1400" b="1" i="1" dirty="0" smtClean="0">
                <a:solidFill>
                  <a:srgbClr val="FF0000"/>
                </a:solidFill>
                <a:cs typeface="+mn-cs"/>
              </a:rPr>
              <a:t>In March 2014, the last of the private jobs lost in the Great Recession were recovered </a:t>
            </a:r>
            <a:endParaRPr lang="en-US" sz="1400" b="1" i="1" dirty="0">
              <a:solidFill>
                <a:srgbClr val="FF0000"/>
              </a:solidFill>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130</a:t>
            </a:fld>
            <a:endParaRPr lang="en-US"/>
          </a:p>
        </p:txBody>
      </p:sp>
      <p:sp>
        <p:nvSpPr>
          <p:cNvPr id="13" name="Text Box 17"/>
          <p:cNvSpPr txBox="1">
            <a:spLocks noChangeArrowheads="1"/>
          </p:cNvSpPr>
          <p:nvPr/>
        </p:nvSpPr>
        <p:spPr bwMode="auto">
          <a:xfrm>
            <a:off x="4517219" y="3363287"/>
            <a:ext cx="1897627" cy="138499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endParaRPr lang="en-US" sz="1400" b="1" dirty="0" smtClean="0">
              <a:solidFill>
                <a:schemeClr val="bg1"/>
              </a:solidFill>
            </a:endParaRPr>
          </a:p>
          <a:p>
            <a:pPr algn="ctr">
              <a:defRPr/>
            </a:pPr>
            <a:r>
              <a:rPr lang="en-US" sz="1400" b="1" dirty="0" smtClean="0">
                <a:solidFill>
                  <a:schemeClr val="bg1"/>
                </a:solidFill>
              </a:rPr>
              <a:t>2014: 3.042 Mill</a:t>
            </a:r>
          </a:p>
          <a:p>
            <a:pPr algn="ctr">
              <a:defRPr/>
            </a:pPr>
            <a:r>
              <a:rPr lang="en-US" sz="1400" b="1" dirty="0" smtClean="0">
                <a:solidFill>
                  <a:schemeClr val="bg1"/>
                </a:solidFill>
              </a:rPr>
              <a:t>2013: 2.452 Mill</a:t>
            </a:r>
          </a:p>
          <a:p>
            <a:pPr algn="ctr">
              <a:defRPr/>
            </a:pPr>
            <a:r>
              <a:rPr lang="en-US" sz="1400" b="1" dirty="0" smtClean="0">
                <a:solidFill>
                  <a:schemeClr val="bg1"/>
                </a:solidFill>
              </a:rPr>
              <a:t>2012: 2.315 Mill</a:t>
            </a:r>
          </a:p>
          <a:p>
            <a:pPr algn="ctr">
              <a:defRPr/>
            </a:pPr>
            <a:r>
              <a:rPr lang="en-US" sz="1400" b="1" dirty="0" smtClean="0">
                <a:solidFill>
                  <a:schemeClr val="bg1"/>
                </a:solidFill>
              </a:rPr>
              <a:t>2011: 2.396 Mill</a:t>
            </a:r>
          </a:p>
          <a:p>
            <a:pPr algn="ctr">
              <a:defRPr/>
            </a:pPr>
            <a:r>
              <a:rPr lang="en-US" sz="1400" b="1" dirty="0" smtClean="0">
                <a:solidFill>
                  <a:schemeClr val="bg1"/>
                </a:solidFill>
              </a:rPr>
              <a:t>2010: 1.282 Mill</a:t>
            </a:r>
          </a:p>
        </p:txBody>
      </p:sp>
      <p:sp>
        <p:nvSpPr>
          <p:cNvPr id="15" name="AutoShape 7"/>
          <p:cNvSpPr>
            <a:spLocks noChangeArrowheads="1"/>
          </p:cNvSpPr>
          <p:nvPr/>
        </p:nvSpPr>
        <p:spPr bwMode="blackWhite">
          <a:xfrm>
            <a:off x="5712491" y="1111072"/>
            <a:ext cx="2984602" cy="531998"/>
          </a:xfrm>
          <a:prstGeom prst="wedgeRectCallout">
            <a:avLst>
              <a:gd name="adj1" fmla="val 33935"/>
              <a:gd name="adj2" fmla="val 1161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3,042,000 jobs were created in 2014, the most since 1997</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9145117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2500"/>
                            </p:stCondLst>
                            <p:childTnLst>
                              <p:par>
                                <p:cTn id="18" presetID="22" presetClass="entr" presetSubtype="4" fill="hold" grpId="0" nodeType="afterEffect">
                                  <p:stCondLst>
                                    <p:cond delay="70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215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215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64B8F494-C266-4838-98BC-027360AC27AA}"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131</a:t>
            </a:fld>
            <a:endParaRPr lang="en-US" sz="900">
              <a:solidFill>
                <a:srgbClr val="000000"/>
              </a:solidFill>
              <a:latin typeface="Arial" charset="0"/>
              <a:cs typeface="Arial" charset="0"/>
            </a:endParaRPr>
          </a:p>
        </p:txBody>
      </p:sp>
      <p:sp>
        <p:nvSpPr>
          <p:cNvPr id="21510"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2005–2014:Q4</a:t>
            </a:r>
          </a:p>
        </p:txBody>
      </p:sp>
      <p:sp>
        <p:nvSpPr>
          <p:cNvPr id="21511"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Note: Recession indicated by gray shaded column. Data are seasonally adjusted annual rates.</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t>
            </a:r>
            <a:r>
              <a:rPr lang="en-US" sz="1100" dirty="0">
                <a:solidFill>
                  <a:srgbClr val="000000"/>
                </a:solidFill>
                <a:latin typeface="Arial" charset="0"/>
                <a:cs typeface="Arial" charset="0"/>
                <a:hlinkClick r:id="rId4"/>
              </a:rPr>
              <a:t>http://research.stlouisfed.org/fred2/series/WASCUR</a:t>
            </a:r>
            <a:r>
              <a:rPr lang="en-US" sz="1100" dirty="0">
                <a:solidFill>
                  <a:srgbClr val="000000"/>
                </a:solidFill>
                <a:latin typeface="Arial" charset="0"/>
                <a:cs typeface="Arial" charset="0"/>
              </a:rPr>
              <a:t>; National Bureau of Economic Research (recession dates); Insurance Information Institute.</a:t>
            </a:r>
          </a:p>
        </p:txBody>
      </p:sp>
      <p:sp>
        <p:nvSpPr>
          <p:cNvPr id="21512"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Billions</a:t>
            </a:r>
          </a:p>
        </p:txBody>
      </p:sp>
      <p:graphicFrame>
        <p:nvGraphicFramePr>
          <p:cNvPr id="21506" name="Object 8"/>
          <p:cNvGraphicFramePr>
            <a:graphicFrameLocks noChangeAspect="1"/>
          </p:cNvGraphicFramePr>
          <p:nvPr>
            <p:extLst>
              <p:ext uri="{D42A27DB-BD31-4B8C-83A1-F6EECF244321}">
                <p14:modId xmlns:p14="http://schemas.microsoft.com/office/powerpoint/2010/main" val="3319613098"/>
              </p:ext>
            </p:extLst>
          </p:nvPr>
        </p:nvGraphicFramePr>
        <p:xfrm>
          <a:off x="352425" y="1187450"/>
          <a:ext cx="8535988" cy="4838700"/>
        </p:xfrm>
        <a:graphic>
          <a:graphicData uri="http://schemas.openxmlformats.org/presentationml/2006/ole">
            <mc:AlternateContent xmlns:mc="http://schemas.openxmlformats.org/markup-compatibility/2006">
              <mc:Choice xmlns:v="urn:schemas-microsoft-com:vml" Requires="v">
                <p:oleObj spid="_x0000_s28104913" name="Chart" r:id="rId5" imgW="5562513" imgH="2920906" progId="MSGraph.Chart.8">
                  <p:embed followColorScheme="full"/>
                </p:oleObj>
              </mc:Choice>
              <mc:Fallback>
                <p:oleObj name="Chart" r:id="rId5" imgW="5562513" imgH="2920906" progId="MSGraph.Chart.8">
                  <p:embed followColorScheme="full"/>
                  <p:pic>
                    <p:nvPicPr>
                      <p:cNvPr id="0" name=""/>
                      <p:cNvPicPr>
                        <a:picLocks noChangeAspect="1" noChangeArrowheads="1"/>
                      </p:cNvPicPr>
                      <p:nvPr/>
                    </p:nvPicPr>
                    <p:blipFill>
                      <a:blip r:embed="rId6"/>
                      <a:srcRect/>
                      <a:stretch>
                        <a:fillRect/>
                      </a:stretch>
                    </p:blipFill>
                    <p:spPr bwMode="gray">
                      <a:xfrm>
                        <a:off x="352425" y="1187450"/>
                        <a:ext cx="8535988"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14"/>
          <p:cNvSpPr>
            <a:spLocks noChangeArrowheads="1"/>
          </p:cNvSpPr>
          <p:nvPr/>
        </p:nvSpPr>
        <p:spPr bwMode="blackWhite">
          <a:xfrm>
            <a:off x="1563688" y="1852613"/>
            <a:ext cx="2182812" cy="611187"/>
          </a:xfrm>
          <a:prstGeom prst="wedgeRectCallout">
            <a:avLst>
              <a:gd name="adj1" fmla="val 58081"/>
              <a:gd name="adj2" fmla="val 2005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Prior Peak was 2008:Q3 at $6.54 trillion</a:t>
            </a:r>
          </a:p>
        </p:txBody>
      </p:sp>
      <p:sp>
        <p:nvSpPr>
          <p:cNvPr id="12" name="AutoShape 14"/>
          <p:cNvSpPr>
            <a:spLocks noChangeArrowheads="1"/>
          </p:cNvSpPr>
          <p:nvPr/>
        </p:nvSpPr>
        <p:spPr bwMode="blackWhite">
          <a:xfrm>
            <a:off x="2632075" y="4431321"/>
            <a:ext cx="2419350" cy="727459"/>
          </a:xfrm>
          <a:prstGeom prst="wedgeRectCallout">
            <a:avLst>
              <a:gd name="adj1" fmla="val 22944"/>
              <a:gd name="adj2" fmla="val -9531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Recent trough (2009:Q1) was $6.23 trillion, down 5.3% from prior peak</a:t>
            </a:r>
          </a:p>
        </p:txBody>
      </p:sp>
      <p:sp>
        <p:nvSpPr>
          <p:cNvPr id="14" name="AutoShape 14"/>
          <p:cNvSpPr>
            <a:spLocks noChangeArrowheads="1"/>
          </p:cNvSpPr>
          <p:nvPr/>
        </p:nvSpPr>
        <p:spPr bwMode="blackWhite">
          <a:xfrm>
            <a:off x="5903913" y="4009292"/>
            <a:ext cx="2932112" cy="1069121"/>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u="sng" dirty="0">
                <a:solidFill>
                  <a:srgbClr val="FFFFFF"/>
                </a:solidFill>
                <a:latin typeface="Arial" charset="0"/>
                <a:cs typeface="Arial" charset="0"/>
              </a:rPr>
              <a:t>Growth rates</a:t>
            </a:r>
            <a:br>
              <a:rPr lang="en-US" sz="1400" b="1" u="sng" dirty="0">
                <a:solidFill>
                  <a:srgbClr val="FFFFFF"/>
                </a:solidFill>
                <a:latin typeface="Arial" charset="0"/>
                <a:cs typeface="Arial" charset="0"/>
              </a:rPr>
            </a:br>
            <a:r>
              <a:rPr lang="en-US" sz="1400" b="1" dirty="0" smtClean="0">
                <a:solidFill>
                  <a:srgbClr val="FFFFFF"/>
                </a:solidFill>
                <a:latin typeface="Arial" charset="0"/>
                <a:cs typeface="Arial" charset="0"/>
              </a:rPr>
              <a:t>2011:Q3 </a:t>
            </a:r>
            <a:r>
              <a:rPr lang="en-US" sz="1400" b="1" dirty="0">
                <a:solidFill>
                  <a:srgbClr val="FFFFFF"/>
                </a:solidFill>
                <a:latin typeface="Arial" charset="0"/>
                <a:cs typeface="Arial" charset="0"/>
              </a:rPr>
              <a:t>over </a:t>
            </a:r>
            <a:r>
              <a:rPr lang="en-US" sz="1400" b="1" dirty="0" smtClean="0">
                <a:solidFill>
                  <a:srgbClr val="FFFFFF"/>
                </a:solidFill>
                <a:latin typeface="Arial" charset="0"/>
                <a:cs typeface="Arial" charset="0"/>
              </a:rPr>
              <a:t>2010:Q3: 4.1%</a:t>
            </a:r>
            <a:r>
              <a:rPr lang="en-US" sz="1400" b="1" dirty="0">
                <a:solidFill>
                  <a:srgbClr val="FFFFFF"/>
                </a:solidFill>
                <a:latin typeface="Arial" charset="0"/>
                <a:cs typeface="Arial" charset="0"/>
              </a:rPr>
              <a:t/>
            </a:r>
            <a:br>
              <a:rPr lang="en-US" sz="1400" b="1" dirty="0">
                <a:solidFill>
                  <a:srgbClr val="FFFFFF"/>
                </a:solidFill>
                <a:latin typeface="Arial" charset="0"/>
                <a:cs typeface="Arial" charset="0"/>
              </a:rPr>
            </a:br>
            <a:r>
              <a:rPr lang="en-US" sz="1400" b="1" dirty="0" smtClean="0">
                <a:solidFill>
                  <a:srgbClr val="FFFFFF"/>
                </a:solidFill>
                <a:latin typeface="Arial" charset="0"/>
                <a:cs typeface="Arial" charset="0"/>
              </a:rPr>
              <a:t>2012:Q3 </a:t>
            </a:r>
            <a:r>
              <a:rPr lang="en-US" sz="1400" b="1" dirty="0">
                <a:solidFill>
                  <a:srgbClr val="FFFFFF"/>
                </a:solidFill>
                <a:latin typeface="Arial" charset="0"/>
                <a:cs typeface="Arial" charset="0"/>
              </a:rPr>
              <a:t>over </a:t>
            </a:r>
            <a:r>
              <a:rPr lang="en-US" sz="1400" b="1" dirty="0" smtClean="0">
                <a:solidFill>
                  <a:srgbClr val="FFFFFF"/>
                </a:solidFill>
                <a:latin typeface="Arial" charset="0"/>
                <a:cs typeface="Arial" charset="0"/>
              </a:rPr>
              <a:t>2011:Q3: 3.2%</a:t>
            </a:r>
            <a:r>
              <a:rPr lang="en-US" sz="1400" b="1" dirty="0">
                <a:solidFill>
                  <a:srgbClr val="FFFFFF"/>
                </a:solidFill>
                <a:latin typeface="Arial" charset="0"/>
                <a:cs typeface="Arial" charset="0"/>
              </a:rPr>
              <a:t/>
            </a:r>
            <a:br>
              <a:rPr lang="en-US" sz="1400" b="1" dirty="0">
                <a:solidFill>
                  <a:srgbClr val="FFFFFF"/>
                </a:solidFill>
                <a:latin typeface="Arial" charset="0"/>
                <a:cs typeface="Arial" charset="0"/>
              </a:rPr>
            </a:br>
            <a:r>
              <a:rPr lang="en-US" sz="1400" b="1" dirty="0">
                <a:solidFill>
                  <a:srgbClr val="FFFFFF"/>
                </a:solidFill>
                <a:latin typeface="Arial" charset="0"/>
                <a:cs typeface="Arial" charset="0"/>
              </a:rPr>
              <a:t>2013:Q3 over 2012:Q3: 3.6</a:t>
            </a:r>
            <a:r>
              <a:rPr lang="en-US" sz="1400" b="1" dirty="0" smtClean="0">
                <a:solidFill>
                  <a:srgbClr val="FFFFFF"/>
                </a:solidFill>
                <a:latin typeface="Arial" charset="0"/>
                <a:cs typeface="Arial" charset="0"/>
              </a:rPr>
              <a:t>%</a:t>
            </a:r>
            <a:br>
              <a:rPr lang="en-US" sz="1400" b="1" dirty="0" smtClean="0">
                <a:solidFill>
                  <a:srgbClr val="FFFFFF"/>
                </a:solidFill>
                <a:latin typeface="Arial" charset="0"/>
                <a:cs typeface="Arial" charset="0"/>
              </a:rPr>
            </a:br>
            <a:r>
              <a:rPr lang="en-US" sz="1400" b="1" dirty="0" smtClean="0">
                <a:solidFill>
                  <a:srgbClr val="FF6801"/>
                </a:solidFill>
                <a:latin typeface="Arial" charset="0"/>
                <a:cs typeface="Arial" charset="0"/>
              </a:rPr>
              <a:t>2014:Q4 over 2013:Q4: </a:t>
            </a:r>
            <a:r>
              <a:rPr lang="en-US" sz="1400" b="1" dirty="0" smtClean="0">
                <a:solidFill>
                  <a:srgbClr val="FF6801"/>
                </a:solidFill>
              </a:rPr>
              <a:t>5</a:t>
            </a:r>
            <a:r>
              <a:rPr lang="en-US" sz="1400" b="1" dirty="0" smtClean="0">
                <a:solidFill>
                  <a:srgbClr val="FF6801"/>
                </a:solidFill>
                <a:latin typeface="Arial" charset="0"/>
                <a:cs typeface="Arial" charset="0"/>
              </a:rPr>
              <a:t>.1%</a:t>
            </a:r>
            <a:endParaRPr lang="en-US" sz="1400" b="1" dirty="0">
              <a:solidFill>
                <a:srgbClr val="FF6801"/>
              </a:solidFill>
              <a:latin typeface="Arial" charset="0"/>
              <a:cs typeface="Arial" charset="0"/>
            </a:endParaRPr>
          </a:p>
        </p:txBody>
      </p:sp>
      <p:sp>
        <p:nvSpPr>
          <p:cNvPr id="15" name="Date Placeholder 14"/>
          <p:cNvSpPr>
            <a:spLocks noGrp="1"/>
          </p:cNvSpPr>
          <p:nvPr>
            <p:ph type="dt" sz="quarter" idx="10"/>
          </p:nvPr>
        </p:nvSpPr>
        <p:spPr/>
        <p:txBody>
          <a:bodyPr/>
          <a:lstStyle/>
          <a:p>
            <a:pPr>
              <a:defRPr/>
            </a:pPr>
            <a:r>
              <a:rPr lang="en-US">
                <a:solidFill>
                  <a:srgbClr val="FFFFFF"/>
                </a:solidFill>
              </a:rPr>
              <a:t>12/01/09 - 9pm</a:t>
            </a:r>
          </a:p>
        </p:txBody>
      </p:sp>
      <p:sp>
        <p:nvSpPr>
          <p:cNvPr id="16" name="Slide Number Placeholder 15"/>
          <p:cNvSpPr>
            <a:spLocks noGrp="1"/>
          </p:cNvSpPr>
          <p:nvPr>
            <p:ph type="sldNum" sz="quarter" idx="12"/>
          </p:nvPr>
        </p:nvSpPr>
        <p:spPr/>
        <p:txBody>
          <a:bodyPr/>
          <a:lstStyle/>
          <a:p>
            <a:pPr>
              <a:defRPr/>
            </a:pPr>
            <a:fld id="{844D38D4-1791-45C5-BC8A-A655EF7D362E}" type="slidenum">
              <a:rPr lang="en-US" smtClean="0">
                <a:solidFill>
                  <a:srgbClr val="000000"/>
                </a:solidFill>
              </a:rPr>
              <a:pPr>
                <a:defRPr/>
              </a:pPr>
              <a:t>131</a:t>
            </a:fld>
            <a:endParaRPr lang="en-US">
              <a:solidFill>
                <a:srgbClr val="000000"/>
              </a:solidFill>
            </a:endParaRPr>
          </a:p>
        </p:txBody>
      </p:sp>
      <p:sp>
        <p:nvSpPr>
          <p:cNvPr id="17" name="AutoShape 14"/>
          <p:cNvSpPr>
            <a:spLocks noChangeArrowheads="1"/>
          </p:cNvSpPr>
          <p:nvPr/>
        </p:nvSpPr>
        <p:spPr bwMode="blackWhite">
          <a:xfrm>
            <a:off x="5104302" y="1306966"/>
            <a:ext cx="2557000" cy="1091293"/>
          </a:xfrm>
          <a:prstGeom prst="wedgeRectCallout">
            <a:avLst>
              <a:gd name="adj1" fmla="val 90019"/>
              <a:gd name="adj2" fmla="val -77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2014:Q4) </a:t>
            </a:r>
            <a:r>
              <a:rPr lang="en-US" b="1" dirty="0">
                <a:solidFill>
                  <a:schemeClr val="bg1"/>
                </a:solidFill>
              </a:rPr>
              <a:t>was </a:t>
            </a:r>
            <a:r>
              <a:rPr lang="en-US" b="1" dirty="0" smtClean="0">
                <a:solidFill>
                  <a:schemeClr val="bg1"/>
                </a:solidFill>
              </a:rPr>
              <a:t>$7.57 trillion</a:t>
            </a:r>
            <a:r>
              <a:rPr lang="en-US" b="1" dirty="0">
                <a:solidFill>
                  <a:schemeClr val="bg1"/>
                </a:solidFill>
              </a:rPr>
              <a:t>, a new </a:t>
            </a:r>
            <a:r>
              <a:rPr lang="en-US" b="1" dirty="0" smtClean="0">
                <a:solidFill>
                  <a:schemeClr val="bg1"/>
                </a:solidFill>
              </a:rPr>
              <a:t>peak--$1.34 trillion above 2009 trough</a:t>
            </a:r>
            <a:endParaRPr lang="en-US" b="1" dirty="0">
              <a:solidFill>
                <a:schemeClr val="bg1"/>
              </a:solidFill>
            </a:endParaRPr>
          </a:p>
        </p:txBody>
      </p:sp>
    </p:spTree>
    <p:extLst>
      <p:ext uri="{BB962C8B-B14F-4D97-AF65-F5344CB8AC3E}">
        <p14:creationId xmlns:p14="http://schemas.microsoft.com/office/powerpoint/2010/main" val="39187828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7"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ext uri="{D42A27DB-BD31-4B8C-83A1-F6EECF244321}">
                <p14:modId xmlns:p14="http://schemas.microsoft.com/office/powerpoint/2010/main" val="4123017581"/>
              </p:ext>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28105937" name="Chart" r:id="rId4" imgW="5607163" imgH="2387557" progId="MSGraph.Chart.8">
                  <p:embed followColorScheme="full"/>
                </p:oleObj>
              </mc:Choice>
              <mc:Fallback>
                <p:oleObj name="Chart" r:id="rId4" imgW="5607163" imgH="2387557" progId="MSGraph.Chart.8">
                  <p:embed followColorScheme="full"/>
                  <p:pic>
                    <p:nvPicPr>
                      <p:cNvPr id="0" name=""/>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132</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1990-2014P</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2014 are I.I.I</a:t>
            </a:r>
            <a:r>
              <a:rPr lang="en-US" sz="1100" dirty="0"/>
              <a:t>. </a:t>
            </a:r>
            <a:r>
              <a:rPr lang="en-US" sz="1100" dirty="0" smtClean="0"/>
              <a:t>estimates..</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6"/>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Gains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2015</a:t>
            </a:r>
            <a:endParaRPr lang="en-US" b="1" dirty="0">
              <a:solidFill>
                <a:srgbClr val="FFFFFF"/>
              </a:solidFill>
            </a:endParaRPr>
          </a:p>
        </p:txBody>
      </p:sp>
      <p:sp>
        <p:nvSpPr>
          <p:cNvPr id="14346" name="Text Box 7"/>
          <p:cNvSpPr txBox="1">
            <a:spLocks noChangeArrowheads="1"/>
          </p:cNvSpPr>
          <p:nvPr/>
        </p:nvSpPr>
        <p:spPr bwMode="auto">
          <a:xfrm>
            <a:off x="1254331"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7/90-3/91</a:t>
            </a:r>
          </a:p>
        </p:txBody>
      </p:sp>
      <p:sp>
        <p:nvSpPr>
          <p:cNvPr id="14347" name="Text Box 10"/>
          <p:cNvSpPr txBox="1">
            <a:spLocks noChangeArrowheads="1"/>
          </p:cNvSpPr>
          <p:nvPr/>
        </p:nvSpPr>
        <p:spPr bwMode="auto">
          <a:xfrm>
            <a:off x="4317297"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38957"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402446"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250984"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137391"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513997" y="3430182"/>
            <a:ext cx="1882775" cy="1366837"/>
          </a:xfrm>
          <a:prstGeom prst="wedgeRectCallout">
            <a:avLst>
              <a:gd name="adj1" fmla="val 75206"/>
              <a:gd name="adj2" fmla="val -221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Tree>
    <p:extLst>
      <p:ext uri="{BB962C8B-B14F-4D97-AF65-F5344CB8AC3E}">
        <p14:creationId xmlns:p14="http://schemas.microsoft.com/office/powerpoint/2010/main" val="22307681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11817"/>
                                        </p:tgtEl>
                                        <p:attrNameLst>
                                          <p:attrName>style.visibility</p:attrName>
                                        </p:attrNameLst>
                                      </p:cBhvr>
                                      <p:to>
                                        <p:strVal val="visible"/>
                                      </p:to>
                                    </p:set>
                                    <p:animEffect transition="in" filter="wipe(left)">
                                      <p:cBhvr>
                                        <p:cTn id="12" dur="1000"/>
                                        <p:tgtEl>
                                          <p:spTgt spid="1911817"/>
                                        </p:tgtEl>
                                      </p:cBhvr>
                                    </p:animEffect>
                                  </p:childTnLst>
                                </p:cTn>
                              </p:par>
                            </p:childTnLst>
                          </p:cTn>
                        </p:par>
                        <p:par>
                          <p:cTn id="13" fill="hold">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2"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4000"/>
                            </p:stCondLst>
                            <p:childTnLst>
                              <p:par>
                                <p:cTn id="23" presetID="22" presetClass="entr" presetSubtype="8"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133</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2010—March 2015</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a:t>
            </a:r>
            <a:r>
              <a:rPr lang="en-US" sz="1100" dirty="0" smtClean="0"/>
              <a:t>Institute</a:t>
            </a:r>
            <a:r>
              <a:rPr lang="en-US" sz="1100" dirty="0"/>
              <a:t>.</a:t>
            </a:r>
          </a:p>
        </p:txBody>
      </p:sp>
      <p:graphicFrame>
        <p:nvGraphicFramePr>
          <p:cNvPr id="19458" name="Object 8"/>
          <p:cNvGraphicFramePr>
            <a:graphicFrameLocks noChangeAspect="1"/>
          </p:cNvGraphicFramePr>
          <p:nvPr>
            <p:extLst>
              <p:ext uri="{D42A27DB-BD31-4B8C-83A1-F6EECF244321}">
                <p14:modId xmlns:p14="http://schemas.microsoft.com/office/powerpoint/2010/main" val="1834551834"/>
              </p:ext>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8162156" name="Chart" r:id="rId5" imgW="8343770" imgH="4381358" progId="MSGraph.Chart.8">
                  <p:embed followColorScheme="full"/>
                </p:oleObj>
              </mc:Choice>
              <mc:Fallback>
                <p:oleObj name="Chart" r:id="rId5" imgW="8343770" imgH="4381358"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04045"/>
              <a:gd name="adj2" fmla="val -22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+990,000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(+16.7%)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5725" y="5901359"/>
            <a:ext cx="8963025"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WC payroll exposure.</a:t>
            </a:r>
            <a:endParaRPr lang="en-US" sz="1650" b="1" dirty="0">
              <a:solidFill>
                <a:srgbClr val="FFFFFF"/>
              </a:solidFill>
            </a:endParaRPr>
          </a:p>
        </p:txBody>
      </p:sp>
    </p:spTree>
    <p:extLst>
      <p:ext uri="{BB962C8B-B14F-4D97-AF65-F5344CB8AC3E}">
        <p14:creationId xmlns:p14="http://schemas.microsoft.com/office/powerpoint/2010/main" val="16126118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134</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2003–March 2015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ext uri="{D42A27DB-BD31-4B8C-83A1-F6EECF244321}">
                <p14:modId xmlns:p14="http://schemas.microsoft.com/office/powerpoint/2010/main" val="4136286452"/>
              </p:ext>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8163179" name="Chart" r:id="rId4" imgW="8343770" imgH="4381358" progId="MSGraph.Chart.8">
                  <p:embed followColorScheme="full"/>
                </p:oleObj>
              </mc:Choice>
              <mc:Fallback>
                <p:oleObj name="Chart" r:id="rId4" imgW="8343770" imgH="4381358"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244791" y="3240373"/>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77725" y="3306118"/>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Was a Growth Leader in 2014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1244791" y="4103226"/>
            <a:ext cx="2427441" cy="1141058"/>
          </a:xfrm>
          <a:prstGeom prst="wedgeRectCallout">
            <a:avLst>
              <a:gd name="adj1" fmla="val 148796"/>
              <a:gd name="adj2" fmla="val 12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134</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40421"/>
              <a:gd name="adj2" fmla="val 1368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Mar. 2015 totaled 6.344 million, an increase of 990,000 jobs or 16.7% from the Jan. 2011 trough</a:t>
            </a:r>
            <a:endParaRPr lang="en-US" sz="1200" b="1" dirty="0">
              <a:solidFill>
                <a:schemeClr val="bg1"/>
              </a:solidFill>
            </a:endParaRPr>
          </a:p>
        </p:txBody>
      </p:sp>
      <p:sp>
        <p:nvSpPr>
          <p:cNvPr id="17" name="AutoShape 14"/>
          <p:cNvSpPr>
            <a:spLocks noChangeArrowheads="1"/>
          </p:cNvSpPr>
          <p:nvPr/>
        </p:nvSpPr>
        <p:spPr bwMode="blackWhite">
          <a:xfrm>
            <a:off x="5585032" y="2492474"/>
            <a:ext cx="2139746" cy="1539210"/>
          </a:xfrm>
          <a:prstGeom prst="wedgeRectCallout">
            <a:avLst>
              <a:gd name="adj1" fmla="val 78056"/>
              <a:gd name="adj2" fmla="val 4029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1.38 million jobs</a:t>
            </a:r>
            <a:endParaRPr lang="en-US" b="1" dirty="0">
              <a:solidFill>
                <a:schemeClr val="bg1"/>
              </a:solidFill>
            </a:endParaRPr>
          </a:p>
        </p:txBody>
      </p:sp>
    </p:spTree>
    <p:extLst>
      <p:ext uri="{BB962C8B-B14F-4D97-AF65-F5344CB8AC3E}">
        <p14:creationId xmlns:p14="http://schemas.microsoft.com/office/powerpoint/2010/main" val="21498240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135</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2010—March 2015</a:t>
            </a:r>
            <a:r>
              <a:rPr lang="en-US" dirty="0" smtClean="0"/>
              <a:t>*</a:t>
            </a:r>
          </a:p>
        </p:txBody>
      </p:sp>
      <p:graphicFrame>
        <p:nvGraphicFramePr>
          <p:cNvPr id="20482" name="Object 8"/>
          <p:cNvGraphicFramePr>
            <a:graphicFrameLocks noChangeAspect="1"/>
          </p:cNvGraphicFramePr>
          <p:nvPr>
            <p:extLst>
              <p:ext uri="{D42A27DB-BD31-4B8C-83A1-F6EECF244321}">
                <p14:modId xmlns:p14="http://schemas.microsoft.com/office/powerpoint/2010/main" val="809759849"/>
              </p:ext>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8164201" name="Chart" r:id="rId4" imgW="8343770" imgH="4381358" progId="MSGraph.Chart.8">
                  <p:embed followColorScheme="full"/>
                </p:oleObj>
              </mc:Choice>
              <mc:Fallback>
                <p:oleObj name="Chart" r:id="rId4" imgW="8343770" imgH="4381358" progId="MSGraph.Chart.8">
                  <p:embed followColorScheme="full"/>
                  <p:pic>
                    <p:nvPicPr>
                      <p:cNvPr id="0" name=""/>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a:solidFill>
                  <a:schemeClr val="bg1"/>
                </a:solidFill>
              </a:rPr>
              <a:t>Manufacturing employment is a surprising source of strength in the economy.  Employment in the sector is at a multi-year high.</a:t>
            </a:r>
          </a:p>
        </p:txBody>
      </p:sp>
      <p:sp>
        <p:nvSpPr>
          <p:cNvPr id="20488" name="Text Box 5"/>
          <p:cNvSpPr txBox="1">
            <a:spLocks noChangeArrowheads="1"/>
          </p:cNvSpPr>
          <p:nvPr/>
        </p:nvSpPr>
        <p:spPr bwMode="auto">
          <a:xfrm>
            <a:off x="-58738" y="6433859"/>
            <a:ext cx="8724901"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p>
          <a:p>
            <a:pPr eaLnBrk="0" hangingPunct="0">
              <a:lnSpc>
                <a:spcPct val="85000"/>
              </a:lnSpc>
              <a:spcBef>
                <a:spcPct val="25000"/>
              </a:spcBef>
              <a:buClr>
                <a:schemeClr val="accent2"/>
              </a:buClr>
              <a:buFont typeface="Wingdings" pitchFamily="2" charset="2"/>
              <a:buNone/>
            </a:pPr>
            <a:r>
              <a:rPr lang="en-US" sz="1100" dirty="0" smtClean="0"/>
              <a:t> Sources</a:t>
            </a:r>
            <a:r>
              <a:rPr lang="en-US" sz="1100" dirty="0"/>
              <a:t>: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400169" y="1152525"/>
            <a:ext cx="2828932" cy="1347788"/>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(+859,000 </a:t>
            </a:r>
            <a:r>
              <a:rPr lang="en-US" b="1" dirty="0">
                <a:solidFill>
                  <a:schemeClr val="bg1"/>
                </a:solidFill>
              </a:rPr>
              <a:t>or </a:t>
            </a:r>
            <a:r>
              <a:rPr lang="en-US" b="1" dirty="0" smtClean="0">
                <a:solidFill>
                  <a:schemeClr val="bg1"/>
                </a:solidFill>
              </a:rPr>
              <a:t>+7.5%)</a:t>
            </a:r>
            <a:r>
              <a:rPr lang="en-US" b="1" dirty="0">
                <a:solidFill>
                  <a:schemeClr val="bg1"/>
                </a:solidFill>
              </a:rPr>
              <a:t/>
            </a:r>
            <a:br>
              <a:rPr lang="en-US" b="1" dirty="0">
                <a:solidFill>
                  <a:schemeClr val="bg1"/>
                </a:solidFill>
              </a:rPr>
            </a:br>
            <a:r>
              <a:rPr lang="en-US" b="1" dirty="0">
                <a:solidFill>
                  <a:schemeClr val="bg1"/>
                </a:solidFill>
              </a:rPr>
              <a:t>and still growing.</a:t>
            </a:r>
            <a:endParaRPr lang="en-US" b="1" dirty="0">
              <a:solidFill>
                <a:schemeClr val="bg1"/>
              </a:solidFill>
              <a:latin typeface="Arial" pitchFamily="34" charset="0"/>
            </a:endParaRPr>
          </a:p>
        </p:txBody>
      </p:sp>
    </p:spTree>
    <p:extLst>
      <p:ext uri="{BB962C8B-B14F-4D97-AF65-F5344CB8AC3E}">
        <p14:creationId xmlns:p14="http://schemas.microsoft.com/office/powerpoint/2010/main" val="35034639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136</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9787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Workers Comp Results Have Improved Substantially in Recent Years</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136</a:t>
            </a:fld>
            <a:endParaRPr lang="en-US"/>
          </a:p>
        </p:txBody>
      </p:sp>
    </p:spTree>
    <p:extLst>
      <p:ext uri="{BB962C8B-B14F-4D97-AF65-F5344CB8AC3E}">
        <p14:creationId xmlns:p14="http://schemas.microsoft.com/office/powerpoint/2010/main" val="25832357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1994–2014E</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106960" name="Chart" r:id="rId4" imgW="8420114" imgH="3657446" progId="MSGraph.Chart.8">
                  <p:embed followColorScheme="full"/>
                </p:oleObj>
              </mc:Choice>
              <mc:Fallback>
                <p:oleObj name="Chart" r:id="rId4" imgW="8420114" imgH="3657446"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(2010-2014F)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137</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30431535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Third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138</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77887"/>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1990–2013p Private </a:t>
            </a:r>
            <a:r>
              <a:rPr lang="en-US" sz="1000" dirty="0"/>
              <a:t>Carriers, </a:t>
            </a:r>
            <a:r>
              <a:rPr lang="en-US" sz="1000" dirty="0" smtClean="0"/>
              <a:t>Annual Statement Data, NCCI.</a:t>
            </a:r>
            <a:endParaRPr lang="en-US" sz="1000" dirty="0"/>
          </a:p>
          <a:p>
            <a:pPr eaLnBrk="0" hangingPunct="0">
              <a:tabLst>
                <a:tab pos="512763" algn="l"/>
              </a:tabLst>
            </a:pPr>
            <a:r>
              <a:rPr lang="en-US" sz="1000" dirty="0"/>
              <a:t>	</a:t>
            </a:r>
            <a:r>
              <a:rPr lang="en-US" sz="1000" dirty="0" smtClean="0"/>
              <a:t>1996–2013p </a:t>
            </a:r>
            <a:r>
              <a:rPr lang="en-US" sz="1000" dirty="0"/>
              <a:t>State Funds: AZ, CA, CO, HI, ID, KY, LA, MD, MO, MT, NM, OK, OR, RI, TX, UT Annual Statements</a:t>
            </a:r>
          </a:p>
          <a:p>
            <a:pPr eaLnBrk="0" hangingPunct="0">
              <a:tabLst>
                <a:tab pos="512763" algn="l"/>
              </a:tabLst>
            </a:pPr>
            <a:r>
              <a:rPr lang="en-US" sz="1000" dirty="0"/>
              <a:t>State Funds available for 1996 and subsequent</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4225378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139</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2013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2013 Growth = +5.4%</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2" name="Picture 1"/>
          <p:cNvPicPr>
            <a:picLocks noChangeAspect="1"/>
          </p:cNvPicPr>
          <p:nvPr/>
        </p:nvPicPr>
        <p:blipFill>
          <a:blip r:embed="rId3"/>
          <a:stretch>
            <a:fillRect/>
          </a:stretch>
        </p:blipFill>
        <p:spPr>
          <a:xfrm>
            <a:off x="219600" y="1971681"/>
            <a:ext cx="8072492" cy="4226550"/>
          </a:xfrm>
          <a:prstGeom prst="rect">
            <a:avLst/>
          </a:prstGeom>
        </p:spPr>
      </p:pic>
      <p:sp>
        <p:nvSpPr>
          <p:cNvPr id="10"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positive growth in 2013</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68941002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44272" y="6263007"/>
            <a:ext cx="8640966"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A.M. Best; Barclays research for estimates.</a:t>
            </a:r>
            <a:endParaRPr lang="en-US" sz="1100" dirty="0">
              <a:solidFill>
                <a:srgbClr val="000000"/>
              </a:solidFill>
            </a:endParaRPr>
          </a:p>
        </p:txBody>
      </p:sp>
      <p:sp>
        <p:nvSpPr>
          <p:cNvPr id="16408" name="Rectangle 7"/>
          <p:cNvSpPr>
            <a:spLocks noChangeArrowheads="1"/>
          </p:cNvSpPr>
          <p:nvPr/>
        </p:nvSpPr>
        <p:spPr bwMode="black">
          <a:xfrm>
            <a:off x="244272" y="179086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Reserve Change</a:t>
            </a:r>
            <a:endParaRPr lang="en-US" sz="1600" b="1" dirty="0">
              <a:solidFill>
                <a:srgbClr val="225A7A"/>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P/C Insurance Loss Reserve Development, 1992 – 2016E*</a:t>
            </a:r>
          </a:p>
        </p:txBody>
      </p:sp>
      <p:pic>
        <p:nvPicPr>
          <p:cNvPr id="3" name="Picture 2"/>
          <p:cNvPicPr>
            <a:picLocks noChangeAspect="1"/>
          </p:cNvPicPr>
          <p:nvPr/>
        </p:nvPicPr>
        <p:blipFill>
          <a:blip r:embed="rId4"/>
          <a:stretch>
            <a:fillRect/>
          </a:stretch>
        </p:blipFill>
        <p:spPr>
          <a:xfrm>
            <a:off x="251326" y="2343011"/>
            <a:ext cx="7984044" cy="3739677"/>
          </a:xfrm>
          <a:prstGeom prst="rect">
            <a:avLst/>
          </a:prstGeom>
        </p:spPr>
      </p:pic>
      <p:sp>
        <p:nvSpPr>
          <p:cNvPr id="10" name="AutoShape 6"/>
          <p:cNvSpPr>
            <a:spLocks noChangeArrowheads="1"/>
          </p:cNvSpPr>
          <p:nvPr/>
        </p:nvSpPr>
        <p:spPr bwMode="blackWhite">
          <a:xfrm>
            <a:off x="4017818" y="1120017"/>
            <a:ext cx="3805381" cy="1336855"/>
          </a:xfrm>
          <a:prstGeom prst="wedgeRectCallout">
            <a:avLst>
              <a:gd name="adj1" fmla="val 31939"/>
              <a:gd name="adj2" fmla="val 1479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Reserve releases are expected to gradually taper off, but will continue to benefit the bottom line and combined ratio through at least 2016</a:t>
            </a:r>
            <a:endParaRPr lang="en-US" b="1" dirty="0">
              <a:solidFill>
                <a:schemeClr val="bg1"/>
              </a:solidFill>
              <a:cs typeface="+mn-cs"/>
            </a:endParaRPr>
          </a:p>
        </p:txBody>
      </p:sp>
    </p:spTree>
    <p:custDataLst>
      <p:tags r:id="rId1"/>
    </p:custDataLst>
    <p:extLst>
      <p:ext uri="{BB962C8B-B14F-4D97-AF65-F5344CB8AC3E}">
        <p14:creationId xmlns:p14="http://schemas.microsoft.com/office/powerpoint/2010/main" val="1065065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2013</a:t>
            </a:r>
            <a:r>
              <a:rPr lang="en-US" sz="800" dirty="0"/>
              <a:t/>
            </a:r>
            <a:br>
              <a:rPr lang="en-US" sz="800" dirty="0"/>
            </a:br>
            <a:r>
              <a:rPr lang="en-US" sz="800" dirty="0"/>
              <a:t/>
            </a:r>
            <a:br>
              <a:rPr lang="en-US" sz="800" dirty="0"/>
            </a:br>
            <a:r>
              <a:rPr lang="en-US" sz="1600" dirty="0">
                <a:solidFill>
                  <a:schemeClr val="tx1"/>
                </a:solidFill>
                <a:latin typeface="Arial" pitchFamily="34" charset="0"/>
              </a:rPr>
              <a:t>Lost-Time Claims</a:t>
            </a: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140</a:t>
            </a:fld>
            <a:endParaRPr lang="en-US" dirty="0"/>
          </a:p>
        </p:txBody>
      </p:sp>
      <p:graphicFrame>
        <p:nvGraphicFramePr>
          <p:cNvPr id="5" name="Content Placeholder 4"/>
          <p:cNvGraphicFramePr>
            <a:graphicFrameLocks noGrp="1"/>
          </p:cNvGraphicFramePr>
          <p:nvPr>
            <p:ph idx="4294967295"/>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683339"/>
            <a:ext cx="8213725" cy="1169507"/>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2013p</a:t>
            </a:r>
            <a:r>
              <a:rPr lang="en-US" sz="1000" dirty="0">
                <a:latin typeface="Arial" charset="0"/>
                <a:cs typeface="Arial" charset="0"/>
              </a:rPr>
              <a:t>: Preliminary based on data valued as of </a:t>
            </a:r>
            <a:r>
              <a:rPr lang="en-US" sz="1000" dirty="0" smtClean="0">
                <a:latin typeface="Arial" charset="0"/>
                <a:cs typeface="Arial" charset="0"/>
              </a:rPr>
              <a:t>12/31/2013</a:t>
            </a:r>
            <a:endParaRPr lang="en-US" sz="1000" dirty="0">
              <a:latin typeface="Arial" charset="0"/>
              <a:cs typeface="Arial" charset="0"/>
            </a:endParaRPr>
          </a:p>
          <a:p>
            <a:pPr>
              <a:tabLst>
                <a:tab pos="515695" algn="l"/>
              </a:tabLst>
            </a:pPr>
            <a:r>
              <a:rPr lang="en-US" sz="1000" dirty="0" smtClean="0">
                <a:latin typeface="Arial" charset="0"/>
                <a:cs typeface="Arial" charset="0"/>
              </a:rPr>
              <a:t>1991–2012: </a:t>
            </a:r>
            <a:r>
              <a:rPr lang="en-US" sz="1000" dirty="0">
                <a:latin typeface="Arial" charset="0"/>
                <a:cs typeface="Arial" charset="0"/>
              </a:rPr>
              <a:t>Based on data through </a:t>
            </a:r>
            <a:r>
              <a:rPr lang="en-US" sz="1000" dirty="0" smtClean="0">
                <a:latin typeface="Arial" charset="0"/>
                <a:cs typeface="Arial" charset="0"/>
              </a:rPr>
              <a:t>12/31/2012, </a:t>
            </a:r>
            <a:r>
              <a:rPr lang="en-US" sz="1000" dirty="0">
                <a:latin typeface="Arial" charset="0"/>
                <a:cs typeface="Arial" charset="0"/>
              </a:rPr>
              <a:t>developed to ultimate</a:t>
            </a:r>
          </a:p>
          <a:p>
            <a:pPr>
              <a:tabLst>
                <a:tab pos="515695" algn="l"/>
              </a:tabLst>
            </a:pPr>
            <a:r>
              <a:rPr lang="en-US" sz="1000" dirty="0">
                <a:latin typeface="Arial" charset="0"/>
                <a:cs typeface="Arial" charset="0"/>
              </a:rPr>
              <a:t>Based on the states where NCCI provides ratemaking services, including state funds; excludes high deductible </a:t>
            </a:r>
            <a:r>
              <a:rPr lang="en-US" sz="1000" dirty="0" smtClean="0">
                <a:latin typeface="Arial" charset="0"/>
                <a:cs typeface="Arial" charset="0"/>
              </a:rPr>
              <a:t>policies</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p>
          <a:p>
            <a:pPr>
              <a:tabLst>
                <a:tab pos="515695" algn="l"/>
              </a:tabLst>
            </a:pPr>
            <a:r>
              <a:rPr lang="en-US" sz="1000" dirty="0" smtClean="0"/>
              <a:t>Source: NCCI.</a:t>
            </a:r>
            <a:endParaRPr lang="en-US" sz="1000" dirty="0">
              <a:latin typeface="Arial" charset="0"/>
              <a:cs typeface="Arial" charset="0"/>
            </a:endParaRPr>
          </a:p>
        </p:txBody>
      </p:sp>
      <p:sp>
        <p:nvSpPr>
          <p:cNvPr id="10" name="Text Box 3"/>
          <p:cNvSpPr txBox="1">
            <a:spLocks noChangeArrowheads="1"/>
          </p:cNvSpPr>
          <p:nvPr/>
        </p:nvSpPr>
        <p:spPr bwMode="auto">
          <a:xfrm>
            <a:off x="3998912" y="159583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55.4%</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1991–2011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val="2504102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2013</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141</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87591"/>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nvPr>
        </p:nvGraphicFramePr>
        <p:xfrm>
          <a:off x="64831" y="1541616"/>
          <a:ext cx="8907463" cy="4687888"/>
        </p:xfrm>
        <a:graphic>
          <a:graphicData uri="http://schemas.openxmlformats.org/presentationml/2006/ole">
            <mc:AlternateContent xmlns:mc="http://schemas.openxmlformats.org/markup-compatibility/2006">
              <mc:Choice xmlns:v="urn:schemas-microsoft-com:vml" Requires="v">
                <p:oleObj spid="_x0000_s27954565" name="Worksheet" r:id="rId5" imgW="8772538" imgH="4867172" progId="Excel.Sheet.8">
                  <p:embed/>
                </p:oleObj>
              </mc:Choice>
              <mc:Fallback>
                <p:oleObj name="Worksheet" r:id="rId5" imgW="8772538" imgH="4867172" progId="Excel.Sheet.8">
                  <p:embed/>
                  <p:pic>
                    <p:nvPicPr>
                      <p:cNvPr id="0" name=""/>
                      <p:cNvPicPr>
                        <a:picLocks noChangeArrowheads="1"/>
                      </p:cNvPicPr>
                      <p:nvPr/>
                    </p:nvPicPr>
                    <p:blipFill>
                      <a:blip r:embed="rId6"/>
                      <a:srcRect/>
                      <a:stretch>
                        <a:fillRect/>
                      </a:stretch>
                    </p:blipFill>
                    <p:spPr bwMode="auto">
                      <a:xfrm>
                        <a:off x="64831" y="1541616"/>
                        <a:ext cx="8907463" cy="4687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2013p</a:t>
            </a:r>
            <a:r>
              <a:rPr lang="en-US" sz="1000" dirty="0"/>
              <a:t>: Preliminary based on data valued as of </a:t>
            </a:r>
            <a:r>
              <a:rPr lang="en-US" sz="1000" dirty="0" smtClean="0"/>
              <a:t>12/31/2013.</a:t>
            </a:r>
            <a:endParaRPr lang="en-US" sz="1000" dirty="0"/>
          </a:p>
          <a:p>
            <a:r>
              <a:rPr lang="en-US" sz="1000" dirty="0" smtClean="0"/>
              <a:t>1991-2012: </a:t>
            </a:r>
            <a:r>
              <a:rPr lang="en-US" sz="1000" dirty="0"/>
              <a:t>Based on data through </a:t>
            </a:r>
            <a:r>
              <a:rPr lang="en-US" sz="1000" dirty="0" smtClean="0"/>
              <a:t>12/31/2012,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616155" y="3174847"/>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256%</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1991-2013p</a:t>
            </a:r>
            <a:r>
              <a:rPr lang="en-US" sz="2000" b="1" dirty="0">
                <a:solidFill>
                  <a:srgbClr val="3333FF"/>
                </a:solidFill>
              </a:rPr>
              <a:t>)</a:t>
            </a:r>
          </a:p>
        </p:txBody>
      </p:sp>
      <p:sp>
        <p:nvSpPr>
          <p:cNvPr id="11" name="Text Box 4"/>
          <p:cNvSpPr txBox="1">
            <a:spLocks noChangeArrowheads="1"/>
          </p:cNvSpPr>
          <p:nvPr/>
        </p:nvSpPr>
        <p:spPr bwMode="auto">
          <a:xfrm>
            <a:off x="684162" y="2206420"/>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dirty="0"/>
              <a:t>Annual Change 1991–1993:	</a:t>
            </a:r>
            <a:r>
              <a:rPr lang="en-US" sz="1400" b="1" dirty="0"/>
              <a:t>+1.9%</a:t>
            </a:r>
          </a:p>
          <a:p>
            <a:pPr eaLnBrk="0" hangingPunct="0">
              <a:tabLst>
                <a:tab pos="2459038" algn="l"/>
              </a:tabLst>
            </a:pPr>
            <a:r>
              <a:rPr lang="en-US" sz="1400" dirty="0"/>
              <a:t>Annual Change 1994–2001:	</a:t>
            </a:r>
            <a:r>
              <a:rPr lang="en-US" sz="1400" b="1" dirty="0"/>
              <a:t>+8.9%</a:t>
            </a:r>
          </a:p>
          <a:p>
            <a:pPr eaLnBrk="0" hangingPunct="0">
              <a:tabLst>
                <a:tab pos="2459038" algn="l"/>
              </a:tabLst>
            </a:pPr>
            <a:r>
              <a:rPr lang="en-US" sz="1400" dirty="0"/>
              <a:t>Annual Change </a:t>
            </a:r>
            <a:r>
              <a:rPr lang="en-US" sz="1400" dirty="0" smtClean="0"/>
              <a:t>2002–2013:</a:t>
            </a:r>
            <a:r>
              <a:rPr lang="en-US" sz="1400" dirty="0"/>
              <a:t>	</a:t>
            </a:r>
            <a:r>
              <a:rPr lang="en-US" sz="1400" b="1" dirty="0" smtClean="0"/>
              <a:t>+5.2%</a:t>
            </a:r>
            <a:endParaRPr lang="en-US" sz="1400" b="1" dirty="0"/>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Tree>
    <p:extLst>
      <p:ext uri="{BB962C8B-B14F-4D97-AF65-F5344CB8AC3E}">
        <p14:creationId xmlns:p14="http://schemas.microsoft.com/office/powerpoint/2010/main" val="94914290"/>
      </p:ext>
    </p:extLst>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0" y="1162050"/>
          <a:ext cx="8977313" cy="5695950"/>
        </p:xfrm>
        <a:graphic>
          <a:graphicData uri="http://schemas.openxmlformats.org/presentationml/2006/ole">
            <mc:AlternateContent xmlns:mc="http://schemas.openxmlformats.org/markup-compatibility/2006">
              <mc:Choice xmlns:v="urn:schemas-microsoft-com:vml" Requires="v">
                <p:oleObj spid="_x0000_s28004657" name="Chart" r:id="rId3" imgW="8658208" imgH="5505515" progId="MSGraph.Chart.8">
                  <p:embed followColorScheme="full"/>
                </p:oleObj>
              </mc:Choice>
              <mc:Fallback>
                <p:oleObj name="Chart" r:id="rId3" imgW="8658208" imgH="5505515" progId="MSGraph.Chart.8">
                  <p:embed followColorScheme="full"/>
                  <p:pic>
                    <p:nvPicPr>
                      <p:cNvPr id="0" name=""/>
                      <p:cNvPicPr>
                        <a:picLocks noChangeAspect="1" noChangeArrowheads="1"/>
                      </p:cNvPicPr>
                      <p:nvPr/>
                    </p:nvPicPr>
                    <p:blipFill>
                      <a:blip r:embed="rId4"/>
                      <a:srcRect/>
                      <a:stretch>
                        <a:fillRect/>
                      </a:stretch>
                    </p:blipFill>
                    <p:spPr bwMode="auto">
                      <a:xfrm>
                        <a:off x="0"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form 1995 through </a:t>
            </a:r>
            <a:r>
              <a:rPr lang="en-US" sz="1600" b="1" dirty="0" smtClean="0">
                <a:solidFill>
                  <a:schemeClr val="bg1"/>
                </a:solidFill>
              </a:rPr>
              <a:t>2011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(6.8% </a:t>
            </a:r>
            <a:r>
              <a:rPr lang="en-US" sz="1600" b="1" dirty="0">
                <a:solidFill>
                  <a:schemeClr val="bg1"/>
                </a:solidFill>
              </a:rPr>
              <a:t>vs. </a:t>
            </a:r>
            <a:r>
              <a:rPr lang="en-US" sz="1600" b="1" dirty="0" smtClean="0">
                <a:solidFill>
                  <a:schemeClr val="bg1"/>
                </a:solidFill>
              </a:rPr>
              <a:t>3.8%), but the gap is narrowing. </a:t>
            </a:r>
            <a:endParaRPr lang="en-US" sz="1600" b="1" dirty="0">
              <a:solidFill>
                <a:schemeClr val="bg1"/>
              </a:solidFill>
            </a:endParaRPr>
          </a:p>
        </p:txBody>
      </p:sp>
    </p:spTree>
    <p:extLst>
      <p:ext uri="{BB962C8B-B14F-4D97-AF65-F5344CB8AC3E}">
        <p14:creationId xmlns:p14="http://schemas.microsoft.com/office/powerpoint/2010/main" val="58949575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14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8005681" name="Chart" r:id="rId3" imgW="8658208" imgH="5524428" progId="MSGraph.Chart.8">
                  <p:embed followColorScheme="full"/>
                </p:oleObj>
              </mc:Choice>
              <mc:Fallback>
                <p:oleObj name="Chart" r:id="rId3" imgW="8658208" imgH="5524428" progId="MSGraph.Chart.8">
                  <p:embed followColorScheme="full"/>
                  <p:pic>
                    <p:nvPicPr>
                      <p:cNvPr id="0" name=""/>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Medical Cost Inflation vs. Overall CPI, 1995 – 2014*</a:t>
            </a:r>
            <a:endParaRPr lang="en-US" sz="2100" dirty="0" smtClean="0"/>
          </a:p>
        </p:txBody>
      </p:sp>
      <p:sp>
        <p:nvSpPr>
          <p:cNvPr id="53252" name="Rectangle 4"/>
          <p:cNvSpPr>
            <a:spLocks noChangeArrowheads="1"/>
          </p:cNvSpPr>
          <p:nvPr/>
        </p:nvSpPr>
        <p:spPr bwMode="auto">
          <a:xfrm>
            <a:off x="0" y="6338886"/>
            <a:ext cx="6881692" cy="431529"/>
          </a:xfrm>
          <a:prstGeom prst="rect">
            <a:avLst/>
          </a:prstGeom>
          <a:noFill/>
          <a:ln w="9525">
            <a:noFill/>
            <a:miter lim="800000"/>
            <a:headEnd/>
            <a:tailEnd/>
          </a:ln>
        </p:spPr>
        <p:txBody>
          <a:bodyPr wrap="none" lIns="92075" tIns="46038" rIns="92075" bIns="46038">
            <a:spAutoFit/>
          </a:bodyPr>
          <a:lstStyle/>
          <a:p>
            <a:pPr eaLnBrk="0" hangingPunct="0"/>
            <a:r>
              <a:rPr lang="en-US" sz="1100" dirty="0" smtClean="0"/>
              <a:t>*July 2014 compared to July 2013.</a:t>
            </a:r>
          </a:p>
          <a:p>
            <a:pPr eaLnBrk="0" hangingPunct="0"/>
            <a:r>
              <a:rPr lang="en-US" sz="1100" dirty="0" smtClean="0"/>
              <a:t>Sources</a:t>
            </a:r>
            <a:r>
              <a:rPr lang="en-US" sz="1100" dirty="0"/>
              <a:t>: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192207"/>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Average Annual Growth Average</a:t>
            </a:r>
            <a:r>
              <a:rPr lang="en-US" b="1" u="sng" dirty="0" smtClean="0">
                <a:solidFill>
                  <a:srgbClr val="FFFFFF"/>
                </a:solidFill>
              </a:rPr>
              <a:t> 1995 – 2013</a:t>
            </a:r>
          </a:p>
          <a:p>
            <a:pPr algn="ctr" fontAlgn="base">
              <a:spcBef>
                <a:spcPct val="0"/>
              </a:spcBef>
              <a:spcAft>
                <a:spcPct val="0"/>
              </a:spcAft>
            </a:pPr>
            <a:r>
              <a:rPr lang="en-US" b="1" dirty="0" smtClean="0">
                <a:solidFill>
                  <a:srgbClr val="FFFFFF"/>
                </a:solidFill>
                <a:latin typeface="Arial" charset="0"/>
                <a:cs typeface="Arial" charset="0"/>
              </a:rPr>
              <a:t>Healthcare: 3.8%</a:t>
            </a:r>
          </a:p>
          <a:p>
            <a:pPr algn="ctr" fontAlgn="base">
              <a:spcBef>
                <a:spcPct val="0"/>
              </a:spcBef>
              <a:spcAft>
                <a:spcPct val="0"/>
              </a:spcAft>
            </a:pPr>
            <a:r>
              <a:rPr lang="en-US" b="1" dirty="0" smtClean="0">
                <a:solidFill>
                  <a:srgbClr val="FFFFFF"/>
                </a:solidFill>
              </a:rPr>
              <a:t>Total Nonfarm: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503081" y="1073150"/>
            <a:ext cx="3471862" cy="788987"/>
          </a:xfrm>
          <a:prstGeom prst="wedgeRectCallout">
            <a:avLst>
              <a:gd name="adj1" fmla="val 42801"/>
              <a:gd name="adj2" fmla="val 1992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Though moderating, medical inflation will continue to exceed inflation in the overall economy</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16451063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144</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1697595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006705" name="Chart" r:id="rId5" imgW="8258192" imgH="5514972" progId="MSGraph.Chart.8">
                  <p:embed followColorScheme="full"/>
                </p:oleObj>
              </mc:Choice>
              <mc:Fallback>
                <p:oleObj name="Chart" r:id="rId5" imgW="8258192" imgH="5514972"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791528822"/>
      </p:ext>
    </p:extLst>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146</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474690" y="2079878"/>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The Affordable Care Act &amp; Implications for                P/C Insurance</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146</a:t>
            </a:fld>
            <a:endParaRPr lang="en-US"/>
          </a:p>
        </p:txBody>
      </p:sp>
      <p:sp>
        <p:nvSpPr>
          <p:cNvPr id="10" name="Rectangle 8"/>
          <p:cNvSpPr>
            <a:spLocks noChangeArrowheads="1"/>
          </p:cNvSpPr>
          <p:nvPr/>
        </p:nvSpPr>
        <p:spPr bwMode="auto">
          <a:xfrm>
            <a:off x="268626" y="4679661"/>
            <a:ext cx="8424611" cy="1588127"/>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The ACA Is Now Being Fully Implemented; Consequences for P/C Insurance Are Yet to Be Determined</a:t>
            </a:r>
            <a:endParaRPr lang="en-US" sz="3600" b="1" dirty="0">
              <a:solidFill>
                <a:srgbClr val="225A7A"/>
              </a:solidFill>
              <a:latin typeface="Arial" charset="0"/>
              <a:cs typeface="Arial" charset="0"/>
            </a:endParaRPr>
          </a:p>
        </p:txBody>
      </p:sp>
    </p:spTree>
    <p:extLst>
      <p:ext uri="{BB962C8B-B14F-4D97-AF65-F5344CB8AC3E}">
        <p14:creationId xmlns:p14="http://schemas.microsoft.com/office/powerpoint/2010/main" val="240495772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147</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Projected Number of People with No Health Insurance, 2013—2022*</a:t>
            </a:r>
          </a:p>
        </p:txBody>
      </p:sp>
      <p:graphicFrame>
        <p:nvGraphicFramePr>
          <p:cNvPr id="39938" name="Object 3"/>
          <p:cNvGraphicFramePr>
            <a:graphicFrameLocks noChangeAspect="1"/>
          </p:cNvGraphicFramePr>
          <p:nvPr/>
        </p:nvGraphicFramePr>
        <p:xfrm>
          <a:off x="258548" y="1948029"/>
          <a:ext cx="8445500" cy="3497262"/>
        </p:xfrm>
        <a:graphic>
          <a:graphicData uri="http://schemas.openxmlformats.org/presentationml/2006/ole">
            <mc:AlternateContent xmlns:mc="http://schemas.openxmlformats.org/markup-compatibility/2006">
              <mc:Choice xmlns:v="urn:schemas-microsoft-com:vml" Requires="v">
                <p:oleObj spid="_x0000_s28027170" name="Chart" r:id="rId4" imgW="8543899" imgH="3552866" progId="MSGraph.Chart.8">
                  <p:embed followColorScheme="full"/>
                </p:oleObj>
              </mc:Choice>
              <mc:Fallback>
                <p:oleObj name="Chart" r:id="rId4" imgW="8543899" imgH="3552866" progId="MSGraph.Chart.8">
                  <p:embed followColorScheme="full"/>
                  <p:pic>
                    <p:nvPicPr>
                      <p:cNvPr id="0" name=""/>
                      <p:cNvPicPr>
                        <a:picLocks noChangeAspect="1" noChangeArrowheads="1"/>
                      </p:cNvPicPr>
                      <p:nvPr/>
                    </p:nvPicPr>
                    <p:blipFill>
                      <a:blip r:embed="rId5"/>
                      <a:srcRect/>
                      <a:stretch>
                        <a:fillRect/>
                      </a:stretch>
                    </p:blipFill>
                    <p:spPr bwMode="gray">
                      <a:xfrm>
                        <a:off x="258548" y="1948029"/>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Millions</a:t>
            </a:r>
            <a:endParaRPr lang="en-US" sz="1600" b="1" dirty="0">
              <a:solidFill>
                <a:srgbClr val="225A7A"/>
              </a:solidFill>
            </a:endParaRPr>
          </a:p>
        </p:txBody>
      </p:sp>
      <p:sp>
        <p:nvSpPr>
          <p:cNvPr id="2116614" name="Rectangle 6"/>
          <p:cNvSpPr>
            <a:spLocks noChangeArrowheads="1"/>
          </p:cNvSpPr>
          <p:nvPr/>
        </p:nvSpPr>
        <p:spPr bwMode="blackWhite">
          <a:xfrm>
            <a:off x="1085851" y="5257797"/>
            <a:ext cx="7089962"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projected decline in the uninsured population is very sensitive to the enrollment rate under the Affordable Care Act</a:t>
            </a:r>
            <a:endParaRPr lang="en-US" b="1" dirty="0">
              <a:solidFill>
                <a:srgbClr val="FFFFFF"/>
              </a:solidFill>
            </a:endParaRPr>
          </a:p>
        </p:txBody>
      </p:sp>
      <p:sp>
        <p:nvSpPr>
          <p:cNvPr id="11" name="AutoShape 8"/>
          <p:cNvSpPr>
            <a:spLocks noChangeArrowheads="1"/>
          </p:cNvSpPr>
          <p:nvPr/>
        </p:nvSpPr>
        <p:spPr bwMode="blackWhite">
          <a:xfrm>
            <a:off x="4286250" y="1148453"/>
            <a:ext cx="3315313" cy="1336786"/>
          </a:xfrm>
          <a:prstGeom prst="wedgeRectCallout">
            <a:avLst>
              <a:gd name="adj1" fmla="val -19123"/>
              <a:gd name="adj2" fmla="val 1032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By 2018 the number of people under age 65 without insurance is expected to drop by 25 million (~45%)</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147</a:t>
            </a:fld>
            <a:endParaRPr lang="en-US"/>
          </a:p>
        </p:txBody>
      </p:sp>
      <p:sp>
        <p:nvSpPr>
          <p:cNvPr id="14" name="Rectangle 4"/>
          <p:cNvSpPr>
            <a:spLocks noChangeArrowheads="1"/>
          </p:cNvSpPr>
          <p:nvPr/>
        </p:nvSpPr>
        <p:spPr bwMode="auto">
          <a:xfrm>
            <a:off x="0" y="6244868"/>
            <a:ext cx="9144000" cy="577723"/>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*Under age 65.</a:t>
            </a:r>
          </a:p>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6"/>
              </a:rPr>
              <a:t>http://</a:t>
            </a:r>
            <a:r>
              <a:rPr lang="en-US" sz="1050" dirty="0" smtClean="0">
                <a:solidFill>
                  <a:srgbClr val="000000"/>
                </a:solidFill>
                <a:hlinkClick r:id="rId6"/>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7832340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7"/>
          <p:cNvGraphicFramePr>
            <a:graphicFrameLocks noGrp="1"/>
          </p:cNvGraphicFramePr>
          <p:nvPr>
            <p:ph/>
            <p:extLst/>
          </p:nvPr>
        </p:nvGraphicFramePr>
        <p:xfrm>
          <a:off x="366690" y="1073280"/>
          <a:ext cx="8261352" cy="5526486"/>
        </p:xfrm>
        <a:graphic>
          <a:graphicData uri="http://schemas.openxmlformats.org/drawingml/2006/table">
            <a:tbl>
              <a:tblPr>
                <a:effectLst/>
              </a:tblPr>
              <a:tblGrid>
                <a:gridCol w="2489201"/>
                <a:gridCol w="2372932"/>
                <a:gridCol w="3399219"/>
              </a:tblGrid>
              <a:tr h="631906">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Issue</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Concern</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Contravening Argument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Surge in People Covered by Health Insurance</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System is overwhelmed</a:t>
                      </a:r>
                    </a:p>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MD shortage</a:t>
                      </a:r>
                    </a:p>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Patient care adversely impacted</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Over time, people will have access to preventative care, improving the general health of the population</a:t>
                      </a:r>
                    </a:p>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Greater use of PA’s, etc.</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Electronic Health Records</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Cost</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Computerization of patient data could help flag issues and improve risk management and improve patient outcomes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Claim Shifting</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Provider/patient may prefer claim handled via WC system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Reduction in uninsured population reduces shifting</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 Reimbursement Rates</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Cuts in MC  reimbursement rates could makes docs less willing to take WC claims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Impact would be short-lived.  All MC-linked states already boost WC reimbursements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3"/>
          <p:cNvSpPr>
            <a:spLocks noChangeArrowheads="1"/>
          </p:cNvSpPr>
          <p:nvPr/>
        </p:nvSpPr>
        <p:spPr bwMode="auto">
          <a:xfrm>
            <a:off x="2" y="6554583"/>
            <a:ext cx="3500436"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a:t>
            </a:r>
            <a:r>
              <a:rPr lang="en-US" sz="1000" dirty="0" smtClean="0">
                <a:solidFill>
                  <a:schemeClr val="accent4">
                    <a:lumMod val="75000"/>
                  </a:schemeClr>
                </a:solidFill>
              </a:rPr>
              <a:t>Insurance Information Institute research; WCRI.</a:t>
            </a:r>
            <a:endParaRPr lang="en-US" sz="1000" i="1" dirty="0">
              <a:solidFill>
                <a:schemeClr val="accent4">
                  <a:lumMod val="75000"/>
                </a:schemeClr>
              </a:solidFill>
              <a:latin typeface="Arial" charset="0"/>
              <a:cs typeface="Arial" charset="0"/>
            </a:endParaRPr>
          </a:p>
        </p:txBody>
      </p:sp>
      <p:sp>
        <p:nvSpPr>
          <p:cNvPr id="9" name="TextBox 8"/>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148</a:t>
            </a:fld>
            <a:endParaRPr lang="en-US" sz="1000" dirty="0">
              <a:solidFill>
                <a:schemeClr val="accent4">
                  <a:lumMod val="75000"/>
                </a:schemeClr>
              </a:solidFill>
              <a:latin typeface="+mn-lt"/>
            </a:endParaRPr>
          </a:p>
        </p:txBody>
      </p:sp>
      <p:sp>
        <p:nvSpPr>
          <p:cNvPr id="8" name="Title 7"/>
          <p:cNvSpPr txBox="1">
            <a:spLocks/>
          </p:cNvSpPr>
          <p:nvPr/>
        </p:nvSpPr>
        <p:spPr bwMode="black">
          <a:xfrm>
            <a:off x="231752" y="73740"/>
            <a:ext cx="7525899"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noProof="0" dirty="0" smtClean="0">
                <a:solidFill>
                  <a:srgbClr val="225A7A"/>
                </a:solidFill>
                <a:latin typeface="Arial"/>
                <a:cs typeface="Arial"/>
              </a:rPr>
              <a:t>A Few Potential Impacts of </a:t>
            </a:r>
            <a:r>
              <a:rPr lang="en-US" sz="3000" b="1" noProof="0" dirty="0" err="1" smtClean="0">
                <a:solidFill>
                  <a:srgbClr val="225A7A"/>
                </a:solidFill>
                <a:latin typeface="Arial"/>
                <a:cs typeface="Arial"/>
              </a:rPr>
              <a:t>th</a:t>
            </a:r>
            <a:r>
              <a:rPr lang="en-US" sz="3000" b="1" dirty="0" smtClean="0">
                <a:solidFill>
                  <a:srgbClr val="225A7A"/>
                </a:solidFill>
                <a:latin typeface="Arial"/>
                <a:cs typeface="Arial"/>
              </a:rPr>
              <a:t>e ACA on  Workers Compensation</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ustDataLst>
      <p:tags r:id="rId1"/>
    </p:custDataLst>
    <p:extLst>
      <p:ext uri="{BB962C8B-B14F-4D97-AF65-F5344CB8AC3E}">
        <p14:creationId xmlns:p14="http://schemas.microsoft.com/office/powerpoint/2010/main" val="305685484"/>
      </p:ext>
    </p:extLst>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11300" name="Object 4"/>
          <p:cNvGraphicFramePr>
            <a:graphicFrameLocks noGrp="1" noChangeAspect="1"/>
          </p:cNvGraphicFramePr>
          <p:nvPr>
            <p:ph idx="1"/>
            <p:extLst/>
          </p:nvPr>
        </p:nvGraphicFramePr>
        <p:xfrm>
          <a:off x="0" y="3637618"/>
          <a:ext cx="9075738" cy="2813963"/>
        </p:xfrm>
        <a:graphic>
          <a:graphicData uri="http://schemas.openxmlformats.org/presentationml/2006/ole">
            <mc:AlternateContent xmlns:mc="http://schemas.openxmlformats.org/markup-compatibility/2006">
              <mc:Choice xmlns:v="urn:schemas-microsoft-com:vml" Requires="v">
                <p:oleObj spid="_x0000_s28028194" name="Chart" r:id="rId3" imgW="9058406" imgH="3333680" progId="MSGraph.Chart.8">
                  <p:embed followColorScheme="full"/>
                </p:oleObj>
              </mc:Choice>
              <mc:Fallback>
                <p:oleObj name="Chart" r:id="rId3" imgW="9058406" imgH="3333680" progId="MSGraph.Chart.8">
                  <p:embed followColorScheme="full"/>
                  <p:pic>
                    <p:nvPicPr>
                      <p:cNvPr id="0" name=""/>
                      <p:cNvPicPr>
                        <a:picLocks noChangeAspect="1" noChangeArrowheads="1"/>
                      </p:cNvPicPr>
                      <p:nvPr/>
                    </p:nvPicPr>
                    <p:blipFill>
                      <a:blip r:embed="rId4"/>
                      <a:srcRect/>
                      <a:stretch>
                        <a:fillRect/>
                      </a:stretch>
                    </p:blipFill>
                    <p:spPr bwMode="gray">
                      <a:xfrm>
                        <a:off x="0" y="3637618"/>
                        <a:ext cx="9075738" cy="2813963"/>
                      </a:xfrm>
                      <a:prstGeom prst="rect">
                        <a:avLst/>
                      </a:prstGeom>
                    </p:spPr>
                  </p:pic>
                </p:oleObj>
              </mc:Fallback>
            </mc:AlternateContent>
          </a:graphicData>
        </a:graphic>
      </p:graphicFrame>
      <p:sp>
        <p:nvSpPr>
          <p:cNvPr id="311298" name="Text Box 2"/>
          <p:cNvSpPr txBox="1">
            <a:spLocks noChangeArrowheads="1"/>
          </p:cNvSpPr>
          <p:nvPr/>
        </p:nvSpPr>
        <p:spPr bwMode="auto">
          <a:xfrm>
            <a:off x="146050" y="1014416"/>
            <a:ext cx="899795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3838" indent="-223838">
              <a:defRPr>
                <a:solidFill>
                  <a:schemeClr val="tx1"/>
                </a:solidFill>
                <a:latin typeface="Arial" charset="0"/>
              </a:defRPr>
            </a:lvl1pPr>
            <a:lvl2pPr marL="685800" indent="-231775">
              <a:defRPr>
                <a:solidFill>
                  <a:schemeClr val="tx1"/>
                </a:solidFill>
                <a:latin typeface="Arial" charset="0"/>
              </a:defRPr>
            </a:lvl2pPr>
            <a:lvl3pPr marL="1143000" indent="-228600">
              <a:defRPr>
                <a:solidFill>
                  <a:schemeClr val="tx1"/>
                </a:solidFill>
                <a:latin typeface="Arial" charset="0"/>
              </a:defRPr>
            </a:lvl3pPr>
            <a:lvl4pPr marL="1492250" indent="-23495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l" eaLnBrk="1" hangingPunct="1">
              <a:spcBef>
                <a:spcPct val="50000"/>
              </a:spcBef>
              <a:buFont typeface="Arial" charset="0"/>
              <a:buChar char="●"/>
            </a:pPr>
            <a:r>
              <a:rPr lang="en-US" sz="1400" dirty="0" smtClean="0"/>
              <a:t>WC rates often tied to Medicare but can change for reasons independent of this link </a:t>
            </a:r>
          </a:p>
          <a:p>
            <a:pPr algn="l" eaLnBrk="1" hangingPunct="1">
              <a:spcBef>
                <a:spcPct val="50000"/>
              </a:spcBef>
              <a:buFont typeface="Arial" charset="0"/>
              <a:buChar char="●"/>
            </a:pPr>
            <a:r>
              <a:rPr lang="en-US" sz="1400" dirty="0" smtClean="0"/>
              <a:t>There </a:t>
            </a:r>
            <a:r>
              <a:rPr lang="en-US" sz="1400" dirty="0"/>
              <a:t>could be both positive and negative effects of a cut in Medicare rates on WC performance in states which tie reimbursement to Medicare </a:t>
            </a:r>
          </a:p>
          <a:p>
            <a:pPr lvl="1" algn="l" eaLnBrk="1" hangingPunct="1">
              <a:spcBef>
                <a:spcPct val="50000"/>
              </a:spcBef>
              <a:buFont typeface="Arial" charset="0"/>
              <a:buChar char="–"/>
            </a:pPr>
            <a:r>
              <a:rPr lang="en-US" sz="1400" dirty="0"/>
              <a:t>WC reimbursement rates would go down</a:t>
            </a:r>
          </a:p>
          <a:p>
            <a:pPr lvl="1" algn="l" eaLnBrk="1" hangingPunct="1">
              <a:spcBef>
                <a:spcPct val="50000"/>
              </a:spcBef>
              <a:buFont typeface="Arial" charset="0"/>
              <a:buChar char="–"/>
            </a:pPr>
            <a:r>
              <a:rPr lang="en-US" sz="1400" dirty="0"/>
              <a:t>Doctors may be unwilling to see WC patients: </a:t>
            </a:r>
          </a:p>
          <a:p>
            <a:pPr lvl="2" algn="l" eaLnBrk="1" hangingPunct="1">
              <a:spcBef>
                <a:spcPct val="50000"/>
              </a:spcBef>
              <a:buFont typeface="Wingdings" pitchFamily="2" charset="2"/>
              <a:buChar char="Ø"/>
            </a:pPr>
            <a:r>
              <a:rPr lang="en-US" sz="1400" dirty="0"/>
              <a:t>64% of Dr.’s surveyed said they would stop accepting new Medicare patients if planned rate cuts go through; some of these same doctors may also refuse WC patients if WC rates also decrease</a:t>
            </a:r>
          </a:p>
          <a:p>
            <a:pPr algn="l" eaLnBrk="1" hangingPunct="1">
              <a:spcBef>
                <a:spcPct val="50000"/>
              </a:spcBef>
              <a:buFont typeface="Arial" charset="0"/>
              <a:buChar char="●"/>
            </a:pPr>
            <a:r>
              <a:rPr lang="en-US" sz="1400" dirty="0"/>
              <a:t>These effects would likely be short lived</a:t>
            </a:r>
          </a:p>
          <a:p>
            <a:pPr lvl="1" algn="l" eaLnBrk="1" hangingPunct="1">
              <a:spcBef>
                <a:spcPct val="50000"/>
              </a:spcBef>
              <a:buFont typeface="Arial" charset="0"/>
              <a:buChar char="–"/>
            </a:pPr>
            <a:r>
              <a:rPr lang="en-US" sz="1400" dirty="0"/>
              <a:t>All states which tie their fee schedules to Medicare already increase the Medicare rates to set WC rates, so any drop in the Medicare rates would likely be soon offset by a higher WC adjustment </a:t>
            </a:r>
          </a:p>
        </p:txBody>
      </p:sp>
      <p:sp>
        <p:nvSpPr>
          <p:cNvPr id="311299" name="Rectangle 3"/>
          <p:cNvSpPr>
            <a:spLocks noGrp="1" noChangeArrowheads="1"/>
          </p:cNvSpPr>
          <p:nvPr>
            <p:ph type="title"/>
          </p:nvPr>
        </p:nvSpPr>
        <p:spPr>
          <a:xfrm>
            <a:off x="146050" y="392894"/>
            <a:ext cx="8034338" cy="355600"/>
          </a:xfrm>
        </p:spPr>
        <p:txBody>
          <a:bodyPr/>
          <a:lstStyle/>
          <a:p>
            <a:r>
              <a:rPr lang="en-US" sz="2800" dirty="0" smtClean="0"/>
              <a:t>ACA Impact on WC May Occur via Changes    in Rates Set by State </a:t>
            </a:r>
            <a:r>
              <a:rPr lang="en-US" sz="2800" dirty="0"/>
              <a:t>R</a:t>
            </a:r>
            <a:r>
              <a:rPr lang="en-US" sz="2800" dirty="0" smtClean="0"/>
              <a:t>egulators</a:t>
            </a:r>
            <a:br>
              <a:rPr lang="en-US" sz="2800" dirty="0" smtClean="0"/>
            </a:br>
            <a:endParaRPr lang="en-US" sz="1200" b="0" dirty="0"/>
          </a:p>
        </p:txBody>
      </p:sp>
      <p:sp>
        <p:nvSpPr>
          <p:cNvPr id="311301" name="Text Box 5"/>
          <p:cNvSpPr txBox="1">
            <a:spLocks noChangeArrowheads="1"/>
          </p:cNvSpPr>
          <p:nvPr/>
        </p:nvSpPr>
        <p:spPr bwMode="auto">
          <a:xfrm>
            <a:off x="2063345" y="3846649"/>
            <a:ext cx="5331636" cy="783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algn="ctr" eaLnBrk="1" hangingPunct="1">
              <a:spcBef>
                <a:spcPct val="50000"/>
              </a:spcBef>
              <a:buFont typeface="Arial" charset="0"/>
              <a:buNone/>
            </a:pPr>
            <a:r>
              <a:rPr lang="en-US" b="1" dirty="0"/>
              <a:t>WC </a:t>
            </a:r>
            <a:r>
              <a:rPr lang="en-US" b="1" dirty="0" smtClean="0"/>
              <a:t>Maximum </a:t>
            </a:r>
            <a:r>
              <a:rPr lang="en-US" b="1" dirty="0"/>
              <a:t>A</a:t>
            </a:r>
            <a:r>
              <a:rPr lang="en-US" b="1" dirty="0" smtClean="0"/>
              <a:t>llowable </a:t>
            </a:r>
            <a:r>
              <a:rPr lang="en-US" b="1" dirty="0"/>
              <a:t>R</a:t>
            </a:r>
            <a:r>
              <a:rPr lang="en-US" b="1" dirty="0" smtClean="0"/>
              <a:t>eimbursement </a:t>
            </a:r>
            <a:r>
              <a:rPr lang="en-US" b="1" dirty="0"/>
              <a:t>R</a:t>
            </a:r>
            <a:r>
              <a:rPr lang="en-US" b="1" dirty="0" smtClean="0"/>
              <a:t>ates</a:t>
            </a:r>
          </a:p>
          <a:p>
            <a:pPr algn="ctr" eaLnBrk="1" hangingPunct="1">
              <a:spcBef>
                <a:spcPct val="50000"/>
              </a:spcBef>
              <a:buFont typeface="Arial" charset="0"/>
              <a:buNone/>
            </a:pPr>
            <a:r>
              <a:rPr lang="en-US" b="1" dirty="0" smtClean="0"/>
              <a:t> </a:t>
            </a:r>
            <a:r>
              <a:rPr lang="en-US" b="1" u="sng" dirty="0"/>
              <a:t>as </a:t>
            </a:r>
            <a:r>
              <a:rPr lang="en-US" b="1" u="sng" dirty="0" smtClean="0"/>
              <a:t>Percentage </a:t>
            </a:r>
            <a:r>
              <a:rPr lang="en-US" b="1" u="sng" dirty="0"/>
              <a:t>of Medicare</a:t>
            </a:r>
          </a:p>
        </p:txBody>
      </p:sp>
      <p:sp>
        <p:nvSpPr>
          <p:cNvPr id="311302" name="Text Box 6"/>
          <p:cNvSpPr txBox="1">
            <a:spLocks noChangeArrowheads="1"/>
          </p:cNvSpPr>
          <p:nvPr/>
        </p:nvSpPr>
        <p:spPr bwMode="auto">
          <a:xfrm>
            <a:off x="-14288" y="6444489"/>
            <a:ext cx="4779963" cy="32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85000"/>
              </a:lnSpc>
            </a:pPr>
            <a:r>
              <a:rPr lang="en-US" sz="900" dirty="0"/>
              <a:t>SOURCE: NCCI Annual Issues Symposium 2009, Medicare’s Impact on Workers’ Compensation, AMA: “Physicians’ reactions to the Medicare physician payment </a:t>
            </a:r>
            <a:r>
              <a:rPr lang="en-US" sz="900" dirty="0" smtClean="0"/>
              <a:t>cuts.”</a:t>
            </a:r>
            <a:endParaRPr lang="en-US" sz="900" dirty="0"/>
          </a:p>
        </p:txBody>
      </p:sp>
      <p:sp>
        <p:nvSpPr>
          <p:cNvPr id="311303" name="Rectangle 7"/>
          <p:cNvSpPr>
            <a:spLocks noChangeArrowheads="1"/>
          </p:cNvSpPr>
          <p:nvPr/>
        </p:nvSpPr>
        <p:spPr bwMode="gray">
          <a:xfrm>
            <a:off x="838457" y="4697605"/>
            <a:ext cx="152400" cy="152400"/>
          </a:xfrm>
          <a:prstGeom prst="rect">
            <a:avLst/>
          </a:prstGeom>
          <a:solidFill>
            <a:srgbClr val="5F5F5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nchor="ctr">
            <a:spAutoFit/>
          </a:bodyPr>
          <a:lstStyle/>
          <a:p>
            <a:endParaRPr lang="en-US"/>
          </a:p>
        </p:txBody>
      </p:sp>
      <p:sp>
        <p:nvSpPr>
          <p:cNvPr id="311304" name="Text Box 8"/>
          <p:cNvSpPr txBox="1">
            <a:spLocks noChangeArrowheads="1"/>
          </p:cNvSpPr>
          <p:nvPr/>
        </p:nvSpPr>
        <p:spPr bwMode="gray">
          <a:xfrm>
            <a:off x="990857" y="4647530"/>
            <a:ext cx="1743091" cy="2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eaLnBrk="1" hangingPunct="1">
              <a:spcBef>
                <a:spcPct val="50000"/>
              </a:spcBef>
              <a:buFont typeface="Arial" charset="0"/>
              <a:buNone/>
            </a:pPr>
            <a:r>
              <a:rPr lang="en-US" sz="1050" dirty="0"/>
              <a:t>WC rates tied to Medicare</a:t>
            </a:r>
          </a:p>
        </p:txBody>
      </p:sp>
      <p:sp>
        <p:nvSpPr>
          <p:cNvPr id="311305" name="Rectangle 9"/>
          <p:cNvSpPr>
            <a:spLocks noChangeArrowheads="1"/>
          </p:cNvSpPr>
          <p:nvPr/>
        </p:nvSpPr>
        <p:spPr bwMode="gray">
          <a:xfrm>
            <a:off x="827345" y="4984289"/>
            <a:ext cx="152400" cy="152400"/>
          </a:xfrm>
          <a:prstGeom prst="rect">
            <a:avLst/>
          </a:prstGeom>
          <a:solidFill>
            <a:schemeClr val="bg1"/>
          </a:solidFill>
          <a:ln w="9525" algn="ctr">
            <a:solidFill>
              <a:schemeClr val="tx1"/>
            </a:solidFill>
            <a:miter lim="800000"/>
            <a:headEnd/>
            <a:tailEnd/>
          </a:ln>
          <a:effectLst/>
        </p:spPr>
        <p:txBody>
          <a:bodyPr wrap="none" lIns="91591" tIns="45044" rIns="91591" bIns="45044" anchor="ctr">
            <a:spAutoFit/>
          </a:bodyPr>
          <a:lstStyle/>
          <a:p>
            <a:endParaRPr lang="en-US"/>
          </a:p>
        </p:txBody>
      </p:sp>
      <p:sp>
        <p:nvSpPr>
          <p:cNvPr id="311306" name="Text Box 10"/>
          <p:cNvSpPr txBox="1">
            <a:spLocks noChangeArrowheads="1"/>
          </p:cNvSpPr>
          <p:nvPr/>
        </p:nvSpPr>
        <p:spPr bwMode="gray">
          <a:xfrm>
            <a:off x="990857" y="4961927"/>
            <a:ext cx="1988350" cy="2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eaLnBrk="1" hangingPunct="1">
              <a:spcBef>
                <a:spcPct val="50000"/>
              </a:spcBef>
              <a:buFont typeface="Arial" charset="0"/>
              <a:buNone/>
            </a:pPr>
            <a:r>
              <a:rPr lang="en-US" sz="1050" dirty="0"/>
              <a:t>WC rates </a:t>
            </a:r>
            <a:r>
              <a:rPr lang="en-US" sz="1050" b="1" u="sng" dirty="0"/>
              <a:t>not</a:t>
            </a:r>
            <a:r>
              <a:rPr lang="en-US" sz="1050" dirty="0"/>
              <a:t> tied to Medicare</a:t>
            </a:r>
          </a:p>
        </p:txBody>
      </p:sp>
    </p:spTree>
    <p:extLst>
      <p:ext uri="{BB962C8B-B14F-4D97-AF65-F5344CB8AC3E}">
        <p14:creationId xmlns:p14="http://schemas.microsoft.com/office/powerpoint/2010/main" val="2223473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15</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a:t>
            </a:fld>
            <a:endParaRPr lang="en-US"/>
          </a:p>
        </p:txBody>
      </p:sp>
    </p:spTree>
    <p:extLst>
      <p:ext uri="{BB962C8B-B14F-4D97-AF65-F5344CB8AC3E}">
        <p14:creationId xmlns:p14="http://schemas.microsoft.com/office/powerpoint/2010/main" val="376008221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Title 1"/>
          <p:cNvSpPr txBox="1">
            <a:spLocks/>
          </p:cNvSpPr>
          <p:nvPr/>
        </p:nvSpPr>
        <p:spPr bwMode="auto">
          <a:xfrm>
            <a:off x="5699332" y="1194343"/>
            <a:ext cx="3337883" cy="4912008"/>
          </a:xfrm>
          <a:prstGeom prst="rect">
            <a:avLst/>
          </a:prstGeom>
          <a:solidFill>
            <a:schemeClr val="accent3">
              <a:lumMod val="40000"/>
              <a:lumOff val="60000"/>
            </a:schemeClr>
          </a:solidFill>
          <a:ln w="9525">
            <a:noFill/>
            <a:miter lim="800000"/>
            <a:headEnd/>
            <a:tailEnd/>
          </a:ln>
          <a:effectLs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endParaRPr lang="en-US" sz="1400" b="0" i="1" u="sng" dirty="0"/>
          </a:p>
        </p:txBody>
      </p:sp>
      <p:sp>
        <p:nvSpPr>
          <p:cNvPr id="2" name="Title 1"/>
          <p:cNvSpPr>
            <a:spLocks noGrp="1"/>
          </p:cNvSpPr>
          <p:nvPr>
            <p:ph type="title"/>
          </p:nvPr>
        </p:nvSpPr>
        <p:spPr>
          <a:xfrm>
            <a:off x="249098" y="228727"/>
            <a:ext cx="8763585" cy="430887"/>
          </a:xfrm>
        </p:spPr>
        <p:txBody>
          <a:bodyPr/>
          <a:lstStyle/>
          <a:p>
            <a:r>
              <a:rPr lang="en-US" sz="2800" b="1" dirty="0" smtClean="0">
                <a:solidFill>
                  <a:schemeClr val="bg2">
                    <a:lumMod val="50000"/>
                  </a:schemeClr>
                </a:solidFill>
              </a:rPr>
              <a:t>PPACA May </a:t>
            </a:r>
            <a:r>
              <a:rPr lang="en-US" sz="2800" dirty="0" smtClean="0">
                <a:solidFill>
                  <a:schemeClr val="bg2">
                    <a:lumMod val="50000"/>
                  </a:schemeClr>
                </a:solidFill>
              </a:rPr>
              <a:t>Have Distinct Impacts on WC Depending on </a:t>
            </a:r>
            <a:r>
              <a:rPr lang="en-US" sz="2800" b="1" dirty="0" smtClean="0">
                <a:solidFill>
                  <a:schemeClr val="bg2">
                    <a:lumMod val="50000"/>
                  </a:schemeClr>
                </a:solidFill>
              </a:rPr>
              <a:t> </a:t>
            </a:r>
            <a:r>
              <a:rPr lang="en-US" sz="2800" dirty="0" smtClean="0">
                <a:solidFill>
                  <a:schemeClr val="bg2">
                    <a:lumMod val="50000"/>
                  </a:schemeClr>
                </a:solidFill>
              </a:rPr>
              <a:t>C</a:t>
            </a:r>
            <a:r>
              <a:rPr lang="en-US" sz="2800" b="1" dirty="0" smtClean="0">
                <a:solidFill>
                  <a:schemeClr val="bg2">
                    <a:lumMod val="50000"/>
                  </a:schemeClr>
                </a:solidFill>
              </a:rPr>
              <a:t>laim Frequency/Severity</a:t>
            </a:r>
            <a:endParaRPr lang="en-US" sz="2800" b="1" dirty="0">
              <a:solidFill>
                <a:schemeClr val="bg2">
                  <a:lumMod val="50000"/>
                </a:schemeClr>
              </a:solidFill>
            </a:endParaRPr>
          </a:p>
        </p:txBody>
      </p:sp>
      <p:graphicFrame>
        <p:nvGraphicFramePr>
          <p:cNvPr id="7" name="Content Placeholder 6"/>
          <p:cNvGraphicFramePr>
            <a:graphicFrameLocks noGrp="1"/>
          </p:cNvGraphicFramePr>
          <p:nvPr>
            <p:ph sz="quarter" idx="11"/>
            <p:extLst/>
          </p:nvPr>
        </p:nvGraphicFramePr>
        <p:xfrm>
          <a:off x="-99420" y="1462938"/>
          <a:ext cx="3423972" cy="4918513"/>
        </p:xfrm>
        <a:graphic>
          <a:graphicData uri="http://schemas.openxmlformats.org/drawingml/2006/chart">
            <c:chart xmlns:c="http://schemas.openxmlformats.org/drawingml/2006/chart" xmlns:r="http://schemas.openxmlformats.org/officeDocument/2006/relationships" r:id="rId3"/>
          </a:graphicData>
        </a:graphic>
      </p:graphicFrame>
      <p:sp>
        <p:nvSpPr>
          <p:cNvPr id="5" name="AutoShape 2" descr="http://www.google.com/url?sa=i&amp;source=images&amp;cd=&amp;docid=INjMsbocp4Lw9M&amp;tbnid=SSvr7UmxSXijDM:&amp;ved=0CAUQjBwwAA&amp;url=http%3A%2F%2Fthumbs.dreamstime.com%2Fx%2Fblack-cadillac-7316909.jpg&amp;ei=06E4Uo-QEaTg2QXj8oCQDw&amp;psig=AFQjCNG9iMAEAow9hyZciCeas9jcrKSvmQ&amp;ust=1379529555439678"/>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0" name="Straight Connector 9"/>
          <p:cNvCxnSpPr/>
          <p:nvPr/>
        </p:nvCxnSpPr>
        <p:spPr bwMode="auto">
          <a:xfrm>
            <a:off x="130138" y="1068469"/>
            <a:ext cx="8907077" cy="0"/>
          </a:xfrm>
          <a:prstGeom prst="line">
            <a:avLst/>
          </a:prstGeom>
          <a:noFill/>
          <a:ln w="12700"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itle 1"/>
          <p:cNvSpPr txBox="1">
            <a:spLocks/>
          </p:cNvSpPr>
          <p:nvPr/>
        </p:nvSpPr>
        <p:spPr bwMode="auto">
          <a:xfrm>
            <a:off x="2856808" y="1903258"/>
            <a:ext cx="1398905" cy="30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r>
              <a:rPr lang="en-US" sz="1400" dirty="0" smtClean="0"/>
              <a:t>High Volume, Low Severity</a:t>
            </a:r>
            <a:endParaRPr lang="en-US" sz="1400" dirty="0"/>
          </a:p>
        </p:txBody>
      </p:sp>
      <p:sp>
        <p:nvSpPr>
          <p:cNvPr id="13" name="Title 1"/>
          <p:cNvSpPr txBox="1">
            <a:spLocks/>
          </p:cNvSpPr>
          <p:nvPr/>
        </p:nvSpPr>
        <p:spPr bwMode="auto">
          <a:xfrm>
            <a:off x="2856808" y="3514620"/>
            <a:ext cx="1398905" cy="30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r>
              <a:rPr lang="en-US" sz="1400" dirty="0" smtClean="0"/>
              <a:t>Complicated</a:t>
            </a:r>
            <a:endParaRPr lang="en-US" sz="1400" dirty="0"/>
          </a:p>
        </p:txBody>
      </p:sp>
      <p:sp>
        <p:nvSpPr>
          <p:cNvPr id="14" name="Title 1"/>
          <p:cNvSpPr txBox="1">
            <a:spLocks/>
          </p:cNvSpPr>
          <p:nvPr/>
        </p:nvSpPr>
        <p:spPr bwMode="auto">
          <a:xfrm>
            <a:off x="2856808" y="5019415"/>
            <a:ext cx="1398905" cy="30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r>
              <a:rPr lang="en-US" sz="1400" dirty="0" smtClean="0"/>
              <a:t>Catastrophic Injuries</a:t>
            </a:r>
            <a:endParaRPr lang="en-US" sz="1400" dirty="0"/>
          </a:p>
        </p:txBody>
      </p:sp>
      <p:cxnSp>
        <p:nvCxnSpPr>
          <p:cNvPr id="16" name="Straight Connector 15"/>
          <p:cNvCxnSpPr/>
          <p:nvPr/>
        </p:nvCxnSpPr>
        <p:spPr bwMode="auto">
          <a:xfrm>
            <a:off x="2872573" y="3028005"/>
            <a:ext cx="2826759" cy="0"/>
          </a:xfrm>
          <a:prstGeom prst="line">
            <a:avLst/>
          </a:prstGeom>
          <a:noFill/>
          <a:ln w="12700" cap="flat" cmpd="sng" algn="ctr">
            <a:solidFill>
              <a:srgbClr val="666666"/>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2872573" y="4453391"/>
            <a:ext cx="6031220" cy="0"/>
          </a:xfrm>
          <a:prstGeom prst="line">
            <a:avLst/>
          </a:prstGeom>
          <a:noFill/>
          <a:ln w="12700" cap="flat" cmpd="sng" algn="ctr">
            <a:solidFill>
              <a:srgbClr val="666666"/>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itle 1"/>
          <p:cNvSpPr txBox="1">
            <a:spLocks/>
          </p:cNvSpPr>
          <p:nvPr/>
        </p:nvSpPr>
        <p:spPr bwMode="auto">
          <a:xfrm>
            <a:off x="5848409" y="1252904"/>
            <a:ext cx="3145743" cy="742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285750" indent="-285750">
              <a:lnSpc>
                <a:spcPts val="1700"/>
              </a:lnSpc>
              <a:buFont typeface="Arial" pitchFamily="34" charset="0"/>
              <a:buChar char="•"/>
            </a:pPr>
            <a:r>
              <a:rPr lang="en-US" sz="1200" dirty="0" smtClean="0"/>
              <a:t>Expanded coverage may shift some small claims to the health insurance system </a:t>
            </a:r>
            <a:r>
              <a:rPr lang="en-US" sz="1200" dirty="0" smtClean="0">
                <a:solidFill>
                  <a:schemeClr val="accent1">
                    <a:lumMod val="50000"/>
                  </a:schemeClr>
                </a:solidFill>
              </a:rPr>
              <a:t>(+)</a:t>
            </a:r>
          </a:p>
          <a:p>
            <a:pPr marL="285750" indent="-285750">
              <a:lnSpc>
                <a:spcPts val="1700"/>
              </a:lnSpc>
              <a:buFont typeface="Arial" pitchFamily="34" charset="0"/>
              <a:buChar char="•"/>
            </a:pPr>
            <a:endParaRPr lang="en-US" sz="1200" dirty="0" smtClean="0">
              <a:solidFill>
                <a:schemeClr val="accent1">
                  <a:lumMod val="50000"/>
                </a:schemeClr>
              </a:solidFill>
            </a:endParaRPr>
          </a:p>
          <a:p>
            <a:pPr marL="285750" indent="-285750">
              <a:lnSpc>
                <a:spcPts val="1700"/>
              </a:lnSpc>
              <a:buFont typeface="Arial" pitchFamily="34" charset="0"/>
              <a:buChar char="•"/>
            </a:pPr>
            <a:r>
              <a:rPr lang="en-US" sz="1200" dirty="0" smtClean="0"/>
              <a:t>Physician access problems could lead to indemnity increases and may bleed into the complicated cases </a:t>
            </a:r>
            <a:r>
              <a:rPr lang="en-US" sz="1200" dirty="0" smtClean="0">
                <a:solidFill>
                  <a:srgbClr val="FF0000"/>
                </a:solidFill>
              </a:rPr>
              <a:t>(-)</a:t>
            </a:r>
            <a:endParaRPr lang="en-US" sz="1200" dirty="0">
              <a:solidFill>
                <a:srgbClr val="FF0000"/>
              </a:solidFill>
            </a:endParaRPr>
          </a:p>
        </p:txBody>
      </p:sp>
      <p:sp>
        <p:nvSpPr>
          <p:cNvPr id="21" name="Title 1"/>
          <p:cNvSpPr txBox="1">
            <a:spLocks/>
          </p:cNvSpPr>
          <p:nvPr/>
        </p:nvSpPr>
        <p:spPr bwMode="auto">
          <a:xfrm>
            <a:off x="5858066" y="3014592"/>
            <a:ext cx="3326463" cy="102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285750" indent="-285750">
              <a:lnSpc>
                <a:spcPts val="1600"/>
              </a:lnSpc>
              <a:buFont typeface="Arial" pitchFamily="34" charset="0"/>
              <a:buChar char="•"/>
            </a:pPr>
            <a:r>
              <a:rPr lang="en-US" sz="1200" dirty="0" smtClean="0"/>
              <a:t>Preventative care and early record keeping decreases WC comorbidities </a:t>
            </a:r>
            <a:r>
              <a:rPr lang="en-US" sz="1200" dirty="0" smtClean="0">
                <a:solidFill>
                  <a:schemeClr val="accent1">
                    <a:lumMod val="50000"/>
                  </a:schemeClr>
                </a:solidFill>
              </a:rPr>
              <a:t>(+)</a:t>
            </a:r>
          </a:p>
          <a:p>
            <a:pPr marL="285750" indent="-285750">
              <a:lnSpc>
                <a:spcPts val="1600"/>
              </a:lnSpc>
              <a:buFont typeface="Arial" pitchFamily="34" charset="0"/>
              <a:buChar char="•"/>
            </a:pPr>
            <a:endParaRPr lang="en-US" sz="1200" dirty="0" smtClean="0">
              <a:solidFill>
                <a:schemeClr val="accent1">
                  <a:lumMod val="50000"/>
                </a:schemeClr>
              </a:solidFill>
            </a:endParaRPr>
          </a:p>
          <a:p>
            <a:pPr marL="285750" indent="-285750">
              <a:lnSpc>
                <a:spcPts val="1600"/>
              </a:lnSpc>
              <a:buFont typeface="Arial" pitchFamily="34" charset="0"/>
              <a:buChar char="•"/>
            </a:pPr>
            <a:r>
              <a:rPr lang="en-US" sz="1200" dirty="0" smtClean="0"/>
              <a:t>Soft tissue treatments, a large portion of “slow burn claims,” may decrease in cost </a:t>
            </a:r>
            <a:r>
              <a:rPr lang="en-US" sz="1200" dirty="0" smtClean="0">
                <a:solidFill>
                  <a:schemeClr val="accent1">
                    <a:lumMod val="50000"/>
                  </a:schemeClr>
                </a:solidFill>
              </a:rPr>
              <a:t>(+)</a:t>
            </a:r>
          </a:p>
        </p:txBody>
      </p:sp>
      <p:sp>
        <p:nvSpPr>
          <p:cNvPr id="23" name="Title 1"/>
          <p:cNvSpPr txBox="1">
            <a:spLocks/>
          </p:cNvSpPr>
          <p:nvPr/>
        </p:nvSpPr>
        <p:spPr bwMode="auto">
          <a:xfrm>
            <a:off x="5906919" y="5060003"/>
            <a:ext cx="2820601" cy="38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285750" indent="-285750">
              <a:buFont typeface="Arial" pitchFamily="34" charset="0"/>
              <a:buChar char="•"/>
            </a:pPr>
            <a:r>
              <a:rPr lang="en-US" sz="1200" dirty="0" smtClean="0"/>
              <a:t>No significant impacts</a:t>
            </a:r>
            <a:endParaRPr lang="en-US" sz="1200" dirty="0"/>
          </a:p>
        </p:txBody>
      </p:sp>
      <p:sp>
        <p:nvSpPr>
          <p:cNvPr id="28" name="Title 1"/>
          <p:cNvSpPr txBox="1">
            <a:spLocks/>
          </p:cNvSpPr>
          <p:nvPr/>
        </p:nvSpPr>
        <p:spPr bwMode="auto">
          <a:xfrm>
            <a:off x="4212759" y="1950592"/>
            <a:ext cx="1470807" cy="41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200" b="0" i="1" dirty="0" smtClean="0"/>
              <a:t>Ex: med only, quick to settle, &lt;25K</a:t>
            </a:r>
            <a:endParaRPr lang="en-US" sz="1200" b="0" i="1" dirty="0"/>
          </a:p>
        </p:txBody>
      </p:sp>
      <p:sp>
        <p:nvSpPr>
          <p:cNvPr id="30" name="Title 1"/>
          <p:cNvSpPr txBox="1">
            <a:spLocks/>
          </p:cNvSpPr>
          <p:nvPr/>
        </p:nvSpPr>
        <p:spPr bwMode="auto">
          <a:xfrm>
            <a:off x="4212759" y="3440594"/>
            <a:ext cx="1470807" cy="41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200" b="0" i="1" dirty="0" smtClean="0"/>
              <a:t>Ex: back pain claims, very litigious</a:t>
            </a:r>
            <a:endParaRPr lang="en-US" sz="1200" b="0" i="1" dirty="0"/>
          </a:p>
        </p:txBody>
      </p:sp>
      <p:sp>
        <p:nvSpPr>
          <p:cNvPr id="31" name="Title 1"/>
          <p:cNvSpPr txBox="1">
            <a:spLocks/>
          </p:cNvSpPr>
          <p:nvPr/>
        </p:nvSpPr>
        <p:spPr bwMode="auto">
          <a:xfrm>
            <a:off x="4208830" y="5049398"/>
            <a:ext cx="1617888" cy="41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200" b="0" i="1" dirty="0" smtClean="0"/>
              <a:t>Ex: spinal cord injury, multiple trauma claims</a:t>
            </a:r>
            <a:endParaRPr lang="en-US" sz="1200" b="0" i="1" dirty="0"/>
          </a:p>
        </p:txBody>
      </p:sp>
      <p:sp>
        <p:nvSpPr>
          <p:cNvPr id="35" name="Rectangle 34"/>
          <p:cNvSpPr/>
          <p:nvPr/>
        </p:nvSpPr>
        <p:spPr>
          <a:xfrm>
            <a:off x="6414969" y="1053700"/>
            <a:ext cx="1992340" cy="307777"/>
          </a:xfrm>
          <a:prstGeom prst="rect">
            <a:avLst/>
          </a:prstGeom>
          <a:solidFill>
            <a:schemeClr val="bg1"/>
          </a:solidFill>
        </p:spPr>
        <p:txBody>
          <a:bodyPr wrap="square">
            <a:spAutoFit/>
          </a:bodyPr>
          <a:lstStyle/>
          <a:p>
            <a:r>
              <a:rPr lang="en-US" sz="1400" b="1" i="1" u="sng" dirty="0" smtClean="0"/>
              <a:t>Potential ACA </a:t>
            </a:r>
            <a:r>
              <a:rPr lang="en-US" sz="1400" b="1" i="1" u="sng" dirty="0"/>
              <a:t>Impact</a:t>
            </a:r>
          </a:p>
        </p:txBody>
      </p:sp>
      <p:sp>
        <p:nvSpPr>
          <p:cNvPr id="24" name="Content Placeholder 3"/>
          <p:cNvSpPr>
            <a:spLocks noGrp="1"/>
          </p:cNvSpPr>
          <p:nvPr>
            <p:ph sz="quarter" idx="11"/>
          </p:nvPr>
        </p:nvSpPr>
        <p:spPr>
          <a:xfrm>
            <a:off x="91293" y="6639107"/>
            <a:ext cx="8316016" cy="45719"/>
          </a:xfrm>
        </p:spPr>
        <p:txBody>
          <a:bodyPr/>
          <a:lstStyle/>
          <a:p>
            <a:r>
              <a:rPr lang="en-US" sz="1050" i="1" dirty="0" smtClean="0">
                <a:solidFill>
                  <a:srgbClr val="666666"/>
                </a:solidFill>
              </a:rPr>
              <a:t>SOURCE: </a:t>
            </a:r>
            <a:r>
              <a:rPr lang="en-US" sz="1050" dirty="0" smtClean="0"/>
              <a:t>Christopher </a:t>
            </a:r>
            <a:r>
              <a:rPr lang="en-US" sz="1050" dirty="0" err="1"/>
              <a:t>Cunniff</a:t>
            </a:r>
            <a:r>
              <a:rPr lang="en-US" sz="1050" dirty="0"/>
              <a:t>, FCAS, </a:t>
            </a:r>
            <a:r>
              <a:rPr lang="en-US" sz="1050" i="1" dirty="0" smtClean="0"/>
              <a:t>Impacts of Healthcare Reform on Workers Compensation.</a:t>
            </a:r>
            <a:endParaRPr lang="en-US" sz="1050" dirty="0"/>
          </a:p>
          <a:p>
            <a:endParaRPr lang="en-US" sz="1050" i="1" dirty="0">
              <a:solidFill>
                <a:srgbClr val="666666"/>
              </a:solidFill>
            </a:endParaRPr>
          </a:p>
        </p:txBody>
      </p:sp>
      <p:sp>
        <p:nvSpPr>
          <p:cNvPr id="25" name="Title 1"/>
          <p:cNvSpPr txBox="1">
            <a:spLocks/>
          </p:cNvSpPr>
          <p:nvPr/>
        </p:nvSpPr>
        <p:spPr bwMode="auto">
          <a:xfrm>
            <a:off x="148681" y="1071759"/>
            <a:ext cx="5417228" cy="45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400" dirty="0">
                <a:solidFill>
                  <a:srgbClr val="225A7A"/>
                </a:solidFill>
              </a:rPr>
              <a:t>Industry Portfolio by Claim Type</a:t>
            </a:r>
          </a:p>
          <a:p>
            <a:r>
              <a:rPr lang="en-US" sz="1200" b="0" dirty="0">
                <a:solidFill>
                  <a:srgbClr val="225A7A"/>
                </a:solidFill>
              </a:rPr>
              <a:t>(</a:t>
            </a:r>
            <a:r>
              <a:rPr lang="en-US" sz="1100" i="1" dirty="0">
                <a:solidFill>
                  <a:srgbClr val="225A7A"/>
                </a:solidFill>
              </a:rPr>
              <a:t>Relative Volume by Claim Frequency &amp; Paid Dollars)</a:t>
            </a:r>
          </a:p>
        </p:txBody>
      </p:sp>
    </p:spTree>
    <p:extLst>
      <p:ext uri="{BB962C8B-B14F-4D97-AF65-F5344CB8AC3E}">
        <p14:creationId xmlns:p14="http://schemas.microsoft.com/office/powerpoint/2010/main" val="2928127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7282" name="Rectangle 105"/>
          <p:cNvSpPr>
            <a:spLocks noGrp="1" noChangeArrowheads="1"/>
          </p:cNvSpPr>
          <p:nvPr>
            <p:ph type="dt" sz="quarter" idx="10"/>
          </p:nvPr>
        </p:nvSpPr>
        <p:spPr/>
        <p:txBody>
          <a:bodyPr/>
          <a:lstStyle/>
          <a:p>
            <a:pPr>
              <a:defRPr/>
            </a:pPr>
            <a:r>
              <a:rPr lang="en-US"/>
              <a:t>12/01/09 - 9pm</a:t>
            </a:r>
          </a:p>
        </p:txBody>
      </p:sp>
      <p:sp>
        <p:nvSpPr>
          <p:cNvPr id="97283"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97284" name="Rectangle 110"/>
          <p:cNvSpPr>
            <a:spLocks noGrp="1" noChangeArrowheads="1"/>
          </p:cNvSpPr>
          <p:nvPr>
            <p:ph type="sldNum" sz="quarter" idx="12"/>
          </p:nvPr>
        </p:nvSpPr>
        <p:spPr/>
        <p:txBody>
          <a:bodyPr/>
          <a:lstStyle/>
          <a:p>
            <a:pPr>
              <a:defRPr/>
            </a:pPr>
            <a:fld id="{4AB53FF3-CEA7-4C26-B826-C66BAA9B7D75}" type="slidenum">
              <a:rPr lang="en-US" smtClean="0"/>
              <a:pPr>
                <a:defRPr/>
              </a:pPr>
              <a:t>151</a:t>
            </a:fld>
            <a:endParaRPr lang="en-US" smtClean="0"/>
          </a:p>
        </p:txBody>
      </p:sp>
      <p:sp>
        <p:nvSpPr>
          <p:cNvPr id="19461" name="Rectangle 2"/>
          <p:cNvSpPr>
            <a:spLocks noGrp="1" noChangeArrowheads="1"/>
          </p:cNvSpPr>
          <p:nvPr>
            <p:ph type="title"/>
          </p:nvPr>
        </p:nvSpPr>
        <p:spPr>
          <a:xfrm>
            <a:off x="573088" y="296863"/>
            <a:ext cx="6931025" cy="630237"/>
          </a:xfrm>
        </p:spPr>
        <p:txBody>
          <a:bodyPr/>
          <a:lstStyle/>
          <a:p>
            <a:r>
              <a:rPr lang="en-US" smtClean="0"/>
              <a:t>Possible Effects on Workers Comp</a:t>
            </a:r>
          </a:p>
        </p:txBody>
      </p:sp>
      <p:sp>
        <p:nvSpPr>
          <p:cNvPr id="1922051" name="Rectangle 3"/>
          <p:cNvSpPr>
            <a:spLocks noGrp="1" noChangeArrowheads="1"/>
          </p:cNvSpPr>
          <p:nvPr>
            <p:ph type="body" idx="1"/>
          </p:nvPr>
        </p:nvSpPr>
        <p:spPr>
          <a:xfrm>
            <a:off x="663575" y="1073150"/>
            <a:ext cx="7948613" cy="5519738"/>
          </a:xfrm>
        </p:spPr>
        <p:txBody>
          <a:bodyPr/>
          <a:lstStyle/>
          <a:p>
            <a:pPr marL="342900" indent="-342900">
              <a:lnSpc>
                <a:spcPct val="100000"/>
              </a:lnSpc>
              <a:spcBef>
                <a:spcPct val="50000"/>
              </a:spcBef>
              <a:buFont typeface="Verdana" pitchFamily="34" charset="0"/>
              <a:buAutoNum type="arabicPeriod"/>
              <a:defRPr/>
            </a:pPr>
            <a:r>
              <a:rPr lang="en-US" b="1" dirty="0" smtClean="0"/>
              <a:t>Could slow the growth in WC medical care costs</a:t>
            </a:r>
          </a:p>
          <a:p>
            <a:pPr marL="749300" lvl="1" indent="-342900">
              <a:lnSpc>
                <a:spcPct val="100000"/>
              </a:lnSpc>
              <a:buFont typeface="Wingdings" pitchFamily="2" charset="2"/>
              <a:buChar char="§"/>
              <a:defRPr/>
            </a:pPr>
            <a:r>
              <a:rPr lang="en-US" sz="2000" dirty="0" smtClean="0"/>
              <a:t>IPAB recommendations and PCORI reports, plus Medicare changes, could have beneficial effects on cost and treatment effectiveness</a:t>
            </a:r>
          </a:p>
          <a:p>
            <a:pPr marL="342900" indent="-342900">
              <a:lnSpc>
                <a:spcPct val="100000"/>
              </a:lnSpc>
              <a:spcBef>
                <a:spcPct val="50000"/>
              </a:spcBef>
              <a:buFont typeface="Verdana" pitchFamily="34" charset="0"/>
              <a:buAutoNum type="arabicPeriod"/>
              <a:defRPr/>
            </a:pPr>
            <a:r>
              <a:rPr lang="en-US" b="1" dirty="0" smtClean="0"/>
              <a:t>Could ACA be first step in federal regulation of insurance products and markets?</a:t>
            </a:r>
          </a:p>
          <a:p>
            <a:pPr marL="685800" lvl="1" indent="-342900">
              <a:lnSpc>
                <a:spcPct val="100000"/>
              </a:lnSpc>
              <a:buFont typeface="Wingdings" pitchFamily="2" charset="2"/>
              <a:buChar char="§"/>
              <a:defRPr/>
            </a:pPr>
            <a:r>
              <a:rPr lang="en-US" sz="2000" dirty="0" smtClean="0"/>
              <a:t>Will regulation like that requiring products to be priced to meet Medical Loss Ratios be applied to WC?</a:t>
            </a:r>
          </a:p>
          <a:p>
            <a:pPr marL="685800" lvl="1" indent="-342900">
              <a:lnSpc>
                <a:spcPct val="100000"/>
              </a:lnSpc>
              <a:buFont typeface="Wingdings" pitchFamily="2" charset="2"/>
              <a:buChar char="§"/>
              <a:defRPr/>
            </a:pPr>
            <a:r>
              <a:rPr lang="en-US" sz="2000" dirty="0" smtClean="0"/>
              <a:t>Will cost-control mechanisms such as the Independent Payment Advisory Board be developed for WC?</a:t>
            </a:r>
          </a:p>
          <a:p>
            <a:pPr marL="685800" lvl="1" indent="-342900">
              <a:lnSpc>
                <a:spcPct val="100000"/>
              </a:lnSpc>
              <a:buFont typeface="Wingdings" pitchFamily="2" charset="2"/>
              <a:buChar char="§"/>
              <a:defRPr/>
            </a:pPr>
            <a:r>
              <a:rPr lang="en-US" sz="2000" dirty="0" smtClean="0"/>
              <a:t>Will WC insurers lose their limited exemption from anti-trust laws that they have had under McCarran-Ferguson since 1945?</a:t>
            </a:r>
          </a:p>
        </p:txBody>
      </p:sp>
    </p:spTree>
    <p:extLst>
      <p:ext uri="{BB962C8B-B14F-4D97-AF65-F5344CB8AC3E}">
        <p14:creationId xmlns:p14="http://schemas.microsoft.com/office/powerpoint/2010/main" val="10946776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7"/>
          <p:cNvGraphicFramePr>
            <a:graphicFrameLocks noGrp="1"/>
          </p:cNvGraphicFramePr>
          <p:nvPr>
            <p:ph/>
          </p:nvPr>
        </p:nvGraphicFramePr>
        <p:xfrm>
          <a:off x="482599" y="1060598"/>
          <a:ext cx="8261352" cy="5408122"/>
        </p:xfrm>
        <a:graphic>
          <a:graphicData uri="http://schemas.openxmlformats.org/drawingml/2006/table">
            <a:tbl>
              <a:tblPr>
                <a:effectLst/>
              </a:tblPr>
              <a:tblGrid>
                <a:gridCol w="2489201"/>
                <a:gridCol w="2343150"/>
                <a:gridCol w="3429001"/>
              </a:tblGrid>
              <a:tr h="631906">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Issue</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Concern</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Contravening Argument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Surge in People Covered by Health Insurance</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System is overwhelmed</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Doctors spend less time on patients</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Patient care adversely impacted</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Over time, people will have access to preventative care, improving the general health of the population</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People are receiving care already via suboptimal channels</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Less use of ERs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Electronic Health Records</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Digitization could create a treasure trove of data for plaintiff attorneys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Computerization of patient data could help flag issues and improve risk management and improve patient outcomes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MPL Claim Severity</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More large verdicts will </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ACA will help contain system costs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3"/>
          <p:cNvSpPr>
            <a:spLocks noChangeArrowheads="1"/>
          </p:cNvSpPr>
          <p:nvPr/>
        </p:nvSpPr>
        <p:spPr bwMode="auto">
          <a:xfrm>
            <a:off x="2" y="6554583"/>
            <a:ext cx="3500436"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a:t>
            </a:r>
            <a:r>
              <a:rPr lang="en-US" sz="1000" dirty="0" smtClean="0">
                <a:solidFill>
                  <a:schemeClr val="accent4">
                    <a:lumMod val="75000"/>
                  </a:schemeClr>
                </a:solidFill>
              </a:rPr>
              <a:t>Insurance Information Institute research.</a:t>
            </a:r>
            <a:endParaRPr lang="en-US" sz="1000" i="1" dirty="0">
              <a:solidFill>
                <a:schemeClr val="accent4">
                  <a:lumMod val="75000"/>
                </a:schemeClr>
              </a:solidFill>
              <a:latin typeface="Arial" charset="0"/>
              <a:cs typeface="Arial" charset="0"/>
            </a:endParaRPr>
          </a:p>
        </p:txBody>
      </p:sp>
      <p:sp>
        <p:nvSpPr>
          <p:cNvPr id="9" name="TextBox 8"/>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152</a:t>
            </a:fld>
            <a:endParaRPr lang="en-US" sz="1000" dirty="0">
              <a:solidFill>
                <a:schemeClr val="accent4">
                  <a:lumMod val="75000"/>
                </a:schemeClr>
              </a:solidFill>
              <a:latin typeface="+mn-lt"/>
            </a:endParaRPr>
          </a:p>
        </p:txBody>
      </p:sp>
      <p:sp>
        <p:nvSpPr>
          <p:cNvPr id="8" name="Title 7"/>
          <p:cNvSpPr txBox="1">
            <a:spLocks/>
          </p:cNvSpPr>
          <p:nvPr/>
        </p:nvSpPr>
        <p:spPr bwMode="black">
          <a:xfrm>
            <a:off x="231752" y="73740"/>
            <a:ext cx="7525899"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noProof="0" dirty="0" smtClean="0">
                <a:solidFill>
                  <a:srgbClr val="225A7A"/>
                </a:solidFill>
                <a:latin typeface="Arial"/>
                <a:cs typeface="Arial"/>
              </a:rPr>
              <a:t>Potential Impacts of </a:t>
            </a:r>
            <a:r>
              <a:rPr lang="en-US" sz="3000" b="1" noProof="0" dirty="0" err="1" smtClean="0">
                <a:solidFill>
                  <a:srgbClr val="225A7A"/>
                </a:solidFill>
                <a:latin typeface="Arial"/>
                <a:cs typeface="Arial"/>
              </a:rPr>
              <a:t>th</a:t>
            </a:r>
            <a:r>
              <a:rPr lang="en-US" sz="3000" b="1" dirty="0" smtClean="0">
                <a:solidFill>
                  <a:srgbClr val="225A7A"/>
                </a:solidFill>
                <a:latin typeface="Arial"/>
                <a:cs typeface="Arial"/>
              </a:rPr>
              <a:t>e ACA on    Medical Professional Liability</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ustDataLst>
      <p:tags r:id="rId1"/>
    </p:custDataLst>
    <p:extLst>
      <p:ext uri="{BB962C8B-B14F-4D97-AF65-F5344CB8AC3E}">
        <p14:creationId xmlns:p14="http://schemas.microsoft.com/office/powerpoint/2010/main" val="1745633933"/>
      </p:ext>
    </p:extLst>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61706" y="2070714"/>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 &amp;                     CYBER INSURANCE</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153</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218940" y="3865546"/>
            <a:ext cx="8667481" cy="259763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3200" b="1" i="1" dirty="0" smtClean="0">
                <a:solidFill>
                  <a:srgbClr val="C00000"/>
                </a:solidFill>
                <a:latin typeface="Arial "/>
              </a:rPr>
              <a:t>Rapidly Increasing Interest from Businesses, Media &amp; Public Policymakers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153</a:t>
            </a:fld>
            <a:endParaRPr lang="en-US"/>
          </a:p>
        </p:txBody>
      </p:sp>
    </p:spTree>
    <p:extLst>
      <p:ext uri="{BB962C8B-B14F-4D97-AF65-F5344CB8AC3E}">
        <p14:creationId xmlns:p14="http://schemas.microsoft.com/office/powerpoint/2010/main" val="247783973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60350" y="90488"/>
            <a:ext cx="7550150" cy="860425"/>
          </a:xfrm>
        </p:spPr>
        <p:txBody>
          <a:bodyPr/>
          <a:lstStyle/>
          <a:p>
            <a:r>
              <a:rPr lang="en-US" altLang="en-US" dirty="0" smtClean="0">
                <a:latin typeface="Arial" panose="020B0604020202020204" pitchFamily="34" charset="0"/>
                <a:ea typeface="ＭＳ Ｐゴシック" panose="020B0600070205080204" pitchFamily="34" charset="-128"/>
              </a:rPr>
              <a:t>Data Breaches 2005-2014,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a:lnSpc>
                <a:spcPct val="90000"/>
              </a:lnSpc>
              <a:spcBef>
                <a:spcPct val="20000"/>
              </a:spcBef>
              <a:defRPr/>
            </a:pPr>
            <a:r>
              <a:rPr lang="en-US" sz="1600" b="1">
                <a:solidFill>
                  <a:srgbClr val="225A7A"/>
                </a:solidFill>
                <a:latin typeface="Arial" charset="0"/>
                <a:ea typeface="+mn-ea"/>
                <a:cs typeface="Arial" pitchFamily="34" charset="0"/>
              </a:rPr>
              <a:t># Data Breaches/Millions of Records Exposed</a:t>
            </a:r>
          </a:p>
        </p:txBody>
      </p:sp>
      <p:sp>
        <p:nvSpPr>
          <p:cNvPr id="1029" name="Rectangle 4"/>
          <p:cNvSpPr>
            <a:spLocks noChangeArrowheads="1"/>
          </p:cNvSpPr>
          <p:nvPr/>
        </p:nvSpPr>
        <p:spPr bwMode="auto">
          <a:xfrm>
            <a:off x="0" y="6415088"/>
            <a:ext cx="9144000" cy="442912"/>
          </a:xfrm>
          <a:prstGeom prst="rect">
            <a:avLst/>
          </a:prstGeom>
          <a:noFill/>
          <a:ln w="9525">
            <a:noFill/>
            <a:miter lim="800000"/>
            <a:headEnd/>
            <a:tailEnd/>
          </a:ln>
        </p:spPr>
        <p:txBody>
          <a:bodyPr lIns="365760" tIns="0" rIns="0" bIns="137160" anchor="b">
            <a:spAutoFit/>
          </a:bodyPr>
          <a:lstStyle/>
          <a:p>
            <a:pPr marL="133350" indent="-133350">
              <a:lnSpc>
                <a:spcPct val="90000"/>
              </a:lnSpc>
              <a:buClr>
                <a:srgbClr val="FF6801"/>
              </a:buClr>
              <a:buFont typeface="Wingdings" pitchFamily="2" charset="2"/>
              <a:buNone/>
              <a:tabLst>
                <a:tab pos="112713" algn="r"/>
              </a:tabLst>
              <a:defRPr/>
            </a:pPr>
            <a:r>
              <a:rPr lang="en-US" sz="1100" dirty="0">
                <a:solidFill>
                  <a:srgbClr val="000000"/>
                </a:solidFill>
                <a:latin typeface="Arial" charset="0"/>
                <a:ea typeface="+mn-ea"/>
                <a:cs typeface="Arial" pitchFamily="34" charset="0"/>
              </a:rPr>
              <a:t>*	 </a:t>
            </a:r>
            <a:r>
              <a:rPr lang="en-US" sz="1100" dirty="0" smtClean="0">
                <a:solidFill>
                  <a:srgbClr val="000000"/>
                </a:solidFill>
                <a:latin typeface="Arial" charset="0"/>
                <a:ea typeface="+mn-ea"/>
                <a:cs typeface="Arial" pitchFamily="34" charset="0"/>
              </a:rPr>
              <a:t>2014 </a:t>
            </a:r>
            <a:r>
              <a:rPr lang="en-US" sz="1100" dirty="0">
                <a:solidFill>
                  <a:srgbClr val="000000"/>
                </a:solidFill>
                <a:latin typeface="Arial" charset="0"/>
                <a:ea typeface="+mn-ea"/>
                <a:cs typeface="Arial" pitchFamily="34" charset="0"/>
              </a:rPr>
              <a:t>figures as of Jan. </a:t>
            </a:r>
            <a:r>
              <a:rPr lang="en-US" sz="1100" dirty="0" smtClean="0">
                <a:solidFill>
                  <a:srgbClr val="000000"/>
                </a:solidFill>
                <a:latin typeface="Arial" charset="0"/>
                <a:ea typeface="+mn-ea"/>
                <a:cs typeface="Arial" pitchFamily="34" charset="0"/>
              </a:rPr>
              <a:t>12, </a:t>
            </a:r>
            <a:r>
              <a:rPr lang="en-US" sz="1100" dirty="0">
                <a:solidFill>
                  <a:srgbClr val="000000"/>
                </a:solidFill>
                <a:latin typeface="Arial" charset="0"/>
                <a:ea typeface="+mn-ea"/>
                <a:cs typeface="Arial" pitchFamily="34" charset="0"/>
              </a:rPr>
              <a:t>2014 from the </a:t>
            </a:r>
            <a:r>
              <a:rPr lang="en-US" sz="1100" dirty="0" smtClean="0">
                <a:solidFill>
                  <a:srgbClr val="000000"/>
                </a:solidFill>
                <a:latin typeface="Arial" charset="0"/>
                <a:ea typeface="+mn-ea"/>
                <a:cs typeface="Arial" pitchFamily="34" charset="0"/>
              </a:rPr>
              <a:t>ITRC.</a:t>
            </a:r>
            <a:endParaRPr lang="en-US" sz="1100" dirty="0">
              <a:solidFill>
                <a:srgbClr val="000000"/>
              </a:solidFill>
              <a:latin typeface="Arial" charset="0"/>
              <a:ea typeface="+mn-ea"/>
              <a:cs typeface="Arial" pitchFamily="34" charset="0"/>
            </a:endParaRPr>
          </a:p>
          <a:p>
            <a:pPr marL="133350" indent="-133350">
              <a:lnSpc>
                <a:spcPct val="90000"/>
              </a:lnSpc>
              <a:buClr>
                <a:srgbClr val="FF6801"/>
              </a:buClr>
              <a:buFont typeface="Wingdings" pitchFamily="2" charset="2"/>
              <a:buNone/>
              <a:tabLst>
                <a:tab pos="112713" algn="r"/>
              </a:tabLst>
              <a:defRPr/>
            </a:pPr>
            <a:r>
              <a:rPr lang="en-US" sz="1100" dirty="0">
                <a:solidFill>
                  <a:srgbClr val="000000"/>
                </a:solidFill>
                <a:latin typeface="Arial" charset="0"/>
                <a:ea typeface="+mn-ea"/>
                <a:cs typeface="Arial" pitchFamily="34" charset="0"/>
              </a:rPr>
              <a:t>	Source: Identity Theft Resource Center.</a:t>
            </a:r>
          </a:p>
        </p:txBody>
      </p:sp>
      <p:graphicFrame>
        <p:nvGraphicFramePr>
          <p:cNvPr id="39941" name="Object 2"/>
          <p:cNvGraphicFramePr>
            <a:graphicFrameLocks/>
          </p:cNvGraphicFramePr>
          <p:nvPr>
            <p:extLst/>
          </p:nvPr>
        </p:nvGraphicFramePr>
        <p:xfrm>
          <a:off x="279400" y="1333500"/>
          <a:ext cx="8597900" cy="4203700"/>
        </p:xfrm>
        <a:graphic>
          <a:graphicData uri="http://schemas.openxmlformats.org/presentationml/2006/ole">
            <mc:AlternateContent xmlns:mc="http://schemas.openxmlformats.org/markup-compatibility/2006">
              <mc:Choice xmlns:v="urn:schemas-microsoft-com:vml" Requires="v">
                <p:oleObj spid="_x0000_s28122318" name="Chart" r:id="rId4" imgW="8600912" imgH="4114800" progId="MSGraph.Chart.8">
                  <p:embed followColorScheme="full"/>
                </p:oleObj>
              </mc:Choice>
              <mc:Fallback>
                <p:oleObj name="Chart" r:id="rId4" imgW="8600912" imgH="4114800" progId="MSGraph.Chart.8">
                  <p:embed followColorScheme="full"/>
                  <p:pic>
                    <p:nvPicPr>
                      <p:cNvPr id="0" name=""/>
                      <p:cNvPicPr>
                        <a:picLocks noChangeArrowheads="1"/>
                      </p:cNvPicPr>
                      <p:nvPr/>
                    </p:nvPicPr>
                    <p:blipFill>
                      <a:blip r:embed="rId5"/>
                      <a:srcRect/>
                      <a:stretch>
                        <a:fillRect/>
                      </a:stretch>
                    </p:blipFill>
                    <p:spPr bwMode="gray">
                      <a:xfrm>
                        <a:off x="279400" y="133350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1" hangingPunct="1">
              <a:lnSpc>
                <a:spcPct val="95000"/>
              </a:lnSpc>
              <a:spcBef>
                <a:spcPct val="25000"/>
              </a:spcBef>
              <a:defRPr/>
            </a:pPr>
            <a:r>
              <a:rPr lang="en-US" sz="1800" b="1" dirty="0">
                <a:solidFill>
                  <a:srgbClr val="FFFFFF"/>
                </a:solidFill>
                <a:latin typeface="Arial" charset="0"/>
                <a:ea typeface="+mn-ea"/>
                <a:cs typeface="Arial" pitchFamily="34" charset="0"/>
              </a:rPr>
              <a:t>The Total Number of Data Breaches </a:t>
            </a:r>
            <a:r>
              <a:rPr lang="en-US" sz="1800" b="1" dirty="0" smtClean="0">
                <a:solidFill>
                  <a:srgbClr val="FFFFFF"/>
                </a:solidFill>
                <a:latin typeface="Arial" charset="0"/>
                <a:ea typeface="+mn-ea"/>
                <a:cs typeface="Arial" pitchFamily="34" charset="0"/>
              </a:rPr>
              <a:t>Rose 28% While the Number of Records Exposed Was Relatively Flat (-2.6%)</a:t>
            </a:r>
            <a:endParaRPr lang="en-US" sz="1800" b="1" dirty="0">
              <a:solidFill>
                <a:srgbClr val="FFFFFF"/>
              </a:solidFill>
              <a:latin typeface="Arial" charset="0"/>
              <a:ea typeface="+mn-ea"/>
              <a:cs typeface="Arial" pitchFamily="34" charset="0"/>
            </a:endParaRPr>
          </a:p>
        </p:txBody>
      </p:sp>
      <p:sp>
        <p:nvSpPr>
          <p:cNvPr id="1031" name="Rectangle 3"/>
          <p:cNvSpPr>
            <a:spLocks noChangeArrowheads="1"/>
          </p:cNvSpPr>
          <p:nvPr/>
        </p:nvSpPr>
        <p:spPr bwMode="black">
          <a:xfrm>
            <a:off x="8225632" y="1154113"/>
            <a:ext cx="769937" cy="222250"/>
          </a:xfrm>
          <a:prstGeom prst="rect">
            <a:avLst/>
          </a:prstGeom>
          <a:noFill/>
          <a:ln w="9525" algn="ctr">
            <a:noFill/>
            <a:miter lim="800000"/>
            <a:headEnd/>
            <a:tailEnd/>
          </a:ln>
        </p:spPr>
        <p:txBody>
          <a:bodyPr lIns="0" tIns="0" rIns="0" bIns="0">
            <a:spAutoFit/>
          </a:bodyPr>
          <a:lstStyle/>
          <a:p>
            <a:pPr defTabSz="114300">
              <a:lnSpc>
                <a:spcPct val="90000"/>
              </a:lnSpc>
              <a:spcBef>
                <a:spcPct val="20000"/>
              </a:spcBef>
              <a:defRPr/>
            </a:pPr>
            <a:r>
              <a:rPr lang="en-US" sz="1600" b="1" dirty="0">
                <a:solidFill>
                  <a:srgbClr val="225A7A"/>
                </a:solidFill>
                <a:latin typeface="Arial" charset="0"/>
                <a:ea typeface="+mn-ea"/>
                <a:cs typeface="Arial" pitchFamily="34" charset="0"/>
              </a:rPr>
              <a:t>Millions</a:t>
            </a:r>
          </a:p>
        </p:txBody>
      </p:sp>
      <p:pic>
        <p:nvPicPr>
          <p:cNvPr id="39944" name="Picture 4" descr="https://encrypted-tbn0.gstatic.com/images?q=tbn:ANd9GcSh6ORZLNYgoUo4jcSKlBVamg_OKlcLZwHcqkIqZ8NpxyY1NNE7T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75324" y="1100931"/>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6" descr="https://encrypted-tbn1.gstatic.com/images?q=tbn:ANd9GcSeBgsNxlNaQIhvKEG6z6qkYkA8aIc98ml1fT6fbfbB6_gf_WFu"/>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79500" y="15192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8" descr="https://encrypted-tbn0.gstatic.com/images?q=tbn:ANd9GcQswUNxtm-FcMeh3nX4EITVp8NZi2OlgrArnWSxjDiwVJkZkjs1"/>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713251" y="2315370"/>
            <a:ext cx="100965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10" descr="https://encrypted-tbn3.gstatic.com/images?q=tbn:ANd9GcQQYQry84VkOscN14W7uWSbNYgA4h5yOSJcox3_n1S2VCbgIUvO"/>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28688" y="2608263"/>
            <a:ext cx="15811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2" descr="https://encrypted-tbn1.gstatic.com/images?q=tbn:ANd9GcTBNSV9fdPqbt6bFgA0SHemOBcksTgGGfjPEWEDbknzuRlfGouJ"/>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263775" y="1470025"/>
            <a:ext cx="854075"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Picture 1"/>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900862" y="1103529"/>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0" name="Picture 2"/>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203532" y="2090737"/>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1" name="TextBox 4"/>
          <p:cNvSpPr txBox="1">
            <a:spLocks noChangeArrowheads="1"/>
          </p:cNvSpPr>
          <p:nvPr/>
        </p:nvSpPr>
        <p:spPr bwMode="auto">
          <a:xfrm>
            <a:off x="8382000" y="6107113"/>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3AEF8B38-25CF-4EB6-8541-98ABE8722141}" type="slidenum">
              <a:rPr lang="en-US" altLang="en-US" sz="1200"/>
              <a:pPr algn="r"/>
              <a:t>154</a:t>
            </a:fld>
            <a:endParaRPr lang="en-US" altLang="en-US" sz="1800"/>
          </a:p>
        </p:txBody>
      </p:sp>
      <p:pic>
        <p:nvPicPr>
          <p:cNvPr id="2" name="Picture 1"/>
          <p:cNvPicPr>
            <a:picLocks noChangeAspect="1"/>
          </p:cNvPicPr>
          <p:nvPr/>
        </p:nvPicPr>
        <p:blipFill rotWithShape="1">
          <a:blip r:embed="rId13" cstate="screen">
            <a:extLst>
              <a:ext uri="{28A0092B-C50C-407E-A947-70E740481C1C}">
                <a14:useLocalDpi xmlns:a14="http://schemas.microsoft.com/office/drawing/2010/main"/>
              </a:ext>
            </a:extLst>
          </a:blip>
          <a:srcRect l="-1" t="36631" r="-9371" b="38519"/>
          <a:stretch/>
        </p:blipFill>
        <p:spPr>
          <a:xfrm>
            <a:off x="5068386" y="1173163"/>
            <a:ext cx="1036052" cy="257453"/>
          </a:xfrm>
          <a:prstGeom prst="rect">
            <a:avLst/>
          </a:prstGeom>
        </p:spPr>
      </p:pic>
    </p:spTree>
    <p:extLst>
      <p:ext uri="{BB962C8B-B14F-4D97-AF65-F5344CB8AC3E}">
        <p14:creationId xmlns:p14="http://schemas.microsoft.com/office/powerpoint/2010/main" val="17816330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60350" y="90488"/>
            <a:ext cx="7550150" cy="860425"/>
          </a:xfrm>
        </p:spPr>
        <p:txBody>
          <a:bodyPr/>
          <a:lstStyle/>
          <a:p>
            <a:r>
              <a:rPr lang="en-US" altLang="en-US" smtClean="0">
                <a:latin typeface="Arial" panose="020B0604020202020204" pitchFamily="34" charset="0"/>
                <a:ea typeface="ＭＳ Ｐゴシック" panose="020B0600070205080204" pitchFamily="34" charset="-128"/>
              </a:rPr>
              <a:t>Worldwide Cybersecurity Spending, 2011- 2016F </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a:lnSpc>
                <a:spcPct val="90000"/>
              </a:lnSpc>
              <a:spcBef>
                <a:spcPct val="20000"/>
              </a:spcBef>
              <a:defRPr/>
            </a:pPr>
            <a:r>
              <a:rPr lang="en-US" sz="1600" b="1" dirty="0">
                <a:solidFill>
                  <a:srgbClr val="225A7A"/>
                </a:solidFill>
                <a:latin typeface="Arial" charset="0"/>
                <a:ea typeface="+mn-ea"/>
                <a:cs typeface="Arial" pitchFamily="34" charset="0"/>
              </a:rPr>
              <a:t>($ Billions)</a:t>
            </a:r>
          </a:p>
        </p:txBody>
      </p:sp>
      <p:graphicFrame>
        <p:nvGraphicFramePr>
          <p:cNvPr id="41988" name="Object 2"/>
          <p:cNvGraphicFramePr>
            <a:graphicFrameLocks/>
          </p:cNvGraphicFramePr>
          <p:nvPr>
            <p:extLst/>
          </p:nvPr>
        </p:nvGraphicFramePr>
        <p:xfrm>
          <a:off x="260350" y="1336675"/>
          <a:ext cx="8597900" cy="4203700"/>
        </p:xfrm>
        <a:graphic>
          <a:graphicData uri="http://schemas.openxmlformats.org/presentationml/2006/ole">
            <mc:AlternateContent xmlns:mc="http://schemas.openxmlformats.org/markup-compatibility/2006">
              <mc:Choice xmlns:v="urn:schemas-microsoft-com:vml" Requires="v">
                <p:oleObj spid="_x0000_s28123342" name="Chart" r:id="rId4" imgW="8600912" imgH="4114800" progId="MSGraph.Chart.8">
                  <p:embed followColorScheme="full"/>
                </p:oleObj>
              </mc:Choice>
              <mc:Fallback>
                <p:oleObj name="Chart" r:id="rId4" imgW="8600912" imgH="4114800" progId="MSGraph.Chart.8">
                  <p:embed followColorScheme="full"/>
                  <p:pic>
                    <p:nvPicPr>
                      <p:cNvPr id="0" name=""/>
                      <p:cNvPicPr>
                        <a:picLocks noChangeArrowheads="1"/>
                      </p:cNvPicPr>
                      <p:nvPr/>
                    </p:nvPicPr>
                    <p:blipFill>
                      <a:blip r:embed="rId5"/>
                      <a:srcRect/>
                      <a:stretch>
                        <a:fillRect/>
                      </a:stretch>
                    </p:blipFill>
                    <p:spPr bwMode="gray">
                      <a:xfrm>
                        <a:off x="260350" y="1336675"/>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501650" y="5699125"/>
            <a:ext cx="7796213"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5000"/>
              </a:lnSpc>
              <a:spcBef>
                <a:spcPct val="25000"/>
              </a:spcBef>
            </a:pPr>
            <a:r>
              <a:rPr lang="en-US" altLang="en-US" sz="1800" b="1">
                <a:solidFill>
                  <a:srgbClr val="FFFFFF"/>
                </a:solidFill>
                <a:cs typeface="Arial" panose="020B0604020202020204" pitchFamily="34" charset="0"/>
              </a:rPr>
              <a:t>Cybersecurity Spending Is Rising Sharply, Up by About 8%+ Annually through 2016—a Projected Increase of $12.1 Billion from 2014 to 2016</a:t>
            </a:r>
          </a:p>
        </p:txBody>
      </p:sp>
      <p:sp>
        <p:nvSpPr>
          <p:cNvPr id="15" name="AutoShape 5"/>
          <p:cNvSpPr>
            <a:spLocks noChangeArrowheads="1"/>
          </p:cNvSpPr>
          <p:nvPr/>
        </p:nvSpPr>
        <p:spPr bwMode="blackWhite">
          <a:xfrm>
            <a:off x="4092575" y="3687763"/>
            <a:ext cx="3717925" cy="806450"/>
          </a:xfrm>
          <a:prstGeom prst="wedgeRectCallout">
            <a:avLst>
              <a:gd name="adj1" fmla="val -13250"/>
              <a:gd name="adj2" fmla="val -1096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latin typeface="Arial" charset="0"/>
                <a:ea typeface="+mn-ea"/>
                <a:cs typeface="Arial" charset="0"/>
              </a:rPr>
              <a:t>Cybersecurity spending </a:t>
            </a:r>
            <a:r>
              <a:rPr lang="en-US" sz="1600" b="1" dirty="0" smtClean="0">
                <a:solidFill>
                  <a:srgbClr val="FFFFFF"/>
                </a:solidFill>
                <a:latin typeface="Arial" charset="0"/>
                <a:ea typeface="+mn-ea"/>
                <a:cs typeface="Arial" charset="0"/>
              </a:rPr>
              <a:t>increased </a:t>
            </a:r>
            <a:r>
              <a:rPr lang="en-US" sz="1600" b="1" dirty="0">
                <a:solidFill>
                  <a:srgbClr val="FFFFFF"/>
                </a:solidFill>
                <a:latin typeface="Arial" charset="0"/>
                <a:ea typeface="+mn-ea"/>
                <a:cs typeface="Arial" charset="0"/>
              </a:rPr>
              <a:t>by </a:t>
            </a:r>
            <a:r>
              <a:rPr lang="en-US" sz="1600" b="1" dirty="0" smtClean="0">
                <a:solidFill>
                  <a:srgbClr val="FFFFFF"/>
                </a:solidFill>
                <a:latin typeface="Arial" charset="0"/>
                <a:ea typeface="+mn-ea"/>
                <a:cs typeface="Arial" charset="0"/>
              </a:rPr>
              <a:t>an estimated $5.2B </a:t>
            </a:r>
            <a:r>
              <a:rPr lang="en-US" sz="1600" b="1" dirty="0">
                <a:solidFill>
                  <a:srgbClr val="FFFFFF"/>
                </a:solidFill>
                <a:latin typeface="Arial" charset="0"/>
                <a:ea typeface="+mn-ea"/>
                <a:cs typeface="Arial" charset="0"/>
              </a:rPr>
              <a:t>in 2014, $5.8B in 2015 and $6.3B in 2016</a:t>
            </a:r>
          </a:p>
        </p:txBody>
      </p:sp>
      <p:sp>
        <p:nvSpPr>
          <p:cNvPr id="41991" name="Rectangle 4"/>
          <p:cNvSpPr>
            <a:spLocks noChangeArrowheads="1"/>
          </p:cNvSpPr>
          <p:nvPr/>
        </p:nvSpPr>
        <p:spPr bwMode="auto">
          <a:xfrm>
            <a:off x="0" y="6581775"/>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112713" algn="r"/>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112713"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112713" algn="r"/>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112713" algn="r"/>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buClr>
                <a:srgbClr val="FF6801"/>
              </a:buClr>
              <a:buFont typeface="Wingdings" panose="05000000000000000000" pitchFamily="2" charset="2"/>
              <a:buNone/>
            </a:pPr>
            <a:r>
              <a:rPr lang="en-US" altLang="en-US" sz="1000">
                <a:solidFill>
                  <a:srgbClr val="000000"/>
                </a:solidFill>
                <a:cs typeface="Arial" panose="020B0604020202020204" pitchFamily="34" charset="0"/>
              </a:rPr>
              <a:t>	Source: Gartner Group; Insurance Information Institute; Adapted from </a:t>
            </a:r>
            <a:r>
              <a:rPr lang="en-US" altLang="en-US" sz="1000" i="1">
                <a:solidFill>
                  <a:srgbClr val="000000"/>
                </a:solidFill>
                <a:cs typeface="Arial" panose="020B0604020202020204" pitchFamily="34" charset="0"/>
              </a:rPr>
              <a:t>Wall Street Journal</a:t>
            </a:r>
            <a:r>
              <a:rPr lang="en-US" altLang="en-US" sz="1000">
                <a:solidFill>
                  <a:srgbClr val="000000"/>
                </a:solidFill>
                <a:cs typeface="Arial" panose="020B0604020202020204" pitchFamily="34" charset="0"/>
              </a:rPr>
              <a:t>: “Financial Firms Boost Cybersecurity Funds,” Nov. 17, 2014.</a:t>
            </a:r>
          </a:p>
        </p:txBody>
      </p:sp>
      <p:sp>
        <p:nvSpPr>
          <p:cNvPr id="41992" name="TextBox 4"/>
          <p:cNvSpPr txBox="1">
            <a:spLocks noChangeArrowheads="1"/>
          </p:cNvSpPr>
          <p:nvPr/>
        </p:nvSpPr>
        <p:spPr bwMode="auto">
          <a:xfrm>
            <a:off x="8382000" y="6107113"/>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B299D7D1-5BFD-459E-81CF-D751E3E56F22}" type="slidenum">
              <a:rPr lang="en-US" altLang="en-US" sz="1200"/>
              <a:pPr algn="r"/>
              <a:t>155</a:t>
            </a:fld>
            <a:endParaRPr lang="en-US" altLang="en-US" sz="1800"/>
          </a:p>
        </p:txBody>
      </p:sp>
    </p:spTree>
    <p:extLst>
      <p:ext uri="{BB962C8B-B14F-4D97-AF65-F5344CB8AC3E}">
        <p14:creationId xmlns:p14="http://schemas.microsoft.com/office/powerpoint/2010/main" val="38157906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1" fill="hold" grpId="0" nodeType="afterEffect">
                                  <p:stCondLst>
                                    <p:cond delay="70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15"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861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eSlide – P6466 – The Financial Crisis and the Future of the P/C</a:t>
            </a:r>
          </a:p>
        </p:txBody>
      </p:sp>
      <p:sp>
        <p:nvSpPr>
          <p:cNvPr id="68612" name="Rectangle 2"/>
          <p:cNvSpPr>
            <a:spLocks noGrp="1" noChangeArrowheads="1"/>
          </p:cNvSpPr>
          <p:nvPr>
            <p:ph type="title"/>
          </p:nvPr>
        </p:nvSpPr>
        <p:spPr/>
        <p:txBody>
          <a:bodyPr/>
          <a:lstStyle/>
          <a:p>
            <a:r>
              <a:rPr lang="en-US" altLang="en-US" smtClean="0">
                <a:latin typeface="Arial" panose="020B0604020202020204" pitchFamily="34" charset="0"/>
                <a:ea typeface="ＭＳ Ｐゴシック" panose="020B0600070205080204" pitchFamily="34" charset="-128"/>
              </a:rPr>
              <a:t>Data/Privacy Breach:</a:t>
            </a:r>
            <a:br>
              <a:rPr lang="en-US" altLang="en-US" smtClean="0">
                <a:latin typeface="Arial" panose="020B0604020202020204" pitchFamily="34" charset="0"/>
                <a:ea typeface="ＭＳ Ｐゴシック" panose="020B0600070205080204" pitchFamily="34" charset="-128"/>
              </a:rPr>
            </a:br>
            <a:r>
              <a:rPr lang="en-US" altLang="en-US" smtClean="0">
                <a:latin typeface="Arial" panose="020B0604020202020204" pitchFamily="34" charset="0"/>
                <a:ea typeface="ＭＳ Ｐゴシック" panose="020B0600070205080204" pitchFamily="34" charset="-128"/>
              </a:rPr>
              <a:t>Many Potential Costs Can Be Insured</a:t>
            </a:r>
          </a:p>
        </p:txBody>
      </p:sp>
      <p:sp>
        <p:nvSpPr>
          <p:cNvPr id="11" name="Rectangle 6"/>
          <p:cNvSpPr>
            <a:spLocks noChangeArrowheads="1"/>
          </p:cNvSpPr>
          <p:nvPr/>
        </p:nvSpPr>
        <p:spPr bwMode="auto">
          <a:xfrm>
            <a:off x="-201613" y="6429375"/>
            <a:ext cx="7569201" cy="468313"/>
          </a:xfrm>
          <a:prstGeom prst="rect">
            <a:avLst/>
          </a:prstGeom>
          <a:noFill/>
          <a:ln w="9525">
            <a:noFill/>
            <a:miter lim="800000"/>
            <a:headEnd/>
            <a:tailEnd/>
          </a:ln>
        </p:spPr>
        <p:txBody>
          <a:bodyPr lIns="365760" tIns="0" rIns="0" bIns="137160" anchor="b">
            <a:spAutoFit/>
          </a:bodyPr>
          <a:lstStyle/>
          <a:p>
            <a:pPr>
              <a:lnSpc>
                <a:spcPct val="85000"/>
              </a:lnSpc>
              <a:spcBef>
                <a:spcPct val="25000"/>
              </a:spcBef>
              <a:buClr>
                <a:srgbClr val="FF6801"/>
              </a:buClr>
              <a:buFont typeface="Wingdings" pitchFamily="2" charset="2"/>
              <a:buNone/>
              <a:defRPr/>
            </a:pPr>
            <a:endParaRPr lang="en-US" sz="1100" dirty="0">
              <a:solidFill>
                <a:srgbClr val="000000"/>
              </a:solidFill>
              <a:latin typeface="Arial" charset="0"/>
              <a:ea typeface="+mn-ea"/>
              <a:cs typeface="Arial" charset="0"/>
            </a:endParaRPr>
          </a:p>
          <a:p>
            <a:pPr>
              <a:lnSpc>
                <a:spcPct val="85000"/>
              </a:lnSpc>
              <a:spcBef>
                <a:spcPct val="25000"/>
              </a:spcBef>
              <a:buClr>
                <a:srgbClr val="FF6801"/>
              </a:buClr>
              <a:buFont typeface="Wingdings" pitchFamily="2" charset="2"/>
              <a:buNone/>
              <a:defRPr/>
            </a:pPr>
            <a:r>
              <a:rPr lang="en-US" sz="1100" dirty="0">
                <a:solidFill>
                  <a:srgbClr val="000000"/>
                </a:solidFill>
                <a:latin typeface="Arial" charset="0"/>
                <a:ea typeface="+mn-ea"/>
                <a:cs typeface="Arial" charset="0"/>
              </a:rPr>
              <a:t>Source: Zurich Insurance;  Insurance Information Institute</a:t>
            </a:r>
          </a:p>
        </p:txBody>
      </p:sp>
      <p:graphicFrame>
        <p:nvGraphicFramePr>
          <p:cNvPr id="3" name="Diagram 2"/>
          <p:cNvGraphicFramePr/>
          <p:nvPr/>
        </p:nvGraphicFramePr>
        <p:xfrm>
          <a:off x="871539" y="1227613"/>
          <a:ext cx="7286624" cy="4980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1143000" y="4786313"/>
            <a:ext cx="1824038" cy="882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rgbClr val="FFFFFF"/>
                </a:solidFill>
              </a:rPr>
              <a:t>Forensic costs to discover cause</a:t>
            </a:r>
          </a:p>
        </p:txBody>
      </p:sp>
      <p:cxnSp>
        <p:nvCxnSpPr>
          <p:cNvPr id="5" name="Straight Connector 4"/>
          <p:cNvCxnSpPr/>
          <p:nvPr/>
        </p:nvCxnSpPr>
        <p:spPr>
          <a:xfrm flipV="1">
            <a:off x="2843213" y="4357688"/>
            <a:ext cx="885825" cy="4286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8617" name="TextBox 4"/>
          <p:cNvSpPr txBox="1">
            <a:spLocks noChangeArrowheads="1"/>
          </p:cNvSpPr>
          <p:nvPr/>
        </p:nvSpPr>
        <p:spPr bwMode="auto">
          <a:xfrm>
            <a:off x="8596313"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606A481-C36E-4059-9632-DCF5118F4A44}" type="slidenum">
              <a:rPr lang="en-US" altLang="en-US" sz="1200"/>
              <a:pPr algn="r"/>
              <a:t>156</a:t>
            </a:fld>
            <a:endParaRPr lang="en-US" altLang="en-US" sz="1800"/>
          </a:p>
        </p:txBody>
      </p:sp>
    </p:spTree>
    <p:extLst>
      <p:ext uri="{BB962C8B-B14F-4D97-AF65-F5344CB8AC3E}">
        <p14:creationId xmlns:p14="http://schemas.microsoft.com/office/powerpoint/2010/main" val="2630516983"/>
      </p:ext>
    </p:extLst>
  </p:cSld>
  <p:clrMapOvr>
    <a:masterClrMapping/>
  </p:clrMapOvr>
  <p:transition>
    <p:wipe dir="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6554788"/>
            <a:ext cx="3500438" cy="246062"/>
          </a:xfrm>
          <a:prstGeom prst="rect">
            <a:avLst/>
          </a:prstGeom>
          <a:noFill/>
          <a:ln w="9525" algn="ctr">
            <a:noFill/>
            <a:miter lim="800000"/>
            <a:headEnd/>
            <a:tailEnd/>
          </a:ln>
        </p:spPr>
        <p:txBody>
          <a:bodyPr anchor="ctr">
            <a:spAutoFit/>
          </a:bodyPr>
          <a:lstStyle/>
          <a:p>
            <a:pPr eaLnBrk="1" hangingPunct="1">
              <a:defRPr/>
            </a:pPr>
            <a:r>
              <a:rPr lang="en-US" sz="1000" dirty="0">
                <a:solidFill>
                  <a:srgbClr val="000000">
                    <a:lumMod val="75000"/>
                  </a:srgbClr>
                </a:solidFill>
                <a:latin typeface="Arial" charset="0"/>
                <a:ea typeface="+mn-ea"/>
                <a:cs typeface="Arial" charset="0"/>
              </a:rPr>
              <a:t>Source: Insurance Information Institute research.</a:t>
            </a:r>
            <a:endParaRPr lang="en-US" sz="1000" i="1" dirty="0">
              <a:solidFill>
                <a:srgbClr val="000000">
                  <a:lumMod val="75000"/>
                </a:srgbClr>
              </a:solidFill>
              <a:latin typeface="Arial" charset="0"/>
              <a:ea typeface="+mn-ea"/>
              <a:cs typeface="Arial" charset="0"/>
            </a:endParaRPr>
          </a:p>
        </p:txBody>
      </p:sp>
      <p:sp>
        <p:nvSpPr>
          <p:cNvPr id="62467" name="Title 1"/>
          <p:cNvSpPr>
            <a:spLocks noGrp="1"/>
          </p:cNvSpPr>
          <p:nvPr>
            <p:ph type="title"/>
          </p:nvPr>
        </p:nvSpPr>
        <p:spPr>
          <a:xfrm>
            <a:off x="0" y="61913"/>
            <a:ext cx="7858125" cy="860425"/>
          </a:xfrm>
        </p:spPr>
        <p:txBody>
          <a:bodyPr/>
          <a:lstStyle/>
          <a:p>
            <a:r>
              <a:rPr lang="en-US" altLang="en-US" smtClean="0">
                <a:latin typeface="Arial" panose="020B0604020202020204" pitchFamily="34" charset="0"/>
                <a:ea typeface="ＭＳ Ｐゴシック" panose="020B0600070205080204" pitchFamily="34" charset="-128"/>
              </a:rPr>
              <a:t>The Three Basic Elements of Cyber Coverage: Prevention, Transfer, Response</a:t>
            </a:r>
          </a:p>
        </p:txBody>
      </p:sp>
      <p:graphicFrame>
        <p:nvGraphicFramePr>
          <p:cNvPr id="4" name="Diagram 3"/>
          <p:cNvGraphicFramePr/>
          <p:nvPr/>
        </p:nvGraphicFramePr>
        <p:xfrm>
          <a:off x="556176" y="1325563"/>
          <a:ext cx="785848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 Box 17"/>
          <p:cNvSpPr txBox="1">
            <a:spLocks noChangeArrowheads="1"/>
          </p:cNvSpPr>
          <p:nvPr/>
        </p:nvSpPr>
        <p:spPr bwMode="auto">
          <a:xfrm>
            <a:off x="1728788" y="4546600"/>
            <a:ext cx="5486400" cy="1631950"/>
          </a:xfrm>
          <a:prstGeom prst="rect">
            <a:avLst/>
          </a:prstGeom>
          <a:solidFill>
            <a:srgbClr val="28688C"/>
          </a:solidFill>
          <a:ln>
            <a:noFill/>
          </a:ln>
          <a:extLst>
            <a:ext uri="{91240B29-F687-4f45-9708-019B960494DF}"/>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2000" b="1" dirty="0" smtClean="0">
                <a:solidFill>
                  <a:srgbClr val="FFFFFF"/>
                </a:solidFill>
                <a:ea typeface="+mn-ea"/>
              </a:rPr>
              <a:t>Cyber risk management today involves three essential components, each designed to reduce, mitigate or avoid loss.  An increasing number of cyber risk products offered by insurers today provide all three.</a:t>
            </a:r>
            <a:endParaRPr lang="en-US" sz="2000" b="1" dirty="0">
              <a:solidFill>
                <a:srgbClr val="FFFFFF"/>
              </a:solidFill>
              <a:ea typeface="+mn-ea"/>
            </a:endParaRPr>
          </a:p>
        </p:txBody>
      </p:sp>
      <p:sp>
        <p:nvSpPr>
          <p:cNvPr id="62470" name="TextBox 4"/>
          <p:cNvSpPr txBox="1">
            <a:spLocks noChangeArrowheads="1"/>
          </p:cNvSpPr>
          <p:nvPr/>
        </p:nvSpPr>
        <p:spPr bwMode="auto">
          <a:xfrm>
            <a:off x="8534400"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1200"/>
              <a:pPr algn="r"/>
              <a:t>157</a:t>
            </a:fld>
            <a:endParaRPr lang="en-US" altLang="en-US" sz="1800"/>
          </a:p>
        </p:txBody>
      </p:sp>
    </p:spTree>
    <p:custDataLst>
      <p:tags r:id="rId1"/>
    </p:custDataLst>
    <p:extLst>
      <p:ext uri="{BB962C8B-B14F-4D97-AF65-F5344CB8AC3E}">
        <p14:creationId xmlns:p14="http://schemas.microsoft.com/office/powerpoint/2010/main" val="1223508782"/>
      </p:ext>
    </p:extLst>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105"/>
          <p:cNvSpPr>
            <a:spLocks noGrp="1" noChangeArrowheads="1"/>
          </p:cNvSpPr>
          <p:nvPr>
            <p:ph type="dt" sz="quarter" idx="10"/>
          </p:nvPr>
        </p:nvSpPr>
        <p:spPr>
          <a:noFill/>
        </p:spPr>
        <p:txBody>
          <a:bodyPr/>
          <a:lstStyle/>
          <a:p>
            <a:r>
              <a:rPr lang="en-US" smtClean="0"/>
              <a:t>12/01/09 - 9pm</a:t>
            </a:r>
          </a:p>
        </p:txBody>
      </p:sp>
      <p:sp>
        <p:nvSpPr>
          <p:cNvPr id="11267"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268" name="Rectangle 110"/>
          <p:cNvSpPr>
            <a:spLocks noGrp="1" noChangeArrowheads="1"/>
          </p:cNvSpPr>
          <p:nvPr>
            <p:ph type="sldNum" sz="quarter" idx="12"/>
          </p:nvPr>
        </p:nvSpPr>
        <p:spPr>
          <a:noFill/>
        </p:spPr>
        <p:txBody>
          <a:bodyPr/>
          <a:lstStyle/>
          <a:p>
            <a:fld id="{CE588EF0-0E3C-4A09-A53A-6DFC514A5652}" type="slidenum">
              <a:rPr lang="en-US" smtClean="0"/>
              <a:pPr/>
              <a:t>158</a:t>
            </a:fld>
            <a:endParaRPr lang="en-US" smtClean="0"/>
          </a:p>
        </p:txBody>
      </p:sp>
      <p:sp>
        <p:nvSpPr>
          <p:cNvPr id="11269" name="Rectangle 2"/>
          <p:cNvSpPr>
            <a:spLocks noGrp="1" noChangeArrowheads="1"/>
          </p:cNvSpPr>
          <p:nvPr>
            <p:ph type="title"/>
          </p:nvPr>
        </p:nvSpPr>
        <p:spPr>
          <a:xfrm>
            <a:off x="122746" y="109324"/>
            <a:ext cx="7913671" cy="860425"/>
          </a:xfrm>
        </p:spPr>
        <p:txBody>
          <a:bodyPr/>
          <a:lstStyle/>
          <a:p>
            <a:r>
              <a:rPr lang="en-US" dirty="0" smtClean="0"/>
              <a:t>I.I.I. Released its Second Cyber Report in 2014: </a:t>
            </a:r>
            <a:r>
              <a:rPr lang="en-US" i="1" dirty="0" smtClean="0"/>
              <a:t>Cyber Risk: The Growing Threat</a:t>
            </a:r>
            <a:endParaRPr lang="en-US" sz="2400" i="1" dirty="0" smtClean="0"/>
          </a:p>
        </p:txBody>
      </p:sp>
      <p:sp>
        <p:nvSpPr>
          <p:cNvPr id="11" name="Rectangle 3"/>
          <p:cNvSpPr txBox="1">
            <a:spLocks noChangeArrowheads="1"/>
          </p:cNvSpPr>
          <p:nvPr/>
        </p:nvSpPr>
        <p:spPr bwMode="auto">
          <a:xfrm>
            <a:off x="4601980" y="1169118"/>
            <a:ext cx="4542020" cy="4652962"/>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I.I.I.’s 2</a:t>
            </a:r>
            <a:r>
              <a:rPr kumimoji="0" lang="en-US" sz="1900" b="1" i="0" u="none" strike="noStrike" kern="0" cap="none" spc="0" normalizeH="0" baseline="30000" noProof="0" dirty="0" smtClean="0">
                <a:ln>
                  <a:noFill/>
                </a:ln>
                <a:solidFill>
                  <a:schemeClr val="tx1"/>
                </a:solidFill>
                <a:effectLst/>
                <a:uLnTx/>
                <a:uFillTx/>
                <a:latin typeface="Arial" panose="020B0604020202020204" pitchFamily="34" charset="0"/>
                <a:cs typeface="Arial" panose="020B0604020202020204" pitchFamily="34" charset="0"/>
              </a:rPr>
              <a:t>nd</a:t>
            </a: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report on cyber risk released June 2014</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Provides information on cyber threats and insurance market solutions</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292100" indent="-292100" eaLnBrk="0" hangingPunct="0">
              <a:lnSpc>
                <a:spcPct val="70000"/>
              </a:lnSpc>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Global cyber risk overview</a:t>
            </a:r>
          </a:p>
          <a:p>
            <a:pPr marL="749300" lvl="1" indent="-292100" eaLnBrk="0" hangingPunct="0">
              <a:lnSpc>
                <a:spcPct val="70000"/>
              </a:lnSpc>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Quantification of threats by type and industry</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security and cost of attacks</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terrorism</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liability</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Insurance market for cyber risk</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i="1" kern="0" dirty="0" smtClean="0">
                <a:solidFill>
                  <a:srgbClr val="C00000"/>
                </a:solidFill>
                <a:latin typeface="Arial" panose="020B0604020202020204" pitchFamily="34" charset="0"/>
                <a:cs typeface="Arial" panose="020B0604020202020204" pitchFamily="34" charset="0"/>
              </a:rPr>
              <a:t>3</a:t>
            </a:r>
            <a:r>
              <a:rPr lang="en-US" sz="1900" b="1" i="1" kern="0" baseline="30000" dirty="0" smtClean="0">
                <a:solidFill>
                  <a:srgbClr val="C00000"/>
                </a:solidFill>
                <a:latin typeface="Arial" panose="020B0604020202020204" pitchFamily="34" charset="0"/>
                <a:cs typeface="Arial" panose="020B0604020202020204" pitchFamily="34" charset="0"/>
              </a:rPr>
              <a:t>rd</a:t>
            </a:r>
            <a:r>
              <a:rPr lang="en-US" sz="1900" b="1" i="1" kern="0" dirty="0" smtClean="0">
                <a:solidFill>
                  <a:srgbClr val="C00000"/>
                </a:solidFill>
                <a:latin typeface="Arial" panose="020B0604020202020204" pitchFamily="34" charset="0"/>
                <a:cs typeface="Arial" panose="020B0604020202020204" pitchFamily="34" charset="0"/>
              </a:rPr>
              <a:t> Report in Q2 2015</a:t>
            </a:r>
          </a:p>
          <a:p>
            <a:pPr marL="749300" lvl="1" indent="-292100" eaLnBrk="0" hangingPunct="0">
              <a:lnSpc>
                <a:spcPct val="70000"/>
              </a:lnSpc>
              <a:spcBef>
                <a:spcPct val="100000"/>
              </a:spcBef>
              <a:buClr>
                <a:schemeClr val="accent2"/>
              </a:buClr>
              <a:defRPr/>
            </a:pP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145255" y="1117602"/>
            <a:ext cx="4318797" cy="5523819"/>
          </a:xfrm>
          <a:prstGeom prst="rect">
            <a:avLst/>
          </a:prstGeom>
          <a:ln w="12700">
            <a:solidFill>
              <a:srgbClr val="225A7A"/>
            </a:solidFill>
          </a:ln>
        </p:spPr>
      </p:pic>
    </p:spTree>
    <p:extLst>
      <p:ext uri="{BB962C8B-B14F-4D97-AF65-F5344CB8AC3E}">
        <p14:creationId xmlns:p14="http://schemas.microsoft.com/office/powerpoint/2010/main" val="32932791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left)">
                                      <p:cBhvr>
                                        <p:cTn id="20" dur="500"/>
                                        <p:tgtEl>
                                          <p:spTgt spid="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wipe(left)">
                                      <p:cBhvr>
                                        <p:cTn id="25" dur="50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Effect transition="in" filter="wipe(left)">
                                      <p:cBhvr>
                                        <p:cTn id="30" dur="500"/>
                                        <p:tgtEl>
                                          <p:spTgt spid="1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wipe(left)">
                                      <p:cBhvr>
                                        <p:cTn id="35" dur="500"/>
                                        <p:tgtEl>
                                          <p:spTgt spid="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Effect transition="in" filter="wipe(left)">
                                      <p:cBhvr>
                                        <p:cTn id="40" dur="500"/>
                                        <p:tgtEl>
                                          <p:spTgt spid="11">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1">
                                            <p:txEl>
                                              <p:pRg st="8" end="8"/>
                                            </p:txEl>
                                          </p:spTgt>
                                        </p:tgtEl>
                                        <p:attrNameLst>
                                          <p:attrName>style.visibility</p:attrName>
                                        </p:attrNameLst>
                                      </p:cBhvr>
                                      <p:to>
                                        <p:strVal val="visible"/>
                                      </p:to>
                                    </p:set>
                                    <p:animEffect transition="in" filter="wipe(left)">
                                      <p:cBhvr>
                                        <p:cTn id="45"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15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159</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7" y="2125661"/>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smtClean="0">
                <a:solidFill>
                  <a:schemeClr val="bg1"/>
                </a:solidFill>
              </a:rPr>
              <a:t>INDUSTRY </a:t>
            </a:r>
            <a:r>
              <a:rPr lang="en-US" sz="4200" b="1" dirty="0">
                <a:solidFill>
                  <a:schemeClr val="bg1"/>
                </a:solidFill>
              </a:rPr>
              <a:t>DISRUPTORS</a:t>
            </a:r>
          </a:p>
        </p:txBody>
      </p:sp>
      <p:sp>
        <p:nvSpPr>
          <p:cNvPr id="2152456" name="Rectangle 8"/>
          <p:cNvSpPr>
            <a:spLocks noChangeArrowheads="1"/>
          </p:cNvSpPr>
          <p:nvPr/>
        </p:nvSpPr>
        <p:spPr bwMode="auto">
          <a:xfrm>
            <a:off x="1301546" y="3629792"/>
            <a:ext cx="6784259" cy="2462213"/>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a:solidFill>
                  <a:srgbClr val="225A7A"/>
                </a:solidFill>
              </a:rPr>
              <a:t>Technology, Society and the Economy Are All Changing at a Rapid Pace</a:t>
            </a:r>
          </a:p>
          <a:p>
            <a:pPr marL="292093" indent="-292093" algn="ctr" eaLnBrk="0" hangingPunct="0">
              <a:lnSpc>
                <a:spcPct val="90000"/>
              </a:lnSpc>
              <a:spcBef>
                <a:spcPct val="25000"/>
              </a:spcBef>
              <a:buClr>
                <a:schemeClr val="accent2"/>
              </a:buClr>
            </a:pPr>
            <a:r>
              <a:rPr lang="en-US" sz="4000" b="1" i="1" dirty="0">
                <a:solidFill>
                  <a:srgbClr val="FF0000"/>
                </a:solidFill>
              </a:rPr>
              <a:t>Thoughts on the Future</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159</a:t>
            </a:fld>
            <a:endParaRPr lang="en-US"/>
          </a:p>
        </p:txBody>
      </p:sp>
    </p:spTree>
    <p:extLst>
      <p:ext uri="{BB962C8B-B14F-4D97-AF65-F5344CB8AC3E}">
        <p14:creationId xmlns:p14="http://schemas.microsoft.com/office/powerpoint/2010/main" val="27562228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2000–2014</a:t>
            </a:r>
            <a:r>
              <a:rPr lang="en-US" baseline="30000" dirty="0" smtClean="0"/>
              <a:t>1</a:t>
            </a:r>
          </a:p>
        </p:txBody>
      </p:sp>
      <p:graphicFrame>
        <p:nvGraphicFramePr>
          <p:cNvPr id="58370" name="Object 3"/>
          <p:cNvGraphicFramePr>
            <a:graphicFrameLocks/>
          </p:cNvGraphicFramePr>
          <p:nvPr>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209200" name="Chart" r:id="rId4" imgW="8429540" imgH="3638536" progId="MSGraph.Chart.8">
                  <p:embed followColorScheme="full"/>
                </p:oleObj>
              </mc:Choice>
              <mc:Fallback>
                <p:oleObj name="Chart" r:id="rId4" imgW="8429540" imgH="3638536"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2013 and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*2014 figure is estimated based on annualized data through Q3.</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34566824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6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5714"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5"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B552B14-C637-4A19-B4A8-13A1EF1254FC}" type="slidenum">
              <a:rPr lang="en-US" sz="900">
                <a:solidFill>
                  <a:schemeClr val="bg1"/>
                </a:solidFill>
              </a:rPr>
              <a:pPr algn="r" eaLnBrk="0" hangingPunct="0">
                <a:lnSpc>
                  <a:spcPct val="85000"/>
                </a:lnSpc>
                <a:spcBef>
                  <a:spcPct val="20000"/>
                </a:spcBef>
              </a:pPr>
              <a:t>160</a:t>
            </a:fld>
            <a:endParaRPr lang="en-US" sz="900">
              <a:solidFill>
                <a:schemeClr val="bg1"/>
              </a:solidFill>
            </a:endParaRPr>
          </a:p>
        </p:txBody>
      </p:sp>
      <p:pic>
        <p:nvPicPr>
          <p:cNvPr id="115716"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7" y="2268541"/>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smtClean="0">
                <a:solidFill>
                  <a:schemeClr val="bg1"/>
                </a:solidFill>
              </a:rPr>
              <a:t>DISTRIBUTION </a:t>
            </a:r>
            <a:r>
              <a:rPr lang="en-US" sz="4200" b="1" dirty="0">
                <a:solidFill>
                  <a:schemeClr val="bg1"/>
                </a:solidFill>
              </a:rPr>
              <a:t>TRENDS</a:t>
            </a:r>
          </a:p>
        </p:txBody>
      </p:sp>
      <p:sp>
        <p:nvSpPr>
          <p:cNvPr id="2152456" name="Rectangle 8"/>
          <p:cNvSpPr>
            <a:spLocks noChangeArrowheads="1"/>
          </p:cNvSpPr>
          <p:nvPr/>
        </p:nvSpPr>
        <p:spPr bwMode="auto">
          <a:xfrm>
            <a:off x="854076" y="4362452"/>
            <a:ext cx="7435851" cy="1200329"/>
          </a:xfrm>
          <a:prstGeom prst="rect">
            <a:avLst/>
          </a:prstGeom>
          <a:noFill/>
          <a:ln w="9525" algn="ctr">
            <a:noFill/>
            <a:miter lim="800000"/>
            <a:headEnd/>
            <a:tailEnd/>
          </a:ln>
        </p:spPr>
        <p:txBody>
          <a:bodyPr lIns="45720" rIns="45720">
            <a:spAutoFit/>
          </a:bodyPr>
          <a:lstStyle/>
          <a:p>
            <a:pPr marL="292093" indent="-292093" algn="ctr" eaLnBrk="0" hangingPunct="0">
              <a:lnSpc>
                <a:spcPct val="90000"/>
              </a:lnSpc>
              <a:spcBef>
                <a:spcPct val="25000"/>
              </a:spcBef>
              <a:buClr>
                <a:schemeClr val="accent2"/>
              </a:buClr>
            </a:pPr>
            <a:r>
              <a:rPr lang="en-US" sz="4000" b="1" dirty="0">
                <a:solidFill>
                  <a:srgbClr val="225A7A"/>
                </a:solidFill>
              </a:rPr>
              <a:t>Distribution by Channel Type Continues to Evolve Rapidly</a:t>
            </a:r>
          </a:p>
        </p:txBody>
      </p:sp>
    </p:spTree>
    <p:extLst>
      <p:ext uri="{BB962C8B-B14F-4D97-AF65-F5344CB8AC3E}">
        <p14:creationId xmlns:p14="http://schemas.microsoft.com/office/powerpoint/2010/main" val="262678481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6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710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710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7109" name="Rectangle 110"/>
          <p:cNvSpPr>
            <a:spLocks noGrp="1" noChangeArrowheads="1"/>
          </p:cNvSpPr>
          <p:nvPr>
            <p:ph type="sldNum" sz="quarter" idx="12"/>
          </p:nvPr>
        </p:nvSpPr>
        <p:spPr>
          <a:noFill/>
        </p:spPr>
        <p:txBody>
          <a:bodyPr/>
          <a:lstStyle/>
          <a:p>
            <a:fld id="{81F295A7-C231-4765-8110-E74447E3DF5F}" type="slidenum">
              <a:rPr lang="en-US" smtClean="0">
                <a:solidFill>
                  <a:srgbClr val="000000"/>
                </a:solidFill>
              </a:rPr>
              <a:pPr/>
              <a:t>161</a:t>
            </a:fld>
            <a:endParaRPr lang="en-US" smtClean="0">
              <a:solidFill>
                <a:srgbClr val="000000"/>
              </a:solidFill>
            </a:endParaRPr>
          </a:p>
        </p:txBody>
      </p:sp>
      <p:sp>
        <p:nvSpPr>
          <p:cNvPr id="47110" name="Rectangle 2"/>
          <p:cNvSpPr>
            <a:spLocks noGrp="1" noChangeArrowheads="1"/>
          </p:cNvSpPr>
          <p:nvPr>
            <p:ph type="title"/>
          </p:nvPr>
        </p:nvSpPr>
        <p:spPr/>
        <p:txBody>
          <a:bodyPr/>
          <a:lstStyle/>
          <a:p>
            <a:r>
              <a:rPr lang="en-US" sz="3200" dirty="0"/>
              <a:t>All P/C Lines Distribution Channels, Direct vs. Independent Agents</a:t>
            </a:r>
            <a:endParaRPr lang="en-US" dirty="0" smtClean="0"/>
          </a:p>
        </p:txBody>
      </p:sp>
      <p:sp>
        <p:nvSpPr>
          <p:cNvPr id="47111" name="Rectangle 3"/>
          <p:cNvSpPr>
            <a:spLocks noChangeArrowheads="1"/>
          </p:cNvSpPr>
          <p:nvPr/>
        </p:nvSpPr>
        <p:spPr bwMode="auto">
          <a:xfrm>
            <a:off x="0" y="6567152"/>
            <a:ext cx="7569200" cy="290849"/>
          </a:xfrm>
          <a:prstGeom prst="rect">
            <a:avLst/>
          </a:prstGeom>
          <a:noFill/>
          <a:ln w="9525">
            <a:noFill/>
            <a:miter lim="800000"/>
            <a:headEnd/>
            <a:tailEnd/>
          </a:ln>
        </p:spPr>
        <p:txBody>
          <a:bodyPr lIns="365760" tIns="0" rIns="0" bIns="137160" anchor="b">
            <a:spAutoFit/>
          </a:bodyPr>
          <a:lstStyle/>
          <a:p>
            <a:pPr marL="133347" indent="-133347" eaLnBrk="0" hangingPunct="0">
              <a:lnSpc>
                <a:spcPct val="90000"/>
              </a:lnSpc>
              <a:buClr>
                <a:srgbClr val="FF6801"/>
              </a:buClr>
              <a:tabLst>
                <a:tab pos="112711" algn="r"/>
              </a:tabLst>
            </a:pPr>
            <a:r>
              <a:rPr lang="en-US" sz="1100" dirty="0">
                <a:solidFill>
                  <a:srgbClr val="000000"/>
                </a:solidFill>
              </a:rPr>
              <a:t>Source:  Insurance Information Institute; based on data from Conning and A.M. Best.</a:t>
            </a:r>
          </a:p>
        </p:txBody>
      </p:sp>
      <p:graphicFrame>
        <p:nvGraphicFramePr>
          <p:cNvPr id="2028548" name="Object 2"/>
          <p:cNvGraphicFramePr>
            <a:graphicFrameLocks/>
          </p:cNvGraphicFramePr>
          <p:nvPr>
            <p:extLst/>
          </p:nvPr>
        </p:nvGraphicFramePr>
        <p:xfrm>
          <a:off x="304801" y="1473200"/>
          <a:ext cx="8597900" cy="4648200"/>
        </p:xfrm>
        <a:graphic>
          <a:graphicData uri="http://schemas.openxmlformats.org/presentationml/2006/ole">
            <mc:AlternateContent xmlns:mc="http://schemas.openxmlformats.org/markup-compatibility/2006">
              <mc:Choice xmlns:v="urn:schemas-microsoft-com:vml" Requires="v">
                <p:oleObj spid="_x0000_s28168267" name="Chart" r:id="rId4" imgW="8600977" imgH="4648034" progId="MSGraph.Chart.8">
                  <p:embed followColorScheme="full"/>
                </p:oleObj>
              </mc:Choice>
              <mc:Fallback>
                <p:oleObj name="Chart" r:id="rId4" imgW="8600977" imgH="4648034" progId="MSGraph.Chart.8">
                  <p:embed followColorScheme="full"/>
                  <p:pic>
                    <p:nvPicPr>
                      <p:cNvPr id="0" name=""/>
                      <p:cNvPicPr>
                        <a:picLocks noChangeArrowheads="1"/>
                      </p:cNvPicPr>
                      <p:nvPr/>
                    </p:nvPicPr>
                    <p:blipFill>
                      <a:blip r:embed="rId5"/>
                      <a:srcRect/>
                      <a:stretch>
                        <a:fillRect/>
                      </a:stretch>
                    </p:blipFill>
                    <p:spPr bwMode="gray">
                      <a:xfrm>
                        <a:off x="304801"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2362200" y="3617914"/>
            <a:ext cx="5105400" cy="14970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Independent agents steadily lost market share from the early 1980s through the early 2000s across all P/C lines with some further erosion in the 2010s.  Direct channels include exclusive agency companies, direct marketers and direct sales (e.g., internet)</a:t>
            </a:r>
          </a:p>
        </p:txBody>
      </p:sp>
    </p:spTree>
    <p:extLst>
      <p:ext uri="{BB962C8B-B14F-4D97-AF65-F5344CB8AC3E}">
        <p14:creationId xmlns:p14="http://schemas.microsoft.com/office/powerpoint/2010/main" val="21527374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1000"/>
                                  </p:stCondLst>
                                  <p:childTnLst>
                                    <p:set>
                                      <p:cBhvr>
                                        <p:cTn id="11" dur="1" fill="hold">
                                          <p:stCondLst>
                                            <p:cond delay="0"/>
                                          </p:stCondLst>
                                        </p:cTn>
                                        <p:tgtEl>
                                          <p:spTgt spid="2028548"/>
                                        </p:tgtEl>
                                        <p:attrNameLst>
                                          <p:attrName>style.visibility</p:attrName>
                                        </p:attrNameLst>
                                      </p:cBhvr>
                                      <p:to>
                                        <p:strVal val="visible"/>
                                      </p:to>
                                    </p:set>
                                    <p:animEffect transition="in" filter="wipe(left)">
                                      <p:cBhvr>
                                        <p:cTn id="12" dur="500"/>
                                        <p:tgtEl>
                                          <p:spTgt spid="2028548"/>
                                        </p:tgtEl>
                                      </p:cBhvr>
                                    </p:animEffect>
                                  </p:childTnLst>
                                </p:cTn>
                              </p:par>
                            </p:childTnLst>
                          </p:cTn>
                        </p:par>
                        <p:par>
                          <p:cTn id="13" fill="hold">
                            <p:stCondLst>
                              <p:cond delay="1500"/>
                            </p:stCondLst>
                            <p:childTnLst>
                              <p:par>
                                <p:cTn id="14" presetID="23" presetClass="entr" presetSubtype="16" fill="hold" grpId="0" nodeType="afterEffect">
                                  <p:stCondLst>
                                    <p:cond delay="1000"/>
                                  </p:stCondLst>
                                  <p:childTnLst>
                                    <p:set>
                                      <p:cBhvr>
                                        <p:cTn id="15" dur="1" fill="hold">
                                          <p:stCondLst>
                                            <p:cond delay="0"/>
                                          </p:stCondLst>
                                        </p:cTn>
                                        <p:tgtEl>
                                          <p:spTgt spid="2028561"/>
                                        </p:tgtEl>
                                        <p:attrNameLst>
                                          <p:attrName>style.visibility</p:attrName>
                                        </p:attrNameLst>
                                      </p:cBhvr>
                                      <p:to>
                                        <p:strVal val="visible"/>
                                      </p:to>
                                    </p:set>
                                    <p:anim calcmode="lin" valueType="num">
                                      <p:cBhvr>
                                        <p:cTn id="16" dur="500" fill="hold"/>
                                        <p:tgtEl>
                                          <p:spTgt spid="2028561"/>
                                        </p:tgtEl>
                                        <p:attrNameLst>
                                          <p:attrName>ppt_w</p:attrName>
                                        </p:attrNameLst>
                                      </p:cBhvr>
                                      <p:tavLst>
                                        <p:tav tm="0">
                                          <p:val>
                                            <p:fltVal val="0"/>
                                          </p:val>
                                        </p:tav>
                                        <p:tav tm="100000">
                                          <p:val>
                                            <p:strVal val="#ppt_w"/>
                                          </p:val>
                                        </p:tav>
                                      </p:tavLst>
                                    </p:anim>
                                    <p:anim calcmode="lin" valueType="num">
                                      <p:cBhvr>
                                        <p:cTn id="17"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6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9155"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9156"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9157" name="Rectangle 110"/>
          <p:cNvSpPr>
            <a:spLocks noGrp="1" noChangeArrowheads="1"/>
          </p:cNvSpPr>
          <p:nvPr>
            <p:ph type="sldNum" sz="quarter" idx="12"/>
          </p:nvPr>
        </p:nvSpPr>
        <p:spPr>
          <a:noFill/>
        </p:spPr>
        <p:txBody>
          <a:bodyPr/>
          <a:lstStyle/>
          <a:p>
            <a:fld id="{4A5B7BA7-D788-4872-8DAE-54308796D06D}" type="slidenum">
              <a:rPr lang="en-US" smtClean="0">
                <a:solidFill>
                  <a:srgbClr val="000000"/>
                </a:solidFill>
              </a:rPr>
              <a:pPr/>
              <a:t>162</a:t>
            </a:fld>
            <a:endParaRPr lang="en-US" smtClean="0">
              <a:solidFill>
                <a:srgbClr val="000000"/>
              </a:solidFill>
            </a:endParaRPr>
          </a:p>
        </p:txBody>
      </p:sp>
      <p:sp>
        <p:nvSpPr>
          <p:cNvPr id="49158" name="Rectangle 2"/>
          <p:cNvSpPr>
            <a:spLocks noGrp="1" noChangeArrowheads="1"/>
          </p:cNvSpPr>
          <p:nvPr>
            <p:ph type="title"/>
          </p:nvPr>
        </p:nvSpPr>
        <p:spPr/>
        <p:txBody>
          <a:bodyPr/>
          <a:lstStyle/>
          <a:p>
            <a:r>
              <a:rPr lang="en-US" smtClean="0"/>
              <a:t>Commercial P/C Distribution Channels, Direct vs. Independent Agents</a:t>
            </a:r>
          </a:p>
        </p:txBody>
      </p:sp>
      <p:sp>
        <p:nvSpPr>
          <p:cNvPr id="49159" name="Rectangle 3"/>
          <p:cNvSpPr>
            <a:spLocks noChangeArrowheads="1"/>
          </p:cNvSpPr>
          <p:nvPr/>
        </p:nvSpPr>
        <p:spPr bwMode="auto">
          <a:xfrm>
            <a:off x="0" y="6567152"/>
            <a:ext cx="7569200" cy="290849"/>
          </a:xfrm>
          <a:prstGeom prst="rect">
            <a:avLst/>
          </a:prstGeom>
          <a:noFill/>
          <a:ln w="9525">
            <a:noFill/>
            <a:miter lim="800000"/>
            <a:headEnd/>
            <a:tailEnd/>
          </a:ln>
        </p:spPr>
        <p:txBody>
          <a:bodyPr lIns="365760" tIns="0" rIns="0" bIns="137160" anchor="b">
            <a:spAutoFit/>
          </a:bodyPr>
          <a:lstStyle/>
          <a:p>
            <a:pPr marL="133347" indent="-133347" eaLnBrk="0" hangingPunct="0">
              <a:lnSpc>
                <a:spcPct val="90000"/>
              </a:lnSpc>
              <a:buClr>
                <a:srgbClr val="FF6801"/>
              </a:buClr>
              <a:tabLst>
                <a:tab pos="112711"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extLst/>
          </p:nvPr>
        </p:nvGraphicFramePr>
        <p:xfrm>
          <a:off x="304801" y="1473200"/>
          <a:ext cx="8597900" cy="4648200"/>
        </p:xfrm>
        <a:graphic>
          <a:graphicData uri="http://schemas.openxmlformats.org/presentationml/2006/ole">
            <mc:AlternateContent xmlns:mc="http://schemas.openxmlformats.org/markup-compatibility/2006">
              <mc:Choice xmlns:v="urn:schemas-microsoft-com:vml" Requires="v">
                <p:oleObj spid="_x0000_s28170315" name="Chart" r:id="rId4" imgW="8600977" imgH="4648034" progId="MSGraph.Chart.8">
                  <p:embed followColorScheme="full"/>
                </p:oleObj>
              </mc:Choice>
              <mc:Fallback>
                <p:oleObj name="Chart" r:id="rId4" imgW="8600977" imgH="4648034" progId="MSGraph.Chart.8">
                  <p:embed followColorScheme="full"/>
                  <p:pic>
                    <p:nvPicPr>
                      <p:cNvPr id="0" name=""/>
                      <p:cNvPicPr>
                        <a:picLocks noChangeArrowheads="1"/>
                      </p:cNvPicPr>
                      <p:nvPr/>
                    </p:nvPicPr>
                    <p:blipFill>
                      <a:blip r:embed="rId5"/>
                      <a:srcRect/>
                      <a:stretch>
                        <a:fillRect/>
                      </a:stretch>
                    </p:blipFill>
                    <p:spPr bwMode="gray">
                      <a:xfrm>
                        <a:off x="304801"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1747839" y="3021016"/>
            <a:ext cx="4411663" cy="8477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seen only modest erosion in commercial lines market share in recent decades</a:t>
            </a:r>
          </a:p>
        </p:txBody>
      </p:sp>
    </p:spTree>
    <p:extLst>
      <p:ext uri="{BB962C8B-B14F-4D97-AF65-F5344CB8AC3E}">
        <p14:creationId xmlns:p14="http://schemas.microsoft.com/office/powerpoint/2010/main" val="8689753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1000"/>
                                  </p:stCondLst>
                                  <p:childTnLst>
                                    <p:set>
                                      <p:cBhvr>
                                        <p:cTn id="11" dur="1" fill="hold">
                                          <p:stCondLst>
                                            <p:cond delay="0"/>
                                          </p:stCondLst>
                                        </p:cTn>
                                        <p:tgtEl>
                                          <p:spTgt spid="2028548"/>
                                        </p:tgtEl>
                                        <p:attrNameLst>
                                          <p:attrName>style.visibility</p:attrName>
                                        </p:attrNameLst>
                                      </p:cBhvr>
                                      <p:to>
                                        <p:strVal val="visible"/>
                                      </p:to>
                                    </p:set>
                                    <p:animEffect transition="in" filter="wipe(left)">
                                      <p:cBhvr>
                                        <p:cTn id="12" dur="500"/>
                                        <p:tgtEl>
                                          <p:spTgt spid="2028548"/>
                                        </p:tgtEl>
                                      </p:cBhvr>
                                    </p:animEffect>
                                  </p:childTnLst>
                                </p:cTn>
                              </p:par>
                            </p:childTnLst>
                          </p:cTn>
                        </p:par>
                        <p:par>
                          <p:cTn id="13" fill="hold">
                            <p:stCondLst>
                              <p:cond delay="1500"/>
                            </p:stCondLst>
                            <p:childTnLst>
                              <p:par>
                                <p:cTn id="14" presetID="23" presetClass="entr" presetSubtype="16" fill="hold" grpId="0" nodeType="afterEffect">
                                  <p:stCondLst>
                                    <p:cond delay="1000"/>
                                  </p:stCondLst>
                                  <p:childTnLst>
                                    <p:set>
                                      <p:cBhvr>
                                        <p:cTn id="15" dur="1" fill="hold">
                                          <p:stCondLst>
                                            <p:cond delay="0"/>
                                          </p:stCondLst>
                                        </p:cTn>
                                        <p:tgtEl>
                                          <p:spTgt spid="2028561"/>
                                        </p:tgtEl>
                                        <p:attrNameLst>
                                          <p:attrName>style.visibility</p:attrName>
                                        </p:attrNameLst>
                                      </p:cBhvr>
                                      <p:to>
                                        <p:strVal val="visible"/>
                                      </p:to>
                                    </p:set>
                                    <p:anim calcmode="lin" valueType="num">
                                      <p:cBhvr>
                                        <p:cTn id="16" dur="500" fill="hold"/>
                                        <p:tgtEl>
                                          <p:spTgt spid="2028561"/>
                                        </p:tgtEl>
                                        <p:attrNameLst>
                                          <p:attrName>ppt_w</p:attrName>
                                        </p:attrNameLst>
                                      </p:cBhvr>
                                      <p:tavLst>
                                        <p:tav tm="0">
                                          <p:val>
                                            <p:fltVal val="0"/>
                                          </p:val>
                                        </p:tav>
                                        <p:tav tm="100000">
                                          <p:val>
                                            <p:strVal val="#ppt_w"/>
                                          </p:val>
                                        </p:tav>
                                      </p:tavLst>
                                    </p:anim>
                                    <p:anim calcmode="lin" valueType="num">
                                      <p:cBhvr>
                                        <p:cTn id="17"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6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131"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8132"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8133" name="Rectangle 110"/>
          <p:cNvSpPr>
            <a:spLocks noGrp="1" noChangeArrowheads="1"/>
          </p:cNvSpPr>
          <p:nvPr>
            <p:ph type="sldNum" sz="quarter" idx="12"/>
          </p:nvPr>
        </p:nvSpPr>
        <p:spPr>
          <a:noFill/>
        </p:spPr>
        <p:txBody>
          <a:bodyPr/>
          <a:lstStyle/>
          <a:p>
            <a:fld id="{18AE2F0A-C483-40D8-A084-19BBE8C6AA2C}" type="slidenum">
              <a:rPr lang="en-US" smtClean="0">
                <a:solidFill>
                  <a:srgbClr val="000000"/>
                </a:solidFill>
              </a:rPr>
              <a:pPr/>
              <a:t>163</a:t>
            </a:fld>
            <a:endParaRPr lang="en-US" smtClean="0">
              <a:solidFill>
                <a:srgbClr val="000000"/>
              </a:solidFill>
            </a:endParaRPr>
          </a:p>
        </p:txBody>
      </p:sp>
      <p:sp>
        <p:nvSpPr>
          <p:cNvPr id="48134" name="Rectangle 2"/>
          <p:cNvSpPr>
            <a:spLocks noGrp="1" noChangeArrowheads="1"/>
          </p:cNvSpPr>
          <p:nvPr>
            <p:ph type="title"/>
          </p:nvPr>
        </p:nvSpPr>
        <p:spPr/>
        <p:txBody>
          <a:bodyPr/>
          <a:lstStyle/>
          <a:p>
            <a:r>
              <a:rPr lang="en-US" smtClean="0"/>
              <a:t>Personal Lines Distribution Channels, Direct vs. Independent Agents</a:t>
            </a:r>
          </a:p>
        </p:txBody>
      </p:sp>
      <p:sp>
        <p:nvSpPr>
          <p:cNvPr id="48135" name="Rectangle 3"/>
          <p:cNvSpPr>
            <a:spLocks noChangeArrowheads="1"/>
          </p:cNvSpPr>
          <p:nvPr/>
        </p:nvSpPr>
        <p:spPr bwMode="auto">
          <a:xfrm>
            <a:off x="0" y="6567152"/>
            <a:ext cx="7569200" cy="290849"/>
          </a:xfrm>
          <a:prstGeom prst="rect">
            <a:avLst/>
          </a:prstGeom>
          <a:noFill/>
          <a:ln w="9525">
            <a:noFill/>
            <a:miter lim="800000"/>
            <a:headEnd/>
            <a:tailEnd/>
          </a:ln>
        </p:spPr>
        <p:txBody>
          <a:bodyPr lIns="365760" tIns="0" rIns="0" bIns="137160" anchor="b">
            <a:spAutoFit/>
          </a:bodyPr>
          <a:lstStyle/>
          <a:p>
            <a:pPr marL="133347" indent="-133347" eaLnBrk="0" hangingPunct="0">
              <a:lnSpc>
                <a:spcPct val="90000"/>
              </a:lnSpc>
              <a:buClr>
                <a:srgbClr val="FF6801"/>
              </a:buClr>
              <a:tabLst>
                <a:tab pos="112711"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extLst/>
          </p:nvPr>
        </p:nvGraphicFramePr>
        <p:xfrm>
          <a:off x="304801" y="1473200"/>
          <a:ext cx="8597900" cy="4648200"/>
        </p:xfrm>
        <a:graphic>
          <a:graphicData uri="http://schemas.openxmlformats.org/presentationml/2006/ole">
            <mc:AlternateContent xmlns:mc="http://schemas.openxmlformats.org/markup-compatibility/2006">
              <mc:Choice xmlns:v="urn:schemas-microsoft-com:vml" Requires="v">
                <p:oleObj spid="_x0000_s28169291" name="Chart" r:id="rId4" imgW="8600977" imgH="4648034" progId="MSGraph.Chart.8">
                  <p:embed followColorScheme="full"/>
                </p:oleObj>
              </mc:Choice>
              <mc:Fallback>
                <p:oleObj name="Chart" r:id="rId4" imgW="8600977" imgH="4648034" progId="MSGraph.Chart.8">
                  <p:embed followColorScheme="full"/>
                  <p:pic>
                    <p:nvPicPr>
                      <p:cNvPr id="0" name=""/>
                      <p:cNvPicPr>
                        <a:picLocks noChangeArrowheads="1"/>
                      </p:cNvPicPr>
                      <p:nvPr/>
                    </p:nvPicPr>
                    <p:blipFill>
                      <a:blip r:embed="rId5"/>
                      <a:srcRect/>
                      <a:stretch>
                        <a:fillRect/>
                      </a:stretch>
                    </p:blipFill>
                    <p:spPr bwMode="gray">
                      <a:xfrm>
                        <a:off x="304801"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1892300" y="4279903"/>
            <a:ext cx="5029200" cy="10001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Independent agents have lost </a:t>
            </a:r>
            <a:r>
              <a:rPr lang="en-US" sz="1600" b="1" dirty="0" smtClean="0">
                <a:solidFill>
                  <a:srgbClr val="FFFFFF"/>
                </a:solidFill>
              </a:rPr>
              <a:t>personal </a:t>
            </a:r>
            <a:r>
              <a:rPr lang="en-US" sz="1600" b="1" dirty="0">
                <a:solidFill>
                  <a:srgbClr val="FFFFFF"/>
                </a:solidFill>
              </a:rPr>
              <a:t>lines market share since the early 1970s.  Although the trend has slowed, it may be accelerating again.</a:t>
            </a:r>
          </a:p>
        </p:txBody>
      </p:sp>
    </p:spTree>
    <p:extLst>
      <p:ext uri="{BB962C8B-B14F-4D97-AF65-F5344CB8AC3E}">
        <p14:creationId xmlns:p14="http://schemas.microsoft.com/office/powerpoint/2010/main" val="15940129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1000"/>
                                  </p:stCondLst>
                                  <p:childTnLst>
                                    <p:set>
                                      <p:cBhvr>
                                        <p:cTn id="11" dur="1" fill="hold">
                                          <p:stCondLst>
                                            <p:cond delay="0"/>
                                          </p:stCondLst>
                                        </p:cTn>
                                        <p:tgtEl>
                                          <p:spTgt spid="2028548"/>
                                        </p:tgtEl>
                                        <p:attrNameLst>
                                          <p:attrName>style.visibility</p:attrName>
                                        </p:attrNameLst>
                                      </p:cBhvr>
                                      <p:to>
                                        <p:strVal val="visible"/>
                                      </p:to>
                                    </p:set>
                                    <p:animEffect transition="in" filter="wipe(left)">
                                      <p:cBhvr>
                                        <p:cTn id="12" dur="500"/>
                                        <p:tgtEl>
                                          <p:spTgt spid="2028548"/>
                                        </p:tgtEl>
                                      </p:cBhvr>
                                    </p:animEffect>
                                  </p:childTnLst>
                                </p:cTn>
                              </p:par>
                            </p:childTnLst>
                          </p:cTn>
                        </p:par>
                        <p:par>
                          <p:cTn id="13" fill="hold">
                            <p:stCondLst>
                              <p:cond delay="1500"/>
                            </p:stCondLst>
                            <p:childTnLst>
                              <p:par>
                                <p:cTn id="14" presetID="23" presetClass="entr" presetSubtype="16" fill="hold" grpId="0" nodeType="afterEffect">
                                  <p:stCondLst>
                                    <p:cond delay="1000"/>
                                  </p:stCondLst>
                                  <p:childTnLst>
                                    <p:set>
                                      <p:cBhvr>
                                        <p:cTn id="15" dur="1" fill="hold">
                                          <p:stCondLst>
                                            <p:cond delay="0"/>
                                          </p:stCondLst>
                                        </p:cTn>
                                        <p:tgtEl>
                                          <p:spTgt spid="2028561"/>
                                        </p:tgtEl>
                                        <p:attrNameLst>
                                          <p:attrName>style.visibility</p:attrName>
                                        </p:attrNameLst>
                                      </p:cBhvr>
                                      <p:to>
                                        <p:strVal val="visible"/>
                                      </p:to>
                                    </p:set>
                                    <p:anim calcmode="lin" valueType="num">
                                      <p:cBhvr>
                                        <p:cTn id="16" dur="500" fill="hold"/>
                                        <p:tgtEl>
                                          <p:spTgt spid="2028561"/>
                                        </p:tgtEl>
                                        <p:attrNameLst>
                                          <p:attrName>ppt_w</p:attrName>
                                        </p:attrNameLst>
                                      </p:cBhvr>
                                      <p:tavLst>
                                        <p:tav tm="0">
                                          <p:val>
                                            <p:fltVal val="0"/>
                                          </p:val>
                                        </p:tav>
                                        <p:tav tm="100000">
                                          <p:val>
                                            <p:strVal val="#ppt_w"/>
                                          </p:val>
                                        </p:tav>
                                      </p:tavLst>
                                    </p:anim>
                                    <p:anim calcmode="lin" valueType="num">
                                      <p:cBhvr>
                                        <p:cTn id="17"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6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164</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7" y="2125661"/>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smtClean="0">
                <a:solidFill>
                  <a:schemeClr val="bg1"/>
                </a:solidFill>
              </a:rPr>
              <a:t>DISTRIBUTION DEMOGRAPHICS </a:t>
            </a:r>
            <a:endParaRPr lang="en-US" sz="4200" b="1" dirty="0">
              <a:solidFill>
                <a:schemeClr val="bg1"/>
              </a:solidFill>
            </a:endParaRPr>
          </a:p>
        </p:txBody>
      </p:sp>
      <p:sp>
        <p:nvSpPr>
          <p:cNvPr id="2152456" name="Rectangle 8"/>
          <p:cNvSpPr>
            <a:spLocks noChangeArrowheads="1"/>
          </p:cNvSpPr>
          <p:nvPr/>
        </p:nvSpPr>
        <p:spPr bwMode="auto">
          <a:xfrm>
            <a:off x="342900" y="3629792"/>
            <a:ext cx="8372475" cy="2308324"/>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smtClean="0">
                <a:solidFill>
                  <a:srgbClr val="225A7A"/>
                </a:solidFill>
              </a:rPr>
              <a:t>Employment Among Agents and Brokers Has Recovered but Consolidation Trends Will Persist</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164</a:t>
            </a:fld>
            <a:endParaRPr lang="en-US"/>
          </a:p>
        </p:txBody>
      </p:sp>
    </p:spTree>
    <p:extLst>
      <p:ext uri="{BB962C8B-B14F-4D97-AF65-F5344CB8AC3E}">
        <p14:creationId xmlns:p14="http://schemas.microsoft.com/office/powerpoint/2010/main" val="44202324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EBAE800-A384-466F-B526-142DF32690F1}" type="slidenum">
              <a:rPr lang="en-US" altLang="en-US" sz="900"/>
              <a:pPr algn="r">
                <a:lnSpc>
                  <a:spcPct val="85000"/>
                </a:lnSpc>
                <a:spcBef>
                  <a:spcPct val="20000"/>
                </a:spcBef>
                <a:buClrTx/>
                <a:buFontTx/>
                <a:buNone/>
              </a:pPr>
              <a:t>165</a:t>
            </a:fld>
            <a:endParaRPr lang="en-US" altLang="en-US" sz="900"/>
          </a:p>
        </p:txBody>
      </p:sp>
      <p:sp>
        <p:nvSpPr>
          <p:cNvPr id="25603" name="Rectangle 7"/>
          <p:cNvSpPr>
            <a:spLocks noGrp="1" noChangeArrowheads="1"/>
          </p:cNvSpPr>
          <p:nvPr>
            <p:ph type="title" idx="4294967295"/>
          </p:nvPr>
        </p:nvSpPr>
        <p:spPr/>
        <p:txBody>
          <a:bodyPr/>
          <a:lstStyle/>
          <a:p>
            <a:r>
              <a:rPr lang="en-US" altLang="en-US" smtClean="0">
                <a:latin typeface="Arial" panose="020B0604020202020204" pitchFamily="34" charset="0"/>
              </a:rPr>
              <a:t>U.S. Employment in Insurance </a:t>
            </a:r>
            <a:br>
              <a:rPr lang="en-US" altLang="en-US" smtClean="0">
                <a:latin typeface="Arial" panose="020B0604020202020204" pitchFamily="34" charset="0"/>
              </a:rPr>
            </a:br>
            <a:r>
              <a:rPr lang="en-US" altLang="en-US" smtClean="0">
                <a:latin typeface="Arial" panose="020B0604020202020204" pitchFamily="34" charset="0"/>
              </a:rPr>
              <a:t>Agencies &amp; Brokerages: 1990–2015*</a:t>
            </a:r>
          </a:p>
        </p:txBody>
      </p:sp>
      <p:sp>
        <p:nvSpPr>
          <p:cNvPr id="25604" name="Rectangle 6"/>
          <p:cNvSpPr>
            <a:spLocks noChangeArrowheads="1"/>
          </p:cNvSpPr>
          <p:nvPr/>
        </p:nvSpPr>
        <p:spPr bwMode="black">
          <a:xfrm>
            <a:off x="165100" y="1152525"/>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Thousands</a:t>
            </a:r>
          </a:p>
        </p:txBody>
      </p:sp>
      <p:graphicFrame>
        <p:nvGraphicFramePr>
          <p:cNvPr id="25605" name="Object 8"/>
          <p:cNvGraphicFramePr>
            <a:graphicFrameLocks noChangeAspect="1"/>
          </p:cNvGraphicFramePr>
          <p:nvPr/>
        </p:nvGraphicFramePr>
        <p:xfrm>
          <a:off x="376238" y="1427163"/>
          <a:ext cx="8383587" cy="4400550"/>
        </p:xfrm>
        <a:graphic>
          <a:graphicData uri="http://schemas.openxmlformats.org/presentationml/2006/ole">
            <mc:AlternateContent xmlns:mc="http://schemas.openxmlformats.org/markup-compatibility/2006">
              <mc:Choice xmlns:v="urn:schemas-microsoft-com:vml" Requires="v">
                <p:oleObj spid="_x0000_s28180548" name="Chart" r:id="rId4" imgW="8343822" imgH="4381583" progId="MSGraph.Chart.8">
                  <p:embed followColorScheme="full"/>
                </p:oleObj>
              </mc:Choice>
              <mc:Fallback>
                <p:oleObj name="Chart" r:id="rId4" imgW="8343822" imgH="4381583" progId="MSGraph.Chart.8">
                  <p:embed followColorScheme="full"/>
                  <p:pic>
                    <p:nvPicPr>
                      <p:cNvPr id="0" name=""/>
                      <p:cNvPicPr>
                        <a:picLocks noChangeAspect="1" noChangeArrowheads="1"/>
                      </p:cNvPicPr>
                      <p:nvPr/>
                    </p:nvPicPr>
                    <p:blipFill>
                      <a:blip r:embed="rId5"/>
                      <a:srcRect/>
                      <a:stretch>
                        <a:fillRect/>
                      </a:stretch>
                    </p:blipFill>
                    <p:spPr bwMode="gray">
                      <a:xfrm>
                        <a:off x="376238" y="1427163"/>
                        <a:ext cx="8383587" cy="440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6" name="Text Box 5"/>
          <p:cNvSpPr txBox="1">
            <a:spLocks noChangeArrowheads="1"/>
          </p:cNvSpPr>
          <p:nvPr/>
        </p:nvSpPr>
        <p:spPr bwMode="auto">
          <a:xfrm>
            <a:off x="0" y="6207125"/>
            <a:ext cx="87249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*As of January 2015; not seasonally adjusted. Includes all types of insurance.</a:t>
            </a:r>
          </a:p>
          <a:p>
            <a:pPr>
              <a:lnSpc>
                <a:spcPct val="85000"/>
              </a:lnSpc>
              <a:spcBef>
                <a:spcPct val="25000"/>
              </a:spcBef>
              <a:buFont typeface="Wingdings" panose="05000000000000000000" pitchFamily="2" charset="2"/>
              <a:buNone/>
            </a:pPr>
            <a:r>
              <a:rPr lang="en-US" altLang="en-US" sz="1100"/>
              <a:t>Note: Recessions indicated by gray shaded columns.</a:t>
            </a:r>
          </a:p>
          <a:p>
            <a:pPr>
              <a:lnSpc>
                <a:spcPct val="85000"/>
              </a:lnSpc>
              <a:spcBef>
                <a:spcPct val="25000"/>
              </a:spcBef>
              <a:buFont typeface="Wingdings" panose="05000000000000000000" pitchFamily="2" charset="2"/>
              <a:buNone/>
            </a:pPr>
            <a:r>
              <a:rPr lang="en-US" altLang="en-US" sz="1100"/>
              <a:t>Sources: U.S. Bureau of Labor Statistics;  National Bureau of Economic Research (recession dates); Insurance Information Institute.</a:t>
            </a:r>
          </a:p>
        </p:txBody>
      </p:sp>
    </p:spTree>
    <p:extLst>
      <p:ext uri="{BB962C8B-B14F-4D97-AF65-F5344CB8AC3E}">
        <p14:creationId xmlns:p14="http://schemas.microsoft.com/office/powerpoint/2010/main" val="2727102637"/>
      </p:ext>
    </p:extLst>
  </p:cSld>
  <p:clrMapOvr>
    <a:masterClrMapping/>
  </p:clrMapOvr>
  <p:transition>
    <p:wipe dir="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9" y="1549402"/>
          <a:ext cx="8932863" cy="5451475"/>
        </p:xfrm>
        <a:graphic>
          <a:graphicData uri="http://schemas.openxmlformats.org/presentationml/2006/ole">
            <mc:AlternateContent xmlns:mc="http://schemas.openxmlformats.org/markup-compatibility/2006">
              <mc:Choice xmlns:v="urn:schemas-microsoft-com:vml" Requires="v">
                <p:oleObj spid="_x0000_s28175435" name="Chart" r:id="rId3" imgW="8210667" imgH="5362707" progId="MSGraph.Chart.8">
                  <p:embed followColorScheme="full"/>
                </p:oleObj>
              </mc:Choice>
              <mc:Fallback>
                <p:oleObj name="Chart" r:id="rId3" imgW="8210667" imgH="5362707" progId="MSGraph.Chart.8">
                  <p:embed followColorScheme="full"/>
                  <p:pic>
                    <p:nvPicPr>
                      <p:cNvPr id="0" name=""/>
                      <p:cNvPicPr>
                        <a:picLocks noChangeAspect="1" noChangeArrowheads="1"/>
                      </p:cNvPicPr>
                      <p:nvPr/>
                    </p:nvPicPr>
                    <p:blipFill>
                      <a:blip r:embed="rId4"/>
                      <a:srcRect/>
                      <a:stretch>
                        <a:fillRect/>
                      </a:stretch>
                    </p:blipFill>
                    <p:spPr bwMode="auto">
                      <a:xfrm>
                        <a:off x="58739" y="1549402"/>
                        <a:ext cx="8932863"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605712" cy="838200"/>
          </a:xfrm>
        </p:spPr>
        <p:txBody>
          <a:bodyPr/>
          <a:lstStyle/>
          <a:p>
            <a:r>
              <a:rPr lang="en-US" dirty="0" smtClean="0"/>
              <a:t>Agent/Broker M&amp;A Deals,</a:t>
            </a:r>
            <a:r>
              <a:rPr lang="en-US" sz="3200" dirty="0"/>
              <a:t> 2000-2014:6M</a:t>
            </a:r>
            <a:endParaRPr lang="en-US" dirty="0" smtClean="0"/>
          </a:p>
        </p:txBody>
      </p:sp>
      <p:sp>
        <p:nvSpPr>
          <p:cNvPr id="37892" name="Text Box 4"/>
          <p:cNvSpPr txBox="1">
            <a:spLocks noChangeArrowheads="1"/>
          </p:cNvSpPr>
          <p:nvPr/>
        </p:nvSpPr>
        <p:spPr bwMode="auto">
          <a:xfrm>
            <a:off x="76200" y="6538913"/>
            <a:ext cx="8763000" cy="262254"/>
          </a:xfrm>
          <a:prstGeom prst="rect">
            <a:avLst/>
          </a:prstGeom>
          <a:noFill/>
          <a:ln w="9525">
            <a:noFill/>
            <a:miter lim="800000"/>
            <a:headEnd/>
            <a:tailEnd/>
          </a:ln>
        </p:spPr>
        <p:txBody>
          <a:bodyPr lIns="92075" tIns="46039" rIns="92075" bIns="46039">
            <a:spAutoFit/>
          </a:bodyPr>
          <a:lstStyle/>
          <a:p>
            <a:r>
              <a:rPr lang="en-US" sz="1100" dirty="0"/>
              <a:t>Source: </a:t>
            </a:r>
            <a:r>
              <a:rPr lang="en-US" sz="1100" dirty="0" err="1"/>
              <a:t>Optis</a:t>
            </a:r>
            <a:r>
              <a:rPr lang="en-US" sz="1100" dirty="0"/>
              <a:t> Partners, “Agent-Broker Merger &amp; Acquisition Statistics: The New Normal?”, August 2014; Insurance Information Institute.</a:t>
            </a:r>
          </a:p>
        </p:txBody>
      </p:sp>
      <p:sp>
        <p:nvSpPr>
          <p:cNvPr id="37894" name="Text Box 3"/>
          <p:cNvSpPr txBox="1">
            <a:spLocks noChangeArrowheads="1"/>
          </p:cNvSpPr>
          <p:nvPr/>
        </p:nvSpPr>
        <p:spPr bwMode="auto">
          <a:xfrm>
            <a:off x="166690" y="1179426"/>
            <a:ext cx="5259859" cy="369976"/>
          </a:xfrm>
          <a:prstGeom prst="rect">
            <a:avLst/>
          </a:prstGeom>
          <a:noFill/>
          <a:ln w="9525">
            <a:noFill/>
            <a:miter lim="800000"/>
            <a:headEnd/>
            <a:tailEnd/>
          </a:ln>
        </p:spPr>
        <p:txBody>
          <a:bodyPr wrap="square" lIns="92075" tIns="46039" rIns="92075" bIns="46039">
            <a:spAutoFit/>
          </a:bodyPr>
          <a:lstStyle/>
          <a:p>
            <a:r>
              <a:rPr lang="en-US" b="1" dirty="0" smtClean="0">
                <a:solidFill>
                  <a:srgbClr val="225A7A"/>
                </a:solidFill>
              </a:rPr>
              <a:t>Number of Deals</a:t>
            </a:r>
            <a:endParaRPr lang="en-US" b="1" dirty="0">
              <a:solidFill>
                <a:srgbClr val="225A7A"/>
              </a:solidFill>
            </a:endParaRPr>
          </a:p>
        </p:txBody>
      </p:sp>
      <p:sp>
        <p:nvSpPr>
          <p:cNvPr id="7" name="AutoShape 13"/>
          <p:cNvSpPr>
            <a:spLocks noChangeArrowheads="1"/>
          </p:cNvSpPr>
          <p:nvPr/>
        </p:nvSpPr>
        <p:spPr bwMode="blackWhite">
          <a:xfrm>
            <a:off x="1728787" y="4514857"/>
            <a:ext cx="4511343" cy="1161213"/>
          </a:xfrm>
          <a:prstGeom prst="wedgeRectCallout">
            <a:avLst>
              <a:gd name="adj1" fmla="val 100587"/>
              <a:gd name="adj2" fmla="val -978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Agent/Broker activity is running at a record pace in 2014 with 314 deals announced through June 30.</a:t>
            </a:r>
            <a:endParaRPr lang="en-US" sz="2000" b="1" i="1" dirty="0">
              <a:solidFill>
                <a:schemeClr val="bg1"/>
              </a:solidFill>
            </a:endParaRPr>
          </a:p>
        </p:txBody>
      </p:sp>
      <p:sp>
        <p:nvSpPr>
          <p:cNvPr id="8" name="Text Box 6"/>
          <p:cNvSpPr txBox="1">
            <a:spLocks noChangeArrowheads="1"/>
          </p:cNvSpPr>
          <p:nvPr/>
        </p:nvSpPr>
        <p:spPr bwMode="blackWhite">
          <a:xfrm>
            <a:off x="1037198" y="1890627"/>
            <a:ext cx="2932347" cy="1046256"/>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The rapidly changing distribution environment is one factor driving IA consolidation</a:t>
            </a:r>
            <a:endParaRPr lang="en-US" b="1" dirty="0">
              <a:solidFill>
                <a:srgbClr val="FFFFFF"/>
              </a:solidFill>
            </a:endParaRPr>
          </a:p>
        </p:txBody>
      </p:sp>
    </p:spTree>
    <p:extLst>
      <p:ext uri="{BB962C8B-B14F-4D97-AF65-F5344CB8AC3E}">
        <p14:creationId xmlns:p14="http://schemas.microsoft.com/office/powerpoint/2010/main" val="29037671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6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167</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7" y="2125661"/>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smtClean="0">
                <a:solidFill>
                  <a:schemeClr val="bg1"/>
                </a:solidFill>
              </a:rPr>
              <a:t>“BIG DATA” </a:t>
            </a:r>
            <a:endParaRPr lang="en-US" sz="4200" b="1" dirty="0">
              <a:solidFill>
                <a:schemeClr val="bg1"/>
              </a:solidFill>
            </a:endParaRPr>
          </a:p>
        </p:txBody>
      </p:sp>
      <p:sp>
        <p:nvSpPr>
          <p:cNvPr id="2152456" name="Rectangle 8"/>
          <p:cNvSpPr>
            <a:spLocks noChangeArrowheads="1"/>
          </p:cNvSpPr>
          <p:nvPr/>
        </p:nvSpPr>
        <p:spPr bwMode="auto">
          <a:xfrm>
            <a:off x="342900" y="3629792"/>
            <a:ext cx="8372475" cy="2308324"/>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smtClean="0">
                <a:solidFill>
                  <a:srgbClr val="225A7A"/>
                </a:solidFill>
              </a:rPr>
              <a:t>More and Better Data Combined with Consumer Interactivity Are Transforming Many Industries—</a:t>
            </a:r>
            <a:r>
              <a:rPr lang="en-US" sz="4000" b="1" i="1" dirty="0" smtClean="0">
                <a:solidFill>
                  <a:srgbClr val="225A7A"/>
                </a:solidFill>
              </a:rPr>
              <a:t>Including Insurance</a:t>
            </a:r>
            <a:r>
              <a:rPr lang="en-US" sz="4000" b="1" dirty="0" smtClean="0">
                <a:solidFill>
                  <a:srgbClr val="225A7A"/>
                </a:solidFill>
              </a:rPr>
              <a:t> </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167</a:t>
            </a:fld>
            <a:endParaRPr lang="en-US"/>
          </a:p>
        </p:txBody>
      </p:sp>
    </p:spTree>
    <p:extLst>
      <p:ext uri="{BB962C8B-B14F-4D97-AF65-F5344CB8AC3E}">
        <p14:creationId xmlns:p14="http://schemas.microsoft.com/office/powerpoint/2010/main" val="371770538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168</a:t>
            </a:fld>
            <a:endParaRPr lang="en-US" smtClean="0"/>
          </a:p>
        </p:txBody>
      </p:sp>
      <p:graphicFrame>
        <p:nvGraphicFramePr>
          <p:cNvPr id="5122" name="Object 2"/>
          <p:cNvGraphicFramePr>
            <a:graphicFrameLocks/>
          </p:cNvGraphicFramePr>
          <p:nvPr>
            <p:extLst/>
          </p:nvPr>
        </p:nvGraphicFramePr>
        <p:xfrm>
          <a:off x="50800" y="1851935"/>
          <a:ext cx="8926513" cy="4676775"/>
        </p:xfrm>
        <a:graphic>
          <a:graphicData uri="http://schemas.openxmlformats.org/presentationml/2006/ole">
            <mc:AlternateContent xmlns:mc="http://schemas.openxmlformats.org/markup-compatibility/2006">
              <mc:Choice xmlns:v="urn:schemas-microsoft-com:vml" Requires="v">
                <p:oleObj spid="_x0000_s28176454" name="Chart" r:id="rId4" imgW="8724978" imgH="4562468" progId="MSGraph.Chart.8">
                  <p:embed followColorScheme="full"/>
                </p:oleObj>
              </mc:Choice>
              <mc:Fallback>
                <p:oleObj name="Chart" r:id="rId4" imgW="8724978" imgH="4562468" progId="MSGraph.Chart.8">
                  <p:embed followColorScheme="full"/>
                  <p:pic>
                    <p:nvPicPr>
                      <p:cNvPr id="0" name=""/>
                      <p:cNvPicPr>
                        <a:picLocks noChangeArrowheads="1"/>
                      </p:cNvPicPr>
                      <p:nvPr/>
                    </p:nvPicPr>
                    <p:blipFill>
                      <a:blip r:embed="rId5"/>
                      <a:srcRect/>
                      <a:stretch>
                        <a:fillRect/>
                      </a:stretch>
                    </p:blipFill>
                    <p:spPr bwMode="auto">
                      <a:xfrm>
                        <a:off x="50800" y="185193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Percentage of Carriers Using Predictive Analytics by Major P/C Line, 2013</a:t>
            </a:r>
          </a:p>
        </p:txBody>
      </p:sp>
      <p:sp>
        <p:nvSpPr>
          <p:cNvPr id="1969158" name="AutoShape 6"/>
          <p:cNvSpPr>
            <a:spLocks noChangeArrowheads="1"/>
          </p:cNvSpPr>
          <p:nvPr/>
        </p:nvSpPr>
        <p:spPr bwMode="blackWhite">
          <a:xfrm>
            <a:off x="1828489" y="1144714"/>
            <a:ext cx="2843524" cy="1755648"/>
          </a:xfrm>
          <a:prstGeom prst="wedgeRectCallout">
            <a:avLst>
              <a:gd name="adj1" fmla="val 8420"/>
              <a:gd name="adj2" fmla="val 872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Predictive analytics is more like to be used in personal lines, but commercial lines use is growing</a:t>
            </a:r>
            <a:endParaRPr lang="en-US" sz="2000" b="1" dirty="0">
              <a:solidFill>
                <a:schemeClr val="bg1"/>
              </a:solidFill>
              <a:cs typeface="+mn-cs"/>
            </a:endParaRPr>
          </a:p>
        </p:txBody>
      </p:sp>
      <p:sp>
        <p:nvSpPr>
          <p:cNvPr id="5126" name="TextBox 9"/>
          <p:cNvSpPr txBox="1">
            <a:spLocks noChangeArrowheads="1"/>
          </p:cNvSpPr>
          <p:nvPr/>
        </p:nvSpPr>
        <p:spPr bwMode="auto">
          <a:xfrm>
            <a:off x="104906" y="6370419"/>
            <a:ext cx="8412162" cy="430887"/>
          </a:xfrm>
          <a:prstGeom prst="rect">
            <a:avLst/>
          </a:prstGeom>
          <a:noFill/>
          <a:ln w="9525">
            <a:noFill/>
            <a:miter lim="800000"/>
            <a:headEnd/>
            <a:tailEnd/>
          </a:ln>
        </p:spPr>
        <p:txBody>
          <a:bodyPr>
            <a:spAutoFit/>
          </a:bodyPr>
          <a:lstStyle/>
          <a:p>
            <a:endParaRPr lang="en-US" sz="1100" dirty="0" smtClean="0"/>
          </a:p>
          <a:p>
            <a:r>
              <a:rPr lang="en-US" sz="1100" dirty="0" smtClean="0"/>
              <a:t>Source: ISO/</a:t>
            </a:r>
            <a:r>
              <a:rPr lang="en-US" sz="1100" dirty="0" err="1" smtClean="0"/>
              <a:t>Earnix</a:t>
            </a:r>
            <a:r>
              <a:rPr lang="en-US" sz="1100" dirty="0" smtClean="0"/>
              <a:t> Survey, September 2013; Insurance Information Institute.</a:t>
            </a:r>
            <a:endParaRPr lang="en-US" sz="1100" dirty="0"/>
          </a:p>
        </p:txBody>
      </p:sp>
      <p:sp>
        <p:nvSpPr>
          <p:cNvPr id="7" name="Text Box 17"/>
          <p:cNvSpPr txBox="1">
            <a:spLocks noChangeArrowheads="1"/>
          </p:cNvSpPr>
          <p:nvPr/>
        </p:nvSpPr>
        <p:spPr bwMode="auto">
          <a:xfrm>
            <a:off x="5191124" y="1262592"/>
            <a:ext cx="3633788"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latin typeface="Arial" charset="0"/>
                <a:cs typeface="Arial" charset="0"/>
              </a:rPr>
              <a:t>82% of insurers report using predicative analytics in at least one line.  18% do not use it all.</a:t>
            </a:r>
            <a:endParaRPr lang="en-US" b="1" dirty="0">
              <a:solidFill>
                <a:srgbClr val="FFFFFF"/>
              </a:solidFill>
              <a:latin typeface="Arial" charset="0"/>
              <a:cs typeface="Arial" charset="0"/>
            </a:endParaRPr>
          </a:p>
        </p:txBody>
      </p:sp>
      <p:sp>
        <p:nvSpPr>
          <p:cNvPr id="8" name="AutoShape 7"/>
          <p:cNvSpPr>
            <a:spLocks noChangeArrowheads="1"/>
          </p:cNvSpPr>
          <p:nvPr/>
        </p:nvSpPr>
        <p:spPr bwMode="blackWhite">
          <a:xfrm>
            <a:off x="5867400" y="2319892"/>
            <a:ext cx="2957512" cy="1675323"/>
          </a:xfrm>
          <a:prstGeom prst="wedgeRectCallout">
            <a:avLst>
              <a:gd name="adj1" fmla="val 25567"/>
              <a:gd name="adj2" fmla="val 475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u="sng" dirty="0" smtClean="0">
                <a:solidFill>
                  <a:srgbClr val="FFFFFF"/>
                </a:solidFill>
                <a:latin typeface="Arial" charset="0"/>
                <a:cs typeface="Arial" charset="0"/>
              </a:rPr>
              <a:t>Benefits Cited</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Drive Profitability: 85%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Reduce Risk: 55%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Grow Revenue: 52%</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Improve Op. Efficiency: 39%</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16814918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8" grpId="0" animBg="1"/>
    </p:bld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200959" y="-67329"/>
            <a:ext cx="7720013" cy="1143001"/>
          </a:xfrm>
        </p:spPr>
        <p:txBody>
          <a:bodyPr/>
          <a:lstStyle/>
          <a:p>
            <a:r>
              <a:rPr lang="en-US" dirty="0" smtClean="0"/>
              <a:t>Uses of Predictive Analytics by Function</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8F1D8FF3-5AB6-4EC6-BDC2-E6058C96F901}" type="slidenum">
              <a:rPr lang="en-US" smtClean="0"/>
              <a:pPr>
                <a:defRPr/>
              </a:pPr>
              <a:t>169</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2504" y="1637702"/>
            <a:ext cx="8906246" cy="4761455"/>
          </a:xfrm>
          <a:prstGeom prst="rect">
            <a:avLst/>
          </a:prstGeom>
        </p:spPr>
      </p:pic>
      <p:sp>
        <p:nvSpPr>
          <p:cNvPr id="9" name="AutoShape 13"/>
          <p:cNvSpPr>
            <a:spLocks noChangeArrowheads="1"/>
          </p:cNvSpPr>
          <p:nvPr/>
        </p:nvSpPr>
        <p:spPr bwMode="blackWhite">
          <a:xfrm>
            <a:off x="4595627" y="2252009"/>
            <a:ext cx="2635623" cy="1334154"/>
          </a:xfrm>
          <a:prstGeom prst="wedgeRectCallout">
            <a:avLst>
              <a:gd name="adj1" fmla="val -139176"/>
              <a:gd name="adj2" fmla="val -84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Pricing and Underwriting are the leading uses for predictive analytics</a:t>
            </a:r>
            <a:endParaRPr lang="en-US" b="1" dirty="0">
              <a:solidFill>
                <a:schemeClr val="bg1"/>
              </a:solidFill>
            </a:endParaRPr>
          </a:p>
        </p:txBody>
      </p:sp>
    </p:spTree>
    <p:extLst>
      <p:ext uri="{BB962C8B-B14F-4D97-AF65-F5344CB8AC3E}">
        <p14:creationId xmlns:p14="http://schemas.microsoft.com/office/powerpoint/2010/main" val="25920651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228600" y="223838"/>
            <a:ext cx="8178800" cy="457200"/>
          </a:xfrm>
        </p:spPr>
        <p:txBody>
          <a:bodyPr/>
          <a:lstStyle/>
          <a:p>
            <a:r>
              <a:rPr lang="en-US" altLang="en-US" dirty="0"/>
              <a:t>Distribution of Invested Assets: P/C Insurance Industry, </a:t>
            </a:r>
            <a:r>
              <a:rPr lang="en-US" altLang="en-US" dirty="0" smtClean="0"/>
              <a:t>2013</a:t>
            </a:r>
            <a:endParaRPr lang="en-US" altLang="en-US" dirty="0"/>
          </a:p>
        </p:txBody>
      </p:sp>
      <p:graphicFrame>
        <p:nvGraphicFramePr>
          <p:cNvPr id="2853891" name="Object 3"/>
          <p:cNvGraphicFramePr>
            <a:graphicFrameLocks noGrp="1" noChangeAspect="1"/>
          </p:cNvGraphicFramePr>
          <p:nvPr>
            <p:ph idx="1"/>
            <p:extLst/>
          </p:nvPr>
        </p:nvGraphicFramePr>
        <p:xfrm>
          <a:off x="-1827213" y="1641475"/>
          <a:ext cx="11347451" cy="5673725"/>
        </p:xfrm>
        <a:graphic>
          <a:graphicData uri="http://schemas.openxmlformats.org/presentationml/2006/ole">
            <mc:AlternateContent xmlns:mc="http://schemas.openxmlformats.org/markup-compatibility/2006">
              <mc:Choice xmlns:v="urn:schemas-microsoft-com:vml" Requires="v">
                <p:oleObj spid="_x0000_s28130491" name="Chart" r:id="rId3" imgW="10820504" imgH="5410145" progId="MSGraph.Chart.8">
                  <p:embed followColorScheme="full"/>
                </p:oleObj>
              </mc:Choice>
              <mc:Fallback>
                <p:oleObj name="Chart" r:id="rId3" imgW="10820504" imgH="5410145" progId="MSGraph.Chart.8">
                  <p:embed followColorScheme="full"/>
                  <p:pic>
                    <p:nvPicPr>
                      <p:cNvPr id="0" name=""/>
                      <p:cNvPicPr>
                        <a:picLocks noChangeAspect="1" noChangeArrowheads="1"/>
                      </p:cNvPicPr>
                      <p:nvPr/>
                    </p:nvPicPr>
                    <p:blipFill>
                      <a:blip r:embed="rId4"/>
                      <a:srcRect/>
                      <a:stretch>
                        <a:fillRect/>
                      </a:stretch>
                    </p:blipFill>
                    <p:spPr bwMode="auto">
                      <a:xfrm>
                        <a:off x="-1827213" y="1641475"/>
                        <a:ext cx="11347451" cy="567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3892" name="Rectangle 4"/>
          <p:cNvSpPr>
            <a:spLocks noChangeArrowheads="1"/>
          </p:cNvSpPr>
          <p:nvPr/>
        </p:nvSpPr>
        <p:spPr bwMode="auto">
          <a:xfrm>
            <a:off x="228600" y="6264275"/>
            <a:ext cx="87122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FontTx/>
              <a:buNone/>
            </a:pPr>
            <a:endParaRPr lang="en-US" altLang="en-US" sz="1400" b="1" dirty="0">
              <a:latin typeface="Arial" panose="020B0604020202020204" pitchFamily="34" charset="0"/>
            </a:endParaRPr>
          </a:p>
          <a:p>
            <a:pPr>
              <a:spcBef>
                <a:spcPct val="0"/>
              </a:spcBef>
              <a:buClrTx/>
              <a:buFontTx/>
              <a:buNone/>
            </a:pPr>
            <a:r>
              <a:rPr lang="en-US" altLang="en-US" sz="1400" b="1" dirty="0">
                <a:latin typeface="Arial" panose="020B0604020202020204" pitchFamily="34" charset="0"/>
              </a:rPr>
              <a:t>Source:  Insurance Information Institute </a:t>
            </a:r>
            <a:r>
              <a:rPr lang="en-US" altLang="en-US" sz="1400" b="1" i="1" dirty="0">
                <a:latin typeface="Arial" panose="020B0604020202020204" pitchFamily="34" charset="0"/>
              </a:rPr>
              <a:t>Fact Book </a:t>
            </a:r>
            <a:r>
              <a:rPr lang="en-US" altLang="en-US" sz="1400" b="1" i="1" dirty="0" smtClean="0">
                <a:latin typeface="Arial" panose="020B0604020202020204" pitchFamily="34" charset="0"/>
              </a:rPr>
              <a:t>2015, </a:t>
            </a:r>
            <a:r>
              <a:rPr lang="en-US" altLang="en-US" sz="1400" b="1" dirty="0">
                <a:latin typeface="Arial" panose="020B0604020202020204" pitchFamily="34" charset="0"/>
              </a:rPr>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buClrTx/>
              <a:buFontTx/>
              <a:buNone/>
            </a:pPr>
            <a:r>
              <a:rPr lang="en-US" altLang="en-US" sz="2400" dirty="0"/>
              <a:t>Total Invested Assets = $</a:t>
            </a:r>
            <a:r>
              <a:rPr lang="en-US" altLang="en-US" sz="2400" dirty="0" smtClean="0"/>
              <a:t>1.5 </a:t>
            </a:r>
            <a:r>
              <a:rPr lang="en-US" altLang="en-US" sz="2400" dirty="0"/>
              <a:t>Trillion</a:t>
            </a:r>
            <a:endParaRPr lang="en-US" altLang="en-US" sz="2400" i="1" dirty="0"/>
          </a:p>
        </p:txBody>
      </p:sp>
      <p:sp>
        <p:nvSpPr>
          <p:cNvPr id="2853895" name="Text Box 7"/>
          <p:cNvSpPr txBox="1">
            <a:spLocks noChangeArrowheads="1"/>
          </p:cNvSpPr>
          <p:nvPr/>
        </p:nvSpPr>
        <p:spPr bwMode="auto">
          <a:xfrm>
            <a:off x="3124200" y="1371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3200" b="1"/>
              <a:t>$ Billions</a:t>
            </a:r>
          </a:p>
        </p:txBody>
      </p:sp>
    </p:spTree>
    <p:extLst>
      <p:ext uri="{BB962C8B-B14F-4D97-AF65-F5344CB8AC3E}">
        <p14:creationId xmlns:p14="http://schemas.microsoft.com/office/powerpoint/2010/main" val="3662068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17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71010"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cs typeface="Arial" charset="0"/>
            </a:endParaRPr>
          </a:p>
        </p:txBody>
      </p:sp>
      <p:sp>
        <p:nvSpPr>
          <p:cNvPr id="171011"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2058649A-F651-45FA-AD1D-B9047AC6A7E0}" type="slidenum">
              <a:rPr lang="en-US" sz="900">
                <a:solidFill>
                  <a:srgbClr val="FFFFFF"/>
                </a:solidFill>
              </a:rPr>
              <a:pPr algn="r" eaLnBrk="0" fontAlgn="base" hangingPunct="0">
                <a:lnSpc>
                  <a:spcPct val="85000"/>
                </a:lnSpc>
                <a:spcBef>
                  <a:spcPct val="20000"/>
                </a:spcBef>
                <a:spcAft>
                  <a:spcPct val="0"/>
                </a:spcAft>
              </a:pPr>
              <a:t>170</a:t>
            </a:fld>
            <a:endParaRPr lang="en-US" sz="900">
              <a:solidFill>
                <a:srgbClr val="FFFFFF"/>
              </a:solidFill>
            </a:endParaRPr>
          </a:p>
        </p:txBody>
      </p:sp>
      <p:pic>
        <p:nvPicPr>
          <p:cNvPr id="171012"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609602" y="2895602"/>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a:solidFill>
                  <a:srgbClr val="FFFFFF"/>
                </a:solidFill>
              </a:rPr>
              <a:t>Usage-Based Insurance (UBI): </a:t>
            </a:r>
            <a:r>
              <a:rPr lang="en-US" sz="4200" b="1" dirty="0" err="1">
                <a:solidFill>
                  <a:srgbClr val="FFFFFF"/>
                </a:solidFill>
              </a:rPr>
              <a:t>Telematics</a:t>
            </a:r>
            <a:endParaRPr lang="en-US" sz="4200" b="1" dirty="0">
              <a:solidFill>
                <a:srgbClr val="FFFFFF"/>
              </a:solidFill>
            </a:endParaRPr>
          </a:p>
        </p:txBody>
      </p:sp>
      <p:sp>
        <p:nvSpPr>
          <p:cNvPr id="7" name="Date Placeholder 6"/>
          <p:cNvSpPr>
            <a:spLocks noGrp="1"/>
          </p:cNvSpPr>
          <p:nvPr>
            <p:ph type="dt" sz="quarter" idx="10"/>
          </p:nvPr>
        </p:nvSpPr>
        <p:spPr/>
        <p:txBody>
          <a:bodyPr/>
          <a:lstStyle/>
          <a:p>
            <a:pPr>
              <a:defRPr/>
            </a:pPr>
            <a:r>
              <a:rPr lang="en-US">
                <a:solidFill>
                  <a:srgbClr val="FFFFFF"/>
                </a:solidFill>
              </a:rPr>
              <a:t>12/01/09 - 9pm</a:t>
            </a:r>
          </a:p>
        </p:txBody>
      </p:sp>
      <p:sp>
        <p:nvSpPr>
          <p:cNvPr id="8" name="Slide Number Placeholder 7"/>
          <p:cNvSpPr>
            <a:spLocks noGrp="1"/>
          </p:cNvSpPr>
          <p:nvPr>
            <p:ph type="sldNum" sz="quarter" idx="12"/>
          </p:nvPr>
        </p:nvSpPr>
        <p:spPr/>
        <p:txBody>
          <a:bodyPr/>
          <a:lstStyle/>
          <a:p>
            <a:pPr>
              <a:defRPr/>
            </a:pPr>
            <a:fld id="{32FABBB4-94D7-4E09-B610-57F0E5686F93}" type="slidenum">
              <a:rPr lang="en-US" smtClean="0">
                <a:solidFill>
                  <a:srgbClr val="000000"/>
                </a:solidFill>
              </a:rPr>
              <a:pPr>
                <a:defRPr/>
              </a:pPr>
              <a:t>170</a:t>
            </a:fld>
            <a:endParaRPr lang="en-US">
              <a:solidFill>
                <a:srgbClr val="000000"/>
              </a:solidFill>
            </a:endParaRPr>
          </a:p>
        </p:txBody>
      </p:sp>
      <p:sp>
        <p:nvSpPr>
          <p:cNvPr id="9" name="Rectangle 7"/>
          <p:cNvSpPr>
            <a:spLocks noChangeArrowheads="1"/>
          </p:cNvSpPr>
          <p:nvPr/>
        </p:nvSpPr>
        <p:spPr bwMode="auto">
          <a:xfrm>
            <a:off x="802153" y="4630084"/>
            <a:ext cx="7588251" cy="1588127"/>
          </a:xfrm>
          <a:prstGeom prst="rect">
            <a:avLst/>
          </a:prstGeom>
          <a:noFill/>
          <a:ln w="9525" algn="ctr">
            <a:noFill/>
            <a:miter lim="800000"/>
            <a:headEnd/>
            <a:tailEnd/>
          </a:ln>
        </p:spPr>
        <p:txBody>
          <a:bodyPr lIns="45720" rIns="45720">
            <a:spAutoFit/>
          </a:bodyPr>
          <a:lstStyle/>
          <a:p>
            <a:pPr marL="292093" indent="-292093" algn="ctr" eaLnBrk="0" hangingPunct="0">
              <a:lnSpc>
                <a:spcPct val="90000"/>
              </a:lnSpc>
              <a:spcBef>
                <a:spcPct val="25000"/>
              </a:spcBef>
              <a:buClr>
                <a:schemeClr val="accent2"/>
              </a:buClr>
            </a:pPr>
            <a:r>
              <a:rPr lang="en-US" sz="3600" b="1" dirty="0">
                <a:solidFill>
                  <a:srgbClr val="225A7A"/>
                </a:solidFill>
              </a:rPr>
              <a:t>UBI Is Catching On Among Insurers and Consumers, But Is It a Transient Technology?</a:t>
            </a:r>
            <a:endParaRPr lang="en-US" sz="3600" b="1" dirty="0">
              <a:solidFill>
                <a:schemeClr val="folHlink"/>
              </a:solidFill>
            </a:endParaRPr>
          </a:p>
        </p:txBody>
      </p:sp>
    </p:spTree>
    <p:extLst>
      <p:ext uri="{BB962C8B-B14F-4D97-AF65-F5344CB8AC3E}">
        <p14:creationId xmlns:p14="http://schemas.microsoft.com/office/powerpoint/2010/main" val="36709933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barn(outVertical)">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9" grpId="0"/>
    </p:bldLst>
  </p:timing>
</p:sld>
</file>

<file path=ppt/slides/slide17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Rectangle 105"/>
          <p:cNvSpPr>
            <a:spLocks noGrp="1" noChangeArrowheads="1"/>
          </p:cNvSpPr>
          <p:nvPr>
            <p:ph type="dt" sz="half" idx="10"/>
          </p:nvPr>
        </p:nvSpPr>
        <p:spPr>
          <a:ln/>
        </p:spPr>
        <p:txBody>
          <a:bodyPr/>
          <a:lstStyle/>
          <a:p>
            <a:r>
              <a:rPr lang="en-US"/>
              <a:t>12/01/09 - 9pm</a:t>
            </a:r>
          </a:p>
        </p:txBody>
      </p:sp>
      <p:sp>
        <p:nvSpPr>
          <p:cNvPr id="5"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p>
            <a:fld id="{B5DB8D61-2919-410B-A734-32AE1671D437}" type="slidenum">
              <a:rPr lang="en-US"/>
              <a:pPr/>
              <a:t>171</a:t>
            </a:fld>
            <a:endParaRPr lang="en-US"/>
          </a:p>
        </p:txBody>
      </p:sp>
      <p:sp>
        <p:nvSpPr>
          <p:cNvPr id="1922050" name="Rectangle 2"/>
          <p:cNvSpPr>
            <a:spLocks noGrp="1" noChangeArrowheads="1"/>
          </p:cNvSpPr>
          <p:nvPr>
            <p:ph type="title"/>
          </p:nvPr>
        </p:nvSpPr>
        <p:spPr/>
        <p:txBody>
          <a:bodyPr/>
          <a:lstStyle/>
          <a:p>
            <a:r>
              <a:rPr lang="en-US" dirty="0" smtClean="0"/>
              <a:t>Driving Behavior Data Is Very Predictive</a:t>
            </a:r>
          </a:p>
        </p:txBody>
      </p:sp>
      <p:sp>
        <p:nvSpPr>
          <p:cNvPr id="1922051" name="Rectangle 3"/>
          <p:cNvSpPr>
            <a:spLocks noGrp="1" noChangeArrowheads="1"/>
          </p:cNvSpPr>
          <p:nvPr>
            <p:ph type="body" idx="1"/>
          </p:nvPr>
        </p:nvSpPr>
        <p:spPr>
          <a:xfrm>
            <a:off x="457201" y="1143003"/>
            <a:ext cx="7353300" cy="2647949"/>
          </a:xfrm>
        </p:spPr>
        <p:txBody>
          <a:bodyPr/>
          <a:lstStyle/>
          <a:p>
            <a:r>
              <a:rPr lang="en-US" sz="1800" dirty="0"/>
              <a:t>Provides significant lift above current rating plan</a:t>
            </a:r>
          </a:p>
          <a:p>
            <a:pPr lvl="1"/>
            <a:r>
              <a:rPr lang="en-US" sz="1600" dirty="0"/>
              <a:t> Early programs had discounts of up to 61% and surcharges of 9%, but most </a:t>
            </a:r>
            <a:r>
              <a:rPr lang="en-US" sz="1800" dirty="0"/>
              <a:t>companies are not giving such significant rate variation</a:t>
            </a:r>
          </a:p>
          <a:p>
            <a:pPr lvl="1"/>
            <a:r>
              <a:rPr lang="en-US" sz="1800" dirty="0"/>
              <a:t> Difference between indication and selection can help fund technology while still providing marketing effect</a:t>
            </a:r>
          </a:p>
          <a:p>
            <a:pPr lvl="1"/>
            <a:r>
              <a:rPr lang="en-US" sz="1800" dirty="0"/>
              <a:t>Must be matched with policy and claims data to develop predictive models and define lift</a:t>
            </a:r>
          </a:p>
          <a:p>
            <a:pPr lvl="1"/>
            <a:endParaRPr lang="en-US" sz="1800" b="1" dirty="0"/>
          </a:p>
        </p:txBody>
      </p:sp>
      <p:pic>
        <p:nvPicPr>
          <p:cNvPr id="1026" name="Picture 2"/>
          <p:cNvPicPr>
            <a:picLocks noChangeAspect="1" noChangeArrowheads="1"/>
          </p:cNvPicPr>
          <p:nvPr/>
        </p:nvPicPr>
        <p:blipFill>
          <a:blip r:embed="rId3" cstate="print"/>
          <a:srcRect/>
          <a:stretch>
            <a:fillRect/>
          </a:stretch>
        </p:blipFill>
        <p:spPr bwMode="auto">
          <a:xfrm>
            <a:off x="4061014" y="3267635"/>
            <a:ext cx="4912659" cy="2523716"/>
          </a:xfrm>
          <a:prstGeom prst="rect">
            <a:avLst/>
          </a:prstGeom>
          <a:noFill/>
          <a:ln w="9525">
            <a:noFill/>
            <a:miter lim="800000"/>
            <a:headEnd/>
            <a:tailEnd/>
          </a:ln>
        </p:spPr>
      </p:pic>
      <p:sp>
        <p:nvSpPr>
          <p:cNvPr id="8" name="Rectangle 6"/>
          <p:cNvSpPr>
            <a:spLocks noChangeArrowheads="1"/>
          </p:cNvSpPr>
          <p:nvPr/>
        </p:nvSpPr>
        <p:spPr bwMode="blackWhite">
          <a:xfrm>
            <a:off x="533402" y="5948086"/>
            <a:ext cx="8220075" cy="581025"/>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latin typeface="Arial" pitchFamily="34" charset="0"/>
                <a:cs typeface="Arial" pitchFamily="34" charset="0"/>
              </a:rPr>
              <a:t>Smart implementation helps justify the technology cost</a:t>
            </a:r>
            <a:endParaRPr lang="en-US" b="1" dirty="0">
              <a:solidFill>
                <a:srgbClr val="FFFFFF"/>
              </a:solidFill>
              <a:latin typeface="Arial" pitchFamily="34" charset="0"/>
              <a:cs typeface="Arial" pitchFamily="34" charset="0"/>
            </a:endParaRPr>
          </a:p>
        </p:txBody>
      </p:sp>
      <p:sp>
        <p:nvSpPr>
          <p:cNvPr id="9" name="Rectangle 3"/>
          <p:cNvSpPr>
            <a:spLocks noChangeArrowheads="1"/>
          </p:cNvSpPr>
          <p:nvPr/>
        </p:nvSpPr>
        <p:spPr bwMode="auto">
          <a:xfrm>
            <a:off x="0" y="6567152"/>
            <a:ext cx="7569200" cy="290849"/>
          </a:xfrm>
          <a:prstGeom prst="rect">
            <a:avLst/>
          </a:prstGeom>
          <a:noFill/>
          <a:ln w="9525">
            <a:noFill/>
            <a:miter lim="800000"/>
            <a:headEnd/>
            <a:tailEnd/>
          </a:ln>
        </p:spPr>
        <p:txBody>
          <a:bodyPr lIns="365760" tIns="0" rIns="0" bIns="137160" anchor="b">
            <a:spAutoFit/>
          </a:bodyPr>
          <a:lstStyle/>
          <a:p>
            <a:pPr marL="133347" indent="-133347" eaLnBrk="0" hangingPunct="0">
              <a:lnSpc>
                <a:spcPct val="90000"/>
              </a:lnSpc>
              <a:buClr>
                <a:srgbClr val="FF6801"/>
              </a:buClr>
              <a:tabLst>
                <a:tab pos="112711" algn="r"/>
              </a:tabLst>
            </a:pPr>
            <a:r>
              <a:rPr lang="en-US" sz="1100" dirty="0">
                <a:solidFill>
                  <a:srgbClr val="000000"/>
                </a:solidFill>
              </a:rPr>
              <a:t>Source:  Towers Perrin.</a:t>
            </a:r>
          </a:p>
        </p:txBody>
      </p:sp>
    </p:spTree>
    <p:extLst>
      <p:ext uri="{BB962C8B-B14F-4D97-AF65-F5344CB8AC3E}">
        <p14:creationId xmlns:p14="http://schemas.microsoft.com/office/powerpoint/2010/main" val="28006206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par>
                          <p:cTn id="17" fill="hold">
                            <p:stCondLst>
                              <p:cond delay="500"/>
                            </p:stCondLst>
                            <p:childTnLst>
                              <p:par>
                                <p:cTn id="18" presetID="23" presetClass="entr" presetSubtype="16" fill="hold" grpId="0" nodeType="afterEffect">
                                  <p:stCondLst>
                                    <p:cond delay="100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P spid="8" grpId="0" animBg="1"/>
    </p:bldLst>
  </p:timing>
</p:sld>
</file>

<file path=ppt/slides/slide1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172</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a:t>
            </a:r>
            <a:r>
              <a:rPr lang="en-US" dirty="0" err="1" smtClean="0"/>
              <a:t>Telematics</a:t>
            </a:r>
            <a:endParaRPr lang="en-US" dirty="0" smtClean="0"/>
          </a:p>
        </p:txBody>
      </p:sp>
      <p:sp>
        <p:nvSpPr>
          <p:cNvPr id="14343" name="Rectangle 3"/>
          <p:cNvSpPr>
            <a:spLocks noChangeArrowheads="1"/>
          </p:cNvSpPr>
          <p:nvPr/>
        </p:nvSpPr>
        <p:spPr bwMode="black">
          <a:xfrm>
            <a:off x="347663" y="1266826"/>
            <a:ext cx="8534400" cy="886397"/>
          </a:xfrm>
          <a:prstGeom prst="rect">
            <a:avLst/>
          </a:prstGeom>
          <a:noFill/>
          <a:ln w="9525" algn="ctr">
            <a:noFill/>
            <a:miter lim="800000"/>
            <a:headEnd/>
            <a:tailEnd/>
          </a:ln>
        </p:spPr>
        <p:txBody>
          <a:bodyPr lIns="0" tIns="0" rIns="0" bIns="0">
            <a:spAutoFit/>
          </a:bodyPr>
          <a:lstStyle/>
          <a:p>
            <a:pPr defTabSz="114297" eaLnBrk="0" hangingPunct="0">
              <a:lnSpc>
                <a:spcPct val="90000"/>
              </a:lnSpc>
              <a:spcBef>
                <a:spcPct val="20000"/>
              </a:spcBef>
            </a:pPr>
            <a:r>
              <a:rPr lang="en-US" sz="1600" b="1" dirty="0">
                <a:solidFill>
                  <a:srgbClr val="225A7A"/>
                </a:solidFill>
              </a:rPr>
              <a:t>Q. Would you be more likely to install a recording device on your car that allows your insurance company to monitor how many miles you drive, the time of day you drive and how often you make sudden stops if you could get an immediate discount on your auto insurance?</a:t>
            </a:r>
            <a:r>
              <a:rPr lang="en-US" sz="1600" b="1" baseline="30000" dirty="0">
                <a:solidFill>
                  <a:srgbClr val="225A7A"/>
                </a:solidFill>
              </a:rPr>
              <a:t>1</a:t>
            </a:r>
          </a:p>
        </p:txBody>
      </p:sp>
      <p:sp>
        <p:nvSpPr>
          <p:cNvPr id="14344" name="Rectangle 4"/>
          <p:cNvSpPr>
            <a:spLocks noChangeArrowheads="1"/>
          </p:cNvSpPr>
          <p:nvPr/>
        </p:nvSpPr>
        <p:spPr bwMode="auto">
          <a:xfrm>
            <a:off x="0" y="6203207"/>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baseline="30000" dirty="0"/>
              <a:t>1</a:t>
            </a:r>
            <a:r>
              <a:rPr lang="en-US" sz="1100" dirty="0"/>
              <a:t>Asked of those who have auto insurance.</a:t>
            </a:r>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02109" y="5312480"/>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a:solidFill>
                  <a:srgbClr val="FFFFFF"/>
                </a:solidFill>
              </a:rPr>
              <a:t>Support for </a:t>
            </a:r>
            <a:r>
              <a:rPr lang="en-US" sz="2000" b="1" dirty="0" err="1">
                <a:solidFill>
                  <a:srgbClr val="FFFFFF"/>
                </a:solidFill>
              </a:rPr>
              <a:t>telematics</a:t>
            </a:r>
            <a:r>
              <a:rPr lang="en-US" sz="2000" b="1" dirty="0">
                <a:solidFill>
                  <a:srgbClr val="FFFFFF"/>
                </a:solidFill>
              </a:rPr>
              <a:t> device is highest among youngest age group and declines among older people.</a:t>
            </a:r>
          </a:p>
        </p:txBody>
      </p:sp>
      <p:graphicFrame>
        <p:nvGraphicFramePr>
          <p:cNvPr id="82947" name="Object 2"/>
          <p:cNvGraphicFramePr>
            <a:graphicFrameLocks noChangeAspect="1"/>
          </p:cNvGraphicFramePr>
          <p:nvPr/>
        </p:nvGraphicFramePr>
        <p:xfrm>
          <a:off x="3" y="2137148"/>
          <a:ext cx="9153525" cy="3099907"/>
        </p:xfrm>
        <a:graphic>
          <a:graphicData uri="http://schemas.openxmlformats.org/presentationml/2006/ole">
            <mc:AlternateContent xmlns:mc="http://schemas.openxmlformats.org/markup-compatibility/2006">
              <mc:Choice xmlns:v="urn:schemas-microsoft-com:vml" Requires="v">
                <p:oleObj spid="_x0000_s28177478" name="Chart" r:id="rId4" imgW="8467823" imgH="3552970" progId="MSGraph.Chart.8">
                  <p:embed followColorScheme="full"/>
                </p:oleObj>
              </mc:Choice>
              <mc:Fallback>
                <p:oleObj name="Chart" r:id="rId4" imgW="8467823" imgH="3552970" progId="MSGraph.Chart.8">
                  <p:embed followColorScheme="full"/>
                  <p:pic>
                    <p:nvPicPr>
                      <p:cNvPr id="0" name=""/>
                      <p:cNvPicPr>
                        <a:picLocks noChangeAspect="1" noChangeArrowheads="1"/>
                      </p:cNvPicPr>
                      <p:nvPr/>
                    </p:nvPicPr>
                    <p:blipFill>
                      <a:blip r:embed="rId5"/>
                      <a:srcRect/>
                      <a:stretch>
                        <a:fillRect/>
                      </a:stretch>
                    </p:blipFill>
                    <p:spPr bwMode="gray">
                      <a:xfrm>
                        <a:off x="3" y="2137148"/>
                        <a:ext cx="9153525" cy="30999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53717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173</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474693" y="1971678"/>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800" b="1" dirty="0">
                <a:solidFill>
                  <a:srgbClr val="FFFFFF"/>
                </a:solidFill>
              </a:rPr>
              <a:t>Autonomous/Driverless Vehicles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173</a:t>
            </a:fld>
            <a:endParaRPr lang="en-US"/>
          </a:p>
        </p:txBody>
      </p:sp>
      <p:sp>
        <p:nvSpPr>
          <p:cNvPr id="10" name="Rectangle 8"/>
          <p:cNvSpPr>
            <a:spLocks noChangeArrowheads="1"/>
          </p:cNvSpPr>
          <p:nvPr/>
        </p:nvSpPr>
        <p:spPr bwMode="auto">
          <a:xfrm>
            <a:off x="434715" y="4334259"/>
            <a:ext cx="8299719" cy="2086725"/>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rgbClr val="FF6801"/>
              </a:buClr>
            </a:pPr>
            <a:r>
              <a:rPr lang="en-US" sz="3600" b="1" dirty="0">
                <a:solidFill>
                  <a:srgbClr val="225A7A"/>
                </a:solidFill>
              </a:rPr>
              <a:t>Rapid Technological Innovations in Motor Vehicle Engineering Are Likely to Transform Auto Insurance and Product Liability Markets</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91250" y="100014"/>
            <a:ext cx="2857500" cy="1724025"/>
          </a:xfrm>
          <a:prstGeom prst="rect">
            <a:avLst/>
          </a:prstGeom>
        </p:spPr>
      </p:pic>
    </p:spTree>
    <p:extLst>
      <p:ext uri="{BB962C8B-B14F-4D97-AF65-F5344CB8AC3E}">
        <p14:creationId xmlns:p14="http://schemas.microsoft.com/office/powerpoint/2010/main" val="366629040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7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174</a:t>
            </a:fld>
            <a:endParaRPr lang="en-US" smtClean="0"/>
          </a:p>
        </p:txBody>
      </p:sp>
      <p:sp>
        <p:nvSpPr>
          <p:cNvPr id="82949" name="Rectangle 2"/>
          <p:cNvSpPr>
            <a:spLocks noGrp="1" noChangeArrowheads="1"/>
          </p:cNvSpPr>
          <p:nvPr>
            <p:ph type="title"/>
          </p:nvPr>
        </p:nvSpPr>
        <p:spPr>
          <a:xfrm>
            <a:off x="106730" y="90491"/>
            <a:ext cx="7665679" cy="860425"/>
          </a:xfrm>
        </p:spPr>
        <p:txBody>
          <a:bodyPr/>
          <a:lstStyle/>
          <a:p>
            <a:r>
              <a:rPr lang="en-US" dirty="0" smtClean="0"/>
              <a:t>Likely Impacts of Successful, Incremental Autonomous Vehicle Technologies</a:t>
            </a:r>
            <a:endParaRPr lang="en-US" i="1" dirty="0" smtClean="0"/>
          </a:p>
        </p:txBody>
      </p:sp>
      <p:sp>
        <p:nvSpPr>
          <p:cNvPr id="1922051" name="Rectangle 3"/>
          <p:cNvSpPr>
            <a:spLocks noGrp="1" noChangeArrowheads="1"/>
          </p:cNvSpPr>
          <p:nvPr>
            <p:ph type="body" idx="1"/>
          </p:nvPr>
        </p:nvSpPr>
        <p:spPr>
          <a:xfrm>
            <a:off x="194875" y="1024900"/>
            <a:ext cx="8712913" cy="5448301"/>
          </a:xfrm>
        </p:spPr>
        <p:txBody>
          <a:bodyPr/>
          <a:lstStyle/>
          <a:p>
            <a:pPr>
              <a:lnSpc>
                <a:spcPts val="2300"/>
              </a:lnSpc>
            </a:pPr>
            <a:r>
              <a:rPr lang="en-US" sz="2000" b="1" dirty="0"/>
              <a:t>Proven Collision Avoidance Technologies Will Likely Become Standard as Major Manufacturers, Google Set 2020-2025 Timeframes for Fully Autonomous </a:t>
            </a:r>
          </a:p>
          <a:p>
            <a:pPr>
              <a:lnSpc>
                <a:spcPts val="2300"/>
              </a:lnSpc>
            </a:pPr>
            <a:r>
              <a:rPr lang="en-US" sz="2000" b="1" dirty="0"/>
              <a:t>Auto Accident Frequency Will Fall, Possibly Substantially as Share of Cars with New Technology Grows (~20-yrs.)</a:t>
            </a:r>
          </a:p>
          <a:p>
            <a:pPr lvl="1">
              <a:lnSpc>
                <a:spcPts val="2300"/>
              </a:lnSpc>
            </a:pPr>
            <a:r>
              <a:rPr lang="en-US" sz="1800" b="1" dirty="0"/>
              <a:t>Collision, BI, PIP claims should fall</a:t>
            </a:r>
          </a:p>
          <a:p>
            <a:pPr lvl="1">
              <a:lnSpc>
                <a:spcPts val="2300"/>
              </a:lnSpc>
            </a:pPr>
            <a:r>
              <a:rPr lang="en-US" sz="1800" b="1" dirty="0"/>
              <a:t>Less litigation (due to fewer claims and “black box” technologies)</a:t>
            </a:r>
            <a:endParaRPr lang="en-US" sz="2000" b="1" dirty="0"/>
          </a:p>
          <a:p>
            <a:pPr>
              <a:lnSpc>
                <a:spcPts val="2300"/>
              </a:lnSpc>
            </a:pPr>
            <a:r>
              <a:rPr lang="en-US" sz="2000" b="1" dirty="0"/>
              <a:t>Historical Analogies to Aviation and Marine Insurance </a:t>
            </a:r>
          </a:p>
          <a:p>
            <a:pPr lvl="1">
              <a:lnSpc>
                <a:spcPts val="2300"/>
              </a:lnSpc>
            </a:pPr>
            <a:r>
              <a:rPr lang="en-US" sz="1800" b="1" dirty="0"/>
              <a:t>Both saw technology radically reduce claim frequency</a:t>
            </a:r>
          </a:p>
          <a:p>
            <a:pPr>
              <a:lnSpc>
                <a:spcPts val="2300"/>
              </a:lnSpc>
            </a:pPr>
            <a:r>
              <a:rPr lang="en-US" sz="2000" b="1" dirty="0"/>
              <a:t>Potential “Leapfrog” Technology Over Usage-Based Insurance (UBI) Technologies Currently Available</a:t>
            </a:r>
          </a:p>
          <a:p>
            <a:pPr>
              <a:lnSpc>
                <a:spcPts val="2300"/>
              </a:lnSpc>
            </a:pPr>
            <a:r>
              <a:rPr lang="en-US" sz="2000" b="1" dirty="0"/>
              <a:t>Insurance Price Will Be a Major Factor in Adoption Rate</a:t>
            </a:r>
          </a:p>
          <a:p>
            <a:pPr lvl="1">
              <a:lnSpc>
                <a:spcPts val="2300"/>
              </a:lnSpc>
            </a:pPr>
            <a:r>
              <a:rPr lang="en-US" sz="1800" b="1" dirty="0"/>
              <a:t>90% would consider an autonomous car if premium is 80% lower*</a:t>
            </a:r>
          </a:p>
        </p:txBody>
      </p:sp>
      <p:sp>
        <p:nvSpPr>
          <p:cNvPr id="7" name="Rectangle 3"/>
          <p:cNvSpPr>
            <a:spLocks noChangeArrowheads="1"/>
          </p:cNvSpPr>
          <p:nvPr/>
        </p:nvSpPr>
        <p:spPr bwMode="auto">
          <a:xfrm>
            <a:off x="-162228" y="6434409"/>
            <a:ext cx="8863781"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a:p>
          <a:p>
            <a:pPr eaLnBrk="0" hangingPunct="0">
              <a:lnSpc>
                <a:spcPct val="85000"/>
              </a:lnSpc>
              <a:spcBef>
                <a:spcPct val="25000"/>
              </a:spcBef>
              <a:buClr>
                <a:schemeClr val="accent2"/>
              </a:buClr>
              <a:buFont typeface="Wingdings" pitchFamily="2" charset="2"/>
              <a:buNone/>
            </a:pPr>
            <a:r>
              <a:rPr lang="en-US" sz="1000" dirty="0"/>
              <a:t>*</a:t>
            </a:r>
            <a:r>
              <a:rPr lang="en-US" sz="1000" dirty="0" err="1"/>
              <a:t>CarInsurance.com</a:t>
            </a:r>
            <a:r>
              <a:rPr lang="en-US" sz="1000" dirty="0"/>
              <a:t> survey </a:t>
            </a:r>
            <a:r>
              <a:rPr lang="en-US" sz="1000" dirty="0">
                <a:hlinkClick r:id="rId3"/>
              </a:rPr>
              <a:t>http://www.carinsurance.com/Articles/autonomous-cars-ready.aspx</a:t>
            </a:r>
            <a:r>
              <a:rPr lang="en-US" sz="1000" dirty="0"/>
              <a:t>, Nov. 2013. </a:t>
            </a:r>
          </a:p>
        </p:txBody>
      </p:sp>
    </p:spTree>
    <p:extLst>
      <p:ext uri="{BB962C8B-B14F-4D97-AF65-F5344CB8AC3E}">
        <p14:creationId xmlns:p14="http://schemas.microsoft.com/office/powerpoint/2010/main" val="26895679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175</a:t>
            </a:fld>
            <a:endParaRPr lang="en-US" dirty="0" smtClean="0"/>
          </a:p>
        </p:txBody>
      </p:sp>
      <p:sp>
        <p:nvSpPr>
          <p:cNvPr id="82949" name="Rectangle 2"/>
          <p:cNvSpPr>
            <a:spLocks noGrp="1" noChangeArrowheads="1"/>
          </p:cNvSpPr>
          <p:nvPr>
            <p:ph type="title"/>
          </p:nvPr>
        </p:nvSpPr>
        <p:spPr/>
        <p:txBody>
          <a:bodyPr/>
          <a:lstStyle/>
          <a:p>
            <a:r>
              <a:rPr lang="en-US" dirty="0" smtClean="0"/>
              <a:t>Projected Sales of Partially and Fully Autonomous Vehicles through 2035</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3393" y="1376270"/>
            <a:ext cx="4560095" cy="5104773"/>
          </a:xfrm>
          <a:prstGeom prst="rect">
            <a:avLst/>
          </a:prstGeom>
        </p:spPr>
      </p:pic>
      <p:sp>
        <p:nvSpPr>
          <p:cNvPr id="7" name="AutoShape 14"/>
          <p:cNvSpPr>
            <a:spLocks noChangeArrowheads="1"/>
          </p:cNvSpPr>
          <p:nvPr/>
        </p:nvSpPr>
        <p:spPr bwMode="blackWhite">
          <a:xfrm>
            <a:off x="5897513" y="2530321"/>
            <a:ext cx="2703562" cy="2298853"/>
          </a:xfrm>
          <a:prstGeom prst="wedgeRectCallout">
            <a:avLst>
              <a:gd name="adj1" fmla="val -110896"/>
              <a:gd name="adj2" fmla="val 12230"/>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By 2035, it is estimated that 25% of new vehicle sales could be fully autonomous models</a:t>
            </a:r>
            <a:endParaRPr lang="en-US" sz="2000" b="1" dirty="0">
              <a:solidFill>
                <a:schemeClr val="bg1"/>
              </a:solidFill>
            </a:endParaRP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a:t>
            </a:r>
            <a:r>
              <a:rPr lang="en-US" sz="1100" dirty="0" smtClean="0"/>
              <a:t>Boston Consulting Group.</a:t>
            </a:r>
            <a:endParaRPr lang="en-US" sz="1100" dirty="0"/>
          </a:p>
        </p:txBody>
      </p:sp>
    </p:spTree>
    <p:extLst>
      <p:ext uri="{BB962C8B-B14F-4D97-AF65-F5344CB8AC3E}">
        <p14:creationId xmlns:p14="http://schemas.microsoft.com/office/powerpoint/2010/main" val="10995357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7"/>
            <a:ext cx="7772400" cy="719139"/>
          </a:xfrm>
        </p:spPr>
        <p:txBody>
          <a:bodyPr/>
          <a:lstStyle/>
          <a:p>
            <a:pPr>
              <a:defRPr/>
            </a:pPr>
            <a:r>
              <a:rPr lang="en-US" kern="1200" dirty="0" smtClean="0">
                <a:solidFill>
                  <a:srgbClr val="28688C"/>
                </a:solidFill>
                <a:latin typeface="Arial"/>
                <a:ea typeface="Arial Unicode MS"/>
                <a:cs typeface="Arial"/>
              </a:rPr>
              <a:t>Impact of Forward Collision Warning    With and Without Auto Brake</a:t>
            </a:r>
            <a:endParaRPr lang="en-US" dirty="0">
              <a:solidFill>
                <a:srgbClr val="28688C"/>
              </a:solidFill>
            </a:endParaRPr>
          </a:p>
        </p:txBody>
      </p:sp>
      <p:sp>
        <p:nvSpPr>
          <p:cNvPr id="12" name="TextBox 11"/>
          <p:cNvSpPr txBox="1"/>
          <p:nvPr/>
        </p:nvSpPr>
        <p:spPr>
          <a:xfrm>
            <a:off x="8415339" y="6551616"/>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rPr>
              <a:pPr algn="r" fontAlgn="base">
                <a:spcBef>
                  <a:spcPct val="0"/>
                </a:spcBef>
                <a:spcAft>
                  <a:spcPct val="0"/>
                </a:spcAft>
                <a:defRPr/>
              </a:pPr>
              <a:t>176</a:t>
            </a:fld>
            <a:endParaRPr lang="en-US" sz="1000" dirty="0">
              <a:solidFill>
                <a:srgbClr val="000000">
                  <a:lumMod val="75000"/>
                </a:srgbClr>
              </a:solidFill>
            </a:endParaRPr>
          </a:p>
        </p:txBody>
      </p:sp>
      <p:sp>
        <p:nvSpPr>
          <p:cNvPr id="15" name="Rectangle 3"/>
          <p:cNvSpPr>
            <a:spLocks noChangeArrowheads="1"/>
          </p:cNvSpPr>
          <p:nvPr/>
        </p:nvSpPr>
        <p:spPr bwMode="auto">
          <a:xfrm>
            <a:off x="-162228" y="6288616"/>
            <a:ext cx="8863781" cy="569387"/>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a:p>
          <a:p>
            <a:pPr eaLnBrk="0" hangingPunct="0">
              <a:lnSpc>
                <a:spcPct val="85000"/>
              </a:lnSpc>
              <a:spcBef>
                <a:spcPct val="25000"/>
              </a:spcBef>
              <a:buClr>
                <a:schemeClr val="accent2"/>
              </a:buClr>
              <a:buFont typeface="Wingdings" pitchFamily="2" charset="2"/>
              <a:buNone/>
            </a:pPr>
            <a:r>
              <a:rPr lang="en-US" sz="1000" dirty="0"/>
              <a:t>Source: Highway Loss Data Institute and Insurance Institute for Highway Safety presentation by Matthew Moore, </a:t>
            </a:r>
            <a:r>
              <a:rPr lang="en-US" sz="1000" i="1" dirty="0"/>
              <a:t>Measuring Crash Avoidance System Effectiveness with Insurance Data,”</a:t>
            </a:r>
            <a:r>
              <a:rPr lang="en-US" sz="1000" dirty="0"/>
              <a:t> January </a:t>
            </a:r>
            <a:r>
              <a:rPr lang="en-US" sz="1000" dirty="0" smtClean="0"/>
              <a:t>30, </a:t>
            </a:r>
            <a:r>
              <a:rPr lang="en-US" sz="1000" dirty="0"/>
              <a:t>2013; Insurance Information Institute.</a:t>
            </a:r>
          </a:p>
        </p:txBody>
      </p:sp>
      <p:sp>
        <p:nvSpPr>
          <p:cNvPr id="8" name="Rectangle 3"/>
          <p:cNvSpPr>
            <a:spLocks noChangeArrowheads="1"/>
          </p:cNvSpPr>
          <p:nvPr/>
        </p:nvSpPr>
        <p:spPr bwMode="black">
          <a:xfrm>
            <a:off x="89943" y="1728403"/>
            <a:ext cx="1723871" cy="1384995"/>
          </a:xfrm>
          <a:prstGeom prst="rect">
            <a:avLst/>
          </a:prstGeom>
          <a:noFill/>
          <a:ln w="9525" algn="ctr">
            <a:noFill/>
            <a:miter lim="800000"/>
            <a:headEnd/>
            <a:tailEnd/>
          </a:ln>
        </p:spPr>
        <p:txBody>
          <a:bodyPr wrap="square" lIns="0" tIns="0" rIns="0" bIns="0">
            <a:spAutoFit/>
          </a:bodyPr>
          <a:lstStyle/>
          <a:p>
            <a:pPr algn="ctr" defTabSz="114297" eaLnBrk="0" hangingPunct="0">
              <a:lnSpc>
                <a:spcPct val="90000"/>
              </a:lnSpc>
              <a:spcBef>
                <a:spcPct val="20000"/>
              </a:spcBef>
            </a:pPr>
            <a:r>
              <a:rPr lang="en-US" sz="2000" b="1" dirty="0">
                <a:solidFill>
                  <a:srgbClr val="225A7A"/>
                </a:solidFill>
              </a:rPr>
              <a:t>Property Damage Liability Claim Frequency by Manufacturer</a:t>
            </a:r>
          </a:p>
        </p:txBody>
      </p:sp>
      <p:pic>
        <p:nvPicPr>
          <p:cNvPr id="4740098" name="Picture 2"/>
          <p:cNvPicPr>
            <a:picLocks noChangeAspect="1" noChangeArrowheads="1"/>
          </p:cNvPicPr>
          <p:nvPr/>
        </p:nvPicPr>
        <p:blipFill>
          <a:blip r:embed="rId3" cstate="print"/>
          <a:srcRect/>
          <a:stretch>
            <a:fillRect/>
          </a:stretch>
        </p:blipFill>
        <p:spPr bwMode="auto">
          <a:xfrm>
            <a:off x="1828799" y="1319136"/>
            <a:ext cx="5395623" cy="2653259"/>
          </a:xfrm>
          <a:prstGeom prst="rect">
            <a:avLst/>
          </a:prstGeom>
          <a:noFill/>
          <a:ln w="9525">
            <a:noFill/>
            <a:miter lim="800000"/>
            <a:headEnd/>
            <a:tailEnd/>
          </a:ln>
        </p:spPr>
      </p:pic>
      <p:pic>
        <p:nvPicPr>
          <p:cNvPr id="4740099" name="Picture 3"/>
          <p:cNvPicPr>
            <a:picLocks noChangeAspect="1" noChangeArrowheads="1"/>
          </p:cNvPicPr>
          <p:nvPr/>
        </p:nvPicPr>
        <p:blipFill>
          <a:blip r:embed="rId4" cstate="print"/>
          <a:srcRect/>
          <a:stretch>
            <a:fillRect/>
          </a:stretch>
        </p:blipFill>
        <p:spPr bwMode="auto">
          <a:xfrm>
            <a:off x="1843790" y="3918903"/>
            <a:ext cx="5231567" cy="2438647"/>
          </a:xfrm>
          <a:prstGeom prst="rect">
            <a:avLst/>
          </a:prstGeom>
          <a:noFill/>
          <a:ln w="9525">
            <a:noFill/>
            <a:miter lim="800000"/>
            <a:headEnd/>
            <a:tailEnd/>
          </a:ln>
        </p:spPr>
      </p:pic>
      <p:sp>
        <p:nvSpPr>
          <p:cNvPr id="11" name="Rectangle 3"/>
          <p:cNvSpPr>
            <a:spLocks noChangeArrowheads="1"/>
          </p:cNvSpPr>
          <p:nvPr/>
        </p:nvSpPr>
        <p:spPr bwMode="black">
          <a:xfrm>
            <a:off x="74954" y="4294218"/>
            <a:ext cx="1723871" cy="1107996"/>
          </a:xfrm>
          <a:prstGeom prst="rect">
            <a:avLst/>
          </a:prstGeom>
          <a:noFill/>
          <a:ln w="9525" algn="ctr">
            <a:noFill/>
            <a:miter lim="800000"/>
            <a:headEnd/>
            <a:tailEnd/>
          </a:ln>
        </p:spPr>
        <p:txBody>
          <a:bodyPr wrap="square" lIns="0" tIns="0" rIns="0" bIns="0">
            <a:spAutoFit/>
          </a:bodyPr>
          <a:lstStyle/>
          <a:p>
            <a:pPr algn="ctr" defTabSz="114297" eaLnBrk="0" hangingPunct="0">
              <a:lnSpc>
                <a:spcPct val="90000"/>
              </a:lnSpc>
              <a:spcBef>
                <a:spcPct val="20000"/>
              </a:spcBef>
            </a:pPr>
            <a:r>
              <a:rPr lang="en-US" sz="2000" b="1" dirty="0">
                <a:solidFill>
                  <a:srgbClr val="225A7A"/>
                </a:solidFill>
              </a:rPr>
              <a:t>Collision Claim Frequency by Manufacturer</a:t>
            </a:r>
          </a:p>
        </p:txBody>
      </p:sp>
      <p:sp>
        <p:nvSpPr>
          <p:cNvPr id="13" name="AutoShape 7"/>
          <p:cNvSpPr>
            <a:spLocks noChangeArrowheads="1"/>
          </p:cNvSpPr>
          <p:nvPr/>
        </p:nvSpPr>
        <p:spPr bwMode="blackWhite">
          <a:xfrm>
            <a:off x="5501391" y="1094282"/>
            <a:ext cx="3407360" cy="1289155"/>
          </a:xfrm>
          <a:prstGeom prst="wedgeRectCallout">
            <a:avLst>
              <a:gd name="adj1" fmla="val -102943"/>
              <a:gd name="adj2" fmla="val 479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Forward collision warning systems have a material impact on PD liability claim frequency, especially when paired with auto braking </a:t>
            </a:r>
            <a:endParaRPr lang="en-US" b="1" dirty="0">
              <a:solidFill>
                <a:srgbClr val="FFFFFF"/>
              </a:solidFill>
              <a:latin typeface="Arial" pitchFamily="34" charset="0"/>
              <a:cs typeface="Arial" pitchFamily="34" charset="0"/>
            </a:endParaRPr>
          </a:p>
        </p:txBody>
      </p:sp>
      <p:sp>
        <p:nvSpPr>
          <p:cNvPr id="14" name="AutoShape 7"/>
          <p:cNvSpPr>
            <a:spLocks noChangeArrowheads="1"/>
          </p:cNvSpPr>
          <p:nvPr/>
        </p:nvSpPr>
        <p:spPr bwMode="blackWhite">
          <a:xfrm>
            <a:off x="7285225" y="4182257"/>
            <a:ext cx="1753849" cy="1079292"/>
          </a:xfrm>
          <a:prstGeom prst="wedgeRectCallout">
            <a:avLst>
              <a:gd name="adj1" fmla="val -70983"/>
              <a:gd name="adj2" fmla="val 202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Collision frequency falls as well</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9070698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autoUpdateAnimBg="0"/>
    </p:bldLst>
  </p:timing>
</p:sld>
</file>

<file path=ppt/slides/slide1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7"/>
            <a:ext cx="7772400" cy="719139"/>
          </a:xfrm>
        </p:spPr>
        <p:txBody>
          <a:bodyPr/>
          <a:lstStyle/>
          <a:p>
            <a:pPr>
              <a:defRPr/>
            </a:pPr>
            <a:r>
              <a:rPr lang="en-US" kern="1200" dirty="0" smtClean="0">
                <a:solidFill>
                  <a:srgbClr val="28688C"/>
                </a:solidFill>
                <a:latin typeface="Arial"/>
                <a:ea typeface="Arial Unicode MS"/>
                <a:cs typeface="Arial"/>
              </a:rPr>
              <a:t>Enhanced Vehicle and Road Safety Have Made Driving Much Safer</a:t>
            </a:r>
            <a:endParaRPr lang="en-US" dirty="0">
              <a:solidFill>
                <a:srgbClr val="28688C"/>
              </a:solidFill>
            </a:endParaRPr>
          </a:p>
        </p:txBody>
      </p:sp>
      <p:sp>
        <p:nvSpPr>
          <p:cNvPr id="12" name="TextBox 11"/>
          <p:cNvSpPr txBox="1"/>
          <p:nvPr/>
        </p:nvSpPr>
        <p:spPr>
          <a:xfrm>
            <a:off x="8415339" y="6551616"/>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rPr>
              <a:pPr algn="r" fontAlgn="base">
                <a:spcBef>
                  <a:spcPct val="0"/>
                </a:spcBef>
                <a:spcAft>
                  <a:spcPct val="0"/>
                </a:spcAft>
                <a:defRPr/>
              </a:pPr>
              <a:t>177</a:t>
            </a:fld>
            <a:endParaRPr lang="en-US" sz="1000" dirty="0">
              <a:solidFill>
                <a:srgbClr val="000000">
                  <a:lumMod val="75000"/>
                </a:srgbClr>
              </a:solidFill>
            </a:endParaRPr>
          </a:p>
        </p:txBody>
      </p:sp>
      <p:pic>
        <p:nvPicPr>
          <p:cNvPr id="25274370" name="Picture 2"/>
          <p:cNvPicPr>
            <a:picLocks noChangeAspect="1" noChangeArrowheads="1"/>
          </p:cNvPicPr>
          <p:nvPr/>
        </p:nvPicPr>
        <p:blipFill>
          <a:blip r:embed="rId3" cstate="print"/>
          <a:srcRect/>
          <a:stretch>
            <a:fillRect/>
          </a:stretch>
        </p:blipFill>
        <p:spPr bwMode="auto">
          <a:xfrm>
            <a:off x="176982" y="1226064"/>
            <a:ext cx="8642555" cy="5128496"/>
          </a:xfrm>
          <a:prstGeom prst="rect">
            <a:avLst/>
          </a:prstGeom>
          <a:noFill/>
          <a:ln w="9525">
            <a:noFill/>
            <a:miter lim="800000"/>
            <a:headEnd/>
            <a:tailEnd/>
          </a:ln>
        </p:spPr>
      </p:pic>
      <p:sp>
        <p:nvSpPr>
          <p:cNvPr id="10" name="AutoShape 7"/>
          <p:cNvSpPr>
            <a:spLocks noChangeArrowheads="1"/>
          </p:cNvSpPr>
          <p:nvPr/>
        </p:nvSpPr>
        <p:spPr bwMode="blackWhite">
          <a:xfrm>
            <a:off x="6238566" y="1430596"/>
            <a:ext cx="2625217" cy="836717"/>
          </a:xfrm>
          <a:prstGeom prst="wedgeRectCallout">
            <a:avLst>
              <a:gd name="adj1" fmla="val 718"/>
              <a:gd name="adj2" fmla="val 2358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Crash deaths are down 40% since the early 1970s</a:t>
            </a:r>
            <a:endParaRPr lang="en-US" b="1" dirty="0">
              <a:solidFill>
                <a:srgbClr val="FFFFFF"/>
              </a:solidFill>
              <a:latin typeface="Arial" pitchFamily="34" charset="0"/>
              <a:cs typeface="Arial" pitchFamily="34" charset="0"/>
            </a:endParaRPr>
          </a:p>
        </p:txBody>
      </p:sp>
      <p:sp>
        <p:nvSpPr>
          <p:cNvPr id="15" name="Rectangle 3"/>
          <p:cNvSpPr>
            <a:spLocks noChangeArrowheads="1"/>
          </p:cNvSpPr>
          <p:nvPr/>
        </p:nvSpPr>
        <p:spPr bwMode="auto">
          <a:xfrm>
            <a:off x="-162228" y="6288616"/>
            <a:ext cx="8863781" cy="569387"/>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a:p>
          <a:p>
            <a:pPr eaLnBrk="0" hangingPunct="0">
              <a:lnSpc>
                <a:spcPct val="85000"/>
              </a:lnSpc>
              <a:spcBef>
                <a:spcPct val="25000"/>
              </a:spcBef>
              <a:buClr>
                <a:schemeClr val="accent2"/>
              </a:buClr>
              <a:buFont typeface="Wingdings" pitchFamily="2" charset="2"/>
              <a:buNone/>
            </a:pPr>
            <a:r>
              <a:rPr lang="en-US" sz="1000" dirty="0"/>
              <a:t>Source: National Highway Transportation Safety Administration as cited in Insurance Institute for Highway Safety presentation by Adrian Lund, Ph.D., </a:t>
            </a:r>
            <a:r>
              <a:rPr lang="en-US" sz="1000" i="1" dirty="0"/>
              <a:t>Drivers and Driver Assistance Systems: How Well Do They Match?’,</a:t>
            </a:r>
            <a:r>
              <a:rPr lang="en-US" sz="1000" dirty="0"/>
              <a:t> June 18, 2013; Insurance Information Institute.</a:t>
            </a:r>
          </a:p>
        </p:txBody>
      </p:sp>
      <p:sp>
        <p:nvSpPr>
          <p:cNvPr id="17" name="AutoShape 7"/>
          <p:cNvSpPr>
            <a:spLocks noChangeArrowheads="1"/>
          </p:cNvSpPr>
          <p:nvPr/>
        </p:nvSpPr>
        <p:spPr bwMode="blackWhite">
          <a:xfrm>
            <a:off x="2624060" y="4557792"/>
            <a:ext cx="2671763" cy="1365661"/>
          </a:xfrm>
          <a:prstGeom prst="wedgeRectCallout">
            <a:avLst>
              <a:gd name="adj1" fmla="val 15319"/>
              <a:gd name="adj2" fmla="val -821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a:solidFill>
                  <a:srgbClr val="FFFFFF"/>
                </a:solidFill>
                <a:latin typeface="Arial" pitchFamily="34" charset="0"/>
                <a:cs typeface="Arial" pitchFamily="34" charset="0"/>
              </a:rPr>
              <a:t>Fatal crash rates have fallen by 85% over the past 60 years.  They could fall 80% form current levels over the next 20-30 years</a:t>
            </a:r>
          </a:p>
        </p:txBody>
      </p:sp>
      <p:sp>
        <p:nvSpPr>
          <p:cNvPr id="8" name="Rectangle 3"/>
          <p:cNvSpPr>
            <a:spLocks noChangeArrowheads="1"/>
          </p:cNvSpPr>
          <p:nvPr/>
        </p:nvSpPr>
        <p:spPr bwMode="black">
          <a:xfrm>
            <a:off x="236283" y="1098817"/>
            <a:ext cx="8534400" cy="276999"/>
          </a:xfrm>
          <a:prstGeom prst="rect">
            <a:avLst/>
          </a:prstGeom>
          <a:noFill/>
          <a:ln w="9525" algn="ctr">
            <a:noFill/>
            <a:miter lim="800000"/>
            <a:headEnd/>
            <a:tailEnd/>
          </a:ln>
        </p:spPr>
        <p:txBody>
          <a:bodyPr lIns="0" tIns="0" rIns="0" bIns="0">
            <a:spAutoFit/>
          </a:bodyPr>
          <a:lstStyle/>
          <a:p>
            <a:pPr algn="ctr" defTabSz="114297" eaLnBrk="0" hangingPunct="0">
              <a:lnSpc>
                <a:spcPct val="90000"/>
              </a:lnSpc>
              <a:spcBef>
                <a:spcPct val="20000"/>
              </a:spcBef>
            </a:pPr>
            <a:r>
              <a:rPr lang="en-US" sz="2000" b="1" dirty="0">
                <a:solidFill>
                  <a:srgbClr val="225A7A"/>
                </a:solidFill>
              </a:rPr>
              <a:t>Motor Vehicle Crash Deaths and Crash Death Rate, 1950-2012</a:t>
            </a:r>
          </a:p>
        </p:txBody>
      </p:sp>
    </p:spTree>
    <p:extLst>
      <p:ext uri="{BB962C8B-B14F-4D97-AF65-F5344CB8AC3E}">
        <p14:creationId xmlns:p14="http://schemas.microsoft.com/office/powerpoint/2010/main" val="28024711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P spid="17" grpId="0" animBg="1" autoUpdateAnimBg="0"/>
    </p:bldLst>
  </p:timing>
</p:sld>
</file>

<file path=ppt/slides/slide17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178</a:t>
            </a:fld>
            <a:endParaRPr lang="en-US" smtClean="0"/>
          </a:p>
        </p:txBody>
      </p:sp>
      <p:sp>
        <p:nvSpPr>
          <p:cNvPr id="82949" name="Rectangle 2"/>
          <p:cNvSpPr>
            <a:spLocks noGrp="1" noChangeArrowheads="1"/>
          </p:cNvSpPr>
          <p:nvPr>
            <p:ph type="title"/>
          </p:nvPr>
        </p:nvSpPr>
        <p:spPr/>
        <p:txBody>
          <a:bodyPr/>
          <a:lstStyle/>
          <a:p>
            <a:r>
              <a:rPr lang="en-US" dirty="0" smtClean="0"/>
              <a:t>Additional Disruptors</a:t>
            </a:r>
            <a:endParaRPr lang="en-US" i="1" dirty="0" smtClean="0"/>
          </a:p>
        </p:txBody>
      </p:sp>
      <p:sp>
        <p:nvSpPr>
          <p:cNvPr id="1922051" name="Rectangle 3"/>
          <p:cNvSpPr>
            <a:spLocks noGrp="1" noChangeArrowheads="1"/>
          </p:cNvSpPr>
          <p:nvPr>
            <p:ph type="body" idx="1"/>
          </p:nvPr>
        </p:nvSpPr>
        <p:spPr>
          <a:xfrm>
            <a:off x="326571" y="1055121"/>
            <a:ext cx="8640448" cy="5448301"/>
          </a:xfrm>
        </p:spPr>
        <p:txBody>
          <a:bodyPr/>
          <a:lstStyle/>
          <a:p>
            <a:pPr>
              <a:lnSpc>
                <a:spcPct val="100000"/>
              </a:lnSpc>
            </a:pPr>
            <a:r>
              <a:rPr lang="en-US" b="1" dirty="0" smtClean="0"/>
              <a:t>“Peak Auto”</a:t>
            </a:r>
          </a:p>
          <a:p>
            <a:pPr lvl="1">
              <a:lnSpc>
                <a:spcPct val="100000"/>
              </a:lnSpc>
            </a:pPr>
            <a:r>
              <a:rPr lang="en-US" b="1" dirty="0" smtClean="0"/>
              <a:t>Peak vehicle ownership per person/household likely already reached</a:t>
            </a:r>
          </a:p>
          <a:p>
            <a:pPr lvl="1">
              <a:lnSpc>
                <a:spcPct val="100000"/>
              </a:lnSpc>
            </a:pPr>
            <a:r>
              <a:rPr lang="en-US" b="1" dirty="0" smtClean="0"/>
              <a:t>Less interest in auto ownership among youth</a:t>
            </a:r>
          </a:p>
          <a:p>
            <a:pPr lvl="1">
              <a:lnSpc>
                <a:spcPct val="100000"/>
              </a:lnSpc>
            </a:pPr>
            <a:r>
              <a:rPr lang="en-US" b="1" dirty="0" smtClean="0"/>
              <a:t>Preference of youth to live in urban areas, use public transit</a:t>
            </a:r>
          </a:p>
          <a:p>
            <a:pPr>
              <a:lnSpc>
                <a:spcPct val="100000"/>
              </a:lnSpc>
            </a:pPr>
            <a:r>
              <a:rPr lang="en-US" b="1" dirty="0" smtClean="0"/>
              <a:t>The “Sharing Economy”: Vehicles &amp; Homes On Demand</a:t>
            </a:r>
          </a:p>
          <a:p>
            <a:pPr lvl="1">
              <a:lnSpc>
                <a:spcPct val="100000"/>
              </a:lnSpc>
            </a:pPr>
            <a:r>
              <a:rPr lang="en-US" b="1" dirty="0" smtClean="0"/>
              <a:t>Vehicles on Demand: Fewer vehicles likely need in the future as the technologies of driverless vehicles and ride sharing (e.g., </a:t>
            </a:r>
            <a:r>
              <a:rPr lang="en-US" b="1" dirty="0" err="1" smtClean="0"/>
              <a:t>Uber</a:t>
            </a:r>
            <a:r>
              <a:rPr lang="en-US" b="1" dirty="0" smtClean="0"/>
              <a:t>, </a:t>
            </a:r>
            <a:r>
              <a:rPr lang="en-US" b="1" dirty="0" err="1" smtClean="0"/>
              <a:t>Lyft</a:t>
            </a:r>
            <a:r>
              <a:rPr lang="en-US" b="1" dirty="0" smtClean="0"/>
              <a:t>)</a:t>
            </a:r>
          </a:p>
          <a:p>
            <a:pPr lvl="1">
              <a:lnSpc>
                <a:spcPct val="100000"/>
              </a:lnSpc>
            </a:pPr>
            <a:r>
              <a:rPr lang="en-US" b="1" dirty="0" smtClean="0"/>
              <a:t>Dwellings on Demand: </a:t>
            </a:r>
            <a:r>
              <a:rPr lang="en-US" b="1" dirty="0" err="1" smtClean="0"/>
              <a:t>Airbnb</a:t>
            </a:r>
            <a:endParaRPr lang="en-US" b="1" dirty="0" smtClean="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4283" y="5532604"/>
            <a:ext cx="1643157" cy="855921"/>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27440" y="4970462"/>
            <a:ext cx="1743869" cy="1743869"/>
          </a:xfrm>
          <a:prstGeom prst="rect">
            <a:avLst/>
          </a:prstGeom>
        </p:spPr>
      </p:pic>
    </p:spTree>
    <p:extLst>
      <p:ext uri="{BB962C8B-B14F-4D97-AF65-F5344CB8AC3E}">
        <p14:creationId xmlns:p14="http://schemas.microsoft.com/office/powerpoint/2010/main" val="25413909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7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179</a:t>
            </a:fld>
            <a:endParaRPr lang="en-US" smtClean="0"/>
          </a:p>
        </p:txBody>
      </p:sp>
      <p:sp>
        <p:nvSpPr>
          <p:cNvPr id="82949" name="Rectangle 2"/>
          <p:cNvSpPr>
            <a:spLocks noGrp="1" noChangeArrowheads="1"/>
          </p:cNvSpPr>
          <p:nvPr>
            <p:ph type="title"/>
          </p:nvPr>
        </p:nvSpPr>
        <p:spPr/>
        <p:txBody>
          <a:bodyPr/>
          <a:lstStyle/>
          <a:p>
            <a:r>
              <a:rPr lang="en-US" dirty="0" smtClean="0"/>
              <a:t>Additional Disruptors (continued)</a:t>
            </a:r>
            <a:endParaRPr lang="en-US" i="1" dirty="0" smtClean="0"/>
          </a:p>
        </p:txBody>
      </p:sp>
      <p:sp>
        <p:nvSpPr>
          <p:cNvPr id="1922051" name="Rectangle 3"/>
          <p:cNvSpPr>
            <a:spLocks noGrp="1" noChangeArrowheads="1"/>
          </p:cNvSpPr>
          <p:nvPr>
            <p:ph type="body" idx="1"/>
          </p:nvPr>
        </p:nvSpPr>
        <p:spPr>
          <a:xfrm>
            <a:off x="326571" y="1055121"/>
            <a:ext cx="8640448" cy="5448301"/>
          </a:xfrm>
        </p:spPr>
        <p:txBody>
          <a:bodyPr/>
          <a:lstStyle/>
          <a:p>
            <a:pPr>
              <a:lnSpc>
                <a:spcPct val="100000"/>
              </a:lnSpc>
            </a:pPr>
            <a:r>
              <a:rPr lang="en-US" b="1" dirty="0" smtClean="0"/>
              <a:t>Disintermediation</a:t>
            </a:r>
          </a:p>
          <a:p>
            <a:pPr lvl="1">
              <a:lnSpc>
                <a:spcPct val="100000"/>
              </a:lnSpc>
            </a:pPr>
            <a:r>
              <a:rPr lang="en-US" b="1" dirty="0" smtClean="0"/>
              <a:t>For commodity products, the power resides with whoever has contact with the customer</a:t>
            </a:r>
          </a:p>
          <a:p>
            <a:pPr lvl="1">
              <a:lnSpc>
                <a:spcPct val="100000"/>
              </a:lnSpc>
            </a:pPr>
            <a:r>
              <a:rPr lang="en-US" b="1" dirty="0" smtClean="0"/>
              <a:t>Fear that tech firms such as Google or Apple or a major retailer such as Walmart or Amazon could disintermediate agency forces (or insurers themselves if regulatory environment were to permit)</a:t>
            </a:r>
          </a:p>
          <a:p>
            <a:pPr>
              <a:lnSpc>
                <a:spcPct val="100000"/>
              </a:lnSpc>
            </a:pPr>
            <a:r>
              <a:rPr lang="en-US" b="1" dirty="0" smtClean="0"/>
              <a:t>Big Data</a:t>
            </a:r>
          </a:p>
          <a:p>
            <a:pPr lvl="1">
              <a:lnSpc>
                <a:spcPct val="100000"/>
              </a:lnSpc>
            </a:pPr>
            <a:r>
              <a:rPr lang="en-US" b="1" dirty="0" smtClean="0"/>
              <a:t>Ushering a new era of advanced/predictive analytics which will presumably improve underwriting a pricing</a:t>
            </a:r>
          </a:p>
          <a:p>
            <a:pPr lvl="1">
              <a:lnSpc>
                <a:spcPct val="100000"/>
              </a:lnSpc>
            </a:pPr>
            <a:r>
              <a:rPr lang="en-US" b="1" dirty="0" smtClean="0"/>
              <a:t>Could drive down pricing but also open up new risks to underwrite</a:t>
            </a:r>
          </a:p>
        </p:txBody>
      </p:sp>
    </p:spTree>
    <p:extLst>
      <p:ext uri="{BB962C8B-B14F-4D97-AF65-F5344CB8AC3E}">
        <p14:creationId xmlns:p14="http://schemas.microsoft.com/office/powerpoint/2010/main" val="36636561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18</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1990–2015*</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Apr 17, 2015.</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210224" name="Chart" r:id="rId5" imgW="8343822" imgH="4381583" progId="MSGraph.Chart.8">
                  <p:embed followColorScheme="full"/>
                </p:oleObj>
              </mc:Choice>
              <mc:Fallback>
                <p:oleObj name="Chart" r:id="rId5" imgW="8343822" imgH="4381583"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26748"/>
              <a:gd name="adj2" fmla="val 1278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Longer-term yields rebounded then sank fell again.</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18</a:t>
            </a:fld>
            <a:endParaRPr lang="en-US"/>
          </a:p>
        </p:txBody>
      </p:sp>
      <p:sp>
        <p:nvSpPr>
          <p:cNvPr id="14" name="Rectangle 7"/>
          <p:cNvSpPr>
            <a:spLocks noChangeArrowheads="1"/>
          </p:cNvSpPr>
          <p:nvPr/>
        </p:nvSpPr>
        <p:spPr bwMode="grayWhite">
          <a:xfrm>
            <a:off x="8071337" y="3647768"/>
            <a:ext cx="845601"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8330880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18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180</a:t>
            </a:fld>
            <a:endParaRPr lang="en-US" smtClean="0"/>
          </a:p>
        </p:txBody>
      </p:sp>
      <p:sp>
        <p:nvSpPr>
          <p:cNvPr id="82949" name="Rectangle 2"/>
          <p:cNvSpPr>
            <a:spLocks noGrp="1" noChangeArrowheads="1"/>
          </p:cNvSpPr>
          <p:nvPr>
            <p:ph type="title"/>
          </p:nvPr>
        </p:nvSpPr>
        <p:spPr/>
        <p:txBody>
          <a:bodyPr/>
          <a:lstStyle/>
          <a:p>
            <a:r>
              <a:rPr lang="en-US" dirty="0" smtClean="0"/>
              <a:t>Additional Disruptors (continued)</a:t>
            </a:r>
            <a:endParaRPr lang="en-US" i="1" dirty="0" smtClean="0"/>
          </a:p>
        </p:txBody>
      </p:sp>
      <p:sp>
        <p:nvSpPr>
          <p:cNvPr id="1922051" name="Rectangle 3"/>
          <p:cNvSpPr>
            <a:spLocks noGrp="1" noChangeArrowheads="1"/>
          </p:cNvSpPr>
          <p:nvPr>
            <p:ph type="body" idx="1"/>
          </p:nvPr>
        </p:nvSpPr>
        <p:spPr>
          <a:xfrm>
            <a:off x="326571" y="1055121"/>
            <a:ext cx="8640448" cy="5448301"/>
          </a:xfrm>
        </p:spPr>
        <p:txBody>
          <a:bodyPr/>
          <a:lstStyle/>
          <a:p>
            <a:pPr>
              <a:lnSpc>
                <a:spcPct val="100000"/>
              </a:lnSpc>
            </a:pPr>
            <a:r>
              <a:rPr lang="en-US" b="1" dirty="0" smtClean="0"/>
              <a:t>The Digital Economy</a:t>
            </a:r>
          </a:p>
          <a:p>
            <a:pPr lvl="1">
              <a:lnSpc>
                <a:spcPct val="100000"/>
              </a:lnSpc>
            </a:pPr>
            <a:r>
              <a:rPr lang="en-US" b="1" dirty="0" smtClean="0"/>
              <a:t>Increasing share of GDP is intangible</a:t>
            </a:r>
          </a:p>
          <a:p>
            <a:pPr lvl="1">
              <a:lnSpc>
                <a:spcPct val="100000"/>
              </a:lnSpc>
            </a:pPr>
            <a:r>
              <a:rPr lang="en-US" b="1" dirty="0" smtClean="0"/>
              <a:t>Insuring of “bits and bytes” and associated liability risks is in its infancy compared to “brinks and mortar” products</a:t>
            </a:r>
          </a:p>
          <a:p>
            <a:pPr>
              <a:lnSpc>
                <a:spcPct val="100000"/>
              </a:lnSpc>
            </a:pPr>
            <a:r>
              <a:rPr lang="en-US" b="1" dirty="0" smtClean="0"/>
              <a:t>Reduced Relevancy of Insurance </a:t>
            </a:r>
          </a:p>
          <a:p>
            <a:pPr lvl="1">
              <a:lnSpc>
                <a:spcPct val="100000"/>
              </a:lnSpc>
            </a:pPr>
            <a:r>
              <a:rPr lang="en-US" b="1" dirty="0" smtClean="0"/>
              <a:t>Many consumers, given the option, will forego the purchase of insurance (p/c and life/retirement)</a:t>
            </a:r>
          </a:p>
          <a:p>
            <a:pPr lvl="1">
              <a:lnSpc>
                <a:spcPct val="100000"/>
              </a:lnSpc>
            </a:pPr>
            <a:r>
              <a:rPr lang="en-US" b="1" dirty="0" err="1" smtClean="0"/>
              <a:t>Mispreception</a:t>
            </a:r>
            <a:r>
              <a:rPr lang="en-US" b="1" dirty="0" smtClean="0"/>
              <a:t> of risk, cost, product complexity, moral hazard due to government subsidies, etc., are all factors</a:t>
            </a:r>
          </a:p>
          <a:p>
            <a:pPr lvl="1">
              <a:lnSpc>
                <a:spcPct val="100000"/>
              </a:lnSpc>
            </a:pPr>
            <a:r>
              <a:rPr lang="en-US" b="1" dirty="0" smtClean="0"/>
              <a:t>Consumer perceptions need to adjusted</a:t>
            </a:r>
          </a:p>
        </p:txBody>
      </p:sp>
    </p:spTree>
    <p:extLst>
      <p:ext uri="{BB962C8B-B14F-4D97-AF65-F5344CB8AC3E}">
        <p14:creationId xmlns:p14="http://schemas.microsoft.com/office/powerpoint/2010/main" val="7287105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8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181</a:t>
            </a:fld>
            <a:endParaRPr lang="en-US" smtClean="0"/>
          </a:p>
        </p:txBody>
      </p:sp>
      <p:sp>
        <p:nvSpPr>
          <p:cNvPr id="52230" name="Rectangle 2"/>
          <p:cNvSpPr>
            <a:spLocks noGrp="1" noChangeArrowheads="1"/>
          </p:cNvSpPr>
          <p:nvPr>
            <p:ph type="title"/>
          </p:nvPr>
        </p:nvSpPr>
        <p:spPr/>
        <p:txBody>
          <a:bodyPr/>
          <a:lstStyle/>
          <a:p>
            <a:r>
              <a:rPr lang="en-US" dirty="0" smtClean="0"/>
              <a:t>Net Written Premium/GDP</a:t>
            </a:r>
          </a:p>
        </p:txBody>
      </p:sp>
      <p:sp>
        <p:nvSpPr>
          <p:cNvPr id="52231" name="Rectangle 3"/>
          <p:cNvSpPr>
            <a:spLocks noChangeArrowheads="1"/>
          </p:cNvSpPr>
          <p:nvPr/>
        </p:nvSpPr>
        <p:spPr bwMode="auto">
          <a:xfrm>
            <a:off x="0" y="6567154"/>
            <a:ext cx="7569200" cy="290849"/>
          </a:xfrm>
          <a:prstGeom prst="rect">
            <a:avLst/>
          </a:prstGeom>
          <a:noFill/>
          <a:ln w="9525">
            <a:noFill/>
            <a:miter lim="800000"/>
            <a:headEnd/>
            <a:tailEnd/>
          </a:ln>
        </p:spPr>
        <p:txBody>
          <a:bodyPr lIns="365760" tIns="0" rIns="0" bIns="137160" anchor="b">
            <a:spAutoFit/>
          </a:bodyPr>
          <a:lstStyle/>
          <a:p>
            <a:pPr marL="133347" indent="-133347" eaLnBrk="0" hangingPunct="0">
              <a:lnSpc>
                <a:spcPct val="90000"/>
              </a:lnSpc>
              <a:buClr>
                <a:schemeClr val="accent2"/>
              </a:buClr>
              <a:tabLst>
                <a:tab pos="112711" algn="r"/>
              </a:tabLst>
            </a:pPr>
            <a:r>
              <a:rPr lang="en-US" sz="1100" dirty="0"/>
              <a:t>	Sources: Insurance Information Institute calculation using data from A.M. Best, Bureau of Economic Analysis.</a:t>
            </a:r>
          </a:p>
        </p:txBody>
      </p:sp>
      <p:graphicFrame>
        <p:nvGraphicFramePr>
          <p:cNvPr id="2026500" name="Object 2"/>
          <p:cNvGraphicFramePr>
            <a:graphicFrameLocks/>
          </p:cNvGraphicFramePr>
          <p:nvPr>
            <p:extLst/>
          </p:nvPr>
        </p:nvGraphicFramePr>
        <p:xfrm>
          <a:off x="265114" y="1591613"/>
          <a:ext cx="8569325" cy="4579937"/>
        </p:xfrm>
        <a:graphic>
          <a:graphicData uri="http://schemas.openxmlformats.org/presentationml/2006/ole">
            <mc:AlternateContent xmlns:mc="http://schemas.openxmlformats.org/markup-compatibility/2006">
              <mc:Choice xmlns:v="urn:schemas-microsoft-com:vml" Requires="v">
                <p:oleObj spid="_x0000_s28178502"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265114" y="159161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925851" y="1513961"/>
            <a:ext cx="3226256" cy="953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400" b="1" dirty="0">
                <a:solidFill>
                  <a:srgbClr val="FFFFFF"/>
                </a:solidFill>
              </a:rPr>
              <a:t>Short-Term, Underwriting Cycle Drives NWP/GDP, but structural changes in the economy reduce penetration rate over the long run</a:t>
            </a:r>
            <a:endParaRPr lang="pt-BR" sz="1400" b="1" dirty="0">
              <a:solidFill>
                <a:srgbClr val="FFFFFF"/>
              </a:solidFill>
            </a:endParaRPr>
          </a:p>
        </p:txBody>
      </p:sp>
      <p:sp>
        <p:nvSpPr>
          <p:cNvPr id="2026516" name="AutoShape 20"/>
          <p:cNvSpPr>
            <a:spLocks noChangeArrowheads="1"/>
          </p:cNvSpPr>
          <p:nvPr/>
        </p:nvSpPr>
        <p:spPr bwMode="blackWhite">
          <a:xfrm>
            <a:off x="4343402" y="3447959"/>
            <a:ext cx="1424783" cy="400143"/>
          </a:xfrm>
          <a:prstGeom prst="wedgeRectCallout">
            <a:avLst>
              <a:gd name="adj1" fmla="val 109830"/>
              <a:gd name="adj2" fmla="val -129433"/>
            </a:avLst>
          </a:prstGeom>
          <a:gradFill rotWithShape="1">
            <a:gsLst>
              <a:gs pos="0">
                <a:schemeClr val="accent1"/>
              </a:gs>
              <a:gs pos="100000">
                <a:schemeClr val="accent1">
                  <a:gamma/>
                  <a:shade val="66275"/>
                  <a:invGamma/>
                </a:schemeClr>
              </a:gs>
            </a:gsLst>
            <a:lin ang="5400000" scaled="1"/>
          </a:gradFill>
          <a:ln w="28575" algn="ctr">
            <a:solidFill>
              <a:srgbClr val="225A7A"/>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1999-00 Soft Market</a:t>
            </a:r>
          </a:p>
        </p:txBody>
      </p:sp>
      <p:sp>
        <p:nvSpPr>
          <p:cNvPr id="2026519" name="AutoShape 23"/>
          <p:cNvSpPr>
            <a:spLocks noChangeArrowheads="1"/>
          </p:cNvSpPr>
          <p:nvPr/>
        </p:nvSpPr>
        <p:spPr bwMode="blackWhite">
          <a:xfrm>
            <a:off x="5703491" y="1128130"/>
            <a:ext cx="1489868" cy="642348"/>
          </a:xfrm>
          <a:prstGeom prst="wedgeRectCallout">
            <a:avLst>
              <a:gd name="adj1" fmla="val -64422"/>
              <a:gd name="adj2" fmla="val 9622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Peaked with 1986 Hard Market</a:t>
            </a:r>
          </a:p>
        </p:txBody>
      </p:sp>
      <p:sp>
        <p:nvSpPr>
          <p:cNvPr id="2026522" name="AutoShape 26"/>
          <p:cNvSpPr>
            <a:spLocks noChangeArrowheads="1"/>
          </p:cNvSpPr>
          <p:nvPr/>
        </p:nvSpPr>
        <p:spPr bwMode="blackWhite">
          <a:xfrm>
            <a:off x="7177088" y="1683335"/>
            <a:ext cx="1314451" cy="541255"/>
          </a:xfrm>
          <a:prstGeom prst="wedgeRectCallout">
            <a:avLst>
              <a:gd name="adj1" fmla="val -43598"/>
              <a:gd name="adj2" fmla="val 993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Last Hard Market</a:t>
            </a:r>
          </a:p>
        </p:txBody>
      </p:sp>
      <p:sp>
        <p:nvSpPr>
          <p:cNvPr id="2026525" name="AutoShape 29"/>
          <p:cNvSpPr>
            <a:spLocks noChangeArrowheads="1"/>
          </p:cNvSpPr>
          <p:nvPr/>
        </p:nvSpPr>
        <p:spPr bwMode="blackWhite">
          <a:xfrm>
            <a:off x="6600825" y="3584873"/>
            <a:ext cx="1152525" cy="546100"/>
          </a:xfrm>
          <a:prstGeom prst="wedgeRectCallout">
            <a:avLst>
              <a:gd name="adj1" fmla="val 44160"/>
              <a:gd name="adj2" fmla="val -152072"/>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4" y="1266829"/>
            <a:ext cx="8221663" cy="221599"/>
          </a:xfrm>
          <a:prstGeom prst="rect">
            <a:avLst/>
          </a:prstGeom>
          <a:noFill/>
          <a:ln w="9525" algn="ctr">
            <a:noFill/>
            <a:miter lim="800000"/>
            <a:headEnd/>
            <a:tailEnd/>
          </a:ln>
        </p:spPr>
        <p:txBody>
          <a:bodyPr lIns="0" tIns="0" rIns="0" bIns="0">
            <a:spAutoFit/>
          </a:bodyPr>
          <a:lstStyle/>
          <a:p>
            <a:pPr defTabSz="114297" eaLnBrk="0" hangingPunct="0">
              <a:lnSpc>
                <a:spcPct val="90000"/>
              </a:lnSpc>
              <a:spcBef>
                <a:spcPct val="20000"/>
              </a:spcBef>
            </a:pPr>
            <a:r>
              <a:rPr lang="en-US" sz="1600" b="1" dirty="0">
                <a:solidFill>
                  <a:srgbClr val="225A7A"/>
                </a:solidFill>
              </a:rPr>
              <a:t>(NWP/Nominal GDP)</a:t>
            </a:r>
          </a:p>
        </p:txBody>
      </p:sp>
    </p:spTree>
    <p:extLst>
      <p:ext uri="{BB962C8B-B14F-4D97-AF65-F5344CB8AC3E}">
        <p14:creationId xmlns:p14="http://schemas.microsoft.com/office/powerpoint/2010/main" val="1397863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22" presetClass="entr" presetSubtype="4" fill="hold" grpId="0" nodeType="afterEffect">
                                  <p:stCondLst>
                                    <p:cond delay="0"/>
                                  </p:stCondLst>
                                  <p:childTnLst>
                                    <p:set>
                                      <p:cBhvr>
                                        <p:cTn id="15" dur="1" fill="hold">
                                          <p:stCondLst>
                                            <p:cond delay="0"/>
                                          </p:stCondLst>
                                        </p:cTn>
                                        <p:tgtEl>
                                          <p:spTgt spid="2026516"/>
                                        </p:tgtEl>
                                        <p:attrNameLst>
                                          <p:attrName>style.visibility</p:attrName>
                                        </p:attrNameLst>
                                      </p:cBhvr>
                                      <p:to>
                                        <p:strVal val="visible"/>
                                      </p:to>
                                    </p:set>
                                    <p:animEffect transition="in" filter="wipe(down)">
                                      <p:cBhvr>
                                        <p:cTn id="16" dur="500"/>
                                        <p:tgtEl>
                                          <p:spTgt spid="2026516"/>
                                        </p:tgtEl>
                                      </p:cBhvr>
                                    </p:animEffect>
                                  </p:childTnLst>
                                </p:cTn>
                              </p:par>
                            </p:childTnLst>
                          </p:cTn>
                        </p:par>
                        <p:par>
                          <p:cTn id="17" fill="hold">
                            <p:stCondLst>
                              <p:cond delay="2200"/>
                            </p:stCondLst>
                            <p:childTnLst>
                              <p:par>
                                <p:cTn id="18" presetID="22" presetClass="entr" presetSubtype="1" fill="hold" grpId="0" nodeType="afterEffect">
                                  <p:stCondLst>
                                    <p:cond delay="0"/>
                                  </p:stCondLst>
                                  <p:childTnLst>
                                    <p:set>
                                      <p:cBhvr>
                                        <p:cTn id="19" dur="1" fill="hold">
                                          <p:stCondLst>
                                            <p:cond delay="0"/>
                                          </p:stCondLst>
                                        </p:cTn>
                                        <p:tgtEl>
                                          <p:spTgt spid="2026522"/>
                                        </p:tgtEl>
                                        <p:attrNameLst>
                                          <p:attrName>style.visibility</p:attrName>
                                        </p:attrNameLst>
                                      </p:cBhvr>
                                      <p:to>
                                        <p:strVal val="visible"/>
                                      </p:to>
                                    </p:set>
                                    <p:animEffect transition="in" filter="wipe(up)">
                                      <p:cBhvr>
                                        <p:cTn id="20" dur="500"/>
                                        <p:tgtEl>
                                          <p:spTgt spid="2026522"/>
                                        </p:tgtEl>
                                      </p:cBhvr>
                                    </p:animEffect>
                                  </p:childTnLst>
                                </p:cTn>
                              </p:par>
                            </p:childTnLst>
                          </p:cTn>
                        </p:par>
                        <p:par>
                          <p:cTn id="21" fill="hold">
                            <p:stCondLst>
                              <p:cond delay="2700"/>
                            </p:stCondLst>
                            <p:childTnLst>
                              <p:par>
                                <p:cTn id="22" presetID="22" presetClass="entr" presetSubtype="4" fill="hold" grpId="0" nodeType="afterEffect">
                                  <p:stCondLst>
                                    <p:cond delay="0"/>
                                  </p:stCondLst>
                                  <p:childTnLst>
                                    <p:set>
                                      <p:cBhvr>
                                        <p:cTn id="23" dur="1" fill="hold">
                                          <p:stCondLst>
                                            <p:cond delay="0"/>
                                          </p:stCondLst>
                                        </p:cTn>
                                        <p:tgtEl>
                                          <p:spTgt spid="2026519"/>
                                        </p:tgtEl>
                                        <p:attrNameLst>
                                          <p:attrName>style.visibility</p:attrName>
                                        </p:attrNameLst>
                                      </p:cBhvr>
                                      <p:to>
                                        <p:strVal val="visible"/>
                                      </p:to>
                                    </p:set>
                                    <p:animEffect transition="in" filter="wipe(down)">
                                      <p:cBhvr>
                                        <p:cTn id="24" dur="500"/>
                                        <p:tgtEl>
                                          <p:spTgt spid="2026519"/>
                                        </p:tgtEl>
                                      </p:cBhvr>
                                    </p:animEffect>
                                  </p:childTnLst>
                                </p:cTn>
                              </p:par>
                            </p:childTnLst>
                          </p:cTn>
                        </p:par>
                        <p:par>
                          <p:cTn id="25" fill="hold">
                            <p:stCondLst>
                              <p:cond delay="3200"/>
                            </p:stCondLst>
                            <p:childTnLst>
                              <p:par>
                                <p:cTn id="26" presetID="22" presetClass="entr" presetSubtype="1" fill="hold" grpId="0" nodeType="afterEffect">
                                  <p:stCondLst>
                                    <p:cond delay="0"/>
                                  </p:stCondLst>
                                  <p:childTnLst>
                                    <p:set>
                                      <p:cBhvr>
                                        <p:cTn id="27" dur="1" fill="hold">
                                          <p:stCondLst>
                                            <p:cond delay="0"/>
                                          </p:stCondLst>
                                        </p:cTn>
                                        <p:tgtEl>
                                          <p:spTgt spid="2026525"/>
                                        </p:tgtEl>
                                        <p:attrNameLst>
                                          <p:attrName>style.visibility</p:attrName>
                                        </p:attrNameLst>
                                      </p:cBhvr>
                                      <p:to>
                                        <p:strVal val="visible"/>
                                      </p:to>
                                    </p:set>
                                    <p:animEffect transition="in" filter="wipe(up)">
                                      <p:cBhvr>
                                        <p:cTn id="28" dur="500"/>
                                        <p:tgtEl>
                                          <p:spTgt spid="2026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16" grpId="0" animBg="1"/>
      <p:bldP spid="2026519" grpId="0" animBg="1"/>
      <p:bldP spid="2026522" grpId="0" animBg="1"/>
      <p:bldP spid="2026525" grpId="0" animBg="1"/>
    </p:bldLst>
  </p:timing>
</p:sld>
</file>

<file path=ppt/slides/slide1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0000"/>
              </a:spcBef>
              <a:spcAft>
                <a:spcPct val="0"/>
              </a:spcAft>
              <a:buClrTx/>
              <a:buFontTx/>
              <a:buNone/>
            </a:pPr>
            <a:r>
              <a:rPr lang="en-US" sz="900">
                <a:solidFill>
                  <a:srgbClr val="FFFFFF"/>
                </a:solidFill>
                <a:cs typeface="Arial" charset="0"/>
              </a:rPr>
              <a:t>12/01/09 - 9pm</a:t>
            </a:r>
          </a:p>
        </p:txBody>
      </p:sp>
      <p:sp>
        <p:nvSpPr>
          <p:cNvPr id="17411"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85000"/>
              </a:lnSpc>
              <a:spcBef>
                <a:spcPct val="20000"/>
              </a:spcBef>
              <a:spcAft>
                <a:spcPct val="0"/>
              </a:spcAft>
              <a:buClrTx/>
              <a:buFontTx/>
              <a:buNone/>
            </a:pPr>
            <a:r>
              <a:rPr lang="en-US" sz="900">
                <a:solidFill>
                  <a:srgbClr val="FFFFFF"/>
                </a:solidFill>
                <a:cs typeface="Arial" charset="0"/>
              </a:rPr>
              <a:t>eSlide – P6466 – The Financial Crisis and the Future of the P/C</a:t>
            </a:r>
          </a:p>
        </p:txBody>
      </p:sp>
      <p:sp>
        <p:nvSpPr>
          <p:cNvPr id="1741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fontAlgn="base">
              <a:lnSpc>
                <a:spcPct val="85000"/>
              </a:lnSpc>
              <a:spcBef>
                <a:spcPct val="20000"/>
              </a:spcBef>
              <a:spcAft>
                <a:spcPct val="0"/>
              </a:spcAft>
              <a:buClrTx/>
              <a:buFontTx/>
              <a:buNone/>
            </a:pPr>
            <a:fld id="{905D49B8-3886-4FBD-9202-FBFD6D7CA659}" type="slidenum">
              <a:rPr lang="en-US" sz="900">
                <a:solidFill>
                  <a:srgbClr val="000000"/>
                </a:solidFill>
                <a:cs typeface="Arial" charset="0"/>
              </a:rPr>
              <a:pPr algn="r" fontAlgn="base">
                <a:lnSpc>
                  <a:spcPct val="85000"/>
                </a:lnSpc>
                <a:spcBef>
                  <a:spcPct val="20000"/>
                </a:spcBef>
                <a:spcAft>
                  <a:spcPct val="0"/>
                </a:spcAft>
                <a:buClrTx/>
                <a:buFontTx/>
                <a:buNone/>
              </a:pPr>
              <a:t>182</a:t>
            </a:fld>
            <a:endParaRPr lang="en-US" sz="900">
              <a:solidFill>
                <a:srgbClr val="000000"/>
              </a:solidFill>
              <a:cs typeface="Arial" charset="0"/>
            </a:endParaRPr>
          </a:p>
        </p:txBody>
      </p:sp>
      <p:sp>
        <p:nvSpPr>
          <p:cNvPr id="17413" name="Rectangle 7"/>
          <p:cNvSpPr>
            <a:spLocks noGrp="1" noChangeArrowheads="1"/>
          </p:cNvSpPr>
          <p:nvPr>
            <p:ph type="title" idx="4294967295"/>
          </p:nvPr>
        </p:nvSpPr>
        <p:spPr>
          <a:xfrm>
            <a:off x="803275" y="238125"/>
            <a:ext cx="6711950" cy="769938"/>
          </a:xfrm>
        </p:spPr>
        <p:txBody>
          <a:bodyPr/>
          <a:lstStyle/>
          <a:p>
            <a:r>
              <a:rPr lang="en-US" dirty="0" smtClean="0">
                <a:latin typeface="Arial" panose="020B0604020202020204" pitchFamily="34" charset="0"/>
              </a:rPr>
              <a:t>Something Unusual is Happening:</a:t>
            </a:r>
            <a:br>
              <a:rPr lang="en-US" dirty="0" smtClean="0">
                <a:latin typeface="Arial" panose="020B0604020202020204" pitchFamily="34" charset="0"/>
              </a:rPr>
            </a:br>
            <a:r>
              <a:rPr lang="en-US" dirty="0" smtClean="0">
                <a:latin typeface="Arial" panose="020B0604020202020204" pitchFamily="34" charset="0"/>
              </a:rPr>
              <a:t>Miles Driven*, 1990–2015</a:t>
            </a:r>
          </a:p>
        </p:txBody>
      </p:sp>
      <p:sp>
        <p:nvSpPr>
          <p:cNvPr id="17414" name="Text Box 5"/>
          <p:cNvSpPr txBox="1">
            <a:spLocks noChangeArrowheads="1"/>
          </p:cNvSpPr>
          <p:nvPr/>
        </p:nvSpPr>
        <p:spPr bwMode="auto">
          <a:xfrm>
            <a:off x="0" y="6015914"/>
            <a:ext cx="8905875" cy="75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5000"/>
              </a:spcBef>
              <a:spcAft>
                <a:spcPct val="0"/>
              </a:spcAft>
              <a:buClr>
                <a:srgbClr val="FF6801"/>
              </a:buClr>
              <a:buFont typeface="Wingdings" panose="05000000000000000000" pitchFamily="2" charset="2"/>
              <a:buNone/>
            </a:pPr>
            <a:r>
              <a:rPr lang="en-US" sz="1100" dirty="0">
                <a:solidFill>
                  <a:srgbClr val="000000"/>
                </a:solidFill>
                <a:cs typeface="Arial" charset="0"/>
              </a:rPr>
              <a:t>*Moving 12-month total. The </a:t>
            </a:r>
            <a:r>
              <a:rPr lang="en-US" sz="1100" dirty="0" smtClean="0">
                <a:solidFill>
                  <a:srgbClr val="000000"/>
                </a:solidFill>
                <a:cs typeface="Arial" charset="0"/>
              </a:rPr>
              <a:t>2015 figure is through January 2015, the latest available.</a:t>
            </a:r>
            <a:br>
              <a:rPr lang="en-US" sz="1100" dirty="0" smtClean="0">
                <a:solidFill>
                  <a:srgbClr val="000000"/>
                </a:solidFill>
                <a:cs typeface="Arial" charset="0"/>
              </a:rPr>
            </a:br>
            <a:r>
              <a:rPr lang="en-US" sz="1100" dirty="0" smtClean="0">
                <a:solidFill>
                  <a:srgbClr val="000000"/>
                </a:solidFill>
                <a:cs typeface="Arial" charset="0"/>
              </a:rPr>
              <a:t>Note</a:t>
            </a:r>
            <a:r>
              <a:rPr lang="en-US" sz="1100" dirty="0">
                <a:solidFill>
                  <a:srgbClr val="000000"/>
                </a:solidFill>
                <a:cs typeface="Arial" charset="0"/>
              </a:rPr>
              <a:t>: Recessions indicated by gray shaded columns</a:t>
            </a:r>
            <a:r>
              <a:rPr lang="en-US" sz="1100" dirty="0" smtClean="0">
                <a:solidFill>
                  <a:srgbClr val="000000"/>
                </a:solidFill>
                <a:cs typeface="Arial" charset="0"/>
              </a:rPr>
              <a:t>.</a:t>
            </a:r>
            <a:endParaRPr lang="en-US" sz="1100" dirty="0">
              <a:solidFill>
                <a:srgbClr val="000000"/>
              </a:solidFill>
              <a:cs typeface="Arial" charset="0"/>
            </a:endParaRPr>
          </a:p>
          <a:p>
            <a:pPr>
              <a:lnSpc>
                <a:spcPct val="85000"/>
              </a:lnSpc>
              <a:spcBef>
                <a:spcPct val="25000"/>
              </a:spcBef>
              <a:buClr>
                <a:srgbClr val="FF6801"/>
              </a:buClr>
              <a:buNone/>
            </a:pPr>
            <a:r>
              <a:rPr lang="en-US" sz="1100" dirty="0">
                <a:solidFill>
                  <a:srgbClr val="000000"/>
                </a:solidFill>
                <a:cs typeface="Arial" charset="0"/>
              </a:rPr>
              <a:t>Sources:  Federal Highway Administration </a:t>
            </a:r>
            <a:r>
              <a:rPr lang="en-US" sz="1100" dirty="0">
                <a:solidFill>
                  <a:srgbClr val="000000"/>
                </a:solidFill>
              </a:rPr>
              <a:t>(http://www.fhwa.dot.gov/policyinformation/travel_monitoring/tvt.cfm); </a:t>
            </a:r>
            <a:r>
              <a:rPr lang="en-US" sz="1100" dirty="0">
                <a:solidFill>
                  <a:srgbClr val="000000"/>
                </a:solidFill>
                <a:cs typeface="Arial" charset="0"/>
              </a:rPr>
              <a:t/>
            </a:r>
            <a:br>
              <a:rPr lang="en-US" sz="1100" dirty="0">
                <a:solidFill>
                  <a:srgbClr val="000000"/>
                </a:solidFill>
                <a:cs typeface="Arial" charset="0"/>
              </a:rPr>
            </a:br>
            <a:r>
              <a:rPr lang="en-US" sz="1100" dirty="0">
                <a:solidFill>
                  <a:srgbClr val="000000"/>
                </a:solidFill>
                <a:cs typeface="Arial" charset="0"/>
              </a:rPr>
              <a:t>National Bureau of Economic Research (recession dates); Insurance Information Institute.</a:t>
            </a:r>
          </a:p>
        </p:txBody>
      </p:sp>
      <p:sp>
        <p:nvSpPr>
          <p:cNvPr id="17415" name="Rectangle 6"/>
          <p:cNvSpPr>
            <a:spLocks noChangeArrowheads="1"/>
          </p:cNvSpPr>
          <p:nvPr/>
        </p:nvSpPr>
        <p:spPr bwMode="black">
          <a:xfrm>
            <a:off x="165100" y="1074738"/>
            <a:ext cx="243840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sz="1600" b="1">
                <a:solidFill>
                  <a:srgbClr val="225A7A"/>
                </a:solidFill>
                <a:cs typeface="Arial" charset="0"/>
              </a:rPr>
              <a:t>Billions</a:t>
            </a:r>
          </a:p>
        </p:txBody>
      </p:sp>
      <p:graphicFrame>
        <p:nvGraphicFramePr>
          <p:cNvPr id="17416" name="Object 8"/>
          <p:cNvGraphicFramePr>
            <a:graphicFrameLocks noChangeAspect="1"/>
          </p:cNvGraphicFramePr>
          <p:nvPr>
            <p:extLst/>
          </p:nvPr>
        </p:nvGraphicFramePr>
        <p:xfrm>
          <a:off x="377824" y="1185863"/>
          <a:ext cx="8346045" cy="4838700"/>
        </p:xfrm>
        <a:graphic>
          <a:graphicData uri="http://schemas.openxmlformats.org/presentationml/2006/ole">
            <mc:AlternateContent xmlns:mc="http://schemas.openxmlformats.org/markup-compatibility/2006">
              <mc:Choice xmlns:v="urn:schemas-microsoft-com:vml" Requires="v">
                <p:oleObj spid="_x0000_s28179525" name="Chart" r:id="rId4" imgW="8343770" imgH="4381358" progId="MSGraph.Chart.8">
                  <p:embed followColorScheme="full"/>
                </p:oleObj>
              </mc:Choice>
              <mc:Fallback>
                <p:oleObj name="Chart" r:id="rId4" imgW="8343770" imgH="4381358" progId="MSGraph.Chart.8">
                  <p:embed followColorScheme="full"/>
                  <p:pic>
                    <p:nvPicPr>
                      <p:cNvPr id="0" name=""/>
                      <p:cNvPicPr>
                        <a:picLocks noChangeAspect="1" noChangeArrowheads="1"/>
                      </p:cNvPicPr>
                      <p:nvPr/>
                    </p:nvPicPr>
                    <p:blipFill>
                      <a:blip r:embed="rId5"/>
                      <a:srcRect/>
                      <a:stretch>
                        <a:fillRect/>
                      </a:stretch>
                    </p:blipFill>
                    <p:spPr bwMode="gray">
                      <a:xfrm>
                        <a:off x="377824" y="1185863"/>
                        <a:ext cx="8346045" cy="4838700"/>
                      </a:xfrm>
                      <a:prstGeom prst="rect">
                        <a:avLst/>
                      </a:prstGeom>
                      <a:noFill/>
                      <a:ln>
                        <a:noFill/>
                      </a:ln>
                      <a:effectLst/>
                      <a:extLst/>
                    </p:spPr>
                  </p:pic>
                </p:oleObj>
              </mc:Fallback>
            </mc:AlternateContent>
          </a:graphicData>
        </a:graphic>
      </p:graphicFrame>
      <p:sp>
        <p:nvSpPr>
          <p:cNvPr id="9" name="AutoShape 38"/>
          <p:cNvSpPr>
            <a:spLocks noChangeArrowheads="1"/>
          </p:cNvSpPr>
          <p:nvPr/>
        </p:nvSpPr>
        <p:spPr bwMode="blackWhite">
          <a:xfrm>
            <a:off x="5459767" y="2912267"/>
            <a:ext cx="3141308" cy="1354933"/>
          </a:xfrm>
          <a:prstGeom prst="wedgeRectCallout">
            <a:avLst>
              <a:gd name="adj1" fmla="val 27817"/>
              <a:gd name="adj2" fmla="val -10843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a:solidFill>
                  <a:srgbClr val="FFFFFF"/>
                </a:solidFill>
                <a:cs typeface="Arial" charset="0"/>
              </a:rPr>
              <a:t>A </a:t>
            </a:r>
            <a:r>
              <a:rPr lang="en-US" sz="1400" b="1" dirty="0" smtClean="0">
                <a:solidFill>
                  <a:srgbClr val="FFFFFF"/>
                </a:solidFill>
              </a:rPr>
              <a:t>new record in January 2015</a:t>
            </a:r>
            <a:r>
              <a:rPr lang="en-US" sz="1400" b="1" dirty="0" smtClean="0">
                <a:solidFill>
                  <a:srgbClr val="FFFFFF"/>
                </a:solidFill>
                <a:cs typeface="Arial" charset="0"/>
              </a:rPr>
              <a:t>: </a:t>
            </a:r>
            <a:r>
              <a:rPr lang="en-US" sz="1400" b="1" dirty="0">
                <a:solidFill>
                  <a:srgbClr val="FFFFFF"/>
                </a:solidFill>
                <a:cs typeface="Arial" charset="0"/>
              </a:rPr>
              <a:t>miles driven </a:t>
            </a:r>
            <a:r>
              <a:rPr lang="en-US" sz="1400" b="1" dirty="0" smtClean="0">
                <a:solidFill>
                  <a:srgbClr val="FFFFFF"/>
                </a:solidFill>
                <a:cs typeface="Arial" charset="0"/>
              </a:rPr>
              <a:t>was </a:t>
            </a:r>
            <a:r>
              <a:rPr lang="en-US" sz="1400" b="1" dirty="0">
                <a:solidFill>
                  <a:srgbClr val="FFFFFF"/>
                </a:solidFill>
                <a:cs typeface="Arial" charset="0"/>
              </a:rPr>
              <a:t>below the prior peak for </a:t>
            </a:r>
            <a:r>
              <a:rPr lang="en-US" sz="1400" b="1" dirty="0" smtClean="0">
                <a:solidFill>
                  <a:srgbClr val="FFFFFF"/>
                </a:solidFill>
                <a:cs typeface="Arial" charset="0"/>
              </a:rPr>
              <a:t>87 </a:t>
            </a:r>
            <a:r>
              <a:rPr lang="en-US" sz="1400" b="1" dirty="0">
                <a:solidFill>
                  <a:srgbClr val="FFFFFF"/>
                </a:solidFill>
                <a:cs typeface="Arial" charset="0"/>
              </a:rPr>
              <a:t>straight </a:t>
            </a:r>
            <a:r>
              <a:rPr lang="en-US" sz="1400" b="1" dirty="0" smtClean="0">
                <a:solidFill>
                  <a:srgbClr val="FFFFFF"/>
                </a:solidFill>
                <a:cs typeface="Arial" charset="0"/>
              </a:rPr>
              <a:t>months—</a:t>
            </a:r>
            <a:br>
              <a:rPr lang="en-US" sz="1400" b="1" dirty="0" smtClean="0">
                <a:solidFill>
                  <a:srgbClr val="FFFFFF"/>
                </a:solidFill>
                <a:cs typeface="Arial" charset="0"/>
              </a:rPr>
            </a:br>
            <a:r>
              <a:rPr lang="en-US" sz="1400" b="1" dirty="0" smtClean="0">
                <a:solidFill>
                  <a:srgbClr val="FFFFFF"/>
                </a:solidFill>
                <a:cs typeface="Arial" charset="0"/>
              </a:rPr>
              <a:t>over 7 years! </a:t>
            </a:r>
            <a:r>
              <a:rPr lang="en-US" sz="1400" b="1" dirty="0">
                <a:solidFill>
                  <a:srgbClr val="FFFFFF"/>
                </a:solidFill>
                <a:cs typeface="Arial" charset="0"/>
              </a:rPr>
              <a:t>Previous record was in the early 1980s (39 months</a:t>
            </a:r>
            <a:r>
              <a:rPr lang="en-US" sz="1400" b="1" dirty="0" smtClean="0">
                <a:solidFill>
                  <a:srgbClr val="FFFFFF"/>
                </a:solidFill>
                <a:cs typeface="Arial" charset="0"/>
              </a:rPr>
              <a:t>).</a:t>
            </a:r>
            <a:endParaRPr lang="en-US" sz="1400" b="1" dirty="0">
              <a:solidFill>
                <a:srgbClr val="FFFFFF"/>
              </a:solidFill>
              <a:cs typeface="Arial" charset="0"/>
            </a:endParaRPr>
          </a:p>
        </p:txBody>
      </p:sp>
      <p:sp>
        <p:nvSpPr>
          <p:cNvPr id="17419" name="TextBox 12"/>
          <p:cNvSpPr txBox="1">
            <a:spLocks noChangeArrowheads="1"/>
          </p:cNvSpPr>
          <p:nvPr/>
        </p:nvSpPr>
        <p:spPr bwMode="auto">
          <a:xfrm>
            <a:off x="1612468" y="1296194"/>
            <a:ext cx="1831975" cy="1384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sz="1200" b="1" dirty="0">
                <a:solidFill>
                  <a:srgbClr val="FFFFFF"/>
                </a:solidFill>
                <a:cs typeface="Arial" charset="0"/>
              </a:rPr>
              <a:t>Some of the growth in miles driven is due to population growth: </a:t>
            </a:r>
            <a:br>
              <a:rPr lang="en-US" sz="1200" b="1" dirty="0">
                <a:solidFill>
                  <a:srgbClr val="FFFFFF"/>
                </a:solidFill>
                <a:cs typeface="Arial" charset="0"/>
              </a:rPr>
            </a:br>
            <a:r>
              <a:rPr lang="en-US" sz="1200" b="1" dirty="0">
                <a:solidFill>
                  <a:srgbClr val="FFFFFF"/>
                </a:solidFill>
                <a:cs typeface="Arial" charset="0"/>
              </a:rPr>
              <a:t>1997 vs. 1992:  +5.1%</a:t>
            </a:r>
          </a:p>
          <a:p>
            <a:pPr fontAlgn="base">
              <a:lnSpc>
                <a:spcPct val="100000"/>
              </a:lnSpc>
              <a:spcBef>
                <a:spcPct val="0"/>
              </a:spcBef>
              <a:spcAft>
                <a:spcPct val="0"/>
              </a:spcAft>
              <a:buClrTx/>
              <a:buFontTx/>
              <a:buNone/>
            </a:pPr>
            <a:r>
              <a:rPr lang="en-US" sz="1200" b="1" dirty="0">
                <a:solidFill>
                  <a:srgbClr val="FFFFFF"/>
                </a:solidFill>
                <a:cs typeface="Arial" charset="0"/>
              </a:rPr>
              <a:t>2002 vs. 1997:  +7.4%</a:t>
            </a:r>
            <a:br>
              <a:rPr lang="en-US" sz="1200" b="1" dirty="0">
                <a:solidFill>
                  <a:srgbClr val="FFFFFF"/>
                </a:solidFill>
                <a:cs typeface="Arial" charset="0"/>
              </a:rPr>
            </a:br>
            <a:r>
              <a:rPr lang="en-US" sz="1200" b="1" dirty="0">
                <a:solidFill>
                  <a:srgbClr val="FFFFFF"/>
                </a:solidFill>
                <a:cs typeface="Arial" charset="0"/>
              </a:rPr>
              <a:t>2007 vs. 2002:  +4.7%</a:t>
            </a:r>
            <a:br>
              <a:rPr lang="en-US" sz="1200" b="1" dirty="0">
                <a:solidFill>
                  <a:srgbClr val="FFFFFF"/>
                </a:solidFill>
                <a:cs typeface="Arial" charset="0"/>
              </a:rPr>
            </a:br>
            <a:r>
              <a:rPr lang="en-US" sz="1200" b="1" dirty="0">
                <a:solidFill>
                  <a:srgbClr val="FFFFFF"/>
                </a:solidFill>
                <a:cs typeface="Arial" charset="0"/>
              </a:rPr>
              <a:t>2012 vs. 2007:  +3.4%</a:t>
            </a:r>
          </a:p>
        </p:txBody>
      </p:sp>
      <p:sp>
        <p:nvSpPr>
          <p:cNvPr id="13" name="Oval 16"/>
          <p:cNvSpPr>
            <a:spLocks noChangeArrowheads="1"/>
          </p:cNvSpPr>
          <p:nvPr/>
        </p:nvSpPr>
        <p:spPr bwMode="auto">
          <a:xfrm rot="16200000">
            <a:off x="7243504" y="487768"/>
            <a:ext cx="762002" cy="2562740"/>
          </a:xfrm>
          <a:prstGeom prst="ellipse">
            <a:avLst/>
          </a:prstGeom>
          <a:noFill/>
          <a:ln w="38100">
            <a:solidFill>
              <a:srgbClr val="FF680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endParaRPr lang="en-US" sz="1800">
              <a:solidFill>
                <a:srgbClr val="000000"/>
              </a:solidFill>
              <a:cs typeface="Arial" charset="0"/>
            </a:endParaRPr>
          </a:p>
        </p:txBody>
      </p:sp>
    </p:spTree>
    <p:extLst>
      <p:ext uri="{BB962C8B-B14F-4D97-AF65-F5344CB8AC3E}">
        <p14:creationId xmlns:p14="http://schemas.microsoft.com/office/powerpoint/2010/main" val="38643867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1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nvPr>
        </p:nvGraphicFramePr>
        <p:xfrm>
          <a:off x="233363" y="1352612"/>
          <a:ext cx="8561387"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rgbClr val="FFFFFF"/>
                </a:solidFill>
              </a:rPr>
              <a:t>12/01/09 - 9pm</a:t>
            </a:r>
          </a:p>
        </p:txBody>
      </p:sp>
      <p:sp>
        <p:nvSpPr>
          <p:cNvPr id="256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26100E0-CA80-4679-B50B-11F2E2A00382}" type="slidenum">
              <a:rPr lang="en-US" altLang="en-US" sz="900" smtClean="0">
                <a:solidFill>
                  <a:srgbClr val="000000"/>
                </a:solidFill>
                <a:cs typeface="Arial" panose="020B0604020202020204" pitchFamily="34" charset="0"/>
              </a:rPr>
              <a:pPr>
                <a:lnSpc>
                  <a:spcPct val="85000"/>
                </a:lnSpc>
                <a:spcBef>
                  <a:spcPct val="20000"/>
                </a:spcBef>
                <a:buClrTx/>
                <a:buFontTx/>
                <a:buNone/>
              </a:pPr>
              <a:t>183</a:t>
            </a:fld>
            <a:endParaRPr lang="en-US" altLang="en-US" sz="900" smtClean="0">
              <a:solidFill>
                <a:srgbClr val="000000"/>
              </a:solidFill>
              <a:cs typeface="Arial" panose="020B0604020202020204" pitchFamily="34" charset="0"/>
            </a:endParaRPr>
          </a:p>
        </p:txBody>
      </p:sp>
      <p:sp>
        <p:nvSpPr>
          <p:cNvPr id="25605" name="Rectangle 15"/>
          <p:cNvSpPr>
            <a:spLocks noChangeArrowheads="1"/>
          </p:cNvSpPr>
          <p:nvPr/>
        </p:nvSpPr>
        <p:spPr bwMode="black">
          <a:xfrm>
            <a:off x="233363" y="1047750"/>
            <a:ext cx="3131273"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 typeface="Wingdings" panose="05000000000000000000" pitchFamily="2" charset="2"/>
              <a:buNone/>
            </a:pPr>
            <a:r>
              <a:rPr lang="en-US" altLang="en-US" sz="1600" b="1" dirty="0" smtClean="0">
                <a:solidFill>
                  <a:srgbClr val="225A7A"/>
                </a:solidFill>
                <a:cs typeface="Arial" charset="0"/>
              </a:rPr>
              <a:t>% Change in </a:t>
            </a:r>
            <a:r>
              <a:rPr lang="en-US" altLang="en-US" sz="1600" b="1" dirty="0" smtClean="0">
                <a:solidFill>
                  <a:srgbClr val="28688C"/>
                </a:solidFill>
                <a:cs typeface="Arial" charset="0"/>
              </a:rPr>
              <a:t>Avg</a:t>
            </a:r>
            <a:r>
              <a:rPr lang="en-US" altLang="en-US" sz="1600" b="1" dirty="0">
                <a:solidFill>
                  <a:srgbClr val="28688C"/>
                </a:solidFill>
                <a:cs typeface="Arial" charset="0"/>
              </a:rPr>
              <a:t>. Price /</a:t>
            </a:r>
            <a:r>
              <a:rPr lang="en-US" altLang="en-US" sz="1600" b="1" dirty="0" smtClean="0">
                <a:solidFill>
                  <a:srgbClr val="28688C"/>
                </a:solidFill>
                <a:cs typeface="Arial" charset="0"/>
              </a:rPr>
              <a:t>Gallon</a:t>
            </a:r>
            <a:endParaRPr lang="en-US" altLang="en-US" sz="1600" b="1" dirty="0">
              <a:solidFill>
                <a:srgbClr val="28688C"/>
              </a:solidFill>
              <a:cs typeface="Arial" charset="0"/>
            </a:endParaRPr>
          </a:p>
        </p:txBody>
      </p:sp>
      <p:sp>
        <p:nvSpPr>
          <p:cNvPr id="25606" name="Rectangle 14"/>
          <p:cNvSpPr>
            <a:spLocks noGrp="1" noChangeArrowheads="1"/>
          </p:cNvSpPr>
          <p:nvPr>
            <p:ph type="title"/>
          </p:nvPr>
        </p:nvSpPr>
        <p:spPr>
          <a:xfrm>
            <a:off x="520501" y="146334"/>
            <a:ext cx="7061030" cy="923925"/>
          </a:xfrm>
        </p:spPr>
        <p:txBody>
          <a:bodyPr/>
          <a:lstStyle/>
          <a:p>
            <a:r>
              <a:rPr lang="en-US" altLang="en-US" dirty="0" smtClean="0">
                <a:latin typeface="Arial" panose="020B0604020202020204" pitchFamily="34" charset="0"/>
              </a:rPr>
              <a:t>The Price of Gas,</a:t>
            </a:r>
            <a:br>
              <a:rPr lang="en-US" altLang="en-US" dirty="0" smtClean="0">
                <a:latin typeface="Arial" panose="020B0604020202020204" pitchFamily="34" charset="0"/>
              </a:rPr>
            </a:br>
            <a:r>
              <a:rPr lang="en-US" altLang="en-US" dirty="0" smtClean="0">
                <a:latin typeface="Arial" panose="020B0604020202020204" pitchFamily="34" charset="0"/>
              </a:rPr>
              <a:t>Weekly </a:t>
            </a:r>
            <a:r>
              <a:rPr lang="en-US" altLang="en-US" dirty="0">
                <a:latin typeface="Arial" panose="020B0604020202020204" pitchFamily="34" charset="0"/>
              </a:rPr>
              <a:t>Percent </a:t>
            </a:r>
            <a:r>
              <a:rPr lang="en-US" altLang="en-US" dirty="0" smtClean="0">
                <a:latin typeface="Arial" panose="020B0604020202020204" pitchFamily="34" charset="0"/>
              </a:rPr>
              <a:t>Change, 2014-15</a:t>
            </a:r>
          </a:p>
        </p:txBody>
      </p:sp>
      <p:sp>
        <p:nvSpPr>
          <p:cNvPr id="25607" name="Rectangle 3"/>
          <p:cNvSpPr>
            <a:spLocks noChangeArrowheads="1"/>
          </p:cNvSpPr>
          <p:nvPr/>
        </p:nvSpPr>
        <p:spPr bwMode="auto">
          <a:xfrm>
            <a:off x="85725" y="6282116"/>
            <a:ext cx="8772525"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a:solidFill>
                  <a:srgbClr val="000000"/>
                </a:solidFill>
              </a:rPr>
              <a:t>Price is Weekly U.S. All Grades All Formulations Retail Gasoline Prices</a:t>
            </a:r>
          </a:p>
          <a:p>
            <a:pPr>
              <a:lnSpc>
                <a:spcPct val="85000"/>
              </a:lnSpc>
              <a:spcBef>
                <a:spcPct val="25000"/>
              </a:spcBef>
              <a:buClr>
                <a:srgbClr val="FF6801"/>
              </a:buClr>
              <a:buNone/>
            </a:pPr>
            <a:r>
              <a:rPr lang="en-US" altLang="en-US" sz="1100" dirty="0">
                <a:solidFill>
                  <a:srgbClr val="000000"/>
                </a:solidFill>
              </a:rPr>
              <a:t>Sources: Federal Energy Administration (http://www.eia.gov/petroleum/gasdiesel/ ); </a:t>
            </a:r>
            <a:r>
              <a:rPr lang="en-US" sz="1100" dirty="0">
                <a:solidFill>
                  <a:srgbClr val="000000"/>
                </a:solidFill>
              </a:rPr>
              <a:t> </a:t>
            </a:r>
            <a:r>
              <a:rPr lang="en-US" altLang="en-US" sz="1100" dirty="0">
                <a:solidFill>
                  <a:srgbClr val="000000"/>
                </a:solidFill>
              </a:rPr>
              <a:t>I.I.I.</a:t>
            </a:r>
          </a:p>
        </p:txBody>
      </p:sp>
      <p:sp>
        <p:nvSpPr>
          <p:cNvPr id="1911821" name="Rectangle 13"/>
          <p:cNvSpPr>
            <a:spLocks noChangeArrowheads="1"/>
          </p:cNvSpPr>
          <p:nvPr/>
        </p:nvSpPr>
        <p:spPr bwMode="blackWhite">
          <a:xfrm>
            <a:off x="361435" y="5616541"/>
            <a:ext cx="8405812" cy="60316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None/>
            </a:pPr>
            <a:r>
              <a:rPr lang="en-US" altLang="en-US" sz="1800" b="1" dirty="0">
                <a:solidFill>
                  <a:srgbClr val="FFFFFF"/>
                </a:solidFill>
              </a:rPr>
              <a:t>Over the Course of the Second Half of the 2014 Calendar Year,</a:t>
            </a:r>
            <a:br>
              <a:rPr lang="en-US" altLang="en-US" sz="1800" b="1" dirty="0">
                <a:solidFill>
                  <a:srgbClr val="FFFFFF"/>
                </a:solidFill>
              </a:rPr>
            </a:br>
            <a:r>
              <a:rPr lang="en-US" altLang="en-US" sz="1800" b="1" dirty="0">
                <a:solidFill>
                  <a:srgbClr val="FFFFFF"/>
                </a:solidFill>
              </a:rPr>
              <a:t>Gas Prices Fell 34%. </a:t>
            </a:r>
          </a:p>
        </p:txBody>
      </p:sp>
      <p:sp>
        <p:nvSpPr>
          <p:cNvPr id="14" name="AutoShape 38"/>
          <p:cNvSpPr>
            <a:spLocks noChangeArrowheads="1"/>
          </p:cNvSpPr>
          <p:nvPr/>
        </p:nvSpPr>
        <p:spPr bwMode="blackWhite">
          <a:xfrm>
            <a:off x="924717" y="4010014"/>
            <a:ext cx="1935332" cy="798599"/>
          </a:xfrm>
          <a:prstGeom prst="wedgeRectCallout">
            <a:avLst>
              <a:gd name="adj1" fmla="val 106394"/>
              <a:gd name="adj2" fmla="val -105955"/>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July-December: gas prices fell virtually every week</a:t>
            </a:r>
            <a:endParaRPr lang="en-US" sz="1400" b="1" dirty="0">
              <a:solidFill>
                <a:srgbClr val="FFFFFF"/>
              </a:solidFill>
              <a:cs typeface="Arial" charset="0"/>
            </a:endParaRPr>
          </a:p>
        </p:txBody>
      </p:sp>
      <p:sp>
        <p:nvSpPr>
          <p:cNvPr id="15" name="Rectangle 7"/>
          <p:cNvSpPr>
            <a:spLocks noChangeArrowheads="1"/>
          </p:cNvSpPr>
          <p:nvPr/>
        </p:nvSpPr>
        <p:spPr bwMode="grayWhite">
          <a:xfrm>
            <a:off x="4935983" y="2458237"/>
            <a:ext cx="1917897" cy="2287970"/>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endParaRPr lang="en-US" sz="1800">
              <a:solidFill>
                <a:srgbClr val="000000"/>
              </a:solidFill>
              <a:cs typeface="Arial" charset="0"/>
            </a:endParaRPr>
          </a:p>
        </p:txBody>
      </p:sp>
      <p:sp>
        <p:nvSpPr>
          <p:cNvPr id="16" name="AutoShape 38"/>
          <p:cNvSpPr>
            <a:spLocks noChangeArrowheads="1"/>
          </p:cNvSpPr>
          <p:nvPr/>
        </p:nvSpPr>
        <p:spPr bwMode="blackWhite">
          <a:xfrm>
            <a:off x="2860049" y="1287137"/>
            <a:ext cx="2235694" cy="948018"/>
          </a:xfrm>
          <a:prstGeom prst="wedgeRectCallout">
            <a:avLst>
              <a:gd name="adj1" fmla="val 48548"/>
              <a:gd name="adj2" fmla="val 661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Sharpest reductions occurred from the first week of October through mid-January</a:t>
            </a:r>
            <a:endParaRPr lang="en-US" sz="1400" b="1" dirty="0">
              <a:solidFill>
                <a:srgbClr val="FFFFFF"/>
              </a:solidFill>
              <a:cs typeface="Arial" charset="0"/>
            </a:endParaRPr>
          </a:p>
        </p:txBody>
      </p:sp>
      <p:sp>
        <p:nvSpPr>
          <p:cNvPr id="12" name="AutoShape 38"/>
          <p:cNvSpPr>
            <a:spLocks noChangeArrowheads="1"/>
          </p:cNvSpPr>
          <p:nvPr/>
        </p:nvSpPr>
        <p:spPr bwMode="blackWhite">
          <a:xfrm>
            <a:off x="7581531" y="975850"/>
            <a:ext cx="1499284" cy="1259305"/>
          </a:xfrm>
          <a:prstGeom prst="wedgeRectCallout">
            <a:avLst>
              <a:gd name="adj1" fmla="val -22881"/>
              <a:gd name="adj2" fmla="val 50478"/>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Even after rebound, prices are 32% lower than a year earlier</a:t>
            </a:r>
            <a:endParaRPr lang="en-US" sz="1400" b="1" dirty="0">
              <a:solidFill>
                <a:srgbClr val="FFFFFF"/>
              </a:solidFill>
              <a:cs typeface="Arial" charset="0"/>
            </a:endParaRPr>
          </a:p>
        </p:txBody>
      </p:sp>
    </p:spTree>
    <p:extLst>
      <p:ext uri="{BB962C8B-B14F-4D97-AF65-F5344CB8AC3E}">
        <p14:creationId xmlns:p14="http://schemas.microsoft.com/office/powerpoint/2010/main" val="2023415731"/>
      </p:ext>
    </p:extLst>
  </p:cSld>
  <p:clrMapOvr>
    <a:masterClrMapping/>
  </p:clrMapOvr>
  <p:transition>
    <p:wipe dir="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nvPr>
        </p:nvGraphicFramePr>
        <p:xfrm>
          <a:off x="233363" y="1352612"/>
          <a:ext cx="8561387"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rgbClr val="FFFFFF"/>
                </a:solidFill>
              </a:rPr>
              <a:t>12/01/09 - 9pm</a:t>
            </a:r>
          </a:p>
        </p:txBody>
      </p:sp>
      <p:sp>
        <p:nvSpPr>
          <p:cNvPr id="256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26100E0-CA80-4679-B50B-11F2E2A00382}" type="slidenum">
              <a:rPr lang="en-US" altLang="en-US" sz="900" smtClean="0">
                <a:solidFill>
                  <a:srgbClr val="000000"/>
                </a:solidFill>
                <a:cs typeface="Arial" panose="020B0604020202020204" pitchFamily="34" charset="0"/>
              </a:rPr>
              <a:pPr>
                <a:lnSpc>
                  <a:spcPct val="85000"/>
                </a:lnSpc>
                <a:spcBef>
                  <a:spcPct val="20000"/>
                </a:spcBef>
                <a:buClrTx/>
                <a:buFontTx/>
                <a:buNone/>
              </a:pPr>
              <a:t>184</a:t>
            </a:fld>
            <a:endParaRPr lang="en-US" altLang="en-US" sz="900" smtClean="0">
              <a:solidFill>
                <a:srgbClr val="000000"/>
              </a:solidFill>
              <a:cs typeface="Arial" panose="020B0604020202020204" pitchFamily="34" charset="0"/>
            </a:endParaRPr>
          </a:p>
        </p:txBody>
      </p:sp>
      <p:sp>
        <p:nvSpPr>
          <p:cNvPr id="25605" name="Rectangle 15"/>
          <p:cNvSpPr>
            <a:spLocks noChangeArrowheads="1"/>
          </p:cNvSpPr>
          <p:nvPr/>
        </p:nvSpPr>
        <p:spPr bwMode="black">
          <a:xfrm>
            <a:off x="135967" y="1290278"/>
            <a:ext cx="3131273"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 typeface="Wingdings" panose="05000000000000000000" pitchFamily="2" charset="2"/>
              <a:buNone/>
            </a:pPr>
            <a:r>
              <a:rPr lang="en-US" altLang="en-US" sz="1600" b="1" dirty="0" smtClean="0">
                <a:solidFill>
                  <a:srgbClr val="28688C"/>
                </a:solidFill>
                <a:cs typeface="Arial" charset="0"/>
              </a:rPr>
              <a:t>Avg</a:t>
            </a:r>
            <a:r>
              <a:rPr lang="en-US" altLang="en-US" sz="1600" b="1" dirty="0">
                <a:solidFill>
                  <a:srgbClr val="28688C"/>
                </a:solidFill>
                <a:cs typeface="Arial" charset="0"/>
              </a:rPr>
              <a:t>. Price /</a:t>
            </a:r>
            <a:r>
              <a:rPr lang="en-US" altLang="en-US" sz="1600" b="1" dirty="0" smtClean="0">
                <a:solidFill>
                  <a:srgbClr val="28688C"/>
                </a:solidFill>
                <a:cs typeface="Arial" charset="0"/>
              </a:rPr>
              <a:t>Gallon</a:t>
            </a:r>
            <a:endParaRPr lang="en-US" altLang="en-US" sz="1600" b="1" dirty="0">
              <a:solidFill>
                <a:srgbClr val="28688C"/>
              </a:solidFill>
              <a:cs typeface="Arial" charset="0"/>
            </a:endParaRPr>
          </a:p>
        </p:txBody>
      </p:sp>
      <p:sp>
        <p:nvSpPr>
          <p:cNvPr id="25606" name="Rectangle 14"/>
          <p:cNvSpPr>
            <a:spLocks noGrp="1" noChangeArrowheads="1"/>
          </p:cNvSpPr>
          <p:nvPr>
            <p:ph type="title"/>
          </p:nvPr>
        </p:nvSpPr>
        <p:spPr>
          <a:xfrm>
            <a:off x="520501" y="146334"/>
            <a:ext cx="7061030" cy="923925"/>
          </a:xfrm>
        </p:spPr>
        <p:txBody>
          <a:bodyPr/>
          <a:lstStyle/>
          <a:p>
            <a:r>
              <a:rPr lang="en-US" altLang="en-US" dirty="0" smtClean="0">
                <a:latin typeface="Arial" panose="020B0604020202020204" pitchFamily="34" charset="0"/>
              </a:rPr>
              <a:t>The Price of Gas,</a:t>
            </a:r>
            <a:r>
              <a:rPr lang="en-US" altLang="en-US" dirty="0">
                <a:latin typeface="Arial" panose="020B0604020202020204" pitchFamily="34" charset="0"/>
              </a:rPr>
              <a:t> </a:t>
            </a:r>
            <a:r>
              <a:rPr lang="en-US" altLang="en-US" dirty="0" smtClean="0">
                <a:latin typeface="Arial" panose="020B0604020202020204" pitchFamily="34" charset="0"/>
              </a:rPr>
              <a:t>2014-2015</a:t>
            </a:r>
          </a:p>
        </p:txBody>
      </p:sp>
      <p:sp>
        <p:nvSpPr>
          <p:cNvPr id="25607" name="Rectangle 3"/>
          <p:cNvSpPr>
            <a:spLocks noChangeArrowheads="1"/>
          </p:cNvSpPr>
          <p:nvPr/>
        </p:nvSpPr>
        <p:spPr bwMode="auto">
          <a:xfrm>
            <a:off x="85725" y="6282116"/>
            <a:ext cx="8772525"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smtClean="0">
                <a:solidFill>
                  <a:srgbClr val="000000"/>
                </a:solidFill>
              </a:rPr>
              <a:t>Price is Weekly U.S. All Grades All Formulations Retail Gasoline Prices</a:t>
            </a:r>
          </a:p>
          <a:p>
            <a:pPr>
              <a:lnSpc>
                <a:spcPct val="85000"/>
              </a:lnSpc>
              <a:spcBef>
                <a:spcPct val="25000"/>
              </a:spcBef>
              <a:buClr>
                <a:srgbClr val="FF6801"/>
              </a:buClr>
              <a:buNone/>
            </a:pPr>
            <a:r>
              <a:rPr lang="en-US" altLang="en-US" sz="1100" dirty="0" smtClean="0">
                <a:solidFill>
                  <a:srgbClr val="000000"/>
                </a:solidFill>
                <a:cs typeface="Arial" charset="0"/>
              </a:rPr>
              <a:t>Sources</a:t>
            </a:r>
            <a:r>
              <a:rPr lang="en-US" altLang="en-US" sz="1100" dirty="0">
                <a:solidFill>
                  <a:srgbClr val="000000"/>
                </a:solidFill>
                <a:cs typeface="Arial" charset="0"/>
              </a:rPr>
              <a:t>: </a:t>
            </a:r>
            <a:r>
              <a:rPr lang="en-US" altLang="en-US" sz="1100" dirty="0" smtClean="0">
                <a:solidFill>
                  <a:srgbClr val="000000"/>
                </a:solidFill>
                <a:cs typeface="Arial" charset="0"/>
              </a:rPr>
              <a:t>Federal Energy Administration </a:t>
            </a:r>
            <a:r>
              <a:rPr lang="en-US" altLang="en-US" sz="1100" dirty="0">
                <a:solidFill>
                  <a:srgbClr val="000000"/>
                </a:solidFill>
              </a:rPr>
              <a:t>(http://www.eia.gov/petroleum/gasdiesel/ </a:t>
            </a:r>
            <a:r>
              <a:rPr lang="en-US" altLang="en-US" sz="1100" dirty="0" smtClean="0">
                <a:solidFill>
                  <a:srgbClr val="000000"/>
                </a:solidFill>
                <a:cs typeface="Arial" charset="0"/>
              </a:rPr>
              <a:t>); </a:t>
            </a:r>
            <a:r>
              <a:rPr lang="en-US" sz="1100" dirty="0" smtClean="0">
                <a:solidFill>
                  <a:srgbClr val="000000"/>
                </a:solidFill>
                <a:cs typeface="Arial" charset="0"/>
              </a:rPr>
              <a:t> </a:t>
            </a:r>
            <a:r>
              <a:rPr lang="en-US" altLang="en-US" sz="1100" dirty="0" smtClean="0">
                <a:solidFill>
                  <a:srgbClr val="000000"/>
                </a:solidFill>
                <a:cs typeface="Arial" charset="0"/>
              </a:rPr>
              <a:t>I.I.I</a:t>
            </a:r>
            <a:r>
              <a:rPr lang="en-US" altLang="en-US" sz="1100" dirty="0">
                <a:solidFill>
                  <a:srgbClr val="000000"/>
                </a:solidFill>
                <a:cs typeface="Arial" charset="0"/>
              </a:rPr>
              <a:t>.</a:t>
            </a:r>
          </a:p>
        </p:txBody>
      </p:sp>
      <p:sp>
        <p:nvSpPr>
          <p:cNvPr id="1911821" name="Rectangle 13"/>
          <p:cNvSpPr>
            <a:spLocks noChangeArrowheads="1"/>
          </p:cNvSpPr>
          <p:nvPr/>
        </p:nvSpPr>
        <p:spPr bwMode="blackWhite">
          <a:xfrm>
            <a:off x="419100" y="5583902"/>
            <a:ext cx="8405812" cy="60316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charset="0"/>
              </a:rPr>
              <a:t>Over the Course of the Second Half of the 2014 Calendar Year,</a:t>
            </a:r>
            <a:br>
              <a:rPr lang="en-US" altLang="en-US" sz="1800" b="1" dirty="0" smtClean="0">
                <a:solidFill>
                  <a:srgbClr val="FFFFFF"/>
                </a:solidFill>
                <a:cs typeface="Arial" charset="0"/>
              </a:rPr>
            </a:br>
            <a:r>
              <a:rPr lang="en-US" altLang="en-US" sz="1800" b="1" dirty="0" smtClean="0">
                <a:solidFill>
                  <a:srgbClr val="FFFFFF"/>
                </a:solidFill>
                <a:cs typeface="Arial" charset="0"/>
              </a:rPr>
              <a:t>Gas </a:t>
            </a:r>
            <a:r>
              <a:rPr lang="en-US" altLang="en-US" sz="1800" b="1" dirty="0">
                <a:solidFill>
                  <a:srgbClr val="FFFFFF"/>
                </a:solidFill>
              </a:rPr>
              <a:t>P</a:t>
            </a:r>
            <a:r>
              <a:rPr lang="en-US" altLang="en-US" sz="1800" b="1" dirty="0" smtClean="0">
                <a:solidFill>
                  <a:srgbClr val="FFFFFF"/>
                </a:solidFill>
                <a:cs typeface="Arial" charset="0"/>
              </a:rPr>
              <a:t>rices </a:t>
            </a:r>
            <a:r>
              <a:rPr lang="en-US" altLang="en-US" sz="1800" b="1" dirty="0">
                <a:solidFill>
                  <a:srgbClr val="FFFFFF"/>
                </a:solidFill>
              </a:rPr>
              <a:t>F</a:t>
            </a:r>
            <a:r>
              <a:rPr lang="en-US" altLang="en-US" sz="1800" b="1" dirty="0" smtClean="0">
                <a:solidFill>
                  <a:srgbClr val="FFFFFF"/>
                </a:solidFill>
                <a:cs typeface="Arial" charset="0"/>
              </a:rPr>
              <a:t>ell 34%. </a:t>
            </a:r>
            <a:endParaRPr lang="en-US" altLang="en-US" sz="1800" b="1" dirty="0">
              <a:solidFill>
                <a:srgbClr val="FFFFFF"/>
              </a:solidFill>
              <a:cs typeface="Arial" charset="0"/>
            </a:endParaRPr>
          </a:p>
        </p:txBody>
      </p:sp>
      <p:sp>
        <p:nvSpPr>
          <p:cNvPr id="14" name="AutoShape 38"/>
          <p:cNvSpPr>
            <a:spLocks noChangeArrowheads="1"/>
          </p:cNvSpPr>
          <p:nvPr/>
        </p:nvSpPr>
        <p:spPr bwMode="blackWhite">
          <a:xfrm>
            <a:off x="3089571" y="3885443"/>
            <a:ext cx="2484186" cy="827453"/>
          </a:xfrm>
          <a:prstGeom prst="wedgeRectCallout">
            <a:avLst>
              <a:gd name="adj1" fmla="val 40271"/>
              <a:gd name="adj2" fmla="val -1616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600" b="1" dirty="0" smtClean="0">
                <a:solidFill>
                  <a:srgbClr val="FFFFFF"/>
                </a:solidFill>
                <a:cs typeface="Arial" charset="0"/>
              </a:rPr>
              <a:t>From July through December</a:t>
            </a:r>
            <a:r>
              <a:rPr lang="en-US" sz="1600" b="1" dirty="0">
                <a:solidFill>
                  <a:srgbClr val="FFFFFF"/>
                </a:solidFill>
                <a:cs typeface="Arial" charset="0"/>
              </a:rPr>
              <a:t>,</a:t>
            </a:r>
            <a:r>
              <a:rPr lang="en-US" sz="1600" b="1" dirty="0" smtClean="0">
                <a:solidFill>
                  <a:srgbClr val="FFFFFF"/>
                </a:solidFill>
                <a:cs typeface="Arial" charset="0"/>
              </a:rPr>
              <a:t> gas prices fell virtually every week</a:t>
            </a:r>
            <a:endParaRPr lang="en-US" sz="1600" b="1" dirty="0">
              <a:solidFill>
                <a:srgbClr val="FFFFFF"/>
              </a:solidFill>
              <a:cs typeface="Arial" charset="0"/>
            </a:endParaRPr>
          </a:p>
        </p:txBody>
      </p:sp>
      <p:sp>
        <p:nvSpPr>
          <p:cNvPr id="16" name="AutoShape 38"/>
          <p:cNvSpPr>
            <a:spLocks noChangeArrowheads="1"/>
          </p:cNvSpPr>
          <p:nvPr/>
        </p:nvSpPr>
        <p:spPr bwMode="blackWhite">
          <a:xfrm>
            <a:off x="6199833" y="1383957"/>
            <a:ext cx="2625079" cy="684094"/>
          </a:xfrm>
          <a:prstGeom prst="wedgeRectCallout">
            <a:avLst>
              <a:gd name="adj1" fmla="val 7405"/>
              <a:gd name="adj2" fmla="val 3120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Even after rebound, prices remain 30% below the July peak.</a:t>
            </a:r>
            <a:endParaRPr lang="en-US" sz="1400" b="1" dirty="0">
              <a:solidFill>
                <a:srgbClr val="FFFFFF"/>
              </a:solidFill>
              <a:cs typeface="Arial" charset="0"/>
            </a:endParaRPr>
          </a:p>
        </p:txBody>
      </p:sp>
      <p:sp>
        <p:nvSpPr>
          <p:cNvPr id="12" name="AutoShape 38"/>
          <p:cNvSpPr>
            <a:spLocks noChangeArrowheads="1"/>
          </p:cNvSpPr>
          <p:nvPr/>
        </p:nvSpPr>
        <p:spPr bwMode="blackWhite">
          <a:xfrm>
            <a:off x="894578" y="3123942"/>
            <a:ext cx="2484186" cy="705856"/>
          </a:xfrm>
          <a:prstGeom prst="wedgeRectCallout">
            <a:avLst>
              <a:gd name="adj1" fmla="val 58007"/>
              <a:gd name="adj2" fmla="val -1886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600" b="1" dirty="0" smtClean="0">
                <a:solidFill>
                  <a:srgbClr val="FFFFFF"/>
                </a:solidFill>
                <a:cs typeface="Arial" charset="0"/>
              </a:rPr>
              <a:t>Until July, gas prices were persistently high</a:t>
            </a:r>
            <a:endParaRPr lang="en-US" sz="1600" b="1" dirty="0">
              <a:solidFill>
                <a:srgbClr val="FFFFFF"/>
              </a:solidFill>
              <a:cs typeface="Arial" charset="0"/>
            </a:endParaRPr>
          </a:p>
        </p:txBody>
      </p:sp>
    </p:spTree>
    <p:extLst>
      <p:ext uri="{BB962C8B-B14F-4D97-AF65-F5344CB8AC3E}">
        <p14:creationId xmlns:p14="http://schemas.microsoft.com/office/powerpoint/2010/main" val="3739913866"/>
      </p:ext>
    </p:extLst>
  </p:cSld>
  <p:clrMapOvr>
    <a:masterClrMapping/>
  </p:clrMapOvr>
  <p:transition>
    <p:wipe dir="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nvPr>
        </p:nvGraphicFramePr>
        <p:xfrm>
          <a:off x="233364" y="1247775"/>
          <a:ext cx="8561387"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rgbClr val="FFFFFF"/>
                </a:solidFill>
              </a:rPr>
              <a:t>12/01/09 - 9pm</a:t>
            </a:r>
          </a:p>
        </p:txBody>
      </p:sp>
      <p:sp>
        <p:nvSpPr>
          <p:cNvPr id="256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26100E0-CA80-4679-B50B-11F2E2A00382}" type="slidenum">
              <a:rPr lang="en-US" altLang="en-US" sz="900" smtClean="0">
                <a:solidFill>
                  <a:srgbClr val="000000"/>
                </a:solidFill>
                <a:cs typeface="Arial" panose="020B0604020202020204" pitchFamily="34" charset="0"/>
              </a:rPr>
              <a:pPr>
                <a:lnSpc>
                  <a:spcPct val="85000"/>
                </a:lnSpc>
                <a:spcBef>
                  <a:spcPct val="20000"/>
                </a:spcBef>
                <a:buClrTx/>
                <a:buFontTx/>
                <a:buNone/>
              </a:pPr>
              <a:t>185</a:t>
            </a:fld>
            <a:endParaRPr lang="en-US" altLang="en-US" sz="900" smtClean="0">
              <a:solidFill>
                <a:srgbClr val="000000"/>
              </a:solidFill>
              <a:cs typeface="Arial" panose="020B0604020202020204" pitchFamily="34" charset="0"/>
            </a:endParaRPr>
          </a:p>
        </p:txBody>
      </p:sp>
      <p:sp>
        <p:nvSpPr>
          <p:cNvPr id="25605" name="Rectangle 15"/>
          <p:cNvSpPr>
            <a:spLocks noChangeArrowheads="1"/>
          </p:cNvSpPr>
          <p:nvPr/>
        </p:nvSpPr>
        <p:spPr bwMode="black">
          <a:xfrm>
            <a:off x="233364" y="1047750"/>
            <a:ext cx="120491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charset="0"/>
              </a:rPr>
              <a:t>Avg. Price</a:t>
            </a:r>
            <a:endParaRPr lang="en-US" altLang="en-US" sz="1600" b="1" dirty="0">
              <a:solidFill>
                <a:srgbClr val="FF6801"/>
              </a:solidFill>
              <a:cs typeface="Arial" charset="0"/>
            </a:endParaRPr>
          </a:p>
        </p:txBody>
      </p:sp>
      <p:sp>
        <p:nvSpPr>
          <p:cNvPr id="25606" name="Rectangle 14"/>
          <p:cNvSpPr>
            <a:spLocks noGrp="1" noChangeArrowheads="1"/>
          </p:cNvSpPr>
          <p:nvPr>
            <p:ph type="title"/>
          </p:nvPr>
        </p:nvSpPr>
        <p:spPr>
          <a:xfrm>
            <a:off x="520501" y="146334"/>
            <a:ext cx="7061030" cy="923925"/>
          </a:xfrm>
        </p:spPr>
        <p:txBody>
          <a:bodyPr/>
          <a:lstStyle/>
          <a:p>
            <a:r>
              <a:rPr lang="en-US" altLang="en-US" dirty="0" smtClean="0">
                <a:latin typeface="Arial" panose="020B0604020202020204" pitchFamily="34" charset="0"/>
              </a:rPr>
              <a:t>Do Changes in Gas Prices</a:t>
            </a:r>
            <a:br>
              <a:rPr lang="en-US" altLang="en-US" dirty="0" smtClean="0">
                <a:latin typeface="Arial" panose="020B0604020202020204" pitchFamily="34" charset="0"/>
              </a:rPr>
            </a:br>
            <a:r>
              <a:rPr lang="en-US" altLang="en-US" dirty="0" smtClean="0">
                <a:latin typeface="Arial" panose="020B0604020202020204" pitchFamily="34" charset="0"/>
              </a:rPr>
              <a:t>Affect Miles Driven? 2000-2014</a:t>
            </a:r>
          </a:p>
        </p:txBody>
      </p:sp>
      <p:sp>
        <p:nvSpPr>
          <p:cNvPr id="25607" name="Rectangle 3"/>
          <p:cNvSpPr>
            <a:spLocks noChangeArrowheads="1"/>
          </p:cNvSpPr>
          <p:nvPr/>
        </p:nvSpPr>
        <p:spPr bwMode="auto">
          <a:xfrm>
            <a:off x="85725" y="6324435"/>
            <a:ext cx="877252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smtClean="0">
                <a:solidFill>
                  <a:srgbClr val="000000"/>
                </a:solidFill>
                <a:cs typeface="Arial" charset="0"/>
              </a:rPr>
              <a:t>Sources</a:t>
            </a:r>
            <a:r>
              <a:rPr lang="en-US" altLang="en-US" sz="1100" dirty="0">
                <a:solidFill>
                  <a:srgbClr val="000000"/>
                </a:solidFill>
                <a:cs typeface="Arial" charset="0"/>
              </a:rPr>
              <a:t>: </a:t>
            </a:r>
            <a:r>
              <a:rPr lang="en-US" altLang="en-US" sz="1100" dirty="0">
                <a:solidFill>
                  <a:srgbClr val="000000"/>
                </a:solidFill>
              </a:rPr>
              <a:t>Federal Energy Administration (http://www.eia.gov/petroleum/gasdiesel/ ); *</a:t>
            </a:r>
            <a:r>
              <a:rPr lang="en-US" altLang="en-US" sz="1100" dirty="0" smtClean="0">
                <a:solidFill>
                  <a:srgbClr val="000000"/>
                </a:solidFill>
                <a:cs typeface="Arial" charset="0"/>
              </a:rPr>
              <a:t>gas prices and miles driven through December</a:t>
            </a:r>
            <a:br>
              <a:rPr lang="en-US" altLang="en-US" sz="1100" dirty="0" smtClean="0">
                <a:solidFill>
                  <a:srgbClr val="000000"/>
                </a:solidFill>
                <a:cs typeface="Arial" charset="0"/>
              </a:rPr>
            </a:br>
            <a:r>
              <a:rPr lang="en-US" sz="1100" dirty="0" smtClean="0">
                <a:solidFill>
                  <a:srgbClr val="000000"/>
                </a:solidFill>
                <a:cs typeface="Arial" charset="0"/>
              </a:rPr>
              <a:t>Federal </a:t>
            </a:r>
            <a:r>
              <a:rPr lang="en-US" sz="1100" dirty="0">
                <a:solidFill>
                  <a:srgbClr val="000000"/>
                </a:solidFill>
                <a:cs typeface="Arial" charset="0"/>
              </a:rPr>
              <a:t>Highway Administration (</a:t>
            </a:r>
            <a:r>
              <a:rPr lang="en-US" sz="1100" dirty="0">
                <a:solidFill>
                  <a:srgbClr val="000000"/>
                </a:solidFill>
                <a:cs typeface="Arial" charset="0"/>
                <a:hlinkClick r:id="rId4"/>
              </a:rPr>
              <a:t>http://www.fhwa.dot.gov/ohim/tvtw/tvtpage.cfm</a:t>
            </a:r>
            <a:r>
              <a:rPr lang="en-US" sz="1100" dirty="0">
                <a:solidFill>
                  <a:srgbClr val="000000"/>
                </a:solidFill>
                <a:cs typeface="Arial" charset="0"/>
              </a:rPr>
              <a:t> ); </a:t>
            </a:r>
            <a:r>
              <a:rPr lang="en-US" altLang="en-US" sz="1100" dirty="0" smtClean="0">
                <a:solidFill>
                  <a:srgbClr val="000000"/>
                </a:solidFill>
                <a:cs typeface="Arial" charset="0"/>
              </a:rPr>
              <a:t>I.I.I</a:t>
            </a:r>
            <a:r>
              <a:rPr lang="en-US" altLang="en-US" sz="1100" dirty="0">
                <a:solidFill>
                  <a:srgbClr val="000000"/>
                </a:solidFill>
                <a:cs typeface="Arial" charset="0"/>
              </a:rPr>
              <a:t>.</a:t>
            </a:r>
          </a:p>
        </p:txBody>
      </p:sp>
      <p:sp>
        <p:nvSpPr>
          <p:cNvPr id="1911821" name="Rectangle 13"/>
          <p:cNvSpPr>
            <a:spLocks noChangeArrowheads="1"/>
          </p:cNvSpPr>
          <p:nvPr/>
        </p:nvSpPr>
        <p:spPr bwMode="blackWhite">
          <a:xfrm>
            <a:off x="419100" y="5442012"/>
            <a:ext cx="8405812" cy="83077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charset="0"/>
              </a:rPr>
              <a:t>Miles driven rose from 2000 to 2007 despite a fairly steady rise in gas prices. Miles driven fell, </a:t>
            </a:r>
            <a:r>
              <a:rPr lang="en-US" altLang="en-US" sz="1800" b="1" smtClean="0">
                <a:solidFill>
                  <a:srgbClr val="FFFFFF"/>
                </a:solidFill>
                <a:cs typeface="Arial" charset="0"/>
              </a:rPr>
              <a:t>then recovered (2008-2011) </a:t>
            </a:r>
            <a:r>
              <a:rPr lang="en-US" altLang="en-US" sz="1800" b="1" dirty="0" smtClean="0">
                <a:solidFill>
                  <a:srgbClr val="FFFFFF"/>
                </a:solidFill>
                <a:cs typeface="Arial" charset="0"/>
              </a:rPr>
              <a:t>from the Great Recession and tracked flat gas prices in 2011-2014.</a:t>
            </a:r>
            <a:endParaRPr lang="en-US" altLang="en-US" sz="1800" b="1" dirty="0">
              <a:solidFill>
                <a:srgbClr val="FFFFFF"/>
              </a:solidFill>
              <a:cs typeface="Arial" charset="0"/>
            </a:endParaRPr>
          </a:p>
        </p:txBody>
      </p:sp>
      <p:sp>
        <p:nvSpPr>
          <p:cNvPr id="25615" name="Rectangle 15"/>
          <p:cNvSpPr>
            <a:spLocks noChangeArrowheads="1"/>
          </p:cNvSpPr>
          <p:nvPr/>
        </p:nvSpPr>
        <p:spPr bwMode="black">
          <a:xfrm>
            <a:off x="185738" y="1247775"/>
            <a:ext cx="1083769"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8688C"/>
                </a:solidFill>
                <a:cs typeface="Arial" charset="0"/>
              </a:rPr>
              <a:t>/Gallon</a:t>
            </a:r>
            <a:endParaRPr lang="en-US" altLang="en-US" sz="1600" b="1" dirty="0">
              <a:solidFill>
                <a:srgbClr val="28688C"/>
              </a:solidFill>
              <a:cs typeface="Arial" charset="0"/>
            </a:endParaRPr>
          </a:p>
        </p:txBody>
      </p:sp>
      <p:sp>
        <p:nvSpPr>
          <p:cNvPr id="10" name="Rectangle 15"/>
          <p:cNvSpPr>
            <a:spLocks noChangeArrowheads="1"/>
          </p:cNvSpPr>
          <p:nvPr/>
        </p:nvSpPr>
        <p:spPr bwMode="black">
          <a:xfrm>
            <a:off x="7843838" y="1070259"/>
            <a:ext cx="120491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FF6801"/>
                </a:solidFill>
                <a:cs typeface="Arial" charset="0"/>
              </a:rPr>
              <a:t>Miles Driven</a:t>
            </a:r>
            <a:endParaRPr lang="en-US" altLang="en-US" sz="1600" b="1" dirty="0">
              <a:solidFill>
                <a:srgbClr val="FF6801"/>
              </a:solidFill>
              <a:cs typeface="Arial" charset="0"/>
            </a:endParaRPr>
          </a:p>
        </p:txBody>
      </p:sp>
      <p:sp>
        <p:nvSpPr>
          <p:cNvPr id="11" name="Rectangle 15"/>
          <p:cNvSpPr>
            <a:spLocks noChangeArrowheads="1"/>
          </p:cNvSpPr>
          <p:nvPr/>
        </p:nvSpPr>
        <p:spPr bwMode="black">
          <a:xfrm>
            <a:off x="7843838" y="1308285"/>
            <a:ext cx="120491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20000"/>
              </a:spcBef>
              <a:spcAft>
                <a:spcPct val="0"/>
              </a:spcAft>
              <a:buClrTx/>
              <a:buFontTx/>
              <a:buNone/>
            </a:pPr>
            <a:r>
              <a:rPr lang="en-US" altLang="en-US" sz="1600" b="1" dirty="0" smtClean="0">
                <a:solidFill>
                  <a:srgbClr val="FF6801"/>
                </a:solidFill>
                <a:cs typeface="Arial" charset="0"/>
              </a:rPr>
              <a:t>(Billions)</a:t>
            </a:r>
            <a:endParaRPr lang="en-US" altLang="en-US" sz="1600" b="1" dirty="0">
              <a:solidFill>
                <a:srgbClr val="FF6801"/>
              </a:solidFill>
              <a:cs typeface="Arial" charset="0"/>
            </a:endParaRPr>
          </a:p>
        </p:txBody>
      </p:sp>
      <p:sp>
        <p:nvSpPr>
          <p:cNvPr id="12" name="Rectangle 7"/>
          <p:cNvSpPr>
            <a:spLocks noChangeArrowheads="1"/>
          </p:cNvSpPr>
          <p:nvPr/>
        </p:nvSpPr>
        <p:spPr bwMode="grayWhite">
          <a:xfrm>
            <a:off x="4492101" y="1784412"/>
            <a:ext cx="3462290" cy="1695635"/>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endParaRPr lang="en-US" sz="1800">
              <a:solidFill>
                <a:srgbClr val="000000"/>
              </a:solidFill>
              <a:cs typeface="Arial" charset="0"/>
            </a:endParaRPr>
          </a:p>
        </p:txBody>
      </p:sp>
    </p:spTree>
    <p:extLst>
      <p:ext uri="{BB962C8B-B14F-4D97-AF65-F5344CB8AC3E}">
        <p14:creationId xmlns:p14="http://schemas.microsoft.com/office/powerpoint/2010/main" val="10327042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7" dur="1000"/>
                                        <p:tgtEl>
                                          <p:spTgt spid="2">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12" dur="1000"/>
                                        <p:tgtEl>
                                          <p:spTgt spid="2">
                                            <p:graphicEl>
                                              <a:chart seriesIdx="1" categoryIdx="-4" bldStep="series"/>
                                            </p:graphicEl>
                                          </p:spTgt>
                                        </p:tgtEl>
                                      </p:cBhvr>
                                    </p:animEffect>
                                  </p:childTnLst>
                                </p:cTn>
                              </p:par>
                            </p:childTnLst>
                          </p:cTn>
                        </p:par>
                        <p:par>
                          <p:cTn id="13" fill="hold" nodeType="afterGroup">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par>
                                <p:cTn id="18" presetID="16" presetClass="entr" presetSubtype="26" fill="hold" grpId="0" nodeType="withEffect">
                                  <p:stCondLst>
                                    <p:cond delay="1000"/>
                                  </p:stCondLst>
                                  <p:childTnLst>
                                    <p:set>
                                      <p:cBhvr>
                                        <p:cTn id="19" dur="1" fill="hold">
                                          <p:stCondLst>
                                            <p:cond delay="0"/>
                                          </p:stCondLst>
                                        </p:cTn>
                                        <p:tgtEl>
                                          <p:spTgt spid="12"/>
                                        </p:tgtEl>
                                        <p:attrNameLst>
                                          <p:attrName>style.visibility</p:attrName>
                                        </p:attrNameLst>
                                      </p:cBhvr>
                                      <p:to>
                                        <p:strVal val="visible"/>
                                      </p:to>
                                    </p:set>
                                    <p:animEffect transition="in" filter="barn(inHorizont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animBg="0"/>
        </p:bldSub>
      </p:bldGraphic>
      <p:bldP spid="1911821" grpId="0" animBg="1"/>
      <p:bldP spid="12" grpId="0" animBg="1"/>
    </p:bldLst>
  </p:timing>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nvPr>
        </p:nvGraphicFramePr>
        <p:xfrm>
          <a:off x="233364" y="1247775"/>
          <a:ext cx="8561387"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rgbClr val="FFFFFF"/>
                </a:solidFill>
              </a:rPr>
              <a:t>12/01/09 - 9pm</a:t>
            </a:r>
          </a:p>
        </p:txBody>
      </p:sp>
      <p:sp>
        <p:nvSpPr>
          <p:cNvPr id="256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26100E0-CA80-4679-B50B-11F2E2A00382}" type="slidenum">
              <a:rPr lang="en-US" altLang="en-US" sz="900" smtClean="0">
                <a:solidFill>
                  <a:srgbClr val="000000"/>
                </a:solidFill>
                <a:cs typeface="Arial" panose="020B0604020202020204" pitchFamily="34" charset="0"/>
              </a:rPr>
              <a:pPr>
                <a:lnSpc>
                  <a:spcPct val="85000"/>
                </a:lnSpc>
                <a:spcBef>
                  <a:spcPct val="20000"/>
                </a:spcBef>
                <a:buClrTx/>
                <a:buFontTx/>
                <a:buNone/>
              </a:pPr>
              <a:t>186</a:t>
            </a:fld>
            <a:endParaRPr lang="en-US" altLang="en-US" sz="900" smtClean="0">
              <a:solidFill>
                <a:srgbClr val="000000"/>
              </a:solidFill>
              <a:cs typeface="Arial" panose="020B0604020202020204" pitchFamily="34" charset="0"/>
            </a:endParaRPr>
          </a:p>
        </p:txBody>
      </p:sp>
      <p:sp>
        <p:nvSpPr>
          <p:cNvPr id="25605" name="Rectangle 15"/>
          <p:cNvSpPr>
            <a:spLocks noChangeArrowheads="1"/>
          </p:cNvSpPr>
          <p:nvPr/>
        </p:nvSpPr>
        <p:spPr bwMode="black">
          <a:xfrm>
            <a:off x="233364" y="1047750"/>
            <a:ext cx="120491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charset="0"/>
              </a:rPr>
              <a:t>Avg. Price</a:t>
            </a:r>
            <a:endParaRPr lang="en-US" altLang="en-US" sz="1600" b="1" dirty="0">
              <a:solidFill>
                <a:srgbClr val="FF6801"/>
              </a:solidFill>
              <a:cs typeface="Arial" charset="0"/>
            </a:endParaRPr>
          </a:p>
        </p:txBody>
      </p:sp>
      <p:sp>
        <p:nvSpPr>
          <p:cNvPr id="25606" name="Rectangle 14"/>
          <p:cNvSpPr>
            <a:spLocks noGrp="1" noChangeArrowheads="1"/>
          </p:cNvSpPr>
          <p:nvPr>
            <p:ph type="title"/>
          </p:nvPr>
        </p:nvSpPr>
        <p:spPr>
          <a:xfrm>
            <a:off x="520501" y="146334"/>
            <a:ext cx="7061030" cy="923925"/>
          </a:xfrm>
        </p:spPr>
        <p:txBody>
          <a:bodyPr/>
          <a:lstStyle/>
          <a:p>
            <a:r>
              <a:rPr lang="en-US" altLang="en-US" dirty="0" smtClean="0">
                <a:latin typeface="Arial" panose="020B0604020202020204" pitchFamily="34" charset="0"/>
              </a:rPr>
              <a:t>Do Changes in Gas Prices Affect Miles Driven? A Look at 2014</a:t>
            </a:r>
          </a:p>
        </p:txBody>
      </p:sp>
      <p:sp>
        <p:nvSpPr>
          <p:cNvPr id="25607" name="Rectangle 3"/>
          <p:cNvSpPr>
            <a:spLocks noChangeArrowheads="1"/>
          </p:cNvSpPr>
          <p:nvPr/>
        </p:nvSpPr>
        <p:spPr bwMode="auto">
          <a:xfrm>
            <a:off x="85725" y="6324435"/>
            <a:ext cx="877252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a:solidFill>
                  <a:srgbClr val="000000"/>
                </a:solidFill>
              </a:rPr>
              <a:t>Sources: Federal Energy Administration (http://www.eia.gov/petroleum/gasdiesel/ ); *gas prices and miles driven through December</a:t>
            </a:r>
            <a:br>
              <a:rPr lang="en-US" altLang="en-US" sz="1100" dirty="0">
                <a:solidFill>
                  <a:srgbClr val="000000"/>
                </a:solidFill>
              </a:rPr>
            </a:br>
            <a:r>
              <a:rPr lang="en-US" sz="1100" dirty="0">
                <a:solidFill>
                  <a:srgbClr val="000000"/>
                </a:solidFill>
              </a:rPr>
              <a:t>Federal Highway Administration (</a:t>
            </a:r>
            <a:r>
              <a:rPr lang="en-US" sz="1100" dirty="0">
                <a:solidFill>
                  <a:srgbClr val="000000"/>
                </a:solidFill>
                <a:hlinkClick r:id="rId4"/>
              </a:rPr>
              <a:t>http://www.fhwa.dot.gov/ohim/tvtw/tvtpage.cfm</a:t>
            </a:r>
            <a:r>
              <a:rPr lang="en-US" sz="1100" dirty="0">
                <a:solidFill>
                  <a:srgbClr val="000000"/>
                </a:solidFill>
              </a:rPr>
              <a:t> ); </a:t>
            </a:r>
            <a:r>
              <a:rPr lang="en-US" altLang="en-US" sz="1100" dirty="0">
                <a:solidFill>
                  <a:srgbClr val="000000"/>
                </a:solidFill>
              </a:rPr>
              <a:t>I.I.I.</a:t>
            </a:r>
          </a:p>
        </p:txBody>
      </p:sp>
      <p:sp>
        <p:nvSpPr>
          <p:cNvPr id="1911821" name="Rectangle 13"/>
          <p:cNvSpPr>
            <a:spLocks noChangeArrowheads="1"/>
          </p:cNvSpPr>
          <p:nvPr/>
        </p:nvSpPr>
        <p:spPr bwMode="blackWhite">
          <a:xfrm>
            <a:off x="419100" y="5442012"/>
            <a:ext cx="8405812" cy="83077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charset="0"/>
              </a:rPr>
              <a:t>Prior research on the relationship between gas prices and miles driven says that, in the short run, an increase in gas prices produces little change in miles driven. No recent research on the effect of </a:t>
            </a:r>
            <a:r>
              <a:rPr lang="en-US" altLang="en-US" sz="1800" b="1" smtClean="0">
                <a:solidFill>
                  <a:srgbClr val="FFFFFF"/>
                </a:solidFill>
                <a:cs typeface="Arial" charset="0"/>
              </a:rPr>
              <a:t>price drops.</a:t>
            </a:r>
            <a:endParaRPr lang="en-US" altLang="en-US" sz="1800" b="1" dirty="0">
              <a:solidFill>
                <a:srgbClr val="FFFFFF"/>
              </a:solidFill>
              <a:cs typeface="Arial" charset="0"/>
            </a:endParaRPr>
          </a:p>
        </p:txBody>
      </p:sp>
      <p:sp>
        <p:nvSpPr>
          <p:cNvPr id="25615" name="Rectangle 15"/>
          <p:cNvSpPr>
            <a:spLocks noChangeArrowheads="1"/>
          </p:cNvSpPr>
          <p:nvPr/>
        </p:nvSpPr>
        <p:spPr bwMode="black">
          <a:xfrm>
            <a:off x="185738" y="1247775"/>
            <a:ext cx="1083769"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8688C"/>
                </a:solidFill>
                <a:cs typeface="Arial" charset="0"/>
              </a:rPr>
              <a:t>/Gallon</a:t>
            </a:r>
            <a:endParaRPr lang="en-US" altLang="en-US" sz="1600" b="1" dirty="0">
              <a:solidFill>
                <a:srgbClr val="28688C"/>
              </a:solidFill>
              <a:cs typeface="Arial" charset="0"/>
            </a:endParaRPr>
          </a:p>
        </p:txBody>
      </p:sp>
      <p:sp>
        <p:nvSpPr>
          <p:cNvPr id="10" name="Rectangle 15"/>
          <p:cNvSpPr>
            <a:spLocks noChangeArrowheads="1"/>
          </p:cNvSpPr>
          <p:nvPr/>
        </p:nvSpPr>
        <p:spPr bwMode="black">
          <a:xfrm>
            <a:off x="7581530" y="1070259"/>
            <a:ext cx="1467219"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20000"/>
              </a:spcBef>
              <a:spcAft>
                <a:spcPct val="0"/>
              </a:spcAft>
              <a:buClrTx/>
              <a:buFontTx/>
              <a:buNone/>
            </a:pPr>
            <a:r>
              <a:rPr lang="en-US" altLang="en-US" sz="1600" b="1" dirty="0" smtClean="0">
                <a:solidFill>
                  <a:srgbClr val="FF6801"/>
                </a:solidFill>
                <a:cs typeface="Arial" charset="0"/>
              </a:rPr>
              <a:t>% Chg. in Miles Driven</a:t>
            </a:r>
            <a:endParaRPr lang="en-US" altLang="en-US" sz="1600" b="1" dirty="0">
              <a:solidFill>
                <a:srgbClr val="FF6801"/>
              </a:solidFill>
              <a:cs typeface="Arial" charset="0"/>
            </a:endParaRPr>
          </a:p>
        </p:txBody>
      </p:sp>
      <p:sp>
        <p:nvSpPr>
          <p:cNvPr id="12" name="AutoShape 38"/>
          <p:cNvSpPr>
            <a:spLocks noChangeArrowheads="1"/>
          </p:cNvSpPr>
          <p:nvPr/>
        </p:nvSpPr>
        <p:spPr bwMode="blackWhite">
          <a:xfrm>
            <a:off x="5947945" y="1456025"/>
            <a:ext cx="1464816" cy="985030"/>
          </a:xfrm>
          <a:prstGeom prst="wedgeRectCallout">
            <a:avLst>
              <a:gd name="adj1" fmla="val -7008"/>
              <a:gd name="adj2" fmla="val 184999"/>
            </a:avLst>
          </a:prstGeom>
          <a:solidFill>
            <a:schemeClr val="accent2"/>
          </a:solidFill>
          <a:ln w="28575" algn="ctr">
            <a:solidFill>
              <a:schemeClr val="accent2"/>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 Four Months Later, Mileage Starts to Surge.</a:t>
            </a:r>
            <a:endParaRPr lang="en-US" sz="1400" b="1" dirty="0">
              <a:solidFill>
                <a:srgbClr val="FFFFFF"/>
              </a:solidFill>
              <a:cs typeface="Arial" charset="0"/>
            </a:endParaRPr>
          </a:p>
        </p:txBody>
      </p:sp>
      <p:sp>
        <p:nvSpPr>
          <p:cNvPr id="14" name="AutoShape 38"/>
          <p:cNvSpPr>
            <a:spLocks noChangeArrowheads="1"/>
          </p:cNvSpPr>
          <p:nvPr/>
        </p:nvSpPr>
        <p:spPr bwMode="blackWhite">
          <a:xfrm>
            <a:off x="1269507" y="3407798"/>
            <a:ext cx="1738636" cy="533735"/>
          </a:xfrm>
          <a:prstGeom prst="wedgeRectCallout">
            <a:avLst>
              <a:gd name="adj1" fmla="val 110789"/>
              <a:gd name="adj2" fmla="val -261205"/>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June-July: Gas Prices Peak …</a:t>
            </a:r>
            <a:endParaRPr lang="en-US" sz="1400" b="1" dirty="0">
              <a:solidFill>
                <a:srgbClr val="FFFFFF"/>
              </a:solidFill>
              <a:cs typeface="Arial" charset="0"/>
            </a:endParaRPr>
          </a:p>
        </p:txBody>
      </p:sp>
      <p:sp>
        <p:nvSpPr>
          <p:cNvPr id="15" name="AutoShape 38"/>
          <p:cNvSpPr>
            <a:spLocks noChangeArrowheads="1"/>
          </p:cNvSpPr>
          <p:nvPr/>
        </p:nvSpPr>
        <p:spPr bwMode="blackWhite">
          <a:xfrm>
            <a:off x="4622006" y="4309377"/>
            <a:ext cx="2495486" cy="533735"/>
          </a:xfrm>
          <a:prstGeom prst="wedgeRectCallout">
            <a:avLst>
              <a:gd name="adj1" fmla="val 79452"/>
              <a:gd name="adj2" fmla="val 197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rPr>
              <a:t>Still Lower Gas Prices Imply Surge Will Continue.</a:t>
            </a:r>
            <a:endParaRPr lang="en-US" sz="1400" b="1" dirty="0">
              <a:solidFill>
                <a:srgbClr val="FFFFFF"/>
              </a:solidFill>
              <a:cs typeface="Arial" charset="0"/>
            </a:endParaRPr>
          </a:p>
        </p:txBody>
      </p:sp>
    </p:spTree>
    <p:extLst>
      <p:ext uri="{BB962C8B-B14F-4D97-AF65-F5344CB8AC3E}">
        <p14:creationId xmlns:p14="http://schemas.microsoft.com/office/powerpoint/2010/main" val="12712742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11821"/>
                                        </p:tgtEl>
                                        <p:attrNameLst>
                                          <p:attrName>style.visibility</p:attrName>
                                        </p:attrNameLst>
                                      </p:cBhvr>
                                      <p:to>
                                        <p:strVal val="visible"/>
                                      </p:to>
                                    </p:set>
                                    <p:anim calcmode="lin" valueType="num">
                                      <p:cBhvr>
                                        <p:cTn id="7" dur="500" fill="hold"/>
                                        <p:tgtEl>
                                          <p:spTgt spid="1911821"/>
                                        </p:tgtEl>
                                        <p:attrNameLst>
                                          <p:attrName>ppt_w</p:attrName>
                                        </p:attrNameLst>
                                      </p:cBhvr>
                                      <p:tavLst>
                                        <p:tav tm="0">
                                          <p:val>
                                            <p:fltVal val="0"/>
                                          </p:val>
                                        </p:tav>
                                        <p:tav tm="100000">
                                          <p:val>
                                            <p:strVal val="#ppt_w"/>
                                          </p:val>
                                        </p:tav>
                                      </p:tavLst>
                                    </p:anim>
                                    <p:anim calcmode="lin" valueType="num">
                                      <p:cBhvr>
                                        <p:cTn id="8" dur="500" fill="hold"/>
                                        <p:tgtEl>
                                          <p:spTgt spid="191182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1000"/>
                                        <p:tgtEl>
                                          <p:spTgt spid="2"/>
                                        </p:tgtEl>
                                      </p:cBhvr>
                                    </p:animEffect>
                                  </p:childTnLst>
                                </p:cTn>
                              </p:par>
                            </p:childTnLst>
                          </p:cTn>
                        </p:par>
                        <p:par>
                          <p:cTn id="14" fill="hold">
                            <p:stCondLst>
                              <p:cond delay="1500"/>
                            </p:stCondLst>
                            <p:childTnLst>
                              <p:par>
                                <p:cTn id="15" presetID="22" presetClass="entr" presetSubtype="8" fill="hold" grpId="0" nodeType="after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3000"/>
                            </p:stCondLst>
                            <p:childTnLst>
                              <p:par>
                                <p:cTn id="23" presetID="22" presetClass="entr" presetSubtype="8" fill="hold" grpId="0" nodeType="afterEffect">
                                  <p:stCondLst>
                                    <p:cond delay="50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911821" grpId="0" animBg="1"/>
      <p:bldP spid="12" grpId="0" animBg="1"/>
      <p:bldP spid="14" grpId="0" animBg="1"/>
      <p:bldP spid="15" grpId="0" animBg="1"/>
    </p:bldLst>
  </p:timing>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187</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Will </a:t>
            </a:r>
            <a:r>
              <a:rPr lang="en-US" sz="3800" b="1" dirty="0">
                <a:solidFill>
                  <a:srgbClr val="225A7A"/>
                </a:solidFill>
              </a:rPr>
              <a:t>the Tort Pendulum</a:t>
            </a:r>
            <a:br>
              <a:rPr lang="en-US" sz="3800" b="1" dirty="0">
                <a:solidFill>
                  <a:srgbClr val="225A7A"/>
                </a:solidFill>
              </a:rPr>
            </a:br>
            <a:r>
              <a:rPr lang="en-US" sz="3800" b="1" dirty="0" smtClean="0">
                <a:solidFill>
                  <a:srgbClr val="225A7A"/>
                </a:solidFill>
              </a:rPr>
              <a:t>Swing </a:t>
            </a:r>
            <a:r>
              <a:rPr lang="en-US" sz="3800" b="1" dirty="0">
                <a:solidFill>
                  <a:srgbClr val="225A7A"/>
                </a:solidFill>
              </a:rPr>
              <a:t>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188</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noGrp="1"/>
          </p:cNvGraphicFramePr>
          <p:nvPr>
            <p:ph type="chart" idx="4294967295"/>
          </p:nvPr>
        </p:nvGraphicFramePr>
        <p:xfrm>
          <a:off x="166688" y="1627188"/>
          <a:ext cx="8731250" cy="4532312"/>
        </p:xfrm>
        <a:graphic>
          <a:graphicData uri="http://schemas.openxmlformats.org/presentationml/2006/ole">
            <mc:AlternateContent xmlns:mc="http://schemas.openxmlformats.org/markup-compatibility/2006">
              <mc:Choice xmlns:v="urn:schemas-microsoft-com:vml" Requires="v">
                <p:oleObj spid="_x0000_s61886" name="Chart" r:id="rId4" imgW="8715311" imgH="4524357" progId="MSGraph.Chart.8">
                  <p:embed followColorScheme="full"/>
                </p:oleObj>
              </mc:Choice>
              <mc:Fallback>
                <p:oleObj name="Chart" r:id="rId4" imgW="8715311" imgH="4524357"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66688" y="1627188"/>
                        <a:ext cx="8731250"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189</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4846"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189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Book Yield on Property/Casualty Insurance Invested Assets, 2007–2016F</a:t>
            </a:r>
            <a:endParaRPr lang="en-US" baseline="30000" dirty="0" smtClean="0"/>
          </a:p>
        </p:txBody>
      </p:sp>
      <p:graphicFrame>
        <p:nvGraphicFramePr>
          <p:cNvPr id="58370" name="Object 3"/>
          <p:cNvGraphicFramePr>
            <a:graphicFrameLocks/>
          </p:cNvGraphicFramePr>
          <p:nvPr>
            <p:extLst>
              <p:ext uri="{D42A27DB-BD31-4B8C-83A1-F6EECF244321}">
                <p14:modId xmlns:p14="http://schemas.microsoft.com/office/powerpoint/2010/main" val="4158395456"/>
              </p:ext>
            </p:extLst>
          </p:nvPr>
        </p:nvGraphicFramePr>
        <p:xfrm>
          <a:off x="225893" y="1432994"/>
          <a:ext cx="8451850" cy="3663950"/>
        </p:xfrm>
        <a:graphic>
          <a:graphicData uri="http://schemas.openxmlformats.org/presentationml/2006/ole">
            <mc:AlternateContent xmlns:mc="http://schemas.openxmlformats.org/markup-compatibility/2006">
              <mc:Choice xmlns:v="urn:schemas-microsoft-com:vml" Requires="v">
                <p:oleObj spid="_x0000_s28052733" name="Chart" r:id="rId4" imgW="3367988" imgH="1463040" progId="MSGraph.Chart.8">
                  <p:embed followColorScheme="full"/>
                </p:oleObj>
              </mc:Choice>
              <mc:Fallback>
                <p:oleObj name="Chart" r:id="rId4" imgW="3367988" imgH="1463040" progId="MSGraph.Chart.8">
                  <p:embed followColorScheme="full"/>
                  <p:pic>
                    <p:nvPicPr>
                      <p:cNvPr id="0" name=""/>
                      <p:cNvPicPr>
                        <a:picLocks noChangeArrowheads="1"/>
                      </p:cNvPicPr>
                      <p:nvPr/>
                    </p:nvPicPr>
                    <p:blipFill>
                      <a:blip r:embed="rId5"/>
                      <a:srcRect/>
                      <a:stretch>
                        <a:fillRect/>
                      </a:stretch>
                    </p:blipFill>
                    <p:spPr bwMode="auto">
                      <a:xfrm>
                        <a:off x="225893" y="143299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47663" y="5142406"/>
            <a:ext cx="8330080" cy="14644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The yield on invested assets continues to decline as returns on maturing bonds generally still exceed new money yields.  The end of the Fed’s QE program in Oct. 2014 should allow some increase in longer maturities while short term interest rate increases are unlikely until mid-to-late 2015</a:t>
            </a:r>
            <a:endParaRPr lang="en-US" sz="2000" b="1" dirty="0">
              <a:solidFill>
                <a:srgbClr val="FFFFFF"/>
              </a:solidFill>
            </a:endParaRPr>
          </a:p>
        </p:txBody>
      </p:sp>
      <p:sp>
        <p:nvSpPr>
          <p:cNvPr id="58373" name="Rectangle 5"/>
          <p:cNvSpPr>
            <a:spLocks noChangeArrowheads="1"/>
          </p:cNvSpPr>
          <p:nvPr/>
        </p:nvSpPr>
        <p:spPr bwMode="auto">
          <a:xfrm>
            <a:off x="-1" y="6606839"/>
            <a:ext cx="8915401" cy="290849"/>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Conning.</a:t>
            </a:r>
            <a:endParaRPr lang="en-US" sz="1100" dirty="0"/>
          </a:p>
        </p:txBody>
      </p:sp>
      <p:sp>
        <p:nvSpPr>
          <p:cNvPr id="58374" name="Rectangle 6"/>
          <p:cNvSpPr>
            <a:spLocks noChangeArrowheads="1"/>
          </p:cNvSpPr>
          <p:nvPr/>
        </p:nvSpPr>
        <p:spPr bwMode="black">
          <a:xfrm>
            <a:off x="347663" y="1138233"/>
            <a:ext cx="8221662" cy="2492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4643437" y="1432994"/>
            <a:ext cx="2857500" cy="1127306"/>
          </a:xfrm>
          <a:prstGeom prst="wedgeRectCallout">
            <a:avLst>
              <a:gd name="adj1" fmla="val 20062"/>
              <a:gd name="adj2" fmla="val 1482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latin typeface="Arial" pitchFamily="34" charset="0"/>
                <a:cs typeface="+mn-cs"/>
              </a:rPr>
              <a:t>Book yield in 2014 is down 114 BP from pre-crisis levels</a:t>
            </a:r>
            <a:endParaRPr lang="en-US" sz="2000" b="1" dirty="0">
              <a:solidFill>
                <a:schemeClr val="bg1"/>
              </a:solidFill>
              <a:latin typeface="Arial" pitchFamily="34" charset="0"/>
              <a:cs typeface="+mn-cs"/>
            </a:endParaRPr>
          </a:p>
        </p:txBody>
      </p:sp>
    </p:spTree>
    <p:extLst>
      <p:ext uri="{BB962C8B-B14F-4D97-AF65-F5344CB8AC3E}">
        <p14:creationId xmlns:p14="http://schemas.microsoft.com/office/powerpoint/2010/main" val="15671911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190</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7918"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190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19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191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192</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2012/2013</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7" name="Freeform 88"/>
          <p:cNvSpPr>
            <a:spLocks/>
          </p:cNvSpPr>
          <p:nvPr/>
        </p:nvSpPr>
        <p:spPr bwMode="auto">
          <a:xfrm>
            <a:off x="7930792" y="1927124"/>
            <a:ext cx="633105" cy="1474634"/>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New York</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Albany and NYC</a:t>
            </a: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58"/>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400" dirty="0" smtClean="0"/>
                <a:t>Philadelphia, Pennsylvania</a:t>
              </a:r>
            </a:p>
            <a:p>
              <a:pPr marL="228600" indent="-228600" eaLnBrk="0" hangingPunct="0">
                <a:lnSpc>
                  <a:spcPct val="90000"/>
                </a:lnSpc>
                <a:spcBef>
                  <a:spcPct val="25000"/>
                </a:spcBef>
                <a:buClr>
                  <a:schemeClr val="accent2"/>
                </a:buClr>
                <a:buFont typeface="Wingdings" pitchFamily="2" charset="2"/>
                <a:buChar char="n"/>
              </a:pPr>
              <a:r>
                <a:rPr lang="en-US" sz="1400" dirty="0" smtClean="0"/>
                <a:t>South Florida</a:t>
              </a:r>
            </a:p>
            <a:p>
              <a:pPr marL="228600" indent="-228600" eaLnBrk="0" hangingPunct="0">
                <a:lnSpc>
                  <a:spcPct val="90000"/>
                </a:lnSpc>
                <a:spcBef>
                  <a:spcPct val="25000"/>
                </a:spcBef>
                <a:buClr>
                  <a:schemeClr val="accent2"/>
                </a:buClr>
                <a:buFont typeface="Wingdings" pitchFamily="2" charset="2"/>
                <a:buChar char="n"/>
              </a:pPr>
              <a:r>
                <a:rPr lang="en-US" sz="1400" dirty="0" smtClean="0"/>
                <a:t>Cook County, Illinois</a:t>
              </a:r>
            </a:p>
            <a:p>
              <a:pPr marL="228600" indent="-228600" eaLnBrk="0" hangingPunct="0">
                <a:lnSpc>
                  <a:spcPct val="90000"/>
                </a:lnSpc>
                <a:spcBef>
                  <a:spcPct val="25000"/>
                </a:spcBef>
                <a:buClr>
                  <a:schemeClr val="accent2"/>
                </a:buClr>
                <a:buFont typeface="Wingdings" pitchFamily="2" charset="2"/>
                <a:buChar char="n"/>
              </a:pPr>
              <a:r>
                <a:rPr lang="en-US" sz="1400" dirty="0" smtClean="0"/>
                <a:t>New Jersey</a:t>
              </a:r>
            </a:p>
            <a:p>
              <a:pPr marL="228600" indent="-228600" eaLnBrk="0" hangingPunct="0">
                <a:lnSpc>
                  <a:spcPct val="90000"/>
                </a:lnSpc>
                <a:spcBef>
                  <a:spcPct val="25000"/>
                </a:spcBef>
                <a:buClr>
                  <a:schemeClr val="accent2"/>
                </a:buClr>
                <a:buFont typeface="Wingdings" pitchFamily="2" charset="2"/>
                <a:buChar char="n"/>
              </a:pPr>
              <a:r>
                <a:rPr lang="en-US" sz="1400" dirty="0" smtClean="0"/>
                <a:t>Nevada</a:t>
              </a:r>
            </a:p>
            <a:p>
              <a:pPr marL="228600" indent="-228600" eaLnBrk="0" hangingPunct="0">
                <a:lnSpc>
                  <a:spcPct val="90000"/>
                </a:lnSpc>
                <a:spcBef>
                  <a:spcPct val="25000"/>
                </a:spcBef>
                <a:buClr>
                  <a:schemeClr val="accent2"/>
                </a:buClr>
                <a:buFont typeface="Wingdings" pitchFamily="2" charset="2"/>
                <a:buChar char="n"/>
              </a:pPr>
              <a:r>
                <a:rPr lang="en-US" sz="1400" dirty="0" smtClean="0"/>
                <a:t>Louisiana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MO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WA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7553325" y="1263650"/>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Maryland</a:t>
            </a:r>
          </a:p>
          <a:p>
            <a:pPr algn="ctr">
              <a:lnSpc>
                <a:spcPct val="90000"/>
              </a:lnSpc>
              <a:spcBef>
                <a:spcPct val="25000"/>
              </a:spcBef>
              <a:defRPr/>
            </a:pPr>
            <a:r>
              <a:rPr lang="en-US" sz="1400" b="1" dirty="0" smtClean="0">
                <a:solidFill>
                  <a:schemeClr val="bg1"/>
                </a:solidFill>
              </a:rPr>
              <a:t>Baltimore</a:t>
            </a:r>
            <a:endParaRPr lang="en-US" sz="1400" b="1" dirty="0">
              <a:solidFill>
                <a:schemeClr val="bg1"/>
              </a:solidFill>
            </a:endParaRPr>
          </a:p>
        </p:txBody>
      </p:sp>
      <p:grpSp>
        <p:nvGrpSpPr>
          <p:cNvPr id="9" name="Group 63"/>
          <p:cNvGrpSpPr>
            <a:grpSpLocks/>
          </p:cNvGrpSpPr>
          <p:nvPr/>
        </p:nvGrpSpPr>
        <p:grpSpPr bwMode="auto">
          <a:xfrm>
            <a:off x="7669878" y="3335082"/>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Download at </a:t>
            </a:r>
            <a:r>
              <a:rPr lang="en-US" sz="3600" b="1" i="1" dirty="0" smtClean="0">
                <a:solidFill>
                  <a:srgbClr val="FF000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193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Insurance Industry:</a:t>
            </a:r>
            <a:br>
              <a:rPr lang="en-US" sz="4000" b="1" dirty="0" smtClean="0">
                <a:solidFill>
                  <a:srgbClr val="FFFFFF"/>
                </a:solidFill>
              </a:rPr>
            </a:br>
            <a:r>
              <a:rPr lang="en-US" sz="4000" b="1" i="1" dirty="0" smtClean="0">
                <a:solidFill>
                  <a:srgbClr val="FFFFFF"/>
                </a:solidFill>
              </a:rPr>
              <a:t>Financial Update &amp; Outlook</a:t>
            </a:r>
            <a:endParaRPr lang="en-US" sz="4000" b="1" i="1" dirty="0">
              <a:solidFill>
                <a:srgbClr val="FFFFFF"/>
              </a:solidFill>
            </a:endParaRPr>
          </a:p>
        </p:txBody>
      </p:sp>
      <p:sp>
        <p:nvSpPr>
          <p:cNvPr id="1940487" name="Rectangle 7"/>
          <p:cNvSpPr>
            <a:spLocks noChangeArrowheads="1"/>
          </p:cNvSpPr>
          <p:nvPr/>
        </p:nvSpPr>
        <p:spPr bwMode="auto">
          <a:xfrm>
            <a:off x="596900" y="3952875"/>
            <a:ext cx="8020050" cy="122802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2014 Was a Reasonably Good Year</a:t>
            </a:r>
            <a:endParaRPr lang="en-US" sz="3600" b="1" dirty="0" smtClean="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2015: A Repeat of 2014?</a:t>
            </a:r>
            <a:endParaRPr lang="en-US" sz="3600" b="1" i="1" dirty="0">
              <a:solidFill>
                <a:srgbClr val="225A7A"/>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a:t>
            </a:fld>
            <a:endParaRPr lang="en-US"/>
          </a:p>
        </p:txBody>
      </p:sp>
    </p:spTree>
    <p:extLst>
      <p:ext uri="{BB962C8B-B14F-4D97-AF65-F5344CB8AC3E}">
        <p14:creationId xmlns:p14="http://schemas.microsoft.com/office/powerpoint/2010/main" val="302328484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20</a:t>
            </a:fld>
            <a:endParaRPr lang="en-US" smtClean="0"/>
          </a:p>
        </p:txBody>
      </p:sp>
      <p:sp>
        <p:nvSpPr>
          <p:cNvPr id="66566" name="Rectangle 11"/>
          <p:cNvSpPr>
            <a:spLocks noGrp="1" noChangeArrowheads="1"/>
          </p:cNvSpPr>
          <p:nvPr>
            <p:ph type="title"/>
          </p:nvPr>
        </p:nvSpPr>
        <p:spPr/>
        <p:txBody>
          <a:bodyPr/>
          <a:lstStyle/>
          <a:p>
            <a:r>
              <a:rPr lang="en-US" dirty="0" smtClean="0"/>
              <a:t>Interest Rate Forecasts: 2015 – 2021</a:t>
            </a:r>
          </a:p>
        </p:txBody>
      </p:sp>
      <p:graphicFrame>
        <p:nvGraphicFramePr>
          <p:cNvPr id="66562" name="Object 4"/>
          <p:cNvGraphicFramePr>
            <a:graphicFrameLocks noChangeAspect="1"/>
          </p:cNvGraphicFramePr>
          <p:nvPr>
            <p:extLst>
              <p:ext uri="{D42A27DB-BD31-4B8C-83A1-F6EECF244321}">
                <p14:modId xmlns:p14="http://schemas.microsoft.com/office/powerpoint/2010/main" val="1233783902"/>
              </p:ext>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053760" name="Chart" r:id="rId4" imgW="8534284" imgH="3771784" progId="MSGraph.Chart.8">
                  <p:embed followColorScheme="full"/>
                </p:oleObj>
              </mc:Choice>
              <mc:Fallback>
                <p:oleObj name="Chart" r:id="rId4" imgW="8534284" imgH="3771784" progId="MSGraph.Chart.8">
                  <p:embed followColorScheme="full"/>
                  <p:pic>
                    <p:nvPicPr>
                      <p:cNvPr id="0" name=""/>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88208" y="5594897"/>
            <a:ext cx="8760542" cy="700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A Full Normalization of Interest Rates Is Unlikely Until 2018 or Later, More than a Decade After the Onset of the Financial Crisis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Yield (%)</a:t>
            </a:r>
            <a:endParaRPr lang="en-US" sz="1600" b="1" dirty="0">
              <a:solidFill>
                <a:srgbClr val="225A7A"/>
              </a:solidFill>
            </a:endParaRPr>
          </a:p>
        </p:txBody>
      </p:sp>
      <p:sp>
        <p:nvSpPr>
          <p:cNvPr id="12" name="Rectangle 5"/>
          <p:cNvSpPr>
            <a:spLocks noChangeArrowheads="1"/>
          </p:cNvSpPr>
          <p:nvPr/>
        </p:nvSpPr>
        <p:spPr bwMode="auto">
          <a:xfrm>
            <a:off x="-1" y="6491734"/>
            <a:ext cx="8601075"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Federal Reserve Board of Governors (historical); Blue Chip Economic Indicators (4/15 for 2015 and 2016; for 2017-2021 3/15 issue); Insurance Info. Institute. </a:t>
            </a:r>
            <a:endParaRPr lang="en-US" sz="1100" dirty="0"/>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3-Month Treasury</a:t>
            </a:r>
            <a:endParaRPr lang="en-US" sz="2400" b="1" u="sng" dirty="0">
              <a:solidFill>
                <a:srgbClr val="225A7A"/>
              </a:solidFill>
            </a:endParaRP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10-Year Treasury</a:t>
            </a:r>
            <a:endParaRPr lang="en-US" sz="2400" b="1" u="sng" dirty="0">
              <a:solidFill>
                <a:srgbClr val="225A7A"/>
              </a:solidFill>
            </a:endParaRPr>
          </a:p>
        </p:txBody>
      </p:sp>
      <p:sp>
        <p:nvSpPr>
          <p:cNvPr id="17" name="AutoShape 38"/>
          <p:cNvSpPr>
            <a:spLocks noChangeArrowheads="1"/>
          </p:cNvSpPr>
          <p:nvPr/>
        </p:nvSpPr>
        <p:spPr bwMode="blackWhite">
          <a:xfrm>
            <a:off x="662683" y="1903958"/>
            <a:ext cx="1672478" cy="1956049"/>
          </a:xfrm>
          <a:prstGeom prst="wedgeRectCallout">
            <a:avLst>
              <a:gd name="adj1" fmla="val 56277"/>
              <a:gd name="adj2" fmla="val 694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Fed is expected to begin raising short-term rates in mid-2015, but this timeline could easily slip to late 2015 or even 2016</a:t>
            </a:r>
            <a:endParaRPr lang="en-US" sz="1400" b="1" dirty="0">
              <a:solidFill>
                <a:schemeClr val="bg1"/>
              </a:solidFill>
            </a:endParaRPr>
          </a:p>
        </p:txBody>
      </p:sp>
      <p:sp>
        <p:nvSpPr>
          <p:cNvPr id="18" name="AutoShape 38"/>
          <p:cNvSpPr>
            <a:spLocks noChangeArrowheads="1"/>
          </p:cNvSpPr>
          <p:nvPr/>
        </p:nvSpPr>
        <p:spPr bwMode="blackWhite">
          <a:xfrm>
            <a:off x="6742113" y="3615577"/>
            <a:ext cx="2306637" cy="1173941"/>
          </a:xfrm>
          <a:prstGeom prst="wedgeRectCallout">
            <a:avLst>
              <a:gd name="adj1" fmla="val -48380"/>
              <a:gd name="adj2" fmla="val -702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end of the Fed’s QE program in 2014 and a stronger economy have yet to push longer-term yields higher</a:t>
            </a:r>
            <a:endParaRPr lang="en-US" sz="1400" b="1" dirty="0">
              <a:solidFill>
                <a:schemeClr val="bg1"/>
              </a:solidFill>
            </a:endParaRPr>
          </a:p>
        </p:txBody>
      </p:sp>
    </p:spTree>
    <p:extLst>
      <p:ext uri="{BB962C8B-B14F-4D97-AF65-F5344CB8AC3E}">
        <p14:creationId xmlns:p14="http://schemas.microsoft.com/office/powerpoint/2010/main" val="3164702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21</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ext uri="{D42A27DB-BD31-4B8C-83A1-F6EECF244321}">
                <p14:modId xmlns:p14="http://schemas.microsoft.com/office/powerpoint/2010/main" val="4141529989"/>
              </p:ext>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054783" name="Chart" r:id="rId4" imgW="8296228" imgH="3819396" progId="MSGraph.Chart.8">
                  <p:embed followColorScheme="full"/>
                </p:oleObj>
              </mc:Choice>
              <mc:Fallback>
                <p:oleObj name="Chart" r:id="rId4" imgW="8296228" imgH="3819396"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4/15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29101021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22</a:t>
            </a:fld>
            <a:endParaRPr lang="en-US" sz="900"/>
          </a:p>
        </p:txBody>
      </p:sp>
      <p:graphicFrame>
        <p:nvGraphicFramePr>
          <p:cNvPr id="60418" name="Object 3"/>
          <p:cNvGraphicFramePr>
            <a:graphicFrameLocks/>
          </p:cNvGraphicFramePr>
          <p:nvPr>
            <p:extLst>
              <p:ext uri="{D42A27DB-BD31-4B8C-83A1-F6EECF244321}">
                <p14:modId xmlns:p14="http://schemas.microsoft.com/office/powerpoint/2010/main" val="544913540"/>
              </p:ext>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055807" name="Chart" r:id="rId4" imgW="3447881" imgH="1508760" progId="MSGraph.Chart.8">
                  <p:embed followColorScheme="full"/>
                </p:oleObj>
              </mc:Choice>
              <mc:Fallback>
                <p:oleObj name="Chart" r:id="rId4" imgW="3447881" imgH="1508760"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22</a:t>
            </a:fld>
            <a:endParaRPr lang="en-US"/>
          </a:p>
        </p:txBody>
      </p:sp>
    </p:spTree>
    <p:extLst>
      <p:ext uri="{BB962C8B-B14F-4D97-AF65-F5344CB8AC3E}">
        <p14:creationId xmlns:p14="http://schemas.microsoft.com/office/powerpoint/2010/main" val="41314287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23</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1990-2014</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211248" name="Chart" r:id="rId4" imgW="8581836" imgH="4162570" progId="MSGraph.Chart.8">
                  <p:embed followColorScheme="full"/>
                </p:oleObj>
              </mc:Choice>
              <mc:Fallback>
                <p:oleObj name="Chart" r:id="rId4" imgW="8581836" imgH="4162570"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2010 - 2014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097774" y="1397607"/>
            <a:ext cx="694534"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63255" y="1083248"/>
            <a:ext cx="3351934" cy="710383"/>
          </a:xfrm>
          <a:prstGeom prst="wedgeRectCallout">
            <a:avLst>
              <a:gd name="adj1" fmla="val 53668"/>
              <a:gd name="adj2" fmla="val 810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 in 2013-14</a:t>
            </a:r>
            <a:endParaRPr lang="en-US" sz="1600" b="1" dirty="0">
              <a:solidFill>
                <a:schemeClr val="bg1"/>
              </a:solidFill>
            </a:endParaRPr>
          </a:p>
        </p:txBody>
      </p:sp>
    </p:spTree>
    <p:extLst>
      <p:ext uri="{BB962C8B-B14F-4D97-AF65-F5344CB8AC3E}">
        <p14:creationId xmlns:p14="http://schemas.microsoft.com/office/powerpoint/2010/main" val="30429120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1994–2014</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380765327"/>
              </p:ext>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057856" name="Chart" r:id="rId4" imgW="8429540" imgH="3638536" progId="MSGraph.Chart.8">
                  <p:embed followColorScheme="full"/>
                </p:oleObj>
              </mc:Choice>
              <mc:Fallback>
                <p:oleObj name="Chart" r:id="rId4" imgW="8429540" imgH="3638536"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Total Investment Gains Were Down Slightly in 2014 as Low Interest Rates Pressured Investment Income but Realized Capital Gains Remained Robust</a:t>
            </a:r>
            <a:endParaRPr lang="en-US" b="1" dirty="0">
              <a:solidFill>
                <a:srgbClr val="FFFFFF"/>
              </a:solidFill>
            </a:endParaRP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2810735" cy="976429"/>
          </a:xfrm>
          <a:prstGeom prst="wedgeRectCallout">
            <a:avLst>
              <a:gd name="adj1" fmla="val 115385"/>
              <a:gd name="adj2" fmla="val -967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2014 will rival the post-crisis high reached in 2013</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34616770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438993571"/>
              </p:ext>
            </p:extLst>
          </p:nvPr>
        </p:nvGraphicFramePr>
        <p:xfrm>
          <a:off x="-30163" y="1181575"/>
          <a:ext cx="8915401" cy="5889625"/>
        </p:xfrm>
        <a:graphic>
          <a:graphicData uri="http://schemas.openxmlformats.org/presentationml/2006/ole">
            <mc:AlternateContent xmlns:mc="http://schemas.openxmlformats.org/markup-compatibility/2006">
              <mc:Choice xmlns:v="urn:schemas-microsoft-com:vml" Requires="v">
                <p:oleObj spid="_x0000_s28089581" name="Chart" r:id="rId5" imgW="8258103" imgH="5533838" progId="MSGraph.Chart.8">
                  <p:embed followColorScheme="full"/>
                </p:oleObj>
              </mc:Choice>
              <mc:Fallback>
                <p:oleObj name="Chart" r:id="rId5" imgW="8258103" imgH="5533838" progId="MSGraph.Chart.8">
                  <p:embed followColorScheme="full"/>
                  <p:pic>
                    <p:nvPicPr>
                      <p:cNvPr id="0" name=""/>
                      <p:cNvPicPr>
                        <a:picLocks noChangeAspect="1" noChangeArrowheads="1"/>
                      </p:cNvPicPr>
                      <p:nvPr/>
                    </p:nvPicPr>
                    <p:blipFill>
                      <a:blip r:embed="rId6"/>
                      <a:srcRect/>
                      <a:stretch>
                        <a:fillRect/>
                      </a:stretch>
                    </p:blipFill>
                    <p:spPr bwMode="auto">
                      <a:xfrm>
                        <a:off x="-30163" y="118157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*Through April 28, 2015.</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NYU Stern School </a:t>
            </a:r>
            <a:r>
              <a:rPr lang="en-US" sz="1100" dirty="0">
                <a:solidFill>
                  <a:srgbClr val="000000"/>
                </a:solidFill>
              </a:rPr>
              <a:t>of Business: </a:t>
            </a:r>
            <a:r>
              <a:rPr lang="en-US" sz="1100" dirty="0">
                <a:solidFill>
                  <a:srgbClr val="000000"/>
                </a:solidFill>
                <a:hlinkClick r:id="rId7"/>
              </a:rPr>
              <a:t>http://pages.stern.nyu.edu/~</a:t>
            </a:r>
            <a:r>
              <a:rPr lang="en-US" sz="1100" dirty="0" smtClean="0">
                <a:solidFill>
                  <a:srgbClr val="000000"/>
                </a:solidFill>
                <a:hlinkClick r:id="rId7"/>
              </a:rPr>
              <a:t>adamodar/New_Home_Page/datafile/histretSP.html</a:t>
            </a:r>
            <a:r>
              <a:rPr lang="en-US" sz="1100" dirty="0" smtClean="0">
                <a:solidFill>
                  <a:srgbClr val="000000"/>
                </a:solidFill>
              </a:rPr>
              <a:t>  Ins. Info. Inst.</a:t>
            </a:r>
            <a:endParaRPr lang="en-US" sz="1100" dirty="0">
              <a:solidFill>
                <a:srgbClr val="000000"/>
              </a:solidFill>
            </a:endParaRPr>
          </a:p>
        </p:txBody>
      </p:sp>
      <p:sp>
        <p:nvSpPr>
          <p:cNvPr id="16401" name="AutoShape 18"/>
          <p:cNvSpPr>
            <a:spLocks noChangeArrowheads="1"/>
          </p:cNvSpPr>
          <p:nvPr/>
        </p:nvSpPr>
        <p:spPr bwMode="auto">
          <a:xfrm>
            <a:off x="5603726" y="4719118"/>
            <a:ext cx="1171418" cy="506782"/>
          </a:xfrm>
          <a:prstGeom prst="wedgeRectCallout">
            <a:avLst>
              <a:gd name="adj1" fmla="val 66134"/>
              <a:gd name="adj2" fmla="val -2663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Tech Bubble Implosion</a:t>
            </a:r>
            <a:endParaRPr lang="en-US" sz="1000" dirty="0">
              <a:solidFill>
                <a:srgbClr val="000000"/>
              </a:solidFill>
            </a:endParaRPr>
          </a:p>
        </p:txBody>
      </p:sp>
      <p:sp>
        <p:nvSpPr>
          <p:cNvPr id="16403" name="AutoShape 20"/>
          <p:cNvSpPr>
            <a:spLocks noChangeArrowheads="1"/>
          </p:cNvSpPr>
          <p:nvPr/>
        </p:nvSpPr>
        <p:spPr bwMode="auto">
          <a:xfrm>
            <a:off x="6385115" y="5329395"/>
            <a:ext cx="1078171" cy="405481"/>
          </a:xfrm>
          <a:prstGeom prst="wedgeRectCallout">
            <a:avLst>
              <a:gd name="adj1" fmla="val 72480"/>
              <a:gd name="adj2" fmla="val -2642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Financial Crisis</a:t>
            </a:r>
            <a:endParaRPr lang="en-US" sz="1000" dirty="0">
              <a:solidFill>
                <a:srgbClr val="000000"/>
              </a:solidFill>
            </a:endParaRPr>
          </a:p>
        </p:txBody>
      </p:sp>
      <p:sp>
        <p:nvSpPr>
          <p:cNvPr id="16408" name="Rectangle 7"/>
          <p:cNvSpPr>
            <a:spLocks noChangeArrowheads="1"/>
          </p:cNvSpPr>
          <p:nvPr/>
        </p:nvSpPr>
        <p:spPr bwMode="black">
          <a:xfrm>
            <a:off x="185738" y="115570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Annual Return</a:t>
            </a:r>
            <a:endParaRPr lang="en-US" sz="1600" b="1" dirty="0">
              <a:solidFill>
                <a:srgbClr val="225A7A"/>
              </a:solidFill>
            </a:endParaRPr>
          </a:p>
        </p:txBody>
      </p:sp>
      <p:sp>
        <p:nvSpPr>
          <p:cNvPr id="16409" name="AutoShape 6"/>
          <p:cNvSpPr>
            <a:spLocks noChangeArrowheads="1"/>
          </p:cNvSpPr>
          <p:nvPr/>
        </p:nvSpPr>
        <p:spPr bwMode="auto">
          <a:xfrm>
            <a:off x="3578034" y="5412386"/>
            <a:ext cx="1202806" cy="275619"/>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Energy Crisis</a:t>
            </a:r>
            <a:endParaRPr lang="en-US" sz="1000" dirty="0">
              <a:solidFill>
                <a:srgbClr val="000000"/>
              </a:solidFill>
            </a:endParaRPr>
          </a:p>
        </p:txBody>
      </p:sp>
      <p:sp>
        <p:nvSpPr>
          <p:cNvPr id="19" name="AutoShape 8"/>
          <p:cNvSpPr>
            <a:spLocks noChangeArrowheads="1"/>
          </p:cNvSpPr>
          <p:nvPr/>
        </p:nvSpPr>
        <p:spPr bwMode="blackWhite">
          <a:xfrm>
            <a:off x="7849185" y="4388057"/>
            <a:ext cx="772370" cy="542954"/>
          </a:xfrm>
          <a:prstGeom prst="wedgeRectCallout">
            <a:avLst>
              <a:gd name="adj1" fmla="val 24173"/>
              <a:gd name="adj2" fmla="val -21566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13.5%</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S&amp;P 500 Index Returns</a:t>
            </a:r>
            <a:r>
              <a:rPr lang="en-US" kern="0" dirty="0">
                <a:latin typeface="Arial" panose="020B0604020202020204" pitchFamily="34" charset="0"/>
              </a:rPr>
              <a:t>,</a:t>
            </a:r>
            <a:r>
              <a:rPr lang="en-US" kern="0" dirty="0" smtClean="0">
                <a:latin typeface="Arial" panose="020B0604020202020204" pitchFamily="34" charset="0"/>
              </a:rPr>
              <a:t> 1950 – 2015*</a:t>
            </a:r>
          </a:p>
        </p:txBody>
      </p:sp>
      <p:sp>
        <p:nvSpPr>
          <p:cNvPr id="22" name="AutoShape 6"/>
          <p:cNvSpPr>
            <a:spLocks noChangeArrowheads="1"/>
          </p:cNvSpPr>
          <p:nvPr/>
        </p:nvSpPr>
        <p:spPr bwMode="auto">
          <a:xfrm>
            <a:off x="4179437" y="4470569"/>
            <a:ext cx="1365550" cy="309114"/>
          </a:xfrm>
          <a:prstGeom prst="wedgeRectCallout">
            <a:avLst>
              <a:gd name="adj1" fmla="val -44426"/>
              <a:gd name="adj2" fmla="val -13063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Fed Raises Rate</a:t>
            </a:r>
            <a:endParaRPr lang="en-US" sz="1000" dirty="0">
              <a:solidFill>
                <a:srgbClr val="000000"/>
              </a:solidFill>
            </a:endParaRPr>
          </a:p>
        </p:txBody>
      </p:sp>
      <p:sp>
        <p:nvSpPr>
          <p:cNvPr id="31" name="AutoShape 6"/>
          <p:cNvSpPr>
            <a:spLocks noChangeArrowheads="1"/>
          </p:cNvSpPr>
          <p:nvPr/>
        </p:nvSpPr>
        <p:spPr bwMode="blackWhite">
          <a:xfrm>
            <a:off x="2386013" y="1061665"/>
            <a:ext cx="5849357" cy="1119499"/>
          </a:xfrm>
          <a:prstGeom prst="wedgeRectCallout">
            <a:avLst>
              <a:gd name="adj1" fmla="val 3411"/>
              <a:gd name="adj2" fmla="val 783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Volatility is endemic to stock markets—and may be increasing—but there is no persistent downward trend over long periods of time</a:t>
            </a:r>
            <a:endParaRPr lang="en-US" sz="2000" b="1" dirty="0">
              <a:solidFill>
                <a:schemeClr val="bg1"/>
              </a:solidFill>
              <a:cs typeface="+mn-cs"/>
            </a:endParaRPr>
          </a:p>
        </p:txBody>
      </p:sp>
    </p:spTree>
    <p:custDataLst>
      <p:tags r:id="rId2"/>
    </p:custDataLst>
    <p:extLst>
      <p:ext uri="{BB962C8B-B14F-4D97-AF65-F5344CB8AC3E}">
        <p14:creationId xmlns:p14="http://schemas.microsoft.com/office/powerpoint/2010/main" val="21642414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1366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AF5DC5B-F6B8-40B2-84D4-591C15945005}" type="slidenum">
              <a:rPr lang="en-US" sz="900" smtClean="0"/>
              <a:pPr>
                <a:lnSpc>
                  <a:spcPct val="85000"/>
                </a:lnSpc>
                <a:spcBef>
                  <a:spcPct val="20000"/>
                </a:spcBef>
                <a:buClrTx/>
                <a:buFontTx/>
                <a:buNone/>
              </a:pPr>
              <a:t>26</a:t>
            </a:fld>
            <a:endParaRPr lang="en-US" sz="900" smtClean="0"/>
          </a:p>
        </p:txBody>
      </p:sp>
      <p:sp>
        <p:nvSpPr>
          <p:cNvPr id="113669" name="Rectangle 2"/>
          <p:cNvSpPr>
            <a:spLocks noGrp="1" noChangeArrowheads="1"/>
          </p:cNvSpPr>
          <p:nvPr>
            <p:ph type="title"/>
          </p:nvPr>
        </p:nvSpPr>
        <p:spPr>
          <a:xfrm>
            <a:off x="612775" y="157163"/>
            <a:ext cx="7064375" cy="860425"/>
          </a:xfrm>
        </p:spPr>
        <p:txBody>
          <a:bodyPr/>
          <a:lstStyle/>
          <a:p>
            <a:r>
              <a:rPr lang="en-US" smtClean="0">
                <a:latin typeface="Arial" panose="020B0604020202020204" pitchFamily="34" charset="0"/>
              </a:rPr>
              <a:t>Distribution of Bond Maturities,</a:t>
            </a:r>
            <a:br>
              <a:rPr lang="en-US" smtClean="0">
                <a:latin typeface="Arial" panose="020B0604020202020204" pitchFamily="34" charset="0"/>
              </a:rPr>
            </a:br>
            <a:r>
              <a:rPr lang="en-US" smtClean="0">
                <a:latin typeface="Arial" panose="020B0604020202020204" pitchFamily="34" charset="0"/>
              </a:rPr>
              <a:t>P/C Insurance Industry, 2003-2013</a:t>
            </a:r>
            <a:endParaRPr lang="en-US" sz="2000" smtClean="0">
              <a:latin typeface="Arial" panose="020B0604020202020204" pitchFamily="34" charset="0"/>
            </a:endParaRPr>
          </a:p>
        </p:txBody>
      </p:sp>
      <p:graphicFrame>
        <p:nvGraphicFramePr>
          <p:cNvPr id="2" name="Object 3"/>
          <p:cNvGraphicFramePr>
            <a:graphicFrameLocks noChangeAspect="1"/>
          </p:cNvGraphicFramePr>
          <p:nvPr>
            <p:extLst/>
          </p:nvPr>
        </p:nvGraphicFramePr>
        <p:xfrm>
          <a:off x="401934" y="793820"/>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a:p>
          <a:p>
            <a:pPr>
              <a:lnSpc>
                <a:spcPct val="85000"/>
              </a:lnSpc>
              <a:spcBef>
                <a:spcPct val="25000"/>
              </a:spcBef>
              <a:buFont typeface="Wingdings" panose="05000000000000000000" pitchFamily="2" charset="2"/>
              <a:buNone/>
            </a:pPr>
            <a:r>
              <a:rPr lang="en-US" sz="1100"/>
              <a:t>Sources: SNL Financial; Insurance Information Institute. </a:t>
            </a:r>
          </a:p>
        </p:txBody>
      </p:sp>
      <p:sp>
        <p:nvSpPr>
          <p:cNvPr id="113672"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extLst>
      <p:ext uri="{BB962C8B-B14F-4D97-AF65-F5344CB8AC3E}">
        <p14:creationId xmlns:p14="http://schemas.microsoft.com/office/powerpoint/2010/main" val="29151520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chart seriesIdx="-4" categoryIdx="10"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CAPITAL/CAPACITY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27</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2003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Capital Accumulation Has   Multiple Impacts  </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27</a:t>
            </a:fld>
            <a:endParaRPr lang="en-US"/>
          </a:p>
        </p:txBody>
      </p:sp>
    </p:spTree>
    <p:extLst>
      <p:ext uri="{BB962C8B-B14F-4D97-AF65-F5344CB8AC3E}">
        <p14:creationId xmlns:p14="http://schemas.microsoft.com/office/powerpoint/2010/main" val="28398694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28</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398525" y="130245"/>
            <a:ext cx="4312623" cy="860425"/>
          </a:xfrm>
        </p:spPr>
        <p:txBody>
          <a:bodyPr/>
          <a:lstStyle/>
          <a:p>
            <a:r>
              <a:rPr lang="en-US" dirty="0" smtClean="0"/>
              <a:t>Policyholder Surplus, </a:t>
            </a:r>
            <a:br>
              <a:rPr lang="en-US" dirty="0" smtClean="0"/>
            </a:br>
            <a:r>
              <a:rPr lang="en-US" dirty="0" smtClean="0"/>
              <a:t>2006:Q4–2014:Q4</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1145443484"/>
              </p:ext>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049667" name="Chart" r:id="rId5" imgW="8772414" imgH="3305140" progId="MSGraph.Chart.8">
                  <p:embed followColorScheme="full"/>
                </p:oleObj>
              </mc:Choice>
              <mc:Fallback>
                <p:oleObj name="Chart" r:id="rId5" imgW="8772414" imgH="3305140"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901402" y="1314194"/>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12/31/14 stood at a record high $674.7B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4572000" y="1119224"/>
            <a:ext cx="2563812" cy="568325"/>
          </a:xfrm>
          <a:prstGeom prst="wedgeRectCallout">
            <a:avLst>
              <a:gd name="adj1" fmla="val 8435"/>
              <a:gd name="adj2" fmla="val 2059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2015</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3378592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3890469995"/>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7952520" name="Chart" r:id="rId4" imgW="3444136" imgH="1668780" progId="MSGraph.Chart.8">
                  <p:embed followColorScheme="full"/>
                </p:oleObj>
              </mc:Choice>
              <mc:Fallback>
                <p:oleObj name="Chart" r:id="rId4" imgW="3444136" imgH="1668780"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12/31/14.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152293" y="3999937"/>
            <a:ext cx="3880247" cy="107847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0.73:$</a:t>
            </a:r>
            <a:r>
              <a:rPr lang="en-US" b="1" dirty="0">
                <a:solidFill>
                  <a:srgbClr val="FFFFFF"/>
                </a:solidFill>
              </a:rPr>
              <a:t>1 as of</a:t>
            </a:r>
            <a:br>
              <a:rPr lang="en-US" b="1" dirty="0">
                <a:solidFill>
                  <a:srgbClr val="FFFFFF"/>
                </a:solidFill>
              </a:rPr>
            </a:br>
            <a:r>
              <a:rPr lang="en-US" b="1" dirty="0" smtClean="0">
                <a:solidFill>
                  <a:srgbClr val="FFFFFF"/>
                </a:solidFill>
              </a:rPr>
              <a:t>12/31/14,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416049" y="1647826"/>
            <a:ext cx="5165725" cy="873125"/>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12/31/14 </a:t>
            </a:r>
            <a:r>
              <a:rPr lang="en-US" sz="1600" b="1" dirty="0">
                <a:solidFill>
                  <a:schemeClr val="bg1"/>
                </a:solidFill>
              </a:rPr>
              <a:t>was </a:t>
            </a:r>
            <a:r>
              <a:rPr lang="en-US" sz="1600" b="1" dirty="0" smtClean="0">
                <a:solidFill>
                  <a:schemeClr val="bg1"/>
                </a:solidFill>
              </a:rPr>
              <a:t>a record $674.7, up 3.3% from $653.4 of 12/31/13, and up 54.4% ($237.6B) from the crisis trough of </a:t>
            </a:r>
            <a:r>
              <a:rPr lang="en-US" sz="1600" b="1" dirty="0">
                <a:solidFill>
                  <a:schemeClr val="bg1"/>
                </a:solidFill>
              </a:rPr>
              <a:t>$437.1B </a:t>
            </a:r>
            <a:r>
              <a:rPr lang="en-US" sz="1600" b="1" dirty="0" smtClean="0">
                <a:solidFill>
                  <a:schemeClr val="bg1"/>
                </a:solidFill>
              </a:rPr>
              <a:t>at 3/31/09</a:t>
            </a:r>
            <a:endParaRPr lang="en-US" sz="1600" b="1" dirty="0">
              <a:solidFill>
                <a:schemeClr val="bg1"/>
              </a:solidFill>
            </a:endParaRPr>
          </a:p>
        </p:txBody>
      </p:sp>
    </p:spTree>
    <p:extLst>
      <p:ext uri="{BB962C8B-B14F-4D97-AF65-F5344CB8AC3E}">
        <p14:creationId xmlns:p14="http://schemas.microsoft.com/office/powerpoint/2010/main" val="4960166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1991–2014</a:t>
            </a:r>
          </a:p>
        </p:txBody>
      </p:sp>
      <p:sp>
        <p:nvSpPr>
          <p:cNvPr id="14339" name="Text Box 5"/>
          <p:cNvSpPr txBox="1">
            <a:spLocks noChangeArrowheads="1"/>
          </p:cNvSpPr>
          <p:nvPr/>
        </p:nvSpPr>
        <p:spPr bwMode="auto">
          <a:xfrm>
            <a:off x="812037" y="1138238"/>
            <a:ext cx="2374900" cy="22535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2011 ROAS</a:t>
            </a:r>
            <a:r>
              <a:rPr lang="en-US" sz="1300" baseline="30000" dirty="0">
                <a:solidFill>
                  <a:srgbClr val="000000"/>
                </a:solidFill>
              </a:rPr>
              <a:t>1</a:t>
            </a:r>
            <a:r>
              <a:rPr lang="en-US" sz="13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2012 ROAS</a:t>
            </a:r>
            <a:r>
              <a:rPr lang="en-US" sz="1300" baseline="30000" dirty="0">
                <a:solidFill>
                  <a:srgbClr val="000000"/>
                </a:solidFill>
              </a:rPr>
              <a:t>1</a:t>
            </a:r>
            <a:r>
              <a:rPr lang="en-US" sz="13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smtClean="0">
                <a:solidFill>
                  <a:srgbClr val="000000"/>
                </a:solidFill>
              </a:rPr>
              <a:t>2013 </a:t>
            </a:r>
            <a:r>
              <a:rPr lang="en-US" sz="1300" dirty="0">
                <a:solidFill>
                  <a:srgbClr val="000000"/>
                </a:solidFill>
              </a:rPr>
              <a:t>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10.2%</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smtClean="0">
                <a:solidFill>
                  <a:srgbClr val="000000"/>
                </a:solidFill>
              </a:rPr>
              <a:t>2014</a:t>
            </a:r>
            <a:r>
              <a:rPr lang="en-US" sz="1300" dirty="0">
                <a:solidFill>
                  <a:srgbClr val="000000"/>
                </a:solidFill>
              </a:rPr>
              <a:t> 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8.4%</a:t>
            </a:r>
            <a:endParaRPr lang="en-US" sz="1300" dirty="0">
              <a:solidFill>
                <a:srgbClr val="000000"/>
              </a:solidFill>
            </a:endParaRP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t>
            </a:r>
            <a:r>
              <a:rPr lang="en-US" sz="1100" dirty="0" smtClean="0">
                <a:solidFill>
                  <a:srgbClr val="000000"/>
                </a:solidFill>
              </a:rPr>
              <a:t>a 8.2% ROAS in 2014, 9.8% </a:t>
            </a:r>
            <a:r>
              <a:rPr lang="en-US" sz="1100" dirty="0">
                <a:solidFill>
                  <a:srgbClr val="000000"/>
                </a:solidFill>
              </a:rPr>
              <a:t>ROAS </a:t>
            </a:r>
            <a:r>
              <a:rPr lang="en-US" sz="1100" dirty="0" smtClean="0">
                <a:solidFill>
                  <a:srgbClr val="000000"/>
                </a:solidFill>
              </a:rPr>
              <a:t>in 2013, </a:t>
            </a:r>
            <a:r>
              <a:rPr lang="en-US" sz="1100" dirty="0">
                <a:solidFill>
                  <a:srgbClr val="000000"/>
                </a:solidFill>
              </a:rPr>
              <a:t>6.2% ROAS in 2012, 4.7% ROAS for 2011, 7.6% for 2010 and 7.4% for 2009.</a:t>
            </a:r>
          </a:p>
          <a:p>
            <a:pPr fontAlgn="base">
              <a:lnSpc>
                <a:spcPct val="85000"/>
              </a:lnSpc>
              <a:spcBef>
                <a:spcPct val="25000"/>
              </a:spcBef>
              <a:spcAft>
                <a:spcPct val="0"/>
              </a:spcAft>
              <a:buClr>
                <a:srgbClr val="FF6801"/>
              </a:buClr>
            </a:pPr>
            <a:r>
              <a:rPr lang="en-US" sz="1100" dirty="0">
                <a:solidFill>
                  <a:srgbClr val="000000"/>
                </a:solidFill>
              </a:rPr>
              <a:t>Sources: A.M. Best, </a:t>
            </a:r>
            <a:r>
              <a:rPr lang="en-US" sz="1100" dirty="0" smtClean="0">
                <a:solidFill>
                  <a:srgbClr val="000000"/>
                </a:solidFill>
              </a:rPr>
              <a:t>ISO; Insurance </a:t>
            </a:r>
            <a:r>
              <a:rPr lang="en-US" sz="1100" dirty="0">
                <a:solidFill>
                  <a:srgbClr val="000000"/>
                </a:solidFill>
              </a:rPr>
              <a:t>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242642607"/>
              </p:ext>
            </p:extLst>
          </p:nvPr>
        </p:nvGraphicFramePr>
        <p:xfrm>
          <a:off x="206375" y="1474788"/>
          <a:ext cx="8701088" cy="4903787"/>
        </p:xfrm>
        <a:graphic>
          <a:graphicData uri="http://schemas.openxmlformats.org/presentationml/2006/ole">
            <mc:AlternateContent xmlns:mc="http://schemas.openxmlformats.org/markup-compatibility/2006">
              <mc:Choice xmlns:v="urn:schemas-microsoft-com:vml" Requires="v">
                <p:oleObj spid="_x0000_s28208179" name="Chart" r:id="rId5" imgW="8734549" imgH="5057685" progId="MSGraph.Chart.8">
                  <p:embed followColorScheme="full"/>
                </p:oleObj>
              </mc:Choice>
              <mc:Fallback>
                <p:oleObj name="Chart" r:id="rId5" imgW="8734549" imgH="5057685" progId="MSGraph.Chart.8">
                  <p:embed followColorScheme="full"/>
                  <p:pic>
                    <p:nvPicPr>
                      <p:cNvPr id="0" name=""/>
                      <p:cNvPicPr>
                        <a:picLocks noChangeArrowheads="1"/>
                      </p:cNvPicPr>
                      <p:nvPr/>
                    </p:nvPicPr>
                    <p:blipFill>
                      <a:blip r:embed="rId6"/>
                      <a:srcRect/>
                      <a:stretch>
                        <a:fillRect/>
                      </a:stretch>
                    </p:blipFill>
                    <p:spPr bwMode="auto">
                      <a:xfrm>
                        <a:off x="206375" y="1474788"/>
                        <a:ext cx="8701088"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557963" y="1525975"/>
            <a:ext cx="1503293" cy="912809"/>
          </a:xfrm>
          <a:prstGeom prst="wedgeRectCallout">
            <a:avLst>
              <a:gd name="adj1" fmla="val 88231"/>
              <a:gd name="adj2" fmla="val 135749"/>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fell modestly             (-12.5%) in 2014 vs. 2013</a:t>
            </a:r>
            <a:endParaRPr lang="en-US" sz="1400" b="1" dirty="0">
              <a:solidFill>
                <a:srgbClr val="000000"/>
              </a:solidFill>
            </a:endParaRPr>
          </a:p>
        </p:txBody>
      </p:sp>
      <p:sp>
        <p:nvSpPr>
          <p:cNvPr id="2" name="TextBox 1"/>
          <p:cNvSpPr txBox="1"/>
          <p:nvPr/>
        </p:nvSpPr>
        <p:spPr>
          <a:xfrm>
            <a:off x="96398" y="1387476"/>
            <a:ext cx="940239"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latin typeface="Arial" charset="0"/>
                <a:cs typeface="Arial" charset="0"/>
              </a:rPr>
              <a:t>$ Millions</a:t>
            </a:r>
            <a:endParaRPr lang="en-US" sz="1200"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18138694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1882183675"/>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8090601" name="Chart" r:id="rId4" imgW="8610548" imgH="4181634" progId="MSGraph.Chart.8">
                  <p:embed followColorScheme="full"/>
                </p:oleObj>
              </mc:Choice>
              <mc:Fallback>
                <p:oleObj name="Chart" r:id="rId4" imgW="8610548" imgH="4181634"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Premium-to-Surplus Ratio:</a:t>
            </a:r>
            <a:br>
              <a:rPr lang="en-US" dirty="0" smtClean="0"/>
            </a:br>
            <a:r>
              <a:rPr lang="en-US" dirty="0" smtClean="0"/>
              <a:t>1985–2014*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12/31/14.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2489597" y="1297579"/>
            <a:ext cx="3952082" cy="95924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The larger surplus is in relation to premiums—the lower the P:S ratio—and the great the industry’s capacity to handle the risk it has accepted</a:t>
            </a:r>
            <a:endParaRPr lang="en-US" sz="1600" b="1" dirty="0">
              <a:solidFill>
                <a:schemeClr val="bg1"/>
              </a:solidFill>
              <a:cs typeface="+mn-cs"/>
            </a:endParaRP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192088" y="125174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(Ratio of NWP to PHS)</a:t>
            </a:r>
            <a:endParaRPr lang="en-US" sz="1600" b="1" dirty="0">
              <a:solidFill>
                <a:srgbClr val="225A7A"/>
              </a:solidFill>
            </a:endParaRP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0.73:$</a:t>
            </a:r>
            <a:r>
              <a:rPr lang="en-US" b="1" dirty="0">
                <a:solidFill>
                  <a:srgbClr val="FFFFFF"/>
                </a:solidFill>
              </a:rPr>
              <a:t>1 as of</a:t>
            </a:r>
            <a:br>
              <a:rPr lang="en-US" b="1" dirty="0">
                <a:solidFill>
                  <a:srgbClr val="FFFFFF"/>
                </a:solidFill>
              </a:rPr>
            </a:br>
            <a:r>
              <a:rPr lang="en-US" b="1" dirty="0" smtClean="0">
                <a:solidFill>
                  <a:srgbClr val="FFFFFF"/>
                </a:solidFill>
              </a:rPr>
              <a:t>12/31/14, </a:t>
            </a:r>
            <a:r>
              <a:rPr lang="en-US" b="1" dirty="0">
                <a:solidFill>
                  <a:srgbClr val="FFFFFF"/>
                </a:solidFill>
              </a:rPr>
              <a:t>a</a:t>
            </a:r>
            <a:r>
              <a:rPr lang="en-US" b="1" dirty="0" smtClean="0">
                <a:solidFill>
                  <a:srgbClr val="FFFFFF"/>
                </a:solidFill>
              </a:rPr>
              <a:t> Record </a:t>
            </a:r>
            <a:r>
              <a:rPr lang="en-US" b="1" dirty="0">
                <a:solidFill>
                  <a:srgbClr val="FFFFFF"/>
                </a:solidFill>
              </a:rPr>
              <a:t>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5883565" y="2669906"/>
            <a:ext cx="2896104" cy="820086"/>
          </a:xfrm>
          <a:prstGeom prst="wedgeRectCallout">
            <a:avLst>
              <a:gd name="adj1" fmla="val 39667"/>
              <a:gd name="adj2" fmla="val 17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12/31/14 </a:t>
            </a:r>
            <a:r>
              <a:rPr lang="en-US" sz="1600" b="1" dirty="0">
                <a:solidFill>
                  <a:schemeClr val="bg1"/>
                </a:solidFill>
              </a:rPr>
              <a:t>was </a:t>
            </a:r>
            <a:r>
              <a:rPr lang="en-US" sz="1600" b="1" dirty="0" smtClean="0">
                <a:solidFill>
                  <a:schemeClr val="bg1"/>
                </a:solidFill>
              </a:rPr>
              <a:t>$0.73:$1, a near-record low (at least in modern history)</a:t>
            </a:r>
            <a:endParaRPr lang="en-US" sz="1600" b="1" dirty="0">
              <a:solidFill>
                <a:schemeClr val="bg1"/>
              </a:solidFill>
            </a:endParaRPr>
          </a:p>
        </p:txBody>
      </p:sp>
      <p:sp>
        <p:nvSpPr>
          <p:cNvPr id="11" name="AutoShape 8"/>
          <p:cNvSpPr>
            <a:spLocks noChangeArrowheads="1"/>
          </p:cNvSpPr>
          <p:nvPr/>
        </p:nvSpPr>
        <p:spPr bwMode="blackWhite">
          <a:xfrm>
            <a:off x="4844239" y="4497418"/>
            <a:ext cx="1882235" cy="511103"/>
          </a:xfrm>
          <a:prstGeom prst="wedgeRectCallout">
            <a:avLst>
              <a:gd name="adj1" fmla="val -35788"/>
              <a:gd name="adj2" fmla="val -10519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9/11, Recession &amp; Hard Market</a:t>
            </a:r>
            <a:endParaRPr lang="en-US" sz="1600" b="1" dirty="0">
              <a:solidFill>
                <a:schemeClr val="bg1"/>
              </a:solidFill>
            </a:endParaRPr>
          </a:p>
        </p:txBody>
      </p:sp>
    </p:spTree>
    <p:extLst>
      <p:ext uri="{BB962C8B-B14F-4D97-AF65-F5344CB8AC3E}">
        <p14:creationId xmlns:p14="http://schemas.microsoft.com/office/powerpoint/2010/main" val="804366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par>
                          <p:cTn id="21" fill="hold">
                            <p:stCondLst>
                              <p:cond delay="5600"/>
                            </p:stCondLst>
                            <p:childTnLst>
                              <p:par>
                                <p:cTn id="22" presetID="22" presetClass="entr" presetSubtype="2" fill="hold" grpId="0" nodeType="afterEffect">
                                  <p:stCondLst>
                                    <p:cond delay="7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3" name="Rectangle 3"/>
          <p:cNvSpPr>
            <a:spLocks noGrp="1" noChangeArrowheads="1"/>
          </p:cNvSpPr>
          <p:nvPr>
            <p:ph type="title" idx="4294967295"/>
          </p:nvPr>
        </p:nvSpPr>
        <p:spPr/>
        <p:txBody>
          <a:bodyPr/>
          <a:lstStyle/>
          <a:p>
            <a:r>
              <a:rPr lang="en-US" dirty="0" smtClean="0"/>
              <a:t>US P/C Insurance Industry Excess Capital Position: 1994–2016E</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Barclays Research estimates.</a:t>
            </a:r>
            <a:endParaRPr lang="en-US" sz="1100" dirty="0"/>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rot="5400000" flipV="1">
            <a:off x="-1473784" y="3026570"/>
            <a:ext cx="3645766"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smtClean="0">
                <a:solidFill>
                  <a:srgbClr val="225A7A"/>
                </a:solidFill>
              </a:rPr>
              <a:t>Surplus Redundancy (Deficiency)</a:t>
            </a:r>
            <a:endParaRPr lang="en-US" sz="1400" b="1" dirty="0">
              <a:solidFill>
                <a:srgbClr val="225A7A"/>
              </a:solidFill>
            </a:endParaRPr>
          </a:p>
        </p:txBody>
      </p:sp>
      <p:sp>
        <p:nvSpPr>
          <p:cNvPr id="230408" name="Rectangle 8"/>
          <p:cNvSpPr>
            <a:spLocks noChangeArrowheads="1"/>
          </p:cNvSpPr>
          <p:nvPr/>
        </p:nvSpPr>
        <p:spPr bwMode="blackWhite">
          <a:xfrm>
            <a:off x="252149" y="5560146"/>
            <a:ext cx="7247201" cy="88629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Industry’s Strong Capital Position Suggests Insurers Are in a Good Position to Increase Risk Appetite, Repurchase Shares and Pursue Acquisitions</a:t>
            </a:r>
            <a:endParaRPr lang="en-US" b="1" dirty="0">
              <a:solidFill>
                <a:srgbClr val="FFFFFF"/>
              </a:solidFill>
            </a:endParaRPr>
          </a:p>
        </p:txBody>
      </p:sp>
      <p:pic>
        <p:nvPicPr>
          <p:cNvPr id="3" name="Picture 2"/>
          <p:cNvPicPr>
            <a:picLocks noChangeAspect="1"/>
          </p:cNvPicPr>
          <p:nvPr/>
        </p:nvPicPr>
        <p:blipFill>
          <a:blip r:embed="rId3"/>
          <a:stretch>
            <a:fillRect/>
          </a:stretch>
        </p:blipFill>
        <p:spPr>
          <a:xfrm>
            <a:off x="522143" y="2035175"/>
            <a:ext cx="6977207" cy="3450766"/>
          </a:xfrm>
          <a:prstGeom prst="rect">
            <a:avLst/>
          </a:prstGeom>
        </p:spPr>
      </p:pic>
      <p:sp>
        <p:nvSpPr>
          <p:cNvPr id="13" name="Rectangle 7"/>
          <p:cNvSpPr>
            <a:spLocks noChangeArrowheads="1"/>
          </p:cNvSpPr>
          <p:nvPr/>
        </p:nvSpPr>
        <p:spPr bwMode="black">
          <a:xfrm rot="5400000" flipV="1">
            <a:off x="5925605" y="3158580"/>
            <a:ext cx="3645766"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smtClean="0">
                <a:solidFill>
                  <a:srgbClr val="225A7A"/>
                </a:solidFill>
              </a:rPr>
              <a:t>Percent Redundancy (Deficiency)</a:t>
            </a:r>
            <a:endParaRPr lang="en-US" sz="1400" b="1" dirty="0">
              <a:solidFill>
                <a:srgbClr val="225A7A"/>
              </a:solidFill>
            </a:endParaRPr>
          </a:p>
        </p:txBody>
      </p:sp>
      <p:sp>
        <p:nvSpPr>
          <p:cNvPr id="14" name="AutoShape 8"/>
          <p:cNvSpPr>
            <a:spLocks noChangeArrowheads="1"/>
          </p:cNvSpPr>
          <p:nvPr/>
        </p:nvSpPr>
        <p:spPr bwMode="blackWhite">
          <a:xfrm>
            <a:off x="3514437" y="1145309"/>
            <a:ext cx="2636982" cy="744825"/>
          </a:xfrm>
          <a:prstGeom prst="wedgeRectCallout">
            <a:avLst>
              <a:gd name="adj1" fmla="val 58045"/>
              <a:gd name="adj2" fmla="val 1188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Barclay’s suggests that surplus is approximately $200B (~30%)</a:t>
            </a:r>
            <a:endParaRPr lang="en-US" sz="1600" b="1" dirty="0">
              <a:solidFill>
                <a:schemeClr val="bg1"/>
              </a:solidFill>
            </a:endParaRPr>
          </a:p>
        </p:txBody>
      </p:sp>
    </p:spTree>
    <p:extLst>
      <p:ext uri="{BB962C8B-B14F-4D97-AF65-F5344CB8AC3E}">
        <p14:creationId xmlns:p14="http://schemas.microsoft.com/office/powerpoint/2010/main" val="7563444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30408"/>
                                        </p:tgtEl>
                                        <p:attrNameLst>
                                          <p:attrName>style.visibility</p:attrName>
                                        </p:attrNameLst>
                                      </p:cBhvr>
                                      <p:to>
                                        <p:strVal val="visible"/>
                                      </p:to>
                                    </p:set>
                                    <p:anim calcmode="lin" valueType="num">
                                      <p:cBhvr>
                                        <p:cTn id="7" dur="500" fill="hold"/>
                                        <p:tgtEl>
                                          <p:spTgt spid="230408"/>
                                        </p:tgtEl>
                                        <p:attrNameLst>
                                          <p:attrName>ppt_w</p:attrName>
                                        </p:attrNameLst>
                                      </p:cBhvr>
                                      <p:tavLst>
                                        <p:tav tm="0">
                                          <p:val>
                                            <p:fltVal val="0"/>
                                          </p:val>
                                        </p:tav>
                                        <p:tav tm="100000">
                                          <p:val>
                                            <p:strVal val="#ppt_w"/>
                                          </p:val>
                                        </p:tav>
                                      </p:tavLst>
                                    </p:anim>
                                    <p:anim calcmode="lin" valueType="num">
                                      <p:cBhvr>
                                        <p:cTn id="8" dur="500" fill="hold"/>
                                        <p:tgtEl>
                                          <p:spTgt spid="2304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2"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8"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P/C Industry: Loss Reserve-to-Surplus Ratio, 1971-2014</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Calculations from A.M. Best and ISO data by Insurance Information Institute.</a:t>
            </a:r>
            <a:endParaRPr lang="en-US" sz="1100" dirty="0"/>
          </a:p>
        </p:txBody>
      </p:sp>
      <p:graphicFrame>
        <p:nvGraphicFramePr>
          <p:cNvPr id="5" name="Object 3"/>
          <p:cNvGraphicFramePr>
            <a:graphicFrameLocks noChangeAspect="1"/>
          </p:cNvGraphicFramePr>
          <p:nvPr>
            <p:extLst>
              <p:ext uri="{D42A27DB-BD31-4B8C-83A1-F6EECF244321}">
                <p14:modId xmlns:p14="http://schemas.microsoft.com/office/powerpoint/2010/main" val="759060186"/>
              </p:ext>
            </p:extLst>
          </p:nvPr>
        </p:nvGraphicFramePr>
        <p:xfrm>
          <a:off x="365233" y="1476581"/>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smtClean="0">
                <a:solidFill>
                  <a:srgbClr val="FFFFFF"/>
                </a:solidFill>
              </a:rPr>
              <a:t>The Property/Casualty Industry Adjusted Its Risk Portfolio in Response to Risk-Based Capital Requirements Implemented in 1994.</a:t>
            </a:r>
            <a:endParaRPr lang="en-US" b="1" dirty="0">
              <a:solidFill>
                <a:srgbClr val="FFFFFF"/>
              </a:solidFill>
            </a:endParaRPr>
          </a:p>
        </p:txBody>
      </p:sp>
      <p:sp>
        <p:nvSpPr>
          <p:cNvPr id="6" name="Investors supply capital"/>
          <p:cNvSpPr>
            <a:spLocks noChangeArrowheads="1"/>
          </p:cNvSpPr>
          <p:nvPr/>
        </p:nvSpPr>
        <p:spPr bwMode="blackWhite">
          <a:xfrm>
            <a:off x="1206136" y="1174513"/>
            <a:ext cx="3169919" cy="812190"/>
          </a:xfrm>
          <a:prstGeom prst="wedgeRectCallout">
            <a:avLst>
              <a:gd name="adj1" fmla="val -22540"/>
              <a:gd name="adj2" fmla="val 72649"/>
            </a:avLst>
          </a:prstGeom>
          <a:gradFill rotWithShape="1">
            <a:gsLst>
              <a:gs pos="2000">
                <a:srgbClr val="225A7A"/>
              </a:gs>
              <a:gs pos="100000">
                <a:srgbClr val="225A7A"/>
              </a:gs>
            </a:gsLst>
            <a:lin ang="5400000" scaled="1"/>
          </a:gradFill>
          <a:ln w="28575" algn="ctr">
            <a:solidFill>
              <a:srgbClr val="225A7A"/>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
              </a:rPr>
              <a:t>Inflation, Liability Crisis Increased Reserves, Plunging Stock Prices Depleted Surplus</a:t>
            </a:r>
            <a:endParaRPr lang="en-US" sz="1600" b="1" dirty="0">
              <a:solidFill>
                <a:srgbClr val="FFFFFF"/>
              </a:solidFill>
              <a:latin typeface="Arial "/>
              <a:cs typeface="Arial" charset="0"/>
            </a:endParaRPr>
          </a:p>
        </p:txBody>
      </p:sp>
      <p:cxnSp>
        <p:nvCxnSpPr>
          <p:cNvPr id="7" name="Straight Connector 6"/>
          <p:cNvCxnSpPr/>
          <p:nvPr/>
        </p:nvCxnSpPr>
        <p:spPr>
          <a:xfrm flipH="1">
            <a:off x="5016138" y="1580608"/>
            <a:ext cx="13062" cy="359228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8682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smtClean="0">
              <a:solidFill>
                <a:srgbClr val="000000"/>
              </a:solidFill>
            </a:endParaRPr>
          </a:p>
        </p:txBody>
      </p:sp>
      <p:sp>
        <p:nvSpPr>
          <p:cNvPr id="51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lnSpc>
                <a:spcPct val="85000"/>
              </a:lnSpc>
              <a:spcBef>
                <a:spcPct val="20000"/>
              </a:spcBef>
              <a:spcAft>
                <a:spcPct val="0"/>
              </a:spcAft>
            </a:pPr>
            <a:fld id="{39ADAE91-60BA-437A-A912-F6A617115E39}" type="slidenum">
              <a:rPr lang="en-US" altLang="en-US" sz="900" smtClean="0">
                <a:solidFill>
                  <a:srgbClr val="FFFFFF"/>
                </a:solidFill>
              </a:rPr>
              <a:pPr algn="r" eaLnBrk="0" fontAlgn="base" hangingPunct="0">
                <a:lnSpc>
                  <a:spcPct val="85000"/>
                </a:lnSpc>
                <a:spcBef>
                  <a:spcPct val="20000"/>
                </a:spcBef>
                <a:spcAft>
                  <a:spcPct val="0"/>
                </a:spcAft>
              </a:pPr>
              <a:t>33</a:t>
            </a:fld>
            <a:endParaRPr lang="en-US" altLang="en-US" sz="900" dirty="0" smtClean="0">
              <a:solidFill>
                <a:srgbClr val="FFFFFF"/>
              </a:solidFill>
            </a:endParaRP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4102" name="Rectangle 6"/>
          <p:cNvSpPr>
            <a:spLocks noChangeArrowheads="1"/>
          </p:cNvSpPr>
          <p:nvPr/>
        </p:nvSpPr>
        <p:spPr bwMode="blackWhite">
          <a:xfrm>
            <a:off x="447674" y="2073006"/>
            <a:ext cx="8239125" cy="17325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sz="4800" b="1" dirty="0" smtClean="0">
                <a:solidFill>
                  <a:srgbClr val="FFFFFF"/>
                </a:solidFill>
              </a:rPr>
              <a:t>Alternative Capital</a:t>
            </a:r>
          </a:p>
        </p:txBody>
      </p:sp>
      <p:sp>
        <p:nvSpPr>
          <p:cNvPr id="8" name="Date Placeholder 7"/>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9" name="Slide Number Placeholder 8"/>
          <p:cNvSpPr>
            <a:spLocks noGrp="1"/>
          </p:cNvSpPr>
          <p:nvPr>
            <p:ph type="sldNum" sz="quarter" idx="12"/>
          </p:nvPr>
        </p:nvSpPr>
        <p:spPr/>
        <p:txBody>
          <a:bodyPr/>
          <a:lstStyle/>
          <a:p>
            <a:pPr>
              <a:defRPr/>
            </a:pPr>
            <a:fld id="{01C6CFF6-A16C-47FC-AFD0-A1BB862DCC3B}" type="slidenum">
              <a:rPr lang="en-US" smtClean="0">
                <a:solidFill>
                  <a:srgbClr val="000000"/>
                </a:solidFill>
              </a:rPr>
              <a:pPr>
                <a:defRPr/>
              </a:pPr>
              <a:t>33</a:t>
            </a:fld>
            <a:endParaRPr lang="en-US" dirty="0">
              <a:solidFill>
                <a:srgbClr val="000000"/>
              </a:solidFill>
            </a:endParaRPr>
          </a:p>
        </p:txBody>
      </p:sp>
      <p:sp>
        <p:nvSpPr>
          <p:cNvPr id="5128" name="Rectangle 8"/>
          <p:cNvSpPr>
            <a:spLocks noChangeArrowheads="1"/>
          </p:cNvSpPr>
          <p:nvPr/>
        </p:nvSpPr>
        <p:spPr bwMode="auto">
          <a:xfrm>
            <a:off x="176212" y="4014854"/>
            <a:ext cx="8424863" cy="172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New Investors Continue to Change the Reinsurance Landscape</a:t>
            </a:r>
          </a:p>
          <a:p>
            <a:pPr algn="ctr" eaLnBrk="0" fontAlgn="base" hangingPunct="0">
              <a:spcBef>
                <a:spcPct val="25000"/>
              </a:spcBef>
              <a:spcAft>
                <a:spcPct val="0"/>
              </a:spcAft>
              <a:buClr>
                <a:srgbClr val="FF6801"/>
              </a:buClr>
              <a:buFont typeface="Wingdings" panose="05000000000000000000" pitchFamily="2" charset="2"/>
              <a:buNone/>
            </a:pPr>
            <a:endParaRPr lang="en-US" altLang="en-US" sz="3600" b="1" dirty="0" smtClean="0">
              <a:solidFill>
                <a:srgbClr val="225A7A"/>
              </a:solidFill>
              <a:cs typeface="Arial" panose="020B0604020202020204" pitchFamily="34" charset="0"/>
            </a:endParaRPr>
          </a:p>
        </p:txBody>
      </p:sp>
      <p:sp>
        <p:nvSpPr>
          <p:cNvPr id="10" name="Rectangle 8"/>
          <p:cNvSpPr>
            <a:spLocks noChangeArrowheads="1"/>
          </p:cNvSpPr>
          <p:nvPr/>
        </p:nvSpPr>
        <p:spPr bwMode="auto">
          <a:xfrm>
            <a:off x="176212" y="5556999"/>
            <a:ext cx="842486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200" b="1" i="1" dirty="0" smtClean="0">
                <a:solidFill>
                  <a:srgbClr val="C00000"/>
                </a:solidFill>
                <a:cs typeface="Arial" panose="020B0604020202020204" pitchFamily="34" charset="0"/>
              </a:rPr>
              <a:t>First I.I.I. White Paper on Issue Was Released in March 2015</a:t>
            </a:r>
          </a:p>
        </p:txBody>
      </p:sp>
    </p:spTree>
    <p:extLst>
      <p:ext uri="{BB962C8B-B14F-4D97-AF65-F5344CB8AC3E}">
        <p14:creationId xmlns:p14="http://schemas.microsoft.com/office/powerpoint/2010/main" val="31741155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8900" y="0"/>
            <a:ext cx="8229600" cy="1069975"/>
          </a:xfrm>
        </p:spPr>
        <p:txBody>
          <a:bodyPr/>
          <a:lstStyle/>
          <a:p>
            <a:r>
              <a:rPr lang="en-US" altLang="en-US" dirty="0" smtClean="0">
                <a:latin typeface="Arial "/>
              </a:rPr>
              <a:t>Global Reinsurance Capital (Traditional    and Alternative), 2006 - 2014</a:t>
            </a:r>
          </a:p>
        </p:txBody>
      </p:sp>
      <p:sp>
        <p:nvSpPr>
          <p:cNvPr id="717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4386263" y="909638"/>
            <a:ext cx="3683000" cy="893762"/>
          </a:xfrm>
          <a:prstGeom prst="wedgeRectCallout">
            <a:avLst>
              <a:gd name="adj1" fmla="val 46083"/>
              <a:gd name="adj2" fmla="val 68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Total reinsurance capital reached a record $570B in 2013, up 68% from 2008. </a:t>
            </a:r>
          </a:p>
        </p:txBody>
      </p:sp>
      <p:graphicFrame>
        <p:nvGraphicFramePr>
          <p:cNvPr id="7173"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59898"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But alternative capacity has grown 210% since 2008, to $50B. It has more than doubled in the past three years.</a:t>
            </a:r>
          </a:p>
        </p:txBody>
      </p:sp>
      <p:sp>
        <p:nvSpPr>
          <p:cNvPr id="3" name="Rectangle 2"/>
          <p:cNvSpPr/>
          <p:nvPr/>
        </p:nvSpPr>
        <p:spPr>
          <a:xfrm>
            <a:off x="6076950" y="5092700"/>
            <a:ext cx="693738" cy="30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20533503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8899" y="0"/>
            <a:ext cx="8588375" cy="1069975"/>
          </a:xfrm>
        </p:spPr>
        <p:txBody>
          <a:bodyPr/>
          <a:lstStyle/>
          <a:p>
            <a:r>
              <a:rPr lang="en-US" altLang="en-US" dirty="0" smtClean="0">
                <a:latin typeface="Arial "/>
              </a:rPr>
              <a:t>Alternative Capital as a Percentage of Traditional Global Reinsurance Capital</a:t>
            </a:r>
          </a:p>
        </p:txBody>
      </p:sp>
      <p:sp>
        <p:nvSpPr>
          <p:cNvPr id="8195"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graphicFrame>
        <p:nvGraphicFramePr>
          <p:cNvPr id="8196"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0922"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Alternative Capital’s Share of Global Reinsurance Capital Has More Than Doubled Since 2010.</a:t>
            </a:r>
          </a:p>
        </p:txBody>
      </p:sp>
    </p:spTree>
    <p:extLst>
      <p:ext uri="{BB962C8B-B14F-4D97-AF65-F5344CB8AC3E}">
        <p14:creationId xmlns:p14="http://schemas.microsoft.com/office/powerpoint/2010/main" val="3347208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218"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1945"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Title 1"/>
          <p:cNvSpPr>
            <a:spLocks noGrp="1"/>
          </p:cNvSpPr>
          <p:nvPr>
            <p:ph type="title"/>
          </p:nvPr>
        </p:nvSpPr>
        <p:spPr>
          <a:xfrm>
            <a:off x="88900" y="0"/>
            <a:ext cx="8229600" cy="1069975"/>
          </a:xfrm>
        </p:spPr>
        <p:txBody>
          <a:bodyPr/>
          <a:lstStyle/>
          <a:p>
            <a:r>
              <a:rPr lang="en-US" altLang="en-US" dirty="0" smtClean="0">
                <a:latin typeface="Arial "/>
              </a:rPr>
              <a:t>Growth of Alternative Capital Structures, 2002 - 2014</a:t>
            </a:r>
          </a:p>
        </p:txBody>
      </p:sp>
      <p:sp>
        <p:nvSpPr>
          <p:cNvPr id="9220"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3122613" y="1344613"/>
            <a:ext cx="3683000" cy="895350"/>
          </a:xfrm>
          <a:prstGeom prst="wedgeRectCallout">
            <a:avLst>
              <a:gd name="adj1" fmla="val 41264"/>
              <a:gd name="adj2" fmla="val 203986"/>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Collateralized Re’s Growth Has Accelerated in the Past Three Years. </a:t>
            </a:r>
          </a:p>
        </p:txBody>
      </p:sp>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Collateralized Reinsurance and Catastrophe Bonds Currently Dominate the Alternative Capital Market.</a:t>
            </a:r>
          </a:p>
        </p:txBody>
      </p:sp>
    </p:spTree>
    <p:extLst>
      <p:ext uri="{BB962C8B-B14F-4D97-AF65-F5344CB8AC3E}">
        <p14:creationId xmlns:p14="http://schemas.microsoft.com/office/powerpoint/2010/main" val="10452430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Arial" panose="020B0604020202020204" pitchFamily="34" charset="0"/>
              </a:rPr>
              <a:t>Catastrophe Bond Issuance and Outstanding: 1997-2014</a:t>
            </a:r>
          </a:p>
        </p:txBody>
      </p:sp>
      <p:graphicFrame>
        <p:nvGraphicFramePr>
          <p:cNvPr id="10243" name="Content Placeholder 9"/>
          <p:cNvGraphicFramePr>
            <a:graphicFrameLocks noGrp="1"/>
          </p:cNvGraphicFramePr>
          <p:nvPr>
            <p:ph idx="1"/>
          </p:nvPr>
        </p:nvGraphicFramePr>
        <p:xfrm>
          <a:off x="444500" y="1597025"/>
          <a:ext cx="8255000" cy="3767138"/>
        </p:xfrm>
        <a:graphic>
          <a:graphicData uri="http://schemas.openxmlformats.org/presentationml/2006/ole">
            <mc:AlternateContent xmlns:mc="http://schemas.openxmlformats.org/markup-compatibility/2006">
              <mc:Choice xmlns:v="urn:schemas-microsoft-com:vml" Requires="v">
                <p:oleObj spid="_x0000_s28062970" name="Chart" r:id="rId4" imgW="8266892" imgH="3773751" progId="Excel.Chart.8">
                  <p:embed/>
                </p:oleObj>
              </mc:Choice>
              <mc:Fallback>
                <p:oleObj name="Chart" r:id="rId4" imgW="8266892" imgH="3773751"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00" y="1597025"/>
                        <a:ext cx="8255000"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B39845FE-BC15-4173-A513-F665543C23C0}" type="slidenum">
              <a:rPr lang="en-US" smtClean="0">
                <a:solidFill>
                  <a:srgbClr val="000000"/>
                </a:solidFill>
              </a:rPr>
              <a:pPr>
                <a:defRPr/>
              </a:pPr>
              <a:t>37</a:t>
            </a:fld>
            <a:endParaRPr lang="en-US" dirty="0">
              <a:solidFill>
                <a:srgbClr val="000000"/>
              </a:solidFill>
            </a:endParaRPr>
          </a:p>
        </p:txBody>
      </p:sp>
      <p:sp>
        <p:nvSpPr>
          <p:cNvPr id="10247"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panose="020B0604020202020204" pitchFamily="34" charset="0"/>
              </a:rPr>
              <a:t>Risk Capital Amount ($ Millions)</a:t>
            </a:r>
          </a:p>
        </p:txBody>
      </p:sp>
      <p:sp>
        <p:nvSpPr>
          <p:cNvPr id="12" name="Rectangle 6"/>
          <p:cNvSpPr>
            <a:spLocks noChangeArrowheads="1"/>
          </p:cNvSpPr>
          <p:nvPr/>
        </p:nvSpPr>
        <p:spPr bwMode="blackWhite">
          <a:xfrm>
            <a:off x="574675" y="5416550"/>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panose="020B0604020202020204" pitchFamily="34" charset="0"/>
              </a:rPr>
              <a:t>2014 Has Seen the Largest Cat Bond Ever - $1.5 Billion (Florida Citizens). Bond Issuance Set a Record.</a:t>
            </a:r>
          </a:p>
        </p:txBody>
      </p:sp>
      <p:sp>
        <p:nvSpPr>
          <p:cNvPr id="10249" name="TextBox 2"/>
          <p:cNvSpPr txBox="1">
            <a:spLocks noChangeArrowheads="1"/>
          </p:cNvSpPr>
          <p:nvPr/>
        </p:nvSpPr>
        <p:spPr bwMode="auto">
          <a:xfrm>
            <a:off x="574675" y="6149975"/>
            <a:ext cx="53101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100" dirty="0" smtClean="0">
                <a:solidFill>
                  <a:srgbClr val="000000"/>
                </a:solidFill>
              </a:rPr>
              <a:t>Source: Guy Carpenter.</a:t>
            </a:r>
          </a:p>
        </p:txBody>
      </p:sp>
    </p:spTree>
    <p:extLst>
      <p:ext uri="{BB962C8B-B14F-4D97-AF65-F5344CB8AC3E}">
        <p14:creationId xmlns:p14="http://schemas.microsoft.com/office/powerpoint/2010/main" val="2769712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latin typeface="Arial" panose="020B0604020202020204" pitchFamily="34" charset="0"/>
              </a:rPr>
              <a:t>Largest Sponsors of </a:t>
            </a:r>
            <a:r>
              <a:rPr lang="en-US" altLang="en-US" dirty="0" smtClean="0">
                <a:latin typeface="Arial" panose="020B0604020202020204" pitchFamily="34" charset="0"/>
              </a:rPr>
              <a:t>ILS, Year-End 2014</a:t>
            </a:r>
          </a:p>
        </p:txBody>
      </p:sp>
      <p:graphicFrame>
        <p:nvGraphicFramePr>
          <p:cNvPr id="11267" name="Content Placeholder 8"/>
          <p:cNvGraphicFramePr>
            <a:graphicFrameLocks noGrp="1"/>
          </p:cNvGraphicFramePr>
          <p:nvPr>
            <p:ph idx="1"/>
          </p:nvPr>
        </p:nvGraphicFramePr>
        <p:xfrm>
          <a:off x="396875" y="1171575"/>
          <a:ext cx="8255000" cy="4457700"/>
        </p:xfrm>
        <a:graphic>
          <a:graphicData uri="http://schemas.openxmlformats.org/presentationml/2006/ole">
            <mc:AlternateContent xmlns:mc="http://schemas.openxmlformats.org/markup-compatibility/2006">
              <mc:Choice xmlns:v="urn:schemas-microsoft-com:vml" Requires="v">
                <p:oleObj spid="_x0000_s28063993" name="Chart" r:id="rId4" imgW="8260796" imgH="4462659" progId="Excel.Chart.8">
                  <p:embed/>
                </p:oleObj>
              </mc:Choice>
              <mc:Fallback>
                <p:oleObj name="Chart" r:id="rId4" imgW="8260796" imgH="4462659"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1171575"/>
                        <a:ext cx="82550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38</a:t>
            </a:fld>
            <a:endParaRPr lang="en-US" dirty="0">
              <a:solidFill>
                <a:srgbClr val="000000"/>
              </a:solidFill>
            </a:endParaRPr>
          </a:p>
        </p:txBody>
      </p:sp>
      <p:sp>
        <p:nvSpPr>
          <p:cNvPr id="10" name="Rectangle 6"/>
          <p:cNvSpPr>
            <a:spLocks noChangeArrowheads="1"/>
          </p:cNvSpPr>
          <p:nvPr/>
        </p:nvSpPr>
        <p:spPr bwMode="blackWhite">
          <a:xfrm>
            <a:off x="415925" y="5561013"/>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smtClean="0">
                <a:solidFill>
                  <a:srgbClr val="FFFFFF"/>
                </a:solidFill>
              </a:rPr>
              <a:t>Two of the Largest ILS Issuers Are Government-Sponsored Insurers. Nine Government-Related Insurers Have $4.6 Billion in Outstanding Securities.</a:t>
            </a:r>
          </a:p>
        </p:txBody>
      </p:sp>
      <p:sp>
        <p:nvSpPr>
          <p:cNvPr id="11272" name="Rectangle 4"/>
          <p:cNvSpPr>
            <a:spLocks noChangeArrowheads="1"/>
          </p:cNvSpPr>
          <p:nvPr/>
        </p:nvSpPr>
        <p:spPr bwMode="auto">
          <a:xfrm>
            <a:off x="0" y="6426200"/>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Artemis.bm; Insurance Information Institute.</a:t>
            </a:r>
          </a:p>
        </p:txBody>
      </p:sp>
    </p:spTree>
    <p:extLst>
      <p:ext uri="{BB962C8B-B14F-4D97-AF65-F5344CB8AC3E}">
        <p14:creationId xmlns:p14="http://schemas.microsoft.com/office/powerpoint/2010/main" val="2820040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1"/>
          <p:cNvSpPr>
            <a:spLocks noGrp="1"/>
          </p:cNvSpPr>
          <p:nvPr>
            <p:ph type="title"/>
          </p:nvPr>
        </p:nvSpPr>
        <p:spPr>
          <a:xfrm>
            <a:off x="88900" y="0"/>
            <a:ext cx="8229600" cy="1069975"/>
          </a:xfrm>
        </p:spPr>
        <p:txBody>
          <a:bodyPr/>
          <a:lstStyle/>
          <a:p>
            <a:r>
              <a:rPr lang="en-US" altLang="en-US" dirty="0" smtClean="0">
                <a:latin typeface="Arial "/>
              </a:rPr>
              <a:t>Reinsurance Pricing: Change in Rate on Line for Cat Business</a:t>
            </a:r>
          </a:p>
        </p:txBody>
      </p:sp>
      <p:sp>
        <p:nvSpPr>
          <p:cNvPr id="1229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reflects change through June 30 from prior year end. 2015 is for January 1 renewals..</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Guy Carpenter; Insurance Information Institute.</a:t>
            </a:r>
          </a:p>
        </p:txBody>
      </p:sp>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Catastrophe Prices Fell 11 Percent on January 1 Renewals, Driven by Emergence of New Capital, Mild Catastrophe Losses.</a:t>
            </a:r>
          </a:p>
        </p:txBody>
      </p:sp>
      <p:graphicFrame>
        <p:nvGraphicFramePr>
          <p:cNvPr id="2" name="Object 3"/>
          <p:cNvGraphicFramePr>
            <a:graphicFrameLocks noChangeAspect="1"/>
          </p:cNvGraphicFramePr>
          <p:nvPr>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12295" name="TextBox 2"/>
          <p:cNvSpPr txBox="1">
            <a:spLocks noChangeArrowheads="1"/>
          </p:cNvSpPr>
          <p:nvPr/>
        </p:nvSpPr>
        <p:spPr bwMode="auto">
          <a:xfrm>
            <a:off x="3355975" y="1030288"/>
            <a:ext cx="5683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1400" b="1" dirty="0" smtClean="0">
                <a:solidFill>
                  <a:srgbClr val="000000"/>
                </a:solidFill>
              </a:rPr>
              <a:t>76%</a:t>
            </a:r>
          </a:p>
        </p:txBody>
      </p:sp>
      <p:sp>
        <p:nvSpPr>
          <p:cNvPr id="7" name="Pentagon 6"/>
          <p:cNvSpPr/>
          <p:nvPr/>
        </p:nvSpPr>
        <p:spPr>
          <a:xfrm>
            <a:off x="3087781" y="1509464"/>
            <a:ext cx="636494" cy="229095"/>
          </a:xfrm>
          <a:prstGeom prst="homePlate">
            <a:avLst/>
          </a:prstGeom>
          <a:solidFill>
            <a:schemeClr val="accent2"/>
          </a:solidFill>
          <a:ln>
            <a:solidFill>
              <a:schemeClr val="accent2"/>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6801"/>
              </a:solidFill>
            </a:endParaRPr>
          </a:p>
        </p:txBody>
      </p:sp>
      <p:sp>
        <p:nvSpPr>
          <p:cNvPr id="6" name="AutoShape 14"/>
          <p:cNvSpPr>
            <a:spLocks noChangeArrowheads="1"/>
          </p:cNvSpPr>
          <p:nvPr/>
        </p:nvSpPr>
        <p:spPr bwMode="blackWhite">
          <a:xfrm>
            <a:off x="7462838" y="752475"/>
            <a:ext cx="1409700" cy="1743075"/>
          </a:xfrm>
          <a:prstGeom prst="wedgeRectCallout">
            <a:avLst>
              <a:gd name="adj1" fmla="val 6931"/>
              <a:gd name="adj2" fmla="val 117764"/>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Alternative Capital, Low Levels of Catastrophe Drive Rates Down. </a:t>
            </a:r>
          </a:p>
        </p:txBody>
      </p:sp>
    </p:spTree>
    <p:extLst>
      <p:ext uri="{BB962C8B-B14F-4D97-AF65-F5344CB8AC3E}">
        <p14:creationId xmlns:p14="http://schemas.microsoft.com/office/powerpoint/2010/main" val="9467495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4012382659"/>
              </p:ext>
            </p:extLst>
          </p:nvPr>
        </p:nvGraphicFramePr>
        <p:xfrm>
          <a:off x="-88901" y="1200150"/>
          <a:ext cx="8915401" cy="5889625"/>
        </p:xfrm>
        <a:graphic>
          <a:graphicData uri="http://schemas.openxmlformats.org/presentationml/2006/ole">
            <mc:AlternateContent xmlns:mc="http://schemas.openxmlformats.org/markup-compatibility/2006">
              <mc:Choice xmlns:v="urn:schemas-microsoft-com:vml" Requires="v">
                <p:oleObj spid="_x0000_s28041473" name="Chart" r:id="rId5" imgW="8258103" imgH="5505464" progId="MSGraph.Chart.8">
                  <p:embed followColorScheme="full"/>
                </p:oleObj>
              </mc:Choice>
              <mc:Fallback>
                <p:oleObj name="Chart" r:id="rId5" imgW="8258103" imgH="5505464" progId="MSGraph.Chart.8">
                  <p:embed followColorScheme="full"/>
                  <p:pic>
                    <p:nvPicPr>
                      <p:cNvPr id="0" name=""/>
                      <p:cNvPicPr>
                        <a:picLocks noChangeAspect="1" noChangeArrowheads="1"/>
                      </p:cNvPicPr>
                      <p:nvPr/>
                    </p:nvPicPr>
                    <p:blipFill>
                      <a:blip r:embed="rId6"/>
                      <a:srcRect/>
                      <a:stretch>
                        <a:fillRect/>
                      </a:stretch>
                    </p:blipFill>
                    <p:spPr bwMode="auto">
                      <a:xfrm>
                        <a:off x="-88901" y="120015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2014*</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pPr fontAlgn="base">
              <a:spcBef>
                <a:spcPct val="0"/>
              </a:spcBef>
              <a:spcAft>
                <a:spcPct val="0"/>
              </a:spcAft>
            </a:pPr>
            <a:r>
              <a:rPr lang="en-US" sz="1100" dirty="0">
                <a:solidFill>
                  <a:srgbClr val="000000"/>
                </a:solidFill>
              </a:rPr>
              <a:t>Source:  Insurance Information Institute; NAIC, ISO, A.M. Best.</a:t>
            </a: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36065"/>
              <a:gd name="adj2" fmla="val 245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68800" y="2214563"/>
            <a:ext cx="1677988" cy="381000"/>
          </a:xfrm>
          <a:prstGeom prst="wedgeRectCallout">
            <a:avLst>
              <a:gd name="adj1" fmla="val 7770"/>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513439" y="2163763"/>
            <a:ext cx="1422400" cy="381000"/>
          </a:xfrm>
          <a:prstGeom prst="wedgeRectCallout">
            <a:avLst>
              <a:gd name="adj1" fmla="val -599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786218" y="5168745"/>
            <a:ext cx="1447800" cy="381000"/>
          </a:xfrm>
          <a:prstGeom prst="wedgeRectCallout">
            <a:avLst>
              <a:gd name="adj1" fmla="val -51572"/>
              <a:gd name="adj2" fmla="val -1222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463334" y="5176682"/>
            <a:ext cx="1447800" cy="381000"/>
          </a:xfrm>
          <a:prstGeom prst="wedgeRectCallout">
            <a:avLst>
              <a:gd name="adj1" fmla="val -60529"/>
              <a:gd name="adj2" fmla="val -2148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388036" y="5136279"/>
            <a:ext cx="1600200" cy="381000"/>
          </a:xfrm>
          <a:prstGeom prst="wedgeRectCallout">
            <a:avLst>
              <a:gd name="adj1" fmla="val -63227"/>
              <a:gd name="adj2" fmla="val -17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550988" y="2055813"/>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sz="1400" b="1">
                <a:solidFill>
                  <a:srgbClr val="FFFFFF"/>
                </a:solidFill>
              </a:rPr>
              <a:t>10 Years</a:t>
            </a:r>
          </a:p>
        </p:txBody>
      </p:sp>
      <p:sp>
        <p:nvSpPr>
          <p:cNvPr id="16405" name="AutoShape 22"/>
          <p:cNvSpPr>
            <a:spLocks noChangeArrowheads="1"/>
          </p:cNvSpPr>
          <p:nvPr/>
        </p:nvSpPr>
        <p:spPr bwMode="auto">
          <a:xfrm rot="937132">
            <a:off x="3584575" y="2652713"/>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sz="1400" b="1">
                <a:solidFill>
                  <a:srgbClr val="FFFFFF"/>
                </a:solidFill>
              </a:rPr>
              <a:t>10 Years</a:t>
            </a:r>
          </a:p>
        </p:txBody>
      </p:sp>
      <p:sp>
        <p:nvSpPr>
          <p:cNvPr id="16406" name="AutoShape 23"/>
          <p:cNvSpPr>
            <a:spLocks noChangeArrowheads="1"/>
          </p:cNvSpPr>
          <p:nvPr/>
        </p:nvSpPr>
        <p:spPr bwMode="auto">
          <a:xfrm>
            <a:off x="5586413" y="2874963"/>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sz="1400" b="1">
                <a:solidFill>
                  <a:srgbClr val="FFFFFF"/>
                </a:solidFill>
              </a:rPr>
              <a:t>9 Years</a:t>
            </a:r>
          </a:p>
        </p:txBody>
      </p:sp>
      <p:sp>
        <p:nvSpPr>
          <p:cNvPr id="16407" name="Text Box 17"/>
          <p:cNvSpPr txBox="1">
            <a:spLocks noChangeArrowheads="1"/>
          </p:cNvSpPr>
          <p:nvPr/>
        </p:nvSpPr>
        <p:spPr bwMode="auto">
          <a:xfrm>
            <a:off x="5621338" y="1117600"/>
            <a:ext cx="3254375" cy="646113"/>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FFFFFF"/>
                </a:solidFill>
              </a:rPr>
              <a:t>History suggests next ROE peak will be in 2016-2017</a:t>
            </a: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pPr>
            <a:r>
              <a:rPr lang="en-US" sz="1600" b="1">
                <a:solidFill>
                  <a:srgbClr val="225A7A"/>
                </a:solidFill>
              </a:rPr>
              <a:t>ROE</a:t>
            </a:r>
          </a:p>
        </p:txBody>
      </p:sp>
      <p:sp>
        <p:nvSpPr>
          <p:cNvPr id="16409" name="AutoShape 6"/>
          <p:cNvSpPr>
            <a:spLocks noChangeArrowheads="1"/>
          </p:cNvSpPr>
          <p:nvPr/>
        </p:nvSpPr>
        <p:spPr bwMode="auto">
          <a:xfrm>
            <a:off x="902751" y="514774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453175" y="2784142"/>
            <a:ext cx="879475" cy="495634"/>
          </a:xfrm>
          <a:prstGeom prst="wedgeRectCallout">
            <a:avLst>
              <a:gd name="adj1" fmla="val 52204"/>
              <a:gd name="adj2" fmla="val 10329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2013 9.8%</a:t>
            </a:r>
            <a:endParaRPr lang="en-US" sz="1600" b="1" dirty="0">
              <a:solidFill>
                <a:srgbClr val="FFFFFF"/>
              </a:solidFill>
              <a:latin typeface="Arial" charset="0"/>
              <a:cs typeface="Arial" charset="0"/>
            </a:endParaRPr>
          </a:p>
        </p:txBody>
      </p:sp>
      <p:sp>
        <p:nvSpPr>
          <p:cNvPr id="19" name="AutoShape 8"/>
          <p:cNvSpPr>
            <a:spLocks noChangeArrowheads="1"/>
          </p:cNvSpPr>
          <p:nvPr/>
        </p:nvSpPr>
        <p:spPr bwMode="blackWhite">
          <a:xfrm>
            <a:off x="7779450" y="4512863"/>
            <a:ext cx="1106399" cy="480081"/>
          </a:xfrm>
          <a:prstGeom prst="wedgeRectCallout">
            <a:avLst>
              <a:gd name="adj1" fmla="val 19973"/>
              <a:gd name="adj2" fmla="val -13397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2014 8.2%</a:t>
            </a:r>
            <a:endParaRPr lang="en-US" sz="16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350017508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a:xfrm>
            <a:off x="88900" y="0"/>
            <a:ext cx="8229600" cy="1069975"/>
          </a:xfrm>
        </p:spPr>
        <p:txBody>
          <a:bodyPr/>
          <a:lstStyle/>
          <a:p>
            <a:r>
              <a:rPr lang="en-US" altLang="en-US" dirty="0" smtClean="0">
                <a:latin typeface="Arial "/>
              </a:rPr>
              <a:t>ILS Issuance by Trigger</a:t>
            </a:r>
          </a:p>
        </p:txBody>
      </p:sp>
      <p:sp>
        <p:nvSpPr>
          <p:cNvPr id="13315" name="Rectangle 4"/>
          <p:cNvSpPr>
            <a:spLocks noChangeArrowheads="1"/>
          </p:cNvSpPr>
          <p:nvPr/>
        </p:nvSpPr>
        <p:spPr bwMode="auto">
          <a:xfrm>
            <a:off x="0" y="6575425"/>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Artemis.bm; Insurance Information Institute.</a:t>
            </a:r>
          </a:p>
        </p:txBody>
      </p:sp>
      <p:graphicFrame>
        <p:nvGraphicFramePr>
          <p:cNvPr id="13316" name="Chart 9"/>
          <p:cNvGraphicFramePr>
            <a:graphicFrameLocks/>
          </p:cNvGraphicFramePr>
          <p:nvPr/>
        </p:nvGraphicFramePr>
        <p:xfrm>
          <a:off x="4125913" y="1524000"/>
          <a:ext cx="4154487" cy="4043363"/>
        </p:xfrm>
        <a:graphic>
          <a:graphicData uri="http://schemas.openxmlformats.org/presentationml/2006/ole">
            <mc:AlternateContent xmlns:mc="http://schemas.openxmlformats.org/markup-compatibility/2006">
              <mc:Choice xmlns:v="urn:schemas-microsoft-com:vml" Requires="v">
                <p:oleObj spid="_x0000_s28065264" name="Chart" r:id="rId4" imgW="4163929" imgH="4048095" progId="Excel.Chart.8">
                  <p:embed/>
                </p:oleObj>
              </mc:Choice>
              <mc:Fallback>
                <p:oleObj name="Chart" r:id="rId4" imgW="4163929" imgH="4048095"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5913" y="1524000"/>
                        <a:ext cx="4154487"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17" name="Chart 6"/>
          <p:cNvGraphicFramePr>
            <a:graphicFrameLocks/>
          </p:cNvGraphicFramePr>
          <p:nvPr/>
        </p:nvGraphicFramePr>
        <p:xfrm>
          <a:off x="682625" y="1511300"/>
          <a:ext cx="4154488" cy="4041775"/>
        </p:xfrm>
        <a:graphic>
          <a:graphicData uri="http://schemas.openxmlformats.org/presentationml/2006/ole">
            <mc:AlternateContent xmlns:mc="http://schemas.openxmlformats.org/markup-compatibility/2006">
              <mc:Choice xmlns:v="urn:schemas-microsoft-com:vml" Requires="v">
                <p:oleObj spid="_x0000_s28065265" name="Chart" r:id="rId7" imgW="4163929" imgH="4048095" progId="Excel.Chart.8">
                  <p:embed/>
                </p:oleObj>
              </mc:Choice>
              <mc:Fallback>
                <p:oleObj name="Chart" r:id="rId7" imgW="4163929" imgH="4048095"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625" y="1511300"/>
                        <a:ext cx="4154488" cy="4041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a:spLocks noChangeArrowheads="1"/>
          </p:cNvSpPr>
          <p:nvPr/>
        </p:nvSpPr>
        <p:spPr bwMode="blackWhite">
          <a:xfrm>
            <a:off x="403225"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Terms Are Shifting Away From ‘Objective’ Triggers (Favored by Investors) Toward Indemnity Trigger (Favored by Insurers).</a:t>
            </a:r>
          </a:p>
        </p:txBody>
      </p:sp>
    </p:spTree>
    <p:extLst>
      <p:ext uri="{BB962C8B-B14F-4D97-AF65-F5344CB8AC3E}">
        <p14:creationId xmlns:p14="http://schemas.microsoft.com/office/powerpoint/2010/main" val="26666287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Wind-Exposed Risk Premium* 2010:Q1 to 2014: Q1</a:t>
            </a:r>
            <a:endParaRPr lang="en-US" dirty="0"/>
          </a:p>
        </p:txBody>
      </p:sp>
      <p:graphicFrame>
        <p:nvGraphicFramePr>
          <p:cNvPr id="9" name="Content Placeholder 8"/>
          <p:cNvGraphicFramePr>
            <a:graphicFrameLocks noGrp="1"/>
          </p:cNvGraphicFramePr>
          <p:nvPr>
            <p:ph idx="1"/>
            <p:extLst/>
          </p:nvPr>
        </p:nvGraphicFramePr>
        <p:xfrm>
          <a:off x="495300" y="1248033"/>
          <a:ext cx="8153400" cy="4856206"/>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dirty="0" smtClean="0"/>
              <a:t>12/01/09 - 9pm</a:t>
            </a:r>
            <a:endParaRPr lang="en-US" dirty="0"/>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41</a:t>
            </a:fld>
            <a:endParaRPr lang="en-US" dirty="0"/>
          </a:p>
        </p:txBody>
      </p:sp>
      <p:sp>
        <p:nvSpPr>
          <p:cNvPr id="10" name="TextBox 9"/>
          <p:cNvSpPr txBox="1"/>
          <p:nvPr/>
        </p:nvSpPr>
        <p:spPr>
          <a:xfrm>
            <a:off x="432487" y="6166022"/>
            <a:ext cx="8266670" cy="707886"/>
          </a:xfrm>
          <a:prstGeom prst="rect">
            <a:avLst/>
          </a:prstGeom>
          <a:noFill/>
        </p:spPr>
        <p:txBody>
          <a:bodyPr wrap="square" rtlCol="0">
            <a:spAutoFit/>
          </a:bodyPr>
          <a:lstStyle/>
          <a:p>
            <a:r>
              <a:rPr lang="en-US" sz="1100" dirty="0" smtClean="0"/>
              <a:t>* Trailing 12-month </a:t>
            </a:r>
            <a:r>
              <a:rPr lang="en-US" sz="1100" dirty="0"/>
              <a:t>a</a:t>
            </a:r>
            <a:r>
              <a:rPr lang="en-US" sz="1100" dirty="0" smtClean="0"/>
              <a:t>verage</a:t>
            </a:r>
          </a:p>
          <a:p>
            <a:r>
              <a:rPr lang="en-US" sz="1100" dirty="0" smtClean="0"/>
              <a:t>SOURCE: Willis Capital Markets, Insurance Information Institute.</a:t>
            </a:r>
          </a:p>
          <a:p>
            <a:endParaRPr lang="en-US" dirty="0"/>
          </a:p>
        </p:txBody>
      </p:sp>
      <p:sp>
        <p:nvSpPr>
          <p:cNvPr id="12" name="AutoShape 8"/>
          <p:cNvSpPr>
            <a:spLocks noChangeArrowheads="1"/>
          </p:cNvSpPr>
          <p:nvPr/>
        </p:nvSpPr>
        <p:spPr bwMode="blackWhite">
          <a:xfrm>
            <a:off x="6837113" y="1231386"/>
            <a:ext cx="1724524" cy="1816443"/>
          </a:xfrm>
          <a:prstGeom prst="wedgeRectCallout">
            <a:avLst>
              <a:gd name="adj1" fmla="val -64110"/>
              <a:gd name="adj2" fmla="val 34629"/>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Risk spreads dropped – equivalent to lower rates – low cat losses, capital entering market.</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473503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42</a:t>
            </a:fld>
            <a:endParaRPr lang="en-US" dirty="0"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a:t>What Will Happen When Investors Face Large-Scale Losses</a:t>
            </a:r>
            <a:r>
              <a:rPr lang="en-US" b="1" dirty="0" smtClean="0"/>
              <a:t>?</a:t>
            </a:r>
          </a:p>
          <a:p>
            <a:pPr>
              <a:lnSpc>
                <a:spcPts val="2100"/>
              </a:lnSpc>
            </a:pPr>
            <a:r>
              <a:rPr lang="en-US" b="1" dirty="0" smtClean="0"/>
              <a:t>What Happens When Interest </a:t>
            </a:r>
            <a:r>
              <a:rPr lang="en-US" b="1" dirty="0"/>
              <a:t>R</a:t>
            </a:r>
            <a:r>
              <a:rPr lang="en-US" b="1" dirty="0" smtClean="0"/>
              <a:t>ates Rise</a:t>
            </a:r>
            <a:r>
              <a:rPr lang="en-US" b="1" dirty="0"/>
              <a:t>?</a:t>
            </a:r>
          </a:p>
          <a:p>
            <a:pPr>
              <a:lnSpc>
                <a:spcPts val="2100"/>
              </a:lnSpc>
            </a:pPr>
            <a:r>
              <a:rPr lang="en-US" b="1" dirty="0"/>
              <a:t>Does ILS Have a Higher Propensity to Litigate?</a:t>
            </a:r>
          </a:p>
          <a:p>
            <a:pPr>
              <a:lnSpc>
                <a:spcPts val="2100"/>
              </a:lnSpc>
            </a:pPr>
            <a:r>
              <a:rPr lang="en-US" b="1" dirty="0"/>
              <a:t>How </a:t>
            </a:r>
            <a:r>
              <a:rPr lang="en-US" b="1" dirty="0" smtClean="0"/>
              <a:t>Much Lower Will Risk Premiums Shrink/ROLs Fall?</a:t>
            </a:r>
            <a:endParaRPr lang="en-US" b="1" dirty="0"/>
          </a:p>
          <a:p>
            <a:pPr>
              <a:lnSpc>
                <a:spcPts val="2100"/>
              </a:lnSpc>
            </a:pPr>
            <a:r>
              <a:rPr lang="en-US" b="1" dirty="0" smtClean="0"/>
              <a:t>Will There Be Spillover Into Casualty Reinsurance?</a:t>
            </a:r>
          </a:p>
          <a:p>
            <a:pPr>
              <a:lnSpc>
                <a:spcPts val="2400"/>
              </a:lnSpc>
            </a:pPr>
            <a:r>
              <a:rPr lang="en-US" b="1" dirty="0" smtClean="0"/>
              <a:t>Will </a:t>
            </a:r>
            <a:r>
              <a:rPr lang="en-US" b="1" dirty="0"/>
              <a:t>Alternative Capital Drive </a:t>
            </a:r>
            <a:r>
              <a:rPr lang="en-US" b="1" dirty="0" smtClean="0"/>
              <a:t>Consolidation?</a:t>
            </a:r>
            <a:endParaRPr lang="en-US" b="1" dirty="0"/>
          </a:p>
        </p:txBody>
      </p:sp>
    </p:spTree>
    <p:extLst>
      <p:ext uri="{BB962C8B-B14F-4D97-AF65-F5344CB8AC3E}">
        <p14:creationId xmlns:p14="http://schemas.microsoft.com/office/powerpoint/2010/main" val="41204889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43</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Performance by </a:t>
            </a:r>
            <a:r>
              <a:rPr lang="en-US" sz="4000" b="1" dirty="0" smtClean="0">
                <a:solidFill>
                  <a:srgbClr val="FFFFFF"/>
                </a:solidFill>
              </a:rPr>
              <a:t>Segment</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43</a:t>
            </a:fld>
            <a:endParaRPr lang="en-US"/>
          </a:p>
        </p:txBody>
      </p:sp>
    </p:spTree>
    <p:extLst>
      <p:ext uri="{BB962C8B-B14F-4D97-AF65-F5344CB8AC3E}">
        <p14:creationId xmlns:p14="http://schemas.microsoft.com/office/powerpoint/2010/main" val="409368502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nvPr>
        </p:nvGraphicFramePr>
        <p:xfrm>
          <a:off x="206375" y="1619250"/>
          <a:ext cx="8766175" cy="4892675"/>
        </p:xfrm>
        <a:graphic>
          <a:graphicData uri="http://schemas.openxmlformats.org/presentationml/2006/ole">
            <mc:AlternateContent xmlns:mc="http://schemas.openxmlformats.org/markup-compatibility/2006">
              <mc:Choice xmlns:v="urn:schemas-microsoft-com:vml" Requires="v">
                <p:oleObj spid="_x0000_s28133560" name="Chart" r:id="rId3" imgW="8362963" imgH="4667098" progId="MSGraph.Chart.8">
                  <p:embed followColorScheme="full"/>
                </p:oleObj>
              </mc:Choice>
              <mc:Fallback>
                <p:oleObj name="Chart" r:id="rId3" imgW="8362963" imgH="4667098" progId="MSGraph.Chart.8">
                  <p:embed followColorScheme="full"/>
                  <p:pic>
                    <p:nvPicPr>
                      <p:cNvPr id="0" name=""/>
                      <p:cNvPicPr>
                        <a:picLocks noChangeAspect="1" noChangeArrowheads="1"/>
                      </p:cNvPicPr>
                      <p:nvPr/>
                    </p:nvPicPr>
                    <p:blipFill>
                      <a:blip r:embed="rId4"/>
                      <a:srcRect/>
                      <a:stretch>
                        <a:fillRect/>
                      </a:stretch>
                    </p:blipFill>
                    <p:spPr bwMode="auto">
                      <a:xfrm>
                        <a:off x="206375" y="1619250"/>
                        <a:ext cx="8766175" cy="489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(1990-2014F); Conning (2015F) </a:t>
            </a:r>
            <a:r>
              <a:rPr lang="en-US" sz="1200" dirty="0"/>
              <a:t>Insurance Information </a:t>
            </a:r>
            <a:r>
              <a:rPr lang="en-US" sz="1200" dirty="0" smtClean="0"/>
              <a:t>Institute.</a:t>
            </a:r>
            <a:endParaRPr lang="en-US" sz="1200" dirty="0"/>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1990-2015F*</a:t>
            </a:r>
            <a:endParaRPr lang="en-US" dirty="0"/>
          </a:p>
        </p:txBody>
      </p:sp>
      <p:sp>
        <p:nvSpPr>
          <p:cNvPr id="5" name="AutoShape 13"/>
          <p:cNvSpPr>
            <a:spLocks noChangeArrowheads="1"/>
          </p:cNvSpPr>
          <p:nvPr/>
        </p:nvSpPr>
        <p:spPr bwMode="blackWhite">
          <a:xfrm>
            <a:off x="5715001" y="1312607"/>
            <a:ext cx="2635623" cy="1624925"/>
          </a:xfrm>
          <a:prstGeom prst="wedgeRectCallout">
            <a:avLst>
              <a:gd name="adj1" fmla="val 37004"/>
              <a:gd name="adj2" fmla="val 114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is expected to improve as improvement in pricing environment persists</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44</a:t>
            </a:fld>
            <a:endParaRPr lang="en-US"/>
          </a:p>
        </p:txBody>
      </p:sp>
    </p:spTree>
    <p:extLst>
      <p:ext uri="{BB962C8B-B14F-4D97-AF65-F5344CB8AC3E}">
        <p14:creationId xmlns:p14="http://schemas.microsoft.com/office/powerpoint/2010/main" val="19341283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983375559"/>
              </p:ext>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134584"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Only Slowly as Rate Gains Barely Offset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45</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1990-2014E);Conning (2015F); Insurance Information Institute.</a:t>
            </a:r>
            <a:endParaRPr lang="en-US" sz="1100" dirty="0"/>
          </a:p>
        </p:txBody>
      </p:sp>
    </p:spTree>
    <p:extLst>
      <p:ext uri="{BB962C8B-B14F-4D97-AF65-F5344CB8AC3E}">
        <p14:creationId xmlns:p14="http://schemas.microsoft.com/office/powerpoint/2010/main" val="461069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Property Combined Ratio: </a:t>
            </a:r>
            <a:br>
              <a:rPr lang="en-US" dirty="0" smtClean="0"/>
            </a:br>
            <a:r>
              <a:rPr lang="en-US" dirty="0" smtClean="0"/>
              <a:t>2007–2016F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907712637"/>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139696"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38275" y="5339037"/>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Property Underwriting Performance Has Been Volatile in Recent Years, Largely Due to Fluctuations in CAT Activity</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46</a:t>
            </a:fld>
            <a:endParaRPr lang="en-US"/>
          </a:p>
        </p:txBody>
      </p:sp>
    </p:spTree>
    <p:extLst>
      <p:ext uri="{BB962C8B-B14F-4D97-AF65-F5344CB8AC3E}">
        <p14:creationId xmlns:p14="http://schemas.microsoft.com/office/powerpoint/2010/main" val="2890063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136632"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47</a:t>
            </a:fld>
            <a:endParaRPr lang="en-US"/>
          </a:p>
        </p:txBody>
      </p:sp>
    </p:spTree>
    <p:extLst>
      <p:ext uri="{BB962C8B-B14F-4D97-AF65-F5344CB8AC3E}">
        <p14:creationId xmlns:p14="http://schemas.microsoft.com/office/powerpoint/2010/main" val="38852200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1994–2014E</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206139" name="Chart" r:id="rId4" imgW="8420114" imgH="3657446" progId="MSGraph.Chart.8">
                  <p:embed followColorScheme="full"/>
                </p:oleObj>
              </mc:Choice>
              <mc:Fallback>
                <p:oleObj name="Chart" r:id="rId4" imgW="8420114" imgH="3657446"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(2010-2014F)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48</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40686704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1995–2015F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688985905"/>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135609"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42448" y="5302043"/>
            <a:ext cx="8170606"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Improve in 2013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*2014E-2015F figures are Conning figures for the combined liability and non-liability components..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49</a:t>
            </a:fld>
            <a:endParaRPr lang="en-US"/>
          </a:p>
        </p:txBody>
      </p:sp>
    </p:spTree>
    <p:extLst>
      <p:ext uri="{BB962C8B-B14F-4D97-AF65-F5344CB8AC3E}">
        <p14:creationId xmlns:p14="http://schemas.microsoft.com/office/powerpoint/2010/main" val="15824262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735808160"/>
              </p:ext>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042497" name="Chart" r:id="rId5" imgW="8258103" imgH="5505464" progId="MSGraph.Chart.8">
                  <p:embed followColorScheme="full"/>
                </p:oleObj>
              </mc:Choice>
              <mc:Fallback>
                <p:oleObj name="Chart" r:id="rId5" imgW="8258103" imgH="5505464"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2016F</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a:t>
            </a:r>
            <a:r>
              <a:rPr lang="en-US" sz="1100" dirty="0" smtClean="0">
                <a:solidFill>
                  <a:srgbClr val="000000"/>
                </a:solidFill>
              </a:rPr>
              <a:t>Best, Conning</a:t>
            </a:r>
            <a:endParaRPr lang="en-US" sz="1100" dirty="0">
              <a:solidFill>
                <a:srgbClr val="000000"/>
              </a:solidFill>
            </a:endParaRP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68800" y="2214563"/>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1503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00474" y="5168745"/>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148999" y="5176682"/>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059418" y="5136279"/>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27401" y="2652713"/>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157789" y="2989265"/>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9 Years</a:t>
            </a:r>
          </a:p>
        </p:txBody>
      </p:sp>
      <p:sp>
        <p:nvSpPr>
          <p:cNvPr id="16407" name="Text Box 17"/>
          <p:cNvSpPr txBox="1">
            <a:spLocks noChangeArrowheads="1"/>
          </p:cNvSpPr>
          <p:nvPr/>
        </p:nvSpPr>
        <p:spPr bwMode="auto">
          <a:xfrm>
            <a:off x="5621338" y="1117600"/>
            <a:ext cx="3254375" cy="923330"/>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a:t>
            </a:r>
            <a:r>
              <a:rPr lang="en-US" b="1" dirty="0" smtClean="0">
                <a:solidFill>
                  <a:srgbClr val="FFFFFF"/>
                </a:solidFill>
              </a:rPr>
              <a:t>2016-2017, but that seems unlikely</a:t>
            </a:r>
            <a:endParaRPr lang="en-US" b="1" dirty="0">
              <a:solidFill>
                <a:srgbClr val="FFFFFF"/>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514774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080185" y="2720980"/>
            <a:ext cx="879475" cy="660400"/>
          </a:xfrm>
          <a:prstGeom prst="wedgeRectCallout">
            <a:avLst>
              <a:gd name="adj1" fmla="val 52204"/>
              <a:gd name="adj2" fmla="val 789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2013 9.8%</a:t>
            </a:r>
            <a:endParaRPr lang="en-US" b="1" dirty="0">
              <a:solidFill>
                <a:srgbClr val="FFFFFF"/>
              </a:solidFill>
            </a:endParaRPr>
          </a:p>
        </p:txBody>
      </p:sp>
      <p:sp>
        <p:nvSpPr>
          <p:cNvPr id="19" name="AutoShape 8"/>
          <p:cNvSpPr>
            <a:spLocks noChangeArrowheads="1"/>
          </p:cNvSpPr>
          <p:nvPr/>
        </p:nvSpPr>
        <p:spPr bwMode="blackWhite">
          <a:xfrm>
            <a:off x="7693112" y="4500487"/>
            <a:ext cx="1106399" cy="618801"/>
          </a:xfrm>
          <a:prstGeom prst="wedgeRectCallout">
            <a:avLst>
              <a:gd name="adj1" fmla="val -7730"/>
              <a:gd name="adj2" fmla="val -13739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2014 8.2%</a:t>
            </a:r>
            <a:endParaRPr lang="en-US" b="1" dirty="0">
              <a:solidFill>
                <a:srgbClr val="FFFFFF"/>
              </a:solidFill>
            </a:endParaRPr>
          </a:p>
        </p:txBody>
      </p:sp>
      <p:sp>
        <p:nvSpPr>
          <p:cNvPr id="20" name="AutoShape 8"/>
          <p:cNvSpPr>
            <a:spLocks noChangeArrowheads="1"/>
          </p:cNvSpPr>
          <p:nvPr/>
        </p:nvSpPr>
        <p:spPr bwMode="blackWhite">
          <a:xfrm>
            <a:off x="8057066" y="2781404"/>
            <a:ext cx="1106399" cy="618801"/>
          </a:xfrm>
          <a:prstGeom prst="wedgeRectCallout">
            <a:avLst>
              <a:gd name="adj1" fmla="val -3856"/>
              <a:gd name="adj2" fmla="val 1457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2015F=6.5%</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2016F=6.3%</a:t>
            </a:r>
            <a:endParaRPr lang="en-US" sz="1200" b="1" dirty="0">
              <a:solidFill>
                <a:srgbClr val="FFFFFF"/>
              </a:solidFill>
            </a:endParaRPr>
          </a:p>
        </p:txBody>
      </p:sp>
    </p:spTree>
    <p:custDataLst>
      <p:tags r:id="rId2"/>
    </p:custDataLst>
    <p:extLst>
      <p:ext uri="{BB962C8B-B14F-4D97-AF65-F5344CB8AC3E}">
        <p14:creationId xmlns:p14="http://schemas.microsoft.com/office/powerpoint/2010/main" val="95459431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Inland Marine Combined Ratio: </a:t>
            </a:r>
            <a:br>
              <a:rPr lang="en-US" dirty="0" smtClean="0"/>
            </a:br>
            <a:r>
              <a:rPr lang="en-US" dirty="0" smtClean="0"/>
              <a:t>2004–2015F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3226271249"/>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140715"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Inland Marine Underwriting Performance Has Been Consistently Strong for Many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A.M. Best (2004-2014E); Conning Research and Consulting (2015F).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50</a:t>
            </a:fld>
            <a:endParaRPr lang="en-US"/>
          </a:p>
        </p:txBody>
      </p:sp>
    </p:spTree>
    <p:extLst>
      <p:ext uri="{BB962C8B-B14F-4D97-AF65-F5344CB8AC3E}">
        <p14:creationId xmlns:p14="http://schemas.microsoft.com/office/powerpoint/2010/main" val="1061948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51</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908215"/>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Post-Crisis Paradox? </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225A7A"/>
                </a:solidFill>
              </a:rPr>
              <a:t>Premium Growth Rates Vary Tremendously by State</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51</a:t>
            </a:fld>
            <a:endParaRPr lang="en-US"/>
          </a:p>
        </p:txBody>
      </p:sp>
    </p:spTree>
    <p:extLst>
      <p:ext uri="{BB962C8B-B14F-4D97-AF65-F5344CB8AC3E}">
        <p14:creationId xmlns:p14="http://schemas.microsoft.com/office/powerpoint/2010/main" val="3405696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12/01/09 - 9pm</a:t>
            </a:r>
          </a:p>
        </p:txBody>
      </p:sp>
      <p:sp>
        <p:nvSpPr>
          <p:cNvPr id="103427"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eSlide – P6466 – The Financial Crisis and the Future of the P/C</a:t>
            </a:r>
          </a:p>
        </p:txBody>
      </p:sp>
      <p:sp>
        <p:nvSpPr>
          <p:cNvPr id="10342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28BA28-DAD0-4473-9D63-9B0BE5AFBA02}" type="slidenum">
              <a:rPr lang="en-US" altLang="en-US" smtClean="0">
                <a:solidFill>
                  <a:srgbClr val="000000"/>
                </a:solidFill>
              </a:rPr>
              <a:pPr/>
              <a:t>52</a:t>
            </a:fld>
            <a:endParaRPr lang="en-US" altLang="en-US" smtClean="0">
              <a:solidFill>
                <a:srgbClr val="000000"/>
              </a:solidFill>
            </a:endParaRPr>
          </a:p>
        </p:txBody>
      </p:sp>
      <p:sp>
        <p:nvSpPr>
          <p:cNvPr id="103429" name="Rectangle 6"/>
          <p:cNvSpPr>
            <a:spLocks noChangeArrowheads="1"/>
          </p:cNvSpPr>
          <p:nvPr/>
        </p:nvSpPr>
        <p:spPr bwMode="auto">
          <a:xfrm>
            <a:off x="1671637"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0" name="Rectangle 15"/>
          <p:cNvSpPr>
            <a:spLocks noChangeArrowheads="1"/>
          </p:cNvSpPr>
          <p:nvPr/>
        </p:nvSpPr>
        <p:spPr bwMode="auto">
          <a:xfrm>
            <a:off x="3208332" y="1836738"/>
            <a:ext cx="709613"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1" name="Rectangle 16"/>
          <p:cNvSpPr>
            <a:spLocks noChangeArrowheads="1"/>
          </p:cNvSpPr>
          <p:nvPr/>
        </p:nvSpPr>
        <p:spPr bwMode="auto">
          <a:xfrm>
            <a:off x="5992801" y="1836738"/>
            <a:ext cx="744537"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graphicFrame>
        <p:nvGraphicFramePr>
          <p:cNvPr id="103432" name="Object 2"/>
          <p:cNvGraphicFramePr>
            <a:graphicFrameLocks/>
          </p:cNvGraphicFramePr>
          <p:nvPr>
            <p:extLst>
              <p:ext uri="{D42A27DB-BD31-4B8C-83A1-F6EECF244321}">
                <p14:modId xmlns:p14="http://schemas.microsoft.com/office/powerpoint/2010/main" val="2037523946"/>
              </p:ext>
            </p:extLst>
          </p:nvPr>
        </p:nvGraphicFramePr>
        <p:xfrm>
          <a:off x="365125" y="1808398"/>
          <a:ext cx="8683625" cy="4532313"/>
        </p:xfrm>
        <a:graphic>
          <a:graphicData uri="http://schemas.openxmlformats.org/presentationml/2006/ole">
            <mc:AlternateContent xmlns:mc="http://schemas.openxmlformats.org/markup-compatibility/2006">
              <mc:Choice xmlns:v="urn:schemas-microsoft-com:vml" Requires="v">
                <p:oleObj spid="_x0000_s28066039" name="Chart" r:id="rId4" imgW="8581836" imgH="4553158" progId="MSGraph.Chart.8">
                  <p:embed followColorScheme="full"/>
                </p:oleObj>
              </mc:Choice>
              <mc:Fallback>
                <p:oleObj name="Chart" r:id="rId4" imgW="8581836" imgH="4553158" progId="MSGraph.Chart.8">
                  <p:embed followColorScheme="full"/>
                  <p:pic>
                    <p:nvPicPr>
                      <p:cNvPr id="0" name=""/>
                      <p:cNvPicPr>
                        <a:picLocks noChangeArrowheads="1"/>
                      </p:cNvPicPr>
                      <p:nvPr/>
                    </p:nvPicPr>
                    <p:blipFill>
                      <a:blip r:embed="rId5"/>
                      <a:srcRect/>
                      <a:stretch>
                        <a:fillRect/>
                      </a:stretch>
                    </p:blipFill>
                    <p:spPr bwMode="gray">
                      <a:xfrm>
                        <a:off x="365125" y="1808398"/>
                        <a:ext cx="8683625" cy="453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433" name="Rectangle 3"/>
          <p:cNvSpPr>
            <a:spLocks noGrp="1" noChangeArrowheads="1"/>
          </p:cNvSpPr>
          <p:nvPr>
            <p:ph type="title"/>
          </p:nvPr>
        </p:nvSpPr>
        <p:spPr>
          <a:xfrm>
            <a:off x="234950" y="90488"/>
            <a:ext cx="7400925" cy="860425"/>
          </a:xfrm>
        </p:spPr>
        <p:txBody>
          <a:bodyPr/>
          <a:lstStyle/>
          <a:p>
            <a:r>
              <a:rPr lang="en-US" altLang="en-US" dirty="0" smtClean="0">
                <a:latin typeface="Arial" panose="020B0604020202020204" pitchFamily="34" charset="0"/>
              </a:rPr>
              <a:t>Net Premium Growth: Annual Change, </a:t>
            </a:r>
            <a:br>
              <a:rPr lang="en-US" altLang="en-US" dirty="0" smtClean="0">
                <a:latin typeface="Arial" panose="020B0604020202020204" pitchFamily="34" charset="0"/>
              </a:rPr>
            </a:br>
            <a:r>
              <a:rPr lang="en-US" altLang="en-US" dirty="0" smtClean="0">
                <a:latin typeface="Arial" panose="020B0604020202020204" pitchFamily="34" charset="0"/>
              </a:rPr>
              <a:t>1971—2016F</a:t>
            </a:r>
          </a:p>
        </p:txBody>
      </p:sp>
      <p:sp>
        <p:nvSpPr>
          <p:cNvPr id="103434"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cs typeface="Arial" panose="020B0604020202020204" pitchFamily="34" charset="0"/>
              </a:rPr>
              <a:t>(Percent)</a:t>
            </a:r>
          </a:p>
        </p:txBody>
      </p:sp>
      <p:sp>
        <p:nvSpPr>
          <p:cNvPr id="103435"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cs typeface="Arial" panose="020B0604020202020204" pitchFamily="34" charset="0"/>
              </a:rPr>
              <a:t>1975-78</a:t>
            </a:r>
          </a:p>
        </p:txBody>
      </p:sp>
      <p:sp>
        <p:nvSpPr>
          <p:cNvPr id="103436" name="Text Box 11"/>
          <p:cNvSpPr txBox="1">
            <a:spLocks noChangeArrowheads="1"/>
          </p:cNvSpPr>
          <p:nvPr/>
        </p:nvSpPr>
        <p:spPr bwMode="auto">
          <a:xfrm>
            <a:off x="3027361"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dirty="0">
                <a:solidFill>
                  <a:srgbClr val="000000"/>
                </a:solidFill>
                <a:cs typeface="Arial" panose="020B0604020202020204" pitchFamily="34" charset="0"/>
              </a:rPr>
              <a:t>1984-87</a:t>
            </a:r>
          </a:p>
        </p:txBody>
      </p:sp>
      <p:sp>
        <p:nvSpPr>
          <p:cNvPr id="103437" name="Text Box 12"/>
          <p:cNvSpPr txBox="1">
            <a:spLocks noChangeArrowheads="1"/>
          </p:cNvSpPr>
          <p:nvPr/>
        </p:nvSpPr>
        <p:spPr bwMode="auto">
          <a:xfrm>
            <a:off x="5834057"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dirty="0">
                <a:solidFill>
                  <a:srgbClr val="000000"/>
                </a:solidFill>
                <a:cs typeface="Arial" panose="020B0604020202020204" pitchFamily="34" charset="0"/>
              </a:rPr>
              <a:t>2000-03</a:t>
            </a:r>
          </a:p>
        </p:txBody>
      </p:sp>
      <p:sp>
        <p:nvSpPr>
          <p:cNvPr id="103438" name="Rectangle 13"/>
          <p:cNvSpPr>
            <a:spLocks noChangeArrowheads="1"/>
          </p:cNvSpPr>
          <p:nvPr/>
        </p:nvSpPr>
        <p:spPr bwMode="auto">
          <a:xfrm>
            <a:off x="0" y="6262452"/>
            <a:ext cx="7569200" cy="59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cs typeface="Arial" panose="020B0604020202020204" pitchFamily="34" charset="0"/>
              </a:rPr>
              <a:t> </a:t>
            </a:r>
            <a:r>
              <a:rPr lang="en-US" altLang="en-US" sz="1100" dirty="0" smtClean="0">
                <a:solidFill>
                  <a:srgbClr val="000000"/>
                </a:solidFill>
                <a:cs typeface="Arial" panose="020B0604020202020204" pitchFamily="34" charset="0"/>
              </a:rPr>
              <a:t>*Actual figure based on data through Q3 2014.</a:t>
            </a:r>
            <a:endParaRPr lang="en-US" altLang="en-US" sz="1100" dirty="0">
              <a:solidFill>
                <a:srgbClr val="000000"/>
              </a:solidFill>
              <a:cs typeface="Arial" panose="020B0604020202020204" pitchFamily="34" charset="0"/>
            </a:endParaRPr>
          </a:p>
          <a:p>
            <a:pPr>
              <a:lnSpc>
                <a:spcPct val="90000"/>
              </a:lnSpc>
              <a:buClr>
                <a:srgbClr val="FF6801"/>
              </a:buClr>
              <a:buFont typeface="Wingdings" panose="05000000000000000000" pitchFamily="2" charset="2"/>
              <a:buNone/>
            </a:pPr>
            <a:r>
              <a:rPr lang="en-US" altLang="en-US" sz="1100" dirty="0" smtClean="0">
                <a:solidFill>
                  <a:srgbClr val="000000"/>
                </a:solidFill>
                <a:cs typeface="Arial" panose="020B0604020202020204" pitchFamily="34" charset="0"/>
              </a:rPr>
              <a:t>Shaded </a:t>
            </a:r>
            <a:r>
              <a:rPr lang="en-US" altLang="en-US" sz="1100" dirty="0">
                <a:solidFill>
                  <a:srgbClr val="000000"/>
                </a:solidFill>
                <a:cs typeface="Arial" panose="020B0604020202020204" pitchFamily="34" charset="0"/>
              </a:rPr>
              <a:t>areas denote “hard market” </a:t>
            </a:r>
            <a:r>
              <a:rPr lang="en-US" altLang="en-US" sz="1100" dirty="0" smtClean="0">
                <a:solidFill>
                  <a:srgbClr val="000000"/>
                </a:solidFill>
                <a:cs typeface="Arial" panose="020B0604020202020204" pitchFamily="34" charset="0"/>
              </a:rPr>
              <a:t>periods</a:t>
            </a:r>
            <a:endParaRPr lang="en-US" altLang="en-US" sz="1100" dirty="0">
              <a:solidFill>
                <a:srgbClr val="000000"/>
              </a:solidFill>
              <a:cs typeface="Arial" panose="020B0604020202020204" pitchFamily="34" charset="0"/>
            </a:endParaRPr>
          </a:p>
          <a:p>
            <a:pPr>
              <a:lnSpc>
                <a:spcPct val="90000"/>
              </a:lnSpc>
              <a:buClr>
                <a:srgbClr val="FF6801"/>
              </a:buClr>
              <a:buFont typeface="Wingdings" panose="05000000000000000000" pitchFamily="2" charset="2"/>
              <a:buNone/>
            </a:pPr>
            <a:r>
              <a:rPr lang="en-US" altLang="en-US" sz="1100" dirty="0">
                <a:solidFill>
                  <a:srgbClr val="000000"/>
                </a:solidFill>
                <a:cs typeface="Arial" panose="020B0604020202020204" pitchFamily="34" charset="0"/>
              </a:rPr>
              <a:t>Sources:  A.M. Best (historical and forecast), ISO, Insurance Information Institute.</a:t>
            </a:r>
          </a:p>
        </p:txBody>
      </p:sp>
      <p:sp>
        <p:nvSpPr>
          <p:cNvPr id="2034702" name="AutoShape 14"/>
          <p:cNvSpPr>
            <a:spLocks noChangeArrowheads="1"/>
          </p:cNvSpPr>
          <p:nvPr/>
        </p:nvSpPr>
        <p:spPr bwMode="blackWhite">
          <a:xfrm>
            <a:off x="5318125" y="1925638"/>
            <a:ext cx="2711450" cy="1046162"/>
          </a:xfrm>
          <a:prstGeom prst="wedgeRectCallout">
            <a:avLst>
              <a:gd name="adj1" fmla="val 38886"/>
              <a:gd name="adj2" fmla="val 2644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cs typeface="Arial" panose="020B0604020202020204" pitchFamily="34"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238" y="2991579"/>
            <a:ext cx="1320800" cy="1363540"/>
          </a:xfrm>
          <a:prstGeom prst="wedgeRectCallout">
            <a:avLst>
              <a:gd name="adj1" fmla="val 31113"/>
              <a:gd name="adj2" fmla="val 764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smtClean="0">
                <a:solidFill>
                  <a:srgbClr val="FFFFFF"/>
                </a:solidFill>
                <a:cs typeface="Arial" charset="0"/>
              </a:rPr>
              <a:t>2015-16F</a:t>
            </a:r>
            <a:r>
              <a:rPr lang="en-US" sz="1400" b="1" dirty="0">
                <a:solidFill>
                  <a:srgbClr val="FFFFFF"/>
                </a:solidFill>
                <a:cs typeface="Arial" charset="0"/>
              </a:rPr>
              <a:t>: 4.0%</a:t>
            </a:r>
          </a:p>
          <a:p>
            <a:pPr algn="ctr">
              <a:lnSpc>
                <a:spcPct val="90000"/>
              </a:lnSpc>
              <a:spcBef>
                <a:spcPct val="50000"/>
              </a:spcBef>
              <a:buClr>
                <a:srgbClr val="FFFFFF"/>
              </a:buClr>
              <a:buFont typeface="Wingdings" pitchFamily="2" charset="2"/>
              <a:buNone/>
              <a:defRPr/>
            </a:pPr>
            <a:r>
              <a:rPr lang="en-US" sz="1400" b="1" dirty="0" smtClean="0">
                <a:solidFill>
                  <a:srgbClr val="FFFFFF"/>
                </a:solidFill>
                <a:cs typeface="Arial" charset="0"/>
              </a:rPr>
              <a:t>2014E: 4.0%*</a:t>
            </a:r>
          </a:p>
          <a:p>
            <a:pPr algn="ctr">
              <a:lnSpc>
                <a:spcPct val="90000"/>
              </a:lnSpc>
              <a:spcBef>
                <a:spcPct val="50000"/>
              </a:spcBef>
              <a:buClr>
                <a:srgbClr val="FFFFFF"/>
              </a:buClr>
              <a:buFont typeface="Wingdings" pitchFamily="2" charset="2"/>
              <a:buNone/>
              <a:defRPr/>
            </a:pPr>
            <a:r>
              <a:rPr lang="en-US" sz="1400" b="1" dirty="0" smtClean="0">
                <a:solidFill>
                  <a:srgbClr val="FFFFFF"/>
                </a:solidFill>
                <a:cs typeface="Arial" charset="0"/>
              </a:rPr>
              <a:t>2013</a:t>
            </a:r>
            <a:r>
              <a:rPr lang="en-US" sz="1400" b="1" dirty="0">
                <a:solidFill>
                  <a:srgbClr val="FFFFFF"/>
                </a:solidFill>
                <a:cs typeface="Arial" charset="0"/>
              </a:rPr>
              <a:t>: 4.6%</a:t>
            </a:r>
          </a:p>
          <a:p>
            <a:pPr algn="ctr">
              <a:lnSpc>
                <a:spcPct val="90000"/>
              </a:lnSpc>
              <a:spcBef>
                <a:spcPct val="50000"/>
              </a:spcBef>
              <a:buClr>
                <a:srgbClr val="FFFFFF"/>
              </a:buClr>
              <a:buFont typeface="Wingdings" pitchFamily="2" charset="2"/>
              <a:buNone/>
              <a:defRPr/>
            </a:pPr>
            <a:r>
              <a:rPr lang="en-US" sz="1400" b="1" dirty="0">
                <a:solidFill>
                  <a:srgbClr val="FFFFFF"/>
                </a:solidFill>
                <a:cs typeface="Arial" charset="0"/>
              </a:rPr>
              <a:t>2012: +</a:t>
            </a:r>
            <a:r>
              <a:rPr lang="en-US" sz="1400" b="1" dirty="0">
                <a:solidFill>
                  <a:srgbClr val="FFFFFF"/>
                </a:solidFill>
              </a:rPr>
              <a:t>4.3</a:t>
            </a:r>
            <a:r>
              <a:rPr lang="en-US" sz="1400" b="1" dirty="0">
                <a:solidFill>
                  <a:srgbClr val="FFFFFF"/>
                </a:solidFill>
                <a:cs typeface="Arial" charset="0"/>
              </a:rPr>
              <a:t>%</a:t>
            </a:r>
            <a:endParaRPr lang="en-US" sz="1600" b="1" dirty="0">
              <a:solidFill>
                <a:srgbClr val="FFFFFF"/>
              </a:solidFill>
              <a:cs typeface="Arial" charset="0"/>
            </a:endParaRPr>
          </a:p>
        </p:txBody>
      </p:sp>
    </p:spTree>
    <p:extLst>
      <p:ext uri="{BB962C8B-B14F-4D97-AF65-F5344CB8AC3E}">
        <p14:creationId xmlns:p14="http://schemas.microsoft.com/office/powerpoint/2010/main" val="34826996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a:noFill/>
        </p:spPr>
        <p:txBody>
          <a:bodyPr/>
          <a:lstStyle/>
          <a:p>
            <a:r>
              <a:rPr lang="en-US" smtClean="0"/>
              <a:t>12/01/09 - 9pm</a:t>
            </a:r>
          </a:p>
        </p:txBody>
      </p:sp>
      <p:sp>
        <p:nvSpPr>
          <p:cNvPr id="205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2053" name="Rectangle 110"/>
          <p:cNvSpPr>
            <a:spLocks noGrp="1" noChangeArrowheads="1"/>
          </p:cNvSpPr>
          <p:nvPr>
            <p:ph type="sldNum" sz="quarter" idx="12"/>
          </p:nvPr>
        </p:nvSpPr>
        <p:spPr>
          <a:noFill/>
        </p:spPr>
        <p:txBody>
          <a:bodyPr/>
          <a:lstStyle/>
          <a:p>
            <a:fld id="{711F9022-1FFB-4FAE-BDFD-22A5219EA810}" type="slidenum">
              <a:rPr lang="en-US" smtClean="0"/>
              <a:pPr/>
              <a:t>53</a:t>
            </a:fld>
            <a:endParaRPr lang="en-US" smtClean="0"/>
          </a:p>
        </p:txBody>
      </p:sp>
      <p:sp>
        <p:nvSpPr>
          <p:cNvPr id="2054" name="Rectangle 2"/>
          <p:cNvSpPr>
            <a:spLocks noGrp="1" noChangeArrowheads="1"/>
          </p:cNvSpPr>
          <p:nvPr>
            <p:ph type="title"/>
          </p:nvPr>
        </p:nvSpPr>
        <p:spPr/>
        <p:txBody>
          <a:bodyPr/>
          <a:lstStyle/>
          <a:p>
            <a:r>
              <a:rPr lang="en-US" dirty="0" smtClean="0"/>
              <a:t>Auto &amp; Home vs. All Lines, Net Written</a:t>
            </a:r>
            <a:br>
              <a:rPr lang="en-US" dirty="0" smtClean="0"/>
            </a:br>
            <a:r>
              <a:rPr lang="en-US" dirty="0" smtClean="0"/>
              <a:t>Premium Growth</a:t>
            </a:r>
            <a:r>
              <a:rPr lang="en-US" smtClean="0"/>
              <a:t>, 2000–2016F</a:t>
            </a:r>
            <a:endParaRPr lang="en-US" dirty="0" smtClean="0"/>
          </a:p>
        </p:txBody>
      </p:sp>
      <p:graphicFrame>
        <p:nvGraphicFramePr>
          <p:cNvPr id="2050" name="Object 3"/>
          <p:cNvGraphicFramePr>
            <a:graphicFrameLocks noChangeAspect="1"/>
          </p:cNvGraphicFramePr>
          <p:nvPr>
            <p:extLst>
              <p:ext uri="{D42A27DB-BD31-4B8C-83A1-F6EECF244321}">
                <p14:modId xmlns:p14="http://schemas.microsoft.com/office/powerpoint/2010/main" val="3637464107"/>
              </p:ext>
            </p:extLst>
          </p:nvPr>
        </p:nvGraphicFramePr>
        <p:xfrm>
          <a:off x="282575" y="1627188"/>
          <a:ext cx="8713788" cy="4478337"/>
        </p:xfrm>
        <a:graphic>
          <a:graphicData uri="http://schemas.openxmlformats.org/presentationml/2006/ole">
            <mc:AlternateContent xmlns:mc="http://schemas.openxmlformats.org/markup-compatibility/2006">
              <mc:Choice xmlns:v="urn:schemas-microsoft-com:vml" Requires="v">
                <p:oleObj spid="_x0000_s28067065" name="Chart" r:id="rId4" imgW="8686696" imgH="4467149" progId="MSGraph.Chart.8">
                  <p:embed followColorScheme="full"/>
                </p:oleObj>
              </mc:Choice>
              <mc:Fallback>
                <p:oleObj name="Chart" r:id="rId4" imgW="8686696" imgH="4467149" progId="MSGraph.Chart.8">
                  <p:embed followColorScheme="full"/>
                  <p:pic>
                    <p:nvPicPr>
                      <p:cNvPr id="0" name=""/>
                      <p:cNvPicPr>
                        <a:picLocks noChangeAspect="1" noChangeArrowheads="1"/>
                      </p:cNvPicPr>
                      <p:nvPr/>
                    </p:nvPicPr>
                    <p:blipFill>
                      <a:blip r:embed="rId5"/>
                      <a:srcRect/>
                      <a:stretch>
                        <a:fillRect/>
                      </a:stretch>
                    </p:blipFill>
                    <p:spPr bwMode="gray">
                      <a:xfrm>
                        <a:off x="282575" y="1627188"/>
                        <a:ext cx="8713788" cy="447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Rectangle 4"/>
          <p:cNvSpPr>
            <a:spLocks noChangeArrowheads="1"/>
          </p:cNvSpPr>
          <p:nvPr/>
        </p:nvSpPr>
        <p:spPr bwMode="auto">
          <a:xfrm>
            <a:off x="0" y="6203950"/>
            <a:ext cx="812165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 </a:t>
            </a:r>
            <a:r>
              <a:rPr lang="en-US" sz="1100" dirty="0" smtClean="0"/>
              <a:t>Best (2000-2013); Conning </a:t>
            </a:r>
            <a:r>
              <a:rPr lang="en-US" sz="1100" smtClean="0"/>
              <a:t>(2014P-2016F</a:t>
            </a:r>
            <a:r>
              <a:rPr lang="en-US" sz="1100" dirty="0" smtClean="0"/>
              <a:t>); Insurance Information Institute.</a:t>
            </a:r>
            <a:endParaRPr lang="en-US" sz="1100" dirty="0"/>
          </a:p>
        </p:txBody>
      </p:sp>
      <p:sp>
        <p:nvSpPr>
          <p:cNvPr id="2056" name="Text Box 5"/>
          <p:cNvSpPr txBox="1">
            <a:spLocks noChangeArrowheads="1"/>
          </p:cNvSpPr>
          <p:nvPr/>
        </p:nvSpPr>
        <p:spPr bwMode="auto">
          <a:xfrm>
            <a:off x="3766297" y="2290946"/>
            <a:ext cx="1851025" cy="819150"/>
          </a:xfrm>
          <a:prstGeom prst="rect">
            <a:avLst/>
          </a:prstGeom>
          <a:solidFill>
            <a:schemeClr val="bg1"/>
          </a:solidFill>
          <a:ln w="28575">
            <a:solidFill>
              <a:schemeClr val="accent1"/>
            </a:solidFill>
            <a:miter lim="800000"/>
            <a:headEnd/>
            <a:tailEnd/>
          </a:ln>
        </p:spPr>
        <p:txBody>
          <a:bodyPr anchor="ctr"/>
          <a:lstStyle/>
          <a:p>
            <a:pPr algn="ctr">
              <a:lnSpc>
                <a:spcPct val="90000"/>
              </a:lnSpc>
              <a:spcBef>
                <a:spcPct val="10000"/>
              </a:spcBef>
            </a:pPr>
            <a:r>
              <a:rPr lang="en-US" sz="1200" b="1" u="sng" dirty="0"/>
              <a:t>Average </a:t>
            </a:r>
            <a:r>
              <a:rPr lang="en-US" sz="1200" b="1" u="sng" dirty="0" smtClean="0"/>
              <a:t>2000-2015F</a:t>
            </a:r>
            <a:endParaRPr lang="en-US" sz="1200" b="1" u="sng" dirty="0"/>
          </a:p>
          <a:p>
            <a:pPr algn="ctr">
              <a:lnSpc>
                <a:spcPct val="90000"/>
              </a:lnSpc>
              <a:spcBef>
                <a:spcPct val="10000"/>
              </a:spcBef>
            </a:pPr>
            <a:r>
              <a:rPr lang="en-US" sz="1200" b="1" dirty="0">
                <a:solidFill>
                  <a:schemeClr val="accent1"/>
                </a:solidFill>
              </a:rPr>
              <a:t>Auto = </a:t>
            </a:r>
            <a:r>
              <a:rPr lang="en-US" sz="1200" b="1" dirty="0" smtClean="0">
                <a:solidFill>
                  <a:schemeClr val="accent1"/>
                </a:solidFill>
              </a:rPr>
              <a:t>3.0%</a:t>
            </a:r>
            <a:endParaRPr lang="en-US" sz="1200" b="1" dirty="0">
              <a:solidFill>
                <a:schemeClr val="accent1"/>
              </a:solidFill>
            </a:endParaRPr>
          </a:p>
          <a:p>
            <a:pPr algn="ctr">
              <a:lnSpc>
                <a:spcPct val="90000"/>
              </a:lnSpc>
              <a:spcBef>
                <a:spcPct val="10000"/>
              </a:spcBef>
            </a:pPr>
            <a:r>
              <a:rPr lang="en-US" sz="1200" b="1" dirty="0">
                <a:solidFill>
                  <a:srgbClr val="FFC000"/>
                </a:solidFill>
              </a:rPr>
              <a:t>Home = </a:t>
            </a:r>
            <a:r>
              <a:rPr lang="en-US" sz="1200" b="1" dirty="0" smtClean="0">
                <a:solidFill>
                  <a:srgbClr val="FFC000"/>
                </a:solidFill>
              </a:rPr>
              <a:t>6.2%</a:t>
            </a:r>
            <a:endParaRPr lang="en-US" sz="1200" b="1" dirty="0">
              <a:solidFill>
                <a:srgbClr val="FFC000"/>
              </a:solidFill>
            </a:endParaRPr>
          </a:p>
          <a:p>
            <a:pPr algn="ctr">
              <a:lnSpc>
                <a:spcPct val="90000"/>
              </a:lnSpc>
              <a:spcBef>
                <a:spcPct val="10000"/>
              </a:spcBef>
            </a:pPr>
            <a:r>
              <a:rPr lang="en-US" sz="1200" b="1" dirty="0">
                <a:solidFill>
                  <a:srgbClr val="C00000"/>
                </a:solidFill>
              </a:rPr>
              <a:t>All Lines = </a:t>
            </a:r>
            <a:r>
              <a:rPr lang="en-US" sz="1200" b="1" dirty="0" smtClean="0">
                <a:solidFill>
                  <a:srgbClr val="C00000"/>
                </a:solidFill>
              </a:rPr>
              <a:t>3.8%</a:t>
            </a:r>
            <a:endParaRPr lang="en-US" sz="1200" b="1" dirty="0">
              <a:solidFill>
                <a:srgbClr val="C00000"/>
              </a:solidFill>
            </a:endParaRPr>
          </a:p>
        </p:txBody>
      </p:sp>
      <p:sp>
        <p:nvSpPr>
          <p:cNvPr id="1928198" name="AutoShape 6"/>
          <p:cNvSpPr>
            <a:spLocks noChangeArrowheads="1"/>
          </p:cNvSpPr>
          <p:nvPr/>
        </p:nvSpPr>
        <p:spPr bwMode="blackWhite">
          <a:xfrm>
            <a:off x="952500" y="1104900"/>
            <a:ext cx="4219575" cy="728663"/>
          </a:xfrm>
          <a:prstGeom prst="wedgeRectCallout">
            <a:avLst>
              <a:gd name="adj1" fmla="val 29719"/>
              <a:gd name="adj2" fmla="val 9073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While homeowners insurance has grown faster than auto over the past decade, auto is generally more profitable</a:t>
            </a:r>
          </a:p>
        </p:txBody>
      </p:sp>
      <p:sp>
        <p:nvSpPr>
          <p:cNvPr id="10" name="AutoShape 14"/>
          <p:cNvSpPr>
            <a:spLocks noChangeArrowheads="1"/>
          </p:cNvSpPr>
          <p:nvPr/>
        </p:nvSpPr>
        <p:spPr bwMode="blackWhite">
          <a:xfrm>
            <a:off x="5824946" y="4586287"/>
            <a:ext cx="3282541" cy="785813"/>
          </a:xfrm>
          <a:prstGeom prst="wedgeRectCallout">
            <a:avLst>
              <a:gd name="adj1" fmla="val 6608"/>
              <a:gd name="adj2" fmla="val -978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2014 was the strongest year for PPA growth since 2003</a:t>
            </a:r>
            <a:endParaRPr lang="en-US" b="1" dirty="0">
              <a:solidFill>
                <a:schemeClr val="bg1"/>
              </a:solidFill>
            </a:endParaRPr>
          </a:p>
        </p:txBody>
      </p:sp>
    </p:spTree>
    <p:extLst>
      <p:ext uri="{BB962C8B-B14F-4D97-AF65-F5344CB8AC3E}">
        <p14:creationId xmlns:p14="http://schemas.microsoft.com/office/powerpoint/2010/main" val="20845967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928198"/>
                                        </p:tgtEl>
                                        <p:attrNameLst>
                                          <p:attrName>style.visibility</p:attrName>
                                        </p:attrNameLst>
                                      </p:cBhvr>
                                      <p:to>
                                        <p:strVal val="visible"/>
                                      </p:to>
                                    </p:set>
                                    <p:animEffect transition="in" filter="wipe(right)">
                                      <p:cBhvr>
                                        <p:cTn id="7" dur="500"/>
                                        <p:tgtEl>
                                          <p:spTgt spid="192819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50"/>
                                        </p:tgtEl>
                                        <p:attrNameLst>
                                          <p:attrName>style.visibility</p:attrName>
                                        </p:attrNameLst>
                                      </p:cBhvr>
                                      <p:to>
                                        <p:strVal val="visible"/>
                                      </p:to>
                                    </p:set>
                                  </p:childTnLst>
                                </p:cTn>
                              </p:par>
                            </p:childTnLst>
                          </p:cTn>
                        </p:par>
                        <p:par>
                          <p:cTn id="20" fill="hold">
                            <p:stCondLst>
                              <p:cond delay="0"/>
                            </p:stCondLst>
                            <p:childTnLst>
                              <p:par>
                                <p:cTn id="21" presetID="22" presetClass="entr" presetSubtype="2" fill="hold" grpId="0" nodeType="afterEffect">
                                  <p:stCondLst>
                                    <p:cond delay="100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P spid="1928198" grpId="0"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54</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1545788197"/>
              </p:ext>
            </p:extLst>
          </p:nvPr>
        </p:nvGraphicFramePr>
        <p:xfrm>
          <a:off x="49213" y="1697038"/>
          <a:ext cx="9131300" cy="4713287"/>
        </p:xfrm>
        <a:graphic>
          <a:graphicData uri="http://schemas.openxmlformats.org/presentationml/2006/ole">
            <mc:AlternateContent xmlns:mc="http://schemas.openxmlformats.org/markup-compatibility/2006">
              <mc:Choice xmlns:v="urn:schemas-microsoft-com:vml" Requires="v">
                <p:oleObj spid="_x0000_s28068088" name="Chart" r:id="rId4" imgW="8820267" imgH="4553158" progId="MSGraph.Chart.8">
                  <p:embed followColorScheme="full"/>
                </p:oleObj>
              </mc:Choice>
              <mc:Fallback>
                <p:oleObj name="Chart" r:id="rId4" imgW="8820267" imgH="4553158" progId="MSGraph.Chart.8">
                  <p:embed followColorScheme="full"/>
                  <p:pic>
                    <p:nvPicPr>
                      <p:cNvPr id="0" name=""/>
                      <p:cNvPicPr>
                        <a:picLocks noChangeAspect="1" noChangeArrowheads="1"/>
                      </p:cNvPicPr>
                      <p:nvPr/>
                    </p:nvPicPr>
                    <p:blipFill>
                      <a:blip r:embed="rId5"/>
                      <a:srcRect/>
                      <a:stretch>
                        <a:fillRect/>
                      </a:stretch>
                    </p:blipFill>
                    <p:spPr bwMode="auto">
                      <a:xfrm>
                        <a:off x="49213" y="1697038"/>
                        <a:ext cx="9131300" cy="4713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358490" y="1629112"/>
            <a:ext cx="3677829" cy="1298758"/>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6 years with premiums written expanding  by 74.6%, fueled by the state’s energy boom</a:t>
            </a:r>
            <a:endParaRPr lang="en-US" b="1" dirty="0">
              <a:solidFill>
                <a:schemeClr val="bg1"/>
              </a:solidFill>
            </a:endParaRPr>
          </a:p>
        </p:txBody>
      </p:sp>
      <p:sp>
        <p:nvSpPr>
          <p:cNvPr id="10" name="Text Box 6"/>
          <p:cNvSpPr txBox="1">
            <a:spLocks noChangeArrowheads="1"/>
          </p:cNvSpPr>
          <p:nvPr/>
        </p:nvSpPr>
        <p:spPr bwMode="blackWhite">
          <a:xfrm>
            <a:off x="4865077" y="3145097"/>
            <a:ext cx="3914775"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Total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7.9%</a:t>
            </a:r>
            <a:endParaRPr lang="en-US" sz="1600" b="1" dirty="0">
              <a:solidFill>
                <a:schemeClr val="bg1"/>
              </a:solidFill>
              <a:cs typeface="+mn-cs"/>
            </a:endParaRPr>
          </a:p>
        </p:txBody>
      </p:sp>
    </p:spTree>
    <p:extLst>
      <p:ext uri="{BB962C8B-B14F-4D97-AF65-F5344CB8AC3E}">
        <p14:creationId xmlns:p14="http://schemas.microsoft.com/office/powerpoint/2010/main" val="595895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55</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679078560"/>
              </p:ext>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28069112" name="Chart" r:id="rId4" imgW="8820230" imgH="4553040" progId="MSGraph.Chart.8">
                  <p:embed followColorScheme="full"/>
                </p:oleObj>
              </mc:Choice>
              <mc:Fallback>
                <p:oleObj name="Chart" r:id="rId4" imgW="8820230" imgH="4553040"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431025" y="4003813"/>
            <a:ext cx="3062749" cy="1230312"/>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7 states and DC between 2007 and 2013</a:t>
            </a:r>
            <a:endParaRPr lang="en-US" b="1" dirty="0">
              <a:solidFill>
                <a:schemeClr val="bg1"/>
              </a:solidFill>
            </a:endParaRPr>
          </a:p>
        </p:txBody>
      </p:sp>
    </p:spTree>
    <p:extLst>
      <p:ext uri="{BB962C8B-B14F-4D97-AF65-F5344CB8AC3E}">
        <p14:creationId xmlns:p14="http://schemas.microsoft.com/office/powerpoint/2010/main" val="3254418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87632" y="177902"/>
            <a:ext cx="7747000" cy="638175"/>
          </a:xfrm>
        </p:spPr>
        <p:txBody>
          <a:bodyPr/>
          <a:lstStyle/>
          <a:p>
            <a:pPr>
              <a:lnSpc>
                <a:spcPts val="3300"/>
              </a:lnSpc>
            </a:pPr>
            <a:r>
              <a:rPr lang="en-US" dirty="0" smtClean="0"/>
              <a:t>Advertising Expenditures by P/C Insurance Industry,</a:t>
            </a:r>
            <a:r>
              <a:rPr lang="en-US" sz="3200" dirty="0" smtClean="0"/>
              <a:t> 1999-2013</a:t>
            </a:r>
            <a:endParaRPr lang="en-US" sz="2800" dirty="0" smtClean="0"/>
          </a:p>
        </p:txBody>
      </p:sp>
      <p:graphicFrame>
        <p:nvGraphicFramePr>
          <p:cNvPr id="44034" name="Object 3"/>
          <p:cNvGraphicFramePr>
            <a:graphicFrameLocks noGrp="1" noChangeAspect="1"/>
          </p:cNvGraphicFramePr>
          <p:nvPr>
            <p:ph type="chart" idx="1"/>
            <p:extLst>
              <p:ext uri="{D42A27DB-BD31-4B8C-83A1-F6EECF244321}">
                <p14:modId xmlns:p14="http://schemas.microsoft.com/office/powerpoint/2010/main" val="4281449203"/>
              </p:ext>
            </p:extLst>
          </p:nvPr>
        </p:nvGraphicFramePr>
        <p:xfrm>
          <a:off x="169863" y="1468438"/>
          <a:ext cx="8678862" cy="4814887"/>
        </p:xfrm>
        <a:graphic>
          <a:graphicData uri="http://schemas.openxmlformats.org/presentationml/2006/ole">
            <mc:AlternateContent xmlns:mc="http://schemas.openxmlformats.org/markup-compatibility/2006">
              <mc:Choice xmlns:v="urn:schemas-microsoft-com:vml" Requires="v">
                <p:oleObj spid="_x0000_s28072184" name="Chart" r:id="rId3" imgW="3447881" imgH="1912759" progId="MSGraph.Chart.8">
                  <p:embed followColorScheme="full"/>
                </p:oleObj>
              </mc:Choice>
              <mc:Fallback>
                <p:oleObj name="Chart" r:id="rId3" imgW="3447881" imgH="1912759" progId="MSGraph.Chart.8">
                  <p:embed followColorScheme="full"/>
                  <p:pic>
                    <p:nvPicPr>
                      <p:cNvPr id="0" name=""/>
                      <p:cNvPicPr>
                        <a:picLocks noChangeAspect="1" noChangeArrowheads="1"/>
                      </p:cNvPicPr>
                      <p:nvPr/>
                    </p:nvPicPr>
                    <p:blipFill>
                      <a:blip r:embed="rId4"/>
                      <a:srcRect/>
                      <a:stretch>
                        <a:fillRect/>
                      </a:stretch>
                    </p:blipFill>
                    <p:spPr bwMode="auto">
                      <a:xfrm>
                        <a:off x="169863" y="1468438"/>
                        <a:ext cx="8678862" cy="481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6" name="Rectangle 4"/>
          <p:cNvSpPr>
            <a:spLocks noChangeArrowheads="1"/>
          </p:cNvSpPr>
          <p:nvPr/>
        </p:nvSpPr>
        <p:spPr bwMode="auto">
          <a:xfrm>
            <a:off x="60430" y="6372427"/>
            <a:ext cx="7559762" cy="400752"/>
          </a:xfrm>
          <a:prstGeom prst="rect">
            <a:avLst/>
          </a:prstGeom>
          <a:noFill/>
          <a:ln w="9525">
            <a:noFill/>
            <a:miter lim="800000"/>
            <a:headEnd/>
            <a:tailEnd/>
          </a:ln>
        </p:spPr>
        <p:txBody>
          <a:bodyPr wrap="none" lIns="92075" tIns="46038" rIns="92075" bIns="46038">
            <a:spAutoFit/>
          </a:bodyPr>
          <a:lstStyle/>
          <a:p>
            <a:pPr>
              <a:spcBef>
                <a:spcPct val="0"/>
              </a:spcBef>
              <a:buClrTx/>
              <a:buFontTx/>
              <a:buNone/>
            </a:pPr>
            <a:endParaRPr lang="en-US" sz="1000" b="1" dirty="0">
              <a:latin typeface="Arial" charset="0"/>
            </a:endParaRPr>
          </a:p>
          <a:p>
            <a:pPr>
              <a:spcBef>
                <a:spcPct val="0"/>
              </a:spcBef>
              <a:buClrTx/>
              <a:buFontTx/>
              <a:buNone/>
            </a:pPr>
            <a:r>
              <a:rPr lang="en-US" sz="1000" b="1" dirty="0">
                <a:latin typeface="Arial" charset="0"/>
              </a:rPr>
              <a:t>Source: Insurance Information Institute from consolidated P/C Annual Statement </a:t>
            </a:r>
            <a:r>
              <a:rPr lang="en-US" sz="1000" b="1" dirty="0" smtClean="0">
                <a:latin typeface="Arial" charset="0"/>
              </a:rPr>
              <a:t>data, </a:t>
            </a:r>
            <a:r>
              <a:rPr lang="en-US" sz="1000" b="1" dirty="0" smtClean="0"/>
              <a:t>Insurance Expense Exhibit (Part I)</a:t>
            </a:r>
            <a:r>
              <a:rPr lang="en-US" sz="1000" b="1" dirty="0" smtClean="0">
                <a:latin typeface="Arial" charset="0"/>
              </a:rPr>
              <a:t>.</a:t>
            </a:r>
            <a:endParaRPr lang="en-US" sz="1000" b="1" dirty="0">
              <a:latin typeface="Arial" charset="0"/>
            </a:endParaRPr>
          </a:p>
        </p:txBody>
      </p:sp>
      <p:sp>
        <p:nvSpPr>
          <p:cNvPr id="6"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 Billions</a:t>
            </a:r>
            <a:endParaRPr lang="en-US" sz="1600" b="1" dirty="0">
              <a:solidFill>
                <a:srgbClr val="225A7A"/>
              </a:solidFill>
              <a:latin typeface="Arial" charset="0"/>
              <a:cs typeface="Arial" charset="0"/>
            </a:endParaRPr>
          </a:p>
        </p:txBody>
      </p:sp>
      <p:sp>
        <p:nvSpPr>
          <p:cNvPr id="7" name="AutoShape 9"/>
          <p:cNvSpPr>
            <a:spLocks noChangeArrowheads="1"/>
          </p:cNvSpPr>
          <p:nvPr/>
        </p:nvSpPr>
        <p:spPr bwMode="blackWhite">
          <a:xfrm>
            <a:off x="4219422" y="1113843"/>
            <a:ext cx="2733984" cy="1264241"/>
          </a:xfrm>
          <a:prstGeom prst="wedgeRectCallout">
            <a:avLst>
              <a:gd name="adj1" fmla="val 102356"/>
              <a:gd name="adj2" fmla="val 29500"/>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P/C ad spend hit an all time record high of $6.175 billion in 2013, up 1.5% over 2012.  The pace of growth has slowed from 15.8% in 2011 and 23.8% in 2010</a:t>
            </a:r>
            <a:endParaRPr lang="en-US" sz="1400" b="1" dirty="0">
              <a:solidFill>
                <a:srgbClr val="FFFFFF"/>
              </a:solidFill>
            </a:endParaRPr>
          </a:p>
        </p:txBody>
      </p:sp>
      <p:sp>
        <p:nvSpPr>
          <p:cNvPr id="8" name="Text Box 17"/>
          <p:cNvSpPr txBox="1">
            <a:spLocks noChangeArrowheads="1"/>
          </p:cNvSpPr>
          <p:nvPr/>
        </p:nvSpPr>
        <p:spPr bwMode="auto">
          <a:xfrm>
            <a:off x="1317574" y="2568626"/>
            <a:ext cx="3316184"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P/C ad spending has more than tripled since 2002     (up 256% from 2002-2013) </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090594134"/>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57</a:t>
            </a:fld>
            <a:endParaRPr lang="en-US" sz="900"/>
          </a:p>
        </p:txBody>
      </p:sp>
      <p:graphicFrame>
        <p:nvGraphicFramePr>
          <p:cNvPr id="39938" name="Object 3"/>
          <p:cNvGraphicFramePr>
            <a:graphicFrameLocks noChangeAspect="1"/>
          </p:cNvGraphicFramePr>
          <p:nvPr>
            <p:extLst>
              <p:ext uri="{D42A27DB-BD31-4B8C-83A1-F6EECF244321}">
                <p14:modId xmlns:p14="http://schemas.microsoft.com/office/powerpoint/2010/main" val="2624122902"/>
              </p:ext>
            </p:extLst>
          </p:nvPr>
        </p:nvGraphicFramePr>
        <p:xfrm>
          <a:off x="285965" y="1764531"/>
          <a:ext cx="8445500" cy="3497262"/>
        </p:xfrm>
        <a:graphic>
          <a:graphicData uri="http://schemas.openxmlformats.org/presentationml/2006/ole">
            <mc:AlternateContent xmlns:mc="http://schemas.openxmlformats.org/markup-compatibility/2006">
              <mc:Choice xmlns:v="urn:schemas-microsoft-com:vml" Requires="v">
                <p:oleObj spid="_x0000_s28073208" name="Chart" r:id="rId4" imgW="3417505" imgH="1413579" progId="MSGraph.Chart.8">
                  <p:embed followColorScheme="full"/>
                </p:oleObj>
              </mc:Choice>
              <mc:Fallback>
                <p:oleObj name="Chart" r:id="rId4" imgW="3417505" imgH="1413579" progId="MSGraph.Chart.8">
                  <p:embed followColorScheme="full"/>
                  <p:pic>
                    <p:nvPicPr>
                      <p:cNvPr id="0" name=""/>
                      <p:cNvPicPr>
                        <a:picLocks noChangeAspect="1" noChangeArrowheads="1"/>
                      </p:cNvPicPr>
                      <p:nvPr/>
                    </p:nvPicPr>
                    <p:blipFill>
                      <a:blip r:embed="rId5"/>
                      <a:srcRect/>
                      <a:stretch>
                        <a:fillRect/>
                      </a:stretch>
                    </p:blipFill>
                    <p:spPr bwMode="gray">
                      <a:xfrm>
                        <a:off x="285965" y="1764531"/>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Annual Percent Change (%)</a:t>
            </a:r>
            <a:endParaRPr lang="en-US" sz="1600" b="1" dirty="0">
              <a:solidFill>
                <a:srgbClr val="225A7A"/>
              </a:solidFill>
            </a:endParaRPr>
          </a:p>
        </p:txBody>
      </p:sp>
      <p:sp>
        <p:nvSpPr>
          <p:cNvPr id="2116614" name="Rectangle 6"/>
          <p:cNvSpPr>
            <a:spLocks noChangeArrowheads="1"/>
          </p:cNvSpPr>
          <p:nvPr/>
        </p:nvSpPr>
        <p:spPr bwMode="blackWhite">
          <a:xfrm>
            <a:off x="1358154" y="5261793"/>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Growth in Ad Spending has greatly exceeded growth in capacity (policyholder surplus) or premium growth.  This suggests that there are diminishing returns to advertising.</a:t>
            </a:r>
            <a:endParaRPr lang="en-US" b="1" dirty="0">
              <a:solidFill>
                <a:srgbClr val="FFFFFF"/>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57</a:t>
            </a:fld>
            <a:endParaRPr lang="en-US"/>
          </a:p>
        </p:txBody>
      </p:sp>
      <p:sp>
        <p:nvSpPr>
          <p:cNvPr id="14" name="Rectangle 4"/>
          <p:cNvSpPr>
            <a:spLocks noChangeArrowheads="1"/>
          </p:cNvSpPr>
          <p:nvPr/>
        </p:nvSpPr>
        <p:spPr bwMode="auto">
          <a:xfrm>
            <a:off x="0" y="6338886"/>
            <a:ext cx="4616648" cy="431529"/>
          </a:xfrm>
          <a:prstGeom prst="rect">
            <a:avLst/>
          </a:prstGeom>
          <a:noFill/>
          <a:ln w="9525">
            <a:noFill/>
            <a:miter lim="800000"/>
            <a:headEnd/>
            <a:tailEnd/>
          </a:ln>
        </p:spPr>
        <p:txBody>
          <a:bodyPr wrap="none" lIns="92075" tIns="46038" rIns="92075" bIns="46038">
            <a:spAutoFit/>
          </a:bodyPr>
          <a:lstStyle/>
          <a:p>
            <a:pPr eaLnBrk="0" hangingPunct="0"/>
            <a:endParaRPr lang="en-US" sz="1100" dirty="0" smtClean="0"/>
          </a:p>
          <a:p>
            <a:pPr eaLnBrk="0" hangingPunct="0"/>
            <a:r>
              <a:rPr lang="en-US" sz="1100" dirty="0" smtClean="0"/>
              <a:t>Sources</a:t>
            </a:r>
            <a:r>
              <a:rPr lang="en-US" sz="1100" dirty="0"/>
              <a:t>:  </a:t>
            </a:r>
            <a:r>
              <a:rPr lang="en-US" sz="1100" dirty="0" smtClean="0"/>
              <a:t>Insurance Information Institute analysis from A.M. Best data.</a:t>
            </a:r>
            <a:endParaRPr lang="en-US" sz="1100" dirty="0"/>
          </a:p>
        </p:txBody>
      </p:sp>
      <p:sp>
        <p:nvSpPr>
          <p:cNvPr id="15" name="Rectangle 3"/>
          <p:cNvSpPr txBox="1">
            <a:spLocks noChangeArrowheads="1"/>
          </p:cNvSpPr>
          <p:nvPr/>
        </p:nvSpPr>
        <p:spPr bwMode="black">
          <a:xfrm>
            <a:off x="22400" y="0"/>
            <a:ext cx="7847276" cy="9652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a:lnSpc>
                <a:spcPct val="85000"/>
              </a:lnSpc>
            </a:pPr>
            <a:r>
              <a:rPr lang="en-US" kern="0" dirty="0" smtClean="0"/>
              <a:t>Growth in Premiums, Capacity vs. Growth in Advertising Expenditures, 2000 – 2013</a:t>
            </a:r>
            <a:endParaRPr lang="en-US" sz="2100" kern="0" dirty="0" smtClean="0"/>
          </a:p>
        </p:txBody>
      </p:sp>
      <p:sp>
        <p:nvSpPr>
          <p:cNvPr id="16" name="Text Box 6"/>
          <p:cNvSpPr txBox="1">
            <a:spLocks noChangeArrowheads="1"/>
          </p:cNvSpPr>
          <p:nvPr/>
        </p:nvSpPr>
        <p:spPr bwMode="blackWhite">
          <a:xfrm>
            <a:off x="5476673" y="1225175"/>
            <a:ext cx="2699140" cy="1518025"/>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a:solidFill>
                  <a:srgbClr val="FFFFFF"/>
                </a:solidFill>
              </a:rPr>
              <a:t>G</a:t>
            </a:r>
            <a:r>
              <a:rPr lang="en-US" b="1" dirty="0" smtClean="0">
                <a:solidFill>
                  <a:srgbClr val="FFFFFF"/>
                </a:solidFill>
              </a:rPr>
              <a:t>rowth in the “Supply” of insurance has exceeded “Demand” </a:t>
            </a:r>
            <a:r>
              <a:rPr lang="en-US" b="1" dirty="0" smtClean="0">
                <a:solidFill>
                  <a:srgbClr val="FFFFFF"/>
                </a:solidFill>
                <a:sym typeface="Wingdings" panose="05000000000000000000" pitchFamily="2" charset="2"/>
              </a:rPr>
              <a:t> Efforts to sell have intensified</a:t>
            </a:r>
            <a:endParaRPr lang="en-US" b="1" dirty="0">
              <a:solidFill>
                <a:srgbClr val="FFFFFF"/>
              </a:solidFill>
            </a:endParaRPr>
          </a:p>
        </p:txBody>
      </p:sp>
    </p:spTree>
    <p:extLst>
      <p:ext uri="{BB962C8B-B14F-4D97-AF65-F5344CB8AC3E}">
        <p14:creationId xmlns:p14="http://schemas.microsoft.com/office/powerpoint/2010/main" val="28470947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58</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3728155954"/>
              </p:ext>
            </p:extLst>
          </p:nvPr>
        </p:nvGraphicFramePr>
        <p:xfrm>
          <a:off x="1588" y="1716088"/>
          <a:ext cx="9128125" cy="4702175"/>
        </p:xfrm>
        <a:graphic>
          <a:graphicData uri="http://schemas.openxmlformats.org/presentationml/2006/ole">
            <mc:AlternateContent xmlns:mc="http://schemas.openxmlformats.org/markup-compatibility/2006">
              <mc:Choice xmlns:v="urn:schemas-microsoft-com:vml" Requires="v">
                <p:oleObj spid="_x0000_s28076281" name="Chart" r:id="rId4" imgW="8820267" imgH="4543404" progId="MSGraph.Chart.8">
                  <p:embed followColorScheme="full"/>
                </p:oleObj>
              </mc:Choice>
              <mc:Fallback>
                <p:oleObj name="Chart" r:id="rId4" imgW="8820267" imgH="4543404" progId="MSGraph.Chart.8">
                  <p:embed followColorScheme="full"/>
                  <p:pic>
                    <p:nvPicPr>
                      <p:cNvPr id="0" name=""/>
                      <p:cNvPicPr>
                        <a:picLocks noChangeAspect="1" noChangeArrowheads="1"/>
                      </p:cNvPicPr>
                      <p:nvPr/>
                    </p:nvPicPr>
                    <p:blipFill>
                      <a:blip r:embed="rId5"/>
                      <a:srcRect/>
                      <a:stretch>
                        <a:fillRect/>
                      </a:stretch>
                    </p:blipFill>
                    <p:spPr bwMode="auto">
                      <a:xfrm>
                        <a:off x="1588" y="1716088"/>
                        <a:ext cx="9128125" cy="470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23345" y="2143125"/>
            <a:ext cx="2548655" cy="1526622"/>
          </a:xfrm>
          <a:prstGeom prst="wedgeRectCallout">
            <a:avLst>
              <a:gd name="adj1" fmla="val -69817"/>
              <a:gd name="adj2" fmla="val 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Only </a:t>
            </a:r>
            <a:r>
              <a:rPr lang="en-US" b="1" dirty="0" smtClean="0">
                <a:solidFill>
                  <a:schemeClr val="bg1"/>
                </a:solidFill>
              </a:rPr>
              <a:t>30 </a:t>
            </a:r>
            <a:r>
              <a:rPr lang="en-US" b="1" dirty="0">
                <a:solidFill>
                  <a:schemeClr val="bg1"/>
                </a:solidFill>
              </a:rPr>
              <a:t>states showed </a:t>
            </a:r>
            <a:r>
              <a:rPr lang="en-US" b="1" dirty="0" smtClean="0">
                <a:solidFill>
                  <a:schemeClr val="bg1"/>
                </a:solidFill>
              </a:rPr>
              <a:t>any commercial lines growth from 2007 through 2013</a:t>
            </a:r>
            <a:endParaRPr lang="en-US" b="1" dirty="0">
              <a:solidFill>
                <a:schemeClr val="bg1"/>
              </a:solidFill>
            </a:endParaRPr>
          </a:p>
        </p:txBody>
      </p:sp>
      <p:sp>
        <p:nvSpPr>
          <p:cNvPr id="10" name="Text Box 6"/>
          <p:cNvSpPr txBox="1">
            <a:spLocks noChangeArrowheads="1"/>
          </p:cNvSpPr>
          <p:nvPr/>
        </p:nvSpPr>
        <p:spPr bwMode="blackWhite">
          <a:xfrm>
            <a:off x="4933584" y="2192215"/>
            <a:ext cx="4062412" cy="98571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Commercial</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1.3%</a:t>
            </a:r>
            <a:endParaRPr lang="en-US" sz="1600" b="1" dirty="0">
              <a:solidFill>
                <a:schemeClr val="bg1"/>
              </a:solidFill>
              <a:cs typeface="+mn-cs"/>
            </a:endParaRPr>
          </a:p>
        </p:txBody>
      </p:sp>
    </p:spTree>
    <p:extLst>
      <p:ext uri="{BB962C8B-B14F-4D97-AF65-F5344CB8AC3E}">
        <p14:creationId xmlns:p14="http://schemas.microsoft.com/office/powerpoint/2010/main" val="227209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59</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855371999"/>
              </p:ext>
            </p:extLst>
          </p:nvPr>
        </p:nvGraphicFramePr>
        <p:xfrm>
          <a:off x="17463" y="1930400"/>
          <a:ext cx="9107487" cy="4730750"/>
        </p:xfrm>
        <a:graphic>
          <a:graphicData uri="http://schemas.openxmlformats.org/presentationml/2006/ole">
            <mc:AlternateContent xmlns:mc="http://schemas.openxmlformats.org/markup-compatibility/2006">
              <mc:Choice xmlns:v="urn:schemas-microsoft-com:vml" Requires="v">
                <p:oleObj spid="_x0000_s28077303" name="Chart" r:id="rId4" imgW="3528190" imgH="1832541" progId="MSGraph.Chart.8">
                  <p:embed followColorScheme="full"/>
                </p:oleObj>
              </mc:Choice>
              <mc:Fallback>
                <p:oleObj name="Chart" r:id="rId4" imgW="3528190" imgH="1832541" progId="MSGraph.Chart.8">
                  <p:embed followColorScheme="full"/>
                  <p:pic>
                    <p:nvPicPr>
                      <p:cNvPr id="0" name=""/>
                      <p:cNvPicPr>
                        <a:picLocks noChangeAspect="1" noChangeArrowheads="1"/>
                      </p:cNvPicPr>
                      <p:nvPr/>
                    </p:nvPicPr>
                    <p:blipFill>
                      <a:blip r:embed="rId5"/>
                      <a:srcRect/>
                      <a:stretch>
                        <a:fillRect/>
                      </a:stretch>
                    </p:blipFill>
                    <p:spPr bwMode="auto">
                      <a:xfrm>
                        <a:off x="17463" y="1930400"/>
                        <a:ext cx="9107487"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403448" y="3986444"/>
            <a:ext cx="3625751" cy="1450975"/>
          </a:xfrm>
          <a:prstGeom prst="wedgeRectCallout">
            <a:avLst>
              <a:gd name="adj1" fmla="val 65659"/>
              <a:gd name="adj2" fmla="val -776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the most negative net change in premiums of the past </a:t>
            </a:r>
            <a:r>
              <a:rPr lang="en-US" b="1" dirty="0" smtClean="0">
                <a:solidFill>
                  <a:schemeClr val="bg1"/>
                </a:solidFill>
              </a:rPr>
              <a:t>6 years</a:t>
            </a:r>
            <a:endParaRPr lang="en-US" b="1" dirty="0">
              <a:solidFill>
                <a:schemeClr val="bg1"/>
              </a:solidFill>
            </a:endParaRPr>
          </a:p>
        </p:txBody>
      </p:sp>
      <p:sp>
        <p:nvSpPr>
          <p:cNvPr id="9" name="AutoShape 7"/>
          <p:cNvSpPr>
            <a:spLocks noChangeArrowheads="1"/>
          </p:cNvSpPr>
          <p:nvPr/>
        </p:nvSpPr>
        <p:spPr bwMode="blackWhite">
          <a:xfrm>
            <a:off x="4845148" y="1819279"/>
            <a:ext cx="3898801" cy="887177"/>
          </a:xfrm>
          <a:prstGeom prst="wedgeRectCallout">
            <a:avLst>
              <a:gd name="adj1" fmla="val -73420"/>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Nearly half the states have yet to see commercial lines premium volume return to pre-crisis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3964587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6</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1987–2014</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 	Excludes </a:t>
            </a:r>
            <a:r>
              <a:rPr lang="en-US" sz="1100" dirty="0"/>
              <a:t>Mortgage &amp; Financial Guarantee in 2008 </a:t>
            </a:r>
            <a:r>
              <a:rPr lang="en-US" sz="1100" dirty="0" smtClean="0"/>
              <a:t>– 2014. </a:t>
            </a:r>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3945779473"/>
              </p:ext>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043521"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74157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75436" y="378410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88106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689109" y="275611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431077" y="3996711"/>
            <a:ext cx="1265424" cy="7112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Lowest CAT Losses in </a:t>
            </a:r>
            <a:br>
              <a:rPr lang="en-US" sz="1400" b="1">
                <a:solidFill>
                  <a:schemeClr val="bg1"/>
                </a:solidFill>
              </a:rPr>
            </a:br>
            <a:r>
              <a:rPr lang="en-US" sz="1400" b="1">
                <a:solidFill>
                  <a:schemeClr val="bg1"/>
                </a:solidFill>
              </a:rPr>
              <a:t>15 Years</a:t>
            </a:r>
          </a:p>
        </p:txBody>
      </p:sp>
      <p:sp>
        <p:nvSpPr>
          <p:cNvPr id="2026515" name="Oval 19"/>
          <p:cNvSpPr>
            <a:spLocks noChangeArrowheads="1"/>
          </p:cNvSpPr>
          <p:nvPr/>
        </p:nvSpPr>
        <p:spPr bwMode="auto">
          <a:xfrm>
            <a:off x="48294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42675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99362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19216"/>
              <a:gd name="adj2" fmla="val 180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66870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389257" y="4184467"/>
            <a:ext cx="1314450" cy="292100"/>
          </a:xfrm>
          <a:prstGeom prst="wedgeRectCallout">
            <a:avLst>
              <a:gd name="adj1" fmla="val -18945"/>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8099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18277"/>
              <a:gd name="adj2" fmla="val -12765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610171" y="4640826"/>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620758" y="377850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939477" y="3539176"/>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8248712" y="4237038"/>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8181092" y="293439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505758" y="2235684"/>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
        <p:nvSpPr>
          <p:cNvPr id="32" name="AutoShape 26"/>
          <p:cNvSpPr>
            <a:spLocks noChangeArrowheads="1"/>
          </p:cNvSpPr>
          <p:nvPr/>
        </p:nvSpPr>
        <p:spPr bwMode="blackWhite">
          <a:xfrm>
            <a:off x="8051173" y="1549099"/>
            <a:ext cx="985145" cy="638166"/>
          </a:xfrm>
          <a:prstGeom prst="wedgeRectCallout">
            <a:avLst>
              <a:gd name="adj1" fmla="val 14068"/>
              <a:gd name="adj2" fmla="val 2634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Modestly higher CATs</a:t>
            </a:r>
            <a:endParaRPr lang="en-US" sz="1400" b="1" dirty="0">
              <a:solidFill>
                <a:schemeClr val="bg1"/>
              </a:solidFill>
            </a:endParaRPr>
          </a:p>
        </p:txBody>
      </p:sp>
      <p:sp>
        <p:nvSpPr>
          <p:cNvPr id="33" name="Oval 28"/>
          <p:cNvSpPr>
            <a:spLocks noChangeArrowheads="1"/>
          </p:cNvSpPr>
          <p:nvPr/>
        </p:nvSpPr>
        <p:spPr bwMode="auto">
          <a:xfrm>
            <a:off x="8468312" y="331026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15975973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60</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433801786"/>
              </p:ext>
            </p:extLst>
          </p:nvPr>
        </p:nvGraphicFramePr>
        <p:xfrm>
          <a:off x="0" y="1603375"/>
          <a:ext cx="9144000" cy="4710113"/>
        </p:xfrm>
        <a:graphic>
          <a:graphicData uri="http://schemas.openxmlformats.org/presentationml/2006/ole">
            <mc:AlternateContent xmlns:mc="http://schemas.openxmlformats.org/markup-compatibility/2006">
              <mc:Choice xmlns:v="urn:schemas-microsoft-com:vml" Requires="v">
                <p:oleObj spid="_x0000_s27965829" name="Chart" r:id="rId4" imgW="8820267" imgH="4543404" progId="MSGraph.Chart.8">
                  <p:embed followColorScheme="full"/>
                </p:oleObj>
              </mc:Choice>
              <mc:Fallback>
                <p:oleObj name="Chart" r:id="rId4" imgW="8820267" imgH="4543404" progId="MSGraph.Chart.8">
                  <p:embed followColorScheme="full"/>
                  <p:pic>
                    <p:nvPicPr>
                      <p:cNvPr id="0" name=""/>
                      <p:cNvPicPr>
                        <a:picLocks noChangeAspect="1" noChangeArrowheads="1"/>
                      </p:cNvPicPr>
                      <p:nvPr/>
                    </p:nvPicPr>
                    <p:blipFill>
                      <a:blip r:embed="rId5"/>
                      <a:srcRect/>
                      <a:stretch>
                        <a:fillRect/>
                      </a:stretch>
                    </p:blipFill>
                    <p:spPr bwMode="auto">
                      <a:xfrm>
                        <a:off x="0" y="1603375"/>
                        <a:ext cx="9144000" cy="471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4368800" y="2259013"/>
            <a:ext cx="3441700" cy="1179308"/>
          </a:xfrm>
          <a:prstGeom prst="wedgeRectCallout">
            <a:avLst>
              <a:gd name="adj1" fmla="val -83992"/>
              <a:gd name="adj2" fmla="val 295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Only 13 states have seen works comp premium volume return to pre-crisis levels</a:t>
            </a:r>
            <a:endParaRPr lang="en-US" b="1" dirty="0">
              <a:solidFill>
                <a:schemeClr val="bg1"/>
              </a:solidFill>
            </a:endParaRPr>
          </a:p>
        </p:txBody>
      </p:sp>
    </p:spTree>
    <p:extLst>
      <p:ext uri="{BB962C8B-B14F-4D97-AF65-F5344CB8AC3E}">
        <p14:creationId xmlns:p14="http://schemas.microsoft.com/office/powerpoint/2010/main" val="104272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61</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nvPr>
        </p:nvGraphicFramePr>
        <p:xfrm>
          <a:off x="0" y="1790700"/>
          <a:ext cx="9172575" cy="4733925"/>
        </p:xfrm>
        <a:graphic>
          <a:graphicData uri="http://schemas.openxmlformats.org/presentationml/2006/ole">
            <mc:AlternateContent xmlns:mc="http://schemas.openxmlformats.org/markup-compatibility/2006">
              <mc:Choice xmlns:v="urn:schemas-microsoft-com:vml" Requires="v">
                <p:oleObj spid="_x0000_s27966852"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0" y="1790700"/>
                        <a:ext cx="9172575"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62457" y="3839369"/>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a:t>
            </a:r>
            <a:r>
              <a:rPr lang="en-US" b="1" dirty="0" smtClean="0">
                <a:solidFill>
                  <a:schemeClr val="bg1"/>
                </a:solidFill>
              </a:rPr>
              <a:t>some of the </a:t>
            </a:r>
            <a:r>
              <a:rPr lang="en-US" b="1" dirty="0">
                <a:solidFill>
                  <a:schemeClr val="bg1"/>
                </a:solidFill>
              </a:rPr>
              <a:t>most negative net change in premiums of the past </a:t>
            </a:r>
            <a:r>
              <a:rPr lang="en-US" b="1" dirty="0" smtClean="0">
                <a:solidFill>
                  <a:schemeClr val="bg1"/>
                </a:solidFill>
              </a:rPr>
              <a:t>6 years</a:t>
            </a:r>
            <a:endParaRPr lang="en-US" b="1" dirty="0">
              <a:solidFill>
                <a:schemeClr val="bg1"/>
              </a:solidFill>
            </a:endParaRPr>
          </a:p>
        </p:txBody>
      </p:sp>
    </p:spTree>
    <p:extLst>
      <p:ext uri="{BB962C8B-B14F-4D97-AF65-F5344CB8AC3E}">
        <p14:creationId xmlns:p14="http://schemas.microsoft.com/office/powerpoint/2010/main" val="3452263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62</a:t>
            </a:fld>
            <a:endParaRPr lang="en-US" smtClean="0"/>
          </a:p>
        </p:txBody>
      </p:sp>
      <p:graphicFrame>
        <p:nvGraphicFramePr>
          <p:cNvPr id="5122" name="Object 2"/>
          <p:cNvGraphicFramePr>
            <a:graphicFrameLocks/>
          </p:cNvGraphicFramePr>
          <p:nvPr>
            <p:extLst/>
          </p:nvPr>
        </p:nvGraphicFramePr>
        <p:xfrm>
          <a:off x="50800" y="1851935"/>
          <a:ext cx="8926513" cy="4676775"/>
        </p:xfrm>
        <a:graphic>
          <a:graphicData uri="http://schemas.openxmlformats.org/presentationml/2006/ole">
            <mc:AlternateContent xmlns:mc="http://schemas.openxmlformats.org/markup-compatibility/2006">
              <mc:Choice xmlns:v="urn:schemas-microsoft-com:vml" Requires="v">
                <p:oleObj spid="_x0000_s27975021" name="Chart" r:id="rId4" imgW="8725029" imgH="4562417" progId="MSGraph.Chart.8">
                  <p:embed followColorScheme="full"/>
                </p:oleObj>
              </mc:Choice>
              <mc:Fallback>
                <p:oleObj name="Chart" r:id="rId4" imgW="8725029" imgH="4562417" progId="MSGraph.Chart.8">
                  <p:embed followColorScheme="full"/>
                  <p:pic>
                    <p:nvPicPr>
                      <p:cNvPr id="0" name=""/>
                      <p:cNvPicPr>
                        <a:picLocks noChangeArrowheads="1"/>
                      </p:cNvPicPr>
                      <p:nvPr/>
                    </p:nvPicPr>
                    <p:blipFill>
                      <a:blip r:embed="rId5"/>
                      <a:srcRect/>
                      <a:stretch>
                        <a:fillRect/>
                      </a:stretch>
                    </p:blipFill>
                    <p:spPr bwMode="auto">
                      <a:xfrm>
                        <a:off x="50800" y="185193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Percentage of Carriers Using Predictive Analytics by Major P/C Line, 2013</a:t>
            </a:r>
          </a:p>
        </p:txBody>
      </p:sp>
      <p:sp>
        <p:nvSpPr>
          <p:cNvPr id="1969158" name="AutoShape 6"/>
          <p:cNvSpPr>
            <a:spLocks noChangeArrowheads="1"/>
          </p:cNvSpPr>
          <p:nvPr/>
        </p:nvSpPr>
        <p:spPr bwMode="blackWhite">
          <a:xfrm>
            <a:off x="1828489" y="1144714"/>
            <a:ext cx="2843524" cy="1755648"/>
          </a:xfrm>
          <a:prstGeom prst="wedgeRectCallout">
            <a:avLst>
              <a:gd name="adj1" fmla="val 8420"/>
              <a:gd name="adj2" fmla="val 872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Predictive analytics is more like to be used in personal lines, but commercial lines use is growing</a:t>
            </a:r>
            <a:endParaRPr lang="en-US" sz="2000" b="1" dirty="0">
              <a:solidFill>
                <a:schemeClr val="bg1"/>
              </a:solidFill>
              <a:cs typeface="+mn-cs"/>
            </a:endParaRPr>
          </a:p>
        </p:txBody>
      </p:sp>
      <p:sp>
        <p:nvSpPr>
          <p:cNvPr id="5126" name="TextBox 9"/>
          <p:cNvSpPr txBox="1">
            <a:spLocks noChangeArrowheads="1"/>
          </p:cNvSpPr>
          <p:nvPr/>
        </p:nvSpPr>
        <p:spPr bwMode="auto">
          <a:xfrm>
            <a:off x="104906" y="6370419"/>
            <a:ext cx="8412162" cy="430887"/>
          </a:xfrm>
          <a:prstGeom prst="rect">
            <a:avLst/>
          </a:prstGeom>
          <a:noFill/>
          <a:ln w="9525">
            <a:noFill/>
            <a:miter lim="800000"/>
            <a:headEnd/>
            <a:tailEnd/>
          </a:ln>
        </p:spPr>
        <p:txBody>
          <a:bodyPr>
            <a:spAutoFit/>
          </a:bodyPr>
          <a:lstStyle/>
          <a:p>
            <a:endParaRPr lang="en-US" sz="1100" dirty="0" smtClean="0"/>
          </a:p>
          <a:p>
            <a:r>
              <a:rPr lang="en-US" sz="1100" dirty="0" smtClean="0"/>
              <a:t>Source: ISO/</a:t>
            </a:r>
            <a:r>
              <a:rPr lang="en-US" sz="1100" dirty="0" err="1" smtClean="0"/>
              <a:t>Earnix</a:t>
            </a:r>
            <a:r>
              <a:rPr lang="en-US" sz="1100" dirty="0" smtClean="0"/>
              <a:t> Survey, September 2013; Insurance Information Institute.</a:t>
            </a:r>
            <a:endParaRPr lang="en-US" sz="1100" dirty="0"/>
          </a:p>
        </p:txBody>
      </p:sp>
      <p:sp>
        <p:nvSpPr>
          <p:cNvPr id="7" name="Text Box 17"/>
          <p:cNvSpPr txBox="1">
            <a:spLocks noChangeArrowheads="1"/>
          </p:cNvSpPr>
          <p:nvPr/>
        </p:nvSpPr>
        <p:spPr bwMode="auto">
          <a:xfrm>
            <a:off x="5191124" y="1262592"/>
            <a:ext cx="3633788"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latin typeface="Arial" charset="0"/>
                <a:cs typeface="Arial" charset="0"/>
              </a:rPr>
              <a:t>82% of insurers report using predicative analytics in at least one line.  18% do not use it all.</a:t>
            </a:r>
            <a:endParaRPr lang="en-US" b="1" dirty="0">
              <a:solidFill>
                <a:srgbClr val="FFFFFF"/>
              </a:solidFill>
              <a:latin typeface="Arial" charset="0"/>
              <a:cs typeface="Arial" charset="0"/>
            </a:endParaRPr>
          </a:p>
        </p:txBody>
      </p:sp>
      <p:sp>
        <p:nvSpPr>
          <p:cNvPr id="8" name="AutoShape 7"/>
          <p:cNvSpPr>
            <a:spLocks noChangeArrowheads="1"/>
          </p:cNvSpPr>
          <p:nvPr/>
        </p:nvSpPr>
        <p:spPr bwMode="blackWhite">
          <a:xfrm>
            <a:off x="5867400" y="2319892"/>
            <a:ext cx="2957512" cy="1675323"/>
          </a:xfrm>
          <a:prstGeom prst="wedgeRectCallout">
            <a:avLst>
              <a:gd name="adj1" fmla="val 25567"/>
              <a:gd name="adj2" fmla="val 475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u="sng" dirty="0" smtClean="0">
                <a:solidFill>
                  <a:srgbClr val="FFFFFF"/>
                </a:solidFill>
                <a:latin typeface="Arial" charset="0"/>
                <a:cs typeface="Arial" charset="0"/>
              </a:rPr>
              <a:t>Benefits Cited</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Drive Profitability: 85%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Reduce Risk: 55%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Grow Revenue: 52%</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Improve Op. Efficiency: 39%</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40995655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200959" y="-67329"/>
            <a:ext cx="7720013" cy="1143001"/>
          </a:xfrm>
        </p:spPr>
        <p:txBody>
          <a:bodyPr/>
          <a:lstStyle/>
          <a:p>
            <a:r>
              <a:rPr lang="en-US" dirty="0" smtClean="0"/>
              <a:t>Uses of Predictive Analytics by Function</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8F1D8FF3-5AB6-4EC6-BDC2-E6058C96F901}" type="slidenum">
              <a:rPr lang="en-US" smtClean="0"/>
              <a:pPr>
                <a:defRPr/>
              </a:pPr>
              <a:t>63</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2504" y="1637702"/>
            <a:ext cx="8906246" cy="4761455"/>
          </a:xfrm>
          <a:prstGeom prst="rect">
            <a:avLst/>
          </a:prstGeom>
        </p:spPr>
      </p:pic>
      <p:sp>
        <p:nvSpPr>
          <p:cNvPr id="9" name="AutoShape 13"/>
          <p:cNvSpPr>
            <a:spLocks noChangeArrowheads="1"/>
          </p:cNvSpPr>
          <p:nvPr/>
        </p:nvSpPr>
        <p:spPr bwMode="blackWhite">
          <a:xfrm>
            <a:off x="4595627" y="2252009"/>
            <a:ext cx="2635623" cy="1334154"/>
          </a:xfrm>
          <a:prstGeom prst="wedgeRectCallout">
            <a:avLst>
              <a:gd name="adj1" fmla="val -139176"/>
              <a:gd name="adj2" fmla="val -84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Pricing and Underwriting are the leading uses for predictive analytics</a:t>
            </a:r>
            <a:endParaRPr lang="en-US" b="1" dirty="0">
              <a:solidFill>
                <a:schemeClr val="bg1"/>
              </a:solidFill>
            </a:endParaRPr>
          </a:p>
        </p:txBody>
      </p:sp>
    </p:spTree>
    <p:extLst>
      <p:ext uri="{BB962C8B-B14F-4D97-AF65-F5344CB8AC3E}">
        <p14:creationId xmlns:p14="http://schemas.microsoft.com/office/powerpoint/2010/main" val="24459708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64</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Commercial Lines Pricing Trends</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Survey Results Suggest Commercial Pricing Is Mixed</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64</a:t>
            </a:fld>
            <a:endParaRPr lang="en-US"/>
          </a:p>
        </p:txBody>
      </p:sp>
    </p:spTree>
    <p:extLst>
      <p:ext uri="{BB962C8B-B14F-4D97-AF65-F5344CB8AC3E}">
        <p14:creationId xmlns:p14="http://schemas.microsoft.com/office/powerpoint/2010/main" val="96012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221449" name="Chart" r:id="rId5" imgW="5505541" imgH="3676719" progId="MSGraph.Chart.8">
                  <p:embed followColorScheme="full"/>
                </p:oleObj>
              </mc:Choice>
              <mc:Fallback>
                <p:oleObj name="Chart" r:id="rId5" imgW="5505541" imgH="3676719"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0" name="AutoShape 7"/>
          <p:cNvSpPr>
            <a:spLocks noChangeArrowheads="1"/>
          </p:cNvSpPr>
          <p:nvPr/>
        </p:nvSpPr>
        <p:spPr bwMode="auto">
          <a:xfrm>
            <a:off x="799729" y="1522892"/>
            <a:ext cx="1567439" cy="692666"/>
          </a:xfrm>
          <a:prstGeom prst="wedgeRectCallout">
            <a:avLst>
              <a:gd name="adj1" fmla="val -34073"/>
              <a:gd name="adj2" fmla="val 948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22.2%</a:t>
            </a:r>
            <a:endParaRPr lang="en-US" sz="1000" dirty="0">
              <a:solidFill>
                <a:srgbClr val="000000"/>
              </a:solidFill>
            </a:endParaRPr>
          </a:p>
        </p:txBody>
      </p:sp>
      <p:sp>
        <p:nvSpPr>
          <p:cNvPr id="16395" name="AutoShape 12"/>
          <p:cNvSpPr>
            <a:spLocks noChangeArrowheads="1"/>
          </p:cNvSpPr>
          <p:nvPr/>
        </p:nvSpPr>
        <p:spPr bwMode="auto">
          <a:xfrm>
            <a:off x="3218190" y="2000295"/>
            <a:ext cx="1299912" cy="432267"/>
          </a:xfrm>
          <a:prstGeom prst="wedgeRectCallout">
            <a:avLst>
              <a:gd name="adj1" fmla="val -63451"/>
              <a:gd name="adj2" fmla="val -6784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1986: 30.5%</a:t>
            </a:r>
            <a:endParaRPr lang="en-US" sz="1000" dirty="0">
              <a:solidFill>
                <a:srgbClr val="000000"/>
              </a:solidFill>
            </a:endParaRPr>
          </a:p>
        </p:txBody>
      </p:sp>
      <p:sp>
        <p:nvSpPr>
          <p:cNvPr id="16396" name="AutoShape 13"/>
          <p:cNvSpPr>
            <a:spLocks noChangeArrowheads="1"/>
          </p:cNvSpPr>
          <p:nvPr/>
        </p:nvSpPr>
        <p:spPr bwMode="auto">
          <a:xfrm>
            <a:off x="6615538" y="2480106"/>
            <a:ext cx="1113186" cy="460880"/>
          </a:xfrm>
          <a:prstGeom prst="wedgeRectCallout">
            <a:avLst>
              <a:gd name="adj1" fmla="val -85272"/>
              <a:gd name="adj2" fmla="val -224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 22.4%</a:t>
            </a:r>
            <a:endParaRPr lang="en-US" sz="1000" dirty="0">
              <a:solidFill>
                <a:srgbClr val="000000"/>
              </a:solidFill>
            </a:endParaRPr>
          </a:p>
        </p:txBody>
      </p:sp>
      <p:sp>
        <p:nvSpPr>
          <p:cNvPr id="16403" name="AutoShape 20"/>
          <p:cNvSpPr>
            <a:spLocks noChangeArrowheads="1"/>
          </p:cNvSpPr>
          <p:nvPr/>
        </p:nvSpPr>
        <p:spPr bwMode="auto">
          <a:xfrm>
            <a:off x="6031774" y="5161585"/>
            <a:ext cx="1037547" cy="638895"/>
          </a:xfrm>
          <a:prstGeom prst="wedgeRectCallout">
            <a:avLst>
              <a:gd name="adj1" fmla="val 76214"/>
              <a:gd name="adj2" fmla="val -1762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Recession:2009: -9.0%</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129491" y="3490444"/>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2014E 4.0%</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Commercial Lines NPW Premium Growth:</a:t>
            </a:r>
          </a:p>
          <a:p>
            <a:r>
              <a:rPr lang="en-US" sz="2700" kern="0" dirty="0" smtClean="0">
                <a:latin typeface="Arial" panose="020B0604020202020204" pitchFamily="34" charset="0"/>
              </a:rPr>
              <a:t>1975 – 2014E</a:t>
            </a:r>
          </a:p>
        </p:txBody>
      </p:sp>
      <p:sp>
        <p:nvSpPr>
          <p:cNvPr id="24" name="AutoShape 6"/>
          <p:cNvSpPr>
            <a:spLocks noChangeArrowheads="1"/>
          </p:cNvSpPr>
          <p:nvPr/>
        </p:nvSpPr>
        <p:spPr bwMode="auto">
          <a:xfrm>
            <a:off x="990500" y="4941381"/>
            <a:ext cx="1160517" cy="440407"/>
          </a:xfrm>
          <a:prstGeom prst="wedgeRectCallout">
            <a:avLst>
              <a:gd name="adj1" fmla="val 36802"/>
              <a:gd name="adj2" fmla="val -12420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Recessions:</a:t>
            </a:r>
          </a:p>
          <a:p>
            <a:pPr algn="ctr"/>
            <a:r>
              <a:rPr lang="en-US" sz="1200" b="1" dirty="0" smtClean="0">
                <a:solidFill>
                  <a:srgbClr val="000000"/>
                </a:solidFill>
              </a:rPr>
              <a:t>1982: 1.1% </a:t>
            </a:r>
            <a:endParaRPr lang="en-US" sz="1000" dirty="0">
              <a:solidFill>
                <a:srgbClr val="000000"/>
              </a:solidFill>
            </a:endParaRPr>
          </a:p>
        </p:txBody>
      </p:sp>
      <p:sp>
        <p:nvSpPr>
          <p:cNvPr id="32" name="AutoShape 6"/>
          <p:cNvSpPr>
            <a:spLocks noChangeArrowheads="1"/>
          </p:cNvSpPr>
          <p:nvPr/>
        </p:nvSpPr>
        <p:spPr bwMode="blackWhite">
          <a:xfrm>
            <a:off x="4397829" y="1155700"/>
            <a:ext cx="2774302" cy="739990"/>
          </a:xfrm>
          <a:prstGeom prst="wedgeRectCallout">
            <a:avLst>
              <a:gd name="adj1" fmla="val 35171"/>
              <a:gd name="adj2" fmla="val 1086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Commercial lines is prone to more cyclical volatility that personal lines.  Recently, growth has stabilized in the 4% to 5% range.</a:t>
            </a:r>
            <a:endParaRPr lang="en-US" sz="1200" b="1" dirty="0">
              <a:solidFill>
                <a:schemeClr val="bg1"/>
              </a:solidFill>
              <a:cs typeface="+mn-cs"/>
            </a:endParaRPr>
          </a:p>
        </p:txBody>
      </p:sp>
      <p:sp>
        <p:nvSpPr>
          <p:cNvPr id="26" name="AutoShape 6"/>
          <p:cNvSpPr>
            <a:spLocks noChangeArrowheads="1"/>
          </p:cNvSpPr>
          <p:nvPr/>
        </p:nvSpPr>
        <p:spPr bwMode="blackWhite">
          <a:xfrm>
            <a:off x="4644060" y="3006739"/>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7856497" y="4457239"/>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
        <p:nvSpPr>
          <p:cNvPr id="19" name="Rectangle 4"/>
          <p:cNvSpPr>
            <a:spLocks noChangeArrowheads="1"/>
          </p:cNvSpPr>
          <p:nvPr/>
        </p:nvSpPr>
        <p:spPr bwMode="auto">
          <a:xfrm>
            <a:off x="78807" y="6336889"/>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20" name="AutoShape 12"/>
          <p:cNvSpPr>
            <a:spLocks noChangeArrowheads="1"/>
          </p:cNvSpPr>
          <p:nvPr/>
        </p:nvSpPr>
        <p:spPr bwMode="auto">
          <a:xfrm>
            <a:off x="3232164" y="3087328"/>
            <a:ext cx="1299912" cy="610348"/>
          </a:xfrm>
          <a:prstGeom prst="wedgeRectCallout">
            <a:avLst>
              <a:gd name="adj1" fmla="val 33020"/>
              <a:gd name="adj2" fmla="val 77697"/>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Post-Hurricane Andrew Bump:</a:t>
            </a:r>
          </a:p>
          <a:p>
            <a:pPr algn="ctr"/>
            <a:r>
              <a:rPr lang="en-US" sz="1200" b="1" dirty="0" smtClean="0">
                <a:solidFill>
                  <a:srgbClr val="000000"/>
                </a:solidFill>
              </a:rPr>
              <a:t>1993: 6.3%</a:t>
            </a:r>
            <a:endParaRPr lang="en-US" sz="1000" dirty="0">
              <a:solidFill>
                <a:srgbClr val="000000"/>
              </a:solidFill>
            </a:endParaRPr>
          </a:p>
        </p:txBody>
      </p:sp>
      <p:sp>
        <p:nvSpPr>
          <p:cNvPr id="22" name="AutoShape 13"/>
          <p:cNvSpPr>
            <a:spLocks noChangeArrowheads="1"/>
          </p:cNvSpPr>
          <p:nvPr/>
        </p:nvSpPr>
        <p:spPr bwMode="auto">
          <a:xfrm>
            <a:off x="6743311" y="3087328"/>
            <a:ext cx="1113186" cy="633556"/>
          </a:xfrm>
          <a:prstGeom prst="wedgeRectCallout">
            <a:avLst>
              <a:gd name="adj1" fmla="val -35204"/>
              <a:gd name="adj2" fmla="val 6635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Katrina Bump:</a:t>
            </a:r>
          </a:p>
          <a:p>
            <a:pPr algn="ctr"/>
            <a:r>
              <a:rPr lang="en-US" sz="1200" b="1" dirty="0" smtClean="0">
                <a:solidFill>
                  <a:srgbClr val="000000"/>
                </a:solidFill>
              </a:rPr>
              <a:t>2006: 7.7%</a:t>
            </a:r>
            <a:endParaRPr lang="en-US" sz="1000" dirty="0">
              <a:solidFill>
                <a:srgbClr val="000000"/>
              </a:solidFill>
            </a:endParaRPr>
          </a:p>
        </p:txBody>
      </p:sp>
    </p:spTree>
    <p:custDataLst>
      <p:tags r:id="rId2"/>
    </p:custDataLst>
    <p:extLst>
      <p:ext uri="{BB962C8B-B14F-4D97-AF65-F5344CB8AC3E}">
        <p14:creationId xmlns:p14="http://schemas.microsoft.com/office/powerpoint/2010/main" val="38520024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500"/>
                                        <p:tgtEl>
                                          <p:spTgt spid="26"/>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3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66</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2015:Q1</a:t>
            </a:r>
          </a:p>
        </p:txBody>
      </p:sp>
      <p:sp>
        <p:nvSpPr>
          <p:cNvPr id="140294" name="Rectangle 4"/>
          <p:cNvSpPr>
            <a:spLocks noChangeArrowheads="1"/>
          </p:cNvSpPr>
          <p:nvPr/>
        </p:nvSpPr>
        <p:spPr bwMode="auto">
          <a:xfrm>
            <a:off x="-188913" y="645691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185914" y="646569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a:t>
            </a:r>
            <a:r>
              <a:rPr lang="en-US" sz="1100" u="sng" dirty="0" smtClean="0"/>
              <a:t>can</a:t>
            </a:r>
            <a:r>
              <a:rPr lang="en-US" sz="1100" dirty="0" smtClean="0"/>
              <a:t> and </a:t>
            </a:r>
            <a:r>
              <a:rPr lang="en-US" sz="1100" u="sng" dirty="0" smtClean="0"/>
              <a:t>do</a:t>
            </a:r>
            <a:r>
              <a:rPr lang="en-US" sz="1100" dirty="0" smtClean="0"/>
              <a:t> vary, </a:t>
            </a:r>
            <a:r>
              <a:rPr lang="en-US" sz="1100" i="1" dirty="0" smtClean="0"/>
              <a:t>potentially substantially</a:t>
            </a:r>
            <a:r>
              <a:rPr lang="en-US" sz="1100" dirty="0" smtClean="0"/>
              <a:t>.</a:t>
            </a:r>
            <a:endParaRPr lang="en-US" sz="1100" dirty="0"/>
          </a:p>
        </p:txBody>
      </p:sp>
      <p:sp>
        <p:nvSpPr>
          <p:cNvPr id="15" name="Rectangle 6"/>
          <p:cNvSpPr>
            <a:spLocks noChangeArrowheads="1"/>
          </p:cNvSpPr>
          <p:nvPr/>
        </p:nvSpPr>
        <p:spPr bwMode="black">
          <a:xfrm>
            <a:off x="259175" y="102819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2" name="Picture 2"/>
          <p:cNvPicPr>
            <a:picLocks noChangeAspect="1" noChangeArrowheads="1"/>
          </p:cNvPicPr>
          <p:nvPr/>
        </p:nvPicPr>
        <p:blipFill>
          <a:blip r:embed="rId3" cstate="print"/>
          <a:srcRect/>
          <a:stretch>
            <a:fillRect/>
          </a:stretch>
        </p:blipFill>
        <p:spPr bwMode="auto">
          <a:xfrm>
            <a:off x="2337443" y="5456568"/>
            <a:ext cx="3743325" cy="161925"/>
          </a:xfrm>
          <a:prstGeom prst="rect">
            <a:avLst/>
          </a:prstGeom>
          <a:noFill/>
          <a:ln w="9525">
            <a:noFill/>
            <a:miter lim="800000"/>
            <a:headEnd/>
            <a:tailEnd/>
          </a:ln>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1181" y="1341044"/>
            <a:ext cx="8697069" cy="5124655"/>
          </a:xfrm>
          <a:prstGeom prst="rect">
            <a:avLst/>
          </a:prstGeom>
        </p:spPr>
      </p:pic>
      <p:sp>
        <p:nvSpPr>
          <p:cNvPr id="18" name="AutoShape 7"/>
          <p:cNvSpPr>
            <a:spLocks noChangeArrowheads="1"/>
          </p:cNvSpPr>
          <p:nvPr/>
        </p:nvSpPr>
        <p:spPr bwMode="blackWhite">
          <a:xfrm>
            <a:off x="2387675" y="1320403"/>
            <a:ext cx="1819275" cy="666750"/>
          </a:xfrm>
          <a:prstGeom prst="wedgeRectCallout">
            <a:avLst>
              <a:gd name="adj1" fmla="val -85926"/>
              <a:gd name="adj2" fmla="val 387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19" name="AutoShape 6"/>
          <p:cNvSpPr>
            <a:spLocks noChangeArrowheads="1"/>
          </p:cNvSpPr>
          <p:nvPr/>
        </p:nvSpPr>
        <p:spPr bwMode="blackWhite">
          <a:xfrm>
            <a:off x="4206950" y="3326619"/>
            <a:ext cx="1395269" cy="658813"/>
          </a:xfrm>
          <a:prstGeom prst="wedgeRectCallout">
            <a:avLst>
              <a:gd name="adj1" fmla="val -54660"/>
              <a:gd name="adj2" fmla="val 10163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
        <p:nvSpPr>
          <p:cNvPr id="20" name="AutoShape 6"/>
          <p:cNvSpPr>
            <a:spLocks noChangeArrowheads="1"/>
          </p:cNvSpPr>
          <p:nvPr/>
        </p:nvSpPr>
        <p:spPr bwMode="blackWhite">
          <a:xfrm>
            <a:off x="5768876" y="1697910"/>
            <a:ext cx="1757691" cy="1571261"/>
          </a:xfrm>
          <a:prstGeom prst="wedgeRectCallout">
            <a:avLst>
              <a:gd name="adj1" fmla="val -6943"/>
              <a:gd name="adj2" fmla="val 1195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Pricing turned positive in Q3:2011, the first increase in nearly 8 years</a:t>
            </a:r>
            <a:endParaRPr lang="en-US" sz="1600" b="1" dirty="0">
              <a:solidFill>
                <a:schemeClr val="bg1"/>
              </a:solidFill>
              <a:latin typeface="Arial" pitchFamily="34" charset="0"/>
              <a:cs typeface="+mn-cs"/>
            </a:endParaRPr>
          </a:p>
        </p:txBody>
      </p:sp>
      <p:sp>
        <p:nvSpPr>
          <p:cNvPr id="21" name="AutoShape 7"/>
          <p:cNvSpPr>
            <a:spLocks noChangeArrowheads="1"/>
          </p:cNvSpPr>
          <p:nvPr/>
        </p:nvSpPr>
        <p:spPr bwMode="blackWhite">
          <a:xfrm>
            <a:off x="1169885" y="5123193"/>
            <a:ext cx="1924050" cy="666750"/>
          </a:xfrm>
          <a:prstGeom prst="wedgeRectCallout">
            <a:avLst>
              <a:gd name="adj1" fmla="val 137136"/>
              <a:gd name="adj2" fmla="val 192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7" name="AutoShape 6"/>
          <p:cNvSpPr>
            <a:spLocks noChangeArrowheads="1"/>
          </p:cNvSpPr>
          <p:nvPr/>
        </p:nvSpPr>
        <p:spPr bwMode="blackWhite">
          <a:xfrm>
            <a:off x="2598356" y="2115241"/>
            <a:ext cx="1771650" cy="1104900"/>
          </a:xfrm>
          <a:prstGeom prst="wedgeRectCallout">
            <a:avLst>
              <a:gd name="adj1" fmla="val -30204"/>
              <a:gd name="adj2" fmla="val 1520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16" name="AutoShape 7"/>
          <p:cNvSpPr>
            <a:spLocks noChangeArrowheads="1"/>
          </p:cNvSpPr>
          <p:nvPr/>
        </p:nvSpPr>
        <p:spPr bwMode="blackWhite">
          <a:xfrm>
            <a:off x="6537326" y="4857750"/>
            <a:ext cx="2347911" cy="1035204"/>
          </a:xfrm>
          <a:prstGeom prst="wedgeRectCallout">
            <a:avLst>
              <a:gd name="adj1" fmla="val 35912"/>
              <a:gd name="adj2" fmla="val -7169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Rate trends are roughly flat, some carriers reporting small gains, others flat, others small declines</a:t>
            </a:r>
            <a:endParaRPr lang="en-US" sz="1400" b="1" dirty="0">
              <a:solidFill>
                <a:schemeClr val="bg1"/>
              </a:solidFill>
              <a:latin typeface="Arial" pitchFamily="34" charset="0"/>
              <a:cs typeface="+mn-cs"/>
            </a:endParaRPr>
          </a:p>
        </p:txBody>
      </p:sp>
    </p:spTree>
    <p:extLst>
      <p:ext uri="{BB962C8B-B14F-4D97-AF65-F5344CB8AC3E}">
        <p14:creationId xmlns:p14="http://schemas.microsoft.com/office/powerpoint/2010/main" val="14923783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2700"/>
                            </p:stCondLst>
                            <p:childTnLst>
                              <p:par>
                                <p:cTn id="13" presetID="22" presetClass="entr" presetSubtype="1" fill="hold" grpId="0" nodeType="afterEffect">
                                  <p:stCondLst>
                                    <p:cond delay="100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par>
                          <p:cTn id="16" fill="hold">
                            <p:stCondLst>
                              <p:cond delay="4200"/>
                            </p:stCondLst>
                            <p:childTnLst>
                              <p:par>
                                <p:cTn id="17" presetID="22" presetClass="entr" presetSubtype="4" fill="hold" grpId="0" nodeType="afterEffect">
                                  <p:stCondLst>
                                    <p:cond delay="70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par>
                          <p:cTn id="20" fill="hold">
                            <p:stCondLst>
                              <p:cond delay="5400"/>
                            </p:stCondLst>
                            <p:childTnLst>
                              <p:par>
                                <p:cTn id="21" presetID="22" presetClass="entr" presetSubtype="1" fill="hold" grpId="0" nodeType="afterEffect">
                                  <p:stCondLst>
                                    <p:cond delay="100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6900"/>
                            </p:stCondLst>
                            <p:childTnLst>
                              <p:par>
                                <p:cTn id="25" presetID="22" presetClass="entr" presetSubtype="4" fill="hold" grpId="0" nodeType="afterEffect">
                                  <p:stCondLst>
                                    <p:cond delay="7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7" grpId="0" animBg="1"/>
      <p:bldP spid="16"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67</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585787" y="1823781"/>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245297" y="4000244"/>
            <a:ext cx="8643879" cy="2554545"/>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2013/14 Experienced Below Average CAT Activity After Very High CAT Losses in 2011/12</a:t>
            </a:r>
          </a:p>
          <a:p>
            <a:pPr algn="ctr"/>
            <a:r>
              <a:rPr lang="en-US" sz="3200" b="1" i="1" dirty="0" smtClean="0">
                <a:solidFill>
                  <a:srgbClr val="FF0000"/>
                </a:solidFill>
              </a:rPr>
              <a:t>Winter Storm Losses Far Above Average in 2014 and 2015</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67</a:t>
            </a:fld>
            <a:endParaRPr lang="en-US"/>
          </a:p>
        </p:txBody>
      </p:sp>
    </p:spTree>
    <p:extLst>
      <p:ext uri="{BB962C8B-B14F-4D97-AF65-F5344CB8AC3E}">
        <p14:creationId xmlns:p14="http://schemas.microsoft.com/office/powerpoint/2010/main" val="8384232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68</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3932666573"/>
              </p:ext>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107983" name="Chart" r:id="rId4" imgW="8543971" imgH="3543217" progId="MSGraph.Chart.8">
                  <p:embed followColorScheme="full"/>
                </p:oleObj>
              </mc:Choice>
              <mc:Fallback>
                <p:oleObj name="Chart" r:id="rId4" imgW="8543971" imgH="3543217"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12/31/14.</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2013/14 Were Welcome Respites from 2011/12, among the Costliest Years for Insured </a:t>
            </a:r>
            <a:r>
              <a:rPr lang="en-US" sz="2000" b="1" dirty="0">
                <a:solidFill>
                  <a:srgbClr val="FFFFFF"/>
                </a:solidFill>
              </a:rPr>
              <a:t>D</a:t>
            </a:r>
            <a:r>
              <a:rPr lang="en-US" sz="2000" b="1" dirty="0" smtClean="0">
                <a:solidFill>
                  <a:srgbClr val="FFFFFF"/>
                </a:solidFill>
              </a:rPr>
              <a:t>isaster </a:t>
            </a:r>
            <a:r>
              <a:rPr lang="en-US" sz="2000" b="1" dirty="0">
                <a:solidFill>
                  <a:srgbClr val="FFFFFF"/>
                </a:solidFill>
              </a:rPr>
              <a:t>L</a:t>
            </a:r>
            <a:r>
              <a:rPr lang="en-US" sz="2000" b="1" dirty="0" smtClean="0">
                <a:solidFill>
                  <a:srgbClr val="FFFFFF"/>
                </a:solidFill>
              </a:rPr>
              <a:t>osses in US History.  Longer-term Trend is for more—not fewer—Costly Events</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15506"/>
              <a:gd name="adj2" fmla="val 7576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5061187"/>
            <a:ext cx="1717675"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$15.5 billion in insured CAT losses in 2014</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$ 2013)</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68</a:t>
            </a:fld>
            <a:endParaRPr lang="en-US"/>
          </a:p>
        </p:txBody>
      </p:sp>
    </p:spTree>
    <p:extLst>
      <p:ext uri="{BB962C8B-B14F-4D97-AF65-F5344CB8AC3E}">
        <p14:creationId xmlns:p14="http://schemas.microsoft.com/office/powerpoint/2010/main" val="18623371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4" cstate="screen"/>
          <a:srcRect/>
          <a:stretch>
            <a:fillRect/>
          </a:stretch>
        </p:blipFill>
        <p:spPr bwMode="auto">
          <a:xfrm>
            <a:off x="140530" y="2260431"/>
            <a:ext cx="6396749" cy="3208930"/>
          </a:xfrm>
          <a:prstGeom prst="rect">
            <a:avLst/>
          </a:prstGeom>
          <a:noFill/>
          <a:ln w="9525">
            <a:noFill/>
            <a:miter lim="800000"/>
            <a:headEnd/>
            <a:tailEnd/>
          </a:ln>
          <a:effectLst/>
        </p:spPr>
      </p:pic>
      <p:sp>
        <p:nvSpPr>
          <p:cNvPr id="20" name="Titel 26"/>
          <p:cNvSpPr>
            <a:spLocks noGrp="1"/>
          </p:cNvSpPr>
          <p:nvPr>
            <p:ph type="title"/>
          </p:nvPr>
        </p:nvSpPr>
        <p:spPr>
          <a:xfrm>
            <a:off x="219274" y="178794"/>
            <a:ext cx="8609510" cy="795370"/>
          </a:xfrm>
        </p:spPr>
        <p:txBody>
          <a:bodyPr/>
          <a:lstStyle/>
          <a:p>
            <a:pPr lvl="0"/>
            <a:r>
              <a:rPr lang="de-DE" dirty="0"/>
              <a:t>Loss events in the </a:t>
            </a:r>
            <a:r>
              <a:rPr lang="de-DE" dirty="0" smtClean="0"/>
              <a:t>US, </a:t>
            </a:r>
            <a:r>
              <a:rPr lang="de-DE" dirty="0"/>
              <a:t>1980 – 2014</a:t>
            </a:r>
            <a:br>
              <a:rPr lang="de-DE" dirty="0"/>
            </a:br>
            <a:r>
              <a:rPr lang="en-US" sz="2000" dirty="0"/>
              <a:t>Number of events </a:t>
            </a:r>
            <a:endParaRPr lang="de-DE" sz="2000" dirty="0">
              <a:solidFill>
                <a:srgbClr val="4D4E53"/>
              </a:solidFill>
            </a:endParaRPr>
          </a:p>
        </p:txBody>
      </p:sp>
      <p:sp>
        <p:nvSpPr>
          <p:cNvPr id="28" name="TextBox 27"/>
          <p:cNvSpPr txBox="1"/>
          <p:nvPr/>
        </p:nvSpPr>
        <p:spPr>
          <a:xfrm>
            <a:off x="8350713" y="6312543"/>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69</a:t>
            </a:fld>
            <a:endParaRPr lang="en-US" sz="1000" dirty="0">
              <a:solidFill>
                <a:schemeClr val="accent4">
                  <a:lumMod val="75000"/>
                </a:schemeClr>
              </a:solidFill>
            </a:endParaRPr>
          </a:p>
        </p:txBody>
      </p:sp>
      <p:grpSp>
        <p:nvGrpSpPr>
          <p:cNvPr id="2" name="Gruppieren 5"/>
          <p:cNvGrpSpPr/>
          <p:nvPr/>
        </p:nvGrpSpPr>
        <p:grpSpPr>
          <a:xfrm>
            <a:off x="7173624" y="2045281"/>
            <a:ext cx="1782382" cy="2626018"/>
            <a:chOff x="759170" y="5824703"/>
            <a:chExt cx="1782382" cy="2626017"/>
          </a:xfrm>
        </p:grpSpPr>
        <p:grpSp>
          <p:nvGrpSpPr>
            <p:cNvPr id="3" name="Gruppieren 37"/>
            <p:cNvGrpSpPr/>
            <p:nvPr/>
          </p:nvGrpSpPr>
          <p:grpSpPr>
            <a:xfrm>
              <a:off x="759170" y="6408869"/>
              <a:ext cx="1782382" cy="861774"/>
              <a:chOff x="5310930" y="3565430"/>
              <a:chExt cx="1782382" cy="861774"/>
            </a:xfrm>
          </p:grpSpPr>
          <p:sp>
            <p:nvSpPr>
              <p:cNvPr id="65" name="Text Box 34"/>
              <p:cNvSpPr txBox="1">
                <a:spLocks noChangeArrowheads="1"/>
              </p:cNvSpPr>
              <p:nvPr/>
            </p:nvSpPr>
            <p:spPr bwMode="auto">
              <a:xfrm>
                <a:off x="5398507" y="3565430"/>
                <a:ext cx="1694805" cy="861774"/>
              </a:xfrm>
              <a:prstGeom prst="rect">
                <a:avLst/>
              </a:prstGeom>
              <a:noFill/>
              <a:ln w="9525">
                <a:noFill/>
                <a:miter lim="800000"/>
                <a:headEnd/>
                <a:tailEnd/>
              </a:ln>
            </p:spPr>
            <p:txBody>
              <a:bodyPr wrap="square">
                <a:spAutoFit/>
              </a:bodyPr>
              <a:lstStyle/>
              <a:p>
                <a:pPr>
                  <a:lnSpc>
                    <a:spcPct val="100000"/>
                  </a:lnSpc>
                </a:pPr>
                <a:r>
                  <a:rPr lang="en-GB" sz="1000" b="1" dirty="0"/>
                  <a:t>Meteorological</a:t>
                </a:r>
                <a:r>
                  <a:rPr lang="en-GB" sz="1000" dirty="0"/>
                  <a:t> </a:t>
                </a:r>
                <a:r>
                  <a:rPr lang="en-GB" sz="1000" b="1" dirty="0"/>
                  <a:t>events</a:t>
                </a:r>
              </a:p>
              <a:p>
                <a:pPr>
                  <a:lnSpc>
                    <a:spcPct val="100000"/>
                  </a:lnSpc>
                </a:pPr>
                <a:r>
                  <a:rPr lang="en-GB" sz="1000" dirty="0"/>
                  <a:t>(Tropical storm, </a:t>
                </a:r>
                <a:r>
                  <a:rPr lang="en-GB" sz="1000" dirty="0" err="1"/>
                  <a:t>extratropical</a:t>
                </a:r>
                <a:r>
                  <a:rPr lang="en-GB" sz="1000" dirty="0"/>
                  <a:t> storm, convective storm, </a:t>
                </a:r>
              </a:p>
              <a:p>
                <a:pPr>
                  <a:lnSpc>
                    <a:spcPct val="100000"/>
                  </a:lnSpc>
                </a:pPr>
                <a:r>
                  <a:rPr lang="en-GB" sz="1000" dirty="0"/>
                  <a:t>local storm)</a:t>
                </a:r>
              </a:p>
            </p:txBody>
          </p:sp>
          <p:sp>
            <p:nvSpPr>
              <p:cNvPr id="66" name="Rectangle 29"/>
              <p:cNvSpPr>
                <a:spLocks noChangeArrowheads="1"/>
              </p:cNvSpPr>
              <p:nvPr/>
            </p:nvSpPr>
            <p:spPr bwMode="auto">
              <a:xfrm>
                <a:off x="5310930" y="3632508"/>
                <a:ext cx="108000" cy="108000"/>
              </a:xfrm>
              <a:prstGeom prst="rect">
                <a:avLst/>
              </a:prstGeom>
              <a:solidFill>
                <a:srgbClr val="2B7299"/>
              </a:solidFill>
              <a:ln w="9525">
                <a:solidFill>
                  <a:srgbClr val="4D4E53"/>
                </a:solidFill>
                <a:miter lim="800000"/>
                <a:headEnd/>
                <a:tailEnd/>
              </a:ln>
            </p:spPr>
            <p:txBody>
              <a:bodyPr wrap="none" anchor="ctr"/>
              <a:lstStyle/>
              <a:p>
                <a:endParaRPr lang="de-DE" sz="1000" dirty="0"/>
              </a:p>
            </p:txBody>
          </p:sp>
        </p:grpSp>
        <p:grpSp>
          <p:nvGrpSpPr>
            <p:cNvPr id="4" name="Gruppieren 40"/>
            <p:cNvGrpSpPr/>
            <p:nvPr/>
          </p:nvGrpSpPr>
          <p:grpSpPr>
            <a:xfrm>
              <a:off x="759170" y="7279642"/>
              <a:ext cx="1519989" cy="553998"/>
              <a:chOff x="3219729" y="5160323"/>
              <a:chExt cx="1519989" cy="553998"/>
            </a:xfrm>
          </p:grpSpPr>
          <p:sp>
            <p:nvSpPr>
              <p:cNvPr id="63" name="Text Box 35"/>
              <p:cNvSpPr txBox="1">
                <a:spLocks noChangeArrowheads="1"/>
              </p:cNvSpPr>
              <p:nvPr/>
            </p:nvSpPr>
            <p:spPr bwMode="auto">
              <a:xfrm>
                <a:off x="3307306" y="5160323"/>
                <a:ext cx="1432412" cy="553998"/>
              </a:xfrm>
              <a:prstGeom prst="rect">
                <a:avLst/>
              </a:prstGeom>
              <a:noFill/>
              <a:ln w="9525">
                <a:noFill/>
                <a:miter lim="800000"/>
                <a:headEnd/>
                <a:tailEnd/>
              </a:ln>
            </p:spPr>
            <p:txBody>
              <a:bodyPr wrap="square">
                <a:spAutoFit/>
              </a:bodyPr>
              <a:lstStyle/>
              <a:p>
                <a:pPr>
                  <a:lnSpc>
                    <a:spcPct val="100000"/>
                  </a:lnSpc>
                </a:pPr>
                <a:r>
                  <a:rPr lang="de-DE" sz="1000" b="1" dirty="0"/>
                  <a:t>Hydrological</a:t>
                </a:r>
                <a:r>
                  <a:rPr lang="de-DE" sz="1000" dirty="0"/>
                  <a:t> </a:t>
                </a:r>
                <a:r>
                  <a:rPr lang="de-DE" sz="1000" b="1" dirty="0" err="1"/>
                  <a:t>events</a:t>
                </a:r>
                <a:endParaRPr lang="de-DE" sz="1000" b="1" dirty="0"/>
              </a:p>
              <a:p>
                <a:pPr>
                  <a:lnSpc>
                    <a:spcPct val="100000"/>
                  </a:lnSpc>
                </a:pPr>
                <a:r>
                  <a:rPr lang="de-DE" sz="1000" dirty="0"/>
                  <a:t>(</a:t>
                </a:r>
                <a:r>
                  <a:rPr lang="de-DE" sz="1000" dirty="0" err="1"/>
                  <a:t>Flood</a:t>
                </a:r>
                <a:r>
                  <a:rPr lang="de-DE" sz="1000" dirty="0"/>
                  <a:t>, </a:t>
                </a:r>
              </a:p>
              <a:p>
                <a:pPr>
                  <a:lnSpc>
                    <a:spcPct val="100000"/>
                  </a:lnSpc>
                </a:pPr>
                <a:r>
                  <a:rPr lang="de-DE" sz="1000" dirty="0" err="1"/>
                  <a:t>mass</a:t>
                </a:r>
                <a:r>
                  <a:rPr lang="de-DE" sz="1000" dirty="0"/>
                  <a:t> </a:t>
                </a:r>
                <a:r>
                  <a:rPr lang="de-DE" sz="1000" dirty="0" err="1"/>
                  <a:t>movement</a:t>
                </a:r>
                <a:r>
                  <a:rPr lang="de-DE" sz="1000" dirty="0"/>
                  <a:t>)</a:t>
                </a:r>
              </a:p>
            </p:txBody>
          </p:sp>
          <p:sp>
            <p:nvSpPr>
              <p:cNvPr id="64" name="Rectangle 30"/>
              <p:cNvSpPr>
                <a:spLocks noChangeArrowheads="1"/>
              </p:cNvSpPr>
              <p:nvPr/>
            </p:nvSpPr>
            <p:spPr bwMode="auto">
              <a:xfrm>
                <a:off x="3219729" y="5229332"/>
                <a:ext cx="108000" cy="108000"/>
              </a:xfrm>
              <a:prstGeom prst="rect">
                <a:avLst/>
              </a:prstGeom>
              <a:solidFill>
                <a:srgbClr val="00B050"/>
              </a:solidFill>
              <a:ln w="9525">
                <a:solidFill>
                  <a:srgbClr val="4D4E53"/>
                </a:solidFill>
                <a:miter lim="800000"/>
                <a:headEnd/>
                <a:tailEnd/>
              </a:ln>
            </p:spPr>
            <p:txBody>
              <a:bodyPr wrap="none" anchor="ctr"/>
              <a:lstStyle/>
              <a:p>
                <a:endParaRPr lang="de-DE" sz="1000" dirty="0"/>
              </a:p>
            </p:txBody>
          </p:sp>
        </p:grpSp>
        <p:grpSp>
          <p:nvGrpSpPr>
            <p:cNvPr id="5" name="Gruppieren 43"/>
            <p:cNvGrpSpPr/>
            <p:nvPr/>
          </p:nvGrpSpPr>
          <p:grpSpPr>
            <a:xfrm>
              <a:off x="759170" y="7896722"/>
              <a:ext cx="1655160" cy="553998"/>
              <a:chOff x="2677079" y="6567977"/>
              <a:chExt cx="1261870" cy="553998"/>
            </a:xfrm>
          </p:grpSpPr>
          <p:sp>
            <p:nvSpPr>
              <p:cNvPr id="61" name="Text Box 33"/>
              <p:cNvSpPr txBox="1">
                <a:spLocks noChangeArrowheads="1"/>
              </p:cNvSpPr>
              <p:nvPr/>
            </p:nvSpPr>
            <p:spPr bwMode="auto">
              <a:xfrm>
                <a:off x="2743845" y="6567977"/>
                <a:ext cx="1195104" cy="553998"/>
              </a:xfrm>
              <a:prstGeom prst="rect">
                <a:avLst/>
              </a:prstGeom>
              <a:noFill/>
              <a:ln w="9525">
                <a:noFill/>
                <a:miter lim="800000"/>
                <a:headEnd/>
                <a:tailEnd/>
              </a:ln>
            </p:spPr>
            <p:txBody>
              <a:bodyPr wrap="square">
                <a:spAutoFit/>
              </a:bodyPr>
              <a:lstStyle/>
              <a:p>
                <a:pPr>
                  <a:lnSpc>
                    <a:spcPct val="100000"/>
                  </a:lnSpc>
                </a:pPr>
                <a:r>
                  <a:rPr lang="de-DE" sz="1000" b="1" dirty="0" err="1"/>
                  <a:t>Climatological</a:t>
                </a:r>
                <a:r>
                  <a:rPr lang="de-DE" sz="1000" dirty="0"/>
                  <a:t> </a:t>
                </a:r>
                <a:r>
                  <a:rPr lang="de-DE" sz="1000" b="1" dirty="0" err="1"/>
                  <a:t>events</a:t>
                </a:r>
                <a:r>
                  <a:rPr lang="de-DE" sz="1000" dirty="0"/>
                  <a:t/>
                </a:r>
                <a:br>
                  <a:rPr lang="de-DE" sz="1000" dirty="0"/>
                </a:br>
                <a:r>
                  <a:rPr lang="de-DE" sz="1000" dirty="0"/>
                  <a:t>(Extreme </a:t>
                </a:r>
                <a:r>
                  <a:rPr lang="de-DE" sz="1000" dirty="0" err="1"/>
                  <a:t>temperature</a:t>
                </a:r>
                <a:r>
                  <a:rPr lang="de-DE" sz="1000" dirty="0"/>
                  <a:t>, </a:t>
                </a:r>
              </a:p>
              <a:p>
                <a:pPr>
                  <a:lnSpc>
                    <a:spcPct val="100000"/>
                  </a:lnSpc>
                </a:pPr>
                <a:r>
                  <a:rPr lang="de-DE" sz="1000" dirty="0" err="1"/>
                  <a:t>drought</a:t>
                </a:r>
                <a:r>
                  <a:rPr lang="de-DE" sz="1000" dirty="0"/>
                  <a:t>, </a:t>
                </a:r>
                <a:r>
                  <a:rPr lang="de-DE" sz="1000" dirty="0" err="1"/>
                  <a:t>forest</a:t>
                </a:r>
                <a:r>
                  <a:rPr lang="de-DE" sz="1000" dirty="0"/>
                  <a:t> </a:t>
                </a:r>
                <a:r>
                  <a:rPr lang="de-DE" sz="1000" dirty="0" err="1"/>
                  <a:t>fire</a:t>
                </a:r>
                <a:r>
                  <a:rPr lang="de-DE" sz="1000" dirty="0"/>
                  <a:t>)</a:t>
                </a:r>
              </a:p>
            </p:txBody>
          </p:sp>
          <p:sp>
            <p:nvSpPr>
              <p:cNvPr id="62" name="Rectangle 31"/>
              <p:cNvSpPr>
                <a:spLocks noChangeArrowheads="1"/>
              </p:cNvSpPr>
              <p:nvPr/>
            </p:nvSpPr>
            <p:spPr bwMode="auto">
              <a:xfrm>
                <a:off x="2677079" y="6640122"/>
                <a:ext cx="82338" cy="108000"/>
              </a:xfrm>
              <a:prstGeom prst="rect">
                <a:avLst/>
              </a:prstGeom>
              <a:solidFill>
                <a:srgbClr val="C00000"/>
              </a:solidFill>
              <a:ln w="9525">
                <a:solidFill>
                  <a:srgbClr val="4D4E53"/>
                </a:solidFill>
                <a:miter lim="800000"/>
                <a:headEnd/>
                <a:tailEnd/>
              </a:ln>
            </p:spPr>
            <p:txBody>
              <a:bodyPr wrap="none" anchor="ctr"/>
              <a:lstStyle/>
              <a:p>
                <a:endParaRPr lang="de-DE" sz="1000" dirty="0">
                  <a:solidFill>
                    <a:srgbClr val="C00000"/>
                  </a:solidFill>
                </a:endParaRPr>
              </a:p>
            </p:txBody>
          </p:sp>
        </p:grpSp>
        <p:grpSp>
          <p:nvGrpSpPr>
            <p:cNvPr id="6" name="Gruppieren 46"/>
            <p:cNvGrpSpPr/>
            <p:nvPr/>
          </p:nvGrpSpPr>
          <p:grpSpPr>
            <a:xfrm>
              <a:off x="760347" y="5824703"/>
              <a:ext cx="1525653" cy="553998"/>
              <a:chOff x="7299756" y="2133759"/>
              <a:chExt cx="1525653" cy="553998"/>
            </a:xfrm>
          </p:grpSpPr>
          <p:sp>
            <p:nvSpPr>
              <p:cNvPr id="59" name="Text Box 32"/>
              <p:cNvSpPr txBox="1">
                <a:spLocks noChangeArrowheads="1"/>
              </p:cNvSpPr>
              <p:nvPr/>
            </p:nvSpPr>
            <p:spPr bwMode="auto">
              <a:xfrm>
                <a:off x="7384525" y="2133759"/>
                <a:ext cx="1440884" cy="553998"/>
              </a:xfrm>
              <a:prstGeom prst="rect">
                <a:avLst/>
              </a:prstGeom>
              <a:noFill/>
              <a:ln w="9525">
                <a:noFill/>
                <a:miter lim="800000"/>
                <a:headEnd/>
                <a:tailEnd/>
              </a:ln>
            </p:spPr>
            <p:txBody>
              <a:bodyPr wrap="square">
                <a:spAutoFit/>
              </a:bodyPr>
              <a:lstStyle/>
              <a:p>
                <a:pPr>
                  <a:lnSpc>
                    <a:spcPct val="100000"/>
                  </a:lnSpc>
                </a:pPr>
                <a:r>
                  <a:rPr lang="en-GB" sz="1000" b="1" dirty="0"/>
                  <a:t>Geophysical</a:t>
                </a:r>
                <a:r>
                  <a:rPr lang="en-GB" sz="1000" dirty="0"/>
                  <a:t> </a:t>
                </a:r>
                <a:r>
                  <a:rPr lang="en-GB" sz="1000" b="1" dirty="0"/>
                  <a:t>events</a:t>
                </a:r>
                <a:r>
                  <a:rPr lang="en-GB" sz="1000" dirty="0"/>
                  <a:t/>
                </a:r>
                <a:br>
                  <a:rPr lang="en-GB" sz="1000" dirty="0"/>
                </a:br>
                <a:r>
                  <a:rPr lang="en-GB" sz="1000" dirty="0"/>
                  <a:t>(Earthquake, tsunami, </a:t>
                </a:r>
                <a:br>
                  <a:rPr lang="en-GB" sz="1000" dirty="0"/>
                </a:br>
                <a:r>
                  <a:rPr lang="en-GB" sz="1000" dirty="0"/>
                  <a:t>volcanic activity)</a:t>
                </a:r>
              </a:p>
            </p:txBody>
          </p:sp>
          <p:sp>
            <p:nvSpPr>
              <p:cNvPr id="60" name="Rectangle 28"/>
              <p:cNvSpPr>
                <a:spLocks noChangeArrowheads="1"/>
              </p:cNvSpPr>
              <p:nvPr/>
            </p:nvSpPr>
            <p:spPr bwMode="auto">
              <a:xfrm>
                <a:off x="7299756" y="2206175"/>
                <a:ext cx="108000" cy="108000"/>
              </a:xfrm>
              <a:prstGeom prst="rect">
                <a:avLst/>
              </a:prstGeom>
              <a:solidFill>
                <a:schemeClr val="accent6"/>
              </a:solidFill>
              <a:ln w="9525">
                <a:solidFill>
                  <a:srgbClr val="4D4E53"/>
                </a:solidFill>
                <a:miter lim="800000"/>
                <a:headEnd/>
                <a:tailEnd/>
              </a:ln>
            </p:spPr>
            <p:txBody>
              <a:bodyPr wrap="none" anchor="ctr"/>
              <a:lstStyle/>
              <a:p>
                <a:endParaRPr lang="de-DE" sz="1000" dirty="0"/>
              </a:p>
            </p:txBody>
          </p:sp>
        </p:grpSp>
      </p:grpSp>
      <p:sp>
        <p:nvSpPr>
          <p:cNvPr id="67" name="Textfeld 18"/>
          <p:cNvSpPr txBox="1"/>
          <p:nvPr/>
        </p:nvSpPr>
        <p:spPr bwMode="auto">
          <a:xfrm>
            <a:off x="140529" y="1417241"/>
            <a:ext cx="2086538"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smtClean="0">
                <a:solidFill>
                  <a:srgbClr val="225A7A"/>
                </a:solidFill>
              </a:rPr>
              <a:t>Number of Events</a:t>
            </a:r>
            <a:endParaRPr lang="de-DE" sz="1600" b="1" dirty="0">
              <a:solidFill>
                <a:srgbClr val="225A7A"/>
              </a:solidFill>
            </a:endParaRPr>
          </a:p>
        </p:txBody>
      </p:sp>
      <p:sp>
        <p:nvSpPr>
          <p:cNvPr id="68" name="Textfeld 24"/>
          <p:cNvSpPr txBox="1"/>
          <p:nvPr/>
        </p:nvSpPr>
        <p:spPr>
          <a:xfrm>
            <a:off x="6497381" y="4961123"/>
            <a:ext cx="360000" cy="246217"/>
          </a:xfrm>
          <a:prstGeom prst="rect">
            <a:avLst/>
          </a:prstGeom>
          <a:solidFill>
            <a:srgbClr val="C00000"/>
          </a:solidFill>
          <a:effectLst/>
        </p:spPr>
        <p:txBody>
          <a:bodyPr wrap="square" lIns="91436" tIns="45718" rIns="91436" bIns="45718" rtlCol="0">
            <a:spAutoFit/>
          </a:bodyPr>
          <a:lstStyle/>
          <a:p>
            <a:pPr algn="ctr"/>
            <a:r>
              <a:rPr lang="de-DE" sz="1000" b="1" dirty="0">
                <a:solidFill>
                  <a:schemeClr val="bg1"/>
                </a:solidFill>
              </a:rPr>
              <a:t>7</a:t>
            </a:r>
          </a:p>
        </p:txBody>
      </p:sp>
      <p:sp>
        <p:nvSpPr>
          <p:cNvPr id="69" name="Textfeld 39"/>
          <p:cNvSpPr txBox="1"/>
          <p:nvPr/>
        </p:nvSpPr>
        <p:spPr>
          <a:xfrm>
            <a:off x="6497381" y="4641676"/>
            <a:ext cx="360000" cy="246217"/>
          </a:xfrm>
          <a:prstGeom prst="rect">
            <a:avLst/>
          </a:prstGeom>
          <a:solidFill>
            <a:srgbClr val="92D050"/>
          </a:solidFill>
          <a:effectLst/>
        </p:spPr>
        <p:txBody>
          <a:bodyPr wrap="square" lIns="91436" tIns="45718" rIns="91436" bIns="45718" rtlCol="0">
            <a:spAutoFit/>
          </a:bodyPr>
          <a:lstStyle/>
          <a:p>
            <a:pPr algn="ctr"/>
            <a:r>
              <a:rPr lang="de-DE" sz="1000" b="1" dirty="0">
                <a:solidFill>
                  <a:schemeClr val="bg1"/>
                </a:solidFill>
              </a:rPr>
              <a:t>72</a:t>
            </a:r>
          </a:p>
        </p:txBody>
      </p:sp>
      <p:sp>
        <p:nvSpPr>
          <p:cNvPr id="70" name="Textfeld 40"/>
          <p:cNvSpPr txBox="1"/>
          <p:nvPr/>
        </p:nvSpPr>
        <p:spPr>
          <a:xfrm>
            <a:off x="6497381" y="4322228"/>
            <a:ext cx="360000" cy="246217"/>
          </a:xfrm>
          <a:prstGeom prst="rect">
            <a:avLst/>
          </a:prstGeom>
          <a:solidFill>
            <a:schemeClr val="accent1">
              <a:lumMod val="75000"/>
            </a:schemeClr>
          </a:solidFill>
          <a:effectLst/>
        </p:spPr>
        <p:txBody>
          <a:bodyPr wrap="square" lIns="91436" tIns="45718" rIns="91436" bIns="45718" rtlCol="0">
            <a:spAutoFit/>
          </a:bodyPr>
          <a:lstStyle/>
          <a:p>
            <a:pPr algn="ctr"/>
            <a:r>
              <a:rPr lang="de-DE" sz="1000" b="1" dirty="0">
                <a:solidFill>
                  <a:schemeClr val="bg1"/>
                </a:solidFill>
              </a:rPr>
              <a:t>24</a:t>
            </a:r>
          </a:p>
        </p:txBody>
      </p:sp>
      <p:sp>
        <p:nvSpPr>
          <p:cNvPr id="71" name="Textfeld 41"/>
          <p:cNvSpPr txBox="1"/>
          <p:nvPr/>
        </p:nvSpPr>
        <p:spPr>
          <a:xfrm>
            <a:off x="6497381" y="4002780"/>
            <a:ext cx="360000" cy="246217"/>
          </a:xfrm>
          <a:prstGeom prst="rect">
            <a:avLst/>
          </a:prstGeom>
          <a:solidFill>
            <a:schemeClr val="accent2"/>
          </a:solidFill>
          <a:effectLst/>
        </p:spPr>
        <p:txBody>
          <a:bodyPr wrap="square" lIns="91436" tIns="45718" rIns="91436" bIns="45718" rtlCol="0">
            <a:spAutoFit/>
          </a:bodyPr>
          <a:lstStyle/>
          <a:p>
            <a:pPr algn="ctr"/>
            <a:r>
              <a:rPr lang="de-DE" sz="1000" b="1" dirty="0">
                <a:solidFill>
                  <a:schemeClr val="bg1"/>
                </a:solidFill>
              </a:rPr>
              <a:t>16</a:t>
            </a:r>
          </a:p>
        </p:txBody>
      </p:sp>
      <p:sp>
        <p:nvSpPr>
          <p:cNvPr id="73" name="Text Box 15"/>
          <p:cNvSpPr txBox="1">
            <a:spLocks noChangeArrowheads="1"/>
          </p:cNvSpPr>
          <p:nvPr/>
        </p:nvSpPr>
        <p:spPr bwMode="auto">
          <a:xfrm>
            <a:off x="2798567" y="1294130"/>
            <a:ext cx="1902021" cy="646327"/>
          </a:xfrm>
          <a:prstGeom prst="rect">
            <a:avLst/>
          </a:prstGeom>
          <a:solidFill>
            <a:srgbClr val="2B7299"/>
          </a:solidFill>
          <a:ln w="9525" algn="ctr">
            <a:noFill/>
            <a:miter lim="800000"/>
            <a:headEnd/>
            <a:tailEnd/>
          </a:ln>
        </p:spPr>
        <p:txBody>
          <a:bodyPr wrap="square" lIns="91436" tIns="45718" rIns="91436" bIns="45718">
            <a:spAutoFit/>
          </a:bodyPr>
          <a:lstStyle/>
          <a:p>
            <a:pPr algn="ctr"/>
            <a:r>
              <a:rPr lang="en-US" b="1" dirty="0">
                <a:solidFill>
                  <a:schemeClr val="bg1"/>
                </a:solidFill>
              </a:rPr>
              <a:t>2014 Total:</a:t>
            </a:r>
          </a:p>
          <a:p>
            <a:pPr algn="ctr"/>
            <a:r>
              <a:rPr lang="en-US" dirty="0" smtClean="0">
                <a:solidFill>
                  <a:schemeClr val="bg1"/>
                </a:solidFill>
              </a:rPr>
              <a:t>119 </a:t>
            </a:r>
            <a:r>
              <a:rPr lang="en-US" dirty="0">
                <a:solidFill>
                  <a:schemeClr val="bg1"/>
                </a:solidFill>
              </a:rPr>
              <a:t>Events </a:t>
            </a:r>
          </a:p>
        </p:txBody>
      </p:sp>
      <p:sp>
        <p:nvSpPr>
          <p:cNvPr id="26" name="Text Box 49"/>
          <p:cNvSpPr txBox="1">
            <a:spLocks noChangeArrowheads="1"/>
          </p:cNvSpPr>
          <p:nvPr/>
        </p:nvSpPr>
        <p:spPr bwMode="auto">
          <a:xfrm>
            <a:off x="140530" y="6250988"/>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sp>
        <p:nvSpPr>
          <p:cNvPr id="25" name="AutoShape 13"/>
          <p:cNvSpPr>
            <a:spLocks noChangeArrowheads="1"/>
          </p:cNvSpPr>
          <p:nvPr/>
        </p:nvSpPr>
        <p:spPr bwMode="blackWhite">
          <a:xfrm>
            <a:off x="832151" y="2225698"/>
            <a:ext cx="3691878" cy="1151620"/>
          </a:xfrm>
          <a:prstGeom prst="wedgeRectCallout">
            <a:avLst>
              <a:gd name="adj1" fmla="val 77457"/>
              <a:gd name="adj2" fmla="val 3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number of loss events surged from 2006 – 2010, though insured losses remained elevated through 2012</a:t>
            </a:r>
            <a:endParaRPr lang="en-US" b="1" dirty="0">
              <a:solidFill>
                <a:schemeClr val="bg1"/>
              </a:solidFill>
            </a:endParaRPr>
          </a:p>
        </p:txBody>
      </p:sp>
    </p:spTree>
    <p:custDataLst>
      <p:tags r:id="rId1"/>
    </p:custDataLst>
    <p:extLst>
      <p:ext uri="{BB962C8B-B14F-4D97-AF65-F5344CB8AC3E}">
        <p14:creationId xmlns:p14="http://schemas.microsoft.com/office/powerpoint/2010/main" val="3523452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2198444014"/>
              </p:ext>
            </p:extLst>
          </p:nvPr>
        </p:nvGraphicFramePr>
        <p:xfrm>
          <a:off x="-88902" y="1200150"/>
          <a:ext cx="8915401" cy="5889625"/>
        </p:xfrm>
        <a:graphic>
          <a:graphicData uri="http://schemas.openxmlformats.org/presentationml/2006/ole">
            <mc:AlternateContent xmlns:mc="http://schemas.openxmlformats.org/markup-compatibility/2006">
              <mc:Choice xmlns:v="urn:schemas-microsoft-com:vml" Requires="v">
                <p:oleObj spid="_x0000_s28044546" name="Chart" r:id="rId5" imgW="8258103" imgH="5514774" progId="MSGraph.Chart.8">
                  <p:embed followColorScheme="full"/>
                </p:oleObj>
              </mc:Choice>
              <mc:Fallback>
                <p:oleObj name="Chart" r:id="rId5" imgW="8258103" imgH="5514774" progId="MSGraph.Chart.8">
                  <p:embed followColorScheme="full"/>
                  <p:pic>
                    <p:nvPicPr>
                      <p:cNvPr id="0" name=""/>
                      <p:cNvPicPr>
                        <a:picLocks noChangeAspect="1" noChangeArrowheads="1"/>
                      </p:cNvPicPr>
                      <p:nvPr/>
                    </p:nvPicPr>
                    <p:blipFill>
                      <a:blip r:embed="rId6"/>
                      <a:srcRect/>
                      <a:stretch>
                        <a:fillRect/>
                      </a:stretch>
                    </p:blipFill>
                    <p:spPr bwMode="auto">
                      <a:xfrm>
                        <a:off x="-88902" y="120015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r>
              <a:rPr lang="en-US" sz="1100" dirty="0" smtClean="0">
                <a:solidFill>
                  <a:srgbClr val="000000"/>
                </a:solidFill>
              </a:rPr>
              <a:t>.</a:t>
            </a:r>
            <a:endParaRPr lang="en-US" sz="1100" dirty="0">
              <a:solidFill>
                <a:srgbClr val="000000"/>
              </a:solidFill>
            </a:endParaRPr>
          </a:p>
          <a:p>
            <a:r>
              <a:rPr lang="en-US" sz="1100" dirty="0">
                <a:solidFill>
                  <a:srgbClr val="000000"/>
                </a:solidFill>
              </a:rPr>
              <a:t>Source:  Insurance Information Institute; NAIC, ISO, A.M. Best.</a:t>
            </a:r>
          </a:p>
        </p:txBody>
      </p:sp>
      <p:sp>
        <p:nvSpPr>
          <p:cNvPr id="16390" name="AutoShape 7"/>
          <p:cNvSpPr>
            <a:spLocks noChangeArrowheads="1"/>
          </p:cNvSpPr>
          <p:nvPr/>
        </p:nvSpPr>
        <p:spPr bwMode="auto">
          <a:xfrm>
            <a:off x="3794127" y="1924104"/>
            <a:ext cx="1073789" cy="223294"/>
          </a:xfrm>
          <a:prstGeom prst="wedgeRectCallout">
            <a:avLst>
              <a:gd name="adj1" fmla="val -22651"/>
              <a:gd name="adj2" fmla="val 12463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1977:19.0%</a:t>
            </a:r>
            <a:endParaRPr lang="en-US" sz="1000">
              <a:solidFill>
                <a:srgbClr val="000000"/>
              </a:solidFill>
            </a:endParaRPr>
          </a:p>
        </p:txBody>
      </p:sp>
      <p:sp>
        <p:nvSpPr>
          <p:cNvPr id="16394" name="AutoShape 11"/>
          <p:cNvSpPr>
            <a:spLocks noChangeArrowheads="1"/>
          </p:cNvSpPr>
          <p:nvPr/>
        </p:nvSpPr>
        <p:spPr bwMode="auto">
          <a:xfrm>
            <a:off x="4948274" y="2137670"/>
            <a:ext cx="1060450" cy="261143"/>
          </a:xfrm>
          <a:prstGeom prst="wedgeRectCallout">
            <a:avLst>
              <a:gd name="adj1" fmla="val -18833"/>
              <a:gd name="adj2" fmla="val 1105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1987:17.3%</a:t>
            </a:r>
            <a:endParaRPr lang="en-US" sz="1000">
              <a:solidFill>
                <a:srgbClr val="000000"/>
              </a:solidFill>
            </a:endParaRPr>
          </a:p>
        </p:txBody>
      </p:sp>
      <p:sp>
        <p:nvSpPr>
          <p:cNvPr id="16395" name="AutoShape 12"/>
          <p:cNvSpPr>
            <a:spLocks noChangeArrowheads="1"/>
          </p:cNvSpPr>
          <p:nvPr/>
        </p:nvSpPr>
        <p:spPr bwMode="auto">
          <a:xfrm>
            <a:off x="5953946" y="2721509"/>
            <a:ext cx="1007859" cy="220810"/>
          </a:xfrm>
          <a:prstGeom prst="wedgeRectCallout">
            <a:avLst>
              <a:gd name="adj1" fmla="val 7770"/>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1997:11.6%</a:t>
            </a:r>
            <a:endParaRPr lang="en-US" sz="1000">
              <a:solidFill>
                <a:srgbClr val="000000"/>
              </a:solidFill>
            </a:endParaRPr>
          </a:p>
        </p:txBody>
      </p:sp>
      <p:sp>
        <p:nvSpPr>
          <p:cNvPr id="16396" name="AutoShape 13"/>
          <p:cNvSpPr>
            <a:spLocks noChangeArrowheads="1"/>
          </p:cNvSpPr>
          <p:nvPr/>
        </p:nvSpPr>
        <p:spPr bwMode="auto">
          <a:xfrm>
            <a:off x="7102307" y="2477144"/>
            <a:ext cx="1010561" cy="269887"/>
          </a:xfrm>
          <a:prstGeom prst="wedgeRectCallout">
            <a:avLst>
              <a:gd name="adj1" fmla="val -599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2006:12.7%</a:t>
            </a:r>
            <a:endParaRPr lang="en-US" sz="1000">
              <a:solidFill>
                <a:srgbClr val="000000"/>
              </a:solidFill>
            </a:endParaRPr>
          </a:p>
        </p:txBody>
      </p:sp>
      <p:sp>
        <p:nvSpPr>
          <p:cNvPr id="16401" name="AutoShape 18"/>
          <p:cNvSpPr>
            <a:spLocks noChangeArrowheads="1"/>
          </p:cNvSpPr>
          <p:nvPr/>
        </p:nvSpPr>
        <p:spPr bwMode="auto">
          <a:xfrm>
            <a:off x="4782528" y="5047590"/>
            <a:ext cx="965524" cy="258040"/>
          </a:xfrm>
          <a:prstGeom prst="wedgeRectCallout">
            <a:avLst>
              <a:gd name="adj1" fmla="val -35452"/>
              <a:gd name="adj2" fmla="val -11471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1984: 1.8%</a:t>
            </a:r>
            <a:endParaRPr lang="en-US" sz="1000">
              <a:solidFill>
                <a:srgbClr val="000000"/>
              </a:solidFill>
            </a:endParaRPr>
          </a:p>
        </p:txBody>
      </p:sp>
      <p:sp>
        <p:nvSpPr>
          <p:cNvPr id="16402" name="AutoShape 19"/>
          <p:cNvSpPr>
            <a:spLocks noChangeArrowheads="1"/>
          </p:cNvSpPr>
          <p:nvPr/>
        </p:nvSpPr>
        <p:spPr bwMode="auto">
          <a:xfrm>
            <a:off x="5797266" y="5000577"/>
            <a:ext cx="1026093" cy="234892"/>
          </a:xfrm>
          <a:prstGeom prst="wedgeRectCallout">
            <a:avLst>
              <a:gd name="adj1" fmla="val -42516"/>
              <a:gd name="adj2" fmla="val -264555"/>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1992: 4.5%</a:t>
            </a:r>
            <a:endParaRPr lang="en-US" sz="1000">
              <a:solidFill>
                <a:srgbClr val="000000"/>
              </a:solidFill>
            </a:endParaRPr>
          </a:p>
        </p:txBody>
      </p:sp>
      <p:sp>
        <p:nvSpPr>
          <p:cNvPr id="16403" name="AutoShape 20"/>
          <p:cNvSpPr>
            <a:spLocks noChangeArrowheads="1"/>
          </p:cNvSpPr>
          <p:nvPr/>
        </p:nvSpPr>
        <p:spPr bwMode="auto">
          <a:xfrm>
            <a:off x="7224639" y="5184475"/>
            <a:ext cx="1078171" cy="242310"/>
          </a:xfrm>
          <a:prstGeom prst="wedgeRectCallout">
            <a:avLst>
              <a:gd name="adj1" fmla="val -63835"/>
              <a:gd name="adj2" fmla="val -3125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2001: -1.2%</a:t>
            </a:r>
            <a:endParaRPr lang="en-US" sz="100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3665110" y="5060537"/>
            <a:ext cx="1058679" cy="234300"/>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1975: 2.4%</a:t>
            </a:r>
            <a:endParaRPr lang="en-US" sz="1000">
              <a:solidFill>
                <a:srgbClr val="000000"/>
              </a:solidFill>
            </a:endParaRPr>
          </a:p>
        </p:txBody>
      </p:sp>
      <p:sp>
        <p:nvSpPr>
          <p:cNvPr id="29" name="AutoShape 8"/>
          <p:cNvSpPr>
            <a:spLocks noChangeArrowheads="1"/>
          </p:cNvSpPr>
          <p:nvPr/>
        </p:nvSpPr>
        <p:spPr bwMode="blackWhite">
          <a:xfrm>
            <a:off x="8239330" y="2962513"/>
            <a:ext cx="727671" cy="430787"/>
          </a:xfrm>
          <a:prstGeom prst="wedgeRectCallout">
            <a:avLst>
              <a:gd name="adj1" fmla="val -22093"/>
              <a:gd name="adj2" fmla="val 834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2013 9.8%</a:t>
            </a:r>
            <a:endParaRPr lang="en-US" sz="1200" b="1" dirty="0">
              <a:solidFill>
                <a:srgbClr val="FFFFFF"/>
              </a:solidFill>
            </a:endParaRPr>
          </a:p>
        </p:txBody>
      </p:sp>
      <p:sp>
        <p:nvSpPr>
          <p:cNvPr id="19" name="AutoShape 8"/>
          <p:cNvSpPr>
            <a:spLocks noChangeArrowheads="1"/>
          </p:cNvSpPr>
          <p:nvPr/>
        </p:nvSpPr>
        <p:spPr bwMode="blackWhite">
          <a:xfrm>
            <a:off x="8078736" y="4582672"/>
            <a:ext cx="772370" cy="542954"/>
          </a:xfrm>
          <a:prstGeom prst="wedgeRectCallout">
            <a:avLst>
              <a:gd name="adj1" fmla="val 14510"/>
              <a:gd name="adj2" fmla="val -13415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2014 8.2%</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Back to the Future: Profitability Peaks &amp; Troughs in the P/C Insurance Industry, 1950 – 2014*</a:t>
            </a:r>
          </a:p>
        </p:txBody>
      </p:sp>
      <p:sp>
        <p:nvSpPr>
          <p:cNvPr id="22" name="AutoShape 6"/>
          <p:cNvSpPr>
            <a:spLocks noChangeArrowheads="1"/>
          </p:cNvSpPr>
          <p:nvPr/>
        </p:nvSpPr>
        <p:spPr bwMode="auto">
          <a:xfrm>
            <a:off x="2737743" y="4784918"/>
            <a:ext cx="1056384" cy="234300"/>
          </a:xfrm>
          <a:prstGeom prst="wedgeRectCallout">
            <a:avLst>
              <a:gd name="adj1" fmla="val -17714"/>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1969: 3.9%</a:t>
            </a:r>
            <a:endParaRPr lang="en-US" sz="1000" dirty="0">
              <a:solidFill>
                <a:srgbClr val="000000"/>
              </a:solidFill>
            </a:endParaRPr>
          </a:p>
        </p:txBody>
      </p:sp>
      <p:sp>
        <p:nvSpPr>
          <p:cNvPr id="23" name="AutoShape 6"/>
          <p:cNvSpPr>
            <a:spLocks noChangeArrowheads="1"/>
          </p:cNvSpPr>
          <p:nvPr/>
        </p:nvSpPr>
        <p:spPr bwMode="auto">
          <a:xfrm>
            <a:off x="2089130" y="5101768"/>
            <a:ext cx="1056384" cy="234300"/>
          </a:xfrm>
          <a:prstGeom prst="wedgeRectCallout">
            <a:avLst>
              <a:gd name="adj1" fmla="val -8506"/>
              <a:gd name="adj2" fmla="val -1520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1965: 2.2%</a:t>
            </a:r>
            <a:endParaRPr lang="en-US" sz="1000" dirty="0">
              <a:solidFill>
                <a:srgbClr val="000000"/>
              </a:solidFill>
            </a:endParaRPr>
          </a:p>
        </p:txBody>
      </p:sp>
      <p:sp>
        <p:nvSpPr>
          <p:cNvPr id="24" name="AutoShape 6"/>
          <p:cNvSpPr>
            <a:spLocks noChangeArrowheads="1"/>
          </p:cNvSpPr>
          <p:nvPr/>
        </p:nvSpPr>
        <p:spPr bwMode="auto">
          <a:xfrm>
            <a:off x="996387" y="5108252"/>
            <a:ext cx="1056384" cy="234300"/>
          </a:xfrm>
          <a:prstGeom prst="wedgeRectCallout">
            <a:avLst>
              <a:gd name="adj1" fmla="val 9911"/>
              <a:gd name="adj2" fmla="val -147930"/>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1957: 1.8%</a:t>
            </a:r>
            <a:endParaRPr lang="en-US" sz="1000" dirty="0">
              <a:solidFill>
                <a:srgbClr val="000000"/>
              </a:solidFill>
            </a:endParaRPr>
          </a:p>
        </p:txBody>
      </p:sp>
      <p:sp>
        <p:nvSpPr>
          <p:cNvPr id="25" name="AutoShape 7"/>
          <p:cNvSpPr>
            <a:spLocks noChangeArrowheads="1"/>
          </p:cNvSpPr>
          <p:nvPr/>
        </p:nvSpPr>
        <p:spPr bwMode="auto">
          <a:xfrm>
            <a:off x="2897345" y="2665723"/>
            <a:ext cx="1073789" cy="223294"/>
          </a:xfrm>
          <a:prstGeom prst="wedgeRectCallout">
            <a:avLst>
              <a:gd name="adj1" fmla="val -3"/>
              <a:gd name="adj2" fmla="val 1333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1972:13.7%</a:t>
            </a:r>
            <a:endParaRPr lang="en-US" sz="1000" dirty="0">
              <a:solidFill>
                <a:srgbClr val="000000"/>
              </a:solidFill>
            </a:endParaRPr>
          </a:p>
        </p:txBody>
      </p:sp>
      <p:sp>
        <p:nvSpPr>
          <p:cNvPr id="27" name="AutoShape 7"/>
          <p:cNvSpPr>
            <a:spLocks noChangeArrowheads="1"/>
          </p:cNvSpPr>
          <p:nvPr/>
        </p:nvSpPr>
        <p:spPr bwMode="auto">
          <a:xfrm>
            <a:off x="2432193" y="3403645"/>
            <a:ext cx="797668" cy="421671"/>
          </a:xfrm>
          <a:prstGeom prst="wedgeRectCallout">
            <a:avLst>
              <a:gd name="adj1" fmla="val -5864"/>
              <a:gd name="adj2" fmla="val 13468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1966-67: 5.5%</a:t>
            </a:r>
            <a:endParaRPr lang="en-US" sz="1000" dirty="0">
              <a:solidFill>
                <a:srgbClr val="000000"/>
              </a:solidFill>
            </a:endParaRPr>
          </a:p>
        </p:txBody>
      </p:sp>
      <p:sp>
        <p:nvSpPr>
          <p:cNvPr id="28" name="AutoShape 7"/>
          <p:cNvSpPr>
            <a:spLocks noChangeArrowheads="1"/>
          </p:cNvSpPr>
          <p:nvPr/>
        </p:nvSpPr>
        <p:spPr bwMode="auto">
          <a:xfrm>
            <a:off x="1325538" y="3607540"/>
            <a:ext cx="1073789" cy="223294"/>
          </a:xfrm>
          <a:prstGeom prst="wedgeRectCallout">
            <a:avLst>
              <a:gd name="adj1" fmla="val -3"/>
              <a:gd name="adj2" fmla="val 1333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1959:6.8%</a:t>
            </a:r>
            <a:endParaRPr lang="en-US" sz="1000" dirty="0">
              <a:solidFill>
                <a:srgbClr val="000000"/>
              </a:solidFill>
            </a:endParaRPr>
          </a:p>
        </p:txBody>
      </p:sp>
      <p:sp>
        <p:nvSpPr>
          <p:cNvPr id="30" name="AutoShape 7"/>
          <p:cNvSpPr>
            <a:spLocks noChangeArrowheads="1"/>
          </p:cNvSpPr>
          <p:nvPr/>
        </p:nvSpPr>
        <p:spPr bwMode="auto">
          <a:xfrm>
            <a:off x="788643" y="3231324"/>
            <a:ext cx="1073789" cy="223294"/>
          </a:xfrm>
          <a:prstGeom prst="wedgeRectCallout">
            <a:avLst>
              <a:gd name="adj1" fmla="val -44393"/>
              <a:gd name="adj2" fmla="val 22482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1950:8.0%</a:t>
            </a:r>
            <a:endParaRPr lang="en-US" sz="1000" dirty="0">
              <a:solidFill>
                <a:srgbClr val="000000"/>
              </a:solidFill>
            </a:endParaRPr>
          </a:p>
        </p:txBody>
      </p:sp>
      <p:sp>
        <p:nvSpPr>
          <p:cNvPr id="31" name="AutoShape 6"/>
          <p:cNvSpPr>
            <a:spLocks noChangeArrowheads="1"/>
          </p:cNvSpPr>
          <p:nvPr/>
        </p:nvSpPr>
        <p:spPr bwMode="blackWhite">
          <a:xfrm>
            <a:off x="859006" y="1307295"/>
            <a:ext cx="2854763" cy="981014"/>
          </a:xfrm>
          <a:prstGeom prst="wedgeRectCallout">
            <a:avLst>
              <a:gd name="adj1" fmla="val -20052"/>
              <a:gd name="adj2" fmla="val 1275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ROEs were lower in this period.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4387037" y="1026522"/>
            <a:ext cx="2854763" cy="869168"/>
          </a:xfrm>
          <a:prstGeom prst="wedgeRectCallout">
            <a:avLst>
              <a:gd name="adj1" fmla="val -19925"/>
              <a:gd name="adj2" fmla="val 739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ROEs were much higher in this period while troughs were comparable.  High interest rates, rapid inflation, economic volatility all played roles</a:t>
            </a:r>
            <a:endParaRPr lang="en-US" sz="1200" b="1" dirty="0">
              <a:solidFill>
                <a:schemeClr val="bg1"/>
              </a:solidFill>
              <a:cs typeface="+mn-cs"/>
            </a:endParaRPr>
          </a:p>
        </p:txBody>
      </p:sp>
      <p:sp>
        <p:nvSpPr>
          <p:cNvPr id="33" name="AutoShape 6"/>
          <p:cNvSpPr>
            <a:spLocks noChangeArrowheads="1"/>
          </p:cNvSpPr>
          <p:nvPr/>
        </p:nvSpPr>
        <p:spPr bwMode="blackWhite">
          <a:xfrm>
            <a:off x="7377804" y="1307294"/>
            <a:ext cx="1715131" cy="942359"/>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1990-2010s: Déjà vu. Excluding mega-CATs, this period is very similar to the 1950-1970 period</a:t>
            </a:r>
            <a:endParaRPr lang="en-US" sz="1200" b="1" dirty="0">
              <a:solidFill>
                <a:schemeClr val="bg1"/>
              </a:solidFill>
              <a:cs typeface="+mn-cs"/>
            </a:endParaRPr>
          </a:p>
        </p:txBody>
      </p:sp>
    </p:spTree>
    <p:custDataLst>
      <p:tags r:id="rId2"/>
    </p:custDataLst>
    <p:extLst>
      <p:ext uri="{BB962C8B-B14F-4D97-AF65-F5344CB8AC3E}">
        <p14:creationId xmlns:p14="http://schemas.microsoft.com/office/powerpoint/2010/main" val="3914560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3"/>
                                        </p:tgtEl>
                                        <p:attrNameLst>
                                          <p:attrName>style.visibility</p:attrName>
                                        </p:attrNameLst>
                                      </p:cBhvr>
                                      <p:to>
                                        <p:strVal val="visible"/>
                                      </p:to>
                                    </p:set>
                                    <p:animEffect transition="in" filter="wipe(right)">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9339"/>
            <a:ext cx="8609510" cy="795370"/>
          </a:xfrm>
        </p:spPr>
        <p:txBody>
          <a:bodyPr/>
          <a:lstStyle/>
          <a:p>
            <a:pPr lvl="0"/>
            <a:r>
              <a:rPr lang="de-DE" dirty="0">
                <a:solidFill>
                  <a:srgbClr val="2B7299"/>
                </a:solidFill>
              </a:rPr>
              <a:t>Loss </a:t>
            </a:r>
            <a:r>
              <a:rPr lang="de-DE" dirty="0" smtClean="0">
                <a:solidFill>
                  <a:srgbClr val="2B7299"/>
                </a:solidFill>
              </a:rPr>
              <a:t>Events </a:t>
            </a:r>
            <a:r>
              <a:rPr lang="de-DE" dirty="0">
                <a:solidFill>
                  <a:srgbClr val="2B7299"/>
                </a:solidFill>
              </a:rPr>
              <a:t>in the </a:t>
            </a:r>
            <a:r>
              <a:rPr lang="de-DE" dirty="0" smtClean="0">
                <a:solidFill>
                  <a:srgbClr val="2B7299"/>
                </a:solidFill>
              </a:rPr>
              <a:t>US, </a:t>
            </a:r>
            <a:r>
              <a:rPr lang="de-DE" dirty="0">
                <a:solidFill>
                  <a:srgbClr val="2B7299"/>
                </a:solidFill>
              </a:rPr>
              <a:t>1980 – 2014</a:t>
            </a:r>
            <a:br>
              <a:rPr lang="de-DE" dirty="0">
                <a:solidFill>
                  <a:srgbClr val="2B7299"/>
                </a:solidFill>
              </a:rPr>
            </a:br>
            <a:r>
              <a:rPr lang="de-DE" sz="2000" dirty="0"/>
              <a:t>Overall and insured losses </a:t>
            </a:r>
            <a:endParaRPr lang="de-DE" sz="2000" dirty="0">
              <a:solidFill>
                <a:srgbClr val="4D4E53"/>
              </a:solidFill>
            </a:endParaRPr>
          </a:p>
        </p:txBody>
      </p:sp>
      <p:sp>
        <p:nvSpPr>
          <p:cNvPr id="17" name="TextBox 16"/>
          <p:cNvSpPr txBox="1"/>
          <p:nvPr/>
        </p:nvSpPr>
        <p:spPr>
          <a:xfrm>
            <a:off x="8368823" y="634031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70</a:t>
            </a:fld>
            <a:endParaRPr lang="en-US" sz="1000" dirty="0">
              <a:solidFill>
                <a:schemeClr val="accent4">
                  <a:lumMod val="75000"/>
                </a:schemeClr>
              </a:solidFill>
            </a:endParaRPr>
          </a:p>
        </p:txBody>
      </p:sp>
      <p:grpSp>
        <p:nvGrpSpPr>
          <p:cNvPr id="2" name="Gruppieren 18"/>
          <p:cNvGrpSpPr>
            <a:grpSpLocks/>
          </p:cNvGrpSpPr>
          <p:nvPr/>
        </p:nvGrpSpPr>
        <p:grpSpPr bwMode="auto">
          <a:xfrm>
            <a:off x="7660357" y="4469250"/>
            <a:ext cx="1440101" cy="966050"/>
            <a:chOff x="1766029" y="5007184"/>
            <a:chExt cx="1044622" cy="969285"/>
          </a:xfrm>
        </p:grpSpPr>
        <p:sp>
          <p:nvSpPr>
            <p:cNvPr id="42" name="Textfeld 25"/>
            <p:cNvSpPr txBox="1">
              <a:spLocks noChangeArrowheads="1"/>
            </p:cNvSpPr>
            <p:nvPr/>
          </p:nvSpPr>
          <p:spPr bwMode="auto">
            <a:xfrm>
              <a:off x="1901118" y="5007184"/>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2013 </a:t>
              </a:r>
              <a:r>
                <a:rPr lang="de-DE" sz="1000" b="1" dirty="0" err="1"/>
                <a:t>values</a:t>
              </a:r>
              <a:r>
                <a:rPr lang="de-DE" sz="1000" b="1" dirty="0"/>
                <a:t>)*  </a:t>
              </a:r>
            </a:p>
          </p:txBody>
        </p:sp>
        <p:sp>
          <p:nvSpPr>
            <p:cNvPr id="43"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2013 </a:t>
              </a:r>
              <a:r>
                <a:rPr lang="de-DE" sz="1000" b="1" dirty="0" err="1"/>
                <a:t>values</a:t>
              </a:r>
              <a:r>
                <a:rPr lang="de-DE" sz="1000" b="1" dirty="0"/>
                <a:t>)*  </a:t>
              </a:r>
            </a:p>
          </p:txBody>
        </p:sp>
        <p:sp>
          <p:nvSpPr>
            <p:cNvPr id="44" name="Rechteck 30"/>
            <p:cNvSpPr>
              <a:spLocks noChangeArrowheads="1"/>
            </p:cNvSpPr>
            <p:nvPr/>
          </p:nvSpPr>
          <p:spPr bwMode="auto">
            <a:xfrm>
              <a:off x="1766235" y="5121258"/>
              <a:ext cx="101635" cy="370569"/>
            </a:xfrm>
            <a:prstGeom prst="rect">
              <a:avLst/>
            </a:prstGeom>
            <a:solidFill>
              <a:srgbClr val="92D050"/>
            </a:solidFill>
            <a:ln w="9525" algn="ctr">
              <a:solidFill>
                <a:srgbClr val="4D4E53"/>
              </a:solidFill>
              <a:round/>
              <a:headEnd/>
              <a:tailEnd/>
            </a:ln>
          </p:spPr>
          <p:txBody>
            <a:bodyPr wrap="square">
              <a:spAutoFit/>
            </a:bodyPr>
            <a:lstStyle/>
            <a:p>
              <a:pPr marL="266687" indent="-265100"/>
              <a:endParaRPr lang="de-DE" dirty="0"/>
            </a:p>
          </p:txBody>
        </p:sp>
        <p:sp>
          <p:nvSpPr>
            <p:cNvPr id="45" name="Rechteck 31"/>
            <p:cNvSpPr>
              <a:spLocks noChangeArrowheads="1"/>
            </p:cNvSpPr>
            <p:nvPr/>
          </p:nvSpPr>
          <p:spPr bwMode="auto">
            <a:xfrm>
              <a:off x="1766029" y="5605900"/>
              <a:ext cx="92860" cy="370569"/>
            </a:xfrm>
            <a:prstGeom prst="rect">
              <a:avLst/>
            </a:prstGeom>
            <a:solidFill>
              <a:srgbClr val="002060"/>
            </a:solidFill>
            <a:ln w="9525" algn="ctr">
              <a:solidFill>
                <a:schemeClr val="tx1"/>
              </a:solidFill>
              <a:round/>
              <a:headEnd/>
              <a:tailEnd/>
            </a:ln>
          </p:spPr>
          <p:txBody>
            <a:bodyPr>
              <a:spAutoFit/>
            </a:bodyPr>
            <a:lstStyle/>
            <a:p>
              <a:pPr marL="266687" indent="-265100"/>
              <a:endParaRPr lang="de-DE" dirty="0"/>
            </a:p>
          </p:txBody>
        </p:sp>
      </p:grpSp>
      <p:sp>
        <p:nvSpPr>
          <p:cNvPr id="47" name="Textfeld 11"/>
          <p:cNvSpPr txBox="1"/>
          <p:nvPr/>
        </p:nvSpPr>
        <p:spPr>
          <a:xfrm>
            <a:off x="6775009" y="6186430"/>
            <a:ext cx="1084579" cy="507827"/>
          </a:xfrm>
          <a:prstGeom prst="rect">
            <a:avLst/>
          </a:prstGeom>
          <a:noFill/>
          <a:effectLst/>
        </p:spPr>
        <p:txBody>
          <a:bodyPr wrap="square" lIns="91436" tIns="45718" rIns="91436" bIns="45718" rtlCol="0">
            <a:spAutoFit/>
          </a:bodyPr>
          <a:lstStyle/>
          <a:p>
            <a:r>
              <a:rPr lang="de-DE" sz="900" dirty="0"/>
              <a:t>*Losses adjusted to inflation based </a:t>
            </a:r>
            <a:r>
              <a:rPr lang="de-DE" sz="900" dirty="0" smtClean="0"/>
              <a:t>on CPI.</a:t>
            </a:r>
            <a:endParaRPr lang="en-US" sz="900" dirty="0" err="1"/>
          </a:p>
        </p:txBody>
      </p:sp>
      <p:sp>
        <p:nvSpPr>
          <p:cNvPr id="48" name="Text Box 17"/>
          <p:cNvSpPr txBox="1">
            <a:spLocks noChangeArrowheads="1"/>
          </p:cNvSpPr>
          <p:nvPr/>
        </p:nvSpPr>
        <p:spPr bwMode="auto">
          <a:xfrm>
            <a:off x="406691" y="1285708"/>
            <a:ext cx="6701819" cy="338550"/>
          </a:xfrm>
          <a:prstGeom prst="rect">
            <a:avLst/>
          </a:prstGeom>
          <a:solidFill>
            <a:srgbClr val="2B7299"/>
          </a:solidFill>
          <a:ln w="9525" algn="ctr">
            <a:noFill/>
            <a:miter lim="800000"/>
            <a:headEnd/>
            <a:tailEnd/>
          </a:ln>
          <a:effectLst/>
        </p:spPr>
        <p:txBody>
          <a:bodyPr wrap="square" lIns="91436" tIns="45718" rIns="91436" bIns="45718">
            <a:spAutoFit/>
          </a:bodyPr>
          <a:lstStyle/>
          <a:p>
            <a:pPr>
              <a:defRPr/>
            </a:pPr>
            <a:r>
              <a:rPr lang="en-US" sz="1600" b="1" dirty="0">
                <a:solidFill>
                  <a:schemeClr val="bg1"/>
                </a:solidFill>
              </a:rPr>
              <a:t>Overall losses totaled US$ 25bn; Insured losses totaled US$ 15.3bn</a:t>
            </a:r>
          </a:p>
        </p:txBody>
      </p:sp>
      <p:pic>
        <p:nvPicPr>
          <p:cNvPr id="15361" name="Picture 1"/>
          <p:cNvPicPr>
            <a:picLocks noChangeAspect="1" noChangeArrowheads="1"/>
          </p:cNvPicPr>
          <p:nvPr/>
        </p:nvPicPr>
        <p:blipFill>
          <a:blip r:embed="rId4" cstate="screen"/>
          <a:srcRect/>
          <a:stretch>
            <a:fillRect/>
          </a:stretch>
        </p:blipFill>
        <p:spPr bwMode="auto">
          <a:xfrm>
            <a:off x="135013" y="2345857"/>
            <a:ext cx="7245176" cy="3634543"/>
          </a:xfrm>
          <a:prstGeom prst="rect">
            <a:avLst/>
          </a:prstGeom>
          <a:noFill/>
          <a:ln w="9525">
            <a:noFill/>
            <a:miter lim="800000"/>
            <a:headEnd/>
            <a:tailEnd/>
          </a:ln>
          <a:effectLst/>
        </p:spPr>
      </p:pic>
      <p:sp>
        <p:nvSpPr>
          <p:cNvPr id="16" name="Text Box 49"/>
          <p:cNvSpPr txBox="1">
            <a:spLocks noChangeArrowheads="1"/>
          </p:cNvSpPr>
          <p:nvPr/>
        </p:nvSpPr>
        <p:spPr bwMode="auto">
          <a:xfrm>
            <a:off x="148048" y="6463425"/>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rPr>
              <a:t>Source: Property Claim Services, MR </a:t>
            </a:r>
            <a:r>
              <a:rPr lang="en-US" sz="900" dirty="0" err="1">
                <a:solidFill>
                  <a:schemeClr val="accent4">
                    <a:lumMod val="75000"/>
                  </a:schemeClr>
                </a:solidFill>
              </a:rPr>
              <a:t>NatCatSERVICE</a:t>
            </a:r>
            <a:r>
              <a:rPr lang="en-US" sz="900" dirty="0">
                <a:solidFill>
                  <a:schemeClr val="accent4">
                    <a:lumMod val="75000"/>
                  </a:schemeClr>
                </a:solidFill>
              </a:rPr>
              <a:t>.</a:t>
            </a:r>
          </a:p>
        </p:txBody>
      </p:sp>
      <p:sp>
        <p:nvSpPr>
          <p:cNvPr id="15" name="Textfeld 9"/>
          <p:cNvSpPr txBox="1"/>
          <p:nvPr/>
        </p:nvSpPr>
        <p:spPr bwMode="auto">
          <a:xfrm>
            <a:off x="148048" y="1891408"/>
            <a:ext cx="985547"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smtClean="0">
                <a:solidFill>
                  <a:srgbClr val="2B7299"/>
                </a:solidFill>
              </a:rPr>
              <a:t>$ Billions</a:t>
            </a:r>
            <a:endParaRPr lang="de-DE" sz="1400" b="1" dirty="0">
              <a:solidFill>
                <a:srgbClr val="2B7299"/>
              </a:solidFill>
            </a:endParaRPr>
          </a:p>
        </p:txBody>
      </p:sp>
    </p:spTree>
    <p:custDataLst>
      <p:tags r:id="rId1"/>
    </p:custDataLst>
    <p:extLst>
      <p:ext uri="{BB962C8B-B14F-4D97-AF65-F5344CB8AC3E}">
        <p14:creationId xmlns:p14="http://schemas.microsoft.com/office/powerpoint/2010/main" val="1588447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71</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2014E*</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2010-2014.</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a:t>
            </a:r>
            <a:r>
              <a:rPr lang="en-US" sz="1100" dirty="0" smtClean="0">
                <a:solidFill>
                  <a:srgbClr val="000000"/>
                </a:solidFill>
              </a:rPr>
              <a:t>losses </a:t>
            </a:r>
            <a:r>
              <a:rPr lang="en-US" sz="1100" dirty="0">
                <a:solidFill>
                  <a:srgbClr val="000000"/>
                </a:solidFill>
              </a:rPr>
              <a:t>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 </a:t>
            </a:r>
            <a:r>
              <a:rPr lang="en-US" sz="1100" dirty="0">
                <a:solidFill>
                  <a:srgbClr val="000000"/>
                </a:solidFill>
              </a:rPr>
              <a:t>Insurance Information </a:t>
            </a:r>
            <a:r>
              <a:rPr lang="en-US" sz="1100" dirty="0" smtClean="0">
                <a:solidFill>
                  <a:srgbClr val="000000"/>
                </a:solidFill>
              </a:rPr>
              <a:t>Institute (2013-14).</a:t>
            </a:r>
            <a:r>
              <a:rPr lang="en-US" sz="1100" dirty="0">
                <a:solidFill>
                  <a:srgbClr val="000000"/>
                </a:solidFill>
              </a:rPr>
              <a:t>				</a:t>
            </a:r>
          </a:p>
        </p:txBody>
      </p:sp>
      <p:graphicFrame>
        <p:nvGraphicFramePr>
          <p:cNvPr id="32770" name="Object 2"/>
          <p:cNvGraphicFramePr>
            <a:graphicFrameLocks noChangeAspect="1"/>
          </p:cNvGraphicFramePr>
          <p:nvPr>
            <p:extLst>
              <p:ext uri="{D42A27DB-BD31-4B8C-83A1-F6EECF244321}">
                <p14:modId xmlns:p14="http://schemas.microsoft.com/office/powerpoint/2010/main" val="3645114283"/>
              </p:ext>
            </p:extLst>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109009" name="Chart" r:id="rId4" imgW="8572682" imgH="3743166" progId="MSGraph.Chart.8">
                  <p:embed followColorScheme="full"/>
                </p:oleObj>
              </mc:Choice>
              <mc:Fallback>
                <p:oleObj name="Chart" r:id="rId4" imgW="8572682" imgH="3743166"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5.7E*</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661285" y="1120775"/>
            <a:ext cx="2399377" cy="937444"/>
          </a:xfrm>
          <a:prstGeom prst="wedgeRectCallout">
            <a:avLst>
              <a:gd name="adj1" fmla="val 63114"/>
              <a:gd name="adj2" fmla="val 3318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4436246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1990–2016F</a:t>
            </a:r>
            <a:endParaRPr lang="en-US" baseline="30000" dirty="0" smtClean="0"/>
          </a:p>
        </p:txBody>
      </p:sp>
      <p:graphicFrame>
        <p:nvGraphicFramePr>
          <p:cNvPr id="54274" name="Object 3"/>
          <p:cNvGraphicFramePr>
            <a:graphicFrameLocks/>
          </p:cNvGraphicFramePr>
          <p:nvPr>
            <p:extLst>
              <p:ext uri="{D42A27DB-BD31-4B8C-83A1-F6EECF244321}">
                <p14:modId xmlns:p14="http://schemas.microsoft.com/office/powerpoint/2010/main" val="3338865674"/>
              </p:ext>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28110033"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7404100"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Losses but Lower CATs Helped 2013/14.  </a:t>
            </a:r>
            <a:r>
              <a:rPr lang="en-US" b="1" dirty="0">
                <a:solidFill>
                  <a:srgbClr val="FFFFFF"/>
                </a:solidFill>
              </a:rPr>
              <a:t>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1990-2013); Insurance Information </a:t>
            </a:r>
            <a:r>
              <a:rPr lang="en-US" sz="1100" dirty="0"/>
              <a:t>Institute (</a:t>
            </a:r>
            <a:r>
              <a:rPr lang="en-US" sz="1100" dirty="0" smtClean="0"/>
              <a:t>2014E-2016F</a:t>
            </a:r>
            <a:r>
              <a:rPr lang="en-US" sz="1100" dirty="0"/>
              <a:t>).</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72</a:t>
            </a:fld>
            <a:endParaRPr lang="en-US"/>
          </a:p>
        </p:txBody>
      </p:sp>
      <p:sp>
        <p:nvSpPr>
          <p:cNvPr id="8" name="AutoShape 13"/>
          <p:cNvSpPr>
            <a:spLocks noChangeArrowheads="1"/>
          </p:cNvSpPr>
          <p:nvPr/>
        </p:nvSpPr>
        <p:spPr bwMode="blackWhite">
          <a:xfrm>
            <a:off x="4709650" y="2366485"/>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595419" y="2189505"/>
            <a:ext cx="1253613" cy="813764"/>
          </a:xfrm>
          <a:prstGeom prst="wedgeRectCallout">
            <a:avLst>
              <a:gd name="adj1" fmla="val -48632"/>
              <a:gd name="adj2" fmla="val 1079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27880"/>
              <a:gd name="adj2" fmla="val 9361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extLst>
      <p:ext uri="{BB962C8B-B14F-4D97-AF65-F5344CB8AC3E}">
        <p14:creationId xmlns:p14="http://schemas.microsoft.com/office/powerpoint/2010/main" val="18026550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73</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1994–2013</a:t>
            </a:r>
            <a:r>
              <a:rPr lang="en-US" baseline="30000" dirty="0" smtClean="0"/>
              <a:t>1</a:t>
            </a:r>
          </a:p>
        </p:txBody>
      </p:sp>
      <p:graphicFrame>
        <p:nvGraphicFramePr>
          <p:cNvPr id="6151176" name="Object 8"/>
          <p:cNvGraphicFramePr>
            <a:graphicFrameLocks noGrp="1"/>
          </p:cNvGraphicFramePr>
          <p:nvPr>
            <p:ph idx="4294967295"/>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8202046" name="Chart" r:id="rId4" imgW="4486073" imgH="3695728" progId="MSGraph.Chart.8">
                  <p:embed followColorScheme="full"/>
                </p:oleObj>
              </mc:Choice>
              <mc:Fallback>
                <p:oleObj name="Chart" r:id="rId4" imgW="4486073" imgH="3695728"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2013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159.1</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$5.5</a:t>
            </a:r>
            <a:endParaRPr lang="en-US" sz="1400" dirty="0"/>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Events Involving Tornadoes </a:t>
            </a:r>
            <a:r>
              <a:rPr lang="en-US" sz="1400" dirty="0"/>
              <a:t>(2), $</a:t>
            </a:r>
            <a:r>
              <a:rPr lang="en-US" sz="1400" dirty="0" smtClean="0"/>
              <a:t>139.3</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$24.7</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24.8</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18.4</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14.6</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1993-2012 totaled $386.7B, an average of $19.3B per year or $1.6B per month</a:t>
            </a:r>
            <a:endParaRPr lang="en-US" sz="2000" b="1" dirty="0">
              <a:solidFill>
                <a:srgbClr val="FFFFFF"/>
              </a:solidFill>
            </a:endParaRPr>
          </a:p>
        </p:txBody>
      </p:sp>
      <p:sp>
        <p:nvSpPr>
          <p:cNvPr id="23" name="AutoShape 17"/>
          <p:cNvSpPr>
            <a:spLocks noChangeArrowheads="1"/>
          </p:cNvSpPr>
          <p:nvPr/>
        </p:nvSpPr>
        <p:spPr bwMode="blackWhite">
          <a:xfrm>
            <a:off x="114365" y="1338263"/>
            <a:ext cx="1446524" cy="1398127"/>
          </a:xfrm>
          <a:prstGeom prst="wedgeRectCallout">
            <a:avLst>
              <a:gd name="adj1" fmla="val 121519"/>
              <a:gd name="adj2" fmla="val 522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Winter storm losses were much above average in 2014/15 and will push this share up</a:t>
            </a:r>
            <a:endParaRPr lang="en-US" sz="1400" b="1" dirty="0">
              <a:solidFill>
                <a:schemeClr val="bg1"/>
              </a:solidFill>
            </a:endParaRPr>
          </a:p>
        </p:txBody>
      </p:sp>
    </p:spTree>
    <p:extLst>
      <p:ext uri="{BB962C8B-B14F-4D97-AF65-F5344CB8AC3E}">
        <p14:creationId xmlns:p14="http://schemas.microsoft.com/office/powerpoint/2010/main" val="10348614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225679" y="140607"/>
            <a:ext cx="8609510" cy="795370"/>
          </a:xfrm>
        </p:spPr>
        <p:txBody>
          <a:bodyPr/>
          <a:lstStyle/>
          <a:p>
            <a:pPr lvl="0"/>
            <a:r>
              <a:rPr lang="de-DE" dirty="0"/>
              <a:t>Loss events in the </a:t>
            </a:r>
            <a:r>
              <a:rPr lang="de-DE" dirty="0" smtClean="0"/>
              <a:t>US, </a:t>
            </a:r>
            <a:r>
              <a:rPr lang="de-DE" dirty="0"/>
              <a:t>1980 – 2014</a:t>
            </a:r>
            <a:br>
              <a:rPr lang="de-DE" dirty="0"/>
            </a:br>
            <a:r>
              <a:rPr lang="de-DE" sz="2800" dirty="0"/>
              <a:t>I</a:t>
            </a:r>
            <a:r>
              <a:rPr lang="en-US" sz="2400" dirty="0" err="1"/>
              <a:t>nsured</a:t>
            </a:r>
            <a:r>
              <a:rPr lang="en-US" sz="2400" dirty="0"/>
              <a:t> losses due to winter storms*</a:t>
            </a:r>
            <a:endParaRPr lang="de-DE" sz="2400" dirty="0"/>
          </a:p>
        </p:txBody>
      </p:sp>
      <p:grpSp>
        <p:nvGrpSpPr>
          <p:cNvPr id="2" name="Gruppieren 18"/>
          <p:cNvGrpSpPr>
            <a:grpSpLocks/>
          </p:cNvGrpSpPr>
          <p:nvPr/>
        </p:nvGrpSpPr>
        <p:grpSpPr bwMode="auto">
          <a:xfrm>
            <a:off x="7674874" y="4851852"/>
            <a:ext cx="1443959" cy="443615"/>
            <a:chOff x="1766024" y="5531358"/>
            <a:chExt cx="1047417" cy="445099"/>
          </a:xfrm>
        </p:grpSpPr>
        <p:sp>
          <p:nvSpPr>
            <p:cNvPr id="23" name="Textfeld 26"/>
            <p:cNvSpPr txBox="1">
              <a:spLocks noChangeArrowheads="1"/>
            </p:cNvSpPr>
            <p:nvPr/>
          </p:nvSpPr>
          <p:spPr bwMode="auto">
            <a:xfrm>
              <a:off x="1867865" y="5531358"/>
              <a:ext cx="945576" cy="401449"/>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2014 values)**  </a:t>
              </a:r>
            </a:p>
          </p:txBody>
        </p:sp>
        <p:sp>
          <p:nvSpPr>
            <p:cNvPr id="25" name="Rechteck 31"/>
            <p:cNvSpPr>
              <a:spLocks noChangeArrowheads="1"/>
            </p:cNvSpPr>
            <p:nvPr/>
          </p:nvSpPr>
          <p:spPr bwMode="auto">
            <a:xfrm>
              <a:off x="1766024" y="5605889"/>
              <a:ext cx="78341" cy="370568"/>
            </a:xfrm>
            <a:prstGeom prst="rect">
              <a:avLst/>
            </a:prstGeom>
            <a:solidFill>
              <a:srgbClr val="00B0F0"/>
            </a:solidFill>
            <a:ln w="9525" algn="ctr">
              <a:solidFill>
                <a:srgbClr val="4D4E53"/>
              </a:solidFill>
              <a:round/>
              <a:headEnd/>
              <a:tailEnd/>
            </a:ln>
          </p:spPr>
          <p:txBody>
            <a:bodyPr>
              <a:spAutoFit/>
            </a:bodyPr>
            <a:lstStyle/>
            <a:p>
              <a:pPr marL="266687" indent="-265100"/>
              <a:endParaRPr lang="de-DE" dirty="0"/>
            </a:p>
          </p:txBody>
        </p:sp>
      </p:grpSp>
      <p:sp>
        <p:nvSpPr>
          <p:cNvPr id="12" name="Textfeld 11"/>
          <p:cNvSpPr txBox="1"/>
          <p:nvPr/>
        </p:nvSpPr>
        <p:spPr>
          <a:xfrm>
            <a:off x="7228812" y="6095540"/>
            <a:ext cx="1455720" cy="507827"/>
          </a:xfrm>
          <a:prstGeom prst="rect">
            <a:avLst/>
          </a:prstGeom>
          <a:noFill/>
          <a:effectLst/>
        </p:spPr>
        <p:txBody>
          <a:bodyPr wrap="square" lIns="91436" tIns="45718" rIns="91436" bIns="45718" rtlCol="0">
            <a:spAutoFit/>
          </a:bodyPr>
          <a:lstStyle/>
          <a:p>
            <a:r>
              <a:rPr lang="de-DE" sz="900" b="1" dirty="0"/>
              <a:t>**</a:t>
            </a:r>
            <a:r>
              <a:rPr lang="de-DE" sz="900" b="1" dirty="0" err="1"/>
              <a:t>Losses</a:t>
            </a:r>
            <a:r>
              <a:rPr lang="de-DE" sz="900" b="1" dirty="0"/>
              <a:t> </a:t>
            </a:r>
            <a:r>
              <a:rPr lang="de-DE" sz="900" b="1" dirty="0" err="1"/>
              <a:t>adjusted</a:t>
            </a:r>
            <a:r>
              <a:rPr lang="de-DE" sz="900" b="1" dirty="0"/>
              <a:t> </a:t>
            </a:r>
            <a:r>
              <a:rPr lang="de-DE" sz="900" b="1" dirty="0" err="1"/>
              <a:t>to</a:t>
            </a:r>
            <a:r>
              <a:rPr lang="de-DE" sz="900" b="1" dirty="0"/>
              <a:t> </a:t>
            </a:r>
            <a:r>
              <a:rPr lang="de-DE" sz="900" b="1" dirty="0" err="1"/>
              <a:t>inflation</a:t>
            </a:r>
            <a:r>
              <a:rPr lang="de-DE" sz="900" b="1" dirty="0"/>
              <a:t> </a:t>
            </a:r>
            <a:r>
              <a:rPr lang="de-DE" sz="900" b="1" dirty="0" err="1"/>
              <a:t>based</a:t>
            </a:r>
            <a:r>
              <a:rPr lang="de-DE" sz="900" b="1" dirty="0"/>
              <a:t> on </a:t>
            </a:r>
            <a:r>
              <a:rPr lang="de-DE" sz="900" b="1" dirty="0" err="1"/>
              <a:t>country</a:t>
            </a:r>
            <a:r>
              <a:rPr lang="de-DE" sz="900" b="1" dirty="0"/>
              <a:t> CPI</a:t>
            </a:r>
            <a:endParaRPr lang="en-US" sz="900" b="1" dirty="0" err="1"/>
          </a:p>
        </p:txBody>
      </p:sp>
      <p:sp>
        <p:nvSpPr>
          <p:cNvPr id="16" name="Rechteck 15"/>
          <p:cNvSpPr/>
          <p:nvPr/>
        </p:nvSpPr>
        <p:spPr>
          <a:xfrm>
            <a:off x="7728874" y="5549534"/>
            <a:ext cx="180000"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de-DE"/>
          </a:p>
        </p:txBody>
      </p:sp>
      <p:sp>
        <p:nvSpPr>
          <p:cNvPr id="17" name="Textfeld 16"/>
          <p:cNvSpPr txBox="1"/>
          <p:nvPr/>
        </p:nvSpPr>
        <p:spPr bwMode="auto">
          <a:xfrm>
            <a:off x="7923650" y="5449286"/>
            <a:ext cx="914025" cy="246217"/>
          </a:xfrm>
          <a:prstGeom prst="rect">
            <a:avLst/>
          </a:prstGeom>
          <a:noFill/>
          <a:ln w="9525">
            <a:noFill/>
            <a:miter lim="800000"/>
            <a:headEnd/>
            <a:tailEnd/>
          </a:ln>
        </p:spPr>
        <p:txBody>
          <a:bodyPr wrap="none" lIns="91436" tIns="45718" rIns="91436" bIns="45718" rtlCol="0">
            <a:spAutoFit/>
          </a:bodyPr>
          <a:lstStyle/>
          <a:p>
            <a:pPr algn="just" eaLnBrk="0" hangingPunct="0">
              <a:buClr>
                <a:srgbClr val="FF3300"/>
              </a:buClr>
            </a:pPr>
            <a:r>
              <a:rPr lang="de-DE" sz="1000" b="1" dirty="0"/>
              <a:t>5 </a:t>
            </a:r>
            <a:r>
              <a:rPr lang="de-DE" sz="1000" b="1" dirty="0" err="1"/>
              <a:t>year</a:t>
            </a:r>
            <a:r>
              <a:rPr lang="de-DE" sz="1000" b="1" dirty="0"/>
              <a:t> </a:t>
            </a:r>
            <a:r>
              <a:rPr lang="de-DE" sz="1000" b="1" dirty="0" err="1"/>
              <a:t>Mean</a:t>
            </a:r>
            <a:endParaRPr lang="de-DE" sz="1000" b="1" dirty="0"/>
          </a:p>
        </p:txBody>
      </p:sp>
      <p:sp>
        <p:nvSpPr>
          <p:cNvPr id="14" name="Textfeld 13"/>
          <p:cNvSpPr txBox="1">
            <a:spLocks noChangeArrowheads="1"/>
          </p:cNvSpPr>
          <p:nvPr/>
        </p:nvSpPr>
        <p:spPr bwMode="auto">
          <a:xfrm>
            <a:off x="5389458" y="6003207"/>
            <a:ext cx="1777594" cy="707882"/>
          </a:xfrm>
          <a:prstGeom prst="rect">
            <a:avLst/>
          </a:prstGeom>
          <a:noFill/>
          <a:ln w="9525">
            <a:noFill/>
            <a:miter lim="800000"/>
            <a:headEnd/>
            <a:tailEnd/>
          </a:ln>
        </p:spPr>
        <p:txBody>
          <a:bodyPr wrap="square" lIns="91436" tIns="45718" rIns="91436" bIns="45718">
            <a:spAutoFit/>
          </a:bodyPr>
          <a:lstStyle/>
          <a:p>
            <a:r>
              <a:rPr lang="de-DE" sz="1000" b="1" dirty="0"/>
              <a:t>*Winter </a:t>
            </a:r>
            <a:r>
              <a:rPr lang="de-DE" sz="1000" b="1" dirty="0" err="1"/>
              <a:t>storms</a:t>
            </a:r>
            <a:r>
              <a:rPr lang="de-DE" sz="1000" b="1" dirty="0"/>
              <a:t> </a:t>
            </a:r>
            <a:r>
              <a:rPr lang="de-DE" sz="1000" b="1" dirty="0" err="1"/>
              <a:t>include</a:t>
            </a:r>
            <a:r>
              <a:rPr lang="de-DE" sz="1000" b="1" dirty="0"/>
              <a:t> winter </a:t>
            </a:r>
            <a:r>
              <a:rPr lang="de-DE" sz="1000" b="1" dirty="0" err="1"/>
              <a:t>damage</a:t>
            </a:r>
            <a:r>
              <a:rPr lang="de-DE" sz="1000" b="1" dirty="0"/>
              <a:t>, </a:t>
            </a:r>
            <a:r>
              <a:rPr lang="de-DE" sz="1000" b="1" dirty="0" err="1"/>
              <a:t>blizzard</a:t>
            </a:r>
            <a:r>
              <a:rPr lang="de-DE" sz="1000" b="1" dirty="0"/>
              <a:t>, </a:t>
            </a:r>
            <a:r>
              <a:rPr lang="de-DE" sz="1000" b="1" dirty="0" err="1"/>
              <a:t>snow</a:t>
            </a:r>
            <a:r>
              <a:rPr lang="de-DE" sz="1000" b="1" dirty="0"/>
              <a:t> </a:t>
            </a:r>
            <a:r>
              <a:rPr lang="de-DE" sz="1000" b="1" dirty="0" err="1"/>
              <a:t>storm</a:t>
            </a:r>
            <a:r>
              <a:rPr lang="de-DE" sz="1000" b="1" dirty="0"/>
              <a:t> </a:t>
            </a:r>
            <a:r>
              <a:rPr lang="de-DE" sz="1000" b="1" dirty="0" err="1"/>
              <a:t>and</a:t>
            </a:r>
            <a:r>
              <a:rPr lang="de-DE" sz="1000" b="1" dirty="0"/>
              <a:t> </a:t>
            </a:r>
            <a:r>
              <a:rPr lang="de-DE" sz="1000" b="1" dirty="0" err="1"/>
              <a:t>cold</a:t>
            </a:r>
            <a:r>
              <a:rPr lang="de-DE" sz="1000" b="1" dirty="0"/>
              <a:t> </a:t>
            </a:r>
            <a:r>
              <a:rPr lang="de-DE" sz="1000" b="1" dirty="0" err="1"/>
              <a:t>wave</a:t>
            </a:r>
            <a:endParaRPr lang="de-DE" sz="1000" b="1" dirty="0"/>
          </a:p>
        </p:txBody>
      </p:sp>
      <p:sp>
        <p:nvSpPr>
          <p:cNvPr id="18" name="Text Box 17"/>
          <p:cNvSpPr txBox="1">
            <a:spLocks noChangeArrowheads="1"/>
          </p:cNvSpPr>
          <p:nvPr/>
        </p:nvSpPr>
        <p:spPr bwMode="auto">
          <a:xfrm>
            <a:off x="367206" y="1171336"/>
            <a:ext cx="8467983" cy="646327"/>
          </a:xfrm>
          <a:prstGeom prst="rect">
            <a:avLst/>
          </a:prstGeom>
          <a:solidFill>
            <a:srgbClr val="225A7A"/>
          </a:solidFill>
          <a:ln w="9525" algn="ctr">
            <a:noFill/>
            <a:miter lim="800000"/>
            <a:headEnd/>
            <a:tailEnd/>
          </a:ln>
          <a:effectLst/>
        </p:spPr>
        <p:txBody>
          <a:bodyPr wrap="square" lIns="91436" tIns="45718" rIns="91436" bIns="45718">
            <a:spAutoFit/>
          </a:bodyPr>
          <a:lstStyle/>
          <a:p>
            <a:pPr algn="ctr">
              <a:defRPr/>
            </a:pPr>
            <a:r>
              <a:rPr lang="en-US" b="1" dirty="0">
                <a:solidFill>
                  <a:schemeClr val="bg1"/>
                </a:solidFill>
              </a:rPr>
              <a:t>Overall losses </a:t>
            </a:r>
            <a:r>
              <a:rPr lang="en-US" b="1" dirty="0" smtClean="0">
                <a:solidFill>
                  <a:schemeClr val="bg1"/>
                </a:solidFill>
              </a:rPr>
              <a:t>in 2014 totaled $3.7B; </a:t>
            </a:r>
            <a:r>
              <a:rPr lang="en-US" b="1" dirty="0">
                <a:solidFill>
                  <a:schemeClr val="bg1"/>
                </a:solidFill>
              </a:rPr>
              <a:t>Insured losses totaled </a:t>
            </a:r>
            <a:r>
              <a:rPr lang="en-US" b="1" dirty="0" smtClean="0">
                <a:solidFill>
                  <a:schemeClr val="bg1"/>
                </a:solidFill>
              </a:rPr>
              <a:t>$ 2.4B</a:t>
            </a:r>
          </a:p>
          <a:p>
            <a:pPr algn="ctr">
              <a:defRPr/>
            </a:pPr>
            <a:r>
              <a:rPr lang="en-US" b="1" i="1" dirty="0" smtClean="0">
                <a:solidFill>
                  <a:srgbClr val="FF0000"/>
                </a:solidFill>
              </a:rPr>
              <a:t>Preliminary figures for 2015 suggest $2.3B in insured winter storm losses</a:t>
            </a:r>
            <a:r>
              <a:rPr lang="en-US" b="1" dirty="0" smtClean="0">
                <a:solidFill>
                  <a:srgbClr val="FF0000"/>
                </a:solidFill>
              </a:rPr>
              <a:t>.</a:t>
            </a:r>
            <a:endParaRPr lang="en-US" b="1" dirty="0">
              <a:solidFill>
                <a:srgbClr val="FF0000"/>
              </a:solidFill>
            </a:endParaRPr>
          </a:p>
        </p:txBody>
      </p:sp>
      <p:sp>
        <p:nvSpPr>
          <p:cNvPr id="15" name="TextBox 14"/>
          <p:cNvSpPr txBox="1"/>
          <p:nvPr/>
        </p:nvSpPr>
        <p:spPr>
          <a:xfrm>
            <a:off x="8433033" y="6464868"/>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74</a:t>
            </a:fld>
            <a:endParaRPr lang="en-US" sz="1000" dirty="0">
              <a:solidFill>
                <a:schemeClr val="accent4">
                  <a:lumMod val="75000"/>
                </a:schemeClr>
              </a:solidFill>
            </a:endParaRPr>
          </a:p>
        </p:txBody>
      </p:sp>
      <p:pic>
        <p:nvPicPr>
          <p:cNvPr id="3" name="Picture 2"/>
          <p:cNvPicPr>
            <a:picLocks noChangeAspect="1" noChangeArrowheads="1"/>
          </p:cNvPicPr>
          <p:nvPr/>
        </p:nvPicPr>
        <p:blipFill>
          <a:blip r:embed="rId4" cstate="screen"/>
          <a:srcRect/>
          <a:stretch>
            <a:fillRect/>
          </a:stretch>
        </p:blipFill>
        <p:spPr bwMode="auto">
          <a:xfrm>
            <a:off x="0" y="2218388"/>
            <a:ext cx="7503326" cy="3764045"/>
          </a:xfrm>
          <a:prstGeom prst="rect">
            <a:avLst/>
          </a:prstGeom>
          <a:noFill/>
          <a:ln w="9525">
            <a:noFill/>
            <a:miter lim="800000"/>
            <a:headEnd/>
            <a:tailEnd/>
          </a:ln>
          <a:effectLst/>
        </p:spPr>
      </p:pic>
      <p:sp>
        <p:nvSpPr>
          <p:cNvPr id="22" name="Text Box 49"/>
          <p:cNvSpPr txBox="1">
            <a:spLocks noChangeArrowheads="1"/>
          </p:cNvSpPr>
          <p:nvPr/>
        </p:nvSpPr>
        <p:spPr bwMode="auto">
          <a:xfrm>
            <a:off x="336243" y="6464868"/>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rPr>
              <a:t>Source: Property Claim Services, MR </a:t>
            </a:r>
            <a:r>
              <a:rPr lang="en-US" sz="900" dirty="0" err="1">
                <a:solidFill>
                  <a:schemeClr val="accent4">
                    <a:lumMod val="75000"/>
                  </a:schemeClr>
                </a:solidFill>
              </a:rPr>
              <a:t>NatCatSERVICE</a:t>
            </a:r>
            <a:r>
              <a:rPr lang="en-US" sz="900" dirty="0">
                <a:solidFill>
                  <a:schemeClr val="accent4">
                    <a:lumMod val="75000"/>
                  </a:schemeClr>
                </a:solidFill>
              </a:rPr>
              <a:t>.</a:t>
            </a:r>
          </a:p>
        </p:txBody>
      </p:sp>
      <p:sp>
        <p:nvSpPr>
          <p:cNvPr id="24" name="Textfeld 9"/>
          <p:cNvSpPr txBox="1"/>
          <p:nvPr/>
        </p:nvSpPr>
        <p:spPr bwMode="auto">
          <a:xfrm>
            <a:off x="0" y="1869214"/>
            <a:ext cx="985547"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smtClean="0">
                <a:solidFill>
                  <a:srgbClr val="2B7299"/>
                </a:solidFill>
              </a:rPr>
              <a:t>$ Billions</a:t>
            </a:r>
            <a:endParaRPr lang="de-DE" sz="1400" b="1" dirty="0">
              <a:solidFill>
                <a:srgbClr val="2B7299"/>
              </a:solidFill>
            </a:endParaRPr>
          </a:p>
        </p:txBody>
      </p:sp>
    </p:spTree>
    <p:custDataLst>
      <p:tags r:id="rId1"/>
    </p:custDataLst>
    <p:extLst>
      <p:ext uri="{BB962C8B-B14F-4D97-AF65-F5344CB8AC3E}">
        <p14:creationId xmlns:p14="http://schemas.microsoft.com/office/powerpoint/2010/main" val="14040388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75</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113103" name="Chart" r:id="rId4" imgW="8420114" imgH="3371773" progId="MSGraph.Chart.8">
                  <p:embed followColorScheme="full"/>
                </p:oleObj>
              </mc:Choice>
              <mc:Fallback>
                <p:oleObj name="Chart" r:id="rId4" imgW="8420114" imgH="3371773"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err="1" smtClean="0">
                <a:solidFill>
                  <a:srgbClr val="FFFFFF"/>
                </a:solidFill>
              </a:rPr>
              <a:t>Superstorm</a:t>
            </a:r>
            <a:r>
              <a:rPr lang="en-US" sz="2400" b="1" dirty="0" smtClean="0">
                <a:solidFill>
                  <a:srgbClr val="FFFFFF"/>
                </a:solidFill>
              </a:rPr>
              <a:t> Sandy in 2012 was the last mega-CAT to hit the US</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2013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17516672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
          <p:cNvGraphicFramePr>
            <a:graphicFrameLocks/>
          </p:cNvGraphicFramePr>
          <p:nvPr>
            <p:extLst>
              <p:ext uri="{D42A27DB-BD31-4B8C-83A1-F6EECF244321}">
                <p14:modId xmlns:p14="http://schemas.microsoft.com/office/powerpoint/2010/main" val="1214554190"/>
              </p:ext>
            </p:extLst>
          </p:nvPr>
        </p:nvGraphicFramePr>
        <p:xfrm>
          <a:off x="230186" y="1962151"/>
          <a:ext cx="8651876" cy="3746498"/>
        </p:xfrm>
        <a:graphic>
          <a:graphicData uri="http://schemas.openxmlformats.org/drawingml/2006/table">
            <a:tbl>
              <a:tblPr>
                <a:effectLst/>
              </a:tblPr>
              <a:tblGrid>
                <a:gridCol w="1970863"/>
                <a:gridCol w="1334125"/>
                <a:gridCol w="1334125"/>
                <a:gridCol w="1971120"/>
                <a:gridCol w="2041643"/>
              </a:tblGrid>
              <a:tr h="5043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0" dirty="0" smtClean="0">
                          <a:solidFill>
                            <a:srgbClr val="FFFFFF"/>
                          </a:solidFill>
                          <a:latin typeface="Arial" charset="0"/>
                        </a:rPr>
                        <a:t>As of January, 2015</a:t>
                      </a:r>
                      <a:endParaRPr lang="en-US" sz="1200" b="0"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r>
              <a:tr h="48850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Severe</a:t>
                      </a:r>
                      <a:br>
                        <a:rPr kumimoji="0" lang="en-US" sz="1200" b="0" i="0" u="none" strike="noStrike" cap="none" normalizeH="0" baseline="0" dirty="0" smtClean="0">
                          <a:ln>
                            <a:noFill/>
                          </a:ln>
                          <a:solidFill>
                            <a:schemeClr val="tx1"/>
                          </a:solidFill>
                          <a:effectLst/>
                          <a:latin typeface="Arial" charset="0"/>
                        </a:rPr>
                      </a:br>
                      <a:r>
                        <a:rPr kumimoji="0" lang="en-US" sz="1200" b="0" i="0"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62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98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17,000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kern="1200" cap="none" normalizeH="0" baseline="0" dirty="0" smtClean="0">
                          <a:ln>
                            <a:noFill/>
                          </a:ln>
                          <a:solidFill>
                            <a:schemeClr val="tx1"/>
                          </a:solidFill>
                          <a:effectLst/>
                          <a:latin typeface="Arial" charset="0"/>
                          <a:ea typeface="+mn-ea"/>
                          <a:cs typeface="+mn-cs"/>
                        </a:rPr>
                        <a:t>12,300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8049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Winter Storm, winter damage, cold wave, snow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115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3,700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2,300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r>
              <a:tr h="48850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Flood, flash flood, storm surge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1,800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500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8850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Earthquake &amp; Geophysical, landslides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45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750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150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28301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95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Minor market losses</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3006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1,700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Minor market losses</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28301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266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25,000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15,300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5" name="TextBox 4"/>
          <p:cNvSpPr txBox="1"/>
          <p:nvPr/>
        </p:nvSpPr>
        <p:spPr>
          <a:xfrm>
            <a:off x="8357508" y="630554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76</a:t>
            </a:fld>
            <a:endParaRPr lang="en-US" sz="1000" dirty="0">
              <a:solidFill>
                <a:schemeClr val="accent4">
                  <a:lumMod val="75000"/>
                </a:schemeClr>
              </a:solidFill>
            </a:endParaRPr>
          </a:p>
        </p:txBody>
      </p:sp>
      <p:sp>
        <p:nvSpPr>
          <p:cNvPr id="9" name="Title 8"/>
          <p:cNvSpPr>
            <a:spLocks noGrp="1"/>
          </p:cNvSpPr>
          <p:nvPr>
            <p:ph type="title"/>
          </p:nvPr>
        </p:nvSpPr>
        <p:spPr>
          <a:xfrm>
            <a:off x="156297" y="221095"/>
            <a:ext cx="6840000" cy="540000"/>
          </a:xfrm>
        </p:spPr>
        <p:txBody>
          <a:bodyPr/>
          <a:lstStyle/>
          <a:p>
            <a:pPr lvl="0"/>
            <a:r>
              <a:rPr lang="en-US" sz="2800" kern="1200" dirty="0">
                <a:latin typeface="Arial"/>
                <a:ea typeface="Arial Unicode MS"/>
                <a:cs typeface="Arial"/>
              </a:rPr>
              <a:t>Natural </a:t>
            </a:r>
            <a:r>
              <a:rPr lang="en-US" sz="2800" kern="1200" dirty="0" smtClean="0">
                <a:latin typeface="Arial"/>
                <a:ea typeface="Arial Unicode MS"/>
                <a:cs typeface="Arial"/>
              </a:rPr>
              <a:t>Disaster Losses </a:t>
            </a:r>
            <a:r>
              <a:rPr lang="en-US" sz="2800" kern="1200" dirty="0">
                <a:latin typeface="Arial"/>
                <a:ea typeface="Arial Unicode MS"/>
                <a:cs typeface="Arial"/>
              </a:rPr>
              <a:t>in the </a:t>
            </a:r>
            <a:r>
              <a:rPr lang="en-US" sz="2800" kern="1200" dirty="0" smtClean="0">
                <a:latin typeface="Arial"/>
                <a:ea typeface="Arial Unicode MS"/>
                <a:cs typeface="Arial"/>
              </a:rPr>
              <a:t>US, </a:t>
            </a:r>
            <a:r>
              <a:rPr lang="en-US" sz="2800" kern="1200" dirty="0">
                <a:latin typeface="Arial"/>
                <a:ea typeface="Arial Unicode MS"/>
                <a:cs typeface="Arial"/>
              </a:rPr>
              <a:t>2014</a:t>
            </a:r>
            <a:r>
              <a:rPr lang="en-US" sz="2800" kern="1200" dirty="0">
                <a:solidFill>
                  <a:srgbClr val="FF00FF"/>
                </a:solidFill>
                <a:latin typeface="Arial"/>
                <a:ea typeface="Arial Unicode MS"/>
                <a:cs typeface="Arial"/>
              </a:rPr>
              <a:t/>
            </a:r>
            <a:br>
              <a:rPr lang="en-US" sz="2800" kern="1200" dirty="0">
                <a:solidFill>
                  <a:srgbClr val="FF00FF"/>
                </a:solidFill>
                <a:latin typeface="Arial"/>
                <a:ea typeface="Arial Unicode MS"/>
                <a:cs typeface="Arial"/>
              </a:rPr>
            </a:br>
            <a:r>
              <a:rPr lang="en-US" sz="2000" dirty="0"/>
              <a:t>Based on perils </a:t>
            </a:r>
            <a:endParaRPr lang="en-US" sz="3600" dirty="0" smtClean="0"/>
          </a:p>
        </p:txBody>
      </p:sp>
      <p:sp>
        <p:nvSpPr>
          <p:cNvPr id="8" name="TextBox 7"/>
          <p:cNvSpPr txBox="1"/>
          <p:nvPr/>
        </p:nvSpPr>
        <p:spPr bwMode="auto">
          <a:xfrm>
            <a:off x="4682067" y="857251"/>
            <a:ext cx="2802466" cy="207749"/>
          </a:xfrm>
          <a:prstGeom prst="rect">
            <a:avLst/>
          </a:prstGeom>
          <a:noFill/>
          <a:ln w="9525">
            <a:noFill/>
            <a:miter lim="800000"/>
            <a:headEnd/>
            <a:tailEnd/>
          </a:ln>
        </p:spPr>
        <p:txBody>
          <a:bodyPr wrap="square" rtlCol="0">
            <a:spAutoFit/>
          </a:bodyPr>
          <a:lstStyle/>
          <a:p>
            <a:pPr algn="just" eaLnBrk="0" hangingPunct="0">
              <a:buClr>
                <a:srgbClr val="FF3300"/>
              </a:buClr>
            </a:pPr>
            <a:endParaRPr lang="en-US" sz="750" dirty="0">
              <a:solidFill>
                <a:schemeClr val="tx2"/>
              </a:solidFill>
            </a:endParaRPr>
          </a:p>
        </p:txBody>
      </p:sp>
      <p:sp>
        <p:nvSpPr>
          <p:cNvPr id="10" name="Rectangle 4"/>
          <p:cNvSpPr>
            <a:spLocks noChangeArrowheads="1"/>
          </p:cNvSpPr>
          <p:nvPr/>
        </p:nvSpPr>
        <p:spPr bwMode="auto">
          <a:xfrm>
            <a:off x="-230909" y="6245525"/>
            <a:ext cx="8214852" cy="61247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Munich Re.</a:t>
            </a:r>
            <a:endParaRPr lang="en-US" sz="1100" dirty="0">
              <a:solidFill>
                <a:srgbClr val="000000"/>
              </a:solidFill>
              <a:latin typeface="Arial" charset="0"/>
              <a:cs typeface="Arial" charset="0"/>
            </a:endParaRPr>
          </a:p>
        </p:txBody>
      </p:sp>
    </p:spTree>
    <p:custDataLst>
      <p:tags r:id="rId1"/>
    </p:custDataLst>
    <p:extLst>
      <p:ext uri="{BB962C8B-B14F-4D97-AF65-F5344CB8AC3E}">
        <p14:creationId xmlns:p14="http://schemas.microsoft.com/office/powerpoint/2010/main" val="2694540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7352"/>
            <a:ext cx="8609510" cy="795370"/>
          </a:xfrm>
        </p:spPr>
        <p:txBody>
          <a:bodyPr/>
          <a:lstStyle/>
          <a:p>
            <a:pPr lvl="0"/>
            <a:r>
              <a:rPr lang="en-US" dirty="0">
                <a:ea typeface="Arial"/>
                <a:cs typeface="Times New Roman"/>
              </a:rPr>
              <a:t>Convective </a:t>
            </a:r>
            <a:r>
              <a:rPr lang="en-US" dirty="0" smtClean="0">
                <a:ea typeface="Arial"/>
                <a:cs typeface="Times New Roman"/>
              </a:rPr>
              <a:t>Loss Events </a:t>
            </a:r>
            <a:r>
              <a:rPr lang="en-US" dirty="0"/>
              <a:t>in the US</a:t>
            </a:r>
            <a:r>
              <a:rPr lang="de-DE" dirty="0">
                <a:solidFill>
                  <a:srgbClr val="FF00FF"/>
                </a:solidFill>
              </a:rPr>
              <a:t/>
            </a:r>
            <a:br>
              <a:rPr lang="de-DE" dirty="0">
                <a:solidFill>
                  <a:srgbClr val="FF00FF"/>
                </a:solidFill>
              </a:rPr>
            </a:br>
            <a:r>
              <a:rPr lang="de-DE" dirty="0"/>
              <a:t>O</a:t>
            </a:r>
            <a:r>
              <a:rPr lang="en-US" dirty="0" err="1"/>
              <a:t>verall</a:t>
            </a:r>
            <a:r>
              <a:rPr lang="en-US" dirty="0"/>
              <a:t> and insured </a:t>
            </a:r>
            <a:r>
              <a:rPr lang="en-US" dirty="0" smtClean="0"/>
              <a:t>losses, </a:t>
            </a:r>
            <a:r>
              <a:rPr lang="en-US" dirty="0"/>
              <a:t>1980 – 2014</a:t>
            </a:r>
            <a:endParaRPr lang="de-DE" dirty="0">
              <a:solidFill>
                <a:srgbClr val="4D4E53"/>
              </a:solidFill>
            </a:endParaRPr>
          </a:p>
        </p:txBody>
      </p:sp>
      <p:sp>
        <p:nvSpPr>
          <p:cNvPr id="14" name="TextBox 13"/>
          <p:cNvSpPr txBox="1"/>
          <p:nvPr/>
        </p:nvSpPr>
        <p:spPr>
          <a:xfrm>
            <a:off x="8364786" y="635465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77</a:t>
            </a:fld>
            <a:endParaRPr lang="en-US" sz="1000" dirty="0">
              <a:solidFill>
                <a:schemeClr val="accent4">
                  <a:lumMod val="75000"/>
                </a:schemeClr>
              </a:solidFill>
            </a:endParaRPr>
          </a:p>
        </p:txBody>
      </p:sp>
      <p:sp>
        <p:nvSpPr>
          <p:cNvPr id="44" name="Textfeld 9"/>
          <p:cNvSpPr txBox="1"/>
          <p:nvPr/>
        </p:nvSpPr>
        <p:spPr bwMode="auto">
          <a:xfrm>
            <a:off x="205030" y="1541657"/>
            <a:ext cx="1243011"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smtClean="0">
                <a:solidFill>
                  <a:srgbClr val="2B7299"/>
                </a:solidFill>
              </a:rPr>
              <a:t>$ Billions</a:t>
            </a:r>
            <a:endParaRPr lang="de-DE" sz="1600" b="1" dirty="0">
              <a:solidFill>
                <a:srgbClr val="2B7299"/>
              </a:solidFill>
            </a:endParaRPr>
          </a:p>
        </p:txBody>
      </p:sp>
      <p:sp>
        <p:nvSpPr>
          <p:cNvPr id="46" name="Text Box 34"/>
          <p:cNvSpPr txBox="1">
            <a:spLocks noChangeArrowheads="1"/>
          </p:cNvSpPr>
          <p:nvPr/>
        </p:nvSpPr>
        <p:spPr bwMode="auto">
          <a:xfrm>
            <a:off x="6474050" y="6167768"/>
            <a:ext cx="2102541" cy="553994"/>
          </a:xfrm>
          <a:prstGeom prst="rect">
            <a:avLst/>
          </a:prstGeom>
          <a:noFill/>
          <a:ln w="9525">
            <a:noFill/>
            <a:miter lim="800000"/>
            <a:headEnd/>
            <a:tailEnd/>
          </a:ln>
        </p:spPr>
        <p:txBody>
          <a:bodyPr wrap="square" lIns="91436" tIns="45718" rIns="91436" bIns="45718">
            <a:spAutoFit/>
          </a:bodyPr>
          <a:lstStyle/>
          <a:p>
            <a:pPr>
              <a:lnSpc>
                <a:spcPct val="100000"/>
              </a:lnSpc>
            </a:pPr>
            <a:r>
              <a:rPr lang="en-GB" sz="1000" b="1" dirty="0"/>
              <a:t>Analysis contains: </a:t>
            </a:r>
          </a:p>
          <a:p>
            <a:pPr>
              <a:lnSpc>
                <a:spcPct val="100000"/>
              </a:lnSpc>
            </a:pPr>
            <a:r>
              <a:rPr lang="en-GB" sz="1000" dirty="0"/>
              <a:t>severe storm, tornado, hail, flash flood and lightning</a:t>
            </a:r>
          </a:p>
        </p:txBody>
      </p:sp>
      <p:pic>
        <p:nvPicPr>
          <p:cNvPr id="19457" name="Picture 1"/>
          <p:cNvPicPr>
            <a:picLocks noChangeAspect="1" noChangeArrowheads="1"/>
          </p:cNvPicPr>
          <p:nvPr/>
        </p:nvPicPr>
        <p:blipFill>
          <a:blip r:embed="rId4" cstate="screen"/>
          <a:srcRect/>
          <a:stretch>
            <a:fillRect/>
          </a:stretch>
        </p:blipFill>
        <p:spPr bwMode="auto">
          <a:xfrm>
            <a:off x="82537" y="2075940"/>
            <a:ext cx="8249583" cy="4138405"/>
          </a:xfrm>
          <a:prstGeom prst="rect">
            <a:avLst/>
          </a:prstGeom>
          <a:noFill/>
          <a:ln w="9525">
            <a:noFill/>
            <a:miter lim="800000"/>
            <a:headEnd/>
            <a:tailEnd/>
          </a:ln>
          <a:effectLst/>
        </p:spPr>
      </p:pic>
      <p:sp>
        <p:nvSpPr>
          <p:cNvPr id="15" name="Textfeld 11"/>
          <p:cNvSpPr txBox="1"/>
          <p:nvPr/>
        </p:nvSpPr>
        <p:spPr>
          <a:xfrm>
            <a:off x="148048" y="6255573"/>
            <a:ext cx="2657329" cy="230828"/>
          </a:xfrm>
          <a:prstGeom prst="rect">
            <a:avLst/>
          </a:prstGeom>
          <a:noFill/>
          <a:effectLst/>
        </p:spPr>
        <p:txBody>
          <a:bodyPr wrap="square" lIns="91436" tIns="45718" rIns="91436" bIns="45718" rtlCol="0">
            <a:spAutoFit/>
          </a:bodyPr>
          <a:lstStyle/>
          <a:p>
            <a:r>
              <a:rPr lang="de-DE" sz="900" dirty="0"/>
              <a:t>*Losses adjusted to inflation based on </a:t>
            </a:r>
            <a:r>
              <a:rPr lang="de-DE" sz="900" dirty="0" smtClean="0"/>
              <a:t>CPI</a:t>
            </a:r>
            <a:endParaRPr lang="en-US" sz="900" dirty="0" err="1"/>
          </a:p>
        </p:txBody>
      </p:sp>
      <p:sp>
        <p:nvSpPr>
          <p:cNvPr id="22" name="Text Box 49"/>
          <p:cNvSpPr txBox="1">
            <a:spLocks noChangeArrowheads="1"/>
          </p:cNvSpPr>
          <p:nvPr/>
        </p:nvSpPr>
        <p:spPr bwMode="auto">
          <a:xfrm>
            <a:off x="205030" y="6539318"/>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grpSp>
        <p:nvGrpSpPr>
          <p:cNvPr id="23" name="Gruppieren 18"/>
          <p:cNvGrpSpPr>
            <a:grpSpLocks/>
          </p:cNvGrpSpPr>
          <p:nvPr/>
        </p:nvGrpSpPr>
        <p:grpSpPr bwMode="auto">
          <a:xfrm>
            <a:off x="6757995" y="1180123"/>
            <a:ext cx="1394267" cy="920325"/>
            <a:chOff x="1766028" y="5053062"/>
            <a:chExt cx="1011375" cy="923407"/>
          </a:xfrm>
        </p:grpSpPr>
        <p:sp>
          <p:nvSpPr>
            <p:cNvPr id="24" name="Textfeld 25"/>
            <p:cNvSpPr txBox="1">
              <a:spLocks noChangeArrowheads="1"/>
            </p:cNvSpPr>
            <p:nvPr/>
          </p:nvSpPr>
          <p:spPr bwMode="auto">
            <a:xfrm>
              <a:off x="1867866" y="5053062"/>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2014 values)*  </a:t>
              </a:r>
            </a:p>
          </p:txBody>
        </p:sp>
        <p:sp>
          <p:nvSpPr>
            <p:cNvPr id="25"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2014 values)*  </a:t>
              </a:r>
            </a:p>
          </p:txBody>
        </p:sp>
        <p:sp>
          <p:nvSpPr>
            <p:cNvPr id="26" name="Rechteck 30"/>
            <p:cNvSpPr>
              <a:spLocks noChangeArrowheads="1"/>
            </p:cNvSpPr>
            <p:nvPr/>
          </p:nvSpPr>
          <p:spPr bwMode="auto">
            <a:xfrm>
              <a:off x="1766234" y="5121258"/>
              <a:ext cx="134883" cy="370569"/>
            </a:xfrm>
            <a:prstGeom prst="rect">
              <a:avLst/>
            </a:prstGeom>
            <a:solidFill>
              <a:srgbClr val="92D050"/>
            </a:solidFill>
            <a:ln w="9525" algn="ctr">
              <a:solidFill>
                <a:srgbClr val="4D4E53"/>
              </a:solidFill>
              <a:round/>
              <a:headEnd/>
              <a:tailEnd/>
            </a:ln>
          </p:spPr>
          <p:txBody>
            <a:bodyPr wrap="none">
              <a:spAutoFit/>
            </a:bodyPr>
            <a:lstStyle/>
            <a:p>
              <a:pPr marL="266687" indent="-265100"/>
              <a:endParaRPr lang="de-DE" dirty="0"/>
            </a:p>
          </p:txBody>
        </p:sp>
        <p:sp>
          <p:nvSpPr>
            <p:cNvPr id="27" name="Rechteck 31"/>
            <p:cNvSpPr>
              <a:spLocks noChangeArrowheads="1"/>
            </p:cNvSpPr>
            <p:nvPr/>
          </p:nvSpPr>
          <p:spPr bwMode="auto">
            <a:xfrm>
              <a:off x="1766028" y="5605900"/>
              <a:ext cx="92860" cy="370569"/>
            </a:xfrm>
            <a:prstGeom prst="rect">
              <a:avLst/>
            </a:prstGeom>
            <a:solidFill>
              <a:srgbClr val="002060"/>
            </a:solidFill>
            <a:ln w="9525" algn="ctr">
              <a:solidFill>
                <a:srgbClr val="4D4E53"/>
              </a:solidFill>
              <a:round/>
              <a:headEnd/>
              <a:tailEnd/>
            </a:ln>
          </p:spPr>
          <p:txBody>
            <a:bodyPr>
              <a:spAutoFit/>
            </a:bodyPr>
            <a:lstStyle/>
            <a:p>
              <a:pPr marL="266687" indent="-265100"/>
              <a:endParaRPr lang="de-DE" dirty="0"/>
            </a:p>
          </p:txBody>
        </p:sp>
      </p:grpSp>
      <p:sp>
        <p:nvSpPr>
          <p:cNvPr id="16" name="AutoShape 13"/>
          <p:cNvSpPr>
            <a:spLocks noChangeArrowheads="1"/>
          </p:cNvSpPr>
          <p:nvPr/>
        </p:nvSpPr>
        <p:spPr bwMode="blackWhite">
          <a:xfrm>
            <a:off x="2014539" y="1656826"/>
            <a:ext cx="3691878" cy="1712175"/>
          </a:xfrm>
          <a:prstGeom prst="wedgeRectCallout">
            <a:avLst>
              <a:gd name="adj1" fmla="val 90615"/>
              <a:gd name="adj2" fmla="val 876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period from 2008-2014 has been the most expensive on record for insured losses from “Convective Events” (severe thunderstorms, tornado, hail, lightning and flash flood)</a:t>
            </a:r>
            <a:endParaRPr lang="en-US" b="1" dirty="0">
              <a:solidFill>
                <a:schemeClr val="bg1"/>
              </a:solidFill>
            </a:endParaRPr>
          </a:p>
        </p:txBody>
      </p:sp>
    </p:spTree>
    <p:custDataLst>
      <p:tags r:id="rId1"/>
    </p:custDataLst>
    <p:extLst>
      <p:ext uri="{BB962C8B-B14F-4D97-AF65-F5344CB8AC3E}">
        <p14:creationId xmlns:p14="http://schemas.microsoft.com/office/powerpoint/2010/main" val="2519567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78</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1953-2015</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78</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extLst>
      <p:ext uri="{BB962C8B-B14F-4D97-AF65-F5344CB8AC3E}">
        <p14:creationId xmlns:p14="http://schemas.microsoft.com/office/powerpoint/2010/main" val="347183207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Major Disaster Declarations, 1953-2015*</a:t>
            </a:r>
          </a:p>
        </p:txBody>
      </p:sp>
      <p:graphicFrame>
        <p:nvGraphicFramePr>
          <p:cNvPr id="34818" name="Object 3"/>
          <p:cNvGraphicFramePr>
            <a:graphicFrameLocks noGrp="1"/>
          </p:cNvGraphicFramePr>
          <p:nvPr>
            <p:ph idx="4294967295"/>
            <p:extLst/>
          </p:nvPr>
        </p:nvGraphicFramePr>
        <p:xfrm>
          <a:off x="207963" y="1300163"/>
          <a:ext cx="8559800" cy="4067175"/>
        </p:xfrm>
        <a:graphic>
          <a:graphicData uri="http://schemas.openxmlformats.org/presentationml/2006/ole">
            <mc:AlternateContent xmlns:mc="http://schemas.openxmlformats.org/markup-compatibility/2006">
              <mc:Choice xmlns:v="urn:schemas-microsoft-com:vml" Requires="v">
                <p:oleObj spid="_x0000_s28212258" name="Chart" r:id="rId4" imgW="8600977" imgH="4086315" progId="MSGraph.Chart.8">
                  <p:embed followColorScheme="full"/>
                </p:oleObj>
              </mc:Choice>
              <mc:Fallback>
                <p:oleObj name="Chart" r:id="rId4" imgW="8600977" imgH="4086315" progId="MSGraph.Chart.8">
                  <p:embed followColorScheme="full"/>
                  <p:pic>
                    <p:nvPicPr>
                      <p:cNvPr id="0" name=""/>
                      <p:cNvPicPr preferRelativeResize="0">
                        <a:picLocks noChangeArrowheads="1"/>
                      </p:cNvPicPr>
                      <p:nvPr/>
                    </p:nvPicPr>
                    <p:blipFill>
                      <a:blip r:embed="rId5"/>
                      <a:srcRect/>
                      <a:stretch>
                        <a:fillRect/>
                      </a:stretch>
                    </p:blipFill>
                    <p:spPr bwMode="gray">
                      <a:xfrm>
                        <a:off x="207963" y="1300163"/>
                        <a:ext cx="8559800" cy="406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May1</a:t>
            </a:r>
            <a:r>
              <a:rPr lang="en-US" sz="1100" dirty="0" smtClean="0">
                <a:solidFill>
                  <a:srgbClr val="000000"/>
                </a:solidFill>
                <a:latin typeface="Arial" charset="0"/>
                <a:cs typeface="Arial" charset="0"/>
              </a:rPr>
              <a:t>, 2015.</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6"/>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a:t>
            </a:r>
            <a:r>
              <a:rPr lang="en-US" b="1" dirty="0" smtClean="0">
                <a:solidFill>
                  <a:srgbClr val="FFFFFF"/>
                </a:solidFill>
              </a:rPr>
              <a:t> Before Dropping in 2012-2014</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529269" y="1191582"/>
            <a:ext cx="3667944" cy="1256651"/>
          </a:xfrm>
          <a:prstGeom prst="wedgeRectCallout">
            <a:avLst>
              <a:gd name="adj1" fmla="val 72007"/>
              <a:gd name="adj2" fmla="val 23721"/>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8019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2,217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1953-2014,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245590"/>
            <a:ext cx="2685175" cy="687938"/>
          </a:xfrm>
          <a:prstGeom prst="wedgeRectCallout">
            <a:avLst>
              <a:gd name="adj1" fmla="val 62082"/>
              <a:gd name="adj2" fmla="val 21548"/>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12 </a:t>
            </a:r>
            <a:r>
              <a:rPr lang="en-US" sz="1600" b="1" dirty="0" smtClean="0">
                <a:solidFill>
                  <a:srgbClr val="FFFFFF"/>
                </a:solidFill>
                <a:latin typeface="Arial" charset="0"/>
                <a:cs typeface="Arial" charset="0"/>
              </a:rPr>
              <a:t>federal disasters </a:t>
            </a:r>
            <a:r>
              <a:rPr lang="en-US" sz="1600" b="1" dirty="0" smtClean="0">
                <a:solidFill>
                  <a:srgbClr val="FFFFFF"/>
                </a:solidFill>
              </a:rPr>
              <a:t>have</a:t>
            </a:r>
            <a:r>
              <a:rPr lang="en-US" sz="1600" b="1" dirty="0" smtClean="0">
                <a:solidFill>
                  <a:srgbClr val="FFFFFF"/>
                </a:solidFill>
                <a:latin typeface="Arial" charset="0"/>
                <a:cs typeface="Arial" charset="0"/>
              </a:rPr>
              <a:t> declared so far </a:t>
            </a:r>
            <a:r>
              <a:rPr lang="en-US" sz="1600" b="1" dirty="0" smtClean="0">
                <a:solidFill>
                  <a:srgbClr val="FFFFFF"/>
                </a:solidFill>
              </a:rPr>
              <a:t>i</a:t>
            </a:r>
            <a:r>
              <a:rPr lang="en-US" sz="1600" b="1" dirty="0" smtClean="0">
                <a:solidFill>
                  <a:srgbClr val="FFFFFF"/>
                </a:solidFill>
                <a:latin typeface="Arial" charset="0"/>
                <a:cs typeface="Arial" charset="0"/>
              </a:rPr>
              <a:t>n 2015*, mostly for winter storms</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79</a:t>
            </a:fld>
            <a:endParaRPr lang="en-US"/>
          </a:p>
        </p:txBody>
      </p:sp>
    </p:spTree>
    <p:extLst>
      <p:ext uri="{BB962C8B-B14F-4D97-AF65-F5344CB8AC3E}">
        <p14:creationId xmlns:p14="http://schemas.microsoft.com/office/powerpoint/2010/main" val="29203029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2490177736"/>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137656" name="Chart" r:id="rId5" imgW="8258103" imgH="5514774" progId="MSGraph.Chart.8">
                  <p:embed followColorScheme="full"/>
                </p:oleObj>
              </mc:Choice>
              <mc:Fallback>
                <p:oleObj name="Chart" r:id="rId5" imgW="8258103" imgH="5514774"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78807" y="6249802"/>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through 1934 are based on stock companies only.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16390" name="AutoShape 7"/>
          <p:cNvSpPr>
            <a:spLocks noChangeArrowheads="1"/>
          </p:cNvSpPr>
          <p:nvPr/>
        </p:nvSpPr>
        <p:spPr bwMode="auto">
          <a:xfrm>
            <a:off x="2833721" y="1946355"/>
            <a:ext cx="1810339" cy="692666"/>
          </a:xfrm>
          <a:prstGeom prst="wedgeRectCallout">
            <a:avLst>
              <a:gd name="adj1" fmla="val 71757"/>
              <a:gd name="adj2" fmla="val -31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22.0</a:t>
            </a:r>
            <a:r>
              <a:rPr lang="en-US" sz="1200" b="1" dirty="0">
                <a:solidFill>
                  <a:srgbClr val="000000"/>
                </a:solidFill>
              </a:rPr>
              <a:t>%</a:t>
            </a:r>
            <a:endParaRPr lang="en-US" sz="1000" dirty="0">
              <a:solidFill>
                <a:srgbClr val="000000"/>
              </a:solidFill>
            </a:endParaRPr>
          </a:p>
        </p:txBody>
      </p:sp>
      <p:sp>
        <p:nvSpPr>
          <p:cNvPr id="16395" name="AutoShape 12"/>
          <p:cNvSpPr>
            <a:spLocks noChangeArrowheads="1"/>
          </p:cNvSpPr>
          <p:nvPr/>
        </p:nvSpPr>
        <p:spPr bwMode="auto">
          <a:xfrm>
            <a:off x="6188297" y="2045801"/>
            <a:ext cx="1299912" cy="432267"/>
          </a:xfrm>
          <a:prstGeom prst="wedgeRectCallout">
            <a:avLst>
              <a:gd name="adj1" fmla="val -54742"/>
              <a:gd name="adj2" fmla="val -2553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1985/86: 22.2%</a:t>
            </a:r>
            <a:endParaRPr lang="en-US" sz="1000" dirty="0">
              <a:solidFill>
                <a:srgbClr val="000000"/>
              </a:solidFill>
            </a:endParaRPr>
          </a:p>
        </p:txBody>
      </p:sp>
      <p:sp>
        <p:nvSpPr>
          <p:cNvPr id="16396" name="AutoShape 13"/>
          <p:cNvSpPr>
            <a:spLocks noChangeArrowheads="1"/>
          </p:cNvSpPr>
          <p:nvPr/>
        </p:nvSpPr>
        <p:spPr bwMode="auto">
          <a:xfrm>
            <a:off x="7734617" y="2438994"/>
            <a:ext cx="1010561" cy="460880"/>
          </a:xfrm>
          <a:prstGeom prst="wedgeRectCallout">
            <a:avLst>
              <a:gd name="adj1" fmla="val -68899"/>
              <a:gd name="adj2" fmla="val 3045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2002:15.3%</a:t>
            </a:r>
            <a:endParaRPr lang="en-US" sz="1000" dirty="0">
              <a:solidFill>
                <a:srgbClr val="000000"/>
              </a:solidFill>
            </a:endParaRPr>
          </a:p>
        </p:txBody>
      </p:sp>
      <p:sp>
        <p:nvSpPr>
          <p:cNvPr id="16402" name="AutoShape 19"/>
          <p:cNvSpPr>
            <a:spLocks noChangeArrowheads="1"/>
          </p:cNvSpPr>
          <p:nvPr/>
        </p:nvSpPr>
        <p:spPr bwMode="auto">
          <a:xfrm>
            <a:off x="5937549" y="4454339"/>
            <a:ext cx="1151052" cy="1040770"/>
          </a:xfrm>
          <a:prstGeom prst="wedgeRectCallout">
            <a:avLst>
              <a:gd name="adj1" fmla="val -64732"/>
              <a:gd name="adj2" fmla="val -10098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Twin Recessions; Interest Rate Hikes</a:t>
            </a:r>
          </a:p>
          <a:p>
            <a:pPr algn="ctr"/>
            <a:r>
              <a:rPr lang="en-US" sz="1200" b="1" dirty="0" smtClean="0">
                <a:solidFill>
                  <a:srgbClr val="000000"/>
                </a:solidFill>
              </a:rPr>
              <a:t>1987: 3.7%</a:t>
            </a:r>
            <a:endParaRPr lang="en-US" sz="1000" dirty="0">
              <a:solidFill>
                <a:srgbClr val="000000"/>
              </a:solidFill>
            </a:endParaRPr>
          </a:p>
        </p:txBody>
      </p:sp>
      <p:sp>
        <p:nvSpPr>
          <p:cNvPr id="16403" name="AutoShape 20"/>
          <p:cNvSpPr>
            <a:spLocks noChangeArrowheads="1"/>
          </p:cNvSpPr>
          <p:nvPr/>
        </p:nvSpPr>
        <p:spPr bwMode="auto">
          <a:xfrm>
            <a:off x="7174191" y="5124913"/>
            <a:ext cx="1037547" cy="638895"/>
          </a:xfrm>
          <a:prstGeom prst="wedgeRectCallout">
            <a:avLst>
              <a:gd name="adj1" fmla="val 25014"/>
              <a:gd name="adj2" fmla="val -1225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Recession:2010: -4.9%</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211738" y="3046883"/>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2014 4.1%</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NPW Premium Growth: Peaks &amp; Troughs in the P/C Insurance Industry, 1926 – 2014</a:t>
            </a:r>
          </a:p>
        </p:txBody>
      </p:sp>
      <p:sp>
        <p:nvSpPr>
          <p:cNvPr id="24" name="AutoShape 6"/>
          <p:cNvSpPr>
            <a:spLocks noChangeArrowheads="1"/>
          </p:cNvSpPr>
          <p:nvPr/>
        </p:nvSpPr>
        <p:spPr bwMode="auto">
          <a:xfrm>
            <a:off x="1624324" y="5345880"/>
            <a:ext cx="1893939" cy="440407"/>
          </a:xfrm>
          <a:prstGeom prst="wedgeRectCallout">
            <a:avLst>
              <a:gd name="adj1" fmla="val -61774"/>
              <a:gd name="adj2" fmla="val -1346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Depression</a:t>
            </a:r>
          </a:p>
          <a:p>
            <a:pPr algn="ctr"/>
            <a:r>
              <a:rPr lang="en-US" sz="1200" b="1" dirty="0" smtClean="0">
                <a:solidFill>
                  <a:srgbClr val="000000"/>
                </a:solidFill>
              </a:rPr>
              <a:t>1932: -15.9% max drop</a:t>
            </a:r>
            <a:endParaRPr lang="en-US" sz="1000" dirty="0">
              <a:solidFill>
                <a:srgbClr val="000000"/>
              </a:solidFill>
            </a:endParaRPr>
          </a:p>
        </p:txBody>
      </p:sp>
      <p:sp>
        <p:nvSpPr>
          <p:cNvPr id="28" name="AutoShape 7"/>
          <p:cNvSpPr>
            <a:spLocks noChangeArrowheads="1"/>
          </p:cNvSpPr>
          <p:nvPr/>
        </p:nvSpPr>
        <p:spPr bwMode="auto">
          <a:xfrm>
            <a:off x="2102082" y="1155700"/>
            <a:ext cx="1560046" cy="398828"/>
          </a:xfrm>
          <a:prstGeom prst="wedgeRectCallout">
            <a:avLst>
              <a:gd name="adj1" fmla="val -19425"/>
              <a:gd name="adj2" fmla="val 890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WW II Peak:</a:t>
            </a:r>
          </a:p>
          <a:p>
            <a:pPr algn="ctr"/>
            <a:r>
              <a:rPr lang="en-US" sz="1200" b="1" dirty="0" smtClean="0">
                <a:solidFill>
                  <a:srgbClr val="000000"/>
                </a:solidFill>
              </a:rPr>
              <a:t>1947: 26.2%</a:t>
            </a:r>
            <a:endParaRPr lang="en-US" sz="1000" dirty="0">
              <a:solidFill>
                <a:srgbClr val="000000"/>
              </a:solidFill>
            </a:endParaRPr>
          </a:p>
        </p:txBody>
      </p:sp>
      <p:sp>
        <p:nvSpPr>
          <p:cNvPr id="30" name="AutoShape 7"/>
          <p:cNvSpPr>
            <a:spLocks noChangeArrowheads="1"/>
          </p:cNvSpPr>
          <p:nvPr/>
        </p:nvSpPr>
        <p:spPr bwMode="auto">
          <a:xfrm>
            <a:off x="971945" y="1924104"/>
            <a:ext cx="1196332" cy="489440"/>
          </a:xfrm>
          <a:prstGeom prst="wedgeRectCallout">
            <a:avLst>
              <a:gd name="adj1" fmla="val 36234"/>
              <a:gd name="adj2" fmla="val 1025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Start of WW II</a:t>
            </a:r>
          </a:p>
          <a:p>
            <a:pPr algn="ctr"/>
            <a:r>
              <a:rPr lang="en-US" sz="1200" b="1" dirty="0" smtClean="0">
                <a:solidFill>
                  <a:srgbClr val="000000"/>
                </a:solidFill>
              </a:rPr>
              <a:t>1941: 15.8%</a:t>
            </a:r>
            <a:endParaRPr lang="en-US" sz="1000" dirty="0">
              <a:solidFill>
                <a:srgbClr val="000000"/>
              </a:solidFill>
            </a:endParaRPr>
          </a:p>
        </p:txBody>
      </p:sp>
      <p:sp>
        <p:nvSpPr>
          <p:cNvPr id="31" name="AutoShape 6"/>
          <p:cNvSpPr>
            <a:spLocks noChangeArrowheads="1"/>
          </p:cNvSpPr>
          <p:nvPr/>
        </p:nvSpPr>
        <p:spPr bwMode="blackWhite">
          <a:xfrm>
            <a:off x="2959655" y="4125731"/>
            <a:ext cx="2854763" cy="1145800"/>
          </a:xfrm>
          <a:prstGeom prst="wedgeRectCallout">
            <a:avLst>
              <a:gd name="adj1" fmla="val -7240"/>
              <a:gd name="adj2" fmla="val -81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Extended period of stability in growth and profitability.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3940215" y="1026522"/>
            <a:ext cx="3231916" cy="869168"/>
          </a:xfrm>
          <a:prstGeom prst="wedgeRectCallout">
            <a:avLst>
              <a:gd name="adj1" fmla="val 14"/>
              <a:gd name="adj2" fmla="val 839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premium growth was much higher in this period while troughs were comparable.  Rapid inflation, economic volatility, high interest rates, tort environment all played roles</a:t>
            </a:r>
            <a:endParaRPr lang="en-US" sz="1200" b="1" dirty="0">
              <a:solidFill>
                <a:schemeClr val="bg1"/>
              </a:solidFill>
              <a:cs typeface="+mn-cs"/>
            </a:endParaRPr>
          </a:p>
        </p:txBody>
      </p:sp>
      <p:sp>
        <p:nvSpPr>
          <p:cNvPr id="26" name="AutoShape 6"/>
          <p:cNvSpPr>
            <a:spLocks noChangeArrowheads="1"/>
          </p:cNvSpPr>
          <p:nvPr/>
        </p:nvSpPr>
        <p:spPr bwMode="blackWhite">
          <a:xfrm>
            <a:off x="6270172" y="2639118"/>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8170632" y="4005943"/>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Tree>
    <p:custDataLst>
      <p:tags r:id="rId2"/>
    </p:custDataLst>
    <p:extLst>
      <p:ext uri="{BB962C8B-B14F-4D97-AF65-F5344CB8AC3E}">
        <p14:creationId xmlns:p14="http://schemas.microsoft.com/office/powerpoint/2010/main" val="3588271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6" grpId="0" animBg="1"/>
      <p:bldP spid="34"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80</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2015: Highest 25 States*</a:t>
            </a:r>
          </a:p>
        </p:txBody>
      </p:sp>
      <p:graphicFrame>
        <p:nvGraphicFramePr>
          <p:cNvPr id="35842" name="Object 3"/>
          <p:cNvGraphicFramePr>
            <a:graphicFrameLocks noGrp="1" noChangeAspect="1"/>
          </p:cNvGraphicFramePr>
          <p:nvPr>
            <p:ph idx="4294967295"/>
            <p:extLst/>
          </p:nvPr>
        </p:nvGraphicFramePr>
        <p:xfrm>
          <a:off x="46038" y="1854200"/>
          <a:ext cx="9055100" cy="4703763"/>
        </p:xfrm>
        <a:graphic>
          <a:graphicData uri="http://schemas.openxmlformats.org/presentationml/2006/ole">
            <mc:AlternateContent xmlns:mc="http://schemas.openxmlformats.org/markup-compatibility/2006">
              <mc:Choice xmlns:v="urn:schemas-microsoft-com:vml" Requires="v">
                <p:oleObj spid="_x0000_s28213282" name="Chart" r:id="rId4" imgW="8820267" imgH="4581532" progId="MSGraph.Chart.8">
                  <p:embed followColorScheme="full"/>
                </p:oleObj>
              </mc:Choice>
              <mc:Fallback>
                <p:oleObj name="Chart" r:id="rId4" imgW="8820267" imgH="4581532" progId="MSGraph.Chart.8">
                  <p:embed followColorScheme="full"/>
                  <p:pic>
                    <p:nvPicPr>
                      <p:cNvPr id="0" name=""/>
                      <p:cNvPicPr>
                        <a:picLocks noChangeAspect="1" noChangeArrowheads="1"/>
                      </p:cNvPicPr>
                      <p:nvPr/>
                    </p:nvPicPr>
                    <p:blipFill>
                      <a:blip r:embed="rId5"/>
                      <a:srcRect/>
                      <a:stretch>
                        <a:fillRect/>
                      </a:stretch>
                    </p:blipFill>
                    <p:spPr bwMode="auto">
                      <a:xfrm>
                        <a:off x="46038" y="1854200"/>
                        <a:ext cx="9055100" cy="4703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7"/>
          <p:cNvSpPr>
            <a:spLocks noChangeArrowheads="1"/>
          </p:cNvSpPr>
          <p:nvPr/>
        </p:nvSpPr>
        <p:spPr bwMode="blackWhite">
          <a:xfrm>
            <a:off x="3348318" y="1430338"/>
            <a:ext cx="3366807" cy="1608697"/>
          </a:xfrm>
          <a:prstGeom prst="wedgeRectCallout">
            <a:avLst>
              <a:gd name="adj1" fmla="val -97447"/>
              <a:gd name="adj2" fmla="val 1935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a:t>
            </a:r>
            <a:r>
              <a:rPr lang="en-US" b="1" dirty="0" smtClean="0">
                <a:solidFill>
                  <a:srgbClr val="FFFFFF"/>
                </a:solidFill>
              </a:rPr>
              <a:t>Texas</a:t>
            </a:r>
            <a:r>
              <a:rPr lang="en-US" b="1" dirty="0" smtClean="0">
                <a:solidFill>
                  <a:srgbClr val="FFFFFF"/>
                </a:solidFill>
                <a:latin typeface="Arial" charset="0"/>
                <a:cs typeface="Arial" charset="0"/>
              </a:rPr>
              <a:t> has had the highest </a:t>
            </a:r>
            <a:r>
              <a:rPr lang="en-US" b="1" dirty="0">
                <a:solidFill>
                  <a:srgbClr val="FFFFFF"/>
                </a:solidFill>
                <a:latin typeface="Arial" charset="0"/>
                <a:cs typeface="Arial" charset="0"/>
              </a:rPr>
              <a:t>number of Federal Disaster </a:t>
            </a:r>
            <a:r>
              <a:rPr lang="en-US" b="1" dirty="0" smtClean="0">
                <a:solidFill>
                  <a:srgbClr val="FFFFFF"/>
                </a:solidFill>
                <a:latin typeface="Arial" charset="0"/>
                <a:cs typeface="Arial" charset="0"/>
              </a:rPr>
              <a:t>Declarations</a:t>
            </a:r>
            <a:endParaRPr lang="en-US" b="1" dirty="0">
              <a:solidFill>
                <a:srgbClr val="FFFFFF"/>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May 1, 2015</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6562957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81</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2015: Lowest 25 States*</a:t>
            </a:r>
          </a:p>
        </p:txBody>
      </p:sp>
      <p:graphicFrame>
        <p:nvGraphicFramePr>
          <p:cNvPr id="36866" name="Object 3"/>
          <p:cNvGraphicFramePr>
            <a:graphicFrameLocks noGrp="1" noChangeAspect="1"/>
          </p:cNvGraphicFramePr>
          <p:nvPr>
            <p:ph idx="4294967295"/>
            <p:extLst>
              <p:ext uri="{D42A27DB-BD31-4B8C-83A1-F6EECF244321}">
                <p14:modId xmlns:p14="http://schemas.microsoft.com/office/powerpoint/2010/main" val="1215860384"/>
              </p:ext>
            </p:extLst>
          </p:nvPr>
        </p:nvGraphicFramePr>
        <p:xfrm>
          <a:off x="26988" y="1790700"/>
          <a:ext cx="9051925" cy="4711700"/>
        </p:xfrm>
        <a:graphic>
          <a:graphicData uri="http://schemas.openxmlformats.org/presentationml/2006/ole">
            <mc:AlternateContent xmlns:mc="http://schemas.openxmlformats.org/markup-compatibility/2006">
              <mc:Choice xmlns:v="urn:schemas-microsoft-com:vml" Requires="v">
                <p:oleObj spid="_x0000_s28214306" name="Chart" r:id="rId4" imgW="8820267" imgH="4590842" progId="MSGraph.Chart.8">
                  <p:embed followColorScheme="full"/>
                </p:oleObj>
              </mc:Choice>
              <mc:Fallback>
                <p:oleObj name="Chart" r:id="rId4" imgW="8820267" imgH="4590842" progId="MSGraph.Chart.8">
                  <p:embed followColorScheme="full"/>
                  <p:pic>
                    <p:nvPicPr>
                      <p:cNvPr id="0" name=""/>
                      <p:cNvPicPr>
                        <a:picLocks noChangeAspect="1" noChangeArrowheads="1"/>
                      </p:cNvPicPr>
                      <p:nvPr/>
                    </p:nvPicPr>
                    <p:blipFill>
                      <a:blip r:embed="rId5"/>
                      <a:srcRect/>
                      <a:stretch>
                        <a:fillRect/>
                      </a:stretch>
                    </p:blipFill>
                    <p:spPr bwMode="auto">
                      <a:xfrm>
                        <a:off x="26988" y="1790700"/>
                        <a:ext cx="9051925" cy="471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Utah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May 1, 2015</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40727612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82</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dirty="0" smtClean="0">
                <a:latin typeface="Arial" panose="020B0604020202020204" pitchFamily="34" charset="0"/>
              </a:rPr>
              <a:t>Natural Hazard Risk Scores, 2014</a:t>
            </a:r>
            <a:br>
              <a:rPr lang="en-US" altLang="en-US" dirty="0" smtClean="0">
                <a:latin typeface="Arial" panose="020B0604020202020204" pitchFamily="34" charset="0"/>
              </a:rPr>
            </a:br>
            <a:r>
              <a:rPr lang="en-US" altLang="en-US"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nvPr>
        </p:nvGraphicFramePr>
        <p:xfrm>
          <a:off x="25400" y="1397000"/>
          <a:ext cx="9140825" cy="4730750"/>
        </p:xfrm>
        <a:graphic>
          <a:graphicData uri="http://schemas.openxmlformats.org/presentationml/2006/ole">
            <mc:AlternateContent xmlns:mc="http://schemas.openxmlformats.org/markup-compatibility/2006">
              <mc:Choice xmlns:v="urn:schemas-microsoft-com:vml" Requires="v">
                <p:oleObj spid="_x0000_s28117199"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25400" y="1397000"/>
                        <a:ext cx="91408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28576" y="5895963"/>
            <a:ext cx="9017000" cy="93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0000"/>
              </a:lnSpc>
              <a:spcBef>
                <a:spcPct val="50000"/>
              </a:spcBef>
              <a:buClr>
                <a:srgbClr val="FF3300"/>
              </a:buClr>
              <a:buFont typeface="Wingdings" panose="05000000000000000000" pitchFamily="2" charset="2"/>
              <a:buNone/>
            </a:pPr>
            <a:r>
              <a:rPr lang="en-US" altLang="en-US" sz="1100" dirty="0" smtClean="0"/>
              <a:t>Note: Score is based on data on 9 natural hazards: flood, wildfire, tornado, storm surge, earthquake, straight-line wind, hurricane, wind, hail and sinkhole.</a:t>
            </a:r>
          </a:p>
          <a:p>
            <a:pPr>
              <a:lnSpc>
                <a:spcPct val="80000"/>
              </a:lnSpc>
              <a:spcBef>
                <a:spcPct val="50000"/>
              </a:spcBef>
              <a:buClr>
                <a:srgbClr val="FF3300"/>
              </a:buClr>
              <a:buFont typeface="Wingdings" panose="05000000000000000000" pitchFamily="2" charset="2"/>
              <a:buNone/>
            </a:pPr>
            <a:r>
              <a:rPr lang="en-US" altLang="en-US" sz="1100" dirty="0" smtClean="0"/>
              <a:t>*Analysis Includes DC.  Excludes Alaska and Hawaii due to limited natural hazard risk data.</a:t>
            </a:r>
            <a:endParaRPr lang="en-US" altLang="en-US" sz="1100" dirty="0"/>
          </a:p>
          <a:p>
            <a:pPr>
              <a:lnSpc>
                <a:spcPct val="80000"/>
              </a:lnSpc>
              <a:spcBef>
                <a:spcPct val="50000"/>
              </a:spcBef>
              <a:buClr>
                <a:srgbClr val="FF3300"/>
              </a:buClr>
              <a:buFont typeface="Wingdings" panose="05000000000000000000" pitchFamily="2" charset="2"/>
              <a:buNone/>
            </a:pPr>
            <a:r>
              <a:rPr lang="en-US" altLang="en-US" sz="1100" dirty="0"/>
              <a:t>Sources: </a:t>
            </a:r>
            <a:r>
              <a:rPr lang="en-US" altLang="en-US" sz="1100" dirty="0" err="1" smtClean="0"/>
              <a:t>CoreLogic</a:t>
            </a:r>
            <a:r>
              <a:rPr lang="en-US" altLang="en-US" sz="1100" dirty="0" smtClean="0"/>
              <a:t> release </a:t>
            </a:r>
            <a:r>
              <a:rPr lang="en-US" altLang="en-US" sz="1100" i="1" dirty="0" smtClean="0"/>
              <a:t>“</a:t>
            </a:r>
            <a:r>
              <a:rPr lang="en-US" altLang="en-US" sz="1100" i="1" dirty="0" err="1" smtClean="0"/>
              <a:t>CoreLogic</a:t>
            </a:r>
            <a:r>
              <a:rPr lang="en-US" altLang="en-US" sz="1100" i="1" dirty="0" smtClean="0"/>
              <a:t> Identifies US States at Highest Risk of Property Damage Loss from Natural Hazards,”</a:t>
            </a:r>
            <a:r>
              <a:rPr lang="en-US" altLang="en-US" sz="1100" dirty="0" smtClean="0"/>
              <a:t> Sept. 10, 2014; </a:t>
            </a:r>
            <a:r>
              <a:rPr lang="en-US" altLang="en-US" sz="1100" dirty="0"/>
              <a:t>Insurance Information Institute.		</a:t>
            </a:r>
          </a:p>
        </p:txBody>
      </p:sp>
      <p:sp>
        <p:nvSpPr>
          <p:cNvPr id="7" name="AutoShape 6"/>
          <p:cNvSpPr>
            <a:spLocks noChangeArrowheads="1"/>
          </p:cNvSpPr>
          <p:nvPr/>
        </p:nvSpPr>
        <p:spPr bwMode="blackWhite">
          <a:xfrm>
            <a:off x="3687764" y="1268407"/>
            <a:ext cx="3098800" cy="1090618"/>
          </a:xfrm>
          <a:prstGeom prst="wedgeRectCallout">
            <a:avLst>
              <a:gd name="adj1" fmla="val -119128"/>
              <a:gd name="adj2" fmla="val 5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smtClean="0">
                <a:solidFill>
                  <a:schemeClr val="bg1"/>
                </a:solidFill>
              </a:rPr>
              <a:t>Florida received the  highest Natural Hazard Risk Score</a:t>
            </a:r>
            <a:endParaRPr lang="en-US" b="1" dirty="0">
              <a:solidFill>
                <a:schemeClr val="bg1"/>
              </a:solidFill>
            </a:endParaRPr>
          </a:p>
        </p:txBody>
      </p:sp>
    </p:spTree>
    <p:extLst>
      <p:ext uri="{BB962C8B-B14F-4D97-AF65-F5344CB8AC3E}">
        <p14:creationId xmlns:p14="http://schemas.microsoft.com/office/powerpoint/2010/main" val="39525909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83</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dirty="0" smtClean="0">
                <a:latin typeface="Arial" panose="020B0604020202020204" pitchFamily="34" charset="0"/>
              </a:rPr>
              <a:t>Natural Hazard Risk Scores, 2014</a:t>
            </a:r>
            <a:br>
              <a:rPr lang="en-US" altLang="en-US" dirty="0" smtClean="0">
                <a:latin typeface="Arial" panose="020B0604020202020204" pitchFamily="34" charset="0"/>
              </a:rPr>
            </a:br>
            <a:r>
              <a:rPr lang="en-US" altLang="en-US" dirty="0" smtClean="0">
                <a:latin typeface="Arial" panose="020B0604020202020204" pitchFamily="34" charset="0"/>
              </a:rPr>
              <a:t>Bottom 24 States*</a:t>
            </a:r>
          </a:p>
        </p:txBody>
      </p:sp>
      <p:graphicFrame>
        <p:nvGraphicFramePr>
          <p:cNvPr id="5124" name="Object 3"/>
          <p:cNvGraphicFramePr>
            <a:graphicFrameLocks noGrp="1" noChangeAspect="1"/>
          </p:cNvGraphicFramePr>
          <p:nvPr>
            <p:ph idx="4294967295"/>
            <p:extLst/>
          </p:nvPr>
        </p:nvGraphicFramePr>
        <p:xfrm>
          <a:off x="11113" y="1439863"/>
          <a:ext cx="9140825" cy="4730750"/>
        </p:xfrm>
        <a:graphic>
          <a:graphicData uri="http://schemas.openxmlformats.org/presentationml/2006/ole">
            <mc:AlternateContent xmlns:mc="http://schemas.openxmlformats.org/markup-compatibility/2006">
              <mc:Choice xmlns:v="urn:schemas-microsoft-com:vml" Requires="v">
                <p:oleObj spid="_x0000_s28118223"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11113" y="1439863"/>
                        <a:ext cx="91408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Box 4"/>
          <p:cNvSpPr txBox="1">
            <a:spLocks noChangeArrowheads="1"/>
          </p:cNvSpPr>
          <p:nvPr/>
        </p:nvSpPr>
        <p:spPr bwMode="auto">
          <a:xfrm>
            <a:off x="28576" y="5895963"/>
            <a:ext cx="9017000" cy="93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0000"/>
              </a:lnSpc>
              <a:spcBef>
                <a:spcPct val="50000"/>
              </a:spcBef>
              <a:buClr>
                <a:srgbClr val="FF3300"/>
              </a:buClr>
              <a:buFont typeface="Wingdings" panose="05000000000000000000" pitchFamily="2" charset="2"/>
              <a:buNone/>
            </a:pPr>
            <a:r>
              <a:rPr lang="en-US" altLang="en-US" sz="1100" dirty="0" smtClean="0"/>
              <a:t>Note: Score is based on data on 9 natural hazards: flood, wildfire, tornado, storm surge, earthquake, straight-line wind, hurricane, wind, hail and sinkhole.</a:t>
            </a:r>
          </a:p>
          <a:p>
            <a:pPr>
              <a:lnSpc>
                <a:spcPct val="80000"/>
              </a:lnSpc>
              <a:spcBef>
                <a:spcPct val="50000"/>
              </a:spcBef>
              <a:buClr>
                <a:srgbClr val="FF3300"/>
              </a:buClr>
              <a:buFont typeface="Wingdings" panose="05000000000000000000" pitchFamily="2" charset="2"/>
              <a:buNone/>
            </a:pPr>
            <a:r>
              <a:rPr lang="en-US" altLang="en-US" sz="1100" dirty="0" smtClean="0"/>
              <a:t>*Analysis Includes DC.  Excludes Alaska and Hawaii due to limited natural hazard risk data.</a:t>
            </a:r>
            <a:endParaRPr lang="en-US" altLang="en-US" sz="1100" dirty="0"/>
          </a:p>
          <a:p>
            <a:pPr>
              <a:lnSpc>
                <a:spcPct val="80000"/>
              </a:lnSpc>
              <a:spcBef>
                <a:spcPct val="50000"/>
              </a:spcBef>
              <a:buClr>
                <a:srgbClr val="FF3300"/>
              </a:buClr>
              <a:buFont typeface="Wingdings" panose="05000000000000000000" pitchFamily="2" charset="2"/>
              <a:buNone/>
            </a:pPr>
            <a:r>
              <a:rPr lang="en-US" altLang="en-US" sz="1100" dirty="0"/>
              <a:t>Sources: </a:t>
            </a:r>
            <a:r>
              <a:rPr lang="en-US" altLang="en-US" sz="1100" dirty="0" err="1" smtClean="0"/>
              <a:t>CoreLogic</a:t>
            </a:r>
            <a:r>
              <a:rPr lang="en-US" altLang="en-US" sz="1100" dirty="0" smtClean="0"/>
              <a:t> release </a:t>
            </a:r>
            <a:r>
              <a:rPr lang="en-US" altLang="en-US" sz="1100" i="1" dirty="0" smtClean="0"/>
              <a:t>“</a:t>
            </a:r>
            <a:r>
              <a:rPr lang="en-US" altLang="en-US" sz="1100" i="1" dirty="0" err="1" smtClean="0"/>
              <a:t>CoreLogic</a:t>
            </a:r>
            <a:r>
              <a:rPr lang="en-US" altLang="en-US" sz="1100" i="1" dirty="0" smtClean="0"/>
              <a:t> Identifies US States at Highest Risk of Property Damage Loss from Natural Hazards,”</a:t>
            </a:r>
            <a:r>
              <a:rPr lang="en-US" altLang="en-US" sz="1100" dirty="0" smtClean="0"/>
              <a:t> Sept. 10, 2014; </a:t>
            </a:r>
            <a:r>
              <a:rPr lang="en-US" altLang="en-US" sz="1100" dirty="0"/>
              <a:t>Insurance Information Institute.		</a:t>
            </a:r>
          </a:p>
        </p:txBody>
      </p:sp>
      <p:sp>
        <p:nvSpPr>
          <p:cNvPr id="10" name="AutoShape 6"/>
          <p:cNvSpPr>
            <a:spLocks noChangeArrowheads="1"/>
          </p:cNvSpPr>
          <p:nvPr/>
        </p:nvSpPr>
        <p:spPr bwMode="blackWhite">
          <a:xfrm>
            <a:off x="4887913" y="1396995"/>
            <a:ext cx="3495675" cy="1090618"/>
          </a:xfrm>
          <a:prstGeom prst="wedgeRectCallout">
            <a:avLst>
              <a:gd name="adj1" fmla="val 49704"/>
              <a:gd name="adj2" fmla="val 1528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smtClean="0">
                <a:solidFill>
                  <a:schemeClr val="bg1"/>
                </a:solidFill>
              </a:rPr>
              <a:t>Michigan and West Virginia received the lowest Natural Hazard Risk Score</a:t>
            </a:r>
            <a:endParaRPr lang="en-US" b="1" dirty="0">
              <a:solidFill>
                <a:schemeClr val="bg1"/>
              </a:solidFill>
            </a:endParaRPr>
          </a:p>
        </p:txBody>
      </p:sp>
    </p:spTree>
    <p:extLst>
      <p:ext uri="{BB962C8B-B14F-4D97-AF65-F5344CB8AC3E}">
        <p14:creationId xmlns:p14="http://schemas.microsoft.com/office/powerpoint/2010/main" val="3245826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84</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Riots, Civil Commotion          and Insurance</a:t>
            </a:r>
            <a:endParaRPr lang="en-US" sz="4000" b="1" i="1" dirty="0">
              <a:solidFill>
                <a:srgbClr val="FFFFFF"/>
              </a:solidFill>
            </a:endParaRPr>
          </a:p>
        </p:txBody>
      </p:sp>
      <p:sp>
        <p:nvSpPr>
          <p:cNvPr id="1940487" name="Rectangle 7"/>
          <p:cNvSpPr>
            <a:spLocks noChangeArrowheads="1"/>
          </p:cNvSpPr>
          <p:nvPr/>
        </p:nvSpPr>
        <p:spPr bwMode="auto">
          <a:xfrm>
            <a:off x="514350" y="3763963"/>
            <a:ext cx="8020050" cy="2723823"/>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Damage to Insured Properties is Generally Covered Under Standard Property and Auto Policies</a:t>
            </a:r>
          </a:p>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Baltimore Riots Have Officially Been Designated a PCS CAT Event</a:t>
            </a:r>
            <a:endParaRPr lang="en-US" sz="3600" b="1" i="1" dirty="0">
              <a:solidFill>
                <a:srgbClr val="FF0000"/>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84</a:t>
            </a:fld>
            <a:endParaRPr lang="en-US"/>
          </a:p>
        </p:txBody>
      </p:sp>
    </p:spTree>
    <p:extLst>
      <p:ext uri="{BB962C8B-B14F-4D97-AF65-F5344CB8AC3E}">
        <p14:creationId xmlns:p14="http://schemas.microsoft.com/office/powerpoint/2010/main" val="91425183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85</a:t>
            </a:fld>
            <a:endParaRPr lang="en-US" smtClean="0"/>
          </a:p>
        </p:txBody>
      </p:sp>
      <p:sp>
        <p:nvSpPr>
          <p:cNvPr id="82949" name="Rectangle 2"/>
          <p:cNvSpPr>
            <a:spLocks noGrp="1" noChangeArrowheads="1"/>
          </p:cNvSpPr>
          <p:nvPr>
            <p:ph type="title"/>
          </p:nvPr>
        </p:nvSpPr>
        <p:spPr>
          <a:xfrm>
            <a:off x="106730" y="90491"/>
            <a:ext cx="7665679" cy="860425"/>
          </a:xfrm>
        </p:spPr>
        <p:txBody>
          <a:bodyPr/>
          <a:lstStyle/>
          <a:p>
            <a:r>
              <a:rPr lang="en-US" dirty="0" smtClean="0"/>
              <a:t>Insurance Coverage for Riots and Civil Commotions: Home, Auto </a:t>
            </a:r>
            <a:r>
              <a:rPr lang="en-US" smtClean="0"/>
              <a:t>and Business</a:t>
            </a:r>
            <a:endParaRPr lang="en-US" i="1" dirty="0" smtClean="0"/>
          </a:p>
        </p:txBody>
      </p:sp>
      <p:sp>
        <p:nvSpPr>
          <p:cNvPr id="1922051" name="Rectangle 3"/>
          <p:cNvSpPr>
            <a:spLocks noGrp="1" noChangeArrowheads="1"/>
          </p:cNvSpPr>
          <p:nvPr>
            <p:ph type="body" idx="1"/>
          </p:nvPr>
        </p:nvSpPr>
        <p:spPr>
          <a:xfrm>
            <a:off x="194875" y="982036"/>
            <a:ext cx="8853875" cy="5448301"/>
          </a:xfrm>
        </p:spPr>
        <p:txBody>
          <a:bodyPr/>
          <a:lstStyle/>
          <a:p>
            <a:pPr>
              <a:lnSpc>
                <a:spcPts val="2100"/>
              </a:lnSpc>
            </a:pPr>
            <a:r>
              <a:rPr lang="en-US" sz="2000" dirty="0"/>
              <a:t>Auto, homeowners, and business insurance policies generally include coverage for property losses caused by riots and civil </a:t>
            </a:r>
            <a:r>
              <a:rPr lang="en-US" sz="2000" dirty="0" smtClean="0"/>
              <a:t>commotions</a:t>
            </a:r>
            <a:endParaRPr lang="en-US" sz="2000" dirty="0"/>
          </a:p>
          <a:p>
            <a:pPr>
              <a:lnSpc>
                <a:spcPts val="2100"/>
              </a:lnSpc>
            </a:pPr>
            <a:r>
              <a:rPr lang="en-US" sz="2000" dirty="0"/>
              <a:t>Homeowners policies pay to repair, or rebuild, an insured home if its structure is damaged or destroyed as the result of a riot or civil commotion, as well as to replace the homeowner’s personal belongings if they are damaged or stolen during the event</a:t>
            </a:r>
            <a:r>
              <a:rPr lang="en-US" sz="2000" dirty="0" smtClean="0"/>
              <a:t>.</a:t>
            </a:r>
            <a:endParaRPr lang="en-US" sz="2000" dirty="0"/>
          </a:p>
          <a:p>
            <a:pPr lvl="1">
              <a:lnSpc>
                <a:spcPts val="2100"/>
              </a:lnSpc>
            </a:pPr>
            <a:r>
              <a:rPr lang="en-US" sz="1800" dirty="0"/>
              <a:t>If the home is rendered uninhabitable by the damage caused by a riot or civil commotion, policyholders can file an additional living expenses (ALE) claim to finance their </a:t>
            </a:r>
            <a:r>
              <a:rPr lang="en-US" sz="1800" dirty="0" smtClean="0"/>
              <a:t>temp. </a:t>
            </a:r>
            <a:r>
              <a:rPr lang="en-US" sz="1800" dirty="0"/>
              <a:t>housing expenses until </a:t>
            </a:r>
            <a:r>
              <a:rPr lang="en-US" sz="1800" dirty="0" smtClean="0"/>
              <a:t>the </a:t>
            </a:r>
            <a:r>
              <a:rPr lang="en-US" sz="1800" dirty="0"/>
              <a:t>residence has been repaired.</a:t>
            </a:r>
            <a:endParaRPr lang="en-US" sz="1800" dirty="0" smtClean="0"/>
          </a:p>
          <a:p>
            <a:pPr>
              <a:lnSpc>
                <a:spcPts val="2100"/>
              </a:lnSpc>
            </a:pPr>
            <a:r>
              <a:rPr lang="en-US" sz="2000" dirty="0" smtClean="0"/>
              <a:t>The </a:t>
            </a:r>
            <a:r>
              <a:rPr lang="en-US" sz="2000" dirty="0"/>
              <a:t>optional comprehensive coverage on an auto insurance policy reimburses losses to a vehicle due to damage caused by falling objects, fire, riots and vandalism, among other things</a:t>
            </a:r>
            <a:r>
              <a:rPr lang="en-US" sz="2000" dirty="0" smtClean="0"/>
              <a:t>.</a:t>
            </a:r>
            <a:r>
              <a:rPr lang="en-US" sz="2000" dirty="0"/>
              <a:t> </a:t>
            </a:r>
          </a:p>
          <a:p>
            <a:pPr>
              <a:lnSpc>
                <a:spcPts val="2100"/>
              </a:lnSpc>
            </a:pPr>
            <a:r>
              <a:rPr lang="en-US" sz="2000" dirty="0"/>
              <a:t>Standard business property insurance policies provide coverage for the structure of the building as well as the contents inside, and cover losses arising from riots or civil commotion. Business interruption (BI) coverage, whereby the policyholder can file a claim for lost income, is usually only triggered when the insured business incurs direct physical damage. </a:t>
            </a:r>
            <a:endParaRPr lang="en-US" sz="1800" b="1" dirty="0"/>
          </a:p>
        </p:txBody>
      </p:sp>
      <p:sp>
        <p:nvSpPr>
          <p:cNvPr id="7" name="Rectangle 3"/>
          <p:cNvSpPr>
            <a:spLocks noChangeArrowheads="1"/>
          </p:cNvSpPr>
          <p:nvPr/>
        </p:nvSpPr>
        <p:spPr bwMode="auto">
          <a:xfrm>
            <a:off x="-205092" y="6462985"/>
            <a:ext cx="8863781"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a:p>
          <a:p>
            <a:pPr eaLnBrk="0" hangingPunct="0">
              <a:lnSpc>
                <a:spcPct val="85000"/>
              </a:lnSpc>
              <a:spcBef>
                <a:spcPct val="25000"/>
              </a:spcBef>
              <a:buClr>
                <a:schemeClr val="accent2"/>
              </a:buClr>
              <a:buFont typeface="Wingdings" pitchFamily="2" charset="2"/>
              <a:buNone/>
            </a:pPr>
            <a:r>
              <a:rPr lang="en-US" sz="1000" dirty="0" smtClean="0"/>
              <a:t>Source: Insurance Information Institute, </a:t>
            </a:r>
            <a:r>
              <a:rPr lang="en-US" sz="1000" dirty="0" smtClean="0">
                <a:hlinkClick r:id="rId3"/>
              </a:rPr>
              <a:t>www.iii.org</a:t>
            </a:r>
            <a:r>
              <a:rPr lang="en-US" sz="1000" dirty="0" smtClean="0"/>
              <a:t> . </a:t>
            </a:r>
            <a:endParaRPr lang="en-US" sz="1000" dirty="0"/>
          </a:p>
        </p:txBody>
      </p:sp>
    </p:spTree>
    <p:extLst>
      <p:ext uri="{BB962C8B-B14F-4D97-AF65-F5344CB8AC3E}">
        <p14:creationId xmlns:p14="http://schemas.microsoft.com/office/powerpoint/2010/main" val="17433827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86</a:t>
            </a:fld>
            <a:endParaRPr lang="en-US" smtClean="0"/>
          </a:p>
        </p:txBody>
      </p:sp>
      <p:sp>
        <p:nvSpPr>
          <p:cNvPr id="82949" name="Rectangle 2"/>
          <p:cNvSpPr>
            <a:spLocks noGrp="1" noChangeArrowheads="1"/>
          </p:cNvSpPr>
          <p:nvPr>
            <p:ph type="title"/>
          </p:nvPr>
        </p:nvSpPr>
        <p:spPr>
          <a:xfrm>
            <a:off x="106730" y="90491"/>
            <a:ext cx="7665679" cy="860425"/>
          </a:xfrm>
        </p:spPr>
        <p:txBody>
          <a:bodyPr/>
          <a:lstStyle/>
          <a:p>
            <a:r>
              <a:rPr lang="en-US" dirty="0" smtClean="0"/>
              <a:t>Top 10 Insured Loss Events from Riots and Civil Commotion*</a:t>
            </a:r>
            <a:endParaRPr lang="en-US" i="1" dirty="0" smtClean="0"/>
          </a:p>
        </p:txBody>
      </p:sp>
      <p:sp>
        <p:nvSpPr>
          <p:cNvPr id="7" name="Rectangle 3"/>
          <p:cNvSpPr>
            <a:spLocks noChangeArrowheads="1"/>
          </p:cNvSpPr>
          <p:nvPr/>
        </p:nvSpPr>
        <p:spPr bwMode="auto">
          <a:xfrm>
            <a:off x="-181746" y="6462282"/>
            <a:ext cx="8863781"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a:p>
          <a:p>
            <a:pPr eaLnBrk="0" hangingPunct="0">
              <a:lnSpc>
                <a:spcPct val="85000"/>
              </a:lnSpc>
              <a:spcBef>
                <a:spcPct val="25000"/>
              </a:spcBef>
              <a:buClr>
                <a:schemeClr val="accent2"/>
              </a:buClr>
              <a:buFont typeface="Wingdings" pitchFamily="2" charset="2"/>
              <a:buNone/>
            </a:pPr>
            <a:r>
              <a:rPr lang="en-US" sz="1000" dirty="0" smtClean="0"/>
              <a:t>Source: PCS unit of Verisk Analytics;  Insurance Information Institute</a:t>
            </a:r>
            <a:endParaRPr lang="en-US" sz="10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68077167"/>
              </p:ext>
            </p:extLst>
          </p:nvPr>
        </p:nvGraphicFramePr>
        <p:xfrm>
          <a:off x="467702" y="1143476"/>
          <a:ext cx="8208595" cy="4717034"/>
        </p:xfrm>
        <a:graphic>
          <a:graphicData uri="http://schemas.openxmlformats.org/drawingml/2006/table">
            <a:tbl>
              <a:tblPr firstRow="1" firstCol="1" bandRow="1">
                <a:tableStyleId>{5C22544A-7EE6-4342-B048-85BDC9FD1C3A}</a:tableStyleId>
              </a:tblPr>
              <a:tblGrid>
                <a:gridCol w="1034900"/>
                <a:gridCol w="876769"/>
                <a:gridCol w="2110688"/>
                <a:gridCol w="1000125"/>
                <a:gridCol w="1871664"/>
                <a:gridCol w="1314449"/>
              </a:tblGrid>
              <a:tr h="422583">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Year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Deaths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State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Insured Loss When Occurred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Insured Losses    (2014 $MM)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4470">
                <a:tc>
                  <a:txBody>
                    <a:bodyPr/>
                    <a:lstStyle/>
                    <a:p>
                      <a:pPr marL="0" marR="0" algn="ctr">
                        <a:lnSpc>
                          <a:spcPct val="150000"/>
                        </a:lnSpc>
                        <a:spcBef>
                          <a:spcPts val="0"/>
                        </a:spcBef>
                        <a:spcAft>
                          <a:spcPts val="0"/>
                        </a:spcAft>
                      </a:pPr>
                      <a:r>
                        <a:rPr lang="en-US" sz="1600" dirty="0">
                          <a:effectLst/>
                        </a:rPr>
                        <a:t>1992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Apr 29 - May 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CA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775,000,000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mn-lt"/>
                          <a:ea typeface="Verdana" panose="020B0604030504040204" pitchFamily="34" charset="0"/>
                          <a:cs typeface="Verdana" panose="020B0604030504040204" pitchFamily="34" charset="0"/>
                        </a:rPr>
                        <a:t>1,307.7</a:t>
                      </a:r>
                      <a:endParaRPr lang="en-US" sz="1600" dirty="0">
                        <a:effectLst/>
                        <a:latin typeface="+mn-lt"/>
                        <a:ea typeface="Verdana" panose="020B0604030504040204" pitchFamily="34" charset="0"/>
                        <a:cs typeface="Verdana" panose="020B0604030504040204" pitchFamily="34" charset="0"/>
                      </a:endParaRPr>
                    </a:p>
                  </a:txBody>
                  <a:tcPr marL="68580" marR="68580" marT="0" marB="0" anchor="ctr"/>
                </a:tc>
              </a:tr>
              <a:tr h="170180">
                <a:tc>
                  <a:txBody>
                    <a:bodyPr/>
                    <a:lstStyle/>
                    <a:p>
                      <a:pPr marL="0" marR="0" algn="ctr">
                        <a:lnSpc>
                          <a:spcPct val="150000"/>
                        </a:lnSpc>
                        <a:spcBef>
                          <a:spcPts val="0"/>
                        </a:spcBef>
                        <a:spcAft>
                          <a:spcPts val="0"/>
                        </a:spcAft>
                      </a:pPr>
                      <a:r>
                        <a:rPr lang="en-US" sz="1600" dirty="0">
                          <a:effectLst/>
                        </a:rPr>
                        <a:t>1980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62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May 17 - 19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FL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65,250,000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mn-lt"/>
                          <a:ea typeface="Verdana" panose="020B0604030504040204" pitchFamily="34" charset="0"/>
                          <a:cs typeface="Verdana" panose="020B0604030504040204" pitchFamily="34" charset="0"/>
                        </a:rPr>
                        <a:t>187.5</a:t>
                      </a:r>
                      <a:endParaRPr lang="en-US" sz="1600" dirty="0">
                        <a:effectLst/>
                        <a:latin typeface="+mn-lt"/>
                        <a:ea typeface="Verdana" panose="020B0604030504040204" pitchFamily="34" charset="0"/>
                        <a:cs typeface="Verdana" panose="020B0604030504040204" pitchFamily="34" charset="0"/>
                      </a:endParaRPr>
                    </a:p>
                  </a:txBody>
                  <a:tcPr marL="68580" marR="68580" marT="0" marB="0" anchor="ctr"/>
                </a:tc>
              </a:tr>
              <a:tr h="158750">
                <a:tc>
                  <a:txBody>
                    <a:bodyPr/>
                    <a:lstStyle/>
                    <a:p>
                      <a:pPr marL="0" marR="0" algn="ctr">
                        <a:lnSpc>
                          <a:spcPct val="150000"/>
                        </a:lnSpc>
                        <a:spcBef>
                          <a:spcPts val="0"/>
                        </a:spcBef>
                        <a:spcAft>
                          <a:spcPts val="0"/>
                        </a:spcAft>
                      </a:pPr>
                      <a:r>
                        <a:rPr lang="en-US" sz="1600">
                          <a:effectLst/>
                        </a:rPr>
                        <a:t>1967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48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Jul 23 - 31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MI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41,500,000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mn-lt"/>
                          <a:ea typeface="Verdana" panose="020B0604030504040204" pitchFamily="34" charset="0"/>
                          <a:cs typeface="Verdana" panose="020B0604030504040204" pitchFamily="34" charset="0"/>
                        </a:rPr>
                        <a:t>294.2</a:t>
                      </a:r>
                      <a:endParaRPr lang="en-US" sz="1600" dirty="0">
                        <a:effectLst/>
                        <a:latin typeface="+mn-lt"/>
                        <a:ea typeface="Verdana" panose="020B0604030504040204" pitchFamily="34" charset="0"/>
                        <a:cs typeface="Verdana" panose="020B0604030504040204" pitchFamily="34" charset="0"/>
                      </a:endParaRPr>
                    </a:p>
                  </a:txBody>
                  <a:tcPr marL="68580" marR="68580" marT="0" marB="0" anchor="ctr"/>
                </a:tc>
              </a:tr>
              <a:tr h="147320">
                <a:tc>
                  <a:txBody>
                    <a:bodyPr/>
                    <a:lstStyle/>
                    <a:p>
                      <a:pPr marL="0" marR="0" algn="ctr">
                        <a:lnSpc>
                          <a:spcPct val="150000"/>
                        </a:lnSpc>
                        <a:spcBef>
                          <a:spcPts val="0"/>
                        </a:spcBef>
                        <a:spcAft>
                          <a:spcPts val="0"/>
                        </a:spcAft>
                      </a:pPr>
                      <a:r>
                        <a:rPr lang="en-US" sz="1600">
                          <a:effectLst/>
                        </a:rPr>
                        <a:t>1965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87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11-Aug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CA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38,000,000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mn-lt"/>
                          <a:ea typeface="Verdana" panose="020B0604030504040204" pitchFamily="34" charset="0"/>
                          <a:cs typeface="Verdana" panose="020B0604030504040204" pitchFamily="34" charset="0"/>
                        </a:rPr>
                        <a:t>285.6</a:t>
                      </a:r>
                      <a:endParaRPr lang="en-US" sz="1600" dirty="0">
                        <a:effectLst/>
                        <a:latin typeface="+mn-lt"/>
                        <a:ea typeface="Verdana" panose="020B0604030504040204" pitchFamily="34" charset="0"/>
                        <a:cs typeface="Verdana" panose="020B0604030504040204" pitchFamily="34" charset="0"/>
                      </a:endParaRPr>
                    </a:p>
                  </a:txBody>
                  <a:tcPr marL="68580" marR="68580" marT="0" marB="0" anchor="ctr"/>
                </a:tc>
              </a:tr>
              <a:tr h="141605">
                <a:tc>
                  <a:txBody>
                    <a:bodyPr/>
                    <a:lstStyle/>
                    <a:p>
                      <a:pPr marL="0" marR="0" algn="ctr">
                        <a:lnSpc>
                          <a:spcPct val="150000"/>
                        </a:lnSpc>
                        <a:spcBef>
                          <a:spcPts val="0"/>
                        </a:spcBef>
                        <a:spcAft>
                          <a:spcPts val="0"/>
                        </a:spcAft>
                      </a:pPr>
                      <a:r>
                        <a:rPr lang="en-US" sz="1600">
                          <a:effectLst/>
                        </a:rPr>
                        <a:t>1977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99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Jul 13 - 14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NY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28,000,000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mn-lt"/>
                          <a:ea typeface="Verdana" panose="020B0604030504040204" pitchFamily="34" charset="0"/>
                          <a:cs typeface="Verdana" panose="020B0604030504040204" pitchFamily="34" charset="0"/>
                        </a:rPr>
                        <a:t>109.4</a:t>
                      </a:r>
                      <a:endParaRPr lang="en-US" sz="1600" dirty="0">
                        <a:effectLst/>
                        <a:latin typeface="+mn-lt"/>
                        <a:ea typeface="Verdana" panose="020B0604030504040204" pitchFamily="34" charset="0"/>
                        <a:cs typeface="Verdana" panose="020B0604030504040204" pitchFamily="34" charset="0"/>
                      </a:endParaRPr>
                    </a:p>
                  </a:txBody>
                  <a:tcPr marL="68580" marR="68580" marT="0" marB="0" anchor="ctr"/>
                </a:tc>
              </a:tr>
              <a:tr h="130175">
                <a:tc>
                  <a:txBody>
                    <a:bodyPr/>
                    <a:lstStyle/>
                    <a:p>
                      <a:pPr marL="0" marR="0" algn="ctr">
                        <a:lnSpc>
                          <a:spcPct val="150000"/>
                        </a:lnSpc>
                        <a:spcBef>
                          <a:spcPts val="0"/>
                        </a:spcBef>
                        <a:spcAft>
                          <a:spcPts val="0"/>
                        </a:spcAft>
                      </a:pPr>
                      <a:r>
                        <a:rPr lang="en-US" sz="1600">
                          <a:effectLst/>
                        </a:rPr>
                        <a:t>1967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47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Jul 12 - 21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NJ</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11,000,000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mn-lt"/>
                          <a:ea typeface="Verdana" panose="020B0604030504040204" pitchFamily="34" charset="0"/>
                          <a:cs typeface="Verdana" panose="020B0604030504040204" pitchFamily="34" charset="0"/>
                        </a:rPr>
                        <a:t>78.0</a:t>
                      </a:r>
                      <a:endParaRPr lang="en-US" sz="1600" dirty="0">
                        <a:effectLst/>
                        <a:latin typeface="+mn-lt"/>
                        <a:ea typeface="Verdana" panose="020B0604030504040204" pitchFamily="34" charset="0"/>
                        <a:cs typeface="Verdana" panose="020B0604030504040204" pitchFamily="34" charset="0"/>
                      </a:endParaRPr>
                    </a:p>
                  </a:txBody>
                  <a:tcPr marL="68580" marR="68580" marT="0" marB="0" anchor="ctr"/>
                </a:tc>
              </a:tr>
              <a:tr h="175895">
                <a:tc>
                  <a:txBody>
                    <a:bodyPr/>
                    <a:lstStyle/>
                    <a:p>
                      <a:pPr marL="0" marR="0" algn="ctr">
                        <a:lnSpc>
                          <a:spcPct val="150000"/>
                        </a:lnSpc>
                        <a:spcBef>
                          <a:spcPts val="0"/>
                        </a:spcBef>
                        <a:spcAft>
                          <a:spcPts val="0"/>
                        </a:spcAft>
                      </a:pPr>
                      <a:r>
                        <a:rPr lang="en-US" sz="1600">
                          <a:effectLst/>
                        </a:rPr>
                        <a:t>1966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12-Jul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IL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4,000,000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mn-lt"/>
                          <a:ea typeface="Verdana" panose="020B0604030504040204" pitchFamily="34" charset="0"/>
                          <a:cs typeface="Verdana" panose="020B0604030504040204" pitchFamily="34" charset="0"/>
                        </a:rPr>
                        <a:t>29.2</a:t>
                      </a:r>
                      <a:endParaRPr lang="en-US" sz="1600" dirty="0">
                        <a:effectLst/>
                        <a:latin typeface="+mn-lt"/>
                        <a:ea typeface="Verdana" panose="020B0604030504040204" pitchFamily="34" charset="0"/>
                        <a:cs typeface="Verdana" panose="020B0604030504040204" pitchFamily="34" charset="0"/>
                      </a:endParaRPr>
                    </a:p>
                  </a:txBody>
                  <a:tcPr marL="68580" marR="68580" marT="0" marB="0" anchor="ctr"/>
                </a:tc>
              </a:tr>
              <a:tr h="227330">
                <a:tc>
                  <a:txBody>
                    <a:bodyPr/>
                    <a:lstStyle/>
                    <a:p>
                      <a:pPr marL="0" marR="0" algn="ctr">
                        <a:lnSpc>
                          <a:spcPct val="150000"/>
                        </a:lnSpc>
                        <a:spcBef>
                          <a:spcPts val="0"/>
                        </a:spcBef>
                        <a:spcAft>
                          <a:spcPts val="0"/>
                        </a:spcAft>
                      </a:pPr>
                      <a:r>
                        <a:rPr lang="en-US" sz="1600">
                          <a:effectLst/>
                        </a:rPr>
                        <a:t>1971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63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Jun 13 - 15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NM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3,000,000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mn-lt"/>
                          <a:ea typeface="Verdana" panose="020B0604030504040204" pitchFamily="34" charset="0"/>
                          <a:cs typeface="Verdana" panose="020B0604030504040204" pitchFamily="34" charset="0"/>
                        </a:rPr>
                        <a:t>17.5</a:t>
                      </a:r>
                      <a:endParaRPr lang="en-US" sz="1600" dirty="0">
                        <a:effectLst/>
                        <a:latin typeface="+mn-lt"/>
                        <a:ea typeface="Verdana" panose="020B0604030504040204" pitchFamily="34" charset="0"/>
                        <a:cs typeface="Verdana" panose="020B0604030504040204" pitchFamily="34" charset="0"/>
                      </a:endParaRPr>
                    </a:p>
                  </a:txBody>
                  <a:tcPr marL="68580" marR="68580" marT="0" marB="0" anchor="ctr"/>
                </a:tc>
              </a:tr>
              <a:tr h="44450">
                <a:tc>
                  <a:txBody>
                    <a:bodyPr/>
                    <a:lstStyle/>
                    <a:p>
                      <a:pPr marL="0" marR="0" algn="ctr">
                        <a:lnSpc>
                          <a:spcPct val="150000"/>
                        </a:lnSpc>
                        <a:spcBef>
                          <a:spcPts val="0"/>
                        </a:spcBef>
                        <a:spcAft>
                          <a:spcPts val="0"/>
                        </a:spcAft>
                      </a:pPr>
                      <a:r>
                        <a:rPr lang="en-US" sz="1600">
                          <a:effectLst/>
                        </a:rPr>
                        <a:t>1977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Jul 13 - 14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NY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2,000,000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mn-lt"/>
                          <a:ea typeface="Verdana" panose="020B0604030504040204" pitchFamily="34" charset="0"/>
                          <a:cs typeface="Verdana" panose="020B0604030504040204" pitchFamily="34" charset="0"/>
                        </a:rPr>
                        <a:t>7.8</a:t>
                      </a:r>
                      <a:endParaRPr lang="en-US" sz="1600" dirty="0">
                        <a:effectLst/>
                        <a:latin typeface="+mn-lt"/>
                        <a:ea typeface="Verdana" panose="020B0604030504040204" pitchFamily="34" charset="0"/>
                        <a:cs typeface="Verdana" panose="020B0604030504040204" pitchFamily="34" charset="0"/>
                      </a:endParaRPr>
                    </a:p>
                  </a:txBody>
                  <a:tcPr marL="68580" marR="68580" marT="0" marB="0" anchor="ctr"/>
                </a:tc>
              </a:tr>
              <a:tr h="204470">
                <a:tc>
                  <a:txBody>
                    <a:bodyPr/>
                    <a:lstStyle/>
                    <a:p>
                      <a:pPr marL="0" marR="0" algn="ctr">
                        <a:lnSpc>
                          <a:spcPct val="150000"/>
                        </a:lnSpc>
                        <a:spcBef>
                          <a:spcPts val="0"/>
                        </a:spcBef>
                        <a:spcAft>
                          <a:spcPts val="0"/>
                        </a:spcAft>
                      </a:pPr>
                      <a:r>
                        <a:rPr lang="en-US" sz="1600">
                          <a:effectLst/>
                        </a:rPr>
                        <a:t>1968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77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Jul 23 - 24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OH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1,500,000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mn-lt"/>
                          <a:ea typeface="Calibri" panose="020F0502020204030204" pitchFamily="34" charset="0"/>
                          <a:cs typeface="Times New Roman" panose="02020603050405020304" pitchFamily="18" charset="0"/>
                        </a:rPr>
                        <a:t>10.2</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4" name="Rectangle 1"/>
          <p:cNvSpPr>
            <a:spLocks noChangeArrowheads="1"/>
          </p:cNvSpPr>
          <p:nvPr/>
        </p:nvSpPr>
        <p:spPr bwMode="auto">
          <a:xfrm>
            <a:off x="976630" y="140413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ja-JP" sz="1800" b="0" i="0" u="none" strike="noStrike" cap="none" normalizeH="0" baseline="0" smtClean="0">
              <a:ln>
                <a:noFill/>
              </a:ln>
              <a:solidFill>
                <a:schemeClr val="tx1"/>
              </a:solidFill>
              <a:effectLst/>
              <a:latin typeface="Arial" panose="020B0604020202020204" pitchFamily="34" charset="0"/>
            </a:endParaRPr>
          </a:p>
        </p:txBody>
      </p:sp>
      <p:sp>
        <p:nvSpPr>
          <p:cNvPr id="11" name="Rectangle 5"/>
          <p:cNvSpPr>
            <a:spLocks noChangeArrowheads="1"/>
          </p:cNvSpPr>
          <p:nvPr/>
        </p:nvSpPr>
        <p:spPr bwMode="blackWhite">
          <a:xfrm>
            <a:off x="301013" y="5964238"/>
            <a:ext cx="8590569"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April 2015 Baltimore riots were designated a PCS CAT event on April 29 but loss estimates are not yet available (2014 Ferguson riots did not receive PCS designation)</a:t>
            </a:r>
            <a:endParaRPr lang="en-US" sz="1600" b="1" dirty="0">
              <a:solidFill>
                <a:srgbClr val="FFFFFF"/>
              </a:solidFill>
            </a:endParaRPr>
          </a:p>
        </p:txBody>
      </p:sp>
    </p:spTree>
    <p:extLst>
      <p:ext uri="{BB962C8B-B14F-4D97-AF65-F5344CB8AC3E}">
        <p14:creationId xmlns:p14="http://schemas.microsoft.com/office/powerpoint/2010/main" val="29286156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87</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440348" y="2353488"/>
            <a:ext cx="7981950" cy="143306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Top Insurance Issues:</a:t>
            </a:r>
          </a:p>
          <a:p>
            <a:pPr algn="ctr" defTabSz="114300" fontAlgn="base">
              <a:lnSpc>
                <a:spcPct val="95000"/>
              </a:lnSpc>
              <a:spcBef>
                <a:spcPct val="25000"/>
              </a:spcBef>
              <a:spcAft>
                <a:spcPct val="0"/>
              </a:spcAft>
            </a:pPr>
            <a:r>
              <a:rPr lang="en-US" sz="4200" b="1" i="1" dirty="0" smtClean="0">
                <a:solidFill>
                  <a:srgbClr val="FFFFFF"/>
                </a:solidFill>
                <a:latin typeface="Arial" charset="0"/>
                <a:cs typeface="Arial" charset="0"/>
              </a:rPr>
              <a:t>What’s Hot, What’s Not</a:t>
            </a:r>
            <a:endParaRPr lang="en-US" sz="4200" b="1" i="1" dirty="0">
              <a:solidFill>
                <a:srgbClr val="FFFFFF"/>
              </a:solidFill>
              <a:latin typeface="Arial" charset="0"/>
              <a:cs typeface="Arial" charset="0"/>
            </a:endParaRPr>
          </a:p>
        </p:txBody>
      </p:sp>
      <p:sp>
        <p:nvSpPr>
          <p:cNvPr id="2152456" name="Rectangle 8"/>
          <p:cNvSpPr>
            <a:spLocks noChangeArrowheads="1"/>
          </p:cNvSpPr>
          <p:nvPr/>
        </p:nvSpPr>
        <p:spPr bwMode="auto">
          <a:xfrm>
            <a:off x="388835" y="4047272"/>
            <a:ext cx="8356804"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No Dominant Even in 2014, but Some Key Commercial Lines Issues Spiked</a:t>
            </a:r>
            <a:endParaRPr lang="en-US" sz="4000" b="1" dirty="0">
              <a:solidFill>
                <a:srgbClr val="225A7A"/>
              </a:solidFill>
            </a:endParaRP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Terrorism, TRIA &amp; Cyber</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87</a:t>
            </a:fld>
            <a:endParaRPr lang="en-US"/>
          </a:p>
        </p:txBody>
      </p:sp>
    </p:spTree>
    <p:extLst>
      <p:ext uri="{BB962C8B-B14F-4D97-AF65-F5344CB8AC3E}">
        <p14:creationId xmlns:p14="http://schemas.microsoft.com/office/powerpoint/2010/main" val="26708524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65058" name="Rectangle 2"/>
          <p:cNvSpPr>
            <a:spLocks noGrp="1" noChangeArrowheads="1"/>
          </p:cNvSpPr>
          <p:nvPr>
            <p:ph type="title"/>
          </p:nvPr>
        </p:nvSpPr>
        <p:spPr/>
        <p:txBody>
          <a:bodyPr/>
          <a:lstStyle/>
          <a:p>
            <a:r>
              <a:rPr lang="en-US" sz="2800" dirty="0" smtClean="0"/>
              <a:t>I.I.I. Media Index, P/C, 2014 vs 2013</a:t>
            </a:r>
            <a:r>
              <a:rPr lang="en-US" dirty="0" smtClean="0"/>
              <a:t/>
            </a:r>
            <a:br>
              <a:rPr lang="en-US" dirty="0" smtClean="0"/>
            </a:br>
            <a:r>
              <a:rPr lang="en-US" sz="1600" dirty="0" smtClean="0"/>
              <a:t>Percent increase/decrease from previous year</a:t>
            </a:r>
          </a:p>
        </p:txBody>
      </p:sp>
      <p:graphicFrame>
        <p:nvGraphicFramePr>
          <p:cNvPr id="1965059" name="Object 3"/>
          <p:cNvGraphicFramePr>
            <a:graphicFrameLocks noChangeAspect="1"/>
          </p:cNvGraphicFramePr>
          <p:nvPr>
            <p:extLst/>
          </p:nvPr>
        </p:nvGraphicFramePr>
        <p:xfrm>
          <a:off x="199215" y="1676400"/>
          <a:ext cx="8575675" cy="4876800"/>
        </p:xfrm>
        <a:graphic>
          <a:graphicData uri="http://schemas.openxmlformats.org/presentationml/2006/ole">
            <mc:AlternateContent xmlns:mc="http://schemas.openxmlformats.org/markup-compatibility/2006">
              <mc:Choice xmlns:v="urn:schemas-microsoft-com:vml" Requires="v">
                <p:oleObj spid="_x0000_s28126403" name="Chart" r:id="rId4" imgW="5289580" imgH="2806792" progId="MSGraph.Chart.8">
                  <p:embed followColorScheme="full"/>
                </p:oleObj>
              </mc:Choice>
              <mc:Fallback>
                <p:oleObj name="Chart" r:id="rId4" imgW="5289580" imgH="2806792" progId="MSGraph.Chart.8">
                  <p:embed followColorScheme="full"/>
                  <p:pic>
                    <p:nvPicPr>
                      <p:cNvPr id="0" name=""/>
                      <p:cNvPicPr>
                        <a:picLocks noChangeAspect="1" noChangeArrowheads="1"/>
                      </p:cNvPicPr>
                      <p:nvPr/>
                    </p:nvPicPr>
                    <p:blipFill>
                      <a:blip r:embed="rId5"/>
                      <a:srcRect/>
                      <a:stretch>
                        <a:fillRect/>
                      </a:stretch>
                    </p:blipFill>
                    <p:spPr bwMode="gray">
                      <a:xfrm>
                        <a:off x="199215" y="1676400"/>
                        <a:ext cx="8575675" cy="4876800"/>
                      </a:xfrm>
                      <a:prstGeom prst="rect">
                        <a:avLst/>
                      </a:prstGeom>
                      <a:noFill/>
                      <a:ln>
                        <a:solidFill>
                          <a:schemeClr val="bg1"/>
                        </a:solidFill>
                      </a:ln>
                      <a:extLst/>
                    </p:spPr>
                  </p:pic>
                </p:oleObj>
              </mc:Fallback>
            </mc:AlternateContent>
          </a:graphicData>
        </a:graphic>
      </p:graphicFrame>
      <p:sp>
        <p:nvSpPr>
          <p:cNvPr id="11" name="Text Box 537"/>
          <p:cNvSpPr txBox="1">
            <a:spLocks noChangeArrowheads="1"/>
          </p:cNvSpPr>
          <p:nvPr/>
        </p:nvSpPr>
        <p:spPr bwMode="auto">
          <a:xfrm>
            <a:off x="0" y="6489890"/>
            <a:ext cx="7612063" cy="282385"/>
          </a:xfrm>
          <a:prstGeom prst="rect">
            <a:avLst/>
          </a:prstGeom>
          <a:noFill/>
          <a:ln w="9525" algn="ctr">
            <a:noFill/>
            <a:miter lim="800000"/>
            <a:headEnd/>
            <a:tailEnd/>
          </a:ln>
          <a:effectLst/>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rPr>
              <a:t>Source:  Insurance Information Institute based on a search of Lexis/Nexis.  </a:t>
            </a:r>
          </a:p>
        </p:txBody>
      </p:sp>
      <p:sp>
        <p:nvSpPr>
          <p:cNvPr id="10" name="Slide Number Placeholder 9"/>
          <p:cNvSpPr>
            <a:spLocks noGrp="1"/>
          </p:cNvSpPr>
          <p:nvPr>
            <p:ph type="sldNum" sz="quarter" idx="12"/>
          </p:nvPr>
        </p:nvSpPr>
        <p:spPr/>
        <p:txBody>
          <a:bodyPr/>
          <a:lstStyle/>
          <a:p>
            <a:fld id="{4F2CD5A0-F3D7-470E-A7CB-2F50B237745B}" type="slidenum">
              <a:rPr lang="en-US" smtClean="0">
                <a:solidFill>
                  <a:srgbClr val="000000"/>
                </a:solidFill>
              </a:rPr>
              <a:pPr/>
              <a:t>88</a:t>
            </a:fld>
            <a:endParaRPr lang="en-US" dirty="0">
              <a:solidFill>
                <a:srgbClr val="000000"/>
              </a:solidFill>
            </a:endParaRPr>
          </a:p>
        </p:txBody>
      </p:sp>
      <p:sp>
        <p:nvSpPr>
          <p:cNvPr id="6" name="AutoShape 7"/>
          <p:cNvSpPr>
            <a:spLocks noChangeArrowheads="1"/>
          </p:cNvSpPr>
          <p:nvPr/>
        </p:nvSpPr>
        <p:spPr bwMode="blackWhite">
          <a:xfrm>
            <a:off x="3279913" y="1162879"/>
            <a:ext cx="5117112" cy="1550503"/>
          </a:xfrm>
          <a:prstGeom prst="wedgeRectCallout">
            <a:avLst>
              <a:gd name="adj1" fmla="val -95835"/>
              <a:gd name="adj2" fmla="val -3989"/>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Terrorism, Cyber, Autonomous/Driverless Vehicles and Aviation insurance issues experienced the sharpest increase in media attention.  Year-ago leaders included Flood Insurance and Gun Liability; Hurricanes, Tornadoes and Wildfires faded</a:t>
            </a:r>
            <a:endParaRPr lang="en-US" b="1" dirty="0">
              <a:solidFill>
                <a:srgbClr val="FFFFFF"/>
              </a:solidFill>
              <a:latin typeface="Arial" pitchFamily="34" charset="0"/>
              <a:cs typeface="Arial" pitchFamily="34" charset="0"/>
            </a:endParaRPr>
          </a:p>
        </p:txBody>
      </p:sp>
      <p:sp>
        <p:nvSpPr>
          <p:cNvPr id="2" name="Down Arrow 1"/>
          <p:cNvSpPr/>
          <p:nvPr/>
        </p:nvSpPr>
        <p:spPr>
          <a:xfrm>
            <a:off x="7783322" y="3061182"/>
            <a:ext cx="129209" cy="37768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7450884" y="3061182"/>
            <a:ext cx="129209" cy="37768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8126204" y="3055815"/>
            <a:ext cx="129209" cy="37768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7"/>
          <p:cNvSpPr txBox="1">
            <a:spLocks noChangeArrowheads="1"/>
          </p:cNvSpPr>
          <p:nvPr/>
        </p:nvSpPr>
        <p:spPr bwMode="auto">
          <a:xfrm>
            <a:off x="1067489" y="3638337"/>
            <a:ext cx="4623095" cy="954107"/>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smtClean="0">
                <a:solidFill>
                  <a:srgbClr val="FFFFFF"/>
                </a:solidFill>
              </a:rPr>
              <a:t>Coverage of Epidemics/Pandemics and insurance increased 85,000% due the Ebola scare.  I.I.I. members uniformly directed media to us.  WC was the principal issue, along with business interruption.</a:t>
            </a:r>
            <a:endParaRPr lang="en-US" sz="1400" b="1" dirty="0">
              <a:solidFill>
                <a:srgbClr val="FFFFFF"/>
              </a:solidFill>
            </a:endParaRPr>
          </a:p>
        </p:txBody>
      </p:sp>
    </p:spTree>
    <p:extLst>
      <p:ext uri="{BB962C8B-B14F-4D97-AF65-F5344CB8AC3E}">
        <p14:creationId xmlns:p14="http://schemas.microsoft.com/office/powerpoint/2010/main" val="29243716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89</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9</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2001–2014*</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 = 97.0.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ext uri="{D42A27DB-BD31-4B8C-83A1-F6EECF244321}">
                <p14:modId xmlns:p14="http://schemas.microsoft.com/office/powerpoint/2010/main" val="896592287"/>
              </p:ext>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045569" name="Chart" r:id="rId5" imgW="8543971" imgH="3648290" progId="MSGraph.Chart.8">
                  <p:embed followColorScheme="full"/>
                </p:oleObj>
              </mc:Choice>
              <mc:Fallback>
                <p:oleObj name="Chart" r:id="rId5" imgW="8543971" imgH="3648290"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079645" y="1982612"/>
            <a:ext cx="1198563" cy="1228725"/>
          </a:xfrm>
          <a:prstGeom prst="wedgeRectCallout">
            <a:avLst>
              <a:gd name="adj1" fmla="val -22236"/>
              <a:gd name="adj2" fmla="val 198012"/>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4374"/>
              <a:gd name="adj2" fmla="val 30185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391133" y="1182170"/>
            <a:ext cx="1116013" cy="1206500"/>
          </a:xfrm>
          <a:prstGeom prst="wedgeRectCallout">
            <a:avLst>
              <a:gd name="adj1" fmla="val -29793"/>
              <a:gd name="adj2" fmla="val 241813"/>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PPTShape_0"/>
          <p:cNvSpPr>
            <a:spLocks noChangeArrowheads="1"/>
          </p:cNvSpPr>
          <p:nvPr/>
        </p:nvSpPr>
        <p:spPr bwMode="blackWhite">
          <a:xfrm>
            <a:off x="5980791" y="2424660"/>
            <a:ext cx="1038225" cy="1119188"/>
          </a:xfrm>
          <a:prstGeom prst="wedgeRectCallout">
            <a:avLst>
              <a:gd name="adj1" fmla="val -37942"/>
              <a:gd name="adj2" fmla="val 138464"/>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PPTShape_1"/>
          <p:cNvSpPr>
            <a:spLocks noChangeArrowheads="1"/>
          </p:cNvSpPr>
          <p:nvPr/>
        </p:nvSpPr>
        <p:spPr bwMode="blackWhite">
          <a:xfrm>
            <a:off x="7064729" y="1152605"/>
            <a:ext cx="1101725" cy="1654175"/>
          </a:xfrm>
          <a:prstGeom prst="wedgeRectCallout">
            <a:avLst>
              <a:gd name="adj1" fmla="val -56885"/>
              <a:gd name="adj2" fmla="val 140721"/>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852488" y="3620234"/>
            <a:ext cx="1316038" cy="571500"/>
          </a:xfrm>
          <a:prstGeom prst="wedgeRectCallout">
            <a:avLst>
              <a:gd name="adj1" fmla="val -36159"/>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498321" y="3134041"/>
            <a:ext cx="915740" cy="582804"/>
          </a:xfrm>
          <a:prstGeom prst="wedgeRectCallout">
            <a:avLst>
              <a:gd name="adj1" fmla="val -55959"/>
              <a:gd name="adj2" fmla="val 169059"/>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810534" y="3861609"/>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567648" y="3366581"/>
            <a:ext cx="1251488" cy="895350"/>
          </a:xfrm>
          <a:prstGeom prst="wedgeRectCallout">
            <a:avLst>
              <a:gd name="adj1" fmla="val -35164"/>
              <a:gd name="adj2" fmla="val 154607"/>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Tree>
    <p:custDataLst>
      <p:tags r:id="rId2"/>
    </p:custDataLst>
    <p:extLst>
      <p:ext uri="{BB962C8B-B14F-4D97-AF65-F5344CB8AC3E}">
        <p14:creationId xmlns:p14="http://schemas.microsoft.com/office/powerpoint/2010/main" val="27324410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4" grpId="0" animBg="1"/>
      <p:bldP spid="15" grpId="0" animBg="1"/>
      <p:bldP spid="16" grpId="0" animBg="1"/>
      <p:bldP spid="17" grpId="0" animBg="1"/>
      <p:bldP spid="18" grpId="0" animBg="1"/>
      <p:bldP spid="19"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90</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4/15; </a:t>
            </a:r>
            <a:r>
              <a:rPr lang="en-US" sz="1100" dirty="0"/>
              <a:t>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2668343804"/>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198976" name="Chart" r:id="rId4" imgW="8600977" imgH="3781293" progId="MSGraph.Chart.8">
                  <p:embed followColorScheme="full"/>
                </p:oleObj>
              </mc:Choice>
              <mc:Fallback>
                <p:oleObj name="Chart" r:id="rId4" imgW="8600977" imgH="3781293"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2015 as GDP Growth Accelerates Modestly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a:t>
            </a:r>
            <a:r>
              <a:rPr lang="en-US" sz="1400" b="1" dirty="0" smtClean="0">
                <a:solidFill>
                  <a:schemeClr val="bg1"/>
                </a:solidFill>
              </a:rPr>
              <a:t>in June 2009</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20340"/>
              <a:gd name="adj2" fmla="val 2008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4308746" y="3545011"/>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2092569" y="3049101"/>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9076458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August 2015</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91</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43012" y="1148826"/>
            <a:ext cx="6715125" cy="5181838"/>
          </a:xfrm>
          <a:prstGeom prst="rect">
            <a:avLst/>
          </a:prstGeom>
        </p:spPr>
      </p:pic>
      <p:sp>
        <p:nvSpPr>
          <p:cNvPr id="14" name="AutoShape 7"/>
          <p:cNvSpPr>
            <a:spLocks noChangeArrowheads="1"/>
          </p:cNvSpPr>
          <p:nvPr/>
        </p:nvSpPr>
        <p:spPr bwMode="blackWhite">
          <a:xfrm>
            <a:off x="160337" y="1366837"/>
            <a:ext cx="1277938" cy="1317174"/>
          </a:xfrm>
          <a:prstGeom prst="wedgeRectCallout">
            <a:avLst>
              <a:gd name="adj1" fmla="val 76923"/>
              <a:gd name="adj2" fmla="val 4233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Growth in the West is finally beginning to pick up</a:t>
            </a:r>
            <a:endParaRPr lang="en-US" sz="1600" b="1" dirty="0">
              <a:solidFill>
                <a:srgbClr val="FFFFFF"/>
              </a:solidFill>
            </a:endParaRPr>
          </a:p>
        </p:txBody>
      </p:sp>
      <p:sp>
        <p:nvSpPr>
          <p:cNvPr id="16" name="AutoShape 8"/>
          <p:cNvSpPr>
            <a:spLocks noChangeArrowheads="1"/>
          </p:cNvSpPr>
          <p:nvPr/>
        </p:nvSpPr>
        <p:spPr bwMode="blackWhite">
          <a:xfrm>
            <a:off x="7004369" y="4271019"/>
            <a:ext cx="2044382" cy="1446618"/>
          </a:xfrm>
          <a:prstGeom prst="wedgeRectCallout">
            <a:avLst>
              <a:gd name="adj1" fmla="val -67472"/>
              <a:gd name="adj2" fmla="val -439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generally positive, though flat-to-negative for </a:t>
            </a:r>
            <a:r>
              <a:rPr lang="en-US" sz="1600" b="1" dirty="0">
                <a:solidFill>
                  <a:schemeClr val="bg1"/>
                </a:solidFill>
              </a:rPr>
              <a:t>2</a:t>
            </a:r>
            <a:r>
              <a:rPr lang="en-US" sz="1600" b="1" dirty="0" smtClean="0">
                <a:solidFill>
                  <a:schemeClr val="bg1"/>
                </a:solidFill>
              </a:rPr>
              <a:t> states</a:t>
            </a:r>
            <a:endParaRPr lang="en-US" sz="1600" b="1" dirty="0">
              <a:solidFill>
                <a:schemeClr val="bg1"/>
              </a:solidFill>
            </a:endParaRPr>
          </a:p>
        </p:txBody>
      </p:sp>
    </p:spTree>
    <p:extLst>
      <p:ext uri="{BB962C8B-B14F-4D97-AF65-F5344CB8AC3E}">
        <p14:creationId xmlns:p14="http://schemas.microsoft.com/office/powerpoint/2010/main" val="8011829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92</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2013:</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48036090"/>
              </p:ext>
            </p:extLst>
          </p:nvPr>
        </p:nvGraphicFramePr>
        <p:xfrm>
          <a:off x="-61913" y="1827213"/>
          <a:ext cx="9142413" cy="4748212"/>
        </p:xfrm>
        <a:graphic>
          <a:graphicData uri="http://schemas.openxmlformats.org/presentationml/2006/ole">
            <mc:AlternateContent xmlns:mc="http://schemas.openxmlformats.org/markup-compatibility/2006">
              <mc:Choice xmlns:v="urn:schemas-microsoft-com:vml" Requires="v">
                <p:oleObj spid="_x0000_s28080373" name="Chart" r:id="rId4" imgW="3528190" imgH="1832541" progId="MSGraph.Chart.8">
                  <p:embed followColorScheme="full"/>
                </p:oleObj>
              </mc:Choice>
              <mc:Fallback>
                <p:oleObj name="Chart" r:id="rId4" imgW="3528190" imgH="1832541" progId="MSGraph.Chart.8">
                  <p:embed followColorScheme="full"/>
                  <p:pic>
                    <p:nvPicPr>
                      <p:cNvPr id="0" name=""/>
                      <p:cNvPicPr>
                        <a:picLocks noChangeAspect="1" noChangeArrowheads="1"/>
                      </p:cNvPicPr>
                      <p:nvPr/>
                    </p:nvPicPr>
                    <p:blipFill>
                      <a:blip r:embed="rId5"/>
                      <a:srcRect/>
                      <a:stretch>
                        <a:fillRect/>
                      </a:stretch>
                    </p:blipFill>
                    <p:spPr bwMode="auto">
                      <a:xfrm>
                        <a:off x="-61913" y="1827213"/>
                        <a:ext cx="9142413" cy="4748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hlinkClick r:id="rId6"/>
              </a:rPr>
              <a:t>U.S</a:t>
            </a:r>
            <a:r>
              <a:rPr lang="en-US" sz="1100" dirty="0">
                <a:hlinkClick r:id="rId6"/>
              </a:rPr>
              <a:t>. Bureau of Economic Analysis</a:t>
            </a:r>
            <a:r>
              <a:rPr lang="en-US" sz="1100" dirty="0"/>
              <a:t>;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2013—by far</a:t>
            </a:r>
            <a:endParaRPr lang="en-US" sz="1400" b="1" dirty="0">
              <a:solidFill>
                <a:schemeClr val="bg1"/>
              </a:solidFill>
            </a:endParaRPr>
          </a:p>
        </p:txBody>
      </p:sp>
      <p:sp>
        <p:nvSpPr>
          <p:cNvPr id="7" name="AutoShape 7"/>
          <p:cNvSpPr>
            <a:spLocks noChangeArrowheads="1"/>
          </p:cNvSpPr>
          <p:nvPr/>
        </p:nvSpPr>
        <p:spPr bwMode="blackWhite">
          <a:xfrm>
            <a:off x="4343399" y="1761619"/>
            <a:ext cx="4043363" cy="1108541"/>
          </a:xfrm>
          <a:prstGeom prst="wedgeRectCallout">
            <a:avLst>
              <a:gd name="adj1" fmla="val -115169"/>
              <a:gd name="adj2" fmla="val 856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9 states experienced growth in excess of 3% in 2013, which is what we would see nationally in a more typical recovery</a:t>
            </a:r>
            <a:endParaRPr lang="en-US" b="1" dirty="0">
              <a:solidFill>
                <a:srgbClr val="FFFFFF"/>
              </a:solidFill>
              <a:latin typeface="Arial" charset="0"/>
              <a:cs typeface="Arial" charset="0"/>
            </a:endParaRPr>
          </a:p>
        </p:txBody>
      </p:sp>
      <p:sp>
        <p:nvSpPr>
          <p:cNvPr id="10" name="Text Box 6"/>
          <p:cNvSpPr txBox="1">
            <a:spLocks noChangeArrowheads="1"/>
          </p:cNvSpPr>
          <p:nvPr/>
        </p:nvSpPr>
        <p:spPr bwMode="blackWhite">
          <a:xfrm>
            <a:off x="4772025" y="3241813"/>
            <a:ext cx="3914775" cy="91799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Real GDP</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1.8%</a:t>
            </a:r>
            <a:endParaRPr lang="en-US" sz="1600" b="1" dirty="0">
              <a:solidFill>
                <a:schemeClr val="bg1"/>
              </a:solidFill>
              <a:cs typeface="+mn-cs"/>
            </a:endParaRPr>
          </a:p>
        </p:txBody>
      </p:sp>
    </p:spTree>
    <p:extLst>
      <p:ext uri="{BB962C8B-B14F-4D97-AF65-F5344CB8AC3E}">
        <p14:creationId xmlns:p14="http://schemas.microsoft.com/office/powerpoint/2010/main" val="3057937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93</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2009545487"/>
              </p:ext>
            </p:extLst>
          </p:nvPr>
        </p:nvGraphicFramePr>
        <p:xfrm>
          <a:off x="11113" y="1793875"/>
          <a:ext cx="9150350" cy="4733925"/>
        </p:xfrm>
        <a:graphic>
          <a:graphicData uri="http://schemas.openxmlformats.org/presentationml/2006/ole">
            <mc:AlternateContent xmlns:mc="http://schemas.openxmlformats.org/markup-compatibility/2006">
              <mc:Choice xmlns:v="urn:schemas-microsoft-com:vml" Requires="v">
                <p:oleObj spid="_x0000_s28081398" name="Chart" r:id="rId4" imgW="8820267" imgH="4562468" progId="MSGraph.Chart.8">
                  <p:embed followColorScheme="full"/>
                </p:oleObj>
              </mc:Choice>
              <mc:Fallback>
                <p:oleObj name="Chart" r:id="rId4" imgW="8820267" imgH="4562468" progId="MSGraph.Chart.8">
                  <p:embed followColorScheme="full"/>
                  <p:pic>
                    <p:nvPicPr>
                      <p:cNvPr id="0" name=""/>
                      <p:cNvPicPr>
                        <a:picLocks noChangeAspect="1" noChangeArrowheads="1"/>
                      </p:cNvPicPr>
                      <p:nvPr/>
                    </p:nvPicPr>
                    <p:blipFill>
                      <a:blip r:embed="rId5"/>
                      <a:srcRect/>
                      <a:stretch>
                        <a:fillRect/>
                      </a:stretch>
                    </p:blipFill>
                    <p:spPr bwMode="auto">
                      <a:xfrm>
                        <a:off x="11113" y="1793875"/>
                        <a:ext cx="9150350"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3000" b="1" dirty="0">
                <a:solidFill>
                  <a:schemeClr val="accent1"/>
                </a:solidFill>
              </a:rPr>
              <a:t>Real GDP by State Percent Change, </a:t>
            </a:r>
            <a:r>
              <a:rPr lang="en-US" sz="3000" b="1" dirty="0" smtClean="0">
                <a:solidFill>
                  <a:schemeClr val="accent1"/>
                </a:solidFill>
              </a:rPr>
              <a:t>2013: </a:t>
            </a:r>
            <a:endParaRPr lang="en-US" sz="3000" b="1" dirty="0">
              <a:solidFill>
                <a:schemeClr val="accent1"/>
              </a:solidFill>
            </a:endParaRPr>
          </a:p>
          <a:p>
            <a:pPr eaLnBrk="0" hangingPunct="0"/>
            <a:r>
              <a:rPr lang="en-US" sz="3000" b="1" dirty="0">
                <a:solidFill>
                  <a:schemeClr val="accent1"/>
                </a:solidFill>
              </a:rPr>
              <a:t>Lowest 25 States</a:t>
            </a:r>
          </a:p>
        </p:txBody>
      </p:sp>
      <p:sp>
        <p:nvSpPr>
          <p:cNvPr id="2053"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
        <p:nvSpPr>
          <p:cNvPr id="6" name="AutoShape 10"/>
          <p:cNvSpPr>
            <a:spLocks noChangeArrowheads="1"/>
          </p:cNvSpPr>
          <p:nvPr/>
        </p:nvSpPr>
        <p:spPr bwMode="blackWhite">
          <a:xfrm>
            <a:off x="5824251" y="4306023"/>
            <a:ext cx="1705899" cy="900419"/>
          </a:xfrm>
          <a:prstGeom prst="wedgeRectCallout">
            <a:avLst>
              <a:gd name="adj1" fmla="val 90183"/>
              <a:gd name="adj2" fmla="val 69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DC and Alabama  were the only states to shrink in 2013</a:t>
            </a:r>
            <a:endParaRPr lang="en-US" sz="1400" b="1" dirty="0">
              <a:solidFill>
                <a:schemeClr val="bg1"/>
              </a:solidFill>
            </a:endParaRPr>
          </a:p>
        </p:txBody>
      </p:sp>
      <p:sp>
        <p:nvSpPr>
          <p:cNvPr id="7" name="AutoShape 7"/>
          <p:cNvSpPr>
            <a:spLocks noChangeArrowheads="1"/>
          </p:cNvSpPr>
          <p:nvPr/>
        </p:nvSpPr>
        <p:spPr bwMode="blackWhite">
          <a:xfrm>
            <a:off x="5103988" y="1155792"/>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11 states  were still below 1% in 2013</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3083534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94</a:t>
            </a:fld>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050" y="1300162"/>
            <a:ext cx="7943850" cy="5130800"/>
          </a:xfrm>
          <a:prstGeom prst="rect">
            <a:avLst/>
          </a:prstGeom>
          <a:ln>
            <a:solidFill>
              <a:srgbClr val="225A7A"/>
            </a:solidFill>
          </a:ln>
        </p:spPr>
      </p:pic>
      <p:sp>
        <p:nvSpPr>
          <p:cNvPr id="5" name="Rectangle 2"/>
          <p:cNvSpPr txBox="1">
            <a:spLocks noChangeArrowheads="1"/>
          </p:cNvSpPr>
          <p:nvPr/>
        </p:nvSpPr>
        <p:spPr bwMode="auto">
          <a:xfrm>
            <a:off x="0" y="200025"/>
            <a:ext cx="8035925" cy="569912"/>
          </a:xfrm>
          <a:prstGeom prst="rect">
            <a:avLst/>
          </a:prstGeom>
          <a:noFill/>
          <a:ln w="9525">
            <a:noFill/>
            <a:miter lim="800000"/>
            <a:headEnd/>
            <a:tailEnd/>
          </a:ln>
        </p:spPr>
        <p:txBody>
          <a:bodyPr lIns="92075" tIns="46038" rIns="92075" bIns="46038" anchor="b"/>
          <a:lstStyle/>
          <a:p>
            <a:pPr eaLnBrk="0" hangingPunct="0"/>
            <a:r>
              <a:rPr lang="en-US" sz="2900" b="1" dirty="0" smtClean="0">
                <a:solidFill>
                  <a:schemeClr val="accent1"/>
                </a:solidFill>
              </a:rPr>
              <a:t>Percent Change in Real GDP by State, 2013</a:t>
            </a:r>
            <a:endParaRPr lang="en-US" sz="2900" b="1" dirty="0">
              <a:solidFill>
                <a:schemeClr val="accent1"/>
              </a:solidFill>
            </a:endParaRPr>
          </a:p>
        </p:txBody>
      </p:sp>
      <p:sp>
        <p:nvSpPr>
          <p:cNvPr id="6"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4"/>
              </a:rPr>
              <a:t>US </a:t>
            </a:r>
            <a:r>
              <a:rPr lang="en-US" sz="1100" dirty="0">
                <a:hlinkClick r:id="rId4"/>
              </a:rPr>
              <a:t>Bureau of </a:t>
            </a:r>
            <a:r>
              <a:rPr lang="en-US" sz="1100" dirty="0" smtClean="0">
                <a:hlinkClick r:id="rId4"/>
              </a:rPr>
              <a:t>Economic Analysis</a:t>
            </a:r>
            <a:r>
              <a:rPr lang="en-US" sz="1100" dirty="0" smtClean="0"/>
              <a:t>; </a:t>
            </a:r>
            <a:r>
              <a:rPr lang="en-US" sz="1100" dirty="0"/>
              <a:t>Insurance Information Institute.	</a:t>
            </a:r>
          </a:p>
        </p:txBody>
      </p:sp>
    </p:spTree>
    <p:extLst>
      <p:ext uri="{BB962C8B-B14F-4D97-AF65-F5344CB8AC3E}">
        <p14:creationId xmlns:p14="http://schemas.microsoft.com/office/powerpoint/2010/main" val="3628973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937282313"/>
              </p:ext>
            </p:extLst>
          </p:nvPr>
        </p:nvGraphicFramePr>
        <p:xfrm>
          <a:off x="304800" y="1377950"/>
          <a:ext cx="8521700" cy="4086225"/>
        </p:xfrm>
        <a:graphic>
          <a:graphicData uri="http://schemas.openxmlformats.org/presentationml/2006/ole">
            <mc:AlternateContent xmlns:mc="http://schemas.openxmlformats.org/markup-compatibility/2006">
              <mc:Choice xmlns:v="urn:schemas-microsoft-com:vml" Requires="v">
                <p:oleObj spid="_x0000_s28082422" name="Chart" r:id="rId4" imgW="8582173" imgH="4114800" progId="MSGraph.Chart.8">
                  <p:embed followColorScheme="full"/>
                </p:oleObj>
              </mc:Choice>
              <mc:Fallback>
                <p:oleObj name="Chart" r:id="rId4" imgW="8582173" imgH="4114800" progId="MSGraph.Chart.8">
                  <p:embed followColorScheme="full"/>
                  <p:pic>
                    <p:nvPicPr>
                      <p:cNvPr id="0" name=""/>
                      <p:cNvPicPr preferRelativeResize="0">
                        <a:picLocks noChangeArrowheads="1"/>
                      </p:cNvPicPr>
                      <p:nvPr/>
                    </p:nvPicPr>
                    <p:blipFill>
                      <a:blip r:embed="rId5"/>
                      <a:srcRect/>
                      <a:stretch>
                        <a:fillRect/>
                      </a:stretch>
                    </p:blipFill>
                    <p:spPr bwMode="gray">
                      <a:xfrm>
                        <a:off x="304800" y="1377950"/>
                        <a:ext cx="8521700" cy="408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March 2015</a:t>
            </a:r>
            <a:endParaRPr lang="en-US" sz="1600" b="1" dirty="0">
              <a:solidFill>
                <a:srgbClr val="225A7A"/>
              </a:solidFill>
            </a:endParaRPr>
          </a:p>
        </p:txBody>
      </p:sp>
      <p:sp>
        <p:nvSpPr>
          <p:cNvPr id="10" name="Rectangle 7"/>
          <p:cNvSpPr>
            <a:spLocks noChangeArrowheads="1"/>
          </p:cNvSpPr>
          <p:nvPr/>
        </p:nvSpPr>
        <p:spPr bwMode="blackWhite">
          <a:xfrm>
            <a:off x="510988" y="5427406"/>
            <a:ext cx="7975787" cy="113562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had been low for years amid high unemployment, falling home prices and other factors adversely impact consumers, but improved substantially over the past 2+ years, as job growth and falling energy prices aid consumers</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5011616" y="3329687"/>
            <a:ext cx="2881044" cy="1441940"/>
          </a:xfrm>
          <a:prstGeom prst="wedgeRectCallout">
            <a:avLst>
              <a:gd name="adj1" fmla="val 73263"/>
              <a:gd name="adj2" fmla="val -10944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soared in late in 2014 and into early 2015 to its highest level in 11 years in January.  Job gains, falling gas prices help.</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95</a:t>
            </a:fld>
            <a:endParaRPr lang="en-US"/>
          </a:p>
        </p:txBody>
      </p:sp>
      <p:sp>
        <p:nvSpPr>
          <p:cNvPr id="13" name="AutoShape 7"/>
          <p:cNvSpPr>
            <a:spLocks noChangeArrowheads="1"/>
          </p:cNvSpPr>
          <p:nvPr/>
        </p:nvSpPr>
        <p:spPr bwMode="blackWhite">
          <a:xfrm>
            <a:off x="1035279" y="3773458"/>
            <a:ext cx="1883768" cy="926645"/>
          </a:xfrm>
          <a:prstGeom prst="wedgeRectCallout">
            <a:avLst>
              <a:gd name="adj1" fmla="val 71530"/>
              <a:gd name="adj2" fmla="val -1122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Impact of 2011 budget impasse</a:t>
            </a:r>
            <a:endParaRPr lang="en-US" sz="2000" b="1" dirty="0">
              <a:solidFill>
                <a:srgbClr val="FFFFFF"/>
              </a:solidFill>
            </a:endParaRPr>
          </a:p>
        </p:txBody>
      </p:sp>
    </p:spTree>
    <p:extLst>
      <p:ext uri="{BB962C8B-B14F-4D97-AF65-F5344CB8AC3E}">
        <p14:creationId xmlns:p14="http://schemas.microsoft.com/office/powerpoint/2010/main" val="2716620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4" fill="hold" grpId="0" nodeType="afterEffect">
                                  <p:stCondLst>
                                    <p:cond delay="7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96</a:t>
            </a:fld>
            <a:endParaRPr lang="en-US" smtClean="0"/>
          </a:p>
        </p:txBody>
      </p:sp>
      <p:graphicFrame>
        <p:nvGraphicFramePr>
          <p:cNvPr id="39938" name="Object 11"/>
          <p:cNvGraphicFramePr>
            <a:graphicFrameLocks noChangeAspect="1"/>
          </p:cNvGraphicFramePr>
          <p:nvPr>
            <p:extLst>
              <p:ext uri="{D42A27DB-BD31-4B8C-83A1-F6EECF244321}">
                <p14:modId xmlns:p14="http://schemas.microsoft.com/office/powerpoint/2010/main" val="3974474773"/>
              </p:ext>
            </p:extLst>
          </p:nvPr>
        </p:nvGraphicFramePr>
        <p:xfrm>
          <a:off x="327026" y="1266825"/>
          <a:ext cx="8359774" cy="4330700"/>
        </p:xfrm>
        <a:graphic>
          <a:graphicData uri="http://schemas.openxmlformats.org/presentationml/2006/ole">
            <mc:AlternateContent xmlns:mc="http://schemas.openxmlformats.org/markup-compatibility/2006">
              <mc:Choice xmlns:v="urn:schemas-microsoft-com:vml" Requires="v">
                <p:oleObj spid="_x0000_s28083446" name="Chart" r:id="rId4" imgW="7839202" imgH="3819396" progId="MSGraph.Chart.8">
                  <p:embed followColorScheme="full"/>
                </p:oleObj>
              </mc:Choice>
              <mc:Fallback>
                <p:oleObj name="Chart" r:id="rId4" imgW="7839202" imgH="3819396" progId="MSGraph.Chart.8">
                  <p:embed followColorScheme="full"/>
                  <p:pic>
                    <p:nvPicPr>
                      <p:cNvPr id="0" name=""/>
                      <p:cNvPicPr>
                        <a:picLocks noChangeAspect="1" noChangeArrowheads="1"/>
                      </p:cNvPicPr>
                      <p:nvPr/>
                    </p:nvPicPr>
                    <p:blipFill>
                      <a:blip r:embed="rId5"/>
                      <a:srcRect/>
                      <a:stretch>
                        <a:fillRect/>
                      </a:stretch>
                    </p:blipFill>
                    <p:spPr bwMode="gray">
                      <a:xfrm>
                        <a:off x="327026" y="1266825"/>
                        <a:ext cx="8359774" cy="4330700"/>
                      </a:xfrm>
                      <a:prstGeom prst="rect">
                        <a:avLst/>
                      </a:prstGeom>
                      <a:noFill/>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1999-2021F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(4/15 and 3/15); </a:t>
            </a:r>
            <a:r>
              <a:rPr lang="en-US" sz="1100" dirty="0"/>
              <a:t>Insurance Information Institute.</a:t>
            </a:r>
          </a:p>
        </p:txBody>
      </p:sp>
      <p:sp>
        <p:nvSpPr>
          <p:cNvPr id="2079751" name="AutoShape 7"/>
          <p:cNvSpPr>
            <a:spLocks noChangeArrowheads="1"/>
          </p:cNvSpPr>
          <p:nvPr/>
        </p:nvSpPr>
        <p:spPr bwMode="blackWhite">
          <a:xfrm>
            <a:off x="1000125" y="3249561"/>
            <a:ext cx="2949575" cy="1356135"/>
          </a:xfrm>
          <a:prstGeom prst="wedgeRectCallout">
            <a:avLst>
              <a:gd name="adj1" fmla="val 70454"/>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2014-15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443533" y="1081665"/>
            <a:ext cx="2689710" cy="1042308"/>
          </a:xfrm>
          <a:prstGeom prst="wedgeRectCallout">
            <a:avLst>
              <a:gd name="adj1" fmla="val 46086"/>
              <a:gd name="adj2" fmla="val 664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2014 </a:t>
            </a:r>
            <a:r>
              <a:rPr lang="en-US" sz="1600" b="1" dirty="0">
                <a:solidFill>
                  <a:schemeClr val="bg1"/>
                </a:solidFill>
              </a:rPr>
              <a:t>and beyond</a:t>
            </a:r>
          </a:p>
        </p:txBody>
      </p:sp>
      <p:sp>
        <p:nvSpPr>
          <p:cNvPr id="11" name="AutoShape 7"/>
          <p:cNvSpPr>
            <a:spLocks noChangeArrowheads="1"/>
          </p:cNvSpPr>
          <p:nvPr/>
        </p:nvSpPr>
        <p:spPr bwMode="blackWhite">
          <a:xfrm>
            <a:off x="6352716" y="3745235"/>
            <a:ext cx="2580970" cy="1103627"/>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Truck purchases by contractors are especially strong</a:t>
            </a:r>
            <a:endParaRPr lang="en-US" sz="2000" b="1" dirty="0">
              <a:solidFill>
                <a:srgbClr val="FFFFFF"/>
              </a:solidFill>
            </a:endParaRPr>
          </a:p>
        </p:txBody>
      </p:sp>
      <p:sp>
        <p:nvSpPr>
          <p:cNvPr id="12" name="Rectangle 6"/>
          <p:cNvSpPr>
            <a:spLocks noChangeArrowheads="1"/>
          </p:cNvSpPr>
          <p:nvPr/>
        </p:nvSpPr>
        <p:spPr bwMode="blackWhite">
          <a:xfrm>
            <a:off x="700576" y="5494338"/>
            <a:ext cx="8175625" cy="1036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Yearly car/light truck sales will </a:t>
            </a:r>
            <a:r>
              <a:rPr lang="en-US" b="1" dirty="0" smtClean="0">
                <a:solidFill>
                  <a:srgbClr val="FFFFFF"/>
                </a:solidFill>
                <a:latin typeface="Arial" charset="0"/>
                <a:cs typeface="Arial" charset="0"/>
              </a:rPr>
              <a:t>likely continue at current levels, </a:t>
            </a:r>
            <a:r>
              <a:rPr lang="en-US" b="1" dirty="0">
                <a:solidFill>
                  <a:srgbClr val="FFFFFF"/>
                </a:solidFill>
                <a:latin typeface="Arial" charset="0"/>
                <a:cs typeface="Arial" charset="0"/>
              </a:rPr>
              <a:t>in part replacing cars that were held onto in 2008-12. New vehicles will generate more physical damage insurance coverage but will be more expensive to </a:t>
            </a:r>
            <a:r>
              <a:rPr lang="en-US" b="1" dirty="0" smtClean="0">
                <a:solidFill>
                  <a:srgbClr val="FFFFFF"/>
                </a:solidFill>
                <a:latin typeface="Arial" charset="0"/>
                <a:cs typeface="Arial" charset="0"/>
              </a:rPr>
              <a:t>repair. PP </a:t>
            </a:r>
            <a:r>
              <a:rPr lang="en-US" b="1" dirty="0">
                <a:solidFill>
                  <a:srgbClr val="FFFFFF"/>
                </a:solidFill>
                <a:latin typeface="Arial" charset="0"/>
                <a:cs typeface="Arial" charset="0"/>
              </a:rPr>
              <a:t>Auto premium might grow by </a:t>
            </a:r>
            <a:r>
              <a:rPr lang="en-US" b="1" dirty="0" smtClean="0">
                <a:solidFill>
                  <a:srgbClr val="FFFFFF"/>
                </a:solidFill>
                <a:latin typeface="Arial" charset="0"/>
                <a:cs typeface="Arial" charset="0"/>
              </a:rPr>
              <a:t>5% - 6</a:t>
            </a:r>
            <a:r>
              <a:rPr lang="en-US" b="1" dirty="0">
                <a:solidFill>
                  <a:srgbClr val="FFFFFF"/>
                </a:solidFill>
                <a:latin typeface="Arial" charset="0"/>
                <a:cs typeface="Arial" charset="0"/>
              </a:rPr>
              <a:t>%.</a:t>
            </a:r>
          </a:p>
        </p:txBody>
      </p:sp>
      <p:sp>
        <p:nvSpPr>
          <p:cNvPr id="13" name="AutoShape 8"/>
          <p:cNvSpPr>
            <a:spLocks noChangeArrowheads="1"/>
          </p:cNvSpPr>
          <p:nvPr/>
        </p:nvSpPr>
        <p:spPr bwMode="blackWhite">
          <a:xfrm>
            <a:off x="7138058" y="1169744"/>
            <a:ext cx="1795628" cy="719625"/>
          </a:xfrm>
          <a:prstGeom prst="wedgeRectCallout">
            <a:avLst>
              <a:gd name="adj1" fmla="val -71104"/>
              <a:gd name="adj2" fmla="val 582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Sales have returned to pre-crisis levels</a:t>
            </a:r>
            <a:endParaRPr lang="en-US" sz="1600" b="1" dirty="0">
              <a:solidFill>
                <a:schemeClr val="bg1"/>
              </a:solidFill>
            </a:endParaRPr>
          </a:p>
        </p:txBody>
      </p:sp>
    </p:spTree>
    <p:extLst>
      <p:ext uri="{BB962C8B-B14F-4D97-AF65-F5344CB8AC3E}">
        <p14:creationId xmlns:p14="http://schemas.microsoft.com/office/powerpoint/2010/main" val="13772120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3900"/>
                            </p:stCondLst>
                            <p:childTnLst>
                              <p:par>
                                <p:cTn id="17" presetID="23" presetClass="entr" presetSubtype="16" fill="hold" grpId="0" nodeType="afterEffect">
                                  <p:stCondLst>
                                    <p:cond delay="7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par>
                          <p:cTn id="21" fill="hold">
                            <p:stCondLst>
                              <p:cond delay="5100"/>
                            </p:stCondLst>
                            <p:childTnLst>
                              <p:par>
                                <p:cTn id="22" presetID="22" presetClass="entr" presetSubtype="2" fill="hold" grpId="0" nodeType="afterEffect">
                                  <p:stCondLst>
                                    <p:cond delay="70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1" grpId="0" animBg="1"/>
      <p:bldP spid="2079752" grpId="0" animBg="1"/>
      <p:bldP spid="11" grpId="0" animBg="1"/>
      <p:bldP spid="12" grpId="0" animBg="1"/>
      <p:bldP spid="13"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97</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1990-2021F</a:t>
            </a:r>
          </a:p>
        </p:txBody>
      </p:sp>
      <p:graphicFrame>
        <p:nvGraphicFramePr>
          <p:cNvPr id="38914" name="Object 4"/>
          <p:cNvGraphicFramePr>
            <a:graphicFrameLocks noChangeAspect="1"/>
          </p:cNvGraphicFramePr>
          <p:nvPr>
            <p:extLst>
              <p:ext uri="{D42A27DB-BD31-4B8C-83A1-F6EECF244321}">
                <p14:modId xmlns:p14="http://schemas.microsoft.com/office/powerpoint/2010/main" val="3105774921"/>
              </p:ext>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141721" name="Chart" r:id="rId4" imgW="5226134" imgH="2730457" progId="MSGraph.Chart.8">
                  <p:embed followColorScheme="full"/>
                </p:oleObj>
              </mc:Choice>
              <mc:Fallback>
                <p:oleObj name="Chart" r:id="rId4" imgW="5226134" imgH="2730457"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(3/15);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22356832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98</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 30-Year Mortgages: Up a Bit, 1990–2014*</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Dec. 2014.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extLst>
              <p:ext uri="{D42A27DB-BD31-4B8C-83A1-F6EECF244321}">
                <p14:modId xmlns:p14="http://schemas.microsoft.com/office/powerpoint/2010/main" val="3561031784"/>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7871653" name="Chart" r:id="rId5" imgW="3337612" imgH="1752739" progId="MSGraph.Chart.8">
                  <p:embed followColorScheme="full"/>
                </p:oleObj>
              </mc:Choice>
              <mc:Fallback>
                <p:oleObj name="Chart" r:id="rId5" imgW="3337612" imgH="1752739"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054144" y="4073013"/>
            <a:ext cx="3066435" cy="809625"/>
          </a:xfrm>
          <a:prstGeom prst="wedgeRectCallout">
            <a:avLst>
              <a:gd name="adj1" fmla="val 73876"/>
              <a:gd name="adj2" fmla="val -1175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six years</a:t>
            </a:r>
            <a:endParaRPr lang="en-US" sz="1400" b="1" dirty="0">
              <a:solidFill>
                <a:schemeClr val="bg1"/>
              </a:solidFill>
            </a:endParaRPr>
          </a:p>
        </p:txBody>
      </p:sp>
      <p:sp>
        <p:nvSpPr>
          <p:cNvPr id="10" name="Oval 8"/>
          <p:cNvSpPr>
            <a:spLocks noChangeArrowheads="1"/>
          </p:cNvSpPr>
          <p:nvPr/>
        </p:nvSpPr>
        <p:spPr bwMode="auto">
          <a:xfrm rot="16200000">
            <a:off x="8146331" y="3634706"/>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M</a:t>
            </a:r>
            <a:r>
              <a:rPr lang="en-US" sz="1600" b="1" dirty="0" smtClean="0">
                <a:solidFill>
                  <a:schemeClr val="bg1"/>
                </a:solidFill>
              </a:rPr>
              <a:t>ortgage interest rates remain low by historical standards, aiding the housing recovery.  Changes in Fed policy could push rates up modestly later in 2015.</a:t>
            </a:r>
            <a:endParaRPr lang="en-US" sz="1600" b="1" dirty="0">
              <a:solidFill>
                <a:schemeClr val="bg1"/>
              </a:solidFill>
            </a:endParaRPr>
          </a:p>
        </p:txBody>
      </p:sp>
      <p:sp>
        <p:nvSpPr>
          <p:cNvPr id="11" name="AutoShape 38"/>
          <p:cNvSpPr>
            <a:spLocks noChangeArrowheads="1"/>
          </p:cNvSpPr>
          <p:nvPr/>
        </p:nvSpPr>
        <p:spPr bwMode="blackWhite">
          <a:xfrm>
            <a:off x="5527431" y="1420454"/>
            <a:ext cx="3257077" cy="1190011"/>
          </a:xfrm>
          <a:prstGeom prst="wedgeRectCallout">
            <a:avLst>
              <a:gd name="adj1" fmla="val 40614"/>
              <a:gd name="adj2" fmla="val 1176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Mortgages rates plunged to near-record lows in early 2013 but rose as the Fed initiated tapering in its QE program, but have come down a again through mid- and late-2014</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98</a:t>
            </a:fld>
            <a:endParaRPr lang="en-US"/>
          </a:p>
        </p:txBody>
      </p:sp>
    </p:spTree>
    <p:extLst>
      <p:ext uri="{BB962C8B-B14F-4D97-AF65-F5344CB8AC3E}">
        <p14:creationId xmlns:p14="http://schemas.microsoft.com/office/powerpoint/2010/main" val="15786408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p:txBody>
          <a:bodyPr/>
          <a:lstStyle/>
          <a:p>
            <a:pPr>
              <a:defRPr/>
            </a:pPr>
            <a:r>
              <a:rPr lang="en-US" smtClean="0"/>
              <a:t>12/01/09 - 9pm</a:t>
            </a:r>
          </a:p>
        </p:txBody>
      </p:sp>
      <p:sp>
        <p:nvSpPr>
          <p:cNvPr id="1028"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029" name="Rectangle 110"/>
          <p:cNvSpPr>
            <a:spLocks noGrp="1" noChangeArrowheads="1"/>
          </p:cNvSpPr>
          <p:nvPr>
            <p:ph type="sldNum" sz="quarter" idx="12"/>
          </p:nvPr>
        </p:nvSpPr>
        <p:spPr/>
        <p:txBody>
          <a:bodyPr/>
          <a:lstStyle/>
          <a:p>
            <a:pPr>
              <a:defRPr/>
            </a:pPr>
            <a:fld id="{1F18E775-7B80-41B4-9B60-8ED92E10A848}" type="slidenum">
              <a:rPr lang="en-US" smtClean="0"/>
              <a:pPr>
                <a:defRPr/>
              </a:pPr>
              <a:t>99</a:t>
            </a:fld>
            <a:endParaRPr lang="en-US" dirty="0" smtClean="0"/>
          </a:p>
        </p:txBody>
      </p:sp>
      <p:sp>
        <p:nvSpPr>
          <p:cNvPr id="15365" name="Rectangle 2"/>
          <p:cNvSpPr>
            <a:spLocks noGrp="1" noChangeArrowheads="1"/>
          </p:cNvSpPr>
          <p:nvPr>
            <p:ph type="title"/>
          </p:nvPr>
        </p:nvSpPr>
        <p:spPr/>
        <p:txBody>
          <a:bodyPr/>
          <a:lstStyle/>
          <a:p>
            <a:r>
              <a:rPr lang="en-US" altLang="en-US" smtClean="0">
                <a:latin typeface="Arial" panose="020B0604020202020204" pitchFamily="34" charset="0"/>
              </a:rPr>
              <a:t>I.I.I. Poll: Renters Insurance</a:t>
            </a:r>
            <a:endParaRPr lang="en-US" altLang="en-US" baseline="30000" smtClean="0">
              <a:latin typeface="Arial" panose="020B0604020202020204" pitchFamily="34" charset="0"/>
            </a:endParaRPr>
          </a:p>
        </p:txBody>
      </p:sp>
      <p:sp>
        <p:nvSpPr>
          <p:cNvPr id="15366" name="Rectangle 3"/>
          <p:cNvSpPr>
            <a:spLocks noChangeArrowheads="1"/>
          </p:cNvSpPr>
          <p:nvPr/>
        </p:nvSpPr>
        <p:spPr bwMode="auto">
          <a:xfrm>
            <a:off x="0" y="6578600"/>
            <a:ext cx="8636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 Insurance Information Institute Annual </a:t>
            </a:r>
            <a:r>
              <a:rPr lang="en-US" altLang="en-US" sz="1100" i="1"/>
              <a:t>Pulse</a:t>
            </a:r>
            <a:r>
              <a:rPr lang="en-US" altLang="en-US" sz="1100"/>
              <a:t> Survey.</a:t>
            </a:r>
          </a:p>
        </p:txBody>
      </p:sp>
      <p:graphicFrame>
        <p:nvGraphicFramePr>
          <p:cNvPr id="15367" name="Object 2"/>
          <p:cNvGraphicFramePr>
            <a:graphicFrameLocks noChangeAspect="1"/>
          </p:cNvGraphicFramePr>
          <p:nvPr/>
        </p:nvGraphicFramePr>
        <p:xfrm>
          <a:off x="0" y="2106613"/>
          <a:ext cx="9142413" cy="3763962"/>
        </p:xfrm>
        <a:graphic>
          <a:graphicData uri="http://schemas.openxmlformats.org/presentationml/2006/ole">
            <mc:AlternateContent xmlns:mc="http://schemas.openxmlformats.org/markup-compatibility/2006">
              <mc:Choice xmlns:v="urn:schemas-microsoft-com:vml" Requires="v">
                <p:oleObj spid="_x0000_s28087541" name="Chart" r:id="rId5" imgW="9144793" imgH="3773751" progId="Excel.Chart.8">
                  <p:embed/>
                </p:oleObj>
              </mc:Choice>
              <mc:Fallback>
                <p:oleObj name="Chart" r:id="rId5" imgW="9144793" imgH="3773751"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106613"/>
                        <a:ext cx="9142413" cy="376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8" name="Rectangle 7"/>
          <p:cNvSpPr>
            <a:spLocks noChangeArrowheads="1"/>
          </p:cNvSpPr>
          <p:nvPr/>
        </p:nvSpPr>
        <p:spPr bwMode="black">
          <a:xfrm>
            <a:off x="347663" y="1266825"/>
            <a:ext cx="8221662"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pt-BR" altLang="en-US" sz="1600" b="1">
                <a:solidFill>
                  <a:srgbClr val="225A7A"/>
                </a:solidFill>
              </a:rPr>
              <a:t>Percentage of Renters Who Have Renters Insurance, 2011-2014</a:t>
            </a:r>
            <a:endParaRPr lang="en-US" altLang="en-US" sz="1600" b="1">
              <a:solidFill>
                <a:srgbClr val="225A7A"/>
              </a:solidFill>
            </a:endParaRPr>
          </a:p>
        </p:txBody>
      </p:sp>
      <p:sp>
        <p:nvSpPr>
          <p:cNvPr id="9" name="Rectangle 5"/>
          <p:cNvSpPr>
            <a:spLocks noChangeArrowheads="1"/>
          </p:cNvSpPr>
          <p:nvPr/>
        </p:nvSpPr>
        <p:spPr bwMode="blackWhite">
          <a:xfrm>
            <a:off x="681038" y="5891213"/>
            <a:ext cx="7824787" cy="5032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a:solidFill>
                  <a:srgbClr val="FFFFFF"/>
                </a:solidFill>
              </a:rPr>
              <a:t>Percentage Of Renters With Renters Insurance Is Increasing.</a:t>
            </a:r>
          </a:p>
        </p:txBody>
      </p:sp>
      <p:sp>
        <p:nvSpPr>
          <p:cNvPr id="10" name="AutoShape 13"/>
          <p:cNvSpPr>
            <a:spLocks noChangeArrowheads="1"/>
          </p:cNvSpPr>
          <p:nvPr/>
        </p:nvSpPr>
        <p:spPr bwMode="blackWhite">
          <a:xfrm>
            <a:off x="1917577" y="1804987"/>
            <a:ext cx="3620417" cy="1657304"/>
          </a:xfrm>
          <a:prstGeom prst="wedgeRectCallout">
            <a:avLst>
              <a:gd name="adj1" fmla="val 112004"/>
              <a:gd name="adj2" fmla="val 79094"/>
            </a:avLst>
          </a:prstGeom>
          <a:gradFill rotWithShape="1">
            <a:gsLst>
              <a:gs pos="0">
                <a:schemeClr val="accent1"/>
              </a:gs>
              <a:gs pos="100000">
                <a:schemeClr val="accent1">
                  <a:gamma/>
                  <a:shade val="66275"/>
                  <a:invGamma/>
                </a:schemeClr>
              </a:gs>
            </a:gsLst>
            <a:lin ang="5400000" scaled="1"/>
          </a:gradFill>
          <a:ln w="28575" algn="ctr">
            <a:solidFill>
              <a:srgbClr val="225A7A"/>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smtClean="0">
                <a:solidFill>
                  <a:schemeClr val="bg1"/>
                </a:solidFill>
                <a:latin typeface="Arial" charset="0"/>
                <a:cs typeface="Arial" charset="0"/>
              </a:rPr>
              <a:t>Educational efforts about the need for renters insurance are slowly but surely penetrating the large and growing renting population; Understanding of affordability is improving.</a:t>
            </a:r>
            <a:endParaRPr lang="en-US" b="1" dirty="0">
              <a:solidFill>
                <a:schemeClr val="bg1"/>
              </a:solidFill>
              <a:latin typeface="Arial" charset="0"/>
              <a:cs typeface="Arial" charset="0"/>
            </a:endParaRPr>
          </a:p>
        </p:txBody>
      </p:sp>
    </p:spTree>
    <p:extLst>
      <p:ext uri="{BB962C8B-B14F-4D97-AF65-F5344CB8AC3E}">
        <p14:creationId xmlns:p14="http://schemas.microsoft.com/office/powerpoint/2010/main" val="11616231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2.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7CH.mp3"/>
  <p:tag name="ELAPSEDTIME" val="27.242"/>
  <p:tag name="ARTICULATE_TITLE_TAG" val="Loss events in the U.S. 1980 – 2014 - Number of event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9"/>
  <p:tag name="ARTICULATE_USED_LAYOUT" val="6"/>
</p:tagLst>
</file>

<file path=ppt/tags/tag13.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8CH.mp3"/>
  <p:tag name="ELAPSEDTIME" val="36.432"/>
  <p:tag name="ARTICULATE_TITLE_TAG" val="Loss events in the U.S. 1980 – 2014 - Overall and insured losse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0"/>
  <p:tag name="ARTICULATE_USED_LAYOUT" val="6"/>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2CH.mp3"/>
  <p:tag name="ELAPSEDTIME" val="22.152"/>
  <p:tag name="ARTICULATE_TITLE_TAG" val="Loss events in the U.S. 1980 – 2014 - Insured losses due to winter storms*"/>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51"/>
  <p:tag name="ARTICULATE_USED_LAYOUT" val="6"/>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TITLE_TAG" val="Natural disaster losses in the U.S. 2014 "/>
  <p:tag name="ARTICULATE_NAV_LEVEL" val="2"/>
  <p:tag name="ARTICULATE_SLIDE_PRESENTER" val="Carl Hedde"/>
  <p:tag name="ARTICULATE_SLIDE_PRESENTER_GUID" val="ae416f6e-eec0-42dc-b04f-4728da5273f3"/>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5"/>
  <p:tag name="ARTICULATE_USED_LAYOUT" val="2"/>
</p:tagLst>
</file>

<file path=ppt/tags/tag16.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5CH.mp3"/>
  <p:tag name="ELAPSEDTIME" val="22.032"/>
  <p:tag name="ARTICULATE_TITLE_TAG" val="Convective loss events in the U.S. - Overall and insured losses 1980 – 2013 and the half year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8"/>
  <p:tag name="ARTICULATE_USED_LAYOUT" val="6"/>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8.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9.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0.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203221</TotalTime>
  <Words>15086</Words>
  <Application>Microsoft Office PowerPoint</Application>
  <PresentationFormat>On-screen Show (4:3)</PresentationFormat>
  <Paragraphs>2059</Paragraphs>
  <Slides>193</Slides>
  <Notes>170</Notes>
  <HiddenSlides>105</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193</vt:i4>
      </vt:variant>
    </vt:vector>
  </HeadingPairs>
  <TitlesOfParts>
    <vt:vector size="206" baseType="lpstr">
      <vt:lpstr>Arial Unicode MS</vt:lpstr>
      <vt:lpstr>ＭＳ ゴシック</vt:lpstr>
      <vt:lpstr>ＭＳ Ｐゴシック</vt:lpstr>
      <vt:lpstr>Arial</vt:lpstr>
      <vt:lpstr>Arial </vt:lpstr>
      <vt:lpstr>Calibri</vt:lpstr>
      <vt:lpstr>Symbol</vt:lpstr>
      <vt:lpstr>Times New Roman</vt:lpstr>
      <vt:lpstr>Verdana</vt:lpstr>
      <vt:lpstr>Wingdings</vt:lpstr>
      <vt:lpstr>Default Design</vt:lpstr>
      <vt:lpstr>Chart</vt:lpstr>
      <vt:lpstr>Worksheet</vt:lpstr>
      <vt:lpstr>Overview &amp; Outlook for the Commercial P/C Insurance Industry Trends, Challenges &amp; Opportunities</vt:lpstr>
      <vt:lpstr>PowerPoint Presentation</vt:lpstr>
      <vt:lpstr>P/C Industry Net Income After Taxes 1991–2014</vt:lpstr>
      <vt:lpstr>Profitability Peaks &amp; Troughs in the P/C Insurance Industry, 1975 – 2014*</vt:lpstr>
      <vt:lpstr>Profitability Peaks &amp; Troughs in the P/C Insurance Industry, 1975 – 2016F</vt:lpstr>
      <vt:lpstr>ROE: Property/Casualty Insurance by Major Event, 1987–2014</vt:lpstr>
      <vt:lpstr>PowerPoint Presentation</vt:lpstr>
      <vt:lpstr>PowerPoint Presentation</vt:lpstr>
      <vt:lpstr>P/C Insurance Industry  Combined Ratio, 2001–2014*</vt:lpstr>
      <vt:lpstr>A 100 Combined Ratio Isn’t What It Once Was: Investment Impact on ROEs</vt:lpstr>
      <vt:lpstr>Return on Net Worth (RNW) All Lines: 2004-2013 Average</vt:lpstr>
      <vt:lpstr>RNW All Lines by State, 2004-2013 Average: Highest 25 States</vt:lpstr>
      <vt:lpstr>PowerPoint Presentation</vt:lpstr>
      <vt:lpstr>PowerPoint Presentation</vt:lpstr>
      <vt:lpstr>INVESTMENTS:  THE NEW REALITY</vt:lpstr>
      <vt:lpstr>Property/Casualty Insurance Industry Investment Income: 2000–20141</vt:lpstr>
      <vt:lpstr>Distribution of Invested Assets: P/C Insurance Industry, 2013</vt:lpstr>
      <vt:lpstr>U.S. Treasury Security Yields: A Long Downward Trend, 1990–2015*</vt:lpstr>
      <vt:lpstr>Book Yield on Property/Casualty Insurance Invested Assets, 2007–2016F</vt:lpstr>
      <vt:lpstr>Interest Rate Forecasts: 2015 – 2021</vt:lpstr>
      <vt:lpstr>Annual Inflation Rates, (CPI-U, %), 1990–2016F</vt:lpstr>
      <vt:lpstr>PowerPoint Presentation</vt:lpstr>
      <vt:lpstr>P/C Insurer Net Realized  Capital Gains/Losses, 1990-2014</vt:lpstr>
      <vt:lpstr>Property/Casualty Insurance Industry Investment Gain: 1994–20141</vt:lpstr>
      <vt:lpstr>PowerPoint Presentation</vt:lpstr>
      <vt:lpstr>Distribution of Bond Maturities, P/C Insurance Industry, 2003-2013</vt:lpstr>
      <vt:lpstr>CAPITAL/CAPACITY </vt:lpstr>
      <vt:lpstr>Policyholder Surplus,  2006:Q4–2014:Q4</vt:lpstr>
      <vt:lpstr>US Policyholder Surplus: 1975–2014*</vt:lpstr>
      <vt:lpstr>Premium-to-Surplus Ratio: 1985–2014*</vt:lpstr>
      <vt:lpstr>US P/C Insurance Industry Excess Capital Position: 1994–2016E</vt:lpstr>
      <vt:lpstr>P/C Industry: Loss Reserve-to-Surplus Ratio, 1971-2014</vt:lpstr>
      <vt:lpstr>PowerPoint Presentation</vt:lpstr>
      <vt:lpstr>Global Reinsurance Capital (Traditional    and Alternative), 2006 - 2014</vt:lpstr>
      <vt:lpstr>Alternative Capital as a Percentage of Traditional Global Reinsurance Capital</vt:lpstr>
      <vt:lpstr>Growth of Alternative Capital Structures, 2002 - 2014</vt:lpstr>
      <vt:lpstr>Catastrophe Bond Issuance and Outstanding: 1997-2014</vt:lpstr>
      <vt:lpstr>Largest Sponsors of ILS, Year-End 2014</vt:lpstr>
      <vt:lpstr>Reinsurance Pricing: Change in Rate on Line for Cat Business</vt:lpstr>
      <vt:lpstr>ILS Issuance by Trigger</vt:lpstr>
      <vt:lpstr>U.S. Wind-Exposed Risk Premium* 2010:Q1 to 2014: Q1</vt:lpstr>
      <vt:lpstr>Questions Arising from Influence of Alternative Capital</vt:lpstr>
      <vt:lpstr>PowerPoint Presentation</vt:lpstr>
      <vt:lpstr>Commercial Lines Combined Ratio, 1990-2015F*</vt:lpstr>
      <vt:lpstr>Commercial Auto Combined Ratio: 1993–2015F</vt:lpstr>
      <vt:lpstr>Commercial Property Combined Ratio:  2007–2016F</vt:lpstr>
      <vt:lpstr>General Liability Combined Ratio:  2005–2015F</vt:lpstr>
      <vt:lpstr>Workers Compensation Combined Ratio: 1994–2014E</vt:lpstr>
      <vt:lpstr>Commercial Multi-Peril Combined Ratio: 1995–2015F</vt:lpstr>
      <vt:lpstr>Inland Marine Combined Ratio:  2004–2015F</vt:lpstr>
      <vt:lpstr>PowerPoint Presentation</vt:lpstr>
      <vt:lpstr>Net Premium Growth: Annual Change,  1971—2016F</vt:lpstr>
      <vt:lpstr>Auto &amp; Home vs. All Lines, Net Written Premium Growth, 2000–2016F</vt:lpstr>
      <vt:lpstr>Direct Premiums Written: Total P/C Percent Change by State, 2007-2013</vt:lpstr>
      <vt:lpstr>Direct Premiums Written: Total P/C Percent Change by State, 2007-2013</vt:lpstr>
      <vt:lpstr>Advertising Expenditures by P/C Insurance Industry, 1999-2013</vt:lpstr>
      <vt:lpstr>PowerPoint Presentation</vt:lpstr>
      <vt:lpstr>Direct Premiums Written: Comm. Lines Percent Change by State, 2007-2013</vt:lpstr>
      <vt:lpstr>Direct Premiums Written: Comm. Lines Percent Change by State, 2007-2013</vt:lpstr>
      <vt:lpstr>Direct Premiums Written: Workers’ Comp Percent Change by State, 2007-2013*</vt:lpstr>
      <vt:lpstr>Direct Premiums Written: Worker’s Comp Percent Change by State, 2007-2013*</vt:lpstr>
      <vt:lpstr>Percentage of Carriers Using Predictive Analytics by Major P/C Line, 2013</vt:lpstr>
      <vt:lpstr>Uses of Predictive Analytics by Function</vt:lpstr>
      <vt:lpstr>PowerPoint Presentation</vt:lpstr>
      <vt:lpstr>PowerPoint Presentation</vt:lpstr>
      <vt:lpstr>Change in Commercial Rate Renewals, by Account Size: 1999:Q4 to 2015:Q1</vt:lpstr>
      <vt:lpstr>PowerPoint Presentation</vt:lpstr>
      <vt:lpstr>U.S. Insured Catastrophe Losses</vt:lpstr>
      <vt:lpstr>Loss events in the US, 1980 – 2014 Number of events </vt:lpstr>
      <vt:lpstr>Loss Events in the US, 1980 – 2014 Overall and insured losses </vt:lpstr>
      <vt:lpstr>Combined Ratio Points Associated with Catastrophe Losses: 1960 – 2014E*</vt:lpstr>
      <vt:lpstr>Homeowners Insurance Combined Ratio: 1990–2016F</vt:lpstr>
      <vt:lpstr>Inflation Adjusted U.S. Catastrophe Losses by Cause of Loss, 1994–20131</vt:lpstr>
      <vt:lpstr>Loss events in the US, 1980 – 2014 Insured losses due to winter storms*</vt:lpstr>
      <vt:lpstr>Top 16 Most Costly Disasters in U.S. History</vt:lpstr>
      <vt:lpstr>Natural Disaster Losses in the US, 2014 Based on perils </vt:lpstr>
      <vt:lpstr>Convective Loss Events in the US Overall and insured losses, 1980 – 2014</vt:lpstr>
      <vt:lpstr>PowerPoint Presentation</vt:lpstr>
      <vt:lpstr>Number of Federal Major Disaster Declarations, 1953-2015*</vt:lpstr>
      <vt:lpstr>Federal Disasters Declarations by State,  1953 – 2015: Highest 25 States*</vt:lpstr>
      <vt:lpstr>Federal Disasters Declarations by State,  1953 – 2015: Lowest 25 States*</vt:lpstr>
      <vt:lpstr>Natural Hazard Risk Scores, 2014 Highest 25 States*</vt:lpstr>
      <vt:lpstr>Natural Hazard Risk Scores, 2014 Bottom 24 States*</vt:lpstr>
      <vt:lpstr>PowerPoint Presentation</vt:lpstr>
      <vt:lpstr>Insurance Coverage for Riots and Civil Commotions: Home, Auto and Business</vt:lpstr>
      <vt:lpstr>Top 10 Insured Loss Events from Riots and Civil Commotion*</vt:lpstr>
      <vt:lpstr>PowerPoint Presentation</vt:lpstr>
      <vt:lpstr>I.I.I. Media Index, P/C, 2014 vs 2013 Percent increase/decrease from previous year</vt:lpstr>
      <vt:lpstr>The Strength of the Economy Will Influence P/C Insurer Growth Opportunities</vt:lpstr>
      <vt:lpstr>US Real GDP Growth*</vt:lpstr>
      <vt:lpstr>PowerPoint Presentation</vt:lpstr>
      <vt:lpstr>Real GDP by State Percent Change, 2013: Highest 25 States</vt:lpstr>
      <vt:lpstr>PowerPoint Presentation</vt:lpstr>
      <vt:lpstr>PowerPoint Presentation</vt:lpstr>
      <vt:lpstr>PowerPoint Presentation</vt:lpstr>
      <vt:lpstr>Auto/Light Truck Sales, 1999-2021F</vt:lpstr>
      <vt:lpstr>New Private Housing Starts, 1990-2021F</vt:lpstr>
      <vt:lpstr>Interest Rate on Convention 30-Year Mortgages: Up a Bit, 1990–2014*</vt:lpstr>
      <vt:lpstr>I.I.I. Poll: Renters Insurance</vt:lpstr>
      <vt:lpstr>PowerPoint Presentation</vt:lpstr>
      <vt:lpstr>Business Bankruptcy Filings: Still Falling (1994:Q1 – 2014:Q4)</vt:lpstr>
      <vt:lpstr>Business Bankruptcy Filings, 1980-2014</vt:lpstr>
      <vt:lpstr>Private Sector Business Starts: 1993:Q2 – 2013:Q4* As Strong as Ever?</vt:lpstr>
      <vt:lpstr>12 Industries for the Next 10 Years: Insurance Solutions Needed</vt:lpstr>
      <vt:lpstr>CONSTRUCTION INDUSTRY OVERVIEW &amp; OUTLOOK</vt:lpstr>
      <vt:lpstr>Value of New Private Construction: Residential &amp; Nonresidential, 2003-2015*</vt:lpstr>
      <vt:lpstr>Value of Construction Put in Place,   Feb. 2015 vs. Feb. 2014*</vt:lpstr>
      <vt:lpstr>Value of Private Construction Put in Place, by Segment,  Feb. 2015 vs. Feb. 2014*</vt:lpstr>
      <vt:lpstr>Value of Public Construction Put in Place, by Segment,  Feb. 2015 vs. Feb. 2014*</vt:lpstr>
      <vt:lpstr>Real (Inflation-Adjusted)  Nonresidential Construction, 2000-2014*</vt:lpstr>
      <vt:lpstr>PowerPoint Presentation</vt:lpstr>
      <vt:lpstr>New Private Housing Starts, 1990-2021F</vt:lpstr>
      <vt:lpstr>Construction Employment, Jan. 2010—March 2015*</vt:lpstr>
      <vt:lpstr>Construction Employment,  Jan. 2003–March 2015 </vt:lpstr>
      <vt:lpstr>MANUFACTURING SECTOR OVERVIEW &amp; OUTLOOK</vt:lpstr>
      <vt:lpstr>Dollar Value* of Manufacturers’ Shipments Monthly, Jan. 1992—February 2015</vt:lpstr>
      <vt:lpstr>Manufacturing Growth for Selected Sectors, 2015 vs. 2014*</vt:lpstr>
      <vt:lpstr>Manufacturing Employment, January 2010—March 2015*</vt:lpstr>
      <vt:lpstr>PowerPoint Presentation</vt:lpstr>
      <vt:lpstr>Index of Total Industrial Production:* A Near Peak as of December 2014</vt:lpstr>
      <vt:lpstr>Recovery in Capacity Utilization is a Positive Sign for Commercial Exposures</vt:lpstr>
      <vt:lpstr>Business Fixed Investment is Forecast to Grow Steadily in 2015-16, Fueling Commercial Exposure Growth</vt:lpstr>
      <vt:lpstr>ENERGY SECTOR: OIL &amp; GAS INDUSTRY FUTURE IS BRIGHT BUT VOLATILE</vt:lpstr>
      <vt:lpstr>U.S. Crude Oil Production, 2005-2016P</vt:lpstr>
      <vt:lpstr>U.S. Natural Gas Production, 2000-2013</vt:lpstr>
      <vt:lpstr>Oil &amp; Gas Extraction Employment, Jan. 2010—March 2015*</vt:lpstr>
      <vt:lpstr>PowerPoint Presentation</vt:lpstr>
      <vt:lpstr>Unemployment and Underemployment Rates: Still Too High, But Falling</vt:lpstr>
      <vt:lpstr>US Unemployment Rate Forecast</vt:lpstr>
      <vt:lpstr>PowerPoint Presentation</vt:lpstr>
      <vt:lpstr>Nonfarm Payroll (Wages and Salaries): Quarterly, 2005–2014:Q4</vt:lpstr>
      <vt:lpstr>Payroll vs. Workers Comp Net Written Premiums, 1990-2014P</vt:lpstr>
      <vt:lpstr>Construction Employment, Jan. 2010—March 2015*</vt:lpstr>
      <vt:lpstr>Construction Employment,  Jan. 2003–March 2015 </vt:lpstr>
      <vt:lpstr>Manufacturing Employment, Jan. 2010—March 2015*</vt:lpstr>
      <vt:lpstr>Workers Compensation   Operating Environment</vt:lpstr>
      <vt:lpstr>Workers Compensation Combined Ratio: 1994–2014E</vt:lpstr>
      <vt:lpstr>Workers Compensation Premium:  Third Consecutive Year of Increase  Net Written Premium</vt:lpstr>
      <vt:lpstr>2013 Workers Compensation Direct Written Premium Growth, by State*</vt:lpstr>
      <vt:lpstr>Workers Compensation Lost-Time  Claim Frequency Declined in 2013  Lost-Time Claims</vt:lpstr>
      <vt:lpstr>Workers Compensation Medical Severity Moderate Increase in 2013</vt:lpstr>
      <vt:lpstr>WC Medical Severity Generally Outpaces the Medical CPI Rate</vt:lpstr>
      <vt:lpstr>Medical Cost Inflation vs. Overall CPI, 1995 – 2014*</vt:lpstr>
      <vt:lpstr>U.S. Health Care Expenditures, 1965–2022F</vt:lpstr>
      <vt:lpstr>National Health Care Expenditures as a Share of GDP, 1965 – 2022F*</vt:lpstr>
      <vt:lpstr>PowerPoint Presentation</vt:lpstr>
      <vt:lpstr>Projected Number of People with No Health Insurance, 2013—2022*</vt:lpstr>
      <vt:lpstr>PowerPoint Presentation</vt:lpstr>
      <vt:lpstr>ACA Impact on WC May Occur via Changes    in Rates Set by State Regulators </vt:lpstr>
      <vt:lpstr>PPACA May Have Distinct Impacts on WC Depending on  Claim Frequency/Severity</vt:lpstr>
      <vt:lpstr>Possible Effects on Workers Comp</vt:lpstr>
      <vt:lpstr>PowerPoint Presentation</vt:lpstr>
      <vt:lpstr>CYBER RISK &amp;                     CYBER INSURANCE</vt:lpstr>
      <vt:lpstr>Data Breaches 2005-2014, by Number of Breaches and Records Exposed</vt:lpstr>
      <vt:lpstr>Worldwide Cybersecurity Spending, 2011- 2016F </vt:lpstr>
      <vt:lpstr>Data/Privacy Breach: Many Potential Costs Can Be Insured</vt:lpstr>
      <vt:lpstr>The Three Basic Elements of Cyber Coverage: Prevention, Transfer, Response</vt:lpstr>
      <vt:lpstr>I.I.I. Released its Second Cyber Report in 2014: Cyber Risk: The Growing Threat</vt:lpstr>
      <vt:lpstr>PowerPoint Presentation</vt:lpstr>
      <vt:lpstr>PowerPoint Presentation</vt:lpstr>
      <vt:lpstr>All P/C Lines Distribution Channels, Direct vs. Independent Agents</vt:lpstr>
      <vt:lpstr>Commercial P/C Distribution Channels, Direct vs. Independent Agents</vt:lpstr>
      <vt:lpstr>Personal Lines Distribution Channels, Direct vs. Independent Agents</vt:lpstr>
      <vt:lpstr>PowerPoint Presentation</vt:lpstr>
      <vt:lpstr>U.S. Employment in Insurance  Agencies &amp; Brokerages: 1990–2015*</vt:lpstr>
      <vt:lpstr>Agent/Broker M&amp;A Deals, 2000-2014:6M</vt:lpstr>
      <vt:lpstr>PowerPoint Presentation</vt:lpstr>
      <vt:lpstr>Percentage of Carriers Using Predictive Analytics by Major P/C Line, 2013</vt:lpstr>
      <vt:lpstr>Uses of Predictive Analytics by Function</vt:lpstr>
      <vt:lpstr>PowerPoint Presentation</vt:lpstr>
      <vt:lpstr>Driving Behavior Data Is Very Predictive</vt:lpstr>
      <vt:lpstr>I.I.I. Poll: Telematics</vt:lpstr>
      <vt:lpstr>PowerPoint Presentation</vt:lpstr>
      <vt:lpstr>Likely Impacts of Successful, Incremental Autonomous Vehicle Technologies</vt:lpstr>
      <vt:lpstr>Projected Sales of Partially and Fully Autonomous Vehicles through 2035</vt:lpstr>
      <vt:lpstr>Impact of Forward Collision Warning    With and Without Auto Brake</vt:lpstr>
      <vt:lpstr>Enhanced Vehicle and Road Safety Have Made Driving Much Safer</vt:lpstr>
      <vt:lpstr>Additional Disruptors</vt:lpstr>
      <vt:lpstr>Additional Disruptors (continued)</vt:lpstr>
      <vt:lpstr>Additional Disruptors (continued)</vt:lpstr>
      <vt:lpstr>Net Written Premium/GDP</vt:lpstr>
      <vt:lpstr>Something Unusual is Happening: Miles Driven*, 1990–2015</vt:lpstr>
      <vt:lpstr>The Price of Gas, Weekly Percent Change, 2014-15</vt:lpstr>
      <vt:lpstr>The Price of Gas, 2014-2015</vt:lpstr>
      <vt:lpstr>Do Changes in Gas Prices Affect Miles Driven? 2000-2014</vt:lpstr>
      <vt:lpstr>Do Changes in Gas Prices Affect Miles Driven? A Look at 2014</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2012/2013</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4230</cp:revision>
  <cp:lastPrinted>2015-01-28T15:23:12Z</cp:lastPrinted>
  <dcterms:modified xsi:type="dcterms:W3CDTF">2015-05-07T11:21:04Z</dcterms:modified>
</cp:coreProperties>
</file>