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8.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9.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0.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rts/chart6.xml" ContentType="application/vnd.openxmlformats-officedocument.drawingml.chart+xml"/>
  <Override PartName="/ppt/notesSlides/notesSlide73.xml" ContentType="application/vnd.openxmlformats-officedocument.presentationml.notesSlide+xml"/>
  <Override PartName="/ppt/charts/chart7.xml" ContentType="application/vnd.openxmlformats-officedocument.drawingml.chart+xml"/>
  <Override PartName="/ppt/tags/tag11.xml" ContentType="application/vnd.openxmlformats-officedocument.presentationml.tags+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tags/tag12.xml" ContentType="application/vnd.openxmlformats-officedocument.presentationml.tags+xml"/>
  <Override PartName="/ppt/notesSlides/notesSlide80.xml" ContentType="application/vnd.openxmlformats-officedocument.presentationml.notesSlide+xml"/>
  <Override PartName="/ppt/tags/tag13.xml" ContentType="application/vnd.openxmlformats-officedocument.presentationml.tags+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charts/chart8.xml" ContentType="application/vnd.openxmlformats-officedocument.drawingml.chart+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charts/chart9.xml" ContentType="application/vnd.openxmlformats-officedocument.drawingml.chart+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charts/chart10.xml" ContentType="application/vnd.openxmlformats-officedocument.drawingml.chart+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charts/chart1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tags/tag14.xml" ContentType="application/vnd.openxmlformats-officedocument.presentationml.tags+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charts/chart12.xml" ContentType="application/vnd.openxmlformats-officedocument.drawingml.chart+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50"/>
  </p:notesMasterIdLst>
  <p:handoutMasterIdLst>
    <p:handoutMasterId r:id="rId151"/>
  </p:handoutMasterIdLst>
  <p:sldIdLst>
    <p:sldId id="5278" r:id="rId2"/>
    <p:sldId id="5164" r:id="rId3"/>
    <p:sldId id="5279" r:id="rId4"/>
    <p:sldId id="5280" r:id="rId5"/>
    <p:sldId id="5281" r:id="rId6"/>
    <p:sldId id="5282" r:id="rId7"/>
    <p:sldId id="5200" r:id="rId8"/>
    <p:sldId id="5325" r:id="rId9"/>
    <p:sldId id="5319" r:id="rId10"/>
    <p:sldId id="5321" r:id="rId11"/>
    <p:sldId id="5322" r:id="rId12"/>
    <p:sldId id="5323" r:id="rId13"/>
    <p:sldId id="5324" r:id="rId14"/>
    <p:sldId id="5283" r:id="rId15"/>
    <p:sldId id="5297" r:id="rId16"/>
    <p:sldId id="5284" r:id="rId17"/>
    <p:sldId id="5285" r:id="rId18"/>
    <p:sldId id="5291" r:id="rId19"/>
    <p:sldId id="5292" r:id="rId20"/>
    <p:sldId id="5293" r:id="rId21"/>
    <p:sldId id="5294" r:id="rId22"/>
    <p:sldId id="5295" r:id="rId23"/>
    <p:sldId id="5286" r:id="rId24"/>
    <p:sldId id="5287" r:id="rId25"/>
    <p:sldId id="5288" r:id="rId26"/>
    <p:sldId id="5289" r:id="rId27"/>
    <p:sldId id="5296" r:id="rId28"/>
    <p:sldId id="5226" r:id="rId29"/>
    <p:sldId id="5227" r:id="rId30"/>
    <p:sldId id="5228" r:id="rId31"/>
    <p:sldId id="5229" r:id="rId32"/>
    <p:sldId id="5072" r:id="rId33"/>
    <p:sldId id="4384" r:id="rId34"/>
    <p:sldId id="5328" r:id="rId35"/>
    <p:sldId id="5231" r:id="rId36"/>
    <p:sldId id="4406" r:id="rId37"/>
    <p:sldId id="4407" r:id="rId38"/>
    <p:sldId id="4408" r:id="rId39"/>
    <p:sldId id="4980" r:id="rId40"/>
    <p:sldId id="5064" r:id="rId41"/>
    <p:sldId id="4804" r:id="rId42"/>
    <p:sldId id="5290" r:id="rId43"/>
    <p:sldId id="5206" r:id="rId44"/>
    <p:sldId id="5207" r:id="rId45"/>
    <p:sldId id="4258" r:id="rId46"/>
    <p:sldId id="4693" r:id="rId47"/>
    <p:sldId id="5329" r:id="rId48"/>
    <p:sldId id="4790" r:id="rId49"/>
    <p:sldId id="4791" r:id="rId50"/>
    <p:sldId id="5298" r:id="rId51"/>
    <p:sldId id="5299" r:id="rId52"/>
    <p:sldId id="5300" r:id="rId53"/>
    <p:sldId id="5301" r:id="rId54"/>
    <p:sldId id="5302" r:id="rId55"/>
    <p:sldId id="5303" r:id="rId56"/>
    <p:sldId id="5304" r:id="rId57"/>
    <p:sldId id="5305" r:id="rId58"/>
    <p:sldId id="5306" r:id="rId59"/>
    <p:sldId id="4511" r:id="rId60"/>
    <p:sldId id="4686" r:id="rId61"/>
    <p:sldId id="5081" r:id="rId62"/>
    <p:sldId id="5082" r:id="rId63"/>
    <p:sldId id="5080" r:id="rId64"/>
    <p:sldId id="5084" r:id="rId65"/>
    <p:sldId id="5085" r:id="rId66"/>
    <p:sldId id="5209" r:id="rId67"/>
    <p:sldId id="5083" r:id="rId68"/>
    <p:sldId id="5330" r:id="rId69"/>
    <p:sldId id="5332" r:id="rId70"/>
    <p:sldId id="5333" r:id="rId71"/>
    <p:sldId id="5334" r:id="rId72"/>
    <p:sldId id="5335" r:id="rId73"/>
    <p:sldId id="5336" r:id="rId74"/>
    <p:sldId id="5337" r:id="rId75"/>
    <p:sldId id="5338" r:id="rId76"/>
    <p:sldId id="5339" r:id="rId77"/>
    <p:sldId id="5340" r:id="rId78"/>
    <p:sldId id="5341" r:id="rId79"/>
    <p:sldId id="5342" r:id="rId80"/>
    <p:sldId id="5343" r:id="rId81"/>
    <p:sldId id="5344" r:id="rId82"/>
    <p:sldId id="5345" r:id="rId83"/>
    <p:sldId id="5346" r:id="rId84"/>
    <p:sldId id="5347" r:id="rId85"/>
    <p:sldId id="5348" r:id="rId86"/>
    <p:sldId id="4469" r:id="rId87"/>
    <p:sldId id="5350" r:id="rId88"/>
    <p:sldId id="5086" r:id="rId89"/>
    <p:sldId id="5351" r:id="rId90"/>
    <p:sldId id="5352" r:id="rId91"/>
    <p:sldId id="5353" r:id="rId92"/>
    <p:sldId id="5354" r:id="rId93"/>
    <p:sldId id="5355" r:id="rId94"/>
    <p:sldId id="5356" r:id="rId95"/>
    <p:sldId id="3433" r:id="rId96"/>
    <p:sldId id="5307" r:id="rId97"/>
    <p:sldId id="5308" r:id="rId98"/>
    <p:sldId id="5318" r:id="rId99"/>
    <p:sldId id="5188" r:id="rId100"/>
    <p:sldId id="5317" r:id="rId101"/>
    <p:sldId id="5309" r:id="rId102"/>
    <p:sldId id="5310" r:id="rId103"/>
    <p:sldId id="5311" r:id="rId104"/>
    <p:sldId id="5185" r:id="rId105"/>
    <p:sldId id="5313" r:id="rId106"/>
    <p:sldId id="5186" r:id="rId107"/>
    <p:sldId id="5314" r:id="rId108"/>
    <p:sldId id="5189" r:id="rId109"/>
    <p:sldId id="5192" r:id="rId110"/>
    <p:sldId id="5193" r:id="rId111"/>
    <p:sldId id="5197" r:id="rId112"/>
    <p:sldId id="5194" r:id="rId113"/>
    <p:sldId id="5191" r:id="rId114"/>
    <p:sldId id="5195" r:id="rId115"/>
    <p:sldId id="5315" r:id="rId116"/>
    <p:sldId id="5316" r:id="rId117"/>
    <p:sldId id="5198" r:id="rId118"/>
    <p:sldId id="5199" r:id="rId119"/>
    <p:sldId id="5125" r:id="rId120"/>
    <p:sldId id="5126" r:id="rId121"/>
    <p:sldId id="5127" r:id="rId122"/>
    <p:sldId id="5128" r:id="rId123"/>
    <p:sldId id="5129" r:id="rId124"/>
    <p:sldId id="5130" r:id="rId125"/>
    <p:sldId id="5131" r:id="rId126"/>
    <p:sldId id="5132" r:id="rId127"/>
    <p:sldId id="5133" r:id="rId128"/>
    <p:sldId id="5134" r:id="rId129"/>
    <p:sldId id="5273" r:id="rId130"/>
    <p:sldId id="5274" r:id="rId131"/>
    <p:sldId id="5275" r:id="rId132"/>
    <p:sldId id="5276" r:id="rId133"/>
    <p:sldId id="5135" r:id="rId134"/>
    <p:sldId id="5136" r:id="rId135"/>
    <p:sldId id="5143" r:id="rId136"/>
    <p:sldId id="5144" r:id="rId137"/>
    <p:sldId id="5145" r:id="rId138"/>
    <p:sldId id="5146" r:id="rId139"/>
    <p:sldId id="5147" r:id="rId140"/>
    <p:sldId id="5148" r:id="rId141"/>
    <p:sldId id="5149" r:id="rId142"/>
    <p:sldId id="5150" r:id="rId143"/>
    <p:sldId id="5151" r:id="rId144"/>
    <p:sldId id="1445" r:id="rId145"/>
    <p:sldId id="4972" r:id="rId146"/>
    <p:sldId id="4977" r:id="rId147"/>
    <p:sldId id="4978" r:id="rId148"/>
    <p:sldId id="1136" r:id="rId14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688C"/>
    <a:srgbClr val="3333CC"/>
    <a:srgbClr val="225A7A"/>
    <a:srgbClr val="3691C4"/>
    <a:srgbClr val="2B7299"/>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985" autoAdjust="0"/>
    <p:restoredTop sz="89785" autoAdjust="0"/>
  </p:normalViewPr>
  <p:slideViewPr>
    <p:cSldViewPr snapToGrid="0">
      <p:cViewPr varScale="1">
        <p:scale>
          <a:sx n="59" d="100"/>
          <a:sy n="59" d="100"/>
        </p:scale>
        <p:origin x="1326" y="6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xml"/><Relationship Id="rId1" Type="http://schemas.microsoft.com/office/2011/relationships/chartStyle" Target="style1.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8.66122629288473E-2"/>
          <c:w val="0.92807424593967514"/>
          <c:h val="0.79952338027496361"/>
        </c:manualLayout>
      </c:layout>
      <c:barChart>
        <c:barDir val="col"/>
        <c:grouping val="clustered"/>
        <c:varyColors val="0"/>
        <c:ser>
          <c:idx val="1"/>
          <c:order val="0"/>
          <c:tx>
            <c:strRef>
              <c:f>Sheet1!$A$2</c:f>
              <c:strCache>
                <c:ptCount val="1"/>
                <c:pt idx="0">
                  <c:v>Alt Capital as % of Total</c:v>
                </c:pt>
              </c:strCache>
            </c:strRef>
          </c:tx>
          <c:invertIfNegative val="0"/>
          <c:dLbls>
            <c:spPr>
              <a:noFill/>
              <a:ln w="25349">
                <a:noFill/>
              </a:ln>
            </c:spPr>
            <c:txPr>
              <a:bodyPr wrap="square" lIns="38100" tIns="19050" rIns="38100" bIns="19050" anchor="ctr">
                <a:spAutoFit/>
              </a:bodyPr>
              <a:lstStyle/>
              <a:p>
                <a:pPr>
                  <a:defRPr sz="1593" b="1" i="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Sheet1!$B$1:$J$1</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Sheet1!$B$2:$J$2</c:f>
              <c:numCache>
                <c:formatCode>0.0%</c:formatCode>
                <c:ptCount val="9"/>
                <c:pt idx="0">
                  <c:v>4.5999999999999999E-2</c:v>
                </c:pt>
                <c:pt idx="1">
                  <c:v>5.7000000000000002E-2</c:v>
                </c:pt>
                <c:pt idx="2">
                  <c:v>5.8999999999999997E-2</c:v>
                </c:pt>
                <c:pt idx="3">
                  <c:v>5.8000000000000003E-2</c:v>
                </c:pt>
                <c:pt idx="4">
                  <c:v>5.3999999999999999E-2</c:v>
                </c:pt>
                <c:pt idx="5">
                  <c:v>6.5000000000000002E-2</c:v>
                </c:pt>
                <c:pt idx="6">
                  <c:v>8.4000000000000005E-2</c:v>
                </c:pt>
                <c:pt idx="7">
                  <c:v>0.10199999999999999</c:v>
                </c:pt>
                <c:pt idx="8">
                  <c:v>0.115</c:v>
                </c:pt>
              </c:numCache>
            </c:numRef>
          </c:val>
          <c:extLst>
            <c:ext xmlns:c16="http://schemas.microsoft.com/office/drawing/2014/chart" uri="{C3380CC4-5D6E-409C-BE32-E72D297353CC}">
              <c16:uniqueId val="{00000000-AD5B-418B-9F12-AA642BDAEF29}"/>
            </c:ext>
          </c:extLst>
        </c:ser>
        <c:dLbls>
          <c:showLegendKey val="0"/>
          <c:showVal val="0"/>
          <c:showCatName val="0"/>
          <c:showSerName val="0"/>
          <c:showPercent val="0"/>
          <c:showBubbleSize val="0"/>
        </c:dLbls>
        <c:gapWidth val="100"/>
        <c:axId val="484498768"/>
        <c:axId val="484493280"/>
      </c:barChart>
      <c:catAx>
        <c:axId val="484498768"/>
        <c:scaling>
          <c:orientation val="minMax"/>
        </c:scaling>
        <c:delete val="0"/>
        <c:axPos val="b"/>
        <c:numFmt formatCode="General" sourceLinked="1"/>
        <c:majorTickMark val="out"/>
        <c:minorTickMark val="none"/>
        <c:tickLblPos val="nextTo"/>
        <c:spPr>
          <a:ln w="12643">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484493280"/>
        <c:crosses val="autoZero"/>
        <c:auto val="1"/>
        <c:lblAlgn val="ctr"/>
        <c:lblOffset val="20"/>
        <c:noMultiLvlLbl val="0"/>
      </c:catAx>
      <c:valAx>
        <c:axId val="484493280"/>
        <c:scaling>
          <c:orientation val="minMax"/>
          <c:max val="0.12000000000000001"/>
        </c:scaling>
        <c:delete val="0"/>
        <c:axPos val="l"/>
        <c:numFmt formatCode="0%" sourceLinked="0"/>
        <c:majorTickMark val="out"/>
        <c:minorTickMark val="none"/>
        <c:tickLblPos val="nextTo"/>
        <c:spPr>
          <a:ln w="3161">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484498768"/>
        <c:crosses val="autoZero"/>
        <c:crossBetween val="between"/>
      </c:valAx>
      <c:spPr>
        <a:noFill/>
        <a:ln w="25349">
          <a:noFill/>
        </a:ln>
      </c:spPr>
    </c:plotArea>
    <c:plotVisOnly val="1"/>
    <c:dispBlanksAs val="gap"/>
    <c:showDLblsOverMax val="0"/>
  </c:chart>
  <c:spPr>
    <a:noFill/>
    <a:ln>
      <a:noFill/>
    </a:ln>
  </c:spPr>
  <c:txPr>
    <a:bodyPr/>
    <a:lstStyle/>
    <a:p>
      <a:pPr>
        <a:defRPr sz="1393"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779895317231466E-2"/>
          <c:y val="6.0989001709906891E-2"/>
          <c:w val="0.93418013856812931"/>
          <c:h val="0.73555555555555552"/>
        </c:manualLayout>
      </c:layout>
      <c:barChart>
        <c:barDir val="col"/>
        <c:grouping val="clustered"/>
        <c:varyColors val="0"/>
        <c:ser>
          <c:idx val="0"/>
          <c:order val="0"/>
          <c:tx>
            <c:strRef>
              <c:f>Sheet1!$B$1</c:f>
              <c:strCache>
                <c:ptCount val="1"/>
                <c:pt idx="0">
                  <c:v>% change from prior month</c:v>
                </c:pt>
              </c:strCache>
            </c:strRef>
          </c:tx>
          <c:spPr>
            <a:solidFill>
              <a:schemeClr val="accent1"/>
            </a:solidFill>
            <a:ln w="25879">
              <a:noFill/>
            </a:ln>
          </c:spPr>
          <c:invertIfNegative val="0"/>
          <c:dPt>
            <c:idx val="27"/>
            <c:invertIfNegative val="0"/>
            <c:bubble3D val="0"/>
            <c:extLst>
              <c:ext xmlns:c16="http://schemas.microsoft.com/office/drawing/2014/chart" uri="{C3380CC4-5D6E-409C-BE32-E72D297353CC}">
                <c16:uniqueId val="{00000000-3EA3-4677-86A9-6D8C51EC7494}"/>
              </c:ext>
            </c:extLst>
          </c:dPt>
          <c:dPt>
            <c:idx val="28"/>
            <c:invertIfNegative val="0"/>
            <c:bubble3D val="0"/>
            <c:extLst>
              <c:ext xmlns:c16="http://schemas.microsoft.com/office/drawing/2014/chart" uri="{C3380CC4-5D6E-409C-BE32-E72D297353CC}">
                <c16:uniqueId val="{00000001-3EA3-4677-86A9-6D8C51EC7494}"/>
              </c:ext>
            </c:extLst>
          </c:dPt>
          <c:dPt>
            <c:idx val="29"/>
            <c:invertIfNegative val="0"/>
            <c:bubble3D val="0"/>
            <c:extLst>
              <c:ext xmlns:c16="http://schemas.microsoft.com/office/drawing/2014/chart" uri="{C3380CC4-5D6E-409C-BE32-E72D297353CC}">
                <c16:uniqueId val="{00000002-3EA3-4677-86A9-6D8C51EC7494}"/>
              </c:ext>
            </c:extLst>
          </c:dPt>
          <c:dPt>
            <c:idx val="31"/>
            <c:invertIfNegative val="0"/>
            <c:bubble3D val="0"/>
            <c:extLst>
              <c:ext xmlns:c16="http://schemas.microsoft.com/office/drawing/2014/chart" uri="{C3380CC4-5D6E-409C-BE32-E72D297353CC}">
                <c16:uniqueId val="{00000003-3EA3-4677-86A9-6D8C51EC7494}"/>
              </c:ext>
            </c:extLst>
          </c:dPt>
          <c:dPt>
            <c:idx val="34"/>
            <c:invertIfNegative val="0"/>
            <c:bubble3D val="0"/>
            <c:extLst>
              <c:ext xmlns:c16="http://schemas.microsoft.com/office/drawing/2014/chart" uri="{C3380CC4-5D6E-409C-BE32-E72D297353CC}">
                <c16:uniqueId val="{00000004-3EA3-4677-86A9-6D8C51EC7494}"/>
              </c:ext>
            </c:extLst>
          </c:dPt>
          <c:dPt>
            <c:idx val="35"/>
            <c:invertIfNegative val="0"/>
            <c:bubble3D val="0"/>
            <c:extLst>
              <c:ext xmlns:c16="http://schemas.microsoft.com/office/drawing/2014/chart" uri="{C3380CC4-5D6E-409C-BE32-E72D297353CC}">
                <c16:uniqueId val="{00000005-3EA3-4677-86A9-6D8C51EC7494}"/>
              </c:ext>
            </c:extLst>
          </c:dPt>
          <c:dPt>
            <c:idx val="36"/>
            <c:invertIfNegative val="0"/>
            <c:bubble3D val="0"/>
            <c:extLst>
              <c:ext xmlns:c16="http://schemas.microsoft.com/office/drawing/2014/chart" uri="{C3380CC4-5D6E-409C-BE32-E72D297353CC}">
                <c16:uniqueId val="{00000006-3EA3-4677-86A9-6D8C51EC7494}"/>
              </c:ext>
            </c:extLst>
          </c:dPt>
          <c:dPt>
            <c:idx val="37"/>
            <c:invertIfNegative val="0"/>
            <c:bubble3D val="0"/>
            <c:extLst>
              <c:ext xmlns:c16="http://schemas.microsoft.com/office/drawing/2014/chart" uri="{C3380CC4-5D6E-409C-BE32-E72D297353CC}">
                <c16:uniqueId val="{00000007-3EA3-4677-86A9-6D8C51EC7494}"/>
              </c:ext>
            </c:extLst>
          </c:dPt>
          <c:dPt>
            <c:idx val="38"/>
            <c:invertIfNegative val="0"/>
            <c:bubble3D val="0"/>
            <c:extLst>
              <c:ext xmlns:c16="http://schemas.microsoft.com/office/drawing/2014/chart" uri="{C3380CC4-5D6E-409C-BE32-E72D297353CC}">
                <c16:uniqueId val="{00000008-3EA3-4677-86A9-6D8C51EC7494}"/>
              </c:ext>
            </c:extLst>
          </c:dPt>
          <c:dPt>
            <c:idx val="39"/>
            <c:invertIfNegative val="0"/>
            <c:bubble3D val="0"/>
            <c:extLst>
              <c:ext xmlns:c16="http://schemas.microsoft.com/office/drawing/2014/chart" uri="{C3380CC4-5D6E-409C-BE32-E72D297353CC}">
                <c16:uniqueId val="{00000009-3EA3-4677-86A9-6D8C51EC7494}"/>
              </c:ext>
            </c:extLst>
          </c:dPt>
          <c:dPt>
            <c:idx val="41"/>
            <c:invertIfNegative val="0"/>
            <c:bubble3D val="0"/>
            <c:extLst>
              <c:ext xmlns:c16="http://schemas.microsoft.com/office/drawing/2014/chart" uri="{C3380CC4-5D6E-409C-BE32-E72D297353CC}">
                <c16:uniqueId val="{0000000A-3EA3-4677-86A9-6D8C51EC7494}"/>
              </c:ext>
            </c:extLst>
          </c:dPt>
          <c:dPt>
            <c:idx val="42"/>
            <c:invertIfNegative val="0"/>
            <c:bubble3D val="0"/>
            <c:extLst>
              <c:ext xmlns:c16="http://schemas.microsoft.com/office/drawing/2014/chart" uri="{C3380CC4-5D6E-409C-BE32-E72D297353CC}">
                <c16:uniqueId val="{0000000B-3EA3-4677-86A9-6D8C51EC7494}"/>
              </c:ext>
            </c:extLst>
          </c:dPt>
          <c:dPt>
            <c:idx val="43"/>
            <c:invertIfNegative val="0"/>
            <c:bubble3D val="0"/>
            <c:extLst>
              <c:ext xmlns:c16="http://schemas.microsoft.com/office/drawing/2014/chart" uri="{C3380CC4-5D6E-409C-BE32-E72D297353CC}">
                <c16:uniqueId val="{0000000C-3EA3-4677-86A9-6D8C51EC7494}"/>
              </c:ext>
            </c:extLst>
          </c:dPt>
          <c:dPt>
            <c:idx val="44"/>
            <c:invertIfNegative val="0"/>
            <c:bubble3D val="0"/>
            <c:extLst>
              <c:ext xmlns:c16="http://schemas.microsoft.com/office/drawing/2014/chart" uri="{C3380CC4-5D6E-409C-BE32-E72D297353CC}">
                <c16:uniqueId val="{0000000D-3EA3-4677-86A9-6D8C51EC7494}"/>
              </c:ext>
            </c:extLst>
          </c:dPt>
          <c:dPt>
            <c:idx val="45"/>
            <c:invertIfNegative val="0"/>
            <c:bubble3D val="0"/>
            <c:extLst>
              <c:ext xmlns:c16="http://schemas.microsoft.com/office/drawing/2014/chart" uri="{C3380CC4-5D6E-409C-BE32-E72D297353CC}">
                <c16:uniqueId val="{0000000E-3EA3-4677-86A9-6D8C51EC7494}"/>
              </c:ext>
            </c:extLst>
          </c:dPt>
          <c:dPt>
            <c:idx val="47"/>
            <c:invertIfNegative val="0"/>
            <c:bubble3D val="0"/>
            <c:extLst>
              <c:ext xmlns:c16="http://schemas.microsoft.com/office/drawing/2014/chart" uri="{C3380CC4-5D6E-409C-BE32-E72D297353CC}">
                <c16:uniqueId val="{0000000F-3EA3-4677-86A9-6D8C51EC7494}"/>
              </c:ext>
            </c:extLst>
          </c:dPt>
          <c:dLbls>
            <c:numFmt formatCode="#,##0.0" sourceLinked="0"/>
            <c:spPr>
              <a:noFill/>
              <a:ln w="25879">
                <a:noFill/>
              </a:ln>
            </c:spPr>
            <c:txPr>
              <a:bodyPr rot="-5400000" vert="horz" wrap="square" lIns="38100" tIns="19050" rIns="38100" bIns="19050" anchor="ctr">
                <a:spAutoFit/>
              </a:bodyPr>
              <a:lstStyle/>
              <a:p>
                <a:pPr algn="ctr">
                  <a:defRPr sz="10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Sheet1!$A$3:$A$82</c:f>
              <c:numCache>
                <c:formatCode>[$-409]mmm\-yy;@</c:formatCode>
                <c:ptCount val="80"/>
                <c:pt idx="0">
                  <c:v>40237</c:v>
                </c:pt>
                <c:pt idx="1">
                  <c:v>40268</c:v>
                </c:pt>
                <c:pt idx="2">
                  <c:v>40296</c:v>
                </c:pt>
                <c:pt idx="3">
                  <c:v>40329</c:v>
                </c:pt>
                <c:pt idx="4">
                  <c:v>40359</c:v>
                </c:pt>
                <c:pt idx="5">
                  <c:v>40390</c:v>
                </c:pt>
                <c:pt idx="6">
                  <c:v>40421</c:v>
                </c:pt>
                <c:pt idx="7">
                  <c:v>40451</c:v>
                </c:pt>
                <c:pt idx="8">
                  <c:v>40482</c:v>
                </c:pt>
                <c:pt idx="9">
                  <c:v>40512</c:v>
                </c:pt>
                <c:pt idx="10">
                  <c:v>40543</c:v>
                </c:pt>
                <c:pt idx="11">
                  <c:v>40574</c:v>
                </c:pt>
                <c:pt idx="12">
                  <c:v>40602</c:v>
                </c:pt>
                <c:pt idx="13">
                  <c:v>40633</c:v>
                </c:pt>
                <c:pt idx="14">
                  <c:v>40661</c:v>
                </c:pt>
                <c:pt idx="15">
                  <c:v>40694</c:v>
                </c:pt>
                <c:pt idx="16">
                  <c:v>40724</c:v>
                </c:pt>
                <c:pt idx="17">
                  <c:v>40755</c:v>
                </c:pt>
                <c:pt idx="18">
                  <c:v>40786</c:v>
                </c:pt>
                <c:pt idx="19">
                  <c:v>40816</c:v>
                </c:pt>
                <c:pt idx="20">
                  <c:v>40846</c:v>
                </c:pt>
                <c:pt idx="21">
                  <c:v>40877</c:v>
                </c:pt>
                <c:pt idx="22">
                  <c:v>40907</c:v>
                </c:pt>
                <c:pt idx="23">
                  <c:v>40938</c:v>
                </c:pt>
                <c:pt idx="24">
                  <c:v>40968</c:v>
                </c:pt>
                <c:pt idx="25">
                  <c:v>40998</c:v>
                </c:pt>
                <c:pt idx="26">
                  <c:v>41029</c:v>
                </c:pt>
                <c:pt idx="27">
                  <c:v>41059</c:v>
                </c:pt>
                <c:pt idx="28">
                  <c:v>41090</c:v>
                </c:pt>
                <c:pt idx="29">
                  <c:v>41120</c:v>
                </c:pt>
                <c:pt idx="30">
                  <c:v>41151</c:v>
                </c:pt>
                <c:pt idx="31">
                  <c:v>41182</c:v>
                </c:pt>
                <c:pt idx="32">
                  <c:v>41212</c:v>
                </c:pt>
                <c:pt idx="33">
                  <c:v>41243</c:v>
                </c:pt>
                <c:pt idx="34">
                  <c:v>41273</c:v>
                </c:pt>
                <c:pt idx="35">
                  <c:v>41304</c:v>
                </c:pt>
                <c:pt idx="36">
                  <c:v>41333</c:v>
                </c:pt>
                <c:pt idx="37">
                  <c:v>41361</c:v>
                </c:pt>
                <c:pt idx="38">
                  <c:v>41392</c:v>
                </c:pt>
                <c:pt idx="39">
                  <c:v>41422</c:v>
                </c:pt>
                <c:pt idx="40">
                  <c:v>41453</c:v>
                </c:pt>
                <c:pt idx="41">
                  <c:v>41483</c:v>
                </c:pt>
                <c:pt idx="42">
                  <c:v>41514</c:v>
                </c:pt>
                <c:pt idx="43">
                  <c:v>41545</c:v>
                </c:pt>
                <c:pt idx="44">
                  <c:v>41575</c:v>
                </c:pt>
                <c:pt idx="45">
                  <c:v>41606</c:v>
                </c:pt>
                <c:pt idx="46">
                  <c:v>41636</c:v>
                </c:pt>
                <c:pt idx="47">
                  <c:v>41669</c:v>
                </c:pt>
                <c:pt idx="48">
                  <c:v>41698</c:v>
                </c:pt>
                <c:pt idx="49">
                  <c:v>41729</c:v>
                </c:pt>
                <c:pt idx="50">
                  <c:v>41759</c:v>
                </c:pt>
                <c:pt idx="51">
                  <c:v>41790</c:v>
                </c:pt>
                <c:pt idx="52">
                  <c:v>41820</c:v>
                </c:pt>
                <c:pt idx="53">
                  <c:v>41851</c:v>
                </c:pt>
                <c:pt idx="54">
                  <c:v>41882</c:v>
                </c:pt>
                <c:pt idx="55">
                  <c:v>41912</c:v>
                </c:pt>
                <c:pt idx="56">
                  <c:v>41943</c:v>
                </c:pt>
                <c:pt idx="57">
                  <c:v>41973</c:v>
                </c:pt>
                <c:pt idx="58">
                  <c:v>42004</c:v>
                </c:pt>
                <c:pt idx="59">
                  <c:v>42035</c:v>
                </c:pt>
                <c:pt idx="60">
                  <c:v>42063</c:v>
                </c:pt>
                <c:pt idx="61">
                  <c:v>42094</c:v>
                </c:pt>
                <c:pt idx="62">
                  <c:v>42124</c:v>
                </c:pt>
                <c:pt idx="63">
                  <c:v>42155</c:v>
                </c:pt>
                <c:pt idx="64">
                  <c:v>42185</c:v>
                </c:pt>
                <c:pt idx="65">
                  <c:v>42216</c:v>
                </c:pt>
                <c:pt idx="66">
                  <c:v>42247</c:v>
                </c:pt>
                <c:pt idx="67">
                  <c:v>42277</c:v>
                </c:pt>
                <c:pt idx="68">
                  <c:v>42308</c:v>
                </c:pt>
                <c:pt idx="69">
                  <c:v>42338</c:v>
                </c:pt>
                <c:pt idx="70">
                  <c:v>42369</c:v>
                </c:pt>
                <c:pt idx="71">
                  <c:v>42400</c:v>
                </c:pt>
                <c:pt idx="72">
                  <c:v>42428</c:v>
                </c:pt>
                <c:pt idx="73">
                  <c:v>42460</c:v>
                </c:pt>
                <c:pt idx="74">
                  <c:v>42490</c:v>
                </c:pt>
                <c:pt idx="75">
                  <c:v>42521</c:v>
                </c:pt>
                <c:pt idx="76">
                  <c:v>42551</c:v>
                </c:pt>
                <c:pt idx="77">
                  <c:v>42582</c:v>
                </c:pt>
                <c:pt idx="78">
                  <c:v>42613</c:v>
                </c:pt>
              </c:numCache>
            </c:numRef>
          </c:cat>
          <c:val>
            <c:numRef>
              <c:f>Sheet1!$B$3:$B$82</c:f>
              <c:numCache>
                <c:formatCode>#0.0</c:formatCode>
                <c:ptCount val="80"/>
                <c:pt idx="0">
                  <c:v>156.4</c:v>
                </c:pt>
                <c:pt idx="1">
                  <c:v>156.69999999999999</c:v>
                </c:pt>
                <c:pt idx="2">
                  <c:v>157.6</c:v>
                </c:pt>
                <c:pt idx="3">
                  <c:v>158.69999999999999</c:v>
                </c:pt>
                <c:pt idx="4">
                  <c:v>158.1</c:v>
                </c:pt>
                <c:pt idx="5">
                  <c:v>158.4</c:v>
                </c:pt>
                <c:pt idx="6">
                  <c:v>159.69999999999999</c:v>
                </c:pt>
                <c:pt idx="7">
                  <c:v>160.19999999999999</c:v>
                </c:pt>
                <c:pt idx="8">
                  <c:v>161.5</c:v>
                </c:pt>
                <c:pt idx="9">
                  <c:v>161.4</c:v>
                </c:pt>
                <c:pt idx="10">
                  <c:v>161</c:v>
                </c:pt>
                <c:pt idx="11">
                  <c:v>162.69999999999999</c:v>
                </c:pt>
                <c:pt idx="12">
                  <c:v>164.3</c:v>
                </c:pt>
                <c:pt idx="13">
                  <c:v>166.6</c:v>
                </c:pt>
                <c:pt idx="14">
                  <c:v>169.2</c:v>
                </c:pt>
                <c:pt idx="15">
                  <c:v>170.1</c:v>
                </c:pt>
                <c:pt idx="16">
                  <c:v>171.2</c:v>
                </c:pt>
                <c:pt idx="17">
                  <c:v>172.6</c:v>
                </c:pt>
                <c:pt idx="18">
                  <c:v>174</c:v>
                </c:pt>
                <c:pt idx="19">
                  <c:v>176.6</c:v>
                </c:pt>
                <c:pt idx="20">
                  <c:v>178.2</c:v>
                </c:pt>
                <c:pt idx="21">
                  <c:v>178.7</c:v>
                </c:pt>
                <c:pt idx="22">
                  <c:v>180.6</c:v>
                </c:pt>
                <c:pt idx="23">
                  <c:v>181.3</c:v>
                </c:pt>
                <c:pt idx="24">
                  <c:v>182.3</c:v>
                </c:pt>
                <c:pt idx="25">
                  <c:v>184.7</c:v>
                </c:pt>
                <c:pt idx="26">
                  <c:v>185.2</c:v>
                </c:pt>
                <c:pt idx="27">
                  <c:v>186.2</c:v>
                </c:pt>
                <c:pt idx="28">
                  <c:v>187.8</c:v>
                </c:pt>
                <c:pt idx="29">
                  <c:v>188.6</c:v>
                </c:pt>
                <c:pt idx="30">
                  <c:v>189.3</c:v>
                </c:pt>
                <c:pt idx="31">
                  <c:v>189.4</c:v>
                </c:pt>
                <c:pt idx="32">
                  <c:v>189.4</c:v>
                </c:pt>
                <c:pt idx="33">
                  <c:v>190.5</c:v>
                </c:pt>
                <c:pt idx="34">
                  <c:v>192.2</c:v>
                </c:pt>
                <c:pt idx="35">
                  <c:v>193.1</c:v>
                </c:pt>
                <c:pt idx="36">
                  <c:v>194.6</c:v>
                </c:pt>
                <c:pt idx="37">
                  <c:v>194</c:v>
                </c:pt>
                <c:pt idx="38">
                  <c:v>193.8</c:v>
                </c:pt>
                <c:pt idx="39">
                  <c:v>193.1</c:v>
                </c:pt>
                <c:pt idx="40">
                  <c:v>192.5</c:v>
                </c:pt>
                <c:pt idx="41">
                  <c:v>193</c:v>
                </c:pt>
                <c:pt idx="42">
                  <c:v>193.4</c:v>
                </c:pt>
                <c:pt idx="43">
                  <c:v>193.3</c:v>
                </c:pt>
                <c:pt idx="44">
                  <c:v>193.1</c:v>
                </c:pt>
                <c:pt idx="45">
                  <c:v>194</c:v>
                </c:pt>
                <c:pt idx="46">
                  <c:v>194</c:v>
                </c:pt>
                <c:pt idx="47">
                  <c:v>194</c:v>
                </c:pt>
                <c:pt idx="48">
                  <c:v>195.4</c:v>
                </c:pt>
                <c:pt idx="49">
                  <c:v>193.7</c:v>
                </c:pt>
                <c:pt idx="50">
                  <c:v>194.6</c:v>
                </c:pt>
                <c:pt idx="51">
                  <c:v>196.4</c:v>
                </c:pt>
                <c:pt idx="52">
                  <c:v>197.6</c:v>
                </c:pt>
                <c:pt idx="53">
                  <c:v>198.6</c:v>
                </c:pt>
                <c:pt idx="54">
                  <c:v>198.4</c:v>
                </c:pt>
                <c:pt idx="55">
                  <c:v>199.4</c:v>
                </c:pt>
                <c:pt idx="56">
                  <c:v>201.5</c:v>
                </c:pt>
                <c:pt idx="57">
                  <c:v>201</c:v>
                </c:pt>
                <c:pt idx="58">
                  <c:v>201.2</c:v>
                </c:pt>
                <c:pt idx="59">
                  <c:v>199.4</c:v>
                </c:pt>
                <c:pt idx="60">
                  <c:v>197.6</c:v>
                </c:pt>
                <c:pt idx="61">
                  <c:v>197.7</c:v>
                </c:pt>
                <c:pt idx="62">
                  <c:v>194.4</c:v>
                </c:pt>
                <c:pt idx="63">
                  <c:v>194.2</c:v>
                </c:pt>
                <c:pt idx="64">
                  <c:v>193.2</c:v>
                </c:pt>
                <c:pt idx="65">
                  <c:v>193.6</c:v>
                </c:pt>
                <c:pt idx="66">
                  <c:v>191.7</c:v>
                </c:pt>
                <c:pt idx="67">
                  <c:v>190</c:v>
                </c:pt>
                <c:pt idx="68">
                  <c:v>186.7</c:v>
                </c:pt>
                <c:pt idx="69">
                  <c:v>185</c:v>
                </c:pt>
                <c:pt idx="70">
                  <c:v>182.9</c:v>
                </c:pt>
                <c:pt idx="71">
                  <c:v>181.7</c:v>
                </c:pt>
                <c:pt idx="72">
                  <c:v>179.7</c:v>
                </c:pt>
                <c:pt idx="73">
                  <c:v>177.9</c:v>
                </c:pt>
                <c:pt idx="74">
                  <c:v>175.7</c:v>
                </c:pt>
                <c:pt idx="75">
                  <c:v>174.4</c:v>
                </c:pt>
                <c:pt idx="76">
                  <c:v>172.9</c:v>
                </c:pt>
                <c:pt idx="77">
                  <c:v>172</c:v>
                </c:pt>
                <c:pt idx="78">
                  <c:v>172.8</c:v>
                </c:pt>
              </c:numCache>
            </c:numRef>
          </c:val>
          <c:extLst>
            <c:ext xmlns:c16="http://schemas.microsoft.com/office/drawing/2014/chart" uri="{C3380CC4-5D6E-409C-BE32-E72D297353CC}">
              <c16:uniqueId val="{00000010-3EA3-4677-86A9-6D8C51EC7494}"/>
            </c:ext>
          </c:extLst>
        </c:ser>
        <c:ser>
          <c:idx val="1"/>
          <c:order val="1"/>
          <c:tx>
            <c:strRef>
              <c:f>Sheet1!$C$1</c:f>
              <c:strCache>
                <c:ptCount val="1"/>
                <c:pt idx="0">
                  <c:v>Recession</c:v>
                </c:pt>
              </c:strCache>
            </c:strRef>
          </c:tx>
          <c:spPr>
            <a:solidFill>
              <a:srgbClr val="D0DCE2"/>
            </a:solidFill>
            <a:ln w="25879">
              <a:noFill/>
            </a:ln>
          </c:spPr>
          <c:invertIfNegative val="0"/>
          <c:cat>
            <c:numRef>
              <c:f>Sheet1!$A$3:$A$82</c:f>
              <c:numCache>
                <c:formatCode>[$-409]mmm\-yy;@</c:formatCode>
                <c:ptCount val="80"/>
                <c:pt idx="0">
                  <c:v>40237</c:v>
                </c:pt>
                <c:pt idx="1">
                  <c:v>40268</c:v>
                </c:pt>
                <c:pt idx="2">
                  <c:v>40296</c:v>
                </c:pt>
                <c:pt idx="3">
                  <c:v>40329</c:v>
                </c:pt>
                <c:pt idx="4">
                  <c:v>40359</c:v>
                </c:pt>
                <c:pt idx="5">
                  <c:v>40390</c:v>
                </c:pt>
                <c:pt idx="6">
                  <c:v>40421</c:v>
                </c:pt>
                <c:pt idx="7">
                  <c:v>40451</c:v>
                </c:pt>
                <c:pt idx="8">
                  <c:v>40482</c:v>
                </c:pt>
                <c:pt idx="9">
                  <c:v>40512</c:v>
                </c:pt>
                <c:pt idx="10">
                  <c:v>40543</c:v>
                </c:pt>
                <c:pt idx="11">
                  <c:v>40574</c:v>
                </c:pt>
                <c:pt idx="12">
                  <c:v>40602</c:v>
                </c:pt>
                <c:pt idx="13">
                  <c:v>40633</c:v>
                </c:pt>
                <c:pt idx="14">
                  <c:v>40661</c:v>
                </c:pt>
                <c:pt idx="15">
                  <c:v>40694</c:v>
                </c:pt>
                <c:pt idx="16">
                  <c:v>40724</c:v>
                </c:pt>
                <c:pt idx="17">
                  <c:v>40755</c:v>
                </c:pt>
                <c:pt idx="18">
                  <c:v>40786</c:v>
                </c:pt>
                <c:pt idx="19">
                  <c:v>40816</c:v>
                </c:pt>
                <c:pt idx="20">
                  <c:v>40846</c:v>
                </c:pt>
                <c:pt idx="21">
                  <c:v>40877</c:v>
                </c:pt>
                <c:pt idx="22">
                  <c:v>40907</c:v>
                </c:pt>
                <c:pt idx="23">
                  <c:v>40938</c:v>
                </c:pt>
                <c:pt idx="24">
                  <c:v>40968</c:v>
                </c:pt>
                <c:pt idx="25">
                  <c:v>40998</c:v>
                </c:pt>
                <c:pt idx="26">
                  <c:v>41029</c:v>
                </c:pt>
                <c:pt idx="27">
                  <c:v>41059</c:v>
                </c:pt>
                <c:pt idx="28">
                  <c:v>41090</c:v>
                </c:pt>
                <c:pt idx="29">
                  <c:v>41120</c:v>
                </c:pt>
                <c:pt idx="30">
                  <c:v>41151</c:v>
                </c:pt>
                <c:pt idx="31">
                  <c:v>41182</c:v>
                </c:pt>
                <c:pt idx="32">
                  <c:v>41212</c:v>
                </c:pt>
                <c:pt idx="33">
                  <c:v>41243</c:v>
                </c:pt>
                <c:pt idx="34">
                  <c:v>41273</c:v>
                </c:pt>
                <c:pt idx="35">
                  <c:v>41304</c:v>
                </c:pt>
                <c:pt idx="36">
                  <c:v>41333</c:v>
                </c:pt>
                <c:pt idx="37">
                  <c:v>41361</c:v>
                </c:pt>
                <c:pt idx="38">
                  <c:v>41392</c:v>
                </c:pt>
                <c:pt idx="39">
                  <c:v>41422</c:v>
                </c:pt>
                <c:pt idx="40">
                  <c:v>41453</c:v>
                </c:pt>
                <c:pt idx="41">
                  <c:v>41483</c:v>
                </c:pt>
                <c:pt idx="42">
                  <c:v>41514</c:v>
                </c:pt>
                <c:pt idx="43">
                  <c:v>41545</c:v>
                </c:pt>
                <c:pt idx="44">
                  <c:v>41575</c:v>
                </c:pt>
                <c:pt idx="45">
                  <c:v>41606</c:v>
                </c:pt>
                <c:pt idx="46">
                  <c:v>41636</c:v>
                </c:pt>
                <c:pt idx="47">
                  <c:v>41669</c:v>
                </c:pt>
                <c:pt idx="48">
                  <c:v>41698</c:v>
                </c:pt>
                <c:pt idx="49">
                  <c:v>41729</c:v>
                </c:pt>
                <c:pt idx="50">
                  <c:v>41759</c:v>
                </c:pt>
                <c:pt idx="51">
                  <c:v>41790</c:v>
                </c:pt>
                <c:pt idx="52">
                  <c:v>41820</c:v>
                </c:pt>
                <c:pt idx="53">
                  <c:v>41851</c:v>
                </c:pt>
                <c:pt idx="54">
                  <c:v>41882</c:v>
                </c:pt>
                <c:pt idx="55">
                  <c:v>41912</c:v>
                </c:pt>
                <c:pt idx="56">
                  <c:v>41943</c:v>
                </c:pt>
                <c:pt idx="57">
                  <c:v>41973</c:v>
                </c:pt>
                <c:pt idx="58">
                  <c:v>42004</c:v>
                </c:pt>
                <c:pt idx="59">
                  <c:v>42035</c:v>
                </c:pt>
                <c:pt idx="60">
                  <c:v>42063</c:v>
                </c:pt>
                <c:pt idx="61">
                  <c:v>42094</c:v>
                </c:pt>
                <c:pt idx="62">
                  <c:v>42124</c:v>
                </c:pt>
                <c:pt idx="63">
                  <c:v>42155</c:v>
                </c:pt>
                <c:pt idx="64">
                  <c:v>42185</c:v>
                </c:pt>
                <c:pt idx="65">
                  <c:v>42216</c:v>
                </c:pt>
                <c:pt idx="66">
                  <c:v>42247</c:v>
                </c:pt>
                <c:pt idx="67">
                  <c:v>42277</c:v>
                </c:pt>
                <c:pt idx="68">
                  <c:v>42308</c:v>
                </c:pt>
                <c:pt idx="69">
                  <c:v>42338</c:v>
                </c:pt>
                <c:pt idx="70">
                  <c:v>42369</c:v>
                </c:pt>
                <c:pt idx="71">
                  <c:v>42400</c:v>
                </c:pt>
                <c:pt idx="72">
                  <c:v>42428</c:v>
                </c:pt>
                <c:pt idx="73">
                  <c:v>42460</c:v>
                </c:pt>
                <c:pt idx="74">
                  <c:v>42490</c:v>
                </c:pt>
                <c:pt idx="75">
                  <c:v>42521</c:v>
                </c:pt>
                <c:pt idx="76">
                  <c:v>42551</c:v>
                </c:pt>
                <c:pt idx="77">
                  <c:v>42582</c:v>
                </c:pt>
                <c:pt idx="78">
                  <c:v>42613</c:v>
                </c:pt>
              </c:numCache>
            </c:numRef>
          </c:cat>
          <c:val>
            <c:numRef>
              <c:f>Sheet1!$C$3:$C$82</c:f>
              <c:numCache>
                <c:formatCode>General</c:formatCode>
                <c:ptCount val="80"/>
                <c:pt idx="0" formatCode="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numCache>
            </c:numRef>
          </c:val>
          <c:extLst>
            <c:ext xmlns:c16="http://schemas.microsoft.com/office/drawing/2014/chart" uri="{C3380CC4-5D6E-409C-BE32-E72D297353CC}">
              <c16:uniqueId val="{00000011-3EA3-4677-86A9-6D8C51EC7494}"/>
            </c:ext>
          </c:extLst>
        </c:ser>
        <c:dLbls>
          <c:showLegendKey val="0"/>
          <c:showVal val="0"/>
          <c:showCatName val="0"/>
          <c:showSerName val="0"/>
          <c:showPercent val="0"/>
          <c:showBubbleSize val="0"/>
        </c:dLbls>
        <c:gapWidth val="0"/>
        <c:axId val="492037328"/>
        <c:axId val="492036936"/>
      </c:barChart>
      <c:dateAx>
        <c:axId val="492037328"/>
        <c:scaling>
          <c:orientation val="minMax"/>
        </c:scaling>
        <c:delete val="0"/>
        <c:axPos val="b"/>
        <c:numFmt formatCode="[$-409]mmm\-yy;@" sourceLinked="0"/>
        <c:majorTickMark val="out"/>
        <c:minorTickMark val="none"/>
        <c:tickLblPos val="nextTo"/>
        <c:spPr>
          <a:ln w="25879">
            <a:solidFill>
              <a:srgbClr val="000000"/>
            </a:solidFill>
            <a:prstDash val="solid"/>
          </a:ln>
        </c:spPr>
        <c:txPr>
          <a:bodyPr rot="-5400000" vert="horz"/>
          <a:lstStyle/>
          <a:p>
            <a:pPr>
              <a:defRPr sz="1223" b="0" i="0" u="none" strike="noStrike" baseline="0">
                <a:solidFill>
                  <a:srgbClr val="000000"/>
                </a:solidFill>
                <a:latin typeface="Arial"/>
                <a:ea typeface="Arial"/>
                <a:cs typeface="Arial"/>
              </a:defRPr>
            </a:pPr>
            <a:endParaRPr lang="en-US"/>
          </a:p>
        </c:txPr>
        <c:crossAx val="492036936"/>
        <c:crossesAt val="0"/>
        <c:auto val="1"/>
        <c:lblOffset val="100"/>
        <c:baseTimeUnit val="months"/>
        <c:majorUnit val="2"/>
        <c:minorUnit val="1"/>
      </c:dateAx>
      <c:valAx>
        <c:axId val="492036936"/>
        <c:scaling>
          <c:orientation val="minMax"/>
          <c:min val="150"/>
        </c:scaling>
        <c:delete val="0"/>
        <c:axPos val="l"/>
        <c:majorGridlines>
          <c:spPr>
            <a:ln w="3235">
              <a:solidFill>
                <a:schemeClr val="tx1"/>
              </a:solidFill>
              <a:prstDash val="solid"/>
            </a:ln>
          </c:spPr>
        </c:majorGridlines>
        <c:numFmt formatCode="#,##0_);[Red]\(#,##0\)" sourceLinked="0"/>
        <c:majorTickMark val="out"/>
        <c:minorTickMark val="none"/>
        <c:tickLblPos val="nextTo"/>
        <c:spPr>
          <a:ln w="25879">
            <a:solidFill>
              <a:srgbClr val="000000"/>
            </a:solidFill>
            <a:prstDash val="solid"/>
          </a:ln>
        </c:spPr>
        <c:txPr>
          <a:bodyPr rot="0" vert="horz"/>
          <a:lstStyle/>
          <a:p>
            <a:pPr>
              <a:defRPr sz="1426" b="0" i="0" u="none" strike="noStrike" baseline="0">
                <a:solidFill>
                  <a:srgbClr val="000000"/>
                </a:solidFill>
                <a:latin typeface="Arial"/>
                <a:ea typeface="Arial"/>
                <a:cs typeface="Arial"/>
              </a:defRPr>
            </a:pPr>
            <a:endParaRPr lang="en-US"/>
          </a:p>
        </c:txPr>
        <c:crossAx val="492037328"/>
        <c:crosses val="autoZero"/>
        <c:crossBetween val="between"/>
      </c:valAx>
      <c:spPr>
        <a:solidFill>
          <a:srgbClr val="FFFFFF"/>
        </a:solidFill>
        <a:ln w="25879">
          <a:noFill/>
        </a:ln>
      </c:spPr>
    </c:plotArea>
    <c:plotVisOnly val="1"/>
    <c:dispBlanksAs val="gap"/>
    <c:showDLblsOverMax val="0"/>
  </c:chart>
  <c:spPr>
    <a:noFill/>
    <a:ln>
      <a:noFill/>
    </a:ln>
  </c:spPr>
  <c:txPr>
    <a:bodyPr/>
    <a:lstStyle/>
    <a:p>
      <a:pPr>
        <a:defRPr sz="1834" b="0" i="0" u="none" strike="noStrike" baseline="0">
          <a:solidFill>
            <a:srgbClr val="000000"/>
          </a:solidFill>
          <a:latin typeface="Calibri"/>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540443808160344E-2"/>
          <c:y val="3.8359498031496062E-2"/>
          <c:w val="0.90784574087329994"/>
          <c:h val="0.78415575787401581"/>
        </c:manualLayout>
      </c:layout>
      <c:barChart>
        <c:barDir val="col"/>
        <c:grouping val="clustered"/>
        <c:varyColors val="0"/>
        <c:ser>
          <c:idx val="1"/>
          <c:order val="1"/>
          <c:tx>
            <c:strRef>
              <c:f>Sheet1!$C$1</c:f>
              <c:strCache>
                <c:ptCount val="1"/>
                <c:pt idx="0">
                  <c:v>Recession</c:v>
                </c:pt>
              </c:strCache>
            </c:strRef>
          </c:tx>
          <c:spPr>
            <a:solidFill>
              <a:schemeClr val="bg1">
                <a:lumMod val="85000"/>
              </a:schemeClr>
            </a:solidFill>
            <a:ln>
              <a:noFill/>
            </a:ln>
            <a:effectLst/>
          </c:spPr>
          <c:invertIfNegative val="0"/>
          <c:cat>
            <c:strRef>
              <c:f>Sheet1!$A$1:$A$301</c:f>
              <c:strCache>
                <c:ptCount val="301"/>
                <c:pt idx="0">
                  <c:v>Month</c:v>
                </c:pt>
                <c:pt idx="1">
                  <c:v>Jan-90</c:v>
                </c:pt>
                <c:pt idx="13">
                  <c:v>Jan-91</c:v>
                </c:pt>
                <c:pt idx="25">
                  <c:v>Jan-92</c:v>
                </c:pt>
                <c:pt idx="37">
                  <c:v>Jan-93</c:v>
                </c:pt>
                <c:pt idx="49">
                  <c:v>Jan-94</c:v>
                </c:pt>
                <c:pt idx="61">
                  <c:v>Jan-95</c:v>
                </c:pt>
                <c:pt idx="73">
                  <c:v>Jan-96</c:v>
                </c:pt>
                <c:pt idx="85">
                  <c:v>Jan-97</c:v>
                </c:pt>
                <c:pt idx="97">
                  <c:v>Jan-98</c:v>
                </c:pt>
                <c:pt idx="109">
                  <c:v>Jan-99</c:v>
                </c:pt>
                <c:pt idx="121">
                  <c:v>Jan-00</c:v>
                </c:pt>
                <c:pt idx="133">
                  <c:v>Jan-01</c:v>
                </c:pt>
                <c:pt idx="145">
                  <c:v>Jan-02</c:v>
                </c:pt>
                <c:pt idx="157">
                  <c:v>Jan-03</c:v>
                </c:pt>
                <c:pt idx="169">
                  <c:v>Jan-04</c:v>
                </c:pt>
                <c:pt idx="181">
                  <c:v>Jan-05</c:v>
                </c:pt>
                <c:pt idx="193">
                  <c:v>Jan-06</c:v>
                </c:pt>
                <c:pt idx="205">
                  <c:v>Jan-07</c:v>
                </c:pt>
                <c:pt idx="217">
                  <c:v>Jan-08</c:v>
                </c:pt>
                <c:pt idx="229">
                  <c:v>Jan-09</c:v>
                </c:pt>
                <c:pt idx="241">
                  <c:v>Jan-10</c:v>
                </c:pt>
                <c:pt idx="253">
                  <c:v>Jan-11</c:v>
                </c:pt>
                <c:pt idx="265">
                  <c:v>Jan-12</c:v>
                </c:pt>
                <c:pt idx="277">
                  <c:v>Jan-13</c:v>
                </c:pt>
                <c:pt idx="289">
                  <c:v>Jan-14</c:v>
                </c:pt>
                <c:pt idx="300">
                  <c:v>Dec-14</c:v>
                </c:pt>
              </c:strCache>
            </c:strRef>
          </c:cat>
          <c:val>
            <c:numRef>
              <c:f>Sheet1!$C$2:$C$301</c:f>
              <c:numCache>
                <c:formatCode>0</c:formatCode>
                <c:ptCount val="300"/>
                <c:pt idx="0" formatCode="General">
                  <c:v>0</c:v>
                </c:pt>
                <c:pt idx="1">
                  <c:v>0</c:v>
                </c:pt>
                <c:pt idx="2">
                  <c:v>0</c:v>
                </c:pt>
                <c:pt idx="3">
                  <c:v>0</c:v>
                </c:pt>
                <c:pt idx="4">
                  <c:v>0</c:v>
                </c:pt>
                <c:pt idx="5">
                  <c:v>0</c:v>
                </c:pt>
                <c:pt idx="6">
                  <c:v>1</c:v>
                </c:pt>
                <c:pt idx="7">
                  <c:v>1</c:v>
                </c:pt>
                <c:pt idx="8">
                  <c:v>1</c:v>
                </c:pt>
                <c:pt idx="9">
                  <c:v>1</c:v>
                </c:pt>
                <c:pt idx="10">
                  <c:v>1</c:v>
                </c:pt>
                <c:pt idx="11">
                  <c:v>1</c:v>
                </c:pt>
                <c:pt idx="12">
                  <c:v>1</c:v>
                </c:pt>
                <c:pt idx="13">
                  <c:v>1</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1</c:v>
                </c:pt>
                <c:pt idx="135">
                  <c:v>1</c:v>
                </c:pt>
                <c:pt idx="136">
                  <c:v>1</c:v>
                </c:pt>
                <c:pt idx="137">
                  <c:v>1</c:v>
                </c:pt>
                <c:pt idx="138">
                  <c:v>1</c:v>
                </c:pt>
                <c:pt idx="139">
                  <c:v>1</c:v>
                </c:pt>
                <c:pt idx="140">
                  <c:v>1</c:v>
                </c:pt>
                <c:pt idx="141">
                  <c:v>1</c:v>
                </c:pt>
                <c:pt idx="142">
                  <c:v>1</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11</c:v>
                </c:pt>
                <c:pt idx="233">
                  <c:v>1</c:v>
                </c:pt>
                <c:pt idx="234">
                  <c:v>0</c:v>
                </c:pt>
                <c:pt idx="235">
                  <c:v>0</c:v>
                </c:pt>
                <c:pt idx="236">
                  <c:v>0</c:v>
                </c:pt>
                <c:pt idx="237">
                  <c:v>0</c:v>
                </c:pt>
                <c:pt idx="238">
                  <c:v>0</c:v>
                </c:pt>
                <c:pt idx="239">
                  <c:v>0</c:v>
                </c:pt>
                <c:pt idx="240">
                  <c:v>0</c:v>
                </c:pt>
                <c:pt idx="241">
                  <c:v>0</c:v>
                </c:pt>
                <c:pt idx="242" formatCode="General">
                  <c:v>0</c:v>
                </c:pt>
                <c:pt idx="243" formatCode="General">
                  <c:v>0</c:v>
                </c:pt>
                <c:pt idx="244" formatCode="General">
                  <c:v>0</c:v>
                </c:pt>
                <c:pt idx="245" formatCode="General">
                  <c:v>0</c:v>
                </c:pt>
                <c:pt idx="246" formatCode="General">
                  <c:v>0</c:v>
                </c:pt>
                <c:pt idx="247" formatCode="General">
                  <c:v>0</c:v>
                </c:pt>
                <c:pt idx="248" formatCode="General">
                  <c:v>0</c:v>
                </c:pt>
                <c:pt idx="249" formatCode="General">
                  <c:v>0</c:v>
                </c:pt>
                <c:pt idx="250" formatCode="General">
                  <c:v>0</c:v>
                </c:pt>
                <c:pt idx="251" formatCode="General">
                  <c:v>0</c:v>
                </c:pt>
                <c:pt idx="252" formatCode="General">
                  <c:v>0</c:v>
                </c:pt>
                <c:pt idx="253" formatCode="General">
                  <c:v>0</c:v>
                </c:pt>
                <c:pt idx="254" formatCode="General">
                  <c:v>0</c:v>
                </c:pt>
                <c:pt idx="255" formatCode="General">
                  <c:v>0</c:v>
                </c:pt>
                <c:pt idx="256" formatCode="General">
                  <c:v>0</c:v>
                </c:pt>
                <c:pt idx="257" formatCode="General">
                  <c:v>0</c:v>
                </c:pt>
                <c:pt idx="258" formatCode="General">
                  <c:v>0</c:v>
                </c:pt>
                <c:pt idx="259" formatCode="General">
                  <c:v>0</c:v>
                </c:pt>
                <c:pt idx="260" formatCode="General">
                  <c:v>0</c:v>
                </c:pt>
                <c:pt idx="261" formatCode="General">
                  <c:v>0</c:v>
                </c:pt>
                <c:pt idx="262" formatCode="General">
                  <c:v>0</c:v>
                </c:pt>
                <c:pt idx="263" formatCode="General">
                  <c:v>0</c:v>
                </c:pt>
                <c:pt idx="264" formatCode="General">
                  <c:v>0</c:v>
                </c:pt>
                <c:pt idx="265" formatCode="General">
                  <c:v>0</c:v>
                </c:pt>
                <c:pt idx="266" formatCode="General">
                  <c:v>0</c:v>
                </c:pt>
                <c:pt idx="267" formatCode="General">
                  <c:v>0</c:v>
                </c:pt>
                <c:pt idx="268" formatCode="General">
                  <c:v>0</c:v>
                </c:pt>
                <c:pt idx="269" formatCode="General">
                  <c:v>0</c:v>
                </c:pt>
                <c:pt idx="270" formatCode="General">
                  <c:v>0</c:v>
                </c:pt>
                <c:pt idx="271" formatCode="General">
                  <c:v>0</c:v>
                </c:pt>
                <c:pt idx="272" formatCode="General">
                  <c:v>0</c:v>
                </c:pt>
                <c:pt idx="273" formatCode="General">
                  <c:v>0</c:v>
                </c:pt>
                <c:pt idx="274" formatCode="General">
                  <c:v>0</c:v>
                </c:pt>
                <c:pt idx="275" formatCode="General">
                  <c:v>0</c:v>
                </c:pt>
                <c:pt idx="276" formatCode="General">
                  <c:v>0</c:v>
                </c:pt>
                <c:pt idx="277" formatCode="General">
                  <c:v>0</c:v>
                </c:pt>
                <c:pt idx="278" formatCode="General">
                  <c:v>0</c:v>
                </c:pt>
                <c:pt idx="279" formatCode="General">
                  <c:v>0</c:v>
                </c:pt>
                <c:pt idx="280" formatCode="General">
                  <c:v>0</c:v>
                </c:pt>
                <c:pt idx="281" formatCode="General">
                  <c:v>0</c:v>
                </c:pt>
                <c:pt idx="282" formatCode="General">
                  <c:v>0</c:v>
                </c:pt>
                <c:pt idx="283" formatCode="General">
                  <c:v>0</c:v>
                </c:pt>
                <c:pt idx="284" formatCode="General">
                  <c:v>0</c:v>
                </c:pt>
                <c:pt idx="285" formatCode="General">
                  <c:v>0</c:v>
                </c:pt>
                <c:pt idx="286" formatCode="General">
                  <c:v>0</c:v>
                </c:pt>
                <c:pt idx="287" formatCode="General">
                  <c:v>0</c:v>
                </c:pt>
                <c:pt idx="288" formatCode="General">
                  <c:v>0</c:v>
                </c:pt>
                <c:pt idx="289" formatCode="General">
                  <c:v>0</c:v>
                </c:pt>
                <c:pt idx="290" formatCode="General">
                  <c:v>0</c:v>
                </c:pt>
                <c:pt idx="291" formatCode="General">
                  <c:v>0</c:v>
                </c:pt>
                <c:pt idx="292" formatCode="General">
                  <c:v>0</c:v>
                </c:pt>
                <c:pt idx="293" formatCode="General">
                  <c:v>0</c:v>
                </c:pt>
                <c:pt idx="294" formatCode="General">
                  <c:v>0</c:v>
                </c:pt>
                <c:pt idx="295" formatCode="General">
                  <c:v>0</c:v>
                </c:pt>
                <c:pt idx="296" formatCode="General">
                  <c:v>0</c:v>
                </c:pt>
                <c:pt idx="297" formatCode="General">
                  <c:v>0</c:v>
                </c:pt>
                <c:pt idx="298" formatCode="General">
                  <c:v>0</c:v>
                </c:pt>
                <c:pt idx="299" formatCode="General">
                  <c:v>0</c:v>
                </c:pt>
              </c:numCache>
            </c:numRef>
          </c:val>
          <c:extLst>
            <c:ext xmlns:c16="http://schemas.microsoft.com/office/drawing/2014/chart" uri="{C3380CC4-5D6E-409C-BE32-E72D297353CC}">
              <c16:uniqueId val="{00000000-D817-4465-B204-75D0F1B4BC10}"/>
            </c:ext>
          </c:extLst>
        </c:ser>
        <c:dLbls>
          <c:showLegendKey val="0"/>
          <c:showVal val="0"/>
          <c:showCatName val="0"/>
          <c:showSerName val="0"/>
          <c:showPercent val="0"/>
          <c:showBubbleSize val="0"/>
        </c:dLbls>
        <c:gapWidth val="0"/>
        <c:overlap val="87"/>
        <c:axId val="492038896"/>
        <c:axId val="492041248"/>
      </c:barChart>
      <c:lineChart>
        <c:grouping val="standard"/>
        <c:varyColors val="0"/>
        <c:ser>
          <c:idx val="0"/>
          <c:order val="0"/>
          <c:tx>
            <c:strRef>
              <c:f>Sheet1!$B$1</c:f>
              <c:strCache>
                <c:ptCount val="1"/>
                <c:pt idx="0">
                  <c:v>Index</c:v>
                </c:pt>
              </c:strCache>
            </c:strRef>
          </c:tx>
          <c:spPr>
            <a:ln w="28575" cap="rnd">
              <a:solidFill>
                <a:schemeClr val="accent1"/>
              </a:solidFill>
              <a:round/>
            </a:ln>
            <a:effectLst/>
          </c:spPr>
          <c:marker>
            <c:symbol val="none"/>
          </c:marker>
          <c:cat>
            <c:numRef>
              <c:f>Sheet1!$A$2:$A$301</c:f>
              <c:numCache>
                <c:formatCode>General</c:formatCode>
                <c:ptCount val="300"/>
                <c:pt idx="0" formatCode="[$-409]mmm\-yy;@">
                  <c:v>32904</c:v>
                </c:pt>
                <c:pt idx="12" formatCode="[$-409]mmm\-yy;@">
                  <c:v>33269</c:v>
                </c:pt>
                <c:pt idx="24" formatCode="[$-409]mmm\-yy;@">
                  <c:v>33634</c:v>
                </c:pt>
                <c:pt idx="36" formatCode="[$-409]mmm\-yy;@">
                  <c:v>34000</c:v>
                </c:pt>
                <c:pt idx="48" formatCode="[$-409]mmm\-yy;@">
                  <c:v>34365</c:v>
                </c:pt>
                <c:pt idx="60" formatCode="[$-409]mmm\-yy;@">
                  <c:v>34730</c:v>
                </c:pt>
                <c:pt idx="72" formatCode="[$-409]mmm\-yy;@">
                  <c:v>35095</c:v>
                </c:pt>
                <c:pt idx="84" formatCode="[$-409]mmm\-yy;@">
                  <c:v>35461</c:v>
                </c:pt>
                <c:pt idx="96" formatCode="[$-409]mmm\-yy;@">
                  <c:v>35826</c:v>
                </c:pt>
                <c:pt idx="108" formatCode="[$-409]mmm\-yy;@">
                  <c:v>36191</c:v>
                </c:pt>
                <c:pt idx="120" formatCode="[$-409]mmm\-yy;@">
                  <c:v>36556</c:v>
                </c:pt>
                <c:pt idx="132" formatCode="[$-409]mmm\-yy;@">
                  <c:v>36922</c:v>
                </c:pt>
                <c:pt idx="144" formatCode="[$-409]mmm\-yy;@">
                  <c:v>37287</c:v>
                </c:pt>
                <c:pt idx="156" formatCode="[$-409]mmm\-yy;@">
                  <c:v>37652</c:v>
                </c:pt>
                <c:pt idx="168" formatCode="[$-409]mmm\-yy;@">
                  <c:v>38017</c:v>
                </c:pt>
                <c:pt idx="180" formatCode="[$-409]mmm\-yy;@">
                  <c:v>38383</c:v>
                </c:pt>
                <c:pt idx="192" formatCode="[$-409]mmm\-yy;@">
                  <c:v>38748</c:v>
                </c:pt>
                <c:pt idx="204" formatCode="[$-409]mmm\-yy;@">
                  <c:v>39113</c:v>
                </c:pt>
                <c:pt idx="216" formatCode="[$-409]mmm\-yy;@">
                  <c:v>39478</c:v>
                </c:pt>
                <c:pt idx="228" formatCode="[$-409]mmm\-yy;@">
                  <c:v>39844</c:v>
                </c:pt>
                <c:pt idx="240" formatCode="[$-409]mmm\-yy;@">
                  <c:v>40209</c:v>
                </c:pt>
                <c:pt idx="252" formatCode="[$-409]mmm\-yy;@">
                  <c:v>40574</c:v>
                </c:pt>
                <c:pt idx="264" formatCode="[$-409]mmm\-yy;@">
                  <c:v>40938</c:v>
                </c:pt>
                <c:pt idx="276" formatCode="[$-409]mmm\-yy;@">
                  <c:v>41305</c:v>
                </c:pt>
                <c:pt idx="288" formatCode="[$-409]mmm\-yy;@">
                  <c:v>41670</c:v>
                </c:pt>
                <c:pt idx="299" formatCode="[$-409]mmm\-yy;@">
                  <c:v>42004</c:v>
                </c:pt>
              </c:numCache>
            </c:numRef>
          </c:cat>
          <c:val>
            <c:numRef>
              <c:f>Sheet1!$B$2:$B$301</c:f>
              <c:numCache>
                <c:formatCode>0.00</c:formatCode>
                <c:ptCount val="300"/>
                <c:pt idx="0">
                  <c:v>61.5</c:v>
                </c:pt>
                <c:pt idx="1">
                  <c:v>62.07</c:v>
                </c:pt>
                <c:pt idx="2">
                  <c:v>62.4</c:v>
                </c:pt>
                <c:pt idx="3">
                  <c:v>62.32</c:v>
                </c:pt>
                <c:pt idx="4">
                  <c:v>62.44</c:v>
                </c:pt>
                <c:pt idx="5">
                  <c:v>62.64</c:v>
                </c:pt>
                <c:pt idx="6">
                  <c:v>62.55</c:v>
                </c:pt>
                <c:pt idx="7">
                  <c:v>62.73</c:v>
                </c:pt>
                <c:pt idx="8">
                  <c:v>62.85</c:v>
                </c:pt>
                <c:pt idx="9">
                  <c:v>62.38</c:v>
                </c:pt>
                <c:pt idx="10">
                  <c:v>61.62</c:v>
                </c:pt>
                <c:pt idx="11">
                  <c:v>61.19</c:v>
                </c:pt>
                <c:pt idx="12">
                  <c:v>60.92</c:v>
                </c:pt>
                <c:pt idx="13">
                  <c:v>60.53</c:v>
                </c:pt>
                <c:pt idx="14">
                  <c:v>60.22</c:v>
                </c:pt>
                <c:pt idx="15">
                  <c:v>60.32</c:v>
                </c:pt>
                <c:pt idx="16">
                  <c:v>60.92</c:v>
                </c:pt>
                <c:pt idx="17">
                  <c:v>61.52</c:v>
                </c:pt>
                <c:pt idx="18">
                  <c:v>61.51</c:v>
                </c:pt>
                <c:pt idx="19">
                  <c:v>61.6</c:v>
                </c:pt>
                <c:pt idx="20">
                  <c:v>62.13</c:v>
                </c:pt>
                <c:pt idx="21">
                  <c:v>62</c:v>
                </c:pt>
                <c:pt idx="22">
                  <c:v>61.93</c:v>
                </c:pt>
                <c:pt idx="23">
                  <c:v>61.71</c:v>
                </c:pt>
                <c:pt idx="24">
                  <c:v>61.32</c:v>
                </c:pt>
                <c:pt idx="25">
                  <c:v>61.8</c:v>
                </c:pt>
                <c:pt idx="26">
                  <c:v>62.29</c:v>
                </c:pt>
                <c:pt idx="27">
                  <c:v>62.73</c:v>
                </c:pt>
                <c:pt idx="28">
                  <c:v>62.96</c:v>
                </c:pt>
                <c:pt idx="29">
                  <c:v>62.95</c:v>
                </c:pt>
                <c:pt idx="30">
                  <c:v>63.5</c:v>
                </c:pt>
                <c:pt idx="31">
                  <c:v>63.18</c:v>
                </c:pt>
                <c:pt idx="32">
                  <c:v>63.31</c:v>
                </c:pt>
                <c:pt idx="33">
                  <c:v>63.81</c:v>
                </c:pt>
                <c:pt idx="34">
                  <c:v>64.08</c:v>
                </c:pt>
                <c:pt idx="35">
                  <c:v>64.09</c:v>
                </c:pt>
                <c:pt idx="36">
                  <c:v>64.41</c:v>
                </c:pt>
                <c:pt idx="37">
                  <c:v>64.650000000000006</c:v>
                </c:pt>
                <c:pt idx="38">
                  <c:v>64.62</c:v>
                </c:pt>
                <c:pt idx="39">
                  <c:v>64.819999999999993</c:v>
                </c:pt>
                <c:pt idx="40">
                  <c:v>64.59</c:v>
                </c:pt>
                <c:pt idx="41">
                  <c:v>64.72</c:v>
                </c:pt>
                <c:pt idx="42">
                  <c:v>64.92</c:v>
                </c:pt>
                <c:pt idx="43">
                  <c:v>64.900000000000006</c:v>
                </c:pt>
                <c:pt idx="44">
                  <c:v>65.2</c:v>
                </c:pt>
                <c:pt idx="45">
                  <c:v>65.680000000000007</c:v>
                </c:pt>
                <c:pt idx="46">
                  <c:v>65.95</c:v>
                </c:pt>
                <c:pt idx="47">
                  <c:v>66.28</c:v>
                </c:pt>
                <c:pt idx="48">
                  <c:v>66.55</c:v>
                </c:pt>
                <c:pt idx="49">
                  <c:v>66.58</c:v>
                </c:pt>
                <c:pt idx="50">
                  <c:v>67.27</c:v>
                </c:pt>
                <c:pt idx="51">
                  <c:v>67.62</c:v>
                </c:pt>
                <c:pt idx="52">
                  <c:v>67.989999999999995</c:v>
                </c:pt>
                <c:pt idx="53">
                  <c:v>68.45</c:v>
                </c:pt>
                <c:pt idx="54">
                  <c:v>68.55</c:v>
                </c:pt>
                <c:pt idx="55">
                  <c:v>68.94</c:v>
                </c:pt>
                <c:pt idx="56">
                  <c:v>69.16</c:v>
                </c:pt>
                <c:pt idx="57">
                  <c:v>69.77</c:v>
                </c:pt>
                <c:pt idx="58">
                  <c:v>70.209999999999994</c:v>
                </c:pt>
                <c:pt idx="59">
                  <c:v>70.95</c:v>
                </c:pt>
                <c:pt idx="60">
                  <c:v>71.08</c:v>
                </c:pt>
                <c:pt idx="61">
                  <c:v>71.040000000000006</c:v>
                </c:pt>
                <c:pt idx="62">
                  <c:v>71.150000000000006</c:v>
                </c:pt>
                <c:pt idx="63">
                  <c:v>71.12</c:v>
                </c:pt>
                <c:pt idx="64">
                  <c:v>71.3</c:v>
                </c:pt>
                <c:pt idx="65">
                  <c:v>71.569999999999993</c:v>
                </c:pt>
                <c:pt idx="66">
                  <c:v>71.290000000000006</c:v>
                </c:pt>
                <c:pt idx="67">
                  <c:v>72.23</c:v>
                </c:pt>
                <c:pt idx="68">
                  <c:v>72.5</c:v>
                </c:pt>
                <c:pt idx="69">
                  <c:v>72.37</c:v>
                </c:pt>
                <c:pt idx="70">
                  <c:v>72.56</c:v>
                </c:pt>
                <c:pt idx="71">
                  <c:v>72.84</c:v>
                </c:pt>
                <c:pt idx="72">
                  <c:v>72.36</c:v>
                </c:pt>
                <c:pt idx="73">
                  <c:v>73.510000000000005</c:v>
                </c:pt>
                <c:pt idx="74">
                  <c:v>73.400000000000006</c:v>
                </c:pt>
                <c:pt idx="75">
                  <c:v>74.010000000000005</c:v>
                </c:pt>
                <c:pt idx="76">
                  <c:v>74.53</c:v>
                </c:pt>
                <c:pt idx="77">
                  <c:v>75.19</c:v>
                </c:pt>
                <c:pt idx="78">
                  <c:v>75.09</c:v>
                </c:pt>
                <c:pt idx="79">
                  <c:v>75.58</c:v>
                </c:pt>
                <c:pt idx="80">
                  <c:v>75.98</c:v>
                </c:pt>
                <c:pt idx="81">
                  <c:v>75.989999999999995</c:v>
                </c:pt>
                <c:pt idx="82">
                  <c:v>76.61</c:v>
                </c:pt>
                <c:pt idx="83">
                  <c:v>77.099999999999994</c:v>
                </c:pt>
                <c:pt idx="84">
                  <c:v>77.19</c:v>
                </c:pt>
                <c:pt idx="85">
                  <c:v>78.13</c:v>
                </c:pt>
                <c:pt idx="86">
                  <c:v>78.73</c:v>
                </c:pt>
                <c:pt idx="87">
                  <c:v>78.760000000000005</c:v>
                </c:pt>
                <c:pt idx="88">
                  <c:v>79.3</c:v>
                </c:pt>
                <c:pt idx="89">
                  <c:v>79.66</c:v>
                </c:pt>
                <c:pt idx="90">
                  <c:v>80.150000000000006</c:v>
                </c:pt>
                <c:pt idx="91">
                  <c:v>81.209999999999994</c:v>
                </c:pt>
                <c:pt idx="92">
                  <c:v>81.92</c:v>
                </c:pt>
                <c:pt idx="93">
                  <c:v>82.48</c:v>
                </c:pt>
                <c:pt idx="94">
                  <c:v>83.21</c:v>
                </c:pt>
                <c:pt idx="95">
                  <c:v>83.51</c:v>
                </c:pt>
                <c:pt idx="96">
                  <c:v>83.92</c:v>
                </c:pt>
                <c:pt idx="97">
                  <c:v>84</c:v>
                </c:pt>
                <c:pt idx="98">
                  <c:v>84.05</c:v>
                </c:pt>
                <c:pt idx="99">
                  <c:v>84.37</c:v>
                </c:pt>
                <c:pt idx="100">
                  <c:v>84.94</c:v>
                </c:pt>
                <c:pt idx="101">
                  <c:v>84.44</c:v>
                </c:pt>
                <c:pt idx="102">
                  <c:v>84.08</c:v>
                </c:pt>
                <c:pt idx="103">
                  <c:v>85.87</c:v>
                </c:pt>
                <c:pt idx="104">
                  <c:v>85.59</c:v>
                </c:pt>
                <c:pt idx="105">
                  <c:v>86.27</c:v>
                </c:pt>
                <c:pt idx="106">
                  <c:v>86.19</c:v>
                </c:pt>
                <c:pt idx="107">
                  <c:v>86.5</c:v>
                </c:pt>
                <c:pt idx="108">
                  <c:v>86.89</c:v>
                </c:pt>
                <c:pt idx="109">
                  <c:v>87.26</c:v>
                </c:pt>
                <c:pt idx="110">
                  <c:v>87.45</c:v>
                </c:pt>
                <c:pt idx="111">
                  <c:v>87.65</c:v>
                </c:pt>
                <c:pt idx="112">
                  <c:v>88.3</c:v>
                </c:pt>
                <c:pt idx="113">
                  <c:v>88.13</c:v>
                </c:pt>
                <c:pt idx="114">
                  <c:v>88.73</c:v>
                </c:pt>
                <c:pt idx="115">
                  <c:v>89.1</c:v>
                </c:pt>
                <c:pt idx="116">
                  <c:v>88.86</c:v>
                </c:pt>
                <c:pt idx="117">
                  <c:v>89.99</c:v>
                </c:pt>
                <c:pt idx="118">
                  <c:v>90.44</c:v>
                </c:pt>
                <c:pt idx="119">
                  <c:v>91.16</c:v>
                </c:pt>
                <c:pt idx="120">
                  <c:v>91.23</c:v>
                </c:pt>
                <c:pt idx="121">
                  <c:v>91.58</c:v>
                </c:pt>
                <c:pt idx="122">
                  <c:v>91.94</c:v>
                </c:pt>
                <c:pt idx="123">
                  <c:v>92.52</c:v>
                </c:pt>
                <c:pt idx="124">
                  <c:v>92.66</c:v>
                </c:pt>
                <c:pt idx="125">
                  <c:v>92.71</c:v>
                </c:pt>
                <c:pt idx="126">
                  <c:v>92.5</c:v>
                </c:pt>
                <c:pt idx="127">
                  <c:v>92.25</c:v>
                </c:pt>
                <c:pt idx="128">
                  <c:v>92.7</c:v>
                </c:pt>
                <c:pt idx="129">
                  <c:v>92.28</c:v>
                </c:pt>
                <c:pt idx="130">
                  <c:v>92.27</c:v>
                </c:pt>
                <c:pt idx="131">
                  <c:v>91.98</c:v>
                </c:pt>
                <c:pt idx="132">
                  <c:v>91.32</c:v>
                </c:pt>
                <c:pt idx="133">
                  <c:v>90.77</c:v>
                </c:pt>
                <c:pt idx="134">
                  <c:v>90.52</c:v>
                </c:pt>
                <c:pt idx="135">
                  <c:v>90.27</c:v>
                </c:pt>
                <c:pt idx="136">
                  <c:v>89.61</c:v>
                </c:pt>
                <c:pt idx="137">
                  <c:v>89.01</c:v>
                </c:pt>
                <c:pt idx="138">
                  <c:v>88.62</c:v>
                </c:pt>
                <c:pt idx="139">
                  <c:v>88.39</c:v>
                </c:pt>
                <c:pt idx="140">
                  <c:v>88.11</c:v>
                </c:pt>
                <c:pt idx="141">
                  <c:v>87.67</c:v>
                </c:pt>
                <c:pt idx="142">
                  <c:v>87.2</c:v>
                </c:pt>
                <c:pt idx="143">
                  <c:v>87.22</c:v>
                </c:pt>
                <c:pt idx="144">
                  <c:v>87.76</c:v>
                </c:pt>
                <c:pt idx="145">
                  <c:v>87.72</c:v>
                </c:pt>
                <c:pt idx="146">
                  <c:v>88.37</c:v>
                </c:pt>
                <c:pt idx="147">
                  <c:v>88.74</c:v>
                </c:pt>
                <c:pt idx="148">
                  <c:v>89.2</c:v>
                </c:pt>
                <c:pt idx="149">
                  <c:v>90.07</c:v>
                </c:pt>
                <c:pt idx="150">
                  <c:v>89.77</c:v>
                </c:pt>
                <c:pt idx="151">
                  <c:v>89.9</c:v>
                </c:pt>
                <c:pt idx="152">
                  <c:v>89.94</c:v>
                </c:pt>
                <c:pt idx="153">
                  <c:v>89.64</c:v>
                </c:pt>
                <c:pt idx="154">
                  <c:v>90.14</c:v>
                </c:pt>
                <c:pt idx="155">
                  <c:v>89.73</c:v>
                </c:pt>
                <c:pt idx="156">
                  <c:v>90.36</c:v>
                </c:pt>
                <c:pt idx="157">
                  <c:v>90.69</c:v>
                </c:pt>
                <c:pt idx="158">
                  <c:v>90.51</c:v>
                </c:pt>
                <c:pt idx="159">
                  <c:v>89.77</c:v>
                </c:pt>
                <c:pt idx="160">
                  <c:v>89.76</c:v>
                </c:pt>
                <c:pt idx="161">
                  <c:v>89.77</c:v>
                </c:pt>
                <c:pt idx="162">
                  <c:v>90.08</c:v>
                </c:pt>
                <c:pt idx="163">
                  <c:v>89.97</c:v>
                </c:pt>
                <c:pt idx="164">
                  <c:v>90.52</c:v>
                </c:pt>
                <c:pt idx="165">
                  <c:v>90.49</c:v>
                </c:pt>
                <c:pt idx="166">
                  <c:v>91.17</c:v>
                </c:pt>
                <c:pt idx="167">
                  <c:v>91.1</c:v>
                </c:pt>
                <c:pt idx="168">
                  <c:v>91.36</c:v>
                </c:pt>
                <c:pt idx="169">
                  <c:v>91.88</c:v>
                </c:pt>
                <c:pt idx="170">
                  <c:v>91.39</c:v>
                </c:pt>
                <c:pt idx="171">
                  <c:v>91.76</c:v>
                </c:pt>
                <c:pt idx="172">
                  <c:v>92.43</c:v>
                </c:pt>
                <c:pt idx="173">
                  <c:v>91.7</c:v>
                </c:pt>
                <c:pt idx="174">
                  <c:v>92.41</c:v>
                </c:pt>
                <c:pt idx="175">
                  <c:v>92.58</c:v>
                </c:pt>
                <c:pt idx="176">
                  <c:v>92.62</c:v>
                </c:pt>
                <c:pt idx="177">
                  <c:v>93.5</c:v>
                </c:pt>
                <c:pt idx="178">
                  <c:v>93.69</c:v>
                </c:pt>
                <c:pt idx="179">
                  <c:v>94.32</c:v>
                </c:pt>
                <c:pt idx="180">
                  <c:v>94.71</c:v>
                </c:pt>
                <c:pt idx="181">
                  <c:v>95.3</c:v>
                </c:pt>
                <c:pt idx="182">
                  <c:v>95.24</c:v>
                </c:pt>
                <c:pt idx="183">
                  <c:v>95.33</c:v>
                </c:pt>
                <c:pt idx="184">
                  <c:v>95.5</c:v>
                </c:pt>
                <c:pt idx="185">
                  <c:v>95.9</c:v>
                </c:pt>
                <c:pt idx="186">
                  <c:v>95.77</c:v>
                </c:pt>
                <c:pt idx="187">
                  <c:v>95.89</c:v>
                </c:pt>
                <c:pt idx="188">
                  <c:v>94.02</c:v>
                </c:pt>
                <c:pt idx="189">
                  <c:v>95.18</c:v>
                </c:pt>
                <c:pt idx="190">
                  <c:v>96.11</c:v>
                </c:pt>
                <c:pt idx="191">
                  <c:v>96.66</c:v>
                </c:pt>
                <c:pt idx="192">
                  <c:v>96.75</c:v>
                </c:pt>
                <c:pt idx="193">
                  <c:v>96.83</c:v>
                </c:pt>
                <c:pt idx="194">
                  <c:v>97.07</c:v>
                </c:pt>
                <c:pt idx="195">
                  <c:v>97.45</c:v>
                </c:pt>
                <c:pt idx="196">
                  <c:v>97.34</c:v>
                </c:pt>
                <c:pt idx="197">
                  <c:v>97.72</c:v>
                </c:pt>
                <c:pt idx="198">
                  <c:v>97.76</c:v>
                </c:pt>
                <c:pt idx="199">
                  <c:v>97.97</c:v>
                </c:pt>
                <c:pt idx="200">
                  <c:v>97.84</c:v>
                </c:pt>
                <c:pt idx="201">
                  <c:v>97.75</c:v>
                </c:pt>
                <c:pt idx="202">
                  <c:v>97.63</c:v>
                </c:pt>
                <c:pt idx="203">
                  <c:v>98.63</c:v>
                </c:pt>
                <c:pt idx="204">
                  <c:v>98.16</c:v>
                </c:pt>
                <c:pt idx="205">
                  <c:v>99.26</c:v>
                </c:pt>
                <c:pt idx="206">
                  <c:v>99.33</c:v>
                </c:pt>
                <c:pt idx="207">
                  <c:v>100.05</c:v>
                </c:pt>
                <c:pt idx="208">
                  <c:v>100.11</c:v>
                </c:pt>
                <c:pt idx="209">
                  <c:v>100.12</c:v>
                </c:pt>
                <c:pt idx="210">
                  <c:v>100.14</c:v>
                </c:pt>
                <c:pt idx="211">
                  <c:v>100.27</c:v>
                </c:pt>
                <c:pt idx="212">
                  <c:v>100.71</c:v>
                </c:pt>
                <c:pt idx="213">
                  <c:v>100.22</c:v>
                </c:pt>
                <c:pt idx="214">
                  <c:v>100.81</c:v>
                </c:pt>
                <c:pt idx="215">
                  <c:v>100.82</c:v>
                </c:pt>
                <c:pt idx="216">
                  <c:v>100.5</c:v>
                </c:pt>
                <c:pt idx="217">
                  <c:v>100.3</c:v>
                </c:pt>
                <c:pt idx="218">
                  <c:v>100.01</c:v>
                </c:pt>
                <c:pt idx="219">
                  <c:v>99.23</c:v>
                </c:pt>
                <c:pt idx="220">
                  <c:v>98.77</c:v>
                </c:pt>
                <c:pt idx="221">
                  <c:v>98.56</c:v>
                </c:pt>
                <c:pt idx="222">
                  <c:v>98.12</c:v>
                </c:pt>
                <c:pt idx="223">
                  <c:v>96.55</c:v>
                </c:pt>
                <c:pt idx="224">
                  <c:v>92.48</c:v>
                </c:pt>
                <c:pt idx="225">
                  <c:v>93.25</c:v>
                </c:pt>
                <c:pt idx="226">
                  <c:v>92.16</c:v>
                </c:pt>
                <c:pt idx="227">
                  <c:v>89.56</c:v>
                </c:pt>
                <c:pt idx="228">
                  <c:v>87.59</c:v>
                </c:pt>
                <c:pt idx="229">
                  <c:v>86.99</c:v>
                </c:pt>
                <c:pt idx="230">
                  <c:v>85.65</c:v>
                </c:pt>
                <c:pt idx="231">
                  <c:v>84.93</c:v>
                </c:pt>
                <c:pt idx="232">
                  <c:v>84.07</c:v>
                </c:pt>
                <c:pt idx="233">
                  <c:v>83.76</c:v>
                </c:pt>
                <c:pt idx="234">
                  <c:v>84.48</c:v>
                </c:pt>
                <c:pt idx="235">
                  <c:v>85.37</c:v>
                </c:pt>
                <c:pt idx="236">
                  <c:v>85.95</c:v>
                </c:pt>
                <c:pt idx="237">
                  <c:v>86.22</c:v>
                </c:pt>
                <c:pt idx="238">
                  <c:v>86.64</c:v>
                </c:pt>
                <c:pt idx="239">
                  <c:v>87.04</c:v>
                </c:pt>
                <c:pt idx="240">
                  <c:v>87.96</c:v>
                </c:pt>
                <c:pt idx="241">
                  <c:v>88.3</c:v>
                </c:pt>
                <c:pt idx="242">
                  <c:v>88.97</c:v>
                </c:pt>
                <c:pt idx="243">
                  <c:v>89.27</c:v>
                </c:pt>
                <c:pt idx="244">
                  <c:v>90.68</c:v>
                </c:pt>
                <c:pt idx="245">
                  <c:v>90.87</c:v>
                </c:pt>
                <c:pt idx="246">
                  <c:v>91.41</c:v>
                </c:pt>
                <c:pt idx="247">
                  <c:v>91.65</c:v>
                </c:pt>
                <c:pt idx="248">
                  <c:v>91.88</c:v>
                </c:pt>
                <c:pt idx="249">
                  <c:v>91.57</c:v>
                </c:pt>
                <c:pt idx="250">
                  <c:v>91.82</c:v>
                </c:pt>
                <c:pt idx="251">
                  <c:v>92.72</c:v>
                </c:pt>
                <c:pt idx="252">
                  <c:v>92.61</c:v>
                </c:pt>
                <c:pt idx="253">
                  <c:v>92.17</c:v>
                </c:pt>
                <c:pt idx="254">
                  <c:v>93.11</c:v>
                </c:pt>
                <c:pt idx="255">
                  <c:v>92.58</c:v>
                </c:pt>
                <c:pt idx="256">
                  <c:v>92.91</c:v>
                </c:pt>
                <c:pt idx="257">
                  <c:v>93.08</c:v>
                </c:pt>
                <c:pt idx="258">
                  <c:v>93.61</c:v>
                </c:pt>
                <c:pt idx="259">
                  <c:v>94.12</c:v>
                </c:pt>
                <c:pt idx="260">
                  <c:v>94.22</c:v>
                </c:pt>
                <c:pt idx="261">
                  <c:v>94.75</c:v>
                </c:pt>
                <c:pt idx="262">
                  <c:v>94.96</c:v>
                </c:pt>
                <c:pt idx="263">
                  <c:v>95.52</c:v>
                </c:pt>
                <c:pt idx="264">
                  <c:v>96.2</c:v>
                </c:pt>
                <c:pt idx="265">
                  <c:v>96.67</c:v>
                </c:pt>
                <c:pt idx="266">
                  <c:v>96.14</c:v>
                </c:pt>
                <c:pt idx="267">
                  <c:v>96.86</c:v>
                </c:pt>
                <c:pt idx="268">
                  <c:v>97.1</c:v>
                </c:pt>
                <c:pt idx="269">
                  <c:v>97.13</c:v>
                </c:pt>
                <c:pt idx="270">
                  <c:v>97.56</c:v>
                </c:pt>
                <c:pt idx="271">
                  <c:v>96.79</c:v>
                </c:pt>
                <c:pt idx="272">
                  <c:v>96.95</c:v>
                </c:pt>
                <c:pt idx="273">
                  <c:v>96.84</c:v>
                </c:pt>
                <c:pt idx="274">
                  <c:v>98.11</c:v>
                </c:pt>
                <c:pt idx="275">
                  <c:v>98.15</c:v>
                </c:pt>
                <c:pt idx="276">
                  <c:v>98.17</c:v>
                </c:pt>
                <c:pt idx="277">
                  <c:v>98.83</c:v>
                </c:pt>
                <c:pt idx="278">
                  <c:v>99.08</c:v>
                </c:pt>
                <c:pt idx="279">
                  <c:v>98.8</c:v>
                </c:pt>
                <c:pt idx="280">
                  <c:v>98.96</c:v>
                </c:pt>
                <c:pt idx="281">
                  <c:v>99.16</c:v>
                </c:pt>
                <c:pt idx="282">
                  <c:v>99.01</c:v>
                </c:pt>
                <c:pt idx="283">
                  <c:v>99.47</c:v>
                </c:pt>
                <c:pt idx="284">
                  <c:v>100.12</c:v>
                </c:pt>
                <c:pt idx="285">
                  <c:v>100.4</c:v>
                </c:pt>
                <c:pt idx="286">
                  <c:v>101.5</c:v>
                </c:pt>
                <c:pt idx="287">
                  <c:v>101.8</c:v>
                </c:pt>
                <c:pt idx="288">
                  <c:v>101.31</c:v>
                </c:pt>
                <c:pt idx="289">
                  <c:v>102.26</c:v>
                </c:pt>
                <c:pt idx="290">
                  <c:v>103.11</c:v>
                </c:pt>
                <c:pt idx="291">
                  <c:v>103.19</c:v>
                </c:pt>
                <c:pt idx="292">
                  <c:v>103.68</c:v>
                </c:pt>
                <c:pt idx="293">
                  <c:v>104.11</c:v>
                </c:pt>
                <c:pt idx="294">
                  <c:v>104.45</c:v>
                </c:pt>
                <c:pt idx="295">
                  <c:v>104.34</c:v>
                </c:pt>
                <c:pt idx="296">
                  <c:v>105.26</c:v>
                </c:pt>
                <c:pt idx="297">
                  <c:v>105.33</c:v>
                </c:pt>
                <c:pt idx="298">
                  <c:v>106.66</c:v>
                </c:pt>
                <c:pt idx="299">
                  <c:v>106.51</c:v>
                </c:pt>
              </c:numCache>
            </c:numRef>
          </c:val>
          <c:smooth val="0"/>
          <c:extLst>
            <c:ext xmlns:c16="http://schemas.microsoft.com/office/drawing/2014/chart" uri="{C3380CC4-5D6E-409C-BE32-E72D297353CC}">
              <c16:uniqueId val="{00000001-D817-4465-B204-75D0F1B4BC10}"/>
            </c:ext>
          </c:extLst>
        </c:ser>
        <c:dLbls>
          <c:showLegendKey val="0"/>
          <c:showVal val="0"/>
          <c:showCatName val="0"/>
          <c:showSerName val="0"/>
          <c:showPercent val="0"/>
          <c:showBubbleSize val="0"/>
        </c:dLbls>
        <c:marker val="1"/>
        <c:smooth val="0"/>
        <c:axId val="492038504"/>
        <c:axId val="492036152"/>
      </c:lineChart>
      <c:catAx>
        <c:axId val="492038504"/>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2036152"/>
        <c:crosses val="autoZero"/>
        <c:auto val="0"/>
        <c:lblAlgn val="ctr"/>
        <c:lblOffset val="100"/>
        <c:noMultiLvlLbl val="0"/>
      </c:catAx>
      <c:valAx>
        <c:axId val="4920361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2038504"/>
        <c:crosses val="autoZero"/>
        <c:crossBetween val="between"/>
      </c:valAx>
      <c:valAx>
        <c:axId val="492041248"/>
        <c:scaling>
          <c:orientation val="minMax"/>
          <c:max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2038896"/>
        <c:crosses val="max"/>
        <c:crossBetween val="between"/>
      </c:valAx>
      <c:catAx>
        <c:axId val="492038896"/>
        <c:scaling>
          <c:orientation val="minMax"/>
        </c:scaling>
        <c:delete val="1"/>
        <c:axPos val="b"/>
        <c:numFmt formatCode="General" sourceLinked="1"/>
        <c:majorTickMark val="out"/>
        <c:minorTickMark val="none"/>
        <c:tickLblPos val="nextTo"/>
        <c:crossAx val="492041248"/>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0.20377845382963497"/>
          <c:y val="0.55186097440944881"/>
          <c:w val="0.13183691243140061"/>
          <c:h val="6.37640255905511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34965034965037"/>
          <c:y val="0.10536779324055667"/>
          <c:w val="0.78146853146853146"/>
          <c:h val="0.88866799204771385"/>
        </c:manualLayout>
      </c:layout>
      <c:pieChart>
        <c:varyColors val="1"/>
        <c:ser>
          <c:idx val="0"/>
          <c:order val="0"/>
          <c:tx>
            <c:strRef>
              <c:f>Sheet1!$A$2</c:f>
              <c:strCache>
                <c:ptCount val="1"/>
              </c:strCache>
            </c:strRef>
          </c:tx>
          <c:spPr>
            <a:ln w="17186">
              <a:noFill/>
            </a:ln>
          </c:spPr>
          <c:dPt>
            <c:idx val="0"/>
            <c:bubble3D val="0"/>
            <c:spPr>
              <a:solidFill>
                <a:schemeClr val="accent1"/>
              </a:solidFill>
              <a:ln w="17186">
                <a:noFill/>
              </a:ln>
            </c:spPr>
            <c:extLst>
              <c:ext xmlns:c16="http://schemas.microsoft.com/office/drawing/2014/chart" uri="{C3380CC4-5D6E-409C-BE32-E72D297353CC}">
                <c16:uniqueId val="{00000001-1E85-447A-AA8D-71F80C5F3520}"/>
              </c:ext>
            </c:extLst>
          </c:dPt>
          <c:dPt>
            <c:idx val="1"/>
            <c:bubble3D val="0"/>
            <c:spPr>
              <a:solidFill>
                <a:schemeClr val="accent2"/>
              </a:solidFill>
              <a:ln w="17186">
                <a:noFill/>
              </a:ln>
            </c:spPr>
            <c:extLst>
              <c:ext xmlns:c16="http://schemas.microsoft.com/office/drawing/2014/chart" uri="{C3380CC4-5D6E-409C-BE32-E72D297353CC}">
                <c16:uniqueId val="{00000003-1E85-447A-AA8D-71F80C5F3520}"/>
              </c:ext>
            </c:extLst>
          </c:dPt>
          <c:dPt>
            <c:idx val="2"/>
            <c:bubble3D val="0"/>
            <c:spPr>
              <a:solidFill>
                <a:schemeClr val="hlink"/>
              </a:solidFill>
              <a:ln w="17186">
                <a:noFill/>
              </a:ln>
            </c:spPr>
            <c:extLst>
              <c:ext xmlns:c16="http://schemas.microsoft.com/office/drawing/2014/chart" uri="{C3380CC4-5D6E-409C-BE32-E72D297353CC}">
                <c16:uniqueId val="{00000005-1E85-447A-AA8D-71F80C5F3520}"/>
              </c:ext>
            </c:extLst>
          </c:dPt>
          <c:dPt>
            <c:idx val="3"/>
            <c:bubble3D val="0"/>
            <c:spPr>
              <a:solidFill>
                <a:schemeClr val="folHlink"/>
              </a:solidFill>
              <a:ln w="17186">
                <a:noFill/>
              </a:ln>
            </c:spPr>
            <c:extLst>
              <c:ext xmlns:c16="http://schemas.microsoft.com/office/drawing/2014/chart" uri="{C3380CC4-5D6E-409C-BE32-E72D297353CC}">
                <c16:uniqueId val="{00000007-1E85-447A-AA8D-71F80C5F3520}"/>
              </c:ext>
            </c:extLst>
          </c:dPt>
          <c:dPt>
            <c:idx val="4"/>
            <c:bubble3D val="0"/>
            <c:spPr>
              <a:solidFill>
                <a:schemeClr val="tx2"/>
              </a:solidFill>
              <a:ln w="17186">
                <a:noFill/>
              </a:ln>
            </c:spPr>
            <c:extLst>
              <c:ext xmlns:c16="http://schemas.microsoft.com/office/drawing/2014/chart" uri="{C3380CC4-5D6E-409C-BE32-E72D297353CC}">
                <c16:uniqueId val="{00000009-1E85-447A-AA8D-71F80C5F3520}"/>
              </c:ext>
            </c:extLst>
          </c:dPt>
          <c:dPt>
            <c:idx val="5"/>
            <c:bubble3D val="0"/>
            <c:spPr>
              <a:solidFill>
                <a:schemeClr val="bg2"/>
              </a:solidFill>
              <a:ln w="17186">
                <a:noFill/>
              </a:ln>
            </c:spPr>
            <c:extLst>
              <c:ext xmlns:c16="http://schemas.microsoft.com/office/drawing/2014/chart" uri="{C3380CC4-5D6E-409C-BE32-E72D297353CC}">
                <c16:uniqueId val="{0000000B-1E85-447A-AA8D-71F80C5F3520}"/>
              </c:ext>
            </c:extLst>
          </c:dPt>
          <c:dLbls>
            <c:dLbl>
              <c:idx val="0"/>
              <c:layout>
                <c:manualLayout>
                  <c:x val="-1.4918178705922708E-2"/>
                  <c:y val="9.8345744539771254E-3"/>
                </c:manualLayout>
              </c:layout>
              <c:spPr>
                <a:noFill/>
                <a:ln w="17186">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85-447A-AA8D-71F80C5F3520}"/>
                </c:ext>
              </c:extLst>
            </c:dLbl>
            <c:dLbl>
              <c:idx val="1"/>
              <c:layout>
                <c:manualLayout>
                  <c:x val="-0.17826086956521731"/>
                  <c:y val="3.5923460846583134E-2"/>
                </c:manualLayout>
              </c:layout>
              <c:spPr>
                <a:noFill/>
                <a:ln w="17186">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E85-447A-AA8D-71F80C5F3520}"/>
                </c:ext>
              </c:extLst>
            </c:dLbl>
            <c:dLbl>
              <c:idx val="2"/>
              <c:layout>
                <c:manualLayout>
                  <c:x val="3.7935638479971814E-3"/>
                  <c:y val="-0.1285995228979348"/>
                </c:manualLayout>
              </c:layout>
              <c:spPr>
                <a:noFill/>
                <a:ln w="17186">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E85-447A-AA8D-71F80C5F3520}"/>
                </c:ext>
              </c:extLst>
            </c:dLbl>
            <c:dLbl>
              <c:idx val="3"/>
              <c:layout>
                <c:manualLayout>
                  <c:x val="0.24083293392673741"/>
                  <c:y val="3.1383346360809604E-2"/>
                </c:manualLayout>
              </c:layout>
              <c:spPr>
                <a:noFill/>
                <a:ln w="17186">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E85-447A-AA8D-71F80C5F3520}"/>
                </c:ext>
              </c:extLst>
            </c:dLbl>
            <c:dLbl>
              <c:idx val="4"/>
              <c:delete val="1"/>
              <c:extLst>
                <c:ext xmlns:c15="http://schemas.microsoft.com/office/drawing/2012/chart" uri="{CE6537A1-D6FC-4f65-9D91-7224C49458BB}"/>
                <c:ext xmlns:c16="http://schemas.microsoft.com/office/drawing/2014/chart" uri="{C3380CC4-5D6E-409C-BE32-E72D297353CC}">
                  <c16:uniqueId val="{00000009-1E85-447A-AA8D-71F80C5F3520}"/>
                </c:ext>
              </c:extLst>
            </c:dLbl>
            <c:dLbl>
              <c:idx val="5"/>
              <c:spPr>
                <a:noFill/>
                <a:ln w="17186">
                  <a:noFill/>
                </a:ln>
              </c:spPr>
              <c:txPr>
                <a:bodyPr/>
                <a:lstStyle/>
                <a:p>
                  <a:pPr>
                    <a:defRPr sz="14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B-1E85-447A-AA8D-71F80C5F3520}"/>
                </c:ext>
              </c:extLst>
            </c:dLbl>
            <c:spPr>
              <a:noFill/>
              <a:ln w="17186">
                <a:noFill/>
              </a:ln>
            </c:spPr>
            <c:txPr>
              <a:bodyPr wrap="square" lIns="38100" tIns="19050" rIns="38100" bIns="19050" anchor="ctr">
                <a:spAutoFit/>
              </a:bodyPr>
              <a:lstStyle/>
              <a:p>
                <a:pPr>
                  <a:defRPr sz="14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Sheet1!$B$1:$F$1</c:f>
              <c:strCache>
                <c:ptCount val="4"/>
                <c:pt idx="0">
                  <c:v>Don't know</c:v>
                </c:pt>
                <c:pt idx="1">
                  <c:v>Allow if premium went down</c:v>
                </c:pt>
                <c:pt idx="2">
                  <c:v>Allow whether or not premium went down</c:v>
                </c:pt>
                <c:pt idx="3">
                  <c:v>Would not agree to allow</c:v>
                </c:pt>
              </c:strCache>
            </c:strRef>
          </c:cat>
          <c:val>
            <c:numRef>
              <c:f>Sheet1!$B$2:$F$2</c:f>
              <c:numCache>
                <c:formatCode>0%</c:formatCode>
                <c:ptCount val="5"/>
                <c:pt idx="0">
                  <c:v>0.01</c:v>
                </c:pt>
                <c:pt idx="1">
                  <c:v>0.39</c:v>
                </c:pt>
                <c:pt idx="2">
                  <c:v>0.18</c:v>
                </c:pt>
                <c:pt idx="3">
                  <c:v>0.42</c:v>
                </c:pt>
              </c:numCache>
            </c:numRef>
          </c:val>
          <c:extLst>
            <c:ext xmlns:c16="http://schemas.microsoft.com/office/drawing/2014/chart" uri="{C3380CC4-5D6E-409C-BE32-E72D297353CC}">
              <c16:uniqueId val="{0000000C-1E85-447A-AA8D-71F80C5F3520}"/>
            </c:ext>
          </c:extLst>
        </c:ser>
        <c:dLbls>
          <c:showLegendKey val="0"/>
          <c:showVal val="1"/>
          <c:showCatName val="0"/>
          <c:showSerName val="0"/>
          <c:showPercent val="0"/>
          <c:showBubbleSize val="0"/>
          <c:showLeaderLines val="0"/>
        </c:dLbls>
        <c:firstSliceAng val="0"/>
      </c:pieChart>
      <c:spPr>
        <a:noFill/>
        <a:ln w="17186">
          <a:noFill/>
        </a:ln>
      </c:spPr>
    </c:plotArea>
    <c:plotVisOnly val="1"/>
    <c:dispBlanksAs val="zero"/>
    <c:showDLblsOverMax val="0"/>
  </c:chart>
  <c:spPr>
    <a:noFill/>
    <a:ln>
      <a:noFill/>
    </a:ln>
  </c:spPr>
  <c:txPr>
    <a:bodyPr/>
    <a:lstStyle/>
    <a:p>
      <a:pPr>
        <a:defRPr sz="1353" b="1" i="0" u="none" strike="noStrike" baseline="0">
          <a:solidFill>
            <a:schemeClr val="tx1"/>
          </a:solidFill>
          <a:latin typeface="Verdana"/>
          <a:ea typeface="Verdana"/>
          <a:cs typeface="Verdana"/>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709569014153607E-2"/>
          <c:y val="4.9372015785950109E-2"/>
          <c:w val="0.88938700419456918"/>
          <c:h val="0.76578008466969927"/>
        </c:manualLayout>
      </c:layout>
      <c:barChart>
        <c:barDir val="col"/>
        <c:grouping val="clustered"/>
        <c:varyColors val="0"/>
        <c:ser>
          <c:idx val="0"/>
          <c:order val="0"/>
          <c:tx>
            <c:strRef>
              <c:f>Sheet1!$B$1</c:f>
              <c:strCache>
                <c:ptCount val="1"/>
                <c:pt idx="0">
                  <c:v>New Issuance</c:v>
                </c:pt>
              </c:strCache>
            </c:strRef>
          </c:tx>
          <c:spPr>
            <a:solidFill>
              <a:srgbClr val="225A7A"/>
            </a:solidFill>
            <a:ln w="25355">
              <a:noFill/>
            </a:ln>
          </c:spPr>
          <c:invertIfNegative val="0"/>
          <c:dPt>
            <c:idx val="17"/>
            <c:invertIfNegative val="0"/>
            <c:bubble3D val="0"/>
            <c:spPr>
              <a:solidFill>
                <a:srgbClr val="225A7A"/>
              </a:solidFill>
              <a:ln>
                <a:solidFill>
                  <a:schemeClr val="tx2"/>
                </a:solidFill>
              </a:ln>
              <a:effectLst/>
            </c:spPr>
            <c:extLst>
              <c:ext xmlns:c16="http://schemas.microsoft.com/office/drawing/2014/chart" uri="{C3380CC4-5D6E-409C-BE32-E72D297353CC}">
                <c16:uniqueId val="{00000001-0563-49AD-BA5B-ACB88045C8BD}"/>
              </c:ext>
            </c:extLst>
          </c:dPt>
          <c:dLbls>
            <c:dLbl>
              <c:idx val="7"/>
              <c:layout>
                <c:manualLayout>
                  <c:x val="-1.557632398753894E-3"/>
                  <c:y val="-1.73235143108596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563-49AD-BA5B-ACB88045C8BD}"/>
                </c:ext>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97</c:v>
                </c:pt>
                <c:pt idx="1">
                  <c:v>98</c:v>
                </c:pt>
                <c:pt idx="2">
                  <c:v>99</c:v>
                </c:pt>
                <c:pt idx="3" formatCode="00">
                  <c:v>0</c:v>
                </c:pt>
                <c:pt idx="4" formatCode="00">
                  <c:v>1</c:v>
                </c:pt>
                <c:pt idx="5" formatCode="00">
                  <c:v>2</c:v>
                </c:pt>
                <c:pt idx="6" formatCode="00">
                  <c:v>3</c:v>
                </c:pt>
                <c:pt idx="7" formatCode="00">
                  <c:v>4</c:v>
                </c:pt>
                <c:pt idx="8" formatCode="00">
                  <c:v>5</c:v>
                </c:pt>
                <c:pt idx="9" formatCode="00">
                  <c:v>6</c:v>
                </c:pt>
                <c:pt idx="10" formatCode="00">
                  <c:v>7</c:v>
                </c:pt>
                <c:pt idx="11" formatCode="00">
                  <c:v>8</c:v>
                </c:pt>
                <c:pt idx="12" formatCode="00">
                  <c:v>9</c:v>
                </c:pt>
                <c:pt idx="13" formatCode="00">
                  <c:v>10</c:v>
                </c:pt>
                <c:pt idx="14" formatCode="00">
                  <c:v>11</c:v>
                </c:pt>
                <c:pt idx="15" formatCode="00">
                  <c:v>12</c:v>
                </c:pt>
                <c:pt idx="16" formatCode="00">
                  <c:v>13</c:v>
                </c:pt>
                <c:pt idx="17" formatCode="00">
                  <c:v>14</c:v>
                </c:pt>
                <c:pt idx="18" formatCode="00">
                  <c:v>15</c:v>
                </c:pt>
              </c:numCache>
            </c:numRef>
          </c:cat>
          <c:val>
            <c:numRef>
              <c:f>Sheet1!$B$2:$B$20</c:f>
              <c:numCache>
                <c:formatCode>#,##0.0</c:formatCode>
                <c:ptCount val="19"/>
                <c:pt idx="0">
                  <c:v>948.2</c:v>
                </c:pt>
                <c:pt idx="1">
                  <c:v>874.2</c:v>
                </c:pt>
                <c:pt idx="2">
                  <c:v>1062.5</c:v>
                </c:pt>
                <c:pt idx="3">
                  <c:v>1142</c:v>
                </c:pt>
                <c:pt idx="4">
                  <c:v>966.9</c:v>
                </c:pt>
                <c:pt idx="5">
                  <c:v>989.5</c:v>
                </c:pt>
                <c:pt idx="6">
                  <c:v>1988.2</c:v>
                </c:pt>
                <c:pt idx="7">
                  <c:v>1142.8</c:v>
                </c:pt>
                <c:pt idx="8">
                  <c:v>1499</c:v>
                </c:pt>
                <c:pt idx="9">
                  <c:v>4614.7</c:v>
                </c:pt>
                <c:pt idx="10">
                  <c:v>7187</c:v>
                </c:pt>
                <c:pt idx="11">
                  <c:v>3009.9</c:v>
                </c:pt>
                <c:pt idx="12">
                  <c:v>3396</c:v>
                </c:pt>
                <c:pt idx="13">
                  <c:v>4599.8999999999996</c:v>
                </c:pt>
                <c:pt idx="14">
                  <c:v>4107.1000000000004</c:v>
                </c:pt>
                <c:pt idx="15">
                  <c:v>5855.3</c:v>
                </c:pt>
                <c:pt idx="16">
                  <c:v>7083</c:v>
                </c:pt>
                <c:pt idx="17">
                  <c:v>8026.7</c:v>
                </c:pt>
                <c:pt idx="18">
                  <c:v>7898.18</c:v>
                </c:pt>
              </c:numCache>
            </c:numRef>
          </c:val>
          <c:extLst>
            <c:ext xmlns:c16="http://schemas.microsoft.com/office/drawing/2014/chart" uri="{C3380CC4-5D6E-409C-BE32-E72D297353CC}">
              <c16:uniqueId val="{00000003-0563-49AD-BA5B-ACB88045C8BD}"/>
            </c:ext>
          </c:extLst>
        </c:ser>
        <c:dLbls>
          <c:showLegendKey val="0"/>
          <c:showVal val="0"/>
          <c:showCatName val="0"/>
          <c:showSerName val="0"/>
          <c:showPercent val="0"/>
          <c:showBubbleSize val="0"/>
        </c:dLbls>
        <c:gapWidth val="75"/>
        <c:overlap val="-27"/>
        <c:axId val="484502296"/>
        <c:axId val="484507000"/>
      </c:barChart>
      <c:lineChart>
        <c:grouping val="stacked"/>
        <c:varyColors val="0"/>
        <c:ser>
          <c:idx val="1"/>
          <c:order val="1"/>
          <c:tx>
            <c:strRef>
              <c:f>Sheet1!$C$1</c:f>
              <c:strCache>
                <c:ptCount val="1"/>
                <c:pt idx="0">
                  <c:v>Outstanding</c:v>
                </c:pt>
              </c:strCache>
            </c:strRef>
          </c:tx>
          <c:spPr>
            <a:ln w="28429" cap="rnd">
              <a:solidFill>
                <a:schemeClr val="accent2"/>
              </a:solidFill>
              <a:round/>
            </a:ln>
            <a:effectLst/>
          </c:spPr>
          <c:marker>
            <c:symbol val="circle"/>
            <c:size val="6"/>
            <c:spPr>
              <a:solidFill>
                <a:schemeClr val="accent2"/>
              </a:solidFill>
              <a:ln w="9476">
                <a:solidFill>
                  <a:schemeClr val="accent2"/>
                </a:solidFill>
              </a:ln>
              <a:effectLst/>
            </c:spPr>
          </c:marker>
          <c:dPt>
            <c:idx val="0"/>
            <c:bubble3D val="0"/>
            <c:spPr>
              <a:ln w="19017">
                <a:noFill/>
              </a:ln>
            </c:spPr>
            <c:extLst>
              <c:ext xmlns:c16="http://schemas.microsoft.com/office/drawing/2014/chart" uri="{C3380CC4-5D6E-409C-BE32-E72D297353CC}">
                <c16:uniqueId val="{00000005-0563-49AD-BA5B-ACB88045C8BD}"/>
              </c:ext>
            </c:extLst>
          </c:dPt>
          <c:dPt>
            <c:idx val="1"/>
            <c:bubble3D val="0"/>
            <c:spPr>
              <a:ln w="19017">
                <a:noFill/>
              </a:ln>
            </c:spPr>
            <c:extLst>
              <c:ext xmlns:c16="http://schemas.microsoft.com/office/drawing/2014/chart" uri="{C3380CC4-5D6E-409C-BE32-E72D297353CC}">
                <c16:uniqueId val="{00000007-0563-49AD-BA5B-ACB88045C8BD}"/>
              </c:ext>
            </c:extLst>
          </c:dPt>
          <c:dPt>
            <c:idx val="2"/>
            <c:bubble3D val="0"/>
            <c:spPr>
              <a:ln w="19017">
                <a:noFill/>
              </a:ln>
            </c:spPr>
            <c:extLst>
              <c:ext xmlns:c16="http://schemas.microsoft.com/office/drawing/2014/chart" uri="{C3380CC4-5D6E-409C-BE32-E72D297353CC}">
                <c16:uniqueId val="{00000009-0563-49AD-BA5B-ACB88045C8BD}"/>
              </c:ext>
            </c:extLst>
          </c:dPt>
          <c:dPt>
            <c:idx val="3"/>
            <c:bubble3D val="0"/>
            <c:spPr>
              <a:ln w="19017">
                <a:noFill/>
              </a:ln>
            </c:spPr>
            <c:extLst>
              <c:ext xmlns:c16="http://schemas.microsoft.com/office/drawing/2014/chart" uri="{C3380CC4-5D6E-409C-BE32-E72D297353CC}">
                <c16:uniqueId val="{0000000B-0563-49AD-BA5B-ACB88045C8BD}"/>
              </c:ext>
            </c:extLst>
          </c:dPt>
          <c:dPt>
            <c:idx val="4"/>
            <c:bubble3D val="0"/>
            <c:spPr>
              <a:ln w="19017">
                <a:noFill/>
              </a:ln>
            </c:spPr>
            <c:extLst>
              <c:ext xmlns:c16="http://schemas.microsoft.com/office/drawing/2014/chart" uri="{C3380CC4-5D6E-409C-BE32-E72D297353CC}">
                <c16:uniqueId val="{0000000D-0563-49AD-BA5B-ACB88045C8BD}"/>
              </c:ext>
            </c:extLst>
          </c:dPt>
          <c:dPt>
            <c:idx val="5"/>
            <c:bubble3D val="0"/>
            <c:spPr>
              <a:ln w="19017">
                <a:noFill/>
              </a:ln>
            </c:spPr>
            <c:extLst>
              <c:ext xmlns:c16="http://schemas.microsoft.com/office/drawing/2014/chart" uri="{C3380CC4-5D6E-409C-BE32-E72D297353CC}">
                <c16:uniqueId val="{0000000F-0563-49AD-BA5B-ACB88045C8BD}"/>
              </c:ext>
            </c:extLst>
          </c:dPt>
          <c:dPt>
            <c:idx val="6"/>
            <c:bubble3D val="0"/>
            <c:spPr>
              <a:ln w="19017">
                <a:noFill/>
              </a:ln>
            </c:spPr>
            <c:extLst>
              <c:ext xmlns:c16="http://schemas.microsoft.com/office/drawing/2014/chart" uri="{C3380CC4-5D6E-409C-BE32-E72D297353CC}">
                <c16:uniqueId val="{00000011-0563-49AD-BA5B-ACB88045C8BD}"/>
              </c:ext>
            </c:extLst>
          </c:dPt>
          <c:dPt>
            <c:idx val="7"/>
            <c:bubble3D val="0"/>
            <c:spPr>
              <a:ln w="19017">
                <a:noFill/>
              </a:ln>
            </c:spPr>
            <c:extLst>
              <c:ext xmlns:c16="http://schemas.microsoft.com/office/drawing/2014/chart" uri="{C3380CC4-5D6E-409C-BE32-E72D297353CC}">
                <c16:uniqueId val="{00000013-0563-49AD-BA5B-ACB88045C8BD}"/>
              </c:ext>
            </c:extLst>
          </c:dPt>
          <c:dLbls>
            <c:dLbl>
              <c:idx val="0"/>
              <c:delete val="1"/>
              <c:extLst>
                <c:ext xmlns:c15="http://schemas.microsoft.com/office/drawing/2012/chart" uri="{CE6537A1-D6FC-4f65-9D91-7224C49458BB}"/>
                <c:ext xmlns:c16="http://schemas.microsoft.com/office/drawing/2014/chart" uri="{C3380CC4-5D6E-409C-BE32-E72D297353CC}">
                  <c16:uniqueId val="{00000005-0563-49AD-BA5B-ACB88045C8BD}"/>
                </c:ext>
              </c:extLst>
            </c:dLbl>
            <c:dLbl>
              <c:idx val="1"/>
              <c:delete val="1"/>
              <c:extLst>
                <c:ext xmlns:c15="http://schemas.microsoft.com/office/drawing/2012/chart" uri="{CE6537A1-D6FC-4f65-9D91-7224C49458BB}"/>
                <c:ext xmlns:c16="http://schemas.microsoft.com/office/drawing/2014/chart" uri="{C3380CC4-5D6E-409C-BE32-E72D297353CC}">
                  <c16:uniqueId val="{00000007-0563-49AD-BA5B-ACB88045C8BD}"/>
                </c:ext>
              </c:extLst>
            </c:dLbl>
            <c:dLbl>
              <c:idx val="2"/>
              <c:delete val="1"/>
              <c:extLst>
                <c:ext xmlns:c15="http://schemas.microsoft.com/office/drawing/2012/chart" uri="{CE6537A1-D6FC-4f65-9D91-7224C49458BB}"/>
                <c:ext xmlns:c16="http://schemas.microsoft.com/office/drawing/2014/chart" uri="{C3380CC4-5D6E-409C-BE32-E72D297353CC}">
                  <c16:uniqueId val="{00000009-0563-49AD-BA5B-ACB88045C8BD}"/>
                </c:ext>
              </c:extLst>
            </c:dLbl>
            <c:dLbl>
              <c:idx val="3"/>
              <c:delete val="1"/>
              <c:extLst>
                <c:ext xmlns:c15="http://schemas.microsoft.com/office/drawing/2012/chart" uri="{CE6537A1-D6FC-4f65-9D91-7224C49458BB}"/>
                <c:ext xmlns:c16="http://schemas.microsoft.com/office/drawing/2014/chart" uri="{C3380CC4-5D6E-409C-BE32-E72D297353CC}">
                  <c16:uniqueId val="{0000000B-0563-49AD-BA5B-ACB88045C8BD}"/>
                </c:ext>
              </c:extLst>
            </c:dLbl>
            <c:dLbl>
              <c:idx val="4"/>
              <c:delete val="1"/>
              <c:extLst>
                <c:ext xmlns:c15="http://schemas.microsoft.com/office/drawing/2012/chart" uri="{CE6537A1-D6FC-4f65-9D91-7224C49458BB}"/>
                <c:ext xmlns:c16="http://schemas.microsoft.com/office/drawing/2014/chart" uri="{C3380CC4-5D6E-409C-BE32-E72D297353CC}">
                  <c16:uniqueId val="{0000000D-0563-49AD-BA5B-ACB88045C8BD}"/>
                </c:ext>
              </c:extLst>
            </c:dLbl>
            <c:dLbl>
              <c:idx val="5"/>
              <c:delete val="1"/>
              <c:extLst>
                <c:ext xmlns:c15="http://schemas.microsoft.com/office/drawing/2012/chart" uri="{CE6537A1-D6FC-4f65-9D91-7224C49458BB}"/>
                <c:ext xmlns:c16="http://schemas.microsoft.com/office/drawing/2014/chart" uri="{C3380CC4-5D6E-409C-BE32-E72D297353CC}">
                  <c16:uniqueId val="{0000000F-0563-49AD-BA5B-ACB88045C8BD}"/>
                </c:ext>
              </c:extLst>
            </c:dLbl>
            <c:dLbl>
              <c:idx val="6"/>
              <c:delete val="1"/>
              <c:extLst>
                <c:ext xmlns:c15="http://schemas.microsoft.com/office/drawing/2012/chart" uri="{CE6537A1-D6FC-4f65-9D91-7224C49458BB}"/>
                <c:ext xmlns:c16="http://schemas.microsoft.com/office/drawing/2014/chart" uri="{C3380CC4-5D6E-409C-BE32-E72D297353CC}">
                  <c16:uniqueId val="{00000011-0563-49AD-BA5B-ACB88045C8BD}"/>
                </c:ext>
              </c:extLst>
            </c:dLbl>
            <c:dLbl>
              <c:idx val="7"/>
              <c:layout>
                <c:manualLayout>
                  <c:x val="-2.2235263816322026E-2"/>
                  <c:y val="-0.2880168443058270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563-49AD-BA5B-ACB88045C8BD}"/>
                </c:ext>
              </c:extLst>
            </c:dLbl>
            <c:dLbl>
              <c:idx val="8"/>
              <c:layout>
                <c:manualLayout>
                  <c:x val="-2.535052861382987E-2"/>
                  <c:y val="-0.2565232405703584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563-49AD-BA5B-ACB88045C8BD}"/>
                </c:ext>
              </c:extLst>
            </c:dLbl>
            <c:dLbl>
              <c:idx val="9"/>
              <c:layout>
                <c:manualLayout>
                  <c:x val="-2.6908161012583708E-2"/>
                  <c:y val="-0.2739114566483890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563-49AD-BA5B-ACB88045C8BD}"/>
                </c:ext>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97</c:v>
                </c:pt>
                <c:pt idx="1">
                  <c:v>98</c:v>
                </c:pt>
                <c:pt idx="2">
                  <c:v>99</c:v>
                </c:pt>
                <c:pt idx="3" formatCode="00">
                  <c:v>0</c:v>
                </c:pt>
                <c:pt idx="4" formatCode="00">
                  <c:v>1</c:v>
                </c:pt>
                <c:pt idx="5" formatCode="00">
                  <c:v>2</c:v>
                </c:pt>
                <c:pt idx="6" formatCode="00">
                  <c:v>3</c:v>
                </c:pt>
                <c:pt idx="7" formatCode="00">
                  <c:v>4</c:v>
                </c:pt>
                <c:pt idx="8" formatCode="00">
                  <c:v>5</c:v>
                </c:pt>
                <c:pt idx="9" formatCode="00">
                  <c:v>6</c:v>
                </c:pt>
                <c:pt idx="10" formatCode="00">
                  <c:v>7</c:v>
                </c:pt>
                <c:pt idx="11" formatCode="00">
                  <c:v>8</c:v>
                </c:pt>
                <c:pt idx="12" formatCode="00">
                  <c:v>9</c:v>
                </c:pt>
                <c:pt idx="13" formatCode="00">
                  <c:v>10</c:v>
                </c:pt>
                <c:pt idx="14" formatCode="00">
                  <c:v>11</c:v>
                </c:pt>
                <c:pt idx="15" formatCode="00">
                  <c:v>12</c:v>
                </c:pt>
                <c:pt idx="16" formatCode="00">
                  <c:v>13</c:v>
                </c:pt>
                <c:pt idx="17" formatCode="00">
                  <c:v>14</c:v>
                </c:pt>
                <c:pt idx="18" formatCode="00">
                  <c:v>15</c:v>
                </c:pt>
              </c:numCache>
            </c:numRef>
          </c:cat>
          <c:val>
            <c:numRef>
              <c:f>Sheet1!$C$2:$C$20</c:f>
              <c:numCache>
                <c:formatCode>General</c:formatCode>
                <c:ptCount val="19"/>
                <c:pt idx="7" formatCode="#,##0.0">
                  <c:v>4289</c:v>
                </c:pt>
                <c:pt idx="8" formatCode="#,##0.0">
                  <c:v>5085</c:v>
                </c:pt>
                <c:pt idx="9" formatCode="#,##0.0">
                  <c:v>7677</c:v>
                </c:pt>
                <c:pt idx="10" formatCode="#,##0.0">
                  <c:v>13416.4</c:v>
                </c:pt>
                <c:pt idx="11" formatCode="#,##0.0">
                  <c:v>12538.6</c:v>
                </c:pt>
                <c:pt idx="12" formatCode="#,##0.0">
                  <c:v>12508.2</c:v>
                </c:pt>
                <c:pt idx="13" formatCode="#,##0.0">
                  <c:v>12195.7</c:v>
                </c:pt>
                <c:pt idx="14" formatCode="#,##0.0">
                  <c:v>12342.8</c:v>
                </c:pt>
                <c:pt idx="15" formatCode="#,##0.0">
                  <c:v>14839.3</c:v>
                </c:pt>
                <c:pt idx="16" formatCode="#,##0.0">
                  <c:v>18576.900000000001</c:v>
                </c:pt>
                <c:pt idx="17" formatCode="#,##0.0">
                  <c:v>22867.8</c:v>
                </c:pt>
                <c:pt idx="18" formatCode="#,##0.0">
                  <c:v>25960.45</c:v>
                </c:pt>
              </c:numCache>
            </c:numRef>
          </c:val>
          <c:smooth val="0"/>
          <c:extLst>
            <c:ext xmlns:c16="http://schemas.microsoft.com/office/drawing/2014/chart" uri="{C3380CC4-5D6E-409C-BE32-E72D297353CC}">
              <c16:uniqueId val="{00000016-0563-49AD-BA5B-ACB88045C8BD}"/>
            </c:ext>
          </c:extLst>
        </c:ser>
        <c:dLbls>
          <c:showLegendKey val="0"/>
          <c:showVal val="0"/>
          <c:showCatName val="0"/>
          <c:showSerName val="0"/>
          <c:showPercent val="0"/>
          <c:showBubbleSize val="0"/>
        </c:dLbls>
        <c:marker val="1"/>
        <c:smooth val="0"/>
        <c:axId val="484502296"/>
        <c:axId val="484507000"/>
      </c:lineChart>
      <c:catAx>
        <c:axId val="484502296"/>
        <c:scaling>
          <c:orientation val="minMax"/>
        </c:scaling>
        <c:delete val="0"/>
        <c:axPos val="b"/>
        <c:numFmt formatCode="General" sourceLinked="1"/>
        <c:majorTickMark val="none"/>
        <c:minorTickMark val="none"/>
        <c:tickLblPos val="nextTo"/>
        <c:spPr>
          <a:noFill/>
          <a:ln w="9476" cap="flat" cmpd="sng" algn="ctr">
            <a:solidFill>
              <a:schemeClr val="tx1">
                <a:lumMod val="15000"/>
                <a:lumOff val="85000"/>
              </a:schemeClr>
            </a:solidFill>
            <a:round/>
          </a:ln>
          <a:effectLst/>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484507000"/>
        <c:crosses val="autoZero"/>
        <c:auto val="1"/>
        <c:lblAlgn val="ctr"/>
        <c:lblOffset val="100"/>
        <c:noMultiLvlLbl val="0"/>
      </c:catAx>
      <c:valAx>
        <c:axId val="484507000"/>
        <c:scaling>
          <c:orientation val="minMax"/>
        </c:scaling>
        <c:delete val="0"/>
        <c:axPos val="l"/>
        <c:majorGridlines>
          <c:spPr>
            <a:ln w="9476" cap="flat" cmpd="sng" algn="ctr">
              <a:solidFill>
                <a:schemeClr val="tx1">
                  <a:lumMod val="15000"/>
                  <a:lumOff val="85000"/>
                </a:schemeClr>
              </a:solidFill>
              <a:round/>
            </a:ln>
            <a:effectLst/>
          </c:spPr>
        </c:majorGridlines>
        <c:numFmt formatCode="#,##0" sourceLinked="0"/>
        <c:majorTickMark val="none"/>
        <c:minorTickMark val="none"/>
        <c:tickLblPos val="nextTo"/>
        <c:spPr>
          <a:ln w="6339">
            <a:noFill/>
          </a:ln>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484502296"/>
        <c:crosses val="autoZero"/>
        <c:crossBetween val="between"/>
      </c:valAx>
      <c:spPr>
        <a:noFill/>
        <a:ln w="25355">
          <a:noFill/>
        </a:ln>
      </c:spPr>
    </c:plotArea>
    <c:legend>
      <c:legendPos val="b"/>
      <c:overlay val="0"/>
      <c:spPr>
        <a:noFill/>
        <a:ln w="25355">
          <a:noFill/>
        </a:ln>
      </c:spPr>
      <c:txPr>
        <a:bodyPr rot="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Private Carriers ($ B)</c:v>
                </c:pt>
              </c:strCache>
            </c:strRef>
          </c:tx>
          <c:spPr>
            <a:solidFill>
              <a:srgbClr val="225A7A"/>
            </a:solidFill>
          </c:spPr>
          <c:invertIfNegative val="0"/>
          <c:dPt>
            <c:idx val="19"/>
            <c:invertIfNegative val="0"/>
            <c:bubble3D val="0"/>
            <c:spPr>
              <a:solidFill>
                <a:srgbClr val="225A7A"/>
              </a:solidFill>
              <a:ln>
                <a:solidFill>
                  <a:srgbClr val="3E7BB8"/>
                </a:solidFill>
              </a:ln>
            </c:spPr>
            <c:extLst>
              <c:ext xmlns:c16="http://schemas.microsoft.com/office/drawing/2014/chart" uri="{C3380CC4-5D6E-409C-BE32-E72D297353CC}">
                <c16:uniqueId val="{00000001-E163-4FBC-894D-692BD0D2CE42}"/>
              </c:ext>
            </c:extLst>
          </c:dPt>
          <c:dPt>
            <c:idx val="21"/>
            <c:invertIfNegative val="0"/>
            <c:bubble3D val="0"/>
            <c:extLst>
              <c:ext xmlns:c16="http://schemas.microsoft.com/office/drawing/2014/chart" uri="{C3380CC4-5D6E-409C-BE32-E72D297353CC}">
                <c16:uniqueId val="{00000002-E163-4FBC-894D-692BD0D2CE42}"/>
              </c:ext>
            </c:extLst>
          </c:dPt>
          <c:dPt>
            <c:idx val="22"/>
            <c:invertIfNegative val="0"/>
            <c:bubble3D val="0"/>
            <c:extLst>
              <c:ext xmlns:c16="http://schemas.microsoft.com/office/drawing/2014/chart" uri="{C3380CC4-5D6E-409C-BE32-E72D297353CC}">
                <c16:uniqueId val="{00000003-E163-4FBC-894D-692BD0D2CE42}"/>
              </c:ext>
            </c:extLst>
          </c:dPt>
          <c:dPt>
            <c:idx val="23"/>
            <c:invertIfNegative val="0"/>
            <c:bubble3D val="0"/>
            <c:extLst>
              <c:ext xmlns:c16="http://schemas.microsoft.com/office/drawing/2014/chart" uri="{C3380CC4-5D6E-409C-BE32-E72D297353CC}">
                <c16:uniqueId val="{00000004-E163-4FBC-894D-692BD0D2CE42}"/>
              </c:ext>
            </c:extLst>
          </c:dPt>
          <c:dPt>
            <c:idx val="24"/>
            <c:invertIfNegative val="0"/>
            <c:bubble3D val="0"/>
            <c:extLst>
              <c:ext xmlns:c16="http://schemas.microsoft.com/office/drawing/2014/chart" uri="{C3380CC4-5D6E-409C-BE32-E72D297353CC}">
                <c16:uniqueId val="{00000005-E163-4FBC-894D-692BD0D2CE42}"/>
              </c:ext>
            </c:extLst>
          </c:dPt>
          <c:dPt>
            <c:idx val="25"/>
            <c:invertIfNegative val="0"/>
            <c:bubble3D val="0"/>
            <c:spPr>
              <a:solidFill>
                <a:srgbClr val="3691C4"/>
              </a:solidFill>
            </c:spPr>
            <c:extLst>
              <c:ext xmlns:c16="http://schemas.microsoft.com/office/drawing/2014/chart" uri="{C3380CC4-5D6E-409C-BE32-E72D297353CC}">
                <c16:uniqueId val="{00000007-E163-4FBC-894D-692BD0D2CE42}"/>
              </c:ext>
            </c:extLst>
          </c:dPt>
          <c:dLbls>
            <c:numFmt formatCode="#,##0.0" sourceLinked="0"/>
            <c:spPr>
              <a:noFill/>
              <a:ln>
                <a:noFill/>
              </a:ln>
              <a:effectLst/>
            </c:spPr>
            <c:txPr>
              <a:bodyPr rot="0" vert="horz"/>
              <a:lstStyle/>
              <a:p>
                <a:pPr>
                  <a:defRPr sz="1094" b="1" i="0" baseline="0">
                    <a:solidFill>
                      <a:schemeClr val="bg1"/>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Sheet1!$A$2:$A$27</c:f>
              <c:strCache>
                <c:ptCount val="26"/>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15p</c:v>
                </c:pt>
              </c:strCache>
            </c:strRef>
          </c:cat>
          <c:val>
            <c:numRef>
              <c:f>Sheet1!$B$2:$B$27</c:f>
              <c:numCache>
                <c:formatCode>0.000</c:formatCode>
                <c:ptCount val="26"/>
                <c:pt idx="0">
                  <c:v>30.996355121000001</c:v>
                </c:pt>
                <c:pt idx="1">
                  <c:v>31.316294560999999</c:v>
                </c:pt>
                <c:pt idx="2">
                  <c:v>29.753761604000001</c:v>
                </c:pt>
                <c:pt idx="3">
                  <c:v>30.505050416</c:v>
                </c:pt>
                <c:pt idx="4">
                  <c:v>29.077386128000001</c:v>
                </c:pt>
                <c:pt idx="5">
                  <c:v>26.321967000000001</c:v>
                </c:pt>
                <c:pt idx="6">
                  <c:v>25.202254229000001</c:v>
                </c:pt>
                <c:pt idx="7">
                  <c:v>24.183790124000001</c:v>
                </c:pt>
                <c:pt idx="8">
                  <c:v>23.294640043000001</c:v>
                </c:pt>
                <c:pt idx="9">
                  <c:v>22.304646870999999</c:v>
                </c:pt>
                <c:pt idx="10">
                  <c:v>24.956931406999999</c:v>
                </c:pt>
                <c:pt idx="11">
                  <c:v>26.133928442000002</c:v>
                </c:pt>
                <c:pt idx="12">
                  <c:v>29.249614615000002</c:v>
                </c:pt>
                <c:pt idx="13">
                  <c:v>31.117596655999996</c:v>
                </c:pt>
                <c:pt idx="14">
                  <c:v>34.662006891000004</c:v>
                </c:pt>
                <c:pt idx="15">
                  <c:v>37.784561175999997</c:v>
                </c:pt>
                <c:pt idx="16">
                  <c:v>38.611554639999994</c:v>
                </c:pt>
                <c:pt idx="17">
                  <c:v>37.587669666999993</c:v>
                </c:pt>
                <c:pt idx="18">
                  <c:v>33.755330207999997</c:v>
                </c:pt>
                <c:pt idx="19">
                  <c:v>30.3</c:v>
                </c:pt>
                <c:pt idx="20">
                  <c:v>29.9</c:v>
                </c:pt>
                <c:pt idx="21">
                  <c:v>32.299999999999997</c:v>
                </c:pt>
                <c:pt idx="22">
                  <c:v>35.1</c:v>
                </c:pt>
                <c:pt idx="23">
                  <c:v>36.9</c:v>
                </c:pt>
                <c:pt idx="24">
                  <c:v>38.5</c:v>
                </c:pt>
                <c:pt idx="25">
                  <c:v>39.700000000000003</c:v>
                </c:pt>
              </c:numCache>
            </c:numRef>
          </c:val>
          <c:extLst>
            <c:ext xmlns:c16="http://schemas.microsoft.com/office/drawing/2014/chart" uri="{C3380CC4-5D6E-409C-BE32-E72D297353CC}">
              <c16:uniqueId val="{00000008-E163-4FBC-894D-692BD0D2CE42}"/>
            </c:ext>
          </c:extLst>
        </c:ser>
        <c:ser>
          <c:idx val="2"/>
          <c:order val="1"/>
          <c:tx>
            <c:strRef>
              <c:f>Sheet1!$C$1</c:f>
              <c:strCache>
                <c:ptCount val="1"/>
                <c:pt idx="0">
                  <c:v>State Funds ($ B)</c:v>
                </c:pt>
              </c:strCache>
            </c:strRef>
          </c:tx>
          <c:spPr>
            <a:solidFill>
              <a:schemeClr val="accent2">
                <a:lumMod val="75000"/>
              </a:schemeClr>
            </a:solidFill>
          </c:spPr>
          <c:invertIfNegative val="0"/>
          <c:dPt>
            <c:idx val="19"/>
            <c:invertIfNegative val="0"/>
            <c:bubble3D val="0"/>
            <c:spPr>
              <a:solidFill>
                <a:schemeClr val="accent2">
                  <a:lumMod val="75000"/>
                </a:schemeClr>
              </a:solidFill>
              <a:ln>
                <a:solidFill>
                  <a:schemeClr val="accent2"/>
                </a:solidFill>
              </a:ln>
            </c:spPr>
            <c:extLst>
              <c:ext xmlns:c16="http://schemas.microsoft.com/office/drawing/2014/chart" uri="{C3380CC4-5D6E-409C-BE32-E72D297353CC}">
                <c16:uniqueId val="{0000000A-E163-4FBC-894D-692BD0D2CE42}"/>
              </c:ext>
            </c:extLst>
          </c:dPt>
          <c:dPt>
            <c:idx val="22"/>
            <c:invertIfNegative val="0"/>
            <c:bubble3D val="0"/>
            <c:extLst>
              <c:ext xmlns:c16="http://schemas.microsoft.com/office/drawing/2014/chart" uri="{C3380CC4-5D6E-409C-BE32-E72D297353CC}">
                <c16:uniqueId val="{0000000B-E163-4FBC-894D-692BD0D2CE42}"/>
              </c:ext>
            </c:extLst>
          </c:dPt>
          <c:dPt>
            <c:idx val="23"/>
            <c:invertIfNegative val="0"/>
            <c:bubble3D val="0"/>
            <c:extLst>
              <c:ext xmlns:c16="http://schemas.microsoft.com/office/drawing/2014/chart" uri="{C3380CC4-5D6E-409C-BE32-E72D297353CC}">
                <c16:uniqueId val="{0000000C-E163-4FBC-894D-692BD0D2CE42}"/>
              </c:ext>
            </c:extLst>
          </c:dPt>
          <c:dPt>
            <c:idx val="24"/>
            <c:invertIfNegative val="0"/>
            <c:bubble3D val="0"/>
            <c:extLst>
              <c:ext xmlns:c16="http://schemas.microsoft.com/office/drawing/2014/chart" uri="{C3380CC4-5D6E-409C-BE32-E72D297353CC}">
                <c16:uniqueId val="{0000000D-E163-4FBC-894D-692BD0D2CE42}"/>
              </c:ext>
            </c:extLst>
          </c:dPt>
          <c:dPt>
            <c:idx val="25"/>
            <c:invertIfNegative val="0"/>
            <c:bubble3D val="0"/>
            <c:spPr>
              <a:solidFill>
                <a:schemeClr val="accent2">
                  <a:lumMod val="60000"/>
                  <a:lumOff val="40000"/>
                </a:schemeClr>
              </a:solidFill>
            </c:spPr>
            <c:extLst>
              <c:ext xmlns:c16="http://schemas.microsoft.com/office/drawing/2014/chart" uri="{C3380CC4-5D6E-409C-BE32-E72D297353CC}">
                <c16:uniqueId val="{0000000F-E163-4FBC-894D-692BD0D2CE42}"/>
              </c:ext>
            </c:extLst>
          </c:dPt>
          <c:cat>
            <c:strRef>
              <c:f>Sheet1!$A$2:$A$27</c:f>
              <c:strCache>
                <c:ptCount val="26"/>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15p</c:v>
                </c:pt>
              </c:strCache>
            </c:strRef>
          </c:cat>
          <c:val>
            <c:numRef>
              <c:f>Sheet1!$C$2:$C$27</c:f>
              <c:numCache>
                <c:formatCode>0.000</c:formatCode>
                <c:ptCount val="26"/>
                <c:pt idx="0">
                  <c:v>4.3</c:v>
                </c:pt>
                <c:pt idx="1">
                  <c:v>4.4000000000000004</c:v>
                </c:pt>
                <c:pt idx="2">
                  <c:v>4.5</c:v>
                </c:pt>
                <c:pt idx="3">
                  <c:v>4.9000000000000004</c:v>
                </c:pt>
                <c:pt idx="4">
                  <c:v>4.5</c:v>
                </c:pt>
                <c:pt idx="5">
                  <c:v>3.8</c:v>
                </c:pt>
                <c:pt idx="6">
                  <c:v>3.3</c:v>
                </c:pt>
                <c:pt idx="7">
                  <c:v>2.6816056490000002</c:v>
                </c:pt>
                <c:pt idx="8">
                  <c:v>2.644896573</c:v>
                </c:pt>
                <c:pt idx="9">
                  <c:v>2.702384602</c:v>
                </c:pt>
                <c:pt idx="10">
                  <c:v>3.6824865689999999</c:v>
                </c:pt>
                <c:pt idx="11">
                  <c:v>6.0117218489999997</c:v>
                </c:pt>
                <c:pt idx="12">
                  <c:v>8.4210921709999997</c:v>
                </c:pt>
                <c:pt idx="13">
                  <c:v>11.156217815</c:v>
                </c:pt>
                <c:pt idx="14">
                  <c:v>11.819045130999999</c:v>
                </c:pt>
                <c:pt idx="15">
                  <c:v>10.065</c:v>
                </c:pt>
                <c:pt idx="16">
                  <c:v>7.8433660380000001</c:v>
                </c:pt>
                <c:pt idx="17">
                  <c:v>6.7283254809999997</c:v>
                </c:pt>
                <c:pt idx="18">
                  <c:v>5.5453181000000002</c:v>
                </c:pt>
                <c:pt idx="19">
                  <c:v>4.3</c:v>
                </c:pt>
                <c:pt idx="20">
                  <c:v>3.9</c:v>
                </c:pt>
                <c:pt idx="21">
                  <c:v>4.0999999999999996</c:v>
                </c:pt>
                <c:pt idx="22">
                  <c:v>4.4000000000000004</c:v>
                </c:pt>
                <c:pt idx="23">
                  <c:v>4.9000000000000004</c:v>
                </c:pt>
                <c:pt idx="24">
                  <c:v>5.7</c:v>
                </c:pt>
                <c:pt idx="25">
                  <c:v>5.8</c:v>
                </c:pt>
              </c:numCache>
            </c:numRef>
          </c:val>
          <c:extLst>
            <c:ext xmlns:c16="http://schemas.microsoft.com/office/drawing/2014/chart" uri="{C3380CC4-5D6E-409C-BE32-E72D297353CC}">
              <c16:uniqueId val="{00000010-E163-4FBC-894D-692BD0D2CE42}"/>
            </c:ext>
          </c:extLst>
        </c:ser>
        <c:dLbls>
          <c:showLegendKey val="0"/>
          <c:showVal val="0"/>
          <c:showCatName val="0"/>
          <c:showSerName val="0"/>
          <c:showPercent val="0"/>
          <c:showBubbleSize val="0"/>
        </c:dLbls>
        <c:gapWidth val="20"/>
        <c:overlap val="100"/>
        <c:axId val="712470448"/>
        <c:axId val="712468880"/>
      </c:barChart>
      <c:lineChart>
        <c:grouping val="standard"/>
        <c:varyColors val="0"/>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1-E163-4FBC-894D-692BD0D2CE42}"/>
                </c:ext>
              </c:extLst>
            </c:dLbl>
            <c:numFmt formatCode="#,##0.0" sourceLinked="0"/>
            <c:spPr>
              <a:noFill/>
              <a:ln>
                <a:noFill/>
              </a:ln>
              <a:effectLst/>
            </c:spPr>
            <c:txPr>
              <a:bodyPr/>
              <a:lstStyle/>
              <a:p>
                <a:pPr>
                  <a:defRPr sz="12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Sheet1!$A$2:$A$27</c:f>
              <c:strCache>
                <c:ptCount val="26"/>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15p</c:v>
                </c:pt>
              </c:strCache>
            </c:strRef>
          </c:cat>
          <c:val>
            <c:numRef>
              <c:f>Sheet1!$D$2:$D$27</c:f>
              <c:numCache>
                <c:formatCode>0.000</c:formatCode>
                <c:ptCount val="26"/>
                <c:pt idx="0">
                  <c:v>35.299999999999997</c:v>
                </c:pt>
                <c:pt idx="1">
                  <c:v>35.700000000000003</c:v>
                </c:pt>
                <c:pt idx="2">
                  <c:v>34.299999999999997</c:v>
                </c:pt>
                <c:pt idx="3">
                  <c:v>35.4</c:v>
                </c:pt>
                <c:pt idx="4">
                  <c:v>33.6</c:v>
                </c:pt>
                <c:pt idx="5">
                  <c:v>30.1</c:v>
                </c:pt>
                <c:pt idx="6">
                  <c:v>28.5</c:v>
                </c:pt>
                <c:pt idx="7">
                  <c:v>26.865395773000003</c:v>
                </c:pt>
                <c:pt idx="8">
                  <c:v>25.939536616000002</c:v>
                </c:pt>
                <c:pt idx="9">
                  <c:v>25.007031472999998</c:v>
                </c:pt>
                <c:pt idx="10">
                  <c:v>28.639417975999997</c:v>
                </c:pt>
                <c:pt idx="11">
                  <c:v>32.145650291000003</c:v>
                </c:pt>
                <c:pt idx="12">
                  <c:v>37.670706786000004</c:v>
                </c:pt>
                <c:pt idx="13">
                  <c:v>42.273814470999994</c:v>
                </c:pt>
                <c:pt idx="14">
                  <c:v>46.481052022</c:v>
                </c:pt>
                <c:pt idx="15">
                  <c:v>47.849561175999995</c:v>
                </c:pt>
                <c:pt idx="16">
                  <c:v>46.454920677999993</c:v>
                </c:pt>
                <c:pt idx="17">
                  <c:v>44.315995147999992</c:v>
                </c:pt>
                <c:pt idx="18">
                  <c:v>39.300648308</c:v>
                </c:pt>
                <c:pt idx="19">
                  <c:v>34.6</c:v>
                </c:pt>
                <c:pt idx="20">
                  <c:v>33.799999999999997</c:v>
                </c:pt>
                <c:pt idx="21">
                  <c:v>36.4</c:v>
                </c:pt>
                <c:pt idx="22">
                  <c:v>39.5</c:v>
                </c:pt>
                <c:pt idx="23">
                  <c:v>41.8</c:v>
                </c:pt>
                <c:pt idx="24">
                  <c:v>44.2</c:v>
                </c:pt>
                <c:pt idx="25">
                  <c:v>45.5</c:v>
                </c:pt>
              </c:numCache>
            </c:numRef>
          </c:val>
          <c:smooth val="0"/>
          <c:extLst>
            <c:ext xmlns:c16="http://schemas.microsoft.com/office/drawing/2014/chart" uri="{C3380CC4-5D6E-409C-BE32-E72D297353CC}">
              <c16:uniqueId val="{00000012-E163-4FBC-894D-692BD0D2CE42}"/>
            </c:ext>
          </c:extLst>
        </c:ser>
        <c:ser>
          <c:idx val="1"/>
          <c:order val="3"/>
          <c:tx>
            <c:strRef>
              <c:f>Sheet1!$E$1</c:f>
              <c:strCache>
                <c:ptCount val="1"/>
                <c:pt idx="0">
                  <c:v>AVG</c:v>
                </c:pt>
              </c:strCache>
            </c:strRef>
          </c:tx>
          <c:spPr>
            <a:ln w="28024">
              <a:noFill/>
            </a:ln>
          </c:spPr>
          <c:marker>
            <c:symbol val="none"/>
          </c:marker>
          <c:cat>
            <c:strRef>
              <c:f>Sheet1!$A$2:$A$27</c:f>
              <c:strCache>
                <c:ptCount val="26"/>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15p</c:v>
                </c:pt>
              </c:strCache>
            </c:strRef>
          </c:cat>
          <c:val>
            <c:numRef>
              <c:f>Sheet1!$E$2:$E$27</c:f>
              <c:numCache>
                <c:formatCode>0.000</c:formatCode>
                <c:ptCount val="26"/>
                <c:pt idx="0">
                  <c:v>29.621833333333331</c:v>
                </c:pt>
                <c:pt idx="1">
                  <c:v>29.621833333333331</c:v>
                </c:pt>
                <c:pt idx="2">
                  <c:v>29.621833333333331</c:v>
                </c:pt>
                <c:pt idx="3">
                  <c:v>29.621833333333331</c:v>
                </c:pt>
                <c:pt idx="4">
                  <c:v>29.621833333333331</c:v>
                </c:pt>
                <c:pt idx="5">
                  <c:v>29.621833333333331</c:v>
                </c:pt>
                <c:pt idx="6">
                  <c:v>29.621833333333331</c:v>
                </c:pt>
                <c:pt idx="7">
                  <c:v>29.621833333333331</c:v>
                </c:pt>
                <c:pt idx="8">
                  <c:v>29.621833333333331</c:v>
                </c:pt>
                <c:pt idx="9">
                  <c:v>29.621833333333331</c:v>
                </c:pt>
                <c:pt idx="10">
                  <c:v>29.621833333333331</c:v>
                </c:pt>
                <c:pt idx="11">
                  <c:v>29.621833333333331</c:v>
                </c:pt>
                <c:pt idx="12">
                  <c:v>29.621833333333331</c:v>
                </c:pt>
                <c:pt idx="13">
                  <c:v>29.621833333333331</c:v>
                </c:pt>
                <c:pt idx="14">
                  <c:v>29.621833333333331</c:v>
                </c:pt>
                <c:pt idx="15">
                  <c:v>29.621833333333331</c:v>
                </c:pt>
                <c:pt idx="16">
                  <c:v>29.621833333333331</c:v>
                </c:pt>
                <c:pt idx="17">
                  <c:v>29.621833333333331</c:v>
                </c:pt>
                <c:pt idx="18">
                  <c:v>29.621833333333331</c:v>
                </c:pt>
                <c:pt idx="19">
                  <c:v>29.622</c:v>
                </c:pt>
                <c:pt idx="20">
                  <c:v>29.622</c:v>
                </c:pt>
                <c:pt idx="21">
                  <c:v>29.622</c:v>
                </c:pt>
                <c:pt idx="22">
                  <c:v>29.622</c:v>
                </c:pt>
                <c:pt idx="23">
                  <c:v>29.622</c:v>
                </c:pt>
                <c:pt idx="24">
                  <c:v>29.622</c:v>
                </c:pt>
                <c:pt idx="25">
                  <c:v>29.622</c:v>
                </c:pt>
              </c:numCache>
            </c:numRef>
          </c:val>
          <c:smooth val="0"/>
          <c:extLst>
            <c:ext xmlns:c16="http://schemas.microsoft.com/office/drawing/2014/chart" uri="{C3380CC4-5D6E-409C-BE32-E72D297353CC}">
              <c16:uniqueId val="{00000013-E163-4FBC-894D-692BD0D2CE42}"/>
            </c:ext>
          </c:extLst>
        </c:ser>
        <c:dLbls>
          <c:showLegendKey val="0"/>
          <c:showVal val="0"/>
          <c:showCatName val="0"/>
          <c:showSerName val="0"/>
          <c:showPercent val="0"/>
          <c:showBubbleSize val="0"/>
        </c:dLbls>
        <c:marker val="1"/>
        <c:smooth val="0"/>
        <c:axId val="712470448"/>
        <c:axId val="712468880"/>
      </c:lineChart>
      <c:catAx>
        <c:axId val="712470448"/>
        <c:scaling>
          <c:orientation val="minMax"/>
        </c:scaling>
        <c:delete val="0"/>
        <c:axPos val="b"/>
        <c:numFmt formatCode="General" sourceLinked="1"/>
        <c:majorTickMark val="none"/>
        <c:min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712468880"/>
        <c:crosses val="autoZero"/>
        <c:auto val="0"/>
        <c:lblAlgn val="ctr"/>
        <c:lblOffset val="100"/>
        <c:tickLblSkip val="1"/>
        <c:noMultiLvlLbl val="0"/>
      </c:catAx>
      <c:valAx>
        <c:axId val="712468880"/>
        <c:scaling>
          <c:orientation val="minMax"/>
          <c:max val="50"/>
          <c:min val="0"/>
        </c:scaling>
        <c:delete val="0"/>
        <c:axPos val="l"/>
        <c:numFmt formatCode="0" sourceLinked="0"/>
        <c:majorTickMark val="none"/>
        <c:min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712470448"/>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18E-2"/>
          <c:w val="0.29913829315438417"/>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showDLblsOverMax val="0"/>
  </c:chart>
  <c:txPr>
    <a:bodyPr/>
    <a:lstStyle/>
    <a:p>
      <a:pPr>
        <a:defRPr sz="176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105217140832474E-2"/>
          <c:y val="3.4098667589344503E-2"/>
          <c:w val="0.93040188886645558"/>
          <c:h val="0.86296741032373536"/>
        </c:manualLayout>
      </c:layout>
      <c:barChart>
        <c:barDir val="col"/>
        <c:grouping val="clustered"/>
        <c:varyColors val="0"/>
        <c:ser>
          <c:idx val="0"/>
          <c:order val="0"/>
          <c:tx>
            <c:strRef>
              <c:f>Chart!$B$1</c:f>
              <c:strCache>
                <c:ptCount val="1"/>
                <c:pt idx="0">
                  <c:v>Indicated</c:v>
                </c:pt>
              </c:strCache>
            </c:strRef>
          </c:tx>
          <c:spPr>
            <a:ln w="6350">
              <a:solidFill>
                <a:srgbClr val="0F5173"/>
              </a:solidFill>
            </a:ln>
          </c:spPr>
          <c:invertIfNegative val="0"/>
          <c:dPt>
            <c:idx val="19"/>
            <c:invertIfNegative val="0"/>
            <c:bubble3D val="0"/>
            <c:spPr>
              <a:solidFill>
                <a:srgbClr val="0F5173"/>
              </a:solidFill>
              <a:ln w="6350">
                <a:solidFill>
                  <a:srgbClr val="0F5173"/>
                </a:solidFill>
              </a:ln>
            </c:spPr>
            <c:extLst>
              <c:ext xmlns:c16="http://schemas.microsoft.com/office/drawing/2014/chart" uri="{C3380CC4-5D6E-409C-BE32-E72D297353CC}">
                <c16:uniqueId val="{00000001-4EA1-40E1-92E6-B16B39B1DE08}"/>
              </c:ext>
            </c:extLst>
          </c:dPt>
          <c:dLbls>
            <c:dLbl>
              <c:idx val="19"/>
              <c:numFmt formatCode="#,##0.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4EA1-40E1-92E6-B16B39B1DE08}"/>
                </c:ext>
              </c:extLst>
            </c:dLbl>
            <c:dLbl>
              <c:idx val="20"/>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2-4EA1-40E1-92E6-B16B39B1DE08}"/>
                </c:ext>
              </c:extLst>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Chart!$A$2:$A$18</c:f>
              <c:strCache>
                <c:ptCount val="1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16p</c:v>
                </c:pt>
              </c:strCache>
            </c:strRef>
          </c:cat>
          <c:val>
            <c:numRef>
              <c:f>Chart!$B$2:$B$18</c:f>
              <c:numCache>
                <c:formatCode>General</c:formatCode>
                <c:ptCount val="17"/>
                <c:pt idx="0">
                  <c:v>0.6</c:v>
                </c:pt>
                <c:pt idx="1">
                  <c:v>-1.2</c:v>
                </c:pt>
                <c:pt idx="2">
                  <c:v>-0.5</c:v>
                </c:pt>
                <c:pt idx="3">
                  <c:v>2.5</c:v>
                </c:pt>
                <c:pt idx="4">
                  <c:v>0.4</c:v>
                </c:pt>
                <c:pt idx="5">
                  <c:v>-0.2</c:v>
                </c:pt>
                <c:pt idx="6">
                  <c:v>-0.3</c:v>
                </c:pt>
                <c:pt idx="7">
                  <c:v>-3</c:v>
                </c:pt>
                <c:pt idx="8">
                  <c:v>-3.8</c:v>
                </c:pt>
                <c:pt idx="9">
                  <c:v>-5.0999999999999996</c:v>
                </c:pt>
                <c:pt idx="10">
                  <c:v>-2.6</c:v>
                </c:pt>
                <c:pt idx="11" formatCode="0.0">
                  <c:v>-1.3</c:v>
                </c:pt>
                <c:pt idx="12">
                  <c:v>2.1</c:v>
                </c:pt>
                <c:pt idx="13">
                  <c:v>-0.2</c:v>
                </c:pt>
                <c:pt idx="14">
                  <c:v>-1.4</c:v>
                </c:pt>
                <c:pt idx="15">
                  <c:v>-4.5</c:v>
                </c:pt>
                <c:pt idx="16">
                  <c:v>-3.4</c:v>
                </c:pt>
              </c:numCache>
            </c:numRef>
          </c:val>
          <c:extLst>
            <c:ext xmlns:c16="http://schemas.microsoft.com/office/drawing/2014/chart" uri="{C3380CC4-5D6E-409C-BE32-E72D297353CC}">
              <c16:uniqueId val="{00000003-4EA1-40E1-92E6-B16B39B1DE08}"/>
            </c:ext>
          </c:extLst>
        </c:ser>
        <c:dLbls>
          <c:showLegendKey val="0"/>
          <c:showVal val="0"/>
          <c:showCatName val="0"/>
          <c:showSerName val="0"/>
          <c:showPercent val="0"/>
          <c:showBubbleSize val="0"/>
        </c:dLbls>
        <c:gapWidth val="80"/>
        <c:axId val="712470840"/>
        <c:axId val="196418488"/>
      </c:barChart>
      <c:barChart>
        <c:barDir val="col"/>
        <c:grouping val="stacked"/>
        <c:varyColors val="0"/>
        <c:ser>
          <c:idx val="1"/>
          <c:order val="1"/>
          <c:tx>
            <c:strRef>
              <c:f>Chart!$C$1</c:f>
              <c:strCache>
                <c:ptCount val="1"/>
                <c:pt idx="0">
                  <c:v>Adjusted*</c:v>
                </c:pt>
              </c:strCache>
            </c:strRef>
          </c:tx>
          <c:spPr>
            <a:solidFill>
              <a:srgbClr val="0F5173">
                <a:lumMod val="20000"/>
                <a:lumOff val="80000"/>
              </a:srgbClr>
            </a:solidFill>
            <a:ln w="6350">
              <a:solidFill>
                <a:srgbClr val="0F5173"/>
              </a:solidFill>
            </a:ln>
          </c:spPr>
          <c:invertIfNegative val="0"/>
          <c:dLbls>
            <c:dLbl>
              <c:idx val="20"/>
              <c:layout>
                <c:manualLayout>
                  <c:x val="0"/>
                  <c:y val="-2.67290316008712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EA1-40E1-92E6-B16B39B1DE08}"/>
                </c:ext>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Chart!$A$2:$A$18</c:f>
              <c:strCache>
                <c:ptCount val="1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16p</c:v>
                </c:pt>
              </c:strCache>
            </c:strRef>
          </c:cat>
          <c:val>
            <c:numRef>
              <c:f>Chart!$C$2:$C$18</c:f>
              <c:numCache>
                <c:formatCode>General</c:formatCode>
                <c:ptCount val="17"/>
              </c:numCache>
            </c:numRef>
          </c:val>
          <c:extLst>
            <c:ext xmlns:c16="http://schemas.microsoft.com/office/drawing/2014/chart" uri="{C3380CC4-5D6E-409C-BE32-E72D297353CC}">
              <c16:uniqueId val="{00000005-4EA1-40E1-92E6-B16B39B1DE08}"/>
            </c:ext>
          </c:extLst>
        </c:ser>
        <c:dLbls>
          <c:showLegendKey val="0"/>
          <c:showVal val="0"/>
          <c:showCatName val="0"/>
          <c:showSerName val="0"/>
          <c:showPercent val="0"/>
          <c:showBubbleSize val="0"/>
        </c:dLbls>
        <c:gapWidth val="80"/>
        <c:axId val="196421624"/>
        <c:axId val="196423976"/>
      </c:barChart>
      <c:lineChart>
        <c:grouping val="standard"/>
        <c:varyColors val="0"/>
        <c:ser>
          <c:idx val="2"/>
          <c:order val="2"/>
          <c:tx>
            <c:strRef>
              <c:f>Chart!$D$1</c:f>
              <c:strCache>
                <c:ptCount val="1"/>
                <c:pt idx="0">
                  <c:v>Label Indicated</c:v>
                </c:pt>
              </c:strCache>
            </c:strRef>
          </c:tx>
          <c:spPr>
            <a:ln>
              <a:noFill/>
              <a:prstDash val="lgDash"/>
            </a:ln>
          </c:spPr>
          <c:marker>
            <c:symbol val="none"/>
          </c:marker>
          <c:cat>
            <c:strRef>
              <c:f>Chart!$A$2:$A$18</c:f>
              <c:strCache>
                <c:ptCount val="1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16p</c:v>
                </c:pt>
              </c:strCache>
            </c:strRef>
          </c:cat>
          <c:val>
            <c:numRef>
              <c:f>Chart!$D$2:$D$18</c:f>
              <c:numCache>
                <c:formatCode>General</c:formatCode>
                <c:ptCount val="17"/>
                <c:pt idx="0">
                  <c:v>-4.5</c:v>
                </c:pt>
                <c:pt idx="1">
                  <c:v>-6.899999999999995</c:v>
                </c:pt>
                <c:pt idx="2">
                  <c:v>-4.5</c:v>
                </c:pt>
                <c:pt idx="3">
                  <c:v>-4.1000000000000005</c:v>
                </c:pt>
                <c:pt idx="4">
                  <c:v>-3.6999999999999997</c:v>
                </c:pt>
                <c:pt idx="5">
                  <c:v>-6.6000000000000005</c:v>
                </c:pt>
                <c:pt idx="6">
                  <c:v>-4.5</c:v>
                </c:pt>
                <c:pt idx="7">
                  <c:v>-2.1</c:v>
                </c:pt>
                <c:pt idx="8">
                  <c:v>-4.1000000000000005</c:v>
                </c:pt>
                <c:pt idx="9">
                  <c:v>-5.5</c:v>
                </c:pt>
                <c:pt idx="10">
                  <c:v>10.6</c:v>
                </c:pt>
              </c:numCache>
            </c:numRef>
          </c:val>
          <c:smooth val="0"/>
          <c:extLst>
            <c:ext xmlns:c16="http://schemas.microsoft.com/office/drawing/2014/chart" uri="{C3380CC4-5D6E-409C-BE32-E72D297353CC}">
              <c16:uniqueId val="{00000006-4EA1-40E1-92E6-B16B39B1DE08}"/>
            </c:ext>
          </c:extLst>
        </c:ser>
        <c:ser>
          <c:idx val="3"/>
          <c:order val="3"/>
          <c:tx>
            <c:strRef>
              <c:f>Chart!$E$1</c:f>
              <c:strCache>
                <c:ptCount val="1"/>
                <c:pt idx="0">
                  <c:v>Label Adjusted</c:v>
                </c:pt>
              </c:strCache>
            </c:strRef>
          </c:tx>
          <c:spPr>
            <a:ln w="28575">
              <a:noFill/>
            </a:ln>
          </c:spPr>
          <c:marker>
            <c:symbol val="none"/>
          </c:marker>
          <c:cat>
            <c:strRef>
              <c:f>Chart!$A$2:$A$18</c:f>
              <c:strCache>
                <c:ptCount val="1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16p</c:v>
                </c:pt>
              </c:strCache>
            </c:strRef>
          </c:cat>
          <c:val>
            <c:numRef>
              <c:f>Chart!$E$2:$E$18</c:f>
              <c:numCache>
                <c:formatCode>General</c:formatCode>
                <c:ptCount val="17"/>
                <c:pt idx="0">
                  <c:v>3</c:v>
                </c:pt>
                <c:pt idx="1">
                  <c:v>3</c:v>
                </c:pt>
                <c:pt idx="2">
                  <c:v>3</c:v>
                </c:pt>
                <c:pt idx="3">
                  <c:v>3</c:v>
                </c:pt>
                <c:pt idx="4">
                  <c:v>3</c:v>
                </c:pt>
                <c:pt idx="5">
                  <c:v>3</c:v>
                </c:pt>
                <c:pt idx="6">
                  <c:v>3</c:v>
                </c:pt>
                <c:pt idx="7">
                  <c:v>3</c:v>
                </c:pt>
                <c:pt idx="8">
                  <c:v>3</c:v>
                </c:pt>
                <c:pt idx="9">
                  <c:v>3</c:v>
                </c:pt>
                <c:pt idx="10">
                  <c:v>3</c:v>
                </c:pt>
              </c:numCache>
            </c:numRef>
          </c:val>
          <c:smooth val="0"/>
          <c:extLst>
            <c:ext xmlns:c16="http://schemas.microsoft.com/office/drawing/2014/chart" uri="{C3380CC4-5D6E-409C-BE32-E72D297353CC}">
              <c16:uniqueId val="{00000007-4EA1-40E1-92E6-B16B39B1DE08}"/>
            </c:ext>
          </c:extLst>
        </c:ser>
        <c:dLbls>
          <c:showLegendKey val="0"/>
          <c:showVal val="0"/>
          <c:showCatName val="0"/>
          <c:showSerName val="0"/>
          <c:showPercent val="0"/>
          <c:showBubbleSize val="0"/>
        </c:dLbls>
        <c:marker val="1"/>
        <c:smooth val="0"/>
        <c:axId val="712470840"/>
        <c:axId val="196418488"/>
      </c:lineChart>
      <c:catAx>
        <c:axId val="712470840"/>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96418488"/>
        <c:crosses val="autoZero"/>
        <c:auto val="0"/>
        <c:lblAlgn val="ctr"/>
        <c:lblOffset val="100"/>
        <c:tickLblSkip val="1"/>
        <c:noMultiLvlLbl val="0"/>
      </c:catAx>
      <c:valAx>
        <c:axId val="196418488"/>
        <c:scaling>
          <c:orientation val="minMax"/>
          <c:max val="12"/>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712470840"/>
        <c:crosses val="autoZero"/>
        <c:crossBetween val="between"/>
        <c:majorUnit val="2"/>
      </c:valAx>
      <c:valAx>
        <c:axId val="196423976"/>
        <c:scaling>
          <c:orientation val="minMax"/>
          <c:max val="12"/>
          <c:min val="-10"/>
        </c:scaling>
        <c:delete val="0"/>
        <c:axPos val="r"/>
        <c:numFmt formatCode="General" sourceLinked="1"/>
        <c:majorTickMark val="none"/>
        <c:minorTickMark val="none"/>
        <c:tickLblPos val="none"/>
        <c:spPr>
          <a:ln>
            <a:noFill/>
          </a:ln>
        </c:spPr>
        <c:crossAx val="196421624"/>
        <c:crosses val="max"/>
        <c:crossBetween val="between"/>
        <c:majorUnit val="2"/>
      </c:valAx>
      <c:catAx>
        <c:axId val="196421624"/>
        <c:scaling>
          <c:orientation val="minMax"/>
        </c:scaling>
        <c:delete val="0"/>
        <c:axPos val="t"/>
        <c:numFmt formatCode="General" sourceLinked="1"/>
        <c:majorTickMark val="none"/>
        <c:minorTickMark val="none"/>
        <c:tickLblPos val="none"/>
        <c:spPr>
          <a:ln>
            <a:noFill/>
          </a:ln>
        </c:spPr>
        <c:crossAx val="196423976"/>
        <c:crosses val="max"/>
        <c:auto val="1"/>
        <c:lblAlgn val="ctr"/>
        <c:lblOffset val="100"/>
        <c:noMultiLvlLbl val="0"/>
      </c:catAx>
    </c:plotArea>
    <c:legend>
      <c:legendPos val="r"/>
      <c:layout>
        <c:manualLayout>
          <c:xMode val="edge"/>
          <c:yMode val="edge"/>
          <c:x val="0.81959666338304815"/>
          <c:y val="0.12798370194072559"/>
          <c:w val="0.18040336741124283"/>
          <c:h val="0.1176684033573119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105217140832474E-2"/>
          <c:y val="3.4098667589344503E-2"/>
          <c:w val="0.93040188886645558"/>
          <c:h val="0.86296741032373536"/>
        </c:manualLayout>
      </c:layout>
      <c:barChart>
        <c:barDir val="col"/>
        <c:grouping val="clustered"/>
        <c:varyColors val="0"/>
        <c:ser>
          <c:idx val="0"/>
          <c:order val="0"/>
          <c:tx>
            <c:strRef>
              <c:f>Chart!$B$1</c:f>
              <c:strCache>
                <c:ptCount val="1"/>
                <c:pt idx="0">
                  <c:v>Indicated</c:v>
                </c:pt>
              </c:strCache>
            </c:strRef>
          </c:tx>
          <c:spPr>
            <a:ln w="6350">
              <a:solidFill>
                <a:srgbClr val="0F5173"/>
              </a:solidFill>
            </a:ln>
          </c:spPr>
          <c:invertIfNegative val="0"/>
          <c:dPt>
            <c:idx val="19"/>
            <c:invertIfNegative val="0"/>
            <c:bubble3D val="0"/>
            <c:spPr>
              <a:solidFill>
                <a:srgbClr val="0F5173"/>
              </a:solidFill>
              <a:ln w="6350">
                <a:solidFill>
                  <a:srgbClr val="0F5173"/>
                </a:solidFill>
              </a:ln>
            </c:spPr>
            <c:extLst>
              <c:ext xmlns:c16="http://schemas.microsoft.com/office/drawing/2014/chart" uri="{C3380CC4-5D6E-409C-BE32-E72D297353CC}">
                <c16:uniqueId val="{00000001-7726-4C17-B4F3-7B19AA2A8D26}"/>
              </c:ext>
            </c:extLst>
          </c:dPt>
          <c:dLbls>
            <c:dLbl>
              <c:idx val="19"/>
              <c:numFmt formatCode="#,##0.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7726-4C17-B4F3-7B19AA2A8D26}"/>
                </c:ext>
              </c:extLst>
            </c:dLbl>
            <c:dLbl>
              <c:idx val="20"/>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2-7726-4C17-B4F3-7B19AA2A8D26}"/>
                </c:ext>
              </c:extLst>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Chart!$A$4:$A$26</c:f>
              <c:strCache>
                <c:ptCount val="23"/>
                <c:pt idx="0">
                  <c:v>93</c:v>
                </c:pt>
                <c:pt idx="1">
                  <c:v>94</c:v>
                </c:pt>
                <c:pt idx="2">
                  <c:v>95</c:v>
                </c:pt>
                <c:pt idx="3">
                  <c:v>96</c:v>
                </c:pt>
                <c:pt idx="4">
                  <c:v>97</c:v>
                </c:pt>
                <c:pt idx="5">
                  <c:v>98</c:v>
                </c:pt>
                <c:pt idx="6">
                  <c:v>99</c:v>
                </c:pt>
                <c:pt idx="7">
                  <c:v>00</c:v>
                </c:pt>
                <c:pt idx="8">
                  <c:v>01</c:v>
                </c:pt>
                <c:pt idx="9">
                  <c:v>02</c:v>
                </c:pt>
                <c:pt idx="10">
                  <c:v>03</c:v>
                </c:pt>
                <c:pt idx="11">
                  <c:v>04</c:v>
                </c:pt>
                <c:pt idx="12">
                  <c:v>05</c:v>
                </c:pt>
                <c:pt idx="13">
                  <c:v>06</c:v>
                </c:pt>
                <c:pt idx="14">
                  <c:v>07</c:v>
                </c:pt>
                <c:pt idx="15">
                  <c:v>08</c:v>
                </c:pt>
                <c:pt idx="16">
                  <c:v>09</c:v>
                </c:pt>
                <c:pt idx="17">
                  <c:v>10</c:v>
                </c:pt>
                <c:pt idx="18">
                  <c:v>11</c:v>
                </c:pt>
                <c:pt idx="19">
                  <c:v>12</c:v>
                </c:pt>
                <c:pt idx="20">
                  <c:v>13</c:v>
                </c:pt>
                <c:pt idx="21">
                  <c:v>14</c:v>
                </c:pt>
                <c:pt idx="22">
                  <c:v>15p</c:v>
                </c:pt>
              </c:strCache>
            </c:strRef>
          </c:cat>
          <c:val>
            <c:numRef>
              <c:f>Chart!$B$4:$B$26</c:f>
              <c:numCache>
                <c:formatCode>General</c:formatCode>
                <c:ptCount val="23"/>
                <c:pt idx="0">
                  <c:v>-9.1999999999999993</c:v>
                </c:pt>
                <c:pt idx="1">
                  <c:v>0.3</c:v>
                </c:pt>
                <c:pt idx="2">
                  <c:v>-6.5</c:v>
                </c:pt>
                <c:pt idx="3">
                  <c:v>-4.5</c:v>
                </c:pt>
                <c:pt idx="4">
                  <c:v>0.5</c:v>
                </c:pt>
                <c:pt idx="5">
                  <c:v>-3.9</c:v>
                </c:pt>
                <c:pt idx="6">
                  <c:v>-2.2999999999999998</c:v>
                </c:pt>
                <c:pt idx="7">
                  <c:v>-4.5</c:v>
                </c:pt>
                <c:pt idx="8">
                  <c:v>-6.899999999999995</c:v>
                </c:pt>
                <c:pt idx="9">
                  <c:v>-4.5</c:v>
                </c:pt>
                <c:pt idx="10">
                  <c:v>-4.1000000000000005</c:v>
                </c:pt>
                <c:pt idx="11">
                  <c:v>-3.6999999999999997</c:v>
                </c:pt>
                <c:pt idx="12">
                  <c:v>-6.6000000000000005</c:v>
                </c:pt>
                <c:pt idx="13">
                  <c:v>-4.5</c:v>
                </c:pt>
                <c:pt idx="14">
                  <c:v>-2.1999999999999997</c:v>
                </c:pt>
                <c:pt idx="15">
                  <c:v>-4.3</c:v>
                </c:pt>
                <c:pt idx="16">
                  <c:v>-4.9000000000000004</c:v>
                </c:pt>
                <c:pt idx="17">
                  <c:v>10.6</c:v>
                </c:pt>
                <c:pt idx="18" formatCode="0.0">
                  <c:v>-3.9</c:v>
                </c:pt>
                <c:pt idx="19">
                  <c:v>-5.4</c:v>
                </c:pt>
                <c:pt idx="20">
                  <c:v>-3.2</c:v>
                </c:pt>
                <c:pt idx="21">
                  <c:v>-1.7</c:v>
                </c:pt>
                <c:pt idx="22">
                  <c:v>-3</c:v>
                </c:pt>
              </c:numCache>
            </c:numRef>
          </c:val>
          <c:extLst>
            <c:ext xmlns:c16="http://schemas.microsoft.com/office/drawing/2014/chart" uri="{C3380CC4-5D6E-409C-BE32-E72D297353CC}">
              <c16:uniqueId val="{00000003-7726-4C17-B4F3-7B19AA2A8D26}"/>
            </c:ext>
          </c:extLst>
        </c:ser>
        <c:dLbls>
          <c:showLegendKey val="0"/>
          <c:showVal val="0"/>
          <c:showCatName val="0"/>
          <c:showSerName val="0"/>
          <c:showPercent val="0"/>
          <c:showBubbleSize val="0"/>
        </c:dLbls>
        <c:gapWidth val="80"/>
        <c:axId val="196423584"/>
        <c:axId val="196425152"/>
      </c:barChart>
      <c:barChart>
        <c:barDir val="col"/>
        <c:grouping val="stacked"/>
        <c:varyColors val="0"/>
        <c:ser>
          <c:idx val="1"/>
          <c:order val="1"/>
          <c:tx>
            <c:strRef>
              <c:f>Chart!$C$1</c:f>
              <c:strCache>
                <c:ptCount val="1"/>
                <c:pt idx="0">
                  <c:v>Adjusted*</c:v>
                </c:pt>
              </c:strCache>
            </c:strRef>
          </c:tx>
          <c:spPr>
            <a:solidFill>
              <a:srgbClr val="0F5173">
                <a:lumMod val="20000"/>
                <a:lumOff val="80000"/>
              </a:srgbClr>
            </a:solidFill>
            <a:ln w="6350">
              <a:solidFill>
                <a:srgbClr val="0F5173"/>
              </a:solidFill>
            </a:ln>
          </c:spPr>
          <c:invertIfNegative val="0"/>
          <c:dLbls>
            <c:dLbl>
              <c:idx val="20"/>
              <c:layout>
                <c:manualLayout>
                  <c:x val="0"/>
                  <c:y val="-2.67290316008712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726-4C17-B4F3-7B19AA2A8D26}"/>
                </c:ext>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Chart!$A$4:$A$26</c:f>
              <c:strCache>
                <c:ptCount val="23"/>
                <c:pt idx="0">
                  <c:v>93</c:v>
                </c:pt>
                <c:pt idx="1">
                  <c:v>94</c:v>
                </c:pt>
                <c:pt idx="2">
                  <c:v>95</c:v>
                </c:pt>
                <c:pt idx="3">
                  <c:v>96</c:v>
                </c:pt>
                <c:pt idx="4">
                  <c:v>97</c:v>
                </c:pt>
                <c:pt idx="5">
                  <c:v>98</c:v>
                </c:pt>
                <c:pt idx="6">
                  <c:v>99</c:v>
                </c:pt>
                <c:pt idx="7">
                  <c:v>00</c:v>
                </c:pt>
                <c:pt idx="8">
                  <c:v>01</c:v>
                </c:pt>
                <c:pt idx="9">
                  <c:v>02</c:v>
                </c:pt>
                <c:pt idx="10">
                  <c:v>03</c:v>
                </c:pt>
                <c:pt idx="11">
                  <c:v>04</c:v>
                </c:pt>
                <c:pt idx="12">
                  <c:v>05</c:v>
                </c:pt>
                <c:pt idx="13">
                  <c:v>06</c:v>
                </c:pt>
                <c:pt idx="14">
                  <c:v>07</c:v>
                </c:pt>
                <c:pt idx="15">
                  <c:v>08</c:v>
                </c:pt>
                <c:pt idx="16">
                  <c:v>09</c:v>
                </c:pt>
                <c:pt idx="17">
                  <c:v>10</c:v>
                </c:pt>
                <c:pt idx="18">
                  <c:v>11</c:v>
                </c:pt>
                <c:pt idx="19">
                  <c:v>12</c:v>
                </c:pt>
                <c:pt idx="20">
                  <c:v>13</c:v>
                </c:pt>
                <c:pt idx="21">
                  <c:v>14</c:v>
                </c:pt>
                <c:pt idx="22">
                  <c:v>15p</c:v>
                </c:pt>
              </c:strCache>
            </c:strRef>
          </c:cat>
          <c:val>
            <c:numRef>
              <c:f>Chart!$C$4:$C$26</c:f>
              <c:numCache>
                <c:formatCode>General</c:formatCode>
                <c:ptCount val="23"/>
                <c:pt idx="17">
                  <c:v>3.6</c:v>
                </c:pt>
                <c:pt idx="18" formatCode="0.0">
                  <c:v>-0.9</c:v>
                </c:pt>
              </c:numCache>
            </c:numRef>
          </c:val>
          <c:extLst>
            <c:ext xmlns:c16="http://schemas.microsoft.com/office/drawing/2014/chart" uri="{C3380CC4-5D6E-409C-BE32-E72D297353CC}">
              <c16:uniqueId val="{00000005-7726-4C17-B4F3-7B19AA2A8D26}"/>
            </c:ext>
          </c:extLst>
        </c:ser>
        <c:dLbls>
          <c:showLegendKey val="0"/>
          <c:showVal val="0"/>
          <c:showCatName val="0"/>
          <c:showSerName val="0"/>
          <c:showPercent val="0"/>
          <c:showBubbleSize val="0"/>
        </c:dLbls>
        <c:gapWidth val="80"/>
        <c:axId val="549222824"/>
        <c:axId val="549222432"/>
      </c:barChart>
      <c:lineChart>
        <c:grouping val="standard"/>
        <c:varyColors val="0"/>
        <c:ser>
          <c:idx val="2"/>
          <c:order val="2"/>
          <c:tx>
            <c:strRef>
              <c:f>Chart!$D$1</c:f>
              <c:strCache>
                <c:ptCount val="1"/>
                <c:pt idx="0">
                  <c:v>Label Indicated</c:v>
                </c:pt>
              </c:strCache>
            </c:strRef>
          </c:tx>
          <c:spPr>
            <a:ln>
              <a:noFill/>
              <a:prstDash val="lgDash"/>
            </a:ln>
          </c:spPr>
          <c:marker>
            <c:symbol val="none"/>
          </c:marker>
          <c:cat>
            <c:strRef>
              <c:f>Chart!$A$4:$A$26</c:f>
              <c:strCache>
                <c:ptCount val="23"/>
                <c:pt idx="0">
                  <c:v>93</c:v>
                </c:pt>
                <c:pt idx="1">
                  <c:v>94</c:v>
                </c:pt>
                <c:pt idx="2">
                  <c:v>95</c:v>
                </c:pt>
                <c:pt idx="3">
                  <c:v>96</c:v>
                </c:pt>
                <c:pt idx="4">
                  <c:v>97</c:v>
                </c:pt>
                <c:pt idx="5">
                  <c:v>98</c:v>
                </c:pt>
                <c:pt idx="6">
                  <c:v>99</c:v>
                </c:pt>
                <c:pt idx="7">
                  <c:v>00</c:v>
                </c:pt>
                <c:pt idx="8">
                  <c:v>01</c:v>
                </c:pt>
                <c:pt idx="9">
                  <c:v>02</c:v>
                </c:pt>
                <c:pt idx="10">
                  <c:v>03</c:v>
                </c:pt>
                <c:pt idx="11">
                  <c:v>04</c:v>
                </c:pt>
                <c:pt idx="12">
                  <c:v>05</c:v>
                </c:pt>
                <c:pt idx="13">
                  <c:v>06</c:v>
                </c:pt>
                <c:pt idx="14">
                  <c:v>07</c:v>
                </c:pt>
                <c:pt idx="15">
                  <c:v>08</c:v>
                </c:pt>
                <c:pt idx="16">
                  <c:v>09</c:v>
                </c:pt>
                <c:pt idx="17">
                  <c:v>10</c:v>
                </c:pt>
                <c:pt idx="18">
                  <c:v>11</c:v>
                </c:pt>
                <c:pt idx="19">
                  <c:v>12</c:v>
                </c:pt>
                <c:pt idx="20">
                  <c:v>13</c:v>
                </c:pt>
                <c:pt idx="21">
                  <c:v>14</c:v>
                </c:pt>
                <c:pt idx="22">
                  <c:v>15p</c:v>
                </c:pt>
              </c:strCache>
            </c:strRef>
          </c:cat>
          <c:val>
            <c:numRef>
              <c:f>Chart!$D$4:$D$26</c:f>
              <c:numCache>
                <c:formatCode>General</c:formatCode>
                <c:ptCount val="23"/>
                <c:pt idx="0">
                  <c:v>-9.1999999999999993</c:v>
                </c:pt>
                <c:pt idx="1">
                  <c:v>0.3</c:v>
                </c:pt>
                <c:pt idx="2">
                  <c:v>-6.5</c:v>
                </c:pt>
                <c:pt idx="3">
                  <c:v>-4.5</c:v>
                </c:pt>
                <c:pt idx="4">
                  <c:v>0.5</c:v>
                </c:pt>
                <c:pt idx="5">
                  <c:v>-3.9</c:v>
                </c:pt>
                <c:pt idx="6">
                  <c:v>-2.2999999999999998</c:v>
                </c:pt>
                <c:pt idx="7">
                  <c:v>-4.5</c:v>
                </c:pt>
                <c:pt idx="8">
                  <c:v>-6.899999999999995</c:v>
                </c:pt>
                <c:pt idx="9">
                  <c:v>-4.5</c:v>
                </c:pt>
                <c:pt idx="10">
                  <c:v>-4.1000000000000005</c:v>
                </c:pt>
                <c:pt idx="11">
                  <c:v>-3.6999999999999997</c:v>
                </c:pt>
                <c:pt idx="12">
                  <c:v>-6.6000000000000005</c:v>
                </c:pt>
                <c:pt idx="13">
                  <c:v>-4.5</c:v>
                </c:pt>
                <c:pt idx="14">
                  <c:v>-2.1</c:v>
                </c:pt>
                <c:pt idx="15">
                  <c:v>-4.1000000000000005</c:v>
                </c:pt>
                <c:pt idx="16">
                  <c:v>-5.5</c:v>
                </c:pt>
                <c:pt idx="17">
                  <c:v>10.6</c:v>
                </c:pt>
              </c:numCache>
            </c:numRef>
          </c:val>
          <c:smooth val="0"/>
          <c:extLst>
            <c:ext xmlns:c16="http://schemas.microsoft.com/office/drawing/2014/chart" uri="{C3380CC4-5D6E-409C-BE32-E72D297353CC}">
              <c16:uniqueId val="{00000006-7726-4C17-B4F3-7B19AA2A8D26}"/>
            </c:ext>
          </c:extLst>
        </c:ser>
        <c:ser>
          <c:idx val="3"/>
          <c:order val="3"/>
          <c:tx>
            <c:strRef>
              <c:f>Chart!$E$1</c:f>
              <c:strCache>
                <c:ptCount val="1"/>
                <c:pt idx="0">
                  <c:v>Label Adjusted</c:v>
                </c:pt>
              </c:strCache>
            </c:strRef>
          </c:tx>
          <c:spPr>
            <a:ln w="28575">
              <a:noFill/>
            </a:ln>
          </c:spPr>
          <c:marker>
            <c:symbol val="none"/>
          </c:marker>
          <c:cat>
            <c:strRef>
              <c:f>Chart!$A$4:$A$26</c:f>
              <c:strCache>
                <c:ptCount val="23"/>
                <c:pt idx="0">
                  <c:v>93</c:v>
                </c:pt>
                <c:pt idx="1">
                  <c:v>94</c:v>
                </c:pt>
                <c:pt idx="2">
                  <c:v>95</c:v>
                </c:pt>
                <c:pt idx="3">
                  <c:v>96</c:v>
                </c:pt>
                <c:pt idx="4">
                  <c:v>97</c:v>
                </c:pt>
                <c:pt idx="5">
                  <c:v>98</c:v>
                </c:pt>
                <c:pt idx="6">
                  <c:v>99</c:v>
                </c:pt>
                <c:pt idx="7">
                  <c:v>00</c:v>
                </c:pt>
                <c:pt idx="8">
                  <c:v>01</c:v>
                </c:pt>
                <c:pt idx="9">
                  <c:v>02</c:v>
                </c:pt>
                <c:pt idx="10">
                  <c:v>03</c:v>
                </c:pt>
                <c:pt idx="11">
                  <c:v>04</c:v>
                </c:pt>
                <c:pt idx="12">
                  <c:v>05</c:v>
                </c:pt>
                <c:pt idx="13">
                  <c:v>06</c:v>
                </c:pt>
                <c:pt idx="14">
                  <c:v>07</c:v>
                </c:pt>
                <c:pt idx="15">
                  <c:v>08</c:v>
                </c:pt>
                <c:pt idx="16">
                  <c:v>09</c:v>
                </c:pt>
                <c:pt idx="17">
                  <c:v>10</c:v>
                </c:pt>
                <c:pt idx="18">
                  <c:v>11</c:v>
                </c:pt>
                <c:pt idx="19">
                  <c:v>12</c:v>
                </c:pt>
                <c:pt idx="20">
                  <c:v>13</c:v>
                </c:pt>
                <c:pt idx="21">
                  <c:v>14</c:v>
                </c:pt>
                <c:pt idx="22">
                  <c:v>15p</c:v>
                </c:pt>
              </c:strCache>
            </c:strRef>
          </c:cat>
          <c:val>
            <c:numRef>
              <c:f>Chart!$E$4:$E$26</c:f>
              <c:numCache>
                <c:formatCode>General</c:formatCode>
                <c:ptCount val="23"/>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numCache>
            </c:numRef>
          </c:val>
          <c:smooth val="0"/>
          <c:extLst>
            <c:ext xmlns:c16="http://schemas.microsoft.com/office/drawing/2014/chart" uri="{C3380CC4-5D6E-409C-BE32-E72D297353CC}">
              <c16:uniqueId val="{00000007-7726-4C17-B4F3-7B19AA2A8D26}"/>
            </c:ext>
          </c:extLst>
        </c:ser>
        <c:dLbls>
          <c:showLegendKey val="0"/>
          <c:showVal val="0"/>
          <c:showCatName val="0"/>
          <c:showSerName val="0"/>
          <c:showPercent val="0"/>
          <c:showBubbleSize val="0"/>
        </c:dLbls>
        <c:marker val="1"/>
        <c:smooth val="0"/>
        <c:axId val="196423584"/>
        <c:axId val="196425152"/>
      </c:lineChart>
      <c:catAx>
        <c:axId val="196423584"/>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96425152"/>
        <c:crosses val="autoZero"/>
        <c:auto val="0"/>
        <c:lblAlgn val="ctr"/>
        <c:lblOffset val="100"/>
        <c:tickLblSkip val="1"/>
        <c:noMultiLvlLbl val="0"/>
      </c:catAx>
      <c:valAx>
        <c:axId val="196425152"/>
        <c:scaling>
          <c:orientation val="minMax"/>
          <c:max val="12"/>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96423584"/>
        <c:crosses val="autoZero"/>
        <c:crossBetween val="between"/>
        <c:majorUnit val="2"/>
      </c:valAx>
      <c:valAx>
        <c:axId val="549222432"/>
        <c:scaling>
          <c:orientation val="minMax"/>
          <c:max val="12"/>
          <c:min val="-10"/>
        </c:scaling>
        <c:delete val="0"/>
        <c:axPos val="r"/>
        <c:numFmt formatCode="General" sourceLinked="1"/>
        <c:majorTickMark val="none"/>
        <c:minorTickMark val="none"/>
        <c:tickLblPos val="none"/>
        <c:spPr>
          <a:ln>
            <a:noFill/>
          </a:ln>
        </c:spPr>
        <c:crossAx val="549222824"/>
        <c:crosses val="max"/>
        <c:crossBetween val="between"/>
        <c:majorUnit val="2"/>
      </c:valAx>
      <c:catAx>
        <c:axId val="549222824"/>
        <c:scaling>
          <c:orientation val="minMax"/>
        </c:scaling>
        <c:delete val="0"/>
        <c:axPos val="t"/>
        <c:numFmt formatCode="General" sourceLinked="1"/>
        <c:majorTickMark val="none"/>
        <c:minorTickMark val="none"/>
        <c:tickLblPos val="none"/>
        <c:spPr>
          <a:ln>
            <a:noFill/>
          </a:ln>
        </c:spPr>
        <c:crossAx val="549222432"/>
        <c:crosses val="max"/>
        <c:auto val="1"/>
        <c:lblAlgn val="ctr"/>
        <c:lblOffset val="100"/>
        <c:noMultiLvlLbl val="0"/>
      </c:catAx>
    </c:plotArea>
    <c:legend>
      <c:legendPos val="r"/>
      <c:layout>
        <c:manualLayout>
          <c:xMode val="edge"/>
          <c:yMode val="edge"/>
          <c:x val="0.81959666338304815"/>
          <c:y val="0.12798370194072559"/>
          <c:w val="0.18040336741124283"/>
          <c:h val="0.1176684033573119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355087838382721E-2"/>
          <c:y val="2.5555555555555581E-2"/>
          <c:w val="0.90569614524577624"/>
          <c:h val="0.84163836198353248"/>
        </c:manualLayout>
      </c:layout>
      <c:barChart>
        <c:barDir val="col"/>
        <c:grouping val="clustered"/>
        <c:varyColors val="0"/>
        <c:ser>
          <c:idx val="0"/>
          <c:order val="0"/>
          <c:tx>
            <c:strRef>
              <c:f>Chart!$B$1</c:f>
              <c:strCache>
                <c:ptCount val="1"/>
                <c:pt idx="0">
                  <c:v>Change in Lost-Time Medical Claim Severity</c:v>
                </c:pt>
              </c:strCache>
            </c:strRef>
          </c:tx>
          <c:spPr>
            <a:ln w="6350">
              <a:solidFill>
                <a:srgbClr val="225A7A"/>
              </a:solidFill>
            </a:ln>
          </c:spPr>
          <c:invertIfNegative val="0"/>
          <c:dPt>
            <c:idx val="15"/>
            <c:invertIfNegative val="0"/>
            <c:bubble3D val="0"/>
            <c:extLst>
              <c:ext xmlns:c16="http://schemas.microsoft.com/office/drawing/2014/chart" uri="{C3380CC4-5D6E-409C-BE32-E72D297353CC}">
                <c16:uniqueId val="{00000000-2B80-42A4-AF9E-F0309855B771}"/>
              </c:ext>
            </c:extLst>
          </c:dPt>
          <c:dPt>
            <c:idx val="16"/>
            <c:invertIfNegative val="0"/>
            <c:bubble3D val="0"/>
            <c:extLst>
              <c:ext xmlns:c16="http://schemas.microsoft.com/office/drawing/2014/chart" uri="{C3380CC4-5D6E-409C-BE32-E72D297353CC}">
                <c16:uniqueId val="{00000001-2B80-42A4-AF9E-F0309855B771}"/>
              </c:ext>
            </c:extLst>
          </c:dPt>
          <c:dPt>
            <c:idx val="17"/>
            <c:invertIfNegative val="0"/>
            <c:bubble3D val="0"/>
            <c:extLst>
              <c:ext xmlns:c16="http://schemas.microsoft.com/office/drawing/2014/chart" uri="{C3380CC4-5D6E-409C-BE32-E72D297353CC}">
                <c16:uniqueId val="{00000002-2B80-42A4-AF9E-F0309855B771}"/>
              </c:ext>
            </c:extLst>
          </c:dPt>
          <c:dPt>
            <c:idx val="18"/>
            <c:invertIfNegative val="0"/>
            <c:bubble3D val="0"/>
            <c:spPr>
              <a:solidFill>
                <a:srgbClr val="225A7A"/>
              </a:solidFill>
              <a:ln w="6350">
                <a:solidFill>
                  <a:srgbClr val="225A7A"/>
                </a:solidFill>
              </a:ln>
            </c:spPr>
            <c:extLst>
              <c:ext xmlns:c16="http://schemas.microsoft.com/office/drawing/2014/chart" uri="{C3380CC4-5D6E-409C-BE32-E72D297353CC}">
                <c16:uniqueId val="{00000004-2B80-42A4-AF9E-F0309855B771}"/>
              </c:ext>
            </c:extLst>
          </c:dPt>
          <c:dPt>
            <c:idx val="19"/>
            <c:invertIfNegative val="0"/>
            <c:bubble3D val="0"/>
            <c:spPr>
              <a:solidFill>
                <a:srgbClr val="00B0F0"/>
              </a:solidFill>
              <a:ln w="6350">
                <a:solidFill>
                  <a:srgbClr val="225A7A"/>
                </a:solidFill>
              </a:ln>
            </c:spPr>
            <c:extLst>
              <c:ext xmlns:c16="http://schemas.microsoft.com/office/drawing/2014/chart" uri="{C3380CC4-5D6E-409C-BE32-E72D297353CC}">
                <c16:uniqueId val="{00000006-2B80-42A4-AF9E-F0309855B771}"/>
              </c:ext>
            </c:extLst>
          </c:dPt>
          <c:dLbls>
            <c:dLbl>
              <c:idx val="6"/>
              <c:layout>
                <c:manualLayout>
                  <c:x val="-1.4245014245014601E-3"/>
                  <c:y val="5.55555555555555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B80-42A4-AF9E-F0309855B771}"/>
                </c:ext>
              </c:extLst>
            </c:dLbl>
            <c:dLbl>
              <c:idx val="9"/>
              <c:layout>
                <c:manualLayout>
                  <c:x val="-2.8490028490028491E-3"/>
                  <c:y val="5.55555555555555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B80-42A4-AF9E-F0309855B771}"/>
                </c:ext>
              </c:extLst>
            </c:dLbl>
            <c:dLbl>
              <c:idx val="13"/>
              <c:numFmt formatCode="#,##0.0" sourceLinked="0"/>
              <c:spPr/>
              <c:txPr>
                <a:bodyPr/>
                <a:lstStyle/>
                <a:p>
                  <a:pPr>
                    <a:defRPr sz="1000" b="1" baseline="0">
                      <a:latin typeface="Arial" pitchFamily="34" charset="0"/>
                      <a:cs typeface="Arial"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9-2B80-42A4-AF9E-F0309855B771}"/>
                </c:ext>
              </c:extLst>
            </c:dLbl>
            <c:dLbl>
              <c:idx val="15"/>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80-42A4-AF9E-F0309855B771}"/>
                </c:ext>
              </c:extLst>
            </c:dLbl>
            <c:dLbl>
              <c:idx val="16"/>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80-42A4-AF9E-F0309855B771}"/>
                </c:ext>
              </c:extLst>
            </c:dLbl>
            <c:dLbl>
              <c:idx val="17"/>
              <c:layout>
                <c:manualLayout>
                  <c:x val="-4.27322771245372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B80-42A4-AF9E-F0309855B771}"/>
                </c:ext>
              </c:extLst>
            </c:dLbl>
            <c:dLbl>
              <c:idx val="18"/>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4-2B80-42A4-AF9E-F0309855B771}"/>
                </c:ext>
              </c:extLst>
            </c:dLbl>
            <c:numFmt formatCode="#,##0.0" sourceLinked="0"/>
            <c:spPr>
              <a:noFill/>
              <a:ln>
                <a:noFill/>
              </a:ln>
              <a:effectLst/>
            </c:spPr>
            <c:txPr>
              <a:bodyPr/>
              <a:lstStyle/>
              <a:p>
                <a:pPr>
                  <a:defRPr sz="10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Chart!$A$2:$A$22</c:f>
              <c:strCache>
                <c:ptCount val="21"/>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c:v>
                </c:pt>
                <c:pt idx="20">
                  <c:v>15p</c:v>
                </c:pt>
              </c:strCache>
            </c:strRef>
          </c:cat>
          <c:val>
            <c:numRef>
              <c:f>Chart!$B$2:$B$22</c:f>
              <c:numCache>
                <c:formatCode>General</c:formatCode>
                <c:ptCount val="21"/>
                <c:pt idx="0">
                  <c:v>5.0999999999999996</c:v>
                </c:pt>
                <c:pt idx="1">
                  <c:v>7.3999999999999995</c:v>
                </c:pt>
                <c:pt idx="2">
                  <c:v>10.100000000000001</c:v>
                </c:pt>
                <c:pt idx="3">
                  <c:v>8.3000000000000007</c:v>
                </c:pt>
                <c:pt idx="4">
                  <c:v>10.6</c:v>
                </c:pt>
                <c:pt idx="5">
                  <c:v>7.3</c:v>
                </c:pt>
                <c:pt idx="6">
                  <c:v>13.5</c:v>
                </c:pt>
                <c:pt idx="7">
                  <c:v>8.7999999999999989</c:v>
                </c:pt>
                <c:pt idx="8">
                  <c:v>7.7</c:v>
                </c:pt>
                <c:pt idx="9">
                  <c:v>5.4</c:v>
                </c:pt>
                <c:pt idx="10">
                  <c:v>7.8</c:v>
                </c:pt>
                <c:pt idx="11">
                  <c:v>5.8000000000000007</c:v>
                </c:pt>
                <c:pt idx="12">
                  <c:v>5.9</c:v>
                </c:pt>
                <c:pt idx="13">
                  <c:v>7</c:v>
                </c:pt>
                <c:pt idx="14">
                  <c:v>4.5</c:v>
                </c:pt>
                <c:pt idx="15">
                  <c:v>0.4</c:v>
                </c:pt>
                <c:pt idx="16">
                  <c:v>2.2000000000000002</c:v>
                </c:pt>
                <c:pt idx="17">
                  <c:v>2</c:v>
                </c:pt>
                <c:pt idx="18">
                  <c:v>2.2999999999999998</c:v>
                </c:pt>
                <c:pt idx="19">
                  <c:v>3</c:v>
                </c:pt>
                <c:pt idx="20">
                  <c:v>-1</c:v>
                </c:pt>
              </c:numCache>
            </c:numRef>
          </c:val>
          <c:extLst>
            <c:ext xmlns:c16="http://schemas.microsoft.com/office/drawing/2014/chart" uri="{C3380CC4-5D6E-409C-BE32-E72D297353CC}">
              <c16:uniqueId val="{0000000A-2B80-42A4-AF9E-F0309855B771}"/>
            </c:ext>
          </c:extLst>
        </c:ser>
        <c:ser>
          <c:idx val="1"/>
          <c:order val="1"/>
          <c:tx>
            <c:strRef>
              <c:f>Chart!$C$1</c:f>
              <c:strCache>
                <c:ptCount val="1"/>
                <c:pt idx="0">
                  <c:v>Change in US Medical CPI</c:v>
                </c:pt>
              </c:strCache>
            </c:strRef>
          </c:tx>
          <c:spPr>
            <a:solidFill>
              <a:schemeClr val="accent6"/>
            </a:solidFill>
            <a:ln w="6350">
              <a:solidFill>
                <a:srgbClr val="0F5173"/>
              </a:solidFill>
            </a:ln>
          </c:spPr>
          <c:invertIfNegative val="0"/>
          <c:dPt>
            <c:idx val="15"/>
            <c:invertIfNegative val="0"/>
            <c:bubble3D val="0"/>
            <c:extLst>
              <c:ext xmlns:c16="http://schemas.microsoft.com/office/drawing/2014/chart" uri="{C3380CC4-5D6E-409C-BE32-E72D297353CC}">
                <c16:uniqueId val="{0000000B-2B80-42A4-AF9E-F0309855B771}"/>
              </c:ext>
            </c:extLst>
          </c:dPt>
          <c:dPt>
            <c:idx val="16"/>
            <c:invertIfNegative val="0"/>
            <c:bubble3D val="0"/>
            <c:extLst>
              <c:ext xmlns:c16="http://schemas.microsoft.com/office/drawing/2014/chart" uri="{C3380CC4-5D6E-409C-BE32-E72D297353CC}">
                <c16:uniqueId val="{0000000C-2B80-42A4-AF9E-F0309855B771}"/>
              </c:ext>
            </c:extLst>
          </c:dPt>
          <c:dPt>
            <c:idx val="17"/>
            <c:invertIfNegative val="0"/>
            <c:bubble3D val="0"/>
            <c:extLst>
              <c:ext xmlns:c16="http://schemas.microsoft.com/office/drawing/2014/chart" uri="{C3380CC4-5D6E-409C-BE32-E72D297353CC}">
                <c16:uniqueId val="{0000000D-2B80-42A4-AF9E-F0309855B771}"/>
              </c:ext>
            </c:extLst>
          </c:dPt>
          <c:dPt>
            <c:idx val="18"/>
            <c:invertIfNegative val="0"/>
            <c:bubble3D val="0"/>
            <c:extLst>
              <c:ext xmlns:c16="http://schemas.microsoft.com/office/drawing/2014/chart" uri="{C3380CC4-5D6E-409C-BE32-E72D297353CC}">
                <c16:uniqueId val="{0000000E-2B80-42A4-AF9E-F0309855B771}"/>
              </c:ext>
            </c:extLst>
          </c:dPt>
          <c:dPt>
            <c:idx val="19"/>
            <c:invertIfNegative val="0"/>
            <c:bubble3D val="0"/>
            <c:spPr>
              <a:solidFill>
                <a:schemeClr val="accent6">
                  <a:lumMod val="40000"/>
                  <a:lumOff val="60000"/>
                </a:schemeClr>
              </a:solidFill>
              <a:ln w="6350">
                <a:solidFill>
                  <a:srgbClr val="0F5173"/>
                </a:solidFill>
              </a:ln>
            </c:spPr>
            <c:extLst>
              <c:ext xmlns:c16="http://schemas.microsoft.com/office/drawing/2014/chart" uri="{C3380CC4-5D6E-409C-BE32-E72D297353CC}">
                <c16:uniqueId val="{00000010-2B80-42A4-AF9E-F0309855B771}"/>
              </c:ext>
            </c:extLst>
          </c:dPt>
          <c:dLbls>
            <c:dLbl>
              <c:idx val="0"/>
              <c:layout>
                <c:manualLayout>
                  <c:x val="7.122046187422870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B80-42A4-AF9E-F0309855B771}"/>
                </c:ext>
              </c:extLst>
            </c:dLbl>
            <c:dLbl>
              <c:idx val="1"/>
              <c:layout>
                <c:manualLayout>
                  <c:x val="1.4244092374845741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B80-42A4-AF9E-F0309855B771}"/>
                </c:ext>
              </c:extLst>
            </c:dLbl>
            <c:dLbl>
              <c:idx val="2"/>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B80-42A4-AF9E-F0309855B771}"/>
                </c:ext>
              </c:extLst>
            </c:dLbl>
            <c:dLbl>
              <c:idx val="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B80-42A4-AF9E-F0309855B771}"/>
                </c:ext>
              </c:extLst>
            </c:dLbl>
            <c:dLbl>
              <c:idx val="4"/>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B80-42A4-AF9E-F0309855B771}"/>
                </c:ext>
              </c:extLst>
            </c:dLbl>
            <c:dLbl>
              <c:idx val="5"/>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B80-42A4-AF9E-F0309855B771}"/>
                </c:ext>
              </c:extLst>
            </c:dLbl>
            <c:dLbl>
              <c:idx val="6"/>
              <c:layout>
                <c:manualLayout>
                  <c:x val="4.27322771245377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2B80-42A4-AF9E-F0309855B771}"/>
                </c:ext>
              </c:extLst>
            </c:dLbl>
            <c:dLbl>
              <c:idx val="7"/>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2B80-42A4-AF9E-F0309855B771}"/>
                </c:ext>
              </c:extLst>
            </c:dLbl>
            <c:dLbl>
              <c:idx val="8"/>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B80-42A4-AF9E-F0309855B771}"/>
                </c:ext>
              </c:extLst>
            </c:dLbl>
            <c:dLbl>
              <c:idx val="9"/>
              <c:layout>
                <c:manualLayout>
                  <c:x val="7.1220461874228706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2B80-42A4-AF9E-F0309855B771}"/>
                </c:ext>
              </c:extLst>
            </c:dLbl>
            <c:dLbl>
              <c:idx val="10"/>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2B80-42A4-AF9E-F0309855B771}"/>
                </c:ext>
              </c:extLst>
            </c:dLbl>
            <c:dLbl>
              <c:idx val="11"/>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2B80-42A4-AF9E-F0309855B771}"/>
                </c:ext>
              </c:extLst>
            </c:dLbl>
            <c:dLbl>
              <c:idx val="12"/>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2B80-42A4-AF9E-F0309855B771}"/>
                </c:ext>
              </c:extLst>
            </c:dLbl>
            <c:dLbl>
              <c:idx val="1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2B80-42A4-AF9E-F0309855B771}"/>
                </c:ext>
              </c:extLst>
            </c:dLbl>
            <c:dLbl>
              <c:idx val="14"/>
              <c:layout>
                <c:manualLayout>
                  <c:x val="4.273227712453826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2B80-42A4-AF9E-F0309855B771}"/>
                </c:ext>
              </c:extLst>
            </c:dLbl>
            <c:dLbl>
              <c:idx val="18"/>
              <c:numFmt formatCode="#,##0" sourceLinked="0"/>
              <c:spPr/>
              <c:txPr>
                <a:bodyPr/>
                <a:lstStyle/>
                <a:p>
                  <a:pPr algn="ctr">
                    <a:defRPr lang="en-US" sz="12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E-2B80-42A4-AF9E-F0309855B771}"/>
                </c:ext>
              </c:extLst>
            </c:dLbl>
            <c:numFmt formatCode="#,##0.0" sourceLinked="0"/>
            <c:spPr>
              <a:noFill/>
              <a:ln>
                <a:noFill/>
              </a:ln>
              <a:effectLst/>
            </c:spPr>
            <c:txPr>
              <a:bodyPr/>
              <a:lstStyle/>
              <a:p>
                <a:pPr algn="ctr">
                  <a:defRPr lang="en-US" sz="10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Chart!$A$2:$A$22</c:f>
              <c:strCache>
                <c:ptCount val="21"/>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c:v>
                </c:pt>
                <c:pt idx="20">
                  <c:v>15p</c:v>
                </c:pt>
              </c:strCache>
            </c:strRef>
          </c:cat>
          <c:val>
            <c:numRef>
              <c:f>Chart!$C$2:$C$22</c:f>
              <c:numCache>
                <c:formatCode>0.0</c:formatCode>
                <c:ptCount val="21"/>
                <c:pt idx="0">
                  <c:v>4.4783196783691803</c:v>
                </c:pt>
                <c:pt idx="1">
                  <c:v>3.5190512682153674</c:v>
                </c:pt>
                <c:pt idx="2">
                  <c:v>2.7859918837916053</c:v>
                </c:pt>
                <c:pt idx="3">
                  <c:v>3.2184732136959937</c:v>
                </c:pt>
                <c:pt idx="4">
                  <c:v>3.4898138198300455</c:v>
                </c:pt>
                <c:pt idx="5">
                  <c:v>4.057199507434639</c:v>
                </c:pt>
                <c:pt idx="6">
                  <c:v>4.6053039162502252</c:v>
                </c:pt>
                <c:pt idx="7">
                  <c:v>4.7080774010089366</c:v>
                </c:pt>
                <c:pt idx="8">
                  <c:v>4.0178565006731892</c:v>
                </c:pt>
                <c:pt idx="9">
                  <c:v>4.3956340621422729</c:v>
                </c:pt>
                <c:pt idx="10">
                  <c:v>4.2213032142661921</c:v>
                </c:pt>
                <c:pt idx="11">
                  <c:v>4.0090757109106923</c:v>
                </c:pt>
                <c:pt idx="12">
                  <c:v>4.4232568705820929</c:v>
                </c:pt>
                <c:pt idx="13">
                  <c:v>3.7063420227205102</c:v>
                </c:pt>
                <c:pt idx="14">
                  <c:v>3.1720760213859833</c:v>
                </c:pt>
                <c:pt idx="15">
                  <c:v>3.4137294296448184</c:v>
                </c:pt>
                <c:pt idx="16">
                  <c:v>3.0434460487946735</c:v>
                </c:pt>
                <c:pt idx="17">
                  <c:v>3.6642459486049272</c:v>
                </c:pt>
                <c:pt idx="18">
                  <c:v>2.5</c:v>
                </c:pt>
                <c:pt idx="19">
                  <c:v>2.4</c:v>
                </c:pt>
                <c:pt idx="20">
                  <c:v>2.6</c:v>
                </c:pt>
              </c:numCache>
            </c:numRef>
          </c:val>
          <c:extLst>
            <c:ext xmlns:c16="http://schemas.microsoft.com/office/drawing/2014/chart" uri="{C3380CC4-5D6E-409C-BE32-E72D297353CC}">
              <c16:uniqueId val="{00000020-2B80-42A4-AF9E-F0309855B771}"/>
            </c:ext>
          </c:extLst>
        </c:ser>
        <c:dLbls>
          <c:showLegendKey val="0"/>
          <c:showVal val="0"/>
          <c:showCatName val="0"/>
          <c:showSerName val="0"/>
          <c:showPercent val="0"/>
          <c:showBubbleSize val="0"/>
        </c:dLbls>
        <c:gapWidth val="70"/>
        <c:axId val="549221256"/>
        <c:axId val="549223216"/>
      </c:barChart>
      <c:catAx>
        <c:axId val="549221256"/>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549223216"/>
        <c:crosses val="autoZero"/>
        <c:auto val="0"/>
        <c:lblAlgn val="ctr"/>
        <c:lblOffset val="100"/>
        <c:tickLblSkip val="1"/>
        <c:noMultiLvlLbl val="0"/>
      </c:catAx>
      <c:valAx>
        <c:axId val="549223216"/>
        <c:scaling>
          <c:orientation val="minMax"/>
          <c:max val="16"/>
          <c:min val="-2"/>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549221256"/>
        <c:crosses val="autoZero"/>
        <c:crossBetween val="between"/>
        <c:majorUnit val="2"/>
      </c:valAx>
    </c:plotArea>
    <c:legend>
      <c:legendPos val="b"/>
      <c:layout>
        <c:manualLayout>
          <c:xMode val="edge"/>
          <c:yMode val="edge"/>
          <c:x val="0.52353197837449805"/>
          <c:y val="2.7754971464866919E-2"/>
          <c:w val="0.47572806604302681"/>
          <c:h val="0.13369224087203424"/>
        </c:manualLayout>
      </c:layout>
      <c:overlay val="0"/>
      <c:txPr>
        <a:bodyPr/>
        <a:lstStyle/>
        <a:p>
          <a:pPr>
            <a:defRPr sz="14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HC Expenditures</c:v>
                </c:pt>
              </c:strCache>
            </c:strRef>
          </c:tx>
          <c:spPr>
            <a:solidFill>
              <a:srgbClr val="225A7A"/>
            </a:solidFill>
            <a:ln w="25351">
              <a:noFill/>
            </a:ln>
          </c:spPr>
          <c:invertIfNegative val="0"/>
          <c:dPt>
            <c:idx val="38"/>
            <c:invertIfNegative val="0"/>
            <c:bubble3D val="0"/>
            <c:extLst>
              <c:ext xmlns:c16="http://schemas.microsoft.com/office/drawing/2014/chart" uri="{C3380CC4-5D6E-409C-BE32-E72D297353CC}">
                <c16:uniqueId val="{00000000-F9CE-432F-9E17-E5AF3752B071}"/>
              </c:ext>
            </c:extLst>
          </c:dPt>
          <c:dPt>
            <c:idx val="48"/>
            <c:invertIfNegative val="0"/>
            <c:bubble3D val="0"/>
            <c:spPr>
              <a:solidFill>
                <a:srgbClr val="FFC000"/>
              </a:solidFill>
              <a:ln w="25351">
                <a:noFill/>
              </a:ln>
            </c:spPr>
            <c:extLst>
              <c:ext xmlns:c16="http://schemas.microsoft.com/office/drawing/2014/chart" uri="{C3380CC4-5D6E-409C-BE32-E72D297353CC}">
                <c16:uniqueId val="{00000002-F9CE-432F-9E17-E5AF3752B071}"/>
              </c:ext>
            </c:extLst>
          </c:dPt>
          <c:dLbls>
            <c:dLbl>
              <c:idx val="38"/>
              <c:spPr>
                <a:noFill/>
                <a:ln w="25351">
                  <a:noFill/>
                </a:ln>
              </c:spPr>
              <c:txPr>
                <a:bodyPr rot="-5400000" vert="horz"/>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F9CE-432F-9E17-E5AF3752B071}"/>
                </c:ext>
              </c:extLst>
            </c:dLbl>
            <c:spPr>
              <a:noFill/>
              <a:ln w="25351">
                <a:noFill/>
              </a:ln>
            </c:spPr>
            <c:txPr>
              <a:bodyPr rot="-5400000" vert="horz" wrap="square" lIns="38100" tIns="19050" rIns="38100" bIns="19050" anchor="ctr">
                <a:spAutoFit/>
              </a:bodyPr>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Sheet1!$B$1:$BG$1</c:f>
              <c:strCache>
                <c:ptCount val="58"/>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00</c:v>
                </c:pt>
                <c:pt idx="36">
                  <c:v>01</c:v>
                </c:pt>
                <c:pt idx="37">
                  <c:v>02</c:v>
                </c:pt>
                <c:pt idx="38">
                  <c:v>03</c:v>
                </c:pt>
                <c:pt idx="39">
                  <c:v>04</c:v>
                </c:pt>
                <c:pt idx="40">
                  <c:v>05</c:v>
                </c:pt>
                <c:pt idx="41">
                  <c:v>06</c:v>
                </c:pt>
                <c:pt idx="42">
                  <c:v>07</c:v>
                </c:pt>
                <c:pt idx="43">
                  <c:v>08</c:v>
                </c:pt>
                <c:pt idx="44">
                  <c:v>09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strCache>
            </c:strRef>
          </c:cat>
          <c:val>
            <c:numRef>
              <c:f>Sheet1!$B$2:$BG$2</c:f>
              <c:numCache>
                <c:formatCode>"$"#,##0.0</c:formatCode>
                <c:ptCount val="58"/>
                <c:pt idx="0">
                  <c:v>41.957000000000001</c:v>
                </c:pt>
                <c:pt idx="1">
                  <c:v>46.253999999999998</c:v>
                </c:pt>
                <c:pt idx="2">
                  <c:v>51.78</c:v>
                </c:pt>
                <c:pt idx="3">
                  <c:v>58.755000000000003</c:v>
                </c:pt>
                <c:pt idx="4">
                  <c:v>66.215000000000003</c:v>
                </c:pt>
                <c:pt idx="5">
                  <c:v>74.852999999999994</c:v>
                </c:pt>
                <c:pt idx="6">
                  <c:v>83.24</c:v>
                </c:pt>
                <c:pt idx="7">
                  <c:v>93.141000000000005</c:v>
                </c:pt>
                <c:pt idx="8">
                  <c:v>103.36499999999999</c:v>
                </c:pt>
                <c:pt idx="9">
                  <c:v>117.157</c:v>
                </c:pt>
                <c:pt idx="10">
                  <c:v>133.58500000000001</c:v>
                </c:pt>
                <c:pt idx="11">
                  <c:v>153.011</c:v>
                </c:pt>
                <c:pt idx="12">
                  <c:v>173.97900000000001</c:v>
                </c:pt>
                <c:pt idx="13">
                  <c:v>195.52799999999999</c:v>
                </c:pt>
                <c:pt idx="14">
                  <c:v>221.65799999999999</c:v>
                </c:pt>
                <c:pt idx="15">
                  <c:v>255.78399999999999</c:v>
                </c:pt>
                <c:pt idx="16">
                  <c:v>296.73899999999998</c:v>
                </c:pt>
                <c:pt idx="17">
                  <c:v>334.69900000000001</c:v>
                </c:pt>
                <c:pt idx="18">
                  <c:v>368.98700000000002</c:v>
                </c:pt>
                <c:pt idx="19">
                  <c:v>406.512</c:v>
                </c:pt>
                <c:pt idx="20">
                  <c:v>444.608</c:v>
                </c:pt>
                <c:pt idx="21">
                  <c:v>476.892</c:v>
                </c:pt>
                <c:pt idx="22">
                  <c:v>519.11699999999996</c:v>
                </c:pt>
                <c:pt idx="23">
                  <c:v>581.69799999999998</c:v>
                </c:pt>
                <c:pt idx="24">
                  <c:v>647.46500000000003</c:v>
                </c:pt>
                <c:pt idx="25">
                  <c:v>724.27800000000002</c:v>
                </c:pt>
                <c:pt idx="26">
                  <c:v>791.52499999999998</c:v>
                </c:pt>
                <c:pt idx="27">
                  <c:v>857.91</c:v>
                </c:pt>
                <c:pt idx="28">
                  <c:v>921.49199999999996</c:v>
                </c:pt>
                <c:pt idx="29">
                  <c:v>972.68700000000001</c:v>
                </c:pt>
                <c:pt idx="30">
                  <c:v>1027.432</c:v>
                </c:pt>
                <c:pt idx="31">
                  <c:v>1081.8489999999999</c:v>
                </c:pt>
                <c:pt idx="32">
                  <c:v>1142.6210000000001</c:v>
                </c:pt>
                <c:pt idx="33">
                  <c:v>1208.933</c:v>
                </c:pt>
                <c:pt idx="34">
                  <c:v>1286.4559999999999</c:v>
                </c:pt>
                <c:pt idx="35">
                  <c:v>1377.1780000000001</c:v>
                </c:pt>
                <c:pt idx="36">
                  <c:v>1493.347</c:v>
                </c:pt>
                <c:pt idx="37">
                  <c:v>1637.9559999999999</c:v>
                </c:pt>
                <c:pt idx="38">
                  <c:v>1775.4390000000001</c:v>
                </c:pt>
                <c:pt idx="39">
                  <c:v>1901.5989999999999</c:v>
                </c:pt>
                <c:pt idx="40">
                  <c:v>2030.4970000000001</c:v>
                </c:pt>
                <c:pt idx="41">
                  <c:v>2163.2930000000001</c:v>
                </c:pt>
                <c:pt idx="42">
                  <c:v>2298.2689999999998</c:v>
                </c:pt>
                <c:pt idx="43">
                  <c:v>2406.6439999999998</c:v>
                </c:pt>
                <c:pt idx="44">
                  <c:v>2501.1709999999998</c:v>
                </c:pt>
                <c:pt idx="45">
                  <c:v>2599.951</c:v>
                </c:pt>
                <c:pt idx="46">
                  <c:v>2700.739</c:v>
                </c:pt>
                <c:pt idx="47">
                  <c:v>2806.6350000000002</c:v>
                </c:pt>
                <c:pt idx="48">
                  <c:v>2914.6770000000001</c:v>
                </c:pt>
                <c:pt idx="49">
                  <c:v>3093.1869999999999</c:v>
                </c:pt>
                <c:pt idx="50">
                  <c:v>3273.424</c:v>
                </c:pt>
                <c:pt idx="51">
                  <c:v>3458.2559999999999</c:v>
                </c:pt>
                <c:pt idx="52">
                  <c:v>3660.433</c:v>
                </c:pt>
                <c:pt idx="53">
                  <c:v>3889.1080000000002</c:v>
                </c:pt>
                <c:pt idx="54">
                  <c:v>4142.3860000000004</c:v>
                </c:pt>
                <c:pt idx="55">
                  <c:v>4416.2290000000003</c:v>
                </c:pt>
                <c:pt idx="56">
                  <c:v>4702.0469999999996</c:v>
                </c:pt>
                <c:pt idx="57">
                  <c:v>5008.7939999999999</c:v>
                </c:pt>
              </c:numCache>
            </c:numRef>
          </c:val>
          <c:extLst>
            <c:ext xmlns:c16="http://schemas.microsoft.com/office/drawing/2014/chart" uri="{C3380CC4-5D6E-409C-BE32-E72D297353CC}">
              <c16:uniqueId val="{00000003-F9CE-432F-9E17-E5AF3752B071}"/>
            </c:ext>
          </c:extLst>
        </c:ser>
        <c:dLbls>
          <c:showLegendKey val="0"/>
          <c:showVal val="0"/>
          <c:showCatName val="0"/>
          <c:showSerName val="0"/>
          <c:showPercent val="0"/>
          <c:showBubbleSize val="0"/>
        </c:dLbls>
        <c:gapWidth val="60"/>
        <c:axId val="549424248"/>
        <c:axId val="549424640"/>
      </c:barChart>
      <c:catAx>
        <c:axId val="549424248"/>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549424640"/>
        <c:crosses val="autoZero"/>
        <c:auto val="0"/>
        <c:lblAlgn val="ctr"/>
        <c:lblOffset val="0"/>
        <c:tickLblSkip val="1"/>
        <c:tickMarkSkip val="1"/>
        <c:noMultiLvlLbl val="0"/>
      </c:catAx>
      <c:valAx>
        <c:axId val="549424640"/>
        <c:scaling>
          <c:orientation val="minMax"/>
        </c:scaling>
        <c:delete val="0"/>
        <c:axPos val="l"/>
        <c:numFmt formatCode="&quot;$&quot;#,##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effectLst/>
                <a:latin typeface="Arial"/>
                <a:ea typeface="Arial"/>
                <a:cs typeface="Arial"/>
              </a:defRPr>
            </a:pPr>
            <a:endParaRPr lang="en-US"/>
          </a:p>
        </c:txPr>
        <c:crossAx val="549424248"/>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779895317231466E-2"/>
          <c:y val="6.0989001709906891E-2"/>
          <c:w val="0.93418013856812931"/>
          <c:h val="0.73555555555555552"/>
        </c:manualLayout>
      </c:layout>
      <c:barChart>
        <c:barDir val="col"/>
        <c:grouping val="clustered"/>
        <c:varyColors val="0"/>
        <c:ser>
          <c:idx val="0"/>
          <c:order val="0"/>
          <c:tx>
            <c:strRef>
              <c:f>Sheet1!$B$1</c:f>
              <c:strCache>
                <c:ptCount val="1"/>
                <c:pt idx="0">
                  <c:v>% change from prior month</c:v>
                </c:pt>
              </c:strCache>
            </c:strRef>
          </c:tx>
          <c:spPr>
            <a:solidFill>
              <a:schemeClr val="accent1"/>
            </a:solidFill>
            <a:ln w="25879">
              <a:noFill/>
            </a:ln>
          </c:spPr>
          <c:invertIfNegative val="0"/>
          <c:dPt>
            <c:idx val="27"/>
            <c:invertIfNegative val="0"/>
            <c:bubble3D val="0"/>
            <c:extLst>
              <c:ext xmlns:c16="http://schemas.microsoft.com/office/drawing/2014/chart" uri="{C3380CC4-5D6E-409C-BE32-E72D297353CC}">
                <c16:uniqueId val="{00000000-3EA3-4677-86A9-6D8C51EC7494}"/>
              </c:ext>
            </c:extLst>
          </c:dPt>
          <c:dPt>
            <c:idx val="28"/>
            <c:invertIfNegative val="0"/>
            <c:bubble3D val="0"/>
            <c:extLst>
              <c:ext xmlns:c16="http://schemas.microsoft.com/office/drawing/2014/chart" uri="{C3380CC4-5D6E-409C-BE32-E72D297353CC}">
                <c16:uniqueId val="{00000001-3EA3-4677-86A9-6D8C51EC7494}"/>
              </c:ext>
            </c:extLst>
          </c:dPt>
          <c:dPt>
            <c:idx val="29"/>
            <c:invertIfNegative val="0"/>
            <c:bubble3D val="0"/>
            <c:extLst>
              <c:ext xmlns:c16="http://schemas.microsoft.com/office/drawing/2014/chart" uri="{C3380CC4-5D6E-409C-BE32-E72D297353CC}">
                <c16:uniqueId val="{00000002-3EA3-4677-86A9-6D8C51EC7494}"/>
              </c:ext>
            </c:extLst>
          </c:dPt>
          <c:dPt>
            <c:idx val="31"/>
            <c:invertIfNegative val="0"/>
            <c:bubble3D val="0"/>
            <c:extLst>
              <c:ext xmlns:c16="http://schemas.microsoft.com/office/drawing/2014/chart" uri="{C3380CC4-5D6E-409C-BE32-E72D297353CC}">
                <c16:uniqueId val="{00000003-3EA3-4677-86A9-6D8C51EC7494}"/>
              </c:ext>
            </c:extLst>
          </c:dPt>
          <c:dPt>
            <c:idx val="34"/>
            <c:invertIfNegative val="0"/>
            <c:bubble3D val="0"/>
            <c:extLst>
              <c:ext xmlns:c16="http://schemas.microsoft.com/office/drawing/2014/chart" uri="{C3380CC4-5D6E-409C-BE32-E72D297353CC}">
                <c16:uniqueId val="{00000004-3EA3-4677-86A9-6D8C51EC7494}"/>
              </c:ext>
            </c:extLst>
          </c:dPt>
          <c:dPt>
            <c:idx val="35"/>
            <c:invertIfNegative val="0"/>
            <c:bubble3D val="0"/>
            <c:extLst>
              <c:ext xmlns:c16="http://schemas.microsoft.com/office/drawing/2014/chart" uri="{C3380CC4-5D6E-409C-BE32-E72D297353CC}">
                <c16:uniqueId val="{00000005-3EA3-4677-86A9-6D8C51EC7494}"/>
              </c:ext>
            </c:extLst>
          </c:dPt>
          <c:dPt>
            <c:idx val="36"/>
            <c:invertIfNegative val="0"/>
            <c:bubble3D val="0"/>
            <c:extLst>
              <c:ext xmlns:c16="http://schemas.microsoft.com/office/drawing/2014/chart" uri="{C3380CC4-5D6E-409C-BE32-E72D297353CC}">
                <c16:uniqueId val="{00000006-3EA3-4677-86A9-6D8C51EC7494}"/>
              </c:ext>
            </c:extLst>
          </c:dPt>
          <c:dPt>
            <c:idx val="37"/>
            <c:invertIfNegative val="0"/>
            <c:bubble3D val="0"/>
            <c:extLst>
              <c:ext xmlns:c16="http://schemas.microsoft.com/office/drawing/2014/chart" uri="{C3380CC4-5D6E-409C-BE32-E72D297353CC}">
                <c16:uniqueId val="{00000007-3EA3-4677-86A9-6D8C51EC7494}"/>
              </c:ext>
            </c:extLst>
          </c:dPt>
          <c:dPt>
            <c:idx val="38"/>
            <c:invertIfNegative val="0"/>
            <c:bubble3D val="0"/>
            <c:extLst>
              <c:ext xmlns:c16="http://schemas.microsoft.com/office/drawing/2014/chart" uri="{C3380CC4-5D6E-409C-BE32-E72D297353CC}">
                <c16:uniqueId val="{00000008-3EA3-4677-86A9-6D8C51EC7494}"/>
              </c:ext>
            </c:extLst>
          </c:dPt>
          <c:dPt>
            <c:idx val="39"/>
            <c:invertIfNegative val="0"/>
            <c:bubble3D val="0"/>
            <c:extLst>
              <c:ext xmlns:c16="http://schemas.microsoft.com/office/drawing/2014/chart" uri="{C3380CC4-5D6E-409C-BE32-E72D297353CC}">
                <c16:uniqueId val="{00000009-3EA3-4677-86A9-6D8C51EC7494}"/>
              </c:ext>
            </c:extLst>
          </c:dPt>
          <c:dPt>
            <c:idx val="41"/>
            <c:invertIfNegative val="0"/>
            <c:bubble3D val="0"/>
            <c:extLst>
              <c:ext xmlns:c16="http://schemas.microsoft.com/office/drawing/2014/chart" uri="{C3380CC4-5D6E-409C-BE32-E72D297353CC}">
                <c16:uniqueId val="{0000000A-3EA3-4677-86A9-6D8C51EC7494}"/>
              </c:ext>
            </c:extLst>
          </c:dPt>
          <c:dPt>
            <c:idx val="42"/>
            <c:invertIfNegative val="0"/>
            <c:bubble3D val="0"/>
            <c:extLst>
              <c:ext xmlns:c16="http://schemas.microsoft.com/office/drawing/2014/chart" uri="{C3380CC4-5D6E-409C-BE32-E72D297353CC}">
                <c16:uniqueId val="{0000000B-3EA3-4677-86A9-6D8C51EC7494}"/>
              </c:ext>
            </c:extLst>
          </c:dPt>
          <c:dPt>
            <c:idx val="43"/>
            <c:invertIfNegative val="0"/>
            <c:bubble3D val="0"/>
            <c:extLst>
              <c:ext xmlns:c16="http://schemas.microsoft.com/office/drawing/2014/chart" uri="{C3380CC4-5D6E-409C-BE32-E72D297353CC}">
                <c16:uniqueId val="{0000000C-3EA3-4677-86A9-6D8C51EC7494}"/>
              </c:ext>
            </c:extLst>
          </c:dPt>
          <c:dPt>
            <c:idx val="44"/>
            <c:invertIfNegative val="0"/>
            <c:bubble3D val="0"/>
            <c:extLst>
              <c:ext xmlns:c16="http://schemas.microsoft.com/office/drawing/2014/chart" uri="{C3380CC4-5D6E-409C-BE32-E72D297353CC}">
                <c16:uniqueId val="{0000000D-3EA3-4677-86A9-6D8C51EC7494}"/>
              </c:ext>
            </c:extLst>
          </c:dPt>
          <c:dPt>
            <c:idx val="45"/>
            <c:invertIfNegative val="0"/>
            <c:bubble3D val="0"/>
            <c:extLst>
              <c:ext xmlns:c16="http://schemas.microsoft.com/office/drawing/2014/chart" uri="{C3380CC4-5D6E-409C-BE32-E72D297353CC}">
                <c16:uniqueId val="{0000000E-3EA3-4677-86A9-6D8C51EC7494}"/>
              </c:ext>
            </c:extLst>
          </c:dPt>
          <c:dPt>
            <c:idx val="47"/>
            <c:invertIfNegative val="0"/>
            <c:bubble3D val="0"/>
            <c:extLst>
              <c:ext xmlns:c16="http://schemas.microsoft.com/office/drawing/2014/chart" uri="{C3380CC4-5D6E-409C-BE32-E72D297353CC}">
                <c16:uniqueId val="{0000000F-3EA3-4677-86A9-6D8C51EC7494}"/>
              </c:ext>
            </c:extLst>
          </c:dPt>
          <c:dLbls>
            <c:numFmt formatCode="#,##0.0" sourceLinked="0"/>
            <c:spPr>
              <a:noFill/>
              <a:ln w="25879">
                <a:noFill/>
              </a:ln>
            </c:spPr>
            <c:txPr>
              <a:bodyPr rot="-5400000" vert="horz" wrap="square" lIns="38100" tIns="19050" rIns="38100" bIns="19050" anchor="ctr">
                <a:spAutoFit/>
              </a:bodyPr>
              <a:lstStyle/>
              <a:p>
                <a:pPr algn="ctr">
                  <a:defRPr sz="10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Sheet1!$A$3:$A$82</c:f>
              <c:numCache>
                <c:formatCode>[$-409]mmm\-yy;@</c:formatCode>
                <c:ptCount val="80"/>
                <c:pt idx="0">
                  <c:v>40237</c:v>
                </c:pt>
                <c:pt idx="1">
                  <c:v>40268</c:v>
                </c:pt>
                <c:pt idx="2">
                  <c:v>40296</c:v>
                </c:pt>
                <c:pt idx="3">
                  <c:v>40329</c:v>
                </c:pt>
                <c:pt idx="4">
                  <c:v>40359</c:v>
                </c:pt>
                <c:pt idx="5">
                  <c:v>40390</c:v>
                </c:pt>
                <c:pt idx="6">
                  <c:v>40421</c:v>
                </c:pt>
                <c:pt idx="7">
                  <c:v>40451</c:v>
                </c:pt>
                <c:pt idx="8">
                  <c:v>40482</c:v>
                </c:pt>
                <c:pt idx="9">
                  <c:v>40512</c:v>
                </c:pt>
                <c:pt idx="10">
                  <c:v>40543</c:v>
                </c:pt>
                <c:pt idx="11">
                  <c:v>40574</c:v>
                </c:pt>
                <c:pt idx="12">
                  <c:v>40602</c:v>
                </c:pt>
                <c:pt idx="13">
                  <c:v>40633</c:v>
                </c:pt>
                <c:pt idx="14">
                  <c:v>40661</c:v>
                </c:pt>
                <c:pt idx="15">
                  <c:v>40694</c:v>
                </c:pt>
                <c:pt idx="16">
                  <c:v>40724</c:v>
                </c:pt>
                <c:pt idx="17">
                  <c:v>40755</c:v>
                </c:pt>
                <c:pt idx="18">
                  <c:v>40786</c:v>
                </c:pt>
                <c:pt idx="19">
                  <c:v>40816</c:v>
                </c:pt>
                <c:pt idx="20">
                  <c:v>40846</c:v>
                </c:pt>
                <c:pt idx="21">
                  <c:v>40877</c:v>
                </c:pt>
                <c:pt idx="22">
                  <c:v>40907</c:v>
                </c:pt>
                <c:pt idx="23">
                  <c:v>40938</c:v>
                </c:pt>
                <c:pt idx="24">
                  <c:v>40968</c:v>
                </c:pt>
                <c:pt idx="25">
                  <c:v>40998</c:v>
                </c:pt>
                <c:pt idx="26">
                  <c:v>41029</c:v>
                </c:pt>
                <c:pt idx="27">
                  <c:v>41059</c:v>
                </c:pt>
                <c:pt idx="28">
                  <c:v>41090</c:v>
                </c:pt>
                <c:pt idx="29">
                  <c:v>41120</c:v>
                </c:pt>
                <c:pt idx="30">
                  <c:v>41151</c:v>
                </c:pt>
                <c:pt idx="31">
                  <c:v>41182</c:v>
                </c:pt>
                <c:pt idx="32">
                  <c:v>41212</c:v>
                </c:pt>
                <c:pt idx="33">
                  <c:v>41243</c:v>
                </c:pt>
                <c:pt idx="34">
                  <c:v>41273</c:v>
                </c:pt>
                <c:pt idx="35">
                  <c:v>41304</c:v>
                </c:pt>
                <c:pt idx="36">
                  <c:v>41333</c:v>
                </c:pt>
                <c:pt idx="37">
                  <c:v>41361</c:v>
                </c:pt>
                <c:pt idx="38">
                  <c:v>41392</c:v>
                </c:pt>
                <c:pt idx="39">
                  <c:v>41422</c:v>
                </c:pt>
                <c:pt idx="40">
                  <c:v>41453</c:v>
                </c:pt>
                <c:pt idx="41">
                  <c:v>41483</c:v>
                </c:pt>
                <c:pt idx="42">
                  <c:v>41514</c:v>
                </c:pt>
                <c:pt idx="43">
                  <c:v>41545</c:v>
                </c:pt>
                <c:pt idx="44">
                  <c:v>41575</c:v>
                </c:pt>
                <c:pt idx="45">
                  <c:v>41606</c:v>
                </c:pt>
                <c:pt idx="46">
                  <c:v>41636</c:v>
                </c:pt>
                <c:pt idx="47">
                  <c:v>41669</c:v>
                </c:pt>
                <c:pt idx="48">
                  <c:v>41698</c:v>
                </c:pt>
                <c:pt idx="49">
                  <c:v>41729</c:v>
                </c:pt>
                <c:pt idx="50">
                  <c:v>41759</c:v>
                </c:pt>
                <c:pt idx="51">
                  <c:v>41790</c:v>
                </c:pt>
                <c:pt idx="52">
                  <c:v>41820</c:v>
                </c:pt>
                <c:pt idx="53">
                  <c:v>41851</c:v>
                </c:pt>
                <c:pt idx="54">
                  <c:v>41882</c:v>
                </c:pt>
                <c:pt idx="55">
                  <c:v>41912</c:v>
                </c:pt>
                <c:pt idx="56">
                  <c:v>41943</c:v>
                </c:pt>
                <c:pt idx="57">
                  <c:v>41973</c:v>
                </c:pt>
                <c:pt idx="58">
                  <c:v>42004</c:v>
                </c:pt>
                <c:pt idx="59">
                  <c:v>42035</c:v>
                </c:pt>
                <c:pt idx="60">
                  <c:v>42063</c:v>
                </c:pt>
                <c:pt idx="61">
                  <c:v>42094</c:v>
                </c:pt>
                <c:pt idx="62">
                  <c:v>42124</c:v>
                </c:pt>
                <c:pt idx="63">
                  <c:v>42155</c:v>
                </c:pt>
                <c:pt idx="64">
                  <c:v>42185</c:v>
                </c:pt>
                <c:pt idx="65">
                  <c:v>42216</c:v>
                </c:pt>
                <c:pt idx="66">
                  <c:v>42247</c:v>
                </c:pt>
                <c:pt idx="67">
                  <c:v>42277</c:v>
                </c:pt>
                <c:pt idx="68">
                  <c:v>42308</c:v>
                </c:pt>
                <c:pt idx="69">
                  <c:v>42338</c:v>
                </c:pt>
                <c:pt idx="70">
                  <c:v>42369</c:v>
                </c:pt>
                <c:pt idx="71">
                  <c:v>42400</c:v>
                </c:pt>
                <c:pt idx="72">
                  <c:v>42428</c:v>
                </c:pt>
                <c:pt idx="73">
                  <c:v>42460</c:v>
                </c:pt>
                <c:pt idx="74">
                  <c:v>42490</c:v>
                </c:pt>
                <c:pt idx="75">
                  <c:v>42521</c:v>
                </c:pt>
                <c:pt idx="76">
                  <c:v>42551</c:v>
                </c:pt>
                <c:pt idx="77">
                  <c:v>42582</c:v>
                </c:pt>
                <c:pt idx="78">
                  <c:v>42613</c:v>
                </c:pt>
              </c:numCache>
            </c:numRef>
          </c:cat>
          <c:val>
            <c:numRef>
              <c:f>Sheet1!$B$3:$B$82</c:f>
              <c:numCache>
                <c:formatCode>#0.0</c:formatCode>
                <c:ptCount val="80"/>
                <c:pt idx="0">
                  <c:v>156.4</c:v>
                </c:pt>
                <c:pt idx="1">
                  <c:v>156.69999999999999</c:v>
                </c:pt>
                <c:pt idx="2">
                  <c:v>157.6</c:v>
                </c:pt>
                <c:pt idx="3">
                  <c:v>158.69999999999999</c:v>
                </c:pt>
                <c:pt idx="4">
                  <c:v>158.1</c:v>
                </c:pt>
                <c:pt idx="5">
                  <c:v>158.4</c:v>
                </c:pt>
                <c:pt idx="6">
                  <c:v>159.69999999999999</c:v>
                </c:pt>
                <c:pt idx="7">
                  <c:v>160.19999999999999</c:v>
                </c:pt>
                <c:pt idx="8">
                  <c:v>161.5</c:v>
                </c:pt>
                <c:pt idx="9">
                  <c:v>161.4</c:v>
                </c:pt>
                <c:pt idx="10">
                  <c:v>161</c:v>
                </c:pt>
                <c:pt idx="11">
                  <c:v>162.69999999999999</c:v>
                </c:pt>
                <c:pt idx="12">
                  <c:v>164.3</c:v>
                </c:pt>
                <c:pt idx="13">
                  <c:v>166.6</c:v>
                </c:pt>
                <c:pt idx="14">
                  <c:v>169.2</c:v>
                </c:pt>
                <c:pt idx="15">
                  <c:v>170.1</c:v>
                </c:pt>
                <c:pt idx="16">
                  <c:v>171.2</c:v>
                </c:pt>
                <c:pt idx="17">
                  <c:v>172.6</c:v>
                </c:pt>
                <c:pt idx="18">
                  <c:v>174</c:v>
                </c:pt>
                <c:pt idx="19">
                  <c:v>176.6</c:v>
                </c:pt>
                <c:pt idx="20">
                  <c:v>178.2</c:v>
                </c:pt>
                <c:pt idx="21">
                  <c:v>178.7</c:v>
                </c:pt>
                <c:pt idx="22">
                  <c:v>180.6</c:v>
                </c:pt>
                <c:pt idx="23">
                  <c:v>181.3</c:v>
                </c:pt>
                <c:pt idx="24">
                  <c:v>182.3</c:v>
                </c:pt>
                <c:pt idx="25">
                  <c:v>184.7</c:v>
                </c:pt>
                <c:pt idx="26">
                  <c:v>185.2</c:v>
                </c:pt>
                <c:pt idx="27">
                  <c:v>186.2</c:v>
                </c:pt>
                <c:pt idx="28">
                  <c:v>187.8</c:v>
                </c:pt>
                <c:pt idx="29">
                  <c:v>188.6</c:v>
                </c:pt>
                <c:pt idx="30">
                  <c:v>189.3</c:v>
                </c:pt>
                <c:pt idx="31">
                  <c:v>189.4</c:v>
                </c:pt>
                <c:pt idx="32">
                  <c:v>189.4</c:v>
                </c:pt>
                <c:pt idx="33">
                  <c:v>190.5</c:v>
                </c:pt>
                <c:pt idx="34">
                  <c:v>192.2</c:v>
                </c:pt>
                <c:pt idx="35">
                  <c:v>193.1</c:v>
                </c:pt>
                <c:pt idx="36">
                  <c:v>194.6</c:v>
                </c:pt>
                <c:pt idx="37">
                  <c:v>194</c:v>
                </c:pt>
                <c:pt idx="38">
                  <c:v>193.8</c:v>
                </c:pt>
                <c:pt idx="39">
                  <c:v>193.1</c:v>
                </c:pt>
                <c:pt idx="40">
                  <c:v>192.5</c:v>
                </c:pt>
                <c:pt idx="41">
                  <c:v>193</c:v>
                </c:pt>
                <c:pt idx="42">
                  <c:v>193.4</c:v>
                </c:pt>
                <c:pt idx="43">
                  <c:v>193.3</c:v>
                </c:pt>
                <c:pt idx="44">
                  <c:v>193.1</c:v>
                </c:pt>
                <c:pt idx="45">
                  <c:v>194</c:v>
                </c:pt>
                <c:pt idx="46">
                  <c:v>194</c:v>
                </c:pt>
                <c:pt idx="47">
                  <c:v>194</c:v>
                </c:pt>
                <c:pt idx="48">
                  <c:v>195.4</c:v>
                </c:pt>
                <c:pt idx="49">
                  <c:v>193.7</c:v>
                </c:pt>
                <c:pt idx="50">
                  <c:v>194.6</c:v>
                </c:pt>
                <c:pt idx="51">
                  <c:v>196.4</c:v>
                </c:pt>
                <c:pt idx="52">
                  <c:v>197.6</c:v>
                </c:pt>
                <c:pt idx="53">
                  <c:v>198.6</c:v>
                </c:pt>
                <c:pt idx="54">
                  <c:v>198.4</c:v>
                </c:pt>
                <c:pt idx="55">
                  <c:v>199.4</c:v>
                </c:pt>
                <c:pt idx="56">
                  <c:v>201.5</c:v>
                </c:pt>
                <c:pt idx="57">
                  <c:v>201</c:v>
                </c:pt>
                <c:pt idx="58">
                  <c:v>201.2</c:v>
                </c:pt>
                <c:pt idx="59">
                  <c:v>199.4</c:v>
                </c:pt>
                <c:pt idx="60">
                  <c:v>197.6</c:v>
                </c:pt>
                <c:pt idx="61">
                  <c:v>197.7</c:v>
                </c:pt>
                <c:pt idx="62">
                  <c:v>194.4</c:v>
                </c:pt>
                <c:pt idx="63">
                  <c:v>194.2</c:v>
                </c:pt>
                <c:pt idx="64">
                  <c:v>193.2</c:v>
                </c:pt>
                <c:pt idx="65">
                  <c:v>193.6</c:v>
                </c:pt>
                <c:pt idx="66">
                  <c:v>191.7</c:v>
                </c:pt>
                <c:pt idx="67">
                  <c:v>190</c:v>
                </c:pt>
                <c:pt idx="68">
                  <c:v>186.7</c:v>
                </c:pt>
                <c:pt idx="69">
                  <c:v>185</c:v>
                </c:pt>
                <c:pt idx="70">
                  <c:v>182.9</c:v>
                </c:pt>
                <c:pt idx="71">
                  <c:v>181.7</c:v>
                </c:pt>
                <c:pt idx="72">
                  <c:v>179.7</c:v>
                </c:pt>
                <c:pt idx="73">
                  <c:v>177.9</c:v>
                </c:pt>
                <c:pt idx="74">
                  <c:v>175.7</c:v>
                </c:pt>
                <c:pt idx="75">
                  <c:v>174.4</c:v>
                </c:pt>
                <c:pt idx="76">
                  <c:v>172.9</c:v>
                </c:pt>
                <c:pt idx="77">
                  <c:v>172</c:v>
                </c:pt>
                <c:pt idx="78">
                  <c:v>172.8</c:v>
                </c:pt>
              </c:numCache>
            </c:numRef>
          </c:val>
          <c:extLst>
            <c:ext xmlns:c16="http://schemas.microsoft.com/office/drawing/2014/chart" uri="{C3380CC4-5D6E-409C-BE32-E72D297353CC}">
              <c16:uniqueId val="{00000010-3EA3-4677-86A9-6D8C51EC7494}"/>
            </c:ext>
          </c:extLst>
        </c:ser>
        <c:ser>
          <c:idx val="1"/>
          <c:order val="1"/>
          <c:tx>
            <c:strRef>
              <c:f>Sheet1!$C$1</c:f>
              <c:strCache>
                <c:ptCount val="1"/>
                <c:pt idx="0">
                  <c:v>Recession</c:v>
                </c:pt>
              </c:strCache>
            </c:strRef>
          </c:tx>
          <c:spPr>
            <a:solidFill>
              <a:srgbClr val="D0DCE2"/>
            </a:solidFill>
            <a:ln w="25879">
              <a:noFill/>
            </a:ln>
          </c:spPr>
          <c:invertIfNegative val="0"/>
          <c:cat>
            <c:numRef>
              <c:f>Sheet1!$A$3:$A$82</c:f>
              <c:numCache>
                <c:formatCode>[$-409]mmm\-yy;@</c:formatCode>
                <c:ptCount val="80"/>
                <c:pt idx="0">
                  <c:v>40237</c:v>
                </c:pt>
                <c:pt idx="1">
                  <c:v>40268</c:v>
                </c:pt>
                <c:pt idx="2">
                  <c:v>40296</c:v>
                </c:pt>
                <c:pt idx="3">
                  <c:v>40329</c:v>
                </c:pt>
                <c:pt idx="4">
                  <c:v>40359</c:v>
                </c:pt>
                <c:pt idx="5">
                  <c:v>40390</c:v>
                </c:pt>
                <c:pt idx="6">
                  <c:v>40421</c:v>
                </c:pt>
                <c:pt idx="7">
                  <c:v>40451</c:v>
                </c:pt>
                <c:pt idx="8">
                  <c:v>40482</c:v>
                </c:pt>
                <c:pt idx="9">
                  <c:v>40512</c:v>
                </c:pt>
                <c:pt idx="10">
                  <c:v>40543</c:v>
                </c:pt>
                <c:pt idx="11">
                  <c:v>40574</c:v>
                </c:pt>
                <c:pt idx="12">
                  <c:v>40602</c:v>
                </c:pt>
                <c:pt idx="13">
                  <c:v>40633</c:v>
                </c:pt>
                <c:pt idx="14">
                  <c:v>40661</c:v>
                </c:pt>
                <c:pt idx="15">
                  <c:v>40694</c:v>
                </c:pt>
                <c:pt idx="16">
                  <c:v>40724</c:v>
                </c:pt>
                <c:pt idx="17">
                  <c:v>40755</c:v>
                </c:pt>
                <c:pt idx="18">
                  <c:v>40786</c:v>
                </c:pt>
                <c:pt idx="19">
                  <c:v>40816</c:v>
                </c:pt>
                <c:pt idx="20">
                  <c:v>40846</c:v>
                </c:pt>
                <c:pt idx="21">
                  <c:v>40877</c:v>
                </c:pt>
                <c:pt idx="22">
                  <c:v>40907</c:v>
                </c:pt>
                <c:pt idx="23">
                  <c:v>40938</c:v>
                </c:pt>
                <c:pt idx="24">
                  <c:v>40968</c:v>
                </c:pt>
                <c:pt idx="25">
                  <c:v>40998</c:v>
                </c:pt>
                <c:pt idx="26">
                  <c:v>41029</c:v>
                </c:pt>
                <c:pt idx="27">
                  <c:v>41059</c:v>
                </c:pt>
                <c:pt idx="28">
                  <c:v>41090</c:v>
                </c:pt>
                <c:pt idx="29">
                  <c:v>41120</c:v>
                </c:pt>
                <c:pt idx="30">
                  <c:v>41151</c:v>
                </c:pt>
                <c:pt idx="31">
                  <c:v>41182</c:v>
                </c:pt>
                <c:pt idx="32">
                  <c:v>41212</c:v>
                </c:pt>
                <c:pt idx="33">
                  <c:v>41243</c:v>
                </c:pt>
                <c:pt idx="34">
                  <c:v>41273</c:v>
                </c:pt>
                <c:pt idx="35">
                  <c:v>41304</c:v>
                </c:pt>
                <c:pt idx="36">
                  <c:v>41333</c:v>
                </c:pt>
                <c:pt idx="37">
                  <c:v>41361</c:v>
                </c:pt>
                <c:pt idx="38">
                  <c:v>41392</c:v>
                </c:pt>
                <c:pt idx="39">
                  <c:v>41422</c:v>
                </c:pt>
                <c:pt idx="40">
                  <c:v>41453</c:v>
                </c:pt>
                <c:pt idx="41">
                  <c:v>41483</c:v>
                </c:pt>
                <c:pt idx="42">
                  <c:v>41514</c:v>
                </c:pt>
                <c:pt idx="43">
                  <c:v>41545</c:v>
                </c:pt>
                <c:pt idx="44">
                  <c:v>41575</c:v>
                </c:pt>
                <c:pt idx="45">
                  <c:v>41606</c:v>
                </c:pt>
                <c:pt idx="46">
                  <c:v>41636</c:v>
                </c:pt>
                <c:pt idx="47">
                  <c:v>41669</c:v>
                </c:pt>
                <c:pt idx="48">
                  <c:v>41698</c:v>
                </c:pt>
                <c:pt idx="49">
                  <c:v>41729</c:v>
                </c:pt>
                <c:pt idx="50">
                  <c:v>41759</c:v>
                </c:pt>
                <c:pt idx="51">
                  <c:v>41790</c:v>
                </c:pt>
                <c:pt idx="52">
                  <c:v>41820</c:v>
                </c:pt>
                <c:pt idx="53">
                  <c:v>41851</c:v>
                </c:pt>
                <c:pt idx="54">
                  <c:v>41882</c:v>
                </c:pt>
                <c:pt idx="55">
                  <c:v>41912</c:v>
                </c:pt>
                <c:pt idx="56">
                  <c:v>41943</c:v>
                </c:pt>
                <c:pt idx="57">
                  <c:v>41973</c:v>
                </c:pt>
                <c:pt idx="58">
                  <c:v>42004</c:v>
                </c:pt>
                <c:pt idx="59">
                  <c:v>42035</c:v>
                </c:pt>
                <c:pt idx="60">
                  <c:v>42063</c:v>
                </c:pt>
                <c:pt idx="61">
                  <c:v>42094</c:v>
                </c:pt>
                <c:pt idx="62">
                  <c:v>42124</c:v>
                </c:pt>
                <c:pt idx="63">
                  <c:v>42155</c:v>
                </c:pt>
                <c:pt idx="64">
                  <c:v>42185</c:v>
                </c:pt>
                <c:pt idx="65">
                  <c:v>42216</c:v>
                </c:pt>
                <c:pt idx="66">
                  <c:v>42247</c:v>
                </c:pt>
                <c:pt idx="67">
                  <c:v>42277</c:v>
                </c:pt>
                <c:pt idx="68">
                  <c:v>42308</c:v>
                </c:pt>
                <c:pt idx="69">
                  <c:v>42338</c:v>
                </c:pt>
                <c:pt idx="70">
                  <c:v>42369</c:v>
                </c:pt>
                <c:pt idx="71">
                  <c:v>42400</c:v>
                </c:pt>
                <c:pt idx="72">
                  <c:v>42428</c:v>
                </c:pt>
                <c:pt idx="73">
                  <c:v>42460</c:v>
                </c:pt>
                <c:pt idx="74">
                  <c:v>42490</c:v>
                </c:pt>
                <c:pt idx="75">
                  <c:v>42521</c:v>
                </c:pt>
                <c:pt idx="76">
                  <c:v>42551</c:v>
                </c:pt>
                <c:pt idx="77">
                  <c:v>42582</c:v>
                </c:pt>
                <c:pt idx="78">
                  <c:v>42613</c:v>
                </c:pt>
              </c:numCache>
            </c:numRef>
          </c:cat>
          <c:val>
            <c:numRef>
              <c:f>Sheet1!$C$3:$C$82</c:f>
              <c:numCache>
                <c:formatCode>General</c:formatCode>
                <c:ptCount val="80"/>
                <c:pt idx="0" formatCode="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numCache>
            </c:numRef>
          </c:val>
          <c:extLst>
            <c:ext xmlns:c16="http://schemas.microsoft.com/office/drawing/2014/chart" uri="{C3380CC4-5D6E-409C-BE32-E72D297353CC}">
              <c16:uniqueId val="{00000011-3EA3-4677-86A9-6D8C51EC7494}"/>
            </c:ext>
          </c:extLst>
        </c:ser>
        <c:dLbls>
          <c:showLegendKey val="0"/>
          <c:showVal val="0"/>
          <c:showCatName val="0"/>
          <c:showSerName val="0"/>
          <c:showPercent val="0"/>
          <c:showBubbleSize val="0"/>
        </c:dLbls>
        <c:gapWidth val="0"/>
        <c:axId val="492037328"/>
        <c:axId val="492036936"/>
      </c:barChart>
      <c:dateAx>
        <c:axId val="492037328"/>
        <c:scaling>
          <c:orientation val="minMax"/>
        </c:scaling>
        <c:delete val="0"/>
        <c:axPos val="b"/>
        <c:numFmt formatCode="[$-409]mmm\-yy;@" sourceLinked="0"/>
        <c:majorTickMark val="out"/>
        <c:minorTickMark val="none"/>
        <c:tickLblPos val="nextTo"/>
        <c:spPr>
          <a:ln w="25879">
            <a:solidFill>
              <a:srgbClr val="000000"/>
            </a:solidFill>
            <a:prstDash val="solid"/>
          </a:ln>
        </c:spPr>
        <c:txPr>
          <a:bodyPr rot="-5400000" vert="horz"/>
          <a:lstStyle/>
          <a:p>
            <a:pPr>
              <a:defRPr sz="1223" b="0" i="0" u="none" strike="noStrike" baseline="0">
                <a:solidFill>
                  <a:srgbClr val="000000"/>
                </a:solidFill>
                <a:latin typeface="Arial"/>
                <a:ea typeface="Arial"/>
                <a:cs typeface="Arial"/>
              </a:defRPr>
            </a:pPr>
            <a:endParaRPr lang="en-US"/>
          </a:p>
        </c:txPr>
        <c:crossAx val="492036936"/>
        <c:crossesAt val="0"/>
        <c:auto val="1"/>
        <c:lblOffset val="100"/>
        <c:baseTimeUnit val="months"/>
        <c:majorUnit val="2"/>
        <c:minorUnit val="1"/>
      </c:dateAx>
      <c:valAx>
        <c:axId val="492036936"/>
        <c:scaling>
          <c:orientation val="minMax"/>
          <c:min val="150"/>
        </c:scaling>
        <c:delete val="0"/>
        <c:axPos val="l"/>
        <c:majorGridlines>
          <c:spPr>
            <a:ln w="3235">
              <a:solidFill>
                <a:schemeClr val="tx1"/>
              </a:solidFill>
              <a:prstDash val="solid"/>
            </a:ln>
          </c:spPr>
        </c:majorGridlines>
        <c:numFmt formatCode="#,##0_);[Red]\(#,##0\)" sourceLinked="0"/>
        <c:majorTickMark val="out"/>
        <c:minorTickMark val="none"/>
        <c:tickLblPos val="nextTo"/>
        <c:spPr>
          <a:ln w="25879">
            <a:solidFill>
              <a:srgbClr val="000000"/>
            </a:solidFill>
            <a:prstDash val="solid"/>
          </a:ln>
        </c:spPr>
        <c:txPr>
          <a:bodyPr rot="0" vert="horz"/>
          <a:lstStyle/>
          <a:p>
            <a:pPr>
              <a:defRPr sz="1426" b="0" i="0" u="none" strike="noStrike" baseline="0">
                <a:solidFill>
                  <a:srgbClr val="000000"/>
                </a:solidFill>
                <a:latin typeface="Arial"/>
                <a:ea typeface="Arial"/>
                <a:cs typeface="Arial"/>
              </a:defRPr>
            </a:pPr>
            <a:endParaRPr lang="en-US"/>
          </a:p>
        </c:txPr>
        <c:crossAx val="492037328"/>
        <c:crosses val="autoZero"/>
        <c:crossBetween val="between"/>
      </c:valAx>
      <c:spPr>
        <a:solidFill>
          <a:srgbClr val="FFFFFF"/>
        </a:solidFill>
        <a:ln w="25879">
          <a:noFill/>
        </a:ln>
      </c:spPr>
    </c:plotArea>
    <c:plotVisOnly val="1"/>
    <c:dispBlanksAs val="gap"/>
    <c:showDLblsOverMax val="0"/>
  </c:chart>
  <c:spPr>
    <a:noFill/>
    <a:ln>
      <a:noFill/>
    </a:ln>
  </c:spPr>
  <c:txPr>
    <a:bodyPr/>
    <a:lstStyle/>
    <a:p>
      <a:pPr>
        <a:defRPr sz="1834" b="0" i="0" u="none" strike="noStrike" baseline="0">
          <a:solidFill>
            <a:srgbClr val="000000"/>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367218199063545E-2"/>
          <c:y val="6.4480419644457179E-2"/>
          <c:w val="0.92263279445727486"/>
          <c:h val="0.85111111111111115"/>
        </c:manualLayout>
      </c:layout>
      <c:barChart>
        <c:barDir val="col"/>
        <c:grouping val="clustered"/>
        <c:varyColors val="0"/>
        <c:ser>
          <c:idx val="1"/>
          <c:order val="1"/>
          <c:tx>
            <c:strRef>
              <c:f>Sheet1!$C$1</c:f>
              <c:strCache>
                <c:ptCount val="1"/>
                <c:pt idx="0">
                  <c:v>Recession</c:v>
                </c:pt>
              </c:strCache>
            </c:strRef>
          </c:tx>
          <c:spPr>
            <a:solidFill>
              <a:srgbClr val="D0DCE2"/>
            </a:solidFill>
            <a:ln w="25584">
              <a:noFill/>
            </a:ln>
          </c:spPr>
          <c:invertIfNegative val="0"/>
          <c:cat>
            <c:numRef>
              <c:f>Sheet1!$A$15:$A$157</c:f>
              <c:numCache>
                <c:formatCode>[$-409]mmm\-yy;@</c:formatCode>
                <c:ptCount val="143"/>
                <c:pt idx="0">
                  <c:v>38046</c:v>
                </c:pt>
                <c:pt idx="1">
                  <c:v>38077</c:v>
                </c:pt>
                <c:pt idx="2">
                  <c:v>38107</c:v>
                </c:pt>
                <c:pt idx="3">
                  <c:v>38138</c:v>
                </c:pt>
                <c:pt idx="4">
                  <c:v>38168</c:v>
                </c:pt>
                <c:pt idx="5">
                  <c:v>38199</c:v>
                </c:pt>
                <c:pt idx="6">
                  <c:v>38230</c:v>
                </c:pt>
                <c:pt idx="7">
                  <c:v>38260</c:v>
                </c:pt>
                <c:pt idx="8">
                  <c:v>38291</c:v>
                </c:pt>
                <c:pt idx="9">
                  <c:v>38321</c:v>
                </c:pt>
                <c:pt idx="10">
                  <c:v>38352</c:v>
                </c:pt>
                <c:pt idx="11">
                  <c:v>38383</c:v>
                </c:pt>
                <c:pt idx="12">
                  <c:v>38412</c:v>
                </c:pt>
                <c:pt idx="13">
                  <c:v>38442</c:v>
                </c:pt>
                <c:pt idx="14">
                  <c:v>38472</c:v>
                </c:pt>
                <c:pt idx="15">
                  <c:v>38503</c:v>
                </c:pt>
                <c:pt idx="16">
                  <c:v>38533</c:v>
                </c:pt>
                <c:pt idx="17">
                  <c:v>38564</c:v>
                </c:pt>
                <c:pt idx="18">
                  <c:v>38595</c:v>
                </c:pt>
                <c:pt idx="19">
                  <c:v>38625</c:v>
                </c:pt>
                <c:pt idx="20">
                  <c:v>38656</c:v>
                </c:pt>
                <c:pt idx="21">
                  <c:v>38686</c:v>
                </c:pt>
                <c:pt idx="22">
                  <c:v>38717</c:v>
                </c:pt>
                <c:pt idx="23">
                  <c:v>38748</c:v>
                </c:pt>
                <c:pt idx="24">
                  <c:v>38777</c:v>
                </c:pt>
                <c:pt idx="25">
                  <c:v>38807</c:v>
                </c:pt>
                <c:pt idx="26">
                  <c:v>38837</c:v>
                </c:pt>
                <c:pt idx="27">
                  <c:v>38868</c:v>
                </c:pt>
                <c:pt idx="28">
                  <c:v>38898</c:v>
                </c:pt>
                <c:pt idx="29">
                  <c:v>38929</c:v>
                </c:pt>
                <c:pt idx="30">
                  <c:v>38960</c:v>
                </c:pt>
                <c:pt idx="31">
                  <c:v>38990</c:v>
                </c:pt>
                <c:pt idx="32">
                  <c:v>39021</c:v>
                </c:pt>
                <c:pt idx="33">
                  <c:v>39051</c:v>
                </c:pt>
                <c:pt idx="34">
                  <c:v>39082</c:v>
                </c:pt>
                <c:pt idx="35">
                  <c:v>39113</c:v>
                </c:pt>
                <c:pt idx="36">
                  <c:v>39142</c:v>
                </c:pt>
                <c:pt idx="37">
                  <c:v>39172</c:v>
                </c:pt>
                <c:pt idx="38">
                  <c:v>39202</c:v>
                </c:pt>
                <c:pt idx="39">
                  <c:v>39233</c:v>
                </c:pt>
                <c:pt idx="40">
                  <c:v>39263</c:v>
                </c:pt>
                <c:pt idx="41">
                  <c:v>39294</c:v>
                </c:pt>
                <c:pt idx="42">
                  <c:v>39325</c:v>
                </c:pt>
                <c:pt idx="43">
                  <c:v>39355</c:v>
                </c:pt>
                <c:pt idx="44">
                  <c:v>39386</c:v>
                </c:pt>
                <c:pt idx="45">
                  <c:v>39416</c:v>
                </c:pt>
                <c:pt idx="46">
                  <c:v>39447</c:v>
                </c:pt>
                <c:pt idx="47">
                  <c:v>39478</c:v>
                </c:pt>
                <c:pt idx="48">
                  <c:v>39507</c:v>
                </c:pt>
                <c:pt idx="49">
                  <c:v>39538</c:v>
                </c:pt>
                <c:pt idx="50">
                  <c:v>39568</c:v>
                </c:pt>
                <c:pt idx="51">
                  <c:v>39599</c:v>
                </c:pt>
                <c:pt idx="52">
                  <c:v>39629</c:v>
                </c:pt>
                <c:pt idx="53">
                  <c:v>39660</c:v>
                </c:pt>
                <c:pt idx="54">
                  <c:v>39691</c:v>
                </c:pt>
                <c:pt idx="55">
                  <c:v>39721</c:v>
                </c:pt>
                <c:pt idx="56">
                  <c:v>39752</c:v>
                </c:pt>
                <c:pt idx="57">
                  <c:v>39782</c:v>
                </c:pt>
                <c:pt idx="58">
                  <c:v>39813</c:v>
                </c:pt>
                <c:pt idx="59">
                  <c:v>39844</c:v>
                </c:pt>
                <c:pt idx="60">
                  <c:v>39872</c:v>
                </c:pt>
                <c:pt idx="61">
                  <c:v>39903</c:v>
                </c:pt>
                <c:pt idx="62">
                  <c:v>39933</c:v>
                </c:pt>
                <c:pt idx="63">
                  <c:v>39964</c:v>
                </c:pt>
                <c:pt idx="64">
                  <c:v>39994</c:v>
                </c:pt>
                <c:pt idx="65">
                  <c:v>40025</c:v>
                </c:pt>
                <c:pt idx="66">
                  <c:v>40056</c:v>
                </c:pt>
                <c:pt idx="67">
                  <c:v>40086</c:v>
                </c:pt>
                <c:pt idx="68">
                  <c:v>40117</c:v>
                </c:pt>
                <c:pt idx="69">
                  <c:v>40147</c:v>
                </c:pt>
                <c:pt idx="70">
                  <c:v>40178</c:v>
                </c:pt>
                <c:pt idx="71">
                  <c:v>40209</c:v>
                </c:pt>
                <c:pt idx="72">
                  <c:v>40237</c:v>
                </c:pt>
                <c:pt idx="73">
                  <c:v>40268</c:v>
                </c:pt>
                <c:pt idx="74">
                  <c:v>40296</c:v>
                </c:pt>
                <c:pt idx="75">
                  <c:v>40329</c:v>
                </c:pt>
                <c:pt idx="76">
                  <c:v>40359</c:v>
                </c:pt>
                <c:pt idx="77">
                  <c:v>40390</c:v>
                </c:pt>
                <c:pt idx="78">
                  <c:v>40421</c:v>
                </c:pt>
                <c:pt idx="79">
                  <c:v>40451</c:v>
                </c:pt>
                <c:pt idx="80">
                  <c:v>40481</c:v>
                </c:pt>
                <c:pt idx="81">
                  <c:v>40512</c:v>
                </c:pt>
                <c:pt idx="82">
                  <c:v>40542</c:v>
                </c:pt>
                <c:pt idx="83">
                  <c:v>40574</c:v>
                </c:pt>
                <c:pt idx="84">
                  <c:v>40602</c:v>
                </c:pt>
                <c:pt idx="85">
                  <c:v>40633</c:v>
                </c:pt>
                <c:pt idx="86">
                  <c:v>40661</c:v>
                </c:pt>
                <c:pt idx="87">
                  <c:v>40694</c:v>
                </c:pt>
                <c:pt idx="88">
                  <c:v>40724</c:v>
                </c:pt>
                <c:pt idx="89">
                  <c:v>40755</c:v>
                </c:pt>
                <c:pt idx="90">
                  <c:v>40786</c:v>
                </c:pt>
                <c:pt idx="91">
                  <c:v>40816</c:v>
                </c:pt>
                <c:pt idx="92">
                  <c:v>40846</c:v>
                </c:pt>
                <c:pt idx="93">
                  <c:v>40877</c:v>
                </c:pt>
                <c:pt idx="94">
                  <c:v>40907</c:v>
                </c:pt>
                <c:pt idx="95">
                  <c:v>40938</c:v>
                </c:pt>
                <c:pt idx="96">
                  <c:v>40968</c:v>
                </c:pt>
                <c:pt idx="97">
                  <c:v>40998</c:v>
                </c:pt>
                <c:pt idx="98">
                  <c:v>41029</c:v>
                </c:pt>
                <c:pt idx="99">
                  <c:v>41059</c:v>
                </c:pt>
                <c:pt idx="100">
                  <c:v>41090</c:v>
                </c:pt>
                <c:pt idx="101">
                  <c:v>41120</c:v>
                </c:pt>
                <c:pt idx="102">
                  <c:v>41151</c:v>
                </c:pt>
                <c:pt idx="103">
                  <c:v>41182</c:v>
                </c:pt>
                <c:pt idx="104">
                  <c:v>41212</c:v>
                </c:pt>
                <c:pt idx="105">
                  <c:v>41243</c:v>
                </c:pt>
                <c:pt idx="106">
                  <c:v>41273</c:v>
                </c:pt>
                <c:pt idx="107">
                  <c:v>41304</c:v>
                </c:pt>
                <c:pt idx="108">
                  <c:v>41333</c:v>
                </c:pt>
                <c:pt idx="109">
                  <c:v>41363</c:v>
                </c:pt>
                <c:pt idx="110">
                  <c:v>41394</c:v>
                </c:pt>
                <c:pt idx="111">
                  <c:v>41424</c:v>
                </c:pt>
                <c:pt idx="112">
                  <c:v>41455</c:v>
                </c:pt>
                <c:pt idx="113">
                  <c:v>41485</c:v>
                </c:pt>
                <c:pt idx="114">
                  <c:v>41516</c:v>
                </c:pt>
                <c:pt idx="115">
                  <c:v>41547</c:v>
                </c:pt>
                <c:pt idx="116">
                  <c:v>41577</c:v>
                </c:pt>
                <c:pt idx="117">
                  <c:v>41608</c:v>
                </c:pt>
                <c:pt idx="118">
                  <c:v>41639</c:v>
                </c:pt>
                <c:pt idx="119">
                  <c:v>41670</c:v>
                </c:pt>
                <c:pt idx="120">
                  <c:v>41698</c:v>
                </c:pt>
                <c:pt idx="121">
                  <c:v>41729</c:v>
                </c:pt>
                <c:pt idx="122">
                  <c:v>41759</c:v>
                </c:pt>
                <c:pt idx="123">
                  <c:v>41790</c:v>
                </c:pt>
                <c:pt idx="124">
                  <c:v>41820</c:v>
                </c:pt>
                <c:pt idx="125">
                  <c:v>41851</c:v>
                </c:pt>
                <c:pt idx="126">
                  <c:v>41882</c:v>
                </c:pt>
                <c:pt idx="127">
                  <c:v>41912</c:v>
                </c:pt>
                <c:pt idx="128">
                  <c:v>41943</c:v>
                </c:pt>
                <c:pt idx="129">
                  <c:v>41973</c:v>
                </c:pt>
                <c:pt idx="130">
                  <c:v>42004</c:v>
                </c:pt>
                <c:pt idx="131">
                  <c:v>42035</c:v>
                </c:pt>
                <c:pt idx="132">
                  <c:v>42063</c:v>
                </c:pt>
                <c:pt idx="133">
                  <c:v>42094</c:v>
                </c:pt>
                <c:pt idx="134">
                  <c:v>42124</c:v>
                </c:pt>
                <c:pt idx="135">
                  <c:v>42155</c:v>
                </c:pt>
                <c:pt idx="136">
                  <c:v>42185</c:v>
                </c:pt>
                <c:pt idx="137">
                  <c:v>42216</c:v>
                </c:pt>
                <c:pt idx="138">
                  <c:v>42247</c:v>
                </c:pt>
                <c:pt idx="139">
                  <c:v>42277</c:v>
                </c:pt>
                <c:pt idx="140">
                  <c:v>42308</c:v>
                </c:pt>
                <c:pt idx="141">
                  <c:v>42338</c:v>
                </c:pt>
                <c:pt idx="142">
                  <c:v>42369</c:v>
                </c:pt>
              </c:numCache>
            </c:numRef>
          </c:cat>
          <c:val>
            <c:numRef>
              <c:f>Sheet1!$C$15:$C$157</c:f>
              <c:numCache>
                <c:formatCode>0</c:formatCode>
                <c:ptCount val="14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0</c:v>
                </c:pt>
                <c:pt idx="66">
                  <c:v>0</c:v>
                </c:pt>
                <c:pt idx="67">
                  <c:v>0</c:v>
                </c:pt>
                <c:pt idx="68">
                  <c:v>0</c:v>
                </c:pt>
                <c:pt idx="69">
                  <c:v>0</c:v>
                </c:pt>
                <c:pt idx="70">
                  <c:v>0</c:v>
                </c:pt>
                <c:pt idx="71">
                  <c:v>0</c:v>
                </c:pt>
                <c:pt idx="72">
                  <c:v>0</c:v>
                </c:pt>
                <c:pt idx="73" formatCode="General">
                  <c:v>0</c:v>
                </c:pt>
                <c:pt idx="74" formatCode="General">
                  <c:v>0</c:v>
                </c:pt>
                <c:pt idx="75" formatCode="General">
                  <c:v>0</c:v>
                </c:pt>
                <c:pt idx="76" formatCode="General">
                  <c:v>0</c:v>
                </c:pt>
                <c:pt idx="77" formatCode="General">
                  <c:v>0</c:v>
                </c:pt>
                <c:pt idx="78" formatCode="General">
                  <c:v>0</c:v>
                </c:pt>
                <c:pt idx="79" formatCode="General">
                  <c:v>0</c:v>
                </c:pt>
                <c:pt idx="80" formatCode="General">
                  <c:v>0</c:v>
                </c:pt>
                <c:pt idx="81" formatCode="General">
                  <c:v>0</c:v>
                </c:pt>
                <c:pt idx="82" formatCode="General">
                  <c:v>0</c:v>
                </c:pt>
                <c:pt idx="83" formatCode="General">
                  <c:v>0</c:v>
                </c:pt>
                <c:pt idx="84" formatCode="General">
                  <c:v>0</c:v>
                </c:pt>
                <c:pt idx="85" formatCode="General">
                  <c:v>0</c:v>
                </c:pt>
                <c:pt idx="86" formatCode="General">
                  <c:v>0</c:v>
                </c:pt>
                <c:pt idx="87" formatCode="General">
                  <c:v>0</c:v>
                </c:pt>
                <c:pt idx="88" formatCode="General">
                  <c:v>0</c:v>
                </c:pt>
                <c:pt idx="89" formatCode="General">
                  <c:v>0</c:v>
                </c:pt>
                <c:pt idx="90" formatCode="General">
                  <c:v>0</c:v>
                </c:pt>
                <c:pt idx="91" formatCode="General">
                  <c:v>0</c:v>
                </c:pt>
                <c:pt idx="92" formatCode="General">
                  <c:v>0</c:v>
                </c:pt>
                <c:pt idx="93" formatCode="General">
                  <c:v>0</c:v>
                </c:pt>
                <c:pt idx="94" formatCode="General">
                  <c:v>0</c:v>
                </c:pt>
                <c:pt idx="95" formatCode="General">
                  <c:v>0</c:v>
                </c:pt>
                <c:pt idx="96" formatCode="General">
                  <c:v>0</c:v>
                </c:pt>
                <c:pt idx="97" formatCode="General">
                  <c:v>0</c:v>
                </c:pt>
                <c:pt idx="98" formatCode="General">
                  <c:v>0</c:v>
                </c:pt>
                <c:pt idx="99" formatCode="General">
                  <c:v>0</c:v>
                </c:pt>
                <c:pt idx="100" formatCode="General">
                  <c:v>0</c:v>
                </c:pt>
                <c:pt idx="101" formatCode="General">
                  <c:v>0</c:v>
                </c:pt>
                <c:pt idx="102" formatCode="General">
                  <c:v>0</c:v>
                </c:pt>
                <c:pt idx="103" formatCode="General">
                  <c:v>0</c:v>
                </c:pt>
                <c:pt idx="104" formatCode="General">
                  <c:v>0</c:v>
                </c:pt>
                <c:pt idx="105" formatCode="General">
                  <c:v>0</c:v>
                </c:pt>
                <c:pt idx="106" formatCode="General">
                  <c:v>0</c:v>
                </c:pt>
                <c:pt idx="107" formatCode="General">
                  <c:v>0</c:v>
                </c:pt>
                <c:pt idx="108" formatCode="General">
                  <c:v>0</c:v>
                </c:pt>
                <c:pt idx="109" formatCode="General">
                  <c:v>0</c:v>
                </c:pt>
                <c:pt idx="110" formatCode="General">
                  <c:v>0</c:v>
                </c:pt>
                <c:pt idx="111" formatCode="General">
                  <c:v>0</c:v>
                </c:pt>
                <c:pt idx="112" formatCode="General">
                  <c:v>0</c:v>
                </c:pt>
                <c:pt idx="113" formatCode="General">
                  <c:v>0</c:v>
                </c:pt>
                <c:pt idx="114" formatCode="General">
                  <c:v>0</c:v>
                </c:pt>
                <c:pt idx="115" formatCode="General">
                  <c:v>0</c:v>
                </c:pt>
                <c:pt idx="116" formatCode="General">
                  <c:v>0</c:v>
                </c:pt>
                <c:pt idx="117" formatCode="General">
                  <c:v>0</c:v>
                </c:pt>
                <c:pt idx="118" formatCode="General">
                  <c:v>0</c:v>
                </c:pt>
                <c:pt idx="119" formatCode="General">
                  <c:v>0</c:v>
                </c:pt>
                <c:pt idx="120" formatCode="General">
                  <c:v>0</c:v>
                </c:pt>
                <c:pt idx="121" formatCode="General">
                  <c:v>0</c:v>
                </c:pt>
                <c:pt idx="122" formatCode="General">
                  <c:v>0</c:v>
                </c:pt>
                <c:pt idx="123" formatCode="General">
                  <c:v>0</c:v>
                </c:pt>
                <c:pt idx="124" formatCode="General">
                  <c:v>0</c:v>
                </c:pt>
                <c:pt idx="125" formatCode="General">
                  <c:v>0</c:v>
                </c:pt>
                <c:pt idx="126" formatCode="General">
                  <c:v>0</c:v>
                </c:pt>
                <c:pt idx="127" formatCode="General">
                  <c:v>0</c:v>
                </c:pt>
                <c:pt idx="128" formatCode="General">
                  <c:v>0</c:v>
                </c:pt>
                <c:pt idx="129" formatCode="General">
                  <c:v>0</c:v>
                </c:pt>
                <c:pt idx="130" formatCode="General">
                  <c:v>0</c:v>
                </c:pt>
                <c:pt idx="131" formatCode="General">
                  <c:v>0</c:v>
                </c:pt>
                <c:pt idx="132" formatCode="General">
                  <c:v>0</c:v>
                </c:pt>
                <c:pt idx="133" formatCode="General">
                  <c:v>0</c:v>
                </c:pt>
                <c:pt idx="134" formatCode="General">
                  <c:v>0</c:v>
                </c:pt>
                <c:pt idx="135" formatCode="General">
                  <c:v>0</c:v>
                </c:pt>
                <c:pt idx="136" formatCode="General">
                  <c:v>0</c:v>
                </c:pt>
                <c:pt idx="137" formatCode="General">
                  <c:v>0</c:v>
                </c:pt>
                <c:pt idx="138" formatCode="General">
                  <c:v>0</c:v>
                </c:pt>
                <c:pt idx="139" formatCode="General">
                  <c:v>0</c:v>
                </c:pt>
                <c:pt idx="140" formatCode="General">
                  <c:v>0</c:v>
                </c:pt>
                <c:pt idx="141" formatCode="General">
                  <c:v>0</c:v>
                </c:pt>
                <c:pt idx="142" formatCode="General">
                  <c:v>0</c:v>
                </c:pt>
              </c:numCache>
            </c:numRef>
          </c:val>
          <c:extLst>
            <c:ext xmlns:c16="http://schemas.microsoft.com/office/drawing/2014/chart" uri="{C3380CC4-5D6E-409C-BE32-E72D297353CC}">
              <c16:uniqueId val="{00000000-0E31-41EF-9D80-F03162E8CA17}"/>
            </c:ext>
          </c:extLst>
        </c:ser>
        <c:dLbls>
          <c:showLegendKey val="0"/>
          <c:showVal val="0"/>
          <c:showCatName val="0"/>
          <c:showSerName val="0"/>
          <c:showPercent val="0"/>
          <c:showBubbleSize val="0"/>
        </c:dLbls>
        <c:gapWidth val="0"/>
        <c:axId val="163749144"/>
        <c:axId val="162433792"/>
      </c:barChart>
      <c:lineChart>
        <c:grouping val="standard"/>
        <c:varyColors val="0"/>
        <c:ser>
          <c:idx val="0"/>
          <c:order val="0"/>
          <c:tx>
            <c:strRef>
              <c:f>Sheet1!$B$1</c:f>
              <c:strCache>
                <c:ptCount val="1"/>
                <c:pt idx="0">
                  <c:v>Employment</c:v>
                </c:pt>
              </c:strCache>
            </c:strRef>
          </c:tx>
          <c:spPr>
            <a:ln w="38376">
              <a:solidFill>
                <a:schemeClr val="accent1"/>
              </a:solidFill>
              <a:prstDash val="solid"/>
            </a:ln>
          </c:spPr>
          <c:marker>
            <c:symbol val="none"/>
          </c:marker>
          <c:cat>
            <c:numRef>
              <c:f>Sheet1!$A$15:$A$157</c:f>
              <c:numCache>
                <c:formatCode>[$-409]mmm\-yy;@</c:formatCode>
                <c:ptCount val="143"/>
                <c:pt idx="0">
                  <c:v>38046</c:v>
                </c:pt>
                <c:pt idx="1">
                  <c:v>38077</c:v>
                </c:pt>
                <c:pt idx="2">
                  <c:v>38107</c:v>
                </c:pt>
                <c:pt idx="3">
                  <c:v>38138</c:v>
                </c:pt>
                <c:pt idx="4">
                  <c:v>38168</c:v>
                </c:pt>
                <c:pt idx="5">
                  <c:v>38199</c:v>
                </c:pt>
                <c:pt idx="6">
                  <c:v>38230</c:v>
                </c:pt>
                <c:pt idx="7">
                  <c:v>38260</c:v>
                </c:pt>
                <c:pt idx="8">
                  <c:v>38291</c:v>
                </c:pt>
                <c:pt idx="9">
                  <c:v>38321</c:v>
                </c:pt>
                <c:pt idx="10">
                  <c:v>38352</c:v>
                </c:pt>
                <c:pt idx="11">
                  <c:v>38383</c:v>
                </c:pt>
                <c:pt idx="12">
                  <c:v>38412</c:v>
                </c:pt>
                <c:pt idx="13">
                  <c:v>38442</c:v>
                </c:pt>
                <c:pt idx="14">
                  <c:v>38472</c:v>
                </c:pt>
                <c:pt idx="15">
                  <c:v>38503</c:v>
                </c:pt>
                <c:pt idx="16">
                  <c:v>38533</c:v>
                </c:pt>
                <c:pt idx="17">
                  <c:v>38564</c:v>
                </c:pt>
                <c:pt idx="18">
                  <c:v>38595</c:v>
                </c:pt>
                <c:pt idx="19">
                  <c:v>38625</c:v>
                </c:pt>
                <c:pt idx="20">
                  <c:v>38656</c:v>
                </c:pt>
                <c:pt idx="21">
                  <c:v>38686</c:v>
                </c:pt>
                <c:pt idx="22">
                  <c:v>38717</c:v>
                </c:pt>
                <c:pt idx="23">
                  <c:v>38748</c:v>
                </c:pt>
                <c:pt idx="24">
                  <c:v>38777</c:v>
                </c:pt>
                <c:pt idx="25">
                  <c:v>38807</c:v>
                </c:pt>
                <c:pt idx="26">
                  <c:v>38837</c:v>
                </c:pt>
                <c:pt idx="27">
                  <c:v>38868</c:v>
                </c:pt>
                <c:pt idx="28">
                  <c:v>38898</c:v>
                </c:pt>
                <c:pt idx="29">
                  <c:v>38929</c:v>
                </c:pt>
                <c:pt idx="30">
                  <c:v>38960</c:v>
                </c:pt>
                <c:pt idx="31">
                  <c:v>38990</c:v>
                </c:pt>
                <c:pt idx="32">
                  <c:v>39021</c:v>
                </c:pt>
                <c:pt idx="33">
                  <c:v>39051</c:v>
                </c:pt>
                <c:pt idx="34">
                  <c:v>39082</c:v>
                </c:pt>
                <c:pt idx="35">
                  <c:v>39113</c:v>
                </c:pt>
                <c:pt idx="36">
                  <c:v>39142</c:v>
                </c:pt>
                <c:pt idx="37">
                  <c:v>39172</c:v>
                </c:pt>
                <c:pt idx="38">
                  <c:v>39202</c:v>
                </c:pt>
                <c:pt idx="39">
                  <c:v>39233</c:v>
                </c:pt>
                <c:pt idx="40">
                  <c:v>39263</c:v>
                </c:pt>
                <c:pt idx="41">
                  <c:v>39294</c:v>
                </c:pt>
                <c:pt idx="42">
                  <c:v>39325</c:v>
                </c:pt>
                <c:pt idx="43">
                  <c:v>39355</c:v>
                </c:pt>
                <c:pt idx="44">
                  <c:v>39386</c:v>
                </c:pt>
                <c:pt idx="45">
                  <c:v>39416</c:v>
                </c:pt>
                <c:pt idx="46">
                  <c:v>39447</c:v>
                </c:pt>
                <c:pt idx="47">
                  <c:v>39478</c:v>
                </c:pt>
                <c:pt idx="48">
                  <c:v>39507</c:v>
                </c:pt>
                <c:pt idx="49">
                  <c:v>39538</c:v>
                </c:pt>
                <c:pt idx="50">
                  <c:v>39568</c:v>
                </c:pt>
                <c:pt idx="51">
                  <c:v>39599</c:v>
                </c:pt>
                <c:pt idx="52">
                  <c:v>39629</c:v>
                </c:pt>
                <c:pt idx="53">
                  <c:v>39660</c:v>
                </c:pt>
                <c:pt idx="54">
                  <c:v>39691</c:v>
                </c:pt>
                <c:pt idx="55">
                  <c:v>39721</c:v>
                </c:pt>
                <c:pt idx="56">
                  <c:v>39752</c:v>
                </c:pt>
                <c:pt idx="57">
                  <c:v>39782</c:v>
                </c:pt>
                <c:pt idx="58">
                  <c:v>39813</c:v>
                </c:pt>
                <c:pt idx="59">
                  <c:v>39844</c:v>
                </c:pt>
                <c:pt idx="60">
                  <c:v>39872</c:v>
                </c:pt>
                <c:pt idx="61">
                  <c:v>39903</c:v>
                </c:pt>
                <c:pt idx="62">
                  <c:v>39933</c:v>
                </c:pt>
                <c:pt idx="63">
                  <c:v>39964</c:v>
                </c:pt>
                <c:pt idx="64">
                  <c:v>39994</c:v>
                </c:pt>
                <c:pt idx="65">
                  <c:v>40025</c:v>
                </c:pt>
                <c:pt idx="66">
                  <c:v>40056</c:v>
                </c:pt>
                <c:pt idx="67">
                  <c:v>40086</c:v>
                </c:pt>
                <c:pt idx="68">
                  <c:v>40117</c:v>
                </c:pt>
                <c:pt idx="69">
                  <c:v>40147</c:v>
                </c:pt>
                <c:pt idx="70">
                  <c:v>40178</c:v>
                </c:pt>
                <c:pt idx="71">
                  <c:v>40209</c:v>
                </c:pt>
                <c:pt idx="72">
                  <c:v>40237</c:v>
                </c:pt>
                <c:pt idx="73">
                  <c:v>40268</c:v>
                </c:pt>
                <c:pt idx="74">
                  <c:v>40296</c:v>
                </c:pt>
                <c:pt idx="75">
                  <c:v>40329</c:v>
                </c:pt>
                <c:pt idx="76">
                  <c:v>40359</c:v>
                </c:pt>
                <c:pt idx="77">
                  <c:v>40390</c:v>
                </c:pt>
                <c:pt idx="78">
                  <c:v>40421</c:v>
                </c:pt>
                <c:pt idx="79">
                  <c:v>40451</c:v>
                </c:pt>
                <c:pt idx="80">
                  <c:v>40481</c:v>
                </c:pt>
                <c:pt idx="81">
                  <c:v>40512</c:v>
                </c:pt>
                <c:pt idx="82">
                  <c:v>40542</c:v>
                </c:pt>
                <c:pt idx="83">
                  <c:v>40574</c:v>
                </c:pt>
                <c:pt idx="84">
                  <c:v>40602</c:v>
                </c:pt>
                <c:pt idx="85">
                  <c:v>40633</c:v>
                </c:pt>
                <c:pt idx="86">
                  <c:v>40661</c:v>
                </c:pt>
                <c:pt idx="87">
                  <c:v>40694</c:v>
                </c:pt>
                <c:pt idx="88">
                  <c:v>40724</c:v>
                </c:pt>
                <c:pt idx="89">
                  <c:v>40755</c:v>
                </c:pt>
                <c:pt idx="90">
                  <c:v>40786</c:v>
                </c:pt>
                <c:pt idx="91">
                  <c:v>40816</c:v>
                </c:pt>
                <c:pt idx="92">
                  <c:v>40846</c:v>
                </c:pt>
                <c:pt idx="93">
                  <c:v>40877</c:v>
                </c:pt>
                <c:pt idx="94">
                  <c:v>40907</c:v>
                </c:pt>
                <c:pt idx="95">
                  <c:v>40938</c:v>
                </c:pt>
                <c:pt idx="96">
                  <c:v>40968</c:v>
                </c:pt>
                <c:pt idx="97">
                  <c:v>40998</c:v>
                </c:pt>
                <c:pt idx="98">
                  <c:v>41029</c:v>
                </c:pt>
                <c:pt idx="99">
                  <c:v>41059</c:v>
                </c:pt>
                <c:pt idx="100">
                  <c:v>41090</c:v>
                </c:pt>
                <c:pt idx="101">
                  <c:v>41120</c:v>
                </c:pt>
                <c:pt idx="102">
                  <c:v>41151</c:v>
                </c:pt>
                <c:pt idx="103">
                  <c:v>41182</c:v>
                </c:pt>
                <c:pt idx="104">
                  <c:v>41212</c:v>
                </c:pt>
                <c:pt idx="105">
                  <c:v>41243</c:v>
                </c:pt>
                <c:pt idx="106">
                  <c:v>41273</c:v>
                </c:pt>
                <c:pt idx="107">
                  <c:v>41304</c:v>
                </c:pt>
                <c:pt idx="108">
                  <c:v>41333</c:v>
                </c:pt>
                <c:pt idx="109">
                  <c:v>41363</c:v>
                </c:pt>
                <c:pt idx="110">
                  <c:v>41394</c:v>
                </c:pt>
                <c:pt idx="111">
                  <c:v>41424</c:v>
                </c:pt>
                <c:pt idx="112">
                  <c:v>41455</c:v>
                </c:pt>
                <c:pt idx="113">
                  <c:v>41485</c:v>
                </c:pt>
                <c:pt idx="114">
                  <c:v>41516</c:v>
                </c:pt>
                <c:pt idx="115">
                  <c:v>41547</c:v>
                </c:pt>
                <c:pt idx="116">
                  <c:v>41577</c:v>
                </c:pt>
                <c:pt idx="117">
                  <c:v>41608</c:v>
                </c:pt>
                <c:pt idx="118">
                  <c:v>41639</c:v>
                </c:pt>
                <c:pt idx="119">
                  <c:v>41670</c:v>
                </c:pt>
                <c:pt idx="120">
                  <c:v>41698</c:v>
                </c:pt>
                <c:pt idx="121">
                  <c:v>41729</c:v>
                </c:pt>
                <c:pt idx="122">
                  <c:v>41759</c:v>
                </c:pt>
                <c:pt idx="123">
                  <c:v>41790</c:v>
                </c:pt>
                <c:pt idx="124">
                  <c:v>41820</c:v>
                </c:pt>
                <c:pt idx="125">
                  <c:v>41851</c:v>
                </c:pt>
                <c:pt idx="126">
                  <c:v>41882</c:v>
                </c:pt>
                <c:pt idx="127">
                  <c:v>41912</c:v>
                </c:pt>
                <c:pt idx="128">
                  <c:v>41943</c:v>
                </c:pt>
                <c:pt idx="129">
                  <c:v>41973</c:v>
                </c:pt>
                <c:pt idx="130">
                  <c:v>42004</c:v>
                </c:pt>
                <c:pt idx="131">
                  <c:v>42035</c:v>
                </c:pt>
                <c:pt idx="132">
                  <c:v>42063</c:v>
                </c:pt>
                <c:pt idx="133">
                  <c:v>42094</c:v>
                </c:pt>
                <c:pt idx="134">
                  <c:v>42124</c:v>
                </c:pt>
                <c:pt idx="135">
                  <c:v>42155</c:v>
                </c:pt>
                <c:pt idx="136">
                  <c:v>42185</c:v>
                </c:pt>
                <c:pt idx="137">
                  <c:v>42216</c:v>
                </c:pt>
                <c:pt idx="138">
                  <c:v>42247</c:v>
                </c:pt>
                <c:pt idx="139">
                  <c:v>42277</c:v>
                </c:pt>
                <c:pt idx="140">
                  <c:v>42308</c:v>
                </c:pt>
                <c:pt idx="141">
                  <c:v>42338</c:v>
                </c:pt>
                <c:pt idx="142">
                  <c:v>42369</c:v>
                </c:pt>
              </c:numCache>
            </c:numRef>
          </c:cat>
          <c:val>
            <c:numRef>
              <c:f>Sheet1!$B$15:$B$157</c:f>
              <c:numCache>
                <c:formatCode>General</c:formatCode>
                <c:ptCount val="143"/>
                <c:pt idx="0">
                  <c:v>14279</c:v>
                </c:pt>
                <c:pt idx="1">
                  <c:v>14287</c:v>
                </c:pt>
                <c:pt idx="2">
                  <c:v>14315</c:v>
                </c:pt>
                <c:pt idx="3">
                  <c:v>14342</c:v>
                </c:pt>
                <c:pt idx="4">
                  <c:v>14332</c:v>
                </c:pt>
                <c:pt idx="5">
                  <c:v>14330</c:v>
                </c:pt>
                <c:pt idx="6">
                  <c:v>14345</c:v>
                </c:pt>
                <c:pt idx="7">
                  <c:v>14331</c:v>
                </c:pt>
                <c:pt idx="8">
                  <c:v>14332</c:v>
                </c:pt>
                <c:pt idx="9">
                  <c:v>14307</c:v>
                </c:pt>
                <c:pt idx="10">
                  <c:v>14287</c:v>
                </c:pt>
                <c:pt idx="11">
                  <c:v>14257</c:v>
                </c:pt>
                <c:pt idx="12">
                  <c:v>14273</c:v>
                </c:pt>
                <c:pt idx="13">
                  <c:v>14269</c:v>
                </c:pt>
                <c:pt idx="14">
                  <c:v>14250</c:v>
                </c:pt>
                <c:pt idx="15">
                  <c:v>14256</c:v>
                </c:pt>
                <c:pt idx="16">
                  <c:v>14227</c:v>
                </c:pt>
                <c:pt idx="17">
                  <c:v>14226</c:v>
                </c:pt>
                <c:pt idx="18">
                  <c:v>14203</c:v>
                </c:pt>
                <c:pt idx="19">
                  <c:v>14175</c:v>
                </c:pt>
                <c:pt idx="20">
                  <c:v>14192</c:v>
                </c:pt>
                <c:pt idx="21">
                  <c:v>14187</c:v>
                </c:pt>
                <c:pt idx="22">
                  <c:v>14193</c:v>
                </c:pt>
                <c:pt idx="23">
                  <c:v>14210</c:v>
                </c:pt>
                <c:pt idx="24">
                  <c:v>14209</c:v>
                </c:pt>
                <c:pt idx="25">
                  <c:v>14214</c:v>
                </c:pt>
                <c:pt idx="26">
                  <c:v>14226</c:v>
                </c:pt>
                <c:pt idx="27">
                  <c:v>14203</c:v>
                </c:pt>
                <c:pt idx="28">
                  <c:v>14213</c:v>
                </c:pt>
                <c:pt idx="29">
                  <c:v>14188</c:v>
                </c:pt>
                <c:pt idx="30">
                  <c:v>14159</c:v>
                </c:pt>
                <c:pt idx="31">
                  <c:v>14125</c:v>
                </c:pt>
                <c:pt idx="32">
                  <c:v>14075</c:v>
                </c:pt>
                <c:pt idx="33">
                  <c:v>14041</c:v>
                </c:pt>
                <c:pt idx="34">
                  <c:v>14015</c:v>
                </c:pt>
                <c:pt idx="35">
                  <c:v>14008</c:v>
                </c:pt>
                <c:pt idx="36">
                  <c:v>13997</c:v>
                </c:pt>
                <c:pt idx="37">
                  <c:v>13970</c:v>
                </c:pt>
                <c:pt idx="38">
                  <c:v>13945</c:v>
                </c:pt>
                <c:pt idx="39">
                  <c:v>13929</c:v>
                </c:pt>
                <c:pt idx="40">
                  <c:v>13911</c:v>
                </c:pt>
                <c:pt idx="41">
                  <c:v>13889</c:v>
                </c:pt>
                <c:pt idx="42">
                  <c:v>13828</c:v>
                </c:pt>
                <c:pt idx="43">
                  <c:v>13790</c:v>
                </c:pt>
                <c:pt idx="44">
                  <c:v>13764</c:v>
                </c:pt>
                <c:pt idx="45">
                  <c:v>13757</c:v>
                </c:pt>
                <c:pt idx="46">
                  <c:v>13746</c:v>
                </c:pt>
                <c:pt idx="47">
                  <c:v>13725</c:v>
                </c:pt>
                <c:pt idx="48">
                  <c:v>13696</c:v>
                </c:pt>
                <c:pt idx="49">
                  <c:v>13659</c:v>
                </c:pt>
                <c:pt idx="50">
                  <c:v>13599</c:v>
                </c:pt>
                <c:pt idx="51">
                  <c:v>13564</c:v>
                </c:pt>
                <c:pt idx="52">
                  <c:v>13504</c:v>
                </c:pt>
                <c:pt idx="53">
                  <c:v>13430</c:v>
                </c:pt>
                <c:pt idx="54">
                  <c:v>13358</c:v>
                </c:pt>
                <c:pt idx="55">
                  <c:v>13275</c:v>
                </c:pt>
                <c:pt idx="56">
                  <c:v>13147</c:v>
                </c:pt>
                <c:pt idx="57">
                  <c:v>13034</c:v>
                </c:pt>
                <c:pt idx="58">
                  <c:v>12850</c:v>
                </c:pt>
                <c:pt idx="59">
                  <c:v>12561</c:v>
                </c:pt>
                <c:pt idx="60">
                  <c:v>12380</c:v>
                </c:pt>
                <c:pt idx="61">
                  <c:v>12208</c:v>
                </c:pt>
                <c:pt idx="62">
                  <c:v>12030</c:v>
                </c:pt>
                <c:pt idx="63">
                  <c:v>11862</c:v>
                </c:pt>
                <c:pt idx="64">
                  <c:v>11726</c:v>
                </c:pt>
                <c:pt idx="65">
                  <c:v>11668</c:v>
                </c:pt>
                <c:pt idx="66">
                  <c:v>11626</c:v>
                </c:pt>
                <c:pt idx="67">
                  <c:v>11591</c:v>
                </c:pt>
                <c:pt idx="68">
                  <c:v>11538</c:v>
                </c:pt>
                <c:pt idx="69">
                  <c:v>11509</c:v>
                </c:pt>
                <c:pt idx="70">
                  <c:v>11475</c:v>
                </c:pt>
                <c:pt idx="71">
                  <c:v>11460</c:v>
                </c:pt>
                <c:pt idx="72">
                  <c:v>11453</c:v>
                </c:pt>
                <c:pt idx="73">
                  <c:v>11453</c:v>
                </c:pt>
                <c:pt idx="74">
                  <c:v>11489</c:v>
                </c:pt>
                <c:pt idx="75">
                  <c:v>11525</c:v>
                </c:pt>
                <c:pt idx="76">
                  <c:v>11545</c:v>
                </c:pt>
                <c:pt idx="77">
                  <c:v>11561</c:v>
                </c:pt>
                <c:pt idx="78">
                  <c:v>11553</c:v>
                </c:pt>
                <c:pt idx="79">
                  <c:v>11563</c:v>
                </c:pt>
                <c:pt idx="80">
                  <c:v>11562</c:v>
                </c:pt>
                <c:pt idx="81">
                  <c:v>11585</c:v>
                </c:pt>
                <c:pt idx="82">
                  <c:v>11595</c:v>
                </c:pt>
                <c:pt idx="83">
                  <c:v>11618</c:v>
                </c:pt>
                <c:pt idx="84">
                  <c:v>11653</c:v>
                </c:pt>
                <c:pt idx="85">
                  <c:v>11670</c:v>
                </c:pt>
                <c:pt idx="86">
                  <c:v>11700</c:v>
                </c:pt>
                <c:pt idx="87">
                  <c:v>11712</c:v>
                </c:pt>
                <c:pt idx="88">
                  <c:v>11724</c:v>
                </c:pt>
                <c:pt idx="89">
                  <c:v>11742</c:v>
                </c:pt>
                <c:pt idx="90">
                  <c:v>11766</c:v>
                </c:pt>
                <c:pt idx="91">
                  <c:v>11771</c:v>
                </c:pt>
                <c:pt idx="92">
                  <c:v>11776</c:v>
                </c:pt>
                <c:pt idx="93">
                  <c:v>11774</c:v>
                </c:pt>
                <c:pt idx="94">
                  <c:v>11799</c:v>
                </c:pt>
                <c:pt idx="95">
                  <c:v>11834</c:v>
                </c:pt>
                <c:pt idx="96">
                  <c:v>11857</c:v>
                </c:pt>
                <c:pt idx="97">
                  <c:v>11899</c:v>
                </c:pt>
                <c:pt idx="98">
                  <c:v>11916</c:v>
                </c:pt>
                <c:pt idx="99">
                  <c:v>11930</c:v>
                </c:pt>
                <c:pt idx="100">
                  <c:v>11941</c:v>
                </c:pt>
                <c:pt idx="101">
                  <c:v>11965</c:v>
                </c:pt>
                <c:pt idx="102">
                  <c:v>11961</c:v>
                </c:pt>
                <c:pt idx="103">
                  <c:v>11948</c:v>
                </c:pt>
                <c:pt idx="104">
                  <c:v>11951</c:v>
                </c:pt>
                <c:pt idx="105">
                  <c:v>11947</c:v>
                </c:pt>
                <c:pt idx="106">
                  <c:v>11961</c:v>
                </c:pt>
                <c:pt idx="107">
                  <c:v>11980</c:v>
                </c:pt>
                <c:pt idx="108">
                  <c:v>12002</c:v>
                </c:pt>
                <c:pt idx="109">
                  <c:v>12006</c:v>
                </c:pt>
                <c:pt idx="110">
                  <c:v>12006</c:v>
                </c:pt>
                <c:pt idx="111">
                  <c:v>12007</c:v>
                </c:pt>
                <c:pt idx="112">
                  <c:v>12005</c:v>
                </c:pt>
                <c:pt idx="113">
                  <c:v>11983</c:v>
                </c:pt>
                <c:pt idx="114">
                  <c:v>12011</c:v>
                </c:pt>
                <c:pt idx="115">
                  <c:v>12022</c:v>
                </c:pt>
                <c:pt idx="116">
                  <c:v>12040</c:v>
                </c:pt>
                <c:pt idx="117">
                  <c:v>12072</c:v>
                </c:pt>
                <c:pt idx="118">
                  <c:v>12086</c:v>
                </c:pt>
                <c:pt idx="119">
                  <c:v>12102</c:v>
                </c:pt>
                <c:pt idx="120">
                  <c:v>12122</c:v>
                </c:pt>
                <c:pt idx="121">
                  <c:v>12131</c:v>
                </c:pt>
                <c:pt idx="122">
                  <c:v>12142</c:v>
                </c:pt>
                <c:pt idx="123">
                  <c:v>12154</c:v>
                </c:pt>
                <c:pt idx="124">
                  <c:v>12177</c:v>
                </c:pt>
                <c:pt idx="125">
                  <c:v>12191</c:v>
                </c:pt>
                <c:pt idx="126">
                  <c:v>12205</c:v>
                </c:pt>
                <c:pt idx="127">
                  <c:v>12214</c:v>
                </c:pt>
                <c:pt idx="128">
                  <c:v>12237</c:v>
                </c:pt>
                <c:pt idx="129">
                  <c:v>12282</c:v>
                </c:pt>
                <c:pt idx="130">
                  <c:v>12301</c:v>
                </c:pt>
                <c:pt idx="131">
                  <c:v>12318</c:v>
                </c:pt>
                <c:pt idx="132">
                  <c:v>12321</c:v>
                </c:pt>
                <c:pt idx="133">
                  <c:v>12327</c:v>
                </c:pt>
                <c:pt idx="134">
                  <c:v>12327</c:v>
                </c:pt>
                <c:pt idx="135">
                  <c:v>12333</c:v>
                </c:pt>
                <c:pt idx="136">
                  <c:v>12334</c:v>
                </c:pt>
                <c:pt idx="137">
                  <c:v>12345</c:v>
                </c:pt>
                <c:pt idx="138">
                  <c:v>12326</c:v>
                </c:pt>
                <c:pt idx="139">
                  <c:v>12318</c:v>
                </c:pt>
                <c:pt idx="140">
                  <c:v>12321</c:v>
                </c:pt>
                <c:pt idx="141">
                  <c:v>12323</c:v>
                </c:pt>
                <c:pt idx="142">
                  <c:v>12331</c:v>
                </c:pt>
              </c:numCache>
            </c:numRef>
          </c:val>
          <c:smooth val="1"/>
          <c:extLst>
            <c:ext xmlns:c16="http://schemas.microsoft.com/office/drawing/2014/chart" uri="{C3380CC4-5D6E-409C-BE32-E72D297353CC}">
              <c16:uniqueId val="{00000001-0E31-41EF-9D80-F03162E8CA17}"/>
            </c:ext>
          </c:extLst>
        </c:ser>
        <c:dLbls>
          <c:showLegendKey val="0"/>
          <c:showVal val="0"/>
          <c:showCatName val="0"/>
          <c:showSerName val="0"/>
          <c:showPercent val="0"/>
          <c:showBubbleSize val="0"/>
        </c:dLbls>
        <c:marker val="1"/>
        <c:smooth val="0"/>
        <c:axId val="162018752"/>
        <c:axId val="463182336"/>
      </c:lineChart>
      <c:dateAx>
        <c:axId val="162018752"/>
        <c:scaling>
          <c:orientation val="minMax"/>
          <c:min val="37622"/>
        </c:scaling>
        <c:delete val="0"/>
        <c:axPos val="b"/>
        <c:numFmt formatCode="\'yy" sourceLinked="0"/>
        <c:majorTickMark val="none"/>
        <c:minorTickMark val="none"/>
        <c:tickLblPos val="nextTo"/>
        <c:spPr>
          <a:ln w="25584">
            <a:solidFill>
              <a:srgbClr val="000000"/>
            </a:solidFill>
            <a:prstDash val="solid"/>
          </a:ln>
        </c:spPr>
        <c:txPr>
          <a:bodyPr rot="-5400000" vert="horz"/>
          <a:lstStyle/>
          <a:p>
            <a:pPr>
              <a:defRPr sz="1410" b="0" i="0" u="none" strike="noStrike" baseline="0">
                <a:solidFill>
                  <a:srgbClr val="000000"/>
                </a:solidFill>
                <a:latin typeface="Arial"/>
                <a:ea typeface="Arial"/>
                <a:cs typeface="Arial"/>
              </a:defRPr>
            </a:pPr>
            <a:endParaRPr lang="en-US"/>
          </a:p>
        </c:txPr>
        <c:crossAx val="463182336"/>
        <c:crosses val="autoZero"/>
        <c:auto val="1"/>
        <c:lblOffset val="100"/>
        <c:baseTimeUnit val="months"/>
        <c:majorUnit val="12"/>
        <c:minorUnit val="1"/>
      </c:dateAx>
      <c:valAx>
        <c:axId val="463182336"/>
        <c:scaling>
          <c:orientation val="minMax"/>
          <c:max val="15000"/>
          <c:min val="11000"/>
        </c:scaling>
        <c:delete val="0"/>
        <c:axPos val="l"/>
        <c:majorGridlines>
          <c:spPr>
            <a:ln w="3198">
              <a:solidFill>
                <a:schemeClr val="tx1"/>
              </a:solidFill>
              <a:prstDash val="solid"/>
            </a:ln>
          </c:spPr>
        </c:majorGridlines>
        <c:numFmt formatCode="#,##0" sourceLinked="0"/>
        <c:majorTickMark val="none"/>
        <c:minorTickMark val="none"/>
        <c:tickLblPos val="nextTo"/>
        <c:spPr>
          <a:ln w="25584">
            <a:solidFill>
              <a:srgbClr val="000000"/>
            </a:solidFill>
            <a:prstDash val="solid"/>
          </a:ln>
        </c:spPr>
        <c:txPr>
          <a:bodyPr rot="0" vert="horz"/>
          <a:lstStyle/>
          <a:p>
            <a:pPr>
              <a:defRPr sz="1410" b="0" i="0" u="none" strike="noStrike" baseline="0">
                <a:solidFill>
                  <a:srgbClr val="000000"/>
                </a:solidFill>
                <a:latin typeface="Arial"/>
                <a:ea typeface="Arial"/>
                <a:cs typeface="Arial"/>
              </a:defRPr>
            </a:pPr>
            <a:endParaRPr lang="en-US"/>
          </a:p>
        </c:txPr>
        <c:crossAx val="162018752"/>
        <c:crosses val="autoZero"/>
        <c:crossBetween val="between"/>
      </c:valAx>
      <c:dateAx>
        <c:axId val="163749144"/>
        <c:scaling>
          <c:orientation val="minMax"/>
        </c:scaling>
        <c:delete val="1"/>
        <c:axPos val="b"/>
        <c:numFmt formatCode="[$-409]mmm\-yy;@" sourceLinked="1"/>
        <c:majorTickMark val="out"/>
        <c:minorTickMark val="none"/>
        <c:tickLblPos val="nextTo"/>
        <c:crossAx val="162433792"/>
        <c:crosses val="autoZero"/>
        <c:auto val="1"/>
        <c:lblOffset val="100"/>
        <c:baseTimeUnit val="months"/>
      </c:dateAx>
      <c:valAx>
        <c:axId val="162433792"/>
        <c:scaling>
          <c:orientation val="minMax"/>
          <c:max val="1"/>
          <c:min val="0"/>
        </c:scaling>
        <c:delete val="0"/>
        <c:axPos val="r"/>
        <c:numFmt formatCode="0" sourceLinked="1"/>
        <c:majorTickMark val="none"/>
        <c:minorTickMark val="none"/>
        <c:tickLblPos val="none"/>
        <c:spPr>
          <a:ln w="6396">
            <a:noFill/>
          </a:ln>
        </c:spPr>
        <c:crossAx val="163749144"/>
        <c:crosses val="max"/>
        <c:crossBetween val="between"/>
        <c:majorUnit val="1"/>
      </c:valAx>
      <c:spPr>
        <a:solidFill>
          <a:srgbClr val="FFFFFF"/>
        </a:solidFill>
        <a:ln w="25584">
          <a:noFill/>
        </a:ln>
      </c:spPr>
    </c:plotArea>
    <c:plotVisOnly val="1"/>
    <c:dispBlanksAs val="gap"/>
    <c:showDLblsOverMax val="0"/>
  </c:chart>
  <c:spPr>
    <a:noFill/>
    <a:ln>
      <a:noFill/>
    </a:ln>
  </c:spPr>
  <c:txPr>
    <a:bodyPr/>
    <a:lstStyle/>
    <a:p>
      <a:pPr>
        <a:defRPr sz="1813" b="0" i="0" u="none" strike="noStrike" baseline="0">
          <a:solidFill>
            <a:srgbClr val="000000"/>
          </a:solidFill>
          <a:latin typeface="Calibri"/>
          <a:ea typeface="Calibri"/>
          <a:cs typeface="Calibri"/>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5152E-BCCC-4541-9434-6294DE38F56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1AEE7BA0-629C-4B85-B4AD-7E22DED1A99C}">
      <dgm:prSet phldrT="[Text]"/>
      <dgm:spPr>
        <a:solidFill>
          <a:srgbClr val="C00000"/>
        </a:solidFill>
      </dgm:spPr>
      <dgm:t>
        <a:bodyPr/>
        <a:lstStyle/>
        <a:p>
          <a:r>
            <a:rPr lang="en-US" dirty="0">
              <a:solidFill>
                <a:schemeClr val="bg1"/>
              </a:solidFill>
            </a:rPr>
            <a:t>Data Breach Event</a:t>
          </a:r>
        </a:p>
      </dgm:t>
    </dgm:pt>
    <dgm:pt modelId="{1567C19D-C1BB-49DD-8291-657F4EEF2DF7}" type="parTrans" cxnId="{6CEEA439-2F00-4982-9871-503A5365E2DF}">
      <dgm:prSet/>
      <dgm:spPr/>
      <dgm:t>
        <a:bodyPr/>
        <a:lstStyle/>
        <a:p>
          <a:endParaRPr lang="en-US"/>
        </a:p>
      </dgm:t>
    </dgm:pt>
    <dgm:pt modelId="{089A64FA-F977-4B37-B89F-2EF8C1433DDF}" type="sibTrans" cxnId="{6CEEA439-2F00-4982-9871-503A5365E2DF}">
      <dgm:prSet/>
      <dgm:spPr/>
      <dgm:t>
        <a:bodyPr/>
        <a:lstStyle/>
        <a:p>
          <a:endParaRPr lang="en-US"/>
        </a:p>
      </dgm:t>
    </dgm:pt>
    <dgm:pt modelId="{5F82ADDF-1E91-467C-A264-860ED8DCA426}">
      <dgm:prSet phldrT="[Text]" custT="1"/>
      <dgm:spPr/>
      <dgm:t>
        <a:bodyPr/>
        <a:lstStyle/>
        <a:p>
          <a:r>
            <a:rPr lang="en-US" sz="1600" dirty="0"/>
            <a:t>Costs of notifying affecting individuals </a:t>
          </a:r>
        </a:p>
      </dgm:t>
    </dgm:pt>
    <dgm:pt modelId="{B29318E9-7C07-4CD5-9C1C-11978CFFCA78}" type="parTrans" cxnId="{7B70DE45-1D9C-4F31-894D-914B84C1AD81}">
      <dgm:prSet/>
      <dgm:spPr/>
      <dgm:t>
        <a:bodyPr/>
        <a:lstStyle/>
        <a:p>
          <a:endParaRPr lang="en-US"/>
        </a:p>
      </dgm:t>
    </dgm:pt>
    <dgm:pt modelId="{0CE931A9-4842-44F8-A23A-CE7B9271682A}" type="sibTrans" cxnId="{7B70DE45-1D9C-4F31-894D-914B84C1AD81}">
      <dgm:prSet/>
      <dgm:spPr/>
      <dgm:t>
        <a:bodyPr/>
        <a:lstStyle/>
        <a:p>
          <a:endParaRPr lang="en-US"/>
        </a:p>
      </dgm:t>
    </dgm:pt>
    <dgm:pt modelId="{6BBC841D-9638-41ED-BDD4-2259171F964B}">
      <dgm:prSet phldrT="[Text]"/>
      <dgm:spPr/>
      <dgm:t>
        <a:bodyPr/>
        <a:lstStyle/>
        <a:p>
          <a:r>
            <a:rPr lang="en-US" dirty="0"/>
            <a:t>Defense and settlement costs</a:t>
          </a:r>
        </a:p>
      </dgm:t>
    </dgm:pt>
    <dgm:pt modelId="{E9612BF7-8DF6-43D8-9F23-D6B69FB5EE55}" type="parTrans" cxnId="{51978744-9307-4E70-9402-D828F43DA9D1}">
      <dgm:prSet/>
      <dgm:spPr/>
      <dgm:t>
        <a:bodyPr/>
        <a:lstStyle/>
        <a:p>
          <a:endParaRPr lang="en-US"/>
        </a:p>
      </dgm:t>
    </dgm:pt>
    <dgm:pt modelId="{3B0261EE-CFB6-48AB-8E0B-0449F35B4D72}" type="sibTrans" cxnId="{51978744-9307-4E70-9402-D828F43DA9D1}">
      <dgm:prSet/>
      <dgm:spPr/>
      <dgm:t>
        <a:bodyPr/>
        <a:lstStyle/>
        <a:p>
          <a:endParaRPr lang="en-US"/>
        </a:p>
      </dgm:t>
    </dgm:pt>
    <dgm:pt modelId="{DDE525F0-70D8-45F0-9682-5D1D4141DDC1}">
      <dgm:prSet phldrT="[Text]" custT="1"/>
      <dgm:spPr/>
      <dgm:t>
        <a:bodyPr/>
        <a:lstStyle/>
        <a:p>
          <a:r>
            <a:rPr lang="en-US" sz="1600" dirty="0"/>
            <a:t>Lost customers and damaged reputation</a:t>
          </a:r>
        </a:p>
      </dgm:t>
    </dgm:pt>
    <dgm:pt modelId="{8EACBA72-0736-4829-BF79-2B5DEFF075E3}" type="parTrans" cxnId="{56860E61-6CFD-4773-8191-2F5031C8B89E}">
      <dgm:prSet/>
      <dgm:spPr/>
      <dgm:t>
        <a:bodyPr/>
        <a:lstStyle/>
        <a:p>
          <a:endParaRPr lang="en-US"/>
        </a:p>
      </dgm:t>
    </dgm:pt>
    <dgm:pt modelId="{FE6DE75F-9137-46B6-9AE9-0545233FF6B3}" type="sibTrans" cxnId="{56860E61-6CFD-4773-8191-2F5031C8B89E}">
      <dgm:prSet/>
      <dgm:spPr/>
      <dgm:t>
        <a:bodyPr/>
        <a:lstStyle/>
        <a:p>
          <a:endParaRPr lang="en-US"/>
        </a:p>
      </dgm:t>
    </dgm:pt>
    <dgm:pt modelId="{9321480D-3849-499F-9149-3F1E97383D0E}">
      <dgm:prSet phldrT="[Text]"/>
      <dgm:spPr/>
      <dgm:t>
        <a:bodyPr/>
        <a:lstStyle/>
        <a:p>
          <a:endParaRPr lang="en-US" dirty="0"/>
        </a:p>
      </dgm:t>
    </dgm:pt>
    <dgm:pt modelId="{3BAF80CF-93F2-486D-9D21-FD2B5778DFD2}" type="parTrans" cxnId="{8BEF2BAD-EC03-4781-A20C-BC1E0B655708}">
      <dgm:prSet/>
      <dgm:spPr/>
      <dgm:t>
        <a:bodyPr/>
        <a:lstStyle/>
        <a:p>
          <a:endParaRPr lang="en-US"/>
        </a:p>
      </dgm:t>
    </dgm:pt>
    <dgm:pt modelId="{558F8CCC-40FC-40E0-B992-4EB1CD746BC2}" type="sibTrans" cxnId="{8BEF2BAD-EC03-4781-A20C-BC1E0B655708}">
      <dgm:prSet/>
      <dgm:spPr/>
      <dgm:t>
        <a:bodyPr/>
        <a:lstStyle/>
        <a:p>
          <a:endParaRPr lang="en-US"/>
        </a:p>
      </dgm:t>
    </dgm:pt>
    <dgm:pt modelId="{B0602C1E-C48C-4D54-B662-B174A3E82681}">
      <dgm:prSet phldrT="[Text]" custT="1"/>
      <dgm:spPr/>
      <dgm:t>
        <a:bodyPr/>
        <a:lstStyle/>
        <a:p>
          <a:r>
            <a:rPr lang="en-US" sz="1600" dirty="0"/>
            <a:t>Cyber extortion payments</a:t>
          </a:r>
        </a:p>
      </dgm:t>
    </dgm:pt>
    <dgm:pt modelId="{5AAF6B1F-FFD4-4287-9E40-00DD33C9EB39}" type="parTrans" cxnId="{0A89056E-30BD-4E92-A91D-BC7E7AB6775A}">
      <dgm:prSet/>
      <dgm:spPr/>
      <dgm:t>
        <a:bodyPr/>
        <a:lstStyle/>
        <a:p>
          <a:endParaRPr lang="en-US"/>
        </a:p>
      </dgm:t>
    </dgm:pt>
    <dgm:pt modelId="{CDEFA36E-4644-4641-9516-600D197FFF57}" type="sibTrans" cxnId="{0A89056E-30BD-4E92-A91D-BC7E7AB6775A}">
      <dgm:prSet/>
      <dgm:spPr/>
      <dgm:t>
        <a:bodyPr/>
        <a:lstStyle/>
        <a:p>
          <a:endParaRPr lang="en-US"/>
        </a:p>
      </dgm:t>
    </dgm:pt>
    <dgm:pt modelId="{847C7364-11AA-4DC2-925F-B3CBC54ECB48}">
      <dgm:prSet phldrT="[Text]" custT="1"/>
      <dgm:spPr/>
      <dgm:t>
        <a:bodyPr/>
        <a:lstStyle/>
        <a:p>
          <a:r>
            <a:rPr lang="en-US" sz="1600" dirty="0"/>
            <a:t>Costs of notifying regulatory authorities</a:t>
          </a:r>
        </a:p>
      </dgm:t>
    </dgm:pt>
    <dgm:pt modelId="{B786CD19-95D2-4F8F-820A-CD58EEB81FF8}" type="parTrans" cxnId="{667D5494-5CE0-4FF2-9EFE-BB06FF1E7442}">
      <dgm:prSet/>
      <dgm:spPr/>
      <dgm:t>
        <a:bodyPr/>
        <a:lstStyle/>
        <a:p>
          <a:endParaRPr lang="en-US"/>
        </a:p>
      </dgm:t>
    </dgm:pt>
    <dgm:pt modelId="{6E00D103-71AA-4332-BF43-7EFE48F32CAE}" type="sibTrans" cxnId="{667D5494-5CE0-4FF2-9EFE-BB06FF1E7442}">
      <dgm:prSet/>
      <dgm:spPr/>
      <dgm:t>
        <a:bodyPr/>
        <a:lstStyle/>
        <a:p>
          <a:endParaRPr lang="en-US"/>
        </a:p>
      </dgm:t>
    </dgm:pt>
    <dgm:pt modelId="{D45ADFEC-7227-45ED-80AA-E792832CF994}">
      <dgm:prSet phldrT="[Text]"/>
      <dgm:spPr/>
      <dgm:t>
        <a:bodyPr/>
        <a:lstStyle/>
        <a:p>
          <a:endParaRPr lang="en-US" dirty="0"/>
        </a:p>
      </dgm:t>
    </dgm:pt>
    <dgm:pt modelId="{5DBF9A8A-DA02-424B-8E1F-E988E5B6820B}" type="parTrans" cxnId="{0E8F3568-C0A8-400B-800B-B90C07804FBA}">
      <dgm:prSet/>
      <dgm:spPr/>
      <dgm:t>
        <a:bodyPr/>
        <a:lstStyle/>
        <a:p>
          <a:endParaRPr lang="en-US"/>
        </a:p>
      </dgm:t>
    </dgm:pt>
    <dgm:pt modelId="{4902897B-FE49-4618-BC95-92338A266511}" type="sibTrans" cxnId="{0E8F3568-C0A8-400B-800B-B90C07804FBA}">
      <dgm:prSet/>
      <dgm:spPr/>
      <dgm:t>
        <a:bodyPr/>
        <a:lstStyle/>
        <a:p>
          <a:endParaRPr lang="en-US"/>
        </a:p>
      </dgm:t>
    </dgm:pt>
    <dgm:pt modelId="{4B42B842-6B2E-4003-A569-8DB2D07605DE}">
      <dgm:prSet phldrT="[Text]"/>
      <dgm:spPr/>
      <dgm:t>
        <a:bodyPr/>
        <a:lstStyle/>
        <a:p>
          <a:endParaRPr lang="en-US" dirty="0"/>
        </a:p>
      </dgm:t>
    </dgm:pt>
    <dgm:pt modelId="{95E955F2-DC47-4E59-8C4C-A157DBA07121}" type="parTrans" cxnId="{91E38686-48A5-4514-A469-7C3FFADC0D37}">
      <dgm:prSet/>
      <dgm:spPr/>
      <dgm:t>
        <a:bodyPr/>
        <a:lstStyle/>
        <a:p>
          <a:endParaRPr lang="en-US"/>
        </a:p>
      </dgm:t>
    </dgm:pt>
    <dgm:pt modelId="{39887C53-1830-4F8D-801B-AAFF4BEE6A73}" type="sibTrans" cxnId="{91E38686-48A5-4514-A469-7C3FFADC0D37}">
      <dgm:prSet/>
      <dgm:spPr/>
      <dgm:t>
        <a:bodyPr/>
        <a:lstStyle/>
        <a:p>
          <a:endParaRPr lang="en-US"/>
        </a:p>
      </dgm:t>
    </dgm:pt>
    <dgm:pt modelId="{F238AA70-11E4-4313-A751-C3893A93367B}">
      <dgm:prSet phldrT="[Text]" custT="1"/>
      <dgm:spPr/>
      <dgm:t>
        <a:bodyPr/>
        <a:lstStyle/>
        <a:p>
          <a:endParaRPr lang="en-US"/>
        </a:p>
      </dgm:t>
    </dgm:pt>
    <dgm:pt modelId="{E3912C89-D80E-468E-BD43-AD61106A2D9F}" type="parTrans" cxnId="{1D7F9148-6C95-4356-9711-FE690AD5DDDC}">
      <dgm:prSet/>
      <dgm:spPr/>
      <dgm:t>
        <a:bodyPr/>
        <a:lstStyle/>
        <a:p>
          <a:endParaRPr lang="en-US"/>
        </a:p>
      </dgm:t>
    </dgm:pt>
    <dgm:pt modelId="{479F126A-6D40-4053-B9AC-BFFB06DFC8FD}" type="sibTrans" cxnId="{1D7F9148-6C95-4356-9711-FE690AD5DDDC}">
      <dgm:prSet/>
      <dgm:spPr/>
      <dgm:t>
        <a:bodyPr/>
        <a:lstStyle/>
        <a:p>
          <a:endParaRPr lang="en-US"/>
        </a:p>
      </dgm:t>
    </dgm:pt>
    <dgm:pt modelId="{BB9CDE7A-964C-41EA-9FA4-73AAEF6C8C87}">
      <dgm:prSet phldrT="[Text]" custT="1"/>
      <dgm:spPr/>
      <dgm:t>
        <a:bodyPr/>
        <a:lstStyle/>
        <a:p>
          <a:r>
            <a:rPr lang="en-US" sz="1600" dirty="0"/>
            <a:t>Regulatory fines at home &amp; abroad</a:t>
          </a:r>
        </a:p>
      </dgm:t>
    </dgm:pt>
    <dgm:pt modelId="{0DB401ED-9501-47A0-9722-FFB671C5363B}" type="parTrans" cxnId="{B0D646C6-1166-4397-A81A-56DA55EB74D4}">
      <dgm:prSet/>
      <dgm:spPr/>
      <dgm:t>
        <a:bodyPr/>
        <a:lstStyle/>
        <a:p>
          <a:endParaRPr lang="en-US"/>
        </a:p>
      </dgm:t>
    </dgm:pt>
    <dgm:pt modelId="{675EE0BE-E249-4D58-9275-65AB4D4FF5B0}" type="sibTrans" cxnId="{B0D646C6-1166-4397-A81A-56DA55EB74D4}">
      <dgm:prSet/>
      <dgm:spPr/>
      <dgm:t>
        <a:bodyPr/>
        <a:lstStyle/>
        <a:p>
          <a:endParaRPr lang="en-US"/>
        </a:p>
      </dgm:t>
    </dgm:pt>
    <dgm:pt modelId="{5E3C44D8-D7C4-4741-BFE7-B40E83E0810E}">
      <dgm:prSet phldrT="[Text]" custT="1"/>
      <dgm:spPr/>
      <dgm:t>
        <a:bodyPr/>
        <a:lstStyle/>
        <a:p>
          <a:r>
            <a:rPr lang="en-US" sz="1600" dirty="0"/>
            <a:t>Business Income Loss</a:t>
          </a:r>
        </a:p>
      </dgm:t>
    </dgm:pt>
    <dgm:pt modelId="{419C214F-5B37-41C8-8489-BA7258B8F6B9}" type="parTrans" cxnId="{D40570A0-350A-4577-AEBF-FFECE0FBD67E}">
      <dgm:prSet/>
      <dgm:spPr/>
      <dgm:t>
        <a:bodyPr/>
        <a:lstStyle/>
        <a:p>
          <a:endParaRPr lang="en-US"/>
        </a:p>
      </dgm:t>
    </dgm:pt>
    <dgm:pt modelId="{23022F15-57E7-4484-A5E9-2EC47C0A06E3}" type="sibTrans" cxnId="{D40570A0-350A-4577-AEBF-FFECE0FBD67E}">
      <dgm:prSet/>
      <dgm:spPr/>
      <dgm:t>
        <a:bodyPr/>
        <a:lstStyle/>
        <a:p>
          <a:endParaRPr lang="en-US"/>
        </a:p>
      </dgm:t>
    </dgm:pt>
    <dgm:pt modelId="{84B2A22D-953A-4877-BEBA-FF0CC0260630}" type="pres">
      <dgm:prSet presAssocID="{BB65152E-BCCC-4541-9434-6294DE38F568}" presName="Name0" presStyleCnt="0">
        <dgm:presLayoutVars>
          <dgm:chMax val="1"/>
          <dgm:chPref val="1"/>
          <dgm:dir/>
          <dgm:animOne val="branch"/>
          <dgm:animLvl val="lvl"/>
        </dgm:presLayoutVars>
      </dgm:prSet>
      <dgm:spPr/>
    </dgm:pt>
    <dgm:pt modelId="{3C1CC195-821B-4304-9293-2FDD928A06EE}" type="pres">
      <dgm:prSet presAssocID="{1AEE7BA0-629C-4B85-B4AD-7E22DED1A99C}" presName="singleCycle" presStyleCnt="0"/>
      <dgm:spPr/>
    </dgm:pt>
    <dgm:pt modelId="{F2D50769-82FD-4084-8E03-110D6579274B}" type="pres">
      <dgm:prSet presAssocID="{1AEE7BA0-629C-4B85-B4AD-7E22DED1A99C}" presName="singleCenter" presStyleLbl="node1" presStyleIdx="0" presStyleCnt="8">
        <dgm:presLayoutVars>
          <dgm:chMax val="7"/>
          <dgm:chPref val="7"/>
        </dgm:presLayoutVars>
      </dgm:prSet>
      <dgm:spPr/>
    </dgm:pt>
    <dgm:pt modelId="{652BDA42-9255-444F-BF4F-48E006951B2F}" type="pres">
      <dgm:prSet presAssocID="{B29318E9-7C07-4CD5-9C1C-11978CFFCA78}" presName="Name56" presStyleLbl="parChTrans1D2" presStyleIdx="0" presStyleCnt="7"/>
      <dgm:spPr/>
    </dgm:pt>
    <dgm:pt modelId="{6CD08984-0F29-4332-9FF8-AC58E7CEEB64}" type="pres">
      <dgm:prSet presAssocID="{5F82ADDF-1E91-467C-A264-860ED8DCA426}" presName="text0" presStyleLbl="node1" presStyleIdx="1" presStyleCnt="8" custScaleX="156983" custRadScaleRad="99038" custRadScaleInc="-5187">
        <dgm:presLayoutVars>
          <dgm:bulletEnabled val="1"/>
        </dgm:presLayoutVars>
      </dgm:prSet>
      <dgm:spPr/>
    </dgm:pt>
    <dgm:pt modelId="{BA9E4B6F-5BC6-4833-8340-6DC678159372}" type="pres">
      <dgm:prSet presAssocID="{E9612BF7-8DF6-43D8-9F23-D6B69FB5EE55}" presName="Name56" presStyleLbl="parChTrans1D2" presStyleIdx="1" presStyleCnt="7"/>
      <dgm:spPr/>
    </dgm:pt>
    <dgm:pt modelId="{9085E4C5-3192-416F-86F0-ABBA20B2171B}" type="pres">
      <dgm:prSet presAssocID="{6BBC841D-9638-41ED-BDD4-2259171F964B}" presName="text0" presStyleLbl="node1" presStyleIdx="2" presStyleCnt="8" custScaleX="169376" custScaleY="106338" custRadScaleRad="122303" custRadScaleInc="29320">
        <dgm:presLayoutVars>
          <dgm:bulletEnabled val="1"/>
        </dgm:presLayoutVars>
      </dgm:prSet>
      <dgm:spPr/>
    </dgm:pt>
    <dgm:pt modelId="{4B013E86-89D2-4212-AEED-7FBC7097AEBA}" type="pres">
      <dgm:prSet presAssocID="{8EACBA72-0736-4829-BF79-2B5DEFF075E3}" presName="Name56" presStyleLbl="parChTrans1D2" presStyleIdx="2" presStyleCnt="7"/>
      <dgm:spPr/>
    </dgm:pt>
    <dgm:pt modelId="{5FE1A525-6534-451B-8D78-FB9676DF26AD}" type="pres">
      <dgm:prSet presAssocID="{DDE525F0-70D8-45F0-9682-5D1D4141DDC1}" presName="text0" presStyleLbl="node1" presStyleIdx="3" presStyleCnt="8" custScaleX="181840" custScaleY="82543" custRadScaleRad="111481" custRadScaleInc="-54507">
        <dgm:presLayoutVars>
          <dgm:bulletEnabled val="1"/>
        </dgm:presLayoutVars>
      </dgm:prSet>
      <dgm:spPr/>
    </dgm:pt>
    <dgm:pt modelId="{EAF10663-8C4C-4B90-9C61-0833B6F849A5}" type="pres">
      <dgm:prSet presAssocID="{5AAF6B1F-FFD4-4287-9E40-00DD33C9EB39}" presName="Name56" presStyleLbl="parChTrans1D2" presStyleIdx="3" presStyleCnt="7"/>
      <dgm:spPr/>
    </dgm:pt>
    <dgm:pt modelId="{9F2A84AB-C033-4C2A-AEC3-50C6B90266E5}" type="pres">
      <dgm:prSet presAssocID="{B0602C1E-C48C-4D54-B662-B174A3E82681}" presName="text0" presStyleLbl="node1" presStyleIdx="4" presStyleCnt="8" custScaleX="183622" custScaleY="77456" custRadScaleRad="134561" custRadScaleInc="-131587">
        <dgm:presLayoutVars>
          <dgm:bulletEnabled val="1"/>
        </dgm:presLayoutVars>
      </dgm:prSet>
      <dgm:spPr/>
    </dgm:pt>
    <dgm:pt modelId="{50357D84-431E-47DE-B7A5-2230E9C33475}" type="pres">
      <dgm:prSet presAssocID="{419C214F-5B37-41C8-8489-BA7258B8F6B9}" presName="Name56" presStyleLbl="parChTrans1D2" presStyleIdx="4" presStyleCnt="7"/>
      <dgm:spPr/>
    </dgm:pt>
    <dgm:pt modelId="{D52CB5E7-AF9C-4FD2-9476-BEB2B98D0511}" type="pres">
      <dgm:prSet presAssocID="{5E3C44D8-D7C4-4741-BFE7-B40E83E0810E}" presName="text0" presStyleLbl="node1" presStyleIdx="5" presStyleCnt="8" custScaleX="171241" custScaleY="65724" custRadScaleRad="97661" custRadScaleInc="-100233">
        <dgm:presLayoutVars>
          <dgm:bulletEnabled val="1"/>
        </dgm:presLayoutVars>
      </dgm:prSet>
      <dgm:spPr/>
    </dgm:pt>
    <dgm:pt modelId="{80D04EC1-DC11-4F75-8AF3-AA81E7A85C4C}" type="pres">
      <dgm:prSet presAssocID="{0DB401ED-9501-47A0-9722-FFB671C5363B}" presName="Name56" presStyleLbl="parChTrans1D2" presStyleIdx="5" presStyleCnt="7"/>
      <dgm:spPr/>
    </dgm:pt>
    <dgm:pt modelId="{034AE756-2580-4AA7-99D3-C950C00E90B8}" type="pres">
      <dgm:prSet presAssocID="{BB9CDE7A-964C-41EA-9FA4-73AAEF6C8C87}" presName="text0" presStyleLbl="node1" presStyleIdx="6" presStyleCnt="8" custScaleX="151172" custRadScaleRad="109930" custRadScaleInc="49786">
        <dgm:presLayoutVars>
          <dgm:bulletEnabled val="1"/>
        </dgm:presLayoutVars>
      </dgm:prSet>
      <dgm:spPr/>
    </dgm:pt>
    <dgm:pt modelId="{91D700EE-352D-47CD-BDBB-368BAD1A15C3}" type="pres">
      <dgm:prSet presAssocID="{B786CD19-95D2-4F8F-820A-CD58EEB81FF8}" presName="Name56" presStyleLbl="parChTrans1D2" presStyleIdx="6" presStyleCnt="7"/>
      <dgm:spPr/>
    </dgm:pt>
    <dgm:pt modelId="{3B13E823-8352-42F1-9CF9-3137D4F8DADE}" type="pres">
      <dgm:prSet presAssocID="{847C7364-11AA-4DC2-925F-B3CBC54ECB48}" presName="text0" presStyleLbl="node1" presStyleIdx="7" presStyleCnt="8" custScaleX="174123" custRadScaleRad="122254" custRadScaleInc="-20216">
        <dgm:presLayoutVars>
          <dgm:bulletEnabled val="1"/>
        </dgm:presLayoutVars>
      </dgm:prSet>
      <dgm:spPr/>
    </dgm:pt>
  </dgm:ptLst>
  <dgm:cxnLst>
    <dgm:cxn modelId="{91E38686-48A5-4514-A469-7C3FFADC0D37}" srcId="{BB65152E-BCCC-4541-9434-6294DE38F568}" destId="{4B42B842-6B2E-4003-A569-8DB2D07605DE}" srcOrd="1" destOrd="0" parTransId="{95E955F2-DC47-4E59-8C4C-A157DBA07121}" sibTransId="{39887C53-1830-4F8D-801B-AAFF4BEE6A73}"/>
    <dgm:cxn modelId="{23F3E36D-31AB-4231-BA51-5D11B7557475}" type="presOf" srcId="{5F82ADDF-1E91-467C-A264-860ED8DCA426}" destId="{6CD08984-0F29-4332-9FF8-AC58E7CEEB64}" srcOrd="0" destOrd="0" presId="urn:microsoft.com/office/officeart/2008/layout/RadialCluster"/>
    <dgm:cxn modelId="{56860E61-6CFD-4773-8191-2F5031C8B89E}" srcId="{1AEE7BA0-629C-4B85-B4AD-7E22DED1A99C}" destId="{DDE525F0-70D8-45F0-9682-5D1D4141DDC1}" srcOrd="2" destOrd="0" parTransId="{8EACBA72-0736-4829-BF79-2B5DEFF075E3}" sibTransId="{FE6DE75F-9137-46B6-9AE9-0545233FF6B3}"/>
    <dgm:cxn modelId="{EAA1699A-284C-40C6-8262-B7BA87DB37FC}" type="presOf" srcId="{B786CD19-95D2-4F8F-820A-CD58EEB81FF8}" destId="{91D700EE-352D-47CD-BDBB-368BAD1A15C3}" srcOrd="0" destOrd="0" presId="urn:microsoft.com/office/officeart/2008/layout/RadialCluster"/>
    <dgm:cxn modelId="{A88A2389-8DA0-477F-A3E2-6D184CC98076}" type="presOf" srcId="{0DB401ED-9501-47A0-9722-FFB671C5363B}" destId="{80D04EC1-DC11-4F75-8AF3-AA81E7A85C4C}" srcOrd="0" destOrd="0" presId="urn:microsoft.com/office/officeart/2008/layout/RadialCluster"/>
    <dgm:cxn modelId="{5988096A-CB72-44BB-8B44-B1F7BFC9E3BB}" type="presOf" srcId="{847C7364-11AA-4DC2-925F-B3CBC54ECB48}" destId="{3B13E823-8352-42F1-9CF9-3137D4F8DADE}" srcOrd="0" destOrd="0" presId="urn:microsoft.com/office/officeart/2008/layout/RadialCluster"/>
    <dgm:cxn modelId="{667D5494-5CE0-4FF2-9EFE-BB06FF1E7442}" srcId="{1AEE7BA0-629C-4B85-B4AD-7E22DED1A99C}" destId="{847C7364-11AA-4DC2-925F-B3CBC54ECB48}" srcOrd="6" destOrd="0" parTransId="{B786CD19-95D2-4F8F-820A-CD58EEB81FF8}" sibTransId="{6E00D103-71AA-4332-BF43-7EFE48F32CAE}"/>
    <dgm:cxn modelId="{0A89056E-30BD-4E92-A91D-BC7E7AB6775A}" srcId="{1AEE7BA0-629C-4B85-B4AD-7E22DED1A99C}" destId="{B0602C1E-C48C-4D54-B662-B174A3E82681}" srcOrd="3" destOrd="0" parTransId="{5AAF6B1F-FFD4-4287-9E40-00DD33C9EB39}" sibTransId="{CDEFA36E-4644-4641-9516-600D197FFF57}"/>
    <dgm:cxn modelId="{51978744-9307-4E70-9402-D828F43DA9D1}" srcId="{1AEE7BA0-629C-4B85-B4AD-7E22DED1A99C}" destId="{6BBC841D-9638-41ED-BDD4-2259171F964B}" srcOrd="1" destOrd="0" parTransId="{E9612BF7-8DF6-43D8-9F23-D6B69FB5EE55}" sibTransId="{3B0261EE-CFB6-48AB-8E0B-0449F35B4D72}"/>
    <dgm:cxn modelId="{875A779B-D1D0-4D37-A9A7-3AE4F53A0274}" type="presOf" srcId="{B0602C1E-C48C-4D54-B662-B174A3E82681}" destId="{9F2A84AB-C033-4C2A-AEC3-50C6B90266E5}" srcOrd="0" destOrd="0" presId="urn:microsoft.com/office/officeart/2008/layout/RadialCluster"/>
    <dgm:cxn modelId="{1D7F9148-6C95-4356-9711-FE690AD5DDDC}" srcId="{1AEE7BA0-629C-4B85-B4AD-7E22DED1A99C}" destId="{F238AA70-11E4-4313-A751-C3893A93367B}" srcOrd="8" destOrd="0" parTransId="{E3912C89-D80E-468E-BD43-AD61106A2D9F}" sibTransId="{479F126A-6D40-4053-B9AC-BFFB06DFC8FD}"/>
    <dgm:cxn modelId="{8BEF2BAD-EC03-4781-A20C-BC1E0B655708}" srcId="{4B42B842-6B2E-4003-A569-8DB2D07605DE}" destId="{9321480D-3849-499F-9149-3F1E97383D0E}" srcOrd="0" destOrd="0" parTransId="{3BAF80CF-93F2-486D-9D21-FD2B5778DFD2}" sibTransId="{558F8CCC-40FC-40E0-B992-4EB1CD746BC2}"/>
    <dgm:cxn modelId="{65AC4919-1B3D-40E8-AD25-154AF59E728D}" type="presOf" srcId="{DDE525F0-70D8-45F0-9682-5D1D4141DDC1}" destId="{5FE1A525-6534-451B-8D78-FB9676DF26AD}" srcOrd="0" destOrd="0" presId="urn:microsoft.com/office/officeart/2008/layout/RadialCluster"/>
    <dgm:cxn modelId="{F1D57276-88ED-457C-AC0D-692A1AF148CE}" type="presOf" srcId="{B29318E9-7C07-4CD5-9C1C-11978CFFCA78}" destId="{652BDA42-9255-444F-BF4F-48E006951B2F}" srcOrd="0" destOrd="0" presId="urn:microsoft.com/office/officeart/2008/layout/RadialCluster"/>
    <dgm:cxn modelId="{6DA6331E-A02A-46CB-810F-50FAAC89526B}" type="presOf" srcId="{BB9CDE7A-964C-41EA-9FA4-73AAEF6C8C87}" destId="{034AE756-2580-4AA7-99D3-C950C00E90B8}" srcOrd="0" destOrd="0" presId="urn:microsoft.com/office/officeart/2008/layout/RadialCluster"/>
    <dgm:cxn modelId="{B0D646C6-1166-4397-A81A-56DA55EB74D4}" srcId="{1AEE7BA0-629C-4B85-B4AD-7E22DED1A99C}" destId="{BB9CDE7A-964C-41EA-9FA4-73AAEF6C8C87}" srcOrd="5" destOrd="0" parTransId="{0DB401ED-9501-47A0-9722-FFB671C5363B}" sibTransId="{675EE0BE-E249-4D58-9275-65AB4D4FF5B0}"/>
    <dgm:cxn modelId="{D40570A0-350A-4577-AEBF-FFECE0FBD67E}" srcId="{1AEE7BA0-629C-4B85-B4AD-7E22DED1A99C}" destId="{5E3C44D8-D7C4-4741-BFE7-B40E83E0810E}" srcOrd="4" destOrd="0" parTransId="{419C214F-5B37-41C8-8489-BA7258B8F6B9}" sibTransId="{23022F15-57E7-4484-A5E9-2EC47C0A06E3}"/>
    <dgm:cxn modelId="{92207284-55CF-4C52-B160-72F8327E6912}" type="presOf" srcId="{1AEE7BA0-629C-4B85-B4AD-7E22DED1A99C}" destId="{F2D50769-82FD-4084-8E03-110D6579274B}" srcOrd="0" destOrd="0" presId="urn:microsoft.com/office/officeart/2008/layout/RadialCluster"/>
    <dgm:cxn modelId="{0E8F3568-C0A8-400B-800B-B90C07804FBA}" srcId="{1AEE7BA0-629C-4B85-B4AD-7E22DED1A99C}" destId="{D45ADFEC-7227-45ED-80AA-E792832CF994}" srcOrd="7" destOrd="0" parTransId="{5DBF9A8A-DA02-424B-8E1F-E988E5B6820B}" sibTransId="{4902897B-FE49-4618-BC95-92338A266511}"/>
    <dgm:cxn modelId="{5A20C79E-FC4C-46C4-965C-E2F43C943877}" type="presOf" srcId="{5E3C44D8-D7C4-4741-BFE7-B40E83E0810E}" destId="{D52CB5E7-AF9C-4FD2-9476-BEB2B98D0511}" srcOrd="0" destOrd="0" presId="urn:microsoft.com/office/officeart/2008/layout/RadialCluster"/>
    <dgm:cxn modelId="{2040809D-AF87-407B-846F-D5D073A3FEAF}" type="presOf" srcId="{419C214F-5B37-41C8-8489-BA7258B8F6B9}" destId="{50357D84-431E-47DE-B7A5-2230E9C33475}" srcOrd="0" destOrd="0" presId="urn:microsoft.com/office/officeart/2008/layout/RadialCluster"/>
    <dgm:cxn modelId="{6CEEA439-2F00-4982-9871-503A5365E2DF}" srcId="{BB65152E-BCCC-4541-9434-6294DE38F568}" destId="{1AEE7BA0-629C-4B85-B4AD-7E22DED1A99C}" srcOrd="0" destOrd="0" parTransId="{1567C19D-C1BB-49DD-8291-657F4EEF2DF7}" sibTransId="{089A64FA-F977-4B37-B89F-2EF8C1433DDF}"/>
    <dgm:cxn modelId="{7B70DE45-1D9C-4F31-894D-914B84C1AD81}" srcId="{1AEE7BA0-629C-4B85-B4AD-7E22DED1A99C}" destId="{5F82ADDF-1E91-467C-A264-860ED8DCA426}" srcOrd="0" destOrd="0" parTransId="{B29318E9-7C07-4CD5-9C1C-11978CFFCA78}" sibTransId="{0CE931A9-4842-44F8-A23A-CE7B9271682A}"/>
    <dgm:cxn modelId="{FB629ECF-0C2A-4DC5-8230-5FDBF30520C1}" type="presOf" srcId="{BB65152E-BCCC-4541-9434-6294DE38F568}" destId="{84B2A22D-953A-4877-BEBA-FF0CC0260630}" srcOrd="0" destOrd="0" presId="urn:microsoft.com/office/officeart/2008/layout/RadialCluster"/>
    <dgm:cxn modelId="{9E5B9272-967F-4522-B7AA-2B1DA27CEA53}" type="presOf" srcId="{E9612BF7-8DF6-43D8-9F23-D6B69FB5EE55}" destId="{BA9E4B6F-5BC6-4833-8340-6DC678159372}" srcOrd="0" destOrd="0" presId="urn:microsoft.com/office/officeart/2008/layout/RadialCluster"/>
    <dgm:cxn modelId="{C365941E-B52D-4C64-97CE-41CE83B56227}" type="presOf" srcId="{8EACBA72-0736-4829-BF79-2B5DEFF075E3}" destId="{4B013E86-89D2-4212-AEED-7FBC7097AEBA}" srcOrd="0" destOrd="0" presId="urn:microsoft.com/office/officeart/2008/layout/RadialCluster"/>
    <dgm:cxn modelId="{8F86DEE9-D281-414E-9A04-74AC2E6F9355}" type="presOf" srcId="{5AAF6B1F-FFD4-4287-9E40-00DD33C9EB39}" destId="{EAF10663-8C4C-4B90-9C61-0833B6F849A5}" srcOrd="0" destOrd="0" presId="urn:microsoft.com/office/officeart/2008/layout/RadialCluster"/>
    <dgm:cxn modelId="{8F2AA3E2-1E09-4D1F-92C6-BF28DED9F12B}" type="presOf" srcId="{6BBC841D-9638-41ED-BDD4-2259171F964B}" destId="{9085E4C5-3192-416F-86F0-ABBA20B2171B}" srcOrd="0" destOrd="0" presId="urn:microsoft.com/office/officeart/2008/layout/RadialCluster"/>
    <dgm:cxn modelId="{21C33EAD-CE37-4C34-9FB7-AADC73863D8C}" type="presParOf" srcId="{84B2A22D-953A-4877-BEBA-FF0CC0260630}" destId="{3C1CC195-821B-4304-9293-2FDD928A06EE}" srcOrd="0" destOrd="0" presId="urn:microsoft.com/office/officeart/2008/layout/RadialCluster"/>
    <dgm:cxn modelId="{9D3C9873-E555-4E10-A668-006223BCF305}" type="presParOf" srcId="{3C1CC195-821B-4304-9293-2FDD928A06EE}" destId="{F2D50769-82FD-4084-8E03-110D6579274B}" srcOrd="0" destOrd="0" presId="urn:microsoft.com/office/officeart/2008/layout/RadialCluster"/>
    <dgm:cxn modelId="{3CD4C9EA-ABCA-4259-9BDE-E543AA2BE3CF}" type="presParOf" srcId="{3C1CC195-821B-4304-9293-2FDD928A06EE}" destId="{652BDA42-9255-444F-BF4F-48E006951B2F}" srcOrd="1" destOrd="0" presId="urn:microsoft.com/office/officeart/2008/layout/RadialCluster"/>
    <dgm:cxn modelId="{52750F8A-B719-4F4D-982A-06C016C4B7B6}" type="presParOf" srcId="{3C1CC195-821B-4304-9293-2FDD928A06EE}" destId="{6CD08984-0F29-4332-9FF8-AC58E7CEEB64}" srcOrd="2" destOrd="0" presId="urn:microsoft.com/office/officeart/2008/layout/RadialCluster"/>
    <dgm:cxn modelId="{03BD9FCE-9661-4001-83BE-6FA57B229E7C}" type="presParOf" srcId="{3C1CC195-821B-4304-9293-2FDD928A06EE}" destId="{BA9E4B6F-5BC6-4833-8340-6DC678159372}" srcOrd="3" destOrd="0" presId="urn:microsoft.com/office/officeart/2008/layout/RadialCluster"/>
    <dgm:cxn modelId="{16399134-95EA-4036-A08B-442F430DC44F}" type="presParOf" srcId="{3C1CC195-821B-4304-9293-2FDD928A06EE}" destId="{9085E4C5-3192-416F-86F0-ABBA20B2171B}" srcOrd="4" destOrd="0" presId="urn:microsoft.com/office/officeart/2008/layout/RadialCluster"/>
    <dgm:cxn modelId="{AACC6A74-AA4B-47EE-8511-5B23C26DAD50}" type="presParOf" srcId="{3C1CC195-821B-4304-9293-2FDD928A06EE}" destId="{4B013E86-89D2-4212-AEED-7FBC7097AEBA}" srcOrd="5" destOrd="0" presId="urn:microsoft.com/office/officeart/2008/layout/RadialCluster"/>
    <dgm:cxn modelId="{53CBD54C-5F8F-4D84-949D-D6C7D3CCF53E}" type="presParOf" srcId="{3C1CC195-821B-4304-9293-2FDD928A06EE}" destId="{5FE1A525-6534-451B-8D78-FB9676DF26AD}" srcOrd="6" destOrd="0" presId="urn:microsoft.com/office/officeart/2008/layout/RadialCluster"/>
    <dgm:cxn modelId="{26F93F15-E833-4AE1-AF26-BB2AD351A3BD}" type="presParOf" srcId="{3C1CC195-821B-4304-9293-2FDD928A06EE}" destId="{EAF10663-8C4C-4B90-9C61-0833B6F849A5}" srcOrd="7" destOrd="0" presId="urn:microsoft.com/office/officeart/2008/layout/RadialCluster"/>
    <dgm:cxn modelId="{2C6DE696-80B0-4DC9-933B-A68ED3118F93}" type="presParOf" srcId="{3C1CC195-821B-4304-9293-2FDD928A06EE}" destId="{9F2A84AB-C033-4C2A-AEC3-50C6B90266E5}" srcOrd="8" destOrd="0" presId="urn:microsoft.com/office/officeart/2008/layout/RadialCluster"/>
    <dgm:cxn modelId="{B69965AA-C636-4947-BBF1-C7AA29835372}" type="presParOf" srcId="{3C1CC195-821B-4304-9293-2FDD928A06EE}" destId="{50357D84-431E-47DE-B7A5-2230E9C33475}" srcOrd="9" destOrd="0" presId="urn:microsoft.com/office/officeart/2008/layout/RadialCluster"/>
    <dgm:cxn modelId="{11EB6706-475B-4172-AF28-0C6725865F1B}" type="presParOf" srcId="{3C1CC195-821B-4304-9293-2FDD928A06EE}" destId="{D52CB5E7-AF9C-4FD2-9476-BEB2B98D0511}" srcOrd="10" destOrd="0" presId="urn:microsoft.com/office/officeart/2008/layout/RadialCluster"/>
    <dgm:cxn modelId="{6EB78C4B-8061-4F4C-BD94-B8582EE5ABDA}" type="presParOf" srcId="{3C1CC195-821B-4304-9293-2FDD928A06EE}" destId="{80D04EC1-DC11-4F75-8AF3-AA81E7A85C4C}" srcOrd="11" destOrd="0" presId="urn:microsoft.com/office/officeart/2008/layout/RadialCluster"/>
    <dgm:cxn modelId="{D97988FD-9E56-415A-9358-51DA5A392F86}" type="presParOf" srcId="{3C1CC195-821B-4304-9293-2FDD928A06EE}" destId="{034AE756-2580-4AA7-99D3-C950C00E90B8}" srcOrd="12" destOrd="0" presId="urn:microsoft.com/office/officeart/2008/layout/RadialCluster"/>
    <dgm:cxn modelId="{0F01C836-A4AA-4062-811D-2399AD42638E}" type="presParOf" srcId="{3C1CC195-821B-4304-9293-2FDD928A06EE}" destId="{91D700EE-352D-47CD-BDBB-368BAD1A15C3}" srcOrd="13" destOrd="0" presId="urn:microsoft.com/office/officeart/2008/layout/RadialCluster"/>
    <dgm:cxn modelId="{6671FD67-372E-4C0F-B1B6-76A8CDE5054D}" type="presParOf" srcId="{3C1CC195-821B-4304-9293-2FDD928A06EE}" destId="{3B13E823-8352-42F1-9CF9-3137D4F8DADE}"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50769-82FD-4084-8E03-110D6579274B}">
      <dsp:nvSpPr>
        <dsp:cNvPr id="0" name=""/>
        <dsp:cNvSpPr/>
      </dsp:nvSpPr>
      <dsp:spPr>
        <a:xfrm>
          <a:off x="2819431" y="1900747"/>
          <a:ext cx="1494246" cy="1494246"/>
        </a:xfrm>
        <a:prstGeom prst="roundRect">
          <a:avLst/>
        </a:prstGeom>
        <a:solidFill>
          <a:srgbClr val="C00000"/>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bg1"/>
              </a:solidFill>
            </a:rPr>
            <a:t>Data Breach Event</a:t>
          </a:r>
        </a:p>
      </dsp:txBody>
      <dsp:txXfrm>
        <a:off x="2892374" y="1973690"/>
        <a:ext cx="1348360" cy="1348360"/>
      </dsp:txXfrm>
    </dsp:sp>
    <dsp:sp modelId="{652BDA42-9255-444F-BF4F-48E006951B2F}">
      <dsp:nvSpPr>
        <dsp:cNvPr id="0" name=""/>
        <dsp:cNvSpPr/>
      </dsp:nvSpPr>
      <dsp:spPr>
        <a:xfrm rot="16119972">
          <a:off x="3153754" y="1514442"/>
          <a:ext cx="772819" cy="0"/>
        </a:xfrm>
        <a:custGeom>
          <a:avLst/>
          <a:gdLst/>
          <a:ahLst/>
          <a:cxnLst/>
          <a:rect l="0" t="0" r="0" b="0"/>
          <a:pathLst>
            <a:path>
              <a:moveTo>
                <a:pt x="0" y="0"/>
              </a:moveTo>
              <a:lnTo>
                <a:pt x="772819" y="0"/>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D08984-0F29-4332-9FF8-AC58E7CEEB64}">
      <dsp:nvSpPr>
        <dsp:cNvPr id="0" name=""/>
        <dsp:cNvSpPr/>
      </dsp:nvSpPr>
      <dsp:spPr>
        <a:xfrm>
          <a:off x="2733700" y="126992"/>
          <a:ext cx="1571627" cy="1001145"/>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Costs of notifying affecting individuals </a:t>
          </a:r>
        </a:p>
      </dsp:txBody>
      <dsp:txXfrm>
        <a:off x="2782572" y="175864"/>
        <a:ext cx="1473883" cy="903401"/>
      </dsp:txXfrm>
    </dsp:sp>
    <dsp:sp modelId="{BA9E4B6F-5BC6-4833-8340-6DC678159372}">
      <dsp:nvSpPr>
        <dsp:cNvPr id="0" name=""/>
        <dsp:cNvSpPr/>
      </dsp:nvSpPr>
      <dsp:spPr>
        <a:xfrm rot="19738080">
          <a:off x="4268293" y="2034915"/>
          <a:ext cx="634198" cy="0"/>
        </a:xfrm>
        <a:custGeom>
          <a:avLst/>
          <a:gdLst/>
          <a:ahLst/>
          <a:cxnLst/>
          <a:rect l="0" t="0" r="0" b="0"/>
          <a:pathLst>
            <a:path>
              <a:moveTo>
                <a:pt x="0" y="0"/>
              </a:moveTo>
              <a:lnTo>
                <a:pt x="634198" y="0"/>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85E4C5-3192-416F-86F0-ABBA20B2171B}">
      <dsp:nvSpPr>
        <dsp:cNvPr id="0" name=""/>
        <dsp:cNvSpPr/>
      </dsp:nvSpPr>
      <dsp:spPr>
        <a:xfrm>
          <a:off x="4857108" y="829062"/>
          <a:ext cx="1695699" cy="1064597"/>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US" sz="1700" kern="1200" dirty="0"/>
            <a:t>Defense and settlement costs</a:t>
          </a:r>
        </a:p>
      </dsp:txBody>
      <dsp:txXfrm>
        <a:off x="4909077" y="881031"/>
        <a:ext cx="1591761" cy="960659"/>
      </dsp:txXfrm>
    </dsp:sp>
    <dsp:sp modelId="{4B013E86-89D2-4212-AEED-7FBC7097AEBA}">
      <dsp:nvSpPr>
        <dsp:cNvPr id="0" name=""/>
        <dsp:cNvSpPr/>
      </dsp:nvSpPr>
      <dsp:spPr>
        <a:xfrm rot="21530463">
          <a:off x="4313614" y="2626516"/>
          <a:ext cx="617047" cy="0"/>
        </a:xfrm>
        <a:custGeom>
          <a:avLst/>
          <a:gdLst/>
          <a:ahLst/>
          <a:cxnLst/>
          <a:rect l="0" t="0" r="0" b="0"/>
          <a:pathLst>
            <a:path>
              <a:moveTo>
                <a:pt x="0" y="0"/>
              </a:moveTo>
              <a:lnTo>
                <a:pt x="617047" y="0"/>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E1A525-6534-451B-8D78-FB9676DF26AD}">
      <dsp:nvSpPr>
        <dsp:cNvPr id="0" name=""/>
        <dsp:cNvSpPr/>
      </dsp:nvSpPr>
      <dsp:spPr>
        <a:xfrm>
          <a:off x="4930598" y="2188674"/>
          <a:ext cx="1820482" cy="826375"/>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Lost customers and damaged reputation</a:t>
          </a:r>
        </a:p>
      </dsp:txBody>
      <dsp:txXfrm>
        <a:off x="4970938" y="2229014"/>
        <a:ext cx="1739802" cy="745695"/>
      </dsp:txXfrm>
    </dsp:sp>
    <dsp:sp modelId="{EAF10663-8C4C-4B90-9C61-0833B6F849A5}">
      <dsp:nvSpPr>
        <dsp:cNvPr id="0" name=""/>
        <dsp:cNvSpPr/>
      </dsp:nvSpPr>
      <dsp:spPr>
        <a:xfrm rot="1826943">
          <a:off x="4236858" y="3369326"/>
          <a:ext cx="1113957" cy="0"/>
        </a:xfrm>
        <a:custGeom>
          <a:avLst/>
          <a:gdLst/>
          <a:ahLst/>
          <a:cxnLst/>
          <a:rect l="0" t="0" r="0" b="0"/>
          <a:pathLst>
            <a:path>
              <a:moveTo>
                <a:pt x="0" y="0"/>
              </a:moveTo>
              <a:lnTo>
                <a:pt x="1113957" y="0"/>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2A84AB-C033-4C2A-AEC3-50C6B90266E5}">
      <dsp:nvSpPr>
        <dsp:cNvPr id="0" name=""/>
        <dsp:cNvSpPr/>
      </dsp:nvSpPr>
      <dsp:spPr>
        <a:xfrm>
          <a:off x="5014401" y="3651588"/>
          <a:ext cx="1838322" cy="775446"/>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Cyber extortion payments</a:t>
          </a:r>
        </a:p>
      </dsp:txBody>
      <dsp:txXfrm>
        <a:off x="5052255" y="3689442"/>
        <a:ext cx="1762614" cy="699738"/>
      </dsp:txXfrm>
    </dsp:sp>
    <dsp:sp modelId="{50357D84-431E-47DE-B7A5-2230E9C33475}">
      <dsp:nvSpPr>
        <dsp:cNvPr id="0" name=""/>
        <dsp:cNvSpPr/>
      </dsp:nvSpPr>
      <dsp:spPr>
        <a:xfrm rot="5396405">
          <a:off x="3109496" y="3853311"/>
          <a:ext cx="916635" cy="0"/>
        </a:xfrm>
        <a:custGeom>
          <a:avLst/>
          <a:gdLst/>
          <a:ahLst/>
          <a:cxnLst/>
          <a:rect l="0" t="0" r="0" b="0"/>
          <a:pathLst>
            <a:path>
              <a:moveTo>
                <a:pt x="0" y="0"/>
              </a:moveTo>
              <a:lnTo>
                <a:pt x="916635" y="0"/>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2CB5E7-AF9C-4FD2-9476-BEB2B98D0511}">
      <dsp:nvSpPr>
        <dsp:cNvPr id="0" name=""/>
        <dsp:cNvSpPr/>
      </dsp:nvSpPr>
      <dsp:spPr>
        <a:xfrm>
          <a:off x="2711452" y="4311629"/>
          <a:ext cx="1714370" cy="657992"/>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Business Income Loss</a:t>
          </a:r>
        </a:p>
      </dsp:txBody>
      <dsp:txXfrm>
        <a:off x="2743573" y="4343750"/>
        <a:ext cx="1650128" cy="593750"/>
      </dsp:txXfrm>
    </dsp:sp>
    <dsp:sp modelId="{80D04EC1-DC11-4F75-8AF3-AA81E7A85C4C}">
      <dsp:nvSpPr>
        <dsp:cNvPr id="0" name=""/>
        <dsp:cNvSpPr/>
      </dsp:nvSpPr>
      <dsp:spPr>
        <a:xfrm rot="10796698">
          <a:off x="2080177" y="2648943"/>
          <a:ext cx="739253" cy="0"/>
        </a:xfrm>
        <a:custGeom>
          <a:avLst/>
          <a:gdLst/>
          <a:ahLst/>
          <a:cxnLst/>
          <a:rect l="0" t="0" r="0" b="0"/>
          <a:pathLst>
            <a:path>
              <a:moveTo>
                <a:pt x="0" y="0"/>
              </a:moveTo>
              <a:lnTo>
                <a:pt x="739253" y="0"/>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4AE756-2580-4AA7-99D3-C950C00E90B8}">
      <dsp:nvSpPr>
        <dsp:cNvPr id="0" name=""/>
        <dsp:cNvSpPr/>
      </dsp:nvSpPr>
      <dsp:spPr>
        <a:xfrm>
          <a:off x="566727" y="2149452"/>
          <a:ext cx="1513450" cy="1001145"/>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Regulatory fines at home &amp; abroad</a:t>
          </a:r>
        </a:p>
      </dsp:txBody>
      <dsp:txXfrm>
        <a:off x="615599" y="2198324"/>
        <a:ext cx="1415706" cy="903401"/>
      </dsp:txXfrm>
    </dsp:sp>
    <dsp:sp modelId="{91D700EE-352D-47CD-BDBB-368BAD1A15C3}">
      <dsp:nvSpPr>
        <dsp:cNvPr id="0" name=""/>
        <dsp:cNvSpPr/>
      </dsp:nvSpPr>
      <dsp:spPr>
        <a:xfrm rot="12802382">
          <a:off x="2186372" y="1965974"/>
          <a:ext cx="689941" cy="0"/>
        </a:xfrm>
        <a:custGeom>
          <a:avLst/>
          <a:gdLst/>
          <a:ahLst/>
          <a:cxnLst/>
          <a:rect l="0" t="0" r="0" b="0"/>
          <a:pathLst>
            <a:path>
              <a:moveTo>
                <a:pt x="0" y="0"/>
              </a:moveTo>
              <a:lnTo>
                <a:pt x="689941" y="0"/>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13E823-8352-42F1-9CF9-3137D4F8DADE}">
      <dsp:nvSpPr>
        <dsp:cNvPr id="0" name=""/>
        <dsp:cNvSpPr/>
      </dsp:nvSpPr>
      <dsp:spPr>
        <a:xfrm>
          <a:off x="611708" y="775064"/>
          <a:ext cx="1743223" cy="1001145"/>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Costs of notifying regulatory authorities</a:t>
          </a:r>
        </a:p>
      </dsp:txBody>
      <dsp:txXfrm>
        <a:off x="660580" y="823936"/>
        <a:ext cx="1645479" cy="903401"/>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0.6061</cdr:x>
      <cdr:y>0.7065</cdr:y>
    </cdr:from>
    <cdr:to>
      <cdr:x>0.87455</cdr:x>
      <cdr:y>0.89563</cdr:y>
    </cdr:to>
    <cdr:sp macro="" textlink="">
      <cdr:nvSpPr>
        <cdr:cNvPr id="2" name="AutoShape 38"/>
        <cdr:cNvSpPr>
          <a:spLocks xmlns:a="http://schemas.openxmlformats.org/drawingml/2006/main" noChangeArrowheads="1"/>
        </cdr:cNvSpPr>
      </cdr:nvSpPr>
      <cdr:spPr bwMode="blackWhite">
        <a:xfrm xmlns:a="http://schemas.openxmlformats.org/drawingml/2006/main">
          <a:off x="5427662" y="3045060"/>
          <a:ext cx="2403993" cy="815162"/>
        </a:xfrm>
        <a:prstGeom xmlns:a="http://schemas.openxmlformats.org/drawingml/2006/main" prst="wedgeRectCallout">
          <a:avLst>
            <a:gd name="adj1" fmla="val 81245"/>
            <a:gd name="adj2" fmla="val -59929"/>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a:solidFill>
                <a:srgbClr val="FFFFFF"/>
              </a:solidFill>
            </a:rPr>
            <a:t>Pvt. Carrier NWP growth was +2.9% in 2015, +4.3% in 2014, +5.1% in 2013 and 8.7% in 2012</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9/15/2016</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783144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Grp="1" noChangeArrowheads="1"/>
          </p:cNvSpPr>
          <p:nvPr>
            <p:ph type="sldNum" sz="quarter" idx="5"/>
          </p:nvPr>
        </p:nvSpPr>
        <p:spPr>
          <a:noFill/>
        </p:spPr>
        <p:txBody>
          <a:bodyPr/>
          <a:lstStyle/>
          <a:p>
            <a:fld id="{2F11D5ED-2BE5-4851-80EC-B60A341DEE97}" type="slidenum">
              <a:rPr lang="en-US" smtClean="0"/>
              <a:pPr/>
              <a:t>10</a:t>
            </a:fld>
            <a:endParaRPr lang="en-US"/>
          </a:p>
        </p:txBody>
      </p:sp>
      <p:sp>
        <p:nvSpPr>
          <p:cNvPr id="176131" name="Slide Image Placeholder 1"/>
          <p:cNvSpPr>
            <a:spLocks noGrp="1" noRot="1" noChangeAspect="1" noTextEdit="1"/>
          </p:cNvSpPr>
          <p:nvPr>
            <p:ph type="sldImg"/>
          </p:nvPr>
        </p:nvSpPr>
        <p:spPr>
          <a:xfrm>
            <a:off x="1262063" y="693738"/>
            <a:ext cx="4618037" cy="3463925"/>
          </a:xfrm>
          <a:ln w="12700"/>
        </p:spPr>
      </p:sp>
      <p:sp>
        <p:nvSpPr>
          <p:cNvPr id="176132"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a:p>
        </p:txBody>
      </p:sp>
    </p:spTree>
    <p:extLst>
      <p:ext uri="{BB962C8B-B14F-4D97-AF65-F5344CB8AC3E}">
        <p14:creationId xmlns:p14="http://schemas.microsoft.com/office/powerpoint/2010/main" val="226771003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4206240" y="6723043"/>
            <a:ext cx="939048" cy="248067"/>
          </a:xfrm>
          <a:prstGeom prst="rect">
            <a:avLst/>
          </a:prstGeom>
          <a:noFill/>
          <a:ln w="9525">
            <a:noFill/>
            <a:miter lim="800000"/>
            <a:headEnd/>
            <a:tailEnd/>
          </a:ln>
        </p:spPr>
        <p:txBody>
          <a:bodyPr lIns="46020" tIns="46634" rIns="46020" bIns="46634" anchor="b">
            <a:spAutoFit/>
          </a:bodyPr>
          <a:lstStyle/>
          <a:p>
            <a:pPr algn="ctr" defTabSz="933261" fontAlgn="base">
              <a:spcBef>
                <a:spcPct val="0"/>
              </a:spcBef>
              <a:spcAft>
                <a:spcPct val="0"/>
              </a:spcAft>
            </a:pPr>
            <a:fld id="{47C89156-2F8B-41D7-B79C-F708654623FD}" type="slidenum">
              <a:rPr lang="en-US" sz="1000">
                <a:solidFill>
                  <a:srgbClr val="000000"/>
                </a:solidFill>
                <a:latin typeface="Arial" charset="0"/>
                <a:cs typeface="Arial" charset="0"/>
              </a:rPr>
              <a:pPr algn="ctr" defTabSz="933261" fontAlgn="base">
                <a:spcBef>
                  <a:spcPct val="0"/>
                </a:spcBef>
                <a:spcAft>
                  <a:spcPct val="0"/>
                </a:spcAft>
              </a:pPr>
              <a:t>113</a:t>
            </a:fld>
            <a:endParaRPr lang="en-US" sz="1000">
              <a:solidFill>
                <a:srgbClr val="000000"/>
              </a:solidFill>
              <a:latin typeface="Arial" charset="0"/>
              <a:cs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99" tIns="46199" rIns="46199" bIns="46199"/>
          <a:lstStyle/>
          <a:p>
            <a:endParaRPr lang="en-US"/>
          </a:p>
        </p:txBody>
      </p:sp>
    </p:spTree>
    <p:extLst>
      <p:ext uri="{BB962C8B-B14F-4D97-AF65-F5344CB8AC3E}">
        <p14:creationId xmlns:p14="http://schemas.microsoft.com/office/powerpoint/2010/main" val="171010683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024188" y="8848410"/>
            <a:ext cx="675761" cy="246139"/>
          </a:xfrm>
          <a:prstGeom prst="rect">
            <a:avLst/>
          </a:prstGeom>
          <a:noFill/>
          <a:ln w="9525">
            <a:noFill/>
            <a:miter lim="800000"/>
            <a:headEnd/>
            <a:tailEnd/>
          </a:ln>
        </p:spPr>
        <p:txBody>
          <a:bodyPr lIns="44913" tIns="45513" rIns="44913" bIns="45513" anchor="b">
            <a:spAutoFit/>
          </a:bodyPr>
          <a:lstStyle/>
          <a:p>
            <a:pPr algn="ctr" defTabSz="909375"/>
            <a:fld id="{2F97931E-18E9-494E-8641-F6F22D608404}" type="slidenum">
              <a:rPr lang="en-US" sz="1000"/>
              <a:pPr algn="ctr" defTabSz="909375"/>
              <a:t>114</a:t>
            </a:fld>
            <a:endParaRPr lang="en-US" sz="10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45089" tIns="45089" rIns="45089" bIns="45089"/>
          <a:lstStyle/>
          <a:p>
            <a:endParaRPr lang="en-US"/>
          </a:p>
        </p:txBody>
      </p:sp>
    </p:spTree>
    <p:extLst>
      <p:ext uri="{BB962C8B-B14F-4D97-AF65-F5344CB8AC3E}">
        <p14:creationId xmlns:p14="http://schemas.microsoft.com/office/powerpoint/2010/main" val="66143549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53726" y="9046822"/>
            <a:ext cx="706129" cy="247989"/>
          </a:xfrm>
          <a:prstGeom prst="rect">
            <a:avLst/>
          </a:prstGeom>
          <a:noFill/>
          <a:ln w="9525">
            <a:noFill/>
            <a:miter lim="800000"/>
            <a:headEnd/>
            <a:tailEnd/>
          </a:ln>
        </p:spPr>
        <p:txBody>
          <a:bodyPr lIns="45946" tIns="46559" rIns="45946" bIns="46559" anchor="b">
            <a:spAutoFit/>
          </a:bodyPr>
          <a:lstStyle/>
          <a:p>
            <a:pPr algn="ctr" defTabSz="931670" fontAlgn="base">
              <a:spcBef>
                <a:spcPct val="0"/>
              </a:spcBef>
              <a:spcAft>
                <a:spcPct val="0"/>
              </a:spcAft>
            </a:pPr>
            <a:fld id="{E9565180-8486-4D0E-8C23-611864437D81}" type="slidenum">
              <a:rPr lang="en-US" sz="1000">
                <a:solidFill>
                  <a:srgbClr val="000000"/>
                </a:solidFill>
                <a:latin typeface="Arial" charset="0"/>
                <a:cs typeface="Arial" charset="0"/>
              </a:rPr>
              <a:pPr algn="ctr" defTabSz="931670" fontAlgn="base">
                <a:spcBef>
                  <a:spcPct val="0"/>
                </a:spcBef>
                <a:spcAft>
                  <a:spcPct val="0"/>
                </a:spcAft>
              </a:pPr>
              <a:t>115</a:t>
            </a:fld>
            <a:endParaRPr lang="en-US" sz="1000">
              <a:solidFill>
                <a:srgbClr val="000000"/>
              </a:solidFill>
              <a:latin typeface="Arial" charset="0"/>
              <a:cs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125" tIns="46125" rIns="46125" bIns="46125"/>
          <a:lstStyle/>
          <a:p>
            <a:endParaRPr lang="en-US"/>
          </a:p>
        </p:txBody>
      </p:sp>
    </p:spTree>
    <p:extLst>
      <p:ext uri="{BB962C8B-B14F-4D97-AF65-F5344CB8AC3E}">
        <p14:creationId xmlns:p14="http://schemas.microsoft.com/office/powerpoint/2010/main" val="288818436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15688211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fontAlgn="base">
              <a:spcBef>
                <a:spcPct val="0"/>
              </a:spcBef>
              <a:spcAft>
                <a:spcPct val="0"/>
              </a:spcAft>
            </a:pPr>
            <a:fld id="{0EAA8C4A-BC29-40DC-9F9E-31DE45237C83}" type="slidenum">
              <a:rPr lang="en-US" sz="1000">
                <a:solidFill>
                  <a:srgbClr val="000000"/>
                </a:solidFill>
                <a:latin typeface="Arial" charset="0"/>
                <a:cs typeface="Arial" charset="0"/>
              </a:rPr>
              <a:pPr algn="ctr" defTabSz="931863" fontAlgn="base">
                <a:spcBef>
                  <a:spcPct val="0"/>
                </a:spcBef>
                <a:spcAft>
                  <a:spcPct val="0"/>
                </a:spcAft>
              </a:pPr>
              <a:t>117</a:t>
            </a:fld>
            <a:endParaRPr lang="en-US" sz="1000">
              <a:solidFill>
                <a:srgbClr val="000000"/>
              </a:solidFill>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lIns="46199" tIns="46199" rIns="46199" bIns="46199"/>
          <a:lstStyle/>
          <a:p>
            <a:endParaRPr lang="en-US"/>
          </a:p>
        </p:txBody>
      </p:sp>
    </p:spTree>
    <p:extLst>
      <p:ext uri="{BB962C8B-B14F-4D97-AF65-F5344CB8AC3E}">
        <p14:creationId xmlns:p14="http://schemas.microsoft.com/office/powerpoint/2010/main" val="14025509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a:p>
        </p:txBody>
      </p:sp>
      <p:sp>
        <p:nvSpPr>
          <p:cNvPr id="270340" name="Slide Number Placeholder 3"/>
          <p:cNvSpPr txBox="1">
            <a:spLocks noGrp="1"/>
          </p:cNvSpPr>
          <p:nvPr/>
        </p:nvSpPr>
        <p:spPr bwMode="auto">
          <a:xfrm>
            <a:off x="3092325" y="9000412"/>
            <a:ext cx="688915" cy="246717"/>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118</a:t>
            </a:fld>
            <a:endParaRPr lang="en-US" sz="1000"/>
          </a:p>
        </p:txBody>
      </p:sp>
    </p:spTree>
    <p:extLst>
      <p:ext uri="{BB962C8B-B14F-4D97-AF65-F5344CB8AC3E}">
        <p14:creationId xmlns:p14="http://schemas.microsoft.com/office/powerpoint/2010/main" val="399024137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119</a:t>
            </a:fld>
            <a:endParaRPr lang="en-US"/>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2206701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120</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38601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121</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7898927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a:latin typeface="Arial" pitchFamily="34" charset="0"/>
            </a:endParaRPr>
          </a:p>
        </p:txBody>
      </p:sp>
    </p:spTree>
    <p:extLst>
      <p:ext uri="{BB962C8B-B14F-4D97-AF65-F5344CB8AC3E}">
        <p14:creationId xmlns:p14="http://schemas.microsoft.com/office/powerpoint/2010/main" val="2230912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a:noFill/>
        </p:spPr>
        <p:txBody>
          <a:bodyPr/>
          <a:lstStyle/>
          <a:p>
            <a:fld id="{327CA15C-4A59-4AE4-BE8E-FF1D83C2F0B0}" type="slidenum">
              <a:rPr lang="en-US" smtClean="0"/>
              <a:pPr/>
              <a:t>11</a:t>
            </a:fld>
            <a:endParaRPr lang="en-US"/>
          </a:p>
        </p:txBody>
      </p:sp>
      <p:sp>
        <p:nvSpPr>
          <p:cNvPr id="177155" name="Slide Image Placeholder 1"/>
          <p:cNvSpPr>
            <a:spLocks noGrp="1" noRot="1" noChangeAspect="1" noTextEdit="1"/>
          </p:cNvSpPr>
          <p:nvPr>
            <p:ph type="sldImg"/>
          </p:nvPr>
        </p:nvSpPr>
        <p:spPr>
          <a:xfrm>
            <a:off x="1262063" y="693738"/>
            <a:ext cx="4618037" cy="3463925"/>
          </a:xfrm>
          <a:ln w="12700"/>
        </p:spPr>
      </p:sp>
      <p:sp>
        <p:nvSpPr>
          <p:cNvPr id="177156"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a:p>
        </p:txBody>
      </p:sp>
    </p:spTree>
    <p:extLst>
      <p:ext uri="{BB962C8B-B14F-4D97-AF65-F5344CB8AC3E}">
        <p14:creationId xmlns:p14="http://schemas.microsoft.com/office/powerpoint/2010/main" val="313393461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F8608A-FC54-41DF-94FA-4880815BCA81}" type="slidenum">
              <a:rPr lang="en-US" altLang="en-US" sz="1200">
                <a:solidFill>
                  <a:srgbClr val="000000"/>
                </a:solidFill>
              </a:rPr>
              <a:pPr/>
              <a:t>123</a:t>
            </a:fld>
            <a:endParaRPr lang="en-US" altLang="en-US" sz="120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5071434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124</a:t>
            </a:fld>
            <a:endParaRPr lang="en-US" dirty="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98328171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125</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17984091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126</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25471167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127</a:t>
            </a:fld>
            <a:endParaRPr lang="en-US">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47875546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128</a:t>
            </a:fld>
            <a:endParaRPr lang="en-US" altLang="en-US" sz="1200">
              <a:solidFill>
                <a:srgbClr val="000000"/>
              </a:solidFill>
            </a:endParaRPr>
          </a:p>
        </p:txBody>
      </p:sp>
    </p:spTree>
    <p:extLst>
      <p:ext uri="{BB962C8B-B14F-4D97-AF65-F5344CB8AC3E}">
        <p14:creationId xmlns:p14="http://schemas.microsoft.com/office/powerpoint/2010/main" val="28513920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129</a:t>
            </a:fld>
            <a:endParaRPr lang="en-US">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7325215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130</a:t>
            </a:fld>
            <a:endParaRPr lang="en-US">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7801717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132</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8960199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133</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219100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Grp="1" noChangeArrowheads="1"/>
          </p:cNvSpPr>
          <p:nvPr>
            <p:ph type="sldNum" sz="quarter" idx="5"/>
          </p:nvPr>
        </p:nvSpPr>
        <p:spPr>
          <a:noFill/>
        </p:spPr>
        <p:txBody>
          <a:bodyPr/>
          <a:lstStyle/>
          <a:p>
            <a:fld id="{2F11D5ED-2BE5-4851-80EC-B60A341DEE97}" type="slidenum">
              <a:rPr lang="en-US" smtClean="0"/>
              <a:pPr/>
              <a:t>12</a:t>
            </a:fld>
            <a:endParaRPr lang="en-US"/>
          </a:p>
        </p:txBody>
      </p:sp>
      <p:sp>
        <p:nvSpPr>
          <p:cNvPr id="176131" name="Slide Image Placeholder 1"/>
          <p:cNvSpPr>
            <a:spLocks noGrp="1" noRot="1" noChangeAspect="1" noTextEdit="1"/>
          </p:cNvSpPr>
          <p:nvPr>
            <p:ph type="sldImg"/>
          </p:nvPr>
        </p:nvSpPr>
        <p:spPr>
          <a:xfrm>
            <a:off x="1262063" y="693738"/>
            <a:ext cx="4618037" cy="3463925"/>
          </a:xfrm>
          <a:ln w="12700"/>
        </p:spPr>
      </p:sp>
      <p:sp>
        <p:nvSpPr>
          <p:cNvPr id="176132"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a:p>
        </p:txBody>
      </p:sp>
    </p:spTree>
    <p:extLst>
      <p:ext uri="{BB962C8B-B14F-4D97-AF65-F5344CB8AC3E}">
        <p14:creationId xmlns:p14="http://schemas.microsoft.com/office/powerpoint/2010/main" val="67587853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134</a:t>
            </a:fld>
            <a:endParaRPr lang="en-US" dirty="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77489824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noFill/>
        </p:spPr>
        <p:txBody>
          <a:bodyPr/>
          <a:lstStyle/>
          <a:p>
            <a:pPr defTabSz="930193"/>
            <a:fld id="{5A2A7BB4-00DB-4919-A7C7-558F09B8FCA9}" type="slidenum">
              <a:rPr lang="en-US" smtClean="0"/>
              <a:pPr defTabSz="930193"/>
              <a:t>135</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45585799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136</a:t>
            </a:fld>
            <a:endParaRPr lang="en-US">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94606198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137</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5236264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138</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55539498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139</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13888907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140</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96434449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141</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02821480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142</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6133609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143</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4222721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a:noFill/>
        </p:spPr>
        <p:txBody>
          <a:bodyPr/>
          <a:lstStyle/>
          <a:p>
            <a:fld id="{327CA15C-4A59-4AE4-BE8E-FF1D83C2F0B0}" type="slidenum">
              <a:rPr lang="en-US" smtClean="0"/>
              <a:pPr/>
              <a:t>13</a:t>
            </a:fld>
            <a:endParaRPr lang="en-US"/>
          </a:p>
        </p:txBody>
      </p:sp>
      <p:sp>
        <p:nvSpPr>
          <p:cNvPr id="177155" name="Slide Image Placeholder 1"/>
          <p:cNvSpPr>
            <a:spLocks noGrp="1" noRot="1" noChangeAspect="1" noTextEdit="1"/>
          </p:cNvSpPr>
          <p:nvPr>
            <p:ph type="sldImg"/>
          </p:nvPr>
        </p:nvSpPr>
        <p:spPr>
          <a:xfrm>
            <a:off x="1262063" y="693738"/>
            <a:ext cx="4618037" cy="3463925"/>
          </a:xfrm>
          <a:ln w="12700"/>
        </p:spPr>
      </p:sp>
      <p:sp>
        <p:nvSpPr>
          <p:cNvPr id="177156"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a:p>
        </p:txBody>
      </p:sp>
    </p:spTree>
    <p:extLst>
      <p:ext uri="{BB962C8B-B14F-4D97-AF65-F5344CB8AC3E}">
        <p14:creationId xmlns:p14="http://schemas.microsoft.com/office/powerpoint/2010/main" val="35009391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144</a:t>
            </a:fld>
            <a:endParaRPr lang="en-US"/>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65916792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145</a:t>
            </a:fld>
            <a:endParaRPr lang="en-US" dirty="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24207996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147</a:t>
            </a:fld>
            <a:endParaRPr lang="en-US"/>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57235286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148</a:t>
            </a:fld>
            <a:endParaRPr lang="en-US"/>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938916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14</a:t>
            </a:fld>
            <a:endParaRPr lang="en-US" dirty="0">
              <a:solidFill>
                <a:srgbClr val="000000"/>
              </a:solidFill>
            </a:endParaRPr>
          </a:p>
        </p:txBody>
      </p:sp>
      <p:sp>
        <p:nvSpPr>
          <p:cNvPr id="223235" name="Rectangle 2"/>
          <p:cNvSpPr>
            <a:spLocks noGrp="1" noRot="1" noChangeAspect="1" noChangeArrowheads="1" noTextEdit="1"/>
          </p:cNvSpPr>
          <p:nvPr>
            <p:ph type="sldImg"/>
          </p:nvPr>
        </p:nvSpPr>
        <p:spPr>
          <a:xfrm>
            <a:off x="1398588" y="582613"/>
            <a:ext cx="4060825" cy="3044825"/>
          </a:xfrm>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420210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15</a:t>
            </a:fld>
            <a:endParaRPr lang="en-US"/>
          </a:p>
        </p:txBody>
      </p:sp>
    </p:spTree>
    <p:extLst>
      <p:ext uri="{BB962C8B-B14F-4D97-AF65-F5344CB8AC3E}">
        <p14:creationId xmlns:p14="http://schemas.microsoft.com/office/powerpoint/2010/main" val="157241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398588" y="582613"/>
            <a:ext cx="4060825" cy="3044825"/>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16</a:t>
            </a:fld>
            <a:endParaRPr lang="en-US"/>
          </a:p>
        </p:txBody>
      </p:sp>
    </p:spTree>
    <p:extLst>
      <p:ext uri="{BB962C8B-B14F-4D97-AF65-F5344CB8AC3E}">
        <p14:creationId xmlns:p14="http://schemas.microsoft.com/office/powerpoint/2010/main" val="1939994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17</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xfrm>
            <a:off x="1398588" y="582613"/>
            <a:ext cx="4060825" cy="3044825"/>
          </a:xfrm>
          <a:ln/>
        </p:spPr>
      </p:sp>
      <p:sp>
        <p:nvSpPr>
          <p:cNvPr id="234500"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3159186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18</a:t>
            </a:fld>
            <a:endParaRPr lang="en-US"/>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846954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xfrm>
            <a:off x="1089025" y="701675"/>
            <a:ext cx="4668838" cy="3503613"/>
          </a:xfrm>
          <a:prstGeom prst="rect">
            <a:avLst/>
          </a:prstGeom>
          <a:noFill/>
          <a:ln w="12700">
            <a:solidFill>
              <a:srgbClr val="000000"/>
            </a:solidFill>
            <a:miter lim="800000"/>
            <a:headEnd/>
            <a:tailEnd/>
          </a:ln>
        </p:spPr>
      </p:sp>
      <p:sp>
        <p:nvSpPr>
          <p:cNvPr id="272387" name="Notes Placeholder 2"/>
          <p:cNvSpPr>
            <a:spLocks noGrp="1"/>
          </p:cNvSpPr>
          <p:nvPr>
            <p:ph type="body" idx="1"/>
          </p:nvPr>
        </p:nvSpPr>
        <p:spPr bwMode="auto">
          <a:xfrm>
            <a:off x="684715" y="4438882"/>
            <a:ext cx="5476150" cy="4203993"/>
          </a:xfrm>
          <a:prstGeom prst="rect">
            <a:avLst/>
          </a:prstGeom>
          <a:noFill/>
          <a:ln>
            <a:miter lim="800000"/>
            <a:headEnd/>
            <a:tailEnd/>
          </a:ln>
        </p:spPr>
        <p:txBody>
          <a:bodyPr lIns="91202" tIns="45601" rIns="91202" bIns="45601"/>
          <a:lstStyle/>
          <a:p>
            <a:endParaRPr lang="en-US"/>
          </a:p>
        </p:txBody>
      </p:sp>
    </p:spTree>
    <p:extLst>
      <p:ext uri="{BB962C8B-B14F-4D97-AF65-F5344CB8AC3E}">
        <p14:creationId xmlns:p14="http://schemas.microsoft.com/office/powerpoint/2010/main" val="1687531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86188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xfrm>
            <a:off x="1089025" y="700088"/>
            <a:ext cx="4668838" cy="3503612"/>
          </a:xfrm>
          <a:prstGeom prst="rect">
            <a:avLst/>
          </a:prstGeom>
          <a:noFill/>
          <a:ln w="12700">
            <a:solidFill>
              <a:srgbClr val="000000"/>
            </a:solidFill>
            <a:miter lim="800000"/>
            <a:headEnd/>
            <a:tailEnd/>
          </a:ln>
        </p:spPr>
      </p:sp>
      <p:sp>
        <p:nvSpPr>
          <p:cNvPr id="273411" name="Notes Placeholder 2"/>
          <p:cNvSpPr>
            <a:spLocks noGrp="1"/>
          </p:cNvSpPr>
          <p:nvPr>
            <p:ph type="body" idx="1"/>
          </p:nvPr>
        </p:nvSpPr>
        <p:spPr bwMode="auto">
          <a:xfrm>
            <a:off x="684713" y="4438879"/>
            <a:ext cx="5477705" cy="4205590"/>
          </a:xfrm>
          <a:prstGeom prst="rect">
            <a:avLst/>
          </a:prstGeom>
          <a:noFill/>
          <a:ln>
            <a:miter lim="800000"/>
            <a:headEnd/>
            <a:tailEnd/>
          </a:ln>
        </p:spPr>
        <p:txBody>
          <a:bodyPr lIns="91202" tIns="45601" rIns="91202" bIns="45601"/>
          <a:lstStyle/>
          <a:p>
            <a:endParaRPr lang="en-US"/>
          </a:p>
        </p:txBody>
      </p:sp>
    </p:spTree>
    <p:extLst>
      <p:ext uri="{BB962C8B-B14F-4D97-AF65-F5344CB8AC3E}">
        <p14:creationId xmlns:p14="http://schemas.microsoft.com/office/powerpoint/2010/main" val="4292534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21</a:t>
            </a:fld>
            <a:endParaRPr lang="en-US" dirty="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87268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1177925" y="696913"/>
            <a:ext cx="4641850" cy="3481387"/>
          </a:xfrm>
          <a:ln/>
        </p:spPr>
      </p:sp>
      <p:sp>
        <p:nvSpPr>
          <p:cNvPr id="6147" name="Notes Placeholder 2"/>
          <p:cNvSpPr>
            <a:spLocks noGrp="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414660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23</a:t>
            </a:fld>
            <a:endParaRPr lang="en-US"/>
          </a:p>
        </p:txBody>
      </p:sp>
      <p:sp>
        <p:nvSpPr>
          <p:cNvPr id="251907" name="Rectangle 2"/>
          <p:cNvSpPr>
            <a:spLocks noGrp="1" noRot="1" noChangeAspect="1" noChangeArrowheads="1" noTextEdit="1"/>
          </p:cNvSpPr>
          <p:nvPr>
            <p:ph type="sldImg"/>
          </p:nvPr>
        </p:nvSpPr>
        <p:spPr>
          <a:xfrm>
            <a:off x="1398588" y="582613"/>
            <a:ext cx="4060825" cy="3044825"/>
          </a:xfrm>
          <a:ln/>
        </p:spPr>
      </p:sp>
      <p:sp>
        <p:nvSpPr>
          <p:cNvPr id="2519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296078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1018104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25</a:t>
            </a:fld>
            <a:endParaRPr lang="en-US" sz="1000" dirty="0"/>
          </a:p>
        </p:txBody>
      </p:sp>
      <p:sp>
        <p:nvSpPr>
          <p:cNvPr id="44035" name="Rectangle 2"/>
          <p:cNvSpPr>
            <a:spLocks noGrp="1" noRot="1" noChangeAspect="1" noChangeArrowheads="1" noTextEdit="1"/>
          </p:cNvSpPr>
          <p:nvPr>
            <p:ph type="sldImg"/>
          </p:nvPr>
        </p:nvSpPr>
        <p:spPr>
          <a:xfrm>
            <a:off x="1398588" y="582613"/>
            <a:ext cx="4060825" cy="3044825"/>
          </a:xfrm>
          <a:ln/>
        </p:spPr>
      </p:sp>
      <p:sp>
        <p:nvSpPr>
          <p:cNvPr id="44036" name="Rectangle 3"/>
          <p:cNvSpPr>
            <a:spLocks noGrp="1" noChangeArrowheads="1"/>
          </p:cNvSpPr>
          <p:nvPr>
            <p:ph type="body" idx="1"/>
          </p:nvPr>
        </p:nvSpPr>
        <p:spPr>
          <a:noFill/>
          <a:ln/>
        </p:spPr>
        <p:txBody>
          <a:bodyPr lIns="45161" tIns="45161" rIns="45161" bIns="45161"/>
          <a:lstStyle/>
          <a:p>
            <a:endParaRPr lang="en-US">
              <a:latin typeface="Arial" pitchFamily="34" charset="0"/>
            </a:endParaRPr>
          </a:p>
        </p:txBody>
      </p:sp>
    </p:spTree>
    <p:extLst>
      <p:ext uri="{BB962C8B-B14F-4D97-AF65-F5344CB8AC3E}">
        <p14:creationId xmlns:p14="http://schemas.microsoft.com/office/powerpoint/2010/main" val="2128137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4080636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27</a:t>
            </a:fld>
            <a:endParaRPr lang="en-US"/>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2542425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28</a:t>
            </a:fld>
            <a:endParaRPr lang="en-US"/>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93340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29</a:t>
            </a:fld>
            <a:endParaRPr 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70141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1398588" y="582613"/>
            <a:ext cx="4060825" cy="3044825"/>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2350196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30</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a:p>
        </p:txBody>
      </p:sp>
    </p:spTree>
    <p:extLst>
      <p:ext uri="{BB962C8B-B14F-4D97-AF65-F5344CB8AC3E}">
        <p14:creationId xmlns:p14="http://schemas.microsoft.com/office/powerpoint/2010/main" val="292457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28882138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9046822"/>
            <a:ext cx="693890" cy="247989"/>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32</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34221905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33</a:t>
            </a:fld>
            <a:endParaRPr lang="en-US"/>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987173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34</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xfrm>
            <a:off x="1398588" y="582613"/>
            <a:ext cx="4060825" cy="3044825"/>
          </a:xfrm>
          <a:ln/>
        </p:spPr>
      </p:sp>
      <p:sp>
        <p:nvSpPr>
          <p:cNvPr id="234500"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16763253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753444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6C16CFD7-27EF-44EF-A68B-2C1547EF33F3}" type="slidenum">
              <a:rPr lang="en-US" smtClean="0">
                <a:solidFill>
                  <a:srgbClr val="000000"/>
                </a:solidFill>
              </a:rPr>
              <a:pPr>
                <a:defRPr/>
              </a:pPr>
              <a:t>36</a:t>
            </a:fld>
            <a:endParaRPr lang="en-US" dirty="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4485347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41</a:t>
            </a:fld>
            <a:endParaRPr lang="en-US"/>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2402964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42</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5349520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43</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482345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398588" y="582613"/>
            <a:ext cx="4060825" cy="3044825"/>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a:t>
            </a:fld>
            <a:endParaRPr lang="en-US"/>
          </a:p>
        </p:txBody>
      </p:sp>
    </p:spTree>
    <p:extLst>
      <p:ext uri="{BB962C8B-B14F-4D97-AF65-F5344CB8AC3E}">
        <p14:creationId xmlns:p14="http://schemas.microsoft.com/office/powerpoint/2010/main" val="24627118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44</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2373681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45</a:t>
            </a:fld>
            <a:endParaRPr lang="en-US">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1160606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bwMode="auto">
          <a:xfrm>
            <a:off x="3084513" y="9047163"/>
            <a:ext cx="69215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cs typeface="Arial" panose="020B0604020202020204" pitchFamily="34" charset="0"/>
              </a:defRPr>
            </a:lvl1pPr>
            <a:lvl2pPr marL="742950" indent="-285750" defTabSz="927100">
              <a:defRPr>
                <a:solidFill>
                  <a:schemeClr val="tx1"/>
                </a:solidFill>
                <a:latin typeface="Arial" panose="020B0604020202020204" pitchFamily="34" charset="0"/>
                <a:cs typeface="Arial" panose="020B0604020202020204" pitchFamily="34" charset="0"/>
              </a:defRPr>
            </a:lvl2pPr>
            <a:lvl3pPr marL="1143000" indent="-228600" defTabSz="927100">
              <a:defRPr>
                <a:solidFill>
                  <a:schemeClr val="tx1"/>
                </a:solidFill>
                <a:latin typeface="Arial" panose="020B0604020202020204" pitchFamily="34" charset="0"/>
                <a:cs typeface="Arial" panose="020B0604020202020204" pitchFamily="34" charset="0"/>
              </a:defRPr>
            </a:lvl3pPr>
            <a:lvl4pPr marL="1600200" indent="-228600" defTabSz="927100">
              <a:defRPr>
                <a:solidFill>
                  <a:schemeClr val="tx1"/>
                </a:solidFill>
                <a:latin typeface="Arial" panose="020B0604020202020204" pitchFamily="34" charset="0"/>
                <a:cs typeface="Arial" panose="020B0604020202020204" pitchFamily="34" charset="0"/>
              </a:defRPr>
            </a:lvl4pPr>
            <a:lvl5pPr marL="2057400" indent="-228600" defTabSz="92710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solidFill>
                  <a:srgbClr val="000000"/>
                </a:solidFill>
                <a:latin typeface="Calibri" panose="020F0502020204030204" pitchFamily="34" charset="0"/>
              </a:rPr>
              <a:pPr/>
              <a:t>46</a:t>
            </a:fld>
            <a:endParaRPr lang="en-US" altLang="en-US">
              <a:solidFill>
                <a:srgbClr val="000000"/>
              </a:solidFill>
              <a:latin typeface="Calibri" panose="020F0502020204030204" pitchFamily="34" charset="0"/>
            </a:endParaRPr>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2400"/>
          </a:p>
        </p:txBody>
      </p:sp>
    </p:spTree>
    <p:extLst>
      <p:ext uri="{BB962C8B-B14F-4D97-AF65-F5344CB8AC3E}">
        <p14:creationId xmlns:p14="http://schemas.microsoft.com/office/powerpoint/2010/main" val="29098769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398588" y="582613"/>
            <a:ext cx="4060825" cy="3044825"/>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47</a:t>
            </a:fld>
            <a:endParaRPr lang="en-US"/>
          </a:p>
        </p:txBody>
      </p:sp>
    </p:spTree>
    <p:extLst>
      <p:ext uri="{BB962C8B-B14F-4D97-AF65-F5344CB8AC3E}">
        <p14:creationId xmlns:p14="http://schemas.microsoft.com/office/powerpoint/2010/main" val="26718798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48</a:t>
            </a:fld>
            <a:endParaRPr lang="en-US">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a:p>
        </p:txBody>
      </p:sp>
    </p:spTree>
    <p:extLst>
      <p:ext uri="{BB962C8B-B14F-4D97-AF65-F5344CB8AC3E}">
        <p14:creationId xmlns:p14="http://schemas.microsoft.com/office/powerpoint/2010/main" val="28076273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49</a:t>
            </a:fld>
            <a:endParaRPr lang="en-US">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a:p>
        </p:txBody>
      </p:sp>
    </p:spTree>
    <p:extLst>
      <p:ext uri="{BB962C8B-B14F-4D97-AF65-F5344CB8AC3E}">
        <p14:creationId xmlns:p14="http://schemas.microsoft.com/office/powerpoint/2010/main" val="23437069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50</a:t>
            </a:fld>
            <a:endParaRPr lang="en-US">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03434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51</a:t>
            </a:fld>
            <a:endParaRPr lang="en-US"/>
          </a:p>
        </p:txBody>
      </p:sp>
    </p:spTree>
    <p:extLst>
      <p:ext uri="{BB962C8B-B14F-4D97-AF65-F5344CB8AC3E}">
        <p14:creationId xmlns:p14="http://schemas.microsoft.com/office/powerpoint/2010/main" val="3646066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52</a:t>
            </a:fld>
            <a:endParaRPr lang="en-US">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a:p>
        </p:txBody>
      </p:sp>
    </p:spTree>
    <p:extLst>
      <p:ext uri="{BB962C8B-B14F-4D97-AF65-F5344CB8AC3E}">
        <p14:creationId xmlns:p14="http://schemas.microsoft.com/office/powerpoint/2010/main" val="36658513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53</a:t>
            </a:fld>
            <a:endParaRPr lang="en-US">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a:p>
        </p:txBody>
      </p:sp>
    </p:spTree>
    <p:extLst>
      <p:ext uri="{BB962C8B-B14F-4D97-AF65-F5344CB8AC3E}">
        <p14:creationId xmlns:p14="http://schemas.microsoft.com/office/powerpoint/2010/main" val="1685234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5</a:t>
            </a:fld>
            <a:endParaRPr lang="en-US"/>
          </a:p>
        </p:txBody>
      </p:sp>
      <p:sp>
        <p:nvSpPr>
          <p:cNvPr id="214019" name="Rectangle 2"/>
          <p:cNvSpPr>
            <a:spLocks noGrp="1" noRot="1" noChangeAspect="1" noChangeArrowheads="1" noTextEdit="1"/>
          </p:cNvSpPr>
          <p:nvPr>
            <p:ph type="sldImg"/>
          </p:nvPr>
        </p:nvSpPr>
        <p:spPr>
          <a:xfrm>
            <a:off x="1398588" y="582613"/>
            <a:ext cx="4060825" cy="3044825"/>
          </a:xfrm>
          <a:ln/>
        </p:spPr>
      </p:sp>
      <p:sp>
        <p:nvSpPr>
          <p:cNvPr id="21402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500050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54</a:t>
            </a:fld>
            <a:endParaRPr 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24388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55</a:t>
            </a:fld>
            <a:endParaRPr lang="en-US"/>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483912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56</a:t>
            </a:fld>
            <a:endParaRPr lang="en-US"/>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601802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57</a:t>
            </a:fld>
            <a:endParaRPr lang="en-US"/>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476721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58</a:t>
            </a:fld>
            <a:endParaRPr lang="en-US">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2788438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59</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601056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7003204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4320318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6538664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87564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xfrm>
            <a:off x="1087438" y="700088"/>
            <a:ext cx="4672012" cy="3503612"/>
          </a:xfrm>
          <a:prstGeom prst="rect">
            <a:avLst/>
          </a:prstGeom>
          <a:noFill/>
          <a:ln w="12700">
            <a:solidFill>
              <a:srgbClr val="000000"/>
            </a:solidFill>
            <a:miter lim="800000"/>
            <a:headEnd/>
            <a:tailEnd/>
          </a:ln>
        </p:spPr>
      </p:sp>
      <p:sp>
        <p:nvSpPr>
          <p:cNvPr id="273411" name="Notes Placeholder 2"/>
          <p:cNvSpPr>
            <a:spLocks noGrp="1"/>
          </p:cNvSpPr>
          <p:nvPr>
            <p:ph type="body" idx="1"/>
          </p:nvPr>
        </p:nvSpPr>
        <p:spPr bwMode="auto">
          <a:xfrm>
            <a:off x="684713" y="4438879"/>
            <a:ext cx="5477705" cy="4205590"/>
          </a:xfrm>
          <a:prstGeom prst="rect">
            <a:avLst/>
          </a:prstGeom>
          <a:noFill/>
          <a:ln>
            <a:miter lim="800000"/>
            <a:headEnd/>
            <a:tailEnd/>
          </a:ln>
        </p:spPr>
        <p:txBody>
          <a:bodyPr lIns="91202" tIns="45601" rIns="91202" bIns="45601"/>
          <a:lstStyle/>
          <a:p>
            <a:endParaRPr lang="en-US"/>
          </a:p>
        </p:txBody>
      </p:sp>
    </p:spTree>
    <p:extLst>
      <p:ext uri="{BB962C8B-B14F-4D97-AF65-F5344CB8AC3E}">
        <p14:creationId xmlns:p14="http://schemas.microsoft.com/office/powerpoint/2010/main" val="7629783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4987223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823685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68</a:t>
            </a:fld>
            <a:endParaRPr lang="en-US"/>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707506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70</a:t>
            </a:fld>
            <a:endParaRPr lang="en-US"/>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8869530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71</a:t>
            </a:fld>
            <a:endParaRPr lang="en-US"/>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259007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72</a:t>
            </a:fld>
            <a:endParaRPr lang="en-US"/>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189022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43653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74</a:t>
            </a:fld>
            <a:endParaRPr lang="en-US"/>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8281542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79803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5" name="Rectangle 7"/>
          <p:cNvSpPr txBox="1">
            <a:spLocks noGrp="1" noChangeArrowheads="1"/>
          </p:cNvSpPr>
          <p:nvPr/>
        </p:nvSpPr>
        <p:spPr bwMode="auto">
          <a:xfrm>
            <a:off x="3955222" y="8827125"/>
            <a:ext cx="3042478" cy="456575"/>
          </a:xfrm>
          <a:prstGeom prst="rect">
            <a:avLst/>
          </a:prstGeom>
          <a:noFill/>
          <a:ln w="9525">
            <a:noFill/>
            <a:miter lim="800000"/>
            <a:headEnd/>
            <a:tailEnd/>
          </a:ln>
        </p:spPr>
        <p:txBody>
          <a:bodyPr lIns="91202" tIns="45600" rIns="91202" bIns="45600" anchor="b"/>
          <a:lstStyle/>
          <a:p>
            <a:pPr algn="r" defTabSz="909767"/>
            <a:fld id="{A0D70C00-AB20-4F73-A1A0-D35999B0DF09}" type="slidenum">
              <a:rPr lang="en-US"/>
              <a:pPr algn="r" defTabSz="909767"/>
              <a:t>77</a:t>
            </a:fld>
            <a:endParaRPr lang="en-US" dirty="0"/>
          </a:p>
        </p:txBody>
      </p:sp>
      <p:sp>
        <p:nvSpPr>
          <p:cNvPr id="2141186" name="Rectangle 2"/>
          <p:cNvSpPr>
            <a:spLocks noGrp="1" noRot="1" noChangeAspect="1" noChangeArrowheads="1" noTextEdit="1"/>
          </p:cNvSpPr>
          <p:nvPr>
            <p:ph type="sldImg"/>
          </p:nvPr>
        </p:nvSpPr>
        <p:spPr>
          <a:xfrm>
            <a:off x="1130300" y="692150"/>
            <a:ext cx="4718050" cy="3538538"/>
          </a:xfrm>
          <a:solidFill>
            <a:srgbClr val="FFFFFF"/>
          </a:solidFill>
          <a:ln/>
        </p:spPr>
      </p:sp>
      <p:sp>
        <p:nvSpPr>
          <p:cNvPr id="2141187" name="Rectangle 5"/>
          <p:cNvSpPr>
            <a:spLocks noGrp="1" noChangeArrowheads="1"/>
          </p:cNvSpPr>
          <p:nvPr>
            <p:ph type="body" idx="1"/>
          </p:nvPr>
        </p:nvSpPr>
        <p:spPr>
          <a:xfrm>
            <a:off x="535603" y="4413562"/>
            <a:ext cx="5932833" cy="4185275"/>
          </a:xfrm>
          <a:noFill/>
          <a:ln>
            <a:solidFill>
              <a:srgbClr val="000000"/>
            </a:solidFill>
          </a:ln>
        </p:spPr>
        <p:txBody>
          <a:bodyPr lIns="91202" tIns="45600" rIns="91202" bIns="45600"/>
          <a:lstStyle/>
          <a:p>
            <a:pPr eaLnBrk="1" hangingPunct="1"/>
            <a:r>
              <a:rPr lang="en-US"/>
              <a:t>Exhibit 11 of Article</a:t>
            </a:r>
          </a:p>
          <a:p>
            <a:pPr eaLnBrk="1" hangingPunct="1"/>
            <a:endParaRPr lang="en-US"/>
          </a:p>
        </p:txBody>
      </p:sp>
    </p:spTree>
    <p:extLst>
      <p:ext uri="{BB962C8B-B14F-4D97-AF65-F5344CB8AC3E}">
        <p14:creationId xmlns:p14="http://schemas.microsoft.com/office/powerpoint/2010/main" val="1116356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212654" y="8988169"/>
            <a:ext cx="719323" cy="246327"/>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7</a:t>
            </a:fld>
            <a:endParaRPr lang="en-US" sz="10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5851892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67035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80</a:t>
            </a:fld>
            <a:endParaRPr 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3754125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6" name="Slide Number Placeholder 3"/>
          <p:cNvSpPr>
            <a:spLocks noGrp="1"/>
          </p:cNvSpPr>
          <p:nvPr>
            <p:ph type="sldNum" sz="quarter" idx="5"/>
          </p:nvPr>
        </p:nvSpPr>
        <p:spPr>
          <a:xfrm>
            <a:off x="4143589" y="9119474"/>
            <a:ext cx="3169920" cy="480060"/>
          </a:xfrm>
        </p:spPr>
        <p:txBody>
          <a:bodyPr/>
          <a:lstStyle/>
          <a:p>
            <a:fld id="{63D381CC-5A3B-495D-8CAC-D68CE31FDB5B}" type="slidenum">
              <a:rPr lang="en-US" smtClean="0"/>
              <a:pPr/>
              <a:t>81</a:t>
            </a:fld>
            <a:endParaRPr lang="en-US" dirty="0"/>
          </a:p>
        </p:txBody>
      </p:sp>
    </p:spTree>
    <p:extLst>
      <p:ext uri="{BB962C8B-B14F-4D97-AF65-F5344CB8AC3E}">
        <p14:creationId xmlns:p14="http://schemas.microsoft.com/office/powerpoint/2010/main" val="1417118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93569146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85</a:t>
            </a:fld>
            <a:endParaRPr lang="en-US" noProof="0" dirty="0"/>
          </a:p>
        </p:txBody>
      </p:sp>
    </p:spTree>
    <p:extLst>
      <p:ext uri="{BB962C8B-B14F-4D97-AF65-F5344CB8AC3E}">
        <p14:creationId xmlns:p14="http://schemas.microsoft.com/office/powerpoint/2010/main" val="22780254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86</a:t>
            </a:fld>
            <a:endParaRPr lang="en-US"/>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3590705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87</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a:p>
        </p:txBody>
      </p:sp>
    </p:spTree>
    <p:extLst>
      <p:ext uri="{BB962C8B-B14F-4D97-AF65-F5344CB8AC3E}">
        <p14:creationId xmlns:p14="http://schemas.microsoft.com/office/powerpoint/2010/main" val="403818058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85167" y="9046822"/>
            <a:ext cx="690779" cy="247989"/>
          </a:xfrm>
        </p:spPr>
        <p:txBody>
          <a:bodyPr/>
          <a:lstStyle/>
          <a:p>
            <a:pPr>
              <a:defRPr/>
            </a:pPr>
            <a:fld id="{ECA2118D-97E9-47A6-8843-4A77375CEADF}" type="slidenum">
              <a:rPr lang="en-US" smtClean="0">
                <a:solidFill>
                  <a:srgbClr val="000000"/>
                </a:solidFill>
              </a:rPr>
              <a:pPr>
                <a:defRPr/>
              </a:pPr>
              <a:t>88</a:t>
            </a:fld>
            <a:endParaRPr lang="en-US">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9549256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89</a:t>
            </a:fld>
            <a:endParaRPr lang="en-US"/>
          </a:p>
        </p:txBody>
      </p:sp>
      <p:sp>
        <p:nvSpPr>
          <p:cNvPr id="215043" name="Rectangle 2"/>
          <p:cNvSpPr>
            <a:spLocks noGrp="1" noRot="1" noChangeAspect="1" noChangeArrowheads="1" noTextEdit="1"/>
          </p:cNvSpPr>
          <p:nvPr>
            <p:ph type="sldImg"/>
          </p:nvPr>
        </p:nvSpPr>
        <p:spPr>
          <a:xfrm>
            <a:off x="1398588" y="582613"/>
            <a:ext cx="4060825" cy="3044825"/>
          </a:xfrm>
          <a:ln/>
        </p:spPr>
      </p:sp>
      <p:sp>
        <p:nvSpPr>
          <p:cNvPr id="2150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430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91</a:t>
            </a:fld>
            <a:endParaRPr lang="en-US">
              <a:solidFill>
                <a:srgbClr val="000000"/>
              </a:solidFill>
            </a:endParaRPr>
          </a:p>
        </p:txBody>
      </p:sp>
      <p:sp>
        <p:nvSpPr>
          <p:cNvPr id="208899" name="Rectangle 4"/>
          <p:cNvSpPr>
            <a:spLocks noGrp="1" noRot="1" noChangeAspect="1" noChangeArrowheads="1" noTextEdit="1"/>
          </p:cNvSpPr>
          <p:nvPr>
            <p:ph type="sldImg"/>
          </p:nvPr>
        </p:nvSpPr>
        <p:spPr>
          <a:xfrm>
            <a:off x="1398588" y="582613"/>
            <a:ext cx="4060825" cy="3044825"/>
          </a:xfrm>
          <a:ln/>
        </p:spPr>
      </p:sp>
      <p:sp>
        <p:nvSpPr>
          <p:cNvPr id="208900" name="Rectangle 5"/>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32754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8</a:t>
            </a:fld>
            <a:endParaRPr lang="en-US" dirty="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a:p>
        </p:txBody>
      </p:sp>
    </p:spTree>
    <p:extLst>
      <p:ext uri="{BB962C8B-B14F-4D97-AF65-F5344CB8AC3E}">
        <p14:creationId xmlns:p14="http://schemas.microsoft.com/office/powerpoint/2010/main" val="305159750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92</a:t>
            </a:fld>
            <a:endParaRPr lang="en-US" noProof="0" dirty="0"/>
          </a:p>
        </p:txBody>
      </p:sp>
    </p:spTree>
    <p:extLst>
      <p:ext uri="{BB962C8B-B14F-4D97-AF65-F5344CB8AC3E}">
        <p14:creationId xmlns:p14="http://schemas.microsoft.com/office/powerpoint/2010/main" val="266132137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93</a:t>
            </a:fld>
            <a:endParaRPr lang="en-US" noProof="0" dirty="0"/>
          </a:p>
        </p:txBody>
      </p:sp>
    </p:spTree>
    <p:extLst>
      <p:ext uri="{BB962C8B-B14F-4D97-AF65-F5344CB8AC3E}">
        <p14:creationId xmlns:p14="http://schemas.microsoft.com/office/powerpoint/2010/main" val="424224775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95</a:t>
            </a:fld>
            <a:endParaRPr lang="en-US"/>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4664522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96</a:t>
            </a:fld>
            <a:endParaRPr lang="en-US"/>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343629046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97</a:t>
            </a:fld>
            <a:endParaRPr lang="en-US"/>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6060557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32158209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029676" y="8803018"/>
            <a:ext cx="676988" cy="244877"/>
          </a:xfrm>
          <a:prstGeom prst="rect">
            <a:avLst/>
          </a:prstGeom>
          <a:noFill/>
          <a:ln w="9525">
            <a:noFill/>
            <a:miter lim="800000"/>
            <a:headEnd/>
            <a:tailEnd/>
          </a:ln>
        </p:spPr>
        <p:txBody>
          <a:bodyPr lIns="44913" tIns="45513" rIns="44913" bIns="45513" anchor="b">
            <a:spAutoFit/>
          </a:bodyPr>
          <a:lstStyle/>
          <a:p>
            <a:pPr algn="ctr" defTabSz="909375"/>
            <a:fld id="{E7F16FBB-7AEE-4DA5-B0F2-DB9341F37734}" type="slidenum">
              <a:rPr lang="en-US" sz="1000"/>
              <a:pPr algn="ctr" defTabSz="909375"/>
              <a:t>99</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5089" tIns="45089" rIns="45089" bIns="45089"/>
          <a:lstStyle/>
          <a:p>
            <a:endParaRPr lang="en-US"/>
          </a:p>
        </p:txBody>
      </p:sp>
    </p:spTree>
    <p:extLst>
      <p:ext uri="{BB962C8B-B14F-4D97-AF65-F5344CB8AC3E}">
        <p14:creationId xmlns:p14="http://schemas.microsoft.com/office/powerpoint/2010/main" val="95094323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53726" y="9046822"/>
            <a:ext cx="706129" cy="247989"/>
          </a:xfrm>
          <a:prstGeom prst="rect">
            <a:avLst/>
          </a:prstGeom>
          <a:noFill/>
          <a:ln w="9525">
            <a:noFill/>
            <a:miter lim="800000"/>
            <a:headEnd/>
            <a:tailEnd/>
          </a:ln>
        </p:spPr>
        <p:txBody>
          <a:bodyPr lIns="45946" tIns="46559" rIns="45946" bIns="46559" anchor="b">
            <a:spAutoFit/>
          </a:bodyPr>
          <a:lstStyle/>
          <a:p>
            <a:pPr algn="ctr" defTabSz="931670" fontAlgn="base">
              <a:spcBef>
                <a:spcPct val="0"/>
              </a:spcBef>
              <a:spcAft>
                <a:spcPct val="0"/>
              </a:spcAft>
            </a:pPr>
            <a:fld id="{E9565180-8486-4D0E-8C23-611864437D81}" type="slidenum">
              <a:rPr lang="en-US" sz="1000">
                <a:solidFill>
                  <a:srgbClr val="000000"/>
                </a:solidFill>
                <a:latin typeface="Arial" charset="0"/>
                <a:cs typeface="Arial" charset="0"/>
              </a:rPr>
              <a:pPr algn="ctr" defTabSz="931670" fontAlgn="base">
                <a:spcBef>
                  <a:spcPct val="0"/>
                </a:spcBef>
                <a:spcAft>
                  <a:spcPct val="0"/>
                </a:spcAft>
              </a:pPr>
              <a:t>100</a:t>
            </a:fld>
            <a:endParaRPr lang="en-US" sz="1000">
              <a:solidFill>
                <a:srgbClr val="000000"/>
              </a:solidFill>
              <a:latin typeface="Arial" charset="0"/>
              <a:cs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125" tIns="46125" rIns="46125" bIns="46125"/>
          <a:lstStyle/>
          <a:p>
            <a:endParaRPr lang="en-US"/>
          </a:p>
        </p:txBody>
      </p:sp>
    </p:spTree>
    <p:extLst>
      <p:ext uri="{BB962C8B-B14F-4D97-AF65-F5344CB8AC3E}">
        <p14:creationId xmlns:p14="http://schemas.microsoft.com/office/powerpoint/2010/main" val="316669218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101</a:t>
            </a:fld>
            <a:endParaRPr lang="en-US"/>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8921527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29065" y="8802998"/>
            <a:ext cx="678217" cy="244895"/>
          </a:xfrm>
          <a:prstGeom prst="rect">
            <a:avLst/>
          </a:prstGeom>
          <a:noFill/>
          <a:ln w="9525">
            <a:noFill/>
            <a:miter lim="800000"/>
            <a:headEnd/>
            <a:tailEnd/>
          </a:ln>
        </p:spPr>
        <p:txBody>
          <a:bodyPr lIns="44923" tIns="45522" rIns="44923" bIns="45522" anchor="b">
            <a:spAutoFit/>
          </a:bodyPr>
          <a:lstStyle/>
          <a:p>
            <a:pPr algn="ctr" defTabSz="910832"/>
            <a:fld id="{2B7B4AF2-885E-4590-9F62-EC63C2F56F96}" type="slidenum">
              <a:rPr lang="en-US" sz="1000"/>
              <a:pPr algn="ctr" defTabSz="910832"/>
              <a:t>102</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2750781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23576" y="9059054"/>
            <a:ext cx="676988" cy="248472"/>
          </a:xfrm>
          <a:noFill/>
        </p:spPr>
        <p:txBody>
          <a:bodyPr/>
          <a:lstStyle/>
          <a:p>
            <a:pPr defTabSz="928787"/>
            <a:fld id="{CD578EAB-D2FC-49DD-9D39-674CBBC01DF6}" type="slidenum">
              <a:rPr lang="en-US" smtClean="0"/>
              <a:pPr defTabSz="928787"/>
              <a:t>9</a:t>
            </a:fld>
            <a:endParaRPr lang="en-US" dirty="0"/>
          </a:p>
        </p:txBody>
      </p:sp>
      <p:sp>
        <p:nvSpPr>
          <p:cNvPr id="7171" name="Slide Image Placeholder 1"/>
          <p:cNvSpPr>
            <a:spLocks noGrp="1" noRot="1" noChangeAspect="1" noTextEdit="1"/>
          </p:cNvSpPr>
          <p:nvPr>
            <p:ph type="sldImg"/>
          </p:nvPr>
        </p:nvSpPr>
        <p:spPr>
          <a:xfrm>
            <a:off x="1033463" y="700088"/>
            <a:ext cx="4654550" cy="3490912"/>
          </a:xfrm>
          <a:ln w="12700"/>
        </p:spPr>
      </p:sp>
      <p:sp>
        <p:nvSpPr>
          <p:cNvPr id="7172"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a:p>
        </p:txBody>
      </p:sp>
    </p:spTree>
    <p:extLst>
      <p:ext uri="{BB962C8B-B14F-4D97-AF65-F5344CB8AC3E}">
        <p14:creationId xmlns:p14="http://schemas.microsoft.com/office/powerpoint/2010/main" val="44820111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52136" y="8988116"/>
            <a:ext cx="709310" cy="246380"/>
          </a:xfrm>
        </p:spPr>
        <p:txBody>
          <a:bodyPr/>
          <a:lstStyle/>
          <a:p>
            <a:pPr defTabSz="928688">
              <a:defRPr/>
            </a:pPr>
            <a:fld id="{30B1B221-73F5-4062-9EC5-65201ECCFD86}" type="slidenum">
              <a:rPr lang="en-US" smtClean="0"/>
              <a:pPr defTabSz="928688">
                <a:defRPr/>
              </a:pPr>
              <a:t>103</a:t>
            </a:fld>
            <a:endParaRPr lang="en-US"/>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341548164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104</a:t>
            </a:fld>
            <a:endParaRPr lang="en-US"/>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275657555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105</a:t>
            </a:fld>
            <a:endParaRPr lang="en-US"/>
          </a:p>
        </p:txBody>
      </p:sp>
      <p:sp>
        <p:nvSpPr>
          <p:cNvPr id="161795" name="Rectangle 2"/>
          <p:cNvSpPr>
            <a:spLocks noGrp="1" noRot="1" noChangeAspect="1" noChangeArrowheads="1" noTextEdit="1"/>
          </p:cNvSpPr>
          <p:nvPr>
            <p:ph type="sldImg"/>
          </p:nvPr>
        </p:nvSpPr>
        <p:spPr>
          <a:xfrm>
            <a:off x="1398588" y="582613"/>
            <a:ext cx="4060825" cy="3044825"/>
          </a:xfrm>
          <a:ln/>
        </p:spPr>
      </p:sp>
      <p:sp>
        <p:nvSpPr>
          <p:cNvPr id="16179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99590602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9207" y="9000412"/>
            <a:ext cx="695150" cy="246717"/>
          </a:xfrm>
        </p:spPr>
        <p:txBody>
          <a:bodyPr/>
          <a:lstStyle/>
          <a:p>
            <a:pPr defTabSz="928688">
              <a:defRPr/>
            </a:pPr>
            <a:fld id="{30B1B221-73F5-4062-9EC5-65201ECCFD86}" type="slidenum">
              <a:rPr lang="en-US" smtClean="0"/>
              <a:pPr defTabSz="928688">
                <a:defRPr/>
              </a:pPr>
              <a:t>106</a:t>
            </a:fld>
            <a:endParaRPr lang="en-US"/>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171990555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107</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3086267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29980" y="8802860"/>
            <a:ext cx="676446" cy="245034"/>
          </a:xfrm>
          <a:prstGeom prst="rect">
            <a:avLst/>
          </a:prstGeom>
          <a:noFill/>
          <a:ln w="9525">
            <a:noFill/>
            <a:miter lim="800000"/>
            <a:headEnd/>
            <a:tailEnd/>
          </a:ln>
        </p:spPr>
        <p:txBody>
          <a:bodyPr lIns="44991" tIns="45591" rIns="44991" bIns="45591" anchor="b">
            <a:spAutoFit/>
          </a:bodyPr>
          <a:lstStyle/>
          <a:p>
            <a:pPr algn="ctr" defTabSz="912387"/>
            <a:fld id="{47C89156-2F8B-41D7-B79C-F708654623FD}" type="slidenum">
              <a:rPr lang="en-US" sz="1000"/>
              <a:pPr algn="ctr" defTabSz="912387"/>
              <a:t>108</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5166" tIns="45166" rIns="45166" bIns="45166"/>
          <a:lstStyle/>
          <a:p>
            <a:endParaRPr lang="en-US"/>
          </a:p>
        </p:txBody>
      </p:sp>
    </p:spTree>
    <p:extLst>
      <p:ext uri="{BB962C8B-B14F-4D97-AF65-F5344CB8AC3E}">
        <p14:creationId xmlns:p14="http://schemas.microsoft.com/office/powerpoint/2010/main" val="376710842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109</a:t>
            </a:fld>
            <a:endParaRPr lang="en-US"/>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2412347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029676" y="8803010"/>
            <a:ext cx="676988" cy="244885"/>
          </a:xfrm>
          <a:prstGeom prst="rect">
            <a:avLst/>
          </a:prstGeom>
          <a:noFill/>
          <a:ln w="9525">
            <a:noFill/>
            <a:miter lim="800000"/>
            <a:headEnd/>
            <a:tailEnd/>
          </a:ln>
        </p:spPr>
        <p:txBody>
          <a:bodyPr lIns="44918" tIns="45517" rIns="44918" bIns="45517" anchor="b">
            <a:spAutoFit/>
          </a:bodyPr>
          <a:lstStyle/>
          <a:p>
            <a:pPr algn="ctr" defTabSz="909375"/>
            <a:fld id="{E50E95F2-1135-4372-9204-625316A33F45}" type="slidenum">
              <a:rPr lang="en-US" sz="1000"/>
              <a:pPr algn="ctr" defTabSz="909375"/>
              <a:t>110</a:t>
            </a:fld>
            <a:endParaRPr lang="en-US" sz="10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09357547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52570400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112</a:t>
            </a:fld>
            <a:endParaRPr lang="en-US"/>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14196825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a:t>12/01/09 - 9pm</a:t>
            </a:r>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a:t>Click to edit Master title style</a:t>
            </a:r>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gramm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6" name="Rechteck 5"/>
          <p:cNvSpPr/>
          <p:nvPr userDrawn="1"/>
        </p:nvSpPr>
        <p:spPr>
          <a:xfrm>
            <a:off x="7077430" y="1489148"/>
            <a:ext cx="1800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7" name="Rechteck 6"/>
          <p:cNvSpPr/>
          <p:nvPr userDrawn="1"/>
        </p:nvSpPr>
        <p:spPr>
          <a:xfrm>
            <a:off x="230400" y="1488000"/>
            <a:ext cx="6696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1"/>
    </p:custDataLst>
    <p:extLst>
      <p:ext uri="{BB962C8B-B14F-4D97-AF65-F5344CB8AC3E}">
        <p14:creationId xmlns:p14="http://schemas.microsoft.com/office/powerpoint/2010/main" val="3959801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a:t>Click to edit </a:t>
            </a:r>
            <a:br>
              <a:rPr lang="en-US"/>
            </a:br>
            <a:r>
              <a:rPr lang="en-US"/>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a:t>12/01/09 - 9pm</a:t>
            </a: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Lst>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100.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notesSlide" Target="../notesSlides/notesSlide87.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10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7.xml"/><Relationship Id="rId1" Type="http://schemas.openxmlformats.org/officeDocument/2006/relationships/vmlDrawing" Target="../drawings/vmlDrawing64.vml"/><Relationship Id="rId6" Type="http://schemas.openxmlformats.org/officeDocument/2006/relationships/hyperlink" Target="http://www.census.gov/construction/c30/c30index.html" TargetMode="External"/><Relationship Id="rId5" Type="http://schemas.openxmlformats.org/officeDocument/2006/relationships/image" Target="../media/image80.emf"/><Relationship Id="rId4" Type="http://schemas.openxmlformats.org/officeDocument/2006/relationships/oleObject" Target="../embeddings/oleObject64.bin"/></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6.xml"/><Relationship Id="rId1" Type="http://schemas.openxmlformats.org/officeDocument/2006/relationships/vmlDrawing" Target="../drawings/vmlDrawing65.vml"/><Relationship Id="rId6" Type="http://schemas.openxmlformats.org/officeDocument/2006/relationships/hyperlink" Target="http://www.census.gov/construction/c30/c30index.html" TargetMode="External"/><Relationship Id="rId5" Type="http://schemas.openxmlformats.org/officeDocument/2006/relationships/image" Target="../media/image81.emf"/><Relationship Id="rId4" Type="http://schemas.openxmlformats.org/officeDocument/2006/relationships/oleObject" Target="../embeddings/oleObject65.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6.xml"/><Relationship Id="rId1" Type="http://schemas.openxmlformats.org/officeDocument/2006/relationships/vmlDrawing" Target="../drawings/vmlDrawing66.vml"/><Relationship Id="rId6" Type="http://schemas.openxmlformats.org/officeDocument/2006/relationships/hyperlink" Target="http://www.census.gov/construction/c30/c30index.html" TargetMode="External"/><Relationship Id="rId5" Type="http://schemas.openxmlformats.org/officeDocument/2006/relationships/image" Target="../media/image82.emf"/><Relationship Id="rId4" Type="http://schemas.openxmlformats.org/officeDocument/2006/relationships/oleObject" Target="../embeddings/oleObject66.bin"/></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6.xml"/><Relationship Id="rId1" Type="http://schemas.openxmlformats.org/officeDocument/2006/relationships/vmlDrawing" Target="../drawings/vmlDrawing67.vml"/><Relationship Id="rId5" Type="http://schemas.openxmlformats.org/officeDocument/2006/relationships/image" Target="../media/image83.emf"/><Relationship Id="rId4" Type="http://schemas.openxmlformats.org/officeDocument/2006/relationships/oleObject" Target="../embeddings/oleObject67.bin"/></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6.xml"/><Relationship Id="rId1" Type="http://schemas.openxmlformats.org/officeDocument/2006/relationships/vmlDrawing" Target="../drawings/vmlDrawing68.vml"/><Relationship Id="rId6" Type="http://schemas.openxmlformats.org/officeDocument/2006/relationships/hyperlink" Target="http://www.census.gov/construction/c30/c30index.html" TargetMode="External"/><Relationship Id="rId5" Type="http://schemas.openxmlformats.org/officeDocument/2006/relationships/image" Target="../media/image84.emf"/><Relationship Id="rId4" Type="http://schemas.openxmlformats.org/officeDocument/2006/relationships/oleObject" Target="../embeddings/oleObject68.bin"/></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6.xml"/><Relationship Id="rId1" Type="http://schemas.openxmlformats.org/officeDocument/2006/relationships/vmlDrawing" Target="../drawings/vmlDrawing69.vml"/><Relationship Id="rId6" Type="http://schemas.openxmlformats.org/officeDocument/2006/relationships/hyperlink" Target="http://www.census.gov/construction/c30/historical_data.html" TargetMode="External"/><Relationship Id="rId5" Type="http://schemas.openxmlformats.org/officeDocument/2006/relationships/image" Target="../media/image85.emf"/><Relationship Id="rId4" Type="http://schemas.openxmlformats.org/officeDocument/2006/relationships/oleObject" Target="../embeddings/oleObject69.bin"/></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7.xml"/><Relationship Id="rId1" Type="http://schemas.openxmlformats.org/officeDocument/2006/relationships/vmlDrawing" Target="../drawings/vmlDrawing70.vml"/><Relationship Id="rId5" Type="http://schemas.openxmlformats.org/officeDocument/2006/relationships/image" Target="../media/image86.emf"/><Relationship Id="rId4" Type="http://schemas.openxmlformats.org/officeDocument/2006/relationships/oleObject" Target="../embeddings/oleObject70.bin"/></Relationships>
</file>

<file path=ppt/slides/_rels/slide10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7.xml"/><Relationship Id="rId1" Type="http://schemas.openxmlformats.org/officeDocument/2006/relationships/vmlDrawing" Target="../drawings/vmlDrawing71.vml"/><Relationship Id="rId6" Type="http://schemas.openxmlformats.org/officeDocument/2006/relationships/hyperlink" Target="http://www.census.gov/manufacturing/m3/" TargetMode="External"/><Relationship Id="rId5" Type="http://schemas.openxmlformats.org/officeDocument/2006/relationships/image" Target="../media/image87.emf"/><Relationship Id="rId4" Type="http://schemas.openxmlformats.org/officeDocument/2006/relationships/oleObject" Target="../embeddings/oleObject71.bin"/></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xml"/><Relationship Id="rId1" Type="http://schemas.openxmlformats.org/officeDocument/2006/relationships/vmlDrawing" Target="../drawings/vmlDrawing72.vml"/><Relationship Id="rId6" Type="http://schemas.openxmlformats.org/officeDocument/2006/relationships/hyperlink" Target="http://www.ism.ws/ismreport/mfgrob.cfm" TargetMode="External"/><Relationship Id="rId5" Type="http://schemas.openxmlformats.org/officeDocument/2006/relationships/image" Target="../media/image88.emf"/><Relationship Id="rId4" Type="http://schemas.openxmlformats.org/officeDocument/2006/relationships/oleObject" Target="../embeddings/oleObject72.bin"/></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6.xml"/><Relationship Id="rId1" Type="http://schemas.openxmlformats.org/officeDocument/2006/relationships/vmlDrawing" Target="../drawings/vmlDrawing73.vml"/><Relationship Id="rId6" Type="http://schemas.openxmlformats.org/officeDocument/2006/relationships/hyperlink" Target="http://www.census.gov/manufacturing/m3/" TargetMode="External"/><Relationship Id="rId5" Type="http://schemas.openxmlformats.org/officeDocument/2006/relationships/image" Target="../media/image89.emf"/><Relationship Id="rId4" Type="http://schemas.openxmlformats.org/officeDocument/2006/relationships/oleObject" Target="../embeddings/oleObject73.bin"/></Relationships>
</file>

<file path=ppt/slides/_rels/slide1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7.xml"/><Relationship Id="rId1" Type="http://schemas.openxmlformats.org/officeDocument/2006/relationships/vmlDrawing" Target="../drawings/vmlDrawing74.vml"/><Relationship Id="rId6" Type="http://schemas.openxmlformats.org/officeDocument/2006/relationships/hyperlink" Target="http://data.bls.gov/" TargetMode="External"/><Relationship Id="rId5" Type="http://schemas.openxmlformats.org/officeDocument/2006/relationships/image" Target="../media/image90.emf"/><Relationship Id="rId4" Type="http://schemas.openxmlformats.org/officeDocument/2006/relationships/oleObject" Target="../embeddings/oleObject74.bin"/></Relationships>
</file>

<file path=ppt/slides/_rels/slide115.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notesSlide" Target="../notesSlides/notesSlide102.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6.xml"/><Relationship Id="rId1" Type="http://schemas.openxmlformats.org/officeDocument/2006/relationships/vmlDrawing" Target="../drawings/vmlDrawing75.vml"/><Relationship Id="rId5" Type="http://schemas.openxmlformats.org/officeDocument/2006/relationships/image" Target="../media/image78.emf"/><Relationship Id="rId4" Type="http://schemas.openxmlformats.org/officeDocument/2006/relationships/oleObject" Target="../embeddings/oleObject75.bin"/></Relationships>
</file>

<file path=ppt/slides/_rels/slide1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4.xml"/><Relationship Id="rId1" Type="http://schemas.openxmlformats.org/officeDocument/2006/relationships/slideLayout" Target="../slideLayouts/slideLayout7.xml"/><Relationship Id="rId4" Type="http://schemas.openxmlformats.org/officeDocument/2006/relationships/hyperlink" Target="http://www.federalreserve.gov/releases/g17/ipdisk/ip_sa.txt" TargetMode="Externa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05.xml"/><Relationship Id="rId7" Type="http://schemas.openxmlformats.org/officeDocument/2006/relationships/hyperlink" Target="http://www.federalreserve.gov/releases/g17/Current/default.htm" TargetMode="External"/><Relationship Id="rId2" Type="http://schemas.openxmlformats.org/officeDocument/2006/relationships/slideLayout" Target="../slideLayouts/slideLayout7.xml"/><Relationship Id="rId1" Type="http://schemas.openxmlformats.org/officeDocument/2006/relationships/vmlDrawing" Target="../drawings/vmlDrawing76.vml"/><Relationship Id="rId6" Type="http://schemas.openxmlformats.org/officeDocument/2006/relationships/image" Target="../media/image91.emf"/><Relationship Id="rId5" Type="http://schemas.openxmlformats.org/officeDocument/2006/relationships/oleObject" Target="../embeddings/oleObject76.bin"/><Relationship Id="rId4" Type="http://schemas.openxmlformats.org/officeDocument/2006/relationships/audio" Target="../media/audio1.wav"/></Relationships>
</file>

<file path=ppt/slides/_rels/slide1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9.jpeg"/><Relationship Id="rId3" Type="http://schemas.openxmlformats.org/officeDocument/2006/relationships/notesSlide" Target="../notesSlides/notesSlide109.xml"/><Relationship Id="rId7" Type="http://schemas.openxmlformats.org/officeDocument/2006/relationships/image" Target="../media/image93.jpeg"/><Relationship Id="rId12" Type="http://schemas.openxmlformats.org/officeDocument/2006/relationships/image" Target="../media/image98.png"/><Relationship Id="rId2" Type="http://schemas.openxmlformats.org/officeDocument/2006/relationships/slideLayout" Target="../slideLayouts/slideLayout6.xml"/><Relationship Id="rId1" Type="http://schemas.openxmlformats.org/officeDocument/2006/relationships/vmlDrawing" Target="../drawings/vmlDrawing77.vml"/><Relationship Id="rId6" Type="http://schemas.openxmlformats.org/officeDocument/2006/relationships/image" Target="../media/image92.emf"/><Relationship Id="rId11" Type="http://schemas.openxmlformats.org/officeDocument/2006/relationships/image" Target="../media/image97.jpeg"/><Relationship Id="rId5" Type="http://schemas.openxmlformats.org/officeDocument/2006/relationships/oleObject" Target="../embeddings/oleObject77.bin"/><Relationship Id="rId15" Type="http://schemas.openxmlformats.org/officeDocument/2006/relationships/image" Target="../media/image101.jpeg"/><Relationship Id="rId10" Type="http://schemas.openxmlformats.org/officeDocument/2006/relationships/image" Target="../media/image96.png"/><Relationship Id="rId4" Type="http://schemas.openxmlformats.org/officeDocument/2006/relationships/hyperlink" Target="http://www.idtheftcenter.org/images/breach/ITRCBreachReport2015.pdf" TargetMode="External"/><Relationship Id="rId9" Type="http://schemas.openxmlformats.org/officeDocument/2006/relationships/image" Target="../media/image95.jpeg"/><Relationship Id="rId14" Type="http://schemas.openxmlformats.org/officeDocument/2006/relationships/image" Target="../media/image100.png"/></Relationships>
</file>

<file path=ppt/slides/_rels/slide1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6.xml"/><Relationship Id="rId1" Type="http://schemas.openxmlformats.org/officeDocument/2006/relationships/vmlDrawing" Target="../drawings/vmlDrawing78.vml"/><Relationship Id="rId6" Type="http://schemas.openxmlformats.org/officeDocument/2006/relationships/image" Target="../media/image103.emf"/><Relationship Id="rId5" Type="http://schemas.openxmlformats.org/officeDocument/2006/relationships/image" Target="../media/image102.emf"/><Relationship Id="rId4" Type="http://schemas.openxmlformats.org/officeDocument/2006/relationships/oleObject" Target="../embeddings/oleObject78.bin"/></Relationships>
</file>

<file path=ppt/slides/_rels/slide1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notesSlide" Target="../notesSlides/notesSlide113.xml"/><Relationship Id="rId1" Type="http://schemas.openxmlformats.org/officeDocument/2006/relationships/slideLayout" Target="../slideLayouts/slideLayout7.xml"/><Relationship Id="rId6" Type="http://schemas.openxmlformats.org/officeDocument/2006/relationships/image" Target="../media/image107.jpg"/><Relationship Id="rId5" Type="http://schemas.openxmlformats.org/officeDocument/2006/relationships/image" Target="../media/image106.png"/><Relationship Id="rId4" Type="http://schemas.openxmlformats.org/officeDocument/2006/relationships/image" Target="../media/image105.png"/></Relationships>
</file>

<file path=ppt/slides/_rels/slide127.xml.rels><?xml version="1.0" encoding="UTF-8" standalone="yes"?>
<Relationships xmlns="http://schemas.openxmlformats.org/package/2006/relationships"><Relationship Id="rId3" Type="http://schemas.openxmlformats.org/officeDocument/2006/relationships/image" Target="../media/image108.jpg"/><Relationship Id="rId2" Type="http://schemas.openxmlformats.org/officeDocument/2006/relationships/notesSlide" Target="../notesSlides/notesSlide114.xml"/><Relationship Id="rId1" Type="http://schemas.openxmlformats.org/officeDocument/2006/relationships/slideLayout" Target="../slideLayouts/slideLayout6.xml"/><Relationship Id="rId5" Type="http://schemas.openxmlformats.org/officeDocument/2006/relationships/image" Target="../media/image110.png"/><Relationship Id="rId4" Type="http://schemas.openxmlformats.org/officeDocument/2006/relationships/image" Target="../media/image109.jpeg"/></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12.emf"/><Relationship Id="rId4" Type="http://schemas.openxmlformats.org/officeDocument/2006/relationships/image" Target="../media/image111.emf"/></Relationships>
</file>

<file path=ppt/slides/_rels/slide129.xml.rels><?xml version="1.0" encoding="UTF-8" standalone="yes"?>
<Relationships xmlns="http://schemas.openxmlformats.org/package/2006/relationships"><Relationship Id="rId3" Type="http://schemas.openxmlformats.org/officeDocument/2006/relationships/hyperlink" Target="https://www.theselfemployed.com/gig-economy/infographic-inside-the-new-economy/" TargetMode="External"/><Relationship Id="rId2" Type="http://schemas.openxmlformats.org/officeDocument/2006/relationships/notesSlide" Target="../notesSlides/notesSlide116.xml"/><Relationship Id="rId1" Type="http://schemas.openxmlformats.org/officeDocument/2006/relationships/slideLayout" Target="../slideLayouts/slideLayout6.xml"/><Relationship Id="rId5" Type="http://schemas.openxmlformats.org/officeDocument/2006/relationships/image" Target="../media/image114.png"/><Relationship Id="rId4" Type="http://schemas.openxmlformats.org/officeDocument/2006/relationships/image" Target="../media/image1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30.xml.rels><?xml version="1.0" encoding="UTF-8" standalone="yes"?>
<Relationships xmlns="http://schemas.openxmlformats.org/package/2006/relationships"><Relationship Id="rId3" Type="http://schemas.openxmlformats.org/officeDocument/2006/relationships/hyperlink" Target="https://www.theselfemployed.com/gig-economy/infographic-inside-the-new-economy/" TargetMode="External"/><Relationship Id="rId2" Type="http://schemas.openxmlformats.org/officeDocument/2006/relationships/notesSlide" Target="../notesSlides/notesSlide117.xml"/><Relationship Id="rId1" Type="http://schemas.openxmlformats.org/officeDocument/2006/relationships/slideLayout" Target="../slideLayouts/slideLayout6.xml"/><Relationship Id="rId4" Type="http://schemas.openxmlformats.org/officeDocument/2006/relationships/image" Target="../media/image115.png"/></Relationships>
</file>

<file path=ppt/slides/_rels/slide131.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118.jpg"/><Relationship Id="rId2" Type="http://schemas.openxmlformats.org/officeDocument/2006/relationships/notesSlide" Target="../notesSlides/notesSlide120.xml"/><Relationship Id="rId1" Type="http://schemas.openxmlformats.org/officeDocument/2006/relationships/slideLayout" Target="../slideLayouts/slideLayout2.xml"/><Relationship Id="rId5" Type="http://schemas.openxmlformats.org/officeDocument/2006/relationships/image" Target="../media/image120.png"/><Relationship Id="rId4" Type="http://schemas.openxmlformats.org/officeDocument/2006/relationships/image" Target="../media/image119.png"/></Relationships>
</file>

<file path=ppt/slides/_rels/slide13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1.xm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122.xml"/><Relationship Id="rId1" Type="http://schemas.openxmlformats.org/officeDocument/2006/relationships/slideLayout" Target="../slideLayouts/slideLayout6.xml"/><Relationship Id="rId5" Type="http://schemas.openxmlformats.org/officeDocument/2006/relationships/image" Target="../media/image122.png"/><Relationship Id="rId4" Type="http://schemas.openxmlformats.org/officeDocument/2006/relationships/hyperlink" Target="http://www.propertydrone.org/" TargetMode="External"/></Relationships>
</file>

<file path=ppt/slides/_rels/slide1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12.vml"/><Relationship Id="rId6" Type="http://schemas.openxmlformats.org/officeDocument/2006/relationships/image" Target="../media/image15.emf"/><Relationship Id="rId5" Type="http://schemas.openxmlformats.org/officeDocument/2006/relationships/oleObject" Target="../embeddings/oleObject12.bin"/><Relationship Id="rId4"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7.xml"/><Relationship Id="rId1" Type="http://schemas.openxmlformats.org/officeDocument/2006/relationships/slideLayout" Target="../slideLayouts/slideLayout7.xml"/><Relationship Id="rId4" Type="http://schemas.openxmlformats.org/officeDocument/2006/relationships/image" Target="../media/image126.png"/></Relationships>
</file>

<file path=ppt/slides/_rels/slide14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28.xml"/><Relationship Id="rId1" Type="http://schemas.openxmlformats.org/officeDocument/2006/relationships/slideLayout" Target="../slideLayouts/slideLayout7.xml"/><Relationship Id="rId5" Type="http://schemas.openxmlformats.org/officeDocument/2006/relationships/image" Target="../media/image129.jpeg"/><Relationship Id="rId4" Type="http://schemas.openxmlformats.org/officeDocument/2006/relationships/image" Target="../media/image128.png"/></Relationships>
</file>

<file path=ppt/slides/_rels/slide14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29.xml"/><Relationship Id="rId1" Type="http://schemas.openxmlformats.org/officeDocument/2006/relationships/slideLayout" Target="../slideLayouts/slideLayout7.xml"/><Relationship Id="rId5" Type="http://schemas.openxmlformats.org/officeDocument/2006/relationships/hyperlink" Target="https://nest.com/insurance-partners/" TargetMode="External"/><Relationship Id="rId4" Type="http://schemas.openxmlformats.org/officeDocument/2006/relationships/image" Target="../media/image128.png"/></Relationships>
</file>

<file path=ppt/slides/_rels/slide1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6.xml"/><Relationship Id="rId1" Type="http://schemas.openxmlformats.org/officeDocument/2006/relationships/vmlDrawing" Target="../drawings/vmlDrawing79.vml"/><Relationship Id="rId5" Type="http://schemas.openxmlformats.org/officeDocument/2006/relationships/image" Target="../media/image131.emf"/><Relationship Id="rId4" Type="http://schemas.openxmlformats.org/officeDocument/2006/relationships/oleObject" Target="../embeddings/oleObject79.bin"/></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3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xml"/><Relationship Id="rId1" Type="http://schemas.openxmlformats.org/officeDocument/2006/relationships/vmlDrawing" Target="../drawings/vmlDrawing13.vml"/><Relationship Id="rId6" Type="http://schemas.openxmlformats.org/officeDocument/2006/relationships/image" Target="../media/image17.emf"/><Relationship Id="rId5" Type="http://schemas.openxmlformats.org/officeDocument/2006/relationships/oleObject" Target="../embeddings/oleObject13.bin"/><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vmlDrawing" Target="../drawings/vmlDrawing14.vml"/><Relationship Id="rId6" Type="http://schemas.openxmlformats.org/officeDocument/2006/relationships/image" Target="../media/image18.emf"/><Relationship Id="rId5" Type="http://schemas.openxmlformats.org/officeDocument/2006/relationships/oleObject" Target="../embeddings/oleObject14.bin"/><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19.emf"/><Relationship Id="rId4" Type="http://schemas.openxmlformats.org/officeDocument/2006/relationships/oleObject" Target="../embeddings/oleObject15.bin"/></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0.emf"/><Relationship Id="rId4" Type="http://schemas.openxmlformats.org/officeDocument/2006/relationships/oleObject" Target="../embeddings/oleObject16.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1.emf"/><Relationship Id="rId4" Type="http://schemas.openxmlformats.org/officeDocument/2006/relationships/oleObject" Target="../embeddings/oleObject17.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22.emf"/><Relationship Id="rId5" Type="http://schemas.openxmlformats.org/officeDocument/2006/relationships/oleObject" Target="../embeddings/oleObject18.bin"/><Relationship Id="rId4" Type="http://schemas.openxmlformats.org/officeDocument/2006/relationships/hyperlink" Target="http://www.federalreserve.gov/releases/h15/data.htm"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3.emf"/><Relationship Id="rId4" Type="http://schemas.openxmlformats.org/officeDocument/2006/relationships/oleObject" Target="../embeddings/oleObject19.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24.emf"/><Relationship Id="rId4" Type="http://schemas.openxmlformats.org/officeDocument/2006/relationships/oleObject" Target="../embeddings/oleObject20.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21.vml"/><Relationship Id="rId6" Type="http://schemas.openxmlformats.org/officeDocument/2006/relationships/hyperlink" Target="http://www.federalreserve.gov/releases/h15/data.htm" TargetMode="External"/><Relationship Id="rId5" Type="http://schemas.openxmlformats.org/officeDocument/2006/relationships/image" Target="../media/image25.emf"/><Relationship Id="rId4" Type="http://schemas.openxmlformats.org/officeDocument/2006/relationships/oleObject" Target="../embeddings/oleObject21.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image" Target="../media/image26.emf"/><Relationship Id="rId4" Type="http://schemas.openxmlformats.org/officeDocument/2006/relationships/oleObject" Target="../embeddings/oleObject22.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27.emf"/><Relationship Id="rId4" Type="http://schemas.openxmlformats.org/officeDocument/2006/relationships/oleObject" Target="../embeddings/oleObject23.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28.emf"/><Relationship Id="rId4" Type="http://schemas.openxmlformats.org/officeDocument/2006/relationships/oleObject" Target="../embeddings/oleObject24.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29.emf"/><Relationship Id="rId4" Type="http://schemas.openxmlformats.org/officeDocument/2006/relationships/oleObject" Target="../embeddings/oleObject25.bin"/></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xml"/><Relationship Id="rId1" Type="http://schemas.openxmlformats.org/officeDocument/2006/relationships/vmlDrawing" Target="../drawings/vmlDrawing26.vml"/><Relationship Id="rId6" Type="http://schemas.openxmlformats.org/officeDocument/2006/relationships/image" Target="../media/image30.emf"/><Relationship Id="rId5" Type="http://schemas.openxmlformats.org/officeDocument/2006/relationships/oleObject" Target="../embeddings/oleObject26.bin"/><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31.emf"/><Relationship Id="rId4" Type="http://schemas.openxmlformats.org/officeDocument/2006/relationships/oleObject" Target="../embeddings/oleObject27.bin"/></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6.xml"/><Relationship Id="rId1" Type="http://schemas.openxmlformats.org/officeDocument/2006/relationships/vmlDrawing" Target="../drawings/vmlDrawing28.v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www.artemis.bm/deal_directory/cat_bonds_ils_issued_outstanding.html" TargetMode="Externa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29.vml"/><Relationship Id="rId5" Type="http://schemas.openxmlformats.org/officeDocument/2006/relationships/image" Target="../media/image35.emf"/><Relationship Id="rId4" Type="http://schemas.openxmlformats.org/officeDocument/2006/relationships/oleObject" Target="../embeddings/oleObject29.bin"/></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30.vml"/><Relationship Id="rId5" Type="http://schemas.openxmlformats.org/officeDocument/2006/relationships/image" Target="../media/image38.emf"/><Relationship Id="rId4" Type="http://schemas.openxmlformats.org/officeDocument/2006/relationships/oleObject" Target="../embeddings/oleObject30.bin"/></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9.xml"/><Relationship Id="rId1" Type="http://schemas.openxmlformats.org/officeDocument/2006/relationships/vmlDrawing" Target="../drawings/vmlDrawing31.vml"/><Relationship Id="rId6" Type="http://schemas.openxmlformats.org/officeDocument/2006/relationships/image" Target="../media/image39.emf"/><Relationship Id="rId5" Type="http://schemas.openxmlformats.org/officeDocument/2006/relationships/oleObject" Target="../embeddings/oleObject31.bin"/><Relationship Id="rId4" Type="http://schemas.openxmlformats.org/officeDocument/2006/relationships/notesSlide" Target="../notesSlides/notesSlide4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40.emf"/><Relationship Id="rId4" Type="http://schemas.openxmlformats.org/officeDocument/2006/relationships/oleObject" Target="../embeddings/oleObject32.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image" Target="../media/image41.emf"/><Relationship Id="rId4" Type="http://schemas.openxmlformats.org/officeDocument/2006/relationships/oleObject" Target="../embeddings/oleObject3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0.xml"/><Relationship Id="rId1" Type="http://schemas.openxmlformats.org/officeDocument/2006/relationships/vmlDrawing" Target="../drawings/vmlDrawing34.vml"/><Relationship Id="rId6" Type="http://schemas.openxmlformats.org/officeDocument/2006/relationships/image" Target="../media/image42.emf"/><Relationship Id="rId5" Type="http://schemas.openxmlformats.org/officeDocument/2006/relationships/oleObject" Target="../embeddings/oleObject34.bin"/><Relationship Id="rId4" Type="http://schemas.openxmlformats.org/officeDocument/2006/relationships/notesSlide" Target="../notesSlides/notesSlide4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35.vml"/><Relationship Id="rId5" Type="http://schemas.openxmlformats.org/officeDocument/2006/relationships/image" Target="../media/image43.emf"/><Relationship Id="rId4" Type="http://schemas.openxmlformats.org/officeDocument/2006/relationships/oleObject" Target="../embeddings/oleObject35.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44.emf"/><Relationship Id="rId4" Type="http://schemas.openxmlformats.org/officeDocument/2006/relationships/oleObject" Target="../embeddings/oleObject36.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vmlDrawing" Target="../drawings/vmlDrawing37.vml"/><Relationship Id="rId5" Type="http://schemas.openxmlformats.org/officeDocument/2006/relationships/image" Target="../media/image45.emf"/><Relationship Id="rId4" Type="http://schemas.openxmlformats.org/officeDocument/2006/relationships/oleObject" Target="../embeddings/oleObject37.bin"/></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38.vml"/><Relationship Id="rId5" Type="http://schemas.openxmlformats.org/officeDocument/2006/relationships/image" Target="../media/image48.emf"/><Relationship Id="rId4" Type="http://schemas.openxmlformats.org/officeDocument/2006/relationships/oleObject" Target="../embeddings/oleObject38.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vmlDrawing" Target="../drawings/vmlDrawing39.vml"/><Relationship Id="rId5" Type="http://schemas.openxmlformats.org/officeDocument/2006/relationships/image" Target="../media/image49.emf"/><Relationship Id="rId4" Type="http://schemas.openxmlformats.org/officeDocument/2006/relationships/oleObject" Target="../embeddings/oleObject39.bin"/></Relationships>
</file>

<file path=ppt/slides/_rels/slide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2.xml"/><Relationship Id="rId1" Type="http://schemas.openxmlformats.org/officeDocument/2006/relationships/vmlDrawing" Target="../drawings/vmlDrawing40.vml"/><Relationship Id="rId4" Type="http://schemas.openxmlformats.org/officeDocument/2006/relationships/image" Target="../media/image50.emf"/></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41.vml"/><Relationship Id="rId5" Type="http://schemas.openxmlformats.org/officeDocument/2006/relationships/image" Target="../media/image51.emf"/><Relationship Id="rId4" Type="http://schemas.openxmlformats.org/officeDocument/2006/relationships/oleObject" Target="../embeddings/oleObject41.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vmlDrawing" Target="../drawings/vmlDrawing42.vml"/><Relationship Id="rId5" Type="http://schemas.openxmlformats.org/officeDocument/2006/relationships/image" Target="../media/image52.emf"/><Relationship Id="rId4" Type="http://schemas.openxmlformats.org/officeDocument/2006/relationships/oleObject" Target="../embeddings/oleObject42.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43.vml"/><Relationship Id="rId5" Type="http://schemas.openxmlformats.org/officeDocument/2006/relationships/image" Target="../media/image53.emf"/><Relationship Id="rId4" Type="http://schemas.openxmlformats.org/officeDocument/2006/relationships/oleObject" Target="../embeddings/oleObject43.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44.vml"/><Relationship Id="rId5" Type="http://schemas.openxmlformats.org/officeDocument/2006/relationships/image" Target="../media/image54.emf"/><Relationship Id="rId4" Type="http://schemas.openxmlformats.org/officeDocument/2006/relationships/oleObject" Target="../embeddings/oleObject44.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image" Target="../media/image55.emf"/><Relationship Id="rId4" Type="http://schemas.openxmlformats.org/officeDocument/2006/relationships/oleObject" Target="../embeddings/oleObject45.bin"/></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6.xml"/><Relationship Id="rId1" Type="http://schemas.openxmlformats.org/officeDocument/2006/relationships/vmlDrawing" Target="../drawings/vmlDrawing46.vml"/><Relationship Id="rId4" Type="http://schemas.openxmlformats.org/officeDocument/2006/relationships/image" Target="../media/image56.emf"/></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47.vml"/><Relationship Id="rId5" Type="http://schemas.openxmlformats.org/officeDocument/2006/relationships/image" Target="../media/image57.emf"/><Relationship Id="rId4" Type="http://schemas.openxmlformats.org/officeDocument/2006/relationships/oleObject" Target="../embeddings/oleObject47.bin"/></Relationships>
</file>

<file path=ppt/slides/_rels/slide6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70.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48.vml"/><Relationship Id="rId4" Type="http://schemas.openxmlformats.org/officeDocument/2006/relationships/image" Target="../media/image61.emf"/></Relationships>
</file>

<file path=ppt/slides/_rels/slide7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vmlDrawing" Target="../drawings/vmlDrawing49.vml"/><Relationship Id="rId5" Type="http://schemas.openxmlformats.org/officeDocument/2006/relationships/image" Target="../media/image62.emf"/><Relationship Id="rId4" Type="http://schemas.openxmlformats.org/officeDocument/2006/relationships/oleObject" Target="../embeddings/oleObject49.bin"/></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6.xml"/><Relationship Id="rId1" Type="http://schemas.openxmlformats.org/officeDocument/2006/relationships/vmlDrawing" Target="../drawings/vmlDrawing50.vml"/><Relationship Id="rId4" Type="http://schemas.openxmlformats.org/officeDocument/2006/relationships/image" Target="../media/image63.emf"/></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vmlDrawing" Target="../drawings/vmlDrawing51.vml"/><Relationship Id="rId5" Type="http://schemas.openxmlformats.org/officeDocument/2006/relationships/image" Target="../media/image64.emf"/><Relationship Id="rId4" Type="http://schemas.openxmlformats.org/officeDocument/2006/relationships/oleObject" Target="../embeddings/oleObject5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vmlDrawing" Target="../drawings/vmlDrawing52.vml"/><Relationship Id="rId5" Type="http://schemas.openxmlformats.org/officeDocument/2006/relationships/image" Target="../media/image65.emf"/><Relationship Id="rId4" Type="http://schemas.openxmlformats.org/officeDocument/2006/relationships/oleObject" Target="../embeddings/oleObject52.bin"/></Relationships>
</file>

<file path=ppt/slides/_rels/slide8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7.xml"/><Relationship Id="rId1" Type="http://schemas.openxmlformats.org/officeDocument/2006/relationships/vmlDrawing" Target="../drawings/vmlDrawing53.vml"/><Relationship Id="rId4" Type="http://schemas.openxmlformats.org/officeDocument/2006/relationships/image" Target="../media/image66.e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7.xml"/><Relationship Id="rId1" Type="http://schemas.openxmlformats.org/officeDocument/2006/relationships/vmlDrawing" Target="../drawings/vmlDrawing54.vml"/><Relationship Id="rId4" Type="http://schemas.openxmlformats.org/officeDocument/2006/relationships/image" Target="../media/image67.emf"/></Relationships>
</file>

<file path=ppt/slides/_rels/slide8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3.xml"/><Relationship Id="rId1" Type="http://schemas.openxmlformats.org/officeDocument/2006/relationships/slideLayout" Target="../slideLayouts/slideLayout6.xml"/><Relationship Id="rId4" Type="http://schemas.openxmlformats.org/officeDocument/2006/relationships/hyperlink" Target="http://www.cms.gov/Research-Statistics-Data-and-Systems/Statistics-Trends-and-Reports/NationalHealthExpendData/NationalHealthAccountsProjected.html" TargetMode="Externa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www.cms.gov/Research-Statistics-Data-and-Systems/Statistics-Trends-and-Reports/NationalHealthExpendData/NationalHealthAccountsProjected.html" TargetMode="External"/><Relationship Id="rId2" Type="http://schemas.openxmlformats.org/officeDocument/2006/relationships/tags" Target="../tags/tag11.xml"/><Relationship Id="rId1" Type="http://schemas.openxmlformats.org/officeDocument/2006/relationships/vmlDrawing" Target="../drawings/vmlDrawing55.vml"/><Relationship Id="rId6" Type="http://schemas.openxmlformats.org/officeDocument/2006/relationships/image" Target="../media/image68.emf"/><Relationship Id="rId5" Type="http://schemas.openxmlformats.org/officeDocument/2006/relationships/oleObject" Target="../embeddings/oleObject55.bin"/><Relationship Id="rId4" Type="http://schemas.openxmlformats.org/officeDocument/2006/relationships/notesSlide" Target="../notesSlides/notesSlide74.xml"/></Relationships>
</file>

<file path=ppt/slides/_rels/slide8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vmlDrawing" Target="../drawings/vmlDrawing56.vml"/><Relationship Id="rId5" Type="http://schemas.openxmlformats.org/officeDocument/2006/relationships/image" Target="../media/image69.emf"/><Relationship Id="rId4" Type="http://schemas.openxmlformats.org/officeDocument/2006/relationships/oleObject" Target="../embeddings/oleObject56.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vmlDrawing" Target="../drawings/vmlDrawing57.vml"/><Relationship Id="rId5" Type="http://schemas.openxmlformats.org/officeDocument/2006/relationships/image" Target="../media/image70.emf"/><Relationship Id="rId4" Type="http://schemas.openxmlformats.org/officeDocument/2006/relationships/oleObject" Target="../embeddings/oleObject57.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vmlDrawing" Target="../drawings/vmlDrawing58.vml"/><Relationship Id="rId5" Type="http://schemas.openxmlformats.org/officeDocument/2006/relationships/image" Target="../media/image71.emf"/><Relationship Id="rId4" Type="http://schemas.openxmlformats.org/officeDocument/2006/relationships/oleObject" Target="../embeddings/oleObject58.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9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59.vml"/><Relationship Id="rId5" Type="http://schemas.openxmlformats.org/officeDocument/2006/relationships/image" Target="../media/image73.emf"/><Relationship Id="rId4" Type="http://schemas.openxmlformats.org/officeDocument/2006/relationships/oleObject" Target="../embeddings/oleObject59.bin"/></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3.xml"/><Relationship Id="rId1" Type="http://schemas.openxmlformats.org/officeDocument/2006/relationships/tags" Target="../tags/tag12.xml"/><Relationship Id="rId4" Type="http://schemas.openxmlformats.org/officeDocument/2006/relationships/image" Target="../media/image74.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3.xml"/><Relationship Id="rId1" Type="http://schemas.openxmlformats.org/officeDocument/2006/relationships/tags" Target="../tags/tag13.xml"/><Relationship Id="rId4" Type="http://schemas.openxmlformats.org/officeDocument/2006/relationships/image" Target="../media/image75.png"/></Relationships>
</file>

<file path=ppt/slides/_rels/slide9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6.xml"/><Relationship Id="rId1" Type="http://schemas.openxmlformats.org/officeDocument/2006/relationships/vmlDrawing" Target="../drawings/vmlDrawing60.vml"/><Relationship Id="rId5" Type="http://schemas.openxmlformats.org/officeDocument/2006/relationships/image" Target="../media/image76.emf"/><Relationship Id="rId4" Type="http://schemas.openxmlformats.org/officeDocument/2006/relationships/oleObject" Target="../embeddings/oleObject60.bin"/></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6.xml"/><Relationship Id="rId1" Type="http://schemas.openxmlformats.org/officeDocument/2006/relationships/vmlDrawing" Target="../drawings/vmlDrawing61.vml"/><Relationship Id="rId5" Type="http://schemas.openxmlformats.org/officeDocument/2006/relationships/image" Target="../media/image77.emf"/><Relationship Id="rId4" Type="http://schemas.openxmlformats.org/officeDocument/2006/relationships/oleObject" Target="../embeddings/oleObject61.bin"/></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6.xml"/><Relationship Id="rId1" Type="http://schemas.openxmlformats.org/officeDocument/2006/relationships/vmlDrawing" Target="../drawings/vmlDrawing62.vml"/><Relationship Id="rId5" Type="http://schemas.openxmlformats.org/officeDocument/2006/relationships/image" Target="../media/image78.emf"/><Relationship Id="rId4" Type="http://schemas.openxmlformats.org/officeDocument/2006/relationships/oleObject" Target="../embeddings/oleObject62.bin"/></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vmlDrawing" Target="../drawings/vmlDrawing63.vml"/><Relationship Id="rId6" Type="http://schemas.openxmlformats.org/officeDocument/2006/relationships/image" Target="../media/image79.emf"/><Relationship Id="rId5" Type="http://schemas.openxmlformats.org/officeDocument/2006/relationships/oleObject" Target="../embeddings/oleObject63.bin"/><Relationship Id="rId4" Type="http://schemas.openxmlformats.org/officeDocument/2006/relationships/hyperlink" Target="http://data.bls.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150268"/>
            <a:ext cx="9104313" cy="2289858"/>
          </a:xfrm>
          <a:ln/>
        </p:spPr>
        <p:txBody>
          <a:bodyPr/>
          <a:lstStyle/>
          <a:p>
            <a:r>
              <a:rPr lang="en-US" sz="4400" dirty="0"/>
              <a:t>Overview &amp; Outlook for the Commercial P/C Insurance Industry in 2016 &amp; Beyond</a:t>
            </a:r>
            <a:br>
              <a:rPr lang="en-US" sz="3600" dirty="0"/>
            </a:br>
            <a:r>
              <a:rPr lang="en-US" sz="3600" i="1" dirty="0"/>
              <a:t>Trends, Challenges &amp; Opportunities</a:t>
            </a:r>
            <a:endParaRPr lang="en-US" sz="3400" i="1" dirty="0">
              <a:solidFill>
                <a:srgbClr val="C00000"/>
              </a:solidFill>
            </a:endParaRPr>
          </a:p>
        </p:txBody>
      </p:sp>
      <p:sp>
        <p:nvSpPr>
          <p:cNvPr id="94211" name="Rectangle 3"/>
          <p:cNvSpPr>
            <a:spLocks noGrp="1" noChangeArrowheads="1"/>
          </p:cNvSpPr>
          <p:nvPr>
            <p:ph type="subTitle" idx="1"/>
          </p:nvPr>
        </p:nvSpPr>
        <p:spPr>
          <a:xfrm>
            <a:off x="0" y="4680631"/>
            <a:ext cx="8952271" cy="864852"/>
          </a:xfrm>
        </p:spPr>
        <p:txBody>
          <a:bodyPr/>
          <a:lstStyle/>
          <a:p>
            <a:pPr>
              <a:lnSpc>
                <a:spcPct val="80000"/>
              </a:lnSpc>
            </a:pPr>
            <a:r>
              <a:rPr lang="en-US" dirty="0"/>
              <a:t>Insurance Information Institute</a:t>
            </a:r>
          </a:p>
          <a:p>
            <a:pPr>
              <a:lnSpc>
                <a:spcPct val="80000"/>
              </a:lnSpc>
            </a:pPr>
            <a:r>
              <a:rPr lang="en-US" sz="2800" dirty="0"/>
              <a:t>September 15, 2016</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Special Consultant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 Tel: 917.453.1885  bobh@iii.org  www.iii.org</a:t>
            </a:r>
          </a:p>
        </p:txBody>
      </p:sp>
    </p:spTree>
    <p:extLst>
      <p:ext uri="{BB962C8B-B14F-4D97-AF65-F5344CB8AC3E}">
        <p14:creationId xmlns:p14="http://schemas.microsoft.com/office/powerpoint/2010/main" val="79110291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10"/>
          <p:cNvSpPr>
            <a:spLocks noGrp="1" noChangeArrowheads="1"/>
          </p:cNvSpPr>
          <p:nvPr>
            <p:ph type="sldNum" sz="quarter" idx="12"/>
          </p:nvPr>
        </p:nvSpPr>
        <p:spPr>
          <a:noFill/>
        </p:spPr>
        <p:txBody>
          <a:bodyPr/>
          <a:lstStyle/>
          <a:p>
            <a:fld id="{E9357574-7554-4BAA-80FF-85F8D37205EC}" type="slidenum">
              <a:rPr lang="en-US" smtClean="0"/>
              <a:pPr/>
              <a:t>10</a:t>
            </a:fld>
            <a:endParaRPr lang="en-US"/>
          </a:p>
        </p:txBody>
      </p:sp>
      <p:graphicFrame>
        <p:nvGraphicFramePr>
          <p:cNvPr id="31746" name="Object 3"/>
          <p:cNvGraphicFramePr>
            <a:graphicFrameLocks noGrp="1" noChangeAspect="1"/>
          </p:cNvGraphicFramePr>
          <p:nvPr>
            <p:ph idx="4294967295"/>
            <p:extLst/>
          </p:nvPr>
        </p:nvGraphicFramePr>
        <p:xfrm>
          <a:off x="0" y="1981200"/>
          <a:ext cx="9126538" cy="4716463"/>
        </p:xfrm>
        <a:graphic>
          <a:graphicData uri="http://schemas.openxmlformats.org/presentationml/2006/ole">
            <mc:AlternateContent xmlns:mc="http://schemas.openxmlformats.org/markup-compatibility/2006">
              <mc:Choice xmlns:v="urn:schemas-microsoft-com:vml" Requires="v">
                <p:oleObj spid="_x0000_s28698641" name="Chart" r:id="rId4" imgW="8810697" imgH="4552881" progId="MSGraph.Chart.8">
                  <p:embed followColorScheme="full"/>
                </p:oleObj>
              </mc:Choice>
              <mc:Fallback>
                <p:oleObj name="Chart" r:id="rId4" imgW="8810697" imgH="4552881" progId="MSGraph.Chart.8">
                  <p:embed followColorScheme="full"/>
                  <p:pic>
                    <p:nvPicPr>
                      <p:cNvPr id="31746" name="Object 3"/>
                      <p:cNvPicPr>
                        <a:picLocks noChangeAspect="1" noChangeArrowheads="1"/>
                      </p:cNvPicPr>
                      <p:nvPr/>
                    </p:nvPicPr>
                    <p:blipFill>
                      <a:blip r:embed="rId5"/>
                      <a:srcRect/>
                      <a:stretch>
                        <a:fillRect/>
                      </a:stretch>
                    </p:blipFill>
                    <p:spPr bwMode="auto">
                      <a:xfrm>
                        <a:off x="0" y="1981200"/>
                        <a:ext cx="9126538" cy="4716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8" name="Text Box 4"/>
          <p:cNvSpPr txBox="1">
            <a:spLocks noChangeArrowheads="1"/>
          </p:cNvSpPr>
          <p:nvPr/>
        </p:nvSpPr>
        <p:spPr bwMode="auto">
          <a:xfrm>
            <a:off x="0" y="63674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t>Sources:  NAIC; Insurance Information Institute 		</a:t>
            </a:r>
          </a:p>
        </p:txBody>
      </p:sp>
      <p:sp>
        <p:nvSpPr>
          <p:cNvPr id="31749"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RNW Commercial Auto, </a:t>
            </a:r>
          </a:p>
          <a:p>
            <a:pPr eaLnBrk="0" hangingPunct="0"/>
            <a:r>
              <a:rPr lang="en-US" sz="2800" b="1" dirty="0">
                <a:solidFill>
                  <a:schemeClr val="accent1"/>
                </a:solidFill>
              </a:rPr>
              <a:t>2005-2014 Average: Highest 25 States </a:t>
            </a:r>
          </a:p>
        </p:txBody>
      </p:sp>
      <p:sp>
        <p:nvSpPr>
          <p:cNvPr id="31751"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997897759"/>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2304D1B2-FCFB-47FF-9729-B56EB152D928}"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100</a:t>
            </a:fld>
            <a:endParaRPr lang="en-US" sz="900">
              <a:solidFill>
                <a:srgbClr val="000000"/>
              </a:solidFill>
              <a:latin typeface="Arial" charset="0"/>
              <a:cs typeface="Arial" charset="0"/>
            </a:endParaRPr>
          </a:p>
        </p:txBody>
      </p:sp>
      <p:sp>
        <p:nvSpPr>
          <p:cNvPr id="11270" name="Rectangle 7"/>
          <p:cNvSpPr>
            <a:spLocks noGrp="1" noChangeArrowheads="1"/>
          </p:cNvSpPr>
          <p:nvPr>
            <p:ph type="title" idx="4294967295"/>
          </p:nvPr>
        </p:nvSpPr>
        <p:spPr>
          <a:xfrm>
            <a:off x="450850" y="102933"/>
            <a:ext cx="7400925" cy="860425"/>
          </a:xfrm>
        </p:spPr>
        <p:txBody>
          <a:bodyPr/>
          <a:lstStyle/>
          <a:p>
            <a:r>
              <a:rPr lang="en-US" dirty="0"/>
              <a:t>Employment in Oil &amp; Gas Extraction,</a:t>
            </a:r>
            <a:br>
              <a:rPr lang="en-US" dirty="0"/>
            </a:br>
            <a:r>
              <a:rPr lang="en-US" dirty="0"/>
              <a:t>Jan. 2010—Aug. 2016*</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*Seasonally adjusted</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US Bureau of Labor Statistics at </a:t>
            </a:r>
            <a:r>
              <a:rPr lang="en-US" sz="1100" dirty="0">
                <a:solidFill>
                  <a:srgbClr val="000000"/>
                </a:solidFill>
                <a:latin typeface="Arial" charset="0"/>
                <a:cs typeface="Arial" charset="0"/>
                <a:hlinkClick r:id="rId3"/>
              </a:rPr>
              <a:t>http://data.bls.gov</a:t>
            </a:r>
            <a:r>
              <a:rPr lang="en-US" sz="1100" dirty="0">
                <a:solidFill>
                  <a:srgbClr val="000000"/>
                </a:solidFill>
                <a:latin typeface="Arial" charset="0"/>
                <a:cs typeface="Arial" charset="0"/>
              </a:rPr>
              <a:t>; Insurance Information Institute.</a:t>
            </a:r>
          </a:p>
        </p:txBody>
      </p:sp>
      <p:graphicFrame>
        <p:nvGraphicFramePr>
          <p:cNvPr id="2" name="Object 8"/>
          <p:cNvGraphicFramePr>
            <a:graphicFrameLocks noChangeAspect="1"/>
          </p:cNvGraphicFramePr>
          <p:nvPr>
            <p:extLst/>
          </p:nvPr>
        </p:nvGraphicFramePr>
        <p:xfrm>
          <a:off x="267009" y="1822669"/>
          <a:ext cx="8398899" cy="4737100"/>
        </p:xfrm>
        <a:graphic>
          <a:graphicData uri="http://schemas.openxmlformats.org/drawingml/2006/chart">
            <c:chart xmlns:c="http://schemas.openxmlformats.org/drawingml/2006/chart" xmlns:r="http://schemas.openxmlformats.org/officeDocument/2006/relationships" r:id="rId4"/>
          </a:graphicData>
        </a:graphic>
      </p:graphicFrame>
      <p:sp>
        <p:nvSpPr>
          <p:cNvPr id="8" name="AutoShape 7"/>
          <p:cNvSpPr>
            <a:spLocks noChangeArrowheads="1"/>
          </p:cNvSpPr>
          <p:nvPr/>
        </p:nvSpPr>
        <p:spPr bwMode="blackWhite">
          <a:xfrm>
            <a:off x="4466458" y="3608614"/>
            <a:ext cx="2373383" cy="1823450"/>
          </a:xfrm>
          <a:prstGeom prst="wedgeRectCallout">
            <a:avLst>
              <a:gd name="adj1" fmla="val 119660"/>
              <a:gd name="adj2" fmla="val -280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defRPr/>
            </a:pPr>
            <a:r>
              <a:rPr lang="en-US" b="1" dirty="0">
                <a:solidFill>
                  <a:srgbClr val="FFFFFF"/>
                </a:solidFill>
                <a:latin typeface="Arial" charset="0"/>
                <a:cs typeface="Arial" charset="0"/>
              </a:rPr>
              <a:t>Oil and gas extraction employment is down up 14.2% since Oct. 2014 as oil prices remain depressed</a:t>
            </a:r>
            <a:endParaRPr lang="en-US" b="1" dirty="0">
              <a:solidFill>
                <a:srgbClr val="FFFFFF"/>
              </a:solidFill>
              <a:latin typeface="Arial" pitchFamily="34" charset="0"/>
              <a:cs typeface="Arial" charset="0"/>
            </a:endParaRPr>
          </a:p>
        </p:txBody>
      </p:sp>
      <p:sp>
        <p:nvSpPr>
          <p:cNvPr id="9" name="Rectangle 7"/>
          <p:cNvSpPr>
            <a:spLocks noChangeArrowheads="1"/>
          </p:cNvSpPr>
          <p:nvPr/>
        </p:nvSpPr>
        <p:spPr bwMode="black">
          <a:xfrm>
            <a:off x="221226" y="1565002"/>
            <a:ext cx="805526" cy="221599"/>
          </a:xfrm>
          <a:prstGeom prst="rect">
            <a:avLst/>
          </a:prstGeom>
          <a:noFill/>
          <a:ln w="9525" algn="ctr">
            <a:noFill/>
            <a:miter lim="800000"/>
            <a:headEnd/>
            <a:tailEnd/>
          </a:ln>
        </p:spPr>
        <p:txBody>
          <a:bodyPr wrap="square"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(000)</a:t>
            </a:r>
          </a:p>
        </p:txBody>
      </p:sp>
      <p:sp>
        <p:nvSpPr>
          <p:cNvPr id="11" name="AutoShape 7"/>
          <p:cNvSpPr>
            <a:spLocks noChangeArrowheads="1"/>
          </p:cNvSpPr>
          <p:nvPr/>
        </p:nvSpPr>
        <p:spPr bwMode="blackWhite">
          <a:xfrm>
            <a:off x="4788647" y="1040470"/>
            <a:ext cx="3063128" cy="705086"/>
          </a:xfrm>
          <a:prstGeom prst="wedgeRectCallout">
            <a:avLst>
              <a:gd name="adj1" fmla="val 6132"/>
              <a:gd name="adj2" fmla="val 10501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a:solidFill>
                  <a:srgbClr val="FFFFFF"/>
                </a:solidFill>
              </a:rPr>
              <a:t>Em</a:t>
            </a:r>
            <a:r>
              <a:rPr lang="en-US" sz="1600" b="1" dirty="0">
                <a:solidFill>
                  <a:srgbClr val="FFFFFF"/>
                </a:solidFill>
                <a:latin typeface="Arial" charset="0"/>
                <a:cs typeface="Arial" charset="0"/>
              </a:rPr>
              <a:t>ployment peaked in Oct. 2014 at 201,500—its highest level since </a:t>
            </a:r>
            <a:r>
              <a:rPr lang="en-US" sz="1600" b="1" dirty="0">
                <a:solidFill>
                  <a:srgbClr val="FFFFFF"/>
                </a:solidFill>
              </a:rPr>
              <a:t>Dec.</a:t>
            </a:r>
            <a:r>
              <a:rPr lang="en-US" sz="1600" b="1" dirty="0">
                <a:solidFill>
                  <a:srgbClr val="FFFFFF"/>
                </a:solidFill>
                <a:latin typeface="Arial" charset="0"/>
                <a:cs typeface="Arial" charset="0"/>
              </a:rPr>
              <a:t> 1986.</a:t>
            </a:r>
          </a:p>
        </p:txBody>
      </p:sp>
    </p:spTree>
    <p:extLst>
      <p:ext uri="{BB962C8B-B14F-4D97-AF65-F5344CB8AC3E}">
        <p14:creationId xmlns:p14="http://schemas.microsoft.com/office/powerpoint/2010/main" val="8832968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101</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The Construction Sector Is Critical to the Economy and the P/C Insurance Industry</a:t>
            </a: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101</a:t>
            </a:fld>
            <a:endParaRPr lang="en-US"/>
          </a:p>
        </p:txBody>
      </p:sp>
    </p:spTree>
    <p:extLst>
      <p:ext uri="{BB962C8B-B14F-4D97-AF65-F5344CB8AC3E}">
        <p14:creationId xmlns:p14="http://schemas.microsoft.com/office/powerpoint/2010/main" val="202149943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102</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a:t>Value of New Private Construction: Residential &amp; Nonresidential, 2003-2016*</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a:solidFill>
                  <a:srgbClr val="225A7A"/>
                </a:solidFill>
              </a:rPr>
              <a:t>Billions of Dollars</a:t>
            </a:r>
          </a:p>
        </p:txBody>
      </p:sp>
      <p:graphicFrame>
        <p:nvGraphicFramePr>
          <p:cNvPr id="50178" name="Object 3"/>
          <p:cNvGraphicFramePr>
            <a:graphicFrameLocks/>
          </p:cNvGraphicFramePr>
          <p:nvPr>
            <p:extLst>
              <p:ext uri="{D42A27DB-BD31-4B8C-83A1-F6EECF244321}">
                <p14:modId xmlns:p14="http://schemas.microsoft.com/office/powerpoint/2010/main" val="2761079363"/>
              </p:ext>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8688412" name="Chart" r:id="rId4" imgW="8772414" imgH="3305140" progId="MSGraph.Chart.8">
                  <p:embed followColorScheme="full"/>
                </p:oleObj>
              </mc:Choice>
              <mc:Fallback>
                <p:oleObj name="Chart" r:id="rId4" imgW="8772414" imgH="3305140" progId="MSGraph.Chart.8">
                  <p:embed followColorScheme="full"/>
                  <p:pic>
                    <p:nvPicPr>
                      <p:cNvPr id="50178" name="Object 3"/>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Construction Activity Is Moving in a Positive Direction though Remains Well Below Pre-Crisis Peak; Residential Dominates</a:t>
            </a:r>
          </a:p>
        </p:txBody>
      </p:sp>
      <p:sp>
        <p:nvSpPr>
          <p:cNvPr id="26" name="TextBox 10"/>
          <p:cNvSpPr txBox="1">
            <a:spLocks noChangeArrowheads="1"/>
          </p:cNvSpPr>
          <p:nvPr/>
        </p:nvSpPr>
        <p:spPr bwMode="auto">
          <a:xfrm>
            <a:off x="2578028" y="3566692"/>
            <a:ext cx="889000" cy="307777"/>
          </a:xfrm>
          <a:prstGeom prst="rect">
            <a:avLst/>
          </a:prstGeom>
          <a:noFill/>
          <a:ln w="9525">
            <a:noFill/>
            <a:miter lim="800000"/>
            <a:headEnd/>
            <a:tailEnd/>
          </a:ln>
        </p:spPr>
        <p:txBody>
          <a:bodyPr>
            <a:spAutoFit/>
          </a:bodyPr>
          <a:lstStyle/>
          <a:p>
            <a:pPr algn="ctr"/>
            <a:r>
              <a:rPr lang="en-US" sz="1400" b="1" dirty="0">
                <a:solidFill>
                  <a:schemeClr val="accent3"/>
                </a:solidFill>
              </a:rPr>
              <a:t>$298.1</a:t>
            </a:r>
          </a:p>
        </p:txBody>
      </p:sp>
      <p:sp>
        <p:nvSpPr>
          <p:cNvPr id="31" name="TextBox 10"/>
          <p:cNvSpPr txBox="1">
            <a:spLocks noChangeArrowheads="1"/>
          </p:cNvSpPr>
          <p:nvPr/>
        </p:nvSpPr>
        <p:spPr bwMode="auto">
          <a:xfrm>
            <a:off x="2506805" y="2561864"/>
            <a:ext cx="889000" cy="307777"/>
          </a:xfrm>
          <a:prstGeom prst="rect">
            <a:avLst/>
          </a:prstGeom>
          <a:noFill/>
          <a:ln w="9525">
            <a:noFill/>
            <a:miter lim="800000"/>
            <a:headEnd/>
            <a:tailEnd/>
          </a:ln>
        </p:spPr>
        <p:txBody>
          <a:bodyPr>
            <a:spAutoFit/>
          </a:bodyPr>
          <a:lstStyle/>
          <a:p>
            <a:pPr algn="ctr"/>
            <a:r>
              <a:rPr lang="en-US" sz="1400" b="1" dirty="0">
                <a:solidFill>
                  <a:schemeClr val="accent3"/>
                </a:solidFill>
              </a:rPr>
              <a:t>$613.7</a:t>
            </a:r>
          </a:p>
        </p:txBody>
      </p:sp>
      <p:sp>
        <p:nvSpPr>
          <p:cNvPr id="39" name="AutoShape 8"/>
          <p:cNvSpPr>
            <a:spLocks noChangeArrowheads="1"/>
          </p:cNvSpPr>
          <p:nvPr/>
        </p:nvSpPr>
        <p:spPr bwMode="blackWhite">
          <a:xfrm>
            <a:off x="2113935" y="1356852"/>
            <a:ext cx="2281083" cy="589935"/>
          </a:xfrm>
          <a:prstGeom prst="wedgeRectCallout">
            <a:avLst>
              <a:gd name="adj1" fmla="val -18672"/>
              <a:gd name="adj2" fmla="val 11935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Construction peaks at $911.8. in 2006</a:t>
            </a:r>
          </a:p>
        </p:txBody>
      </p:sp>
      <p:sp>
        <p:nvSpPr>
          <p:cNvPr id="36" name="AutoShape 8"/>
          <p:cNvSpPr>
            <a:spLocks noChangeArrowheads="1"/>
          </p:cNvSpPr>
          <p:nvPr/>
        </p:nvSpPr>
        <p:spPr bwMode="blackWhite">
          <a:xfrm>
            <a:off x="4467983" y="1843443"/>
            <a:ext cx="1734093" cy="1089211"/>
          </a:xfrm>
          <a:prstGeom prst="wedgeRectCallout">
            <a:avLst>
              <a:gd name="adj1" fmla="val 5193"/>
              <a:gd name="adj2" fmla="val 10772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Trough in 2010 at $500.6B, after plunging 55.1% ($411.2B)</a:t>
            </a:r>
          </a:p>
        </p:txBody>
      </p:sp>
      <p:sp>
        <p:nvSpPr>
          <p:cNvPr id="45" name="AutoShape 8"/>
          <p:cNvSpPr>
            <a:spLocks noChangeArrowheads="1"/>
          </p:cNvSpPr>
          <p:nvPr/>
        </p:nvSpPr>
        <p:spPr bwMode="blackWhite">
          <a:xfrm>
            <a:off x="6510327" y="1058118"/>
            <a:ext cx="2480054" cy="1457243"/>
          </a:xfrm>
          <a:prstGeom prst="wedgeRectCallout">
            <a:avLst>
              <a:gd name="adj1" fmla="val 26075"/>
              <a:gd name="adj2" fmla="val 55263"/>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2016: Value of new </a:t>
            </a:r>
            <a:r>
              <a:rPr lang="en-US" sz="1600" b="1" dirty="0" err="1">
                <a:solidFill>
                  <a:schemeClr val="bg1"/>
                </a:solidFill>
              </a:rPr>
              <a:t>pvt.</a:t>
            </a:r>
            <a:r>
              <a:rPr lang="en-US" sz="1600" b="1" dirty="0">
                <a:solidFill>
                  <a:schemeClr val="bg1"/>
                </a:solidFill>
              </a:rPr>
              <a:t> construction hits $875.0 as of Jul. 2016, up 74.8% from the 2010 trough but still 4.0% below 2006 peak </a:t>
            </a:r>
          </a:p>
        </p:txBody>
      </p:sp>
      <p:sp>
        <p:nvSpPr>
          <p:cNvPr id="18" name="Date Placeholder 17"/>
          <p:cNvSpPr>
            <a:spLocks noGrp="1"/>
          </p:cNvSpPr>
          <p:nvPr>
            <p:ph type="dt" sz="half" idx="10"/>
          </p:nvPr>
        </p:nvSpPr>
        <p:spPr/>
        <p:txBody>
          <a:bodyPr/>
          <a:lstStyle/>
          <a:p>
            <a:pPr>
              <a:defRPr/>
            </a:pPr>
            <a:r>
              <a:rPr lang="en-US"/>
              <a:t>12/01/09 - 9pm</a:t>
            </a:r>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102</a:t>
            </a:fld>
            <a:endParaRPr lang="en-US"/>
          </a:p>
        </p:txBody>
      </p:sp>
      <p:sp>
        <p:nvSpPr>
          <p:cNvPr id="20" name="TextBox 10"/>
          <p:cNvSpPr txBox="1">
            <a:spLocks noChangeArrowheads="1"/>
          </p:cNvSpPr>
          <p:nvPr/>
        </p:nvSpPr>
        <p:spPr bwMode="auto">
          <a:xfrm>
            <a:off x="5362694" y="3848877"/>
            <a:ext cx="889000" cy="307777"/>
          </a:xfrm>
          <a:prstGeom prst="rect">
            <a:avLst/>
          </a:prstGeom>
          <a:noFill/>
          <a:ln w="9525">
            <a:noFill/>
            <a:miter lim="800000"/>
            <a:headEnd/>
            <a:tailEnd/>
          </a:ln>
        </p:spPr>
        <p:txBody>
          <a:bodyPr>
            <a:spAutoFit/>
          </a:bodyPr>
          <a:lstStyle/>
          <a:p>
            <a:pPr algn="ctr"/>
            <a:r>
              <a:rPr lang="en-US" sz="1400" b="1" dirty="0">
                <a:solidFill>
                  <a:schemeClr val="accent3"/>
                </a:solidFill>
              </a:rPr>
              <a:t>$261.8</a:t>
            </a:r>
          </a:p>
        </p:txBody>
      </p:sp>
      <p:sp>
        <p:nvSpPr>
          <p:cNvPr id="21" name="TextBox 10"/>
          <p:cNvSpPr txBox="1">
            <a:spLocks noChangeArrowheads="1"/>
          </p:cNvSpPr>
          <p:nvPr/>
        </p:nvSpPr>
        <p:spPr bwMode="auto">
          <a:xfrm>
            <a:off x="5394172" y="4685344"/>
            <a:ext cx="889000" cy="307777"/>
          </a:xfrm>
          <a:prstGeom prst="rect">
            <a:avLst/>
          </a:prstGeom>
          <a:noFill/>
          <a:ln w="9525">
            <a:noFill/>
            <a:miter lim="800000"/>
            <a:headEnd/>
            <a:tailEnd/>
          </a:ln>
        </p:spPr>
        <p:txBody>
          <a:bodyPr>
            <a:spAutoFit/>
          </a:bodyPr>
          <a:lstStyle/>
          <a:p>
            <a:pPr algn="ctr"/>
            <a:r>
              <a:rPr lang="en-US" sz="1400" b="1" dirty="0">
                <a:solidFill>
                  <a:schemeClr val="accent3"/>
                </a:solidFill>
              </a:rPr>
              <a:t>$238.8</a:t>
            </a:r>
          </a:p>
        </p:txBody>
      </p:sp>
      <p:sp>
        <p:nvSpPr>
          <p:cNvPr id="22" name="TextBox 10"/>
          <p:cNvSpPr txBox="1">
            <a:spLocks noChangeArrowheads="1"/>
          </p:cNvSpPr>
          <p:nvPr/>
        </p:nvSpPr>
        <p:spPr bwMode="auto">
          <a:xfrm>
            <a:off x="8289414" y="3060396"/>
            <a:ext cx="889000" cy="307777"/>
          </a:xfrm>
          <a:prstGeom prst="rect">
            <a:avLst/>
          </a:prstGeom>
          <a:noFill/>
          <a:ln w="9525">
            <a:noFill/>
            <a:miter lim="800000"/>
            <a:headEnd/>
            <a:tailEnd/>
          </a:ln>
        </p:spPr>
        <p:txBody>
          <a:bodyPr>
            <a:spAutoFit/>
          </a:bodyPr>
          <a:lstStyle/>
          <a:p>
            <a:pPr algn="ctr"/>
            <a:r>
              <a:rPr lang="en-US" sz="1400" b="1" dirty="0"/>
              <a:t>$447.9</a:t>
            </a:r>
          </a:p>
        </p:txBody>
      </p:sp>
      <p:sp>
        <p:nvSpPr>
          <p:cNvPr id="23" name="TextBox 10"/>
          <p:cNvSpPr txBox="1">
            <a:spLocks noChangeArrowheads="1"/>
          </p:cNvSpPr>
          <p:nvPr/>
        </p:nvSpPr>
        <p:spPr bwMode="auto">
          <a:xfrm>
            <a:off x="8289414" y="4528762"/>
            <a:ext cx="889000" cy="307777"/>
          </a:xfrm>
          <a:prstGeom prst="rect">
            <a:avLst/>
          </a:prstGeom>
          <a:noFill/>
          <a:ln w="9525">
            <a:noFill/>
            <a:miter lim="800000"/>
            <a:headEnd/>
            <a:tailEnd/>
          </a:ln>
        </p:spPr>
        <p:txBody>
          <a:bodyPr>
            <a:spAutoFit/>
          </a:bodyPr>
          <a:lstStyle/>
          <a:p>
            <a:pPr algn="ctr"/>
            <a:r>
              <a:rPr lang="en-US" sz="1400" b="1" dirty="0"/>
              <a:t>$398.3</a:t>
            </a:r>
          </a:p>
        </p:txBody>
      </p:sp>
      <p:sp>
        <p:nvSpPr>
          <p:cNvPr id="24" name="Rectangle 5"/>
          <p:cNvSpPr>
            <a:spLocks noChangeArrowheads="1"/>
          </p:cNvSpPr>
          <p:nvPr/>
        </p:nvSpPr>
        <p:spPr bwMode="auto">
          <a:xfrm>
            <a:off x="-1" y="6449415"/>
            <a:ext cx="8423031"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*2016 figure is a seasonally adjusted annual rate as of July.</a:t>
            </a:r>
          </a:p>
          <a:p>
            <a:pPr eaLnBrk="0" hangingPunct="0">
              <a:lnSpc>
                <a:spcPct val="85000"/>
              </a:lnSpc>
              <a:spcBef>
                <a:spcPct val="25000"/>
              </a:spcBef>
              <a:buClr>
                <a:schemeClr val="accent2"/>
              </a:buClr>
              <a:buFont typeface="Wingdings" pitchFamily="2" charset="2"/>
              <a:buNone/>
            </a:pPr>
            <a:r>
              <a:rPr lang="en-US" sz="1100" dirty="0"/>
              <a:t>Sources: US Department of Commerce </a:t>
            </a:r>
            <a:r>
              <a:rPr lang="en-US" sz="1100" dirty="0">
                <a:hlinkClick r:id="rId6"/>
              </a:rPr>
              <a:t>http://www.census.gov/construction/c30/c30index.html</a:t>
            </a:r>
            <a:r>
              <a:rPr lang="en-US" sz="1100" dirty="0"/>
              <a:t> ; Insurance Information Institute. </a:t>
            </a:r>
          </a:p>
        </p:txBody>
      </p:sp>
    </p:spTree>
    <p:extLst>
      <p:ext uri="{BB962C8B-B14F-4D97-AF65-F5344CB8AC3E}">
        <p14:creationId xmlns:p14="http://schemas.microsoft.com/office/powerpoint/2010/main" val="37894360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103</a:t>
            </a:fld>
            <a:endParaRPr lang="en-US"/>
          </a:p>
        </p:txBody>
      </p:sp>
      <p:sp>
        <p:nvSpPr>
          <p:cNvPr id="66566" name="Rectangle 11"/>
          <p:cNvSpPr>
            <a:spLocks noGrp="1" noChangeArrowheads="1"/>
          </p:cNvSpPr>
          <p:nvPr>
            <p:ph type="title"/>
          </p:nvPr>
        </p:nvSpPr>
        <p:spPr/>
        <p:txBody>
          <a:bodyPr/>
          <a:lstStyle/>
          <a:p>
            <a:r>
              <a:rPr lang="en-US" dirty="0"/>
              <a:t>Value of Construction Put in Place,  2016 vs. 2015*</a:t>
            </a:r>
          </a:p>
        </p:txBody>
      </p:sp>
      <p:graphicFrame>
        <p:nvGraphicFramePr>
          <p:cNvPr id="66562" name="Object 4"/>
          <p:cNvGraphicFramePr>
            <a:graphicFrameLocks noChangeAspect="1"/>
          </p:cNvGraphicFramePr>
          <p:nvPr>
            <p:extLst>
              <p:ext uri="{D42A27DB-BD31-4B8C-83A1-F6EECF244321}">
                <p14:modId xmlns:p14="http://schemas.microsoft.com/office/powerpoint/2010/main" val="2526439695"/>
              </p:ext>
            </p:extLst>
          </p:nvPr>
        </p:nvGraphicFramePr>
        <p:xfrm>
          <a:off x="34925" y="1616075"/>
          <a:ext cx="8834438" cy="3905250"/>
        </p:xfrm>
        <a:graphic>
          <a:graphicData uri="http://schemas.openxmlformats.org/presentationml/2006/ole">
            <mc:AlternateContent xmlns:mc="http://schemas.openxmlformats.org/markup-compatibility/2006">
              <mc:Choice xmlns:v="urn:schemas-microsoft-com:vml" Requires="v">
                <p:oleObj spid="_x0000_s28689435" name="Chart" r:id="rId4" imgW="8534400" imgH="3771900" progId="MSGraph.Chart.8">
                  <p:embed followColorScheme="full"/>
                </p:oleObj>
              </mc:Choice>
              <mc:Fallback>
                <p:oleObj name="Chart" r:id="rId4" imgW="8534400" imgH="3771900" progId="MSGraph.Chart.8">
                  <p:embed followColorScheme="full"/>
                  <p:pic>
                    <p:nvPicPr>
                      <p:cNvPr id="66562" name="Object 4"/>
                      <p:cNvPicPr>
                        <a:picLocks noChangeAspect="1" noChangeArrowheads="1"/>
                      </p:cNvPicPr>
                      <p:nvPr/>
                    </p:nvPicPr>
                    <p:blipFill>
                      <a:blip r:embed="rId5"/>
                      <a:srcRect/>
                      <a:stretch>
                        <a:fillRect/>
                      </a:stretch>
                    </p:blipFill>
                    <p:spPr bwMode="gray">
                      <a:xfrm>
                        <a:off x="34925" y="1616075"/>
                        <a:ext cx="8834438" cy="3905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Overall Construction Activity is Up </a:t>
            </a:r>
            <a:r>
              <a:rPr lang="en-US" b="1" dirty="0" err="1">
                <a:solidFill>
                  <a:srgbClr val="FFFFFF"/>
                </a:solidFill>
              </a:rPr>
              <a:t>Slighty</a:t>
            </a:r>
            <a:r>
              <a:rPr lang="en-US" b="1" dirty="0">
                <a:solidFill>
                  <a:srgbClr val="FFFFFF"/>
                </a:solidFill>
              </a:rPr>
              <a:t>, Having </a:t>
            </a:r>
            <a:r>
              <a:rPr lang="en-US" b="1" dirty="0" err="1">
                <a:solidFill>
                  <a:srgbClr val="FFFFFF"/>
                </a:solidFill>
              </a:rPr>
              <a:t>Decelrated</a:t>
            </a:r>
            <a:r>
              <a:rPr lang="en-US" b="1" dirty="0">
                <a:solidFill>
                  <a:srgbClr val="FFFFFF"/>
                </a:solidFill>
              </a:rPr>
              <a:t> from Early 2016; State/Local Sector Government Sector Was Recovering but Is Experienced Renewed Weakness</a:t>
            </a: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a:solidFill>
                  <a:srgbClr val="225A7A"/>
                </a:solidFill>
              </a:rPr>
              <a:t>Growth (%)</a:t>
            </a:r>
          </a:p>
        </p:txBody>
      </p:sp>
      <p:sp>
        <p:nvSpPr>
          <p:cNvPr id="1926153" name="AutoShape 9"/>
          <p:cNvSpPr>
            <a:spLocks noChangeArrowheads="1"/>
          </p:cNvSpPr>
          <p:nvPr/>
        </p:nvSpPr>
        <p:spPr bwMode="blackWhite">
          <a:xfrm>
            <a:off x="866449" y="3832801"/>
            <a:ext cx="2794459" cy="983280"/>
          </a:xfrm>
          <a:prstGeom prst="wedgeRectCallout">
            <a:avLst>
              <a:gd name="adj1" fmla="val 41957"/>
              <a:gd name="adj2" fmla="val -7098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Private sector construction activity is up in both the residential and nonresidential segments</a:t>
            </a: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adjusted data through July 2016.</a:t>
            </a:r>
            <a:br>
              <a:rPr lang="en-US" sz="1100" dirty="0"/>
            </a:br>
            <a:r>
              <a:rPr lang="en-US" sz="1100" dirty="0"/>
              <a:t>Source: U.S. Census Bureau, </a:t>
            </a:r>
            <a:r>
              <a:rPr lang="en-US" sz="1100" dirty="0">
                <a:hlinkClick r:id="rId6"/>
              </a:rPr>
              <a:t>http://www.census.gov/construction/c30/c30index.html</a:t>
            </a:r>
            <a:r>
              <a:rPr lang="en-US" sz="1100" dirty="0"/>
              <a:t> ; Insurance Information Institute.  </a:t>
            </a:r>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a:solidFill>
                  <a:srgbClr val="225A7A"/>
                </a:solidFill>
              </a:rPr>
              <a:t>Private: +1.0%</a:t>
            </a: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a:solidFill>
                  <a:srgbClr val="225A7A"/>
                </a:solidFill>
              </a:rPr>
              <a:t>Public: -3.1%</a:t>
            </a:r>
          </a:p>
        </p:txBody>
      </p:sp>
      <p:sp>
        <p:nvSpPr>
          <p:cNvPr id="12" name="AutoShape 9"/>
          <p:cNvSpPr>
            <a:spLocks noChangeArrowheads="1"/>
          </p:cNvSpPr>
          <p:nvPr/>
        </p:nvSpPr>
        <p:spPr bwMode="blackWhite">
          <a:xfrm>
            <a:off x="4572000" y="2522463"/>
            <a:ext cx="2030261" cy="1046237"/>
          </a:xfrm>
          <a:prstGeom prst="wedgeRectCallout">
            <a:avLst>
              <a:gd name="adj1" fmla="val 33760"/>
              <a:gd name="adj2" fmla="val -1300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Public sector construction activity is finally beginning to create less drag up after years of decline</a:t>
            </a:r>
          </a:p>
        </p:txBody>
      </p:sp>
      <p:sp>
        <p:nvSpPr>
          <p:cNvPr id="2" name="Oval 1"/>
          <p:cNvSpPr/>
          <p:nvPr/>
        </p:nvSpPr>
        <p:spPr>
          <a:xfrm>
            <a:off x="6035829" y="1351280"/>
            <a:ext cx="2641891" cy="46832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14003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104</a:t>
            </a:fld>
            <a:endParaRPr lang="en-US"/>
          </a:p>
        </p:txBody>
      </p:sp>
      <p:sp>
        <p:nvSpPr>
          <p:cNvPr id="66566" name="Rectangle 11"/>
          <p:cNvSpPr>
            <a:spLocks noGrp="1" noChangeArrowheads="1"/>
          </p:cNvSpPr>
          <p:nvPr>
            <p:ph type="title"/>
          </p:nvPr>
        </p:nvSpPr>
        <p:spPr/>
        <p:txBody>
          <a:bodyPr/>
          <a:lstStyle/>
          <a:p>
            <a:r>
              <a:rPr lang="en-US" sz="2800" dirty="0"/>
              <a:t>Value of Private Construction Put in Place, by Segment,  2016 vs. 2015*</a:t>
            </a:r>
          </a:p>
        </p:txBody>
      </p:sp>
      <p:graphicFrame>
        <p:nvGraphicFramePr>
          <p:cNvPr id="66562" name="Object 4"/>
          <p:cNvGraphicFramePr>
            <a:graphicFrameLocks noChangeAspect="1"/>
          </p:cNvGraphicFramePr>
          <p:nvPr>
            <p:extLst>
              <p:ext uri="{D42A27DB-BD31-4B8C-83A1-F6EECF244321}">
                <p14:modId xmlns:p14="http://schemas.microsoft.com/office/powerpoint/2010/main" val="400278255"/>
              </p:ext>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8592256"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Construction Activity is Up in Most Segments in the Second Half of 2016; Expansion Should Continue</a:t>
            </a: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a:solidFill>
                  <a:srgbClr val="225A7A"/>
                </a:solidFill>
              </a:rPr>
              <a:t>Growth (%)</a:t>
            </a:r>
          </a:p>
        </p:txBody>
      </p:sp>
      <p:sp>
        <p:nvSpPr>
          <p:cNvPr id="1926153" name="AutoShape 9"/>
          <p:cNvSpPr>
            <a:spLocks noChangeArrowheads="1"/>
          </p:cNvSpPr>
          <p:nvPr/>
        </p:nvSpPr>
        <p:spPr bwMode="blackWhite">
          <a:xfrm>
            <a:off x="4367035" y="1090390"/>
            <a:ext cx="3332340" cy="1435840"/>
          </a:xfrm>
          <a:prstGeom prst="wedgeRectCallout">
            <a:avLst>
              <a:gd name="adj1" fmla="val 63750"/>
              <a:gd name="adj2" fmla="val 4537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Construction activity has slowed in 2016, but led by the Office and Manufacturing segments, the sector continues to expand after plunging during the “Great Recession.”</a:t>
            </a: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adjusted through Jul. 2016.</a:t>
            </a:r>
            <a:br>
              <a:rPr lang="en-US" sz="1100" dirty="0"/>
            </a:br>
            <a:r>
              <a:rPr lang="en-US" sz="1100" dirty="0"/>
              <a:t>Source: U.S. Census Bureau, </a:t>
            </a:r>
            <a:r>
              <a:rPr lang="en-US" sz="1100" dirty="0">
                <a:hlinkClick r:id="rId6"/>
              </a:rPr>
              <a:t>http://www.census.gov/construction/c30/c30index.html</a:t>
            </a:r>
            <a:r>
              <a:rPr lang="en-US" sz="1100" dirty="0"/>
              <a:t> ; Insurance Information Institute.  </a:t>
            </a:r>
          </a:p>
        </p:txBody>
      </p:sp>
      <p:sp>
        <p:nvSpPr>
          <p:cNvPr id="10" name="Rectangle 7"/>
          <p:cNvSpPr>
            <a:spLocks noChangeArrowheads="1"/>
          </p:cNvSpPr>
          <p:nvPr/>
        </p:nvSpPr>
        <p:spPr bwMode="grayWhite">
          <a:xfrm>
            <a:off x="1650312" y="2850211"/>
            <a:ext cx="579263" cy="865762"/>
          </a:xfrm>
          <a:prstGeom prst="rect">
            <a:avLst/>
          </a:prstGeom>
          <a:noFill/>
          <a:ln w="5715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12250592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barn(in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0"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105</a:t>
            </a:fld>
            <a:endParaRPr lang="en-US"/>
          </a:p>
        </p:txBody>
      </p:sp>
      <p:sp>
        <p:nvSpPr>
          <p:cNvPr id="38918" name="Rectangle 2"/>
          <p:cNvSpPr>
            <a:spLocks noChangeArrowheads="1"/>
          </p:cNvSpPr>
          <p:nvPr/>
        </p:nvSpPr>
        <p:spPr bwMode="black">
          <a:xfrm>
            <a:off x="347663" y="1266829"/>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a:t>New Private Housing Starts, 1990-2021F</a:t>
            </a:r>
          </a:p>
        </p:txBody>
      </p:sp>
      <p:graphicFrame>
        <p:nvGraphicFramePr>
          <p:cNvPr id="38914" name="Object 4"/>
          <p:cNvGraphicFramePr>
            <a:graphicFrameLocks noChangeAspect="1"/>
          </p:cNvGraphicFramePr>
          <p:nvPr>
            <p:extLst/>
          </p:nvPr>
        </p:nvGraphicFramePr>
        <p:xfrm>
          <a:off x="216570" y="1122828"/>
          <a:ext cx="8656637" cy="4314825"/>
        </p:xfrm>
        <a:graphic>
          <a:graphicData uri="http://schemas.openxmlformats.org/presentationml/2006/ole">
            <mc:AlternateContent xmlns:mc="http://schemas.openxmlformats.org/markup-compatibility/2006">
              <mc:Choice xmlns:v="urn:schemas-microsoft-com:vml" Requires="v">
                <p:oleObj spid="_x0000_s28691482" name="Chart" r:id="rId4" imgW="7839082" imgH="4095681" progId="MSGraph.Chart.8">
                  <p:embed followColorScheme="full"/>
                </p:oleObj>
              </mc:Choice>
              <mc:Fallback>
                <p:oleObj name="Chart" r:id="rId4" imgW="7839082" imgH="4095681" progId="MSGraph.Chart.8">
                  <p:embed followColorScheme="full"/>
                  <p:pic>
                    <p:nvPicPr>
                      <p:cNvPr id="38914" name="Object 4"/>
                      <p:cNvPicPr>
                        <a:picLocks noChangeAspect="1" noChangeArrowheads="1"/>
                      </p:cNvPicPr>
                      <p:nvPr/>
                    </p:nvPicPr>
                    <p:blipFill>
                      <a:blip r:embed="rId5"/>
                      <a:srcRect/>
                      <a:stretch>
                        <a:fillRect/>
                      </a:stretch>
                    </p:blipFill>
                    <p:spPr bwMode="gray">
                      <a:xfrm>
                        <a:off x="216570" y="1122828"/>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4" y="6436496"/>
            <a:ext cx="8551863" cy="42627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(9/16 for 2016-17; 3/16 for 2018-21F; Insurance Information Institute.</a:t>
            </a:r>
          </a:p>
        </p:txBody>
      </p:sp>
      <p:sp>
        <p:nvSpPr>
          <p:cNvPr id="1915910" name="Rectangle 6"/>
          <p:cNvSpPr>
            <a:spLocks noChangeArrowheads="1"/>
          </p:cNvSpPr>
          <p:nvPr/>
        </p:nvSpPr>
        <p:spPr bwMode="blackWhite">
          <a:xfrm>
            <a:off x="117988" y="5513392"/>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Insurers Are Continue to See Meaningful Exposure Growth in the Wake of the “Great Recession” Associated with Home Construction: Construction Risk Exposure, Surety, Commercial Auto; Potent Driver of Workers Comp Exposure</a:t>
            </a:r>
          </a:p>
        </p:txBody>
      </p:sp>
      <p:sp>
        <p:nvSpPr>
          <p:cNvPr id="1915917" name="AutoShape 13"/>
          <p:cNvSpPr>
            <a:spLocks noChangeArrowheads="1"/>
          </p:cNvSpPr>
          <p:nvPr/>
        </p:nvSpPr>
        <p:spPr bwMode="blackWhite">
          <a:xfrm>
            <a:off x="2237555" y="3177514"/>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8"/>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Job growth, low inventories of existing homes,  still-low mortgage rates and demographics should continue to stimulate new home construction for several more years</a:t>
            </a:r>
          </a:p>
        </p:txBody>
      </p:sp>
    </p:spTree>
    <p:extLst>
      <p:ext uri="{BB962C8B-B14F-4D97-AF65-F5344CB8AC3E}">
        <p14:creationId xmlns:p14="http://schemas.microsoft.com/office/powerpoint/2010/main" val="2995445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106</a:t>
            </a:fld>
            <a:endParaRPr lang="en-US"/>
          </a:p>
        </p:txBody>
      </p:sp>
      <p:sp>
        <p:nvSpPr>
          <p:cNvPr id="66566" name="Rectangle 11"/>
          <p:cNvSpPr>
            <a:spLocks noGrp="1" noChangeArrowheads="1"/>
          </p:cNvSpPr>
          <p:nvPr>
            <p:ph type="title"/>
          </p:nvPr>
        </p:nvSpPr>
        <p:spPr/>
        <p:txBody>
          <a:bodyPr/>
          <a:lstStyle/>
          <a:p>
            <a:r>
              <a:rPr lang="en-US" sz="2800" dirty="0"/>
              <a:t>Value of Public Construction Put in Place, by Segment, 2015 vs.  2016*</a:t>
            </a:r>
          </a:p>
        </p:txBody>
      </p:sp>
      <p:graphicFrame>
        <p:nvGraphicFramePr>
          <p:cNvPr id="66562" name="Object 4"/>
          <p:cNvGraphicFramePr>
            <a:graphicFrameLocks noChangeAspect="1"/>
          </p:cNvGraphicFramePr>
          <p:nvPr>
            <p:extLst>
              <p:ext uri="{D42A27DB-BD31-4B8C-83A1-F6EECF244321}">
                <p14:modId xmlns:p14="http://schemas.microsoft.com/office/powerpoint/2010/main" val="3132985294"/>
              </p:ext>
            </p:extLst>
          </p:nvPr>
        </p:nvGraphicFramePr>
        <p:xfrm>
          <a:off x="39688" y="1786079"/>
          <a:ext cx="8867775" cy="3771900"/>
        </p:xfrm>
        <a:graphic>
          <a:graphicData uri="http://schemas.openxmlformats.org/presentationml/2006/ole">
            <mc:AlternateContent xmlns:mc="http://schemas.openxmlformats.org/markup-compatibility/2006">
              <mc:Choice xmlns:v="urn:schemas-microsoft-com:vml" Requires="v">
                <p:oleObj spid="_x0000_s28593279"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39688" y="1786079"/>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50825" y="5591677"/>
            <a:ext cx="8445500"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Public Construction Activity Surged in Early 2016 but Contracted Again by Mid-Year.  A Resumption of the Recovery is Likely which Will Help Drive Demand in Many Commercial Insurance Lines</a:t>
            </a: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a:solidFill>
                  <a:srgbClr val="225A7A"/>
                </a:solidFill>
              </a:rPr>
              <a:t>Growth (%)</a:t>
            </a: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adjusted through July 2016.</a:t>
            </a:r>
            <a:br>
              <a:rPr lang="en-US" sz="1100" dirty="0"/>
            </a:br>
            <a:r>
              <a:rPr lang="en-US" sz="1100" dirty="0"/>
              <a:t>Source: U.S. Census Bureau, </a:t>
            </a:r>
            <a:r>
              <a:rPr lang="en-US" sz="1100" dirty="0">
                <a:hlinkClick r:id="rId6"/>
              </a:rPr>
              <a:t>http://www.census.gov/construction/c30/c30index.html</a:t>
            </a:r>
            <a:r>
              <a:rPr lang="en-US" sz="1100" dirty="0"/>
              <a:t> ; Insurance Information Institute.  </a:t>
            </a:r>
          </a:p>
        </p:txBody>
      </p:sp>
      <p:sp>
        <p:nvSpPr>
          <p:cNvPr id="11" name="AutoShape 9"/>
          <p:cNvSpPr>
            <a:spLocks noChangeArrowheads="1"/>
          </p:cNvSpPr>
          <p:nvPr/>
        </p:nvSpPr>
        <p:spPr bwMode="blackWhite">
          <a:xfrm>
            <a:off x="2368318" y="1247716"/>
            <a:ext cx="2620220" cy="666403"/>
          </a:xfrm>
          <a:prstGeom prst="wedgeRectCallout">
            <a:avLst>
              <a:gd name="adj1" fmla="val -10159"/>
              <a:gd name="adj2" fmla="val 11652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Public sector construction activity slowed by mid-2016</a:t>
            </a:r>
          </a:p>
        </p:txBody>
      </p:sp>
      <p:sp>
        <p:nvSpPr>
          <p:cNvPr id="10" name="AutoShape 7"/>
          <p:cNvSpPr>
            <a:spLocks noChangeArrowheads="1"/>
          </p:cNvSpPr>
          <p:nvPr/>
        </p:nvSpPr>
        <p:spPr bwMode="blackWhite">
          <a:xfrm>
            <a:off x="6012151" y="1156074"/>
            <a:ext cx="2812761" cy="903289"/>
          </a:xfrm>
          <a:prstGeom prst="wedgeRectCallout">
            <a:avLst>
              <a:gd name="adj1" fmla="val -22543"/>
              <a:gd name="adj2" fmla="val 8800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Power, Commercial and Educations led declines in public sector construction</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30598033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107</a:t>
            </a:fld>
            <a:endParaRPr lang="en-US" dirty="0"/>
          </a:p>
        </p:txBody>
      </p:sp>
      <p:graphicFrame>
        <p:nvGraphicFramePr>
          <p:cNvPr id="1936387" name="Object 3"/>
          <p:cNvGraphicFramePr>
            <a:graphicFrameLocks noChangeAspect="1"/>
          </p:cNvGraphicFramePr>
          <p:nvPr>
            <p:extLst>
              <p:ext uri="{D42A27DB-BD31-4B8C-83A1-F6EECF244321}">
                <p14:modId xmlns:p14="http://schemas.microsoft.com/office/powerpoint/2010/main" val="2232164096"/>
              </p:ext>
            </p:extLst>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8692503" name="Chart" r:id="rId4" imgW="8267674" imgH="3771900" progId="MSGraph.Chart.8">
                  <p:embed followColorScheme="full"/>
                </p:oleObj>
              </mc:Choice>
              <mc:Fallback>
                <p:oleObj name="Chart" r:id="rId4" imgW="8267674" imgH="3771900" progId="MSGraph.Chart.8">
                  <p:embed followColorScheme="full"/>
                  <p:pic>
                    <p:nvPicPr>
                      <p:cNvPr id="1936387" name="Object 3"/>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a:solidFill>
                  <a:srgbClr val="FFFFFF"/>
                </a:solidFill>
              </a:rPr>
              <a:t>Government Construction Spending Peaked in 2009, Helped by Stimulus Spending, but Contracted As State/Local Governments Grappled with Deficits and Federal Sequestration; Only Now Recovering</a:t>
            </a: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a:ln>
                  <a:noFill/>
                </a:ln>
                <a:solidFill>
                  <a:srgbClr val="225A7A"/>
                </a:solidFill>
                <a:effectLst/>
                <a:uLnTx/>
                <a:uFillTx/>
                <a:latin typeface="Arial" charset="0"/>
                <a:ea typeface="+mj-ea"/>
                <a:cs typeface="+mj-cs"/>
              </a:rPr>
              <a:t> Construction: 2003-2016*</a:t>
            </a:r>
          </a:p>
        </p:txBody>
      </p:sp>
      <p:sp>
        <p:nvSpPr>
          <p:cNvPr id="12" name="Rectangle 5"/>
          <p:cNvSpPr>
            <a:spLocks noChangeArrowheads="1"/>
          </p:cNvSpPr>
          <p:nvPr/>
        </p:nvSpPr>
        <p:spPr bwMode="auto">
          <a:xfrm>
            <a:off x="-1" y="6449415"/>
            <a:ext cx="8601075"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*2016 figure is a seasonally adjusted annual rate as of July; </a:t>
            </a:r>
            <a:r>
              <a:rPr lang="en-US" sz="1100" dirty="0">
                <a:hlinkClick r:id="rId6"/>
              </a:rPr>
              <a:t>http://www.census.gov/construction/c30/historical_data.html</a:t>
            </a: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Department of Commerce; Insurance Information Institute. </a:t>
            </a:r>
          </a:p>
        </p:txBody>
      </p:sp>
      <p:sp>
        <p:nvSpPr>
          <p:cNvPr id="13" name="AutoShape 8"/>
          <p:cNvSpPr>
            <a:spLocks noChangeArrowheads="1"/>
          </p:cNvSpPr>
          <p:nvPr/>
        </p:nvSpPr>
        <p:spPr bwMode="blackWhite">
          <a:xfrm>
            <a:off x="1661653" y="1111045"/>
            <a:ext cx="1950402" cy="1141989"/>
          </a:xfrm>
          <a:prstGeom prst="wedgeRectCallout">
            <a:avLst>
              <a:gd name="adj1" fmla="val 92886"/>
              <a:gd name="adj2" fmla="val 3162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Construction across all levels of government peaked at $314.9B in 2009</a:t>
            </a:r>
          </a:p>
        </p:txBody>
      </p:sp>
      <p:sp>
        <p:nvSpPr>
          <p:cNvPr id="14" name="AutoShape 8"/>
          <p:cNvSpPr>
            <a:spLocks noChangeArrowheads="1"/>
          </p:cNvSpPr>
          <p:nvPr/>
        </p:nvSpPr>
        <p:spPr bwMode="blackWhite">
          <a:xfrm>
            <a:off x="5496128" y="1091380"/>
            <a:ext cx="3420431" cy="1019086"/>
          </a:xfrm>
          <a:prstGeom prst="wedgeRectCallout">
            <a:avLst>
              <a:gd name="adj1" fmla="val 30312"/>
              <a:gd name="adj2" fmla="val 6244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a:solidFill>
                  <a:schemeClr val="bg1"/>
                </a:solidFill>
              </a:rPr>
              <a:t>Austerity Reigns</a:t>
            </a:r>
            <a:r>
              <a:rPr lang="en-US" sz="1600" b="1" dirty="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a:solidFill>
                  <a:schemeClr val="bg1"/>
                </a:solidFill>
              </a:rPr>
              <a:t>Govt. construction has slowed in 2016; still down $36.7B or 11.7% since 2009 peak</a:t>
            </a:r>
          </a:p>
        </p:txBody>
      </p:sp>
    </p:spTree>
    <p:extLst>
      <p:ext uri="{BB962C8B-B14F-4D97-AF65-F5344CB8AC3E}">
        <p14:creationId xmlns:p14="http://schemas.microsoft.com/office/powerpoint/2010/main" val="19840866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108</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a:t>Construction Employment, </a:t>
            </a:r>
            <a:br>
              <a:rPr lang="en-US" dirty="0"/>
            </a:br>
            <a:r>
              <a:rPr lang="en-US" dirty="0"/>
              <a:t>Jan. 2003–Dec. 2015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a:t>
            </a:r>
          </a:p>
          <a:p>
            <a:pPr eaLnBrk="0" hangingPunct="0">
              <a:lnSpc>
                <a:spcPct val="85000"/>
              </a:lnSpc>
              <a:spcBef>
                <a:spcPct val="25000"/>
              </a:spcBef>
              <a:buClr>
                <a:schemeClr val="accent2"/>
              </a:buClr>
              <a:buFont typeface="Wingdings" pitchFamily="2" charset="2"/>
              <a:buNone/>
            </a:pPr>
            <a:r>
              <a:rPr lang="en-US" sz="1100" dirty="0"/>
              <a:t>Sources: U.S. Bureau of Labor Statistics; Insurance Information Institute.</a:t>
            </a:r>
          </a:p>
        </p:txBody>
      </p:sp>
      <p:graphicFrame>
        <p:nvGraphicFramePr>
          <p:cNvPr id="31746" name="Object 8"/>
          <p:cNvGraphicFramePr>
            <a:graphicFrameLocks noChangeAspect="1"/>
          </p:cNvGraphicFramePr>
          <p:nvPr>
            <p:extLst>
              <p:ext uri="{D42A27DB-BD31-4B8C-83A1-F6EECF244321}">
                <p14:modId xmlns:p14="http://schemas.microsoft.com/office/powerpoint/2010/main" val="2020489460"/>
              </p:ext>
            </p:extLst>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8596351"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244791" y="3240373"/>
            <a:ext cx="2838450" cy="809625"/>
          </a:xfrm>
          <a:prstGeom prst="wedgeRectCallout">
            <a:avLst>
              <a:gd name="adj1" fmla="val 70834"/>
              <a:gd name="adj2" fmla="val -4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“Great Recession” and housing bust destroyed 2.3 million constructions jobs</a:t>
            </a:r>
          </a:p>
        </p:txBody>
      </p:sp>
      <p:sp>
        <p:nvSpPr>
          <p:cNvPr id="10" name="Oval 8"/>
          <p:cNvSpPr>
            <a:spLocks noChangeArrowheads="1"/>
          </p:cNvSpPr>
          <p:nvPr/>
        </p:nvSpPr>
        <p:spPr bwMode="auto">
          <a:xfrm rot="16200000">
            <a:off x="8377725" y="3052118"/>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The Construction Sector Was a Growth Leader in 2014-15 as the Housing Market,  Private Investment and Govt. Spending Recover.  WC Insurers Will Benefit.</a:t>
            </a:r>
          </a:p>
        </p:txBody>
      </p:sp>
      <p:sp>
        <p:nvSpPr>
          <p:cNvPr id="11" name="AutoShape 38"/>
          <p:cNvSpPr>
            <a:spLocks noChangeArrowheads="1"/>
          </p:cNvSpPr>
          <p:nvPr/>
        </p:nvSpPr>
        <p:spPr bwMode="blackWhite">
          <a:xfrm>
            <a:off x="1244791" y="4103226"/>
            <a:ext cx="2427441" cy="1141058"/>
          </a:xfrm>
          <a:prstGeom prst="wedgeRectCallout">
            <a:avLst>
              <a:gd name="adj1" fmla="val 148796"/>
              <a:gd name="adj2" fmla="val 124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a:solidFill>
                  <a:schemeClr val="bg1"/>
                </a:solidFill>
              </a:rPr>
              <a:t>Construction employment troughed at 5.435 million in Jan. 2011, after a loss of 2.291 million jobs, a 29.7% plunge from the April 2006 peak</a:t>
            </a:r>
          </a:p>
        </p:txBody>
      </p:sp>
      <p:sp>
        <p:nvSpPr>
          <p:cNvPr id="12" name="Date Placeholder 11"/>
          <p:cNvSpPr>
            <a:spLocks noGrp="1"/>
          </p:cNvSpPr>
          <p:nvPr>
            <p:ph type="dt" sz="half"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108</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Construction employment peaked at 7.726 million in April 2006</a:t>
            </a: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a:solidFill>
                  <a:schemeClr val="accent1"/>
                </a:solidFill>
              </a:rPr>
              <a:t>(Thousands)</a:t>
            </a:r>
          </a:p>
        </p:txBody>
      </p:sp>
      <p:sp>
        <p:nvSpPr>
          <p:cNvPr id="16" name="AutoShape 38"/>
          <p:cNvSpPr>
            <a:spLocks noChangeArrowheads="1"/>
          </p:cNvSpPr>
          <p:nvPr/>
        </p:nvSpPr>
        <p:spPr bwMode="blackWhite">
          <a:xfrm>
            <a:off x="7138219" y="1145459"/>
            <a:ext cx="1769806" cy="1243780"/>
          </a:xfrm>
          <a:prstGeom prst="wedgeRectCallout">
            <a:avLst>
              <a:gd name="adj1" fmla="val 40421"/>
              <a:gd name="adj2" fmla="val 1368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a:solidFill>
                  <a:schemeClr val="bg1"/>
                </a:solidFill>
              </a:rPr>
              <a:t>Construction employment as of Dec. 2015 totaled 6.538 million, an increase of 1.103MM jobs or 20.2% from the Jan. 2011 trough</a:t>
            </a:r>
          </a:p>
        </p:txBody>
      </p:sp>
      <p:sp>
        <p:nvSpPr>
          <p:cNvPr id="17" name="AutoShape 14"/>
          <p:cNvSpPr>
            <a:spLocks noChangeArrowheads="1"/>
          </p:cNvSpPr>
          <p:nvPr/>
        </p:nvSpPr>
        <p:spPr bwMode="blackWhite">
          <a:xfrm>
            <a:off x="5521968" y="2429410"/>
            <a:ext cx="2139746" cy="1539210"/>
          </a:xfrm>
          <a:prstGeom prst="wedgeRectCallout">
            <a:avLst>
              <a:gd name="adj1" fmla="val 76721"/>
              <a:gd name="adj2" fmla="val 29160"/>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Gap between pre-recession construction peak and today: 1.19 million jobs</a:t>
            </a:r>
          </a:p>
        </p:txBody>
      </p:sp>
    </p:spTree>
    <p:extLst>
      <p:ext uri="{BB962C8B-B14F-4D97-AF65-F5344CB8AC3E}">
        <p14:creationId xmlns:p14="http://schemas.microsoft.com/office/powerpoint/2010/main" val="36783317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500"/>
                            </p:stCondLst>
                            <p:childTnLst>
                              <p:par>
                                <p:cTn id="28" presetID="22" presetClass="entr" presetSubtype="2" fill="hold" grpId="0"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P spid="17"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a:solidFill>
                  <a:schemeClr val="bg1"/>
                </a:solidFill>
              </a:rPr>
              <a:t>MANUFACTURING SECTOR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109</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243191" y="4086788"/>
            <a:ext cx="8427383" cy="230832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The U.S. Manufacturing Sector Is Being Buffeted by a High Dollar, Weak Export Markets and Plunging Oil Prices</a:t>
            </a: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109</a:t>
            </a:fld>
            <a:endParaRPr lang="en-US"/>
          </a:p>
        </p:txBody>
      </p:sp>
    </p:spTree>
    <p:extLst>
      <p:ext uri="{BB962C8B-B14F-4D97-AF65-F5344CB8AC3E}">
        <p14:creationId xmlns:p14="http://schemas.microsoft.com/office/powerpoint/2010/main" val="304512769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1" name="Rectangle 110"/>
          <p:cNvSpPr>
            <a:spLocks noGrp="1" noChangeArrowheads="1"/>
          </p:cNvSpPr>
          <p:nvPr>
            <p:ph type="sldNum" sz="quarter" idx="12"/>
          </p:nvPr>
        </p:nvSpPr>
        <p:spPr>
          <a:noFill/>
        </p:spPr>
        <p:txBody>
          <a:bodyPr/>
          <a:lstStyle/>
          <a:p>
            <a:fld id="{D43AB7AF-3AFC-4531-ABC2-5B0A2AD9774C}" type="slidenum">
              <a:rPr lang="en-US" smtClean="0"/>
              <a:pPr/>
              <a:t>11</a:t>
            </a:fld>
            <a:endParaRPr lang="en-US"/>
          </a:p>
        </p:txBody>
      </p:sp>
      <p:graphicFrame>
        <p:nvGraphicFramePr>
          <p:cNvPr id="32770" name="Object 3"/>
          <p:cNvGraphicFramePr>
            <a:graphicFrameLocks noGrp="1" noChangeAspect="1"/>
          </p:cNvGraphicFramePr>
          <p:nvPr>
            <p:ph idx="4294967295"/>
            <p:extLst/>
          </p:nvPr>
        </p:nvGraphicFramePr>
        <p:xfrm>
          <a:off x="58738" y="1398588"/>
          <a:ext cx="9080500" cy="4706937"/>
        </p:xfrm>
        <a:graphic>
          <a:graphicData uri="http://schemas.openxmlformats.org/presentationml/2006/ole">
            <mc:AlternateContent xmlns:mc="http://schemas.openxmlformats.org/markup-compatibility/2006">
              <mc:Choice xmlns:v="urn:schemas-microsoft-com:vml" Requires="v">
                <p:oleObj spid="_x0000_s28699665" name="Chart" r:id="rId4" imgW="8820267" imgH="4572000" progId="MSGraph.Chart.8">
                  <p:embed followColorScheme="full"/>
                </p:oleObj>
              </mc:Choice>
              <mc:Fallback>
                <p:oleObj name="Chart" r:id="rId4" imgW="8820267" imgH="4572000" progId="MSGraph.Chart.8">
                  <p:embed followColorScheme="full"/>
                  <p:pic>
                    <p:nvPicPr>
                      <p:cNvPr id="32770" name="Object 3"/>
                      <p:cNvPicPr>
                        <a:picLocks noChangeAspect="1" noChangeArrowheads="1"/>
                      </p:cNvPicPr>
                      <p:nvPr/>
                    </p:nvPicPr>
                    <p:blipFill>
                      <a:blip r:embed="rId5"/>
                      <a:srcRect/>
                      <a:stretch>
                        <a:fillRect/>
                      </a:stretch>
                    </p:blipFill>
                    <p:spPr bwMode="auto">
                      <a:xfrm>
                        <a:off x="58738" y="1398588"/>
                        <a:ext cx="9080500"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2" name="Rectangle 7"/>
          <p:cNvSpPr>
            <a:spLocks noChangeArrowheads="1"/>
          </p:cNvSpPr>
          <p:nvPr/>
        </p:nvSpPr>
        <p:spPr bwMode="auto">
          <a:xfrm>
            <a:off x="0" y="6362140"/>
            <a:ext cx="8750300" cy="261610"/>
          </a:xfrm>
          <a:prstGeom prst="rect">
            <a:avLst/>
          </a:prstGeom>
          <a:noFill/>
          <a:ln w="9525">
            <a:noFill/>
            <a:miter lim="800000"/>
            <a:headEnd/>
            <a:tailEnd/>
          </a:ln>
        </p:spPr>
        <p:txBody>
          <a:bodyPr>
            <a:spAutoFit/>
          </a:bodyPr>
          <a:lstStyle/>
          <a:p>
            <a:r>
              <a:rPr lang="en-US" sz="1100" dirty="0"/>
              <a:t>Sources: NAIC; Insurance Information Institute </a:t>
            </a:r>
          </a:p>
        </p:txBody>
      </p:sp>
      <p:sp>
        <p:nvSpPr>
          <p:cNvPr id="32775"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2776"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RNW Commercial Auto, </a:t>
            </a:r>
          </a:p>
          <a:p>
            <a:pPr eaLnBrk="0" hangingPunct="0"/>
            <a:r>
              <a:rPr lang="en-US" sz="2800" b="1" dirty="0">
                <a:solidFill>
                  <a:schemeClr val="accent1"/>
                </a:solidFill>
              </a:rPr>
              <a:t>2005-2014 Average: Lowest 25 States</a:t>
            </a:r>
          </a:p>
        </p:txBody>
      </p:sp>
    </p:spTree>
    <p:extLst>
      <p:ext uri="{BB962C8B-B14F-4D97-AF65-F5344CB8AC3E}">
        <p14:creationId xmlns:p14="http://schemas.microsoft.com/office/powerpoint/2010/main" val="1309717232"/>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CF365C-A4C7-4257-845A-69DF68F9C436}" type="slidenum">
              <a:rPr lang="en-US" sz="900"/>
              <a:pPr algn="r" eaLnBrk="0" hangingPunct="0">
                <a:lnSpc>
                  <a:spcPct val="85000"/>
                </a:lnSpc>
                <a:spcBef>
                  <a:spcPct val="20000"/>
                </a:spcBef>
              </a:pPr>
              <a:t>110</a:t>
            </a:fld>
            <a:endParaRPr lang="en-US" sz="900"/>
          </a:p>
        </p:txBody>
      </p:sp>
      <p:graphicFrame>
        <p:nvGraphicFramePr>
          <p:cNvPr id="9218" name="Object 3"/>
          <p:cNvGraphicFramePr>
            <a:graphicFrameLocks/>
          </p:cNvGraphicFramePr>
          <p:nvPr>
            <p:extLst>
              <p:ext uri="{D42A27DB-BD31-4B8C-83A1-F6EECF244321}">
                <p14:modId xmlns:p14="http://schemas.microsoft.com/office/powerpoint/2010/main" val="1521005903"/>
              </p:ext>
            </p:extLst>
          </p:nvPr>
        </p:nvGraphicFramePr>
        <p:xfrm>
          <a:off x="344488" y="968375"/>
          <a:ext cx="8597900" cy="4343400"/>
        </p:xfrm>
        <a:graphic>
          <a:graphicData uri="http://schemas.openxmlformats.org/presentationml/2006/ole">
            <mc:AlternateContent xmlns:mc="http://schemas.openxmlformats.org/markup-compatibility/2006">
              <mc:Choice xmlns:v="urn:schemas-microsoft-com:vml" Requires="v">
                <p:oleObj spid="_x0000_s28597369" name="Chart" r:id="rId4" imgW="5524682" imgH="2673373" progId="MSGraph.Chart.8">
                  <p:embed followColorScheme="full"/>
                </p:oleObj>
              </mc:Choice>
              <mc:Fallback>
                <p:oleObj name="Chart" r:id="rId4" imgW="5524682" imgH="2673373" progId="MSGraph.Chart.8">
                  <p:embed followColorScheme="full"/>
                  <p:pic>
                    <p:nvPicPr>
                      <p:cNvPr id="0" name=""/>
                      <p:cNvPicPr preferRelativeResize="0">
                        <a:picLocks noChangeArrowheads="1"/>
                      </p:cNvPicPr>
                      <p:nvPr/>
                    </p:nvPicPr>
                    <p:blipFill>
                      <a:blip r:embed="rId5"/>
                      <a:srcRect/>
                      <a:stretch>
                        <a:fillRect/>
                      </a:stretch>
                    </p:blipFill>
                    <p:spPr bwMode="auto">
                      <a:xfrm>
                        <a:off x="344488" y="968375"/>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2" name="Rectangle 2"/>
          <p:cNvSpPr>
            <a:spLocks noGrp="1" noChangeArrowheads="1"/>
          </p:cNvSpPr>
          <p:nvPr>
            <p:ph type="title" idx="4294967295"/>
          </p:nvPr>
        </p:nvSpPr>
        <p:spPr>
          <a:xfrm>
            <a:off x="523875" y="131763"/>
            <a:ext cx="7219950" cy="860425"/>
          </a:xfrm>
        </p:spPr>
        <p:txBody>
          <a:bodyPr/>
          <a:lstStyle/>
          <a:p>
            <a:r>
              <a:rPr lang="en-US" dirty="0"/>
              <a:t>Dollar Value* of Manufacturers’ Shipments </a:t>
            </a:r>
            <a:r>
              <a:rPr lang="en-US" sz="2000" dirty="0"/>
              <a:t>Monthly, Jan. 1992—December 2015</a:t>
            </a:r>
          </a:p>
        </p:txBody>
      </p:sp>
      <p:sp>
        <p:nvSpPr>
          <p:cNvPr id="9223" name="Rectangle 4"/>
          <p:cNvSpPr>
            <a:spLocks noChangeArrowheads="1"/>
          </p:cNvSpPr>
          <p:nvPr/>
        </p:nvSpPr>
        <p:spPr bwMode="auto">
          <a:xfrm>
            <a:off x="-147638" y="6430963"/>
            <a:ext cx="9090026"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Seasonally adjusted; Data published Feb. 4, 2016.</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2129925" name="Rectangle 5"/>
          <p:cNvSpPr>
            <a:spLocks noChangeArrowheads="1"/>
          </p:cNvSpPr>
          <p:nvPr/>
        </p:nvSpPr>
        <p:spPr bwMode="blackWhite">
          <a:xfrm>
            <a:off x="44244" y="5367338"/>
            <a:ext cx="9026525" cy="977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chemeClr val="bg1"/>
                </a:solidFill>
              </a:rPr>
              <a:t>Monthly shipments in Nov. 2014  exceeded the pre-crisis (July 2008) peak but has declined in recent months. Weakness abroad, falling energy prices and a strong dollar are hurting the sector, especially exports.  Manufacturing growth leads to gains in many commercial exposures: WC, Commercial Auto, Marine, Property, and various Liability Coverages.</a:t>
            </a:r>
            <a:endParaRPr lang="en-US" sz="1600" b="1" dirty="0">
              <a:solidFill>
                <a:srgbClr val="FFFFFF"/>
              </a:solidFill>
            </a:endParaRPr>
          </a:p>
        </p:txBody>
      </p:sp>
      <p:sp>
        <p:nvSpPr>
          <p:cNvPr id="9225"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B33BDB-253A-4F22-A4CE-99B94C858058}" type="slidenum">
              <a:rPr lang="en-US" smtClean="0"/>
              <a:pPr>
                <a:defRPr/>
              </a:pPr>
              <a:t>110</a:t>
            </a:fld>
            <a:endParaRPr lang="en-US"/>
          </a:p>
        </p:txBody>
      </p:sp>
      <p:sp>
        <p:nvSpPr>
          <p:cNvPr id="15" name="AutoShape 5"/>
          <p:cNvSpPr>
            <a:spLocks noChangeArrowheads="1"/>
          </p:cNvSpPr>
          <p:nvPr/>
        </p:nvSpPr>
        <p:spPr bwMode="blackWhite">
          <a:xfrm>
            <a:off x="2087418" y="1173163"/>
            <a:ext cx="3484707" cy="914400"/>
          </a:xfrm>
          <a:prstGeom prst="wedgeRectCallout">
            <a:avLst>
              <a:gd name="adj1" fmla="val 136002"/>
              <a:gd name="adj2" fmla="val 2083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The value of Manufacturing Shipments in Dec. 2015 was $467.0B—down 8% from the July 2014 record high of $508.1B</a:t>
            </a:r>
          </a:p>
        </p:txBody>
      </p:sp>
    </p:spTree>
    <p:extLst>
      <p:ext uri="{BB962C8B-B14F-4D97-AF65-F5344CB8AC3E}">
        <p14:creationId xmlns:p14="http://schemas.microsoft.com/office/powerpoint/2010/main" val="32642029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1505136345"/>
              </p:ext>
            </p:extLst>
          </p:nvPr>
        </p:nvGraphicFramePr>
        <p:xfrm>
          <a:off x="-173038" y="1397000"/>
          <a:ext cx="8840787" cy="4087813"/>
        </p:xfrm>
        <a:graphic>
          <a:graphicData uri="http://schemas.openxmlformats.org/presentationml/2006/ole">
            <mc:AlternateContent xmlns:mc="http://schemas.openxmlformats.org/markup-compatibility/2006">
              <mc:Choice xmlns:v="urn:schemas-microsoft-com:vml" Requires="v">
                <p:oleObj spid="_x0000_s28600441" name="Chart" r:id="rId4" imgW="8600977" imgH="4105240" progId="MSGraph.Chart.8">
                  <p:embed followColorScheme="full"/>
                </p:oleObj>
              </mc:Choice>
              <mc:Fallback>
                <p:oleObj name="Chart" r:id="rId4" imgW="8600977" imgH="4105240" progId="MSGraph.Chart.8">
                  <p:embed followColorScheme="full"/>
                  <p:pic>
                    <p:nvPicPr>
                      <p:cNvPr id="0" name=""/>
                      <p:cNvPicPr preferRelativeResize="0">
                        <a:picLocks noChangeArrowheads="1"/>
                      </p:cNvPicPr>
                      <p:nvPr/>
                    </p:nvPicPr>
                    <p:blipFill>
                      <a:blip r:embed="rId5"/>
                      <a:srcRect/>
                      <a:stretch>
                        <a:fillRect/>
                      </a:stretch>
                    </p:blipFill>
                    <p:spPr bwMode="gray">
                      <a:xfrm>
                        <a:off x="-173038" y="1397000"/>
                        <a:ext cx="8840787" cy="4087813"/>
                      </a:xfrm>
                      <a:prstGeom prst="rect">
                        <a:avLst/>
                      </a:prstGeom>
                      <a:noFill/>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ISM Manufacturing Index</a:t>
            </a:r>
          </a:p>
          <a:p>
            <a:pPr defTabSz="114300" eaLnBrk="0" hangingPunct="0">
              <a:lnSpc>
                <a:spcPct val="90000"/>
              </a:lnSpc>
              <a:defRPr/>
            </a:pPr>
            <a:r>
              <a:rPr lang="en-US" sz="3000" b="1" i="1" kern="0" dirty="0">
                <a:solidFill>
                  <a:srgbClr val="225A7A"/>
                </a:solidFill>
                <a:ea typeface="+mj-ea"/>
                <a:cs typeface="+mj-cs"/>
              </a:rPr>
              <a:t>(Values &gt; 50 Indicate Expansion)</a:t>
            </a: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2010 through December 2015</a:t>
            </a:r>
          </a:p>
        </p:txBody>
      </p:sp>
      <p:sp>
        <p:nvSpPr>
          <p:cNvPr id="10" name="Rectangle 7"/>
          <p:cNvSpPr>
            <a:spLocks noChangeArrowheads="1"/>
          </p:cNvSpPr>
          <p:nvPr/>
        </p:nvSpPr>
        <p:spPr bwMode="blackWhite">
          <a:xfrm>
            <a:off x="342900" y="5555463"/>
            <a:ext cx="8503059"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manufacturing sector expanded for 68 of the 72 months from Jan. 2010 through Dec. 2015.  Manufacturing sector now appears to be in contraction due to weakness abroad, strong dollar and collapse in oil prices</a:t>
            </a: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Institute for Supply Management at </a:t>
            </a:r>
            <a:r>
              <a:rPr lang="en-US" sz="1100" dirty="0">
                <a:hlinkClick r:id="rId6"/>
              </a:rPr>
              <a:t>http://www.ism.ws/ismreport/mfgrob.cfm</a:t>
            </a:r>
            <a:r>
              <a:rPr lang="en-US" sz="1100" dirty="0"/>
              <a:t>; Insurance Information Institute.</a:t>
            </a:r>
          </a:p>
        </p:txBody>
      </p:sp>
      <p:sp>
        <p:nvSpPr>
          <p:cNvPr id="12" name="AutoShape 5"/>
          <p:cNvSpPr>
            <a:spLocks noChangeArrowheads="1"/>
          </p:cNvSpPr>
          <p:nvPr/>
        </p:nvSpPr>
        <p:spPr bwMode="blackWhite">
          <a:xfrm>
            <a:off x="4745421" y="4090349"/>
            <a:ext cx="2673734" cy="599913"/>
          </a:xfrm>
          <a:prstGeom prst="wedgeRectCallout">
            <a:avLst>
              <a:gd name="adj1" fmla="val 89322"/>
              <a:gd name="adj2" fmla="val -499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Manufacturing began to contract in late 2015</a:t>
            </a:r>
          </a:p>
        </p:txBody>
      </p:sp>
      <p:sp>
        <p:nvSpPr>
          <p:cNvPr id="9" name="Date Placeholder 8"/>
          <p:cNvSpPr>
            <a:spLocks noGrp="1"/>
          </p:cNvSpPr>
          <p:nvPr>
            <p:ph type="dt" sz="half"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111</a:t>
            </a:fld>
            <a:endParaRPr lang="en-US"/>
          </a:p>
        </p:txBody>
      </p:sp>
    </p:spTree>
    <p:extLst>
      <p:ext uri="{BB962C8B-B14F-4D97-AF65-F5344CB8AC3E}">
        <p14:creationId xmlns:p14="http://schemas.microsoft.com/office/powerpoint/2010/main" val="1339492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112</a:t>
            </a:fld>
            <a:endParaRPr lang="en-US"/>
          </a:p>
        </p:txBody>
      </p:sp>
      <p:sp>
        <p:nvSpPr>
          <p:cNvPr id="66566" name="Rectangle 11"/>
          <p:cNvSpPr>
            <a:spLocks noGrp="1" noChangeArrowheads="1"/>
          </p:cNvSpPr>
          <p:nvPr>
            <p:ph type="title"/>
          </p:nvPr>
        </p:nvSpPr>
        <p:spPr/>
        <p:txBody>
          <a:bodyPr/>
          <a:lstStyle/>
          <a:p>
            <a:r>
              <a:rPr lang="en-US" dirty="0"/>
              <a:t>Manufacturing Growth for Selected Sectors, 2015 vs.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446100696"/>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8598392"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Manufacturing Is Contracting Across a Number of Sectors, Especially Petroleum.  Adverse Exposure Impacts Are Likely for: WC, Commercial Property, Commercial Auto and Certain Liability Coverages</a:t>
            </a: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a:solidFill>
                  <a:srgbClr val="225A7A"/>
                </a:solidFill>
              </a:rPr>
              <a:t>Growth (%)</a:t>
            </a:r>
          </a:p>
        </p:txBody>
      </p:sp>
      <p:sp>
        <p:nvSpPr>
          <p:cNvPr id="1926153" name="AutoShape 9"/>
          <p:cNvSpPr>
            <a:spLocks noChangeArrowheads="1"/>
          </p:cNvSpPr>
          <p:nvPr/>
        </p:nvSpPr>
        <p:spPr bwMode="blackWhite">
          <a:xfrm>
            <a:off x="3737079" y="3321535"/>
            <a:ext cx="2411972" cy="769233"/>
          </a:xfrm>
          <a:prstGeom prst="wedgeRectCallout">
            <a:avLst>
              <a:gd name="adj1" fmla="val 83129"/>
              <a:gd name="adj2" fmla="val -323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Manufacturing of non-durable goods is weaker  than for durables</a:t>
            </a: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adjusted; Date are YTD comparing data through November 2015 to the same period in 2014.</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a:solidFill>
                  <a:srgbClr val="225A7A"/>
                </a:solidFill>
              </a:rPr>
              <a:t>Durables: +1.8%</a:t>
            </a: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a:solidFill>
                  <a:srgbClr val="225A7A"/>
                </a:solidFill>
              </a:rPr>
              <a:t>Non-Durables: -9.6%</a:t>
            </a:r>
          </a:p>
        </p:txBody>
      </p:sp>
    </p:spTree>
    <p:extLst>
      <p:ext uri="{BB962C8B-B14F-4D97-AF65-F5344CB8AC3E}">
        <p14:creationId xmlns:p14="http://schemas.microsoft.com/office/powerpoint/2010/main" val="22136707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02D49CA0-B047-4B42-9E08-5BCAF29776AF}"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113</a:t>
            </a:fld>
            <a:endParaRPr lang="en-US" sz="900">
              <a:solidFill>
                <a:srgbClr val="000000"/>
              </a:solidFill>
              <a:latin typeface="Arial" charset="0"/>
              <a:cs typeface="Arial" charset="0"/>
            </a:endParaRPr>
          </a:p>
        </p:txBody>
      </p:sp>
      <p:sp>
        <p:nvSpPr>
          <p:cNvPr id="31750" name="Rectangle 7"/>
          <p:cNvSpPr>
            <a:spLocks noGrp="1" noChangeArrowheads="1"/>
          </p:cNvSpPr>
          <p:nvPr>
            <p:ph type="title" idx="4294967295"/>
          </p:nvPr>
        </p:nvSpPr>
        <p:spPr>
          <a:xfrm>
            <a:off x="298418" y="120442"/>
            <a:ext cx="7102475" cy="860425"/>
          </a:xfrm>
        </p:spPr>
        <p:txBody>
          <a:bodyPr/>
          <a:lstStyle/>
          <a:p>
            <a:r>
              <a:rPr lang="en-US" dirty="0"/>
              <a:t>Manufacturing Employment, </a:t>
            </a:r>
            <a:br>
              <a:rPr lang="en-US" dirty="0"/>
            </a:br>
            <a:r>
              <a:rPr lang="en-US" dirty="0"/>
              <a:t>Jan. 2003–December 2015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Note: Recession indicated by gray shaded column. Data are seasonally adjusted.</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US Bureau of Labor Statistics; Insurance Information Institute.</a:t>
            </a:r>
          </a:p>
        </p:txBody>
      </p:sp>
      <p:graphicFrame>
        <p:nvGraphicFramePr>
          <p:cNvPr id="2" name="Object 8"/>
          <p:cNvGraphicFramePr>
            <a:graphicFrameLocks noChangeAspect="1"/>
          </p:cNvGraphicFramePr>
          <p:nvPr>
            <p:extLst/>
          </p:nvPr>
        </p:nvGraphicFramePr>
        <p:xfrm>
          <a:off x="487362" y="1071325"/>
          <a:ext cx="8302625" cy="4564626"/>
        </p:xfrm>
        <a:graphic>
          <a:graphicData uri="http://schemas.openxmlformats.org/drawingml/2006/chart">
            <c:chart xmlns:c="http://schemas.openxmlformats.org/drawingml/2006/chart" xmlns:r="http://schemas.openxmlformats.org/officeDocument/2006/relationships" r:id="rId3"/>
          </a:graphicData>
        </a:graphic>
      </p:graphicFrame>
      <p:sp>
        <p:nvSpPr>
          <p:cNvPr id="31754" name="Rectangle 4"/>
          <p:cNvSpPr>
            <a:spLocks noChangeArrowheads="1"/>
          </p:cNvSpPr>
          <p:nvPr/>
        </p:nvSpPr>
        <p:spPr bwMode="blackWhite">
          <a:xfrm>
            <a:off x="447675" y="5635951"/>
            <a:ext cx="8382000" cy="74057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Manufacturing employment was growing slowly but steadily from 2010 through 2014 but has been flat in 2015. Automation, a slowing world economy, the strong dollar and other factors have held the growth rate down.</a:t>
            </a:r>
          </a:p>
        </p:txBody>
      </p:sp>
      <p:sp>
        <p:nvSpPr>
          <p:cNvPr id="11" name="AutoShape 38"/>
          <p:cNvSpPr>
            <a:spLocks noChangeArrowheads="1"/>
          </p:cNvSpPr>
          <p:nvPr/>
        </p:nvSpPr>
        <p:spPr bwMode="blackWhite">
          <a:xfrm>
            <a:off x="4794425" y="1172654"/>
            <a:ext cx="1917874" cy="1118290"/>
          </a:xfrm>
          <a:prstGeom prst="wedgeRectCallout">
            <a:avLst>
              <a:gd name="adj1" fmla="val -20353"/>
              <a:gd name="adj2" fmla="val 2604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Manufacturing employment hit a trough at 11.45 million in Feb. and Mar. 2010</a:t>
            </a:r>
          </a:p>
        </p:txBody>
      </p:sp>
      <p:sp>
        <p:nvSpPr>
          <p:cNvPr id="12" name="Date Placeholder 11"/>
          <p:cNvSpPr>
            <a:spLocks noGrp="1"/>
          </p:cNvSpPr>
          <p:nvPr>
            <p:ph type="dt" sz="half" idx="10"/>
          </p:nvPr>
        </p:nvSpPr>
        <p:spPr/>
        <p:txBody>
          <a:bodyPr/>
          <a:lstStyle/>
          <a:p>
            <a:pPr>
              <a:defRPr/>
            </a:pPr>
            <a:r>
              <a:rPr lang="en-US">
                <a:solidFill>
                  <a:srgbClr val="FFFFFF"/>
                </a:solidFill>
              </a:rPr>
              <a:t>12/01/09 - 9pm</a:t>
            </a:r>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solidFill>
                  <a:srgbClr val="000000"/>
                </a:solidFill>
              </a:rPr>
              <a:pPr>
                <a:defRPr/>
              </a:pPr>
              <a:t>113</a:t>
            </a:fld>
            <a:endParaRPr lang="en-US">
              <a:solidFill>
                <a:srgbClr val="000000"/>
              </a:solidFill>
            </a:endParaRPr>
          </a:p>
        </p:txBody>
      </p:sp>
      <p:sp>
        <p:nvSpPr>
          <p:cNvPr id="14" name="AutoShape 38"/>
          <p:cNvSpPr>
            <a:spLocks noChangeArrowheads="1"/>
          </p:cNvSpPr>
          <p:nvPr/>
        </p:nvSpPr>
        <p:spPr bwMode="blackWhite">
          <a:xfrm>
            <a:off x="1383833" y="2898534"/>
            <a:ext cx="2372083" cy="910208"/>
          </a:xfrm>
          <a:prstGeom prst="wedgeRectCallout">
            <a:avLst>
              <a:gd name="adj1" fmla="val 35314"/>
              <a:gd name="adj2" fmla="val -10646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Manufacturing employment was declining, slowly, before the Great Recession</a:t>
            </a: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400" b="1" dirty="0">
                <a:solidFill>
                  <a:srgbClr val="225A7A"/>
                </a:solidFill>
                <a:latin typeface="Arial" charset="0"/>
                <a:cs typeface="Arial" charset="0"/>
              </a:rPr>
              <a:t>(Thousands)</a:t>
            </a:r>
          </a:p>
        </p:txBody>
      </p:sp>
      <p:sp>
        <p:nvSpPr>
          <p:cNvPr id="17" name="AutoShape 38"/>
          <p:cNvSpPr>
            <a:spLocks noChangeArrowheads="1"/>
          </p:cNvSpPr>
          <p:nvPr/>
        </p:nvSpPr>
        <p:spPr bwMode="blackWhite">
          <a:xfrm>
            <a:off x="7024470" y="2736882"/>
            <a:ext cx="1700430" cy="650710"/>
          </a:xfrm>
          <a:prstGeom prst="wedgeRectCallout">
            <a:avLst>
              <a:gd name="adj1" fmla="val 49125"/>
              <a:gd name="adj2" fmla="val 1289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Latest (Dec 2015) at 12.33 million</a:t>
            </a:r>
          </a:p>
        </p:txBody>
      </p:sp>
    </p:spTree>
    <p:extLst>
      <p:ext uri="{BB962C8B-B14F-4D97-AF65-F5344CB8AC3E}">
        <p14:creationId xmlns:p14="http://schemas.microsoft.com/office/powerpoint/2010/main" val="28166838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7"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4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4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0BACC6-EA7C-415D-9B9D-FADEB79FAE5F}" type="slidenum">
              <a:rPr lang="en-US" sz="900"/>
              <a:pPr algn="r" eaLnBrk="0" hangingPunct="0">
                <a:lnSpc>
                  <a:spcPct val="85000"/>
                </a:lnSpc>
                <a:spcBef>
                  <a:spcPct val="20000"/>
                </a:spcBef>
              </a:pPr>
              <a:t>114</a:t>
            </a:fld>
            <a:endParaRPr lang="en-US" sz="900"/>
          </a:p>
        </p:txBody>
      </p:sp>
      <p:sp>
        <p:nvSpPr>
          <p:cNvPr id="20486" name="Rectangle 7"/>
          <p:cNvSpPr>
            <a:spLocks noGrp="1" noChangeArrowheads="1"/>
          </p:cNvSpPr>
          <p:nvPr>
            <p:ph type="title" idx="4294967295"/>
          </p:nvPr>
        </p:nvSpPr>
        <p:spPr>
          <a:xfrm>
            <a:off x="450850" y="93663"/>
            <a:ext cx="7400925" cy="860425"/>
          </a:xfrm>
        </p:spPr>
        <p:txBody>
          <a:bodyPr/>
          <a:lstStyle/>
          <a:p>
            <a:r>
              <a:rPr lang="en-US" sz="3200" dirty="0"/>
              <a:t>Manufacturing Employment,</a:t>
            </a:r>
            <a:br>
              <a:rPr lang="en-US" sz="3200" dirty="0"/>
            </a:br>
            <a:r>
              <a:rPr lang="en-US" sz="3200" dirty="0"/>
              <a:t>Jan. 2010—December 2014</a:t>
            </a:r>
            <a:r>
              <a:rPr lang="en-US" dirty="0"/>
              <a:t>*</a:t>
            </a:r>
          </a:p>
        </p:txBody>
      </p:sp>
      <p:graphicFrame>
        <p:nvGraphicFramePr>
          <p:cNvPr id="20482" name="Object 8"/>
          <p:cNvGraphicFramePr>
            <a:graphicFrameLocks noChangeAspect="1"/>
          </p:cNvGraphicFramePr>
          <p:nvPr>
            <p:extLst>
              <p:ext uri="{D42A27DB-BD31-4B8C-83A1-F6EECF244321}">
                <p14:modId xmlns:p14="http://schemas.microsoft.com/office/powerpoint/2010/main" val="4174302460"/>
              </p:ext>
            </p:extLst>
          </p:nvPr>
        </p:nvGraphicFramePr>
        <p:xfrm>
          <a:off x="360363" y="1252538"/>
          <a:ext cx="8501062" cy="4452937"/>
        </p:xfrm>
        <a:graphic>
          <a:graphicData uri="http://schemas.openxmlformats.org/presentationml/2006/ole">
            <mc:AlternateContent xmlns:mc="http://schemas.openxmlformats.org/markup-compatibility/2006">
              <mc:Choice xmlns:v="urn:schemas-microsoft-com:vml" Requires="v">
                <p:oleObj spid="_x0000_s28599417"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gray">
                      <a:xfrm>
                        <a:off x="360363" y="1252538"/>
                        <a:ext cx="8501062"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57188" y="5715000"/>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a:solidFill>
                  <a:schemeClr val="bg1"/>
                </a:solidFill>
              </a:rPr>
              <a:t>Manufacturing employment is a surprising source of strength in the economy.  Employment in the sector is at a multi-year high.</a:t>
            </a:r>
          </a:p>
        </p:txBody>
      </p:sp>
      <p:sp>
        <p:nvSpPr>
          <p:cNvPr id="20488" name="Text Box 5"/>
          <p:cNvSpPr txBox="1">
            <a:spLocks noChangeArrowheads="1"/>
          </p:cNvSpPr>
          <p:nvPr/>
        </p:nvSpPr>
        <p:spPr bwMode="auto">
          <a:xfrm>
            <a:off x="-58738" y="6433859"/>
            <a:ext cx="8724901"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 Sources: US Bureau of Labor Statistics at </a:t>
            </a:r>
            <a:r>
              <a:rPr lang="en-US" sz="1100" dirty="0">
                <a:hlinkClick r:id="rId6"/>
              </a:rPr>
              <a:t>http://data.bls.gov</a:t>
            </a:r>
            <a:r>
              <a:rPr lang="en-US" sz="1100" dirty="0"/>
              <a:t>; Insurance Information Institute.</a:t>
            </a:r>
          </a:p>
        </p:txBody>
      </p:sp>
      <p:sp>
        <p:nvSpPr>
          <p:cNvPr id="20489" name="Rectangle 7"/>
          <p:cNvSpPr>
            <a:spLocks noChangeArrowheads="1"/>
          </p:cNvSpPr>
          <p:nvPr/>
        </p:nvSpPr>
        <p:spPr bwMode="black">
          <a:xfrm>
            <a:off x="152400" y="1122363"/>
            <a:ext cx="1508125"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0" name="AutoShape 7"/>
          <p:cNvSpPr>
            <a:spLocks noChangeArrowheads="1"/>
          </p:cNvSpPr>
          <p:nvPr/>
        </p:nvSpPr>
        <p:spPr bwMode="blackWhite">
          <a:xfrm>
            <a:off x="1400169" y="1152525"/>
            <a:ext cx="2828932" cy="1347788"/>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Since Jan 2010, manufacturing employment is up (+877,000 or +7.7%)</a:t>
            </a:r>
            <a:br>
              <a:rPr lang="en-US" b="1" dirty="0">
                <a:solidFill>
                  <a:schemeClr val="bg1"/>
                </a:solidFill>
              </a:rPr>
            </a:br>
            <a:r>
              <a:rPr lang="en-US" b="1" dirty="0">
                <a:solidFill>
                  <a:schemeClr val="bg1"/>
                </a:solidFill>
              </a:rPr>
              <a:t>and still growing.</a:t>
            </a:r>
            <a:endParaRPr lang="en-US" b="1" dirty="0">
              <a:solidFill>
                <a:schemeClr val="bg1"/>
              </a:solidFill>
              <a:latin typeface="Arial" pitchFamily="34" charset="0"/>
            </a:endParaRPr>
          </a:p>
        </p:txBody>
      </p:sp>
    </p:spTree>
    <p:extLst>
      <p:ext uri="{BB962C8B-B14F-4D97-AF65-F5344CB8AC3E}">
        <p14:creationId xmlns:p14="http://schemas.microsoft.com/office/powerpoint/2010/main" val="20731574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2304D1B2-FCFB-47FF-9729-B56EB152D928}"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115</a:t>
            </a:fld>
            <a:endParaRPr lang="en-US" sz="900">
              <a:solidFill>
                <a:srgbClr val="000000"/>
              </a:solidFill>
              <a:latin typeface="Arial" charset="0"/>
              <a:cs typeface="Arial" charset="0"/>
            </a:endParaRPr>
          </a:p>
        </p:txBody>
      </p:sp>
      <p:sp>
        <p:nvSpPr>
          <p:cNvPr id="11270" name="Rectangle 7"/>
          <p:cNvSpPr>
            <a:spLocks noGrp="1" noChangeArrowheads="1"/>
          </p:cNvSpPr>
          <p:nvPr>
            <p:ph type="title" idx="4294967295"/>
          </p:nvPr>
        </p:nvSpPr>
        <p:spPr>
          <a:xfrm>
            <a:off x="450850" y="102933"/>
            <a:ext cx="7400925" cy="860425"/>
          </a:xfrm>
        </p:spPr>
        <p:txBody>
          <a:bodyPr/>
          <a:lstStyle/>
          <a:p>
            <a:r>
              <a:rPr lang="en-US" dirty="0"/>
              <a:t>Employment in Oil &amp; Gas Extraction,</a:t>
            </a:r>
            <a:br>
              <a:rPr lang="en-US" dirty="0"/>
            </a:br>
            <a:r>
              <a:rPr lang="en-US" dirty="0"/>
              <a:t>Jan. 2010—Aug. 2016*</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*Seasonally adjusted</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US Bureau of Labor Statistics at </a:t>
            </a:r>
            <a:r>
              <a:rPr lang="en-US" sz="1100" dirty="0">
                <a:solidFill>
                  <a:srgbClr val="000000"/>
                </a:solidFill>
                <a:latin typeface="Arial" charset="0"/>
                <a:cs typeface="Arial" charset="0"/>
                <a:hlinkClick r:id="rId3"/>
              </a:rPr>
              <a:t>http://data.bls.gov</a:t>
            </a:r>
            <a:r>
              <a:rPr lang="en-US" sz="1100" dirty="0">
                <a:solidFill>
                  <a:srgbClr val="000000"/>
                </a:solidFill>
                <a:latin typeface="Arial" charset="0"/>
                <a:cs typeface="Arial" charset="0"/>
              </a:rPr>
              <a:t>; Insurance Information Institute.</a:t>
            </a:r>
          </a:p>
        </p:txBody>
      </p:sp>
      <p:graphicFrame>
        <p:nvGraphicFramePr>
          <p:cNvPr id="2" name="Object 8"/>
          <p:cNvGraphicFramePr>
            <a:graphicFrameLocks noChangeAspect="1"/>
          </p:cNvGraphicFramePr>
          <p:nvPr>
            <p:extLst>
              <p:ext uri="{D42A27DB-BD31-4B8C-83A1-F6EECF244321}">
                <p14:modId xmlns:p14="http://schemas.microsoft.com/office/powerpoint/2010/main" val="1171184143"/>
              </p:ext>
            </p:extLst>
          </p:nvPr>
        </p:nvGraphicFramePr>
        <p:xfrm>
          <a:off x="267009" y="1822669"/>
          <a:ext cx="8398899" cy="4737100"/>
        </p:xfrm>
        <a:graphic>
          <a:graphicData uri="http://schemas.openxmlformats.org/drawingml/2006/chart">
            <c:chart xmlns:c="http://schemas.openxmlformats.org/drawingml/2006/chart" xmlns:r="http://schemas.openxmlformats.org/officeDocument/2006/relationships" r:id="rId4"/>
          </a:graphicData>
        </a:graphic>
      </p:graphicFrame>
      <p:sp>
        <p:nvSpPr>
          <p:cNvPr id="8" name="AutoShape 7"/>
          <p:cNvSpPr>
            <a:spLocks noChangeArrowheads="1"/>
          </p:cNvSpPr>
          <p:nvPr/>
        </p:nvSpPr>
        <p:spPr bwMode="blackWhite">
          <a:xfrm>
            <a:off x="4466458" y="3608614"/>
            <a:ext cx="2373383" cy="1823450"/>
          </a:xfrm>
          <a:prstGeom prst="wedgeRectCallout">
            <a:avLst>
              <a:gd name="adj1" fmla="val 119660"/>
              <a:gd name="adj2" fmla="val -280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defRPr/>
            </a:pPr>
            <a:r>
              <a:rPr lang="en-US" b="1" dirty="0">
                <a:solidFill>
                  <a:srgbClr val="FFFFFF"/>
                </a:solidFill>
                <a:latin typeface="Arial" charset="0"/>
                <a:cs typeface="Arial" charset="0"/>
              </a:rPr>
              <a:t>Oil and gas extraction employment is down up 14.2% since Oct. 2014 as oil prices remain depressed</a:t>
            </a:r>
            <a:endParaRPr lang="en-US" b="1" dirty="0">
              <a:solidFill>
                <a:srgbClr val="FFFFFF"/>
              </a:solidFill>
              <a:latin typeface="Arial" pitchFamily="34" charset="0"/>
              <a:cs typeface="Arial" charset="0"/>
            </a:endParaRPr>
          </a:p>
        </p:txBody>
      </p:sp>
      <p:sp>
        <p:nvSpPr>
          <p:cNvPr id="9" name="Rectangle 7"/>
          <p:cNvSpPr>
            <a:spLocks noChangeArrowheads="1"/>
          </p:cNvSpPr>
          <p:nvPr/>
        </p:nvSpPr>
        <p:spPr bwMode="black">
          <a:xfrm>
            <a:off x="221226" y="1565002"/>
            <a:ext cx="805526" cy="221599"/>
          </a:xfrm>
          <a:prstGeom prst="rect">
            <a:avLst/>
          </a:prstGeom>
          <a:noFill/>
          <a:ln w="9525" algn="ctr">
            <a:noFill/>
            <a:miter lim="800000"/>
            <a:headEnd/>
            <a:tailEnd/>
          </a:ln>
        </p:spPr>
        <p:txBody>
          <a:bodyPr wrap="square"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(000)</a:t>
            </a:r>
          </a:p>
        </p:txBody>
      </p:sp>
      <p:sp>
        <p:nvSpPr>
          <p:cNvPr id="11" name="AutoShape 7"/>
          <p:cNvSpPr>
            <a:spLocks noChangeArrowheads="1"/>
          </p:cNvSpPr>
          <p:nvPr/>
        </p:nvSpPr>
        <p:spPr bwMode="blackWhite">
          <a:xfrm>
            <a:off x="4788647" y="1040470"/>
            <a:ext cx="3063128" cy="705086"/>
          </a:xfrm>
          <a:prstGeom prst="wedgeRectCallout">
            <a:avLst>
              <a:gd name="adj1" fmla="val 6132"/>
              <a:gd name="adj2" fmla="val 10501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a:solidFill>
                  <a:srgbClr val="FFFFFF"/>
                </a:solidFill>
              </a:rPr>
              <a:t>Em</a:t>
            </a:r>
            <a:r>
              <a:rPr lang="en-US" sz="1600" b="1" dirty="0">
                <a:solidFill>
                  <a:srgbClr val="FFFFFF"/>
                </a:solidFill>
                <a:latin typeface="Arial" charset="0"/>
                <a:cs typeface="Arial" charset="0"/>
              </a:rPr>
              <a:t>ployment peaked in Oct. 2014 at 201,500—its highest level since </a:t>
            </a:r>
            <a:r>
              <a:rPr lang="en-US" sz="1600" b="1" dirty="0">
                <a:solidFill>
                  <a:srgbClr val="FFFFFF"/>
                </a:solidFill>
              </a:rPr>
              <a:t>Dec.</a:t>
            </a:r>
            <a:r>
              <a:rPr lang="en-US" sz="1600" b="1" dirty="0">
                <a:solidFill>
                  <a:srgbClr val="FFFFFF"/>
                </a:solidFill>
                <a:latin typeface="Arial" charset="0"/>
                <a:cs typeface="Arial" charset="0"/>
              </a:rPr>
              <a:t> 1986.</a:t>
            </a:r>
          </a:p>
        </p:txBody>
      </p:sp>
    </p:spTree>
    <p:extLst>
      <p:ext uri="{BB962C8B-B14F-4D97-AF65-F5344CB8AC3E}">
        <p14:creationId xmlns:p14="http://schemas.microsoft.com/office/powerpoint/2010/main" val="32342488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a:t>Trucking Employment: 2006–2016*</a:t>
            </a:r>
            <a:endParaRPr lang="en-US" baseline="30000" dirty="0"/>
          </a:p>
        </p:txBody>
      </p:sp>
      <p:graphicFrame>
        <p:nvGraphicFramePr>
          <p:cNvPr id="50178" name="Object 3"/>
          <p:cNvGraphicFramePr>
            <a:graphicFrameLocks/>
          </p:cNvGraphicFramePr>
          <p:nvPr>
            <p:extLst>
              <p:ext uri="{D42A27DB-BD31-4B8C-83A1-F6EECF244321}">
                <p14:modId xmlns:p14="http://schemas.microsoft.com/office/powerpoint/2010/main" val="2769864413"/>
              </p:ext>
            </p:extLst>
          </p:nvPr>
        </p:nvGraphicFramePr>
        <p:xfrm>
          <a:off x="293688" y="1331913"/>
          <a:ext cx="8477250" cy="3684587"/>
        </p:xfrm>
        <a:graphic>
          <a:graphicData uri="http://schemas.openxmlformats.org/presentationml/2006/ole">
            <mc:AlternateContent xmlns:mc="http://schemas.openxmlformats.org/markup-compatibility/2006">
              <mc:Choice xmlns:v="urn:schemas-microsoft-com:vml" Requires="v">
                <p:oleObj spid="_x0000_s28694548" name="Chart" r:id="rId4" imgW="8419970" imgH="3657600" progId="MSGraph.Chart.8">
                  <p:embed followColorScheme="full"/>
                </p:oleObj>
              </mc:Choice>
              <mc:Fallback>
                <p:oleObj name="Chart" r:id="rId4" imgW="8419970" imgH="3657600" progId="MSGraph.Chart.8">
                  <p:embed followColorScheme="full"/>
                  <p:pic>
                    <p:nvPicPr>
                      <p:cNvPr id="50178" name="Object 3"/>
                      <p:cNvPicPr>
                        <a:picLocks noChangeArrowheads="1"/>
                      </p:cNvPicPr>
                      <p:nvPr/>
                    </p:nvPicPr>
                    <p:blipFill>
                      <a:blip r:embed="rId5"/>
                      <a:srcRect/>
                      <a:stretch>
                        <a:fillRect/>
                      </a:stretch>
                    </p:blipFill>
                    <p:spPr bwMode="auto">
                      <a:xfrm>
                        <a:off x="293688" y="1331913"/>
                        <a:ext cx="8477250" cy="368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Trucking employment is up by more than 200,000 or 16.8% since 2010</a:t>
            </a:r>
          </a:p>
        </p:txBody>
      </p:sp>
      <p:sp>
        <p:nvSpPr>
          <p:cNvPr id="50181" name="Rectangle 5"/>
          <p:cNvSpPr>
            <a:spLocks noChangeArrowheads="1"/>
          </p:cNvSpPr>
          <p:nvPr/>
        </p:nvSpPr>
        <p:spPr bwMode="auto">
          <a:xfrm>
            <a:off x="0" y="6262452"/>
            <a:ext cx="7569200" cy="59554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*Seasonally-adjusted monthly average through Aug 2016</a:t>
            </a:r>
          </a:p>
          <a:p>
            <a:pPr marL="133350" indent="-133350" eaLnBrk="0" hangingPunct="0">
              <a:lnSpc>
                <a:spcPct val="90000"/>
              </a:lnSpc>
              <a:buClr>
                <a:schemeClr val="accent2"/>
              </a:buClr>
              <a:buFont typeface="Wingdings" pitchFamily="2" charset="2"/>
              <a:buNone/>
              <a:tabLst>
                <a:tab pos="112713" algn="r"/>
              </a:tabLst>
            </a:pPr>
            <a:r>
              <a:rPr lang="en-US" sz="1100" dirty="0"/>
              <a:t>Source: US Census Bureau; Insurance Information Institute.</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116</a:t>
            </a:fld>
            <a:endParaRPr lang="en-US"/>
          </a:p>
        </p:txBody>
      </p:sp>
      <p:sp>
        <p:nvSpPr>
          <p:cNvPr id="8" name="Rectangle 7"/>
          <p:cNvSpPr>
            <a:spLocks noChangeArrowheads="1"/>
          </p:cNvSpPr>
          <p:nvPr/>
        </p:nvSpPr>
        <p:spPr bwMode="black">
          <a:xfrm>
            <a:off x="359237" y="1438458"/>
            <a:ext cx="805526" cy="221599"/>
          </a:xfrm>
          <a:prstGeom prst="rect">
            <a:avLst/>
          </a:prstGeom>
          <a:noFill/>
          <a:ln w="9525" algn="ctr">
            <a:noFill/>
            <a:miter lim="800000"/>
            <a:headEnd/>
            <a:tailEnd/>
          </a:ln>
        </p:spPr>
        <p:txBody>
          <a:bodyPr wrap="square"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(000)</a:t>
            </a:r>
          </a:p>
        </p:txBody>
      </p:sp>
    </p:spTree>
    <p:extLst>
      <p:ext uri="{BB962C8B-B14F-4D97-AF65-F5344CB8AC3E}">
        <p14:creationId xmlns:p14="http://schemas.microsoft.com/office/powerpoint/2010/main" val="35373290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p:nvPr>
            <p:extLst/>
          </p:nvPr>
        </p:nvGraphicFramePr>
        <p:xfrm>
          <a:off x="447675" y="1397000"/>
          <a:ext cx="8382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E524E1F3-4F6E-4FA8-9113-C51FC343ED7E}"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117</a:t>
            </a:fld>
            <a:endParaRPr lang="en-US" sz="900">
              <a:solidFill>
                <a:srgbClr val="000000"/>
              </a:solidFill>
              <a:latin typeface="Arial" charset="0"/>
              <a:cs typeface="Arial" charset="0"/>
            </a:endParaRPr>
          </a:p>
        </p:txBody>
      </p:sp>
      <p:sp>
        <p:nvSpPr>
          <p:cNvPr id="8198" name="Rectangle 7"/>
          <p:cNvSpPr>
            <a:spLocks noGrp="1" noChangeArrowheads="1"/>
          </p:cNvSpPr>
          <p:nvPr>
            <p:ph type="title" idx="4294967295"/>
          </p:nvPr>
        </p:nvSpPr>
        <p:spPr>
          <a:xfrm>
            <a:off x="565150" y="147638"/>
            <a:ext cx="7332854" cy="860425"/>
          </a:xfrm>
        </p:spPr>
        <p:txBody>
          <a:bodyPr/>
          <a:lstStyle/>
          <a:p>
            <a:r>
              <a:rPr lang="en-US" sz="2800" dirty="0"/>
              <a:t>Index of Total Industrial Production:*</a:t>
            </a:r>
            <a:br>
              <a:rPr lang="en-US" sz="2800" dirty="0"/>
            </a:br>
            <a:r>
              <a:rPr lang="en-US" sz="2800" dirty="0"/>
              <a:t>A Near Peak as of December 2014</a:t>
            </a:r>
          </a:p>
        </p:txBody>
      </p:sp>
      <p:sp>
        <p:nvSpPr>
          <p:cNvPr id="8199"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*Monthly, seasonally adjusted, through December 2014 (which is preliminary). Index based on year 2007 = 100</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Federal Reserve Board at </a:t>
            </a:r>
            <a:r>
              <a:rPr lang="en-US" sz="1100" dirty="0">
                <a:solidFill>
                  <a:srgbClr val="000000"/>
                </a:solidFill>
                <a:latin typeface="Arial" charset="0"/>
                <a:cs typeface="Arial" charset="0"/>
                <a:hlinkClick r:id="rId4"/>
              </a:rPr>
              <a:t>http://www.federalreserve.gov/releases/g17/ipdisk/ip_sa.txt</a:t>
            </a:r>
            <a:r>
              <a:rPr lang="en-US" sz="1100" dirty="0">
                <a:solidFill>
                  <a:srgbClr val="000000"/>
                </a:solidFill>
                <a:latin typeface="Arial" charset="0"/>
                <a:cs typeface="Arial" charset="0"/>
              </a:rPr>
              <a:t> .  </a:t>
            </a:r>
            <a:br>
              <a:rPr lang="en-US" sz="1100" dirty="0">
                <a:solidFill>
                  <a:srgbClr val="000000"/>
                </a:solidFill>
                <a:latin typeface="Arial" charset="0"/>
                <a:cs typeface="Arial" charset="0"/>
              </a:rPr>
            </a:br>
            <a:r>
              <a:rPr lang="en-US" sz="1100" dirty="0">
                <a:solidFill>
                  <a:srgbClr val="000000"/>
                </a:solidFill>
                <a:latin typeface="Arial" charset="0"/>
                <a:cs typeface="Arial" charset="0"/>
              </a:rPr>
              <a:t>National Bureau of Economic Research (recession dates); Insurance Information Institute.</a:t>
            </a:r>
          </a:p>
        </p:txBody>
      </p:sp>
      <p:sp>
        <p:nvSpPr>
          <p:cNvPr id="9" name="AutoShape 38"/>
          <p:cNvSpPr>
            <a:spLocks noChangeArrowheads="1"/>
          </p:cNvSpPr>
          <p:nvPr/>
        </p:nvSpPr>
        <p:spPr bwMode="blackWhite">
          <a:xfrm>
            <a:off x="4973933" y="3370263"/>
            <a:ext cx="1754305" cy="1052512"/>
          </a:xfrm>
          <a:prstGeom prst="wedgeRectCallout">
            <a:avLst>
              <a:gd name="adj1" fmla="val 32273"/>
              <a:gd name="adj2" fmla="val -1668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Peak at 100.82 in December 2007 (officially  the 1</a:t>
            </a:r>
            <a:r>
              <a:rPr lang="en-US" sz="1400" b="1" baseline="30000">
                <a:solidFill>
                  <a:srgbClr val="FFFFFF"/>
                </a:solidFill>
                <a:latin typeface="Arial" charset="0"/>
                <a:cs typeface="Arial" charset="0"/>
              </a:rPr>
              <a:t>st</a:t>
            </a:r>
            <a:r>
              <a:rPr lang="en-US" sz="1400" b="1">
                <a:solidFill>
                  <a:srgbClr val="FFFFFF"/>
                </a:solidFill>
                <a:latin typeface="Arial" charset="0"/>
                <a:cs typeface="Arial" charset="0"/>
              </a:rPr>
              <a:t> month of the Great Recession)</a:t>
            </a:r>
          </a:p>
        </p:txBody>
      </p:sp>
      <p:sp>
        <p:nvSpPr>
          <p:cNvPr id="8201" name="Rectangle 4"/>
          <p:cNvSpPr>
            <a:spLocks noChangeArrowheads="1"/>
          </p:cNvSpPr>
          <p:nvPr/>
        </p:nvSpPr>
        <p:spPr bwMode="blackWhite">
          <a:xfrm>
            <a:off x="357188" y="5516563"/>
            <a:ext cx="8472487" cy="7223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Insurance exposures for industrial production will continue growing in 2015, and commercial insurance premium volume with them. Y-o-Y growth to December 2014 was 4.6%. Both production and premium volume growth for 2015 should exceed this.</a:t>
            </a:r>
          </a:p>
        </p:txBody>
      </p:sp>
      <p:sp>
        <p:nvSpPr>
          <p:cNvPr id="12" name="Date Placeholder 11"/>
          <p:cNvSpPr>
            <a:spLocks noGrp="1"/>
          </p:cNvSpPr>
          <p:nvPr>
            <p:ph type="dt" sz="quarter" idx="10"/>
          </p:nvPr>
        </p:nvSpPr>
        <p:spPr/>
        <p:txBody>
          <a:bodyPr/>
          <a:lstStyle/>
          <a:p>
            <a:pPr>
              <a:defRPr/>
            </a:pPr>
            <a:r>
              <a:rPr lang="en-US">
                <a:solidFill>
                  <a:srgbClr val="FFFFFF"/>
                </a:solidFill>
              </a:rPr>
              <a:t>12/01/09 - 9pm</a:t>
            </a:r>
          </a:p>
        </p:txBody>
      </p:sp>
      <p:sp>
        <p:nvSpPr>
          <p:cNvPr id="13" name="Slide Number Placeholder 12"/>
          <p:cNvSpPr>
            <a:spLocks noGrp="1"/>
          </p:cNvSpPr>
          <p:nvPr>
            <p:ph type="sldNum" sz="quarter" idx="12"/>
          </p:nvPr>
        </p:nvSpPr>
        <p:spPr/>
        <p:txBody>
          <a:bodyPr/>
          <a:lstStyle/>
          <a:p>
            <a:pPr>
              <a:defRPr/>
            </a:pPr>
            <a:fld id="{2842E5D0-DDC1-427B-9B51-3D78018024B9}" type="slidenum">
              <a:rPr lang="en-US" smtClean="0">
                <a:solidFill>
                  <a:srgbClr val="000000"/>
                </a:solidFill>
              </a:rPr>
              <a:pPr>
                <a:defRPr/>
              </a:pPr>
              <a:t>117</a:t>
            </a:fld>
            <a:endParaRPr lang="en-US">
              <a:solidFill>
                <a:srgbClr val="000000"/>
              </a:solidFill>
            </a:endParaRPr>
          </a:p>
        </p:txBody>
      </p:sp>
      <p:sp>
        <p:nvSpPr>
          <p:cNvPr id="15" name="AutoShape 38"/>
          <p:cNvSpPr>
            <a:spLocks noChangeArrowheads="1"/>
          </p:cNvSpPr>
          <p:nvPr/>
        </p:nvSpPr>
        <p:spPr bwMode="blackWhite">
          <a:xfrm>
            <a:off x="7281862" y="3134519"/>
            <a:ext cx="1543050" cy="762000"/>
          </a:xfrm>
          <a:prstGeom prst="wedgeRectCallout">
            <a:avLst>
              <a:gd name="adj1" fmla="val 31529"/>
              <a:gd name="adj2" fmla="val -1971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December 2014 Index at 106.5</a:t>
            </a:r>
          </a:p>
        </p:txBody>
      </p:sp>
      <p:sp>
        <p:nvSpPr>
          <p:cNvPr id="16" name="AutoShape 7"/>
          <p:cNvSpPr>
            <a:spLocks noChangeArrowheads="1"/>
          </p:cNvSpPr>
          <p:nvPr/>
        </p:nvSpPr>
        <p:spPr bwMode="blackWhite">
          <a:xfrm>
            <a:off x="1230999" y="1323801"/>
            <a:ext cx="2102226" cy="1058587"/>
          </a:xfrm>
          <a:prstGeom prst="wedgeRectCallout">
            <a:avLst>
              <a:gd name="adj1" fmla="val -48653"/>
              <a:gd name="adj2" fmla="val 1881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Many economists expect business investment to rise in 2015</a:t>
            </a:r>
          </a:p>
        </p:txBody>
      </p:sp>
    </p:spTree>
    <p:extLst>
      <p:ext uri="{BB962C8B-B14F-4D97-AF65-F5344CB8AC3E}">
        <p14:creationId xmlns:p14="http://schemas.microsoft.com/office/powerpoint/2010/main" val="15382103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000"/>
                            </p:stCondLst>
                            <p:childTnLst>
                              <p:par>
                                <p:cTn id="13" presetID="22" presetClass="entr" presetSubtype="4"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nvPr>
        </p:nvGraphicFramePr>
        <p:xfrm>
          <a:off x="202046" y="1457325"/>
          <a:ext cx="8839200" cy="5083175"/>
        </p:xfrm>
        <a:graphic>
          <a:graphicData uri="http://schemas.openxmlformats.org/presentationml/2006/ole">
            <mc:AlternateContent xmlns:mc="http://schemas.openxmlformats.org/markup-compatibility/2006">
              <mc:Choice xmlns:v="urn:schemas-microsoft-com:vml" Requires="v">
                <p:oleObj spid="_x0000_s28601464" name="Chart" r:id="rId5" imgW="8153244" imgH="5372100" progId="MSGraph.Chart.8">
                  <p:embed followColorScheme="full"/>
                </p:oleObj>
              </mc:Choice>
              <mc:Fallback>
                <p:oleObj name="Chart" r:id="rId5" imgW="8153244" imgH="5372100" progId="MSGraph.Chart.8">
                  <p:embed followColorScheme="full"/>
                  <p:pic>
                    <p:nvPicPr>
                      <p:cNvPr id="0" name=""/>
                      <p:cNvPicPr>
                        <a:picLocks noChangeAspect="1" noChangeArrowheads="1"/>
                      </p:cNvPicPr>
                      <p:nvPr/>
                    </p:nvPicPr>
                    <p:blipFill>
                      <a:blip r:embed="rId6"/>
                      <a:srcRect/>
                      <a:stretch>
                        <a:fillRect/>
                      </a:stretch>
                    </p:blipFill>
                    <p:spPr bwMode="auto">
                      <a:xfrm>
                        <a:off x="202046" y="1457325"/>
                        <a:ext cx="8839200" cy="50831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a:t>Recovery in Capacity Utilization is a Positive Sign for Commercial Exposures</a:t>
            </a:r>
          </a:p>
        </p:txBody>
      </p:sp>
      <p:sp>
        <p:nvSpPr>
          <p:cNvPr id="6380548" name="Rectangle 4"/>
          <p:cNvSpPr>
            <a:spLocks noChangeArrowheads="1"/>
          </p:cNvSpPr>
          <p:nvPr/>
        </p:nvSpPr>
        <p:spPr bwMode="auto">
          <a:xfrm>
            <a:off x="406400" y="6400800"/>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7"/>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118</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1545705" y="1875706"/>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16200000">
            <a:off x="4370377" y="1861813"/>
            <a:ext cx="504850" cy="63730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41468"/>
              <a:gd name="adj2" fmla="val -208806"/>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4045063" y="1107461"/>
            <a:ext cx="1752600" cy="330200"/>
          </a:xfrm>
          <a:prstGeom prst="wedgeRectCallout">
            <a:avLst>
              <a:gd name="adj1" fmla="val -9785"/>
              <a:gd name="adj2" fmla="val 16807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69647" name="AutoShape 5"/>
          <p:cNvSpPr>
            <a:spLocks noChangeArrowheads="1"/>
          </p:cNvSpPr>
          <p:nvPr/>
        </p:nvSpPr>
        <p:spPr bwMode="auto">
          <a:xfrm>
            <a:off x="6390970" y="1111048"/>
            <a:ext cx="2416380" cy="806242"/>
          </a:xfrm>
          <a:prstGeom prst="wedgeRectCallout">
            <a:avLst>
              <a:gd name="adj1" fmla="val 48264"/>
              <a:gd name="adj2" fmla="val 80722"/>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79.7% of industrial capacity in Dec. 2014, well above the June 2009 low of 66.9% but is still below pre-recession levels.</a:t>
            </a:r>
          </a:p>
        </p:txBody>
      </p:sp>
      <p:sp>
        <p:nvSpPr>
          <p:cNvPr id="69649" name="Rectangle 8"/>
          <p:cNvSpPr>
            <a:spLocks noChangeArrowheads="1"/>
          </p:cNvSpPr>
          <p:nvPr/>
        </p:nvSpPr>
        <p:spPr bwMode="auto">
          <a:xfrm>
            <a:off x="4870429" y="2432892"/>
            <a:ext cx="911358" cy="3451254"/>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March 2001 through Dec. 2014</a:t>
            </a:r>
          </a:p>
        </p:txBody>
      </p:sp>
      <p:sp>
        <p:nvSpPr>
          <p:cNvPr id="19" name="Date Placeholder 18"/>
          <p:cNvSpPr>
            <a:spLocks noGrp="1"/>
          </p:cNvSpPr>
          <p:nvPr>
            <p:ph type="dt" sz="half" idx="10"/>
          </p:nvPr>
        </p:nvSpPr>
        <p:spPr/>
        <p:txBody>
          <a:bodyPr/>
          <a:lstStyle/>
          <a:p>
            <a:pPr>
              <a:defRPr/>
            </a:pPr>
            <a:r>
              <a:rPr lang="en-US"/>
              <a:t>12/01/09 - 9pm</a:t>
            </a:r>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118</a:t>
            </a:fld>
            <a:endParaRPr lang="en-US"/>
          </a:p>
        </p:txBody>
      </p:sp>
      <p:sp>
        <p:nvSpPr>
          <p:cNvPr id="22" name="AutoShape 5"/>
          <p:cNvSpPr>
            <a:spLocks noChangeArrowheads="1"/>
          </p:cNvSpPr>
          <p:nvPr/>
        </p:nvSpPr>
        <p:spPr bwMode="auto">
          <a:xfrm>
            <a:off x="3284677" y="5264360"/>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a:solidFill>
                  <a:schemeClr val="bg1"/>
                </a:solidFill>
              </a:rPr>
              <a:t>December 2007-</a:t>
            </a:r>
            <a:br>
              <a:rPr lang="en-US" sz="1400" b="1" dirty="0">
                <a:solidFill>
                  <a:schemeClr val="bg1"/>
                </a:solidFill>
              </a:rPr>
            </a:br>
            <a:r>
              <a:rPr lang="en-US" sz="1400" b="1" dirty="0">
                <a:solidFill>
                  <a:schemeClr val="bg1"/>
                </a:solidFill>
              </a:rPr>
              <a:t>June 2009 Recession</a:t>
            </a:r>
          </a:p>
        </p:txBody>
      </p:sp>
      <p:sp>
        <p:nvSpPr>
          <p:cNvPr id="23" name="AutoShape 38"/>
          <p:cNvSpPr>
            <a:spLocks noChangeArrowheads="1"/>
          </p:cNvSpPr>
          <p:nvPr/>
        </p:nvSpPr>
        <p:spPr bwMode="blackWhite">
          <a:xfrm>
            <a:off x="1899635" y="3585738"/>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Tree>
    <p:extLst>
      <p:ext uri="{BB962C8B-B14F-4D97-AF65-F5344CB8AC3E}">
        <p14:creationId xmlns:p14="http://schemas.microsoft.com/office/powerpoint/2010/main" val="396050128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380546"/>
                                        </p:tgtEl>
                                        <p:attrNameLst>
                                          <p:attrName>style.visibility</p:attrName>
                                        </p:attrNameLst>
                                      </p:cBhvr>
                                      <p:to>
                                        <p:strVal val="visible"/>
                                      </p:to>
                                    </p:set>
                                    <p:animEffect transition="in" filter="wipe(left)">
                                      <p:cBhvr>
                                        <p:cTn id="13" dur="500"/>
                                        <p:tgtEl>
                                          <p:spTgt spid="6380546"/>
                                        </p:tgtEl>
                                      </p:cBhvr>
                                    </p:animEffect>
                                  </p:childTnLst>
                                  <p:subTnLst>
                                    <p:audio>
                                      <p:cMediaNode>
                                        <p:cTn display="0" masterRel="sameClick">
                                          <p:stCondLst>
                                            <p:cond evt="begin" delay="0">
                                              <p:tn val="11"/>
                                            </p:cond>
                                          </p:stCondLst>
                                          <p:endCondLst>
                                            <p:cond evt="onStopAudio" delay="0">
                                              <p:tgtEl>
                                                <p:sldTgt/>
                                              </p:tgtEl>
                                            </p:cond>
                                          </p:endCondLst>
                                        </p:cTn>
                                        <p:tgtEl>
                                          <p:sndTgt r:embed="rId4" name="PROJCTOR.WAV"/>
                                        </p:tgtEl>
                                      </p:cMediaNode>
                                    </p:audio>
                                  </p:sub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6380548"/>
                                        </p:tgtEl>
                                        <p:attrNameLst>
                                          <p:attrName>style.visibility</p:attrName>
                                        </p:attrNameLst>
                                      </p:cBhvr>
                                      <p:to>
                                        <p:strVal val="visible"/>
                                      </p:to>
                                    </p:set>
                                    <p:animEffect transition="in" filter="blinds(horizontal)">
                                      <p:cBhvr>
                                        <p:cTn id="17" dur="500"/>
                                        <p:tgtEl>
                                          <p:spTgt spid="6380548"/>
                                        </p:tgtEl>
                                      </p:cBhvr>
                                    </p:animEffect>
                                  </p:childTnLst>
                                </p:cTn>
                              </p:par>
                            </p:childTnLst>
                          </p:cTn>
                        </p:par>
                        <p:par>
                          <p:cTn id="18" fill="hold">
                            <p:stCondLst>
                              <p:cond delay="1000"/>
                            </p:stCondLst>
                            <p:childTnLst>
                              <p:par>
                                <p:cTn id="19" presetID="17" presetClass="entr" presetSubtype="4" fill="hold" grpId="0" nodeType="afterEffect">
                                  <p:stCondLst>
                                    <p:cond delay="1000"/>
                                  </p:stCondLst>
                                  <p:childTnLst>
                                    <p:set>
                                      <p:cBhvr>
                                        <p:cTn id="20" dur="1" fill="hold">
                                          <p:stCondLst>
                                            <p:cond delay="0"/>
                                          </p:stCondLst>
                                        </p:cTn>
                                        <p:tgtEl>
                                          <p:spTgt spid="375816"/>
                                        </p:tgtEl>
                                        <p:attrNameLst>
                                          <p:attrName>style.visibility</p:attrName>
                                        </p:attrNameLst>
                                      </p:cBhvr>
                                      <p:to>
                                        <p:strVal val="visible"/>
                                      </p:to>
                                    </p:set>
                                    <p:anim calcmode="lin" valueType="num">
                                      <p:cBhvr>
                                        <p:cTn id="21" dur="500" fill="hold"/>
                                        <p:tgtEl>
                                          <p:spTgt spid="375816"/>
                                        </p:tgtEl>
                                        <p:attrNameLst>
                                          <p:attrName>ppt_x</p:attrName>
                                        </p:attrNameLst>
                                      </p:cBhvr>
                                      <p:tavLst>
                                        <p:tav tm="0">
                                          <p:val>
                                            <p:strVal val="#ppt_x"/>
                                          </p:val>
                                        </p:tav>
                                        <p:tav tm="100000">
                                          <p:val>
                                            <p:strVal val="#ppt_x"/>
                                          </p:val>
                                        </p:tav>
                                      </p:tavLst>
                                    </p:anim>
                                    <p:anim calcmode="lin" valueType="num">
                                      <p:cBhvr>
                                        <p:cTn id="22" dur="500" fill="hold"/>
                                        <p:tgtEl>
                                          <p:spTgt spid="375816"/>
                                        </p:tgtEl>
                                        <p:attrNameLst>
                                          <p:attrName>ppt_y</p:attrName>
                                        </p:attrNameLst>
                                      </p:cBhvr>
                                      <p:tavLst>
                                        <p:tav tm="0">
                                          <p:val>
                                            <p:strVal val="#ppt_y+#ppt_h/2"/>
                                          </p:val>
                                        </p:tav>
                                        <p:tav tm="100000">
                                          <p:val>
                                            <p:strVal val="#ppt_y"/>
                                          </p:val>
                                        </p:tav>
                                      </p:tavLst>
                                    </p:anim>
                                    <p:anim calcmode="lin" valueType="num">
                                      <p:cBhvr>
                                        <p:cTn id="23" dur="500" fill="hold"/>
                                        <p:tgtEl>
                                          <p:spTgt spid="375816"/>
                                        </p:tgtEl>
                                        <p:attrNameLst>
                                          <p:attrName>ppt_w</p:attrName>
                                        </p:attrNameLst>
                                      </p:cBhvr>
                                      <p:tavLst>
                                        <p:tav tm="0">
                                          <p:val>
                                            <p:strVal val="#ppt_w"/>
                                          </p:val>
                                        </p:tav>
                                        <p:tav tm="100000">
                                          <p:val>
                                            <p:strVal val="#ppt_w"/>
                                          </p:val>
                                        </p:tav>
                                      </p:tavLst>
                                    </p:anim>
                                    <p:anim calcmode="lin" valueType="num">
                                      <p:cBhvr>
                                        <p:cTn id="24" dur="500" fill="hold"/>
                                        <p:tgtEl>
                                          <p:spTgt spid="375816"/>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8" fill="hold" grpId="0" nodeType="afterEffect">
                                  <p:stCondLst>
                                    <p:cond delay="50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0547" grpId="0" autoUpdateAnimBg="0"/>
      <p:bldP spid="6380548" grpId="0" autoUpdateAnimBg="0"/>
      <p:bldP spid="375816" grpId="0" animBg="1"/>
      <p:bldP spid="23"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61706" y="2070714"/>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a:solidFill>
                  <a:schemeClr val="bg1"/>
                </a:solidFill>
              </a:rPr>
              <a:t>TECHNOLOGY, DISRPTORS   AND INSURANCE</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119</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218940" y="3865546"/>
            <a:ext cx="8667481" cy="1588127"/>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latin typeface="Arial "/>
              </a:rPr>
              <a:t>Applications of Technology in P/C Insurance Have Gripped the Media as Have Industry Solutions</a:t>
            </a:r>
            <a:endParaRPr lang="en-US" sz="3200" b="1" i="1" dirty="0">
              <a:solidFill>
                <a:srgbClr val="C00000"/>
              </a:solidFill>
              <a:latin typeface="Arial "/>
            </a:endParaRP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119</a:t>
            </a:fld>
            <a:endParaRPr lang="en-US"/>
          </a:p>
        </p:txBody>
      </p:sp>
    </p:spTree>
    <p:extLst>
      <p:ext uri="{BB962C8B-B14F-4D97-AF65-F5344CB8AC3E}">
        <p14:creationId xmlns:p14="http://schemas.microsoft.com/office/powerpoint/2010/main" val="244078094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10"/>
          <p:cNvSpPr>
            <a:spLocks noGrp="1" noChangeArrowheads="1"/>
          </p:cNvSpPr>
          <p:nvPr>
            <p:ph type="sldNum" sz="quarter" idx="12"/>
          </p:nvPr>
        </p:nvSpPr>
        <p:spPr>
          <a:noFill/>
        </p:spPr>
        <p:txBody>
          <a:bodyPr/>
          <a:lstStyle/>
          <a:p>
            <a:fld id="{E9357574-7554-4BAA-80FF-85F8D37205EC}" type="slidenum">
              <a:rPr lang="en-US" smtClean="0"/>
              <a:pPr/>
              <a:t>12</a:t>
            </a:fld>
            <a:endParaRPr lang="en-US"/>
          </a:p>
        </p:txBody>
      </p:sp>
      <p:graphicFrame>
        <p:nvGraphicFramePr>
          <p:cNvPr id="31746" name="Object 3"/>
          <p:cNvGraphicFramePr>
            <a:graphicFrameLocks noGrp="1" noChangeAspect="1"/>
          </p:cNvGraphicFramePr>
          <p:nvPr>
            <p:ph idx="4294967295"/>
            <p:extLst/>
          </p:nvPr>
        </p:nvGraphicFramePr>
        <p:xfrm>
          <a:off x="-39688" y="1861796"/>
          <a:ext cx="9132887" cy="4719637"/>
        </p:xfrm>
        <a:graphic>
          <a:graphicData uri="http://schemas.openxmlformats.org/presentationml/2006/ole">
            <mc:AlternateContent xmlns:mc="http://schemas.openxmlformats.org/markup-compatibility/2006">
              <mc:Choice xmlns:v="urn:schemas-microsoft-com:vml" Requires="v">
                <p:oleObj spid="_x0000_s28700689" name="Chart" r:id="rId4" imgW="8810697" imgH="4552881" progId="MSGraph.Chart.8">
                  <p:embed followColorScheme="full"/>
                </p:oleObj>
              </mc:Choice>
              <mc:Fallback>
                <p:oleObj name="Chart" r:id="rId4" imgW="8810697" imgH="4552881" progId="MSGraph.Chart.8">
                  <p:embed followColorScheme="full"/>
                  <p:pic>
                    <p:nvPicPr>
                      <p:cNvPr id="31746" name="Object 3"/>
                      <p:cNvPicPr>
                        <a:picLocks noChangeAspect="1" noChangeArrowheads="1"/>
                      </p:cNvPicPr>
                      <p:nvPr/>
                    </p:nvPicPr>
                    <p:blipFill>
                      <a:blip r:embed="rId5"/>
                      <a:srcRect/>
                      <a:stretch>
                        <a:fillRect/>
                      </a:stretch>
                    </p:blipFill>
                    <p:spPr bwMode="auto">
                      <a:xfrm>
                        <a:off x="-39688" y="1861796"/>
                        <a:ext cx="9132887"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8" name="Text Box 4"/>
          <p:cNvSpPr txBox="1">
            <a:spLocks noChangeArrowheads="1"/>
          </p:cNvSpPr>
          <p:nvPr/>
        </p:nvSpPr>
        <p:spPr bwMode="auto">
          <a:xfrm>
            <a:off x="0" y="63674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t>Sources:  NAIC; Insurance Information Institute 		</a:t>
            </a:r>
          </a:p>
        </p:txBody>
      </p:sp>
      <p:sp>
        <p:nvSpPr>
          <p:cNvPr id="31749"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RNW Workers Compensation, </a:t>
            </a:r>
          </a:p>
          <a:p>
            <a:pPr eaLnBrk="0" hangingPunct="0"/>
            <a:r>
              <a:rPr lang="en-US" sz="2800" b="1" dirty="0">
                <a:solidFill>
                  <a:schemeClr val="accent1"/>
                </a:solidFill>
              </a:rPr>
              <a:t>2005-2014 Average: Highest 25 States </a:t>
            </a:r>
          </a:p>
        </p:txBody>
      </p:sp>
      <p:sp>
        <p:nvSpPr>
          <p:cNvPr id="31751"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315601714"/>
      </p:ext>
    </p:ext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120</a:t>
            </a:fld>
            <a:endParaRPr lang="en-US" sz="900"/>
          </a:p>
        </p:txBody>
      </p:sp>
      <p:sp>
        <p:nvSpPr>
          <p:cNvPr id="84997" name="Rectangle 2"/>
          <p:cNvSpPr>
            <a:spLocks noGrp="1" noChangeArrowheads="1"/>
          </p:cNvSpPr>
          <p:nvPr>
            <p:ph type="title" idx="4294967295"/>
          </p:nvPr>
        </p:nvSpPr>
        <p:spPr>
          <a:xfrm>
            <a:off x="85725" y="91514"/>
            <a:ext cx="7991111" cy="860425"/>
          </a:xfrm>
        </p:spPr>
        <p:txBody>
          <a:bodyPr/>
          <a:lstStyle/>
          <a:p>
            <a:r>
              <a:rPr lang="en-US" sz="2800" dirty="0"/>
              <a:t>Interest in Technology Issues and Insurance Is Surging: Presents Opportunity</a:t>
            </a:r>
          </a:p>
        </p:txBody>
      </p:sp>
      <p:sp>
        <p:nvSpPr>
          <p:cNvPr id="1922051" name="Rectangle 3"/>
          <p:cNvSpPr>
            <a:spLocks noGrp="1" noChangeArrowheads="1"/>
          </p:cNvSpPr>
          <p:nvPr>
            <p:ph type="body" idx="4294967295"/>
          </p:nvPr>
        </p:nvSpPr>
        <p:spPr>
          <a:xfrm>
            <a:off x="158648" y="1057266"/>
            <a:ext cx="8625588" cy="4652963"/>
          </a:xfrm>
        </p:spPr>
        <p:txBody>
          <a:bodyPr/>
          <a:lstStyle/>
          <a:p>
            <a:pPr>
              <a:lnSpc>
                <a:spcPts val="2400"/>
              </a:lnSpc>
              <a:buClr>
                <a:srgbClr val="FF6801"/>
              </a:buClr>
              <a:defRPr/>
            </a:pPr>
            <a:r>
              <a:rPr lang="en-US" dirty="0">
                <a:solidFill>
                  <a:srgbClr val="000000"/>
                </a:solidFill>
              </a:rPr>
              <a:t>Insurers are at the intersection of many of the most important technological innovations of the early 21</a:t>
            </a:r>
            <a:r>
              <a:rPr lang="en-US" baseline="30000" dirty="0">
                <a:solidFill>
                  <a:srgbClr val="000000"/>
                </a:solidFill>
              </a:rPr>
              <a:t>st</a:t>
            </a:r>
            <a:r>
              <a:rPr lang="en-US" dirty="0">
                <a:solidFill>
                  <a:srgbClr val="000000"/>
                </a:solidFill>
              </a:rPr>
              <a:t> century</a:t>
            </a:r>
          </a:p>
          <a:p>
            <a:pPr lvl="1">
              <a:lnSpc>
                <a:spcPts val="2400"/>
              </a:lnSpc>
              <a:buClr>
                <a:srgbClr val="FF6801"/>
              </a:buClr>
              <a:defRPr/>
            </a:pPr>
            <a:r>
              <a:rPr lang="en-US" dirty="0" err="1">
                <a:solidFill>
                  <a:srgbClr val="000000"/>
                </a:solidFill>
              </a:rPr>
              <a:t>Problem</a:t>
            </a:r>
            <a:r>
              <a:rPr lang="en-US" dirty="0" err="1">
                <a:solidFill>
                  <a:srgbClr val="000000"/>
                </a:solidFill>
                <a:sym typeface="Wingdings" panose="05000000000000000000" pitchFamily="2" charset="2"/>
              </a:rPr>
              <a:t>SolutionOpportunity</a:t>
            </a:r>
            <a:endParaRPr lang="en-US" dirty="0">
              <a:solidFill>
                <a:srgbClr val="000000"/>
              </a:solidFill>
            </a:endParaRPr>
          </a:p>
          <a:p>
            <a:pPr>
              <a:lnSpc>
                <a:spcPts val="2400"/>
              </a:lnSpc>
              <a:buClr>
                <a:srgbClr val="FF6801"/>
              </a:buClr>
              <a:defRPr/>
            </a:pPr>
            <a:r>
              <a:rPr lang="en-US" dirty="0">
                <a:solidFill>
                  <a:srgbClr val="000000"/>
                </a:solidFill>
              </a:rPr>
              <a:t>Industry is too often depicted as a technology laggard</a:t>
            </a:r>
          </a:p>
          <a:p>
            <a:pPr>
              <a:lnSpc>
                <a:spcPts val="2400"/>
              </a:lnSpc>
              <a:buClr>
                <a:srgbClr val="FF6801"/>
              </a:buClr>
              <a:defRPr/>
            </a:pPr>
            <a:r>
              <a:rPr lang="en-US" dirty="0">
                <a:solidFill>
                  <a:srgbClr val="000000"/>
                </a:solidFill>
              </a:rPr>
              <a:t>I.I.I. is highlighting the industry as being on the technological cutting edge—an innovative, nimble industry with solutions for managing countless new risks of the current era:</a:t>
            </a:r>
          </a:p>
          <a:p>
            <a:pPr lvl="1">
              <a:lnSpc>
                <a:spcPts val="2400"/>
              </a:lnSpc>
              <a:buClr>
                <a:srgbClr val="FF6801"/>
              </a:buClr>
              <a:defRPr/>
            </a:pPr>
            <a:r>
              <a:rPr lang="en-US" dirty="0">
                <a:solidFill>
                  <a:srgbClr val="000000"/>
                </a:solidFill>
              </a:rPr>
              <a:t>Sharing economy	Cyber		Auto Technology</a:t>
            </a:r>
          </a:p>
          <a:p>
            <a:pPr lvl="1">
              <a:lnSpc>
                <a:spcPts val="2400"/>
              </a:lnSpc>
              <a:buClr>
                <a:srgbClr val="FF6801"/>
              </a:buClr>
              <a:defRPr/>
            </a:pPr>
            <a:r>
              <a:rPr lang="en-US" dirty="0">
                <a:solidFill>
                  <a:srgbClr val="000000"/>
                </a:solidFill>
              </a:rPr>
              <a:t>Supply Chain		Climate Risk	Drones</a:t>
            </a:r>
          </a:p>
          <a:p>
            <a:pPr lvl="1">
              <a:lnSpc>
                <a:spcPts val="2400"/>
              </a:lnSpc>
              <a:buClr>
                <a:srgbClr val="FF6801"/>
              </a:buClr>
              <a:defRPr/>
            </a:pPr>
            <a:r>
              <a:rPr lang="en-US" dirty="0">
                <a:solidFill>
                  <a:srgbClr val="000000"/>
                </a:solidFill>
              </a:rPr>
              <a:t>Wearable devices	The “Internet of Things”</a:t>
            </a:r>
          </a:p>
          <a:p>
            <a:pPr>
              <a:lnSpc>
                <a:spcPts val="2400"/>
              </a:lnSpc>
              <a:buClr>
                <a:srgbClr val="FF6801"/>
              </a:buClr>
              <a:defRPr/>
            </a:pPr>
            <a:r>
              <a:rPr lang="en-US" dirty="0">
                <a:solidFill>
                  <a:srgbClr val="000000"/>
                </a:solidFill>
              </a:rPr>
              <a:t>Positions industry well with customers, investors, current and prospective workers/Millennials, regulators/legislators and (tech) media</a:t>
            </a:r>
          </a:p>
        </p:txBody>
      </p:sp>
    </p:spTree>
    <p:extLst>
      <p:ext uri="{BB962C8B-B14F-4D97-AF65-F5344CB8AC3E}">
        <p14:creationId xmlns:p14="http://schemas.microsoft.com/office/powerpoint/2010/main" val="39240964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121</a:t>
            </a:fld>
            <a:endParaRPr lang="en-US" sz="900">
              <a:solidFill>
                <a:srgbClr val="FFFFFF"/>
              </a:solidFill>
            </a:endParaRPr>
          </a:p>
        </p:txBody>
      </p:sp>
      <p:pic>
        <p:nvPicPr>
          <p:cNvPr id="307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a:solidFill>
                  <a:srgbClr val="FFFFFF"/>
                </a:solidFill>
                <a:latin typeface="Arial" pitchFamily="34" charset="0"/>
                <a:cs typeface="Arial" pitchFamily="34" charset="0"/>
              </a:rPr>
              <a:t>CYBER RISK AND INSURANCE</a:t>
            </a:r>
          </a:p>
        </p:txBody>
      </p:sp>
      <p:sp>
        <p:nvSpPr>
          <p:cNvPr id="7" name="Rectangle 6"/>
          <p:cNvSpPr>
            <a:spLocks noChangeArrowheads="1"/>
          </p:cNvSpPr>
          <p:nvPr/>
        </p:nvSpPr>
        <p:spPr bwMode="auto">
          <a:xfrm>
            <a:off x="157431" y="4224191"/>
            <a:ext cx="8667481" cy="1588127"/>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latin typeface="Arial "/>
              </a:rPr>
              <a:t>Cyber Risk is a Rapidly Emerging Exposure for Businesses Large and Small in Every Industry</a:t>
            </a:r>
            <a:endParaRPr lang="en-US" sz="3200" b="1" i="1" dirty="0">
              <a:solidFill>
                <a:srgbClr val="C00000"/>
              </a:solidFill>
              <a:latin typeface="Arial "/>
            </a:endParaRPr>
          </a:p>
        </p:txBody>
      </p:sp>
    </p:spTree>
    <p:extLst>
      <p:ext uri="{BB962C8B-B14F-4D97-AF65-F5344CB8AC3E}">
        <p14:creationId xmlns:p14="http://schemas.microsoft.com/office/powerpoint/2010/main" val="162418746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a:latin typeface="Arial" pitchFamily="34" charset="0"/>
              </a:rPr>
              <a:t>Data Breaches 2005-2015,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tabLst>
                <a:tab pos="112713" algn="r"/>
              </a:tabLst>
            </a:pPr>
            <a:r>
              <a:rPr lang="en-US" sz="1100" dirty="0">
                <a:solidFill>
                  <a:srgbClr val="000000"/>
                </a:solidFill>
                <a:latin typeface="Arial "/>
                <a:cs typeface="Arial" pitchFamily="34" charset="0"/>
              </a:rPr>
              <a:t>Source: Identity Theft Resource Center (updated as of Jan. 6, 2016);</a:t>
            </a:r>
          </a:p>
          <a:p>
            <a:pPr marL="133350" indent="-133350" eaLnBrk="0" hangingPunct="0">
              <a:lnSpc>
                <a:spcPct val="90000"/>
              </a:lnSpc>
              <a:buClr>
                <a:srgbClr val="FF6801"/>
              </a:buClr>
              <a:tabLst>
                <a:tab pos="112713" algn="r"/>
              </a:tabLst>
            </a:pPr>
            <a:r>
              <a:rPr lang="en-US" sz="1100" dirty="0">
                <a:solidFill>
                  <a:srgbClr val="000000"/>
                </a:solidFill>
                <a:latin typeface="Arial "/>
                <a:cs typeface="Arial" pitchFamily="34" charset="0"/>
                <a:hlinkClick r:id="rId4"/>
              </a:rPr>
              <a:t>http://www.idtheftcenter.org/images/breach/ITRCBreachReport2015.pdf</a:t>
            </a:r>
            <a:r>
              <a:rPr lang="en-US" sz="1100" dirty="0">
                <a:solidFill>
                  <a:srgbClr val="000000"/>
                </a:solidFill>
                <a:latin typeface="Arial "/>
                <a:cs typeface="Arial" pitchFamily="34" charset="0"/>
              </a:rPr>
              <a:t> </a:t>
            </a:r>
          </a:p>
        </p:txBody>
      </p:sp>
      <p:graphicFrame>
        <p:nvGraphicFramePr>
          <p:cNvPr id="1026" name="Object 2"/>
          <p:cNvGraphicFramePr>
            <a:graphicFrameLocks/>
          </p:cNvGraphicFramePr>
          <p:nvPr>
            <p:extLst/>
          </p:nvPr>
        </p:nvGraphicFramePr>
        <p:xfrm>
          <a:off x="273049" y="1376220"/>
          <a:ext cx="8597900" cy="4203700"/>
        </p:xfrm>
        <a:graphic>
          <a:graphicData uri="http://schemas.openxmlformats.org/presentationml/2006/ole">
            <mc:AlternateContent xmlns:mc="http://schemas.openxmlformats.org/markup-compatibility/2006">
              <mc:Choice xmlns:v="urn:schemas-microsoft-com:vml" Requires="v">
                <p:oleObj spid="_x0000_s28565687" name="Chart" r:id="rId5" imgW="8600977" imgH="4114800" progId="MSGraph.Chart.8">
                  <p:embed followColorScheme="full"/>
                </p:oleObj>
              </mc:Choice>
              <mc:Fallback>
                <p:oleObj name="Chart" r:id="rId5" imgW="8600977" imgH="4114800" progId="MSGraph.Chart.8">
                  <p:embed followColorScheme="full"/>
                  <p:pic>
                    <p:nvPicPr>
                      <p:cNvPr id="0" name=""/>
                      <p:cNvPicPr>
                        <a:picLocks noChangeArrowheads="1"/>
                      </p:cNvPicPr>
                      <p:nvPr/>
                    </p:nvPicPr>
                    <p:blipFill>
                      <a:blip r:embed="rId6"/>
                      <a:srcRect/>
                      <a:stretch>
                        <a:fillRect/>
                      </a:stretch>
                    </p:blipFill>
                    <p:spPr bwMode="auto">
                      <a:xfrm>
                        <a:off x="273049" y="137622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967662" cy="76311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latin typeface="Arial "/>
                <a:cs typeface="Arial" pitchFamily="34" charset="0"/>
              </a:rPr>
              <a:t>The 781 reported data breaches in 2015 was virtually unchanged form the record 783 reported in 2014. The number of exposed records soared to 169.1 million, and increase of 97.5%.</a:t>
            </a:r>
          </a:p>
        </p:txBody>
      </p:sp>
      <p:sp>
        <p:nvSpPr>
          <p:cNvPr id="1031" name="Rectangle 3"/>
          <p:cNvSpPr>
            <a:spLocks noChangeArrowheads="1"/>
          </p:cNvSpPr>
          <p:nvPr/>
        </p:nvSpPr>
        <p:spPr bwMode="black">
          <a:xfrm>
            <a:off x="8050993" y="122886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
                <a:cs typeface="Arial" pitchFamily="34" charset="0"/>
              </a:rPr>
              <a:t>Millions</a:t>
            </a:r>
          </a:p>
        </p:txBody>
      </p:sp>
      <p:pic>
        <p:nvPicPr>
          <p:cNvPr id="8" name="Picture 4" descr="https://encrypted-tbn0.gstatic.com/images?q=tbn:ANd9GcSh6ORZLNYgoUo4jcSKlBVamg_OKlcLZwHcqkIqZ8NpxyY1NNE7T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745891" y="1123156"/>
            <a:ext cx="10493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8" cstate="screen">
            <a:extLst>
              <a:ext uri="{28A0092B-C50C-407E-A947-70E740481C1C}">
                <a14:useLocalDpi xmlns:a14="http://schemas.microsoft.com/office/drawing/2010/main"/>
              </a:ext>
            </a:extLst>
          </a:blip>
          <a:srcRect l="-1" t="36631" r="-9371" b="38519"/>
          <a:stretch/>
        </p:blipFill>
        <p:spPr>
          <a:xfrm>
            <a:off x="5740859" y="1234176"/>
            <a:ext cx="1036052" cy="257453"/>
          </a:xfrm>
          <a:prstGeom prst="rect">
            <a:avLst/>
          </a:prstGeom>
        </p:spPr>
      </p:pic>
      <p:pic>
        <p:nvPicPr>
          <p:cNvPr id="2" name="Picture 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53111" y="1133880"/>
            <a:ext cx="1101852" cy="299917"/>
          </a:xfrm>
          <a:prstGeom prst="rect">
            <a:avLst/>
          </a:prstGeom>
        </p:spPr>
      </p:pic>
      <p:pic>
        <p:nvPicPr>
          <p:cNvPr id="11" name="Picture 2"/>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773517" y="1515762"/>
            <a:ext cx="1801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078871" y="2097881"/>
            <a:ext cx="6619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descr="Image result for office of personnel management logo"/>
          <p:cNvSpPr>
            <a:spLocks noChangeAspect="1" noChangeArrowheads="1"/>
          </p:cNvSpPr>
          <p:nvPr/>
        </p:nvSpPr>
        <p:spPr bwMode="auto">
          <a:xfrm>
            <a:off x="-31750" y="-13652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office of personnel management logo"/>
          <p:cNvSpPr>
            <a:spLocks noChangeAspect="1" noChangeArrowheads="1"/>
          </p:cNvSpPr>
          <p:nvPr/>
        </p:nvSpPr>
        <p:spPr bwMode="auto">
          <a:xfrm>
            <a:off x="120650" y="1587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24043" y="1682307"/>
            <a:ext cx="868680" cy="868680"/>
          </a:xfrm>
          <a:prstGeom prst="rect">
            <a:avLst/>
          </a:prstGeom>
        </p:spPr>
      </p:pic>
      <p:pic>
        <p:nvPicPr>
          <p:cNvPr id="7" name="Picture 6"/>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71429" y="1549400"/>
            <a:ext cx="960120" cy="484061"/>
          </a:xfrm>
          <a:prstGeom prst="rect">
            <a:avLst/>
          </a:prstGeom>
        </p:spPr>
      </p:pic>
      <p:pic>
        <p:nvPicPr>
          <p:cNvPr id="10" name="Picture 9"/>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937550" y="1755537"/>
            <a:ext cx="968228" cy="659605"/>
          </a:xfrm>
          <a:prstGeom prst="rect">
            <a:avLst/>
          </a:prstGeom>
        </p:spPr>
      </p:pic>
      <p:pic>
        <p:nvPicPr>
          <p:cNvPr id="13" name="Picture 12"/>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16703" y="2633456"/>
            <a:ext cx="1069316" cy="697729"/>
          </a:xfrm>
          <a:prstGeom prst="rect">
            <a:avLst/>
          </a:prstGeom>
        </p:spPr>
      </p:pic>
    </p:spTree>
    <p:extLst>
      <p:ext uri="{BB962C8B-B14F-4D97-AF65-F5344CB8AC3E}">
        <p14:creationId xmlns:p14="http://schemas.microsoft.com/office/powerpoint/2010/main" val="1107330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12/01/09 - 9pm</a:t>
            </a:r>
          </a:p>
        </p:txBody>
      </p:sp>
      <p:sp>
        <p:nvSpPr>
          <p:cNvPr id="6861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eSlide – P6466 – The Financial Crisis and the Future of the P/C</a:t>
            </a:r>
          </a:p>
        </p:txBody>
      </p:sp>
      <p:sp>
        <p:nvSpPr>
          <p:cNvPr id="68612" name="Rectangle 2"/>
          <p:cNvSpPr>
            <a:spLocks noGrp="1" noChangeArrowheads="1"/>
          </p:cNvSpPr>
          <p:nvPr>
            <p:ph type="title"/>
          </p:nvPr>
        </p:nvSpPr>
        <p:spPr/>
        <p:txBody>
          <a:bodyPr/>
          <a:lstStyle/>
          <a:p>
            <a:r>
              <a:rPr lang="en-US" altLang="en-US">
                <a:latin typeface="Arial" panose="020B0604020202020204" pitchFamily="34" charset="0"/>
                <a:ea typeface="ＭＳ Ｐゴシック" panose="020B0600070205080204" pitchFamily="34" charset="-128"/>
              </a:rPr>
              <a:t>Data/Privacy Breach:</a:t>
            </a:r>
            <a:br>
              <a:rPr lang="en-US" altLang="en-US">
                <a:latin typeface="Arial" panose="020B0604020202020204" pitchFamily="34" charset="0"/>
                <a:ea typeface="ＭＳ Ｐゴシック" panose="020B0600070205080204" pitchFamily="34" charset="-128"/>
              </a:rPr>
            </a:br>
            <a:r>
              <a:rPr lang="en-US" altLang="en-US">
                <a:latin typeface="Arial" panose="020B0604020202020204" pitchFamily="34" charset="0"/>
                <a:ea typeface="ＭＳ Ｐゴシック" panose="020B0600070205080204" pitchFamily="34" charset="-128"/>
              </a:rPr>
              <a:t>Many Potential Costs Can Be Insured</a:t>
            </a:r>
          </a:p>
        </p:txBody>
      </p:sp>
      <p:graphicFrame>
        <p:nvGraphicFramePr>
          <p:cNvPr id="3" name="Diagram 2"/>
          <p:cNvGraphicFramePr/>
          <p:nvPr/>
        </p:nvGraphicFramePr>
        <p:xfrm>
          <a:off x="871539" y="1227613"/>
          <a:ext cx="7286624" cy="4980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1143000" y="4786313"/>
            <a:ext cx="1824038" cy="8826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solidFill>
                  <a:srgbClr val="FFFFFF"/>
                </a:solidFill>
              </a:rPr>
              <a:t>Forensic costs to discover cause</a:t>
            </a:r>
          </a:p>
        </p:txBody>
      </p:sp>
      <p:cxnSp>
        <p:nvCxnSpPr>
          <p:cNvPr id="5" name="Straight Connector 4"/>
          <p:cNvCxnSpPr/>
          <p:nvPr/>
        </p:nvCxnSpPr>
        <p:spPr>
          <a:xfrm flipV="1">
            <a:off x="2843213" y="4357688"/>
            <a:ext cx="885825" cy="42862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8617" name="TextBox 4"/>
          <p:cNvSpPr txBox="1">
            <a:spLocks noChangeArrowheads="1"/>
          </p:cNvSpPr>
          <p:nvPr/>
        </p:nvSpPr>
        <p:spPr bwMode="auto">
          <a:xfrm>
            <a:off x="8596313"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606A481-C36E-4059-9632-DCF5118F4A44}" type="slidenum">
              <a:rPr lang="en-US" altLang="en-US" sz="1200"/>
              <a:pPr algn="r"/>
              <a:t>123</a:t>
            </a:fld>
            <a:endParaRPr lang="en-US" altLang="en-US" sz="1800"/>
          </a:p>
        </p:txBody>
      </p:sp>
    </p:spTree>
    <p:extLst>
      <p:ext uri="{BB962C8B-B14F-4D97-AF65-F5344CB8AC3E}">
        <p14:creationId xmlns:p14="http://schemas.microsoft.com/office/powerpoint/2010/main" val="1709799481"/>
      </p:ext>
    </p:extLst>
  </p:cSld>
  <p:clrMapOvr>
    <a:masterClrMapping/>
  </p:clrMapOvr>
  <p:transition>
    <p:wipe dir="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124</a:t>
            </a:fld>
            <a:endParaRPr lang="en-US"/>
          </a:p>
        </p:txBody>
      </p:sp>
      <p:graphicFrame>
        <p:nvGraphicFramePr>
          <p:cNvPr id="5122" name="Object 2"/>
          <p:cNvGraphicFramePr>
            <a:graphicFrameLocks/>
          </p:cNvGraphicFramePr>
          <p:nvPr>
            <p:extLst/>
          </p:nvPr>
        </p:nvGraphicFramePr>
        <p:xfrm>
          <a:off x="215372" y="1673366"/>
          <a:ext cx="8926513" cy="4676775"/>
        </p:xfrm>
        <a:graphic>
          <a:graphicData uri="http://schemas.openxmlformats.org/presentationml/2006/ole">
            <mc:AlternateContent xmlns:mc="http://schemas.openxmlformats.org/markup-compatibility/2006">
              <mc:Choice xmlns:v="urn:schemas-microsoft-com:vml" Requires="v">
                <p:oleObj spid="_x0000_s28566711" name="Chart" r:id="rId4" imgW="8715408" imgH="4600679" progId="MSGraph.Chart.8">
                  <p:embed followColorScheme="full"/>
                </p:oleObj>
              </mc:Choice>
              <mc:Fallback>
                <p:oleObj name="Chart" r:id="rId4" imgW="8715408" imgH="4600679" progId="MSGraph.Chart.8">
                  <p:embed followColorScheme="full"/>
                  <p:pic>
                    <p:nvPicPr>
                      <p:cNvPr id="0" name=""/>
                      <p:cNvPicPr>
                        <a:picLocks noChangeArrowheads="1"/>
                      </p:cNvPicPr>
                      <p:nvPr/>
                    </p:nvPicPr>
                    <p:blipFill>
                      <a:blip r:embed="rId5"/>
                      <a:srcRect/>
                      <a:stretch>
                        <a:fillRect/>
                      </a:stretch>
                    </p:blipFill>
                    <p:spPr bwMode="auto">
                      <a:xfrm>
                        <a:off x="215372" y="1673366"/>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a:t>Estimated Cyber Insurance Premiums Written, 2014 – 2020F</a:t>
            </a:r>
          </a:p>
        </p:txBody>
      </p:sp>
      <p:sp>
        <p:nvSpPr>
          <p:cNvPr id="1969158" name="AutoShape 6"/>
          <p:cNvSpPr>
            <a:spLocks noChangeArrowheads="1"/>
          </p:cNvSpPr>
          <p:nvPr/>
        </p:nvSpPr>
        <p:spPr bwMode="blackWhite">
          <a:xfrm>
            <a:off x="4167266" y="1221260"/>
            <a:ext cx="2402887" cy="1473569"/>
          </a:xfrm>
          <a:prstGeom prst="wedgeRectCallout">
            <a:avLst>
              <a:gd name="adj1" fmla="val 79445"/>
              <a:gd name="adj2" fmla="val 598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latin typeface="Arial "/>
              </a:rPr>
              <a:t>Cyber insurance premiums written could more than triple to $7.5 billion by 2020</a:t>
            </a:r>
          </a:p>
        </p:txBody>
      </p:sp>
      <p:sp>
        <p:nvSpPr>
          <p:cNvPr id="7" name="Rectangle 6"/>
          <p:cNvSpPr>
            <a:spLocks noChangeArrowheads="1"/>
          </p:cNvSpPr>
          <p:nvPr/>
        </p:nvSpPr>
        <p:spPr bwMode="auto">
          <a:xfrm>
            <a:off x="215372" y="6485943"/>
            <a:ext cx="5599290" cy="277641"/>
          </a:xfrm>
          <a:prstGeom prst="rect">
            <a:avLst/>
          </a:prstGeom>
          <a:noFill/>
          <a:ln w="9525">
            <a:noFill/>
            <a:miter lim="800000"/>
            <a:headEnd/>
            <a:tailEnd/>
          </a:ln>
        </p:spPr>
        <p:txBody>
          <a:bodyPr wrap="none" lIns="92075" tIns="46038" rIns="92075" bIns="46038">
            <a:spAutoFit/>
          </a:bodyPr>
          <a:lstStyle/>
          <a:p>
            <a:pPr eaLnBrk="0" hangingPunct="0"/>
            <a:r>
              <a:rPr lang="en-US" sz="1200" dirty="0">
                <a:latin typeface="Arial "/>
              </a:rPr>
              <a:t>Source: </a:t>
            </a:r>
            <a:r>
              <a:rPr lang="en-US" sz="1200" dirty="0" err="1">
                <a:latin typeface="Arial "/>
              </a:rPr>
              <a:t>Advisen</a:t>
            </a:r>
            <a:r>
              <a:rPr lang="en-US" sz="1200" dirty="0">
                <a:latin typeface="Arial "/>
              </a:rPr>
              <a:t> (2014 est.); PwC (2015, 2020); Insurance Information Institute.</a:t>
            </a:r>
          </a:p>
        </p:txBody>
      </p:sp>
      <p:sp>
        <p:nvSpPr>
          <p:cNvPr id="8" name="Rectangle 8"/>
          <p:cNvSpPr>
            <a:spLocks noChangeArrowheads="1"/>
          </p:cNvSpPr>
          <p:nvPr/>
        </p:nvSpPr>
        <p:spPr bwMode="black">
          <a:xfrm>
            <a:off x="215372" y="1921641"/>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 Billions</a:t>
            </a:r>
          </a:p>
        </p:txBody>
      </p:sp>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63337" y="1221259"/>
            <a:ext cx="2649133" cy="3425691"/>
          </a:xfrm>
          <a:prstGeom prst="rect">
            <a:avLst/>
          </a:prstGeom>
          <a:ln>
            <a:solidFill>
              <a:schemeClr val="accent1"/>
            </a:solidFill>
          </a:ln>
        </p:spPr>
      </p:pic>
      <p:sp>
        <p:nvSpPr>
          <p:cNvPr id="10" name="AutoShape 6"/>
          <p:cNvSpPr>
            <a:spLocks noChangeArrowheads="1"/>
          </p:cNvSpPr>
          <p:nvPr/>
        </p:nvSpPr>
        <p:spPr bwMode="blackWhite">
          <a:xfrm>
            <a:off x="4167265" y="3357797"/>
            <a:ext cx="2402887" cy="1017386"/>
          </a:xfrm>
          <a:prstGeom prst="wedgeRectCallout">
            <a:avLst>
              <a:gd name="adj1" fmla="val -72772"/>
              <a:gd name="adj2" fmla="val -355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latin typeface="Arial "/>
              </a:rPr>
              <a:t>I.I.I.’s Cyber Risk paper issued   Oct. 2015</a:t>
            </a:r>
          </a:p>
        </p:txBody>
      </p:sp>
    </p:spTree>
    <p:extLst>
      <p:ext uri="{BB962C8B-B14F-4D97-AF65-F5344CB8AC3E}">
        <p14:creationId xmlns:p14="http://schemas.microsoft.com/office/powerpoint/2010/main" val="36135424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par>
                          <p:cTn id="8" fill="hold">
                            <p:stCondLst>
                              <p:cond delay="1200"/>
                            </p:stCondLst>
                            <p:childTnLst>
                              <p:par>
                                <p:cTn id="9" presetID="10" presetClass="entr" presetSubtype="0" fill="hold"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P spid="10" grpId="0" animBg="1"/>
    </p:bld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125</a:t>
            </a:fld>
            <a:endParaRPr lang="en-US" sz="900">
              <a:solidFill>
                <a:srgbClr val="FFFFFF"/>
              </a:solidFill>
            </a:endParaRPr>
          </a:p>
        </p:txBody>
      </p:sp>
      <p:pic>
        <p:nvPicPr>
          <p:cNvPr id="307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a:solidFill>
                  <a:srgbClr val="FFFFFF"/>
                </a:solidFill>
                <a:latin typeface="Arial" pitchFamily="34" charset="0"/>
                <a:cs typeface="Arial" pitchFamily="34" charset="0"/>
              </a:rPr>
              <a:t>THE SHARING (ON-DEMAND) ECONOMY</a:t>
            </a:r>
          </a:p>
        </p:txBody>
      </p:sp>
      <p:sp>
        <p:nvSpPr>
          <p:cNvPr id="7" name="Rectangle 6"/>
          <p:cNvSpPr>
            <a:spLocks noChangeArrowheads="1"/>
          </p:cNvSpPr>
          <p:nvPr/>
        </p:nvSpPr>
        <p:spPr bwMode="auto">
          <a:xfrm>
            <a:off x="157431" y="4224191"/>
            <a:ext cx="8667481" cy="1588127"/>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latin typeface="Arial "/>
              </a:rPr>
              <a:t>Area of Extreme Interest—And Insurers Are Providing Solutions for this Dynamic Economic Segment</a:t>
            </a:r>
            <a:endParaRPr lang="en-US" sz="3200" b="1" i="1" dirty="0">
              <a:solidFill>
                <a:srgbClr val="C00000"/>
              </a:solidFill>
              <a:latin typeface="Arial "/>
            </a:endParaRPr>
          </a:p>
        </p:txBody>
      </p:sp>
    </p:spTree>
    <p:extLst>
      <p:ext uri="{BB962C8B-B14F-4D97-AF65-F5344CB8AC3E}">
        <p14:creationId xmlns:p14="http://schemas.microsoft.com/office/powerpoint/2010/main" val="397329692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126</a:t>
            </a:fld>
            <a:endParaRPr lang="en-US" sz="900"/>
          </a:p>
        </p:txBody>
      </p:sp>
      <p:sp>
        <p:nvSpPr>
          <p:cNvPr id="65541" name="Rectangle 2"/>
          <p:cNvSpPr>
            <a:spLocks noGrp="1" noChangeArrowheads="1"/>
          </p:cNvSpPr>
          <p:nvPr>
            <p:ph type="title" idx="4294967295"/>
          </p:nvPr>
        </p:nvSpPr>
        <p:spPr>
          <a:xfrm>
            <a:off x="32981" y="129816"/>
            <a:ext cx="7950815" cy="860425"/>
          </a:xfrm>
        </p:spPr>
        <p:txBody>
          <a:bodyPr/>
          <a:lstStyle/>
          <a:p>
            <a:r>
              <a:rPr lang="en-US" dirty="0"/>
              <a:t>Sharing/On-Demand/Peer-to-Peer Economy Impacts Many Lines of Insurance</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400"/>
              </a:lnSpc>
              <a:spcBef>
                <a:spcPct val="50000"/>
              </a:spcBef>
            </a:pPr>
            <a:r>
              <a:rPr lang="en-US" sz="2100" b="1" dirty="0"/>
              <a:t>The “On-Demand” Economy is or will impact many segments of the economy important to P/C insurers</a:t>
            </a:r>
          </a:p>
          <a:p>
            <a:pPr lvl="1">
              <a:lnSpc>
                <a:spcPts val="2400"/>
              </a:lnSpc>
            </a:pPr>
            <a:r>
              <a:rPr lang="en-US" sz="1900" b="1" dirty="0"/>
              <a:t>Auto (personal and commercial)</a:t>
            </a:r>
          </a:p>
          <a:p>
            <a:pPr lvl="1">
              <a:lnSpc>
                <a:spcPts val="2400"/>
              </a:lnSpc>
            </a:pPr>
            <a:r>
              <a:rPr lang="en-US" sz="1900" b="1" dirty="0"/>
              <a:t>Homeowners/Renters</a:t>
            </a:r>
          </a:p>
          <a:p>
            <a:pPr lvl="1">
              <a:lnSpc>
                <a:spcPts val="2400"/>
              </a:lnSpc>
            </a:pPr>
            <a:r>
              <a:rPr lang="en-US" sz="1900" b="1" dirty="0"/>
              <a:t>Many Liability Coverages</a:t>
            </a:r>
          </a:p>
          <a:p>
            <a:pPr lvl="1">
              <a:lnSpc>
                <a:spcPts val="2400"/>
              </a:lnSpc>
            </a:pPr>
            <a:r>
              <a:rPr lang="en-US" sz="1900" b="1" dirty="0"/>
              <a:t>Professional Liability</a:t>
            </a:r>
          </a:p>
          <a:p>
            <a:pPr lvl="1">
              <a:lnSpc>
                <a:spcPts val="2400"/>
              </a:lnSpc>
            </a:pPr>
            <a:r>
              <a:rPr lang="en-US" sz="2000" b="1" dirty="0"/>
              <a:t>Workers Comp</a:t>
            </a:r>
          </a:p>
          <a:p>
            <a:pPr>
              <a:lnSpc>
                <a:spcPts val="2400"/>
              </a:lnSpc>
              <a:spcBef>
                <a:spcPct val="50000"/>
              </a:spcBef>
            </a:pPr>
            <a:r>
              <a:rPr lang="en-US" sz="2100" b="1" dirty="0"/>
              <a:t>Many insurance questions have arisen</a:t>
            </a:r>
          </a:p>
          <a:p>
            <a:pPr>
              <a:lnSpc>
                <a:spcPts val="2400"/>
              </a:lnSpc>
              <a:spcBef>
                <a:spcPct val="50000"/>
              </a:spcBef>
            </a:pPr>
            <a:r>
              <a:rPr lang="en-US" sz="2100" b="1" dirty="0"/>
              <a:t>Insurance solutions are increasingly available to fill the many insurance gaps that arise</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12845" y="1202163"/>
            <a:ext cx="2962275" cy="1543050"/>
          </a:xfrm>
          <a:prstGeom prst="rect">
            <a:avLst/>
          </a:prstGeom>
        </p:spPr>
      </p:pic>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1847" y="2745213"/>
            <a:ext cx="2593273" cy="188620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14156" y="3905642"/>
            <a:ext cx="2825892" cy="2825892"/>
          </a:xfrm>
          <a:prstGeom prst="rect">
            <a:avLst/>
          </a:prstGeom>
        </p:spPr>
      </p:pic>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322562" y="5990431"/>
            <a:ext cx="3048000" cy="723900"/>
          </a:xfrm>
          <a:prstGeom prst="rect">
            <a:avLst/>
          </a:prstGeom>
        </p:spPr>
      </p:pic>
    </p:spTree>
    <p:extLst>
      <p:ext uri="{BB962C8B-B14F-4D97-AF65-F5344CB8AC3E}">
        <p14:creationId xmlns:p14="http://schemas.microsoft.com/office/powerpoint/2010/main" val="29506974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127</a:t>
            </a:fld>
            <a:endParaRPr lang="en-US">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a:t>Labor on Demand: Huge Implications for    the US Economy, Workers &amp; Insurers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rot="21183800">
            <a:off x="412807" y="3699528"/>
            <a:ext cx="4604160" cy="2592258"/>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07784" y="4086883"/>
            <a:ext cx="1880945" cy="2473443"/>
          </a:xfrm>
          <a:prstGeom prst="rect">
            <a:avLst/>
          </a:prstGeom>
        </p:spPr>
      </p:pic>
      <p:sp>
        <p:nvSpPr>
          <p:cNvPr id="14" name="AutoShape 6"/>
          <p:cNvSpPr>
            <a:spLocks noChangeArrowheads="1"/>
          </p:cNvSpPr>
          <p:nvPr/>
        </p:nvSpPr>
        <p:spPr bwMode="blackWhite">
          <a:xfrm rot="1063534">
            <a:off x="233232" y="2019163"/>
            <a:ext cx="1786445" cy="970514"/>
          </a:xfrm>
          <a:prstGeom prst="wedgeRectCallout">
            <a:avLst>
              <a:gd name="adj1" fmla="val 84947"/>
              <a:gd name="adj2" fmla="val 1264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
              </a:rPr>
              <a:t>Will </a:t>
            </a:r>
            <a:r>
              <a:rPr lang="en-US" b="1" i="1" dirty="0">
                <a:solidFill>
                  <a:srgbClr val="FFFFFF"/>
                </a:solidFill>
                <a:latin typeface="Arial "/>
              </a:rPr>
              <a:t>YOUR</a:t>
            </a:r>
            <a:r>
              <a:rPr lang="en-US" b="1" dirty="0">
                <a:solidFill>
                  <a:srgbClr val="FFFFFF"/>
                </a:solidFill>
                <a:latin typeface="Arial "/>
              </a:rPr>
              <a:t> job be reduced to an app?</a:t>
            </a:r>
            <a:endParaRPr lang="en-US" b="1" dirty="0">
              <a:solidFill>
                <a:srgbClr val="FFFFFF"/>
              </a:solidFill>
              <a:latin typeface="Arial "/>
              <a:cs typeface="Arial" charset="0"/>
            </a:endParaRPr>
          </a:p>
        </p:txBody>
      </p:sp>
      <p:pic>
        <p:nvPicPr>
          <p:cNvPr id="15" name="Picture 14" descr="WSJGraphic.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370675">
            <a:off x="1875245" y="1409657"/>
            <a:ext cx="7200900" cy="3111500"/>
          </a:xfrm>
          <a:prstGeom prst="rect">
            <a:avLst/>
          </a:prstGeom>
        </p:spPr>
      </p:pic>
    </p:spTree>
    <p:extLst>
      <p:ext uri="{BB962C8B-B14F-4D97-AF65-F5344CB8AC3E}">
        <p14:creationId xmlns:p14="http://schemas.microsoft.com/office/powerpoint/2010/main" val="22932537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1000"/>
                                        <p:tgtEl>
                                          <p:spTgt spid="12"/>
                                        </p:tgtEl>
                                      </p:cBhvr>
                                    </p:animEffect>
                                  </p:childTnLst>
                                </p:cTn>
                              </p:par>
                            </p:childTnLst>
                          </p:cTn>
                        </p:par>
                        <p:par>
                          <p:cTn id="12" fill="hold">
                            <p:stCondLst>
                              <p:cond delay="2000"/>
                            </p:stCondLst>
                            <p:childTnLst>
                              <p:par>
                                <p:cTn id="13" presetID="22" presetClass="entr" presetSubtype="4"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childTnLst>
                          </p:cTn>
                        </p:par>
                        <p:par>
                          <p:cTn id="16" fill="hold">
                            <p:stCondLst>
                              <p:cond delay="3500"/>
                            </p:stCondLst>
                            <p:childTnLst>
                              <p:par>
                                <p:cTn id="17" presetID="22"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241944" y="6353640"/>
            <a:ext cx="2625329" cy="207749"/>
          </a:xfrm>
          <a:prstGeom prst="rect">
            <a:avLst/>
          </a:prstGeom>
          <a:noFill/>
          <a:ln w="9525" algn="ctr">
            <a:noFill/>
            <a:miter lim="800000"/>
            <a:headEnd/>
            <a:tailEnd/>
          </a:ln>
        </p:spPr>
        <p:txBody>
          <a:bodyPr anchor="ctr">
            <a:spAutoFit/>
          </a:bodyPr>
          <a:lstStyle/>
          <a:p>
            <a:pPr eaLnBrk="1" hangingPunct="1">
              <a:defRPr/>
            </a:pPr>
            <a:r>
              <a:rPr lang="en-US" sz="750" dirty="0">
                <a:solidFill>
                  <a:srgbClr val="000000">
                    <a:lumMod val="75000"/>
                  </a:srgbClr>
                </a:solidFill>
              </a:rPr>
              <a:t>Source: ISO.</a:t>
            </a:r>
            <a:endParaRPr lang="en-US" sz="750" i="1" dirty="0">
              <a:solidFill>
                <a:srgbClr val="000000">
                  <a:lumMod val="75000"/>
                </a:srgbClr>
              </a:solidFill>
            </a:endParaRPr>
          </a:p>
        </p:txBody>
      </p:sp>
      <p:sp>
        <p:nvSpPr>
          <p:cNvPr id="62467" name="Title 1"/>
          <p:cNvSpPr>
            <a:spLocks noGrp="1"/>
          </p:cNvSpPr>
          <p:nvPr>
            <p:ph type="title"/>
          </p:nvPr>
        </p:nvSpPr>
        <p:spPr>
          <a:xfrm>
            <a:off x="170823" y="153362"/>
            <a:ext cx="7002137" cy="645319"/>
          </a:xfrm>
        </p:spPr>
        <p:txBody>
          <a:bodyPr/>
          <a:lstStyle/>
          <a:p>
            <a:r>
              <a:rPr lang="en-US" altLang="en-US" dirty="0">
                <a:latin typeface="Arial" panose="020B0604020202020204" pitchFamily="34" charset="0"/>
                <a:ea typeface="ＭＳ Ｐゴシック" panose="020B0600070205080204" pitchFamily="34" charset="-128"/>
              </a:rPr>
              <a:t>Ridesharing Regulation/Legislation and Status of ISO Filings as of 9/30/15</a:t>
            </a:r>
          </a:p>
        </p:txBody>
      </p:sp>
      <p:sp>
        <p:nvSpPr>
          <p:cNvPr id="62470" name="TextBox 4"/>
          <p:cNvSpPr txBox="1">
            <a:spLocks noChangeArrowheads="1"/>
          </p:cNvSpPr>
          <p:nvPr/>
        </p:nvSpPr>
        <p:spPr bwMode="auto">
          <a:xfrm>
            <a:off x="7543800" y="5715001"/>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128</a:t>
            </a:fld>
            <a:endParaRPr lang="en-US" altLang="en-US" sz="1350"/>
          </a:p>
        </p:txBody>
      </p:sp>
      <p:pic>
        <p:nvPicPr>
          <p:cNvPr id="2" name="Picture 1"/>
          <p:cNvPicPr>
            <a:picLocks noChangeAspect="1"/>
          </p:cNvPicPr>
          <p:nvPr/>
        </p:nvPicPr>
        <p:blipFill>
          <a:blip r:embed="rId4"/>
          <a:stretch>
            <a:fillRect/>
          </a:stretch>
        </p:blipFill>
        <p:spPr>
          <a:xfrm>
            <a:off x="170823" y="2321923"/>
            <a:ext cx="4506646" cy="2865140"/>
          </a:xfrm>
          <a:prstGeom prst="rect">
            <a:avLst/>
          </a:prstGeom>
        </p:spPr>
      </p:pic>
      <p:pic>
        <p:nvPicPr>
          <p:cNvPr id="3" name="Picture 2"/>
          <p:cNvPicPr>
            <a:picLocks noChangeAspect="1"/>
          </p:cNvPicPr>
          <p:nvPr/>
        </p:nvPicPr>
        <p:blipFill>
          <a:blip r:embed="rId5"/>
          <a:stretch>
            <a:fillRect/>
          </a:stretch>
        </p:blipFill>
        <p:spPr>
          <a:xfrm>
            <a:off x="4339005" y="2363473"/>
            <a:ext cx="4804996" cy="2819645"/>
          </a:xfrm>
          <a:prstGeom prst="rect">
            <a:avLst/>
          </a:prstGeom>
        </p:spPr>
      </p:pic>
      <p:sp>
        <p:nvSpPr>
          <p:cNvPr id="9" name="Rectangle 3"/>
          <p:cNvSpPr>
            <a:spLocks noChangeArrowheads="1"/>
          </p:cNvSpPr>
          <p:nvPr/>
        </p:nvSpPr>
        <p:spPr bwMode="black">
          <a:xfrm>
            <a:off x="5585150" y="1935463"/>
            <a:ext cx="2561682" cy="249299"/>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u="sng" dirty="0">
                <a:solidFill>
                  <a:srgbClr val="225A7A"/>
                </a:solidFill>
                <a:cs typeface="Arial" pitchFamily="34" charset="0"/>
              </a:rPr>
              <a:t>Status of ISO Filings</a:t>
            </a:r>
          </a:p>
        </p:txBody>
      </p:sp>
      <p:sp>
        <p:nvSpPr>
          <p:cNvPr id="12" name="Rectangle 3"/>
          <p:cNvSpPr>
            <a:spLocks noChangeArrowheads="1"/>
          </p:cNvSpPr>
          <p:nvPr/>
        </p:nvSpPr>
        <p:spPr bwMode="black">
          <a:xfrm>
            <a:off x="561460" y="1686164"/>
            <a:ext cx="2561682" cy="498598"/>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dirty="0">
                <a:solidFill>
                  <a:srgbClr val="225A7A"/>
                </a:solidFill>
                <a:cs typeface="Arial" pitchFamily="34" charset="0"/>
              </a:rPr>
              <a:t>Status Ride Sharing </a:t>
            </a:r>
            <a:r>
              <a:rPr lang="en-US" b="1" u="sng" dirty="0">
                <a:solidFill>
                  <a:srgbClr val="225A7A"/>
                </a:solidFill>
                <a:cs typeface="Arial" pitchFamily="34" charset="0"/>
              </a:rPr>
              <a:t>Legislation/Regulation</a:t>
            </a:r>
          </a:p>
        </p:txBody>
      </p:sp>
    </p:spTree>
    <p:custDataLst>
      <p:tags r:id="rId1"/>
    </p:custDataLst>
    <p:extLst>
      <p:ext uri="{BB962C8B-B14F-4D97-AF65-F5344CB8AC3E}">
        <p14:creationId xmlns:p14="http://schemas.microsoft.com/office/powerpoint/2010/main" val="3487785998"/>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129</a:t>
            </a:fld>
            <a:endParaRPr lang="en-US">
              <a:solidFill>
                <a:srgbClr val="000000"/>
              </a:solidFill>
            </a:endParaRPr>
          </a:p>
        </p:txBody>
      </p:sp>
      <p:sp>
        <p:nvSpPr>
          <p:cNvPr id="5124" name="Rectangle 3"/>
          <p:cNvSpPr>
            <a:spLocks noGrp="1" noChangeArrowheads="1"/>
          </p:cNvSpPr>
          <p:nvPr>
            <p:ph type="title"/>
          </p:nvPr>
        </p:nvSpPr>
        <p:spPr>
          <a:xfrm>
            <a:off x="127897" y="92144"/>
            <a:ext cx="7661363" cy="860425"/>
          </a:xfrm>
        </p:spPr>
        <p:txBody>
          <a:bodyPr/>
          <a:lstStyle/>
          <a:p>
            <a:r>
              <a:rPr lang="en-US" sz="2600" dirty="0"/>
              <a:t>Percent of Americans Who Have Engaged in the  “Gig/Sharing Economy” by Transaction</a:t>
            </a:r>
          </a:p>
        </p:txBody>
      </p:sp>
      <p:sp>
        <p:nvSpPr>
          <p:cNvPr id="5126" name="TextBox 9"/>
          <p:cNvSpPr txBox="1">
            <a:spLocks noChangeArrowheads="1"/>
          </p:cNvSpPr>
          <p:nvPr/>
        </p:nvSpPr>
        <p:spPr bwMode="auto">
          <a:xfrm>
            <a:off x="127896" y="6394280"/>
            <a:ext cx="8589383" cy="461665"/>
          </a:xfrm>
          <a:prstGeom prst="rect">
            <a:avLst/>
          </a:prstGeom>
          <a:noFill/>
          <a:ln w="9525">
            <a:noFill/>
            <a:miter lim="800000"/>
            <a:headEnd/>
            <a:tailEnd/>
          </a:ln>
        </p:spPr>
        <p:txBody>
          <a:bodyPr wrap="square">
            <a:spAutoFit/>
          </a:bodyPr>
          <a:lstStyle/>
          <a:p>
            <a:r>
              <a:rPr lang="en-US" sz="1200" dirty="0">
                <a:solidFill>
                  <a:srgbClr val="000000"/>
                </a:solidFill>
                <a:latin typeface="Arial" charset="0"/>
                <a:cs typeface="Arial" charset="0"/>
              </a:rPr>
              <a:t>Sources: The SelfEmployed.com accessed at </a:t>
            </a:r>
            <a:r>
              <a:rPr lang="en-US" sz="1200" dirty="0">
                <a:solidFill>
                  <a:srgbClr val="000000"/>
                </a:solidFill>
                <a:hlinkClick r:id="rId3"/>
              </a:rPr>
              <a:t>https://www.theselfemployed.com/gig-economy/infographic-inside-the-new-economy/</a:t>
            </a:r>
            <a:r>
              <a:rPr lang="en-US" sz="1200" dirty="0">
                <a:solidFill>
                  <a:srgbClr val="000000"/>
                </a:solidFill>
              </a:rPr>
              <a:t> based on a poll by Time magazine, </a:t>
            </a:r>
            <a:r>
              <a:rPr lang="en-US" sz="1200" dirty="0" err="1">
                <a:solidFill>
                  <a:srgbClr val="000000"/>
                </a:solidFill>
              </a:rPr>
              <a:t>Bursten-Marsteller</a:t>
            </a:r>
            <a:r>
              <a:rPr lang="en-US" sz="1200" dirty="0">
                <a:solidFill>
                  <a:srgbClr val="000000"/>
                </a:solidFill>
              </a:rPr>
              <a:t> and The Aspen Institute;</a:t>
            </a:r>
            <a:r>
              <a:rPr lang="en-US" sz="1200" dirty="0">
                <a:solidFill>
                  <a:srgbClr val="000000"/>
                </a:solidFill>
                <a:latin typeface="Arial" charset="0"/>
                <a:cs typeface="Arial" charset="0"/>
              </a:rPr>
              <a:t> Insurance Information Institute.</a:t>
            </a:r>
          </a:p>
        </p:txBody>
      </p:sp>
      <p:pic>
        <p:nvPicPr>
          <p:cNvPr id="3" name="Picture 2"/>
          <p:cNvPicPr>
            <a:picLocks noChangeAspect="1"/>
          </p:cNvPicPr>
          <p:nvPr/>
        </p:nvPicPr>
        <p:blipFill>
          <a:blip r:embed="rId4"/>
          <a:stretch>
            <a:fillRect/>
          </a:stretch>
        </p:blipFill>
        <p:spPr>
          <a:xfrm>
            <a:off x="127897" y="1071688"/>
            <a:ext cx="3895725" cy="4752975"/>
          </a:xfrm>
          <a:prstGeom prst="rect">
            <a:avLst/>
          </a:prstGeom>
        </p:spPr>
      </p:pic>
      <p:pic>
        <p:nvPicPr>
          <p:cNvPr id="4" name="Picture 3"/>
          <p:cNvPicPr>
            <a:picLocks noChangeAspect="1"/>
          </p:cNvPicPr>
          <p:nvPr/>
        </p:nvPicPr>
        <p:blipFill>
          <a:blip r:embed="rId5"/>
          <a:stretch>
            <a:fillRect/>
          </a:stretch>
        </p:blipFill>
        <p:spPr>
          <a:xfrm>
            <a:off x="4956629" y="1548384"/>
            <a:ext cx="3614738" cy="3349688"/>
          </a:xfrm>
          <a:prstGeom prst="rect">
            <a:avLst/>
          </a:prstGeom>
        </p:spPr>
      </p:pic>
      <p:sp>
        <p:nvSpPr>
          <p:cNvPr id="11" name="Rectangle 6"/>
          <p:cNvSpPr>
            <a:spLocks noChangeArrowheads="1"/>
          </p:cNvSpPr>
          <p:nvPr/>
        </p:nvSpPr>
        <p:spPr bwMode="blackWhite">
          <a:xfrm>
            <a:off x="68230" y="5824663"/>
            <a:ext cx="4463130" cy="56961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About 22% of Americans have offered services in the sharing economy</a:t>
            </a:r>
          </a:p>
        </p:txBody>
      </p:sp>
      <p:sp>
        <p:nvSpPr>
          <p:cNvPr id="12" name="AutoShape 6"/>
          <p:cNvSpPr>
            <a:spLocks noChangeArrowheads="1"/>
          </p:cNvSpPr>
          <p:nvPr/>
        </p:nvSpPr>
        <p:spPr bwMode="blackWhite">
          <a:xfrm>
            <a:off x="4853009" y="5433539"/>
            <a:ext cx="4195741" cy="877071"/>
          </a:xfrm>
          <a:prstGeom prst="wedgeRectCallout">
            <a:avLst>
              <a:gd name="adj1" fmla="val -23115"/>
              <a:gd name="adj2" fmla="val -1148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Service platforms have the most direct link to WC; 11% of Americans have offered their services</a:t>
            </a:r>
            <a:endParaRPr lang="en-US" b="1" dirty="0">
              <a:solidFill>
                <a:srgbClr val="FFFFFF"/>
              </a:solidFill>
              <a:latin typeface="Arial" charset="0"/>
              <a:cs typeface="Arial" charset="0"/>
            </a:endParaRPr>
          </a:p>
        </p:txBody>
      </p:sp>
      <p:sp>
        <p:nvSpPr>
          <p:cNvPr id="5" name="Rectangle 4"/>
          <p:cNvSpPr/>
          <p:nvPr/>
        </p:nvSpPr>
        <p:spPr>
          <a:xfrm>
            <a:off x="4956629" y="3243548"/>
            <a:ext cx="1728651" cy="1596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utoShape 6"/>
          <p:cNvSpPr>
            <a:spLocks noChangeArrowheads="1"/>
          </p:cNvSpPr>
          <p:nvPr/>
        </p:nvSpPr>
        <p:spPr bwMode="blackWhite">
          <a:xfrm>
            <a:off x="4821880" y="1056559"/>
            <a:ext cx="2859079" cy="557382"/>
          </a:xfrm>
          <a:prstGeom prst="wedgeRectCallout">
            <a:avLst>
              <a:gd name="adj1" fmla="val 4687"/>
              <a:gd name="adj2" fmla="val 1185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Drivers have significant WC exposures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7413288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70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1" name="Rectangle 110"/>
          <p:cNvSpPr>
            <a:spLocks noGrp="1" noChangeArrowheads="1"/>
          </p:cNvSpPr>
          <p:nvPr>
            <p:ph type="sldNum" sz="quarter" idx="12"/>
          </p:nvPr>
        </p:nvSpPr>
        <p:spPr>
          <a:noFill/>
        </p:spPr>
        <p:txBody>
          <a:bodyPr/>
          <a:lstStyle/>
          <a:p>
            <a:fld id="{D43AB7AF-3AFC-4531-ABC2-5B0A2AD9774C}" type="slidenum">
              <a:rPr lang="en-US" smtClean="0"/>
              <a:pPr/>
              <a:t>13</a:t>
            </a:fld>
            <a:endParaRPr lang="en-US"/>
          </a:p>
        </p:txBody>
      </p:sp>
      <p:graphicFrame>
        <p:nvGraphicFramePr>
          <p:cNvPr id="32770" name="Object 3"/>
          <p:cNvGraphicFramePr>
            <a:graphicFrameLocks noGrp="1" noChangeAspect="1"/>
          </p:cNvGraphicFramePr>
          <p:nvPr>
            <p:ph idx="4294967295"/>
            <p:extLst/>
          </p:nvPr>
        </p:nvGraphicFramePr>
        <p:xfrm>
          <a:off x="73025" y="1398588"/>
          <a:ext cx="9051925" cy="4706937"/>
        </p:xfrm>
        <a:graphic>
          <a:graphicData uri="http://schemas.openxmlformats.org/presentationml/2006/ole">
            <mc:AlternateContent xmlns:mc="http://schemas.openxmlformats.org/markup-compatibility/2006">
              <mc:Choice xmlns:v="urn:schemas-microsoft-com:vml" Requires="v">
                <p:oleObj spid="_x0000_s28701713" name="Chart" r:id="rId4" imgW="8810697" imgH="4581560" progId="MSGraph.Chart.8">
                  <p:embed followColorScheme="full"/>
                </p:oleObj>
              </mc:Choice>
              <mc:Fallback>
                <p:oleObj name="Chart" r:id="rId4" imgW="8810697" imgH="4581560" progId="MSGraph.Chart.8">
                  <p:embed followColorScheme="full"/>
                  <p:pic>
                    <p:nvPicPr>
                      <p:cNvPr id="32770" name="Object 3"/>
                      <p:cNvPicPr>
                        <a:picLocks noChangeAspect="1" noChangeArrowheads="1"/>
                      </p:cNvPicPr>
                      <p:nvPr/>
                    </p:nvPicPr>
                    <p:blipFill>
                      <a:blip r:embed="rId5"/>
                      <a:srcRect/>
                      <a:stretch>
                        <a:fillRect/>
                      </a:stretch>
                    </p:blipFill>
                    <p:spPr bwMode="auto">
                      <a:xfrm>
                        <a:off x="73025" y="1398588"/>
                        <a:ext cx="9051925"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2" name="Rectangle 7"/>
          <p:cNvSpPr>
            <a:spLocks noChangeArrowheads="1"/>
          </p:cNvSpPr>
          <p:nvPr/>
        </p:nvSpPr>
        <p:spPr bwMode="auto">
          <a:xfrm>
            <a:off x="0" y="6362140"/>
            <a:ext cx="8750300" cy="261610"/>
          </a:xfrm>
          <a:prstGeom prst="rect">
            <a:avLst/>
          </a:prstGeom>
          <a:noFill/>
          <a:ln w="9525">
            <a:noFill/>
            <a:miter lim="800000"/>
            <a:headEnd/>
            <a:tailEnd/>
          </a:ln>
        </p:spPr>
        <p:txBody>
          <a:bodyPr>
            <a:spAutoFit/>
          </a:bodyPr>
          <a:lstStyle/>
          <a:p>
            <a:r>
              <a:rPr lang="en-US" sz="1100" dirty="0"/>
              <a:t>Sources: NAIC; Insurance Information Institute </a:t>
            </a:r>
          </a:p>
        </p:txBody>
      </p:sp>
      <p:sp>
        <p:nvSpPr>
          <p:cNvPr id="32775"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2776"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RNW Workers Compensation, </a:t>
            </a:r>
          </a:p>
          <a:p>
            <a:pPr eaLnBrk="0" hangingPunct="0"/>
            <a:r>
              <a:rPr lang="en-US" sz="2800" b="1" dirty="0">
                <a:solidFill>
                  <a:schemeClr val="accent1"/>
                </a:solidFill>
              </a:rPr>
              <a:t>2005-2014 Average: Lowest 25 States</a:t>
            </a:r>
          </a:p>
        </p:txBody>
      </p:sp>
    </p:spTree>
    <p:extLst>
      <p:ext uri="{BB962C8B-B14F-4D97-AF65-F5344CB8AC3E}">
        <p14:creationId xmlns:p14="http://schemas.microsoft.com/office/powerpoint/2010/main" val="945396087"/>
      </p:ext>
    </p:extLst>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130</a:t>
            </a:fld>
            <a:endParaRPr lang="en-US">
              <a:solidFill>
                <a:srgbClr val="000000"/>
              </a:solidFill>
            </a:endParaRPr>
          </a:p>
        </p:txBody>
      </p:sp>
      <p:sp>
        <p:nvSpPr>
          <p:cNvPr id="5124" name="Rectangle 3"/>
          <p:cNvSpPr>
            <a:spLocks noGrp="1" noChangeArrowheads="1"/>
          </p:cNvSpPr>
          <p:nvPr>
            <p:ph type="title"/>
          </p:nvPr>
        </p:nvSpPr>
        <p:spPr>
          <a:xfrm>
            <a:off x="0" y="90727"/>
            <a:ext cx="8010263" cy="860425"/>
          </a:xfrm>
        </p:spPr>
        <p:txBody>
          <a:bodyPr/>
          <a:lstStyle/>
          <a:p>
            <a:r>
              <a:rPr lang="en-US" sz="2200" dirty="0"/>
              <a:t>Americans Who Offer Services in the Sharing/Gig  Economy Are Statistically More Prone to Workplace Injury</a:t>
            </a:r>
          </a:p>
        </p:txBody>
      </p:sp>
      <p:sp>
        <p:nvSpPr>
          <p:cNvPr id="5126" name="TextBox 9"/>
          <p:cNvSpPr txBox="1">
            <a:spLocks noChangeArrowheads="1"/>
          </p:cNvSpPr>
          <p:nvPr/>
        </p:nvSpPr>
        <p:spPr bwMode="auto">
          <a:xfrm>
            <a:off x="127896" y="6384120"/>
            <a:ext cx="8589383" cy="461665"/>
          </a:xfrm>
          <a:prstGeom prst="rect">
            <a:avLst/>
          </a:prstGeom>
          <a:noFill/>
          <a:ln w="9525">
            <a:noFill/>
            <a:miter lim="800000"/>
            <a:headEnd/>
            <a:tailEnd/>
          </a:ln>
        </p:spPr>
        <p:txBody>
          <a:bodyPr wrap="square">
            <a:spAutoFit/>
          </a:bodyPr>
          <a:lstStyle/>
          <a:p>
            <a:r>
              <a:rPr lang="en-US" sz="1200" dirty="0">
                <a:solidFill>
                  <a:srgbClr val="000000"/>
                </a:solidFill>
                <a:latin typeface="Arial" charset="0"/>
                <a:cs typeface="Arial" charset="0"/>
              </a:rPr>
              <a:t>Sources: The SelfEmployed.com accessed at </a:t>
            </a:r>
            <a:r>
              <a:rPr lang="en-US" sz="1200" dirty="0">
                <a:solidFill>
                  <a:srgbClr val="000000"/>
                </a:solidFill>
                <a:hlinkClick r:id="rId3"/>
              </a:rPr>
              <a:t>https://www.theselfemployed.com/gig-economy/infographic-inside-the-new-economy/</a:t>
            </a:r>
            <a:r>
              <a:rPr lang="en-US" sz="1200" dirty="0">
                <a:solidFill>
                  <a:srgbClr val="000000"/>
                </a:solidFill>
              </a:rPr>
              <a:t> based on a poll by Time magazine, </a:t>
            </a:r>
            <a:r>
              <a:rPr lang="en-US" sz="1200" dirty="0" err="1">
                <a:solidFill>
                  <a:srgbClr val="000000"/>
                </a:solidFill>
              </a:rPr>
              <a:t>Bursten-Marsteller</a:t>
            </a:r>
            <a:r>
              <a:rPr lang="en-US" sz="1200" dirty="0">
                <a:solidFill>
                  <a:srgbClr val="000000"/>
                </a:solidFill>
              </a:rPr>
              <a:t> and The Aspen Institute;</a:t>
            </a:r>
            <a:r>
              <a:rPr lang="en-US" sz="1200" dirty="0">
                <a:solidFill>
                  <a:srgbClr val="000000"/>
                </a:solidFill>
                <a:latin typeface="Arial" charset="0"/>
                <a:cs typeface="Arial" charset="0"/>
              </a:rPr>
              <a:t> Insurance Information Institute.</a:t>
            </a:r>
          </a:p>
        </p:txBody>
      </p:sp>
      <p:sp>
        <p:nvSpPr>
          <p:cNvPr id="11" name="Rectangle 6"/>
          <p:cNvSpPr>
            <a:spLocks noChangeArrowheads="1"/>
          </p:cNvSpPr>
          <p:nvPr/>
        </p:nvSpPr>
        <p:spPr bwMode="blackWhite">
          <a:xfrm>
            <a:off x="921670" y="5814503"/>
            <a:ext cx="7088593" cy="56961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Young, Urban Minority Males Are the Most Likely to Offer their Services in the Sharing Economy</a:t>
            </a:r>
          </a:p>
        </p:txBody>
      </p:sp>
      <p:sp>
        <p:nvSpPr>
          <p:cNvPr id="5" name="Rectangle 4"/>
          <p:cNvSpPr/>
          <p:nvPr/>
        </p:nvSpPr>
        <p:spPr>
          <a:xfrm>
            <a:off x="4956629" y="3243548"/>
            <a:ext cx="1728651" cy="1596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921670" y="1062689"/>
            <a:ext cx="7052309" cy="4650436"/>
          </a:xfrm>
          <a:prstGeom prst="rect">
            <a:avLst/>
          </a:prstGeom>
        </p:spPr>
      </p:pic>
    </p:spTree>
    <p:extLst>
      <p:ext uri="{BB962C8B-B14F-4D97-AF65-F5344CB8AC3E}">
        <p14:creationId xmlns:p14="http://schemas.microsoft.com/office/powerpoint/2010/main" val="3026332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12/01/09 - 9pm</a:t>
            </a:r>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131</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39794"/>
            <a:ext cx="9144000" cy="5888736"/>
          </a:xfrm>
          <a:prstGeom prst="rect">
            <a:avLst/>
          </a:prstGeom>
        </p:spPr>
      </p:pic>
      <p:sp>
        <p:nvSpPr>
          <p:cNvPr id="5" name="Rectangle 2"/>
          <p:cNvSpPr txBox="1">
            <a:spLocks noChangeArrowheads="1"/>
          </p:cNvSpPr>
          <p:nvPr/>
        </p:nvSpPr>
        <p:spPr bwMode="black">
          <a:xfrm>
            <a:off x="168166" y="84776"/>
            <a:ext cx="795081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t>The Sharing Economy Can’t Escape Politics and Regulation</a:t>
            </a:r>
          </a:p>
        </p:txBody>
      </p:sp>
    </p:spTree>
    <p:extLst>
      <p:ext uri="{BB962C8B-B14F-4D97-AF65-F5344CB8AC3E}">
        <p14:creationId xmlns:p14="http://schemas.microsoft.com/office/powerpoint/2010/main" val="395456590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9" y="1131806"/>
            <a:ext cx="7512611" cy="5677036"/>
          </a:xfrm>
          <a:prstGeom prst="rect">
            <a:avLst/>
          </a:prstGeom>
        </p:spPr>
      </p:pic>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132</a:t>
            </a:fld>
            <a:endParaRPr lang="en-US" sz="900"/>
          </a:p>
        </p:txBody>
      </p:sp>
      <p:sp>
        <p:nvSpPr>
          <p:cNvPr id="65541" name="Rectangle 2"/>
          <p:cNvSpPr>
            <a:spLocks noGrp="1" noChangeArrowheads="1"/>
          </p:cNvSpPr>
          <p:nvPr>
            <p:ph type="title" idx="4294967295"/>
          </p:nvPr>
        </p:nvSpPr>
        <p:spPr>
          <a:xfrm>
            <a:off x="607624" y="108095"/>
            <a:ext cx="7950815" cy="860425"/>
          </a:xfrm>
        </p:spPr>
        <p:txBody>
          <a:bodyPr/>
          <a:lstStyle/>
          <a:p>
            <a:r>
              <a:rPr lang="en-US" dirty="0"/>
              <a:t>Political Skepticism About the</a:t>
            </a:r>
            <a:br>
              <a:rPr lang="en-US" dirty="0"/>
            </a:br>
            <a:r>
              <a:rPr lang="en-US" dirty="0"/>
              <a:t>‘Gig’ Economy</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863" y="-46044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5867402" y="1404447"/>
            <a:ext cx="3048000" cy="4801314"/>
          </a:xfrm>
          <a:prstGeom prst="rect">
            <a:avLst/>
          </a:prstGeom>
        </p:spPr>
        <p:txBody>
          <a:bodyPr wrap="square">
            <a:spAutoFit/>
          </a:bodyPr>
          <a:lstStyle/>
          <a:p>
            <a:r>
              <a:rPr lang="en-US" i="1" dirty="0"/>
              <a:t>"Many Americans are making extra money renting out a spare room, designing a website ... even driving their own car. This on demand or so called 'gig' economy is creating exciting opportunities and unleashing innovation, </a:t>
            </a:r>
            <a:r>
              <a:rPr lang="en-US" b="1" i="1" dirty="0">
                <a:solidFill>
                  <a:srgbClr val="FF0000"/>
                </a:solidFill>
              </a:rPr>
              <a:t>but it's also raising hard questions about workplace protections </a:t>
            </a:r>
            <a:r>
              <a:rPr lang="en-US" i="1" dirty="0"/>
              <a:t>and what a good job will look like in the future." </a:t>
            </a:r>
          </a:p>
          <a:p>
            <a:r>
              <a:rPr lang="en-US" dirty="0"/>
              <a:t>	</a:t>
            </a:r>
          </a:p>
          <a:p>
            <a:r>
              <a:rPr lang="en-US" dirty="0"/>
              <a:t>--Hillary Clinton, </a:t>
            </a:r>
          </a:p>
          <a:p>
            <a:r>
              <a:rPr lang="en-US" dirty="0"/>
              <a:t>July 13, 2015</a:t>
            </a:r>
          </a:p>
        </p:txBody>
      </p:sp>
    </p:spTree>
    <p:extLst>
      <p:ext uri="{BB962C8B-B14F-4D97-AF65-F5344CB8AC3E}">
        <p14:creationId xmlns:p14="http://schemas.microsoft.com/office/powerpoint/2010/main" val="694997585"/>
      </p:ext>
    </p:extLst>
  </p:cSld>
  <p:clrMapOvr>
    <a:masterClrMapping/>
  </p:clrMapOvr>
  <p:transition>
    <p:wipe dir="r"/>
  </p:transition>
</p:sld>
</file>

<file path=ppt/slides/slide13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133</a:t>
            </a:fld>
            <a:endParaRPr lang="en-US" sz="900">
              <a:solidFill>
                <a:srgbClr val="FFFFFF"/>
              </a:solidFill>
            </a:endParaRPr>
          </a:p>
        </p:txBody>
      </p:sp>
      <p:pic>
        <p:nvPicPr>
          <p:cNvPr id="307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a:solidFill>
                  <a:srgbClr val="FFFFFF"/>
                </a:solidFill>
                <a:latin typeface="Arial" pitchFamily="34" charset="0"/>
                <a:cs typeface="Arial" pitchFamily="34" charset="0"/>
              </a:rPr>
              <a:t>AUTO TECHNOLOGY &amp; </a:t>
            </a:r>
          </a:p>
          <a:p>
            <a:pPr algn="ctr">
              <a:lnSpc>
                <a:spcPct val="85000"/>
              </a:lnSpc>
              <a:spcBef>
                <a:spcPct val="25000"/>
              </a:spcBef>
              <a:defRPr/>
            </a:pPr>
            <a:r>
              <a:rPr lang="en-US" sz="3200" b="1" dirty="0">
                <a:solidFill>
                  <a:srgbClr val="FFFFFF"/>
                </a:solidFill>
                <a:latin typeface="Arial" pitchFamily="34" charset="0"/>
                <a:cs typeface="Arial" pitchFamily="34" charset="0"/>
              </a:rPr>
              <a:t>THE FUTURE OF AUTO INSURANCE</a:t>
            </a:r>
          </a:p>
        </p:txBody>
      </p:sp>
      <p:sp>
        <p:nvSpPr>
          <p:cNvPr id="7" name="Rectangle 6"/>
          <p:cNvSpPr>
            <a:spLocks noChangeArrowheads="1"/>
          </p:cNvSpPr>
          <p:nvPr/>
        </p:nvSpPr>
        <p:spPr bwMode="auto">
          <a:xfrm>
            <a:off x="157431" y="4224191"/>
            <a:ext cx="8667481" cy="2086725"/>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latin typeface="Arial "/>
              </a:rPr>
              <a:t>Technology Promises Safer Cars and Highways,</a:t>
            </a:r>
            <a:r>
              <a:rPr lang="en-US" sz="3600" b="1" i="1" dirty="0">
                <a:solidFill>
                  <a:srgbClr val="225A7A"/>
                </a:solidFill>
                <a:latin typeface="Arial "/>
              </a:rPr>
              <a:t> BUT </a:t>
            </a:r>
            <a:r>
              <a:rPr lang="en-US" sz="3600" b="1" dirty="0">
                <a:solidFill>
                  <a:srgbClr val="225A7A"/>
                </a:solidFill>
                <a:latin typeface="Arial "/>
              </a:rPr>
              <a:t>Some Analysts, Media  and Many in Silicon Valley Are Predicting Doom for Auto Insurers</a:t>
            </a:r>
            <a:endParaRPr lang="en-US" sz="3200" b="1" i="1" dirty="0">
              <a:solidFill>
                <a:srgbClr val="C00000"/>
              </a:solidFill>
              <a:latin typeface="Arial "/>
            </a:endParaRPr>
          </a:p>
        </p:txBody>
      </p:sp>
    </p:spTree>
    <p:extLst>
      <p:ext uri="{BB962C8B-B14F-4D97-AF65-F5344CB8AC3E}">
        <p14:creationId xmlns:p14="http://schemas.microsoft.com/office/powerpoint/2010/main" val="336554162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a:t>12/01/09 - 9pm</a:t>
            </a:r>
          </a:p>
        </p:txBody>
      </p:sp>
      <p:sp>
        <p:nvSpPr>
          <p:cNvPr id="82947" name="Rectangle 106"/>
          <p:cNvSpPr>
            <a:spLocks noGrp="1" noChangeArrowheads="1"/>
          </p:cNvSpPr>
          <p:nvPr>
            <p:ph type="ftr" sz="quarter" idx="11"/>
          </p:nvPr>
        </p:nvSpPr>
        <p:spPr/>
        <p:txBody>
          <a:bodyPr/>
          <a:lstStyle/>
          <a:p>
            <a:pPr>
              <a:defRPr/>
            </a:pPr>
            <a:r>
              <a:rPr lang="en-US" dirty="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134</a:t>
            </a:fld>
            <a:endParaRPr lang="en-US" dirty="0"/>
          </a:p>
        </p:txBody>
      </p:sp>
      <p:sp>
        <p:nvSpPr>
          <p:cNvPr id="82949" name="Rectangle 2"/>
          <p:cNvSpPr>
            <a:spLocks noGrp="1" noChangeArrowheads="1"/>
          </p:cNvSpPr>
          <p:nvPr>
            <p:ph type="title"/>
          </p:nvPr>
        </p:nvSpPr>
        <p:spPr>
          <a:xfrm>
            <a:off x="85724" y="81727"/>
            <a:ext cx="8156575" cy="860425"/>
          </a:xfrm>
        </p:spPr>
        <p:txBody>
          <a:bodyPr/>
          <a:lstStyle/>
          <a:p>
            <a:r>
              <a:rPr lang="en-US" sz="2700" dirty="0"/>
              <a:t>Media is Obsessed with Driverless Vehicles: Often Predicting the Demise of Auto Insurance</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0513" y="1219102"/>
            <a:ext cx="4560095" cy="5104773"/>
          </a:xfrm>
          <a:prstGeom prst="rect">
            <a:avLst/>
          </a:prstGeom>
        </p:spPr>
      </p:pic>
      <p:sp>
        <p:nvSpPr>
          <p:cNvPr id="7" name="AutoShape 14"/>
          <p:cNvSpPr>
            <a:spLocks noChangeArrowheads="1"/>
          </p:cNvSpPr>
          <p:nvPr/>
        </p:nvSpPr>
        <p:spPr bwMode="blackWhite">
          <a:xfrm>
            <a:off x="5469067" y="1219102"/>
            <a:ext cx="3132008" cy="1278593"/>
          </a:xfrm>
          <a:prstGeom prst="wedgeRectCallout">
            <a:avLst>
              <a:gd name="adj1" fmla="val -86566"/>
              <a:gd name="adj2" fmla="val 4507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
              </a:rPr>
              <a:t>By 2035, it is estimated that 25% of new vehicle sales could be fully autonomous models</a:t>
            </a:r>
          </a:p>
        </p:txBody>
      </p:sp>
      <p:sp>
        <p:nvSpPr>
          <p:cNvPr id="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latin typeface="Arial" panose="020B0604020202020204" pitchFamily="34" charset="0"/>
                <a:cs typeface="Arial" panose="020B0604020202020204" pitchFamily="34" charset="0"/>
              </a:rPr>
              <a:t>Source: Boston Consulting Group; Insurance Information Institute.</a:t>
            </a:r>
          </a:p>
        </p:txBody>
      </p:sp>
      <p:sp>
        <p:nvSpPr>
          <p:cNvPr id="9" name="Rectangle 3"/>
          <p:cNvSpPr txBox="1">
            <a:spLocks noChangeArrowheads="1"/>
          </p:cNvSpPr>
          <p:nvPr/>
        </p:nvSpPr>
        <p:spPr bwMode="auto">
          <a:xfrm>
            <a:off x="5190957" y="2546894"/>
            <a:ext cx="3807049" cy="3968206"/>
          </a:xfrm>
          <a:prstGeom prst="rect">
            <a:avLst/>
          </a:prstGeom>
          <a:noFill/>
          <a:ln w="57150" algn="ctr">
            <a:solidFill>
              <a:srgbClr val="C00000"/>
            </a:solid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gn="ctr">
              <a:lnSpc>
                <a:spcPts val="2400"/>
              </a:lnSpc>
              <a:spcBef>
                <a:spcPct val="50000"/>
              </a:spcBef>
              <a:buNone/>
            </a:pPr>
            <a:r>
              <a:rPr lang="en-US" sz="2100" b="1" u="sng" kern="0" dirty="0"/>
              <a:t>Questions</a:t>
            </a:r>
          </a:p>
          <a:p>
            <a:pPr>
              <a:lnSpc>
                <a:spcPts val="2400"/>
              </a:lnSpc>
              <a:spcBef>
                <a:spcPct val="50000"/>
              </a:spcBef>
            </a:pPr>
            <a:r>
              <a:rPr lang="en-US" sz="2100" b="1" kern="0" dirty="0"/>
              <a:t>Are auto insurers monitoring these trends?</a:t>
            </a:r>
          </a:p>
          <a:p>
            <a:pPr>
              <a:lnSpc>
                <a:spcPts val="2400"/>
              </a:lnSpc>
              <a:spcBef>
                <a:spcPct val="50000"/>
              </a:spcBef>
            </a:pPr>
            <a:r>
              <a:rPr lang="en-US" sz="2100" b="1" kern="0" dirty="0"/>
              <a:t>How are they reacting?</a:t>
            </a:r>
          </a:p>
          <a:p>
            <a:pPr>
              <a:lnSpc>
                <a:spcPts val="2400"/>
              </a:lnSpc>
              <a:spcBef>
                <a:spcPct val="50000"/>
              </a:spcBef>
            </a:pPr>
            <a:r>
              <a:rPr lang="en-US" sz="2100" b="1" kern="0" dirty="0"/>
              <a:t>Will               or Amazon or </a:t>
            </a:r>
            <a:r>
              <a:rPr lang="en-US" sz="2100" b="1" kern="0" dirty="0" err="1"/>
              <a:t>FinTech</a:t>
            </a:r>
            <a:r>
              <a:rPr lang="en-US" sz="2100" b="1" kern="0" dirty="0"/>
              <a:t> take over the industry? (cars/sales)</a:t>
            </a:r>
          </a:p>
          <a:p>
            <a:pPr>
              <a:lnSpc>
                <a:spcPts val="2400"/>
              </a:lnSpc>
              <a:spcBef>
                <a:spcPct val="50000"/>
              </a:spcBef>
            </a:pPr>
            <a:r>
              <a:rPr lang="en-US" sz="2100" b="1" kern="0" dirty="0"/>
              <a:t>Will the number of auto insurers shrink?</a:t>
            </a:r>
          </a:p>
          <a:p>
            <a:pPr>
              <a:lnSpc>
                <a:spcPts val="2400"/>
              </a:lnSpc>
              <a:spcBef>
                <a:spcPct val="50000"/>
              </a:spcBef>
            </a:pPr>
            <a:r>
              <a:rPr lang="en-US" sz="2100" b="1" kern="0" dirty="0"/>
              <a:t>How will liability shift?</a:t>
            </a:r>
          </a:p>
        </p:txBody>
      </p:sp>
      <p:pic>
        <p:nvPicPr>
          <p:cNvPr id="10" name="Picture 9"/>
          <p:cNvPicPr>
            <a:picLocks noChangeAspect="1"/>
          </p:cNvPicPr>
          <p:nvPr/>
        </p:nvPicPr>
        <p:blipFill>
          <a:blip r:embed="rId4"/>
          <a:stretch>
            <a:fillRect/>
          </a:stretch>
        </p:blipFill>
        <p:spPr>
          <a:xfrm>
            <a:off x="144927" y="3136123"/>
            <a:ext cx="5101295" cy="2776162"/>
          </a:xfrm>
          <a:prstGeom prst="rect">
            <a:avLst/>
          </a:prstGeom>
          <a:ln>
            <a:solidFill>
              <a:schemeClr val="tx1"/>
            </a:solidFill>
          </a:ln>
          <a:scene3d>
            <a:camera prst="perspectiveContrastingRightFacing"/>
            <a:lightRig rig="threePt" dir="t"/>
          </a:scene3d>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31218" y="4342484"/>
            <a:ext cx="963264" cy="340186"/>
          </a:xfrm>
          <a:prstGeom prst="rect">
            <a:avLst/>
          </a:prstGeom>
          <a:noFill/>
        </p:spPr>
      </p:pic>
    </p:spTree>
    <p:extLst>
      <p:ext uri="{BB962C8B-B14F-4D97-AF65-F5344CB8AC3E}">
        <p14:creationId xmlns:p14="http://schemas.microsoft.com/office/powerpoint/2010/main" val="7916876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a:t>12/01/09 - 9pm</a:t>
            </a:r>
          </a:p>
        </p:txBody>
      </p:sp>
      <p:sp>
        <p:nvSpPr>
          <p:cNvPr id="14340"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135</a:t>
            </a:fld>
            <a:endParaRPr lang="en-US"/>
          </a:p>
        </p:txBody>
      </p:sp>
      <p:sp>
        <p:nvSpPr>
          <p:cNvPr id="14342" name="Rectangle 2"/>
          <p:cNvSpPr>
            <a:spLocks noGrp="1" noChangeArrowheads="1"/>
          </p:cNvSpPr>
          <p:nvPr>
            <p:ph type="title"/>
          </p:nvPr>
        </p:nvSpPr>
        <p:spPr/>
        <p:txBody>
          <a:bodyPr/>
          <a:lstStyle/>
          <a:p>
            <a:r>
              <a:rPr lang="en-US" dirty="0"/>
              <a:t>I.I.I. Poll: Telematics</a:t>
            </a:r>
          </a:p>
        </p:txBody>
      </p:sp>
      <p:sp>
        <p:nvSpPr>
          <p:cNvPr id="14343" name="Rectangle 3"/>
          <p:cNvSpPr>
            <a:spLocks noChangeArrowheads="1"/>
          </p:cNvSpPr>
          <p:nvPr/>
        </p:nvSpPr>
        <p:spPr bwMode="black">
          <a:xfrm>
            <a:off x="347663" y="1266825"/>
            <a:ext cx="8534400" cy="1165447"/>
          </a:xfrm>
          <a:prstGeom prst="rect">
            <a:avLst/>
          </a:prstGeom>
          <a:noFill/>
          <a:ln w="9525" algn="ctr">
            <a:noFill/>
            <a:miter lim="800000"/>
            <a:headEnd/>
            <a:tailEnd/>
          </a:ln>
        </p:spPr>
        <p:txBody>
          <a:bodyPr lIns="0" tIns="0" rIns="0" bIns="0">
            <a:spAutoFit/>
          </a:bodyPr>
          <a:lstStyle/>
          <a:p>
            <a:r>
              <a:rPr lang="en-US" sz="1600" b="1" dirty="0">
                <a:solidFill>
                  <a:srgbClr val="225A7A"/>
                </a:solidFill>
              </a:rPr>
              <a:t>Q</a:t>
            </a:r>
            <a:r>
              <a:rPr lang="en-US" sz="1600" b="1" dirty="0">
                <a:solidFill>
                  <a:srgbClr val="28688C"/>
                </a:solidFill>
              </a:rPr>
              <a:t>. I’m going to ask you a question about your opinion of insurance companies collecting information about how and when you drive in order to set your auto insurance premium. Please tell me which statement you agree with. Would you…</a:t>
            </a:r>
            <a:r>
              <a:rPr lang="en-US" sz="1600" b="1" baseline="30000" dirty="0">
                <a:solidFill>
                  <a:srgbClr val="225A7A"/>
                </a:solidFill>
              </a:rPr>
              <a:t>1</a:t>
            </a:r>
          </a:p>
          <a:p>
            <a:endParaRPr lang="en-US" sz="1600" b="1" dirty="0">
              <a:solidFill>
                <a:srgbClr val="28688C"/>
              </a:solidFill>
            </a:endParaRPr>
          </a:p>
          <a:p>
            <a:pPr defTabSz="114300" eaLnBrk="0" hangingPunct="0">
              <a:lnSpc>
                <a:spcPct val="90000"/>
              </a:lnSpc>
              <a:spcBef>
                <a:spcPct val="20000"/>
              </a:spcBef>
            </a:pPr>
            <a:endParaRPr lang="en-US" sz="1600" b="1" baseline="30000" dirty="0">
              <a:solidFill>
                <a:srgbClr val="225A7A"/>
              </a:solidFill>
            </a:endParaRPr>
          </a:p>
        </p:txBody>
      </p:sp>
      <p:sp>
        <p:nvSpPr>
          <p:cNvPr id="14344" name="Rectangle 4"/>
          <p:cNvSpPr>
            <a:spLocks noChangeArrowheads="1"/>
          </p:cNvSpPr>
          <p:nvPr/>
        </p:nvSpPr>
        <p:spPr bwMode="auto">
          <a:xfrm>
            <a:off x="0" y="6203205"/>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pPr>
            <a:r>
              <a:rPr lang="en-US" sz="1100" baseline="30000" dirty="0"/>
              <a:t>1</a:t>
            </a:r>
            <a:r>
              <a:rPr lang="en-US" sz="1100" dirty="0"/>
              <a:t>Asked of those who auto insurance.</a:t>
            </a:r>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47663" y="5269947"/>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b="1" dirty="0">
                <a:solidFill>
                  <a:srgbClr val="FFFFFF"/>
                </a:solidFill>
              </a:rPr>
              <a:t>More Than Half of Auto Policyholders Would Allow Their Insurer to Collect Their Driving Information In Order to Set Premiums.</a:t>
            </a:r>
          </a:p>
        </p:txBody>
      </p:sp>
      <p:graphicFrame>
        <p:nvGraphicFramePr>
          <p:cNvPr id="2" name="Object 2"/>
          <p:cNvGraphicFramePr>
            <a:graphicFrameLocks/>
          </p:cNvGraphicFramePr>
          <p:nvPr>
            <p:extLst/>
          </p:nvPr>
        </p:nvGraphicFramePr>
        <p:xfrm>
          <a:off x="2870792" y="2172418"/>
          <a:ext cx="2921000" cy="2563812"/>
        </p:xfrm>
        <a:graphic>
          <a:graphicData uri="http://schemas.openxmlformats.org/drawingml/2006/chart">
            <c:chart xmlns:c="http://schemas.openxmlformats.org/drawingml/2006/chart" xmlns:r="http://schemas.openxmlformats.org/officeDocument/2006/relationships" r:id="rId3"/>
          </a:graphicData>
        </a:graphic>
      </p:graphicFrame>
      <p:sp>
        <p:nvSpPr>
          <p:cNvPr id="14346" name="Text Box 8"/>
          <p:cNvSpPr txBox="1">
            <a:spLocks noChangeArrowheads="1"/>
          </p:cNvSpPr>
          <p:nvPr/>
        </p:nvSpPr>
        <p:spPr bwMode="auto">
          <a:xfrm>
            <a:off x="3849537" y="2010896"/>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t>Don’t know</a:t>
            </a:r>
          </a:p>
        </p:txBody>
      </p:sp>
      <p:sp>
        <p:nvSpPr>
          <p:cNvPr id="14347" name="Text Box 9"/>
          <p:cNvSpPr txBox="1">
            <a:spLocks noChangeArrowheads="1"/>
          </p:cNvSpPr>
          <p:nvPr/>
        </p:nvSpPr>
        <p:spPr bwMode="auto">
          <a:xfrm>
            <a:off x="5666280" y="2995362"/>
            <a:ext cx="1374295" cy="775597"/>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b="1" dirty="0"/>
              <a:t>Allow if premium went down</a:t>
            </a:r>
          </a:p>
          <a:p>
            <a:pPr algn="ctr" eaLnBrk="0" hangingPunct="0">
              <a:lnSpc>
                <a:spcPct val="90000"/>
              </a:lnSpc>
              <a:buSzPct val="90000"/>
              <a:buFont typeface="Wingdings" pitchFamily="2" charset="2"/>
              <a:buNone/>
            </a:pPr>
            <a:endParaRPr lang="en-US" sz="1400" b="1" dirty="0"/>
          </a:p>
        </p:txBody>
      </p:sp>
      <p:sp>
        <p:nvSpPr>
          <p:cNvPr id="13" name="Text Box 9"/>
          <p:cNvSpPr txBox="1">
            <a:spLocks noChangeArrowheads="1"/>
          </p:cNvSpPr>
          <p:nvPr/>
        </p:nvSpPr>
        <p:spPr bwMode="auto">
          <a:xfrm>
            <a:off x="3127492" y="4721846"/>
            <a:ext cx="2631541" cy="775597"/>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b="1" dirty="0"/>
              <a:t>Allow whether or not premium went down</a:t>
            </a:r>
          </a:p>
          <a:p>
            <a:pPr algn="ctr" eaLnBrk="0" hangingPunct="0">
              <a:lnSpc>
                <a:spcPct val="90000"/>
              </a:lnSpc>
              <a:buSzPct val="90000"/>
              <a:buFont typeface="Wingdings" pitchFamily="2" charset="2"/>
              <a:buNone/>
            </a:pPr>
            <a:r>
              <a:rPr lang="en-US" sz="1400" dirty="0"/>
              <a:t> </a:t>
            </a:r>
          </a:p>
          <a:p>
            <a:pPr algn="ctr" eaLnBrk="0" hangingPunct="0">
              <a:lnSpc>
                <a:spcPct val="90000"/>
              </a:lnSpc>
              <a:buSzPct val="90000"/>
              <a:buFont typeface="Wingdings" pitchFamily="2" charset="2"/>
              <a:buNone/>
            </a:pPr>
            <a:endParaRPr lang="en-US" sz="1400" b="1" dirty="0"/>
          </a:p>
        </p:txBody>
      </p:sp>
      <p:sp>
        <p:nvSpPr>
          <p:cNvPr id="14" name="Text Box 10"/>
          <p:cNvSpPr txBox="1">
            <a:spLocks noChangeArrowheads="1"/>
          </p:cNvSpPr>
          <p:nvPr/>
        </p:nvSpPr>
        <p:spPr bwMode="auto">
          <a:xfrm>
            <a:off x="2263658" y="3006753"/>
            <a:ext cx="863834" cy="5816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b="1" dirty="0"/>
              <a:t>Would not allow</a:t>
            </a:r>
          </a:p>
          <a:p>
            <a:pPr algn="ctr" eaLnBrk="0" hangingPunct="0">
              <a:lnSpc>
                <a:spcPct val="90000"/>
              </a:lnSpc>
              <a:buSzPct val="90000"/>
              <a:buFont typeface="Wingdings" pitchFamily="2" charset="2"/>
              <a:buNone/>
            </a:pPr>
            <a:endParaRPr lang="en-US" sz="1400" b="1" dirty="0"/>
          </a:p>
        </p:txBody>
      </p:sp>
    </p:spTree>
    <p:extLst>
      <p:ext uri="{BB962C8B-B14F-4D97-AF65-F5344CB8AC3E}">
        <p14:creationId xmlns:p14="http://schemas.microsoft.com/office/powerpoint/2010/main" val="8760289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136</a:t>
            </a:fld>
            <a:endParaRPr lang="en-US">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a:t>Send in the Drones: Potential Rapid </a:t>
            </a:r>
            <a:br>
              <a:rPr lang="en-US" dirty="0"/>
            </a:br>
            <a:r>
              <a:rPr lang="en-US" dirty="0"/>
              <a:t>Adoption in Industry; Media Loves It</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8574" y="1313645"/>
            <a:ext cx="3310236" cy="2018231"/>
          </a:xfrm>
          <a:prstGeom prst="rect">
            <a:avLst/>
          </a:prstGeom>
        </p:spPr>
      </p:pic>
      <p:sp>
        <p:nvSpPr>
          <p:cNvPr id="9" name="Rectangle 3"/>
          <p:cNvSpPr txBox="1">
            <a:spLocks noChangeArrowheads="1"/>
          </p:cNvSpPr>
          <p:nvPr/>
        </p:nvSpPr>
        <p:spPr bwMode="auto">
          <a:xfrm>
            <a:off x="3863662" y="1091419"/>
            <a:ext cx="5185088"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2100" b="1" kern="0" dirty="0"/>
              <a:t>Drones or Unmanned Aerial Vehicle (UAV) technology is seeing rapid adoption rate in many industries, including insurance</a:t>
            </a:r>
          </a:p>
          <a:p>
            <a:pPr>
              <a:lnSpc>
                <a:spcPts val="2400"/>
              </a:lnSpc>
              <a:spcBef>
                <a:spcPct val="50000"/>
              </a:spcBef>
            </a:pPr>
            <a:r>
              <a:rPr lang="en-US" sz="2100" b="1" kern="0" dirty="0"/>
              <a:t>FAA granting Section 333 exemptions for commercial use and testing of UAS</a:t>
            </a:r>
          </a:p>
          <a:p>
            <a:pPr>
              <a:lnSpc>
                <a:spcPts val="2400"/>
              </a:lnSpc>
              <a:spcBef>
                <a:spcPct val="50000"/>
              </a:spcBef>
            </a:pPr>
            <a:r>
              <a:rPr lang="en-US" sz="2100" b="1" kern="0" dirty="0"/>
              <a:t>At least 5 insurers have received permission to test</a:t>
            </a:r>
          </a:p>
          <a:p>
            <a:pPr>
              <a:lnSpc>
                <a:spcPts val="2400"/>
              </a:lnSpc>
              <a:spcBef>
                <a:spcPct val="50000"/>
              </a:spcBef>
            </a:pPr>
            <a:r>
              <a:rPr lang="en-US" sz="2100" b="1" kern="0" dirty="0"/>
              <a:t>Wide variety of applications: claims, pre-event property inspections…</a:t>
            </a:r>
          </a:p>
          <a:p>
            <a:pPr>
              <a:lnSpc>
                <a:spcPts val="2400"/>
              </a:lnSpc>
              <a:spcBef>
                <a:spcPct val="50000"/>
              </a:spcBef>
            </a:pPr>
            <a:r>
              <a:rPr lang="en-US" sz="2100" b="1" kern="0" dirty="0"/>
              <a:t>Insurers partnering with construction industry to guide R&amp;D and regulation of UAV use via </a:t>
            </a:r>
            <a:r>
              <a:rPr lang="en-US" sz="2100" b="1" i="1" kern="0" dirty="0"/>
              <a:t>Property Drone Consortium</a:t>
            </a:r>
            <a:r>
              <a:rPr lang="en-US" sz="2100" b="1" kern="0" dirty="0"/>
              <a:t>: </a:t>
            </a:r>
            <a:r>
              <a:rPr lang="en-US" sz="2100" b="1" kern="0" dirty="0">
                <a:hlinkClick r:id="rId4"/>
              </a:rPr>
              <a:t>www.propertydrone.org</a:t>
            </a:r>
            <a:r>
              <a:rPr lang="en-US" sz="2100" b="1" kern="0" dirty="0"/>
              <a:t> </a:t>
            </a:r>
          </a:p>
          <a:p>
            <a:pPr>
              <a:lnSpc>
                <a:spcPts val="2400"/>
              </a:lnSpc>
              <a:spcBef>
                <a:spcPct val="50000"/>
              </a:spcBef>
            </a:pPr>
            <a:endParaRPr lang="en-US" sz="2100" b="1" kern="0" dirty="0"/>
          </a:p>
          <a:p>
            <a:pPr>
              <a:lnSpc>
                <a:spcPts val="2400"/>
              </a:lnSpc>
              <a:spcBef>
                <a:spcPct val="50000"/>
              </a:spcBef>
            </a:pPr>
            <a:endParaRPr lang="en-US" sz="2100" b="1" kern="0" dirty="0"/>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897" y="3692953"/>
            <a:ext cx="3542582" cy="2242865"/>
          </a:xfrm>
          <a:prstGeom prst="rect">
            <a:avLst/>
          </a:prstGeom>
          <a:ln>
            <a:solidFill>
              <a:schemeClr val="accent1"/>
            </a:solidFill>
          </a:ln>
        </p:spPr>
      </p:pic>
    </p:spTree>
    <p:extLst>
      <p:ext uri="{BB962C8B-B14F-4D97-AF65-F5344CB8AC3E}">
        <p14:creationId xmlns:p14="http://schemas.microsoft.com/office/powerpoint/2010/main" val="30595475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137</a:t>
            </a:fld>
            <a:endParaRPr lang="en-US" sz="900">
              <a:solidFill>
                <a:srgbClr val="FFFFFF"/>
              </a:solidFill>
            </a:endParaRPr>
          </a:p>
        </p:txBody>
      </p:sp>
      <p:pic>
        <p:nvPicPr>
          <p:cNvPr id="307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407805" y="2334406"/>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a:solidFill>
                  <a:srgbClr val="FFFFFF"/>
                </a:solidFill>
                <a:latin typeface="Arial "/>
              </a:rPr>
              <a:t>THE ‘INTERNET OF THINGS’</a:t>
            </a:r>
          </a:p>
        </p:txBody>
      </p:sp>
      <p:sp>
        <p:nvSpPr>
          <p:cNvPr id="6" name="TextBox 5"/>
          <p:cNvSpPr txBox="1">
            <a:spLocks noChangeArrowheads="1"/>
          </p:cNvSpPr>
          <p:nvPr/>
        </p:nvSpPr>
        <p:spPr bwMode="auto">
          <a:xfrm>
            <a:off x="356016" y="3721983"/>
            <a:ext cx="8353422" cy="1077218"/>
          </a:xfrm>
          <a:prstGeom prst="rect">
            <a:avLst/>
          </a:prstGeom>
          <a:noFill/>
          <a:ln w="9525">
            <a:noFill/>
            <a:miter lim="800000"/>
            <a:headEnd/>
            <a:tailEnd/>
          </a:ln>
        </p:spPr>
        <p:txBody>
          <a:bodyPr wrap="square">
            <a:spAutoFit/>
          </a:bodyPr>
          <a:lstStyle/>
          <a:p>
            <a:pPr algn="ctr"/>
            <a:r>
              <a:rPr lang="en-US" sz="3200" b="1" dirty="0">
                <a:solidFill>
                  <a:srgbClr val="225A7A"/>
                </a:solidFill>
                <a:latin typeface="Arial" panose="020B0604020202020204" pitchFamily="34" charset="0"/>
                <a:cs typeface="Arial" panose="020B0604020202020204" pitchFamily="34" charset="0"/>
              </a:rPr>
              <a:t>Capturing Economic Value Amid a Shifting Insurer Value Chain</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0384913"/>
      </p:ext>
    </p:extLst>
  </p:cSld>
  <p:clrMapOvr>
    <a:masterClrMapping/>
  </p:clrMapOvr>
  <p:transition>
    <p:zoom dir="in"/>
  </p:transition>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138</a:t>
            </a:fld>
            <a:endParaRPr lang="en-US" sz="900"/>
          </a:p>
        </p:txBody>
      </p:sp>
      <p:sp>
        <p:nvSpPr>
          <p:cNvPr id="84997" name="Rectangle 2"/>
          <p:cNvSpPr>
            <a:spLocks noGrp="1" noChangeArrowheads="1"/>
          </p:cNvSpPr>
          <p:nvPr>
            <p:ph type="title" idx="4294967295"/>
          </p:nvPr>
        </p:nvSpPr>
        <p:spPr/>
        <p:txBody>
          <a:bodyPr/>
          <a:lstStyle/>
          <a:p>
            <a:r>
              <a:rPr lang="en-US" dirty="0"/>
              <a:t>The Internet of Things and the Insurance Industry</a:t>
            </a:r>
          </a:p>
        </p:txBody>
      </p:sp>
      <p:pic>
        <p:nvPicPr>
          <p:cNvPr id="2" name="Picture 1"/>
          <p:cNvPicPr>
            <a:picLocks noChangeAspect="1"/>
          </p:cNvPicPr>
          <p:nvPr/>
        </p:nvPicPr>
        <p:blipFill>
          <a:blip r:embed="rId3"/>
          <a:stretch>
            <a:fillRect/>
          </a:stretch>
        </p:blipFill>
        <p:spPr>
          <a:xfrm>
            <a:off x="267947" y="1091419"/>
            <a:ext cx="6057900" cy="5219700"/>
          </a:xfrm>
          <a:prstGeom prst="rect">
            <a:avLst/>
          </a:prstGeom>
        </p:spPr>
      </p:pic>
      <p:sp>
        <p:nvSpPr>
          <p:cNvPr id="8" name="Rectangle 3"/>
          <p:cNvSpPr txBox="1">
            <a:spLocks noChangeArrowheads="1"/>
          </p:cNvSpPr>
          <p:nvPr/>
        </p:nvSpPr>
        <p:spPr bwMode="auto">
          <a:xfrm>
            <a:off x="6325848" y="1091419"/>
            <a:ext cx="2722901"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2100" b="1" kern="0" dirty="0"/>
              <a:t>The “Internet of Things” will create trillions in economic value throughout the global economy by 2025</a:t>
            </a:r>
          </a:p>
          <a:p>
            <a:pPr>
              <a:lnSpc>
                <a:spcPts val="2400"/>
              </a:lnSpc>
              <a:spcBef>
                <a:spcPct val="50000"/>
              </a:spcBef>
            </a:pPr>
            <a:r>
              <a:rPr lang="en-US" sz="2100" b="1" kern="0" dirty="0"/>
              <a:t>What opportunities, challenges will this create for insurers?</a:t>
            </a:r>
          </a:p>
          <a:p>
            <a:pPr>
              <a:lnSpc>
                <a:spcPts val="2400"/>
              </a:lnSpc>
              <a:spcBef>
                <a:spcPct val="50000"/>
              </a:spcBef>
            </a:pPr>
            <a:r>
              <a:rPr lang="en-US" sz="2100" b="1" kern="0" dirty="0"/>
              <a:t>What are the impact on the insurance industry “value chain”?</a:t>
            </a:r>
          </a:p>
        </p:txBody>
      </p:sp>
      <p:sp>
        <p:nvSpPr>
          <p:cNvPr id="9" name="Rectangle 4"/>
          <p:cNvSpPr>
            <a:spLocks noChangeArrowheads="1"/>
          </p:cNvSpPr>
          <p:nvPr/>
        </p:nvSpPr>
        <p:spPr bwMode="auto">
          <a:xfrm>
            <a:off x="-61913" y="6203205"/>
            <a:ext cx="812165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Sources: McKinsey Global Institute, </a:t>
            </a:r>
            <a:r>
              <a:rPr lang="en-US" sz="1100" i="1" dirty="0">
                <a:latin typeface="Arial" panose="020B0604020202020204" pitchFamily="34" charset="0"/>
                <a:cs typeface="Arial" panose="020B0604020202020204" pitchFamily="34" charset="0"/>
              </a:rPr>
              <a:t>The Internet of Things: Mapping the Value Beyond the Hype</a:t>
            </a:r>
            <a:r>
              <a:rPr lang="en-US" sz="1100" dirty="0">
                <a:latin typeface="Arial" panose="020B0604020202020204" pitchFamily="34" charset="0"/>
                <a:cs typeface="Arial" panose="020B0604020202020204" pitchFamily="34" charset="0"/>
              </a:rPr>
              <a:t>,</a:t>
            </a: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June 2015; Insurance Information Institute. </a:t>
            </a:r>
          </a:p>
        </p:txBody>
      </p:sp>
    </p:spTree>
    <p:extLst>
      <p:ext uri="{BB962C8B-B14F-4D97-AF65-F5344CB8AC3E}">
        <p14:creationId xmlns:p14="http://schemas.microsoft.com/office/powerpoint/2010/main" val="5427746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13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139</a:t>
            </a:fld>
            <a:endParaRPr lang="en-US" sz="900"/>
          </a:p>
        </p:txBody>
      </p:sp>
      <p:sp>
        <p:nvSpPr>
          <p:cNvPr id="84997" name="Rectangle 2"/>
          <p:cNvSpPr>
            <a:spLocks noGrp="1" noChangeArrowheads="1"/>
          </p:cNvSpPr>
          <p:nvPr>
            <p:ph type="title" idx="4294967295"/>
          </p:nvPr>
        </p:nvSpPr>
        <p:spPr/>
        <p:txBody>
          <a:bodyPr/>
          <a:lstStyle/>
          <a:p>
            <a:r>
              <a:rPr lang="en-US" dirty="0"/>
              <a:t>The Internet of Things and the Insurance Industry Value Chain</a:t>
            </a:r>
          </a:p>
        </p:txBody>
      </p:sp>
      <p:sp>
        <p:nvSpPr>
          <p:cNvPr id="9"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Willis Capital Markets &amp; Advisory; Insurance Information Institute. </a:t>
            </a:r>
          </a:p>
        </p:txBody>
      </p:sp>
      <p:pic>
        <p:nvPicPr>
          <p:cNvPr id="3" name="Picture 2"/>
          <p:cNvPicPr>
            <a:picLocks noChangeAspect="1"/>
          </p:cNvPicPr>
          <p:nvPr/>
        </p:nvPicPr>
        <p:blipFill>
          <a:blip r:embed="rId3"/>
          <a:stretch>
            <a:fillRect/>
          </a:stretch>
        </p:blipFill>
        <p:spPr>
          <a:xfrm>
            <a:off x="457200" y="1002507"/>
            <a:ext cx="8143875" cy="4891040"/>
          </a:xfrm>
          <a:prstGeom prst="rect">
            <a:avLst/>
          </a:prstGeom>
        </p:spPr>
      </p:pic>
      <p:sp>
        <p:nvSpPr>
          <p:cNvPr id="10" name="Text Box 5"/>
          <p:cNvSpPr txBox="1">
            <a:spLocks noChangeArrowheads="1"/>
          </p:cNvSpPr>
          <p:nvPr/>
        </p:nvSpPr>
        <p:spPr bwMode="blackWhite">
          <a:xfrm>
            <a:off x="298450" y="5945141"/>
            <a:ext cx="8518525" cy="512351"/>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2000" b="1" dirty="0">
                <a:solidFill>
                  <a:srgbClr val="FFFFFF"/>
                </a:solidFill>
                <a:cs typeface="Arial" panose="020B0604020202020204" pitchFamily="34" charset="0"/>
              </a:rPr>
              <a:t>The Insurance Industry Value Chain Is Changing for Many Reasons</a:t>
            </a:r>
          </a:p>
        </p:txBody>
      </p:sp>
    </p:spTree>
    <p:extLst>
      <p:ext uri="{BB962C8B-B14F-4D97-AF65-F5344CB8AC3E}">
        <p14:creationId xmlns:p14="http://schemas.microsoft.com/office/powerpoint/2010/main" val="7507369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14</a:t>
            </a:fld>
            <a:endParaRPr lang="en-US">
              <a:solidFill>
                <a:srgbClr val="000000"/>
              </a:solidFill>
            </a:endParaRPr>
          </a:p>
        </p:txBody>
      </p:sp>
      <p:sp>
        <p:nvSpPr>
          <p:cNvPr id="37894" name="Rectangle 2"/>
          <p:cNvSpPr>
            <a:spLocks noGrp="1" noChangeArrowheads="1"/>
          </p:cNvSpPr>
          <p:nvPr>
            <p:ph type="title"/>
          </p:nvPr>
        </p:nvSpPr>
        <p:spPr>
          <a:xfrm>
            <a:off x="235390" y="90492"/>
            <a:ext cx="7400925" cy="860425"/>
          </a:xfrm>
        </p:spPr>
        <p:txBody>
          <a:bodyPr/>
          <a:lstStyle/>
          <a:p>
            <a:r>
              <a:rPr lang="en-US" dirty="0"/>
              <a:t>P/C Insurance Industry </a:t>
            </a:r>
            <a:br>
              <a:rPr lang="en-US" dirty="0"/>
            </a:br>
            <a:r>
              <a:rPr lang="en-US" dirty="0"/>
              <a:t>Combined Ratio, 2001–2016:Q1*</a:t>
            </a:r>
          </a:p>
        </p:txBody>
      </p:sp>
      <p:sp>
        <p:nvSpPr>
          <p:cNvPr id="37895" name="Rectangle 3"/>
          <p:cNvSpPr>
            <a:spLocks noChangeArrowheads="1"/>
          </p:cNvSpPr>
          <p:nvPr/>
        </p:nvSpPr>
        <p:spPr bwMode="auto">
          <a:xfrm>
            <a:off x="-50240" y="6308711"/>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rPr>
              <a:t>* Excludes Mortgage &amp; Financial Guaranty insurers 2008--2014. Including M&amp;FG, 2008=105.1, 2009=100.7, 2010=102.4, 2011=108.1; 2012:=103.2; 2013: = 96.1; 2014: = 97.0.                              </a:t>
            </a: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rPr>
              <a:t>Sources: A.M. Best, ISO (2014-2015); Figure for 2010-2013 is from A.M. Best P&amp;C Review and Preview, Feb. 16, 2016.</a:t>
            </a:r>
          </a:p>
        </p:txBody>
      </p:sp>
      <p:graphicFrame>
        <p:nvGraphicFramePr>
          <p:cNvPr id="37890" name="Object 4"/>
          <p:cNvGraphicFramePr>
            <a:graphicFrameLocks noChangeAspect="1"/>
          </p:cNvGraphicFramePr>
          <p:nvPr>
            <p:extLst/>
          </p:nvPr>
        </p:nvGraphicFramePr>
        <p:xfrm>
          <a:off x="182567" y="2645473"/>
          <a:ext cx="8577263" cy="3614738"/>
        </p:xfrm>
        <a:graphic>
          <a:graphicData uri="http://schemas.openxmlformats.org/presentationml/2006/ole">
            <mc:AlternateContent xmlns:mc="http://schemas.openxmlformats.org/markup-compatibility/2006">
              <mc:Choice xmlns:v="urn:schemas-microsoft-com:vml" Requires="v">
                <p:oleObj spid="_x0000_s28669986" name="Chart" r:id="rId5" imgW="8543971" imgH="3628921" progId="MSGraph.Chart.8">
                  <p:embed followColorScheme="full"/>
                </p:oleObj>
              </mc:Choice>
              <mc:Fallback>
                <p:oleObj name="Chart" r:id="rId5" imgW="8543971" imgH="3628921" progId="MSGraph.Chart.8">
                  <p:embed followColorScheme="full"/>
                  <p:pic>
                    <p:nvPicPr>
                      <p:cNvPr id="37890" name="Object 4"/>
                      <p:cNvPicPr>
                        <a:picLocks noChangeAspect="1" noChangeArrowheads="1"/>
                      </p:cNvPicPr>
                      <p:nvPr/>
                    </p:nvPicPr>
                    <p:blipFill>
                      <a:blip r:embed="rId6"/>
                      <a:srcRect/>
                      <a:stretch>
                        <a:fillRect/>
                      </a:stretch>
                    </p:blipFill>
                    <p:spPr bwMode="gray">
                      <a:xfrm>
                        <a:off x="182567"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7" y="1280039"/>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As Recently as 2001, Insurers Paid Out Nearly $1.16 for Every $1 in Earned Premiums</a:t>
            </a:r>
          </a:p>
        </p:txBody>
      </p:sp>
      <p:sp>
        <p:nvSpPr>
          <p:cNvPr id="4451336" name="AutoShape 8"/>
          <p:cNvSpPr>
            <a:spLocks noChangeArrowheads="1"/>
          </p:cNvSpPr>
          <p:nvPr/>
        </p:nvSpPr>
        <p:spPr bwMode="blackWhite">
          <a:xfrm>
            <a:off x="3590442" y="2093062"/>
            <a:ext cx="1198563" cy="1228725"/>
          </a:xfrm>
          <a:prstGeom prst="wedgeRectCallout">
            <a:avLst>
              <a:gd name="adj1" fmla="val -17938"/>
              <a:gd name="adj2" fmla="val 185434"/>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rPr>
              <a:t>Relatively Low CAT Losses, Reserve Releases</a:t>
            </a:r>
          </a:p>
        </p:txBody>
      </p:sp>
      <p:sp>
        <p:nvSpPr>
          <p:cNvPr id="13" name="AutoShape 5"/>
          <p:cNvSpPr>
            <a:spLocks noChangeArrowheads="1"/>
          </p:cNvSpPr>
          <p:nvPr/>
        </p:nvSpPr>
        <p:spPr bwMode="blackWhite">
          <a:xfrm>
            <a:off x="2316028" y="1114616"/>
            <a:ext cx="1709738" cy="895350"/>
          </a:xfrm>
          <a:prstGeom prst="wedgeRectCallout">
            <a:avLst>
              <a:gd name="adj1" fmla="val -15839"/>
              <a:gd name="adj2" fmla="val 331085"/>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Heavy Use of Reinsurance Lowered Net Losses</a:t>
            </a:r>
          </a:p>
        </p:txBody>
      </p:sp>
      <p:sp>
        <p:nvSpPr>
          <p:cNvPr id="3" name="AutoShape 9"/>
          <p:cNvSpPr>
            <a:spLocks noChangeArrowheads="1"/>
          </p:cNvSpPr>
          <p:nvPr/>
        </p:nvSpPr>
        <p:spPr bwMode="blackWhite">
          <a:xfrm>
            <a:off x="4900852" y="1185602"/>
            <a:ext cx="1116013" cy="1206500"/>
          </a:xfrm>
          <a:prstGeom prst="wedgeRectCallout">
            <a:avLst>
              <a:gd name="adj1" fmla="val -42487"/>
              <a:gd name="adj2" fmla="val 238611"/>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Relatively Low CAT Losses, Reserve Releases</a:t>
            </a:r>
          </a:p>
        </p:txBody>
      </p:sp>
      <p:sp>
        <p:nvSpPr>
          <p:cNvPr id="15" name="PPTShape_1"/>
          <p:cNvSpPr>
            <a:spLocks noChangeArrowheads="1"/>
          </p:cNvSpPr>
          <p:nvPr/>
        </p:nvSpPr>
        <p:spPr bwMode="blackWhite">
          <a:xfrm>
            <a:off x="6501321" y="1098935"/>
            <a:ext cx="1101725" cy="1654175"/>
          </a:xfrm>
          <a:prstGeom prst="wedgeRectCallout">
            <a:avLst>
              <a:gd name="adj1" fmla="val -81369"/>
              <a:gd name="adj2" fmla="val 151829"/>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Higher CAT Losses, Shrinking Reserve Releases, Toll of Soft Market</a:t>
            </a:r>
          </a:p>
        </p:txBody>
      </p:sp>
      <p:sp>
        <p:nvSpPr>
          <p:cNvPr id="17" name="PPTShape_3"/>
          <p:cNvSpPr>
            <a:spLocks noChangeArrowheads="1"/>
          </p:cNvSpPr>
          <p:nvPr/>
        </p:nvSpPr>
        <p:spPr bwMode="blackWhite">
          <a:xfrm>
            <a:off x="6708057" y="3378453"/>
            <a:ext cx="915740" cy="582804"/>
          </a:xfrm>
          <a:prstGeom prst="wedgeRectCallout">
            <a:avLst>
              <a:gd name="adj1" fmla="val -61882"/>
              <a:gd name="adj2" fmla="val 112218"/>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Sandy Impacts</a:t>
            </a:r>
          </a:p>
        </p:txBody>
      </p:sp>
      <p:sp>
        <p:nvSpPr>
          <p:cNvPr id="18" name="PPTShape_4"/>
          <p:cNvSpPr>
            <a:spLocks noChangeArrowheads="1"/>
          </p:cNvSpPr>
          <p:nvPr/>
        </p:nvSpPr>
        <p:spPr bwMode="blackWhite">
          <a:xfrm>
            <a:off x="7074771" y="4029420"/>
            <a:ext cx="915740" cy="684963"/>
          </a:xfrm>
          <a:prstGeom prst="wedgeRectCallout">
            <a:avLst>
              <a:gd name="adj1" fmla="val -61070"/>
              <a:gd name="adj2" fmla="val 86645"/>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Lower CAT Losses</a:t>
            </a:r>
          </a:p>
        </p:txBody>
      </p:sp>
      <p:sp>
        <p:nvSpPr>
          <p:cNvPr id="19" name="AutoShape 6"/>
          <p:cNvSpPr>
            <a:spLocks noChangeArrowheads="1"/>
          </p:cNvSpPr>
          <p:nvPr/>
        </p:nvSpPr>
        <p:spPr bwMode="blackWhite">
          <a:xfrm>
            <a:off x="3084203" y="3516620"/>
            <a:ext cx="1251488" cy="895350"/>
          </a:xfrm>
          <a:prstGeom prst="wedgeRectCallout">
            <a:avLst>
              <a:gd name="adj1" fmla="val -22644"/>
              <a:gd name="adj2" fmla="val 152034"/>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Best Combined Ratio Since 1949 (87.6)</a:t>
            </a:r>
          </a:p>
        </p:txBody>
      </p:sp>
      <p:sp>
        <p:nvSpPr>
          <p:cNvPr id="20" name="PPTShape_0"/>
          <p:cNvSpPr>
            <a:spLocks noChangeArrowheads="1"/>
          </p:cNvSpPr>
          <p:nvPr/>
        </p:nvSpPr>
        <p:spPr bwMode="blackWhite">
          <a:xfrm>
            <a:off x="5397257" y="2461139"/>
            <a:ext cx="1038225" cy="1119188"/>
          </a:xfrm>
          <a:prstGeom prst="wedgeRectCallout">
            <a:avLst>
              <a:gd name="adj1" fmla="val -51449"/>
              <a:gd name="adj2" fmla="val 139180"/>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rPr>
              <a:t>Avg. CAT Losses, More Reserve Releases</a:t>
            </a:r>
          </a:p>
        </p:txBody>
      </p:sp>
      <p:sp>
        <p:nvSpPr>
          <p:cNvPr id="21" name="PPTShape_4"/>
          <p:cNvSpPr>
            <a:spLocks noChangeArrowheads="1"/>
          </p:cNvSpPr>
          <p:nvPr/>
        </p:nvSpPr>
        <p:spPr bwMode="blackWhite">
          <a:xfrm>
            <a:off x="7874454" y="2736234"/>
            <a:ext cx="1272879" cy="1239026"/>
          </a:xfrm>
          <a:prstGeom prst="wedgeRectCallout">
            <a:avLst>
              <a:gd name="adj1" fmla="val -39663"/>
              <a:gd name="adj2" fmla="val 119554"/>
            </a:avLst>
          </a:prstGeom>
          <a:solidFill>
            <a:schemeClr val="tx2">
              <a:lumMod val="75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3 Consecutive Years of U/W Profits: First Time Since 1971-73</a:t>
            </a:r>
          </a:p>
        </p:txBody>
      </p:sp>
      <p:sp>
        <p:nvSpPr>
          <p:cNvPr id="22" name="PPTShape_2"/>
          <p:cNvSpPr>
            <a:spLocks noChangeArrowheads="1"/>
          </p:cNvSpPr>
          <p:nvPr/>
        </p:nvSpPr>
        <p:spPr bwMode="blackWhite">
          <a:xfrm>
            <a:off x="4340617" y="3595201"/>
            <a:ext cx="1316038" cy="571500"/>
          </a:xfrm>
          <a:prstGeom prst="wedgeRectCallout">
            <a:avLst>
              <a:gd name="adj1" fmla="val -31266"/>
              <a:gd name="adj2" fmla="val 10936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Cyclical Deterioration</a:t>
            </a:r>
          </a:p>
        </p:txBody>
      </p:sp>
      <p:sp>
        <p:nvSpPr>
          <p:cNvPr id="23" name="PPTShape_4"/>
          <p:cNvSpPr>
            <a:spLocks noChangeArrowheads="1"/>
          </p:cNvSpPr>
          <p:nvPr/>
        </p:nvSpPr>
        <p:spPr bwMode="blackWhite">
          <a:xfrm>
            <a:off x="8179198" y="4251819"/>
            <a:ext cx="920352" cy="419260"/>
          </a:xfrm>
          <a:prstGeom prst="wedgeRectCallout">
            <a:avLst>
              <a:gd name="adj1" fmla="val -15377"/>
              <a:gd name="adj2" fmla="val 102591"/>
            </a:avLst>
          </a:prstGeom>
          <a:solidFill>
            <a:srgbClr val="FF00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Elevated CATs</a:t>
            </a:r>
          </a:p>
        </p:txBody>
      </p:sp>
    </p:spTree>
    <p:custDataLst>
      <p:tags r:id="rId2"/>
    </p:custDataLst>
    <p:extLst>
      <p:ext uri="{BB962C8B-B14F-4D97-AF65-F5344CB8AC3E}">
        <p14:creationId xmlns:p14="http://schemas.microsoft.com/office/powerpoint/2010/main" val="15711495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par>
                          <p:cTn id="44" fill="hold">
                            <p:stCondLst>
                              <p:cond delay="10000"/>
                            </p:stCondLst>
                            <p:childTnLst>
                              <p:par>
                                <p:cTn id="45" presetID="22" presetClass="entr" presetSubtype="4" fill="hold" grpId="0" nodeType="afterEffect">
                                  <p:stCondLst>
                                    <p:cond delay="50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500"/>
                                        <p:tgtEl>
                                          <p:spTgt spid="22"/>
                                        </p:tgtEl>
                                      </p:cBhvr>
                                    </p:animEffect>
                                  </p:childTnLst>
                                </p:cTn>
                              </p:par>
                            </p:childTnLst>
                          </p:cTn>
                        </p:par>
                        <p:par>
                          <p:cTn id="48" fill="hold">
                            <p:stCondLst>
                              <p:cond delay="11000"/>
                            </p:stCondLst>
                            <p:childTnLst>
                              <p:par>
                                <p:cTn id="49" presetID="22" presetClass="entr" presetSubtype="4" fill="hold" grpId="0" nodeType="afterEffect">
                                  <p:stCondLst>
                                    <p:cond delay="50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5" grpId="0" animBg="1"/>
      <p:bldP spid="17" grpId="0" animBg="1"/>
      <p:bldP spid="18" grpId="0" animBg="1"/>
      <p:bldP spid="19" grpId="0" animBg="1"/>
      <p:bldP spid="20" grpId="0" animBg="1"/>
      <p:bldP spid="21" grpId="0" animBg="1"/>
      <p:bldP spid="22" grpId="0" animBg="1"/>
      <p:bldP spid="23" grpId="0" animBg="1"/>
    </p:bldLst>
  </p:timing>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140</a:t>
            </a:fld>
            <a:endParaRPr lang="en-US" sz="900"/>
          </a:p>
        </p:txBody>
      </p:sp>
      <p:sp>
        <p:nvSpPr>
          <p:cNvPr id="84997" name="Rectangle 2"/>
          <p:cNvSpPr>
            <a:spLocks noGrp="1" noChangeArrowheads="1"/>
          </p:cNvSpPr>
          <p:nvPr>
            <p:ph type="title" idx="4294967295"/>
          </p:nvPr>
        </p:nvSpPr>
        <p:spPr/>
        <p:txBody>
          <a:bodyPr/>
          <a:lstStyle/>
          <a:p>
            <a:r>
              <a:rPr lang="en-US" dirty="0"/>
              <a:t>The Internet of Things and the Insurance Industry Value Chain</a:t>
            </a:r>
          </a:p>
        </p:txBody>
      </p:sp>
      <p:sp>
        <p:nvSpPr>
          <p:cNvPr id="9"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Willis Capital Markets &amp; Advisory; Insurance Information Institute. </a:t>
            </a:r>
          </a:p>
        </p:txBody>
      </p:sp>
      <p:sp>
        <p:nvSpPr>
          <p:cNvPr id="10" name="Text Box 5"/>
          <p:cNvSpPr txBox="1">
            <a:spLocks noChangeArrowheads="1"/>
          </p:cNvSpPr>
          <p:nvPr/>
        </p:nvSpPr>
        <p:spPr bwMode="blackWhite">
          <a:xfrm>
            <a:off x="298450" y="5945141"/>
            <a:ext cx="8518525" cy="608059"/>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2000" b="1" dirty="0">
                <a:solidFill>
                  <a:srgbClr val="FFFFFF"/>
                </a:solidFill>
                <a:cs typeface="Arial" panose="020B0604020202020204" pitchFamily="34" charset="0"/>
              </a:rPr>
              <a:t>Who owns the data? Where does It flow? Who does the analytics? Who is the capital provider?</a:t>
            </a:r>
          </a:p>
        </p:txBody>
      </p:sp>
      <p:pic>
        <p:nvPicPr>
          <p:cNvPr id="2" name="Picture 1"/>
          <p:cNvPicPr>
            <a:picLocks noChangeAspect="1"/>
          </p:cNvPicPr>
          <p:nvPr/>
        </p:nvPicPr>
        <p:blipFill>
          <a:blip r:embed="rId3"/>
          <a:stretch>
            <a:fillRect/>
          </a:stretch>
        </p:blipFill>
        <p:spPr>
          <a:xfrm>
            <a:off x="118268" y="1126090"/>
            <a:ext cx="7761287" cy="4715863"/>
          </a:xfrm>
          <a:prstGeom prst="rect">
            <a:avLst/>
          </a:prstGeom>
        </p:spPr>
      </p:pic>
    </p:spTree>
    <p:extLst>
      <p:ext uri="{BB962C8B-B14F-4D97-AF65-F5344CB8AC3E}">
        <p14:creationId xmlns:p14="http://schemas.microsoft.com/office/powerpoint/2010/main" val="28989482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141</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54805" y="2119372"/>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a:solidFill>
                  <a:schemeClr val="bg1"/>
                </a:solidFill>
                <a:latin typeface="Arial" panose="020B0604020202020204" pitchFamily="34" charset="0"/>
                <a:cs typeface="Arial" panose="020B0604020202020204" pitchFamily="34" charset="0"/>
              </a:rPr>
              <a:t>A NEST Case Study</a:t>
            </a:r>
          </a:p>
        </p:txBody>
      </p:sp>
      <p:sp>
        <p:nvSpPr>
          <p:cNvPr id="109574" name="TextBox 5"/>
          <p:cNvSpPr txBox="1">
            <a:spLocks noChangeArrowheads="1"/>
          </p:cNvSpPr>
          <p:nvPr/>
        </p:nvSpPr>
        <p:spPr bwMode="auto">
          <a:xfrm>
            <a:off x="354805" y="3380095"/>
            <a:ext cx="8353422" cy="2062103"/>
          </a:xfrm>
          <a:prstGeom prst="rect">
            <a:avLst/>
          </a:prstGeom>
          <a:noFill/>
          <a:ln w="9525">
            <a:noFill/>
            <a:miter lim="800000"/>
            <a:headEnd/>
            <a:tailEnd/>
          </a:ln>
        </p:spPr>
        <p:txBody>
          <a:bodyPr wrap="square">
            <a:spAutoFit/>
          </a:bodyPr>
          <a:lstStyle/>
          <a:p>
            <a:pPr algn="ctr"/>
            <a:r>
              <a:rPr lang="en-US" sz="3200" b="1" dirty="0">
                <a:solidFill>
                  <a:srgbClr val="225A7A"/>
                </a:solidFill>
                <a:latin typeface="Arial" panose="020B0604020202020204" pitchFamily="34" charset="0"/>
                <a:cs typeface="Arial" panose="020B0604020202020204" pitchFamily="34" charset="0"/>
              </a:rPr>
              <a:t>Nest: A Leader in the “Internet of Things”</a:t>
            </a:r>
          </a:p>
          <a:p>
            <a:pPr algn="ctr"/>
            <a:endParaRPr lang="en-US" sz="3200" b="1" dirty="0">
              <a:solidFill>
                <a:srgbClr val="225A7A"/>
              </a:solidFill>
              <a:latin typeface="Arial" panose="020B0604020202020204" pitchFamily="34" charset="0"/>
              <a:cs typeface="Arial" panose="020B0604020202020204" pitchFamily="34" charset="0"/>
            </a:endParaRPr>
          </a:p>
          <a:p>
            <a:pPr algn="ctr"/>
            <a:r>
              <a:rPr lang="en-US" sz="3200" b="1" i="1" dirty="0">
                <a:solidFill>
                  <a:srgbClr val="FF0000"/>
                </a:solidFill>
                <a:latin typeface="Arial" panose="020B0604020202020204" pitchFamily="34" charset="0"/>
                <a:cs typeface="Arial" panose="020B0604020202020204" pitchFamily="34" charset="0"/>
              </a:rPr>
              <a:t>Collision Course or Cooperation with the Insurance Industry?</a:t>
            </a:r>
            <a:endParaRPr lang="en-US" sz="3200" b="1" dirty="0">
              <a:solidFill>
                <a:srgbClr val="FF0000"/>
              </a:solidFill>
              <a:latin typeface="Arial" panose="020B0604020202020204" pitchFamily="34" charset="0"/>
              <a:cs typeface="Arial" panose="020B0604020202020204" pitchFamily="34" charset="0"/>
            </a:endParaRP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141</a:t>
            </a:fld>
            <a:endParaRPr lang="en-US"/>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64110" y="5397061"/>
            <a:ext cx="1117795" cy="1117795"/>
          </a:xfrm>
          <a:prstGeom prst="rect">
            <a:avLst/>
          </a:prstGeom>
        </p:spPr>
      </p:pic>
    </p:spTree>
    <p:extLst>
      <p:ext uri="{BB962C8B-B14F-4D97-AF65-F5344CB8AC3E}">
        <p14:creationId xmlns:p14="http://schemas.microsoft.com/office/powerpoint/2010/main" val="4270144500"/>
      </p:ext>
    </p:extLst>
  </p:cSld>
  <p:clrMapOvr>
    <a:masterClrMapping/>
  </p:clrMapOvr>
  <p:transition>
    <p:zoom dir="in"/>
  </p:transition>
</p:sld>
</file>

<file path=ppt/slides/slide14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142</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a:t>Telematics for Your Home:</a:t>
            </a:r>
            <a:br>
              <a:rPr lang="en-US" dirty="0"/>
            </a:br>
            <a:r>
              <a:rPr lang="en-US" dirty="0"/>
              <a:t>The Internet of Things</a:t>
            </a:r>
          </a:p>
        </p:txBody>
      </p:sp>
      <p:sp>
        <p:nvSpPr>
          <p:cNvPr id="1922051" name="Rectangle 3"/>
          <p:cNvSpPr>
            <a:spLocks noGrp="1" noChangeArrowheads="1"/>
          </p:cNvSpPr>
          <p:nvPr>
            <p:ph type="body" idx="4294967295"/>
          </p:nvPr>
        </p:nvSpPr>
        <p:spPr>
          <a:xfrm>
            <a:off x="120650" y="1103313"/>
            <a:ext cx="6753116" cy="4652963"/>
          </a:xfrm>
        </p:spPr>
        <p:txBody>
          <a:bodyPr/>
          <a:lstStyle/>
          <a:p>
            <a:pPr>
              <a:lnSpc>
                <a:spcPts val="2200"/>
              </a:lnSpc>
              <a:spcBef>
                <a:spcPct val="50000"/>
              </a:spcBef>
            </a:pPr>
            <a:r>
              <a:rPr lang="en-US" sz="2100" b="1" dirty="0"/>
              <a:t>The home is the next frontier for telematics</a:t>
            </a:r>
          </a:p>
          <a:p>
            <a:pPr>
              <a:lnSpc>
                <a:spcPts val="2200"/>
              </a:lnSpc>
              <a:spcBef>
                <a:spcPct val="50000"/>
              </a:spcBef>
            </a:pPr>
            <a:r>
              <a:rPr lang="en-US" sz="2100" b="1" dirty="0"/>
              <a:t>Rapidly becoming a crowded space</a:t>
            </a:r>
          </a:p>
          <a:p>
            <a:pPr>
              <a:lnSpc>
                <a:spcPts val="2200"/>
              </a:lnSpc>
              <a:spcBef>
                <a:spcPct val="50000"/>
              </a:spcBef>
            </a:pPr>
            <a:r>
              <a:rPr lang="en-US" sz="2100" b="1" dirty="0"/>
              <a:t>How and with whom will insurers partner?</a:t>
            </a:r>
          </a:p>
          <a:p>
            <a:pPr>
              <a:lnSpc>
                <a:spcPts val="2200"/>
              </a:lnSpc>
              <a:spcBef>
                <a:spcPct val="50000"/>
              </a:spcBef>
            </a:pPr>
            <a:r>
              <a:rPr lang="en-US" sz="2100" b="1" dirty="0"/>
              <a:t>Can control increasing array of household systems remotely</a:t>
            </a:r>
          </a:p>
          <a:p>
            <a:pPr lvl="1">
              <a:lnSpc>
                <a:spcPts val="2200"/>
              </a:lnSpc>
            </a:pPr>
            <a:r>
              <a:rPr lang="en-US" sz="1900" b="1" dirty="0"/>
              <a:t>Heat, A/C</a:t>
            </a:r>
          </a:p>
          <a:p>
            <a:pPr lvl="1">
              <a:lnSpc>
                <a:spcPts val="2200"/>
              </a:lnSpc>
            </a:pPr>
            <a:r>
              <a:rPr lang="en-US" sz="1900" b="1" dirty="0"/>
              <a:t>Fire, CO detection</a:t>
            </a:r>
          </a:p>
          <a:p>
            <a:pPr lvl="1">
              <a:lnSpc>
                <a:spcPts val="2200"/>
              </a:lnSpc>
            </a:pPr>
            <a:r>
              <a:rPr lang="en-US" sz="1900" b="1" dirty="0"/>
              <a:t>Security Systems</a:t>
            </a:r>
          </a:p>
          <a:p>
            <a:pPr lvl="1">
              <a:lnSpc>
                <a:spcPts val="2200"/>
              </a:lnSpc>
            </a:pPr>
            <a:r>
              <a:rPr lang="en-US" sz="1900" b="1" dirty="0"/>
              <a:t>Cameras/Monitors</a:t>
            </a:r>
          </a:p>
          <a:p>
            <a:pPr lvl="1">
              <a:lnSpc>
                <a:spcPts val="2200"/>
              </a:lnSpc>
            </a:pPr>
            <a:r>
              <a:rPr lang="en-US" sz="1900" b="1" dirty="0"/>
              <a:t>Appliances</a:t>
            </a:r>
          </a:p>
          <a:p>
            <a:pPr lvl="1">
              <a:lnSpc>
                <a:spcPts val="2200"/>
              </a:lnSpc>
            </a:pPr>
            <a:r>
              <a:rPr lang="en-US" sz="1900" b="1" dirty="0"/>
              <a:t>Lighting</a:t>
            </a:r>
          </a:p>
          <a:p>
            <a:pPr>
              <a:lnSpc>
                <a:spcPts val="2200"/>
              </a:lnSpc>
            </a:pPr>
            <a:r>
              <a:rPr lang="en-US" sz="2100" b="1" dirty="0"/>
              <a:t>Technology is adaptive</a:t>
            </a:r>
          </a:p>
          <a:p>
            <a:pPr lvl="1">
              <a:lnSpc>
                <a:spcPts val="2200"/>
              </a:lnSpc>
            </a:pPr>
            <a:r>
              <a:rPr lang="en-US" sz="1900" b="1" i="1" dirty="0">
                <a:solidFill>
                  <a:srgbClr val="C00000"/>
                </a:solidFill>
              </a:rPr>
              <a:t>Uses sensors and algorithms to learn about you</a:t>
            </a:r>
          </a:p>
          <a:p>
            <a:pPr>
              <a:lnSpc>
                <a:spcPts val="2200"/>
              </a:lnSpc>
              <a:spcBef>
                <a:spcPct val="50000"/>
              </a:spcBef>
            </a:pPr>
            <a:endParaRPr lang="en-US" sz="2100" b="1" dirty="0"/>
          </a:p>
          <a:p>
            <a:pPr>
              <a:lnSpc>
                <a:spcPts val="2200"/>
              </a:lnSpc>
              <a:spcBef>
                <a:spcPct val="50000"/>
              </a:spcBef>
            </a:pPr>
            <a:endParaRPr lang="en-US" sz="2100" b="1" dirty="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p:cNvPicPr>
            <a:picLocks noChangeAspect="1"/>
          </p:cNvPicPr>
          <p:nvPr/>
        </p:nvPicPr>
        <p:blipFill rotWithShape="1">
          <a:blip r:embed="rId3" cstate="screen">
            <a:extLst>
              <a:ext uri="{28A0092B-C50C-407E-A947-70E740481C1C}">
                <a14:useLocalDpi xmlns:a14="http://schemas.microsoft.com/office/drawing/2010/main"/>
              </a:ext>
            </a:extLst>
          </a:blip>
          <a:srcRect b="-266"/>
          <a:stretch/>
        </p:blipFill>
        <p:spPr>
          <a:xfrm>
            <a:off x="3761423" y="3214025"/>
            <a:ext cx="5063489" cy="2930439"/>
          </a:xfrm>
          <a:prstGeom prst="rect">
            <a:avLst/>
          </a:prstGeom>
        </p:spPr>
      </p:pic>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5640" y="1235240"/>
            <a:ext cx="1429407" cy="1429407"/>
          </a:xfrm>
          <a:prstGeom prst="rect">
            <a:avLst/>
          </a:prstGeom>
        </p:spPr>
      </p:pic>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62875" y="1264144"/>
            <a:ext cx="838200" cy="1371600"/>
          </a:xfrm>
          <a:prstGeom prst="rect">
            <a:avLst/>
          </a:prstGeom>
        </p:spPr>
      </p:pic>
    </p:spTree>
    <p:extLst>
      <p:ext uri="{BB962C8B-B14F-4D97-AF65-F5344CB8AC3E}">
        <p14:creationId xmlns:p14="http://schemas.microsoft.com/office/powerpoint/2010/main" val="25175838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22051">
                                            <p:txEl>
                                              <p:pRg st="10" end="10"/>
                                            </p:txEl>
                                          </p:spTgt>
                                        </p:tgtEl>
                                        <p:attrNameLst>
                                          <p:attrName>style.visibility</p:attrName>
                                        </p:attrNameLst>
                                      </p:cBhvr>
                                      <p:to>
                                        <p:strVal val="visible"/>
                                      </p:to>
                                    </p:set>
                                    <p:animEffect transition="in" filter="wipe(left)">
                                      <p:cBhvr>
                                        <p:cTn id="45" dur="500"/>
                                        <p:tgtEl>
                                          <p:spTgt spid="1922051">
                                            <p:txEl>
                                              <p:pRg st="10" end="10"/>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922051">
                                            <p:txEl>
                                              <p:pRg st="11" end="11"/>
                                            </p:txEl>
                                          </p:spTgt>
                                        </p:tgtEl>
                                        <p:attrNameLst>
                                          <p:attrName>style.visibility</p:attrName>
                                        </p:attrNameLst>
                                      </p:cBhvr>
                                      <p:to>
                                        <p:strVal val="visible"/>
                                      </p:to>
                                    </p:set>
                                    <p:animEffect transition="in" filter="wipe(left)">
                                      <p:cBhvr>
                                        <p:cTn id="48"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4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143</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a:t>Partnerships with Insurers: Selling     Safety and Savings Simultaneously</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2653" t="8987" r="4495" b="7547"/>
          <a:stretch/>
        </p:blipFill>
        <p:spPr>
          <a:xfrm>
            <a:off x="209998" y="1235075"/>
            <a:ext cx="8391077" cy="3979862"/>
          </a:xfrm>
          <a:prstGeom prst="rect">
            <a:avLst/>
          </a:prstGeom>
        </p:spPr>
      </p:pic>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7037" y="1235075"/>
            <a:ext cx="1429407" cy="1429407"/>
          </a:xfrm>
          <a:prstGeom prst="rect">
            <a:avLst/>
          </a:prstGeom>
        </p:spPr>
      </p:pic>
      <p:sp>
        <p:nvSpPr>
          <p:cNvPr id="9" name="TextBox 8"/>
          <p:cNvSpPr txBox="1"/>
          <p:nvPr/>
        </p:nvSpPr>
        <p:spPr>
          <a:xfrm>
            <a:off x="120650" y="6464498"/>
            <a:ext cx="8480425"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Source: </a:t>
            </a:r>
            <a:r>
              <a:rPr lang="en-US" sz="1400" dirty="0">
                <a:latin typeface="Arial" panose="020B0604020202020204" pitchFamily="34" charset="0"/>
                <a:cs typeface="Arial" panose="020B0604020202020204" pitchFamily="34" charset="0"/>
                <a:hlinkClick r:id="rId5"/>
              </a:rPr>
              <a:t>https://nest.com/insurance-partners/</a:t>
            </a:r>
            <a:r>
              <a:rPr lang="en-US" sz="1400" dirty="0">
                <a:latin typeface="Arial" panose="020B0604020202020204" pitchFamily="34" charset="0"/>
                <a:cs typeface="Arial" panose="020B0604020202020204" pitchFamily="34" charset="0"/>
              </a:rPr>
              <a:t> accessed 1/10/16; Insurance Information Institute research. </a:t>
            </a:r>
          </a:p>
        </p:txBody>
      </p:sp>
      <p:sp>
        <p:nvSpPr>
          <p:cNvPr id="21" name="AutoShape 5"/>
          <p:cNvSpPr>
            <a:spLocks noChangeArrowheads="1"/>
          </p:cNvSpPr>
          <p:nvPr/>
        </p:nvSpPr>
        <p:spPr bwMode="blackWhite">
          <a:xfrm>
            <a:off x="393923" y="5507692"/>
            <a:ext cx="8023225" cy="842672"/>
          </a:xfrm>
          <a:prstGeom prst="wedgeRectCallout">
            <a:avLst>
              <a:gd name="adj1" fmla="val 2133"/>
              <a:gd name="adj2" fmla="val -11453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anose="020B0604020202020204" pitchFamily="34" charset="0"/>
                <a:cs typeface="Arial" panose="020B0604020202020204" pitchFamily="34" charset="0"/>
              </a:rPr>
              <a:t>Nest is actively seeking to partner with insurers.  As of Jan. 10, 2016, Nest listed 2 insurance partners offering discounts in a number of states</a:t>
            </a:r>
          </a:p>
        </p:txBody>
      </p:sp>
    </p:spTree>
    <p:extLst>
      <p:ext uri="{BB962C8B-B14F-4D97-AF65-F5344CB8AC3E}">
        <p14:creationId xmlns:p14="http://schemas.microsoft.com/office/powerpoint/2010/main" val="42220405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4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dirty="0">
                <a:solidFill>
                  <a:schemeClr val="bg1"/>
                </a:solidFill>
              </a:rPr>
              <a:t>Shifting Legal Liability &amp; </a:t>
            </a:r>
            <a:br>
              <a:rPr lang="en-US" sz="4000" dirty="0">
                <a:solidFill>
                  <a:schemeClr val="bg1"/>
                </a:solidFill>
              </a:rPr>
            </a:br>
            <a:r>
              <a:rPr lang="en-US" sz="4000" dirty="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144</a:t>
            </a:fld>
            <a:endParaRPr lang="en-US" sz="900">
              <a:solidFill>
                <a:schemeClr val="bg1"/>
              </a:solidFill>
            </a:endParaRPr>
          </a:p>
        </p:txBody>
      </p:sp>
      <p:pic>
        <p:nvPicPr>
          <p:cNvPr id="14438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a:solidFill>
                  <a:srgbClr val="225A7A"/>
                </a:solidFill>
              </a:rPr>
              <a:t>Will the Tort Pendulum</a:t>
            </a:r>
            <a:br>
              <a:rPr lang="en-US" sz="3800" b="1" dirty="0">
                <a:solidFill>
                  <a:srgbClr val="225A7A"/>
                </a:solidFill>
              </a:rPr>
            </a:br>
            <a:r>
              <a:rPr lang="en-US" sz="3800" b="1" dirty="0">
                <a:solidFill>
                  <a:srgbClr val="225A7A"/>
                </a:solidFill>
              </a:rPr>
              <a:t>Swing Against Insurers?</a:t>
            </a: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145</a:t>
            </a:fld>
            <a:endParaRPr lang="en-US"/>
          </a:p>
        </p:txBody>
      </p:sp>
      <p:graphicFrame>
        <p:nvGraphicFramePr>
          <p:cNvPr id="5122" name="Object 2"/>
          <p:cNvGraphicFramePr>
            <a:graphicFrameLocks/>
          </p:cNvGraphicFramePr>
          <p:nvPr>
            <p:extLst/>
          </p:nvPr>
        </p:nvGraphicFramePr>
        <p:xfrm>
          <a:off x="29980" y="1697895"/>
          <a:ext cx="8926513" cy="4676775"/>
        </p:xfrm>
        <a:graphic>
          <a:graphicData uri="http://schemas.openxmlformats.org/presentationml/2006/ole">
            <mc:AlternateContent xmlns:mc="http://schemas.openxmlformats.org/markup-compatibility/2006">
              <mc:Choice xmlns:v="urn:schemas-microsoft-com:vml" Requires="v">
                <p:oleObj spid="_x0000_s28475701" name="Chart" r:id="rId4" imgW="8724978" imgH="4562440" progId="MSGraph.Chart.8">
                  <p:embed followColorScheme="full"/>
                </p:oleObj>
              </mc:Choice>
              <mc:Fallback>
                <p:oleObj name="Chart" r:id="rId4" imgW="8724978" imgH="4562440" progId="MSGraph.Chart.8">
                  <p:embed followColorScheme="full"/>
                  <p:pic>
                    <p:nvPicPr>
                      <p:cNvPr id="0" name=""/>
                      <p:cNvPicPr>
                        <a:picLocks noChangeArrowheads="1"/>
                      </p:cNvPicPr>
                      <p:nvPr/>
                    </p:nvPicPr>
                    <p:blipFill>
                      <a:blip r:embed="rId5"/>
                      <a:srcRect/>
                      <a:stretch>
                        <a:fillRect/>
                      </a:stretch>
                    </p:blipFill>
                    <p:spPr bwMode="auto">
                      <a:xfrm>
                        <a:off x="29980" y="169789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a:t>Average Personal Injury Jury Award,</a:t>
            </a:r>
            <a:br>
              <a:rPr lang="en-US" dirty="0"/>
            </a:br>
            <a:r>
              <a:rPr lang="en-US" dirty="0"/>
              <a:t>2009 – 2013</a:t>
            </a:r>
          </a:p>
        </p:txBody>
      </p:sp>
      <p:sp>
        <p:nvSpPr>
          <p:cNvPr id="1969158" name="AutoShape 6"/>
          <p:cNvSpPr>
            <a:spLocks noChangeArrowheads="1"/>
          </p:cNvSpPr>
          <p:nvPr/>
        </p:nvSpPr>
        <p:spPr bwMode="blackWhite">
          <a:xfrm>
            <a:off x="2091469" y="1282489"/>
            <a:ext cx="2986967" cy="1473569"/>
          </a:xfrm>
          <a:prstGeom prst="wedgeRectCallout">
            <a:avLst>
              <a:gd name="adj1" fmla="val 90050"/>
              <a:gd name="adj2" fmla="val 344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Average awards in Personal Injury cases have increased by more than 1/3 in recent years</a:t>
            </a:r>
          </a:p>
        </p:txBody>
      </p:sp>
      <p:sp>
        <p:nvSpPr>
          <p:cNvPr id="7" name="Rectangle 6"/>
          <p:cNvSpPr>
            <a:spLocks noChangeArrowheads="1"/>
          </p:cNvSpPr>
          <p:nvPr/>
        </p:nvSpPr>
        <p:spPr bwMode="auto">
          <a:xfrm>
            <a:off x="76200" y="6327769"/>
            <a:ext cx="6718955" cy="277641"/>
          </a:xfrm>
          <a:prstGeom prst="rect">
            <a:avLst/>
          </a:prstGeom>
          <a:noFill/>
          <a:ln w="9525">
            <a:noFill/>
            <a:miter lim="800000"/>
            <a:headEnd/>
            <a:tailEnd/>
          </a:ln>
        </p:spPr>
        <p:txBody>
          <a:bodyPr wrap="none" lIns="92075" tIns="46038" rIns="92075" bIns="46038">
            <a:spAutoFit/>
          </a:bodyPr>
          <a:lstStyle/>
          <a:p>
            <a:pPr eaLnBrk="0" hangingPunct="0"/>
            <a:r>
              <a:rPr lang="en-US" sz="1200" dirty="0"/>
              <a:t>Source: </a:t>
            </a:r>
            <a:r>
              <a:rPr lang="en-US" sz="1200" i="1" dirty="0"/>
              <a:t>Current Award Trends in Personal Injury, </a:t>
            </a:r>
            <a:r>
              <a:rPr lang="en-US" sz="1200" dirty="0"/>
              <a:t>54</a:t>
            </a:r>
            <a:r>
              <a:rPr lang="en-US" sz="1200" baseline="30000" dirty="0"/>
              <a:t>th</a:t>
            </a:r>
            <a:r>
              <a:rPr lang="en-US" sz="1200" dirty="0"/>
              <a:t> Edition; Insurance Information Institute.</a:t>
            </a:r>
          </a:p>
        </p:txBody>
      </p:sp>
    </p:spTree>
    <p:extLst>
      <p:ext uri="{BB962C8B-B14F-4D97-AF65-F5344CB8AC3E}">
        <p14:creationId xmlns:p14="http://schemas.microsoft.com/office/powerpoint/2010/main" val="7136290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14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a:t>Business Leaders Ranking of Liability Systems in 2015</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a:t>Best States</a:t>
            </a:r>
          </a:p>
          <a:p>
            <a:pPr marL="533400" indent="-533400">
              <a:buFontTx/>
              <a:buAutoNum type="arabicPeriod"/>
            </a:pPr>
            <a:r>
              <a:rPr lang="en-US" sz="1600" dirty="0"/>
              <a:t>Delaware</a:t>
            </a:r>
          </a:p>
          <a:p>
            <a:pPr marL="533400" indent="-533400">
              <a:buFontTx/>
              <a:buAutoNum type="arabicPeriod"/>
            </a:pPr>
            <a:r>
              <a:rPr lang="en-US" sz="1600" dirty="0"/>
              <a:t>Vermont</a:t>
            </a:r>
          </a:p>
          <a:p>
            <a:pPr marL="533400" indent="-533400">
              <a:buFontTx/>
              <a:buAutoNum type="arabicPeriod"/>
            </a:pPr>
            <a:r>
              <a:rPr lang="en-US" sz="1600" dirty="0"/>
              <a:t>Nebraska</a:t>
            </a:r>
          </a:p>
          <a:p>
            <a:pPr marL="533400" indent="-533400">
              <a:buFontTx/>
              <a:buAutoNum type="arabicPeriod"/>
            </a:pPr>
            <a:r>
              <a:rPr lang="en-US" sz="1600" dirty="0"/>
              <a:t>Iowa</a:t>
            </a:r>
          </a:p>
          <a:p>
            <a:pPr marL="533400" indent="-533400">
              <a:buFontTx/>
              <a:buAutoNum type="arabicPeriod"/>
            </a:pPr>
            <a:r>
              <a:rPr lang="en-US" sz="1600" dirty="0"/>
              <a:t>New Hampshire</a:t>
            </a:r>
          </a:p>
          <a:p>
            <a:pPr marL="533400" indent="-533400">
              <a:buFontTx/>
              <a:buAutoNum type="arabicPeriod"/>
            </a:pPr>
            <a:r>
              <a:rPr lang="en-US" sz="1600" dirty="0"/>
              <a:t>Idaho</a:t>
            </a:r>
          </a:p>
          <a:p>
            <a:pPr marL="533400" indent="-533400">
              <a:buFontTx/>
              <a:buAutoNum type="arabicPeriod"/>
            </a:pPr>
            <a:r>
              <a:rPr lang="en-US" sz="1600" dirty="0"/>
              <a:t>North Carolina</a:t>
            </a:r>
          </a:p>
          <a:p>
            <a:pPr marL="533400" indent="-533400">
              <a:buFontTx/>
              <a:buAutoNum type="arabicPeriod"/>
            </a:pPr>
            <a:r>
              <a:rPr lang="en-US" sz="1600" dirty="0"/>
              <a:t>Wyoming</a:t>
            </a:r>
          </a:p>
          <a:p>
            <a:pPr marL="533400" indent="-533400">
              <a:buFontTx/>
              <a:buAutoNum type="arabicPeriod"/>
            </a:pPr>
            <a:r>
              <a:rPr lang="en-US" sz="1600" dirty="0"/>
              <a:t>South Dakota</a:t>
            </a:r>
          </a:p>
          <a:p>
            <a:pPr marL="533400" indent="-533400">
              <a:buFontTx/>
              <a:buAutoNum type="arabicPeriod"/>
            </a:pPr>
            <a:r>
              <a:rPr lang="en-US" sz="1600" dirty="0"/>
              <a:t>Utah</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a:t>Worst States</a:t>
            </a:r>
          </a:p>
          <a:p>
            <a:pPr marL="533400" indent="-533400">
              <a:buFontTx/>
              <a:buAutoNum type="arabicPeriod" startAt="41"/>
            </a:pPr>
            <a:r>
              <a:rPr lang="en-US" sz="1600" dirty="0"/>
              <a:t>Arkansas</a:t>
            </a:r>
          </a:p>
          <a:p>
            <a:pPr marL="533400" indent="-533400">
              <a:buFontTx/>
              <a:buAutoNum type="arabicPeriod" startAt="41"/>
            </a:pPr>
            <a:r>
              <a:rPr lang="en-US" sz="1600" dirty="0"/>
              <a:t>Missouri</a:t>
            </a:r>
          </a:p>
          <a:p>
            <a:pPr marL="533400" indent="-533400">
              <a:buFontTx/>
              <a:buAutoNum type="arabicPeriod" startAt="41"/>
            </a:pPr>
            <a:r>
              <a:rPr lang="en-US" sz="1600" dirty="0"/>
              <a:t>Mississippi</a:t>
            </a:r>
          </a:p>
          <a:p>
            <a:pPr marL="533400" indent="-533400">
              <a:buFontTx/>
              <a:buAutoNum type="arabicPeriod" startAt="41"/>
            </a:pPr>
            <a:r>
              <a:rPr lang="en-US" sz="1600" dirty="0"/>
              <a:t>Florida</a:t>
            </a:r>
          </a:p>
          <a:p>
            <a:pPr marL="533400" indent="-533400">
              <a:buFontTx/>
              <a:buAutoNum type="arabicPeriod" startAt="41"/>
            </a:pPr>
            <a:r>
              <a:rPr lang="en-US" sz="1600" dirty="0"/>
              <a:t>New Mexico</a:t>
            </a:r>
          </a:p>
          <a:p>
            <a:pPr marL="533400" indent="-533400">
              <a:buFontTx/>
              <a:buAutoNum type="arabicPeriod" startAt="41"/>
            </a:pPr>
            <a:r>
              <a:rPr lang="en-US" sz="1800" dirty="0"/>
              <a:t>Alabama</a:t>
            </a:r>
          </a:p>
          <a:p>
            <a:pPr marL="533400" indent="-533400">
              <a:buFontTx/>
              <a:buAutoNum type="arabicPeriod" startAt="41"/>
            </a:pPr>
            <a:r>
              <a:rPr lang="en-US" sz="1600" dirty="0"/>
              <a:t>California</a:t>
            </a:r>
          </a:p>
          <a:p>
            <a:pPr marL="533400" indent="-533400">
              <a:buFontTx/>
              <a:buAutoNum type="arabicPeriod" startAt="41"/>
            </a:pPr>
            <a:r>
              <a:rPr lang="en-US" sz="1600" dirty="0"/>
              <a:t>Illinois</a:t>
            </a:r>
          </a:p>
          <a:p>
            <a:pPr marL="533400" indent="-533400">
              <a:buFontTx/>
              <a:buAutoNum type="arabicPeriod" startAt="41"/>
            </a:pPr>
            <a:r>
              <a:rPr lang="en-US" sz="1600" dirty="0"/>
              <a:t>Louisiana</a:t>
            </a:r>
          </a:p>
          <a:p>
            <a:pPr marL="533400" indent="-533400">
              <a:buFontTx/>
              <a:buAutoNum type="arabicPeriod" startAt="41"/>
            </a:pPr>
            <a:r>
              <a:rPr lang="en-US" sz="1600" dirty="0"/>
              <a:t>West Virginia</a:t>
            </a:r>
          </a:p>
        </p:txBody>
      </p:sp>
      <p:sp>
        <p:nvSpPr>
          <p:cNvPr id="145413" name="Rectangle 5"/>
          <p:cNvSpPr>
            <a:spLocks noChangeArrowheads="1"/>
          </p:cNvSpPr>
          <p:nvPr/>
        </p:nvSpPr>
        <p:spPr bwMode="auto">
          <a:xfrm>
            <a:off x="76200" y="6477000"/>
            <a:ext cx="6868868" cy="262252"/>
          </a:xfrm>
          <a:prstGeom prst="rect">
            <a:avLst/>
          </a:prstGeom>
          <a:noFill/>
          <a:ln w="9525">
            <a:noFill/>
            <a:miter lim="800000"/>
            <a:headEnd/>
            <a:tailEnd/>
          </a:ln>
        </p:spPr>
        <p:txBody>
          <a:bodyPr wrap="none" lIns="92075" tIns="46038" rIns="92075" bIns="46038">
            <a:spAutoFit/>
          </a:bodyPr>
          <a:lstStyle/>
          <a:p>
            <a:r>
              <a:rPr lang="en-US" sz="1100" dirty="0"/>
              <a:t>Source:  US Chamber of Commerce 2015 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dirty="0"/>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2015</a:t>
              </a: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a:t>Vermont</a:t>
              </a:r>
            </a:p>
            <a:p>
              <a:pPr marL="228600" indent="-228600" eaLnBrk="0" hangingPunct="0">
                <a:lnSpc>
                  <a:spcPct val="90000"/>
                </a:lnSpc>
                <a:spcBef>
                  <a:spcPct val="25000"/>
                </a:spcBef>
                <a:buClr>
                  <a:schemeClr val="accent2"/>
                </a:buClr>
                <a:buFont typeface="Wingdings" pitchFamily="2" charset="2"/>
                <a:buChar char="n"/>
              </a:pPr>
              <a:r>
                <a:rPr lang="en-US" sz="1500" dirty="0"/>
                <a:t>New Hampshire</a:t>
              </a:r>
            </a:p>
            <a:p>
              <a:pPr marL="228600" indent="-228600" eaLnBrk="0" hangingPunct="0">
                <a:lnSpc>
                  <a:spcPct val="90000"/>
                </a:lnSpc>
                <a:spcBef>
                  <a:spcPct val="25000"/>
                </a:spcBef>
                <a:buClr>
                  <a:schemeClr val="accent2"/>
                </a:buClr>
                <a:buFont typeface="Wingdings" pitchFamily="2" charset="2"/>
                <a:buChar char="n"/>
              </a:pPr>
              <a:r>
                <a:rPr lang="en-US" sz="1500" dirty="0"/>
                <a:t>North Carolina</a:t>
              </a:r>
            </a:p>
            <a:p>
              <a:pPr marL="228600" indent="-228600" eaLnBrk="0" hangingPunct="0">
                <a:lnSpc>
                  <a:spcPct val="90000"/>
                </a:lnSpc>
                <a:spcBef>
                  <a:spcPct val="25000"/>
                </a:spcBef>
                <a:buClr>
                  <a:schemeClr val="accent2"/>
                </a:buClr>
                <a:buFont typeface="Wingdings" pitchFamily="2" charset="2"/>
                <a:buChar char="n"/>
              </a:pPr>
              <a:r>
                <a:rPr lang="en-US" sz="1500" dirty="0"/>
                <a:t>South Dakota</a:t>
              </a:r>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dirty="0"/>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dirty="0">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a:t>Minnesota</a:t>
              </a:r>
            </a:p>
            <a:p>
              <a:pPr marL="228600" indent="-228600" eaLnBrk="0" hangingPunct="0">
                <a:lnSpc>
                  <a:spcPct val="90000"/>
                </a:lnSpc>
                <a:spcBef>
                  <a:spcPct val="25000"/>
                </a:spcBef>
                <a:buClr>
                  <a:schemeClr val="accent2"/>
                </a:buClr>
                <a:buFont typeface="Wingdings" pitchFamily="2" charset="2"/>
                <a:buChar char="n"/>
              </a:pPr>
              <a:r>
                <a:rPr lang="en-US" sz="1500" dirty="0"/>
                <a:t>Kansas</a:t>
              </a:r>
            </a:p>
            <a:p>
              <a:pPr marL="228600" indent="-228600" eaLnBrk="0" hangingPunct="0">
                <a:lnSpc>
                  <a:spcPct val="90000"/>
                </a:lnSpc>
                <a:spcBef>
                  <a:spcPct val="25000"/>
                </a:spcBef>
                <a:buClr>
                  <a:schemeClr val="accent2"/>
                </a:buClr>
                <a:buFont typeface="Wingdings" pitchFamily="2" charset="2"/>
                <a:buChar char="n"/>
              </a:pPr>
              <a:r>
                <a:rPr lang="en-US" sz="1500" dirty="0"/>
                <a:t>Virginia</a:t>
              </a:r>
            </a:p>
            <a:p>
              <a:pPr marL="228600" indent="-228600" eaLnBrk="0" hangingPunct="0">
                <a:lnSpc>
                  <a:spcPct val="90000"/>
                </a:lnSpc>
                <a:spcBef>
                  <a:spcPct val="25000"/>
                </a:spcBef>
                <a:buClr>
                  <a:schemeClr val="accent2"/>
                </a:buClr>
                <a:buFont typeface="Wingdings" pitchFamily="2" charset="2"/>
                <a:buChar char="n"/>
              </a:pPr>
              <a:r>
                <a:rPr lang="en-US" sz="1500" dirty="0"/>
                <a:t>North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dirty="0"/>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Newly Notorious</a:t>
              </a:r>
            </a:p>
          </p:txBody>
        </p:sp>
        <p:sp>
          <p:nvSpPr>
            <p:cNvPr id="145419" name="Text Box 101"/>
            <p:cNvSpPr txBox="1">
              <a:spLocks noChangeArrowheads="1"/>
            </p:cNvSpPr>
            <p:nvPr/>
          </p:nvSpPr>
          <p:spPr bwMode="auto">
            <a:xfrm>
              <a:off x="96" y="1056"/>
              <a:ext cx="1385" cy="32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a:t>Arkansas</a:t>
              </a:r>
            </a:p>
            <a:p>
              <a:pPr marL="228600" indent="-228600" eaLnBrk="0" hangingPunct="0">
                <a:lnSpc>
                  <a:spcPct val="90000"/>
                </a:lnSpc>
                <a:spcBef>
                  <a:spcPct val="25000"/>
                </a:spcBef>
                <a:buClr>
                  <a:schemeClr val="accent2"/>
                </a:buClr>
                <a:buFont typeface="Wingdings" pitchFamily="2" charset="2"/>
                <a:buChar char="n"/>
              </a:pPr>
              <a:r>
                <a:rPr lang="en-US" sz="1500" dirty="0"/>
                <a:t>Missouri</a:t>
              </a:r>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dirty="0"/>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dirty="0">
                  <a:solidFill>
                    <a:srgbClr val="FFFFFF"/>
                  </a:solidFill>
                </a:rPr>
                <a:t>Rising Above</a:t>
              </a:r>
            </a:p>
          </p:txBody>
        </p:sp>
        <p:sp>
          <p:nvSpPr>
            <p:cNvPr id="145422" name="Text Box 104"/>
            <p:cNvSpPr txBox="1">
              <a:spLocks noChangeArrowheads="1"/>
            </p:cNvSpPr>
            <p:nvPr/>
          </p:nvSpPr>
          <p:spPr bwMode="auto">
            <a:xfrm>
              <a:off x="91" y="2009"/>
              <a:ext cx="1369" cy="32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a:t>Oklahoma</a:t>
              </a:r>
            </a:p>
            <a:p>
              <a:pPr marL="228600" indent="-228600" eaLnBrk="0" hangingPunct="0">
                <a:lnSpc>
                  <a:spcPct val="90000"/>
                </a:lnSpc>
                <a:spcBef>
                  <a:spcPct val="25000"/>
                </a:spcBef>
                <a:buClr>
                  <a:schemeClr val="accent2"/>
                </a:buClr>
                <a:buFont typeface="Wingdings" pitchFamily="2" charset="2"/>
                <a:buChar char="n"/>
              </a:pPr>
              <a:r>
                <a:rPr lang="en-US" sz="1500" dirty="0"/>
                <a:t>Montana</a:t>
              </a:r>
            </a:p>
          </p:txBody>
        </p:sp>
      </p:gr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146</a:t>
            </a:fld>
            <a:endParaRPr lang="en-US" dirty="0"/>
          </a:p>
        </p:txBody>
      </p:sp>
    </p:spTree>
    <p:extLst>
      <p:ext uri="{BB962C8B-B14F-4D97-AF65-F5344CB8AC3E}">
        <p14:creationId xmlns:p14="http://schemas.microsoft.com/office/powerpoint/2010/main" val="34238398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147</a:t>
            </a:fld>
            <a:endParaRPr lang="en-US"/>
          </a:p>
        </p:txBody>
      </p:sp>
      <p:sp>
        <p:nvSpPr>
          <p:cNvPr id="146437" name="Rectangle 2"/>
          <p:cNvSpPr>
            <a:spLocks noGrp="1" noChangeArrowheads="1"/>
          </p:cNvSpPr>
          <p:nvPr>
            <p:ph type="title"/>
          </p:nvPr>
        </p:nvSpPr>
        <p:spPr/>
        <p:txBody>
          <a:bodyPr/>
          <a:lstStyle/>
          <a:p>
            <a:r>
              <a:rPr lang="en-US" dirty="0"/>
              <a:t>The Nation’s Judicial “Hellholes”: 2014/2015</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98" name="Freeform 20"/>
            <p:cNvSpPr>
              <a:spLocks/>
            </p:cNvSpPr>
            <p:nvPr/>
          </p:nvSpPr>
          <p:spPr bwMode="grayWhite">
            <a:xfrm>
              <a:off x="3162" y="2650"/>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a:solidFill>
                  <a:schemeClr val="bg1"/>
                </a:solidFill>
              </a:rPr>
              <a:t>Madison County</a:t>
            </a: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endParaRPr lang="en-US" sz="1600" b="1" i="1" dirty="0">
              <a:solidFill>
                <a:schemeClr val="bg1"/>
              </a:solidFill>
            </a:endParaRPr>
          </a:p>
          <a:p>
            <a:pPr algn="ctr">
              <a:lnSpc>
                <a:spcPct val="90000"/>
              </a:lnSpc>
              <a:spcBef>
                <a:spcPct val="25000"/>
              </a:spcBef>
              <a:defRPr/>
            </a:pPr>
            <a:r>
              <a:rPr lang="en-US" sz="1600" b="1" i="1" dirty="0">
                <a:solidFill>
                  <a:schemeClr val="bg1"/>
                </a:solidFill>
              </a:rPr>
              <a:t>New York City Asbestos Litigation</a:t>
            </a:r>
          </a:p>
          <a:p>
            <a:pPr algn="ctr">
              <a:lnSpc>
                <a:spcPct val="90000"/>
              </a:lnSpc>
              <a:spcBef>
                <a:spcPct val="25000"/>
              </a:spcBef>
              <a:defRPr/>
            </a:pP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1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200" b="1" dirty="0"/>
                <a:t>Atlantic County, New Jersey</a:t>
              </a:r>
            </a:p>
            <a:p>
              <a:pPr marL="228600" indent="-228600" eaLnBrk="0" hangingPunct="0">
                <a:lnSpc>
                  <a:spcPct val="90000"/>
                </a:lnSpc>
                <a:spcBef>
                  <a:spcPct val="25000"/>
                </a:spcBef>
                <a:buClr>
                  <a:schemeClr val="accent2"/>
                </a:buClr>
                <a:buFont typeface="Wingdings" pitchFamily="2" charset="2"/>
                <a:buChar char="n"/>
              </a:pPr>
              <a:r>
                <a:rPr lang="en-US" sz="1200" b="1" dirty="0"/>
                <a:t>Mississippi Delta</a:t>
              </a:r>
            </a:p>
            <a:p>
              <a:pPr marL="228600" indent="-228600" eaLnBrk="0" hangingPunct="0">
                <a:lnSpc>
                  <a:spcPct val="90000"/>
                </a:lnSpc>
                <a:spcBef>
                  <a:spcPct val="25000"/>
                </a:spcBef>
                <a:buClr>
                  <a:schemeClr val="accent2"/>
                </a:buClr>
                <a:buFont typeface="Wingdings" pitchFamily="2" charset="2"/>
                <a:buChar char="n"/>
              </a:pPr>
              <a:r>
                <a:rPr lang="en-US" sz="1200" b="1" dirty="0"/>
                <a:t>Montana</a:t>
              </a:r>
            </a:p>
            <a:p>
              <a:pPr marL="228600" indent="-228600" eaLnBrk="0" hangingPunct="0">
                <a:lnSpc>
                  <a:spcPct val="90000"/>
                </a:lnSpc>
                <a:spcBef>
                  <a:spcPct val="25000"/>
                </a:spcBef>
                <a:buClr>
                  <a:schemeClr val="accent2"/>
                </a:buClr>
                <a:buFont typeface="Wingdings" pitchFamily="2" charset="2"/>
                <a:buChar char="n"/>
              </a:pPr>
              <a:r>
                <a:rPr lang="en-US" sz="1200" b="1" dirty="0"/>
                <a:t>Nevada</a:t>
              </a:r>
            </a:p>
            <a:p>
              <a:pPr marL="228600" indent="-228600" eaLnBrk="0" hangingPunct="0">
                <a:lnSpc>
                  <a:spcPct val="90000"/>
                </a:lnSpc>
                <a:spcBef>
                  <a:spcPct val="25000"/>
                </a:spcBef>
                <a:buClr>
                  <a:schemeClr val="accent2"/>
                </a:buClr>
                <a:buFont typeface="Wingdings" pitchFamily="2" charset="2"/>
                <a:buChar char="n"/>
              </a:pPr>
              <a:r>
                <a:rPr lang="en-US" sz="1200" b="1" dirty="0"/>
                <a:t>Newport News, Virginia</a:t>
              </a:r>
            </a:p>
            <a:p>
              <a:pPr marL="228600" indent="-228600" eaLnBrk="0" hangingPunct="0">
                <a:lnSpc>
                  <a:spcPct val="90000"/>
                </a:lnSpc>
                <a:spcBef>
                  <a:spcPct val="25000"/>
                </a:spcBef>
                <a:buClr>
                  <a:schemeClr val="accent2"/>
                </a:buClr>
                <a:buFont typeface="Wingdings" pitchFamily="2" charset="2"/>
                <a:buChar char="n"/>
              </a:pPr>
              <a:r>
                <a:rPr lang="en-US" sz="1200" b="1" dirty="0"/>
                <a:t>Philadelphia, Pennsylvania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a:t>AL Supreme Court</a:t>
              </a:r>
            </a:p>
            <a:p>
              <a:pPr marL="228600" indent="-228600" eaLnBrk="0" hangingPunct="0">
                <a:lnSpc>
                  <a:spcPct val="90000"/>
                </a:lnSpc>
                <a:spcBef>
                  <a:spcPct val="25000"/>
                </a:spcBef>
                <a:buClr>
                  <a:schemeClr val="accent2"/>
                </a:buClr>
                <a:buFont typeface="Wingdings" pitchFamily="2" charset="2"/>
                <a:buChar char="n"/>
              </a:pPr>
              <a:r>
                <a:rPr lang="en-US" sz="1500" dirty="0"/>
                <a:t>PA Supreme Court</a:t>
              </a:r>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California</a:t>
            </a:r>
          </a:p>
        </p:txBody>
      </p:sp>
      <p:sp>
        <p:nvSpPr>
          <p:cNvPr id="110" name="Rectangle 89"/>
          <p:cNvSpPr>
            <a:spLocks noChangeArrowheads="1"/>
          </p:cNvSpPr>
          <p:nvPr/>
        </p:nvSpPr>
        <p:spPr bwMode="blackWhite">
          <a:xfrm>
            <a:off x="6368546" y="5773343"/>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Florida</a:t>
            </a:r>
            <a:endParaRPr lang="en-US" sz="1400" b="1" dirty="0">
              <a:solidFill>
                <a:schemeClr val="bg1"/>
              </a:solidFill>
            </a:endParaRPr>
          </a:p>
        </p:txBody>
      </p:sp>
      <p:grpSp>
        <p:nvGrpSpPr>
          <p:cNvPr id="9" name="Group 63"/>
          <p:cNvGrpSpPr>
            <a:grpSpLocks/>
          </p:cNvGrpSpPr>
          <p:nvPr/>
        </p:nvGrpSpPr>
        <p:grpSpPr bwMode="auto">
          <a:xfrm>
            <a:off x="7395053" y="5326437"/>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cxnSp>
        <p:nvCxnSpPr>
          <p:cNvPr id="11" name="Straight Arrow Connector 10"/>
          <p:cNvCxnSpPr/>
          <p:nvPr/>
        </p:nvCxnSpPr>
        <p:spPr>
          <a:xfrm flipV="1">
            <a:off x="6888169" y="5346134"/>
            <a:ext cx="424946" cy="3941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9" name="Rectangle 4"/>
          <p:cNvSpPr>
            <a:spLocks noChangeArrowheads="1"/>
          </p:cNvSpPr>
          <p:nvPr/>
        </p:nvSpPr>
        <p:spPr bwMode="blackWhite">
          <a:xfrm>
            <a:off x="2328182" y="4933696"/>
            <a:ext cx="3985116" cy="150468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Volkswagen:  Massive tort actions, fines, penalties certain.  Are others vulnerable? Issue of cheating on environmental standards and liability looms large.</a:t>
            </a:r>
          </a:p>
        </p:txBody>
      </p:sp>
      <p:sp>
        <p:nvSpPr>
          <p:cNvPr id="100" name="AutoShape 6"/>
          <p:cNvSpPr>
            <a:spLocks noChangeArrowheads="1"/>
          </p:cNvSpPr>
          <p:nvPr/>
        </p:nvSpPr>
        <p:spPr bwMode="blackWhite">
          <a:xfrm>
            <a:off x="3644548" y="3880900"/>
            <a:ext cx="2432203" cy="862096"/>
          </a:xfrm>
          <a:prstGeom prst="wedgeRectCallout">
            <a:avLst>
              <a:gd name="adj1" fmla="val 100979"/>
              <a:gd name="adj2" fmla="val 908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Assignment of Benefits issue looms large in FL</a:t>
            </a:r>
          </a:p>
        </p:txBody>
      </p:sp>
    </p:spTree>
    <p:extLst>
      <p:ext uri="{BB962C8B-B14F-4D97-AF65-F5344CB8AC3E}">
        <p14:creationId xmlns:p14="http://schemas.microsoft.com/office/powerpoint/2010/main" val="30120270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53" presetClass="entr" presetSubtype="0" fill="hold" grpId="0" nodeType="afterEffect">
                                  <p:stCondLst>
                                    <p:cond delay="700"/>
                                  </p:stCondLst>
                                  <p:childTnLst>
                                    <p:set>
                                      <p:cBhvr>
                                        <p:cTn id="10" dur="1" fill="hold">
                                          <p:stCondLst>
                                            <p:cond delay="0"/>
                                          </p:stCondLst>
                                        </p:cTn>
                                        <p:tgtEl>
                                          <p:spTgt spid="99"/>
                                        </p:tgtEl>
                                        <p:attrNameLst>
                                          <p:attrName>style.visibility</p:attrName>
                                        </p:attrNameLst>
                                      </p:cBhvr>
                                      <p:to>
                                        <p:strVal val="visible"/>
                                      </p:to>
                                    </p:set>
                                    <p:anim calcmode="lin" valueType="num">
                                      <p:cBhvr>
                                        <p:cTn id="11" dur="500" fill="hold"/>
                                        <p:tgtEl>
                                          <p:spTgt spid="99"/>
                                        </p:tgtEl>
                                        <p:attrNameLst>
                                          <p:attrName>ppt_w</p:attrName>
                                        </p:attrNameLst>
                                      </p:cBhvr>
                                      <p:tavLst>
                                        <p:tav tm="0">
                                          <p:val>
                                            <p:fltVal val="0"/>
                                          </p:val>
                                        </p:tav>
                                        <p:tav tm="100000">
                                          <p:val>
                                            <p:strVal val="#ppt_w"/>
                                          </p:val>
                                        </p:tav>
                                      </p:tavLst>
                                    </p:anim>
                                    <p:anim calcmode="lin" valueType="num">
                                      <p:cBhvr>
                                        <p:cTn id="12" dur="500" fill="hold"/>
                                        <p:tgtEl>
                                          <p:spTgt spid="99"/>
                                        </p:tgtEl>
                                        <p:attrNameLst>
                                          <p:attrName>ppt_h</p:attrName>
                                        </p:attrNameLst>
                                      </p:cBhvr>
                                      <p:tavLst>
                                        <p:tav tm="0">
                                          <p:val>
                                            <p:fltVal val="0"/>
                                          </p:val>
                                        </p:tav>
                                        <p:tav tm="100000">
                                          <p:val>
                                            <p:strVal val="#ppt_h"/>
                                          </p:val>
                                        </p:tav>
                                      </p:tavLst>
                                    </p:anim>
                                    <p:animEffect transition="in" filter="fade">
                                      <p:cBhvr>
                                        <p:cTn id="13" dur="500"/>
                                        <p:tgtEl>
                                          <p:spTgt spid="99"/>
                                        </p:tgtEl>
                                      </p:cBhvr>
                                    </p:animEffect>
                                  </p:childTnLst>
                                </p:cTn>
                              </p:par>
                            </p:childTnLst>
                          </p:cTn>
                        </p:par>
                        <p:par>
                          <p:cTn id="14" fill="hold">
                            <p:stCondLst>
                              <p:cond delay="2200"/>
                            </p:stCondLst>
                            <p:childTnLst>
                              <p:par>
                                <p:cTn id="15" presetID="22" presetClass="entr" presetSubtype="2" fill="hold" grpId="0" nodeType="afterEffect">
                                  <p:stCondLst>
                                    <p:cond delay="700"/>
                                  </p:stCondLst>
                                  <p:childTnLst>
                                    <p:set>
                                      <p:cBhvr>
                                        <p:cTn id="16" dur="1" fill="hold">
                                          <p:stCondLst>
                                            <p:cond delay="0"/>
                                          </p:stCondLst>
                                        </p:cTn>
                                        <p:tgtEl>
                                          <p:spTgt spid="100"/>
                                        </p:tgtEl>
                                        <p:attrNameLst>
                                          <p:attrName>style.visibility</p:attrName>
                                        </p:attrNameLst>
                                      </p:cBhvr>
                                      <p:to>
                                        <p:strVal val="visible"/>
                                      </p:to>
                                    </p:set>
                                    <p:animEffect transition="in" filter="wipe(right)">
                                      <p:cBhvr>
                                        <p:cTn id="1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a:solidFill>
                  <a:srgbClr val="00B050"/>
                </a:solidFill>
              </a:rPr>
              <a:t>twitter.com/</a:t>
            </a:r>
            <a:r>
              <a:rPr lang="en-US" sz="3600" b="1" i="1" dirty="0" err="1">
                <a:solidFill>
                  <a:srgbClr val="00B050"/>
                </a:solidFill>
              </a:rPr>
              <a:t>bob_Hartwig</a:t>
            </a:r>
            <a:endParaRPr lang="en-US" sz="3600" b="1" i="1" dirty="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00B050"/>
                </a:solidFill>
              </a:rPr>
              <a:t>Download at </a:t>
            </a:r>
            <a:r>
              <a:rPr lang="en-US" sz="3600" b="1" i="1" dirty="0">
                <a:solidFill>
                  <a:srgbClr val="00B050"/>
                </a:solidFill>
                <a:hlinkClick r:id="rId3"/>
              </a:rPr>
              <a:t>www.iii.org/presentations</a:t>
            </a:r>
            <a:r>
              <a:rPr lang="en-US" sz="3600" b="1" i="1" dirty="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a:t>12/01/09 - 9pm</a:t>
            </a:r>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148</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244272" y="6263007"/>
            <a:ext cx="8640966"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a:solidFill>
                  <a:srgbClr val="000000"/>
                </a:solidFill>
              </a:rPr>
              <a:t>Source:  A.M. Best; Barclays research for estimates.</a:t>
            </a:r>
          </a:p>
        </p:txBody>
      </p:sp>
      <p:sp>
        <p:nvSpPr>
          <p:cNvPr id="16408" name="Rectangle 7"/>
          <p:cNvSpPr>
            <a:spLocks noChangeArrowheads="1"/>
          </p:cNvSpPr>
          <p:nvPr/>
        </p:nvSpPr>
        <p:spPr bwMode="black">
          <a:xfrm>
            <a:off x="244272" y="179086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a:solidFill>
                  <a:srgbClr val="225A7A"/>
                </a:solidFill>
              </a:rPr>
              <a:t>Reserve Change</a:t>
            </a: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latin typeface="Arial" panose="020B0604020202020204" pitchFamily="34" charset="0"/>
              </a:rPr>
              <a:t>P/C Insurance Loss Reserve Development, 1992 – 2017E*</a:t>
            </a:r>
          </a:p>
        </p:txBody>
      </p:sp>
      <p:pic>
        <p:nvPicPr>
          <p:cNvPr id="2" name="Picture 1"/>
          <p:cNvPicPr>
            <a:picLocks noChangeAspect="1"/>
          </p:cNvPicPr>
          <p:nvPr/>
        </p:nvPicPr>
        <p:blipFill>
          <a:blip r:embed="rId4"/>
          <a:stretch>
            <a:fillRect/>
          </a:stretch>
        </p:blipFill>
        <p:spPr>
          <a:xfrm>
            <a:off x="42356" y="2498647"/>
            <a:ext cx="7991098" cy="3704785"/>
          </a:xfrm>
          <a:prstGeom prst="rect">
            <a:avLst/>
          </a:prstGeom>
        </p:spPr>
      </p:pic>
      <p:sp>
        <p:nvSpPr>
          <p:cNvPr id="8" name="AutoShape 6"/>
          <p:cNvSpPr>
            <a:spLocks noChangeArrowheads="1"/>
          </p:cNvSpPr>
          <p:nvPr/>
        </p:nvSpPr>
        <p:spPr bwMode="blackWhite">
          <a:xfrm>
            <a:off x="4017818" y="1120017"/>
            <a:ext cx="3805381" cy="1336855"/>
          </a:xfrm>
          <a:prstGeom prst="wedgeRectCallout">
            <a:avLst>
              <a:gd name="adj1" fmla="val 14539"/>
              <a:gd name="adj2" fmla="val 972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Reserve releases are expected to gradually taper off slowly, but will continue to benefit the bottom line and combined ratio through at least 2017</a:t>
            </a:r>
          </a:p>
        </p:txBody>
      </p:sp>
    </p:spTree>
    <p:custDataLst>
      <p:tags r:id="rId1"/>
    </p:custDataLst>
    <p:extLst>
      <p:ext uri="{BB962C8B-B14F-4D97-AF65-F5344CB8AC3E}">
        <p14:creationId xmlns:p14="http://schemas.microsoft.com/office/powerpoint/2010/main" val="10344432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170222" y="1155702"/>
          <a:ext cx="8915401" cy="5889625"/>
        </p:xfrm>
        <a:graphic>
          <a:graphicData uri="http://schemas.openxmlformats.org/presentationml/2006/ole">
            <mc:AlternateContent xmlns:mc="http://schemas.openxmlformats.org/markup-compatibility/2006">
              <mc:Choice xmlns:v="urn:schemas-microsoft-com:vml" Requires="v">
                <p:oleObj spid="_x0000_s28671010" name="Chart" r:id="rId5" imgW="8267674" imgH="5495960" progId="MSGraph.Chart.8">
                  <p:embed followColorScheme="full"/>
                </p:oleObj>
              </mc:Choice>
              <mc:Fallback>
                <p:oleObj name="Chart" r:id="rId5" imgW="8267674" imgH="5495960" progId="MSGraph.Chart.8">
                  <p:embed followColorScheme="full"/>
                  <p:pic>
                    <p:nvPicPr>
                      <p:cNvPr id="16386" name="Object 2"/>
                      <p:cNvPicPr>
                        <a:picLocks noChangeAspect="1" noChangeArrowheads="1"/>
                      </p:cNvPicPr>
                      <p:nvPr/>
                    </p:nvPicPr>
                    <p:blipFill>
                      <a:blip r:embed="rId6"/>
                      <a:srcRect/>
                      <a:stretch>
                        <a:fillRect/>
                      </a:stretch>
                    </p:blipFill>
                    <p:spPr bwMode="auto">
                      <a:xfrm>
                        <a:off x="-170222" y="1155702"/>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78811" y="6249806"/>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Note: Data through 1934 are based on stock companies only. Data include state funds beginning in 1998.</a:t>
            </a:r>
          </a:p>
          <a:p>
            <a:r>
              <a:rPr lang="en-US" sz="1100" dirty="0">
                <a:solidFill>
                  <a:srgbClr val="000000"/>
                </a:solidFill>
              </a:rPr>
              <a:t>Source:  A.M. Best; Insurance Information Institute.</a:t>
            </a:r>
          </a:p>
        </p:txBody>
      </p:sp>
      <p:sp>
        <p:nvSpPr>
          <p:cNvPr id="16390" name="AutoShape 7"/>
          <p:cNvSpPr>
            <a:spLocks noChangeArrowheads="1"/>
          </p:cNvSpPr>
          <p:nvPr/>
        </p:nvSpPr>
        <p:spPr bwMode="auto">
          <a:xfrm>
            <a:off x="2833725" y="1946355"/>
            <a:ext cx="1810339" cy="692666"/>
          </a:xfrm>
          <a:prstGeom prst="wedgeRectCallout">
            <a:avLst>
              <a:gd name="adj1" fmla="val 71757"/>
              <a:gd name="adj2" fmla="val -317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Economic Shocks, Inflation:</a:t>
            </a:r>
          </a:p>
          <a:p>
            <a:pPr algn="ctr"/>
            <a:r>
              <a:rPr lang="en-US" sz="1200" b="1" dirty="0">
                <a:solidFill>
                  <a:srgbClr val="000000"/>
                </a:solidFill>
              </a:rPr>
              <a:t>1976: 22.0%</a:t>
            </a:r>
            <a:endParaRPr lang="en-US" sz="1000" dirty="0">
              <a:solidFill>
                <a:srgbClr val="000000"/>
              </a:solidFill>
            </a:endParaRPr>
          </a:p>
        </p:txBody>
      </p:sp>
      <p:sp>
        <p:nvSpPr>
          <p:cNvPr id="16395" name="AutoShape 12"/>
          <p:cNvSpPr>
            <a:spLocks noChangeArrowheads="1"/>
          </p:cNvSpPr>
          <p:nvPr/>
        </p:nvSpPr>
        <p:spPr bwMode="auto">
          <a:xfrm>
            <a:off x="6188297" y="2045805"/>
            <a:ext cx="1299912" cy="432267"/>
          </a:xfrm>
          <a:prstGeom prst="wedgeRectCallout">
            <a:avLst>
              <a:gd name="adj1" fmla="val -54742"/>
              <a:gd name="adj2" fmla="val -2553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Tort Crisis</a:t>
            </a:r>
          </a:p>
          <a:p>
            <a:pPr algn="ctr"/>
            <a:r>
              <a:rPr lang="en-US" sz="1200" b="1" dirty="0">
                <a:solidFill>
                  <a:srgbClr val="000000"/>
                </a:solidFill>
              </a:rPr>
              <a:t>1985/86: 22.2%</a:t>
            </a:r>
            <a:endParaRPr lang="en-US" sz="1000" dirty="0">
              <a:solidFill>
                <a:srgbClr val="000000"/>
              </a:solidFill>
            </a:endParaRPr>
          </a:p>
        </p:txBody>
      </p:sp>
      <p:sp>
        <p:nvSpPr>
          <p:cNvPr id="16396" name="AutoShape 13"/>
          <p:cNvSpPr>
            <a:spLocks noChangeArrowheads="1"/>
          </p:cNvSpPr>
          <p:nvPr/>
        </p:nvSpPr>
        <p:spPr bwMode="auto">
          <a:xfrm>
            <a:off x="7734621" y="2438994"/>
            <a:ext cx="1010561" cy="460880"/>
          </a:xfrm>
          <a:prstGeom prst="wedgeRectCallout">
            <a:avLst>
              <a:gd name="adj1" fmla="val -68899"/>
              <a:gd name="adj2" fmla="val 30453"/>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Post-9/11</a:t>
            </a:r>
          </a:p>
          <a:p>
            <a:pPr algn="ctr"/>
            <a:r>
              <a:rPr lang="en-US" sz="1200" b="1" dirty="0">
                <a:solidFill>
                  <a:srgbClr val="000000"/>
                </a:solidFill>
              </a:rPr>
              <a:t>2002:15.3%</a:t>
            </a:r>
            <a:endParaRPr lang="en-US" sz="1000" dirty="0">
              <a:solidFill>
                <a:srgbClr val="000000"/>
              </a:solidFill>
            </a:endParaRPr>
          </a:p>
        </p:txBody>
      </p:sp>
      <p:sp>
        <p:nvSpPr>
          <p:cNvPr id="16402" name="AutoShape 19"/>
          <p:cNvSpPr>
            <a:spLocks noChangeArrowheads="1"/>
          </p:cNvSpPr>
          <p:nvPr/>
        </p:nvSpPr>
        <p:spPr bwMode="auto">
          <a:xfrm>
            <a:off x="5937549" y="4454339"/>
            <a:ext cx="1151052" cy="1040770"/>
          </a:xfrm>
          <a:prstGeom prst="wedgeRectCallout">
            <a:avLst>
              <a:gd name="adj1" fmla="val -64732"/>
              <a:gd name="adj2" fmla="val -10098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Twin Recessions; Interest Rate Hikes</a:t>
            </a:r>
          </a:p>
          <a:p>
            <a:pPr algn="ctr"/>
            <a:r>
              <a:rPr lang="en-US" sz="1200" b="1" dirty="0">
                <a:solidFill>
                  <a:srgbClr val="000000"/>
                </a:solidFill>
              </a:rPr>
              <a:t>1987: 3.7%</a:t>
            </a:r>
            <a:endParaRPr lang="en-US" sz="1000" dirty="0">
              <a:solidFill>
                <a:srgbClr val="000000"/>
              </a:solidFill>
            </a:endParaRPr>
          </a:p>
        </p:txBody>
      </p:sp>
      <p:sp>
        <p:nvSpPr>
          <p:cNvPr id="16403" name="AutoShape 20"/>
          <p:cNvSpPr>
            <a:spLocks noChangeArrowheads="1"/>
          </p:cNvSpPr>
          <p:nvPr/>
        </p:nvSpPr>
        <p:spPr bwMode="auto">
          <a:xfrm>
            <a:off x="7174195" y="5187981"/>
            <a:ext cx="1037547" cy="638895"/>
          </a:xfrm>
          <a:prstGeom prst="wedgeRectCallout">
            <a:avLst>
              <a:gd name="adj1" fmla="val 25014"/>
              <a:gd name="adj2" fmla="val -1225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Great Recession:2010: -4.9%</a:t>
            </a:r>
            <a:endParaRPr lang="en-US" sz="1000" dirty="0">
              <a:solidFill>
                <a:srgbClr val="000000"/>
              </a:solidFill>
            </a:endParaRPr>
          </a:p>
        </p:txBody>
      </p:sp>
      <p:sp>
        <p:nvSpPr>
          <p:cNvPr id="16408" name="Rectangle 7"/>
          <p:cNvSpPr>
            <a:spLocks noChangeArrowheads="1"/>
          </p:cNvSpPr>
          <p:nvPr/>
        </p:nvSpPr>
        <p:spPr bwMode="black">
          <a:xfrm>
            <a:off x="185742"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211742" y="3046887"/>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a:solidFill>
                  <a:srgbClr val="FFFFFF"/>
                </a:solidFill>
              </a:rPr>
              <a:t>2015 3.4%</a:t>
            </a: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a:latin typeface="Arial" panose="020B0604020202020204" pitchFamily="34" charset="0"/>
              </a:rPr>
              <a:t>NPW Premium Growth: Peaks &amp; Troughs in the P/C Insurance Industry, 1926 – 2015</a:t>
            </a:r>
          </a:p>
        </p:txBody>
      </p:sp>
      <p:sp>
        <p:nvSpPr>
          <p:cNvPr id="24" name="AutoShape 6"/>
          <p:cNvSpPr>
            <a:spLocks noChangeArrowheads="1"/>
          </p:cNvSpPr>
          <p:nvPr/>
        </p:nvSpPr>
        <p:spPr bwMode="auto">
          <a:xfrm>
            <a:off x="1624328" y="5345884"/>
            <a:ext cx="1893939" cy="440407"/>
          </a:xfrm>
          <a:prstGeom prst="wedgeRectCallout">
            <a:avLst>
              <a:gd name="adj1" fmla="val -61774"/>
              <a:gd name="adj2" fmla="val -1346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Great Depression</a:t>
            </a:r>
          </a:p>
          <a:p>
            <a:pPr algn="ctr"/>
            <a:r>
              <a:rPr lang="en-US" sz="1200" b="1" dirty="0">
                <a:solidFill>
                  <a:srgbClr val="000000"/>
                </a:solidFill>
              </a:rPr>
              <a:t>1932: -15.9% max drop</a:t>
            </a:r>
            <a:endParaRPr lang="en-US" sz="1000" dirty="0">
              <a:solidFill>
                <a:srgbClr val="000000"/>
              </a:solidFill>
            </a:endParaRPr>
          </a:p>
        </p:txBody>
      </p:sp>
      <p:sp>
        <p:nvSpPr>
          <p:cNvPr id="28" name="AutoShape 7"/>
          <p:cNvSpPr>
            <a:spLocks noChangeArrowheads="1"/>
          </p:cNvSpPr>
          <p:nvPr/>
        </p:nvSpPr>
        <p:spPr bwMode="auto">
          <a:xfrm>
            <a:off x="2102082" y="1155700"/>
            <a:ext cx="1560046" cy="398828"/>
          </a:xfrm>
          <a:prstGeom prst="wedgeRectCallout">
            <a:avLst>
              <a:gd name="adj1" fmla="val -19425"/>
              <a:gd name="adj2" fmla="val 890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Post WW II Peak:</a:t>
            </a:r>
          </a:p>
          <a:p>
            <a:pPr algn="ctr"/>
            <a:r>
              <a:rPr lang="en-US" sz="1200" b="1" dirty="0">
                <a:solidFill>
                  <a:srgbClr val="000000"/>
                </a:solidFill>
              </a:rPr>
              <a:t>1947: 26.2%</a:t>
            </a:r>
            <a:endParaRPr lang="en-US" sz="1000" dirty="0">
              <a:solidFill>
                <a:srgbClr val="000000"/>
              </a:solidFill>
            </a:endParaRPr>
          </a:p>
        </p:txBody>
      </p:sp>
      <p:sp>
        <p:nvSpPr>
          <p:cNvPr id="30" name="AutoShape 7"/>
          <p:cNvSpPr>
            <a:spLocks noChangeArrowheads="1"/>
          </p:cNvSpPr>
          <p:nvPr/>
        </p:nvSpPr>
        <p:spPr bwMode="auto">
          <a:xfrm>
            <a:off x="971945" y="1924104"/>
            <a:ext cx="1196332" cy="489440"/>
          </a:xfrm>
          <a:prstGeom prst="wedgeRectCallout">
            <a:avLst>
              <a:gd name="adj1" fmla="val 36234"/>
              <a:gd name="adj2" fmla="val 1025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Start of WW II</a:t>
            </a:r>
          </a:p>
          <a:p>
            <a:pPr algn="ctr"/>
            <a:r>
              <a:rPr lang="en-US" sz="1200" b="1" dirty="0">
                <a:solidFill>
                  <a:srgbClr val="000000"/>
                </a:solidFill>
              </a:rPr>
              <a:t>1941: 15.8%</a:t>
            </a:r>
            <a:endParaRPr lang="en-US" sz="1000" dirty="0">
              <a:solidFill>
                <a:srgbClr val="000000"/>
              </a:solidFill>
            </a:endParaRPr>
          </a:p>
        </p:txBody>
      </p:sp>
      <p:sp>
        <p:nvSpPr>
          <p:cNvPr id="31" name="AutoShape 6"/>
          <p:cNvSpPr>
            <a:spLocks noChangeArrowheads="1"/>
          </p:cNvSpPr>
          <p:nvPr/>
        </p:nvSpPr>
        <p:spPr bwMode="blackWhite">
          <a:xfrm>
            <a:off x="2959659" y="4125731"/>
            <a:ext cx="2854763" cy="1145800"/>
          </a:xfrm>
          <a:prstGeom prst="wedgeRectCallout">
            <a:avLst>
              <a:gd name="adj1" fmla="val -7240"/>
              <a:gd name="adj2" fmla="val -81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1950-70: Extended period of stability in growth and profitability.  Low interest rates, low inflation, “Bureau” rate regulation all played a role</a:t>
            </a:r>
          </a:p>
        </p:txBody>
      </p:sp>
      <p:sp>
        <p:nvSpPr>
          <p:cNvPr id="32" name="AutoShape 6"/>
          <p:cNvSpPr>
            <a:spLocks noChangeArrowheads="1"/>
          </p:cNvSpPr>
          <p:nvPr/>
        </p:nvSpPr>
        <p:spPr bwMode="blackWhite">
          <a:xfrm>
            <a:off x="3940215" y="1026522"/>
            <a:ext cx="3231916" cy="869168"/>
          </a:xfrm>
          <a:prstGeom prst="wedgeRectCallout">
            <a:avLst>
              <a:gd name="adj1" fmla="val 14"/>
              <a:gd name="adj2" fmla="val 839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cs typeface="+mn-cs"/>
              </a:rPr>
              <a:t>1970-90: Peak premium growth was much higher in this period while troughs were comparable.  Rapid inflation, economic volatility, high interest rates, tort environment all played roles</a:t>
            </a:r>
          </a:p>
        </p:txBody>
      </p:sp>
      <p:sp>
        <p:nvSpPr>
          <p:cNvPr id="26" name="AutoShape 6"/>
          <p:cNvSpPr>
            <a:spLocks noChangeArrowheads="1"/>
          </p:cNvSpPr>
          <p:nvPr/>
        </p:nvSpPr>
        <p:spPr bwMode="blackWhite">
          <a:xfrm>
            <a:off x="6270172" y="2639122"/>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a:solidFill>
                  <a:schemeClr val="bg1"/>
                </a:solidFill>
                <a:cs typeface="+mn-cs"/>
              </a:rPr>
              <a:t>1988-2000: Period of inter-cycle stability</a:t>
            </a:r>
          </a:p>
        </p:txBody>
      </p:sp>
      <p:sp>
        <p:nvSpPr>
          <p:cNvPr id="34" name="AutoShape 6"/>
          <p:cNvSpPr>
            <a:spLocks noChangeArrowheads="1"/>
          </p:cNvSpPr>
          <p:nvPr/>
        </p:nvSpPr>
        <p:spPr bwMode="blackWhite">
          <a:xfrm>
            <a:off x="8170636" y="4053241"/>
            <a:ext cx="922303" cy="1118970"/>
          </a:xfrm>
          <a:prstGeom prst="wedgeRectCallout">
            <a:avLst>
              <a:gd name="adj1" fmla="val -12802"/>
              <a:gd name="adj2" fmla="val -6273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a:solidFill>
                  <a:schemeClr val="bg1"/>
                </a:solidFill>
                <a:cs typeface="+mn-cs"/>
              </a:rPr>
              <a:t>2010-20XX? Post-recession period of stable growth?</a:t>
            </a:r>
          </a:p>
        </p:txBody>
      </p:sp>
    </p:spTree>
    <p:custDataLst>
      <p:tags r:id="rId2"/>
    </p:custDataLst>
    <p:extLst>
      <p:ext uri="{BB962C8B-B14F-4D97-AF65-F5344CB8AC3E}">
        <p14:creationId xmlns:p14="http://schemas.microsoft.com/office/powerpoint/2010/main" val="4163752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6"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rPr>
              <a:t>eSlide – P6466 – The Financial Crisis and the Future of the P/C</a:t>
            </a:r>
          </a:p>
        </p:txBody>
      </p:sp>
      <p:sp>
        <p:nvSpPr>
          <p:cNvPr id="47109"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rPr>
              <a:pPr algn="r" eaLnBrk="0" fontAlgn="base" hangingPunct="0">
                <a:lnSpc>
                  <a:spcPct val="85000"/>
                </a:lnSpc>
                <a:spcBef>
                  <a:spcPct val="20000"/>
                </a:spcBef>
                <a:spcAft>
                  <a:spcPct val="0"/>
                </a:spcAft>
              </a:pPr>
              <a:t>17</a:t>
            </a:fld>
            <a:endParaRPr lang="en-US" sz="900">
              <a:solidFill>
                <a:srgbClr val="000000"/>
              </a:solidFill>
            </a:endParaRPr>
          </a:p>
        </p:txBody>
      </p:sp>
      <p:sp>
        <p:nvSpPr>
          <p:cNvPr id="47110" name="Rectangle 2"/>
          <p:cNvSpPr>
            <a:spLocks noGrp="1" noChangeArrowheads="1"/>
          </p:cNvSpPr>
          <p:nvPr>
            <p:ph type="title" idx="4294967295"/>
          </p:nvPr>
        </p:nvSpPr>
        <p:spPr>
          <a:xfrm>
            <a:off x="259381" y="100120"/>
            <a:ext cx="4312623" cy="860425"/>
          </a:xfrm>
        </p:spPr>
        <p:txBody>
          <a:bodyPr/>
          <a:lstStyle/>
          <a:p>
            <a:r>
              <a:rPr lang="en-US" dirty="0"/>
              <a:t>Policyholder Surplus, </a:t>
            </a:r>
            <a:br>
              <a:rPr lang="en-US" dirty="0"/>
            </a:br>
            <a:r>
              <a:rPr lang="en-US" dirty="0"/>
              <a:t>2006:Q4–2016:Q1</a:t>
            </a:r>
          </a:p>
        </p:txBody>
      </p:sp>
      <p:sp>
        <p:nvSpPr>
          <p:cNvPr id="47111" name="Rectangle 4"/>
          <p:cNvSpPr>
            <a:spLocks noChangeArrowheads="1"/>
          </p:cNvSpPr>
          <p:nvPr/>
        </p:nvSpPr>
        <p:spPr bwMode="auto">
          <a:xfrm>
            <a:off x="-171450" y="6584952"/>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rPr>
              <a:t>Sources: ISO, A.M .Best.</a:t>
            </a:r>
          </a:p>
        </p:txBody>
      </p:sp>
      <p:sp>
        <p:nvSpPr>
          <p:cNvPr id="47112" name="PPTShape_0"/>
          <p:cNvSpPr>
            <a:spLocks noChangeArrowheads="1"/>
          </p:cNvSpPr>
          <p:nvPr/>
        </p:nvSpPr>
        <p:spPr bwMode="black">
          <a:xfrm>
            <a:off x="169554" y="1123263"/>
            <a:ext cx="8221663"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graphicFrame>
        <p:nvGraphicFramePr>
          <p:cNvPr id="47106" name="Object 3"/>
          <p:cNvGraphicFramePr>
            <a:graphicFrameLocks/>
          </p:cNvGraphicFramePr>
          <p:nvPr>
            <p:extLst/>
          </p:nvPr>
        </p:nvGraphicFramePr>
        <p:xfrm>
          <a:off x="228600" y="1299785"/>
          <a:ext cx="8736496" cy="3362325"/>
        </p:xfrm>
        <a:graphic>
          <a:graphicData uri="http://schemas.openxmlformats.org/presentationml/2006/ole">
            <mc:AlternateContent xmlns:mc="http://schemas.openxmlformats.org/markup-compatibility/2006">
              <mc:Choice xmlns:v="urn:schemas-microsoft-com:vml" Requires="v">
                <p:oleObj spid="_x0000_s28672034" name="Chart" r:id="rId5" imgW="8772414" imgH="3305140" progId="MSGraph.Chart.8">
                  <p:embed followColorScheme="full"/>
                </p:oleObj>
              </mc:Choice>
              <mc:Fallback>
                <p:oleObj name="Chart" r:id="rId5" imgW="8772414" imgH="3305140" progId="MSGraph.Chart.8">
                  <p:embed followColorScheme="full"/>
                  <p:pic>
                    <p:nvPicPr>
                      <p:cNvPr id="47106" name="Object 3"/>
                      <p:cNvPicPr>
                        <a:picLocks noChangeArrowheads="1"/>
                      </p:cNvPicPr>
                      <p:nvPr/>
                    </p:nvPicPr>
                    <p:blipFill>
                      <a:blip r:embed="rId6"/>
                      <a:srcRect/>
                      <a:stretch>
                        <a:fillRect/>
                      </a:stretch>
                    </p:blipFill>
                    <p:spPr bwMode="auto">
                      <a:xfrm>
                        <a:off x="228600" y="1299785"/>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620040" y="1299785"/>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rPr>
              <a:t>2007:Q3</a:t>
            </a:r>
            <a:br>
              <a:rPr lang="en-US" sz="1600" b="1" dirty="0">
                <a:solidFill>
                  <a:srgbClr val="FFFFFF"/>
                </a:solidFill>
              </a:rPr>
            </a:br>
            <a:r>
              <a:rPr lang="en-US" sz="1600" b="1" dirty="0">
                <a:solidFill>
                  <a:srgbClr val="FFFFFF"/>
                </a:solidFill>
              </a:rPr>
              <a:t>Pre-Crisis Peak</a:t>
            </a:r>
          </a:p>
        </p:txBody>
      </p:sp>
      <p:sp>
        <p:nvSpPr>
          <p:cNvPr id="47122" name="Text Box 5"/>
          <p:cNvSpPr txBox="1">
            <a:spLocks noChangeArrowheads="1"/>
          </p:cNvSpPr>
          <p:nvPr/>
        </p:nvSpPr>
        <p:spPr bwMode="auto">
          <a:xfrm>
            <a:off x="5799089" y="5440561"/>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endParaRPr>
          </a:p>
          <a:p>
            <a:pPr eaLnBrk="0" fontAlgn="base" hangingPunct="0">
              <a:lnSpc>
                <a:spcPct val="85000"/>
              </a:lnSpc>
              <a:spcBef>
                <a:spcPct val="25000"/>
              </a:spcBef>
              <a:spcAft>
                <a:spcPct val="0"/>
              </a:spcAft>
            </a:pPr>
            <a:endParaRPr lang="en-US" sz="1600" b="1" dirty="0">
              <a:solidFill>
                <a:srgbClr val="000000"/>
              </a:solidFill>
            </a:endParaRPr>
          </a:p>
          <a:p>
            <a:pPr eaLnBrk="0" fontAlgn="base" hangingPunct="0">
              <a:lnSpc>
                <a:spcPct val="85000"/>
              </a:lnSpc>
              <a:spcBef>
                <a:spcPct val="25000"/>
              </a:spcBef>
              <a:spcAft>
                <a:spcPct val="0"/>
              </a:spcAft>
            </a:pPr>
            <a:endParaRPr lang="en-US" sz="1600" b="1" i="1" dirty="0">
              <a:solidFill>
                <a:srgbClr val="339966"/>
              </a:solidFill>
            </a:endParaRPr>
          </a:p>
        </p:txBody>
      </p:sp>
      <p:sp>
        <p:nvSpPr>
          <p:cNvPr id="16" name="PPTShape_1"/>
          <p:cNvSpPr>
            <a:spLocks noChangeArrowheads="1"/>
          </p:cNvSpPr>
          <p:nvPr/>
        </p:nvSpPr>
        <p:spPr bwMode="blackWhite">
          <a:xfrm>
            <a:off x="5600701" y="3458822"/>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rPr>
              <a:t>Surplus as of 3/31/16 stood at a record high $676.3B</a:t>
            </a:r>
          </a:p>
        </p:txBody>
      </p:sp>
      <p:sp>
        <p:nvSpPr>
          <p:cNvPr id="47116" name="Text Box 18"/>
          <p:cNvSpPr txBox="1">
            <a:spLocks noChangeArrowheads="1"/>
          </p:cNvSpPr>
          <p:nvPr/>
        </p:nvSpPr>
        <p:spPr bwMode="auto">
          <a:xfrm>
            <a:off x="191127" y="5439220"/>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a:solidFill>
                  <a:srgbClr val="000000"/>
                </a:solidFill>
              </a:rPr>
              <a:t>2010:Q1 data includes $22.5B of paid-in capital from a holding company parent for one insurer’s investment in a non-insurance business .</a:t>
            </a: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rPr>
              <a:t>The industry now has $1 of surplus for every $0.76 of NPW,</a:t>
            </a:r>
            <a:br>
              <a:rPr lang="en-US" sz="2000" b="1" dirty="0">
                <a:solidFill>
                  <a:srgbClr val="FFFFFF"/>
                </a:solidFill>
              </a:rPr>
            </a:br>
            <a:r>
              <a:rPr lang="en-US" sz="2000" b="1" dirty="0">
                <a:solidFill>
                  <a:srgbClr val="FFFFFF"/>
                </a:solidFill>
              </a:rPr>
              <a:t>close to the strongest claims-paying status in its history.</a:t>
            </a:r>
          </a:p>
        </p:txBody>
      </p:sp>
      <p:sp>
        <p:nvSpPr>
          <p:cNvPr id="19" name="PPTShape_2"/>
          <p:cNvSpPr>
            <a:spLocks noChangeArrowheads="1"/>
          </p:cNvSpPr>
          <p:nvPr/>
        </p:nvSpPr>
        <p:spPr bwMode="blackWhite">
          <a:xfrm>
            <a:off x="3577037" y="1343926"/>
            <a:ext cx="2563812" cy="568325"/>
          </a:xfrm>
          <a:prstGeom prst="wedgeRectCallout">
            <a:avLst>
              <a:gd name="adj1" fmla="val 15172"/>
              <a:gd name="adj2" fmla="val 1469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rPr>
              <a:t>Drop due to near-record 2011 CAT losses</a:t>
            </a:r>
          </a:p>
        </p:txBody>
      </p:sp>
      <p:sp>
        <p:nvSpPr>
          <p:cNvPr id="15" name="Rectangle 5"/>
          <p:cNvSpPr>
            <a:spLocks noChangeArrowheads="1"/>
          </p:cNvSpPr>
          <p:nvPr/>
        </p:nvSpPr>
        <p:spPr bwMode="blackWhite">
          <a:xfrm>
            <a:off x="3382301"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a:solidFill>
                  <a:srgbClr val="FFFFFF"/>
                </a:solidFill>
              </a:rPr>
              <a:t>The P/C insurance industry entered 2016</a:t>
            </a:r>
            <a:br>
              <a:rPr lang="en-US" sz="2000" b="1" dirty="0">
                <a:solidFill>
                  <a:srgbClr val="FFFFFF"/>
                </a:solidFill>
              </a:rPr>
            </a:br>
            <a:r>
              <a:rPr lang="en-US" sz="2000" b="1" dirty="0">
                <a:solidFill>
                  <a:srgbClr val="FFFFFF"/>
                </a:solidFill>
              </a:rPr>
              <a:t>in very strong financial condition.</a:t>
            </a:r>
          </a:p>
        </p:txBody>
      </p:sp>
    </p:spTree>
    <p:custDataLst>
      <p:tags r:id="rId2"/>
    </p:custDataLst>
    <p:extLst>
      <p:ext uri="{BB962C8B-B14F-4D97-AF65-F5344CB8AC3E}">
        <p14:creationId xmlns:p14="http://schemas.microsoft.com/office/powerpoint/2010/main" val="26423630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a:solidFill>
                  <a:schemeClr val="bg1"/>
                </a:solidFill>
              </a:rPr>
              <a:t>Profitability &amp; Politics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18</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a:t>
            </a:fld>
            <a:endParaRPr lang="en-US"/>
          </a:p>
        </p:txBody>
      </p:sp>
      <p:sp>
        <p:nvSpPr>
          <p:cNvPr id="10" name="Rectangle 8"/>
          <p:cNvSpPr>
            <a:spLocks noChangeArrowheads="1"/>
          </p:cNvSpPr>
          <p:nvPr/>
        </p:nvSpPr>
        <p:spPr bwMode="auto">
          <a:xfrm>
            <a:off x="449194" y="4919931"/>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a:solidFill>
                  <a:srgbClr val="FF0000"/>
                </a:solidFill>
              </a:rPr>
              <a:t>How Is Profitability Affected by the President’s Political Party?</a:t>
            </a:r>
          </a:p>
        </p:txBody>
      </p:sp>
    </p:spTree>
    <p:extLst>
      <p:ext uri="{BB962C8B-B14F-4D97-AF65-F5344CB8AC3E}">
        <p14:creationId xmlns:p14="http://schemas.microsoft.com/office/powerpoint/2010/main" val="259268005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2" name="Object 2"/>
          <p:cNvGraphicFramePr>
            <a:graphicFrameLocks noGrp="1" noChangeAspect="1"/>
          </p:cNvGraphicFramePr>
          <p:nvPr>
            <p:ph type="chart" idx="4294967295"/>
            <p:extLst/>
          </p:nvPr>
        </p:nvGraphicFramePr>
        <p:xfrm>
          <a:off x="17463" y="1228725"/>
          <a:ext cx="8529637" cy="5210175"/>
        </p:xfrm>
        <a:graphic>
          <a:graphicData uri="http://schemas.openxmlformats.org/presentationml/2006/ole">
            <mc:AlternateContent xmlns:mc="http://schemas.openxmlformats.org/markup-compatibility/2006">
              <mc:Choice xmlns:v="urn:schemas-microsoft-com:vml" Requires="v">
                <p:oleObj spid="_x0000_s28676128" name="Chart" r:id="rId4" imgW="8639260" imgH="5276919" progId="MSGraph.Chart.8">
                  <p:embed followColorScheme="full"/>
                </p:oleObj>
              </mc:Choice>
              <mc:Fallback>
                <p:oleObj name="Chart" r:id="rId4" imgW="8639260" imgH="5276919" progId="MSGraph.Chart.8">
                  <p:embed followColorScheme="full"/>
                  <p:pic>
                    <p:nvPicPr>
                      <p:cNvPr id="15362" name="Object 2"/>
                      <p:cNvPicPr>
                        <a:picLocks noChangeAspect="1" noChangeArrowheads="1"/>
                      </p:cNvPicPr>
                      <p:nvPr/>
                    </p:nvPicPr>
                    <p:blipFill>
                      <a:blip r:embed="rId5"/>
                      <a:srcRect/>
                      <a:stretch>
                        <a:fillRect/>
                      </a:stretch>
                    </p:blipFill>
                    <p:spPr bwMode="auto">
                      <a:xfrm>
                        <a:off x="17463" y="1228725"/>
                        <a:ext cx="8529637" cy="521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3" name="Rectangle 4"/>
          <p:cNvSpPr>
            <a:spLocks noChangeArrowheads="1"/>
          </p:cNvSpPr>
          <p:nvPr/>
        </p:nvSpPr>
        <p:spPr bwMode="auto">
          <a:xfrm>
            <a:off x="34412" y="63885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a:latin typeface="Arial" charset="0"/>
              </a:rPr>
              <a:t>*Truman administration ROE of 6.97% based on 3 years only, 1950-52;</a:t>
            </a:r>
            <a:r>
              <a:rPr lang="en-US" sz="1000" dirty="0"/>
              <a:t>.</a:t>
            </a:r>
            <a:endParaRPr lang="en-US" sz="1000" dirty="0">
              <a:latin typeface="Arial" charset="0"/>
            </a:endParaRPr>
          </a:p>
          <a:p>
            <a:pPr>
              <a:spcBef>
                <a:spcPct val="0"/>
              </a:spcBef>
              <a:buClrTx/>
              <a:buFontTx/>
              <a:buNone/>
            </a:pPr>
            <a:r>
              <a:rPr lang="en-US" sz="1000" dirty="0">
                <a:latin typeface="Arial" charset="0"/>
              </a:rPr>
              <a:t>  Source: Insurance Information Institute</a:t>
            </a:r>
          </a:p>
        </p:txBody>
      </p:sp>
      <p:sp>
        <p:nvSpPr>
          <p:cNvPr id="7045125" name="Text Box 5"/>
          <p:cNvSpPr txBox="1">
            <a:spLocks noChangeArrowheads="1"/>
          </p:cNvSpPr>
          <p:nvPr/>
        </p:nvSpPr>
        <p:spPr bwMode="auto">
          <a:xfrm>
            <a:off x="5718175" y="2482850"/>
            <a:ext cx="3273425" cy="1421928"/>
          </a:xfrm>
          <a:prstGeom prst="rect">
            <a:avLst/>
          </a:prstGeom>
          <a:solidFill>
            <a:schemeClr val="bg1"/>
          </a:solidFill>
          <a:ln w="38100">
            <a:solidFill>
              <a:srgbClr val="FF0000"/>
            </a:solidFill>
            <a:miter lim="800000"/>
            <a:headEnd type="none" w="sm" len="sm"/>
            <a:tailEnd type="none" w="sm" len="sm"/>
          </a:ln>
        </p:spPr>
        <p:txBody>
          <a:bodyPr wrap="square">
            <a:spAutoFit/>
          </a:bodyPr>
          <a:lstStyle/>
          <a:p>
            <a:pPr algn="ctr">
              <a:lnSpc>
                <a:spcPct val="90000"/>
              </a:lnSpc>
              <a:buClrTx/>
              <a:buFontTx/>
              <a:buNone/>
            </a:pPr>
            <a:r>
              <a:rPr lang="en-US" sz="2400" b="1" dirty="0">
                <a:latin typeface="Arial" charset="0"/>
              </a:rPr>
              <a:t>OVERALL RECORD: </a:t>
            </a:r>
            <a:r>
              <a:rPr lang="en-US" sz="2400" b="1" u="sng" dirty="0">
                <a:latin typeface="Arial" charset="0"/>
              </a:rPr>
              <a:t>1950-2015</a:t>
            </a:r>
            <a:r>
              <a:rPr lang="en-US" sz="2400" b="1" dirty="0">
                <a:latin typeface="Arial" charset="0"/>
              </a:rPr>
              <a:t>*</a:t>
            </a:r>
          </a:p>
          <a:p>
            <a:pPr>
              <a:lnSpc>
                <a:spcPct val="90000"/>
              </a:lnSpc>
              <a:buClrTx/>
              <a:buFontTx/>
              <a:buNone/>
            </a:pPr>
            <a:r>
              <a:rPr lang="en-US" sz="2400" b="1" dirty="0">
                <a:solidFill>
                  <a:srgbClr val="3333FF"/>
                </a:solidFill>
                <a:latin typeface="Arial" charset="0"/>
              </a:rPr>
              <a:t>Democrats	  7.72%</a:t>
            </a:r>
          </a:p>
          <a:p>
            <a:pPr>
              <a:lnSpc>
                <a:spcPct val="90000"/>
              </a:lnSpc>
              <a:buClrTx/>
              <a:buFontTx/>
              <a:buNone/>
            </a:pPr>
            <a:r>
              <a:rPr lang="en-US" sz="2400" b="1" dirty="0">
                <a:solidFill>
                  <a:srgbClr val="FF0000"/>
                </a:solidFill>
                <a:latin typeface="Arial" charset="0"/>
              </a:rPr>
              <a:t>Republicans	  7.85%</a:t>
            </a:r>
          </a:p>
        </p:txBody>
      </p:sp>
      <p:sp>
        <p:nvSpPr>
          <p:cNvPr id="7045126" name="Text Box 6"/>
          <p:cNvSpPr txBox="1">
            <a:spLocks noChangeArrowheads="1"/>
          </p:cNvSpPr>
          <p:nvPr/>
        </p:nvSpPr>
        <p:spPr bwMode="auto">
          <a:xfrm>
            <a:off x="5405281" y="4106510"/>
            <a:ext cx="3429000" cy="1419225"/>
          </a:xfrm>
          <a:prstGeom prst="rect">
            <a:avLst/>
          </a:prstGeom>
          <a:noFill/>
          <a:ln w="38100">
            <a:solidFill>
              <a:srgbClr val="FF0000"/>
            </a:solidFill>
            <a:miter lim="800000"/>
            <a:headEnd type="none" w="sm" len="sm"/>
            <a:tailEnd type="none" w="sm" len="sm"/>
          </a:ln>
          <a:effectLst/>
        </p:spPr>
        <p:txBody>
          <a:bodyPr>
            <a:spAutoFit/>
          </a:bodyPr>
          <a:lstStyle/>
          <a:p>
            <a:pPr algn="ctr">
              <a:lnSpc>
                <a:spcPct val="90000"/>
              </a:lnSpc>
              <a:buClrTx/>
              <a:buFontTx/>
              <a:buNone/>
              <a:defRPr/>
            </a:pPr>
            <a:r>
              <a:rPr lang="en-US" sz="2400" b="1" dirty="0">
                <a:solidFill>
                  <a:srgbClr val="3333FF"/>
                </a:solidFill>
                <a:latin typeface="Arial" pitchFamily="34" charset="0"/>
                <a:cs typeface="Arial" pitchFamily="34" charset="0"/>
              </a:rPr>
              <a:t>Party of President has marginal bearing on profitability of P/C insurance industry</a:t>
            </a:r>
          </a:p>
        </p:txBody>
      </p:sp>
      <p:sp>
        <p:nvSpPr>
          <p:cNvPr id="7"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a:ln>
                  <a:noFill/>
                </a:ln>
                <a:solidFill>
                  <a:srgbClr val="225A7A"/>
                </a:solidFill>
                <a:effectLst/>
                <a:uLnTx/>
                <a:uFillTx/>
                <a:latin typeface="Arial" charset="0"/>
                <a:ea typeface="+mj-ea"/>
                <a:cs typeface="+mj-cs"/>
              </a:rPr>
              <a:t>P/C</a:t>
            </a:r>
            <a:r>
              <a:rPr kumimoji="0" lang="en-US" sz="3000" b="1" i="0" u="none" strike="noStrike" kern="0" cap="none" spc="0" normalizeH="0" noProof="0" dirty="0">
                <a:ln>
                  <a:noFill/>
                </a:ln>
                <a:solidFill>
                  <a:srgbClr val="225A7A"/>
                </a:solidFill>
                <a:effectLst/>
                <a:uLnTx/>
                <a:uFillTx/>
                <a:latin typeface="Arial" charset="0"/>
                <a:ea typeface="+mj-ea"/>
                <a:cs typeface="+mj-cs"/>
              </a:rPr>
              <a:t> </a:t>
            </a:r>
            <a:r>
              <a:rPr lang="en-US" sz="3000" b="1" kern="0" noProof="0" dirty="0">
                <a:solidFill>
                  <a:srgbClr val="225A7A"/>
                </a:solidFill>
                <a:ea typeface="+mj-ea"/>
                <a:cs typeface="+mj-cs"/>
              </a:rPr>
              <a:t>I</a:t>
            </a:r>
            <a:r>
              <a:rPr lang="en-US" sz="3000" b="1" kern="0" dirty="0" err="1">
                <a:solidFill>
                  <a:srgbClr val="225A7A"/>
                </a:solidFill>
                <a:ea typeface="+mj-ea"/>
                <a:cs typeface="+mj-cs"/>
              </a:rPr>
              <a:t>nsurance</a:t>
            </a:r>
            <a:r>
              <a:rPr lang="en-US" sz="3000" b="1" kern="0" dirty="0">
                <a:solidFill>
                  <a:srgbClr val="225A7A"/>
                </a:solidFill>
                <a:ea typeface="+mj-ea"/>
                <a:cs typeface="+mj-cs"/>
              </a:rPr>
              <a:t> Industry ROE by Presidential Administration, 1950-2015*</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extLst>
      <p:ext uri="{BB962C8B-B14F-4D97-AF65-F5344CB8AC3E}">
        <p14:creationId xmlns:p14="http://schemas.microsoft.com/office/powerpoint/2010/main" val="302680472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045125"/>
                                        </p:tgtEl>
                                        <p:attrNameLst>
                                          <p:attrName>style.visibility</p:attrName>
                                        </p:attrNameLst>
                                      </p:cBhvr>
                                      <p:to>
                                        <p:strVal val="visible"/>
                                      </p:to>
                                    </p:set>
                                    <p:animEffect transition="in" filter="dissolve">
                                      <p:cBhvr>
                                        <p:cTn id="7" dur="500"/>
                                        <p:tgtEl>
                                          <p:spTgt spid="7045125"/>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7045126"/>
                                        </p:tgtEl>
                                        <p:attrNameLst>
                                          <p:attrName>style.visibility</p:attrName>
                                        </p:attrNameLst>
                                      </p:cBhvr>
                                      <p:to>
                                        <p:strVal val="visible"/>
                                      </p:to>
                                    </p:set>
                                    <p:animEffect transition="in" filter="dissolve">
                                      <p:cBhvr>
                                        <p:cTn id="11" dur="500"/>
                                        <p:tgtEl>
                                          <p:spTgt spid="704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25" grpId="0" animBg="1"/>
      <p:bldP spid="704512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a:solidFill>
                  <a:srgbClr val="FFFFFF"/>
                </a:solidFill>
              </a:rPr>
              <a:t>Insurance Industry:</a:t>
            </a:r>
            <a:br>
              <a:rPr lang="en-US" sz="4000" b="1" dirty="0">
                <a:solidFill>
                  <a:srgbClr val="FFFFFF"/>
                </a:solidFill>
              </a:rPr>
            </a:br>
            <a:r>
              <a:rPr lang="en-US" sz="4000" b="1" i="1" dirty="0">
                <a:solidFill>
                  <a:srgbClr val="FFFFFF"/>
                </a:solidFill>
              </a:rPr>
              <a:t>Financial Update &amp; Outlook</a:t>
            </a:r>
          </a:p>
        </p:txBody>
      </p:sp>
      <p:sp>
        <p:nvSpPr>
          <p:cNvPr id="1940487" name="Rectangle 7"/>
          <p:cNvSpPr>
            <a:spLocks noChangeArrowheads="1"/>
          </p:cNvSpPr>
          <p:nvPr/>
        </p:nvSpPr>
        <p:spPr bwMode="auto">
          <a:xfrm>
            <a:off x="596900" y="3952875"/>
            <a:ext cx="8020050" cy="2363724"/>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a:solidFill>
                  <a:srgbClr val="225A7A"/>
                </a:solidFill>
              </a:rPr>
              <a:t>2015 Was a Reasonably Good Year and Similar to 2014</a:t>
            </a:r>
          </a:p>
          <a:p>
            <a:pPr marL="292100" indent="-292100" algn="ctr" eaLnBrk="0" hangingPunct="0">
              <a:lnSpc>
                <a:spcPct val="90000"/>
              </a:lnSpc>
              <a:spcBef>
                <a:spcPct val="25000"/>
              </a:spcBef>
              <a:buClr>
                <a:schemeClr val="accent2"/>
              </a:buClr>
              <a:buFont typeface="Wingdings" pitchFamily="2" charset="2"/>
              <a:buNone/>
            </a:pPr>
            <a:endParaRPr lang="en-US" sz="3600" b="1" i="1" dirty="0">
              <a:solidFill>
                <a:srgbClr val="225A7A"/>
              </a:solidFill>
            </a:endParaRPr>
          </a:p>
          <a:p>
            <a:pPr marL="292100" indent="-292100" algn="ctr" eaLnBrk="0" hangingPunct="0">
              <a:lnSpc>
                <a:spcPct val="90000"/>
              </a:lnSpc>
              <a:spcBef>
                <a:spcPct val="25000"/>
              </a:spcBef>
              <a:buClr>
                <a:schemeClr val="accent2"/>
              </a:buClr>
              <a:buFont typeface="Wingdings" pitchFamily="2" charset="2"/>
              <a:buNone/>
            </a:pPr>
            <a:r>
              <a:rPr lang="en-US" sz="3600" b="1" i="1" dirty="0">
                <a:solidFill>
                  <a:srgbClr val="FF0000"/>
                </a:solidFill>
              </a:rPr>
              <a:t>2016: Could Be Similar to 2015</a:t>
            </a: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2</a:t>
            </a:fld>
            <a:endParaRPr lang="en-US"/>
          </a:p>
        </p:txBody>
      </p:sp>
    </p:spTree>
    <p:extLst>
      <p:ext uri="{BB962C8B-B14F-4D97-AF65-F5344CB8AC3E}">
        <p14:creationId xmlns:p14="http://schemas.microsoft.com/office/powerpoint/2010/main" val="231388595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46146" name="Object 2"/>
          <p:cNvGraphicFramePr>
            <a:graphicFrameLocks noChangeAspect="1"/>
          </p:cNvGraphicFramePr>
          <p:nvPr>
            <p:extLst/>
          </p:nvPr>
        </p:nvGraphicFramePr>
        <p:xfrm>
          <a:off x="0" y="1236408"/>
          <a:ext cx="8880475" cy="5891213"/>
        </p:xfrm>
        <a:graphic>
          <a:graphicData uri="http://schemas.openxmlformats.org/presentationml/2006/ole">
            <mc:AlternateContent xmlns:mc="http://schemas.openxmlformats.org/markup-compatibility/2006">
              <mc:Choice xmlns:v="urn:schemas-microsoft-com:vml" Requires="v">
                <p:oleObj spid="_x0000_s28677152" name="Chart" r:id="rId4" imgW="8296386" imgH="5524639" progId="MSGraph.Chart.8">
                  <p:embed followColorScheme="full"/>
                </p:oleObj>
              </mc:Choice>
              <mc:Fallback>
                <p:oleObj name="Chart" r:id="rId4" imgW="8296386" imgH="5524639" progId="MSGraph.Chart.8">
                  <p:embed followColorScheme="full"/>
                  <p:pic>
                    <p:nvPicPr>
                      <p:cNvPr id="7046146" name="Object 2"/>
                      <p:cNvPicPr>
                        <a:picLocks noChangeAspect="1" noChangeArrowheads="1"/>
                      </p:cNvPicPr>
                      <p:nvPr/>
                    </p:nvPicPr>
                    <p:blipFill>
                      <a:blip r:embed="rId5"/>
                      <a:srcRect/>
                      <a:stretch>
                        <a:fillRect/>
                      </a:stretch>
                    </p:blipFill>
                    <p:spPr bwMode="auto">
                      <a:xfrm>
                        <a:off x="0" y="1236408"/>
                        <a:ext cx="8880475" cy="589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46148" name="Rectangle 4"/>
          <p:cNvSpPr>
            <a:spLocks noChangeArrowheads="1"/>
          </p:cNvSpPr>
          <p:nvPr/>
        </p:nvSpPr>
        <p:spPr bwMode="auto">
          <a:xfrm>
            <a:off x="1339652" y="1152833"/>
            <a:ext cx="6875207" cy="366713"/>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800" b="1" dirty="0">
                <a:solidFill>
                  <a:srgbClr val="3333FF"/>
                </a:solidFill>
                <a:latin typeface="Arial" charset="0"/>
              </a:rPr>
              <a:t>BLUE</a:t>
            </a:r>
            <a:r>
              <a:rPr lang="en-US" sz="1400" b="1" dirty="0">
                <a:latin typeface="Arial" charset="0"/>
              </a:rPr>
              <a:t> = </a:t>
            </a:r>
            <a:r>
              <a:rPr lang="en-US" b="1" dirty="0">
                <a:latin typeface="Arial" charset="0"/>
              </a:rPr>
              <a:t>Democratic President</a:t>
            </a:r>
            <a:r>
              <a:rPr lang="en-US" sz="1400" b="1" dirty="0">
                <a:latin typeface="Arial" charset="0"/>
              </a:rPr>
              <a:t>        </a:t>
            </a:r>
            <a:r>
              <a:rPr lang="en-US" sz="1800" b="1" dirty="0">
                <a:solidFill>
                  <a:srgbClr val="FF3300"/>
                </a:solidFill>
                <a:latin typeface="Arial" charset="0"/>
              </a:rPr>
              <a:t>RED</a:t>
            </a:r>
            <a:r>
              <a:rPr lang="en-US" sz="1400" b="1" dirty="0">
                <a:latin typeface="Arial" charset="0"/>
              </a:rPr>
              <a:t> = </a:t>
            </a:r>
            <a:r>
              <a:rPr lang="en-US" b="1" dirty="0">
                <a:latin typeface="Arial" charset="0"/>
              </a:rPr>
              <a:t>Republican President</a:t>
            </a:r>
          </a:p>
        </p:txBody>
      </p:sp>
      <p:sp>
        <p:nvSpPr>
          <p:cNvPr id="16388" name="Rectangle 5"/>
          <p:cNvSpPr>
            <a:spLocks noChangeArrowheads="1"/>
          </p:cNvSpPr>
          <p:nvPr/>
        </p:nvSpPr>
        <p:spPr bwMode="auto">
          <a:xfrm>
            <a:off x="2169268" y="1651819"/>
            <a:ext cx="544436" cy="421558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89" name="Rectangle 6"/>
          <p:cNvSpPr>
            <a:spLocks noChangeArrowheads="1"/>
          </p:cNvSpPr>
          <p:nvPr/>
        </p:nvSpPr>
        <p:spPr bwMode="auto">
          <a:xfrm>
            <a:off x="2362200" y="5715000"/>
            <a:ext cx="685800" cy="152400"/>
          </a:xfrm>
          <a:prstGeom prst="rect">
            <a:avLst/>
          </a:prstGeom>
          <a:noFill/>
          <a:ln w="9525">
            <a:noFill/>
            <a:miter lim="800000"/>
            <a:headEnd/>
            <a:tailEnd/>
          </a:ln>
        </p:spPr>
        <p:txBody>
          <a:bodyPr wrap="none" lIns="92075" tIns="46038" rIns="92075" bIns="46038" anchor="ctr"/>
          <a:lstStyle/>
          <a:p>
            <a:endParaRPr lang="en-US"/>
          </a:p>
        </p:txBody>
      </p:sp>
      <p:sp>
        <p:nvSpPr>
          <p:cNvPr id="16390" name="Rectangle 7"/>
          <p:cNvSpPr>
            <a:spLocks noChangeArrowheads="1"/>
          </p:cNvSpPr>
          <p:nvPr/>
        </p:nvSpPr>
        <p:spPr bwMode="auto">
          <a:xfrm>
            <a:off x="2713704" y="1651824"/>
            <a:ext cx="412529" cy="424753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1" name="Rectangle 8"/>
          <p:cNvSpPr>
            <a:spLocks noChangeArrowheads="1"/>
          </p:cNvSpPr>
          <p:nvPr/>
        </p:nvSpPr>
        <p:spPr bwMode="auto">
          <a:xfrm>
            <a:off x="6983008" y="1647007"/>
            <a:ext cx="967251" cy="4242619"/>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2" name="Rectangle 9"/>
          <p:cNvSpPr>
            <a:spLocks noChangeArrowheads="1"/>
          </p:cNvSpPr>
          <p:nvPr/>
        </p:nvSpPr>
        <p:spPr bwMode="auto">
          <a:xfrm>
            <a:off x="6006277" y="1651824"/>
            <a:ext cx="981629" cy="424753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3" name="Rectangle 10"/>
          <p:cNvSpPr>
            <a:spLocks noChangeArrowheads="1"/>
          </p:cNvSpPr>
          <p:nvPr/>
        </p:nvSpPr>
        <p:spPr bwMode="auto">
          <a:xfrm>
            <a:off x="4585549" y="1651824"/>
            <a:ext cx="1418484" cy="4247531"/>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4" name="Rectangle 11"/>
          <p:cNvSpPr>
            <a:spLocks noChangeArrowheads="1"/>
          </p:cNvSpPr>
          <p:nvPr/>
        </p:nvSpPr>
        <p:spPr bwMode="auto">
          <a:xfrm>
            <a:off x="823452" y="1652136"/>
            <a:ext cx="366253" cy="419100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5" name="Rectangle 12"/>
          <p:cNvSpPr>
            <a:spLocks noChangeArrowheads="1"/>
          </p:cNvSpPr>
          <p:nvPr/>
        </p:nvSpPr>
        <p:spPr bwMode="auto">
          <a:xfrm>
            <a:off x="3132204" y="1651819"/>
            <a:ext cx="982596" cy="424999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6" name="Rectangle 13"/>
          <p:cNvSpPr>
            <a:spLocks noChangeArrowheads="1"/>
          </p:cNvSpPr>
          <p:nvPr/>
        </p:nvSpPr>
        <p:spPr bwMode="auto">
          <a:xfrm>
            <a:off x="1177047" y="1651819"/>
            <a:ext cx="1005715" cy="419131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7" name="Rectangle 14"/>
          <p:cNvSpPr>
            <a:spLocks noChangeArrowheads="1"/>
          </p:cNvSpPr>
          <p:nvPr/>
        </p:nvSpPr>
        <p:spPr bwMode="auto">
          <a:xfrm>
            <a:off x="4110721" y="1651819"/>
            <a:ext cx="474827" cy="4232788"/>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9" name="Text Box 16"/>
          <p:cNvSpPr txBox="1">
            <a:spLocks noChangeArrowheads="1"/>
          </p:cNvSpPr>
          <p:nvPr/>
        </p:nvSpPr>
        <p:spPr bwMode="auto">
          <a:xfrm rot="-5400000">
            <a:off x="523672" y="2057400"/>
            <a:ext cx="914400"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Truman</a:t>
            </a:r>
          </a:p>
        </p:txBody>
      </p:sp>
      <p:sp>
        <p:nvSpPr>
          <p:cNvPr id="16400" name="Text Box 17"/>
          <p:cNvSpPr txBox="1">
            <a:spLocks noChangeArrowheads="1"/>
          </p:cNvSpPr>
          <p:nvPr/>
        </p:nvSpPr>
        <p:spPr bwMode="auto">
          <a:xfrm>
            <a:off x="2977556" y="1821432"/>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Nixon/Ford</a:t>
            </a:r>
          </a:p>
        </p:txBody>
      </p:sp>
      <p:sp>
        <p:nvSpPr>
          <p:cNvPr id="16401" name="Text Box 18"/>
          <p:cNvSpPr txBox="1">
            <a:spLocks noChangeArrowheads="1"/>
          </p:cNvSpPr>
          <p:nvPr/>
        </p:nvSpPr>
        <p:spPr bwMode="auto">
          <a:xfrm rot="16200000">
            <a:off x="1919795" y="2152924"/>
            <a:ext cx="1453100" cy="523862"/>
          </a:xfrm>
          <a:prstGeom prst="rect">
            <a:avLst/>
          </a:prstGeom>
          <a:noFill/>
          <a:ln w="9525">
            <a:noFill/>
            <a:miter lim="800000"/>
            <a:headEnd/>
            <a:tailEnd/>
          </a:ln>
        </p:spPr>
        <p:txBody>
          <a:bodyPr wrap="square" lIns="92075" tIns="46038" rIns="92075" bIns="46038">
            <a:spAutoFit/>
          </a:bodyPr>
          <a:lstStyle/>
          <a:p>
            <a:pPr marL="342900" indent="-342900" algn="r">
              <a:buClr>
                <a:schemeClr val="tx1"/>
              </a:buClr>
              <a:buFontTx/>
              <a:buNone/>
            </a:pPr>
            <a:r>
              <a:rPr lang="en-US" sz="1400" b="1" dirty="0"/>
              <a:t>Kennedy/ Johnson</a:t>
            </a:r>
          </a:p>
        </p:txBody>
      </p:sp>
      <p:sp>
        <p:nvSpPr>
          <p:cNvPr id="16402" name="Text Box 19"/>
          <p:cNvSpPr txBox="1">
            <a:spLocks noChangeArrowheads="1"/>
          </p:cNvSpPr>
          <p:nvPr/>
        </p:nvSpPr>
        <p:spPr bwMode="auto">
          <a:xfrm rot="16200000">
            <a:off x="1041352" y="2057400"/>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Eisenhower</a:t>
            </a:r>
          </a:p>
        </p:txBody>
      </p:sp>
      <p:sp>
        <p:nvSpPr>
          <p:cNvPr id="16403" name="Text Box 20"/>
          <p:cNvSpPr txBox="1">
            <a:spLocks noChangeArrowheads="1"/>
          </p:cNvSpPr>
          <p:nvPr/>
        </p:nvSpPr>
        <p:spPr bwMode="auto">
          <a:xfrm rot="16200000">
            <a:off x="3692506" y="1865676"/>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Carter</a:t>
            </a:r>
          </a:p>
        </p:txBody>
      </p:sp>
      <p:sp>
        <p:nvSpPr>
          <p:cNvPr id="16404" name="Text Box 21"/>
          <p:cNvSpPr txBox="1">
            <a:spLocks noChangeArrowheads="1"/>
          </p:cNvSpPr>
          <p:nvPr/>
        </p:nvSpPr>
        <p:spPr bwMode="auto">
          <a:xfrm>
            <a:off x="4578593" y="1848571"/>
            <a:ext cx="1443755" cy="308419"/>
          </a:xfrm>
          <a:prstGeom prst="rect">
            <a:avLst/>
          </a:prstGeom>
          <a:noFill/>
          <a:ln w="9525">
            <a:noFill/>
            <a:miter lim="800000"/>
            <a:headEnd/>
            <a:tailEnd/>
          </a:ln>
        </p:spPr>
        <p:txBody>
          <a:bodyPr wrap="square" lIns="92075" tIns="46038" rIns="92075" bIns="46038">
            <a:spAutoFit/>
          </a:bodyPr>
          <a:lstStyle/>
          <a:p>
            <a:pPr marL="342900" indent="-342900" algn="ctr">
              <a:buClr>
                <a:schemeClr val="tx1"/>
              </a:buClr>
              <a:buFontTx/>
              <a:buNone/>
            </a:pPr>
            <a:r>
              <a:rPr lang="en-US" sz="1400" b="1" dirty="0"/>
              <a:t>Reagan/Bush I</a:t>
            </a:r>
          </a:p>
        </p:txBody>
      </p:sp>
      <p:sp>
        <p:nvSpPr>
          <p:cNvPr id="16405" name="Text Box 22"/>
          <p:cNvSpPr txBox="1">
            <a:spLocks noChangeArrowheads="1"/>
          </p:cNvSpPr>
          <p:nvPr/>
        </p:nvSpPr>
        <p:spPr bwMode="auto">
          <a:xfrm>
            <a:off x="5834985" y="1850928"/>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Clinton</a:t>
            </a:r>
          </a:p>
        </p:txBody>
      </p:sp>
      <p:sp>
        <p:nvSpPr>
          <p:cNvPr id="16406" name="Text Box 23"/>
          <p:cNvSpPr txBox="1">
            <a:spLocks noChangeArrowheads="1"/>
          </p:cNvSpPr>
          <p:nvPr/>
        </p:nvSpPr>
        <p:spPr bwMode="auto">
          <a:xfrm>
            <a:off x="6833064" y="1850926"/>
            <a:ext cx="1293813"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Bush II</a:t>
            </a:r>
          </a:p>
        </p:txBody>
      </p:sp>
      <p:sp>
        <p:nvSpPr>
          <p:cNvPr id="24"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a:ln>
                  <a:noFill/>
                </a:ln>
                <a:solidFill>
                  <a:srgbClr val="225A7A"/>
                </a:solidFill>
                <a:effectLst/>
                <a:uLnTx/>
                <a:uFillTx/>
                <a:latin typeface="Arial" charset="0"/>
                <a:ea typeface="+mj-ea"/>
                <a:cs typeface="+mj-cs"/>
              </a:rPr>
              <a:t>P/C</a:t>
            </a:r>
            <a:r>
              <a:rPr kumimoji="0" lang="en-US" sz="3000" b="1" i="0" u="none" strike="noStrike" kern="0" cap="none" spc="0" normalizeH="0" noProof="0" dirty="0">
                <a:ln>
                  <a:noFill/>
                </a:ln>
                <a:solidFill>
                  <a:srgbClr val="225A7A"/>
                </a:solidFill>
                <a:effectLst/>
                <a:uLnTx/>
                <a:uFillTx/>
                <a:latin typeface="Arial" charset="0"/>
                <a:ea typeface="+mj-ea"/>
                <a:cs typeface="+mj-cs"/>
              </a:rPr>
              <a:t> </a:t>
            </a:r>
            <a:r>
              <a:rPr lang="en-US" sz="3000" b="1" kern="0" dirty="0">
                <a:solidFill>
                  <a:srgbClr val="225A7A"/>
                </a:solidFill>
                <a:ea typeface="+mj-ea"/>
                <a:cs typeface="+mj-cs"/>
              </a:rPr>
              <a:t>insurance Industry ROE by Presidential Party Affiliation, 1950- 2015*</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
        <p:nvSpPr>
          <p:cNvPr id="26" name="Rectangle 14"/>
          <p:cNvSpPr>
            <a:spLocks noChangeArrowheads="1"/>
          </p:cNvSpPr>
          <p:nvPr/>
        </p:nvSpPr>
        <p:spPr bwMode="auto">
          <a:xfrm>
            <a:off x="7964637" y="1829867"/>
            <a:ext cx="756089" cy="4266135"/>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27" name="Text Box 20"/>
          <p:cNvSpPr txBox="1">
            <a:spLocks noChangeArrowheads="1"/>
          </p:cNvSpPr>
          <p:nvPr/>
        </p:nvSpPr>
        <p:spPr bwMode="auto">
          <a:xfrm rot="16200000">
            <a:off x="7805848" y="189828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endParaRPr lang="en-US" sz="1400" b="1" dirty="0"/>
          </a:p>
        </p:txBody>
      </p:sp>
      <p:sp>
        <p:nvSpPr>
          <p:cNvPr id="28" name="Text Box 20"/>
          <p:cNvSpPr txBox="1">
            <a:spLocks noChangeArrowheads="1"/>
          </p:cNvSpPr>
          <p:nvPr/>
        </p:nvSpPr>
        <p:spPr bwMode="auto">
          <a:xfrm>
            <a:off x="7703548" y="183960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Obama</a:t>
            </a:r>
          </a:p>
        </p:txBody>
      </p:sp>
      <p:sp>
        <p:nvSpPr>
          <p:cNvPr id="29" name="Rectangle 4"/>
          <p:cNvSpPr>
            <a:spLocks noChangeArrowheads="1"/>
          </p:cNvSpPr>
          <p:nvPr/>
        </p:nvSpPr>
        <p:spPr bwMode="auto">
          <a:xfrm>
            <a:off x="57043" y="6275336"/>
            <a:ext cx="8428652" cy="554640"/>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a:t>.</a:t>
            </a:r>
            <a:endParaRPr lang="en-US" sz="1000" dirty="0">
              <a:latin typeface="Arial" charset="0"/>
            </a:endParaRPr>
          </a:p>
          <a:p>
            <a:pPr>
              <a:spcBef>
                <a:spcPct val="0"/>
              </a:spcBef>
              <a:buClrTx/>
              <a:buFontTx/>
              <a:buNone/>
            </a:pPr>
            <a:r>
              <a:rPr lang="en-US" sz="1000" dirty="0">
                <a:latin typeface="Arial" charset="0"/>
              </a:rPr>
              <a:t>*2015 data is through Q3.  </a:t>
            </a:r>
          </a:p>
          <a:p>
            <a:pPr>
              <a:spcBef>
                <a:spcPct val="0"/>
              </a:spcBef>
              <a:buClrTx/>
              <a:buFontTx/>
              <a:buNone/>
            </a:pPr>
            <a:r>
              <a:rPr lang="en-US" sz="1000" dirty="0">
                <a:latin typeface="Arial" charset="0"/>
              </a:rPr>
              <a:t>Source: Insurance Information Institute</a:t>
            </a:r>
          </a:p>
        </p:txBody>
      </p:sp>
    </p:spTree>
    <p:extLst>
      <p:ext uri="{BB962C8B-B14F-4D97-AF65-F5344CB8AC3E}">
        <p14:creationId xmlns:p14="http://schemas.microsoft.com/office/powerpoint/2010/main" val="18651743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46146"/>
                                        </p:tgtEl>
                                        <p:attrNameLst>
                                          <p:attrName>style.visibility</p:attrName>
                                        </p:attrNameLst>
                                      </p:cBhvr>
                                      <p:to>
                                        <p:strVal val="visible"/>
                                      </p:to>
                                    </p:set>
                                    <p:animEffect transition="in" filter="wipe(left)">
                                      <p:cBhvr>
                                        <p:cTn id="7" dur="500"/>
                                        <p:tgtEl>
                                          <p:spTgt spid="704614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046148"/>
                                        </p:tgtEl>
                                        <p:attrNameLst>
                                          <p:attrName>style.visibility</p:attrName>
                                        </p:attrNameLst>
                                      </p:cBhvr>
                                      <p:to>
                                        <p:strVal val="visible"/>
                                      </p:to>
                                    </p:set>
                                    <p:anim calcmode="lin" valueType="num">
                                      <p:cBhvr additive="base">
                                        <p:cTn id="11" dur="500" fill="hold"/>
                                        <p:tgtEl>
                                          <p:spTgt spid="7046148"/>
                                        </p:tgtEl>
                                        <p:attrNameLst>
                                          <p:attrName>ppt_x</p:attrName>
                                        </p:attrNameLst>
                                      </p:cBhvr>
                                      <p:tavLst>
                                        <p:tav tm="0">
                                          <p:val>
                                            <p:strVal val="1+#ppt_w/2"/>
                                          </p:val>
                                        </p:tav>
                                        <p:tav tm="100000">
                                          <p:val>
                                            <p:strVal val="#ppt_x"/>
                                          </p:val>
                                        </p:tav>
                                      </p:tavLst>
                                    </p:anim>
                                    <p:anim calcmode="lin" valueType="num">
                                      <p:cBhvr additive="base">
                                        <p:cTn id="12" dur="500" fill="hold"/>
                                        <p:tgtEl>
                                          <p:spTgt spid="7046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046146" grpId="0" bld="series" animBg="0"/>
      <p:bldP spid="704614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a:t>12/01/09 - 9pm</a:t>
            </a:r>
          </a:p>
        </p:txBody>
      </p:sp>
      <p:sp>
        <p:nvSpPr>
          <p:cNvPr id="82947" name="Rectangle 106"/>
          <p:cNvSpPr>
            <a:spLocks noGrp="1" noChangeArrowheads="1"/>
          </p:cNvSpPr>
          <p:nvPr>
            <p:ph type="ftr" sz="quarter" idx="11"/>
          </p:nvPr>
        </p:nvSpPr>
        <p:spPr/>
        <p:txBody>
          <a:bodyPr/>
          <a:lstStyle/>
          <a:p>
            <a:pPr>
              <a:defRPr/>
            </a:pPr>
            <a:r>
              <a:rPr lang="en-US" dirty="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21</a:t>
            </a:fld>
            <a:endParaRPr lang="en-US" dirty="0"/>
          </a:p>
        </p:txBody>
      </p:sp>
      <p:sp>
        <p:nvSpPr>
          <p:cNvPr id="82949" name="Rectangle 2"/>
          <p:cNvSpPr>
            <a:spLocks noGrp="1" noChangeArrowheads="1"/>
          </p:cNvSpPr>
          <p:nvPr>
            <p:ph type="title"/>
          </p:nvPr>
        </p:nvSpPr>
        <p:spPr/>
        <p:txBody>
          <a:bodyPr/>
          <a:lstStyle/>
          <a:p>
            <a:r>
              <a:rPr lang="en-US" dirty="0"/>
              <a:t>Trump vs. Clinton:</a:t>
            </a:r>
            <a:br>
              <a:rPr lang="en-US" dirty="0"/>
            </a:br>
            <a:r>
              <a:rPr lang="en-US" dirty="0"/>
              <a:t>Issues that Matter to P/C Insurers</a:t>
            </a:r>
          </a:p>
        </p:txBody>
      </p:sp>
      <p:graphicFrame>
        <p:nvGraphicFramePr>
          <p:cNvPr id="3" name="Content Placeholder 2"/>
          <p:cNvGraphicFramePr>
            <a:graphicFrameLocks noGrp="1"/>
          </p:cNvGraphicFramePr>
          <p:nvPr>
            <p:ph idx="1"/>
            <p:extLst/>
          </p:nvPr>
        </p:nvGraphicFramePr>
        <p:xfrm>
          <a:off x="187960" y="1155701"/>
          <a:ext cx="8768080" cy="5588000"/>
        </p:xfrm>
        <a:graphic>
          <a:graphicData uri="http://schemas.openxmlformats.org/drawingml/2006/table">
            <a:tbl>
              <a:tblPr firstRow="1" bandRow="1">
                <a:tableStyleId>{5C22544A-7EE6-4342-B048-85BDC9FD1C3A}</a:tableStyleId>
              </a:tblPr>
              <a:tblGrid>
                <a:gridCol w="1814721">
                  <a:extLst>
                    <a:ext uri="{9D8B030D-6E8A-4147-A177-3AD203B41FA5}">
                      <a16:colId xmlns:a16="http://schemas.microsoft.com/office/drawing/2014/main" val="20000"/>
                    </a:ext>
                  </a:extLst>
                </a:gridCol>
                <a:gridCol w="3778359">
                  <a:extLst>
                    <a:ext uri="{9D8B030D-6E8A-4147-A177-3AD203B41FA5}">
                      <a16:colId xmlns:a16="http://schemas.microsoft.com/office/drawing/2014/main" val="20001"/>
                    </a:ext>
                  </a:extLst>
                </a:gridCol>
                <a:gridCol w="3175000">
                  <a:extLst>
                    <a:ext uri="{9D8B030D-6E8A-4147-A177-3AD203B41FA5}">
                      <a16:colId xmlns:a16="http://schemas.microsoft.com/office/drawing/2014/main" val="20002"/>
                    </a:ext>
                  </a:extLst>
                </a:gridCol>
              </a:tblGrid>
              <a:tr h="370840">
                <a:tc>
                  <a:txBody>
                    <a:bodyPr/>
                    <a:lstStyle/>
                    <a:p>
                      <a:r>
                        <a:rPr lang="en-US" dirty="0"/>
                        <a:t>Issue</a:t>
                      </a:r>
                    </a:p>
                  </a:txBody>
                  <a:tcPr/>
                </a:tc>
                <a:tc>
                  <a:txBody>
                    <a:bodyPr/>
                    <a:lstStyle/>
                    <a:p>
                      <a:r>
                        <a:rPr lang="en-US" dirty="0"/>
                        <a:t>Trump</a:t>
                      </a:r>
                    </a:p>
                  </a:txBody>
                  <a:tcPr/>
                </a:tc>
                <a:tc>
                  <a:txBody>
                    <a:bodyPr/>
                    <a:lstStyle/>
                    <a:p>
                      <a:r>
                        <a:rPr lang="en-US" sz="1600" dirty="0"/>
                        <a:t>Clinton</a:t>
                      </a:r>
                    </a:p>
                  </a:txBody>
                  <a:tcPr/>
                </a:tc>
                <a:extLst>
                  <a:ext uri="{0D108BD9-81ED-4DB2-BD59-A6C34878D82A}">
                    <a16:rowId xmlns:a16="http://schemas.microsoft.com/office/drawing/2014/main" val="10000"/>
                  </a:ext>
                </a:extLst>
              </a:tr>
              <a:tr h="370840">
                <a:tc>
                  <a:txBody>
                    <a:bodyPr/>
                    <a:lstStyle/>
                    <a:p>
                      <a:r>
                        <a:rPr lang="en-US" sz="1600" dirty="0"/>
                        <a:t>Economy</a:t>
                      </a:r>
                    </a:p>
                  </a:txBody>
                  <a:tcPr/>
                </a:tc>
                <a:tc>
                  <a:txBody>
                    <a:bodyPr/>
                    <a:lstStyle/>
                    <a:p>
                      <a:r>
                        <a:rPr lang="en-US" sz="1600" b="1" i="1" dirty="0"/>
                        <a:t>Supply</a:t>
                      </a:r>
                      <a:r>
                        <a:rPr lang="en-US" sz="1600" b="1" i="1" baseline="0" dirty="0"/>
                        <a:t> </a:t>
                      </a:r>
                      <a:r>
                        <a:rPr lang="en-US" sz="1600" b="1" i="1" dirty="0"/>
                        <a:t>Side-Like</a:t>
                      </a:r>
                      <a:r>
                        <a:rPr lang="en-US" sz="1600" b="1" i="1" baseline="0" dirty="0"/>
                        <a:t> Philosophy:</a:t>
                      </a:r>
                      <a:r>
                        <a:rPr lang="en-US" sz="1600" baseline="0" dirty="0"/>
                        <a:t> Lower </a:t>
                      </a:r>
                      <a:r>
                        <a:rPr lang="en-US" sz="1600" baseline="0" dirty="0" err="1"/>
                        <a:t>taxes</a:t>
                      </a:r>
                      <a:r>
                        <a:rPr lang="en-US" sz="1600" baseline="0" dirty="0" err="1">
                          <a:sym typeface="Wingdings" panose="05000000000000000000" pitchFamily="2" charset="2"/>
                        </a:rPr>
                        <a:t>Faster</a:t>
                      </a:r>
                      <a:r>
                        <a:rPr lang="en-US" sz="1600" baseline="0" dirty="0">
                          <a:sym typeface="Wingdings" panose="05000000000000000000" pitchFamily="2" charset="2"/>
                        </a:rPr>
                        <a:t> real GDP growth; Deficits likely grow as tax cuts are combined with targeted increased spending on Homeland Security, Defense, etc.</a:t>
                      </a:r>
                      <a:endParaRPr lang="en-US" sz="1600" dirty="0"/>
                    </a:p>
                  </a:txBody>
                  <a:tcPr/>
                </a:tc>
                <a:tc>
                  <a:txBody>
                    <a:bodyPr/>
                    <a:lstStyle/>
                    <a:p>
                      <a:r>
                        <a:rPr lang="en-US" sz="1600" b="1" i="1" dirty="0"/>
                        <a:t>Keynesian</a:t>
                      </a:r>
                      <a:r>
                        <a:rPr lang="en-US" sz="1600" b="1" i="1" baseline="0" dirty="0"/>
                        <a:t> Philosophy: </a:t>
                      </a:r>
                      <a:r>
                        <a:rPr lang="en-US" sz="1600" baseline="0" dirty="0"/>
                        <a:t>More government spending on infrastructure, education, social services; Deficits likely increase as tax increases likely difficult to pass</a:t>
                      </a:r>
                      <a:endParaRPr lang="en-US" sz="1600" dirty="0"/>
                    </a:p>
                  </a:txBody>
                  <a:tcPr/>
                </a:tc>
                <a:extLst>
                  <a:ext uri="{0D108BD9-81ED-4DB2-BD59-A6C34878D82A}">
                    <a16:rowId xmlns:a16="http://schemas.microsoft.com/office/drawing/2014/main" val="10001"/>
                  </a:ext>
                </a:extLst>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a:t>Interest Rates</a:t>
                      </a:r>
                    </a:p>
                  </a:txBody>
                  <a:tcPr/>
                </a:tc>
                <a:tc>
                  <a:txBody>
                    <a:bodyPr/>
                    <a:lstStyle/>
                    <a:p>
                      <a:r>
                        <a:rPr lang="en-US" sz="1600" baseline="0" dirty="0"/>
                        <a:t>May trend higher with larger deficits; Shift from monetary policy to fiscal focus (tax cuts, government spending)</a:t>
                      </a:r>
                      <a:endParaRPr lang="en-US" sz="1600" dirty="0"/>
                    </a:p>
                  </a:txBody>
                  <a:tcPr/>
                </a:tc>
                <a:tc>
                  <a:txBody>
                    <a:bodyPr/>
                    <a:lstStyle/>
                    <a:p>
                      <a:r>
                        <a:rPr lang="en-US" sz="1600" dirty="0"/>
                        <a:t>Status quo at the Fed; Net impact on interest rates unclear</a:t>
                      </a:r>
                    </a:p>
                  </a:txBody>
                  <a:tcPr/>
                </a:tc>
                <a:extLst>
                  <a:ext uri="{0D108BD9-81ED-4DB2-BD59-A6C34878D82A}">
                    <a16:rowId xmlns:a16="http://schemas.microsoft.com/office/drawing/2014/main" val="10002"/>
                  </a:ext>
                </a:extLst>
              </a:tr>
              <a:tr h="370840">
                <a:tc>
                  <a:txBody>
                    <a:bodyPr/>
                    <a:lstStyle/>
                    <a:p>
                      <a:r>
                        <a:rPr lang="en-US" sz="1600" dirty="0"/>
                        <a:t>Taxes</a:t>
                      </a:r>
                    </a:p>
                  </a:txBody>
                  <a:tcPr/>
                </a:tc>
                <a:tc>
                  <a:txBody>
                    <a:bodyPr/>
                    <a:lstStyle/>
                    <a:p>
                      <a:r>
                        <a:rPr lang="en-US" sz="1600" dirty="0"/>
                        <a:t>Favors lower tax rates for corporate</a:t>
                      </a:r>
                      <a:r>
                        <a:rPr lang="en-US" sz="1600" baseline="0" dirty="0"/>
                        <a:t> and personal income tax rates; Tax code overhaul?</a:t>
                      </a:r>
                      <a:endParaRPr lang="en-US" sz="1600" dirty="0"/>
                    </a:p>
                  </a:txBody>
                  <a:tcPr/>
                </a:tc>
                <a:tc>
                  <a:txBody>
                    <a:bodyPr/>
                    <a:lstStyle/>
                    <a:p>
                      <a:r>
                        <a:rPr lang="en-US" sz="1600" dirty="0"/>
                        <a:t>Unlikely to reduce</a:t>
                      </a:r>
                      <a:r>
                        <a:rPr lang="en-US" sz="1600" baseline="0" dirty="0"/>
                        <a:t> taxes or embark on major overhaul of tax code</a:t>
                      </a:r>
                      <a:endParaRPr lang="en-US" sz="1600" dirty="0"/>
                    </a:p>
                  </a:txBody>
                  <a:tcPr/>
                </a:tc>
                <a:extLst>
                  <a:ext uri="{0D108BD9-81ED-4DB2-BD59-A6C34878D82A}">
                    <a16:rowId xmlns:a16="http://schemas.microsoft.com/office/drawing/2014/main" val="10003"/>
                  </a:ext>
                </a:extLst>
              </a:tr>
              <a:tr h="370840">
                <a:tc>
                  <a:txBody>
                    <a:bodyPr/>
                    <a:lstStyle/>
                    <a:p>
                      <a:r>
                        <a:rPr lang="en-US" sz="1600" dirty="0"/>
                        <a:t>International Trade</a:t>
                      </a:r>
                    </a:p>
                  </a:txBody>
                  <a:tcPr/>
                </a:tc>
                <a:tc>
                  <a:txBody>
                    <a:bodyPr/>
                    <a:lstStyle/>
                    <a:p>
                      <a:r>
                        <a:rPr lang="en-US" sz="1600" dirty="0"/>
                        <a:t>Protectionist</a:t>
                      </a:r>
                      <a:r>
                        <a:rPr lang="en-US" sz="1600" baseline="0" dirty="0"/>
                        <a:t> Tendencies (appeal primarily to manufacturing sector)</a:t>
                      </a:r>
                      <a:endParaRPr lang="en-US" sz="1600" dirty="0"/>
                    </a:p>
                  </a:txBody>
                  <a:tcPr/>
                </a:tc>
                <a:tc>
                  <a:txBody>
                    <a:bodyPr/>
                    <a:lstStyle/>
                    <a:p>
                      <a:r>
                        <a:rPr lang="en-US" sz="1600" dirty="0"/>
                        <a:t>Has criticized Trans-Pacific</a:t>
                      </a:r>
                      <a:r>
                        <a:rPr lang="en-US" sz="1600" baseline="0" dirty="0"/>
                        <a:t> Partnership but is a realist on international matters</a:t>
                      </a:r>
                      <a:endParaRPr lang="en-US" sz="1600" dirty="0"/>
                    </a:p>
                  </a:txBody>
                  <a:tcPr/>
                </a:tc>
                <a:extLst>
                  <a:ext uri="{0D108BD9-81ED-4DB2-BD59-A6C34878D82A}">
                    <a16:rowId xmlns:a16="http://schemas.microsoft.com/office/drawing/2014/main" val="10004"/>
                  </a:ext>
                </a:extLst>
              </a:tr>
              <a:tr h="370840">
                <a:tc>
                  <a:txBody>
                    <a:bodyPr/>
                    <a:lstStyle/>
                    <a:p>
                      <a:r>
                        <a:rPr lang="en-US" sz="1600" dirty="0"/>
                        <a:t>Tort System</a:t>
                      </a:r>
                    </a:p>
                  </a:txBody>
                  <a:tcPr/>
                </a:tc>
                <a:tc>
                  <a:txBody>
                    <a:bodyPr/>
                    <a:lstStyle/>
                    <a:p>
                      <a:r>
                        <a:rPr lang="en-US" sz="1600" dirty="0"/>
                        <a:t>Doesn’t like trial lawyers but</a:t>
                      </a:r>
                      <a:r>
                        <a:rPr lang="en-US" sz="1600" baseline="0" dirty="0"/>
                        <a:t> seems to like filing lawsuits</a:t>
                      </a:r>
                      <a:endParaRPr lang="en-US" sz="1600" dirty="0"/>
                    </a:p>
                  </a:txBody>
                  <a:tcPr/>
                </a:tc>
                <a:tc>
                  <a:txBody>
                    <a:bodyPr/>
                    <a:lstStyle/>
                    <a:p>
                      <a:r>
                        <a:rPr lang="en-US" sz="1600" dirty="0"/>
                        <a:t>Status Quo</a:t>
                      </a:r>
                    </a:p>
                  </a:txBody>
                  <a:tcPr/>
                </a:tc>
                <a:extLst>
                  <a:ext uri="{0D108BD9-81ED-4DB2-BD59-A6C34878D82A}">
                    <a16:rowId xmlns:a16="http://schemas.microsoft.com/office/drawing/2014/main" val="10005"/>
                  </a:ext>
                </a:extLst>
              </a:tr>
              <a:tr h="370840">
                <a:tc>
                  <a:txBody>
                    <a:bodyPr/>
                    <a:lstStyle/>
                    <a:p>
                      <a:r>
                        <a:rPr lang="en-US" sz="1600" dirty="0"/>
                        <a:t>Energy</a:t>
                      </a:r>
                    </a:p>
                  </a:txBody>
                  <a:tcPr/>
                </a:tc>
                <a:tc>
                  <a:txBody>
                    <a:bodyPr/>
                    <a:lstStyle/>
                    <a:p>
                      <a:r>
                        <a:rPr lang="en-US" sz="1600" dirty="0"/>
                        <a:t>Laissez</a:t>
                      </a:r>
                      <a:r>
                        <a:rPr lang="en-US" sz="1600" baseline="0" dirty="0"/>
                        <a:t>-faire; Less “green”</a:t>
                      </a:r>
                      <a:endParaRPr lang="en-US" sz="1600" dirty="0"/>
                    </a:p>
                  </a:txBody>
                  <a:tcPr/>
                </a:tc>
                <a:tc>
                  <a:txBody>
                    <a:bodyPr/>
                    <a:lstStyle/>
                    <a:p>
                      <a:r>
                        <a:rPr lang="en-US" sz="1600" dirty="0"/>
                        <a:t>Status Quo</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90254889"/>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2800350" y="4838700"/>
            <a:ext cx="4298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1400">
                <a:latin typeface="Calibri" panose="020F0502020204030204" pitchFamily="34" charset="0"/>
              </a:rPr>
              <a:t>Source: James Madison Institute, February 2008.</a:t>
            </a:r>
          </a:p>
        </p:txBody>
      </p:sp>
      <p:sp>
        <p:nvSpPr>
          <p:cNvPr id="5123" name="Freeform 5"/>
          <p:cNvSpPr>
            <a:spLocks/>
          </p:cNvSpPr>
          <p:nvPr/>
        </p:nvSpPr>
        <p:spPr bwMode="auto">
          <a:xfrm>
            <a:off x="6946900" y="3813175"/>
            <a:ext cx="1028700" cy="619125"/>
          </a:xfrm>
          <a:custGeom>
            <a:avLst/>
            <a:gdLst>
              <a:gd name="T0" fmla="*/ 2147483646 w 413"/>
              <a:gd name="T1" fmla="*/ 2147483646 h 257"/>
              <a:gd name="T2" fmla="*/ 2147483646 w 413"/>
              <a:gd name="T3" fmla="*/ 2147483646 h 257"/>
              <a:gd name="T4" fmla="*/ 2147483646 w 413"/>
              <a:gd name="T5" fmla="*/ 2147483646 h 257"/>
              <a:gd name="T6" fmla="*/ 2147483646 w 413"/>
              <a:gd name="T7" fmla="*/ 2147483646 h 257"/>
              <a:gd name="T8" fmla="*/ 2147483646 w 413"/>
              <a:gd name="T9" fmla="*/ 2147483646 h 257"/>
              <a:gd name="T10" fmla="*/ 0 w 413"/>
              <a:gd name="T11" fmla="*/ 2147483646 h 257"/>
              <a:gd name="T12" fmla="*/ 2147483646 w 413"/>
              <a:gd name="T13" fmla="*/ 2147483646 h 257"/>
              <a:gd name="T14" fmla="*/ 2147483646 w 413"/>
              <a:gd name="T15" fmla="*/ 2147483646 h 257"/>
              <a:gd name="T16" fmla="*/ 2147483646 w 413"/>
              <a:gd name="T17" fmla="*/ 2147483646 h 257"/>
              <a:gd name="T18" fmla="*/ 2147483646 w 413"/>
              <a:gd name="T19" fmla="*/ 2147483646 h 257"/>
              <a:gd name="T20" fmla="*/ 2147483646 w 413"/>
              <a:gd name="T21" fmla="*/ 2147483646 h 257"/>
              <a:gd name="T22" fmla="*/ 2147483646 w 413"/>
              <a:gd name="T23" fmla="*/ 2147483646 h 257"/>
              <a:gd name="T24" fmla="*/ 2147483646 w 413"/>
              <a:gd name="T25" fmla="*/ 2147483646 h 257"/>
              <a:gd name="T26" fmla="*/ 2147483646 w 413"/>
              <a:gd name="T27" fmla="*/ 2147483646 h 257"/>
              <a:gd name="T28" fmla="*/ 2147483646 w 413"/>
              <a:gd name="T29" fmla="*/ 2147483646 h 257"/>
              <a:gd name="T30" fmla="*/ 2147483646 w 413"/>
              <a:gd name="T31" fmla="*/ 2147483646 h 257"/>
              <a:gd name="T32" fmla="*/ 2147483646 w 413"/>
              <a:gd name="T33" fmla="*/ 2147483646 h 257"/>
              <a:gd name="T34" fmla="*/ 2147483646 w 413"/>
              <a:gd name="T35" fmla="*/ 0 h 257"/>
              <a:gd name="T36" fmla="*/ 2147483646 w 413"/>
              <a:gd name="T37" fmla="*/ 2147483646 h 257"/>
              <a:gd name="T38" fmla="*/ 2147483646 w 413"/>
              <a:gd name="T39" fmla="*/ 2147483646 h 257"/>
              <a:gd name="T40" fmla="*/ 2147483646 w 413"/>
              <a:gd name="T41" fmla="*/ 2147483646 h 257"/>
              <a:gd name="T42" fmla="*/ 2147483646 w 413"/>
              <a:gd name="T43" fmla="*/ 2147483646 h 257"/>
              <a:gd name="T44" fmla="*/ 2147483646 w 413"/>
              <a:gd name="T45" fmla="*/ 2147483646 h 257"/>
              <a:gd name="T46" fmla="*/ 2147483646 w 413"/>
              <a:gd name="T47" fmla="*/ 2147483646 h 257"/>
              <a:gd name="T48" fmla="*/ 2147483646 w 413"/>
              <a:gd name="T49" fmla="*/ 2147483646 h 2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3"/>
              <a:gd name="T76" fmla="*/ 0 h 257"/>
              <a:gd name="T77" fmla="*/ 413 w 413"/>
              <a:gd name="T78" fmla="*/ 257 h 2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3" h="257">
                <a:moveTo>
                  <a:pt x="68" y="180"/>
                </a:moveTo>
                <a:lnTo>
                  <a:pt x="56" y="206"/>
                </a:lnTo>
                <a:lnTo>
                  <a:pt x="39" y="213"/>
                </a:lnTo>
                <a:lnTo>
                  <a:pt x="38" y="230"/>
                </a:lnTo>
                <a:lnTo>
                  <a:pt x="2" y="243"/>
                </a:lnTo>
                <a:lnTo>
                  <a:pt x="0" y="257"/>
                </a:lnTo>
                <a:lnTo>
                  <a:pt x="98" y="240"/>
                </a:lnTo>
                <a:lnTo>
                  <a:pt x="276" y="203"/>
                </a:lnTo>
                <a:lnTo>
                  <a:pt x="413" y="170"/>
                </a:lnTo>
                <a:lnTo>
                  <a:pt x="413" y="144"/>
                </a:lnTo>
                <a:lnTo>
                  <a:pt x="398" y="136"/>
                </a:lnTo>
                <a:lnTo>
                  <a:pt x="386" y="149"/>
                </a:lnTo>
                <a:lnTo>
                  <a:pt x="379" y="114"/>
                </a:lnTo>
                <a:lnTo>
                  <a:pt x="386" y="83"/>
                </a:lnTo>
                <a:lnTo>
                  <a:pt x="335" y="60"/>
                </a:lnTo>
                <a:lnTo>
                  <a:pt x="300" y="66"/>
                </a:lnTo>
                <a:lnTo>
                  <a:pt x="299" y="18"/>
                </a:lnTo>
                <a:lnTo>
                  <a:pt x="263" y="0"/>
                </a:lnTo>
                <a:lnTo>
                  <a:pt x="236" y="11"/>
                </a:lnTo>
                <a:lnTo>
                  <a:pt x="218" y="56"/>
                </a:lnTo>
                <a:lnTo>
                  <a:pt x="186" y="74"/>
                </a:lnTo>
                <a:lnTo>
                  <a:pt x="173" y="145"/>
                </a:lnTo>
                <a:lnTo>
                  <a:pt x="121" y="180"/>
                </a:lnTo>
                <a:lnTo>
                  <a:pt x="79" y="194"/>
                </a:lnTo>
                <a:lnTo>
                  <a:pt x="68" y="180"/>
                </a:lnTo>
                <a:close/>
              </a:path>
            </a:pathLst>
          </a:custGeom>
          <a:solidFill>
            <a:schemeClr val="tx2"/>
          </a:solidFill>
          <a:ln w="12700">
            <a:solidFill>
              <a:srgbClr val="000000"/>
            </a:solidFill>
            <a:round/>
            <a:headEnd/>
            <a:tailEnd/>
          </a:ln>
        </p:spPr>
        <p:txBody>
          <a:bodyPr/>
          <a:lstStyle/>
          <a:p>
            <a:endParaRPr lang="en-US"/>
          </a:p>
        </p:txBody>
      </p:sp>
      <p:sp>
        <p:nvSpPr>
          <p:cNvPr id="5124" name="Freeform 6"/>
          <p:cNvSpPr>
            <a:spLocks/>
          </p:cNvSpPr>
          <p:nvPr/>
        </p:nvSpPr>
        <p:spPr bwMode="auto">
          <a:xfrm>
            <a:off x="6357938" y="2900363"/>
            <a:ext cx="533400" cy="703262"/>
          </a:xfrm>
          <a:custGeom>
            <a:avLst/>
            <a:gdLst>
              <a:gd name="T0" fmla="*/ 2147483646 w 214"/>
              <a:gd name="T1" fmla="*/ 2147483646 h 290"/>
              <a:gd name="T2" fmla="*/ 2147483646 w 214"/>
              <a:gd name="T3" fmla="*/ 2147483646 h 290"/>
              <a:gd name="T4" fmla="*/ 2147483646 w 214"/>
              <a:gd name="T5" fmla="*/ 2147483646 h 290"/>
              <a:gd name="T6" fmla="*/ 2147483646 w 214"/>
              <a:gd name="T7" fmla="*/ 2147483646 h 290"/>
              <a:gd name="T8" fmla="*/ 2147483646 w 214"/>
              <a:gd name="T9" fmla="*/ 2147483646 h 290"/>
              <a:gd name="T10" fmla="*/ 2147483646 w 214"/>
              <a:gd name="T11" fmla="*/ 2147483646 h 290"/>
              <a:gd name="T12" fmla="*/ 0 w 214"/>
              <a:gd name="T13" fmla="*/ 2147483646 h 290"/>
              <a:gd name="T14" fmla="*/ 2147483646 w 214"/>
              <a:gd name="T15" fmla="*/ 2147483646 h 290"/>
              <a:gd name="T16" fmla="*/ 2147483646 w 214"/>
              <a:gd name="T17" fmla="*/ 2147483646 h 290"/>
              <a:gd name="T18" fmla="*/ 2147483646 w 214"/>
              <a:gd name="T19" fmla="*/ 2147483646 h 290"/>
              <a:gd name="T20" fmla="*/ 2147483646 w 214"/>
              <a:gd name="T21" fmla="*/ 2147483646 h 290"/>
              <a:gd name="T22" fmla="*/ 2147483646 w 214"/>
              <a:gd name="T23" fmla="*/ 2147483646 h 290"/>
              <a:gd name="T24" fmla="*/ 2147483646 w 214"/>
              <a:gd name="T25" fmla="*/ 2147483646 h 290"/>
              <a:gd name="T26" fmla="*/ 2147483646 w 214"/>
              <a:gd name="T27" fmla="*/ 2147483646 h 290"/>
              <a:gd name="T28" fmla="*/ 2147483646 w 214"/>
              <a:gd name="T29" fmla="*/ 2147483646 h 290"/>
              <a:gd name="T30" fmla="*/ 2147483646 w 214"/>
              <a:gd name="T31" fmla="*/ 2147483646 h 290"/>
              <a:gd name="T32" fmla="*/ 2147483646 w 214"/>
              <a:gd name="T33" fmla="*/ 2147483646 h 290"/>
              <a:gd name="T34" fmla="*/ 2147483646 w 214"/>
              <a:gd name="T35" fmla="*/ 2147483646 h 290"/>
              <a:gd name="T36" fmla="*/ 2147483646 w 214"/>
              <a:gd name="T37" fmla="*/ 2147483646 h 290"/>
              <a:gd name="T38" fmla="*/ 2147483646 w 214"/>
              <a:gd name="T39" fmla="*/ 2147483646 h 290"/>
              <a:gd name="T40" fmla="*/ 2147483646 w 214"/>
              <a:gd name="T41" fmla="*/ 2147483646 h 290"/>
              <a:gd name="T42" fmla="*/ 2147483646 w 214"/>
              <a:gd name="T43" fmla="*/ 2147483646 h 290"/>
              <a:gd name="T44" fmla="*/ 2147483646 w 214"/>
              <a:gd name="T45" fmla="*/ 2147483646 h 290"/>
              <a:gd name="T46" fmla="*/ 2147483646 w 214"/>
              <a:gd name="T47" fmla="*/ 2147483646 h 290"/>
              <a:gd name="T48" fmla="*/ 2147483646 w 214"/>
              <a:gd name="T49" fmla="*/ 2147483646 h 290"/>
              <a:gd name="T50" fmla="*/ 2147483646 w 214"/>
              <a:gd name="T51" fmla="*/ 2147483646 h 290"/>
              <a:gd name="T52" fmla="*/ 2147483646 w 214"/>
              <a:gd name="T53" fmla="*/ 2147483646 h 290"/>
              <a:gd name="T54" fmla="*/ 2147483646 w 214"/>
              <a:gd name="T55" fmla="*/ 2147483646 h 290"/>
              <a:gd name="T56" fmla="*/ 2147483646 w 214"/>
              <a:gd name="T57" fmla="*/ 2147483646 h 290"/>
              <a:gd name="T58" fmla="*/ 2147483646 w 214"/>
              <a:gd name="T59" fmla="*/ 2147483646 h 290"/>
              <a:gd name="T60" fmla="*/ 2147483646 w 214"/>
              <a:gd name="T61" fmla="*/ 2147483646 h 290"/>
              <a:gd name="T62" fmla="*/ 2147483646 w 214"/>
              <a:gd name="T63" fmla="*/ 2147483646 h 290"/>
              <a:gd name="T64" fmla="*/ 2147483646 w 214"/>
              <a:gd name="T65" fmla="*/ 2147483646 h 290"/>
              <a:gd name="T66" fmla="*/ 2147483646 w 214"/>
              <a:gd name="T67" fmla="*/ 2147483646 h 290"/>
              <a:gd name="T68" fmla="*/ 2147483646 w 214"/>
              <a:gd name="T69" fmla="*/ 2147483646 h 290"/>
              <a:gd name="T70" fmla="*/ 2147483646 w 214"/>
              <a:gd name="T71" fmla="*/ 2147483646 h 290"/>
              <a:gd name="T72" fmla="*/ 2147483646 w 214"/>
              <a:gd name="T73" fmla="*/ 2147483646 h 290"/>
              <a:gd name="T74" fmla="*/ 2147483646 w 214"/>
              <a:gd name="T75" fmla="*/ 2147483646 h 290"/>
              <a:gd name="T76" fmla="*/ 2147483646 w 214"/>
              <a:gd name="T77" fmla="*/ 2147483646 h 290"/>
              <a:gd name="T78" fmla="*/ 2147483646 w 214"/>
              <a:gd name="T79" fmla="*/ 2147483646 h 290"/>
              <a:gd name="T80" fmla="*/ 2147483646 w 214"/>
              <a:gd name="T81" fmla="*/ 2147483646 h 290"/>
              <a:gd name="T82" fmla="*/ 2147483646 w 214"/>
              <a:gd name="T83" fmla="*/ 0 h 290"/>
              <a:gd name="T84" fmla="*/ 2147483646 w 214"/>
              <a:gd name="T85" fmla="*/ 2147483646 h 2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4"/>
              <a:gd name="T130" fmla="*/ 0 h 290"/>
              <a:gd name="T131" fmla="*/ 214 w 214"/>
              <a:gd name="T132" fmla="*/ 290 h 2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4" h="290">
                <a:moveTo>
                  <a:pt x="54" y="12"/>
                </a:moveTo>
                <a:lnTo>
                  <a:pt x="62" y="30"/>
                </a:lnTo>
                <a:lnTo>
                  <a:pt x="47" y="41"/>
                </a:lnTo>
                <a:lnTo>
                  <a:pt x="46" y="87"/>
                </a:lnTo>
                <a:lnTo>
                  <a:pt x="38" y="57"/>
                </a:lnTo>
                <a:lnTo>
                  <a:pt x="7" y="86"/>
                </a:lnTo>
                <a:lnTo>
                  <a:pt x="0" y="169"/>
                </a:lnTo>
                <a:lnTo>
                  <a:pt x="20" y="210"/>
                </a:lnTo>
                <a:lnTo>
                  <a:pt x="22" y="231"/>
                </a:lnTo>
                <a:lnTo>
                  <a:pt x="23" y="248"/>
                </a:lnTo>
                <a:lnTo>
                  <a:pt x="22" y="263"/>
                </a:lnTo>
                <a:lnTo>
                  <a:pt x="18" y="290"/>
                </a:lnTo>
                <a:lnTo>
                  <a:pt x="102" y="285"/>
                </a:lnTo>
                <a:lnTo>
                  <a:pt x="213" y="275"/>
                </a:lnTo>
                <a:lnTo>
                  <a:pt x="193" y="269"/>
                </a:lnTo>
                <a:lnTo>
                  <a:pt x="182" y="254"/>
                </a:lnTo>
                <a:lnTo>
                  <a:pt x="199" y="241"/>
                </a:lnTo>
                <a:lnTo>
                  <a:pt x="199" y="225"/>
                </a:lnTo>
                <a:lnTo>
                  <a:pt x="191" y="211"/>
                </a:lnTo>
                <a:lnTo>
                  <a:pt x="199" y="201"/>
                </a:lnTo>
                <a:lnTo>
                  <a:pt x="214" y="202"/>
                </a:lnTo>
                <a:lnTo>
                  <a:pt x="211" y="162"/>
                </a:lnTo>
                <a:lnTo>
                  <a:pt x="207" y="138"/>
                </a:lnTo>
                <a:lnTo>
                  <a:pt x="198" y="123"/>
                </a:lnTo>
                <a:lnTo>
                  <a:pt x="189" y="114"/>
                </a:lnTo>
                <a:lnTo>
                  <a:pt x="175" y="111"/>
                </a:lnTo>
                <a:lnTo>
                  <a:pt x="162" y="111"/>
                </a:lnTo>
                <a:lnTo>
                  <a:pt x="148" y="130"/>
                </a:lnTo>
                <a:lnTo>
                  <a:pt x="139" y="136"/>
                </a:lnTo>
                <a:lnTo>
                  <a:pt x="133" y="138"/>
                </a:lnTo>
                <a:lnTo>
                  <a:pt x="126" y="135"/>
                </a:lnTo>
                <a:lnTo>
                  <a:pt x="124" y="126"/>
                </a:lnTo>
                <a:lnTo>
                  <a:pt x="126" y="120"/>
                </a:lnTo>
                <a:lnTo>
                  <a:pt x="132" y="114"/>
                </a:lnTo>
                <a:lnTo>
                  <a:pt x="138" y="111"/>
                </a:lnTo>
                <a:lnTo>
                  <a:pt x="144" y="110"/>
                </a:lnTo>
                <a:lnTo>
                  <a:pt x="144" y="99"/>
                </a:lnTo>
                <a:lnTo>
                  <a:pt x="160" y="87"/>
                </a:lnTo>
                <a:lnTo>
                  <a:pt x="144" y="49"/>
                </a:lnTo>
                <a:lnTo>
                  <a:pt x="144" y="31"/>
                </a:lnTo>
                <a:lnTo>
                  <a:pt x="117" y="24"/>
                </a:lnTo>
                <a:lnTo>
                  <a:pt x="78" y="0"/>
                </a:lnTo>
                <a:lnTo>
                  <a:pt x="54" y="12"/>
                </a:lnTo>
                <a:close/>
              </a:path>
            </a:pathLst>
          </a:custGeom>
          <a:solidFill>
            <a:srgbClr val="E75E01"/>
          </a:solidFill>
          <a:ln w="12700">
            <a:solidFill>
              <a:srgbClr val="000000"/>
            </a:solidFill>
            <a:round/>
            <a:headEnd/>
            <a:tailEnd/>
          </a:ln>
        </p:spPr>
        <p:txBody>
          <a:bodyPr/>
          <a:lstStyle/>
          <a:p>
            <a:endParaRPr lang="en-US"/>
          </a:p>
        </p:txBody>
      </p:sp>
      <p:sp>
        <p:nvSpPr>
          <p:cNvPr id="5125" name="Freeform 7"/>
          <p:cNvSpPr>
            <a:spLocks/>
          </p:cNvSpPr>
          <p:nvPr/>
        </p:nvSpPr>
        <p:spPr bwMode="auto">
          <a:xfrm>
            <a:off x="2566988" y="4343400"/>
            <a:ext cx="893762" cy="962025"/>
          </a:xfrm>
          <a:custGeom>
            <a:avLst/>
            <a:gdLst>
              <a:gd name="T0" fmla="*/ 2147483646 w 359"/>
              <a:gd name="T1" fmla="*/ 0 h 399"/>
              <a:gd name="T2" fmla="*/ 2147483646 w 359"/>
              <a:gd name="T3" fmla="*/ 2147483646 h 399"/>
              <a:gd name="T4" fmla="*/ 2147483646 w 359"/>
              <a:gd name="T5" fmla="*/ 2147483646 h 399"/>
              <a:gd name="T6" fmla="*/ 2147483646 w 359"/>
              <a:gd name="T7" fmla="*/ 2147483646 h 399"/>
              <a:gd name="T8" fmla="*/ 2147483646 w 359"/>
              <a:gd name="T9" fmla="*/ 2147483646 h 399"/>
              <a:gd name="T10" fmla="*/ 2147483646 w 359"/>
              <a:gd name="T11" fmla="*/ 2147483646 h 399"/>
              <a:gd name="T12" fmla="*/ 2147483646 w 359"/>
              <a:gd name="T13" fmla="*/ 2147483646 h 399"/>
              <a:gd name="T14" fmla="*/ 2147483646 w 359"/>
              <a:gd name="T15" fmla="*/ 2147483646 h 399"/>
              <a:gd name="T16" fmla="*/ 2147483646 w 359"/>
              <a:gd name="T17" fmla="*/ 2147483646 h 399"/>
              <a:gd name="T18" fmla="*/ 2147483646 w 359"/>
              <a:gd name="T19" fmla="*/ 2147483646 h 399"/>
              <a:gd name="T20" fmla="*/ 2147483646 w 359"/>
              <a:gd name="T21" fmla="*/ 2147483646 h 399"/>
              <a:gd name="T22" fmla="*/ 0 w 359"/>
              <a:gd name="T23" fmla="*/ 2147483646 h 399"/>
              <a:gd name="T24" fmla="*/ 2147483646 w 359"/>
              <a:gd name="T25" fmla="*/ 2147483646 h 399"/>
              <a:gd name="T26" fmla="*/ 2147483646 w 359"/>
              <a:gd name="T27" fmla="*/ 2147483646 h 399"/>
              <a:gd name="T28" fmla="*/ 2147483646 w 359"/>
              <a:gd name="T29" fmla="*/ 2147483646 h 399"/>
              <a:gd name="T30" fmla="*/ 2147483646 w 359"/>
              <a:gd name="T31" fmla="*/ 0 h 3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9"/>
              <a:gd name="T49" fmla="*/ 0 h 399"/>
              <a:gd name="T50" fmla="*/ 359 w 359"/>
              <a:gd name="T51" fmla="*/ 399 h 3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9" h="399">
                <a:moveTo>
                  <a:pt x="91" y="0"/>
                </a:moveTo>
                <a:lnTo>
                  <a:pt x="84" y="52"/>
                </a:lnTo>
                <a:lnTo>
                  <a:pt x="53" y="46"/>
                </a:lnTo>
                <a:lnTo>
                  <a:pt x="55" y="113"/>
                </a:lnTo>
                <a:lnTo>
                  <a:pt x="40" y="126"/>
                </a:lnTo>
                <a:lnTo>
                  <a:pt x="62" y="167"/>
                </a:lnTo>
                <a:lnTo>
                  <a:pt x="40" y="185"/>
                </a:lnTo>
                <a:lnTo>
                  <a:pt x="28" y="215"/>
                </a:lnTo>
                <a:lnTo>
                  <a:pt x="11" y="244"/>
                </a:lnTo>
                <a:lnTo>
                  <a:pt x="23" y="261"/>
                </a:lnTo>
                <a:lnTo>
                  <a:pt x="2" y="268"/>
                </a:lnTo>
                <a:lnTo>
                  <a:pt x="0" y="295"/>
                </a:lnTo>
                <a:lnTo>
                  <a:pt x="202" y="397"/>
                </a:lnTo>
                <a:lnTo>
                  <a:pt x="316" y="399"/>
                </a:lnTo>
                <a:lnTo>
                  <a:pt x="359" y="31"/>
                </a:lnTo>
                <a:lnTo>
                  <a:pt x="91" y="0"/>
                </a:lnTo>
                <a:close/>
              </a:path>
            </a:pathLst>
          </a:custGeom>
          <a:solidFill>
            <a:srgbClr val="4B9FCD"/>
          </a:solidFill>
          <a:ln w="12700">
            <a:solidFill>
              <a:srgbClr val="000000"/>
            </a:solidFill>
            <a:round/>
            <a:headEnd/>
            <a:tailEnd/>
          </a:ln>
        </p:spPr>
        <p:txBody>
          <a:bodyPr/>
          <a:lstStyle/>
          <a:p>
            <a:endParaRPr lang="en-US"/>
          </a:p>
        </p:txBody>
      </p:sp>
      <p:sp>
        <p:nvSpPr>
          <p:cNvPr id="5126" name="Freeform 8"/>
          <p:cNvSpPr>
            <a:spLocks/>
          </p:cNvSpPr>
          <p:nvPr/>
        </p:nvSpPr>
        <p:spPr bwMode="auto">
          <a:xfrm>
            <a:off x="1858963" y="2227263"/>
            <a:ext cx="911225" cy="628650"/>
          </a:xfrm>
          <a:custGeom>
            <a:avLst/>
            <a:gdLst>
              <a:gd name="T0" fmla="*/ 2147483646 w 356"/>
              <a:gd name="T1" fmla="*/ 0 h 261"/>
              <a:gd name="T2" fmla="*/ 2147483646 w 356"/>
              <a:gd name="T3" fmla="*/ 2147483646 h 261"/>
              <a:gd name="T4" fmla="*/ 2147483646 w 356"/>
              <a:gd name="T5" fmla="*/ 2147483646 h 261"/>
              <a:gd name="T6" fmla="*/ 2147483646 w 356"/>
              <a:gd name="T7" fmla="*/ 2147483646 h 261"/>
              <a:gd name="T8" fmla="*/ 2147483646 w 356"/>
              <a:gd name="T9" fmla="*/ 2147483646 h 261"/>
              <a:gd name="T10" fmla="*/ 2147483646 w 356"/>
              <a:gd name="T11" fmla="*/ 2147483646 h 261"/>
              <a:gd name="T12" fmla="*/ 2147483646 w 356"/>
              <a:gd name="T13" fmla="*/ 2147483646 h 261"/>
              <a:gd name="T14" fmla="*/ 2147483646 w 356"/>
              <a:gd name="T15" fmla="*/ 2147483646 h 261"/>
              <a:gd name="T16" fmla="*/ 2147483646 w 356"/>
              <a:gd name="T17" fmla="*/ 2147483646 h 261"/>
              <a:gd name="T18" fmla="*/ 2147483646 w 356"/>
              <a:gd name="T19" fmla="*/ 2147483646 h 261"/>
              <a:gd name="T20" fmla="*/ 2147483646 w 356"/>
              <a:gd name="T21" fmla="*/ 2147483646 h 261"/>
              <a:gd name="T22" fmla="*/ 2147483646 w 356"/>
              <a:gd name="T23" fmla="*/ 2147483646 h 261"/>
              <a:gd name="T24" fmla="*/ 2147483646 w 356"/>
              <a:gd name="T25" fmla="*/ 2147483646 h 261"/>
              <a:gd name="T26" fmla="*/ 2147483646 w 356"/>
              <a:gd name="T27" fmla="*/ 2147483646 h 261"/>
              <a:gd name="T28" fmla="*/ 2147483646 w 356"/>
              <a:gd name="T29" fmla="*/ 2147483646 h 261"/>
              <a:gd name="T30" fmla="*/ 2147483646 w 356"/>
              <a:gd name="T31" fmla="*/ 2147483646 h 261"/>
              <a:gd name="T32" fmla="*/ 2147483646 w 356"/>
              <a:gd name="T33" fmla="*/ 2147483646 h 261"/>
              <a:gd name="T34" fmla="*/ 2147483646 w 356"/>
              <a:gd name="T35" fmla="*/ 2147483646 h 261"/>
              <a:gd name="T36" fmla="*/ 2147483646 w 356"/>
              <a:gd name="T37" fmla="*/ 2147483646 h 261"/>
              <a:gd name="T38" fmla="*/ 2147483646 w 356"/>
              <a:gd name="T39" fmla="*/ 2147483646 h 261"/>
              <a:gd name="T40" fmla="*/ 0 w 356"/>
              <a:gd name="T41" fmla="*/ 2147483646 h 261"/>
              <a:gd name="T42" fmla="*/ 2147483646 w 356"/>
              <a:gd name="T43" fmla="*/ 2147483646 h 261"/>
              <a:gd name="T44" fmla="*/ 2147483646 w 356"/>
              <a:gd name="T45" fmla="*/ 2147483646 h 261"/>
              <a:gd name="T46" fmla="*/ 2147483646 w 356"/>
              <a:gd name="T47" fmla="*/ 2147483646 h 261"/>
              <a:gd name="T48" fmla="*/ 2147483646 w 356"/>
              <a:gd name="T49" fmla="*/ 2147483646 h 261"/>
              <a:gd name="T50" fmla="*/ 2147483646 w 356"/>
              <a:gd name="T51" fmla="*/ 2147483646 h 261"/>
              <a:gd name="T52" fmla="*/ 2147483646 w 356"/>
              <a:gd name="T53" fmla="*/ 2147483646 h 261"/>
              <a:gd name="T54" fmla="*/ 2147483646 w 356"/>
              <a:gd name="T55" fmla="*/ 2147483646 h 261"/>
              <a:gd name="T56" fmla="*/ 2147483646 w 356"/>
              <a:gd name="T57" fmla="*/ 2147483646 h 261"/>
              <a:gd name="T58" fmla="*/ 2147483646 w 356"/>
              <a:gd name="T59" fmla="*/ 2147483646 h 261"/>
              <a:gd name="T60" fmla="*/ 2147483646 w 356"/>
              <a:gd name="T61" fmla="*/ 2147483646 h 261"/>
              <a:gd name="T62" fmla="*/ 2147483646 w 356"/>
              <a:gd name="T63" fmla="*/ 2147483646 h 261"/>
              <a:gd name="T64" fmla="*/ 2147483646 w 356"/>
              <a:gd name="T65" fmla="*/ 2147483646 h 261"/>
              <a:gd name="T66" fmla="*/ 2147483646 w 356"/>
              <a:gd name="T67" fmla="*/ 2147483646 h 261"/>
              <a:gd name="T68" fmla="*/ 2147483646 w 356"/>
              <a:gd name="T69" fmla="*/ 2147483646 h 261"/>
              <a:gd name="T70" fmla="*/ 2147483646 w 356"/>
              <a:gd name="T71" fmla="*/ 2147483646 h 261"/>
              <a:gd name="T72" fmla="*/ 2147483646 w 356"/>
              <a:gd name="T73" fmla="*/ 2147483646 h 261"/>
              <a:gd name="T74" fmla="*/ 2147483646 w 356"/>
              <a:gd name="T75" fmla="*/ 0 h 2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6"/>
              <a:gd name="T115" fmla="*/ 0 h 261"/>
              <a:gd name="T116" fmla="*/ 356 w 356"/>
              <a:gd name="T117" fmla="*/ 261 h 2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6" h="261">
                <a:moveTo>
                  <a:pt x="90" y="0"/>
                </a:moveTo>
                <a:lnTo>
                  <a:pt x="163" y="20"/>
                </a:lnTo>
                <a:lnTo>
                  <a:pt x="219" y="33"/>
                </a:lnTo>
                <a:lnTo>
                  <a:pt x="246" y="39"/>
                </a:lnTo>
                <a:lnTo>
                  <a:pt x="274" y="43"/>
                </a:lnTo>
                <a:lnTo>
                  <a:pt x="311" y="50"/>
                </a:lnTo>
                <a:lnTo>
                  <a:pt x="356" y="58"/>
                </a:lnTo>
                <a:lnTo>
                  <a:pt x="327" y="261"/>
                </a:lnTo>
                <a:lnTo>
                  <a:pt x="189" y="232"/>
                </a:lnTo>
                <a:lnTo>
                  <a:pt x="170" y="245"/>
                </a:lnTo>
                <a:lnTo>
                  <a:pt x="145" y="225"/>
                </a:lnTo>
                <a:lnTo>
                  <a:pt x="123" y="245"/>
                </a:lnTo>
                <a:lnTo>
                  <a:pt x="103" y="228"/>
                </a:lnTo>
                <a:lnTo>
                  <a:pt x="46" y="225"/>
                </a:lnTo>
                <a:lnTo>
                  <a:pt x="54" y="192"/>
                </a:lnTo>
                <a:lnTo>
                  <a:pt x="13" y="189"/>
                </a:lnTo>
                <a:lnTo>
                  <a:pt x="9" y="170"/>
                </a:lnTo>
                <a:lnTo>
                  <a:pt x="17" y="150"/>
                </a:lnTo>
                <a:lnTo>
                  <a:pt x="7" y="132"/>
                </a:lnTo>
                <a:lnTo>
                  <a:pt x="8" y="81"/>
                </a:lnTo>
                <a:lnTo>
                  <a:pt x="0" y="42"/>
                </a:lnTo>
                <a:lnTo>
                  <a:pt x="5" y="27"/>
                </a:lnTo>
                <a:lnTo>
                  <a:pt x="23" y="33"/>
                </a:lnTo>
                <a:lnTo>
                  <a:pt x="42" y="56"/>
                </a:lnTo>
                <a:lnTo>
                  <a:pt x="77" y="61"/>
                </a:lnTo>
                <a:lnTo>
                  <a:pt x="86" y="80"/>
                </a:lnTo>
                <a:lnTo>
                  <a:pt x="69" y="80"/>
                </a:lnTo>
                <a:lnTo>
                  <a:pt x="67" y="96"/>
                </a:lnTo>
                <a:lnTo>
                  <a:pt x="77" y="98"/>
                </a:lnTo>
                <a:lnTo>
                  <a:pt x="81" y="114"/>
                </a:lnTo>
                <a:lnTo>
                  <a:pt x="60" y="126"/>
                </a:lnTo>
                <a:lnTo>
                  <a:pt x="60" y="137"/>
                </a:lnTo>
                <a:lnTo>
                  <a:pt x="84" y="137"/>
                </a:lnTo>
                <a:lnTo>
                  <a:pt x="90" y="109"/>
                </a:lnTo>
                <a:lnTo>
                  <a:pt x="108" y="92"/>
                </a:lnTo>
                <a:lnTo>
                  <a:pt x="86" y="48"/>
                </a:lnTo>
                <a:lnTo>
                  <a:pt x="100" y="34"/>
                </a:lnTo>
                <a:lnTo>
                  <a:pt x="90" y="0"/>
                </a:lnTo>
                <a:close/>
              </a:path>
            </a:pathLst>
          </a:custGeom>
          <a:solidFill>
            <a:srgbClr val="E75E01"/>
          </a:solidFill>
          <a:ln w="12700">
            <a:solidFill>
              <a:srgbClr val="000000"/>
            </a:solidFill>
            <a:round/>
            <a:headEnd/>
            <a:tailEnd/>
          </a:ln>
        </p:spPr>
        <p:txBody>
          <a:bodyPr/>
          <a:lstStyle/>
          <a:p>
            <a:endParaRPr lang="en-US"/>
          </a:p>
        </p:txBody>
      </p:sp>
      <p:sp>
        <p:nvSpPr>
          <p:cNvPr id="5127" name="Freeform 9"/>
          <p:cNvSpPr>
            <a:spLocks/>
          </p:cNvSpPr>
          <p:nvPr/>
        </p:nvSpPr>
        <p:spPr bwMode="auto">
          <a:xfrm>
            <a:off x="1649413" y="2686050"/>
            <a:ext cx="1103312" cy="815975"/>
          </a:xfrm>
          <a:custGeom>
            <a:avLst/>
            <a:gdLst>
              <a:gd name="T0" fmla="*/ 2147483646 w 444"/>
              <a:gd name="T1" fmla="*/ 0 h 339"/>
              <a:gd name="T2" fmla="*/ 2147483646 w 444"/>
              <a:gd name="T3" fmla="*/ 2147483646 h 339"/>
              <a:gd name="T4" fmla="*/ 2147483646 w 444"/>
              <a:gd name="T5" fmla="*/ 2147483646 h 339"/>
              <a:gd name="T6" fmla="*/ 2147483646 w 444"/>
              <a:gd name="T7" fmla="*/ 2147483646 h 339"/>
              <a:gd name="T8" fmla="*/ 2147483646 w 444"/>
              <a:gd name="T9" fmla="*/ 2147483646 h 339"/>
              <a:gd name="T10" fmla="*/ 2147483646 w 444"/>
              <a:gd name="T11" fmla="*/ 2147483646 h 339"/>
              <a:gd name="T12" fmla="*/ 2147483646 w 444"/>
              <a:gd name="T13" fmla="*/ 2147483646 h 339"/>
              <a:gd name="T14" fmla="*/ 2147483646 w 444"/>
              <a:gd name="T15" fmla="*/ 2147483646 h 339"/>
              <a:gd name="T16" fmla="*/ 2147483646 w 444"/>
              <a:gd name="T17" fmla="*/ 2147483646 h 339"/>
              <a:gd name="T18" fmla="*/ 0 w 444"/>
              <a:gd name="T19" fmla="*/ 2147483646 h 339"/>
              <a:gd name="T20" fmla="*/ 0 w 444"/>
              <a:gd name="T21" fmla="*/ 2147483646 h 339"/>
              <a:gd name="T22" fmla="*/ 2147483646 w 444"/>
              <a:gd name="T23" fmla="*/ 2147483646 h 339"/>
              <a:gd name="T24" fmla="*/ 2147483646 w 444"/>
              <a:gd name="T25" fmla="*/ 2147483646 h 339"/>
              <a:gd name="T26" fmla="*/ 2147483646 w 444"/>
              <a:gd name="T27" fmla="*/ 2147483646 h 339"/>
              <a:gd name="T28" fmla="*/ 2147483646 w 444"/>
              <a:gd name="T29" fmla="*/ 2147483646 h 339"/>
              <a:gd name="T30" fmla="*/ 2147483646 w 444"/>
              <a:gd name="T31" fmla="*/ 2147483646 h 339"/>
              <a:gd name="T32" fmla="*/ 2147483646 w 444"/>
              <a:gd name="T33" fmla="*/ 2147483646 h 339"/>
              <a:gd name="T34" fmla="*/ 2147483646 w 444"/>
              <a:gd name="T35" fmla="*/ 2147483646 h 339"/>
              <a:gd name="T36" fmla="*/ 2147483646 w 444"/>
              <a:gd name="T37" fmla="*/ 2147483646 h 339"/>
              <a:gd name="T38" fmla="*/ 2147483646 w 444"/>
              <a:gd name="T39" fmla="*/ 2147483646 h 339"/>
              <a:gd name="T40" fmla="*/ 2147483646 w 444"/>
              <a:gd name="T41" fmla="*/ 2147483646 h 339"/>
              <a:gd name="T42" fmla="*/ 2147483646 w 444"/>
              <a:gd name="T43" fmla="*/ 2147483646 h 339"/>
              <a:gd name="T44" fmla="*/ 2147483646 w 444"/>
              <a:gd name="T45" fmla="*/ 2147483646 h 339"/>
              <a:gd name="T46" fmla="*/ 2147483646 w 444"/>
              <a:gd name="T47" fmla="*/ 2147483646 h 339"/>
              <a:gd name="T48" fmla="*/ 2147483646 w 444"/>
              <a:gd name="T49" fmla="*/ 2147483646 h 339"/>
              <a:gd name="T50" fmla="*/ 2147483646 w 444"/>
              <a:gd name="T51" fmla="*/ 2147483646 h 339"/>
              <a:gd name="T52" fmla="*/ 2147483646 w 444"/>
              <a:gd name="T53" fmla="*/ 0 h 33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4"/>
              <a:gd name="T82" fmla="*/ 0 h 339"/>
              <a:gd name="T83" fmla="*/ 444 w 444"/>
              <a:gd name="T84" fmla="*/ 339 h 33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4" h="339">
                <a:moveTo>
                  <a:pt x="97" y="0"/>
                </a:moveTo>
                <a:lnTo>
                  <a:pt x="84" y="7"/>
                </a:lnTo>
                <a:lnTo>
                  <a:pt x="76" y="37"/>
                </a:lnTo>
                <a:lnTo>
                  <a:pt x="68" y="62"/>
                </a:lnTo>
                <a:lnTo>
                  <a:pt x="62" y="82"/>
                </a:lnTo>
                <a:lnTo>
                  <a:pt x="54" y="104"/>
                </a:lnTo>
                <a:lnTo>
                  <a:pt x="45" y="126"/>
                </a:lnTo>
                <a:lnTo>
                  <a:pt x="33" y="150"/>
                </a:lnTo>
                <a:lnTo>
                  <a:pt x="17" y="178"/>
                </a:lnTo>
                <a:lnTo>
                  <a:pt x="0" y="205"/>
                </a:lnTo>
                <a:lnTo>
                  <a:pt x="0" y="264"/>
                </a:lnTo>
                <a:lnTo>
                  <a:pt x="249" y="315"/>
                </a:lnTo>
                <a:lnTo>
                  <a:pt x="364" y="339"/>
                </a:lnTo>
                <a:lnTo>
                  <a:pt x="388" y="221"/>
                </a:lnTo>
                <a:lnTo>
                  <a:pt x="403" y="211"/>
                </a:lnTo>
                <a:lnTo>
                  <a:pt x="389" y="185"/>
                </a:lnTo>
                <a:lnTo>
                  <a:pt x="396" y="158"/>
                </a:lnTo>
                <a:lnTo>
                  <a:pt x="444" y="113"/>
                </a:lnTo>
                <a:lnTo>
                  <a:pt x="411" y="72"/>
                </a:lnTo>
                <a:lnTo>
                  <a:pt x="273" y="43"/>
                </a:lnTo>
                <a:lnTo>
                  <a:pt x="254" y="55"/>
                </a:lnTo>
                <a:lnTo>
                  <a:pt x="229" y="35"/>
                </a:lnTo>
                <a:lnTo>
                  <a:pt x="207" y="56"/>
                </a:lnTo>
                <a:lnTo>
                  <a:pt x="186" y="35"/>
                </a:lnTo>
                <a:lnTo>
                  <a:pt x="131" y="36"/>
                </a:lnTo>
                <a:lnTo>
                  <a:pt x="138" y="3"/>
                </a:lnTo>
                <a:lnTo>
                  <a:pt x="97" y="0"/>
                </a:lnTo>
                <a:close/>
              </a:path>
            </a:pathLst>
          </a:custGeom>
          <a:solidFill>
            <a:srgbClr val="4B9FCD"/>
          </a:solidFill>
          <a:ln w="12700">
            <a:solidFill>
              <a:schemeClr val="tx1"/>
            </a:solidFill>
            <a:round/>
            <a:headEnd/>
            <a:tailEnd/>
          </a:ln>
        </p:spPr>
        <p:txBody>
          <a:bodyPr/>
          <a:lstStyle/>
          <a:p>
            <a:endParaRPr lang="en-US"/>
          </a:p>
        </p:txBody>
      </p:sp>
      <p:sp>
        <p:nvSpPr>
          <p:cNvPr id="5128" name="Freeform 10"/>
          <p:cNvSpPr>
            <a:spLocks/>
          </p:cNvSpPr>
          <p:nvPr/>
        </p:nvSpPr>
        <p:spPr bwMode="auto">
          <a:xfrm>
            <a:off x="2552700" y="2362200"/>
            <a:ext cx="795338" cy="1249363"/>
          </a:xfrm>
          <a:custGeom>
            <a:avLst/>
            <a:gdLst>
              <a:gd name="T0" fmla="*/ 2147483646 w 319"/>
              <a:gd name="T1" fmla="*/ 0 h 517"/>
              <a:gd name="T2" fmla="*/ 2147483646 w 319"/>
              <a:gd name="T3" fmla="*/ 2147483646 h 517"/>
              <a:gd name="T4" fmla="*/ 2147483646 w 319"/>
              <a:gd name="T5" fmla="*/ 2147483646 h 517"/>
              <a:gd name="T6" fmla="*/ 2147483646 w 319"/>
              <a:gd name="T7" fmla="*/ 2147483646 h 517"/>
              <a:gd name="T8" fmla="*/ 2147483646 w 319"/>
              <a:gd name="T9" fmla="*/ 2147483646 h 517"/>
              <a:gd name="T10" fmla="*/ 2147483646 w 319"/>
              <a:gd name="T11" fmla="*/ 2147483646 h 517"/>
              <a:gd name="T12" fmla="*/ 2147483646 w 319"/>
              <a:gd name="T13" fmla="*/ 2147483646 h 517"/>
              <a:gd name="T14" fmla="*/ 0 w 319"/>
              <a:gd name="T15" fmla="*/ 2147483646 h 517"/>
              <a:gd name="T16" fmla="*/ 2147483646 w 319"/>
              <a:gd name="T17" fmla="*/ 2147483646 h 517"/>
              <a:gd name="T18" fmla="*/ 2147483646 w 319"/>
              <a:gd name="T19" fmla="*/ 2147483646 h 517"/>
              <a:gd name="T20" fmla="*/ 2147483646 w 319"/>
              <a:gd name="T21" fmla="*/ 2147483646 h 517"/>
              <a:gd name="T22" fmla="*/ 2147483646 w 319"/>
              <a:gd name="T23" fmla="*/ 2147483646 h 517"/>
              <a:gd name="T24" fmla="*/ 2147483646 w 319"/>
              <a:gd name="T25" fmla="*/ 2147483646 h 517"/>
              <a:gd name="T26" fmla="*/ 2147483646 w 319"/>
              <a:gd name="T27" fmla="*/ 2147483646 h 517"/>
              <a:gd name="T28" fmla="*/ 2147483646 w 319"/>
              <a:gd name="T29" fmla="*/ 2147483646 h 517"/>
              <a:gd name="T30" fmla="*/ 2147483646 w 319"/>
              <a:gd name="T31" fmla="*/ 2147483646 h 517"/>
              <a:gd name="T32" fmla="*/ 2147483646 w 319"/>
              <a:gd name="T33" fmla="*/ 2147483646 h 517"/>
              <a:gd name="T34" fmla="*/ 2147483646 w 319"/>
              <a:gd name="T35" fmla="*/ 2147483646 h 517"/>
              <a:gd name="T36" fmla="*/ 2147483646 w 319"/>
              <a:gd name="T37" fmla="*/ 2147483646 h 517"/>
              <a:gd name="T38" fmla="*/ 2147483646 w 319"/>
              <a:gd name="T39" fmla="*/ 2147483646 h 517"/>
              <a:gd name="T40" fmla="*/ 2147483646 w 319"/>
              <a:gd name="T41" fmla="*/ 2147483646 h 517"/>
              <a:gd name="T42" fmla="*/ 2147483646 w 319"/>
              <a:gd name="T43" fmla="*/ 0 h 5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9"/>
              <a:gd name="T67" fmla="*/ 0 h 517"/>
              <a:gd name="T68" fmla="*/ 319 w 319"/>
              <a:gd name="T69" fmla="*/ 517 h 5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9" h="517">
                <a:moveTo>
                  <a:pt x="77" y="0"/>
                </a:moveTo>
                <a:lnTo>
                  <a:pt x="48" y="202"/>
                </a:lnTo>
                <a:lnTo>
                  <a:pt x="78" y="245"/>
                </a:lnTo>
                <a:lnTo>
                  <a:pt x="31" y="290"/>
                </a:lnTo>
                <a:lnTo>
                  <a:pt x="25" y="321"/>
                </a:lnTo>
                <a:lnTo>
                  <a:pt x="38" y="343"/>
                </a:lnTo>
                <a:lnTo>
                  <a:pt x="25" y="354"/>
                </a:lnTo>
                <a:lnTo>
                  <a:pt x="0" y="471"/>
                </a:lnTo>
                <a:lnTo>
                  <a:pt x="152" y="498"/>
                </a:lnTo>
                <a:lnTo>
                  <a:pt x="296" y="517"/>
                </a:lnTo>
                <a:lnTo>
                  <a:pt x="311" y="410"/>
                </a:lnTo>
                <a:lnTo>
                  <a:pt x="319" y="351"/>
                </a:lnTo>
                <a:lnTo>
                  <a:pt x="305" y="330"/>
                </a:lnTo>
                <a:lnTo>
                  <a:pt x="272" y="336"/>
                </a:lnTo>
                <a:lnTo>
                  <a:pt x="229" y="341"/>
                </a:lnTo>
                <a:lnTo>
                  <a:pt x="221" y="293"/>
                </a:lnTo>
                <a:lnTo>
                  <a:pt x="169" y="254"/>
                </a:lnTo>
                <a:lnTo>
                  <a:pt x="176" y="229"/>
                </a:lnTo>
                <a:lnTo>
                  <a:pt x="181" y="185"/>
                </a:lnTo>
                <a:lnTo>
                  <a:pt x="114" y="90"/>
                </a:lnTo>
                <a:lnTo>
                  <a:pt x="123" y="6"/>
                </a:lnTo>
                <a:lnTo>
                  <a:pt x="77" y="0"/>
                </a:lnTo>
                <a:close/>
              </a:path>
            </a:pathLst>
          </a:custGeom>
          <a:solidFill>
            <a:srgbClr val="4B9FCD"/>
          </a:solidFill>
          <a:ln w="12700">
            <a:solidFill>
              <a:srgbClr val="000000"/>
            </a:solidFill>
            <a:round/>
            <a:headEnd/>
            <a:tailEnd/>
          </a:ln>
        </p:spPr>
        <p:txBody>
          <a:bodyPr/>
          <a:lstStyle/>
          <a:p>
            <a:endParaRPr lang="en-US"/>
          </a:p>
        </p:txBody>
      </p:sp>
      <p:sp>
        <p:nvSpPr>
          <p:cNvPr id="5129" name="Freeform 11"/>
          <p:cNvSpPr>
            <a:spLocks/>
          </p:cNvSpPr>
          <p:nvPr/>
        </p:nvSpPr>
        <p:spPr bwMode="auto">
          <a:xfrm>
            <a:off x="3733800" y="4572000"/>
            <a:ext cx="1922463" cy="1725613"/>
          </a:xfrm>
          <a:custGeom>
            <a:avLst/>
            <a:gdLst>
              <a:gd name="T0" fmla="*/ 2147483646 w 773"/>
              <a:gd name="T1" fmla="*/ 0 h 716"/>
              <a:gd name="T2" fmla="*/ 2147483646 w 773"/>
              <a:gd name="T3" fmla="*/ 2147483646 h 716"/>
              <a:gd name="T4" fmla="*/ 2147483646 w 773"/>
              <a:gd name="T5" fmla="*/ 2147483646 h 716"/>
              <a:gd name="T6" fmla="*/ 2147483646 w 773"/>
              <a:gd name="T7" fmla="*/ 2147483646 h 716"/>
              <a:gd name="T8" fmla="*/ 2147483646 w 773"/>
              <a:gd name="T9" fmla="*/ 2147483646 h 716"/>
              <a:gd name="T10" fmla="*/ 2147483646 w 773"/>
              <a:gd name="T11" fmla="*/ 2147483646 h 716"/>
              <a:gd name="T12" fmla="*/ 2147483646 w 773"/>
              <a:gd name="T13" fmla="*/ 2147483646 h 716"/>
              <a:gd name="T14" fmla="*/ 2147483646 w 773"/>
              <a:gd name="T15" fmla="*/ 2147483646 h 716"/>
              <a:gd name="T16" fmla="*/ 2147483646 w 773"/>
              <a:gd name="T17" fmla="*/ 2147483646 h 716"/>
              <a:gd name="T18" fmla="*/ 2147483646 w 773"/>
              <a:gd name="T19" fmla="*/ 2147483646 h 716"/>
              <a:gd name="T20" fmla="*/ 2147483646 w 773"/>
              <a:gd name="T21" fmla="*/ 2147483646 h 716"/>
              <a:gd name="T22" fmla="*/ 2147483646 w 773"/>
              <a:gd name="T23" fmla="*/ 2147483646 h 716"/>
              <a:gd name="T24" fmla="*/ 2147483646 w 773"/>
              <a:gd name="T25" fmla="*/ 2147483646 h 716"/>
              <a:gd name="T26" fmla="*/ 2147483646 w 773"/>
              <a:gd name="T27" fmla="*/ 2147483646 h 716"/>
              <a:gd name="T28" fmla="*/ 2147483646 w 773"/>
              <a:gd name="T29" fmla="*/ 2147483646 h 716"/>
              <a:gd name="T30" fmla="*/ 2147483646 w 773"/>
              <a:gd name="T31" fmla="*/ 2147483646 h 716"/>
              <a:gd name="T32" fmla="*/ 2147483646 w 773"/>
              <a:gd name="T33" fmla="*/ 2147483646 h 716"/>
              <a:gd name="T34" fmla="*/ 2147483646 w 773"/>
              <a:gd name="T35" fmla="*/ 2147483646 h 716"/>
              <a:gd name="T36" fmla="*/ 2147483646 w 773"/>
              <a:gd name="T37" fmla="*/ 2147483646 h 716"/>
              <a:gd name="T38" fmla="*/ 2147483646 w 773"/>
              <a:gd name="T39" fmla="*/ 2147483646 h 716"/>
              <a:gd name="T40" fmla="*/ 2147483646 w 773"/>
              <a:gd name="T41" fmla="*/ 2147483646 h 716"/>
              <a:gd name="T42" fmla="*/ 2147483646 w 773"/>
              <a:gd name="T43" fmla="*/ 2147483646 h 716"/>
              <a:gd name="T44" fmla="*/ 2147483646 w 773"/>
              <a:gd name="T45" fmla="*/ 2147483646 h 716"/>
              <a:gd name="T46" fmla="*/ 2147483646 w 773"/>
              <a:gd name="T47" fmla="*/ 2147483646 h 716"/>
              <a:gd name="T48" fmla="*/ 2147483646 w 773"/>
              <a:gd name="T49" fmla="*/ 2147483646 h 716"/>
              <a:gd name="T50" fmla="*/ 2147483646 w 773"/>
              <a:gd name="T51" fmla="*/ 2147483646 h 716"/>
              <a:gd name="T52" fmla="*/ 2147483646 w 773"/>
              <a:gd name="T53" fmla="*/ 2147483646 h 716"/>
              <a:gd name="T54" fmla="*/ 2147483646 w 773"/>
              <a:gd name="T55" fmla="*/ 2147483646 h 716"/>
              <a:gd name="T56" fmla="*/ 2147483646 w 773"/>
              <a:gd name="T57" fmla="*/ 2147483646 h 716"/>
              <a:gd name="T58" fmla="*/ 2147483646 w 773"/>
              <a:gd name="T59" fmla="*/ 2147483646 h 716"/>
              <a:gd name="T60" fmla="*/ 2147483646 w 773"/>
              <a:gd name="T61" fmla="*/ 2147483646 h 716"/>
              <a:gd name="T62" fmla="*/ 2147483646 w 773"/>
              <a:gd name="T63" fmla="*/ 2147483646 h 716"/>
              <a:gd name="T64" fmla="*/ 2147483646 w 773"/>
              <a:gd name="T65" fmla="*/ 2147483646 h 716"/>
              <a:gd name="T66" fmla="*/ 2147483646 w 773"/>
              <a:gd name="T67" fmla="*/ 2147483646 h 716"/>
              <a:gd name="T68" fmla="*/ 2147483646 w 773"/>
              <a:gd name="T69" fmla="*/ 2147483646 h 716"/>
              <a:gd name="T70" fmla="*/ 2147483646 w 773"/>
              <a:gd name="T71" fmla="*/ 2147483646 h 716"/>
              <a:gd name="T72" fmla="*/ 2147483646 w 773"/>
              <a:gd name="T73" fmla="*/ 2147483646 h 716"/>
              <a:gd name="T74" fmla="*/ 2147483646 w 773"/>
              <a:gd name="T75" fmla="*/ 2147483646 h 716"/>
              <a:gd name="T76" fmla="*/ 2147483646 w 773"/>
              <a:gd name="T77" fmla="*/ 2147483646 h 716"/>
              <a:gd name="T78" fmla="*/ 2147483646 w 773"/>
              <a:gd name="T79" fmla="*/ 2147483646 h 716"/>
              <a:gd name="T80" fmla="*/ 2147483646 w 773"/>
              <a:gd name="T81" fmla="*/ 2147483646 h 716"/>
              <a:gd name="T82" fmla="*/ 2147483646 w 773"/>
              <a:gd name="T83" fmla="*/ 2147483646 h 716"/>
              <a:gd name="T84" fmla="*/ 2147483646 w 773"/>
              <a:gd name="T85" fmla="*/ 2147483646 h 716"/>
              <a:gd name="T86" fmla="*/ 2147483646 w 773"/>
              <a:gd name="T87" fmla="*/ 2147483646 h 716"/>
              <a:gd name="T88" fmla="*/ 2147483646 w 773"/>
              <a:gd name="T89" fmla="*/ 2147483646 h 716"/>
              <a:gd name="T90" fmla="*/ 2147483646 w 773"/>
              <a:gd name="T91" fmla="*/ 2147483646 h 716"/>
              <a:gd name="T92" fmla="*/ 0 w 773"/>
              <a:gd name="T93" fmla="*/ 2147483646 h 716"/>
              <a:gd name="T94" fmla="*/ 0 w 773"/>
              <a:gd name="T95" fmla="*/ 2147483646 h 716"/>
              <a:gd name="T96" fmla="*/ 2147483646 w 773"/>
              <a:gd name="T97" fmla="*/ 2147483646 h 716"/>
              <a:gd name="T98" fmla="*/ 2147483646 w 773"/>
              <a:gd name="T99" fmla="*/ 2147483646 h 716"/>
              <a:gd name="T100" fmla="*/ 2147483646 w 773"/>
              <a:gd name="T101" fmla="*/ 0 h 7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73"/>
              <a:gd name="T154" fmla="*/ 0 h 716"/>
              <a:gd name="T155" fmla="*/ 773 w 773"/>
              <a:gd name="T156" fmla="*/ 716 h 7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73" h="716">
                <a:moveTo>
                  <a:pt x="224" y="0"/>
                </a:moveTo>
                <a:lnTo>
                  <a:pt x="395" y="6"/>
                </a:lnTo>
                <a:lnTo>
                  <a:pt x="395" y="136"/>
                </a:lnTo>
                <a:lnTo>
                  <a:pt x="482" y="172"/>
                </a:lnTo>
                <a:lnTo>
                  <a:pt x="506" y="160"/>
                </a:lnTo>
                <a:lnTo>
                  <a:pt x="563" y="188"/>
                </a:lnTo>
                <a:lnTo>
                  <a:pt x="597" y="186"/>
                </a:lnTo>
                <a:lnTo>
                  <a:pt x="663" y="158"/>
                </a:lnTo>
                <a:lnTo>
                  <a:pt x="701" y="185"/>
                </a:lnTo>
                <a:lnTo>
                  <a:pt x="734" y="192"/>
                </a:lnTo>
                <a:lnTo>
                  <a:pt x="734" y="298"/>
                </a:lnTo>
                <a:lnTo>
                  <a:pt x="773" y="364"/>
                </a:lnTo>
                <a:lnTo>
                  <a:pt x="764" y="454"/>
                </a:lnTo>
                <a:lnTo>
                  <a:pt x="722" y="490"/>
                </a:lnTo>
                <a:lnTo>
                  <a:pt x="713" y="457"/>
                </a:lnTo>
                <a:lnTo>
                  <a:pt x="701" y="472"/>
                </a:lnTo>
                <a:lnTo>
                  <a:pt x="710" y="493"/>
                </a:lnTo>
                <a:lnTo>
                  <a:pt x="635" y="547"/>
                </a:lnTo>
                <a:lnTo>
                  <a:pt x="617" y="550"/>
                </a:lnTo>
                <a:lnTo>
                  <a:pt x="578" y="577"/>
                </a:lnTo>
                <a:lnTo>
                  <a:pt x="578" y="592"/>
                </a:lnTo>
                <a:lnTo>
                  <a:pt x="566" y="595"/>
                </a:lnTo>
                <a:lnTo>
                  <a:pt x="575" y="613"/>
                </a:lnTo>
                <a:lnTo>
                  <a:pt x="554" y="640"/>
                </a:lnTo>
                <a:lnTo>
                  <a:pt x="566" y="679"/>
                </a:lnTo>
                <a:lnTo>
                  <a:pt x="578" y="692"/>
                </a:lnTo>
                <a:lnTo>
                  <a:pt x="575" y="716"/>
                </a:lnTo>
                <a:lnTo>
                  <a:pt x="545" y="716"/>
                </a:lnTo>
                <a:lnTo>
                  <a:pt x="518" y="704"/>
                </a:lnTo>
                <a:lnTo>
                  <a:pt x="500" y="707"/>
                </a:lnTo>
                <a:lnTo>
                  <a:pt x="440" y="686"/>
                </a:lnTo>
                <a:lnTo>
                  <a:pt x="413" y="604"/>
                </a:lnTo>
                <a:lnTo>
                  <a:pt x="371" y="565"/>
                </a:lnTo>
                <a:lnTo>
                  <a:pt x="334" y="493"/>
                </a:lnTo>
                <a:lnTo>
                  <a:pt x="317" y="486"/>
                </a:lnTo>
                <a:lnTo>
                  <a:pt x="297" y="468"/>
                </a:lnTo>
                <a:lnTo>
                  <a:pt x="278" y="468"/>
                </a:lnTo>
                <a:lnTo>
                  <a:pt x="249" y="462"/>
                </a:lnTo>
                <a:lnTo>
                  <a:pt x="227" y="468"/>
                </a:lnTo>
                <a:lnTo>
                  <a:pt x="212" y="504"/>
                </a:lnTo>
                <a:lnTo>
                  <a:pt x="189" y="510"/>
                </a:lnTo>
                <a:lnTo>
                  <a:pt x="140" y="482"/>
                </a:lnTo>
                <a:lnTo>
                  <a:pt x="111" y="448"/>
                </a:lnTo>
                <a:lnTo>
                  <a:pt x="106" y="407"/>
                </a:lnTo>
                <a:lnTo>
                  <a:pt x="85" y="379"/>
                </a:lnTo>
                <a:lnTo>
                  <a:pt x="36" y="340"/>
                </a:lnTo>
                <a:lnTo>
                  <a:pt x="0" y="299"/>
                </a:lnTo>
                <a:lnTo>
                  <a:pt x="0" y="282"/>
                </a:lnTo>
                <a:lnTo>
                  <a:pt x="117" y="283"/>
                </a:lnTo>
                <a:lnTo>
                  <a:pt x="212" y="291"/>
                </a:lnTo>
                <a:lnTo>
                  <a:pt x="224" y="0"/>
                </a:lnTo>
                <a:close/>
              </a:path>
            </a:pathLst>
          </a:custGeom>
          <a:solidFill>
            <a:srgbClr val="538022"/>
          </a:solidFill>
          <a:ln w="12700">
            <a:solidFill>
              <a:srgbClr val="000000"/>
            </a:solidFill>
            <a:round/>
            <a:headEnd/>
            <a:tailEnd/>
          </a:ln>
        </p:spPr>
        <p:txBody>
          <a:bodyPr/>
          <a:lstStyle/>
          <a:p>
            <a:endParaRPr lang="en-US"/>
          </a:p>
        </p:txBody>
      </p:sp>
      <p:sp>
        <p:nvSpPr>
          <p:cNvPr id="2058" name="Freeform 12"/>
          <p:cNvSpPr>
            <a:spLocks/>
          </p:cNvSpPr>
          <p:nvPr/>
        </p:nvSpPr>
        <p:spPr bwMode="auto">
          <a:xfrm>
            <a:off x="4278313" y="4495800"/>
            <a:ext cx="1190625" cy="555625"/>
          </a:xfrm>
          <a:custGeom>
            <a:avLst/>
            <a:gdLst>
              <a:gd name="T0" fmla="*/ 2147483647 w 478"/>
              <a:gd name="T1" fmla="*/ 0 h 230"/>
              <a:gd name="T2" fmla="*/ 0 w 478"/>
              <a:gd name="T3" fmla="*/ 2147483647 h 230"/>
              <a:gd name="T4" fmla="*/ 2147483647 w 478"/>
              <a:gd name="T5" fmla="*/ 2147483647 h 230"/>
              <a:gd name="T6" fmla="*/ 2147483647 w 478"/>
              <a:gd name="T7" fmla="*/ 2147483647 h 230"/>
              <a:gd name="T8" fmla="*/ 2147483647 w 478"/>
              <a:gd name="T9" fmla="*/ 2147483647 h 230"/>
              <a:gd name="T10" fmla="*/ 2147483647 w 478"/>
              <a:gd name="T11" fmla="*/ 2147483647 h 230"/>
              <a:gd name="T12" fmla="*/ 2147483647 w 478"/>
              <a:gd name="T13" fmla="*/ 2147483647 h 230"/>
              <a:gd name="T14" fmla="*/ 2147483647 w 478"/>
              <a:gd name="T15" fmla="*/ 2147483647 h 230"/>
              <a:gd name="T16" fmla="*/ 2147483647 w 478"/>
              <a:gd name="T17" fmla="*/ 2147483647 h 230"/>
              <a:gd name="T18" fmla="*/ 2147483647 w 478"/>
              <a:gd name="T19" fmla="*/ 2147483647 h 230"/>
              <a:gd name="T20" fmla="*/ 2147483647 w 478"/>
              <a:gd name="T21" fmla="*/ 2147483647 h 230"/>
              <a:gd name="T22" fmla="*/ 2147483647 w 478"/>
              <a:gd name="T23" fmla="*/ 2147483647 h 230"/>
              <a:gd name="T24" fmla="*/ 2147483647 w 478"/>
              <a:gd name="T25" fmla="*/ 0 h 2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8"/>
              <a:gd name="T40" fmla="*/ 0 h 230"/>
              <a:gd name="T41" fmla="*/ 478 w 478"/>
              <a:gd name="T42" fmla="*/ 230 h 2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8" h="230">
                <a:moveTo>
                  <a:pt x="3" y="0"/>
                </a:moveTo>
                <a:lnTo>
                  <a:pt x="0" y="41"/>
                </a:lnTo>
                <a:lnTo>
                  <a:pt x="170" y="47"/>
                </a:lnTo>
                <a:lnTo>
                  <a:pt x="171" y="178"/>
                </a:lnTo>
                <a:lnTo>
                  <a:pt x="258" y="214"/>
                </a:lnTo>
                <a:lnTo>
                  <a:pt x="282" y="201"/>
                </a:lnTo>
                <a:lnTo>
                  <a:pt x="337" y="230"/>
                </a:lnTo>
                <a:lnTo>
                  <a:pt x="373" y="229"/>
                </a:lnTo>
                <a:lnTo>
                  <a:pt x="439" y="201"/>
                </a:lnTo>
                <a:lnTo>
                  <a:pt x="478" y="228"/>
                </a:lnTo>
                <a:lnTo>
                  <a:pt x="478" y="86"/>
                </a:lnTo>
                <a:lnTo>
                  <a:pt x="466" y="3"/>
                </a:lnTo>
                <a:lnTo>
                  <a:pt x="3" y="0"/>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31" name="Freeform 13"/>
          <p:cNvSpPr>
            <a:spLocks/>
          </p:cNvSpPr>
          <p:nvPr/>
        </p:nvSpPr>
        <p:spPr bwMode="auto">
          <a:xfrm>
            <a:off x="5776913" y="3517900"/>
            <a:ext cx="579437" cy="925513"/>
          </a:xfrm>
          <a:custGeom>
            <a:avLst/>
            <a:gdLst>
              <a:gd name="T0" fmla="*/ 2147483646 w 232"/>
              <a:gd name="T1" fmla="*/ 2147483646 h 383"/>
              <a:gd name="T2" fmla="*/ 2147483646 w 232"/>
              <a:gd name="T3" fmla="*/ 0 h 383"/>
              <a:gd name="T4" fmla="*/ 2147483646 w 232"/>
              <a:gd name="T5" fmla="*/ 2147483646 h 383"/>
              <a:gd name="T6" fmla="*/ 2147483646 w 232"/>
              <a:gd name="T7" fmla="*/ 2147483646 h 383"/>
              <a:gd name="T8" fmla="*/ 2147483646 w 232"/>
              <a:gd name="T9" fmla="*/ 2147483646 h 383"/>
              <a:gd name="T10" fmla="*/ 2147483646 w 232"/>
              <a:gd name="T11" fmla="*/ 2147483646 h 383"/>
              <a:gd name="T12" fmla="*/ 2147483646 w 232"/>
              <a:gd name="T13" fmla="*/ 2147483646 h 383"/>
              <a:gd name="T14" fmla="*/ 2147483646 w 232"/>
              <a:gd name="T15" fmla="*/ 2147483646 h 383"/>
              <a:gd name="T16" fmla="*/ 2147483646 w 232"/>
              <a:gd name="T17" fmla="*/ 2147483646 h 383"/>
              <a:gd name="T18" fmla="*/ 2147483646 w 232"/>
              <a:gd name="T19" fmla="*/ 2147483646 h 383"/>
              <a:gd name="T20" fmla="*/ 2147483646 w 232"/>
              <a:gd name="T21" fmla="*/ 2147483646 h 383"/>
              <a:gd name="T22" fmla="*/ 2147483646 w 232"/>
              <a:gd name="T23" fmla="*/ 2147483646 h 383"/>
              <a:gd name="T24" fmla="*/ 2147483646 w 232"/>
              <a:gd name="T25" fmla="*/ 2147483646 h 383"/>
              <a:gd name="T26" fmla="*/ 2147483646 w 232"/>
              <a:gd name="T27" fmla="*/ 2147483646 h 383"/>
              <a:gd name="T28" fmla="*/ 2147483646 w 232"/>
              <a:gd name="T29" fmla="*/ 2147483646 h 383"/>
              <a:gd name="T30" fmla="*/ 2147483646 w 232"/>
              <a:gd name="T31" fmla="*/ 2147483646 h 383"/>
              <a:gd name="T32" fmla="*/ 2147483646 w 232"/>
              <a:gd name="T33" fmla="*/ 2147483646 h 383"/>
              <a:gd name="T34" fmla="*/ 0 w 232"/>
              <a:gd name="T35" fmla="*/ 2147483646 h 383"/>
              <a:gd name="T36" fmla="*/ 2147483646 w 232"/>
              <a:gd name="T37" fmla="*/ 2147483646 h 383"/>
              <a:gd name="T38" fmla="*/ 2147483646 w 232"/>
              <a:gd name="T39" fmla="*/ 2147483646 h 383"/>
              <a:gd name="T40" fmla="*/ 2147483646 w 232"/>
              <a:gd name="T41" fmla="*/ 2147483646 h 383"/>
              <a:gd name="T42" fmla="*/ 2147483646 w 232"/>
              <a:gd name="T43" fmla="*/ 2147483646 h 383"/>
              <a:gd name="T44" fmla="*/ 2147483646 w 232"/>
              <a:gd name="T45" fmla="*/ 2147483646 h 3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2"/>
              <a:gd name="T70" fmla="*/ 0 h 383"/>
              <a:gd name="T71" fmla="*/ 232 w 232"/>
              <a:gd name="T72" fmla="*/ 383 h 38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2" h="383">
                <a:moveTo>
                  <a:pt x="43" y="22"/>
                </a:moveTo>
                <a:lnTo>
                  <a:pt x="176" y="0"/>
                </a:lnTo>
                <a:lnTo>
                  <a:pt x="197" y="47"/>
                </a:lnTo>
                <a:lnTo>
                  <a:pt x="224" y="243"/>
                </a:lnTo>
                <a:lnTo>
                  <a:pt x="232" y="269"/>
                </a:lnTo>
                <a:lnTo>
                  <a:pt x="211" y="321"/>
                </a:lnTo>
                <a:lnTo>
                  <a:pt x="211" y="357"/>
                </a:lnTo>
                <a:lnTo>
                  <a:pt x="187" y="353"/>
                </a:lnTo>
                <a:lnTo>
                  <a:pt x="188" y="383"/>
                </a:lnTo>
                <a:lnTo>
                  <a:pt x="163" y="371"/>
                </a:lnTo>
                <a:lnTo>
                  <a:pt x="150" y="375"/>
                </a:lnTo>
                <a:lnTo>
                  <a:pt x="131" y="372"/>
                </a:lnTo>
                <a:lnTo>
                  <a:pt x="117" y="326"/>
                </a:lnTo>
                <a:lnTo>
                  <a:pt x="90" y="312"/>
                </a:lnTo>
                <a:lnTo>
                  <a:pt x="90" y="263"/>
                </a:lnTo>
                <a:lnTo>
                  <a:pt x="63" y="269"/>
                </a:lnTo>
                <a:lnTo>
                  <a:pt x="48" y="233"/>
                </a:lnTo>
                <a:lnTo>
                  <a:pt x="0" y="191"/>
                </a:lnTo>
                <a:lnTo>
                  <a:pt x="35" y="125"/>
                </a:lnTo>
                <a:lnTo>
                  <a:pt x="25" y="94"/>
                </a:lnTo>
                <a:lnTo>
                  <a:pt x="60" y="88"/>
                </a:lnTo>
                <a:lnTo>
                  <a:pt x="63" y="45"/>
                </a:lnTo>
                <a:lnTo>
                  <a:pt x="43" y="22"/>
                </a:lnTo>
                <a:close/>
              </a:path>
            </a:pathLst>
          </a:custGeom>
          <a:solidFill>
            <a:srgbClr val="4B9FCD"/>
          </a:solidFill>
          <a:ln w="12700">
            <a:solidFill>
              <a:srgbClr val="000000"/>
            </a:solidFill>
            <a:round/>
            <a:headEnd/>
            <a:tailEnd/>
          </a:ln>
        </p:spPr>
        <p:txBody>
          <a:bodyPr/>
          <a:lstStyle/>
          <a:p>
            <a:endParaRPr lang="en-US"/>
          </a:p>
        </p:txBody>
      </p:sp>
      <p:sp>
        <p:nvSpPr>
          <p:cNvPr id="5132" name="Freeform 14"/>
          <p:cNvSpPr>
            <a:spLocks/>
          </p:cNvSpPr>
          <p:nvPr/>
        </p:nvSpPr>
        <p:spPr bwMode="auto">
          <a:xfrm>
            <a:off x="4210050" y="2508250"/>
            <a:ext cx="925513" cy="528638"/>
          </a:xfrm>
          <a:custGeom>
            <a:avLst/>
            <a:gdLst>
              <a:gd name="T0" fmla="*/ 2147483646 w 372"/>
              <a:gd name="T1" fmla="*/ 0 h 218"/>
              <a:gd name="T2" fmla="*/ 2147483646 w 372"/>
              <a:gd name="T3" fmla="*/ 2147483646 h 218"/>
              <a:gd name="T4" fmla="*/ 2147483646 w 372"/>
              <a:gd name="T5" fmla="*/ 2147483646 h 218"/>
              <a:gd name="T6" fmla="*/ 2147483646 w 372"/>
              <a:gd name="T7" fmla="*/ 2147483646 h 218"/>
              <a:gd name="T8" fmla="*/ 2147483646 w 372"/>
              <a:gd name="T9" fmla="*/ 2147483646 h 218"/>
              <a:gd name="T10" fmla="*/ 2147483646 w 372"/>
              <a:gd name="T11" fmla="*/ 2147483646 h 218"/>
              <a:gd name="T12" fmla="*/ 2147483646 w 372"/>
              <a:gd name="T13" fmla="*/ 2147483646 h 218"/>
              <a:gd name="T14" fmla="*/ 0 w 372"/>
              <a:gd name="T15" fmla="*/ 2147483646 h 218"/>
              <a:gd name="T16" fmla="*/ 2147483646 w 372"/>
              <a:gd name="T17" fmla="*/ 0 h 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2"/>
              <a:gd name="T28" fmla="*/ 0 h 218"/>
              <a:gd name="T29" fmla="*/ 372 w 372"/>
              <a:gd name="T30" fmla="*/ 218 h 2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2" h="218">
                <a:moveTo>
                  <a:pt x="1" y="0"/>
                </a:moveTo>
                <a:lnTo>
                  <a:pt x="312" y="7"/>
                </a:lnTo>
                <a:lnTo>
                  <a:pt x="335" y="71"/>
                </a:lnTo>
                <a:lnTo>
                  <a:pt x="357" y="120"/>
                </a:lnTo>
                <a:lnTo>
                  <a:pt x="372" y="200"/>
                </a:lnTo>
                <a:lnTo>
                  <a:pt x="363" y="218"/>
                </a:lnTo>
                <a:lnTo>
                  <a:pt x="248" y="215"/>
                </a:lnTo>
                <a:lnTo>
                  <a:pt x="0" y="211"/>
                </a:lnTo>
                <a:lnTo>
                  <a:pt x="1" y="0"/>
                </a:lnTo>
                <a:close/>
              </a:path>
            </a:pathLst>
          </a:custGeom>
          <a:solidFill>
            <a:srgbClr val="E75E01"/>
          </a:solidFill>
          <a:ln w="12700">
            <a:solidFill>
              <a:srgbClr val="000000"/>
            </a:solidFill>
            <a:round/>
            <a:headEnd/>
            <a:tailEnd/>
          </a:ln>
        </p:spPr>
        <p:txBody>
          <a:bodyPr/>
          <a:lstStyle/>
          <a:p>
            <a:endParaRPr lang="en-US"/>
          </a:p>
        </p:txBody>
      </p:sp>
      <p:sp>
        <p:nvSpPr>
          <p:cNvPr id="3" name="Freeform 15"/>
          <p:cNvSpPr>
            <a:spLocks/>
          </p:cNvSpPr>
          <p:nvPr/>
        </p:nvSpPr>
        <p:spPr bwMode="auto">
          <a:xfrm>
            <a:off x="4168775" y="3525838"/>
            <a:ext cx="1160463" cy="508000"/>
          </a:xfrm>
          <a:custGeom>
            <a:avLst/>
            <a:gdLst>
              <a:gd name="T0" fmla="*/ 2147483647 w 466"/>
              <a:gd name="T1" fmla="*/ 0 h 210"/>
              <a:gd name="T2" fmla="*/ 0 w 466"/>
              <a:gd name="T3" fmla="*/ 2147483647 h 210"/>
              <a:gd name="T4" fmla="*/ 2147483647 w 466"/>
              <a:gd name="T5" fmla="*/ 2147483647 h 210"/>
              <a:gd name="T6" fmla="*/ 2147483647 w 466"/>
              <a:gd name="T7" fmla="*/ 2147483647 h 210"/>
              <a:gd name="T8" fmla="*/ 2147483647 w 466"/>
              <a:gd name="T9" fmla="*/ 2147483647 h 210"/>
              <a:gd name="T10" fmla="*/ 2147483647 w 466"/>
              <a:gd name="T11" fmla="*/ 2147483647 h 210"/>
              <a:gd name="T12" fmla="*/ 2147483647 w 466"/>
              <a:gd name="T13" fmla="*/ 2147483647 h 210"/>
              <a:gd name="T14" fmla="*/ 2147483647 w 466"/>
              <a:gd name="T15" fmla="*/ 2147483647 h 210"/>
              <a:gd name="T16" fmla="*/ 2147483647 w 466"/>
              <a:gd name="T17" fmla="*/ 2147483647 h 210"/>
              <a:gd name="T18" fmla="*/ 2147483647 w 466"/>
              <a:gd name="T19" fmla="*/ 2147483647 h 210"/>
              <a:gd name="T20" fmla="*/ 2147483647 w 466"/>
              <a:gd name="T21" fmla="*/ 2147483647 h 210"/>
              <a:gd name="T22" fmla="*/ 2147483647 w 466"/>
              <a:gd name="T23" fmla="*/ 2147483647 h 210"/>
              <a:gd name="T24" fmla="*/ 2147483647 w 466"/>
              <a:gd name="T25" fmla="*/ 2147483647 h 210"/>
              <a:gd name="T26" fmla="*/ 2147483647 w 466"/>
              <a:gd name="T27" fmla="*/ 2147483647 h 210"/>
              <a:gd name="T28" fmla="*/ 2147483647 w 466"/>
              <a:gd name="T29" fmla="*/ 0 h 2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6"/>
              <a:gd name="T46" fmla="*/ 0 h 210"/>
              <a:gd name="T47" fmla="*/ 466 w 466"/>
              <a:gd name="T48" fmla="*/ 210 h 2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6" h="210">
                <a:moveTo>
                  <a:pt x="5" y="0"/>
                </a:moveTo>
                <a:lnTo>
                  <a:pt x="0" y="139"/>
                </a:lnTo>
                <a:lnTo>
                  <a:pt x="105" y="142"/>
                </a:lnTo>
                <a:lnTo>
                  <a:pt x="104" y="210"/>
                </a:lnTo>
                <a:lnTo>
                  <a:pt x="246" y="208"/>
                </a:lnTo>
                <a:lnTo>
                  <a:pt x="373" y="206"/>
                </a:lnTo>
                <a:lnTo>
                  <a:pt x="466" y="208"/>
                </a:lnTo>
                <a:lnTo>
                  <a:pt x="437" y="149"/>
                </a:lnTo>
                <a:lnTo>
                  <a:pt x="417" y="94"/>
                </a:lnTo>
                <a:lnTo>
                  <a:pt x="395" y="37"/>
                </a:lnTo>
                <a:lnTo>
                  <a:pt x="342" y="1"/>
                </a:lnTo>
                <a:lnTo>
                  <a:pt x="318" y="22"/>
                </a:lnTo>
                <a:lnTo>
                  <a:pt x="289" y="7"/>
                </a:lnTo>
                <a:lnTo>
                  <a:pt x="162" y="3"/>
                </a:lnTo>
                <a:lnTo>
                  <a:pt x="5" y="0"/>
                </a:lnTo>
                <a:close/>
              </a:path>
            </a:pathLst>
          </a:custGeom>
          <a:solidFill>
            <a:srgbClr val="EEC100"/>
          </a:solidFill>
          <a:ln w="12700">
            <a:solidFill>
              <a:srgbClr val="000000"/>
            </a:solidFill>
            <a:round/>
            <a:headEnd/>
            <a:tailEnd/>
          </a:ln>
        </p:spPr>
        <p:txBody>
          <a:bodyPr/>
          <a:lstStyle/>
          <a:p>
            <a:pPr eaLnBrk="1" hangingPunct="1">
              <a:defRPr/>
            </a:pPr>
            <a:endParaRPr lang="en-US">
              <a:latin typeface="Arial" charset="0"/>
            </a:endParaRPr>
          </a:p>
        </p:txBody>
      </p:sp>
      <p:sp>
        <p:nvSpPr>
          <p:cNvPr id="2062" name="Freeform 16"/>
          <p:cNvSpPr>
            <a:spLocks/>
          </p:cNvSpPr>
          <p:nvPr/>
        </p:nvSpPr>
        <p:spPr bwMode="auto">
          <a:xfrm>
            <a:off x="4981575" y="2447925"/>
            <a:ext cx="911225" cy="993775"/>
          </a:xfrm>
          <a:custGeom>
            <a:avLst/>
            <a:gdLst>
              <a:gd name="T0" fmla="*/ 0 w 366"/>
              <a:gd name="T1" fmla="*/ 2147483647 h 412"/>
              <a:gd name="T2" fmla="*/ 2147483647 w 366"/>
              <a:gd name="T3" fmla="*/ 2147483647 h 412"/>
              <a:gd name="T4" fmla="*/ 2147483647 w 366"/>
              <a:gd name="T5" fmla="*/ 0 h 412"/>
              <a:gd name="T6" fmla="*/ 2147483647 w 366"/>
              <a:gd name="T7" fmla="*/ 2147483647 h 412"/>
              <a:gd name="T8" fmla="*/ 2147483647 w 366"/>
              <a:gd name="T9" fmla="*/ 2147483647 h 412"/>
              <a:gd name="T10" fmla="*/ 2147483647 w 366"/>
              <a:gd name="T11" fmla="*/ 2147483647 h 412"/>
              <a:gd name="T12" fmla="*/ 2147483647 w 366"/>
              <a:gd name="T13" fmla="*/ 2147483647 h 412"/>
              <a:gd name="T14" fmla="*/ 2147483647 w 366"/>
              <a:gd name="T15" fmla="*/ 2147483647 h 412"/>
              <a:gd name="T16" fmla="*/ 2147483647 w 366"/>
              <a:gd name="T17" fmla="*/ 2147483647 h 412"/>
              <a:gd name="T18" fmla="*/ 2147483647 w 366"/>
              <a:gd name="T19" fmla="*/ 2147483647 h 412"/>
              <a:gd name="T20" fmla="*/ 2147483647 w 366"/>
              <a:gd name="T21" fmla="*/ 2147483647 h 412"/>
              <a:gd name="T22" fmla="*/ 2147483647 w 366"/>
              <a:gd name="T23" fmla="*/ 2147483647 h 412"/>
              <a:gd name="T24" fmla="*/ 2147483647 w 366"/>
              <a:gd name="T25" fmla="*/ 2147483647 h 412"/>
              <a:gd name="T26" fmla="*/ 2147483647 w 366"/>
              <a:gd name="T27" fmla="*/ 2147483647 h 412"/>
              <a:gd name="T28" fmla="*/ 2147483647 w 366"/>
              <a:gd name="T29" fmla="*/ 2147483647 h 412"/>
              <a:gd name="T30" fmla="*/ 2147483647 w 366"/>
              <a:gd name="T31" fmla="*/ 2147483647 h 412"/>
              <a:gd name="T32" fmla="*/ 2147483647 w 366"/>
              <a:gd name="T33" fmla="*/ 2147483647 h 412"/>
              <a:gd name="T34" fmla="*/ 2147483647 w 366"/>
              <a:gd name="T35" fmla="*/ 2147483647 h 412"/>
              <a:gd name="T36" fmla="*/ 2147483647 w 366"/>
              <a:gd name="T37" fmla="*/ 2147483647 h 412"/>
              <a:gd name="T38" fmla="*/ 2147483647 w 366"/>
              <a:gd name="T39" fmla="*/ 2147483647 h 412"/>
              <a:gd name="T40" fmla="*/ 2147483647 w 366"/>
              <a:gd name="T41" fmla="*/ 2147483647 h 412"/>
              <a:gd name="T42" fmla="*/ 2147483647 w 366"/>
              <a:gd name="T43" fmla="*/ 2147483647 h 412"/>
              <a:gd name="T44" fmla="*/ 2147483647 w 366"/>
              <a:gd name="T45" fmla="*/ 2147483647 h 412"/>
              <a:gd name="T46" fmla="*/ 2147483647 w 366"/>
              <a:gd name="T47" fmla="*/ 2147483647 h 412"/>
              <a:gd name="T48" fmla="*/ 2147483647 w 366"/>
              <a:gd name="T49" fmla="*/ 2147483647 h 412"/>
              <a:gd name="T50" fmla="*/ 2147483647 w 366"/>
              <a:gd name="T51" fmla="*/ 2147483647 h 412"/>
              <a:gd name="T52" fmla="*/ 2147483647 w 366"/>
              <a:gd name="T53" fmla="*/ 2147483647 h 412"/>
              <a:gd name="T54" fmla="*/ 2147483647 w 366"/>
              <a:gd name="T55" fmla="*/ 2147483647 h 412"/>
              <a:gd name="T56" fmla="*/ 2147483647 w 366"/>
              <a:gd name="T57" fmla="*/ 2147483647 h 412"/>
              <a:gd name="T58" fmla="*/ 2147483647 w 366"/>
              <a:gd name="T59" fmla="*/ 2147483647 h 412"/>
              <a:gd name="T60" fmla="*/ 0 w 366"/>
              <a:gd name="T61" fmla="*/ 2147483647 h 4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6"/>
              <a:gd name="T94" fmla="*/ 0 h 412"/>
              <a:gd name="T95" fmla="*/ 366 w 366"/>
              <a:gd name="T96" fmla="*/ 412 h 4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6" h="412">
                <a:moveTo>
                  <a:pt x="0" y="32"/>
                </a:moveTo>
                <a:lnTo>
                  <a:pt x="96" y="32"/>
                </a:lnTo>
                <a:lnTo>
                  <a:pt x="95" y="0"/>
                </a:lnTo>
                <a:lnTo>
                  <a:pt x="116" y="9"/>
                </a:lnTo>
                <a:lnTo>
                  <a:pt x="120" y="34"/>
                </a:lnTo>
                <a:lnTo>
                  <a:pt x="166" y="61"/>
                </a:lnTo>
                <a:lnTo>
                  <a:pt x="180" y="49"/>
                </a:lnTo>
                <a:lnTo>
                  <a:pt x="207" y="49"/>
                </a:lnTo>
                <a:lnTo>
                  <a:pt x="228" y="73"/>
                </a:lnTo>
                <a:lnTo>
                  <a:pt x="242" y="64"/>
                </a:lnTo>
                <a:lnTo>
                  <a:pt x="282" y="74"/>
                </a:lnTo>
                <a:lnTo>
                  <a:pt x="296" y="56"/>
                </a:lnTo>
                <a:lnTo>
                  <a:pt x="321" y="70"/>
                </a:lnTo>
                <a:lnTo>
                  <a:pt x="366" y="68"/>
                </a:lnTo>
                <a:lnTo>
                  <a:pt x="293" y="119"/>
                </a:lnTo>
                <a:lnTo>
                  <a:pt x="257" y="164"/>
                </a:lnTo>
                <a:lnTo>
                  <a:pt x="264" y="229"/>
                </a:lnTo>
                <a:lnTo>
                  <a:pt x="239" y="256"/>
                </a:lnTo>
                <a:lnTo>
                  <a:pt x="249" y="275"/>
                </a:lnTo>
                <a:lnTo>
                  <a:pt x="249" y="323"/>
                </a:lnTo>
                <a:lnTo>
                  <a:pt x="274" y="323"/>
                </a:lnTo>
                <a:lnTo>
                  <a:pt x="311" y="358"/>
                </a:lnTo>
                <a:lnTo>
                  <a:pt x="326" y="400"/>
                </a:lnTo>
                <a:lnTo>
                  <a:pt x="67" y="412"/>
                </a:lnTo>
                <a:lnTo>
                  <a:pt x="68" y="298"/>
                </a:lnTo>
                <a:lnTo>
                  <a:pt x="45" y="273"/>
                </a:lnTo>
                <a:lnTo>
                  <a:pt x="53" y="243"/>
                </a:lnTo>
                <a:lnTo>
                  <a:pt x="61" y="226"/>
                </a:lnTo>
                <a:lnTo>
                  <a:pt x="45" y="147"/>
                </a:lnTo>
                <a:lnTo>
                  <a:pt x="23" y="95"/>
                </a:lnTo>
                <a:lnTo>
                  <a:pt x="0" y="32"/>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35" name="Freeform 17"/>
          <p:cNvSpPr>
            <a:spLocks/>
          </p:cNvSpPr>
          <p:nvPr/>
        </p:nvSpPr>
        <p:spPr bwMode="auto">
          <a:xfrm>
            <a:off x="5135563" y="3408363"/>
            <a:ext cx="803275" cy="508000"/>
          </a:xfrm>
          <a:custGeom>
            <a:avLst/>
            <a:gdLst>
              <a:gd name="T0" fmla="*/ 2147483646 w 323"/>
              <a:gd name="T1" fmla="*/ 2147483646 h 210"/>
              <a:gd name="T2" fmla="*/ 0 w 323"/>
              <a:gd name="T3" fmla="*/ 2147483646 h 210"/>
              <a:gd name="T4" fmla="*/ 2147483646 w 323"/>
              <a:gd name="T5" fmla="*/ 2147483646 h 210"/>
              <a:gd name="T6" fmla="*/ 2147483646 w 323"/>
              <a:gd name="T7" fmla="*/ 2147483646 h 210"/>
              <a:gd name="T8" fmla="*/ 2147483646 w 323"/>
              <a:gd name="T9" fmla="*/ 2147483646 h 210"/>
              <a:gd name="T10" fmla="*/ 2147483646 w 323"/>
              <a:gd name="T11" fmla="*/ 2147483646 h 210"/>
              <a:gd name="T12" fmla="*/ 2147483646 w 323"/>
              <a:gd name="T13" fmla="*/ 2147483646 h 210"/>
              <a:gd name="T14" fmla="*/ 2147483646 w 323"/>
              <a:gd name="T15" fmla="*/ 2147483646 h 210"/>
              <a:gd name="T16" fmla="*/ 2147483646 w 323"/>
              <a:gd name="T17" fmla="*/ 2147483646 h 210"/>
              <a:gd name="T18" fmla="*/ 2147483646 w 323"/>
              <a:gd name="T19" fmla="*/ 2147483646 h 210"/>
              <a:gd name="T20" fmla="*/ 2147483646 w 323"/>
              <a:gd name="T21" fmla="*/ 2147483646 h 210"/>
              <a:gd name="T22" fmla="*/ 2147483646 w 323"/>
              <a:gd name="T23" fmla="*/ 2147483646 h 210"/>
              <a:gd name="T24" fmla="*/ 2147483646 w 323"/>
              <a:gd name="T25" fmla="*/ 2147483646 h 210"/>
              <a:gd name="T26" fmla="*/ 2147483646 w 323"/>
              <a:gd name="T27" fmla="*/ 2147483646 h 210"/>
              <a:gd name="T28" fmla="*/ 2147483646 w 323"/>
              <a:gd name="T29" fmla="*/ 0 h 210"/>
              <a:gd name="T30" fmla="*/ 2147483646 w 323"/>
              <a:gd name="T31" fmla="*/ 2147483646 h 210"/>
              <a:gd name="T32" fmla="*/ 2147483646 w 323"/>
              <a:gd name="T33" fmla="*/ 2147483646 h 210"/>
              <a:gd name="T34" fmla="*/ 2147483646 w 323"/>
              <a:gd name="T35" fmla="*/ 2147483646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3"/>
              <a:gd name="T55" fmla="*/ 0 h 210"/>
              <a:gd name="T56" fmla="*/ 323 w 323"/>
              <a:gd name="T57" fmla="*/ 210 h 2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3" h="210">
                <a:moveTo>
                  <a:pt x="5" y="11"/>
                </a:moveTo>
                <a:lnTo>
                  <a:pt x="0" y="48"/>
                </a:lnTo>
                <a:lnTo>
                  <a:pt x="7" y="87"/>
                </a:lnTo>
                <a:lnTo>
                  <a:pt x="37" y="167"/>
                </a:lnTo>
                <a:lnTo>
                  <a:pt x="54" y="210"/>
                </a:lnTo>
                <a:lnTo>
                  <a:pt x="244" y="200"/>
                </a:lnTo>
                <a:lnTo>
                  <a:pt x="275" y="210"/>
                </a:lnTo>
                <a:lnTo>
                  <a:pt x="294" y="169"/>
                </a:lnTo>
                <a:lnTo>
                  <a:pt x="287" y="140"/>
                </a:lnTo>
                <a:lnTo>
                  <a:pt x="319" y="134"/>
                </a:lnTo>
                <a:lnTo>
                  <a:pt x="323" y="88"/>
                </a:lnTo>
                <a:lnTo>
                  <a:pt x="304" y="68"/>
                </a:lnTo>
                <a:lnTo>
                  <a:pt x="271" y="48"/>
                </a:lnTo>
                <a:lnTo>
                  <a:pt x="278" y="20"/>
                </a:lnTo>
                <a:lnTo>
                  <a:pt x="264" y="0"/>
                </a:lnTo>
                <a:lnTo>
                  <a:pt x="193" y="3"/>
                </a:lnTo>
                <a:lnTo>
                  <a:pt x="121" y="6"/>
                </a:lnTo>
                <a:lnTo>
                  <a:pt x="5" y="11"/>
                </a:lnTo>
                <a:close/>
              </a:path>
            </a:pathLst>
          </a:custGeom>
          <a:solidFill>
            <a:srgbClr val="EEC100"/>
          </a:solidFill>
          <a:ln w="12700">
            <a:solidFill>
              <a:srgbClr val="000000"/>
            </a:solidFill>
            <a:round/>
            <a:headEnd/>
            <a:tailEnd/>
          </a:ln>
        </p:spPr>
        <p:txBody>
          <a:bodyPr/>
          <a:lstStyle/>
          <a:p>
            <a:endParaRPr lang="en-US"/>
          </a:p>
        </p:txBody>
      </p:sp>
      <p:sp>
        <p:nvSpPr>
          <p:cNvPr id="4" name="Freeform 18"/>
          <p:cNvSpPr>
            <a:spLocks/>
          </p:cNvSpPr>
          <p:nvPr/>
        </p:nvSpPr>
        <p:spPr bwMode="auto">
          <a:xfrm>
            <a:off x="7146925" y="3302000"/>
            <a:ext cx="788988" cy="503238"/>
          </a:xfrm>
          <a:custGeom>
            <a:avLst/>
            <a:gdLst>
              <a:gd name="T0" fmla="*/ 2147483647 w 317"/>
              <a:gd name="T1" fmla="*/ 2147483647 h 208"/>
              <a:gd name="T2" fmla="*/ 0 w 317"/>
              <a:gd name="T3" fmla="*/ 2147483647 h 208"/>
              <a:gd name="T4" fmla="*/ 2147483647 w 317"/>
              <a:gd name="T5" fmla="*/ 2147483647 h 208"/>
              <a:gd name="T6" fmla="*/ 2147483647 w 317"/>
              <a:gd name="T7" fmla="*/ 2147483647 h 208"/>
              <a:gd name="T8" fmla="*/ 2147483647 w 317"/>
              <a:gd name="T9" fmla="*/ 2147483647 h 208"/>
              <a:gd name="T10" fmla="*/ 2147483647 w 317"/>
              <a:gd name="T11" fmla="*/ 2147483647 h 208"/>
              <a:gd name="T12" fmla="*/ 2147483647 w 317"/>
              <a:gd name="T13" fmla="*/ 2147483647 h 208"/>
              <a:gd name="T14" fmla="*/ 2147483647 w 317"/>
              <a:gd name="T15" fmla="*/ 2147483647 h 208"/>
              <a:gd name="T16" fmla="*/ 2147483647 w 317"/>
              <a:gd name="T17" fmla="*/ 2147483647 h 208"/>
              <a:gd name="T18" fmla="*/ 2147483647 w 317"/>
              <a:gd name="T19" fmla="*/ 2147483647 h 208"/>
              <a:gd name="T20" fmla="*/ 2147483647 w 317"/>
              <a:gd name="T21" fmla="*/ 2147483647 h 208"/>
              <a:gd name="T22" fmla="*/ 2147483647 w 317"/>
              <a:gd name="T23" fmla="*/ 2147483647 h 208"/>
              <a:gd name="T24" fmla="*/ 2147483647 w 317"/>
              <a:gd name="T25" fmla="*/ 0 h 208"/>
              <a:gd name="T26" fmla="*/ 2147483647 w 317"/>
              <a:gd name="T27" fmla="*/ 2147483647 h 208"/>
              <a:gd name="T28" fmla="*/ 2147483647 w 317"/>
              <a:gd name="T29" fmla="*/ 2147483647 h 2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208"/>
              <a:gd name="T47" fmla="*/ 317 w 317"/>
              <a:gd name="T48" fmla="*/ 208 h 2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208">
                <a:moveTo>
                  <a:pt x="29" y="30"/>
                </a:moveTo>
                <a:lnTo>
                  <a:pt x="0" y="58"/>
                </a:lnTo>
                <a:lnTo>
                  <a:pt x="16" y="159"/>
                </a:lnTo>
                <a:lnTo>
                  <a:pt x="29" y="208"/>
                </a:lnTo>
                <a:lnTo>
                  <a:pt x="83" y="204"/>
                </a:lnTo>
                <a:lnTo>
                  <a:pt x="283" y="166"/>
                </a:lnTo>
                <a:lnTo>
                  <a:pt x="297" y="160"/>
                </a:lnTo>
                <a:lnTo>
                  <a:pt x="317" y="113"/>
                </a:lnTo>
                <a:lnTo>
                  <a:pt x="287" y="87"/>
                </a:lnTo>
                <a:lnTo>
                  <a:pt x="303" y="27"/>
                </a:lnTo>
                <a:lnTo>
                  <a:pt x="280" y="21"/>
                </a:lnTo>
                <a:lnTo>
                  <a:pt x="280" y="6"/>
                </a:lnTo>
                <a:lnTo>
                  <a:pt x="270" y="0"/>
                </a:lnTo>
                <a:lnTo>
                  <a:pt x="38" y="43"/>
                </a:lnTo>
                <a:lnTo>
                  <a:pt x="29" y="30"/>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2065" name="Freeform 19"/>
          <p:cNvSpPr>
            <a:spLocks/>
          </p:cNvSpPr>
          <p:nvPr/>
        </p:nvSpPr>
        <p:spPr bwMode="auto">
          <a:xfrm>
            <a:off x="7861300" y="3360738"/>
            <a:ext cx="209550" cy="398462"/>
          </a:xfrm>
          <a:custGeom>
            <a:avLst/>
            <a:gdLst>
              <a:gd name="T0" fmla="*/ 2147483647 w 84"/>
              <a:gd name="T1" fmla="*/ 2147483647 h 166"/>
              <a:gd name="T2" fmla="*/ 2147483647 w 84"/>
              <a:gd name="T3" fmla="*/ 0 h 166"/>
              <a:gd name="T4" fmla="*/ 2147483647 w 84"/>
              <a:gd name="T5" fmla="*/ 2147483647 h 166"/>
              <a:gd name="T6" fmla="*/ 2147483647 w 84"/>
              <a:gd name="T7" fmla="*/ 2147483647 h 166"/>
              <a:gd name="T8" fmla="*/ 2147483647 w 84"/>
              <a:gd name="T9" fmla="*/ 2147483647 h 166"/>
              <a:gd name="T10" fmla="*/ 2147483647 w 84"/>
              <a:gd name="T11" fmla="*/ 2147483647 h 166"/>
              <a:gd name="T12" fmla="*/ 2147483647 w 84"/>
              <a:gd name="T13" fmla="*/ 2147483647 h 166"/>
              <a:gd name="T14" fmla="*/ 2147483647 w 84"/>
              <a:gd name="T15" fmla="*/ 2147483647 h 166"/>
              <a:gd name="T16" fmla="*/ 2147483647 w 84"/>
              <a:gd name="T17" fmla="*/ 2147483647 h 166"/>
              <a:gd name="T18" fmla="*/ 2147483647 w 84"/>
              <a:gd name="T19" fmla="*/ 2147483647 h 166"/>
              <a:gd name="T20" fmla="*/ 2147483647 w 84"/>
              <a:gd name="T21" fmla="*/ 2147483647 h 166"/>
              <a:gd name="T22" fmla="*/ 0 w 84"/>
              <a:gd name="T23" fmla="*/ 2147483647 h 166"/>
              <a:gd name="T24" fmla="*/ 2147483647 w 84"/>
              <a:gd name="T25" fmla="*/ 2147483647 h 1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66"/>
              <a:gd name="T41" fmla="*/ 84 w 84"/>
              <a:gd name="T42" fmla="*/ 166 h 1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66">
                <a:moveTo>
                  <a:pt x="15" y="1"/>
                </a:moveTo>
                <a:lnTo>
                  <a:pt x="35" y="0"/>
                </a:lnTo>
                <a:lnTo>
                  <a:pt x="75" y="25"/>
                </a:lnTo>
                <a:lnTo>
                  <a:pt x="69" y="45"/>
                </a:lnTo>
                <a:lnTo>
                  <a:pt x="83" y="58"/>
                </a:lnTo>
                <a:lnTo>
                  <a:pt x="84" y="136"/>
                </a:lnTo>
                <a:lnTo>
                  <a:pt x="70" y="166"/>
                </a:lnTo>
                <a:lnTo>
                  <a:pt x="54" y="155"/>
                </a:lnTo>
                <a:lnTo>
                  <a:pt x="37" y="154"/>
                </a:lnTo>
                <a:lnTo>
                  <a:pt x="8" y="138"/>
                </a:lnTo>
                <a:lnTo>
                  <a:pt x="30" y="89"/>
                </a:lnTo>
                <a:lnTo>
                  <a:pt x="0" y="63"/>
                </a:lnTo>
                <a:lnTo>
                  <a:pt x="15" y="1"/>
                </a:lnTo>
                <a:close/>
              </a:path>
            </a:pathLst>
          </a:custGeom>
          <a:solidFill>
            <a:srgbClr val="418AB2"/>
          </a:solidFill>
          <a:ln w="12700">
            <a:solidFill>
              <a:srgbClr val="000000"/>
            </a:solidFill>
            <a:round/>
            <a:headEnd/>
            <a:tailEnd/>
          </a:ln>
        </p:spPr>
        <p:txBody>
          <a:bodyPr/>
          <a:lstStyle/>
          <a:p>
            <a:pPr eaLnBrk="1" hangingPunct="1">
              <a:defRPr/>
            </a:pPr>
            <a:endParaRPr lang="en-US">
              <a:latin typeface="Arial" charset="0"/>
            </a:endParaRPr>
          </a:p>
        </p:txBody>
      </p:sp>
      <p:sp>
        <p:nvSpPr>
          <p:cNvPr id="5138" name="Freeform 20"/>
          <p:cNvSpPr>
            <a:spLocks/>
          </p:cNvSpPr>
          <p:nvPr/>
        </p:nvSpPr>
        <p:spPr bwMode="auto">
          <a:xfrm>
            <a:off x="7019925" y="3681413"/>
            <a:ext cx="581025" cy="592137"/>
          </a:xfrm>
          <a:custGeom>
            <a:avLst/>
            <a:gdLst>
              <a:gd name="T0" fmla="*/ 2147483646 w 234"/>
              <a:gd name="T1" fmla="*/ 2147483646 h 245"/>
              <a:gd name="T2" fmla="*/ 2147483646 w 234"/>
              <a:gd name="T3" fmla="*/ 2147483646 h 245"/>
              <a:gd name="T4" fmla="*/ 0 w 234"/>
              <a:gd name="T5" fmla="*/ 2147483646 h 245"/>
              <a:gd name="T6" fmla="*/ 2147483646 w 234"/>
              <a:gd name="T7" fmla="*/ 2147483646 h 245"/>
              <a:gd name="T8" fmla="*/ 2147483646 w 234"/>
              <a:gd name="T9" fmla="*/ 2147483646 h 245"/>
              <a:gd name="T10" fmla="*/ 2147483646 w 234"/>
              <a:gd name="T11" fmla="*/ 2147483646 h 245"/>
              <a:gd name="T12" fmla="*/ 2147483646 w 234"/>
              <a:gd name="T13" fmla="*/ 2147483646 h 245"/>
              <a:gd name="T14" fmla="*/ 2147483646 w 234"/>
              <a:gd name="T15" fmla="*/ 2147483646 h 245"/>
              <a:gd name="T16" fmla="*/ 2147483646 w 234"/>
              <a:gd name="T17" fmla="*/ 2147483646 h 245"/>
              <a:gd name="T18" fmla="*/ 2147483646 w 234"/>
              <a:gd name="T19" fmla="*/ 2147483646 h 245"/>
              <a:gd name="T20" fmla="*/ 2147483646 w 234"/>
              <a:gd name="T21" fmla="*/ 2147483646 h 245"/>
              <a:gd name="T22" fmla="*/ 2147483646 w 234"/>
              <a:gd name="T23" fmla="*/ 2147483646 h 245"/>
              <a:gd name="T24" fmla="*/ 2147483646 w 234"/>
              <a:gd name="T25" fmla="*/ 2147483646 h 245"/>
              <a:gd name="T26" fmla="*/ 2147483646 w 234"/>
              <a:gd name="T27" fmla="*/ 2147483646 h 245"/>
              <a:gd name="T28" fmla="*/ 2147483646 w 234"/>
              <a:gd name="T29" fmla="*/ 2147483646 h 245"/>
              <a:gd name="T30" fmla="*/ 2147483646 w 234"/>
              <a:gd name="T31" fmla="*/ 2147483646 h 245"/>
              <a:gd name="T32" fmla="*/ 2147483646 w 234"/>
              <a:gd name="T33" fmla="*/ 0 h 245"/>
              <a:gd name="T34" fmla="*/ 2147483646 w 234"/>
              <a:gd name="T35" fmla="*/ 2147483646 h 245"/>
              <a:gd name="T36" fmla="*/ 2147483646 w 234"/>
              <a:gd name="T37" fmla="*/ 2147483646 h 245"/>
              <a:gd name="T38" fmla="*/ 2147483646 w 234"/>
              <a:gd name="T39" fmla="*/ 2147483646 h 245"/>
              <a:gd name="T40" fmla="*/ 2147483646 w 234"/>
              <a:gd name="T41" fmla="*/ 2147483646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4"/>
              <a:gd name="T64" fmla="*/ 0 h 245"/>
              <a:gd name="T65" fmla="*/ 234 w 234"/>
              <a:gd name="T66" fmla="*/ 245 h 2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4" h="245">
                <a:moveTo>
                  <a:pt x="24" y="128"/>
                </a:moveTo>
                <a:lnTo>
                  <a:pt x="6" y="123"/>
                </a:lnTo>
                <a:lnTo>
                  <a:pt x="0" y="162"/>
                </a:lnTo>
                <a:lnTo>
                  <a:pt x="6" y="203"/>
                </a:lnTo>
                <a:lnTo>
                  <a:pt x="40" y="231"/>
                </a:lnTo>
                <a:lnTo>
                  <a:pt x="48" y="245"/>
                </a:lnTo>
                <a:lnTo>
                  <a:pt x="91" y="231"/>
                </a:lnTo>
                <a:lnTo>
                  <a:pt x="142" y="198"/>
                </a:lnTo>
                <a:lnTo>
                  <a:pt x="157" y="126"/>
                </a:lnTo>
                <a:lnTo>
                  <a:pt x="190" y="107"/>
                </a:lnTo>
                <a:lnTo>
                  <a:pt x="208" y="63"/>
                </a:lnTo>
                <a:lnTo>
                  <a:pt x="234" y="51"/>
                </a:lnTo>
                <a:lnTo>
                  <a:pt x="200" y="45"/>
                </a:lnTo>
                <a:lnTo>
                  <a:pt x="141" y="77"/>
                </a:lnTo>
                <a:lnTo>
                  <a:pt x="132" y="46"/>
                </a:lnTo>
                <a:lnTo>
                  <a:pt x="81" y="49"/>
                </a:lnTo>
                <a:lnTo>
                  <a:pt x="69" y="0"/>
                </a:lnTo>
                <a:lnTo>
                  <a:pt x="56" y="13"/>
                </a:lnTo>
                <a:lnTo>
                  <a:pt x="60" y="83"/>
                </a:lnTo>
                <a:lnTo>
                  <a:pt x="37" y="89"/>
                </a:lnTo>
                <a:lnTo>
                  <a:pt x="24" y="128"/>
                </a:lnTo>
                <a:close/>
              </a:path>
            </a:pathLst>
          </a:custGeom>
          <a:solidFill>
            <a:srgbClr val="E75E01"/>
          </a:solidFill>
          <a:ln w="12700">
            <a:solidFill>
              <a:srgbClr val="000000"/>
            </a:solidFill>
            <a:round/>
            <a:headEnd/>
            <a:tailEnd/>
          </a:ln>
        </p:spPr>
        <p:txBody>
          <a:bodyPr/>
          <a:lstStyle/>
          <a:p>
            <a:endParaRPr lang="en-US"/>
          </a:p>
        </p:txBody>
      </p:sp>
      <p:sp>
        <p:nvSpPr>
          <p:cNvPr id="5139" name="Freeform 21"/>
          <p:cNvSpPr>
            <a:spLocks/>
          </p:cNvSpPr>
          <p:nvPr/>
        </p:nvSpPr>
        <p:spPr bwMode="auto">
          <a:xfrm>
            <a:off x="8005763" y="3014663"/>
            <a:ext cx="492125" cy="219075"/>
          </a:xfrm>
          <a:custGeom>
            <a:avLst/>
            <a:gdLst>
              <a:gd name="T0" fmla="*/ 0 w 198"/>
              <a:gd name="T1" fmla="*/ 2147483646 h 90"/>
              <a:gd name="T2" fmla="*/ 2147483646 w 198"/>
              <a:gd name="T3" fmla="*/ 2147483646 h 90"/>
              <a:gd name="T4" fmla="*/ 2147483646 w 198"/>
              <a:gd name="T5" fmla="*/ 2147483646 h 90"/>
              <a:gd name="T6" fmla="*/ 2147483646 w 198"/>
              <a:gd name="T7" fmla="*/ 0 h 90"/>
              <a:gd name="T8" fmla="*/ 2147483646 w 198"/>
              <a:gd name="T9" fmla="*/ 2147483646 h 90"/>
              <a:gd name="T10" fmla="*/ 2147483646 w 198"/>
              <a:gd name="T11" fmla="*/ 2147483646 h 90"/>
              <a:gd name="T12" fmla="*/ 2147483646 w 198"/>
              <a:gd name="T13" fmla="*/ 2147483646 h 90"/>
              <a:gd name="T14" fmla="*/ 2147483646 w 198"/>
              <a:gd name="T15" fmla="*/ 2147483646 h 90"/>
              <a:gd name="T16" fmla="*/ 2147483646 w 198"/>
              <a:gd name="T17" fmla="*/ 2147483646 h 90"/>
              <a:gd name="T18" fmla="*/ 2147483646 w 198"/>
              <a:gd name="T19" fmla="*/ 2147483646 h 90"/>
              <a:gd name="T20" fmla="*/ 2147483646 w 198"/>
              <a:gd name="T21" fmla="*/ 2147483646 h 90"/>
              <a:gd name="T22" fmla="*/ 2147483646 w 198"/>
              <a:gd name="T23" fmla="*/ 2147483646 h 90"/>
              <a:gd name="T24" fmla="*/ 2147483646 w 198"/>
              <a:gd name="T25" fmla="*/ 2147483646 h 90"/>
              <a:gd name="T26" fmla="*/ 2147483646 w 198"/>
              <a:gd name="T27" fmla="*/ 2147483646 h 90"/>
              <a:gd name="T28" fmla="*/ 2147483646 w 198"/>
              <a:gd name="T29" fmla="*/ 2147483646 h 90"/>
              <a:gd name="T30" fmla="*/ 2147483646 w 198"/>
              <a:gd name="T31" fmla="*/ 2147483646 h 90"/>
              <a:gd name="T32" fmla="*/ 2147483646 w 198"/>
              <a:gd name="T33" fmla="*/ 2147483646 h 90"/>
              <a:gd name="T34" fmla="*/ 2147483646 w 198"/>
              <a:gd name="T35" fmla="*/ 2147483646 h 90"/>
              <a:gd name="T36" fmla="*/ 2147483646 w 198"/>
              <a:gd name="T37" fmla="*/ 2147483646 h 90"/>
              <a:gd name="T38" fmla="*/ 0 w 198"/>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8"/>
              <a:gd name="T61" fmla="*/ 0 h 90"/>
              <a:gd name="T62" fmla="*/ 198 w 198"/>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8" h="90">
                <a:moveTo>
                  <a:pt x="0" y="36"/>
                </a:moveTo>
                <a:lnTo>
                  <a:pt x="101" y="11"/>
                </a:lnTo>
                <a:lnTo>
                  <a:pt x="113" y="12"/>
                </a:lnTo>
                <a:lnTo>
                  <a:pt x="125" y="0"/>
                </a:lnTo>
                <a:lnTo>
                  <a:pt x="135" y="6"/>
                </a:lnTo>
                <a:lnTo>
                  <a:pt x="123" y="32"/>
                </a:lnTo>
                <a:lnTo>
                  <a:pt x="144" y="30"/>
                </a:lnTo>
                <a:lnTo>
                  <a:pt x="156" y="50"/>
                </a:lnTo>
                <a:lnTo>
                  <a:pt x="170" y="52"/>
                </a:lnTo>
                <a:lnTo>
                  <a:pt x="180" y="49"/>
                </a:lnTo>
                <a:lnTo>
                  <a:pt x="180" y="38"/>
                </a:lnTo>
                <a:lnTo>
                  <a:pt x="163" y="24"/>
                </a:lnTo>
                <a:lnTo>
                  <a:pt x="176" y="23"/>
                </a:lnTo>
                <a:lnTo>
                  <a:pt x="198" y="53"/>
                </a:lnTo>
                <a:lnTo>
                  <a:pt x="177" y="71"/>
                </a:lnTo>
                <a:lnTo>
                  <a:pt x="153" y="62"/>
                </a:lnTo>
                <a:lnTo>
                  <a:pt x="138" y="84"/>
                </a:lnTo>
                <a:lnTo>
                  <a:pt x="108" y="62"/>
                </a:lnTo>
                <a:lnTo>
                  <a:pt x="8" y="90"/>
                </a:lnTo>
                <a:lnTo>
                  <a:pt x="0" y="36"/>
                </a:lnTo>
                <a:close/>
              </a:path>
            </a:pathLst>
          </a:custGeom>
          <a:solidFill>
            <a:schemeClr val="accent2"/>
          </a:solidFill>
          <a:ln w="12700">
            <a:solidFill>
              <a:srgbClr val="000000"/>
            </a:solidFill>
            <a:round/>
            <a:headEnd/>
            <a:tailEnd/>
          </a:ln>
        </p:spPr>
        <p:txBody>
          <a:bodyPr/>
          <a:lstStyle/>
          <a:p>
            <a:endParaRPr lang="en-US"/>
          </a:p>
        </p:txBody>
      </p:sp>
      <p:sp>
        <p:nvSpPr>
          <p:cNvPr id="5140" name="Freeform 22"/>
          <p:cNvSpPr>
            <a:spLocks/>
          </p:cNvSpPr>
          <p:nvPr/>
        </p:nvSpPr>
        <p:spPr bwMode="auto">
          <a:xfrm>
            <a:off x="8023225" y="3178175"/>
            <a:ext cx="255588" cy="192088"/>
          </a:xfrm>
          <a:custGeom>
            <a:avLst/>
            <a:gdLst>
              <a:gd name="T0" fmla="*/ 0 w 103"/>
              <a:gd name="T1" fmla="*/ 2147483646 h 79"/>
              <a:gd name="T2" fmla="*/ 2147483646 w 103"/>
              <a:gd name="T3" fmla="*/ 0 h 79"/>
              <a:gd name="T4" fmla="*/ 2147483646 w 103"/>
              <a:gd name="T5" fmla="*/ 2147483646 h 79"/>
              <a:gd name="T6" fmla="*/ 2147483646 w 103"/>
              <a:gd name="T7" fmla="*/ 2147483646 h 79"/>
              <a:gd name="T8" fmla="*/ 2147483646 w 103"/>
              <a:gd name="T9" fmla="*/ 2147483646 h 79"/>
              <a:gd name="T10" fmla="*/ 2147483646 w 103"/>
              <a:gd name="T11" fmla="*/ 2147483646 h 79"/>
              <a:gd name="T12" fmla="*/ 2147483646 w 103"/>
              <a:gd name="T13" fmla="*/ 2147483646 h 79"/>
              <a:gd name="T14" fmla="*/ 0 w 103"/>
              <a:gd name="T15" fmla="*/ 2147483646 h 79"/>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79"/>
              <a:gd name="T26" fmla="*/ 103 w 103"/>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79">
                <a:moveTo>
                  <a:pt x="0" y="20"/>
                </a:moveTo>
                <a:lnTo>
                  <a:pt x="79" y="0"/>
                </a:lnTo>
                <a:lnTo>
                  <a:pt x="103" y="36"/>
                </a:lnTo>
                <a:lnTo>
                  <a:pt x="89" y="52"/>
                </a:lnTo>
                <a:lnTo>
                  <a:pt x="64" y="46"/>
                </a:lnTo>
                <a:lnTo>
                  <a:pt x="25" y="79"/>
                </a:lnTo>
                <a:lnTo>
                  <a:pt x="4" y="62"/>
                </a:lnTo>
                <a:lnTo>
                  <a:pt x="0" y="20"/>
                </a:lnTo>
                <a:close/>
              </a:path>
            </a:pathLst>
          </a:custGeom>
          <a:solidFill>
            <a:srgbClr val="4B9FCD"/>
          </a:solidFill>
          <a:ln w="12700">
            <a:solidFill>
              <a:srgbClr val="000000"/>
            </a:solidFill>
            <a:round/>
            <a:headEnd/>
            <a:tailEnd/>
          </a:ln>
        </p:spPr>
        <p:txBody>
          <a:bodyPr/>
          <a:lstStyle/>
          <a:p>
            <a:endParaRPr lang="en-US"/>
          </a:p>
        </p:txBody>
      </p:sp>
      <p:sp>
        <p:nvSpPr>
          <p:cNvPr id="5141" name="Freeform 23"/>
          <p:cNvSpPr>
            <a:spLocks/>
          </p:cNvSpPr>
          <p:nvPr/>
        </p:nvSpPr>
        <p:spPr bwMode="auto">
          <a:xfrm>
            <a:off x="8153400" y="2195513"/>
            <a:ext cx="522288" cy="776287"/>
          </a:xfrm>
          <a:custGeom>
            <a:avLst/>
            <a:gdLst>
              <a:gd name="T0" fmla="*/ 2147483646 w 210"/>
              <a:gd name="T1" fmla="*/ 2147483646 h 321"/>
              <a:gd name="T2" fmla="*/ 2147483646 w 210"/>
              <a:gd name="T3" fmla="*/ 2147483646 h 321"/>
              <a:gd name="T4" fmla="*/ 2147483646 w 210"/>
              <a:gd name="T5" fmla="*/ 2147483646 h 321"/>
              <a:gd name="T6" fmla="*/ 2147483646 w 210"/>
              <a:gd name="T7" fmla="*/ 2147483646 h 321"/>
              <a:gd name="T8" fmla="*/ 2147483646 w 210"/>
              <a:gd name="T9" fmla="*/ 2147483646 h 321"/>
              <a:gd name="T10" fmla="*/ 2147483646 w 210"/>
              <a:gd name="T11" fmla="*/ 2147483646 h 321"/>
              <a:gd name="T12" fmla="*/ 2147483646 w 210"/>
              <a:gd name="T13" fmla="*/ 2147483646 h 321"/>
              <a:gd name="T14" fmla="*/ 0 w 210"/>
              <a:gd name="T15" fmla="*/ 2147483646 h 321"/>
              <a:gd name="T16" fmla="*/ 2147483646 w 210"/>
              <a:gd name="T17" fmla="*/ 2147483646 h 321"/>
              <a:gd name="T18" fmla="*/ 2147483646 w 210"/>
              <a:gd name="T19" fmla="*/ 2147483646 h 321"/>
              <a:gd name="T20" fmla="*/ 2147483646 w 210"/>
              <a:gd name="T21" fmla="*/ 2147483646 h 321"/>
              <a:gd name="T22" fmla="*/ 2147483646 w 210"/>
              <a:gd name="T23" fmla="*/ 2147483646 h 321"/>
              <a:gd name="T24" fmla="*/ 2147483646 w 210"/>
              <a:gd name="T25" fmla="*/ 2147483646 h 321"/>
              <a:gd name="T26" fmla="*/ 2147483646 w 210"/>
              <a:gd name="T27" fmla="*/ 2147483646 h 321"/>
              <a:gd name="T28" fmla="*/ 2147483646 w 210"/>
              <a:gd name="T29" fmla="*/ 2147483646 h 321"/>
              <a:gd name="T30" fmla="*/ 2147483646 w 210"/>
              <a:gd name="T31" fmla="*/ 2147483646 h 321"/>
              <a:gd name="T32" fmla="*/ 2147483646 w 210"/>
              <a:gd name="T33" fmla="*/ 2147483646 h 321"/>
              <a:gd name="T34" fmla="*/ 2147483646 w 210"/>
              <a:gd name="T35" fmla="*/ 2147483646 h 321"/>
              <a:gd name="T36" fmla="*/ 2147483646 w 210"/>
              <a:gd name="T37" fmla="*/ 2147483646 h 321"/>
              <a:gd name="T38" fmla="*/ 2147483646 w 210"/>
              <a:gd name="T39" fmla="*/ 2147483646 h 321"/>
              <a:gd name="T40" fmla="*/ 2147483646 w 210"/>
              <a:gd name="T41" fmla="*/ 2147483646 h 321"/>
              <a:gd name="T42" fmla="*/ 2147483646 w 210"/>
              <a:gd name="T43" fmla="*/ 2147483646 h 321"/>
              <a:gd name="T44" fmla="*/ 2147483646 w 210"/>
              <a:gd name="T45" fmla="*/ 2147483646 h 321"/>
              <a:gd name="T46" fmla="*/ 2147483646 w 210"/>
              <a:gd name="T47" fmla="*/ 2147483646 h 321"/>
              <a:gd name="T48" fmla="*/ 2147483646 w 210"/>
              <a:gd name="T49" fmla="*/ 0 h 321"/>
              <a:gd name="T50" fmla="*/ 2147483646 w 210"/>
              <a:gd name="T51" fmla="*/ 2147483646 h 321"/>
              <a:gd name="T52" fmla="*/ 2147483646 w 210"/>
              <a:gd name="T53" fmla="*/ 2147483646 h 321"/>
              <a:gd name="T54" fmla="*/ 2147483646 w 210"/>
              <a:gd name="T55" fmla="*/ 2147483646 h 3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0"/>
              <a:gd name="T85" fmla="*/ 0 h 321"/>
              <a:gd name="T86" fmla="*/ 210 w 210"/>
              <a:gd name="T87" fmla="*/ 321 h 3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0" h="321">
                <a:moveTo>
                  <a:pt x="49" y="10"/>
                </a:moveTo>
                <a:lnTo>
                  <a:pt x="18" y="69"/>
                </a:lnTo>
                <a:lnTo>
                  <a:pt x="33" y="91"/>
                </a:lnTo>
                <a:lnTo>
                  <a:pt x="18" y="118"/>
                </a:lnTo>
                <a:lnTo>
                  <a:pt x="27" y="127"/>
                </a:lnTo>
                <a:lnTo>
                  <a:pt x="21" y="145"/>
                </a:lnTo>
                <a:lnTo>
                  <a:pt x="21" y="175"/>
                </a:lnTo>
                <a:lnTo>
                  <a:pt x="0" y="186"/>
                </a:lnTo>
                <a:lnTo>
                  <a:pt x="8" y="195"/>
                </a:lnTo>
                <a:lnTo>
                  <a:pt x="52" y="307"/>
                </a:lnTo>
                <a:lnTo>
                  <a:pt x="87" y="321"/>
                </a:lnTo>
                <a:lnTo>
                  <a:pt x="85" y="298"/>
                </a:lnTo>
                <a:lnTo>
                  <a:pt x="102" y="280"/>
                </a:lnTo>
                <a:lnTo>
                  <a:pt x="96" y="261"/>
                </a:lnTo>
                <a:lnTo>
                  <a:pt x="139" y="238"/>
                </a:lnTo>
                <a:lnTo>
                  <a:pt x="141" y="207"/>
                </a:lnTo>
                <a:lnTo>
                  <a:pt x="166" y="205"/>
                </a:lnTo>
                <a:lnTo>
                  <a:pt x="186" y="181"/>
                </a:lnTo>
                <a:lnTo>
                  <a:pt x="210" y="165"/>
                </a:lnTo>
                <a:lnTo>
                  <a:pt x="210" y="145"/>
                </a:lnTo>
                <a:lnTo>
                  <a:pt x="177" y="139"/>
                </a:lnTo>
                <a:lnTo>
                  <a:pt x="171" y="117"/>
                </a:lnTo>
                <a:lnTo>
                  <a:pt x="138" y="114"/>
                </a:lnTo>
                <a:lnTo>
                  <a:pt x="111" y="19"/>
                </a:lnTo>
                <a:lnTo>
                  <a:pt x="99" y="0"/>
                </a:lnTo>
                <a:lnTo>
                  <a:pt x="66" y="8"/>
                </a:lnTo>
                <a:lnTo>
                  <a:pt x="60" y="17"/>
                </a:lnTo>
                <a:lnTo>
                  <a:pt x="49" y="10"/>
                </a:lnTo>
                <a:close/>
              </a:path>
            </a:pathLst>
          </a:custGeom>
          <a:solidFill>
            <a:srgbClr val="4B9FCD"/>
          </a:solidFill>
          <a:ln w="12700">
            <a:solidFill>
              <a:srgbClr val="000000"/>
            </a:solidFill>
            <a:round/>
            <a:headEnd/>
            <a:tailEnd/>
          </a:ln>
        </p:spPr>
        <p:txBody>
          <a:bodyPr/>
          <a:lstStyle/>
          <a:p>
            <a:endParaRPr lang="en-US"/>
          </a:p>
        </p:txBody>
      </p:sp>
      <p:sp>
        <p:nvSpPr>
          <p:cNvPr id="5142" name="Freeform 24"/>
          <p:cNvSpPr>
            <a:spLocks/>
          </p:cNvSpPr>
          <p:nvPr/>
        </p:nvSpPr>
        <p:spPr bwMode="auto">
          <a:xfrm>
            <a:off x="8077200" y="2590800"/>
            <a:ext cx="304800" cy="466725"/>
          </a:xfrm>
          <a:custGeom>
            <a:avLst/>
            <a:gdLst>
              <a:gd name="T0" fmla="*/ 2147483646 w 109"/>
              <a:gd name="T1" fmla="*/ 0 h 194"/>
              <a:gd name="T2" fmla="*/ 0 w 109"/>
              <a:gd name="T3" fmla="*/ 2147483646 h 194"/>
              <a:gd name="T4" fmla="*/ 2147483646 w 109"/>
              <a:gd name="T5" fmla="*/ 2147483646 h 194"/>
              <a:gd name="T6" fmla="*/ 2147483646 w 109"/>
              <a:gd name="T7" fmla="*/ 2147483646 h 194"/>
              <a:gd name="T8" fmla="*/ 2147483646 w 109"/>
              <a:gd name="T9" fmla="*/ 2147483646 h 194"/>
              <a:gd name="T10" fmla="*/ 2147483646 w 109"/>
              <a:gd name="T11" fmla="*/ 2147483646 h 194"/>
              <a:gd name="T12" fmla="*/ 2147483646 w 109"/>
              <a:gd name="T13" fmla="*/ 2147483646 h 194"/>
              <a:gd name="T14" fmla="*/ 2147483646 w 109"/>
              <a:gd name="T15" fmla="*/ 2147483646 h 194"/>
              <a:gd name="T16" fmla="*/ 2147483646 w 109"/>
              <a:gd name="T17" fmla="*/ 2147483646 h 194"/>
              <a:gd name="T18" fmla="*/ 2147483646 w 109"/>
              <a:gd name="T19" fmla="*/ 2147483646 h 194"/>
              <a:gd name="T20" fmla="*/ 2147483646 w 109"/>
              <a:gd name="T21" fmla="*/ 2147483646 h 194"/>
              <a:gd name="T22" fmla="*/ 2147483646 w 109"/>
              <a:gd name="T23" fmla="*/ 2147483646 h 194"/>
              <a:gd name="T24" fmla="*/ 2147483646 w 109"/>
              <a:gd name="T25" fmla="*/ 0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194"/>
              <a:gd name="T41" fmla="*/ 109 w 109"/>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194">
                <a:moveTo>
                  <a:pt x="23" y="0"/>
                </a:moveTo>
                <a:lnTo>
                  <a:pt x="0" y="34"/>
                </a:lnTo>
                <a:lnTo>
                  <a:pt x="25" y="79"/>
                </a:lnTo>
                <a:lnTo>
                  <a:pt x="10" y="91"/>
                </a:lnTo>
                <a:lnTo>
                  <a:pt x="16" y="194"/>
                </a:lnTo>
                <a:lnTo>
                  <a:pt x="77" y="179"/>
                </a:lnTo>
                <a:lnTo>
                  <a:pt x="93" y="179"/>
                </a:lnTo>
                <a:lnTo>
                  <a:pt x="102" y="168"/>
                </a:lnTo>
                <a:lnTo>
                  <a:pt x="102" y="149"/>
                </a:lnTo>
                <a:lnTo>
                  <a:pt x="109" y="137"/>
                </a:lnTo>
                <a:lnTo>
                  <a:pt x="75" y="122"/>
                </a:lnTo>
                <a:lnTo>
                  <a:pt x="31" y="9"/>
                </a:lnTo>
                <a:lnTo>
                  <a:pt x="23" y="0"/>
                </a:lnTo>
                <a:close/>
              </a:path>
            </a:pathLst>
          </a:custGeom>
          <a:solidFill>
            <a:srgbClr val="4B9FCD"/>
          </a:solidFill>
          <a:ln w="12700">
            <a:solidFill>
              <a:srgbClr val="000000"/>
            </a:solidFill>
            <a:round/>
            <a:headEnd/>
            <a:tailEnd/>
          </a:ln>
        </p:spPr>
        <p:txBody>
          <a:bodyPr/>
          <a:lstStyle/>
          <a:p>
            <a:endParaRPr lang="en-US"/>
          </a:p>
        </p:txBody>
      </p:sp>
      <p:sp>
        <p:nvSpPr>
          <p:cNvPr id="5143" name="Freeform 25"/>
          <p:cNvSpPr>
            <a:spLocks/>
          </p:cNvSpPr>
          <p:nvPr/>
        </p:nvSpPr>
        <p:spPr bwMode="auto">
          <a:xfrm>
            <a:off x="8220075" y="3160713"/>
            <a:ext cx="130175" cy="107950"/>
          </a:xfrm>
          <a:custGeom>
            <a:avLst/>
            <a:gdLst>
              <a:gd name="T0" fmla="*/ 0 w 52"/>
              <a:gd name="T1" fmla="*/ 2147483646 h 43"/>
              <a:gd name="T2" fmla="*/ 2147483646 w 52"/>
              <a:gd name="T3" fmla="*/ 0 h 43"/>
              <a:gd name="T4" fmla="*/ 2147483646 w 52"/>
              <a:gd name="T5" fmla="*/ 2147483646 h 43"/>
              <a:gd name="T6" fmla="*/ 2147483646 w 52"/>
              <a:gd name="T7" fmla="*/ 2147483646 h 43"/>
              <a:gd name="T8" fmla="*/ 2147483646 w 52"/>
              <a:gd name="T9" fmla="*/ 2147483646 h 43"/>
              <a:gd name="T10" fmla="*/ 2147483646 w 52"/>
              <a:gd name="T11" fmla="*/ 2147483646 h 43"/>
              <a:gd name="T12" fmla="*/ 0 w 52"/>
              <a:gd name="T13" fmla="*/ 2147483646 h 43"/>
              <a:gd name="T14" fmla="*/ 0 60000 65536"/>
              <a:gd name="T15" fmla="*/ 0 60000 65536"/>
              <a:gd name="T16" fmla="*/ 0 60000 65536"/>
              <a:gd name="T17" fmla="*/ 0 60000 65536"/>
              <a:gd name="T18" fmla="*/ 0 60000 65536"/>
              <a:gd name="T19" fmla="*/ 0 60000 65536"/>
              <a:gd name="T20" fmla="*/ 0 60000 65536"/>
              <a:gd name="T21" fmla="*/ 0 w 52"/>
              <a:gd name="T22" fmla="*/ 0 h 43"/>
              <a:gd name="T23" fmla="*/ 52 w 5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3">
                <a:moveTo>
                  <a:pt x="0" y="7"/>
                </a:moveTo>
                <a:lnTo>
                  <a:pt x="22" y="0"/>
                </a:lnTo>
                <a:lnTo>
                  <a:pt x="52" y="22"/>
                </a:lnTo>
                <a:lnTo>
                  <a:pt x="46" y="28"/>
                </a:lnTo>
                <a:lnTo>
                  <a:pt x="31" y="28"/>
                </a:lnTo>
                <a:lnTo>
                  <a:pt x="24" y="43"/>
                </a:lnTo>
                <a:lnTo>
                  <a:pt x="0" y="7"/>
                </a:lnTo>
                <a:close/>
              </a:path>
            </a:pathLst>
          </a:custGeom>
          <a:solidFill>
            <a:schemeClr val="accent1"/>
          </a:solidFill>
          <a:ln w="12700">
            <a:solidFill>
              <a:srgbClr val="000000"/>
            </a:solidFill>
            <a:round/>
            <a:headEnd/>
            <a:tailEnd/>
          </a:ln>
        </p:spPr>
        <p:txBody>
          <a:bodyPr/>
          <a:lstStyle/>
          <a:p>
            <a:endParaRPr lang="en-US"/>
          </a:p>
        </p:txBody>
      </p:sp>
      <p:grpSp>
        <p:nvGrpSpPr>
          <p:cNvPr id="5144" name="Group 26"/>
          <p:cNvGrpSpPr>
            <a:grpSpLocks/>
          </p:cNvGrpSpPr>
          <p:nvPr/>
        </p:nvGrpSpPr>
        <p:grpSpPr bwMode="auto">
          <a:xfrm>
            <a:off x="596900" y="4510088"/>
            <a:ext cx="981075" cy="731837"/>
            <a:chOff x="376" y="2697"/>
            <a:chExt cx="618" cy="461"/>
          </a:xfrm>
          <a:solidFill>
            <a:srgbClr val="538022"/>
          </a:solidFill>
        </p:grpSpPr>
        <p:grpSp>
          <p:nvGrpSpPr>
            <p:cNvPr id="5299" name="Group 27"/>
            <p:cNvGrpSpPr>
              <a:grpSpLocks/>
            </p:cNvGrpSpPr>
            <p:nvPr/>
          </p:nvGrpSpPr>
          <p:grpSpPr bwMode="auto">
            <a:xfrm>
              <a:off x="376" y="2697"/>
              <a:ext cx="618" cy="461"/>
              <a:chOff x="376" y="2697"/>
              <a:chExt cx="618" cy="461"/>
            </a:xfrm>
            <a:grpFill/>
          </p:grpSpPr>
          <p:sp>
            <p:nvSpPr>
              <p:cNvPr id="5301" name="Freeform 28"/>
              <p:cNvSpPr>
                <a:spLocks/>
              </p:cNvSpPr>
              <p:nvPr/>
            </p:nvSpPr>
            <p:spPr bwMode="auto">
              <a:xfrm>
                <a:off x="376" y="2755"/>
                <a:ext cx="47" cy="67"/>
              </a:xfrm>
              <a:custGeom>
                <a:avLst/>
                <a:gdLst>
                  <a:gd name="T0" fmla="*/ 0 w 44"/>
                  <a:gd name="T1" fmla="*/ 566 h 64"/>
                  <a:gd name="T2" fmla="*/ 0 w 44"/>
                  <a:gd name="T3" fmla="*/ 394 h 64"/>
                  <a:gd name="T4" fmla="*/ 595 w 44"/>
                  <a:gd name="T5" fmla="*/ 0 h 64"/>
                  <a:gd name="T6" fmla="*/ 1041 w 44"/>
                  <a:gd name="T7" fmla="*/ 125 h 64"/>
                  <a:gd name="T8" fmla="*/ 557 w 44"/>
                  <a:gd name="T9" fmla="*/ 566 h 64"/>
                  <a:gd name="T10" fmla="*/ 0 w 44"/>
                  <a:gd name="T11" fmla="*/ 566 h 64"/>
                  <a:gd name="T12" fmla="*/ 0 60000 65536"/>
                  <a:gd name="T13" fmla="*/ 0 60000 65536"/>
                  <a:gd name="T14" fmla="*/ 0 60000 65536"/>
                  <a:gd name="T15" fmla="*/ 0 60000 65536"/>
                  <a:gd name="T16" fmla="*/ 0 60000 65536"/>
                  <a:gd name="T17" fmla="*/ 0 60000 65536"/>
                  <a:gd name="T18" fmla="*/ 0 w 44"/>
                  <a:gd name="T19" fmla="*/ 0 h 64"/>
                  <a:gd name="T20" fmla="*/ 44 w 4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44" h="64">
                    <a:moveTo>
                      <a:pt x="0" y="64"/>
                    </a:moveTo>
                    <a:lnTo>
                      <a:pt x="0" y="45"/>
                    </a:lnTo>
                    <a:lnTo>
                      <a:pt x="25" y="0"/>
                    </a:lnTo>
                    <a:lnTo>
                      <a:pt x="44" y="13"/>
                    </a:lnTo>
                    <a:lnTo>
                      <a:pt x="23" y="64"/>
                    </a:lnTo>
                    <a:lnTo>
                      <a:pt x="0" y="64"/>
                    </a:lnTo>
                    <a:close/>
                  </a:path>
                </a:pathLst>
              </a:custGeom>
              <a:grpFill/>
              <a:ln w="12700">
                <a:solidFill>
                  <a:srgbClr val="000000"/>
                </a:solidFill>
                <a:round/>
                <a:headEnd/>
                <a:tailEnd/>
              </a:ln>
            </p:spPr>
            <p:txBody>
              <a:bodyPr/>
              <a:lstStyle/>
              <a:p>
                <a:endParaRPr lang="en-US"/>
              </a:p>
            </p:txBody>
          </p:sp>
          <p:sp>
            <p:nvSpPr>
              <p:cNvPr id="5302" name="Freeform 29"/>
              <p:cNvSpPr>
                <a:spLocks/>
              </p:cNvSpPr>
              <p:nvPr/>
            </p:nvSpPr>
            <p:spPr bwMode="auto">
              <a:xfrm>
                <a:off x="443" y="2697"/>
                <a:ext cx="89" cy="84"/>
              </a:xfrm>
              <a:custGeom>
                <a:avLst/>
                <a:gdLst>
                  <a:gd name="T0" fmla="*/ 502 w 83"/>
                  <a:gd name="T1" fmla="*/ 9 h 81"/>
                  <a:gd name="T2" fmla="*/ 0 w 83"/>
                  <a:gd name="T3" fmla="*/ 274 h 81"/>
                  <a:gd name="T4" fmla="*/ 902 w 83"/>
                  <a:gd name="T5" fmla="*/ 425 h 81"/>
                  <a:gd name="T6" fmla="*/ 1976 w 83"/>
                  <a:gd name="T7" fmla="*/ 461 h 81"/>
                  <a:gd name="T8" fmla="*/ 2355 w 83"/>
                  <a:gd name="T9" fmla="*/ 278 h 81"/>
                  <a:gd name="T10" fmla="*/ 2119 w 83"/>
                  <a:gd name="T11" fmla="*/ 0 h 81"/>
                  <a:gd name="T12" fmla="*/ 502 w 83"/>
                  <a:gd name="T13" fmla="*/ 9 h 81"/>
                  <a:gd name="T14" fmla="*/ 0 60000 65536"/>
                  <a:gd name="T15" fmla="*/ 0 60000 65536"/>
                  <a:gd name="T16" fmla="*/ 0 60000 65536"/>
                  <a:gd name="T17" fmla="*/ 0 60000 65536"/>
                  <a:gd name="T18" fmla="*/ 0 60000 65536"/>
                  <a:gd name="T19" fmla="*/ 0 60000 65536"/>
                  <a:gd name="T20" fmla="*/ 0 60000 65536"/>
                  <a:gd name="T21" fmla="*/ 0 w 83"/>
                  <a:gd name="T22" fmla="*/ 0 h 81"/>
                  <a:gd name="T23" fmla="*/ 83 w 83"/>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81">
                    <a:moveTo>
                      <a:pt x="18" y="9"/>
                    </a:moveTo>
                    <a:lnTo>
                      <a:pt x="0" y="48"/>
                    </a:lnTo>
                    <a:lnTo>
                      <a:pt x="32" y="74"/>
                    </a:lnTo>
                    <a:lnTo>
                      <a:pt x="69" y="81"/>
                    </a:lnTo>
                    <a:lnTo>
                      <a:pt x="83" y="49"/>
                    </a:lnTo>
                    <a:lnTo>
                      <a:pt x="74" y="0"/>
                    </a:lnTo>
                    <a:lnTo>
                      <a:pt x="18" y="9"/>
                    </a:lnTo>
                    <a:close/>
                  </a:path>
                </a:pathLst>
              </a:custGeom>
              <a:grpFill/>
              <a:ln w="12700">
                <a:solidFill>
                  <a:srgbClr val="000000"/>
                </a:solidFill>
                <a:round/>
                <a:headEnd/>
                <a:tailEnd/>
              </a:ln>
            </p:spPr>
            <p:txBody>
              <a:bodyPr/>
              <a:lstStyle/>
              <a:p>
                <a:endParaRPr lang="en-US"/>
              </a:p>
            </p:txBody>
          </p:sp>
          <p:sp>
            <p:nvSpPr>
              <p:cNvPr id="5303" name="Freeform 30"/>
              <p:cNvSpPr>
                <a:spLocks/>
              </p:cNvSpPr>
              <p:nvPr/>
            </p:nvSpPr>
            <p:spPr bwMode="auto">
              <a:xfrm>
                <a:off x="527" y="2755"/>
                <a:ext cx="132" cy="95"/>
              </a:xfrm>
              <a:custGeom>
                <a:avLst/>
                <a:gdLst>
                  <a:gd name="T0" fmla="*/ 0 w 123"/>
                  <a:gd name="T1" fmla="*/ 248 h 91"/>
                  <a:gd name="T2" fmla="*/ 2494 w 123"/>
                  <a:gd name="T3" fmla="*/ 0 h 91"/>
                  <a:gd name="T4" fmla="*/ 2965 w 123"/>
                  <a:gd name="T5" fmla="*/ 307 h 91"/>
                  <a:gd name="T6" fmla="*/ 3416 w 123"/>
                  <a:gd name="T7" fmla="*/ 373 h 91"/>
                  <a:gd name="T8" fmla="*/ 3665 w 123"/>
                  <a:gd name="T9" fmla="*/ 631 h 91"/>
                  <a:gd name="T10" fmla="*/ 2399 w 123"/>
                  <a:gd name="T11" fmla="*/ 667 h 91"/>
                  <a:gd name="T12" fmla="*/ 1522 w 123"/>
                  <a:gd name="T13" fmla="*/ 717 h 91"/>
                  <a:gd name="T14" fmla="*/ 0 w 123"/>
                  <a:gd name="T15" fmla="*/ 248 h 91"/>
                  <a:gd name="T16" fmla="*/ 0 60000 65536"/>
                  <a:gd name="T17" fmla="*/ 0 60000 65536"/>
                  <a:gd name="T18" fmla="*/ 0 60000 65536"/>
                  <a:gd name="T19" fmla="*/ 0 60000 65536"/>
                  <a:gd name="T20" fmla="*/ 0 60000 65536"/>
                  <a:gd name="T21" fmla="*/ 0 60000 65536"/>
                  <a:gd name="T22" fmla="*/ 0 60000 65536"/>
                  <a:gd name="T23" fmla="*/ 0 60000 65536"/>
                  <a:gd name="T24" fmla="*/ 0 w 123"/>
                  <a:gd name="T25" fmla="*/ 0 h 91"/>
                  <a:gd name="T26" fmla="*/ 123 w 123"/>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3" h="91">
                    <a:moveTo>
                      <a:pt x="0" y="32"/>
                    </a:moveTo>
                    <a:lnTo>
                      <a:pt x="84" y="0"/>
                    </a:lnTo>
                    <a:lnTo>
                      <a:pt x="100" y="39"/>
                    </a:lnTo>
                    <a:lnTo>
                      <a:pt x="116" y="48"/>
                    </a:lnTo>
                    <a:lnTo>
                      <a:pt x="123" y="80"/>
                    </a:lnTo>
                    <a:lnTo>
                      <a:pt x="81" y="85"/>
                    </a:lnTo>
                    <a:lnTo>
                      <a:pt x="51" y="91"/>
                    </a:lnTo>
                    <a:lnTo>
                      <a:pt x="0" y="32"/>
                    </a:lnTo>
                    <a:close/>
                  </a:path>
                </a:pathLst>
              </a:custGeom>
              <a:grpFill/>
              <a:ln w="12700">
                <a:solidFill>
                  <a:srgbClr val="000000"/>
                </a:solidFill>
                <a:round/>
                <a:headEnd/>
                <a:tailEnd/>
              </a:ln>
            </p:spPr>
            <p:txBody>
              <a:bodyPr/>
              <a:lstStyle/>
              <a:p>
                <a:endParaRPr lang="en-US"/>
              </a:p>
            </p:txBody>
          </p:sp>
          <p:sp>
            <p:nvSpPr>
              <p:cNvPr id="5304" name="Freeform 31"/>
              <p:cNvSpPr>
                <a:spLocks/>
              </p:cNvSpPr>
              <p:nvPr/>
            </p:nvSpPr>
            <p:spPr bwMode="auto">
              <a:xfrm>
                <a:off x="663" y="2827"/>
                <a:ext cx="105" cy="50"/>
              </a:xfrm>
              <a:custGeom>
                <a:avLst/>
                <a:gdLst>
                  <a:gd name="T0" fmla="*/ 395 w 98"/>
                  <a:gd name="T1" fmla="*/ 2 h 48"/>
                  <a:gd name="T2" fmla="*/ 0 w 98"/>
                  <a:gd name="T3" fmla="*/ 316 h 48"/>
                  <a:gd name="T4" fmla="*/ 707 w 98"/>
                  <a:gd name="T5" fmla="*/ 332 h 48"/>
                  <a:gd name="T6" fmla="*/ 1146 w 98"/>
                  <a:gd name="T7" fmla="*/ 271 h 48"/>
                  <a:gd name="T8" fmla="*/ 1992 w 98"/>
                  <a:gd name="T9" fmla="*/ 279 h 48"/>
                  <a:gd name="T10" fmla="*/ 2684 w 98"/>
                  <a:gd name="T11" fmla="*/ 135 h 48"/>
                  <a:gd name="T12" fmla="*/ 2217 w 98"/>
                  <a:gd name="T13" fmla="*/ 102 h 48"/>
                  <a:gd name="T14" fmla="*/ 1865 w 98"/>
                  <a:gd name="T15" fmla="*/ 0 h 48"/>
                  <a:gd name="T16" fmla="*/ 395 w 98"/>
                  <a:gd name="T17" fmla="*/ 2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8"/>
                  <a:gd name="T29" fmla="*/ 98 w 98"/>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8">
                    <a:moveTo>
                      <a:pt x="15" y="2"/>
                    </a:moveTo>
                    <a:lnTo>
                      <a:pt x="0" y="45"/>
                    </a:lnTo>
                    <a:lnTo>
                      <a:pt x="26" y="48"/>
                    </a:lnTo>
                    <a:lnTo>
                      <a:pt x="42" y="38"/>
                    </a:lnTo>
                    <a:lnTo>
                      <a:pt x="72" y="39"/>
                    </a:lnTo>
                    <a:lnTo>
                      <a:pt x="98" y="20"/>
                    </a:lnTo>
                    <a:lnTo>
                      <a:pt x="81" y="13"/>
                    </a:lnTo>
                    <a:lnTo>
                      <a:pt x="68" y="0"/>
                    </a:lnTo>
                    <a:lnTo>
                      <a:pt x="15" y="2"/>
                    </a:lnTo>
                    <a:close/>
                  </a:path>
                </a:pathLst>
              </a:custGeom>
              <a:grpFill/>
              <a:ln w="12700">
                <a:solidFill>
                  <a:srgbClr val="000000"/>
                </a:solidFill>
                <a:round/>
                <a:headEnd/>
                <a:tailEnd/>
              </a:ln>
            </p:spPr>
            <p:txBody>
              <a:bodyPr/>
              <a:lstStyle/>
              <a:p>
                <a:endParaRPr lang="en-US"/>
              </a:p>
            </p:txBody>
          </p:sp>
          <p:sp>
            <p:nvSpPr>
              <p:cNvPr id="5305" name="Freeform 32"/>
              <p:cNvSpPr>
                <a:spLocks/>
              </p:cNvSpPr>
              <p:nvPr/>
            </p:nvSpPr>
            <p:spPr bwMode="auto">
              <a:xfrm>
                <a:off x="694" y="2897"/>
                <a:ext cx="43" cy="37"/>
              </a:xfrm>
              <a:custGeom>
                <a:avLst/>
                <a:gdLst>
                  <a:gd name="T0" fmla="*/ 1131 w 40"/>
                  <a:gd name="T1" fmla="*/ 0 h 35"/>
                  <a:gd name="T2" fmla="*/ 0 w 40"/>
                  <a:gd name="T3" fmla="*/ 3 h 35"/>
                  <a:gd name="T4" fmla="*/ 6 w 40"/>
                  <a:gd name="T5" fmla="*/ 494 h 35"/>
                  <a:gd name="T6" fmla="*/ 1292 w 40"/>
                  <a:gd name="T7" fmla="*/ 395 h 35"/>
                  <a:gd name="T8" fmla="*/ 1131 w 40"/>
                  <a:gd name="T9" fmla="*/ 0 h 35"/>
                  <a:gd name="T10" fmla="*/ 0 60000 65536"/>
                  <a:gd name="T11" fmla="*/ 0 60000 65536"/>
                  <a:gd name="T12" fmla="*/ 0 60000 65536"/>
                  <a:gd name="T13" fmla="*/ 0 60000 65536"/>
                  <a:gd name="T14" fmla="*/ 0 60000 65536"/>
                  <a:gd name="T15" fmla="*/ 0 w 40"/>
                  <a:gd name="T16" fmla="*/ 0 h 35"/>
                  <a:gd name="T17" fmla="*/ 40 w 40"/>
                  <a:gd name="T18" fmla="*/ 35 h 35"/>
                </a:gdLst>
                <a:ahLst/>
                <a:cxnLst>
                  <a:cxn ang="T10">
                    <a:pos x="T0" y="T1"/>
                  </a:cxn>
                  <a:cxn ang="T11">
                    <a:pos x="T2" y="T3"/>
                  </a:cxn>
                  <a:cxn ang="T12">
                    <a:pos x="T4" y="T5"/>
                  </a:cxn>
                  <a:cxn ang="T13">
                    <a:pos x="T6" y="T7"/>
                  </a:cxn>
                  <a:cxn ang="T14">
                    <a:pos x="T8" y="T9"/>
                  </a:cxn>
                </a:cxnLst>
                <a:rect l="T15" t="T16" r="T17" b="T18"/>
                <a:pathLst>
                  <a:path w="40" h="35">
                    <a:moveTo>
                      <a:pt x="35" y="0"/>
                    </a:moveTo>
                    <a:lnTo>
                      <a:pt x="0" y="3"/>
                    </a:lnTo>
                    <a:lnTo>
                      <a:pt x="6" y="35"/>
                    </a:lnTo>
                    <a:lnTo>
                      <a:pt x="40" y="27"/>
                    </a:lnTo>
                    <a:lnTo>
                      <a:pt x="35" y="0"/>
                    </a:lnTo>
                    <a:close/>
                  </a:path>
                </a:pathLst>
              </a:custGeom>
              <a:grpFill/>
              <a:ln w="12700">
                <a:solidFill>
                  <a:srgbClr val="000000"/>
                </a:solidFill>
                <a:round/>
                <a:headEnd/>
                <a:tailEnd/>
              </a:ln>
            </p:spPr>
            <p:txBody>
              <a:bodyPr/>
              <a:lstStyle/>
              <a:p>
                <a:endParaRPr lang="en-US"/>
              </a:p>
            </p:txBody>
          </p:sp>
          <p:sp>
            <p:nvSpPr>
              <p:cNvPr id="5306" name="Freeform 33"/>
              <p:cNvSpPr>
                <a:spLocks/>
              </p:cNvSpPr>
              <p:nvPr/>
            </p:nvSpPr>
            <p:spPr bwMode="auto">
              <a:xfrm>
                <a:off x="741" y="2937"/>
                <a:ext cx="29" cy="35"/>
              </a:xfrm>
              <a:custGeom>
                <a:avLst/>
                <a:gdLst>
                  <a:gd name="T0" fmla="*/ 0 w 27"/>
                  <a:gd name="T1" fmla="*/ 13 h 34"/>
                  <a:gd name="T2" fmla="*/ 824 w 27"/>
                  <a:gd name="T3" fmla="*/ 0 h 34"/>
                  <a:gd name="T4" fmla="*/ 824 w 27"/>
                  <a:gd name="T5" fmla="*/ 113 h 34"/>
                  <a:gd name="T6" fmla="*/ 282 w 27"/>
                  <a:gd name="T7" fmla="*/ 126 h 34"/>
                  <a:gd name="T8" fmla="*/ 0 w 27"/>
                  <a:gd name="T9" fmla="*/ 13 h 34"/>
                  <a:gd name="T10" fmla="*/ 0 60000 65536"/>
                  <a:gd name="T11" fmla="*/ 0 60000 65536"/>
                  <a:gd name="T12" fmla="*/ 0 60000 65536"/>
                  <a:gd name="T13" fmla="*/ 0 60000 65536"/>
                  <a:gd name="T14" fmla="*/ 0 60000 65536"/>
                  <a:gd name="T15" fmla="*/ 0 w 27"/>
                  <a:gd name="T16" fmla="*/ 0 h 34"/>
                  <a:gd name="T17" fmla="*/ 27 w 27"/>
                  <a:gd name="T18" fmla="*/ 34 h 34"/>
                </a:gdLst>
                <a:ahLst/>
                <a:cxnLst>
                  <a:cxn ang="T10">
                    <a:pos x="T0" y="T1"/>
                  </a:cxn>
                  <a:cxn ang="T11">
                    <a:pos x="T2" y="T3"/>
                  </a:cxn>
                  <a:cxn ang="T12">
                    <a:pos x="T4" y="T5"/>
                  </a:cxn>
                  <a:cxn ang="T13">
                    <a:pos x="T6" y="T7"/>
                  </a:cxn>
                  <a:cxn ang="T14">
                    <a:pos x="T8" y="T9"/>
                  </a:cxn>
                </a:cxnLst>
                <a:rect l="T15" t="T16" r="T17" b="T18"/>
                <a:pathLst>
                  <a:path w="27" h="34">
                    <a:moveTo>
                      <a:pt x="0" y="13"/>
                    </a:moveTo>
                    <a:lnTo>
                      <a:pt x="27" y="0"/>
                    </a:lnTo>
                    <a:lnTo>
                      <a:pt x="27" y="30"/>
                    </a:lnTo>
                    <a:lnTo>
                      <a:pt x="9" y="34"/>
                    </a:lnTo>
                    <a:lnTo>
                      <a:pt x="0" y="13"/>
                    </a:lnTo>
                    <a:close/>
                  </a:path>
                </a:pathLst>
              </a:custGeom>
              <a:grpFill/>
              <a:ln w="12700">
                <a:solidFill>
                  <a:srgbClr val="000000"/>
                </a:solidFill>
                <a:round/>
                <a:headEnd/>
                <a:tailEnd/>
              </a:ln>
            </p:spPr>
            <p:txBody>
              <a:bodyPr/>
              <a:lstStyle/>
              <a:p>
                <a:endParaRPr lang="en-US"/>
              </a:p>
            </p:txBody>
          </p:sp>
          <p:sp>
            <p:nvSpPr>
              <p:cNvPr id="5307" name="Freeform 34"/>
              <p:cNvSpPr>
                <a:spLocks/>
              </p:cNvSpPr>
              <p:nvPr/>
            </p:nvSpPr>
            <p:spPr bwMode="auto">
              <a:xfrm>
                <a:off x="815" y="2953"/>
                <a:ext cx="179" cy="205"/>
              </a:xfrm>
              <a:custGeom>
                <a:avLst/>
                <a:gdLst>
                  <a:gd name="T0" fmla="*/ 769 w 167"/>
                  <a:gd name="T1" fmla="*/ 0 h 197"/>
                  <a:gd name="T2" fmla="*/ 0 w 167"/>
                  <a:gd name="T3" fmla="*/ 507 h 197"/>
                  <a:gd name="T4" fmla="*/ 565 w 167"/>
                  <a:gd name="T5" fmla="*/ 758 h 197"/>
                  <a:gd name="T6" fmla="*/ 565 w 167"/>
                  <a:gd name="T7" fmla="*/ 1212 h 197"/>
                  <a:gd name="T8" fmla="*/ 1682 w 167"/>
                  <a:gd name="T9" fmla="*/ 1325 h 197"/>
                  <a:gd name="T10" fmla="*/ 2176 w 167"/>
                  <a:gd name="T11" fmla="*/ 1070 h 197"/>
                  <a:gd name="T12" fmla="*/ 3582 w 167"/>
                  <a:gd name="T13" fmla="*/ 1002 h 197"/>
                  <a:gd name="T14" fmla="*/ 4683 w 167"/>
                  <a:gd name="T15" fmla="*/ 714 h 197"/>
                  <a:gd name="T16" fmla="*/ 3548 w 167"/>
                  <a:gd name="T17" fmla="*/ 268 h 197"/>
                  <a:gd name="T18" fmla="*/ 769 w 167"/>
                  <a:gd name="T19" fmla="*/ 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197"/>
                  <a:gd name="T32" fmla="*/ 167 w 167"/>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197">
                    <a:moveTo>
                      <a:pt x="28" y="0"/>
                    </a:moveTo>
                    <a:lnTo>
                      <a:pt x="0" y="75"/>
                    </a:lnTo>
                    <a:lnTo>
                      <a:pt x="20" y="112"/>
                    </a:lnTo>
                    <a:lnTo>
                      <a:pt x="20" y="179"/>
                    </a:lnTo>
                    <a:lnTo>
                      <a:pt x="60" y="197"/>
                    </a:lnTo>
                    <a:lnTo>
                      <a:pt x="78" y="158"/>
                    </a:lnTo>
                    <a:lnTo>
                      <a:pt x="129" y="149"/>
                    </a:lnTo>
                    <a:lnTo>
                      <a:pt x="167" y="106"/>
                    </a:lnTo>
                    <a:lnTo>
                      <a:pt x="127" y="39"/>
                    </a:lnTo>
                    <a:lnTo>
                      <a:pt x="28" y="0"/>
                    </a:lnTo>
                    <a:close/>
                  </a:path>
                </a:pathLst>
              </a:custGeom>
              <a:grpFill/>
              <a:ln w="12700">
                <a:solidFill>
                  <a:srgbClr val="000000"/>
                </a:solidFill>
                <a:round/>
                <a:headEnd/>
                <a:tailEnd/>
              </a:ln>
            </p:spPr>
            <p:txBody>
              <a:bodyPr/>
              <a:lstStyle/>
              <a:p>
                <a:endParaRPr lang="en-US"/>
              </a:p>
            </p:txBody>
          </p:sp>
        </p:grpSp>
        <p:sp>
          <p:nvSpPr>
            <p:cNvPr id="5300" name="Freeform 35"/>
            <p:cNvSpPr>
              <a:spLocks/>
            </p:cNvSpPr>
            <p:nvPr/>
          </p:nvSpPr>
          <p:spPr bwMode="auto">
            <a:xfrm>
              <a:off x="752" y="2858"/>
              <a:ext cx="98" cy="80"/>
            </a:xfrm>
            <a:custGeom>
              <a:avLst/>
              <a:gdLst>
                <a:gd name="T0" fmla="*/ 390 w 92"/>
                <a:gd name="T1" fmla="*/ 0 h 77"/>
                <a:gd name="T2" fmla="*/ 0 w 92"/>
                <a:gd name="T3" fmla="*/ 136 h 77"/>
                <a:gd name="T4" fmla="*/ 184 w 92"/>
                <a:gd name="T5" fmla="*/ 259 h 77"/>
                <a:gd name="T6" fmla="*/ 535 w 92"/>
                <a:gd name="T7" fmla="*/ 290 h 77"/>
                <a:gd name="T8" fmla="*/ 901 w 92"/>
                <a:gd name="T9" fmla="*/ 477 h 77"/>
                <a:gd name="T10" fmla="*/ 1895 w 92"/>
                <a:gd name="T11" fmla="*/ 409 h 77"/>
                <a:gd name="T12" fmla="*/ 1927 w 92"/>
                <a:gd name="T13" fmla="*/ 198 h 77"/>
                <a:gd name="T14" fmla="*/ 1183 w 92"/>
                <a:gd name="T15" fmla="*/ 6 h 77"/>
                <a:gd name="T16" fmla="*/ 390 w 92"/>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77"/>
                <a:gd name="T29" fmla="*/ 92 w 92"/>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77">
                  <a:moveTo>
                    <a:pt x="19" y="0"/>
                  </a:moveTo>
                  <a:lnTo>
                    <a:pt x="0" y="23"/>
                  </a:lnTo>
                  <a:lnTo>
                    <a:pt x="8" y="41"/>
                  </a:lnTo>
                  <a:lnTo>
                    <a:pt x="25" y="47"/>
                  </a:lnTo>
                  <a:lnTo>
                    <a:pt x="43" y="77"/>
                  </a:lnTo>
                  <a:lnTo>
                    <a:pt x="91" y="65"/>
                  </a:lnTo>
                  <a:lnTo>
                    <a:pt x="92" y="33"/>
                  </a:lnTo>
                  <a:lnTo>
                    <a:pt x="57" y="6"/>
                  </a:lnTo>
                  <a:lnTo>
                    <a:pt x="19" y="0"/>
                  </a:lnTo>
                  <a:close/>
                </a:path>
              </a:pathLst>
            </a:custGeom>
            <a:grpFill/>
            <a:ln w="12700">
              <a:solidFill>
                <a:srgbClr val="000000"/>
              </a:solidFill>
              <a:round/>
              <a:headEnd/>
              <a:tailEnd/>
            </a:ln>
          </p:spPr>
          <p:txBody>
            <a:bodyPr/>
            <a:lstStyle/>
            <a:p>
              <a:endParaRPr lang="en-US"/>
            </a:p>
          </p:txBody>
        </p:sp>
      </p:grpSp>
      <p:sp>
        <p:nvSpPr>
          <p:cNvPr id="5145" name="Freeform 36"/>
          <p:cNvSpPr>
            <a:spLocks/>
          </p:cNvSpPr>
          <p:nvPr/>
        </p:nvSpPr>
        <p:spPr bwMode="auto">
          <a:xfrm>
            <a:off x="6899275" y="4222750"/>
            <a:ext cx="1173163" cy="500063"/>
          </a:xfrm>
          <a:custGeom>
            <a:avLst/>
            <a:gdLst>
              <a:gd name="T0" fmla="*/ 2147483646 w 472"/>
              <a:gd name="T1" fmla="*/ 2147483646 h 207"/>
              <a:gd name="T2" fmla="*/ 0 w 472"/>
              <a:gd name="T3" fmla="*/ 2147483646 h 207"/>
              <a:gd name="T4" fmla="*/ 2147483646 w 472"/>
              <a:gd name="T5" fmla="*/ 2147483646 h 207"/>
              <a:gd name="T6" fmla="*/ 2147483646 w 472"/>
              <a:gd name="T7" fmla="*/ 2147483646 h 207"/>
              <a:gd name="T8" fmla="*/ 2147483646 w 472"/>
              <a:gd name="T9" fmla="*/ 2147483646 h 207"/>
              <a:gd name="T10" fmla="*/ 2147483646 w 472"/>
              <a:gd name="T11" fmla="*/ 2147483646 h 207"/>
              <a:gd name="T12" fmla="*/ 2147483646 w 472"/>
              <a:gd name="T13" fmla="*/ 2147483646 h 207"/>
              <a:gd name="T14" fmla="*/ 2147483646 w 472"/>
              <a:gd name="T15" fmla="*/ 2147483646 h 207"/>
              <a:gd name="T16" fmla="*/ 2147483646 w 472"/>
              <a:gd name="T17" fmla="*/ 2147483646 h 207"/>
              <a:gd name="T18" fmla="*/ 2147483646 w 472"/>
              <a:gd name="T19" fmla="*/ 2147483646 h 207"/>
              <a:gd name="T20" fmla="*/ 2147483646 w 472"/>
              <a:gd name="T21" fmla="*/ 2147483646 h 207"/>
              <a:gd name="T22" fmla="*/ 2147483646 w 472"/>
              <a:gd name="T23" fmla="*/ 2147483646 h 207"/>
              <a:gd name="T24" fmla="*/ 2147483646 w 472"/>
              <a:gd name="T25" fmla="*/ 2147483646 h 207"/>
              <a:gd name="T26" fmla="*/ 2147483646 w 472"/>
              <a:gd name="T27" fmla="*/ 2147483646 h 207"/>
              <a:gd name="T28" fmla="*/ 2147483646 w 472"/>
              <a:gd name="T29" fmla="*/ 2147483646 h 207"/>
              <a:gd name="T30" fmla="*/ 2147483646 w 472"/>
              <a:gd name="T31" fmla="*/ 2147483646 h 207"/>
              <a:gd name="T32" fmla="*/ 2147483646 w 472"/>
              <a:gd name="T33" fmla="*/ 2147483646 h 207"/>
              <a:gd name="T34" fmla="*/ 2147483646 w 472"/>
              <a:gd name="T35" fmla="*/ 2147483646 h 207"/>
              <a:gd name="T36" fmla="*/ 2147483646 w 472"/>
              <a:gd name="T37" fmla="*/ 2147483646 h 207"/>
              <a:gd name="T38" fmla="*/ 2147483646 w 472"/>
              <a:gd name="T39" fmla="*/ 2147483646 h 207"/>
              <a:gd name="T40" fmla="*/ 2147483646 w 472"/>
              <a:gd name="T41" fmla="*/ 2147483646 h 207"/>
              <a:gd name="T42" fmla="*/ 2147483646 w 472"/>
              <a:gd name="T43" fmla="*/ 2147483646 h 207"/>
              <a:gd name="T44" fmla="*/ 2147483646 w 472"/>
              <a:gd name="T45" fmla="*/ 2147483646 h 207"/>
              <a:gd name="T46" fmla="*/ 2147483646 w 472"/>
              <a:gd name="T47" fmla="*/ 2147483646 h 207"/>
              <a:gd name="T48" fmla="*/ 2147483646 w 472"/>
              <a:gd name="T49" fmla="*/ 2147483646 h 207"/>
              <a:gd name="T50" fmla="*/ 2147483646 w 472"/>
              <a:gd name="T51" fmla="*/ 2147483646 h 207"/>
              <a:gd name="T52" fmla="*/ 2147483646 w 472"/>
              <a:gd name="T53" fmla="*/ 2147483646 h 207"/>
              <a:gd name="T54" fmla="*/ 2147483646 w 472"/>
              <a:gd name="T55" fmla="*/ 2147483646 h 207"/>
              <a:gd name="T56" fmla="*/ 2147483646 w 472"/>
              <a:gd name="T57" fmla="*/ 2147483646 h 207"/>
              <a:gd name="T58" fmla="*/ 2147483646 w 472"/>
              <a:gd name="T59" fmla="*/ 0 h 207"/>
              <a:gd name="T60" fmla="*/ 2147483646 w 472"/>
              <a:gd name="T61" fmla="*/ 2147483646 h 207"/>
              <a:gd name="T62" fmla="*/ 2147483646 w 472"/>
              <a:gd name="T63" fmla="*/ 2147483646 h 207"/>
              <a:gd name="T64" fmla="*/ 2147483646 w 472"/>
              <a:gd name="T65" fmla="*/ 2147483646 h 207"/>
              <a:gd name="T66" fmla="*/ 2147483646 w 472"/>
              <a:gd name="T67" fmla="*/ 2147483646 h 2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2"/>
              <a:gd name="T103" fmla="*/ 0 h 207"/>
              <a:gd name="T104" fmla="*/ 472 w 472"/>
              <a:gd name="T105" fmla="*/ 207 h 2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2" h="207">
                <a:moveTo>
                  <a:pt x="16" y="153"/>
                </a:moveTo>
                <a:lnTo>
                  <a:pt x="0" y="197"/>
                </a:lnTo>
                <a:lnTo>
                  <a:pt x="61" y="191"/>
                </a:lnTo>
                <a:lnTo>
                  <a:pt x="85" y="171"/>
                </a:lnTo>
                <a:lnTo>
                  <a:pt x="168" y="149"/>
                </a:lnTo>
                <a:lnTo>
                  <a:pt x="191" y="161"/>
                </a:lnTo>
                <a:lnTo>
                  <a:pt x="246" y="153"/>
                </a:lnTo>
                <a:lnTo>
                  <a:pt x="246" y="156"/>
                </a:lnTo>
                <a:lnTo>
                  <a:pt x="328" y="207"/>
                </a:lnTo>
                <a:lnTo>
                  <a:pt x="376" y="192"/>
                </a:lnTo>
                <a:lnTo>
                  <a:pt x="403" y="135"/>
                </a:lnTo>
                <a:lnTo>
                  <a:pt x="450" y="119"/>
                </a:lnTo>
                <a:lnTo>
                  <a:pt x="472" y="77"/>
                </a:lnTo>
                <a:lnTo>
                  <a:pt x="471" y="26"/>
                </a:lnTo>
                <a:lnTo>
                  <a:pt x="465" y="68"/>
                </a:lnTo>
                <a:lnTo>
                  <a:pt x="439" y="104"/>
                </a:lnTo>
                <a:lnTo>
                  <a:pt x="429" y="101"/>
                </a:lnTo>
                <a:lnTo>
                  <a:pt x="394" y="111"/>
                </a:lnTo>
                <a:lnTo>
                  <a:pt x="394" y="99"/>
                </a:lnTo>
                <a:lnTo>
                  <a:pt x="429" y="87"/>
                </a:lnTo>
                <a:lnTo>
                  <a:pt x="397" y="83"/>
                </a:lnTo>
                <a:lnTo>
                  <a:pt x="433" y="72"/>
                </a:lnTo>
                <a:lnTo>
                  <a:pt x="447" y="78"/>
                </a:lnTo>
                <a:lnTo>
                  <a:pt x="454" y="38"/>
                </a:lnTo>
                <a:lnTo>
                  <a:pt x="445" y="29"/>
                </a:lnTo>
                <a:lnTo>
                  <a:pt x="402" y="45"/>
                </a:lnTo>
                <a:lnTo>
                  <a:pt x="403" y="21"/>
                </a:lnTo>
                <a:lnTo>
                  <a:pt x="421" y="27"/>
                </a:lnTo>
                <a:lnTo>
                  <a:pt x="445" y="9"/>
                </a:lnTo>
                <a:lnTo>
                  <a:pt x="432" y="0"/>
                </a:lnTo>
                <a:lnTo>
                  <a:pt x="291" y="32"/>
                </a:lnTo>
                <a:lnTo>
                  <a:pt x="118" y="67"/>
                </a:lnTo>
                <a:lnTo>
                  <a:pt x="39" y="152"/>
                </a:lnTo>
                <a:lnTo>
                  <a:pt x="16" y="153"/>
                </a:lnTo>
                <a:close/>
              </a:path>
            </a:pathLst>
          </a:custGeom>
          <a:solidFill>
            <a:srgbClr val="C00000"/>
          </a:solidFill>
          <a:ln w="12700">
            <a:solidFill>
              <a:srgbClr val="000000"/>
            </a:solidFill>
            <a:round/>
            <a:headEnd/>
            <a:tailEnd/>
          </a:ln>
        </p:spPr>
        <p:txBody>
          <a:bodyPr/>
          <a:lstStyle/>
          <a:p>
            <a:endParaRPr lang="en-US"/>
          </a:p>
        </p:txBody>
      </p:sp>
      <p:sp>
        <p:nvSpPr>
          <p:cNvPr id="5146" name="Freeform 37"/>
          <p:cNvSpPr>
            <a:spLocks/>
          </p:cNvSpPr>
          <p:nvPr/>
        </p:nvSpPr>
        <p:spPr bwMode="auto">
          <a:xfrm>
            <a:off x="5540375" y="5135563"/>
            <a:ext cx="819150" cy="633412"/>
          </a:xfrm>
          <a:custGeom>
            <a:avLst/>
            <a:gdLst>
              <a:gd name="T0" fmla="*/ 0 w 328"/>
              <a:gd name="T1" fmla="*/ 2147483646 h 263"/>
              <a:gd name="T2" fmla="*/ 2147483646 w 328"/>
              <a:gd name="T3" fmla="*/ 0 h 263"/>
              <a:gd name="T4" fmla="*/ 2147483646 w 328"/>
              <a:gd name="T5" fmla="*/ 2147483646 h 263"/>
              <a:gd name="T6" fmla="*/ 2147483646 w 328"/>
              <a:gd name="T7" fmla="*/ 2147483646 h 263"/>
              <a:gd name="T8" fmla="*/ 2147483646 w 328"/>
              <a:gd name="T9" fmla="*/ 2147483646 h 263"/>
              <a:gd name="T10" fmla="*/ 2147483646 w 328"/>
              <a:gd name="T11" fmla="*/ 2147483646 h 263"/>
              <a:gd name="T12" fmla="*/ 2147483646 w 328"/>
              <a:gd name="T13" fmla="*/ 2147483646 h 263"/>
              <a:gd name="T14" fmla="*/ 2147483646 w 328"/>
              <a:gd name="T15" fmla="*/ 2147483646 h 263"/>
              <a:gd name="T16" fmla="*/ 2147483646 w 328"/>
              <a:gd name="T17" fmla="*/ 2147483646 h 263"/>
              <a:gd name="T18" fmla="*/ 2147483646 w 328"/>
              <a:gd name="T19" fmla="*/ 2147483646 h 263"/>
              <a:gd name="T20" fmla="*/ 2147483646 w 328"/>
              <a:gd name="T21" fmla="*/ 2147483646 h 263"/>
              <a:gd name="T22" fmla="*/ 2147483646 w 328"/>
              <a:gd name="T23" fmla="*/ 2147483646 h 263"/>
              <a:gd name="T24" fmla="*/ 2147483646 w 328"/>
              <a:gd name="T25" fmla="*/ 2147483646 h 263"/>
              <a:gd name="T26" fmla="*/ 2147483646 w 328"/>
              <a:gd name="T27" fmla="*/ 2147483646 h 263"/>
              <a:gd name="T28" fmla="*/ 2147483646 w 328"/>
              <a:gd name="T29" fmla="*/ 2147483646 h 263"/>
              <a:gd name="T30" fmla="*/ 2147483646 w 328"/>
              <a:gd name="T31" fmla="*/ 2147483646 h 263"/>
              <a:gd name="T32" fmla="*/ 2147483646 w 328"/>
              <a:gd name="T33" fmla="*/ 2147483646 h 263"/>
              <a:gd name="T34" fmla="*/ 2147483646 w 328"/>
              <a:gd name="T35" fmla="*/ 2147483646 h 263"/>
              <a:gd name="T36" fmla="*/ 2147483646 w 328"/>
              <a:gd name="T37" fmla="*/ 2147483646 h 263"/>
              <a:gd name="T38" fmla="*/ 2147483646 w 328"/>
              <a:gd name="T39" fmla="*/ 2147483646 h 263"/>
              <a:gd name="T40" fmla="*/ 2147483646 w 328"/>
              <a:gd name="T41" fmla="*/ 2147483646 h 263"/>
              <a:gd name="T42" fmla="*/ 2147483646 w 328"/>
              <a:gd name="T43" fmla="*/ 2147483646 h 263"/>
              <a:gd name="T44" fmla="*/ 2147483646 w 328"/>
              <a:gd name="T45" fmla="*/ 2147483646 h 263"/>
              <a:gd name="T46" fmla="*/ 2147483646 w 328"/>
              <a:gd name="T47" fmla="*/ 2147483646 h 263"/>
              <a:gd name="T48" fmla="*/ 2147483646 w 328"/>
              <a:gd name="T49" fmla="*/ 2147483646 h 263"/>
              <a:gd name="T50" fmla="*/ 2147483646 w 328"/>
              <a:gd name="T51" fmla="*/ 2147483646 h 263"/>
              <a:gd name="T52" fmla="*/ 2147483646 w 328"/>
              <a:gd name="T53" fmla="*/ 2147483646 h 263"/>
              <a:gd name="T54" fmla="*/ 2147483646 w 328"/>
              <a:gd name="T55" fmla="*/ 2147483646 h 263"/>
              <a:gd name="T56" fmla="*/ 2147483646 w 328"/>
              <a:gd name="T57" fmla="*/ 2147483646 h 263"/>
              <a:gd name="T58" fmla="*/ 2147483646 w 328"/>
              <a:gd name="T59" fmla="*/ 2147483646 h 263"/>
              <a:gd name="T60" fmla="*/ 2147483646 w 328"/>
              <a:gd name="T61" fmla="*/ 2147483646 h 263"/>
              <a:gd name="T62" fmla="*/ 2147483646 w 328"/>
              <a:gd name="T63" fmla="*/ 2147483646 h 263"/>
              <a:gd name="T64" fmla="*/ 2147483646 w 328"/>
              <a:gd name="T65" fmla="*/ 2147483646 h 263"/>
              <a:gd name="T66" fmla="*/ 2147483646 w 328"/>
              <a:gd name="T67" fmla="*/ 2147483646 h 263"/>
              <a:gd name="T68" fmla="*/ 0 w 328"/>
              <a:gd name="T69" fmla="*/ 2147483646 h 2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8"/>
              <a:gd name="T106" fmla="*/ 0 h 263"/>
              <a:gd name="T107" fmla="*/ 328 w 328"/>
              <a:gd name="T108" fmla="*/ 263 h 2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8" h="263">
                <a:moveTo>
                  <a:pt x="0" y="6"/>
                </a:moveTo>
                <a:lnTo>
                  <a:pt x="164" y="0"/>
                </a:lnTo>
                <a:lnTo>
                  <a:pt x="193" y="54"/>
                </a:lnTo>
                <a:lnTo>
                  <a:pt x="168" y="118"/>
                </a:lnTo>
                <a:lnTo>
                  <a:pt x="160" y="147"/>
                </a:lnTo>
                <a:lnTo>
                  <a:pt x="270" y="135"/>
                </a:lnTo>
                <a:lnTo>
                  <a:pt x="277" y="177"/>
                </a:lnTo>
                <a:lnTo>
                  <a:pt x="244" y="173"/>
                </a:lnTo>
                <a:lnTo>
                  <a:pt x="229" y="191"/>
                </a:lnTo>
                <a:lnTo>
                  <a:pt x="246" y="203"/>
                </a:lnTo>
                <a:lnTo>
                  <a:pt x="276" y="189"/>
                </a:lnTo>
                <a:lnTo>
                  <a:pt x="277" y="209"/>
                </a:lnTo>
                <a:lnTo>
                  <a:pt x="295" y="192"/>
                </a:lnTo>
                <a:lnTo>
                  <a:pt x="307" y="192"/>
                </a:lnTo>
                <a:lnTo>
                  <a:pt x="293" y="227"/>
                </a:lnTo>
                <a:lnTo>
                  <a:pt x="320" y="233"/>
                </a:lnTo>
                <a:lnTo>
                  <a:pt x="328" y="252"/>
                </a:lnTo>
                <a:lnTo>
                  <a:pt x="316" y="258"/>
                </a:lnTo>
                <a:lnTo>
                  <a:pt x="299" y="246"/>
                </a:lnTo>
                <a:lnTo>
                  <a:pt x="267" y="237"/>
                </a:lnTo>
                <a:lnTo>
                  <a:pt x="274" y="260"/>
                </a:lnTo>
                <a:lnTo>
                  <a:pt x="258" y="263"/>
                </a:lnTo>
                <a:lnTo>
                  <a:pt x="245" y="242"/>
                </a:lnTo>
                <a:lnTo>
                  <a:pt x="237" y="255"/>
                </a:lnTo>
                <a:lnTo>
                  <a:pt x="189" y="255"/>
                </a:lnTo>
                <a:lnTo>
                  <a:pt x="189" y="242"/>
                </a:lnTo>
                <a:lnTo>
                  <a:pt x="171" y="227"/>
                </a:lnTo>
                <a:lnTo>
                  <a:pt x="135" y="225"/>
                </a:lnTo>
                <a:lnTo>
                  <a:pt x="165" y="242"/>
                </a:lnTo>
                <a:lnTo>
                  <a:pt x="123" y="251"/>
                </a:lnTo>
                <a:lnTo>
                  <a:pt x="57" y="239"/>
                </a:lnTo>
                <a:lnTo>
                  <a:pt x="32" y="242"/>
                </a:lnTo>
                <a:lnTo>
                  <a:pt x="41" y="154"/>
                </a:lnTo>
                <a:lnTo>
                  <a:pt x="1" y="84"/>
                </a:lnTo>
                <a:lnTo>
                  <a:pt x="0" y="6"/>
                </a:lnTo>
                <a:close/>
              </a:path>
            </a:pathLst>
          </a:custGeom>
          <a:solidFill>
            <a:srgbClr val="538022"/>
          </a:solidFill>
          <a:ln w="12700">
            <a:solidFill>
              <a:srgbClr val="000000"/>
            </a:solidFill>
            <a:round/>
            <a:headEnd/>
            <a:tailEnd/>
          </a:ln>
        </p:spPr>
        <p:txBody>
          <a:bodyPr/>
          <a:lstStyle/>
          <a:p>
            <a:endParaRPr lang="en-US"/>
          </a:p>
        </p:txBody>
      </p:sp>
      <p:sp>
        <p:nvSpPr>
          <p:cNvPr id="5147" name="Freeform 38"/>
          <p:cNvSpPr>
            <a:spLocks/>
          </p:cNvSpPr>
          <p:nvPr/>
        </p:nvSpPr>
        <p:spPr bwMode="auto">
          <a:xfrm>
            <a:off x="8220075" y="3167063"/>
            <a:ext cx="130175" cy="107950"/>
          </a:xfrm>
          <a:custGeom>
            <a:avLst/>
            <a:gdLst>
              <a:gd name="T0" fmla="*/ 0 w 52"/>
              <a:gd name="T1" fmla="*/ 2147483646 h 43"/>
              <a:gd name="T2" fmla="*/ 2147483646 w 52"/>
              <a:gd name="T3" fmla="*/ 0 h 43"/>
              <a:gd name="T4" fmla="*/ 2147483646 w 52"/>
              <a:gd name="T5" fmla="*/ 2147483646 h 43"/>
              <a:gd name="T6" fmla="*/ 2147483646 w 52"/>
              <a:gd name="T7" fmla="*/ 2147483646 h 43"/>
              <a:gd name="T8" fmla="*/ 2147483646 w 52"/>
              <a:gd name="T9" fmla="*/ 2147483646 h 43"/>
              <a:gd name="T10" fmla="*/ 2147483646 w 52"/>
              <a:gd name="T11" fmla="*/ 2147483646 h 43"/>
              <a:gd name="T12" fmla="*/ 0 w 52"/>
              <a:gd name="T13" fmla="*/ 2147483646 h 43"/>
              <a:gd name="T14" fmla="*/ 0 60000 65536"/>
              <a:gd name="T15" fmla="*/ 0 60000 65536"/>
              <a:gd name="T16" fmla="*/ 0 60000 65536"/>
              <a:gd name="T17" fmla="*/ 0 60000 65536"/>
              <a:gd name="T18" fmla="*/ 0 60000 65536"/>
              <a:gd name="T19" fmla="*/ 0 60000 65536"/>
              <a:gd name="T20" fmla="*/ 0 60000 65536"/>
              <a:gd name="T21" fmla="*/ 0 w 52"/>
              <a:gd name="T22" fmla="*/ 0 h 43"/>
              <a:gd name="T23" fmla="*/ 52 w 5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3">
                <a:moveTo>
                  <a:pt x="0" y="7"/>
                </a:moveTo>
                <a:lnTo>
                  <a:pt x="22" y="0"/>
                </a:lnTo>
                <a:lnTo>
                  <a:pt x="52" y="22"/>
                </a:lnTo>
                <a:lnTo>
                  <a:pt x="46" y="28"/>
                </a:lnTo>
                <a:lnTo>
                  <a:pt x="31" y="28"/>
                </a:lnTo>
                <a:lnTo>
                  <a:pt x="24" y="43"/>
                </a:lnTo>
                <a:lnTo>
                  <a:pt x="0" y="7"/>
                </a:lnTo>
                <a:close/>
              </a:path>
            </a:pathLst>
          </a:custGeom>
          <a:solidFill>
            <a:schemeClr val="accent2"/>
          </a:solidFill>
          <a:ln w="12700">
            <a:solidFill>
              <a:srgbClr val="000000"/>
            </a:solidFill>
            <a:round/>
            <a:headEnd/>
            <a:tailEnd/>
          </a:ln>
        </p:spPr>
        <p:txBody>
          <a:bodyPr/>
          <a:lstStyle/>
          <a:p>
            <a:endParaRPr lang="en-US"/>
          </a:p>
        </p:txBody>
      </p:sp>
      <p:sp>
        <p:nvSpPr>
          <p:cNvPr id="5148" name="Line 39"/>
          <p:cNvSpPr>
            <a:spLocks noChangeShapeType="1"/>
          </p:cNvSpPr>
          <p:nvPr/>
        </p:nvSpPr>
        <p:spPr bwMode="auto">
          <a:xfrm flipH="1" flipV="1">
            <a:off x="8299450" y="3233738"/>
            <a:ext cx="79375" cy="80962"/>
          </a:xfrm>
          <a:prstGeom prst="line">
            <a:avLst/>
          </a:prstGeom>
          <a:noFill/>
          <a:ln w="6350">
            <a:solidFill>
              <a:srgbClr val="00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49" name="Line 40"/>
          <p:cNvSpPr>
            <a:spLocks noChangeShapeType="1"/>
          </p:cNvSpPr>
          <p:nvPr/>
        </p:nvSpPr>
        <p:spPr bwMode="auto">
          <a:xfrm flipH="1" flipV="1">
            <a:off x="8010525" y="3846513"/>
            <a:ext cx="123825" cy="1587"/>
          </a:xfrm>
          <a:prstGeom prst="line">
            <a:avLst/>
          </a:prstGeom>
          <a:noFill/>
          <a:ln w="6350">
            <a:solidFill>
              <a:srgbClr val="00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50" name="Freeform 42"/>
          <p:cNvSpPr>
            <a:spLocks/>
          </p:cNvSpPr>
          <p:nvPr/>
        </p:nvSpPr>
        <p:spPr bwMode="auto">
          <a:xfrm>
            <a:off x="5921375" y="4764088"/>
            <a:ext cx="477838" cy="808037"/>
          </a:xfrm>
          <a:custGeom>
            <a:avLst/>
            <a:gdLst>
              <a:gd name="T0" fmla="*/ 2147483646 w 192"/>
              <a:gd name="T1" fmla="*/ 2147483646 h 335"/>
              <a:gd name="T2" fmla="*/ 2147483646 w 192"/>
              <a:gd name="T3" fmla="*/ 2147483646 h 335"/>
              <a:gd name="T4" fmla="*/ 0 w 192"/>
              <a:gd name="T5" fmla="*/ 2147483646 h 335"/>
              <a:gd name="T6" fmla="*/ 2147483646 w 192"/>
              <a:gd name="T7" fmla="*/ 2147483646 h 335"/>
              <a:gd name="T8" fmla="*/ 2147483646 w 192"/>
              <a:gd name="T9" fmla="*/ 2147483646 h 335"/>
              <a:gd name="T10" fmla="*/ 2147483646 w 192"/>
              <a:gd name="T11" fmla="*/ 2147483646 h 335"/>
              <a:gd name="T12" fmla="*/ 2147483646 w 192"/>
              <a:gd name="T13" fmla="*/ 2147483646 h 335"/>
              <a:gd name="T14" fmla="*/ 2147483646 w 192"/>
              <a:gd name="T15" fmla="*/ 2147483646 h 335"/>
              <a:gd name="T16" fmla="*/ 2147483646 w 192"/>
              <a:gd name="T17" fmla="*/ 2147483646 h 335"/>
              <a:gd name="T18" fmla="*/ 2147483646 w 192"/>
              <a:gd name="T19" fmla="*/ 2147483646 h 335"/>
              <a:gd name="T20" fmla="*/ 2147483646 w 192"/>
              <a:gd name="T21" fmla="*/ 2147483646 h 335"/>
              <a:gd name="T22" fmla="*/ 2147483646 w 192"/>
              <a:gd name="T23" fmla="*/ 2147483646 h 335"/>
              <a:gd name="T24" fmla="*/ 2147483646 w 192"/>
              <a:gd name="T25" fmla="*/ 2147483646 h 335"/>
              <a:gd name="T26" fmla="*/ 2147483646 w 192"/>
              <a:gd name="T27" fmla="*/ 0 h 335"/>
              <a:gd name="T28" fmla="*/ 2147483646 w 192"/>
              <a:gd name="T29" fmla="*/ 2147483646 h 3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335"/>
              <a:gd name="T47" fmla="*/ 192 w 192"/>
              <a:gd name="T48" fmla="*/ 335 h 3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335">
                <a:moveTo>
                  <a:pt x="54" y="11"/>
                </a:moveTo>
                <a:lnTo>
                  <a:pt x="25" y="68"/>
                </a:lnTo>
                <a:lnTo>
                  <a:pt x="0" y="105"/>
                </a:lnTo>
                <a:lnTo>
                  <a:pt x="8" y="149"/>
                </a:lnTo>
                <a:lnTo>
                  <a:pt x="38" y="209"/>
                </a:lnTo>
                <a:lnTo>
                  <a:pt x="15" y="270"/>
                </a:lnTo>
                <a:lnTo>
                  <a:pt x="5" y="302"/>
                </a:lnTo>
                <a:lnTo>
                  <a:pt x="117" y="289"/>
                </a:lnTo>
                <a:lnTo>
                  <a:pt x="122" y="330"/>
                </a:lnTo>
                <a:lnTo>
                  <a:pt x="145" y="335"/>
                </a:lnTo>
                <a:lnTo>
                  <a:pt x="151" y="314"/>
                </a:lnTo>
                <a:lnTo>
                  <a:pt x="192" y="308"/>
                </a:lnTo>
                <a:lnTo>
                  <a:pt x="183" y="240"/>
                </a:lnTo>
                <a:lnTo>
                  <a:pt x="181" y="0"/>
                </a:lnTo>
                <a:lnTo>
                  <a:pt x="54" y="11"/>
                </a:lnTo>
                <a:close/>
              </a:path>
            </a:pathLst>
          </a:custGeom>
          <a:solidFill>
            <a:srgbClr val="538022"/>
          </a:solidFill>
          <a:ln w="12700">
            <a:solidFill>
              <a:srgbClr val="000000"/>
            </a:solidFill>
            <a:round/>
            <a:headEnd/>
            <a:tailEnd/>
          </a:ln>
        </p:spPr>
        <p:txBody>
          <a:bodyPr/>
          <a:lstStyle/>
          <a:p>
            <a:endParaRPr lang="en-US"/>
          </a:p>
        </p:txBody>
      </p:sp>
      <p:sp>
        <p:nvSpPr>
          <p:cNvPr id="5151" name="Text Box 43"/>
          <p:cNvSpPr txBox="1">
            <a:spLocks noChangeArrowheads="1"/>
          </p:cNvSpPr>
          <p:nvPr/>
        </p:nvSpPr>
        <p:spPr bwMode="auto">
          <a:xfrm>
            <a:off x="8207375" y="2438400"/>
            <a:ext cx="3270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ME</a:t>
            </a:r>
          </a:p>
        </p:txBody>
      </p:sp>
      <p:sp>
        <p:nvSpPr>
          <p:cNvPr id="5152" name="Text Box 44"/>
          <p:cNvSpPr txBox="1">
            <a:spLocks noChangeArrowheads="1"/>
          </p:cNvSpPr>
          <p:nvPr/>
        </p:nvSpPr>
        <p:spPr bwMode="auto">
          <a:xfrm>
            <a:off x="8077200" y="2849563"/>
            <a:ext cx="3175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NH</a:t>
            </a:r>
          </a:p>
        </p:txBody>
      </p:sp>
      <p:sp>
        <p:nvSpPr>
          <p:cNvPr id="5153" name="Text Box 45"/>
          <p:cNvSpPr txBox="1">
            <a:spLocks noChangeArrowheads="1"/>
          </p:cNvSpPr>
          <p:nvPr/>
        </p:nvSpPr>
        <p:spPr bwMode="auto">
          <a:xfrm>
            <a:off x="8077200" y="3001963"/>
            <a:ext cx="3317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MA</a:t>
            </a:r>
          </a:p>
        </p:txBody>
      </p:sp>
      <p:sp>
        <p:nvSpPr>
          <p:cNvPr id="5154" name="Text Box 46"/>
          <p:cNvSpPr txBox="1">
            <a:spLocks noChangeArrowheads="1"/>
          </p:cNvSpPr>
          <p:nvPr/>
        </p:nvSpPr>
        <p:spPr bwMode="auto">
          <a:xfrm>
            <a:off x="7999413" y="3154363"/>
            <a:ext cx="3063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CT</a:t>
            </a:r>
          </a:p>
        </p:txBody>
      </p:sp>
      <p:sp>
        <p:nvSpPr>
          <p:cNvPr id="5155" name="Text Box 47"/>
          <p:cNvSpPr txBox="1">
            <a:spLocks noChangeArrowheads="1"/>
          </p:cNvSpPr>
          <p:nvPr/>
        </p:nvSpPr>
        <p:spPr bwMode="auto">
          <a:xfrm>
            <a:off x="7346950" y="3441700"/>
            <a:ext cx="3063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PA</a:t>
            </a:r>
          </a:p>
        </p:txBody>
      </p:sp>
      <p:sp>
        <p:nvSpPr>
          <p:cNvPr id="5156" name="Text Box 48"/>
          <p:cNvSpPr txBox="1">
            <a:spLocks noChangeArrowheads="1"/>
          </p:cNvSpPr>
          <p:nvPr/>
        </p:nvSpPr>
        <p:spPr bwMode="auto">
          <a:xfrm>
            <a:off x="7086600" y="388620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WV</a:t>
            </a:r>
          </a:p>
        </p:txBody>
      </p:sp>
      <p:sp>
        <p:nvSpPr>
          <p:cNvPr id="5157" name="Text Box 49"/>
          <p:cNvSpPr txBox="1">
            <a:spLocks noChangeArrowheads="1"/>
          </p:cNvSpPr>
          <p:nvPr/>
        </p:nvSpPr>
        <p:spPr bwMode="auto">
          <a:xfrm>
            <a:off x="7488238" y="40259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VA</a:t>
            </a:r>
          </a:p>
        </p:txBody>
      </p:sp>
      <p:sp>
        <p:nvSpPr>
          <p:cNvPr id="5158" name="Text Box 50"/>
          <p:cNvSpPr txBox="1">
            <a:spLocks noChangeArrowheads="1"/>
          </p:cNvSpPr>
          <p:nvPr/>
        </p:nvSpPr>
        <p:spPr bwMode="auto">
          <a:xfrm>
            <a:off x="7472363" y="4387850"/>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NC</a:t>
            </a:r>
          </a:p>
        </p:txBody>
      </p:sp>
      <p:sp>
        <p:nvSpPr>
          <p:cNvPr id="5159" name="Text Box 51"/>
          <p:cNvSpPr txBox="1">
            <a:spLocks noChangeArrowheads="1"/>
          </p:cNvSpPr>
          <p:nvPr/>
        </p:nvSpPr>
        <p:spPr bwMode="auto">
          <a:xfrm>
            <a:off x="5629275" y="528955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LA</a:t>
            </a:r>
          </a:p>
        </p:txBody>
      </p:sp>
      <p:sp>
        <p:nvSpPr>
          <p:cNvPr id="5160" name="Text Box 52"/>
          <p:cNvSpPr txBox="1">
            <a:spLocks noChangeArrowheads="1"/>
          </p:cNvSpPr>
          <p:nvPr/>
        </p:nvSpPr>
        <p:spPr bwMode="auto">
          <a:xfrm>
            <a:off x="4729163" y="542607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TX</a:t>
            </a:r>
          </a:p>
        </p:txBody>
      </p:sp>
      <p:sp>
        <p:nvSpPr>
          <p:cNvPr id="5161" name="Text Box 53"/>
          <p:cNvSpPr txBox="1">
            <a:spLocks noChangeArrowheads="1"/>
          </p:cNvSpPr>
          <p:nvPr/>
        </p:nvSpPr>
        <p:spPr bwMode="auto">
          <a:xfrm>
            <a:off x="4892675" y="46974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OK</a:t>
            </a:r>
          </a:p>
        </p:txBody>
      </p:sp>
      <p:sp>
        <p:nvSpPr>
          <p:cNvPr id="5162" name="Text Box 54"/>
          <p:cNvSpPr txBox="1">
            <a:spLocks noChangeArrowheads="1"/>
          </p:cNvSpPr>
          <p:nvPr/>
        </p:nvSpPr>
        <p:spPr bwMode="auto">
          <a:xfrm>
            <a:off x="4603750" y="372586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NE</a:t>
            </a:r>
          </a:p>
        </p:txBody>
      </p:sp>
      <p:sp>
        <p:nvSpPr>
          <p:cNvPr id="5163" name="Text Box 55"/>
          <p:cNvSpPr txBox="1">
            <a:spLocks noChangeArrowheads="1"/>
          </p:cNvSpPr>
          <p:nvPr/>
        </p:nvSpPr>
        <p:spPr bwMode="auto">
          <a:xfrm>
            <a:off x="4433888" y="266382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ND</a:t>
            </a:r>
          </a:p>
        </p:txBody>
      </p:sp>
      <p:sp>
        <p:nvSpPr>
          <p:cNvPr id="5164" name="Text Box 56"/>
          <p:cNvSpPr txBox="1">
            <a:spLocks noChangeArrowheads="1"/>
          </p:cNvSpPr>
          <p:nvPr/>
        </p:nvSpPr>
        <p:spPr bwMode="auto">
          <a:xfrm>
            <a:off x="5173663" y="28575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MN</a:t>
            </a:r>
          </a:p>
        </p:txBody>
      </p:sp>
      <p:sp>
        <p:nvSpPr>
          <p:cNvPr id="5165" name="Text Box 57"/>
          <p:cNvSpPr txBox="1">
            <a:spLocks noChangeArrowheads="1"/>
          </p:cNvSpPr>
          <p:nvPr/>
        </p:nvSpPr>
        <p:spPr bwMode="auto">
          <a:xfrm>
            <a:off x="6410325" y="32496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MI</a:t>
            </a:r>
          </a:p>
        </p:txBody>
      </p:sp>
      <p:sp>
        <p:nvSpPr>
          <p:cNvPr id="5166" name="Text Box 58"/>
          <p:cNvSpPr txBox="1">
            <a:spLocks noChangeArrowheads="1"/>
          </p:cNvSpPr>
          <p:nvPr/>
        </p:nvSpPr>
        <p:spPr bwMode="auto">
          <a:xfrm>
            <a:off x="5907088" y="38338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IL</a:t>
            </a:r>
          </a:p>
        </p:txBody>
      </p:sp>
      <p:sp>
        <p:nvSpPr>
          <p:cNvPr id="5167" name="Text Box 59"/>
          <p:cNvSpPr txBox="1">
            <a:spLocks noChangeArrowheads="1"/>
          </p:cNvSpPr>
          <p:nvPr/>
        </p:nvSpPr>
        <p:spPr bwMode="auto">
          <a:xfrm>
            <a:off x="5378450" y="35798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IA</a:t>
            </a:r>
          </a:p>
        </p:txBody>
      </p:sp>
      <p:sp>
        <p:nvSpPr>
          <p:cNvPr id="5168" name="Text Box 60"/>
          <p:cNvSpPr txBox="1">
            <a:spLocks noChangeArrowheads="1"/>
          </p:cNvSpPr>
          <p:nvPr/>
        </p:nvSpPr>
        <p:spPr bwMode="auto">
          <a:xfrm>
            <a:off x="2819400" y="3048000"/>
            <a:ext cx="3413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ID</a:t>
            </a:r>
          </a:p>
        </p:txBody>
      </p:sp>
      <p:sp>
        <p:nvSpPr>
          <p:cNvPr id="5169" name="Text Box 61"/>
          <p:cNvSpPr txBox="1">
            <a:spLocks noChangeArrowheads="1"/>
          </p:cNvSpPr>
          <p:nvPr/>
        </p:nvSpPr>
        <p:spPr bwMode="auto">
          <a:xfrm>
            <a:off x="2179638" y="240506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WA</a:t>
            </a:r>
          </a:p>
        </p:txBody>
      </p:sp>
      <p:sp>
        <p:nvSpPr>
          <p:cNvPr id="5170" name="Text Box 62"/>
          <p:cNvSpPr txBox="1">
            <a:spLocks noChangeArrowheads="1"/>
          </p:cNvSpPr>
          <p:nvPr/>
        </p:nvSpPr>
        <p:spPr bwMode="auto">
          <a:xfrm>
            <a:off x="1927225" y="3030538"/>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OR</a:t>
            </a:r>
          </a:p>
        </p:txBody>
      </p:sp>
      <p:sp>
        <p:nvSpPr>
          <p:cNvPr id="5171" name="Text Box 63"/>
          <p:cNvSpPr txBox="1">
            <a:spLocks noChangeArrowheads="1"/>
          </p:cNvSpPr>
          <p:nvPr/>
        </p:nvSpPr>
        <p:spPr bwMode="auto">
          <a:xfrm>
            <a:off x="2871788" y="47625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AZ</a:t>
            </a:r>
          </a:p>
        </p:txBody>
      </p:sp>
      <p:sp>
        <p:nvSpPr>
          <p:cNvPr id="5172" name="Text Box 64"/>
          <p:cNvSpPr txBox="1">
            <a:spLocks noChangeArrowheads="1"/>
          </p:cNvSpPr>
          <p:nvPr/>
        </p:nvSpPr>
        <p:spPr bwMode="auto">
          <a:xfrm>
            <a:off x="1303338" y="49799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HI</a:t>
            </a:r>
          </a:p>
        </p:txBody>
      </p:sp>
      <p:sp>
        <p:nvSpPr>
          <p:cNvPr id="5173" name="Text Box 65"/>
          <p:cNvSpPr txBox="1">
            <a:spLocks noChangeArrowheads="1"/>
          </p:cNvSpPr>
          <p:nvPr/>
        </p:nvSpPr>
        <p:spPr bwMode="auto">
          <a:xfrm>
            <a:off x="7808913" y="3403600"/>
            <a:ext cx="2921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NJ</a:t>
            </a:r>
          </a:p>
        </p:txBody>
      </p:sp>
      <p:sp>
        <p:nvSpPr>
          <p:cNvPr id="5174" name="Text Box 66"/>
          <p:cNvSpPr txBox="1">
            <a:spLocks noChangeArrowheads="1"/>
          </p:cNvSpPr>
          <p:nvPr/>
        </p:nvSpPr>
        <p:spPr bwMode="auto">
          <a:xfrm>
            <a:off x="8305800" y="32004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RI        </a:t>
            </a:r>
            <a:r>
              <a:rPr lang="en-US" altLang="en-US" sz="1400" b="1" dirty="0">
                <a:solidFill>
                  <a:srgbClr val="000000"/>
                </a:solidFill>
              </a:rPr>
              <a:t>C+</a:t>
            </a:r>
          </a:p>
        </p:txBody>
      </p:sp>
      <p:sp>
        <p:nvSpPr>
          <p:cNvPr id="5175" name="Text Box 68"/>
          <p:cNvSpPr txBox="1">
            <a:spLocks noChangeArrowheads="1"/>
          </p:cNvSpPr>
          <p:nvPr/>
        </p:nvSpPr>
        <p:spPr bwMode="auto">
          <a:xfrm>
            <a:off x="8047038" y="3743325"/>
            <a:ext cx="3063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DE</a:t>
            </a:r>
          </a:p>
        </p:txBody>
      </p:sp>
      <p:sp>
        <p:nvSpPr>
          <p:cNvPr id="5176" name="Text Box 69"/>
          <p:cNvSpPr txBox="1">
            <a:spLocks noChangeArrowheads="1"/>
          </p:cNvSpPr>
          <p:nvPr/>
        </p:nvSpPr>
        <p:spPr bwMode="auto">
          <a:xfrm>
            <a:off x="1074738" y="21971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F8F8F8"/>
                </a:solidFill>
                <a:latin typeface="Times New Roman" panose="02020603050405020304" pitchFamily="18" charset="0"/>
              </a:rPr>
              <a:t>AL</a:t>
            </a:r>
          </a:p>
        </p:txBody>
      </p:sp>
      <p:grpSp>
        <p:nvGrpSpPr>
          <p:cNvPr id="5177" name="Group 70"/>
          <p:cNvGrpSpPr>
            <a:grpSpLocks/>
          </p:cNvGrpSpPr>
          <p:nvPr/>
        </p:nvGrpSpPr>
        <p:grpSpPr bwMode="auto">
          <a:xfrm>
            <a:off x="1558925" y="2735263"/>
            <a:ext cx="6759575" cy="3435350"/>
            <a:chOff x="982" y="1579"/>
            <a:chExt cx="4258" cy="2164"/>
          </a:xfrm>
        </p:grpSpPr>
        <p:sp>
          <p:nvSpPr>
            <p:cNvPr id="5294" name="Freeform 71"/>
            <p:cNvSpPr>
              <a:spLocks/>
            </p:cNvSpPr>
            <p:nvPr/>
          </p:nvSpPr>
          <p:spPr bwMode="auto">
            <a:xfrm>
              <a:off x="4233" y="2807"/>
              <a:ext cx="471" cy="472"/>
            </a:xfrm>
            <a:custGeom>
              <a:avLst/>
              <a:gdLst>
                <a:gd name="T0" fmla="*/ 0 w 300"/>
                <a:gd name="T1" fmla="*/ 2147483646 h 311"/>
                <a:gd name="T2" fmla="*/ 2143296211 w 300"/>
                <a:gd name="T3" fmla="*/ 2147483646 h 311"/>
                <a:gd name="T4" fmla="*/ 2147483646 w 300"/>
                <a:gd name="T5" fmla="*/ 859916686 h 311"/>
                <a:gd name="T6" fmla="*/ 2147483646 w 300"/>
                <a:gd name="T7" fmla="*/ 0 h 311"/>
                <a:gd name="T8" fmla="*/ 2147483646 w 300"/>
                <a:gd name="T9" fmla="*/ 2147483646 h 311"/>
                <a:gd name="T10" fmla="*/ 2147483646 w 300"/>
                <a:gd name="T11" fmla="*/ 2147483646 h 311"/>
                <a:gd name="T12" fmla="*/ 2147483646 w 300"/>
                <a:gd name="T13" fmla="*/ 2147483646 h 311"/>
                <a:gd name="T14" fmla="*/ 2147483646 w 300"/>
                <a:gd name="T15" fmla="*/ 2147483646 h 311"/>
                <a:gd name="T16" fmla="*/ 2147483646 w 300"/>
                <a:gd name="T17" fmla="*/ 2147483646 h 311"/>
                <a:gd name="T18" fmla="*/ 2147483646 w 300"/>
                <a:gd name="T19" fmla="*/ 2147483646 h 311"/>
                <a:gd name="T20" fmla="*/ 2147483646 w 300"/>
                <a:gd name="T21" fmla="*/ 2147483646 h 311"/>
                <a:gd name="T22" fmla="*/ 2147483646 w 300"/>
                <a:gd name="T23" fmla="*/ 2147483646 h 311"/>
                <a:gd name="T24" fmla="*/ 2147483646 w 300"/>
                <a:gd name="T25" fmla="*/ 2147483646 h 311"/>
                <a:gd name="T26" fmla="*/ 2147483646 w 300"/>
                <a:gd name="T27" fmla="*/ 2147483646 h 311"/>
                <a:gd name="T28" fmla="*/ 2147483646 w 300"/>
                <a:gd name="T29" fmla="*/ 2147483646 h 311"/>
                <a:gd name="T30" fmla="*/ 2147483646 w 300"/>
                <a:gd name="T31" fmla="*/ 2147483646 h 311"/>
                <a:gd name="T32" fmla="*/ 2147483646 w 300"/>
                <a:gd name="T33" fmla="*/ 2147483646 h 311"/>
                <a:gd name="T34" fmla="*/ 2147483646 w 300"/>
                <a:gd name="T35" fmla="*/ 2147483646 h 311"/>
                <a:gd name="T36" fmla="*/ 0 w 300"/>
                <a:gd name="T37" fmla="*/ 2147483646 h 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0"/>
                <a:gd name="T58" fmla="*/ 0 h 311"/>
                <a:gd name="T59" fmla="*/ 300 w 300"/>
                <a:gd name="T60" fmla="*/ 311 h 3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0" h="311">
                  <a:moveTo>
                    <a:pt x="0" y="19"/>
                  </a:moveTo>
                  <a:lnTo>
                    <a:pt x="3" y="19"/>
                  </a:lnTo>
                  <a:lnTo>
                    <a:pt x="73" y="6"/>
                  </a:lnTo>
                  <a:lnTo>
                    <a:pt x="135" y="0"/>
                  </a:lnTo>
                  <a:lnTo>
                    <a:pt x="126" y="16"/>
                  </a:lnTo>
                  <a:lnTo>
                    <a:pt x="145" y="16"/>
                  </a:lnTo>
                  <a:lnTo>
                    <a:pt x="252" y="112"/>
                  </a:lnTo>
                  <a:lnTo>
                    <a:pt x="294" y="174"/>
                  </a:lnTo>
                  <a:lnTo>
                    <a:pt x="300" y="216"/>
                  </a:lnTo>
                  <a:lnTo>
                    <a:pt x="286" y="226"/>
                  </a:lnTo>
                  <a:lnTo>
                    <a:pt x="294" y="268"/>
                  </a:lnTo>
                  <a:lnTo>
                    <a:pt x="264" y="270"/>
                  </a:lnTo>
                  <a:lnTo>
                    <a:pt x="264" y="306"/>
                  </a:lnTo>
                  <a:lnTo>
                    <a:pt x="240" y="288"/>
                  </a:lnTo>
                  <a:lnTo>
                    <a:pt x="86" y="311"/>
                  </a:lnTo>
                  <a:lnTo>
                    <a:pt x="51" y="244"/>
                  </a:lnTo>
                  <a:lnTo>
                    <a:pt x="76" y="198"/>
                  </a:lnTo>
                  <a:lnTo>
                    <a:pt x="43" y="175"/>
                  </a:lnTo>
                  <a:lnTo>
                    <a:pt x="0" y="19"/>
                  </a:lnTo>
                  <a:close/>
                </a:path>
              </a:pathLst>
            </a:custGeom>
            <a:solidFill>
              <a:schemeClr val="accent6"/>
            </a:solidFill>
            <a:ln w="12700">
              <a:solidFill>
                <a:srgbClr val="000000"/>
              </a:solidFill>
              <a:round/>
              <a:headEnd/>
              <a:tailEnd/>
            </a:ln>
          </p:spPr>
          <p:txBody>
            <a:bodyPr/>
            <a:lstStyle/>
            <a:p>
              <a:endParaRPr lang="en-US"/>
            </a:p>
          </p:txBody>
        </p:sp>
        <p:sp>
          <p:nvSpPr>
            <p:cNvPr id="5295" name="Freeform 72"/>
            <p:cNvSpPr>
              <a:spLocks/>
            </p:cNvSpPr>
            <p:nvPr/>
          </p:nvSpPr>
          <p:spPr bwMode="auto">
            <a:xfrm>
              <a:off x="982" y="1949"/>
              <a:ext cx="733" cy="1099"/>
            </a:xfrm>
            <a:custGeom>
              <a:avLst/>
              <a:gdLst>
                <a:gd name="T0" fmla="*/ 2147483646 w 468"/>
                <a:gd name="T1" fmla="*/ 0 h 723"/>
                <a:gd name="T2" fmla="*/ 2147483646 w 468"/>
                <a:gd name="T3" fmla="*/ 2147483646 h 723"/>
                <a:gd name="T4" fmla="*/ 2147483646 w 468"/>
                <a:gd name="T5" fmla="*/ 2147483646 h 723"/>
                <a:gd name="T6" fmla="*/ 2147483646 w 468"/>
                <a:gd name="T7" fmla="*/ 2147483646 h 723"/>
                <a:gd name="T8" fmla="*/ 2147483646 w 468"/>
                <a:gd name="T9" fmla="*/ 2147483646 h 723"/>
                <a:gd name="T10" fmla="*/ 2147483646 w 468"/>
                <a:gd name="T11" fmla="*/ 2147483646 h 723"/>
                <a:gd name="T12" fmla="*/ 2147483646 w 468"/>
                <a:gd name="T13" fmla="*/ 2147483646 h 723"/>
                <a:gd name="T14" fmla="*/ 2147483646 w 468"/>
                <a:gd name="T15" fmla="*/ 2147483646 h 723"/>
                <a:gd name="T16" fmla="*/ 2147483646 w 468"/>
                <a:gd name="T17" fmla="*/ 2147483646 h 723"/>
                <a:gd name="T18" fmla="*/ 2147483646 w 468"/>
                <a:gd name="T19" fmla="*/ 2147483646 h 723"/>
                <a:gd name="T20" fmla="*/ 2147483646 w 468"/>
                <a:gd name="T21" fmla="*/ 2147483646 h 723"/>
                <a:gd name="T22" fmla="*/ 2147483646 w 468"/>
                <a:gd name="T23" fmla="*/ 2147483646 h 723"/>
                <a:gd name="T24" fmla="*/ 2147483646 w 468"/>
                <a:gd name="T25" fmla="*/ 2147483646 h 723"/>
                <a:gd name="T26" fmla="*/ 2147483646 w 468"/>
                <a:gd name="T27" fmla="*/ 2147483646 h 723"/>
                <a:gd name="T28" fmla="*/ 2147483646 w 468"/>
                <a:gd name="T29" fmla="*/ 2147483646 h 723"/>
                <a:gd name="T30" fmla="*/ 2147483646 w 468"/>
                <a:gd name="T31" fmla="*/ 2147483646 h 723"/>
                <a:gd name="T32" fmla="*/ 2147483646 w 468"/>
                <a:gd name="T33" fmla="*/ 2147483646 h 723"/>
                <a:gd name="T34" fmla="*/ 2147483646 w 468"/>
                <a:gd name="T35" fmla="*/ 2147483646 h 723"/>
                <a:gd name="T36" fmla="*/ 2147483646 w 468"/>
                <a:gd name="T37" fmla="*/ 2147483646 h 723"/>
                <a:gd name="T38" fmla="*/ 2147483646 w 468"/>
                <a:gd name="T39" fmla="*/ 2147483646 h 723"/>
                <a:gd name="T40" fmla="*/ 2147483646 w 468"/>
                <a:gd name="T41" fmla="*/ 2147483646 h 723"/>
                <a:gd name="T42" fmla="*/ 2147483646 w 468"/>
                <a:gd name="T43" fmla="*/ 2147483646 h 723"/>
                <a:gd name="T44" fmla="*/ 2147483646 w 468"/>
                <a:gd name="T45" fmla="*/ 2147483646 h 723"/>
                <a:gd name="T46" fmla="*/ 2147483646 w 468"/>
                <a:gd name="T47" fmla="*/ 2147483646 h 723"/>
                <a:gd name="T48" fmla="*/ 2147483646 w 468"/>
                <a:gd name="T49" fmla="*/ 2147483646 h 723"/>
                <a:gd name="T50" fmla="*/ 2147483646 w 468"/>
                <a:gd name="T51" fmla="*/ 2147483646 h 723"/>
                <a:gd name="T52" fmla="*/ 2147483646 w 468"/>
                <a:gd name="T53" fmla="*/ 2147483646 h 723"/>
                <a:gd name="T54" fmla="*/ 2147483646 w 468"/>
                <a:gd name="T55" fmla="*/ 2147483646 h 723"/>
                <a:gd name="T56" fmla="*/ 2147483646 w 468"/>
                <a:gd name="T57" fmla="*/ 2147483646 h 723"/>
                <a:gd name="T58" fmla="*/ 2147483646 w 468"/>
                <a:gd name="T59" fmla="*/ 2147483646 h 723"/>
                <a:gd name="T60" fmla="*/ 2147483646 w 468"/>
                <a:gd name="T61" fmla="*/ 2147483646 h 723"/>
                <a:gd name="T62" fmla="*/ 2147483646 w 468"/>
                <a:gd name="T63" fmla="*/ 2147483646 h 723"/>
                <a:gd name="T64" fmla="*/ 2147483646 w 468"/>
                <a:gd name="T65" fmla="*/ 2147483646 h 723"/>
                <a:gd name="T66" fmla="*/ 2147483646 w 468"/>
                <a:gd name="T67" fmla="*/ 2147483646 h 723"/>
                <a:gd name="T68" fmla="*/ 2147483646 w 468"/>
                <a:gd name="T69" fmla="*/ 2147483646 h 723"/>
                <a:gd name="T70" fmla="*/ 2147483646 w 468"/>
                <a:gd name="T71" fmla="*/ 2147483646 h 723"/>
                <a:gd name="T72" fmla="*/ 2147483646 w 468"/>
                <a:gd name="T73" fmla="*/ 2147483646 h 723"/>
                <a:gd name="T74" fmla="*/ 2147483646 w 468"/>
                <a:gd name="T75" fmla="*/ 2147483646 h 723"/>
                <a:gd name="T76" fmla="*/ 2147483646 w 468"/>
                <a:gd name="T77" fmla="*/ 2147483646 h 723"/>
                <a:gd name="T78" fmla="*/ 2147483646 w 468"/>
                <a:gd name="T79" fmla="*/ 2147483646 h 723"/>
                <a:gd name="T80" fmla="*/ 2147483646 w 468"/>
                <a:gd name="T81" fmla="*/ 2147483646 h 723"/>
                <a:gd name="T82" fmla="*/ 2147483646 w 468"/>
                <a:gd name="T83" fmla="*/ 2147483646 h 723"/>
                <a:gd name="T84" fmla="*/ 2147483646 w 468"/>
                <a:gd name="T85" fmla="*/ 2147483646 h 723"/>
                <a:gd name="T86" fmla="*/ 0 w 468"/>
                <a:gd name="T87" fmla="*/ 2147483646 h 723"/>
                <a:gd name="T88" fmla="*/ 2147483646 w 468"/>
                <a:gd name="T89" fmla="*/ 2147483646 h 723"/>
                <a:gd name="T90" fmla="*/ 2147483646 w 468"/>
                <a:gd name="T91" fmla="*/ 2147483646 h 723"/>
                <a:gd name="T92" fmla="*/ 2147483646 w 468"/>
                <a:gd name="T93" fmla="*/ 2147483646 h 723"/>
                <a:gd name="T94" fmla="*/ 2147483646 w 468"/>
                <a:gd name="T95" fmla="*/ 0 h 7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8"/>
                <a:gd name="T145" fmla="*/ 0 h 723"/>
                <a:gd name="T146" fmla="*/ 468 w 468"/>
                <a:gd name="T147" fmla="*/ 723 h 7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8" h="723">
                  <a:moveTo>
                    <a:pt x="36" y="0"/>
                  </a:moveTo>
                  <a:lnTo>
                    <a:pt x="251" y="43"/>
                  </a:lnTo>
                  <a:lnTo>
                    <a:pt x="204" y="256"/>
                  </a:lnTo>
                  <a:lnTo>
                    <a:pt x="446" y="580"/>
                  </a:lnTo>
                  <a:lnTo>
                    <a:pt x="468" y="621"/>
                  </a:lnTo>
                  <a:lnTo>
                    <a:pt x="445" y="641"/>
                  </a:lnTo>
                  <a:lnTo>
                    <a:pt x="430" y="677"/>
                  </a:lnTo>
                  <a:lnTo>
                    <a:pt x="416" y="698"/>
                  </a:lnTo>
                  <a:lnTo>
                    <a:pt x="431" y="717"/>
                  </a:lnTo>
                  <a:lnTo>
                    <a:pt x="406" y="723"/>
                  </a:lnTo>
                  <a:lnTo>
                    <a:pt x="264" y="718"/>
                  </a:lnTo>
                  <a:lnTo>
                    <a:pt x="255" y="676"/>
                  </a:lnTo>
                  <a:lnTo>
                    <a:pt x="230" y="645"/>
                  </a:lnTo>
                  <a:lnTo>
                    <a:pt x="212" y="634"/>
                  </a:lnTo>
                  <a:lnTo>
                    <a:pt x="207" y="612"/>
                  </a:lnTo>
                  <a:lnTo>
                    <a:pt x="192" y="600"/>
                  </a:lnTo>
                  <a:lnTo>
                    <a:pt x="177" y="585"/>
                  </a:lnTo>
                  <a:lnTo>
                    <a:pt x="172" y="568"/>
                  </a:lnTo>
                  <a:lnTo>
                    <a:pt x="158" y="557"/>
                  </a:lnTo>
                  <a:lnTo>
                    <a:pt x="136" y="563"/>
                  </a:lnTo>
                  <a:lnTo>
                    <a:pt x="111" y="554"/>
                  </a:lnTo>
                  <a:lnTo>
                    <a:pt x="111" y="545"/>
                  </a:lnTo>
                  <a:lnTo>
                    <a:pt x="110" y="525"/>
                  </a:lnTo>
                  <a:lnTo>
                    <a:pt x="100" y="503"/>
                  </a:lnTo>
                  <a:lnTo>
                    <a:pt x="99" y="485"/>
                  </a:lnTo>
                  <a:lnTo>
                    <a:pt x="88" y="469"/>
                  </a:lnTo>
                  <a:lnTo>
                    <a:pt x="91" y="454"/>
                  </a:lnTo>
                  <a:lnTo>
                    <a:pt x="60" y="417"/>
                  </a:lnTo>
                  <a:lnTo>
                    <a:pt x="60" y="396"/>
                  </a:lnTo>
                  <a:lnTo>
                    <a:pt x="76" y="388"/>
                  </a:lnTo>
                  <a:lnTo>
                    <a:pt x="76" y="375"/>
                  </a:lnTo>
                  <a:lnTo>
                    <a:pt x="60" y="371"/>
                  </a:lnTo>
                  <a:lnTo>
                    <a:pt x="53" y="351"/>
                  </a:lnTo>
                  <a:lnTo>
                    <a:pt x="45" y="316"/>
                  </a:lnTo>
                  <a:lnTo>
                    <a:pt x="68" y="335"/>
                  </a:lnTo>
                  <a:lnTo>
                    <a:pt x="59" y="310"/>
                  </a:lnTo>
                  <a:lnTo>
                    <a:pt x="76" y="310"/>
                  </a:lnTo>
                  <a:lnTo>
                    <a:pt x="76" y="292"/>
                  </a:lnTo>
                  <a:lnTo>
                    <a:pt x="59" y="280"/>
                  </a:lnTo>
                  <a:lnTo>
                    <a:pt x="51" y="297"/>
                  </a:lnTo>
                  <a:lnTo>
                    <a:pt x="36" y="291"/>
                  </a:lnTo>
                  <a:lnTo>
                    <a:pt x="6" y="210"/>
                  </a:lnTo>
                  <a:lnTo>
                    <a:pt x="14" y="152"/>
                  </a:lnTo>
                  <a:lnTo>
                    <a:pt x="0" y="119"/>
                  </a:lnTo>
                  <a:lnTo>
                    <a:pt x="7" y="94"/>
                  </a:lnTo>
                  <a:lnTo>
                    <a:pt x="22" y="89"/>
                  </a:lnTo>
                  <a:lnTo>
                    <a:pt x="36" y="49"/>
                  </a:lnTo>
                  <a:lnTo>
                    <a:pt x="36" y="0"/>
                  </a:lnTo>
                  <a:close/>
                </a:path>
              </a:pathLst>
            </a:custGeom>
            <a:solidFill>
              <a:srgbClr val="538022"/>
            </a:solidFill>
            <a:ln w="12700">
              <a:solidFill>
                <a:srgbClr val="000000"/>
              </a:solidFill>
              <a:round/>
              <a:headEnd/>
              <a:tailEnd/>
            </a:ln>
          </p:spPr>
          <p:txBody>
            <a:bodyPr/>
            <a:lstStyle/>
            <a:p>
              <a:endParaRPr lang="en-US"/>
            </a:p>
          </p:txBody>
        </p:sp>
        <p:sp>
          <p:nvSpPr>
            <p:cNvPr id="5296" name="Freeform 73"/>
            <p:cNvSpPr>
              <a:spLocks/>
            </p:cNvSpPr>
            <p:nvPr/>
          </p:nvSpPr>
          <p:spPr bwMode="auto">
            <a:xfrm>
              <a:off x="4545" y="1579"/>
              <a:ext cx="550" cy="436"/>
            </a:xfrm>
            <a:custGeom>
              <a:avLst/>
              <a:gdLst>
                <a:gd name="T0" fmla="*/ 2147483646 w 351"/>
                <a:gd name="T1" fmla="*/ 2147483646 h 286"/>
                <a:gd name="T2" fmla="*/ 2147483646 w 351"/>
                <a:gd name="T3" fmla="*/ 2147483646 h 286"/>
                <a:gd name="T4" fmla="*/ 2147483646 w 351"/>
                <a:gd name="T5" fmla="*/ 2147483646 h 286"/>
                <a:gd name="T6" fmla="*/ 2147483646 w 351"/>
                <a:gd name="T7" fmla="*/ 2147483646 h 286"/>
                <a:gd name="T8" fmla="*/ 2147483646 w 351"/>
                <a:gd name="T9" fmla="*/ 2147483646 h 286"/>
                <a:gd name="T10" fmla="*/ 2147483646 w 351"/>
                <a:gd name="T11" fmla="*/ 2147483646 h 286"/>
                <a:gd name="T12" fmla="*/ 2147483646 w 351"/>
                <a:gd name="T13" fmla="*/ 2147483646 h 286"/>
                <a:gd name="T14" fmla="*/ 2147483646 w 351"/>
                <a:gd name="T15" fmla="*/ 2147483646 h 286"/>
                <a:gd name="T16" fmla="*/ 2147483646 w 351"/>
                <a:gd name="T17" fmla="*/ 2147483646 h 286"/>
                <a:gd name="T18" fmla="*/ 2147483646 w 351"/>
                <a:gd name="T19" fmla="*/ 2147483646 h 286"/>
                <a:gd name="T20" fmla="*/ 2147483646 w 351"/>
                <a:gd name="T21" fmla="*/ 2147483646 h 286"/>
                <a:gd name="T22" fmla="*/ 2147483646 w 351"/>
                <a:gd name="T23" fmla="*/ 2147483646 h 286"/>
                <a:gd name="T24" fmla="*/ 2147483646 w 351"/>
                <a:gd name="T25" fmla="*/ 0 h 286"/>
                <a:gd name="T26" fmla="*/ 2147483646 w 351"/>
                <a:gd name="T27" fmla="*/ 2147483646 h 286"/>
                <a:gd name="T28" fmla="*/ 2147483646 w 351"/>
                <a:gd name="T29" fmla="*/ 2147483646 h 286"/>
                <a:gd name="T30" fmla="*/ 2147483646 w 351"/>
                <a:gd name="T31" fmla="*/ 2147483646 h 286"/>
                <a:gd name="T32" fmla="*/ 2147483646 w 351"/>
                <a:gd name="T33" fmla="*/ 2147483646 h 286"/>
                <a:gd name="T34" fmla="*/ 2147483646 w 351"/>
                <a:gd name="T35" fmla="*/ 2147483646 h 286"/>
                <a:gd name="T36" fmla="*/ 2147483646 w 351"/>
                <a:gd name="T37" fmla="*/ 2147483646 h 286"/>
                <a:gd name="T38" fmla="*/ 2147483646 w 351"/>
                <a:gd name="T39" fmla="*/ 2147483646 h 286"/>
                <a:gd name="T40" fmla="*/ 2147483646 w 351"/>
                <a:gd name="T41" fmla="*/ 2147483646 h 286"/>
                <a:gd name="T42" fmla="*/ 2147483646 w 351"/>
                <a:gd name="T43" fmla="*/ 2147483646 h 286"/>
                <a:gd name="T44" fmla="*/ 2147483646 w 351"/>
                <a:gd name="T45" fmla="*/ 2147483646 h 286"/>
                <a:gd name="T46" fmla="*/ 2147483646 w 351"/>
                <a:gd name="T47" fmla="*/ 2147483646 h 286"/>
                <a:gd name="T48" fmla="*/ 2147483646 w 351"/>
                <a:gd name="T49" fmla="*/ 2147483646 h 286"/>
                <a:gd name="T50" fmla="*/ 2147483646 w 351"/>
                <a:gd name="T51" fmla="*/ 2147483646 h 286"/>
                <a:gd name="T52" fmla="*/ 2147483646 w 351"/>
                <a:gd name="T53" fmla="*/ 2147483646 h 286"/>
                <a:gd name="T54" fmla="*/ 2147483646 w 351"/>
                <a:gd name="T55" fmla="*/ 2147483646 h 286"/>
                <a:gd name="T56" fmla="*/ 0 w 351"/>
                <a:gd name="T57" fmla="*/ 2147483646 h 286"/>
                <a:gd name="T58" fmla="*/ 2147483646 w 351"/>
                <a:gd name="T59" fmla="*/ 2147483646 h 286"/>
                <a:gd name="T60" fmla="*/ 2147483646 w 351"/>
                <a:gd name="T61" fmla="*/ 2147483646 h 2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1"/>
                <a:gd name="T94" fmla="*/ 0 h 286"/>
                <a:gd name="T95" fmla="*/ 351 w 351"/>
                <a:gd name="T96" fmla="*/ 286 h 2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1" h="286">
                  <a:moveTo>
                    <a:pt x="27" y="192"/>
                  </a:moveTo>
                  <a:lnTo>
                    <a:pt x="60" y="175"/>
                  </a:lnTo>
                  <a:lnTo>
                    <a:pt x="105" y="171"/>
                  </a:lnTo>
                  <a:lnTo>
                    <a:pt x="116" y="156"/>
                  </a:lnTo>
                  <a:lnTo>
                    <a:pt x="132" y="154"/>
                  </a:lnTo>
                  <a:lnTo>
                    <a:pt x="141" y="138"/>
                  </a:lnTo>
                  <a:lnTo>
                    <a:pt x="156" y="132"/>
                  </a:lnTo>
                  <a:lnTo>
                    <a:pt x="149" y="102"/>
                  </a:lnTo>
                  <a:lnTo>
                    <a:pt x="140" y="94"/>
                  </a:lnTo>
                  <a:lnTo>
                    <a:pt x="159" y="70"/>
                  </a:lnTo>
                  <a:lnTo>
                    <a:pt x="171" y="70"/>
                  </a:lnTo>
                  <a:lnTo>
                    <a:pt x="212" y="19"/>
                  </a:lnTo>
                  <a:lnTo>
                    <a:pt x="275" y="0"/>
                  </a:lnTo>
                  <a:lnTo>
                    <a:pt x="282" y="48"/>
                  </a:lnTo>
                  <a:lnTo>
                    <a:pt x="285" y="46"/>
                  </a:lnTo>
                  <a:lnTo>
                    <a:pt x="300" y="63"/>
                  </a:lnTo>
                  <a:lnTo>
                    <a:pt x="301" y="112"/>
                  </a:lnTo>
                  <a:lnTo>
                    <a:pt x="320" y="152"/>
                  </a:lnTo>
                  <a:lnTo>
                    <a:pt x="327" y="204"/>
                  </a:lnTo>
                  <a:lnTo>
                    <a:pt x="329" y="249"/>
                  </a:lnTo>
                  <a:lnTo>
                    <a:pt x="351" y="264"/>
                  </a:lnTo>
                  <a:lnTo>
                    <a:pt x="335" y="286"/>
                  </a:lnTo>
                  <a:lnTo>
                    <a:pt x="294" y="260"/>
                  </a:lnTo>
                  <a:lnTo>
                    <a:pt x="273" y="262"/>
                  </a:lnTo>
                  <a:lnTo>
                    <a:pt x="252" y="256"/>
                  </a:lnTo>
                  <a:lnTo>
                    <a:pt x="253" y="241"/>
                  </a:lnTo>
                  <a:lnTo>
                    <a:pt x="240" y="236"/>
                  </a:lnTo>
                  <a:lnTo>
                    <a:pt x="10" y="280"/>
                  </a:lnTo>
                  <a:lnTo>
                    <a:pt x="0" y="267"/>
                  </a:lnTo>
                  <a:lnTo>
                    <a:pt x="35" y="216"/>
                  </a:lnTo>
                  <a:lnTo>
                    <a:pt x="27" y="192"/>
                  </a:lnTo>
                  <a:close/>
                </a:path>
              </a:pathLst>
            </a:custGeom>
            <a:solidFill>
              <a:srgbClr val="538022"/>
            </a:solidFill>
            <a:ln w="12700">
              <a:solidFill>
                <a:srgbClr val="000000"/>
              </a:solidFill>
              <a:round/>
              <a:headEnd/>
              <a:tailEnd/>
            </a:ln>
          </p:spPr>
          <p:txBody>
            <a:bodyPr/>
            <a:lstStyle/>
            <a:p>
              <a:endParaRPr lang="en-US"/>
            </a:p>
          </p:txBody>
        </p:sp>
        <p:sp>
          <p:nvSpPr>
            <p:cNvPr id="5297" name="Freeform 74"/>
            <p:cNvSpPr>
              <a:spLocks/>
            </p:cNvSpPr>
            <p:nvPr/>
          </p:nvSpPr>
          <p:spPr bwMode="auto">
            <a:xfrm>
              <a:off x="5082" y="1944"/>
              <a:ext cx="158" cy="94"/>
            </a:xfrm>
            <a:custGeom>
              <a:avLst/>
              <a:gdLst>
                <a:gd name="T0" fmla="*/ 0 w 102"/>
                <a:gd name="T1" fmla="*/ 2147483646 h 61"/>
                <a:gd name="T2" fmla="*/ 2147483646 w 102"/>
                <a:gd name="T3" fmla="*/ 2147483646 h 61"/>
                <a:gd name="T4" fmla="*/ 2147483646 w 102"/>
                <a:gd name="T5" fmla="*/ 0 h 61"/>
                <a:gd name="T6" fmla="*/ 2147483646 w 102"/>
                <a:gd name="T7" fmla="*/ 1395088205 h 61"/>
                <a:gd name="T8" fmla="*/ 2147483646 w 102"/>
                <a:gd name="T9" fmla="*/ 2147483646 h 61"/>
                <a:gd name="T10" fmla="*/ 2147483646 w 102"/>
                <a:gd name="T11" fmla="*/ 2147483646 h 61"/>
                <a:gd name="T12" fmla="*/ 2147483646 w 102"/>
                <a:gd name="T13" fmla="*/ 2147483646 h 61"/>
                <a:gd name="T14" fmla="*/ 0 w 102"/>
                <a:gd name="T15" fmla="*/ 2147483646 h 61"/>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61"/>
                <a:gd name="T26" fmla="*/ 102 w 10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61">
                  <a:moveTo>
                    <a:pt x="0" y="45"/>
                  </a:moveTo>
                  <a:lnTo>
                    <a:pt x="42" y="25"/>
                  </a:lnTo>
                  <a:lnTo>
                    <a:pt x="83" y="0"/>
                  </a:lnTo>
                  <a:lnTo>
                    <a:pt x="90" y="1"/>
                  </a:lnTo>
                  <a:lnTo>
                    <a:pt x="102" y="2"/>
                  </a:lnTo>
                  <a:lnTo>
                    <a:pt x="62" y="34"/>
                  </a:lnTo>
                  <a:lnTo>
                    <a:pt x="12" y="61"/>
                  </a:lnTo>
                  <a:lnTo>
                    <a:pt x="0" y="45"/>
                  </a:lnTo>
                  <a:close/>
                </a:path>
              </a:pathLst>
            </a:custGeom>
            <a:solidFill>
              <a:srgbClr val="ADADAD"/>
            </a:solidFill>
            <a:ln w="12700">
              <a:solidFill>
                <a:srgbClr val="000000"/>
              </a:solidFill>
              <a:round/>
              <a:headEnd/>
              <a:tailEnd/>
            </a:ln>
          </p:spPr>
          <p:txBody>
            <a:bodyPr/>
            <a:lstStyle/>
            <a:p>
              <a:endParaRPr lang="en-US"/>
            </a:p>
          </p:txBody>
        </p:sp>
        <p:sp>
          <p:nvSpPr>
            <p:cNvPr id="5298" name="Freeform 75"/>
            <p:cNvSpPr>
              <a:spLocks/>
            </p:cNvSpPr>
            <p:nvPr/>
          </p:nvSpPr>
          <p:spPr bwMode="auto">
            <a:xfrm>
              <a:off x="4125" y="3215"/>
              <a:ext cx="804" cy="528"/>
            </a:xfrm>
            <a:custGeom>
              <a:avLst/>
              <a:gdLst>
                <a:gd name="T0" fmla="*/ 0 w 513"/>
                <a:gd name="T1" fmla="*/ 2147483646 h 348"/>
                <a:gd name="T2" fmla="*/ 2147483646 w 513"/>
                <a:gd name="T3" fmla="*/ 2147483646 h 348"/>
                <a:gd name="T4" fmla="*/ 2147483646 w 513"/>
                <a:gd name="T5" fmla="*/ 2147483646 h 348"/>
                <a:gd name="T6" fmla="*/ 2147483646 w 513"/>
                <a:gd name="T7" fmla="*/ 2147483646 h 348"/>
                <a:gd name="T8" fmla="*/ 2147483646 w 513"/>
                <a:gd name="T9" fmla="*/ 2147483646 h 348"/>
                <a:gd name="T10" fmla="*/ 2147483646 w 513"/>
                <a:gd name="T11" fmla="*/ 1644995322 h 348"/>
                <a:gd name="T12" fmla="*/ 2147483646 w 513"/>
                <a:gd name="T13" fmla="*/ 0 h 348"/>
                <a:gd name="T14" fmla="*/ 2147483646 w 513"/>
                <a:gd name="T15" fmla="*/ 1084201817 h 348"/>
                <a:gd name="T16" fmla="*/ 2147483646 w 513"/>
                <a:gd name="T17" fmla="*/ 2147483646 h 348"/>
                <a:gd name="T18" fmla="*/ 2147483646 w 513"/>
                <a:gd name="T19" fmla="*/ 2147483646 h 348"/>
                <a:gd name="T20" fmla="*/ 2147483646 w 513"/>
                <a:gd name="T21" fmla="*/ 2147483646 h 348"/>
                <a:gd name="T22" fmla="*/ 2147483646 w 513"/>
                <a:gd name="T23" fmla="*/ 2147483646 h 348"/>
                <a:gd name="T24" fmla="*/ 2147483646 w 513"/>
                <a:gd name="T25" fmla="*/ 2147483646 h 348"/>
                <a:gd name="T26" fmla="*/ 2147483646 w 513"/>
                <a:gd name="T27" fmla="*/ 2147483646 h 348"/>
                <a:gd name="T28" fmla="*/ 2147483646 w 513"/>
                <a:gd name="T29" fmla="*/ 2147483646 h 348"/>
                <a:gd name="T30" fmla="*/ 2147483646 w 513"/>
                <a:gd name="T31" fmla="*/ 2147483646 h 348"/>
                <a:gd name="T32" fmla="*/ 2147483646 w 513"/>
                <a:gd name="T33" fmla="*/ 2147483646 h 348"/>
                <a:gd name="T34" fmla="*/ 2147483646 w 513"/>
                <a:gd name="T35" fmla="*/ 2147483646 h 348"/>
                <a:gd name="T36" fmla="*/ 2147483646 w 513"/>
                <a:gd name="T37" fmla="*/ 2147483646 h 348"/>
                <a:gd name="T38" fmla="*/ 2147483646 w 513"/>
                <a:gd name="T39" fmla="*/ 2147483646 h 348"/>
                <a:gd name="T40" fmla="*/ 2147483646 w 513"/>
                <a:gd name="T41" fmla="*/ 2147483646 h 348"/>
                <a:gd name="T42" fmla="*/ 2147483646 w 513"/>
                <a:gd name="T43" fmla="*/ 2147483646 h 348"/>
                <a:gd name="T44" fmla="*/ 2147483646 w 513"/>
                <a:gd name="T45" fmla="*/ 2147483646 h 348"/>
                <a:gd name="T46" fmla="*/ 2147483646 w 513"/>
                <a:gd name="T47" fmla="*/ 2147483646 h 348"/>
                <a:gd name="T48" fmla="*/ 2147483646 w 513"/>
                <a:gd name="T49" fmla="*/ 2147483646 h 348"/>
                <a:gd name="T50" fmla="*/ 2147483646 w 513"/>
                <a:gd name="T51" fmla="*/ 2147483646 h 348"/>
                <a:gd name="T52" fmla="*/ 2147483646 w 513"/>
                <a:gd name="T53" fmla="*/ 2147483646 h 348"/>
                <a:gd name="T54" fmla="*/ 2147483646 w 513"/>
                <a:gd name="T55" fmla="*/ 2147483646 h 348"/>
                <a:gd name="T56" fmla="*/ 2147483646 w 513"/>
                <a:gd name="T57" fmla="*/ 2147483646 h 348"/>
                <a:gd name="T58" fmla="*/ 2147483646 w 513"/>
                <a:gd name="T59" fmla="*/ 2147483646 h 348"/>
                <a:gd name="T60" fmla="*/ 2147483646 w 513"/>
                <a:gd name="T61" fmla="*/ 2147483646 h 348"/>
                <a:gd name="T62" fmla="*/ 2147483646 w 513"/>
                <a:gd name="T63" fmla="*/ 2147483646 h 348"/>
                <a:gd name="T64" fmla="*/ 2147483646 w 513"/>
                <a:gd name="T65" fmla="*/ 2147483646 h 348"/>
                <a:gd name="T66" fmla="*/ 2147483646 w 513"/>
                <a:gd name="T67" fmla="*/ 2147483646 h 348"/>
                <a:gd name="T68" fmla="*/ 2147483646 w 513"/>
                <a:gd name="T69" fmla="*/ 2147483646 h 348"/>
                <a:gd name="T70" fmla="*/ 2147483646 w 513"/>
                <a:gd name="T71" fmla="*/ 2147483646 h 348"/>
                <a:gd name="T72" fmla="*/ 2147483646 w 513"/>
                <a:gd name="T73" fmla="*/ 2147483646 h 348"/>
                <a:gd name="T74" fmla="*/ 2147483646 w 513"/>
                <a:gd name="T75" fmla="*/ 2147483646 h 348"/>
                <a:gd name="T76" fmla="*/ 2147483646 w 513"/>
                <a:gd name="T77" fmla="*/ 2147483646 h 348"/>
                <a:gd name="T78" fmla="*/ 0 w 513"/>
                <a:gd name="T79" fmla="*/ 2147483646 h 3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3"/>
                <a:gd name="T121" fmla="*/ 0 h 348"/>
                <a:gd name="T122" fmla="*/ 513 w 513"/>
                <a:gd name="T123" fmla="*/ 348 h 3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3" h="348">
                  <a:moveTo>
                    <a:pt x="0" y="34"/>
                  </a:moveTo>
                  <a:lnTo>
                    <a:pt x="141" y="20"/>
                  </a:lnTo>
                  <a:lnTo>
                    <a:pt x="156" y="43"/>
                  </a:lnTo>
                  <a:lnTo>
                    <a:pt x="307" y="20"/>
                  </a:lnTo>
                  <a:lnTo>
                    <a:pt x="333" y="39"/>
                  </a:lnTo>
                  <a:lnTo>
                    <a:pt x="333" y="3"/>
                  </a:lnTo>
                  <a:lnTo>
                    <a:pt x="331" y="0"/>
                  </a:lnTo>
                  <a:lnTo>
                    <a:pt x="361" y="2"/>
                  </a:lnTo>
                  <a:lnTo>
                    <a:pt x="393" y="56"/>
                  </a:lnTo>
                  <a:lnTo>
                    <a:pt x="444" y="129"/>
                  </a:lnTo>
                  <a:lnTo>
                    <a:pt x="469" y="192"/>
                  </a:lnTo>
                  <a:lnTo>
                    <a:pt x="507" y="236"/>
                  </a:lnTo>
                  <a:lnTo>
                    <a:pt x="513" y="300"/>
                  </a:lnTo>
                  <a:lnTo>
                    <a:pt x="501" y="338"/>
                  </a:lnTo>
                  <a:lnTo>
                    <a:pt x="447" y="348"/>
                  </a:lnTo>
                  <a:lnTo>
                    <a:pt x="438" y="332"/>
                  </a:lnTo>
                  <a:lnTo>
                    <a:pt x="400" y="309"/>
                  </a:lnTo>
                  <a:lnTo>
                    <a:pt x="388" y="285"/>
                  </a:lnTo>
                  <a:lnTo>
                    <a:pt x="378" y="276"/>
                  </a:lnTo>
                  <a:lnTo>
                    <a:pt x="372" y="254"/>
                  </a:lnTo>
                  <a:lnTo>
                    <a:pt x="363" y="260"/>
                  </a:lnTo>
                  <a:lnTo>
                    <a:pt x="333" y="231"/>
                  </a:lnTo>
                  <a:lnTo>
                    <a:pt x="340" y="204"/>
                  </a:lnTo>
                  <a:lnTo>
                    <a:pt x="333" y="189"/>
                  </a:lnTo>
                  <a:lnTo>
                    <a:pt x="324" y="194"/>
                  </a:lnTo>
                  <a:lnTo>
                    <a:pt x="325" y="210"/>
                  </a:lnTo>
                  <a:lnTo>
                    <a:pt x="315" y="189"/>
                  </a:lnTo>
                  <a:lnTo>
                    <a:pt x="316" y="140"/>
                  </a:lnTo>
                  <a:lnTo>
                    <a:pt x="297" y="111"/>
                  </a:lnTo>
                  <a:lnTo>
                    <a:pt x="249" y="87"/>
                  </a:lnTo>
                  <a:lnTo>
                    <a:pt x="225" y="60"/>
                  </a:lnTo>
                  <a:lnTo>
                    <a:pt x="198" y="57"/>
                  </a:lnTo>
                  <a:lnTo>
                    <a:pt x="187" y="74"/>
                  </a:lnTo>
                  <a:lnTo>
                    <a:pt x="147" y="86"/>
                  </a:lnTo>
                  <a:lnTo>
                    <a:pt x="124" y="74"/>
                  </a:lnTo>
                  <a:lnTo>
                    <a:pt x="112" y="56"/>
                  </a:lnTo>
                  <a:lnTo>
                    <a:pt x="37" y="72"/>
                  </a:lnTo>
                  <a:lnTo>
                    <a:pt x="21" y="59"/>
                  </a:lnTo>
                  <a:lnTo>
                    <a:pt x="4" y="73"/>
                  </a:lnTo>
                  <a:lnTo>
                    <a:pt x="0" y="34"/>
                  </a:lnTo>
                  <a:close/>
                </a:path>
              </a:pathLst>
            </a:custGeom>
            <a:solidFill>
              <a:srgbClr val="538022"/>
            </a:solidFill>
            <a:ln w="12700">
              <a:solidFill>
                <a:srgbClr val="000000"/>
              </a:solidFill>
              <a:round/>
              <a:headEnd/>
              <a:tailEnd/>
            </a:ln>
          </p:spPr>
          <p:txBody>
            <a:bodyPr/>
            <a:lstStyle/>
            <a:p>
              <a:endParaRPr lang="en-US"/>
            </a:p>
          </p:txBody>
        </p:sp>
      </p:grpSp>
      <p:sp>
        <p:nvSpPr>
          <p:cNvPr id="2108" name="Freeform 76"/>
          <p:cNvSpPr>
            <a:spLocks/>
          </p:cNvSpPr>
          <p:nvPr/>
        </p:nvSpPr>
        <p:spPr bwMode="auto">
          <a:xfrm rot="3260751">
            <a:off x="745332" y="1754981"/>
            <a:ext cx="1011238" cy="1228725"/>
          </a:xfrm>
          <a:custGeom>
            <a:avLst/>
            <a:gdLst>
              <a:gd name="T0" fmla="*/ 2147483647 w 1054"/>
              <a:gd name="T1" fmla="*/ 2147483647 h 1029"/>
              <a:gd name="T2" fmla="*/ 2147483647 w 1054"/>
              <a:gd name="T3" fmla="*/ 0 h 1029"/>
              <a:gd name="T4" fmla="*/ 2147483647 w 1054"/>
              <a:gd name="T5" fmla="*/ 2147483647 h 1029"/>
              <a:gd name="T6" fmla="*/ 2147483647 w 1054"/>
              <a:gd name="T7" fmla="*/ 2147483647 h 1029"/>
              <a:gd name="T8" fmla="*/ 2147483647 w 1054"/>
              <a:gd name="T9" fmla="*/ 2147483647 h 1029"/>
              <a:gd name="T10" fmla="*/ 2147483647 w 1054"/>
              <a:gd name="T11" fmla="*/ 2147483647 h 1029"/>
              <a:gd name="T12" fmla="*/ 2147483647 w 1054"/>
              <a:gd name="T13" fmla="*/ 2147483647 h 1029"/>
              <a:gd name="T14" fmla="*/ 2147483647 w 1054"/>
              <a:gd name="T15" fmla="*/ 2147483647 h 1029"/>
              <a:gd name="T16" fmla="*/ 2147483647 w 1054"/>
              <a:gd name="T17" fmla="*/ 2147483647 h 1029"/>
              <a:gd name="T18" fmla="*/ 2147483647 w 1054"/>
              <a:gd name="T19" fmla="*/ 2147483647 h 1029"/>
              <a:gd name="T20" fmla="*/ 2147483647 w 1054"/>
              <a:gd name="T21" fmla="*/ 2147483647 h 1029"/>
              <a:gd name="T22" fmla="*/ 2147483647 w 1054"/>
              <a:gd name="T23" fmla="*/ 2147483647 h 1029"/>
              <a:gd name="T24" fmla="*/ 2147483647 w 1054"/>
              <a:gd name="T25" fmla="*/ 2147483647 h 1029"/>
              <a:gd name="T26" fmla="*/ 2147483647 w 1054"/>
              <a:gd name="T27" fmla="*/ 2147483647 h 1029"/>
              <a:gd name="T28" fmla="*/ 2147483647 w 1054"/>
              <a:gd name="T29" fmla="*/ 2147483647 h 1029"/>
              <a:gd name="T30" fmla="*/ 2147483647 w 1054"/>
              <a:gd name="T31" fmla="*/ 2147483647 h 1029"/>
              <a:gd name="T32" fmla="*/ 2147483647 w 1054"/>
              <a:gd name="T33" fmla="*/ 2147483647 h 1029"/>
              <a:gd name="T34" fmla="*/ 2147483647 w 1054"/>
              <a:gd name="T35" fmla="*/ 2147483647 h 1029"/>
              <a:gd name="T36" fmla="*/ 2147483647 w 1054"/>
              <a:gd name="T37" fmla="*/ 2147483647 h 1029"/>
              <a:gd name="T38" fmla="*/ 2147483647 w 1054"/>
              <a:gd name="T39" fmla="*/ 2147483647 h 1029"/>
              <a:gd name="T40" fmla="*/ 2147483647 w 1054"/>
              <a:gd name="T41" fmla="*/ 2147483647 h 1029"/>
              <a:gd name="T42" fmla="*/ 2147483647 w 1054"/>
              <a:gd name="T43" fmla="*/ 2147483647 h 1029"/>
              <a:gd name="T44" fmla="*/ 0 w 1054"/>
              <a:gd name="T45" fmla="*/ 2147483647 h 1029"/>
              <a:gd name="T46" fmla="*/ 2147483647 w 1054"/>
              <a:gd name="T47" fmla="*/ 2147483647 h 1029"/>
              <a:gd name="T48" fmla="*/ 2147483647 w 1054"/>
              <a:gd name="T49" fmla="*/ 2147483647 h 1029"/>
              <a:gd name="T50" fmla="*/ 2147483647 w 1054"/>
              <a:gd name="T51" fmla="*/ 2147483647 h 1029"/>
              <a:gd name="T52" fmla="*/ 2147483647 w 1054"/>
              <a:gd name="T53" fmla="*/ 2147483647 h 1029"/>
              <a:gd name="T54" fmla="*/ 2147483647 w 1054"/>
              <a:gd name="T55" fmla="*/ 2147483647 h 1029"/>
              <a:gd name="T56" fmla="*/ 2147483647 w 1054"/>
              <a:gd name="T57" fmla="*/ 2147483647 h 1029"/>
              <a:gd name="T58" fmla="*/ 2147483647 w 1054"/>
              <a:gd name="T59" fmla="*/ 2147483647 h 1029"/>
              <a:gd name="T60" fmla="*/ 2147483647 w 1054"/>
              <a:gd name="T61" fmla="*/ 2147483647 h 1029"/>
              <a:gd name="T62" fmla="*/ 2147483647 w 1054"/>
              <a:gd name="T63" fmla="*/ 2147483647 h 1029"/>
              <a:gd name="T64" fmla="*/ 2147483647 w 1054"/>
              <a:gd name="T65" fmla="*/ 2147483647 h 1029"/>
              <a:gd name="T66" fmla="*/ 2147483647 w 1054"/>
              <a:gd name="T67" fmla="*/ 2147483647 h 1029"/>
              <a:gd name="T68" fmla="*/ 2147483647 w 1054"/>
              <a:gd name="T69" fmla="*/ 2147483647 h 1029"/>
              <a:gd name="T70" fmla="*/ 2147483647 w 1054"/>
              <a:gd name="T71" fmla="*/ 2147483647 h 1029"/>
              <a:gd name="T72" fmla="*/ 2147483647 w 1054"/>
              <a:gd name="T73" fmla="*/ 2147483647 h 1029"/>
              <a:gd name="T74" fmla="*/ 2147483647 w 1054"/>
              <a:gd name="T75" fmla="*/ 2147483647 h 1029"/>
              <a:gd name="T76" fmla="*/ 2147483647 w 1054"/>
              <a:gd name="T77" fmla="*/ 2147483647 h 1029"/>
              <a:gd name="T78" fmla="*/ 2147483647 w 1054"/>
              <a:gd name="T79" fmla="*/ 2147483647 h 1029"/>
              <a:gd name="T80" fmla="*/ 2147483647 w 1054"/>
              <a:gd name="T81" fmla="*/ 2147483647 h 1029"/>
              <a:gd name="T82" fmla="*/ 2147483647 w 1054"/>
              <a:gd name="T83" fmla="*/ 2147483647 h 10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4"/>
              <a:gd name="T127" fmla="*/ 0 h 1029"/>
              <a:gd name="T128" fmla="*/ 1054 w 1054"/>
              <a:gd name="T129" fmla="*/ 1029 h 10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4" h="1029">
                <a:moveTo>
                  <a:pt x="168" y="153"/>
                </a:moveTo>
                <a:lnTo>
                  <a:pt x="380" y="0"/>
                </a:lnTo>
                <a:lnTo>
                  <a:pt x="481" y="27"/>
                </a:lnTo>
                <a:lnTo>
                  <a:pt x="530" y="76"/>
                </a:lnTo>
                <a:lnTo>
                  <a:pt x="729" y="95"/>
                </a:lnTo>
                <a:lnTo>
                  <a:pt x="735" y="604"/>
                </a:lnTo>
                <a:lnTo>
                  <a:pt x="800" y="619"/>
                </a:lnTo>
                <a:lnTo>
                  <a:pt x="830" y="680"/>
                </a:lnTo>
                <a:lnTo>
                  <a:pt x="876" y="659"/>
                </a:lnTo>
                <a:lnTo>
                  <a:pt x="972" y="797"/>
                </a:lnTo>
                <a:lnTo>
                  <a:pt x="1054" y="861"/>
                </a:lnTo>
                <a:lnTo>
                  <a:pt x="1051" y="916"/>
                </a:lnTo>
                <a:lnTo>
                  <a:pt x="947" y="923"/>
                </a:lnTo>
                <a:lnTo>
                  <a:pt x="901" y="754"/>
                </a:lnTo>
                <a:lnTo>
                  <a:pt x="573" y="588"/>
                </a:lnTo>
                <a:lnTo>
                  <a:pt x="582" y="640"/>
                </a:lnTo>
                <a:lnTo>
                  <a:pt x="508" y="708"/>
                </a:lnTo>
                <a:lnTo>
                  <a:pt x="496" y="683"/>
                </a:lnTo>
                <a:lnTo>
                  <a:pt x="475" y="683"/>
                </a:lnTo>
                <a:lnTo>
                  <a:pt x="416" y="824"/>
                </a:lnTo>
                <a:lnTo>
                  <a:pt x="233" y="963"/>
                </a:lnTo>
                <a:lnTo>
                  <a:pt x="52" y="1029"/>
                </a:lnTo>
                <a:lnTo>
                  <a:pt x="0" y="1020"/>
                </a:lnTo>
                <a:lnTo>
                  <a:pt x="208" y="901"/>
                </a:lnTo>
                <a:lnTo>
                  <a:pt x="233" y="901"/>
                </a:lnTo>
                <a:lnTo>
                  <a:pt x="309" y="809"/>
                </a:lnTo>
                <a:lnTo>
                  <a:pt x="343" y="806"/>
                </a:lnTo>
                <a:lnTo>
                  <a:pt x="395" y="736"/>
                </a:lnTo>
                <a:lnTo>
                  <a:pt x="377" y="705"/>
                </a:lnTo>
                <a:lnTo>
                  <a:pt x="266" y="720"/>
                </a:lnTo>
                <a:lnTo>
                  <a:pt x="190" y="545"/>
                </a:lnTo>
                <a:lnTo>
                  <a:pt x="233" y="466"/>
                </a:lnTo>
                <a:lnTo>
                  <a:pt x="303" y="438"/>
                </a:lnTo>
                <a:lnTo>
                  <a:pt x="278" y="368"/>
                </a:lnTo>
                <a:lnTo>
                  <a:pt x="205" y="401"/>
                </a:lnTo>
                <a:lnTo>
                  <a:pt x="150" y="300"/>
                </a:lnTo>
                <a:lnTo>
                  <a:pt x="211" y="276"/>
                </a:lnTo>
                <a:lnTo>
                  <a:pt x="266" y="303"/>
                </a:lnTo>
                <a:lnTo>
                  <a:pt x="291" y="288"/>
                </a:lnTo>
                <a:lnTo>
                  <a:pt x="245" y="202"/>
                </a:lnTo>
                <a:lnTo>
                  <a:pt x="165" y="196"/>
                </a:lnTo>
                <a:lnTo>
                  <a:pt x="168" y="153"/>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79" name="Freeform 77"/>
          <p:cNvSpPr>
            <a:spLocks/>
          </p:cNvSpPr>
          <p:nvPr/>
        </p:nvSpPr>
        <p:spPr bwMode="auto">
          <a:xfrm>
            <a:off x="3260725" y="3100388"/>
            <a:ext cx="946150" cy="752475"/>
          </a:xfrm>
          <a:custGeom>
            <a:avLst/>
            <a:gdLst>
              <a:gd name="T0" fmla="*/ 2147483646 w 380"/>
              <a:gd name="T1" fmla="*/ 0 h 311"/>
              <a:gd name="T2" fmla="*/ 2147483646 w 380"/>
              <a:gd name="T3" fmla="*/ 2147483646 h 311"/>
              <a:gd name="T4" fmla="*/ 0 w 380"/>
              <a:gd name="T5" fmla="*/ 2147483646 h 311"/>
              <a:gd name="T6" fmla="*/ 2147483646 w 380"/>
              <a:gd name="T7" fmla="*/ 2147483646 h 311"/>
              <a:gd name="T8" fmla="*/ 2147483646 w 380"/>
              <a:gd name="T9" fmla="*/ 2147483646 h 311"/>
              <a:gd name="T10" fmla="*/ 2147483646 w 380"/>
              <a:gd name="T11" fmla="*/ 2147483646 h 311"/>
              <a:gd name="T12" fmla="*/ 2147483646 w 380"/>
              <a:gd name="T13" fmla="*/ 0 h 311"/>
              <a:gd name="T14" fmla="*/ 0 60000 65536"/>
              <a:gd name="T15" fmla="*/ 0 60000 65536"/>
              <a:gd name="T16" fmla="*/ 0 60000 65536"/>
              <a:gd name="T17" fmla="*/ 0 60000 65536"/>
              <a:gd name="T18" fmla="*/ 0 60000 65536"/>
              <a:gd name="T19" fmla="*/ 0 60000 65536"/>
              <a:gd name="T20" fmla="*/ 0 60000 65536"/>
              <a:gd name="T21" fmla="*/ 0 w 380"/>
              <a:gd name="T22" fmla="*/ 0 h 311"/>
              <a:gd name="T23" fmla="*/ 380 w 380"/>
              <a:gd name="T24" fmla="*/ 311 h 3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0" h="311">
                <a:moveTo>
                  <a:pt x="37" y="0"/>
                </a:moveTo>
                <a:lnTo>
                  <a:pt x="23" y="116"/>
                </a:lnTo>
                <a:lnTo>
                  <a:pt x="0" y="282"/>
                </a:lnTo>
                <a:lnTo>
                  <a:pt x="110" y="291"/>
                </a:lnTo>
                <a:lnTo>
                  <a:pt x="367" y="311"/>
                </a:lnTo>
                <a:lnTo>
                  <a:pt x="380" y="32"/>
                </a:lnTo>
                <a:lnTo>
                  <a:pt x="37" y="0"/>
                </a:lnTo>
                <a:close/>
              </a:path>
            </a:pathLst>
          </a:custGeom>
          <a:solidFill>
            <a:srgbClr val="4B9FCD"/>
          </a:solidFill>
          <a:ln w="12700">
            <a:solidFill>
              <a:srgbClr val="000000"/>
            </a:solidFill>
            <a:round/>
            <a:headEnd/>
            <a:tailEnd/>
          </a:ln>
        </p:spPr>
        <p:txBody>
          <a:bodyPr/>
          <a:lstStyle/>
          <a:p>
            <a:endParaRPr lang="en-US"/>
          </a:p>
        </p:txBody>
      </p:sp>
      <p:sp>
        <p:nvSpPr>
          <p:cNvPr id="5180" name="Freeform 78"/>
          <p:cNvSpPr>
            <a:spLocks/>
          </p:cNvSpPr>
          <p:nvPr/>
        </p:nvSpPr>
        <p:spPr bwMode="auto">
          <a:xfrm>
            <a:off x="5842000" y="2662238"/>
            <a:ext cx="744538" cy="309562"/>
          </a:xfrm>
          <a:custGeom>
            <a:avLst/>
            <a:gdLst>
              <a:gd name="T0" fmla="*/ 0 w 299"/>
              <a:gd name="T1" fmla="*/ 2147483646 h 129"/>
              <a:gd name="T2" fmla="*/ 2147483646 w 299"/>
              <a:gd name="T3" fmla="*/ 0 h 129"/>
              <a:gd name="T4" fmla="*/ 2147483646 w 299"/>
              <a:gd name="T5" fmla="*/ 2147483646 h 129"/>
              <a:gd name="T6" fmla="*/ 2147483646 w 299"/>
              <a:gd name="T7" fmla="*/ 2147483646 h 129"/>
              <a:gd name="T8" fmla="*/ 2147483646 w 299"/>
              <a:gd name="T9" fmla="*/ 2147483646 h 129"/>
              <a:gd name="T10" fmla="*/ 2147483646 w 299"/>
              <a:gd name="T11" fmla="*/ 2147483646 h 129"/>
              <a:gd name="T12" fmla="*/ 2147483646 w 299"/>
              <a:gd name="T13" fmla="*/ 2147483646 h 129"/>
              <a:gd name="T14" fmla="*/ 2147483646 w 299"/>
              <a:gd name="T15" fmla="*/ 2147483646 h 129"/>
              <a:gd name="T16" fmla="*/ 2147483646 w 299"/>
              <a:gd name="T17" fmla="*/ 2147483646 h 129"/>
              <a:gd name="T18" fmla="*/ 2147483646 w 299"/>
              <a:gd name="T19" fmla="*/ 2147483646 h 129"/>
              <a:gd name="T20" fmla="*/ 2147483646 w 299"/>
              <a:gd name="T21" fmla="*/ 2147483646 h 129"/>
              <a:gd name="T22" fmla="*/ 2147483646 w 299"/>
              <a:gd name="T23" fmla="*/ 2147483646 h 129"/>
              <a:gd name="T24" fmla="*/ 2147483646 w 299"/>
              <a:gd name="T25" fmla="*/ 2147483646 h 129"/>
              <a:gd name="T26" fmla="*/ 2147483646 w 299"/>
              <a:gd name="T27" fmla="*/ 2147483646 h 129"/>
              <a:gd name="T28" fmla="*/ 2147483646 w 299"/>
              <a:gd name="T29" fmla="*/ 2147483646 h 129"/>
              <a:gd name="T30" fmla="*/ 2147483646 w 299"/>
              <a:gd name="T31" fmla="*/ 2147483646 h 129"/>
              <a:gd name="T32" fmla="*/ 2147483646 w 299"/>
              <a:gd name="T33" fmla="*/ 2147483646 h 129"/>
              <a:gd name="T34" fmla="*/ 2147483646 w 299"/>
              <a:gd name="T35" fmla="*/ 2147483646 h 129"/>
              <a:gd name="T36" fmla="*/ 2147483646 w 299"/>
              <a:gd name="T37" fmla="*/ 2147483646 h 129"/>
              <a:gd name="T38" fmla="*/ 2147483646 w 299"/>
              <a:gd name="T39" fmla="*/ 2147483646 h 129"/>
              <a:gd name="T40" fmla="*/ 2147483646 w 299"/>
              <a:gd name="T41" fmla="*/ 2147483646 h 129"/>
              <a:gd name="T42" fmla="*/ 2147483646 w 299"/>
              <a:gd name="T43" fmla="*/ 2147483646 h 129"/>
              <a:gd name="T44" fmla="*/ 2147483646 w 299"/>
              <a:gd name="T45" fmla="*/ 2147483646 h 129"/>
              <a:gd name="T46" fmla="*/ 2147483646 w 299"/>
              <a:gd name="T47" fmla="*/ 2147483646 h 129"/>
              <a:gd name="T48" fmla="*/ 0 w 299"/>
              <a:gd name="T49" fmla="*/ 2147483646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9"/>
              <a:gd name="T76" fmla="*/ 0 h 129"/>
              <a:gd name="T77" fmla="*/ 299 w 299"/>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9" h="129">
                <a:moveTo>
                  <a:pt x="0" y="71"/>
                </a:moveTo>
                <a:lnTo>
                  <a:pt x="67" y="0"/>
                </a:lnTo>
                <a:lnTo>
                  <a:pt x="55" y="29"/>
                </a:lnTo>
                <a:lnTo>
                  <a:pt x="64" y="38"/>
                </a:lnTo>
                <a:lnTo>
                  <a:pt x="85" y="26"/>
                </a:lnTo>
                <a:lnTo>
                  <a:pt x="131" y="44"/>
                </a:lnTo>
                <a:lnTo>
                  <a:pt x="151" y="29"/>
                </a:lnTo>
                <a:lnTo>
                  <a:pt x="213" y="21"/>
                </a:lnTo>
                <a:lnTo>
                  <a:pt x="225" y="39"/>
                </a:lnTo>
                <a:lnTo>
                  <a:pt x="249" y="35"/>
                </a:lnTo>
                <a:lnTo>
                  <a:pt x="296" y="54"/>
                </a:lnTo>
                <a:lnTo>
                  <a:pt x="299" y="68"/>
                </a:lnTo>
                <a:lnTo>
                  <a:pt x="248" y="80"/>
                </a:lnTo>
                <a:lnTo>
                  <a:pt x="233" y="71"/>
                </a:lnTo>
                <a:lnTo>
                  <a:pt x="207" y="74"/>
                </a:lnTo>
                <a:lnTo>
                  <a:pt x="177" y="92"/>
                </a:lnTo>
                <a:lnTo>
                  <a:pt x="163" y="93"/>
                </a:lnTo>
                <a:lnTo>
                  <a:pt x="152" y="80"/>
                </a:lnTo>
                <a:lnTo>
                  <a:pt x="135" y="128"/>
                </a:lnTo>
                <a:lnTo>
                  <a:pt x="116" y="129"/>
                </a:lnTo>
                <a:lnTo>
                  <a:pt x="108" y="110"/>
                </a:lnTo>
                <a:lnTo>
                  <a:pt x="68" y="101"/>
                </a:lnTo>
                <a:lnTo>
                  <a:pt x="49" y="87"/>
                </a:lnTo>
                <a:lnTo>
                  <a:pt x="16" y="92"/>
                </a:lnTo>
                <a:lnTo>
                  <a:pt x="0" y="71"/>
                </a:lnTo>
                <a:close/>
              </a:path>
            </a:pathLst>
          </a:custGeom>
          <a:solidFill>
            <a:srgbClr val="4B9FCD"/>
          </a:solidFill>
          <a:ln w="12700">
            <a:solidFill>
              <a:srgbClr val="000000"/>
            </a:solidFill>
            <a:round/>
            <a:headEnd/>
            <a:tailEnd/>
          </a:ln>
        </p:spPr>
        <p:txBody>
          <a:bodyPr/>
          <a:lstStyle/>
          <a:p>
            <a:endParaRPr lang="en-US"/>
          </a:p>
        </p:txBody>
      </p:sp>
      <p:sp>
        <p:nvSpPr>
          <p:cNvPr id="5181" name="Freeform 79"/>
          <p:cNvSpPr>
            <a:spLocks/>
          </p:cNvSpPr>
          <p:nvPr/>
        </p:nvSpPr>
        <p:spPr bwMode="auto">
          <a:xfrm>
            <a:off x="7342188" y="3686175"/>
            <a:ext cx="501650" cy="257175"/>
          </a:xfrm>
          <a:custGeom>
            <a:avLst/>
            <a:gdLst>
              <a:gd name="T0" fmla="*/ 0 w 316"/>
              <a:gd name="T1" fmla="*/ 2147483646 h 162"/>
              <a:gd name="T2" fmla="*/ 2147483646 w 316"/>
              <a:gd name="T3" fmla="*/ 0 h 162"/>
              <a:gd name="T4" fmla="*/ 2147483646 w 316"/>
              <a:gd name="T5" fmla="*/ 2147483646 h 162"/>
              <a:gd name="T6" fmla="*/ 2147483646 w 316"/>
              <a:gd name="T7" fmla="*/ 2147483646 h 162"/>
              <a:gd name="T8" fmla="*/ 2147483646 w 316"/>
              <a:gd name="T9" fmla="*/ 2147483646 h 162"/>
              <a:gd name="T10" fmla="*/ 2147483646 w 316"/>
              <a:gd name="T11" fmla="*/ 2147483646 h 162"/>
              <a:gd name="T12" fmla="*/ 2147483646 w 316"/>
              <a:gd name="T13" fmla="*/ 2147483646 h 162"/>
              <a:gd name="T14" fmla="*/ 2147483646 w 316"/>
              <a:gd name="T15" fmla="*/ 2147483646 h 162"/>
              <a:gd name="T16" fmla="*/ 2147483646 w 316"/>
              <a:gd name="T17" fmla="*/ 2147483646 h 162"/>
              <a:gd name="T18" fmla="*/ 2147483646 w 316"/>
              <a:gd name="T19" fmla="*/ 2147483646 h 162"/>
              <a:gd name="T20" fmla="*/ 0 w 316"/>
              <a:gd name="T21" fmla="*/ 2147483646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162"/>
              <a:gd name="T35" fmla="*/ 316 w 316"/>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162">
                <a:moveTo>
                  <a:pt x="0" y="58"/>
                </a:moveTo>
                <a:lnTo>
                  <a:pt x="316" y="0"/>
                </a:lnTo>
                <a:lnTo>
                  <a:pt x="311" y="21"/>
                </a:lnTo>
                <a:lnTo>
                  <a:pt x="292" y="53"/>
                </a:lnTo>
                <a:lnTo>
                  <a:pt x="314" y="148"/>
                </a:lnTo>
                <a:lnTo>
                  <a:pt x="221" y="162"/>
                </a:lnTo>
                <a:lnTo>
                  <a:pt x="218" y="92"/>
                </a:lnTo>
                <a:lnTo>
                  <a:pt x="162" y="62"/>
                </a:lnTo>
                <a:lnTo>
                  <a:pt x="113" y="54"/>
                </a:lnTo>
                <a:lnTo>
                  <a:pt x="13" y="103"/>
                </a:lnTo>
                <a:lnTo>
                  <a:pt x="0" y="58"/>
                </a:lnTo>
                <a:close/>
              </a:path>
            </a:pathLst>
          </a:custGeom>
          <a:solidFill>
            <a:srgbClr val="4B9FCD"/>
          </a:solidFill>
          <a:ln w="12700">
            <a:solidFill>
              <a:srgbClr val="000000"/>
            </a:solidFill>
            <a:round/>
            <a:headEnd/>
            <a:tailEnd/>
          </a:ln>
        </p:spPr>
        <p:txBody>
          <a:bodyPr/>
          <a:lstStyle/>
          <a:p>
            <a:endParaRPr lang="en-US"/>
          </a:p>
        </p:txBody>
      </p:sp>
      <p:sp>
        <p:nvSpPr>
          <p:cNvPr id="5182" name="Freeform 80"/>
          <p:cNvSpPr>
            <a:spLocks/>
          </p:cNvSpPr>
          <p:nvPr/>
        </p:nvSpPr>
        <p:spPr bwMode="auto">
          <a:xfrm>
            <a:off x="2830513" y="2360613"/>
            <a:ext cx="1381125" cy="833437"/>
          </a:xfrm>
          <a:custGeom>
            <a:avLst/>
            <a:gdLst>
              <a:gd name="T0" fmla="*/ 2147483646 w 555"/>
              <a:gd name="T1" fmla="*/ 0 h 346"/>
              <a:gd name="T2" fmla="*/ 2147483646 w 555"/>
              <a:gd name="T3" fmla="*/ 2147483646 h 346"/>
              <a:gd name="T4" fmla="*/ 2147483646 w 555"/>
              <a:gd name="T5" fmla="*/ 2147483646 h 346"/>
              <a:gd name="T6" fmla="*/ 2147483646 w 555"/>
              <a:gd name="T7" fmla="*/ 2147483646 h 346"/>
              <a:gd name="T8" fmla="*/ 2147483646 w 555"/>
              <a:gd name="T9" fmla="*/ 2147483646 h 346"/>
              <a:gd name="T10" fmla="*/ 2147483646 w 555"/>
              <a:gd name="T11" fmla="*/ 2147483646 h 346"/>
              <a:gd name="T12" fmla="*/ 2147483646 w 555"/>
              <a:gd name="T13" fmla="*/ 2147483646 h 346"/>
              <a:gd name="T14" fmla="*/ 2147483646 w 555"/>
              <a:gd name="T15" fmla="*/ 2147483646 h 346"/>
              <a:gd name="T16" fmla="*/ 2147483646 w 555"/>
              <a:gd name="T17" fmla="*/ 2147483646 h 346"/>
              <a:gd name="T18" fmla="*/ 2147483646 w 555"/>
              <a:gd name="T19" fmla="*/ 2147483646 h 346"/>
              <a:gd name="T20" fmla="*/ 2147483646 w 555"/>
              <a:gd name="T21" fmla="*/ 2147483646 h 346"/>
              <a:gd name="T22" fmla="*/ 2147483646 w 555"/>
              <a:gd name="T23" fmla="*/ 2147483646 h 346"/>
              <a:gd name="T24" fmla="*/ 2147483646 w 555"/>
              <a:gd name="T25" fmla="*/ 2147483646 h 346"/>
              <a:gd name="T26" fmla="*/ 2147483646 w 555"/>
              <a:gd name="T27" fmla="*/ 2147483646 h 346"/>
              <a:gd name="T28" fmla="*/ 2147483646 w 555"/>
              <a:gd name="T29" fmla="*/ 2147483646 h 346"/>
              <a:gd name="T30" fmla="*/ 2147483646 w 555"/>
              <a:gd name="T31" fmla="*/ 2147483646 h 346"/>
              <a:gd name="T32" fmla="*/ 2147483646 w 555"/>
              <a:gd name="T33" fmla="*/ 2147483646 h 346"/>
              <a:gd name="T34" fmla="*/ 0 w 555"/>
              <a:gd name="T35" fmla="*/ 2147483646 h 346"/>
              <a:gd name="T36" fmla="*/ 2147483646 w 555"/>
              <a:gd name="T37" fmla="*/ 0 h 3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5"/>
              <a:gd name="T58" fmla="*/ 0 h 346"/>
              <a:gd name="T59" fmla="*/ 555 w 555"/>
              <a:gd name="T60" fmla="*/ 346 h 3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5" h="346">
                <a:moveTo>
                  <a:pt x="9" y="0"/>
                </a:moveTo>
                <a:lnTo>
                  <a:pt x="118" y="14"/>
                </a:lnTo>
                <a:lnTo>
                  <a:pt x="184" y="23"/>
                </a:lnTo>
                <a:lnTo>
                  <a:pt x="271" y="32"/>
                </a:lnTo>
                <a:lnTo>
                  <a:pt x="351" y="40"/>
                </a:lnTo>
                <a:lnTo>
                  <a:pt x="490" y="50"/>
                </a:lnTo>
                <a:lnTo>
                  <a:pt x="555" y="55"/>
                </a:lnTo>
                <a:lnTo>
                  <a:pt x="553" y="337"/>
                </a:lnTo>
                <a:lnTo>
                  <a:pt x="213" y="308"/>
                </a:lnTo>
                <a:lnTo>
                  <a:pt x="206" y="346"/>
                </a:lnTo>
                <a:lnTo>
                  <a:pt x="193" y="328"/>
                </a:lnTo>
                <a:lnTo>
                  <a:pt x="162" y="331"/>
                </a:lnTo>
                <a:lnTo>
                  <a:pt x="117" y="338"/>
                </a:lnTo>
                <a:lnTo>
                  <a:pt x="109" y="289"/>
                </a:lnTo>
                <a:lnTo>
                  <a:pt x="56" y="250"/>
                </a:lnTo>
                <a:lnTo>
                  <a:pt x="64" y="213"/>
                </a:lnTo>
                <a:lnTo>
                  <a:pt x="69" y="183"/>
                </a:lnTo>
                <a:lnTo>
                  <a:pt x="0" y="86"/>
                </a:lnTo>
                <a:lnTo>
                  <a:pt x="9" y="0"/>
                </a:lnTo>
                <a:close/>
              </a:path>
            </a:pathLst>
          </a:custGeom>
          <a:solidFill>
            <a:srgbClr val="538022"/>
          </a:solidFill>
          <a:ln w="12700">
            <a:solidFill>
              <a:srgbClr val="000000"/>
            </a:solidFill>
            <a:round/>
            <a:headEnd/>
            <a:tailEnd/>
          </a:ln>
        </p:spPr>
        <p:txBody>
          <a:bodyPr/>
          <a:lstStyle/>
          <a:p>
            <a:endParaRPr lang="en-US"/>
          </a:p>
        </p:txBody>
      </p:sp>
      <p:sp>
        <p:nvSpPr>
          <p:cNvPr id="5183" name="Freeform 81"/>
          <p:cNvSpPr>
            <a:spLocks/>
          </p:cNvSpPr>
          <p:nvPr/>
        </p:nvSpPr>
        <p:spPr bwMode="auto">
          <a:xfrm>
            <a:off x="6369050" y="4708525"/>
            <a:ext cx="539750" cy="817563"/>
          </a:xfrm>
          <a:custGeom>
            <a:avLst/>
            <a:gdLst>
              <a:gd name="T0" fmla="*/ 0 w 217"/>
              <a:gd name="T1" fmla="*/ 2147483646 h 338"/>
              <a:gd name="T2" fmla="*/ 2147483646 w 217"/>
              <a:gd name="T3" fmla="*/ 0 h 338"/>
              <a:gd name="T4" fmla="*/ 2147483646 w 217"/>
              <a:gd name="T5" fmla="*/ 2147483646 h 338"/>
              <a:gd name="T6" fmla="*/ 2147483646 w 217"/>
              <a:gd name="T7" fmla="*/ 2147483646 h 338"/>
              <a:gd name="T8" fmla="*/ 2147483646 w 217"/>
              <a:gd name="T9" fmla="*/ 2147483646 h 338"/>
              <a:gd name="T10" fmla="*/ 2147483646 w 217"/>
              <a:gd name="T11" fmla="*/ 2147483646 h 338"/>
              <a:gd name="T12" fmla="*/ 2147483646 w 217"/>
              <a:gd name="T13" fmla="*/ 2147483646 h 338"/>
              <a:gd name="T14" fmla="*/ 2147483646 w 217"/>
              <a:gd name="T15" fmla="*/ 2147483646 h 338"/>
              <a:gd name="T16" fmla="*/ 2147483646 w 217"/>
              <a:gd name="T17" fmla="*/ 2147483646 h 338"/>
              <a:gd name="T18" fmla="*/ 2147483646 w 217"/>
              <a:gd name="T19" fmla="*/ 2147483646 h 338"/>
              <a:gd name="T20" fmla="*/ 2147483646 w 217"/>
              <a:gd name="T21" fmla="*/ 2147483646 h 338"/>
              <a:gd name="T22" fmla="*/ 2147483646 w 217"/>
              <a:gd name="T23" fmla="*/ 2147483646 h 338"/>
              <a:gd name="T24" fmla="*/ 2147483646 w 217"/>
              <a:gd name="T25" fmla="*/ 2147483646 h 338"/>
              <a:gd name="T26" fmla="*/ 2147483646 w 217"/>
              <a:gd name="T27" fmla="*/ 2147483646 h 338"/>
              <a:gd name="T28" fmla="*/ 0 w 217"/>
              <a:gd name="T29" fmla="*/ 2147483646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7"/>
              <a:gd name="T46" fmla="*/ 0 h 338"/>
              <a:gd name="T47" fmla="*/ 217 w 217"/>
              <a:gd name="T48" fmla="*/ 338 h 3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7" h="338">
                <a:moveTo>
                  <a:pt x="0" y="17"/>
                </a:moveTo>
                <a:lnTo>
                  <a:pt x="141" y="0"/>
                </a:lnTo>
                <a:lnTo>
                  <a:pt x="186" y="156"/>
                </a:lnTo>
                <a:lnTo>
                  <a:pt x="217" y="181"/>
                </a:lnTo>
                <a:lnTo>
                  <a:pt x="192" y="227"/>
                </a:lnTo>
                <a:lnTo>
                  <a:pt x="216" y="271"/>
                </a:lnTo>
                <a:lnTo>
                  <a:pt x="72" y="287"/>
                </a:lnTo>
                <a:lnTo>
                  <a:pt x="78" y="325"/>
                </a:lnTo>
                <a:lnTo>
                  <a:pt x="57" y="338"/>
                </a:lnTo>
                <a:lnTo>
                  <a:pt x="40" y="290"/>
                </a:lnTo>
                <a:lnTo>
                  <a:pt x="30" y="329"/>
                </a:lnTo>
                <a:lnTo>
                  <a:pt x="12" y="325"/>
                </a:lnTo>
                <a:lnTo>
                  <a:pt x="6" y="286"/>
                </a:lnTo>
                <a:lnTo>
                  <a:pt x="1" y="252"/>
                </a:lnTo>
                <a:lnTo>
                  <a:pt x="0" y="17"/>
                </a:lnTo>
                <a:close/>
              </a:path>
            </a:pathLst>
          </a:custGeom>
          <a:solidFill>
            <a:schemeClr val="accent6"/>
          </a:solidFill>
          <a:ln w="12700">
            <a:solidFill>
              <a:srgbClr val="000000"/>
            </a:solidFill>
            <a:round/>
            <a:headEnd/>
            <a:tailEnd/>
          </a:ln>
        </p:spPr>
        <p:txBody>
          <a:bodyPr/>
          <a:lstStyle/>
          <a:p>
            <a:endParaRPr lang="en-US"/>
          </a:p>
        </p:txBody>
      </p:sp>
      <p:sp>
        <p:nvSpPr>
          <p:cNvPr id="5184" name="Freeform 82"/>
          <p:cNvSpPr>
            <a:spLocks/>
          </p:cNvSpPr>
          <p:nvPr/>
        </p:nvSpPr>
        <p:spPr bwMode="auto">
          <a:xfrm>
            <a:off x="7034213" y="4567238"/>
            <a:ext cx="681037" cy="523875"/>
          </a:xfrm>
          <a:custGeom>
            <a:avLst/>
            <a:gdLst>
              <a:gd name="T0" fmla="*/ 2147483646 w 274"/>
              <a:gd name="T1" fmla="*/ 2147483646 h 217"/>
              <a:gd name="T2" fmla="*/ 2147483646 w 274"/>
              <a:gd name="T3" fmla="*/ 2147483646 h 217"/>
              <a:gd name="T4" fmla="*/ 2147483646 w 274"/>
              <a:gd name="T5" fmla="*/ 0 h 217"/>
              <a:gd name="T6" fmla="*/ 2147483646 w 274"/>
              <a:gd name="T7" fmla="*/ 2147483646 h 217"/>
              <a:gd name="T8" fmla="*/ 2147483646 w 274"/>
              <a:gd name="T9" fmla="*/ 2147483646 h 217"/>
              <a:gd name="T10" fmla="*/ 2147483646 w 274"/>
              <a:gd name="T11" fmla="*/ 2147483646 h 217"/>
              <a:gd name="T12" fmla="*/ 2147483646 w 274"/>
              <a:gd name="T13" fmla="*/ 2147483646 h 217"/>
              <a:gd name="T14" fmla="*/ 2147483646 w 274"/>
              <a:gd name="T15" fmla="*/ 2147483646 h 217"/>
              <a:gd name="T16" fmla="*/ 2147483646 w 274"/>
              <a:gd name="T17" fmla="*/ 2147483646 h 217"/>
              <a:gd name="T18" fmla="*/ 2147483646 w 274"/>
              <a:gd name="T19" fmla="*/ 2147483646 h 217"/>
              <a:gd name="T20" fmla="*/ 2147483646 w 274"/>
              <a:gd name="T21" fmla="*/ 2147483646 h 217"/>
              <a:gd name="T22" fmla="*/ 2147483646 w 274"/>
              <a:gd name="T23" fmla="*/ 2147483646 h 217"/>
              <a:gd name="T24" fmla="*/ 2147483646 w 274"/>
              <a:gd name="T25" fmla="*/ 2147483646 h 217"/>
              <a:gd name="T26" fmla="*/ 2147483646 w 274"/>
              <a:gd name="T27" fmla="*/ 2147483646 h 217"/>
              <a:gd name="T28" fmla="*/ 0 w 274"/>
              <a:gd name="T29" fmla="*/ 2147483646 h 217"/>
              <a:gd name="T30" fmla="*/ 2147483646 w 274"/>
              <a:gd name="T31" fmla="*/ 2147483646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4"/>
              <a:gd name="T49" fmla="*/ 0 h 217"/>
              <a:gd name="T50" fmla="*/ 274 w 274"/>
              <a:gd name="T51" fmla="*/ 217 h 2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4" h="217">
                <a:moveTo>
                  <a:pt x="10" y="39"/>
                </a:moveTo>
                <a:lnTo>
                  <a:pt x="32" y="18"/>
                </a:lnTo>
                <a:lnTo>
                  <a:pt x="114" y="0"/>
                </a:lnTo>
                <a:lnTo>
                  <a:pt x="139" y="12"/>
                </a:lnTo>
                <a:lnTo>
                  <a:pt x="192" y="3"/>
                </a:lnTo>
                <a:lnTo>
                  <a:pt x="235" y="34"/>
                </a:lnTo>
                <a:lnTo>
                  <a:pt x="274" y="58"/>
                </a:lnTo>
                <a:lnTo>
                  <a:pt x="252" y="123"/>
                </a:lnTo>
                <a:lnTo>
                  <a:pt x="219" y="156"/>
                </a:lnTo>
                <a:lnTo>
                  <a:pt x="183" y="166"/>
                </a:lnTo>
                <a:lnTo>
                  <a:pt x="190" y="192"/>
                </a:lnTo>
                <a:lnTo>
                  <a:pt x="168" y="217"/>
                </a:lnTo>
                <a:lnTo>
                  <a:pt x="126" y="156"/>
                </a:lnTo>
                <a:lnTo>
                  <a:pt x="18" y="58"/>
                </a:lnTo>
                <a:lnTo>
                  <a:pt x="0" y="58"/>
                </a:lnTo>
                <a:lnTo>
                  <a:pt x="10" y="39"/>
                </a:lnTo>
                <a:close/>
              </a:path>
            </a:pathLst>
          </a:custGeom>
          <a:solidFill>
            <a:srgbClr val="EEC100"/>
          </a:solidFill>
          <a:ln w="12700">
            <a:solidFill>
              <a:srgbClr val="000000"/>
            </a:solidFill>
            <a:round/>
            <a:headEnd/>
            <a:tailEnd/>
          </a:ln>
        </p:spPr>
        <p:txBody>
          <a:bodyPr/>
          <a:lstStyle/>
          <a:p>
            <a:endParaRPr lang="en-US"/>
          </a:p>
        </p:txBody>
      </p:sp>
      <p:sp>
        <p:nvSpPr>
          <p:cNvPr id="5185" name="Freeform 83"/>
          <p:cNvSpPr>
            <a:spLocks/>
          </p:cNvSpPr>
          <p:nvPr/>
        </p:nvSpPr>
        <p:spPr bwMode="auto">
          <a:xfrm>
            <a:off x="6102350" y="4014788"/>
            <a:ext cx="1012825" cy="544512"/>
          </a:xfrm>
          <a:custGeom>
            <a:avLst/>
            <a:gdLst>
              <a:gd name="T0" fmla="*/ 0 w 407"/>
              <a:gd name="T1" fmla="*/ 2147483646 h 226"/>
              <a:gd name="T2" fmla="*/ 2147483646 w 407"/>
              <a:gd name="T3" fmla="*/ 2147483646 h 226"/>
              <a:gd name="T4" fmla="*/ 2147483646 w 407"/>
              <a:gd name="T5" fmla="*/ 2147483646 h 226"/>
              <a:gd name="T6" fmla="*/ 2147483646 w 407"/>
              <a:gd name="T7" fmla="*/ 2147483646 h 226"/>
              <a:gd name="T8" fmla="*/ 2147483646 w 407"/>
              <a:gd name="T9" fmla="*/ 2147483646 h 226"/>
              <a:gd name="T10" fmla="*/ 2147483646 w 407"/>
              <a:gd name="T11" fmla="*/ 2147483646 h 226"/>
              <a:gd name="T12" fmla="*/ 2147483646 w 407"/>
              <a:gd name="T13" fmla="*/ 2147483646 h 226"/>
              <a:gd name="T14" fmla="*/ 2147483646 w 407"/>
              <a:gd name="T15" fmla="*/ 2147483646 h 226"/>
              <a:gd name="T16" fmla="*/ 2147483646 w 407"/>
              <a:gd name="T17" fmla="*/ 2147483646 h 226"/>
              <a:gd name="T18" fmla="*/ 2147483646 w 407"/>
              <a:gd name="T19" fmla="*/ 2147483646 h 226"/>
              <a:gd name="T20" fmla="*/ 2147483646 w 407"/>
              <a:gd name="T21" fmla="*/ 2147483646 h 226"/>
              <a:gd name="T22" fmla="*/ 2147483646 w 407"/>
              <a:gd name="T23" fmla="*/ 2147483646 h 226"/>
              <a:gd name="T24" fmla="*/ 2147483646 w 407"/>
              <a:gd name="T25" fmla="*/ 2147483646 h 226"/>
              <a:gd name="T26" fmla="*/ 2147483646 w 407"/>
              <a:gd name="T27" fmla="*/ 2147483646 h 226"/>
              <a:gd name="T28" fmla="*/ 2147483646 w 407"/>
              <a:gd name="T29" fmla="*/ 0 h 226"/>
              <a:gd name="T30" fmla="*/ 2147483646 w 407"/>
              <a:gd name="T31" fmla="*/ 2147483646 h 226"/>
              <a:gd name="T32" fmla="*/ 2147483646 w 407"/>
              <a:gd name="T33" fmla="*/ 2147483646 h 226"/>
              <a:gd name="T34" fmla="*/ 2147483646 w 407"/>
              <a:gd name="T35" fmla="*/ 2147483646 h 226"/>
              <a:gd name="T36" fmla="*/ 2147483646 w 407"/>
              <a:gd name="T37" fmla="*/ 2147483646 h 226"/>
              <a:gd name="T38" fmla="*/ 2147483646 w 407"/>
              <a:gd name="T39" fmla="*/ 2147483646 h 226"/>
              <a:gd name="T40" fmla="*/ 2147483646 w 407"/>
              <a:gd name="T41" fmla="*/ 2147483646 h 226"/>
              <a:gd name="T42" fmla="*/ 2147483646 w 407"/>
              <a:gd name="T43" fmla="*/ 2147483646 h 226"/>
              <a:gd name="T44" fmla="*/ 2147483646 w 407"/>
              <a:gd name="T45" fmla="*/ 2147483646 h 226"/>
              <a:gd name="T46" fmla="*/ 2147483646 w 407"/>
              <a:gd name="T47" fmla="*/ 2147483646 h 226"/>
              <a:gd name="T48" fmla="*/ 2147483646 w 407"/>
              <a:gd name="T49" fmla="*/ 2147483646 h 226"/>
              <a:gd name="T50" fmla="*/ 2147483646 w 407"/>
              <a:gd name="T51" fmla="*/ 2147483646 h 226"/>
              <a:gd name="T52" fmla="*/ 2147483646 w 407"/>
              <a:gd name="T53" fmla="*/ 2147483646 h 226"/>
              <a:gd name="T54" fmla="*/ 2147483646 w 407"/>
              <a:gd name="T55" fmla="*/ 2147483646 h 226"/>
              <a:gd name="T56" fmla="*/ 0 w 407"/>
              <a:gd name="T57" fmla="*/ 2147483646 h 2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7"/>
              <a:gd name="T88" fmla="*/ 0 h 226"/>
              <a:gd name="T89" fmla="*/ 407 w 407"/>
              <a:gd name="T90" fmla="*/ 226 h 2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7" h="226">
                <a:moveTo>
                  <a:pt x="0" y="226"/>
                </a:moveTo>
                <a:lnTo>
                  <a:pt x="99" y="212"/>
                </a:lnTo>
                <a:lnTo>
                  <a:pt x="99" y="202"/>
                </a:lnTo>
                <a:lnTo>
                  <a:pt x="338" y="169"/>
                </a:lnTo>
                <a:lnTo>
                  <a:pt x="342" y="152"/>
                </a:lnTo>
                <a:lnTo>
                  <a:pt x="377" y="139"/>
                </a:lnTo>
                <a:lnTo>
                  <a:pt x="381" y="121"/>
                </a:lnTo>
                <a:lnTo>
                  <a:pt x="396" y="115"/>
                </a:lnTo>
                <a:lnTo>
                  <a:pt x="407" y="88"/>
                </a:lnTo>
                <a:lnTo>
                  <a:pt x="374" y="61"/>
                </a:lnTo>
                <a:lnTo>
                  <a:pt x="368" y="25"/>
                </a:lnTo>
                <a:lnTo>
                  <a:pt x="342" y="7"/>
                </a:lnTo>
                <a:lnTo>
                  <a:pt x="289" y="17"/>
                </a:lnTo>
                <a:lnTo>
                  <a:pt x="264" y="1"/>
                </a:lnTo>
                <a:lnTo>
                  <a:pt x="240" y="0"/>
                </a:lnTo>
                <a:lnTo>
                  <a:pt x="245" y="25"/>
                </a:lnTo>
                <a:lnTo>
                  <a:pt x="212" y="38"/>
                </a:lnTo>
                <a:lnTo>
                  <a:pt x="190" y="94"/>
                </a:lnTo>
                <a:lnTo>
                  <a:pt x="160" y="85"/>
                </a:lnTo>
                <a:lnTo>
                  <a:pt x="124" y="106"/>
                </a:lnTo>
                <a:lnTo>
                  <a:pt x="78" y="114"/>
                </a:lnTo>
                <a:lnTo>
                  <a:pt x="78" y="146"/>
                </a:lnTo>
                <a:lnTo>
                  <a:pt x="55" y="145"/>
                </a:lnTo>
                <a:lnTo>
                  <a:pt x="56" y="173"/>
                </a:lnTo>
                <a:lnTo>
                  <a:pt x="32" y="162"/>
                </a:lnTo>
                <a:lnTo>
                  <a:pt x="18" y="167"/>
                </a:lnTo>
                <a:lnTo>
                  <a:pt x="30" y="186"/>
                </a:lnTo>
                <a:lnTo>
                  <a:pt x="5" y="211"/>
                </a:lnTo>
                <a:lnTo>
                  <a:pt x="0" y="226"/>
                </a:lnTo>
                <a:close/>
              </a:path>
            </a:pathLst>
          </a:custGeom>
          <a:solidFill>
            <a:srgbClr val="EEC100"/>
          </a:solidFill>
          <a:ln w="12700">
            <a:solidFill>
              <a:srgbClr val="000000"/>
            </a:solidFill>
            <a:round/>
            <a:headEnd/>
            <a:tailEnd/>
          </a:ln>
        </p:spPr>
        <p:txBody>
          <a:bodyPr/>
          <a:lstStyle/>
          <a:p>
            <a:endParaRPr lang="en-US"/>
          </a:p>
        </p:txBody>
      </p:sp>
      <p:sp>
        <p:nvSpPr>
          <p:cNvPr id="5186" name="Freeform 84"/>
          <p:cNvSpPr>
            <a:spLocks/>
          </p:cNvSpPr>
          <p:nvPr/>
        </p:nvSpPr>
        <p:spPr bwMode="auto">
          <a:xfrm>
            <a:off x="6035675" y="4365625"/>
            <a:ext cx="1166813" cy="412750"/>
          </a:xfrm>
          <a:custGeom>
            <a:avLst/>
            <a:gdLst>
              <a:gd name="T0" fmla="*/ 2147483646 w 469"/>
              <a:gd name="T1" fmla="*/ 2147483646 h 171"/>
              <a:gd name="T2" fmla="*/ 2147483646 w 469"/>
              <a:gd name="T3" fmla="*/ 2147483646 h 171"/>
              <a:gd name="T4" fmla="*/ 2147483646 w 469"/>
              <a:gd name="T5" fmla="*/ 2147483646 h 171"/>
              <a:gd name="T6" fmla="*/ 2147483646 w 469"/>
              <a:gd name="T7" fmla="*/ 2147483646 h 171"/>
              <a:gd name="T8" fmla="*/ 0 w 469"/>
              <a:gd name="T9" fmla="*/ 2147483646 h 171"/>
              <a:gd name="T10" fmla="*/ 2147483646 w 469"/>
              <a:gd name="T11" fmla="*/ 2147483646 h 171"/>
              <a:gd name="T12" fmla="*/ 2147483646 w 469"/>
              <a:gd name="T13" fmla="*/ 2147483646 h 171"/>
              <a:gd name="T14" fmla="*/ 2147483646 w 469"/>
              <a:gd name="T15" fmla="*/ 2147483646 h 171"/>
              <a:gd name="T16" fmla="*/ 2147483646 w 469"/>
              <a:gd name="T17" fmla="*/ 2147483646 h 171"/>
              <a:gd name="T18" fmla="*/ 2147483646 w 469"/>
              <a:gd name="T19" fmla="*/ 2147483646 h 171"/>
              <a:gd name="T20" fmla="*/ 2147483646 w 469"/>
              <a:gd name="T21" fmla="*/ 2147483646 h 171"/>
              <a:gd name="T22" fmla="*/ 2147483646 w 469"/>
              <a:gd name="T23" fmla="*/ 0 h 171"/>
              <a:gd name="T24" fmla="*/ 2147483646 w 469"/>
              <a:gd name="T25" fmla="*/ 2147483646 h 171"/>
              <a:gd name="T26" fmla="*/ 2147483646 w 469"/>
              <a:gd name="T27" fmla="*/ 2147483646 h 171"/>
              <a:gd name="T28" fmla="*/ 2147483646 w 469"/>
              <a:gd name="T29" fmla="*/ 2147483646 h 171"/>
              <a:gd name="T30" fmla="*/ 2147483646 w 469"/>
              <a:gd name="T31" fmla="*/ 2147483646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9"/>
              <a:gd name="T49" fmla="*/ 0 h 171"/>
              <a:gd name="T50" fmla="*/ 469 w 469"/>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9" h="171">
                <a:moveTo>
                  <a:pt x="28" y="78"/>
                </a:moveTo>
                <a:lnTo>
                  <a:pt x="28" y="81"/>
                </a:lnTo>
                <a:lnTo>
                  <a:pt x="20" y="97"/>
                </a:lnTo>
                <a:lnTo>
                  <a:pt x="29" y="119"/>
                </a:lnTo>
                <a:lnTo>
                  <a:pt x="0" y="138"/>
                </a:lnTo>
                <a:lnTo>
                  <a:pt x="6" y="171"/>
                </a:lnTo>
                <a:lnTo>
                  <a:pt x="129" y="161"/>
                </a:lnTo>
                <a:lnTo>
                  <a:pt x="275" y="144"/>
                </a:lnTo>
                <a:lnTo>
                  <a:pt x="348" y="131"/>
                </a:lnTo>
                <a:lnTo>
                  <a:pt x="363" y="87"/>
                </a:lnTo>
                <a:lnTo>
                  <a:pt x="389" y="85"/>
                </a:lnTo>
                <a:lnTo>
                  <a:pt x="469" y="0"/>
                </a:lnTo>
                <a:lnTo>
                  <a:pt x="365" y="21"/>
                </a:lnTo>
                <a:lnTo>
                  <a:pt x="123" y="56"/>
                </a:lnTo>
                <a:lnTo>
                  <a:pt x="125" y="66"/>
                </a:lnTo>
                <a:lnTo>
                  <a:pt x="28" y="78"/>
                </a:lnTo>
                <a:close/>
              </a:path>
            </a:pathLst>
          </a:custGeom>
          <a:solidFill>
            <a:srgbClr val="EEC100"/>
          </a:solidFill>
          <a:ln w="12700">
            <a:solidFill>
              <a:srgbClr val="000000"/>
            </a:solidFill>
            <a:round/>
            <a:headEnd/>
            <a:tailEnd/>
          </a:ln>
        </p:spPr>
        <p:txBody>
          <a:bodyPr/>
          <a:lstStyle/>
          <a:p>
            <a:endParaRPr lang="en-US"/>
          </a:p>
        </p:txBody>
      </p:sp>
      <p:sp>
        <p:nvSpPr>
          <p:cNvPr id="2118" name="Freeform 85"/>
          <p:cNvSpPr>
            <a:spLocks/>
          </p:cNvSpPr>
          <p:nvPr/>
        </p:nvSpPr>
        <p:spPr bwMode="auto">
          <a:xfrm>
            <a:off x="2066925" y="3416300"/>
            <a:ext cx="881063" cy="1290638"/>
          </a:xfrm>
          <a:custGeom>
            <a:avLst/>
            <a:gdLst>
              <a:gd name="T0" fmla="*/ 2147483647 w 354"/>
              <a:gd name="T1" fmla="*/ 0 h 535"/>
              <a:gd name="T2" fmla="*/ 0 w 354"/>
              <a:gd name="T3" fmla="*/ 2147483647 h 535"/>
              <a:gd name="T4" fmla="*/ 2147483647 w 354"/>
              <a:gd name="T5" fmla="*/ 2147483647 h 535"/>
              <a:gd name="T6" fmla="*/ 2147483647 w 354"/>
              <a:gd name="T7" fmla="*/ 2147483647 h 535"/>
              <a:gd name="T8" fmla="*/ 2147483647 w 354"/>
              <a:gd name="T9" fmla="*/ 2147483647 h 535"/>
              <a:gd name="T10" fmla="*/ 2147483647 w 354"/>
              <a:gd name="T11" fmla="*/ 2147483647 h 535"/>
              <a:gd name="T12" fmla="*/ 2147483647 w 354"/>
              <a:gd name="T13" fmla="*/ 2147483647 h 535"/>
              <a:gd name="T14" fmla="*/ 2147483647 w 354"/>
              <a:gd name="T15" fmla="*/ 2147483647 h 535"/>
              <a:gd name="T16" fmla="*/ 2147483647 w 354"/>
              <a:gd name="T17" fmla="*/ 2147483647 h 535"/>
              <a:gd name="T18" fmla="*/ 2147483647 w 354"/>
              <a:gd name="T19" fmla="*/ 2147483647 h 535"/>
              <a:gd name="T20" fmla="*/ 2147483647 w 354"/>
              <a:gd name="T21" fmla="*/ 2147483647 h 535"/>
              <a:gd name="T22" fmla="*/ 2147483647 w 354"/>
              <a:gd name="T23" fmla="*/ 0 h 5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4"/>
              <a:gd name="T37" fmla="*/ 0 h 535"/>
              <a:gd name="T38" fmla="*/ 354 w 354"/>
              <a:gd name="T39" fmla="*/ 535 h 5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4" h="535">
                <a:moveTo>
                  <a:pt x="45" y="0"/>
                </a:moveTo>
                <a:lnTo>
                  <a:pt x="0" y="212"/>
                </a:lnTo>
                <a:lnTo>
                  <a:pt x="241" y="535"/>
                </a:lnTo>
                <a:lnTo>
                  <a:pt x="256" y="521"/>
                </a:lnTo>
                <a:lnTo>
                  <a:pt x="255" y="457"/>
                </a:lnTo>
                <a:lnTo>
                  <a:pt x="285" y="462"/>
                </a:lnTo>
                <a:lnTo>
                  <a:pt x="316" y="266"/>
                </a:lnTo>
                <a:lnTo>
                  <a:pt x="337" y="133"/>
                </a:lnTo>
                <a:lnTo>
                  <a:pt x="343" y="93"/>
                </a:lnTo>
                <a:lnTo>
                  <a:pt x="354" y="57"/>
                </a:lnTo>
                <a:lnTo>
                  <a:pt x="195" y="32"/>
                </a:lnTo>
                <a:lnTo>
                  <a:pt x="45" y="0"/>
                </a:lnTo>
                <a:close/>
              </a:path>
            </a:pathLst>
          </a:custGeom>
          <a:solidFill>
            <a:srgbClr val="4B9FCD"/>
          </a:solidFill>
          <a:ln w="12700">
            <a:solidFill>
              <a:srgbClr val="000000"/>
            </a:solidFill>
            <a:round/>
            <a:headEnd/>
            <a:tailEnd/>
          </a:ln>
        </p:spPr>
        <p:txBody>
          <a:bodyPr/>
          <a:lstStyle/>
          <a:p>
            <a:pPr eaLnBrk="1" hangingPunct="1">
              <a:defRPr/>
            </a:pP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
        <p:nvSpPr>
          <p:cNvPr id="5188" name="Freeform 86"/>
          <p:cNvSpPr>
            <a:spLocks/>
          </p:cNvSpPr>
          <p:nvPr/>
        </p:nvSpPr>
        <p:spPr bwMode="auto">
          <a:xfrm>
            <a:off x="3452813" y="3806825"/>
            <a:ext cx="984250" cy="711200"/>
          </a:xfrm>
          <a:custGeom>
            <a:avLst/>
            <a:gdLst>
              <a:gd name="T0" fmla="*/ 2147483646 w 396"/>
              <a:gd name="T1" fmla="*/ 0 h 295"/>
              <a:gd name="T2" fmla="*/ 2147483646 w 396"/>
              <a:gd name="T3" fmla="*/ 2147483646 h 295"/>
              <a:gd name="T4" fmla="*/ 0 w 396"/>
              <a:gd name="T5" fmla="*/ 2147483646 h 295"/>
              <a:gd name="T6" fmla="*/ 2147483646 w 396"/>
              <a:gd name="T7" fmla="*/ 2147483646 h 295"/>
              <a:gd name="T8" fmla="*/ 2147483646 w 396"/>
              <a:gd name="T9" fmla="*/ 2147483646 h 295"/>
              <a:gd name="T10" fmla="*/ 2147483646 w 396"/>
              <a:gd name="T11" fmla="*/ 2147483646 h 295"/>
              <a:gd name="T12" fmla="*/ 2147483646 w 396"/>
              <a:gd name="T13" fmla="*/ 2147483646 h 295"/>
              <a:gd name="T14" fmla="*/ 2147483646 w 396"/>
              <a:gd name="T15" fmla="*/ 2147483646 h 295"/>
              <a:gd name="T16" fmla="*/ 2147483646 w 396"/>
              <a:gd name="T17" fmla="*/ 0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295"/>
              <a:gd name="T29" fmla="*/ 396 w 396"/>
              <a:gd name="T30" fmla="*/ 295 h 2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295">
                <a:moveTo>
                  <a:pt x="33" y="0"/>
                </a:moveTo>
                <a:lnTo>
                  <a:pt x="13" y="177"/>
                </a:lnTo>
                <a:lnTo>
                  <a:pt x="0" y="279"/>
                </a:lnTo>
                <a:lnTo>
                  <a:pt x="198" y="289"/>
                </a:lnTo>
                <a:lnTo>
                  <a:pt x="387" y="295"/>
                </a:lnTo>
                <a:lnTo>
                  <a:pt x="393" y="157"/>
                </a:lnTo>
                <a:lnTo>
                  <a:pt x="396" y="22"/>
                </a:lnTo>
                <a:lnTo>
                  <a:pt x="288" y="20"/>
                </a:lnTo>
                <a:lnTo>
                  <a:pt x="33" y="0"/>
                </a:lnTo>
                <a:close/>
              </a:path>
            </a:pathLst>
          </a:custGeom>
          <a:solidFill>
            <a:srgbClr val="4B9FCD"/>
          </a:solidFill>
          <a:ln w="12700">
            <a:solidFill>
              <a:srgbClr val="000000"/>
            </a:solidFill>
            <a:round/>
            <a:headEnd/>
            <a:tailEnd/>
          </a:ln>
        </p:spPr>
        <p:txBody>
          <a:bodyPr/>
          <a:lstStyle/>
          <a:p>
            <a:endParaRPr lang="en-US"/>
          </a:p>
        </p:txBody>
      </p:sp>
      <p:sp>
        <p:nvSpPr>
          <p:cNvPr id="5189" name="Freeform 87"/>
          <p:cNvSpPr>
            <a:spLocks/>
          </p:cNvSpPr>
          <p:nvPr/>
        </p:nvSpPr>
        <p:spPr bwMode="auto">
          <a:xfrm>
            <a:off x="2797175" y="3556000"/>
            <a:ext cx="733425" cy="923925"/>
          </a:xfrm>
          <a:custGeom>
            <a:avLst/>
            <a:gdLst>
              <a:gd name="T0" fmla="*/ 2147483646 w 296"/>
              <a:gd name="T1" fmla="*/ 0 h 382"/>
              <a:gd name="T2" fmla="*/ 2147483646 w 296"/>
              <a:gd name="T3" fmla="*/ 2147483646 h 382"/>
              <a:gd name="T4" fmla="*/ 2147483646 w 296"/>
              <a:gd name="T5" fmla="*/ 2147483646 h 382"/>
              <a:gd name="T6" fmla="*/ 2147483646 w 296"/>
              <a:gd name="T7" fmla="*/ 2147483646 h 382"/>
              <a:gd name="T8" fmla="*/ 2147483646 w 296"/>
              <a:gd name="T9" fmla="*/ 2147483646 h 382"/>
              <a:gd name="T10" fmla="*/ 0 w 296"/>
              <a:gd name="T11" fmla="*/ 2147483646 h 382"/>
              <a:gd name="T12" fmla="*/ 2147483646 w 296"/>
              <a:gd name="T13" fmla="*/ 2147483646 h 382"/>
              <a:gd name="T14" fmla="*/ 2147483646 w 296"/>
              <a:gd name="T15" fmla="*/ 0 h 382"/>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382"/>
              <a:gd name="T26" fmla="*/ 296 w 296"/>
              <a:gd name="T27" fmla="*/ 382 h 3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382">
                <a:moveTo>
                  <a:pt x="55" y="0"/>
                </a:moveTo>
                <a:lnTo>
                  <a:pt x="200" y="20"/>
                </a:lnTo>
                <a:lnTo>
                  <a:pt x="190" y="93"/>
                </a:lnTo>
                <a:lnTo>
                  <a:pt x="296" y="103"/>
                </a:lnTo>
                <a:lnTo>
                  <a:pt x="267" y="382"/>
                </a:lnTo>
                <a:lnTo>
                  <a:pt x="0" y="353"/>
                </a:lnTo>
                <a:lnTo>
                  <a:pt x="27" y="175"/>
                </a:lnTo>
                <a:lnTo>
                  <a:pt x="55" y="0"/>
                </a:lnTo>
                <a:close/>
              </a:path>
            </a:pathLst>
          </a:custGeom>
          <a:solidFill>
            <a:schemeClr val="tx2"/>
          </a:solidFill>
          <a:ln w="12700">
            <a:solidFill>
              <a:srgbClr val="000000"/>
            </a:solidFill>
            <a:round/>
            <a:headEnd/>
            <a:tailEnd/>
          </a:ln>
        </p:spPr>
        <p:txBody>
          <a:bodyPr/>
          <a:lstStyle/>
          <a:p>
            <a:endParaRPr lang="en-US"/>
          </a:p>
        </p:txBody>
      </p:sp>
      <p:sp>
        <p:nvSpPr>
          <p:cNvPr id="5190" name="Freeform 88"/>
          <p:cNvSpPr>
            <a:spLocks/>
          </p:cNvSpPr>
          <p:nvPr/>
        </p:nvSpPr>
        <p:spPr bwMode="auto">
          <a:xfrm>
            <a:off x="3348038" y="4478338"/>
            <a:ext cx="946150" cy="911225"/>
          </a:xfrm>
          <a:custGeom>
            <a:avLst/>
            <a:gdLst>
              <a:gd name="T0" fmla="*/ 2147483646 w 381"/>
              <a:gd name="T1" fmla="*/ 0 h 378"/>
              <a:gd name="T2" fmla="*/ 2147483646 w 381"/>
              <a:gd name="T3" fmla="*/ 2147483646 h 378"/>
              <a:gd name="T4" fmla="*/ 2147483646 w 381"/>
              <a:gd name="T5" fmla="*/ 2147483646 h 378"/>
              <a:gd name="T6" fmla="*/ 2147483646 w 381"/>
              <a:gd name="T7" fmla="*/ 2147483646 h 378"/>
              <a:gd name="T8" fmla="*/ 2147483646 w 381"/>
              <a:gd name="T9" fmla="*/ 2147483646 h 378"/>
              <a:gd name="T10" fmla="*/ 2147483646 w 381"/>
              <a:gd name="T11" fmla="*/ 2147483646 h 378"/>
              <a:gd name="T12" fmla="*/ 2147483646 w 381"/>
              <a:gd name="T13" fmla="*/ 2147483646 h 378"/>
              <a:gd name="T14" fmla="*/ 2147483646 w 381"/>
              <a:gd name="T15" fmla="*/ 2147483646 h 378"/>
              <a:gd name="T16" fmla="*/ 0 w 381"/>
              <a:gd name="T17" fmla="*/ 2147483646 h 378"/>
              <a:gd name="T18" fmla="*/ 2147483646 w 381"/>
              <a:gd name="T19" fmla="*/ 2147483646 h 378"/>
              <a:gd name="T20" fmla="*/ 2147483646 w 381"/>
              <a:gd name="T21" fmla="*/ 0 h 3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1"/>
              <a:gd name="T34" fmla="*/ 0 h 378"/>
              <a:gd name="T35" fmla="*/ 381 w 381"/>
              <a:gd name="T36" fmla="*/ 378 h 3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1" h="378">
                <a:moveTo>
                  <a:pt x="46" y="0"/>
                </a:moveTo>
                <a:lnTo>
                  <a:pt x="381" y="15"/>
                </a:lnTo>
                <a:lnTo>
                  <a:pt x="365" y="349"/>
                </a:lnTo>
                <a:lnTo>
                  <a:pt x="256" y="343"/>
                </a:lnTo>
                <a:lnTo>
                  <a:pt x="154" y="340"/>
                </a:lnTo>
                <a:lnTo>
                  <a:pt x="154" y="353"/>
                </a:lnTo>
                <a:lnTo>
                  <a:pt x="69" y="353"/>
                </a:lnTo>
                <a:lnTo>
                  <a:pt x="64" y="378"/>
                </a:lnTo>
                <a:lnTo>
                  <a:pt x="0" y="370"/>
                </a:lnTo>
                <a:lnTo>
                  <a:pt x="36" y="87"/>
                </a:lnTo>
                <a:lnTo>
                  <a:pt x="46" y="0"/>
                </a:lnTo>
                <a:close/>
              </a:path>
            </a:pathLst>
          </a:custGeom>
          <a:solidFill>
            <a:srgbClr val="4B9FCD"/>
          </a:solidFill>
          <a:ln w="12700">
            <a:solidFill>
              <a:srgbClr val="000000"/>
            </a:solidFill>
            <a:round/>
            <a:headEnd/>
            <a:tailEnd/>
          </a:ln>
        </p:spPr>
        <p:txBody>
          <a:bodyPr/>
          <a:lstStyle/>
          <a:p>
            <a:endParaRPr lang="en-US"/>
          </a:p>
        </p:txBody>
      </p:sp>
      <p:sp>
        <p:nvSpPr>
          <p:cNvPr id="5191" name="Freeform 89"/>
          <p:cNvSpPr>
            <a:spLocks/>
          </p:cNvSpPr>
          <p:nvPr/>
        </p:nvSpPr>
        <p:spPr bwMode="auto">
          <a:xfrm>
            <a:off x="5446713" y="4537075"/>
            <a:ext cx="666750" cy="606425"/>
          </a:xfrm>
          <a:custGeom>
            <a:avLst/>
            <a:gdLst>
              <a:gd name="T0" fmla="*/ 0 w 269"/>
              <a:gd name="T1" fmla="*/ 2147483646 h 251"/>
              <a:gd name="T2" fmla="*/ 2147483646 w 269"/>
              <a:gd name="T3" fmla="*/ 2147483646 h 251"/>
              <a:gd name="T4" fmla="*/ 2147483646 w 269"/>
              <a:gd name="T5" fmla="*/ 0 h 251"/>
              <a:gd name="T6" fmla="*/ 2147483646 w 269"/>
              <a:gd name="T7" fmla="*/ 2147483646 h 251"/>
              <a:gd name="T8" fmla="*/ 2147483646 w 269"/>
              <a:gd name="T9" fmla="*/ 2147483646 h 251"/>
              <a:gd name="T10" fmla="*/ 2147483646 w 269"/>
              <a:gd name="T11" fmla="*/ 2147483646 h 251"/>
              <a:gd name="T12" fmla="*/ 2147483646 w 269"/>
              <a:gd name="T13" fmla="*/ 2147483646 h 251"/>
              <a:gd name="T14" fmla="*/ 2147483646 w 269"/>
              <a:gd name="T15" fmla="*/ 2147483646 h 251"/>
              <a:gd name="T16" fmla="*/ 2147483646 w 269"/>
              <a:gd name="T17" fmla="*/ 2147483646 h 251"/>
              <a:gd name="T18" fmla="*/ 2147483646 w 269"/>
              <a:gd name="T19" fmla="*/ 2147483646 h 251"/>
              <a:gd name="T20" fmla="*/ 2147483646 w 269"/>
              <a:gd name="T21" fmla="*/ 2147483646 h 251"/>
              <a:gd name="T22" fmla="*/ 2147483646 w 269"/>
              <a:gd name="T23" fmla="*/ 2147483646 h 251"/>
              <a:gd name="T24" fmla="*/ 2147483646 w 269"/>
              <a:gd name="T25" fmla="*/ 2147483646 h 251"/>
              <a:gd name="T26" fmla="*/ 2147483646 w 269"/>
              <a:gd name="T27" fmla="*/ 2147483646 h 251"/>
              <a:gd name="T28" fmla="*/ 2147483646 w 269"/>
              <a:gd name="T29" fmla="*/ 2147483646 h 251"/>
              <a:gd name="T30" fmla="*/ 0 w 269"/>
              <a:gd name="T31" fmla="*/ 2147483646 h 2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9"/>
              <a:gd name="T49" fmla="*/ 0 h 251"/>
              <a:gd name="T50" fmla="*/ 269 w 269"/>
              <a:gd name="T51" fmla="*/ 251 h 2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9" h="251">
                <a:moveTo>
                  <a:pt x="0" y="23"/>
                </a:moveTo>
                <a:lnTo>
                  <a:pt x="106" y="10"/>
                </a:lnTo>
                <a:lnTo>
                  <a:pt x="237" y="0"/>
                </a:lnTo>
                <a:lnTo>
                  <a:pt x="230" y="33"/>
                </a:lnTo>
                <a:lnTo>
                  <a:pt x="259" y="26"/>
                </a:lnTo>
                <a:lnTo>
                  <a:pt x="269" y="48"/>
                </a:lnTo>
                <a:lnTo>
                  <a:pt x="239" y="68"/>
                </a:lnTo>
                <a:lnTo>
                  <a:pt x="246" y="103"/>
                </a:lnTo>
                <a:lnTo>
                  <a:pt x="215" y="161"/>
                </a:lnTo>
                <a:lnTo>
                  <a:pt x="192" y="197"/>
                </a:lnTo>
                <a:lnTo>
                  <a:pt x="205" y="243"/>
                </a:lnTo>
                <a:lnTo>
                  <a:pt x="39" y="251"/>
                </a:lnTo>
                <a:lnTo>
                  <a:pt x="38" y="223"/>
                </a:lnTo>
                <a:lnTo>
                  <a:pt x="5" y="217"/>
                </a:lnTo>
                <a:lnTo>
                  <a:pt x="5" y="68"/>
                </a:lnTo>
                <a:lnTo>
                  <a:pt x="0" y="23"/>
                </a:lnTo>
                <a:close/>
              </a:path>
            </a:pathLst>
          </a:custGeom>
          <a:solidFill>
            <a:srgbClr val="4B9FCD"/>
          </a:solidFill>
          <a:ln w="12700">
            <a:solidFill>
              <a:srgbClr val="000000"/>
            </a:solidFill>
            <a:round/>
            <a:headEnd/>
            <a:tailEnd/>
          </a:ln>
        </p:spPr>
        <p:txBody>
          <a:bodyPr/>
          <a:lstStyle/>
          <a:p>
            <a:endParaRPr lang="en-US"/>
          </a:p>
        </p:txBody>
      </p:sp>
      <p:sp>
        <p:nvSpPr>
          <p:cNvPr id="5192" name="Freeform 90"/>
          <p:cNvSpPr>
            <a:spLocks/>
          </p:cNvSpPr>
          <p:nvPr/>
        </p:nvSpPr>
        <p:spPr bwMode="auto">
          <a:xfrm>
            <a:off x="5265738" y="3887788"/>
            <a:ext cx="915987" cy="733425"/>
          </a:xfrm>
          <a:custGeom>
            <a:avLst/>
            <a:gdLst>
              <a:gd name="T0" fmla="*/ 0 w 368"/>
              <a:gd name="T1" fmla="*/ 2147483646 h 303"/>
              <a:gd name="T2" fmla="*/ 2147483646 w 368"/>
              <a:gd name="T3" fmla="*/ 0 h 303"/>
              <a:gd name="T4" fmla="*/ 2147483646 w 368"/>
              <a:gd name="T5" fmla="*/ 0 h 303"/>
              <a:gd name="T6" fmla="*/ 2147483646 w 368"/>
              <a:gd name="T7" fmla="*/ 2147483646 h 303"/>
              <a:gd name="T8" fmla="*/ 2147483646 w 368"/>
              <a:gd name="T9" fmla="*/ 2147483646 h 303"/>
              <a:gd name="T10" fmla="*/ 2147483646 w 368"/>
              <a:gd name="T11" fmla="*/ 2147483646 h 303"/>
              <a:gd name="T12" fmla="*/ 2147483646 w 368"/>
              <a:gd name="T13" fmla="*/ 2147483646 h 303"/>
              <a:gd name="T14" fmla="*/ 2147483646 w 368"/>
              <a:gd name="T15" fmla="*/ 2147483646 h 303"/>
              <a:gd name="T16" fmla="*/ 2147483646 w 368"/>
              <a:gd name="T17" fmla="*/ 2147483646 h 303"/>
              <a:gd name="T18" fmla="*/ 2147483646 w 368"/>
              <a:gd name="T19" fmla="*/ 2147483646 h 303"/>
              <a:gd name="T20" fmla="*/ 2147483646 w 368"/>
              <a:gd name="T21" fmla="*/ 2147483646 h 303"/>
              <a:gd name="T22" fmla="*/ 2147483646 w 368"/>
              <a:gd name="T23" fmla="*/ 2147483646 h 303"/>
              <a:gd name="T24" fmla="*/ 2147483646 w 368"/>
              <a:gd name="T25" fmla="*/ 2147483646 h 303"/>
              <a:gd name="T26" fmla="*/ 2147483646 w 368"/>
              <a:gd name="T27" fmla="*/ 2147483646 h 303"/>
              <a:gd name="T28" fmla="*/ 2147483646 w 368"/>
              <a:gd name="T29" fmla="*/ 2147483646 h 303"/>
              <a:gd name="T30" fmla="*/ 2147483646 w 368"/>
              <a:gd name="T31" fmla="*/ 2147483646 h 303"/>
              <a:gd name="T32" fmla="*/ 2147483646 w 368"/>
              <a:gd name="T33" fmla="*/ 2147483646 h 303"/>
              <a:gd name="T34" fmla="*/ 2147483646 w 368"/>
              <a:gd name="T35" fmla="*/ 2147483646 h 303"/>
              <a:gd name="T36" fmla="*/ 2147483646 w 368"/>
              <a:gd name="T37" fmla="*/ 2147483646 h 303"/>
              <a:gd name="T38" fmla="*/ 2147483646 w 368"/>
              <a:gd name="T39" fmla="*/ 2147483646 h 303"/>
              <a:gd name="T40" fmla="*/ 2147483646 w 368"/>
              <a:gd name="T41" fmla="*/ 2147483646 h 303"/>
              <a:gd name="T42" fmla="*/ 2147483646 w 368"/>
              <a:gd name="T43" fmla="*/ 2147483646 h 303"/>
              <a:gd name="T44" fmla="*/ 2147483646 w 368"/>
              <a:gd name="T45" fmla="*/ 2147483646 h 303"/>
              <a:gd name="T46" fmla="*/ 2147483646 w 368"/>
              <a:gd name="T47" fmla="*/ 2147483646 h 303"/>
              <a:gd name="T48" fmla="*/ 2147483646 w 368"/>
              <a:gd name="T49" fmla="*/ 2147483646 h 303"/>
              <a:gd name="T50" fmla="*/ 0 w 368"/>
              <a:gd name="T51" fmla="*/ 2147483646 h 3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8"/>
              <a:gd name="T79" fmla="*/ 0 h 303"/>
              <a:gd name="T80" fmla="*/ 368 w 368"/>
              <a:gd name="T81" fmla="*/ 303 h 3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8" h="303">
                <a:moveTo>
                  <a:pt x="0" y="10"/>
                </a:moveTo>
                <a:lnTo>
                  <a:pt x="161" y="0"/>
                </a:lnTo>
                <a:lnTo>
                  <a:pt x="195" y="0"/>
                </a:lnTo>
                <a:lnTo>
                  <a:pt x="221" y="9"/>
                </a:lnTo>
                <a:lnTo>
                  <a:pt x="207" y="35"/>
                </a:lnTo>
                <a:lnTo>
                  <a:pt x="254" y="78"/>
                </a:lnTo>
                <a:lnTo>
                  <a:pt x="269" y="114"/>
                </a:lnTo>
                <a:lnTo>
                  <a:pt x="297" y="105"/>
                </a:lnTo>
                <a:lnTo>
                  <a:pt x="296" y="156"/>
                </a:lnTo>
                <a:lnTo>
                  <a:pt x="324" y="171"/>
                </a:lnTo>
                <a:lnTo>
                  <a:pt x="337" y="216"/>
                </a:lnTo>
                <a:lnTo>
                  <a:pt x="357" y="220"/>
                </a:lnTo>
                <a:lnTo>
                  <a:pt x="368" y="239"/>
                </a:lnTo>
                <a:lnTo>
                  <a:pt x="343" y="265"/>
                </a:lnTo>
                <a:lnTo>
                  <a:pt x="335" y="295"/>
                </a:lnTo>
                <a:lnTo>
                  <a:pt x="300" y="303"/>
                </a:lnTo>
                <a:lnTo>
                  <a:pt x="309" y="270"/>
                </a:lnTo>
                <a:lnTo>
                  <a:pt x="171" y="282"/>
                </a:lnTo>
                <a:lnTo>
                  <a:pt x="72" y="294"/>
                </a:lnTo>
                <a:lnTo>
                  <a:pt x="66" y="262"/>
                </a:lnTo>
                <a:lnTo>
                  <a:pt x="59" y="165"/>
                </a:lnTo>
                <a:lnTo>
                  <a:pt x="58" y="112"/>
                </a:lnTo>
                <a:lnTo>
                  <a:pt x="25" y="88"/>
                </a:lnTo>
                <a:lnTo>
                  <a:pt x="37" y="66"/>
                </a:lnTo>
                <a:lnTo>
                  <a:pt x="21" y="54"/>
                </a:lnTo>
                <a:lnTo>
                  <a:pt x="0" y="10"/>
                </a:lnTo>
                <a:close/>
              </a:path>
            </a:pathLst>
          </a:custGeom>
          <a:solidFill>
            <a:srgbClr val="4B9FCD"/>
          </a:solidFill>
          <a:ln w="12700">
            <a:solidFill>
              <a:srgbClr val="000000"/>
            </a:solidFill>
            <a:round/>
            <a:headEnd/>
            <a:tailEnd/>
          </a:ln>
        </p:spPr>
        <p:txBody>
          <a:bodyPr/>
          <a:lstStyle/>
          <a:p>
            <a:endParaRPr lang="en-US"/>
          </a:p>
        </p:txBody>
      </p:sp>
      <p:sp>
        <p:nvSpPr>
          <p:cNvPr id="5193" name="Freeform 91"/>
          <p:cNvSpPr>
            <a:spLocks/>
          </p:cNvSpPr>
          <p:nvPr/>
        </p:nvSpPr>
        <p:spPr bwMode="auto">
          <a:xfrm>
            <a:off x="5572125" y="2774950"/>
            <a:ext cx="692150" cy="784225"/>
          </a:xfrm>
          <a:custGeom>
            <a:avLst/>
            <a:gdLst>
              <a:gd name="T0" fmla="*/ 2147483646 w 278"/>
              <a:gd name="T1" fmla="*/ 2147483646 h 325"/>
              <a:gd name="T2" fmla="*/ 2147483646 w 278"/>
              <a:gd name="T3" fmla="*/ 2147483646 h 325"/>
              <a:gd name="T4" fmla="*/ 2147483646 w 278"/>
              <a:gd name="T5" fmla="*/ 2147483646 h 325"/>
              <a:gd name="T6" fmla="*/ 2147483646 w 278"/>
              <a:gd name="T7" fmla="*/ 0 h 325"/>
              <a:gd name="T8" fmla="*/ 2147483646 w 278"/>
              <a:gd name="T9" fmla="*/ 2147483646 h 325"/>
              <a:gd name="T10" fmla="*/ 2147483646 w 278"/>
              <a:gd name="T11" fmla="*/ 2147483646 h 325"/>
              <a:gd name="T12" fmla="*/ 2147483646 w 278"/>
              <a:gd name="T13" fmla="*/ 2147483646 h 325"/>
              <a:gd name="T14" fmla="*/ 2147483646 w 278"/>
              <a:gd name="T15" fmla="*/ 2147483646 h 325"/>
              <a:gd name="T16" fmla="*/ 2147483646 w 278"/>
              <a:gd name="T17" fmla="*/ 2147483646 h 325"/>
              <a:gd name="T18" fmla="*/ 2147483646 w 278"/>
              <a:gd name="T19" fmla="*/ 2147483646 h 325"/>
              <a:gd name="T20" fmla="*/ 2147483646 w 278"/>
              <a:gd name="T21" fmla="*/ 2147483646 h 325"/>
              <a:gd name="T22" fmla="*/ 2147483646 w 278"/>
              <a:gd name="T23" fmla="*/ 2147483646 h 325"/>
              <a:gd name="T24" fmla="*/ 2147483646 w 278"/>
              <a:gd name="T25" fmla="*/ 2147483646 h 325"/>
              <a:gd name="T26" fmla="*/ 2147483646 w 278"/>
              <a:gd name="T27" fmla="*/ 2147483646 h 325"/>
              <a:gd name="T28" fmla="*/ 2147483646 w 278"/>
              <a:gd name="T29" fmla="*/ 2147483646 h 325"/>
              <a:gd name="T30" fmla="*/ 2147483646 w 278"/>
              <a:gd name="T31" fmla="*/ 2147483646 h 325"/>
              <a:gd name="T32" fmla="*/ 2147483646 w 278"/>
              <a:gd name="T33" fmla="*/ 2147483646 h 325"/>
              <a:gd name="T34" fmla="*/ 2147483646 w 278"/>
              <a:gd name="T35" fmla="*/ 2147483646 h 325"/>
              <a:gd name="T36" fmla="*/ 2147483646 w 278"/>
              <a:gd name="T37" fmla="*/ 2147483646 h 325"/>
              <a:gd name="T38" fmla="*/ 2147483646 w 278"/>
              <a:gd name="T39" fmla="*/ 2147483646 h 325"/>
              <a:gd name="T40" fmla="*/ 2147483646 w 278"/>
              <a:gd name="T41" fmla="*/ 2147483646 h 325"/>
              <a:gd name="T42" fmla="*/ 2147483646 w 278"/>
              <a:gd name="T43" fmla="*/ 2147483646 h 325"/>
              <a:gd name="T44" fmla="*/ 2147483646 w 278"/>
              <a:gd name="T45" fmla="*/ 2147483646 h 325"/>
              <a:gd name="T46" fmla="*/ 2147483646 w 278"/>
              <a:gd name="T47" fmla="*/ 2147483646 h 325"/>
              <a:gd name="T48" fmla="*/ 2147483646 w 278"/>
              <a:gd name="T49" fmla="*/ 2147483646 h 325"/>
              <a:gd name="T50" fmla="*/ 2147483646 w 278"/>
              <a:gd name="T51" fmla="*/ 2147483646 h 325"/>
              <a:gd name="T52" fmla="*/ 2147483646 w 278"/>
              <a:gd name="T53" fmla="*/ 2147483646 h 325"/>
              <a:gd name="T54" fmla="*/ 2147483646 w 278"/>
              <a:gd name="T55" fmla="*/ 2147483646 h 325"/>
              <a:gd name="T56" fmla="*/ 2147483646 w 278"/>
              <a:gd name="T57" fmla="*/ 2147483646 h 325"/>
              <a:gd name="T58" fmla="*/ 2147483646 w 278"/>
              <a:gd name="T59" fmla="*/ 2147483646 h 325"/>
              <a:gd name="T60" fmla="*/ 2147483646 w 278"/>
              <a:gd name="T61" fmla="*/ 2147483646 h 325"/>
              <a:gd name="T62" fmla="*/ 2147483646 w 278"/>
              <a:gd name="T63" fmla="*/ 2147483646 h 325"/>
              <a:gd name="T64" fmla="*/ 2147483646 w 278"/>
              <a:gd name="T65" fmla="*/ 2147483646 h 325"/>
              <a:gd name="T66" fmla="*/ 0 w 278"/>
              <a:gd name="T67" fmla="*/ 2147483646 h 325"/>
              <a:gd name="T68" fmla="*/ 2147483646 w 278"/>
              <a:gd name="T69" fmla="*/ 2147483646 h 325"/>
              <a:gd name="T70" fmla="*/ 2147483646 w 278"/>
              <a:gd name="T71" fmla="*/ 2147483646 h 3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8"/>
              <a:gd name="T109" fmla="*/ 0 h 325"/>
              <a:gd name="T110" fmla="*/ 278 w 278"/>
              <a:gd name="T111" fmla="*/ 325 h 3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8" h="325">
                <a:moveTo>
                  <a:pt x="20" y="22"/>
                </a:moveTo>
                <a:lnTo>
                  <a:pt x="41" y="19"/>
                </a:lnTo>
                <a:lnTo>
                  <a:pt x="60" y="19"/>
                </a:lnTo>
                <a:lnTo>
                  <a:pt x="72" y="0"/>
                </a:lnTo>
                <a:lnTo>
                  <a:pt x="81" y="24"/>
                </a:lnTo>
                <a:lnTo>
                  <a:pt x="111" y="24"/>
                </a:lnTo>
                <a:lnTo>
                  <a:pt x="127" y="46"/>
                </a:lnTo>
                <a:lnTo>
                  <a:pt x="158" y="40"/>
                </a:lnTo>
                <a:lnTo>
                  <a:pt x="179" y="54"/>
                </a:lnTo>
                <a:lnTo>
                  <a:pt x="218" y="64"/>
                </a:lnTo>
                <a:lnTo>
                  <a:pt x="225" y="81"/>
                </a:lnTo>
                <a:lnTo>
                  <a:pt x="245" y="82"/>
                </a:lnTo>
                <a:lnTo>
                  <a:pt x="239" y="99"/>
                </a:lnTo>
                <a:lnTo>
                  <a:pt x="246" y="118"/>
                </a:lnTo>
                <a:lnTo>
                  <a:pt x="233" y="142"/>
                </a:lnTo>
                <a:lnTo>
                  <a:pt x="242" y="147"/>
                </a:lnTo>
                <a:lnTo>
                  <a:pt x="264" y="121"/>
                </a:lnTo>
                <a:lnTo>
                  <a:pt x="263" y="112"/>
                </a:lnTo>
                <a:lnTo>
                  <a:pt x="272" y="108"/>
                </a:lnTo>
                <a:lnTo>
                  <a:pt x="278" y="121"/>
                </a:lnTo>
                <a:lnTo>
                  <a:pt x="261" y="139"/>
                </a:lnTo>
                <a:lnTo>
                  <a:pt x="254" y="180"/>
                </a:lnTo>
                <a:lnTo>
                  <a:pt x="254" y="249"/>
                </a:lnTo>
                <a:lnTo>
                  <a:pt x="264" y="261"/>
                </a:lnTo>
                <a:lnTo>
                  <a:pt x="260" y="304"/>
                </a:lnTo>
                <a:lnTo>
                  <a:pt x="128" y="325"/>
                </a:lnTo>
                <a:lnTo>
                  <a:pt x="95" y="305"/>
                </a:lnTo>
                <a:lnTo>
                  <a:pt x="102" y="279"/>
                </a:lnTo>
                <a:lnTo>
                  <a:pt x="86" y="251"/>
                </a:lnTo>
                <a:lnTo>
                  <a:pt x="72" y="216"/>
                </a:lnTo>
                <a:lnTo>
                  <a:pt x="35" y="181"/>
                </a:lnTo>
                <a:lnTo>
                  <a:pt x="12" y="181"/>
                </a:lnTo>
                <a:lnTo>
                  <a:pt x="12" y="133"/>
                </a:lnTo>
                <a:lnTo>
                  <a:pt x="0" y="115"/>
                </a:lnTo>
                <a:lnTo>
                  <a:pt x="26" y="87"/>
                </a:lnTo>
                <a:lnTo>
                  <a:pt x="20" y="22"/>
                </a:lnTo>
                <a:close/>
              </a:path>
            </a:pathLst>
          </a:custGeom>
          <a:solidFill>
            <a:srgbClr val="4B9FCD"/>
          </a:solidFill>
          <a:ln w="12700">
            <a:solidFill>
              <a:srgbClr val="000000"/>
            </a:solidFill>
            <a:round/>
            <a:headEnd/>
            <a:tailEnd/>
          </a:ln>
        </p:spPr>
        <p:txBody>
          <a:bodyPr/>
          <a:lstStyle/>
          <a:p>
            <a:endParaRPr lang="en-US"/>
          </a:p>
        </p:txBody>
      </p:sp>
      <p:sp>
        <p:nvSpPr>
          <p:cNvPr id="5194" name="Freeform 92"/>
          <p:cNvSpPr>
            <a:spLocks/>
          </p:cNvSpPr>
          <p:nvPr/>
        </p:nvSpPr>
        <p:spPr bwMode="auto">
          <a:xfrm>
            <a:off x="6267450" y="3567113"/>
            <a:ext cx="447675" cy="714375"/>
          </a:xfrm>
          <a:custGeom>
            <a:avLst/>
            <a:gdLst>
              <a:gd name="T0" fmla="*/ 0 w 180"/>
              <a:gd name="T1" fmla="*/ 2147483646 h 296"/>
              <a:gd name="T2" fmla="*/ 2147483646 w 180"/>
              <a:gd name="T3" fmla="*/ 2147483646 h 296"/>
              <a:gd name="T4" fmla="*/ 2147483646 w 180"/>
              <a:gd name="T5" fmla="*/ 2147483646 h 296"/>
              <a:gd name="T6" fmla="*/ 2147483646 w 180"/>
              <a:gd name="T7" fmla="*/ 2147483646 h 296"/>
              <a:gd name="T8" fmla="*/ 2147483646 w 180"/>
              <a:gd name="T9" fmla="*/ 2147483646 h 296"/>
              <a:gd name="T10" fmla="*/ 2147483646 w 180"/>
              <a:gd name="T11" fmla="*/ 0 h 296"/>
              <a:gd name="T12" fmla="*/ 2147483646 w 180"/>
              <a:gd name="T13" fmla="*/ 2147483646 h 296"/>
              <a:gd name="T14" fmla="*/ 2147483646 w 180"/>
              <a:gd name="T15" fmla="*/ 2147483646 h 296"/>
              <a:gd name="T16" fmla="*/ 2147483646 w 180"/>
              <a:gd name="T17" fmla="*/ 2147483646 h 296"/>
              <a:gd name="T18" fmla="*/ 2147483646 w 180"/>
              <a:gd name="T19" fmla="*/ 2147483646 h 296"/>
              <a:gd name="T20" fmla="*/ 2147483646 w 180"/>
              <a:gd name="T21" fmla="*/ 2147483646 h 296"/>
              <a:gd name="T22" fmla="*/ 2147483646 w 180"/>
              <a:gd name="T23" fmla="*/ 2147483646 h 296"/>
              <a:gd name="T24" fmla="*/ 2147483646 w 180"/>
              <a:gd name="T25" fmla="*/ 2147483646 h 296"/>
              <a:gd name="T26" fmla="*/ 2147483646 w 180"/>
              <a:gd name="T27" fmla="*/ 2147483646 h 296"/>
              <a:gd name="T28" fmla="*/ 2147483646 w 180"/>
              <a:gd name="T29" fmla="*/ 2147483646 h 296"/>
              <a:gd name="T30" fmla="*/ 0 w 180"/>
              <a:gd name="T31" fmla="*/ 2147483646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296"/>
              <a:gd name="T50" fmla="*/ 180 w 180"/>
              <a:gd name="T51" fmla="*/ 296 h 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296">
                <a:moveTo>
                  <a:pt x="0" y="21"/>
                </a:moveTo>
                <a:lnTo>
                  <a:pt x="21" y="32"/>
                </a:lnTo>
                <a:lnTo>
                  <a:pt x="41" y="30"/>
                </a:lnTo>
                <a:lnTo>
                  <a:pt x="48" y="24"/>
                </a:lnTo>
                <a:lnTo>
                  <a:pt x="53" y="6"/>
                </a:lnTo>
                <a:lnTo>
                  <a:pt x="140" y="0"/>
                </a:lnTo>
                <a:lnTo>
                  <a:pt x="180" y="209"/>
                </a:lnTo>
                <a:lnTo>
                  <a:pt x="177" y="207"/>
                </a:lnTo>
                <a:lnTo>
                  <a:pt x="147" y="219"/>
                </a:lnTo>
                <a:lnTo>
                  <a:pt x="126" y="275"/>
                </a:lnTo>
                <a:lnTo>
                  <a:pt x="95" y="267"/>
                </a:lnTo>
                <a:lnTo>
                  <a:pt x="59" y="288"/>
                </a:lnTo>
                <a:lnTo>
                  <a:pt x="12" y="296"/>
                </a:lnTo>
                <a:lnTo>
                  <a:pt x="33" y="241"/>
                </a:lnTo>
                <a:lnTo>
                  <a:pt x="24" y="210"/>
                </a:lnTo>
                <a:lnTo>
                  <a:pt x="0" y="21"/>
                </a:lnTo>
                <a:close/>
              </a:path>
            </a:pathLst>
          </a:custGeom>
          <a:solidFill>
            <a:schemeClr val="accent6"/>
          </a:solidFill>
          <a:ln w="12700">
            <a:solidFill>
              <a:srgbClr val="000000"/>
            </a:solidFill>
            <a:round/>
            <a:headEnd/>
            <a:tailEnd/>
          </a:ln>
        </p:spPr>
        <p:txBody>
          <a:bodyPr/>
          <a:lstStyle/>
          <a:p>
            <a:endParaRPr lang="en-US"/>
          </a:p>
        </p:txBody>
      </p:sp>
      <p:sp>
        <p:nvSpPr>
          <p:cNvPr id="5195" name="Freeform 93"/>
          <p:cNvSpPr>
            <a:spLocks/>
          </p:cNvSpPr>
          <p:nvPr/>
        </p:nvSpPr>
        <p:spPr bwMode="auto">
          <a:xfrm>
            <a:off x="6616700" y="3422650"/>
            <a:ext cx="576263" cy="644525"/>
          </a:xfrm>
          <a:custGeom>
            <a:avLst/>
            <a:gdLst>
              <a:gd name="T0" fmla="*/ 0 w 231"/>
              <a:gd name="T1" fmla="*/ 2147483646 h 267"/>
              <a:gd name="T2" fmla="*/ 2147483646 w 231"/>
              <a:gd name="T3" fmla="*/ 2147483646 h 267"/>
              <a:gd name="T4" fmla="*/ 2147483646 w 231"/>
              <a:gd name="T5" fmla="*/ 2147483646 h 267"/>
              <a:gd name="T6" fmla="*/ 2147483646 w 231"/>
              <a:gd name="T7" fmla="*/ 2147483646 h 267"/>
              <a:gd name="T8" fmla="*/ 2147483646 w 231"/>
              <a:gd name="T9" fmla="*/ 2147483646 h 267"/>
              <a:gd name="T10" fmla="*/ 2147483646 w 231"/>
              <a:gd name="T11" fmla="*/ 0 h 267"/>
              <a:gd name="T12" fmla="*/ 2147483646 w 231"/>
              <a:gd name="T13" fmla="*/ 2147483646 h 267"/>
              <a:gd name="T14" fmla="*/ 2147483646 w 231"/>
              <a:gd name="T15" fmla="*/ 2147483646 h 267"/>
              <a:gd name="T16" fmla="*/ 2147483646 w 231"/>
              <a:gd name="T17" fmla="*/ 2147483646 h 267"/>
              <a:gd name="T18" fmla="*/ 2147483646 w 231"/>
              <a:gd name="T19" fmla="*/ 2147483646 h 267"/>
              <a:gd name="T20" fmla="*/ 2147483646 w 231"/>
              <a:gd name="T21" fmla="*/ 2147483646 h 267"/>
              <a:gd name="T22" fmla="*/ 2147483646 w 231"/>
              <a:gd name="T23" fmla="*/ 2147483646 h 267"/>
              <a:gd name="T24" fmla="*/ 2147483646 w 231"/>
              <a:gd name="T25" fmla="*/ 2147483646 h 267"/>
              <a:gd name="T26" fmla="*/ 2147483646 w 231"/>
              <a:gd name="T27" fmla="*/ 2147483646 h 267"/>
              <a:gd name="T28" fmla="*/ 2147483646 w 231"/>
              <a:gd name="T29" fmla="*/ 2147483646 h 267"/>
              <a:gd name="T30" fmla="*/ 2147483646 w 231"/>
              <a:gd name="T31" fmla="*/ 2147483646 h 267"/>
              <a:gd name="T32" fmla="*/ 2147483646 w 231"/>
              <a:gd name="T33" fmla="*/ 2147483646 h 267"/>
              <a:gd name="T34" fmla="*/ 2147483646 w 231"/>
              <a:gd name="T35" fmla="*/ 2147483646 h 267"/>
              <a:gd name="T36" fmla="*/ 0 w 231"/>
              <a:gd name="T37" fmla="*/ 2147483646 h 2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1"/>
              <a:gd name="T58" fmla="*/ 0 h 267"/>
              <a:gd name="T59" fmla="*/ 231 w 231"/>
              <a:gd name="T60" fmla="*/ 267 h 2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1" h="267">
                <a:moveTo>
                  <a:pt x="0" y="60"/>
                </a:moveTo>
                <a:lnTo>
                  <a:pt x="104" y="50"/>
                </a:lnTo>
                <a:lnTo>
                  <a:pt x="126" y="54"/>
                </a:lnTo>
                <a:lnTo>
                  <a:pt x="175" y="31"/>
                </a:lnTo>
                <a:lnTo>
                  <a:pt x="186" y="10"/>
                </a:lnTo>
                <a:lnTo>
                  <a:pt x="215" y="0"/>
                </a:lnTo>
                <a:lnTo>
                  <a:pt x="231" y="101"/>
                </a:lnTo>
                <a:lnTo>
                  <a:pt x="219" y="112"/>
                </a:lnTo>
                <a:lnTo>
                  <a:pt x="222" y="182"/>
                </a:lnTo>
                <a:lnTo>
                  <a:pt x="199" y="188"/>
                </a:lnTo>
                <a:lnTo>
                  <a:pt x="186" y="227"/>
                </a:lnTo>
                <a:lnTo>
                  <a:pt x="168" y="222"/>
                </a:lnTo>
                <a:lnTo>
                  <a:pt x="162" y="267"/>
                </a:lnTo>
                <a:lnTo>
                  <a:pt x="136" y="248"/>
                </a:lnTo>
                <a:lnTo>
                  <a:pt x="85" y="260"/>
                </a:lnTo>
                <a:lnTo>
                  <a:pt x="63" y="243"/>
                </a:lnTo>
                <a:lnTo>
                  <a:pt x="34" y="242"/>
                </a:lnTo>
                <a:lnTo>
                  <a:pt x="19" y="167"/>
                </a:lnTo>
                <a:lnTo>
                  <a:pt x="0" y="60"/>
                </a:lnTo>
                <a:close/>
              </a:path>
            </a:pathLst>
          </a:custGeom>
          <a:solidFill>
            <a:srgbClr val="4B9FCD"/>
          </a:solidFill>
          <a:ln w="12700">
            <a:solidFill>
              <a:srgbClr val="000000"/>
            </a:solidFill>
            <a:round/>
            <a:headEnd/>
            <a:tailEnd/>
          </a:ln>
        </p:spPr>
        <p:txBody>
          <a:bodyPr/>
          <a:lstStyle/>
          <a:p>
            <a:endParaRPr lang="en-US"/>
          </a:p>
        </p:txBody>
      </p:sp>
      <p:sp>
        <p:nvSpPr>
          <p:cNvPr id="5196" name="Freeform 94"/>
          <p:cNvSpPr>
            <a:spLocks/>
          </p:cNvSpPr>
          <p:nvPr/>
        </p:nvSpPr>
        <p:spPr bwMode="auto">
          <a:xfrm>
            <a:off x="4183063" y="3000375"/>
            <a:ext cx="974725" cy="614363"/>
          </a:xfrm>
          <a:custGeom>
            <a:avLst/>
            <a:gdLst>
              <a:gd name="T0" fmla="*/ 2147483646 w 391"/>
              <a:gd name="T1" fmla="*/ 0 h 255"/>
              <a:gd name="T2" fmla="*/ 2147483646 w 391"/>
              <a:gd name="T3" fmla="*/ 2147483646 h 255"/>
              <a:gd name="T4" fmla="*/ 0 w 391"/>
              <a:gd name="T5" fmla="*/ 2147483646 h 255"/>
              <a:gd name="T6" fmla="*/ 2147483646 w 391"/>
              <a:gd name="T7" fmla="*/ 2147483646 h 255"/>
              <a:gd name="T8" fmla="*/ 2147483646 w 391"/>
              <a:gd name="T9" fmla="*/ 2147483646 h 255"/>
              <a:gd name="T10" fmla="*/ 2147483646 w 391"/>
              <a:gd name="T11" fmla="*/ 2147483646 h 255"/>
              <a:gd name="T12" fmla="*/ 2147483646 w 391"/>
              <a:gd name="T13" fmla="*/ 2147483646 h 255"/>
              <a:gd name="T14" fmla="*/ 2147483646 w 391"/>
              <a:gd name="T15" fmla="*/ 2147483646 h 255"/>
              <a:gd name="T16" fmla="*/ 2147483646 w 391"/>
              <a:gd name="T17" fmla="*/ 2147483646 h 255"/>
              <a:gd name="T18" fmla="*/ 2147483646 w 391"/>
              <a:gd name="T19" fmla="*/ 2147483646 h 255"/>
              <a:gd name="T20" fmla="*/ 2147483646 w 391"/>
              <a:gd name="T21" fmla="*/ 2147483646 h 255"/>
              <a:gd name="T22" fmla="*/ 2147483646 w 391"/>
              <a:gd name="T23" fmla="*/ 2147483646 h 255"/>
              <a:gd name="T24" fmla="*/ 2147483646 w 391"/>
              <a:gd name="T25" fmla="*/ 2147483646 h 255"/>
              <a:gd name="T26" fmla="*/ 2147483646 w 391"/>
              <a:gd name="T27" fmla="*/ 0 h 2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1"/>
              <a:gd name="T43" fmla="*/ 0 h 255"/>
              <a:gd name="T44" fmla="*/ 391 w 391"/>
              <a:gd name="T45" fmla="*/ 255 h 2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1" h="255">
                <a:moveTo>
                  <a:pt x="7" y="0"/>
                </a:moveTo>
                <a:lnTo>
                  <a:pt x="6" y="99"/>
                </a:lnTo>
                <a:lnTo>
                  <a:pt x="0" y="215"/>
                </a:lnTo>
                <a:lnTo>
                  <a:pt x="284" y="219"/>
                </a:lnTo>
                <a:lnTo>
                  <a:pt x="314" y="235"/>
                </a:lnTo>
                <a:lnTo>
                  <a:pt x="335" y="213"/>
                </a:lnTo>
                <a:lnTo>
                  <a:pt x="391" y="255"/>
                </a:lnTo>
                <a:lnTo>
                  <a:pt x="383" y="211"/>
                </a:lnTo>
                <a:lnTo>
                  <a:pt x="388" y="177"/>
                </a:lnTo>
                <a:lnTo>
                  <a:pt x="391" y="61"/>
                </a:lnTo>
                <a:lnTo>
                  <a:pt x="366" y="36"/>
                </a:lnTo>
                <a:lnTo>
                  <a:pt x="376" y="4"/>
                </a:lnTo>
                <a:lnTo>
                  <a:pt x="190" y="3"/>
                </a:lnTo>
                <a:lnTo>
                  <a:pt x="7" y="0"/>
                </a:lnTo>
                <a:close/>
              </a:path>
            </a:pathLst>
          </a:custGeom>
          <a:solidFill>
            <a:srgbClr val="4B9FCD"/>
          </a:solidFill>
          <a:ln w="12700">
            <a:solidFill>
              <a:srgbClr val="000000"/>
            </a:solidFill>
            <a:round/>
            <a:headEnd/>
            <a:tailEnd/>
          </a:ln>
        </p:spPr>
        <p:txBody>
          <a:bodyPr/>
          <a:lstStyle/>
          <a:p>
            <a:endParaRPr lang="en-US"/>
          </a:p>
        </p:txBody>
      </p:sp>
      <p:sp>
        <p:nvSpPr>
          <p:cNvPr id="5197" name="Freeform 95"/>
          <p:cNvSpPr>
            <a:spLocks/>
          </p:cNvSpPr>
          <p:nvPr/>
        </p:nvSpPr>
        <p:spPr bwMode="auto">
          <a:xfrm>
            <a:off x="4414838" y="4005263"/>
            <a:ext cx="1020762" cy="504825"/>
          </a:xfrm>
          <a:custGeom>
            <a:avLst/>
            <a:gdLst>
              <a:gd name="T0" fmla="*/ 2147483646 w 410"/>
              <a:gd name="T1" fmla="*/ 2147483646 h 209"/>
              <a:gd name="T2" fmla="*/ 2147483646 w 410"/>
              <a:gd name="T3" fmla="*/ 2147483646 h 209"/>
              <a:gd name="T4" fmla="*/ 0 w 410"/>
              <a:gd name="T5" fmla="*/ 2147483646 h 209"/>
              <a:gd name="T6" fmla="*/ 2147483646 w 410"/>
              <a:gd name="T7" fmla="*/ 2147483646 h 209"/>
              <a:gd name="T8" fmla="*/ 2147483646 w 410"/>
              <a:gd name="T9" fmla="*/ 2147483646 h 209"/>
              <a:gd name="T10" fmla="*/ 2147483646 w 410"/>
              <a:gd name="T11" fmla="*/ 2147483646 h 209"/>
              <a:gd name="T12" fmla="*/ 2147483646 w 410"/>
              <a:gd name="T13" fmla="*/ 2147483646 h 209"/>
              <a:gd name="T14" fmla="*/ 2147483646 w 410"/>
              <a:gd name="T15" fmla="*/ 2147483646 h 209"/>
              <a:gd name="T16" fmla="*/ 2147483646 w 410"/>
              <a:gd name="T17" fmla="*/ 0 h 209"/>
              <a:gd name="T18" fmla="*/ 2147483646 w 410"/>
              <a:gd name="T19" fmla="*/ 2147483646 h 209"/>
              <a:gd name="T20" fmla="*/ 2147483646 w 410"/>
              <a:gd name="T21" fmla="*/ 2147483646 h 2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0"/>
              <a:gd name="T34" fmla="*/ 0 h 209"/>
              <a:gd name="T35" fmla="*/ 410 w 410"/>
              <a:gd name="T36" fmla="*/ 209 h 2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0" h="209">
                <a:moveTo>
                  <a:pt x="4" y="2"/>
                </a:moveTo>
                <a:lnTo>
                  <a:pt x="3" y="122"/>
                </a:lnTo>
                <a:lnTo>
                  <a:pt x="0" y="207"/>
                </a:lnTo>
                <a:lnTo>
                  <a:pt x="410" y="209"/>
                </a:lnTo>
                <a:lnTo>
                  <a:pt x="402" y="100"/>
                </a:lnTo>
                <a:lnTo>
                  <a:pt x="402" y="59"/>
                </a:lnTo>
                <a:lnTo>
                  <a:pt x="369" y="34"/>
                </a:lnTo>
                <a:lnTo>
                  <a:pt x="379" y="12"/>
                </a:lnTo>
                <a:lnTo>
                  <a:pt x="365" y="0"/>
                </a:lnTo>
                <a:lnTo>
                  <a:pt x="179" y="2"/>
                </a:lnTo>
                <a:lnTo>
                  <a:pt x="4" y="2"/>
                </a:lnTo>
                <a:close/>
              </a:path>
            </a:pathLst>
          </a:custGeom>
          <a:solidFill>
            <a:srgbClr val="E75E01"/>
          </a:solidFill>
          <a:ln w="12700">
            <a:solidFill>
              <a:srgbClr val="000000"/>
            </a:solidFill>
            <a:round/>
            <a:headEnd/>
            <a:tailEnd/>
          </a:ln>
        </p:spPr>
        <p:txBody>
          <a:bodyPr/>
          <a:lstStyle/>
          <a:p>
            <a:endParaRPr lang="en-US"/>
          </a:p>
        </p:txBody>
      </p:sp>
      <p:sp>
        <p:nvSpPr>
          <p:cNvPr id="5198" name="Freeform 96"/>
          <p:cNvSpPr>
            <a:spLocks/>
          </p:cNvSpPr>
          <p:nvPr/>
        </p:nvSpPr>
        <p:spPr bwMode="auto">
          <a:xfrm>
            <a:off x="7847013" y="3675063"/>
            <a:ext cx="166687" cy="196850"/>
          </a:xfrm>
          <a:custGeom>
            <a:avLst/>
            <a:gdLst>
              <a:gd name="T0" fmla="*/ 0 w 66"/>
              <a:gd name="T1" fmla="*/ 2147483646 h 82"/>
              <a:gd name="T2" fmla="*/ 2147483646 w 66"/>
              <a:gd name="T3" fmla="*/ 0 h 82"/>
              <a:gd name="T4" fmla="*/ 2147483646 w 66"/>
              <a:gd name="T5" fmla="*/ 2147483646 h 82"/>
              <a:gd name="T6" fmla="*/ 2147483646 w 66"/>
              <a:gd name="T7" fmla="*/ 2147483646 h 82"/>
              <a:gd name="T8" fmla="*/ 2147483646 w 66"/>
              <a:gd name="T9" fmla="*/ 2147483646 h 82"/>
              <a:gd name="T10" fmla="*/ 2147483646 w 66"/>
              <a:gd name="T11" fmla="*/ 2147483646 h 82"/>
              <a:gd name="T12" fmla="*/ 2147483646 w 66"/>
              <a:gd name="T13" fmla="*/ 2147483646 h 82"/>
              <a:gd name="T14" fmla="*/ 0 w 66"/>
              <a:gd name="T15" fmla="*/ 2147483646 h 82"/>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82"/>
              <a:gd name="T26" fmla="*/ 66 w 66"/>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82">
                <a:moveTo>
                  <a:pt x="0" y="5"/>
                </a:moveTo>
                <a:lnTo>
                  <a:pt x="14" y="0"/>
                </a:lnTo>
                <a:lnTo>
                  <a:pt x="44" y="18"/>
                </a:lnTo>
                <a:lnTo>
                  <a:pt x="44" y="36"/>
                </a:lnTo>
                <a:lnTo>
                  <a:pt x="65" y="49"/>
                </a:lnTo>
                <a:lnTo>
                  <a:pt x="66" y="73"/>
                </a:lnTo>
                <a:lnTo>
                  <a:pt x="32" y="82"/>
                </a:lnTo>
                <a:lnTo>
                  <a:pt x="0" y="5"/>
                </a:lnTo>
                <a:close/>
              </a:path>
            </a:pathLst>
          </a:custGeom>
          <a:solidFill>
            <a:schemeClr val="accent6"/>
          </a:solidFill>
          <a:ln w="12700">
            <a:solidFill>
              <a:srgbClr val="000000"/>
            </a:solidFill>
            <a:round/>
            <a:headEnd/>
            <a:tailEnd/>
          </a:ln>
        </p:spPr>
        <p:txBody>
          <a:bodyPr/>
          <a:lstStyle/>
          <a:p>
            <a:endParaRPr lang="en-US"/>
          </a:p>
        </p:txBody>
      </p:sp>
      <p:sp>
        <p:nvSpPr>
          <p:cNvPr id="5199" name="Freeform 97"/>
          <p:cNvSpPr>
            <a:spLocks/>
          </p:cNvSpPr>
          <p:nvPr/>
        </p:nvSpPr>
        <p:spPr bwMode="auto">
          <a:xfrm>
            <a:off x="7848600" y="2667000"/>
            <a:ext cx="304800" cy="457200"/>
          </a:xfrm>
          <a:custGeom>
            <a:avLst/>
            <a:gdLst>
              <a:gd name="T0" fmla="*/ 0 w 93"/>
              <a:gd name="T1" fmla="*/ 2147483646 h 172"/>
              <a:gd name="T2" fmla="*/ 2147483646 w 93"/>
              <a:gd name="T3" fmla="*/ 0 h 172"/>
              <a:gd name="T4" fmla="*/ 2147483646 w 93"/>
              <a:gd name="T5" fmla="*/ 2147483646 h 172"/>
              <a:gd name="T6" fmla="*/ 2147483646 w 93"/>
              <a:gd name="T7" fmla="*/ 2147483646 h 172"/>
              <a:gd name="T8" fmla="*/ 2147483646 w 93"/>
              <a:gd name="T9" fmla="*/ 2147483646 h 172"/>
              <a:gd name="T10" fmla="*/ 2147483646 w 93"/>
              <a:gd name="T11" fmla="*/ 2147483646 h 172"/>
              <a:gd name="T12" fmla="*/ 2147483646 w 93"/>
              <a:gd name="T13" fmla="*/ 2147483646 h 172"/>
              <a:gd name="T14" fmla="*/ 2147483646 w 93"/>
              <a:gd name="T15" fmla="*/ 2147483646 h 172"/>
              <a:gd name="T16" fmla="*/ 2147483646 w 93"/>
              <a:gd name="T17" fmla="*/ 2147483646 h 172"/>
              <a:gd name="T18" fmla="*/ 0 w 93"/>
              <a:gd name="T19" fmla="*/ 2147483646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72"/>
              <a:gd name="T32" fmla="*/ 93 w 93"/>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72">
                <a:moveTo>
                  <a:pt x="0" y="18"/>
                </a:moveTo>
                <a:lnTo>
                  <a:pt x="68" y="0"/>
                </a:lnTo>
                <a:lnTo>
                  <a:pt x="93" y="47"/>
                </a:lnTo>
                <a:lnTo>
                  <a:pt x="80" y="59"/>
                </a:lnTo>
                <a:lnTo>
                  <a:pt x="85" y="163"/>
                </a:lnTo>
                <a:lnTo>
                  <a:pt x="46" y="172"/>
                </a:lnTo>
                <a:lnTo>
                  <a:pt x="27" y="129"/>
                </a:lnTo>
                <a:lnTo>
                  <a:pt x="26" y="78"/>
                </a:lnTo>
                <a:lnTo>
                  <a:pt x="9" y="63"/>
                </a:lnTo>
                <a:lnTo>
                  <a:pt x="0" y="18"/>
                </a:lnTo>
                <a:close/>
              </a:path>
            </a:pathLst>
          </a:custGeom>
          <a:solidFill>
            <a:schemeClr val="tx2"/>
          </a:solidFill>
          <a:ln w="12700">
            <a:solidFill>
              <a:srgbClr val="000000"/>
            </a:solidFill>
            <a:round/>
            <a:headEnd/>
            <a:tailEnd/>
          </a:ln>
        </p:spPr>
        <p:txBody>
          <a:bodyPr/>
          <a:lstStyle/>
          <a:p>
            <a:endParaRPr lang="en-US"/>
          </a:p>
        </p:txBody>
      </p:sp>
      <p:sp>
        <p:nvSpPr>
          <p:cNvPr id="5200" name="Freeform 98"/>
          <p:cNvSpPr>
            <a:spLocks/>
          </p:cNvSpPr>
          <p:nvPr/>
        </p:nvSpPr>
        <p:spPr bwMode="auto">
          <a:xfrm>
            <a:off x="7840663" y="3686175"/>
            <a:ext cx="179387" cy="266700"/>
          </a:xfrm>
          <a:custGeom>
            <a:avLst/>
            <a:gdLst>
              <a:gd name="T0" fmla="*/ 2147483646 w 113"/>
              <a:gd name="T1" fmla="*/ 0 h 168"/>
              <a:gd name="T2" fmla="*/ 2147483646 w 113"/>
              <a:gd name="T3" fmla="*/ 2147483646 h 168"/>
              <a:gd name="T4" fmla="*/ 2147483646 w 113"/>
              <a:gd name="T5" fmla="*/ 2147483646 h 168"/>
              <a:gd name="T6" fmla="*/ 2147483646 w 113"/>
              <a:gd name="T7" fmla="*/ 2147483646 h 168"/>
              <a:gd name="T8" fmla="*/ 2147483646 w 113"/>
              <a:gd name="T9" fmla="*/ 2147483646 h 168"/>
              <a:gd name="T10" fmla="*/ 2147483646 w 113"/>
              <a:gd name="T11" fmla="*/ 2147483646 h 168"/>
              <a:gd name="T12" fmla="*/ 2147483646 w 113"/>
              <a:gd name="T13" fmla="*/ 2147483646 h 168"/>
              <a:gd name="T14" fmla="*/ 0 w 113"/>
              <a:gd name="T15" fmla="*/ 2147483646 h 168"/>
              <a:gd name="T16" fmla="*/ 2147483646 w 113"/>
              <a:gd name="T17" fmla="*/ 0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168"/>
              <a:gd name="T29" fmla="*/ 113 w 113"/>
              <a:gd name="T30" fmla="*/ 168 h 1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168">
                <a:moveTo>
                  <a:pt x="5" y="0"/>
                </a:moveTo>
                <a:lnTo>
                  <a:pt x="56" y="115"/>
                </a:lnTo>
                <a:lnTo>
                  <a:pt x="111" y="103"/>
                </a:lnTo>
                <a:lnTo>
                  <a:pt x="113" y="160"/>
                </a:lnTo>
                <a:lnTo>
                  <a:pt x="69" y="168"/>
                </a:lnTo>
                <a:lnTo>
                  <a:pt x="30" y="130"/>
                </a:lnTo>
                <a:lnTo>
                  <a:pt x="5" y="85"/>
                </a:lnTo>
                <a:lnTo>
                  <a:pt x="0" y="21"/>
                </a:lnTo>
                <a:lnTo>
                  <a:pt x="5" y="0"/>
                </a:lnTo>
                <a:close/>
              </a:path>
            </a:pathLst>
          </a:custGeom>
          <a:solidFill>
            <a:schemeClr val="accent6"/>
          </a:solidFill>
          <a:ln w="12700">
            <a:solidFill>
              <a:schemeClr val="accent2"/>
            </a:solidFill>
            <a:round/>
            <a:headEnd/>
            <a:tailEnd/>
          </a:ln>
        </p:spPr>
        <p:txBody>
          <a:bodyPr/>
          <a:lstStyle/>
          <a:p>
            <a:endParaRPr lang="en-US"/>
          </a:p>
        </p:txBody>
      </p:sp>
      <p:sp>
        <p:nvSpPr>
          <p:cNvPr id="5201" name="Text Box 99"/>
          <p:cNvSpPr txBox="1">
            <a:spLocks noChangeArrowheads="1"/>
          </p:cNvSpPr>
          <p:nvPr/>
        </p:nvSpPr>
        <p:spPr bwMode="auto">
          <a:xfrm>
            <a:off x="7848600" y="2667000"/>
            <a:ext cx="3063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VT</a:t>
            </a:r>
          </a:p>
        </p:txBody>
      </p:sp>
      <p:sp>
        <p:nvSpPr>
          <p:cNvPr id="5202" name="Text Box 100"/>
          <p:cNvSpPr txBox="1">
            <a:spLocks noChangeArrowheads="1"/>
          </p:cNvSpPr>
          <p:nvPr/>
        </p:nvSpPr>
        <p:spPr bwMode="auto">
          <a:xfrm>
            <a:off x="7607300" y="3070225"/>
            <a:ext cx="311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NY</a:t>
            </a:r>
          </a:p>
        </p:txBody>
      </p:sp>
      <p:sp>
        <p:nvSpPr>
          <p:cNvPr id="5203" name="Text Box 101"/>
          <p:cNvSpPr txBox="1">
            <a:spLocks noChangeArrowheads="1"/>
          </p:cNvSpPr>
          <p:nvPr/>
        </p:nvSpPr>
        <p:spPr bwMode="auto">
          <a:xfrm>
            <a:off x="7572375" y="3694113"/>
            <a:ext cx="3286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MD</a:t>
            </a:r>
          </a:p>
        </p:txBody>
      </p:sp>
      <p:sp>
        <p:nvSpPr>
          <p:cNvPr id="5204" name="Text Box 102"/>
          <p:cNvSpPr txBox="1">
            <a:spLocks noChangeArrowheads="1"/>
          </p:cNvSpPr>
          <p:nvPr/>
        </p:nvSpPr>
        <p:spPr bwMode="auto">
          <a:xfrm>
            <a:off x="7259638" y="46974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SC</a:t>
            </a:r>
          </a:p>
        </p:txBody>
      </p:sp>
      <p:sp>
        <p:nvSpPr>
          <p:cNvPr id="5205" name="Text Box 103"/>
          <p:cNvSpPr txBox="1">
            <a:spLocks noChangeArrowheads="1"/>
          </p:cNvSpPr>
          <p:nvPr/>
        </p:nvSpPr>
        <p:spPr bwMode="auto">
          <a:xfrm>
            <a:off x="6953250" y="5021263"/>
            <a:ext cx="369888" cy="198437"/>
          </a:xfrm>
          <a:prstGeom prst="rect">
            <a:avLst/>
          </a:prstGeom>
          <a:solidFill>
            <a:schemeClr val="accent6"/>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GA</a:t>
            </a:r>
          </a:p>
        </p:txBody>
      </p:sp>
      <p:sp>
        <p:nvSpPr>
          <p:cNvPr id="5206" name="Text Box 104"/>
          <p:cNvSpPr txBox="1">
            <a:spLocks noChangeArrowheads="1"/>
          </p:cNvSpPr>
          <p:nvPr/>
        </p:nvSpPr>
        <p:spPr bwMode="auto">
          <a:xfrm>
            <a:off x="6464300" y="44942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TN</a:t>
            </a:r>
          </a:p>
        </p:txBody>
      </p:sp>
      <p:sp>
        <p:nvSpPr>
          <p:cNvPr id="5207" name="Text Box 105"/>
          <p:cNvSpPr txBox="1">
            <a:spLocks noChangeArrowheads="1"/>
          </p:cNvSpPr>
          <p:nvPr/>
        </p:nvSpPr>
        <p:spPr bwMode="auto">
          <a:xfrm>
            <a:off x="6423025" y="4991100"/>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AL</a:t>
            </a:r>
          </a:p>
        </p:txBody>
      </p:sp>
      <p:sp>
        <p:nvSpPr>
          <p:cNvPr id="5208" name="Text Box 106"/>
          <p:cNvSpPr txBox="1">
            <a:spLocks noChangeArrowheads="1"/>
          </p:cNvSpPr>
          <p:nvPr/>
        </p:nvSpPr>
        <p:spPr bwMode="auto">
          <a:xfrm>
            <a:off x="7340600" y="5640388"/>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FL</a:t>
            </a:r>
          </a:p>
        </p:txBody>
      </p:sp>
      <p:sp>
        <p:nvSpPr>
          <p:cNvPr id="5209" name="Text Box 107"/>
          <p:cNvSpPr txBox="1">
            <a:spLocks noChangeArrowheads="1"/>
          </p:cNvSpPr>
          <p:nvPr/>
        </p:nvSpPr>
        <p:spPr bwMode="auto">
          <a:xfrm>
            <a:off x="6005513" y="5027613"/>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MS</a:t>
            </a:r>
          </a:p>
        </p:txBody>
      </p:sp>
      <p:sp>
        <p:nvSpPr>
          <p:cNvPr id="5210" name="Text Box 108"/>
          <p:cNvSpPr txBox="1">
            <a:spLocks noChangeArrowheads="1"/>
          </p:cNvSpPr>
          <p:nvPr/>
        </p:nvSpPr>
        <p:spPr bwMode="auto">
          <a:xfrm>
            <a:off x="5543550" y="4752975"/>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AR</a:t>
            </a:r>
          </a:p>
        </p:txBody>
      </p:sp>
      <p:sp>
        <p:nvSpPr>
          <p:cNvPr id="5211" name="Text Box 109"/>
          <p:cNvSpPr txBox="1">
            <a:spLocks noChangeArrowheads="1"/>
          </p:cNvSpPr>
          <p:nvPr/>
        </p:nvSpPr>
        <p:spPr bwMode="auto">
          <a:xfrm>
            <a:off x="3598863" y="478313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NM</a:t>
            </a:r>
          </a:p>
        </p:txBody>
      </p:sp>
      <p:sp>
        <p:nvSpPr>
          <p:cNvPr id="5212" name="Text Box 110"/>
          <p:cNvSpPr txBox="1">
            <a:spLocks noChangeArrowheads="1"/>
          </p:cNvSpPr>
          <p:nvPr/>
        </p:nvSpPr>
        <p:spPr bwMode="auto">
          <a:xfrm>
            <a:off x="6591300" y="4189413"/>
            <a:ext cx="369888" cy="198437"/>
          </a:xfrm>
          <a:prstGeom prst="rect">
            <a:avLst/>
          </a:prstGeom>
          <a:solidFill>
            <a:srgbClr val="EEC100"/>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KY</a:t>
            </a:r>
          </a:p>
        </p:txBody>
      </p:sp>
      <p:sp>
        <p:nvSpPr>
          <p:cNvPr id="5213" name="Text Box 111"/>
          <p:cNvSpPr txBox="1">
            <a:spLocks noChangeArrowheads="1"/>
          </p:cNvSpPr>
          <p:nvPr/>
        </p:nvSpPr>
        <p:spPr bwMode="auto">
          <a:xfrm>
            <a:off x="5499100" y="418465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MO</a:t>
            </a:r>
          </a:p>
        </p:txBody>
      </p:sp>
      <p:sp>
        <p:nvSpPr>
          <p:cNvPr id="5214" name="Text Box 112"/>
          <p:cNvSpPr txBox="1">
            <a:spLocks noChangeArrowheads="1"/>
          </p:cNvSpPr>
          <p:nvPr/>
        </p:nvSpPr>
        <p:spPr bwMode="auto">
          <a:xfrm>
            <a:off x="4719638" y="42052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KS</a:t>
            </a:r>
          </a:p>
        </p:txBody>
      </p:sp>
      <p:sp>
        <p:nvSpPr>
          <p:cNvPr id="5215" name="Text Box 113"/>
          <p:cNvSpPr txBox="1">
            <a:spLocks noChangeArrowheads="1"/>
          </p:cNvSpPr>
          <p:nvPr/>
        </p:nvSpPr>
        <p:spPr bwMode="auto">
          <a:xfrm>
            <a:off x="4522788" y="31765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SD</a:t>
            </a:r>
          </a:p>
        </p:txBody>
      </p:sp>
      <p:sp>
        <p:nvSpPr>
          <p:cNvPr id="5216" name="Text Box 114"/>
          <p:cNvSpPr txBox="1">
            <a:spLocks noChangeArrowheads="1"/>
          </p:cNvSpPr>
          <p:nvPr/>
        </p:nvSpPr>
        <p:spPr bwMode="auto">
          <a:xfrm>
            <a:off x="5764213" y="3122613"/>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WI</a:t>
            </a:r>
          </a:p>
        </p:txBody>
      </p:sp>
      <p:sp>
        <p:nvSpPr>
          <p:cNvPr id="5217" name="Text Box 115"/>
          <p:cNvSpPr txBox="1">
            <a:spLocks noChangeArrowheads="1"/>
          </p:cNvSpPr>
          <p:nvPr/>
        </p:nvSpPr>
        <p:spPr bwMode="auto">
          <a:xfrm>
            <a:off x="6308725" y="38338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IN</a:t>
            </a:r>
          </a:p>
        </p:txBody>
      </p:sp>
      <p:sp>
        <p:nvSpPr>
          <p:cNvPr id="5218" name="Text Box 116"/>
          <p:cNvSpPr txBox="1">
            <a:spLocks noChangeArrowheads="1"/>
          </p:cNvSpPr>
          <p:nvPr/>
        </p:nvSpPr>
        <p:spPr bwMode="auto">
          <a:xfrm>
            <a:off x="6729413" y="370046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OH</a:t>
            </a:r>
          </a:p>
        </p:txBody>
      </p:sp>
      <p:sp>
        <p:nvSpPr>
          <p:cNvPr id="5219" name="Text Box 117"/>
          <p:cNvSpPr txBox="1">
            <a:spLocks noChangeArrowheads="1"/>
          </p:cNvSpPr>
          <p:nvPr/>
        </p:nvSpPr>
        <p:spPr bwMode="auto">
          <a:xfrm>
            <a:off x="3476625" y="2651125"/>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MT</a:t>
            </a:r>
          </a:p>
        </p:txBody>
      </p:sp>
      <p:sp>
        <p:nvSpPr>
          <p:cNvPr id="5220" name="Text Box 118"/>
          <p:cNvSpPr txBox="1">
            <a:spLocks noChangeArrowheads="1"/>
          </p:cNvSpPr>
          <p:nvPr/>
        </p:nvSpPr>
        <p:spPr bwMode="auto">
          <a:xfrm>
            <a:off x="1908175" y="4344988"/>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CA</a:t>
            </a:r>
          </a:p>
        </p:txBody>
      </p:sp>
      <p:sp>
        <p:nvSpPr>
          <p:cNvPr id="5221" name="Text Box 119"/>
          <p:cNvSpPr txBox="1">
            <a:spLocks noChangeArrowheads="1"/>
          </p:cNvSpPr>
          <p:nvPr/>
        </p:nvSpPr>
        <p:spPr bwMode="auto">
          <a:xfrm>
            <a:off x="2281238" y="3810000"/>
            <a:ext cx="7667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NV</a:t>
            </a:r>
          </a:p>
        </p:txBody>
      </p:sp>
      <p:sp>
        <p:nvSpPr>
          <p:cNvPr id="5222" name="Text Box 120"/>
          <p:cNvSpPr txBox="1">
            <a:spLocks noChangeArrowheads="1"/>
          </p:cNvSpPr>
          <p:nvPr/>
        </p:nvSpPr>
        <p:spPr bwMode="auto">
          <a:xfrm>
            <a:off x="3021013" y="39862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UT</a:t>
            </a:r>
          </a:p>
        </p:txBody>
      </p:sp>
      <p:sp>
        <p:nvSpPr>
          <p:cNvPr id="5223" name="Text Box 121"/>
          <p:cNvSpPr txBox="1">
            <a:spLocks noChangeArrowheads="1"/>
          </p:cNvSpPr>
          <p:nvPr/>
        </p:nvSpPr>
        <p:spPr bwMode="auto">
          <a:xfrm>
            <a:off x="3536950" y="34274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WY</a:t>
            </a:r>
          </a:p>
        </p:txBody>
      </p:sp>
      <p:sp>
        <p:nvSpPr>
          <p:cNvPr id="5224" name="Text Box 122"/>
          <p:cNvSpPr txBox="1">
            <a:spLocks noChangeArrowheads="1"/>
          </p:cNvSpPr>
          <p:nvPr/>
        </p:nvSpPr>
        <p:spPr bwMode="auto">
          <a:xfrm>
            <a:off x="3789363" y="411162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CO</a:t>
            </a:r>
          </a:p>
        </p:txBody>
      </p:sp>
      <p:sp>
        <p:nvSpPr>
          <p:cNvPr id="5225" name="Text Box 123"/>
          <p:cNvSpPr txBox="1">
            <a:spLocks noChangeArrowheads="1"/>
          </p:cNvSpPr>
          <p:nvPr/>
        </p:nvSpPr>
        <p:spPr bwMode="auto">
          <a:xfrm>
            <a:off x="1050925" y="2160588"/>
            <a:ext cx="3175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700">
                <a:latin typeface="Times New Roman" panose="02020603050405020304" pitchFamily="18" charset="0"/>
              </a:rPr>
              <a:t>AK</a:t>
            </a:r>
          </a:p>
        </p:txBody>
      </p:sp>
      <p:grpSp>
        <p:nvGrpSpPr>
          <p:cNvPr id="5226" name="Group 124"/>
          <p:cNvGrpSpPr>
            <a:grpSpLocks/>
          </p:cNvGrpSpPr>
          <p:nvPr/>
        </p:nvGrpSpPr>
        <p:grpSpPr bwMode="auto">
          <a:xfrm>
            <a:off x="673100" y="3276600"/>
            <a:ext cx="165100" cy="869950"/>
            <a:chOff x="380" y="3552"/>
            <a:chExt cx="104" cy="548"/>
          </a:xfrm>
        </p:grpSpPr>
        <p:sp>
          <p:nvSpPr>
            <p:cNvPr id="5289" name="Rectangle 125"/>
            <p:cNvSpPr>
              <a:spLocks noChangeArrowheads="1"/>
            </p:cNvSpPr>
            <p:nvPr/>
          </p:nvSpPr>
          <p:spPr bwMode="auto">
            <a:xfrm>
              <a:off x="380" y="3552"/>
              <a:ext cx="100" cy="81"/>
            </a:xfrm>
            <a:prstGeom prst="rect">
              <a:avLst/>
            </a:prstGeom>
            <a:solidFill>
              <a:schemeClr val="tx2"/>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2225" name="Rectangle 126"/>
            <p:cNvSpPr>
              <a:spLocks noChangeArrowheads="1"/>
            </p:cNvSpPr>
            <p:nvPr/>
          </p:nvSpPr>
          <p:spPr bwMode="auto">
            <a:xfrm>
              <a:off x="384" y="3792"/>
              <a:ext cx="100" cy="81"/>
            </a:xfrm>
            <a:prstGeom prst="rect">
              <a:avLst/>
            </a:prstGeom>
            <a:solidFill>
              <a:schemeClr val="accent6"/>
            </a:solidFill>
            <a:ln w="9525">
              <a:solidFill>
                <a:schemeClr val="tx1"/>
              </a:solidFill>
              <a:miter lim="800000"/>
              <a:headEnd/>
              <a:tailEnd/>
            </a:ln>
          </p:spPr>
          <p:txBody>
            <a:bodyPr wrap="none" anchor="ctr"/>
            <a:lstStyle/>
            <a:p>
              <a:pPr eaLnBrk="1" hangingPunct="1">
                <a:buFont typeface="Wingdings" pitchFamily="2" charset="2"/>
                <a:buNone/>
                <a:defRPr/>
              </a:pPr>
              <a:endParaRPr lang="en-US" sz="1000">
                <a:latin typeface="Times New Roman" pitchFamily="18" charset="0"/>
              </a:endParaRPr>
            </a:p>
          </p:txBody>
        </p:sp>
        <p:sp>
          <p:nvSpPr>
            <p:cNvPr id="5291" name="Rectangle 127"/>
            <p:cNvSpPr>
              <a:spLocks noChangeArrowheads="1"/>
            </p:cNvSpPr>
            <p:nvPr/>
          </p:nvSpPr>
          <p:spPr bwMode="auto">
            <a:xfrm>
              <a:off x="384" y="3663"/>
              <a:ext cx="100" cy="81"/>
            </a:xfrm>
            <a:prstGeom prst="rect">
              <a:avLst/>
            </a:prstGeom>
            <a:solidFill>
              <a:srgbClr val="4B9FCD"/>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92" name="Rectangle 128"/>
            <p:cNvSpPr>
              <a:spLocks noChangeArrowheads="1"/>
            </p:cNvSpPr>
            <p:nvPr/>
          </p:nvSpPr>
          <p:spPr bwMode="auto">
            <a:xfrm>
              <a:off x="380" y="3903"/>
              <a:ext cx="100" cy="81"/>
            </a:xfrm>
            <a:prstGeom prst="rect">
              <a:avLst/>
            </a:prstGeom>
            <a:solidFill>
              <a:srgbClr val="538022"/>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93" name="Rectangle 129"/>
            <p:cNvSpPr>
              <a:spLocks noChangeArrowheads="1"/>
            </p:cNvSpPr>
            <p:nvPr/>
          </p:nvSpPr>
          <p:spPr bwMode="auto">
            <a:xfrm>
              <a:off x="384" y="4019"/>
              <a:ext cx="100" cy="81"/>
            </a:xfrm>
            <a:prstGeom prst="rect">
              <a:avLst/>
            </a:prstGeom>
            <a:solidFill>
              <a:srgbClr val="C00000"/>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grpSp>
      <p:sp>
        <p:nvSpPr>
          <p:cNvPr id="5227" name="Text Box 132"/>
          <p:cNvSpPr txBox="1">
            <a:spLocks noChangeArrowheads="1"/>
          </p:cNvSpPr>
          <p:nvPr/>
        </p:nvSpPr>
        <p:spPr bwMode="auto">
          <a:xfrm>
            <a:off x="808038" y="3200400"/>
            <a:ext cx="5635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200">
                <a:latin typeface="Calibri" panose="020F0502020204030204" pitchFamily="34" charset="0"/>
              </a:rPr>
              <a:t>= A</a:t>
            </a:r>
          </a:p>
          <a:p>
            <a:pPr eaLnBrk="1" hangingPunct="1">
              <a:lnSpc>
                <a:spcPct val="100000"/>
              </a:lnSpc>
              <a:spcBef>
                <a:spcPct val="0"/>
              </a:spcBef>
              <a:buClrTx/>
              <a:buFontTx/>
              <a:buNone/>
            </a:pPr>
            <a:r>
              <a:rPr lang="en-US" altLang="en-US" sz="1200">
                <a:latin typeface="Calibri" panose="020F0502020204030204" pitchFamily="34" charset="0"/>
              </a:rPr>
              <a:t>= B</a:t>
            </a:r>
          </a:p>
          <a:p>
            <a:pPr eaLnBrk="1" hangingPunct="1">
              <a:lnSpc>
                <a:spcPct val="100000"/>
              </a:lnSpc>
              <a:spcBef>
                <a:spcPct val="0"/>
              </a:spcBef>
              <a:buClrTx/>
              <a:buFontTx/>
              <a:buNone/>
            </a:pPr>
            <a:r>
              <a:rPr lang="en-US" altLang="en-US" sz="1200">
                <a:latin typeface="Calibri" panose="020F0502020204030204" pitchFamily="34" charset="0"/>
              </a:rPr>
              <a:t>= C</a:t>
            </a:r>
          </a:p>
          <a:p>
            <a:pPr eaLnBrk="1" hangingPunct="1">
              <a:lnSpc>
                <a:spcPct val="100000"/>
              </a:lnSpc>
              <a:spcBef>
                <a:spcPct val="0"/>
              </a:spcBef>
              <a:buClrTx/>
              <a:buFontTx/>
              <a:buNone/>
            </a:pPr>
            <a:r>
              <a:rPr lang="en-US" altLang="en-US" sz="1200">
                <a:latin typeface="Calibri" panose="020F0502020204030204" pitchFamily="34" charset="0"/>
              </a:rPr>
              <a:t>= D</a:t>
            </a:r>
          </a:p>
          <a:p>
            <a:pPr eaLnBrk="1" hangingPunct="1">
              <a:lnSpc>
                <a:spcPct val="100000"/>
              </a:lnSpc>
              <a:spcBef>
                <a:spcPct val="0"/>
              </a:spcBef>
              <a:buClrTx/>
              <a:buFontTx/>
              <a:buNone/>
            </a:pPr>
            <a:r>
              <a:rPr lang="en-US" altLang="en-US" sz="1200">
                <a:latin typeface="Calibri" panose="020F0502020204030204" pitchFamily="34" charset="0"/>
              </a:rPr>
              <a:t>= F</a:t>
            </a:r>
          </a:p>
          <a:p>
            <a:pPr eaLnBrk="1" hangingPunct="1">
              <a:lnSpc>
                <a:spcPct val="100000"/>
              </a:lnSpc>
              <a:spcBef>
                <a:spcPct val="0"/>
              </a:spcBef>
              <a:buClrTx/>
              <a:buFontTx/>
              <a:buNone/>
            </a:pPr>
            <a:r>
              <a:rPr lang="en-US" altLang="en-US" sz="1200">
                <a:latin typeface="Calibri" panose="020F0502020204030204" pitchFamily="34" charset="0"/>
              </a:rPr>
              <a:t>= NG</a:t>
            </a:r>
          </a:p>
        </p:txBody>
      </p:sp>
      <p:sp>
        <p:nvSpPr>
          <p:cNvPr id="5228" name="Text Box 133"/>
          <p:cNvSpPr txBox="1">
            <a:spLocks noChangeArrowheads="1"/>
          </p:cNvSpPr>
          <p:nvPr/>
        </p:nvSpPr>
        <p:spPr bwMode="auto">
          <a:xfrm>
            <a:off x="5051425" y="6322732"/>
            <a:ext cx="407035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1400" dirty="0">
                <a:latin typeface="Calibri" panose="020F0502020204030204" pitchFamily="34" charset="0"/>
              </a:rPr>
              <a:t>Source: R Street Insurance Regulation Report Card,  December 2015</a:t>
            </a:r>
          </a:p>
        </p:txBody>
      </p:sp>
      <p:sp>
        <p:nvSpPr>
          <p:cNvPr id="5229" name="TextBox 137"/>
          <p:cNvSpPr txBox="1">
            <a:spLocks noChangeArrowheads="1"/>
          </p:cNvSpPr>
          <p:nvPr/>
        </p:nvSpPr>
        <p:spPr bwMode="auto">
          <a:xfrm>
            <a:off x="2286000" y="3962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30" name="TextBox 142"/>
          <p:cNvSpPr txBox="1">
            <a:spLocks noChangeArrowheads="1"/>
          </p:cNvSpPr>
          <p:nvPr/>
        </p:nvSpPr>
        <p:spPr bwMode="auto">
          <a:xfrm>
            <a:off x="7315200" y="4038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A</a:t>
            </a:r>
          </a:p>
        </p:txBody>
      </p:sp>
      <p:sp>
        <p:nvSpPr>
          <p:cNvPr id="5231" name="TextBox 145"/>
          <p:cNvSpPr txBox="1">
            <a:spLocks noChangeArrowheads="1"/>
          </p:cNvSpPr>
          <p:nvPr/>
        </p:nvSpPr>
        <p:spPr bwMode="auto">
          <a:xfrm>
            <a:off x="8610600" y="2895600"/>
            <a:ext cx="381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cxnSp>
        <p:nvCxnSpPr>
          <p:cNvPr id="149" name="Straight Arrow Connector 148"/>
          <p:cNvCxnSpPr/>
          <p:nvPr/>
        </p:nvCxnSpPr>
        <p:spPr>
          <a:xfrm rot="10800000">
            <a:off x="8229600" y="2895600"/>
            <a:ext cx="374650" cy="200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33" name="TextBox 149"/>
          <p:cNvSpPr txBox="1">
            <a:spLocks noChangeArrowheads="1"/>
          </p:cNvSpPr>
          <p:nvPr/>
        </p:nvSpPr>
        <p:spPr bwMode="auto">
          <a:xfrm>
            <a:off x="6172200" y="44958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A-</a:t>
            </a:r>
          </a:p>
        </p:txBody>
      </p:sp>
      <p:sp>
        <p:nvSpPr>
          <p:cNvPr id="5234" name="TextBox 150"/>
          <p:cNvSpPr txBox="1">
            <a:spLocks noChangeArrowheads="1"/>
          </p:cNvSpPr>
          <p:nvPr/>
        </p:nvSpPr>
        <p:spPr bwMode="auto">
          <a:xfrm>
            <a:off x="3429000" y="3505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35" name="TextBox 151"/>
          <p:cNvSpPr txBox="1">
            <a:spLocks noChangeArrowheads="1"/>
          </p:cNvSpPr>
          <p:nvPr/>
        </p:nvSpPr>
        <p:spPr bwMode="auto">
          <a:xfrm>
            <a:off x="5562600" y="48768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36" name="TextBox 152"/>
          <p:cNvSpPr txBox="1">
            <a:spLocks noChangeArrowheads="1"/>
          </p:cNvSpPr>
          <p:nvPr/>
        </p:nvSpPr>
        <p:spPr bwMode="auto">
          <a:xfrm>
            <a:off x="6400800" y="4267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A</a:t>
            </a:r>
          </a:p>
        </p:txBody>
      </p:sp>
      <p:sp>
        <p:nvSpPr>
          <p:cNvPr id="5237" name="TextBox 153"/>
          <p:cNvSpPr txBox="1">
            <a:spLocks noChangeArrowheads="1"/>
          </p:cNvSpPr>
          <p:nvPr/>
        </p:nvSpPr>
        <p:spPr bwMode="auto">
          <a:xfrm>
            <a:off x="7315200" y="4800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A-</a:t>
            </a:r>
          </a:p>
        </p:txBody>
      </p:sp>
      <p:sp>
        <p:nvSpPr>
          <p:cNvPr id="5238" name="TextBox 154"/>
          <p:cNvSpPr txBox="1">
            <a:spLocks noChangeArrowheads="1"/>
          </p:cNvSpPr>
          <p:nvPr/>
        </p:nvSpPr>
        <p:spPr bwMode="auto">
          <a:xfrm>
            <a:off x="4648200" y="2743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sp>
        <p:nvSpPr>
          <p:cNvPr id="5239" name="TextBox 155"/>
          <p:cNvSpPr txBox="1">
            <a:spLocks noChangeArrowheads="1"/>
          </p:cNvSpPr>
          <p:nvPr/>
        </p:nvSpPr>
        <p:spPr bwMode="auto">
          <a:xfrm>
            <a:off x="2209800" y="25146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sp>
        <p:nvSpPr>
          <p:cNvPr id="5240" name="TextBox 156"/>
          <p:cNvSpPr txBox="1">
            <a:spLocks noChangeArrowheads="1"/>
          </p:cNvSpPr>
          <p:nvPr/>
        </p:nvSpPr>
        <p:spPr bwMode="auto">
          <a:xfrm>
            <a:off x="5943600" y="32766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41" name="TextBox 157"/>
          <p:cNvSpPr txBox="1">
            <a:spLocks noChangeArrowheads="1"/>
          </p:cNvSpPr>
          <p:nvPr/>
        </p:nvSpPr>
        <p:spPr bwMode="auto">
          <a:xfrm>
            <a:off x="2209800" y="3124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42" name="TextBox 158"/>
          <p:cNvSpPr txBox="1">
            <a:spLocks noChangeArrowheads="1"/>
          </p:cNvSpPr>
          <p:nvPr/>
        </p:nvSpPr>
        <p:spPr bwMode="auto">
          <a:xfrm>
            <a:off x="3429000" y="28194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D</a:t>
            </a:r>
          </a:p>
        </p:txBody>
      </p:sp>
      <p:sp>
        <p:nvSpPr>
          <p:cNvPr id="5243" name="Rectangle 129"/>
          <p:cNvSpPr>
            <a:spLocks noChangeArrowheads="1"/>
          </p:cNvSpPr>
          <p:nvPr/>
        </p:nvSpPr>
        <p:spPr bwMode="auto">
          <a:xfrm>
            <a:off x="685800" y="4191000"/>
            <a:ext cx="152400" cy="152400"/>
          </a:xfrm>
          <a:prstGeom prst="rect">
            <a:avLst/>
          </a:prstGeom>
          <a:solidFill>
            <a:schemeClr val="bg1"/>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44" name="TextBox 161"/>
          <p:cNvSpPr txBox="1">
            <a:spLocks noChangeArrowheads="1"/>
          </p:cNvSpPr>
          <p:nvPr/>
        </p:nvSpPr>
        <p:spPr bwMode="auto">
          <a:xfrm>
            <a:off x="7162800" y="4343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F</a:t>
            </a:r>
          </a:p>
        </p:txBody>
      </p:sp>
      <p:sp>
        <p:nvSpPr>
          <p:cNvPr id="5245" name="TextBox 162"/>
          <p:cNvSpPr txBox="1">
            <a:spLocks noChangeArrowheads="1"/>
          </p:cNvSpPr>
          <p:nvPr/>
        </p:nvSpPr>
        <p:spPr bwMode="auto">
          <a:xfrm>
            <a:off x="6781800" y="4724400"/>
            <a:ext cx="381000" cy="307975"/>
          </a:xfrm>
          <a:prstGeom prst="rect">
            <a:avLst/>
          </a:prstGeom>
          <a:solidFill>
            <a:schemeClr val="accent6"/>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sp>
        <p:nvSpPr>
          <p:cNvPr id="5246" name="TextBox 163"/>
          <p:cNvSpPr txBox="1">
            <a:spLocks noChangeArrowheads="1"/>
          </p:cNvSpPr>
          <p:nvPr/>
        </p:nvSpPr>
        <p:spPr bwMode="auto">
          <a:xfrm>
            <a:off x="4495800" y="41148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sp>
        <p:nvSpPr>
          <p:cNvPr id="5247" name="TextBox 164"/>
          <p:cNvSpPr txBox="1">
            <a:spLocks noChangeArrowheads="1"/>
          </p:cNvSpPr>
          <p:nvPr/>
        </p:nvSpPr>
        <p:spPr bwMode="auto">
          <a:xfrm>
            <a:off x="5181600" y="3581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A</a:t>
            </a:r>
          </a:p>
        </p:txBody>
      </p:sp>
      <p:sp>
        <p:nvSpPr>
          <p:cNvPr id="5248" name="TextBox 165"/>
          <p:cNvSpPr txBox="1">
            <a:spLocks noChangeArrowheads="1"/>
          </p:cNvSpPr>
          <p:nvPr/>
        </p:nvSpPr>
        <p:spPr bwMode="auto">
          <a:xfrm>
            <a:off x="8610600" y="3505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C-</a:t>
            </a:r>
          </a:p>
        </p:txBody>
      </p:sp>
      <p:cxnSp>
        <p:nvCxnSpPr>
          <p:cNvPr id="168" name="Straight Arrow Connector 167"/>
          <p:cNvCxnSpPr/>
          <p:nvPr/>
        </p:nvCxnSpPr>
        <p:spPr>
          <a:xfrm rot="16200000" flipV="1">
            <a:off x="8229600" y="32004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50" name="TextBox 169"/>
          <p:cNvSpPr txBox="1">
            <a:spLocks noChangeArrowheads="1"/>
          </p:cNvSpPr>
          <p:nvPr/>
        </p:nvSpPr>
        <p:spPr bwMode="auto">
          <a:xfrm>
            <a:off x="8458200" y="38862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cxnSp>
        <p:nvCxnSpPr>
          <p:cNvPr id="172" name="Straight Arrow Connector 171"/>
          <p:cNvCxnSpPr/>
          <p:nvPr/>
        </p:nvCxnSpPr>
        <p:spPr>
          <a:xfrm rot="10800000">
            <a:off x="8001000" y="3581400"/>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52" name="TextBox 172"/>
          <p:cNvSpPr txBox="1">
            <a:spLocks noChangeArrowheads="1"/>
          </p:cNvSpPr>
          <p:nvPr/>
        </p:nvSpPr>
        <p:spPr bwMode="auto">
          <a:xfrm>
            <a:off x="762000" y="4953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D</a:t>
            </a:r>
          </a:p>
        </p:txBody>
      </p:sp>
      <p:sp>
        <p:nvSpPr>
          <p:cNvPr id="5253" name="TextBox 177"/>
          <p:cNvSpPr txBox="1">
            <a:spLocks noChangeArrowheads="1"/>
          </p:cNvSpPr>
          <p:nvPr/>
        </p:nvSpPr>
        <p:spPr bwMode="auto">
          <a:xfrm>
            <a:off x="1219200" y="2022279"/>
            <a:ext cx="520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 </a:t>
            </a:r>
          </a:p>
        </p:txBody>
      </p:sp>
      <p:sp>
        <p:nvSpPr>
          <p:cNvPr id="5254" name="TextBox 178"/>
          <p:cNvSpPr txBox="1">
            <a:spLocks noChangeArrowheads="1"/>
          </p:cNvSpPr>
          <p:nvPr/>
        </p:nvSpPr>
        <p:spPr bwMode="auto">
          <a:xfrm>
            <a:off x="5105400" y="4724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sp>
        <p:nvSpPr>
          <p:cNvPr id="5255" name="TextBox 162"/>
          <p:cNvSpPr txBox="1">
            <a:spLocks noChangeArrowheads="1"/>
          </p:cNvSpPr>
          <p:nvPr/>
        </p:nvSpPr>
        <p:spPr bwMode="auto">
          <a:xfrm>
            <a:off x="8077200" y="4114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56" name="TextBox 165"/>
          <p:cNvSpPr txBox="1">
            <a:spLocks noChangeArrowheads="1"/>
          </p:cNvSpPr>
          <p:nvPr/>
        </p:nvSpPr>
        <p:spPr bwMode="auto">
          <a:xfrm>
            <a:off x="7010400" y="3962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sp>
        <p:nvSpPr>
          <p:cNvPr id="5257" name="TextBox 166"/>
          <p:cNvSpPr txBox="1">
            <a:spLocks noChangeArrowheads="1"/>
          </p:cNvSpPr>
          <p:nvPr/>
        </p:nvSpPr>
        <p:spPr bwMode="auto">
          <a:xfrm>
            <a:off x="2971800" y="4191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A</a:t>
            </a:r>
          </a:p>
        </p:txBody>
      </p:sp>
      <p:sp>
        <p:nvSpPr>
          <p:cNvPr id="5258" name="TextBox 168"/>
          <p:cNvSpPr txBox="1">
            <a:spLocks noChangeArrowheads="1"/>
          </p:cNvSpPr>
          <p:nvPr/>
        </p:nvSpPr>
        <p:spPr bwMode="auto">
          <a:xfrm>
            <a:off x="2667000" y="3276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59" name="TextBox 169"/>
          <p:cNvSpPr txBox="1">
            <a:spLocks noChangeArrowheads="1"/>
          </p:cNvSpPr>
          <p:nvPr/>
        </p:nvSpPr>
        <p:spPr bwMode="auto">
          <a:xfrm>
            <a:off x="2819400" y="4953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60" name="TextBox 170"/>
          <p:cNvSpPr txBox="1">
            <a:spLocks noChangeArrowheads="1"/>
          </p:cNvSpPr>
          <p:nvPr/>
        </p:nvSpPr>
        <p:spPr bwMode="auto">
          <a:xfrm>
            <a:off x="7620000" y="2286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A</a:t>
            </a:r>
          </a:p>
        </p:txBody>
      </p:sp>
      <p:cxnSp>
        <p:nvCxnSpPr>
          <p:cNvPr id="174" name="Straight Arrow Connector 173"/>
          <p:cNvCxnSpPr>
            <a:endCxn id="5201" idx="0"/>
          </p:cNvCxnSpPr>
          <p:nvPr/>
        </p:nvCxnSpPr>
        <p:spPr>
          <a:xfrm rot="16200000" flipH="1">
            <a:off x="7811294" y="2475706"/>
            <a:ext cx="228600" cy="153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62" name="TextBox 175"/>
          <p:cNvSpPr txBox="1">
            <a:spLocks noChangeArrowheads="1"/>
          </p:cNvSpPr>
          <p:nvPr/>
        </p:nvSpPr>
        <p:spPr bwMode="auto">
          <a:xfrm>
            <a:off x="6781800" y="3505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63" name="TextBox 177"/>
          <p:cNvSpPr txBox="1">
            <a:spLocks noChangeArrowheads="1"/>
          </p:cNvSpPr>
          <p:nvPr/>
        </p:nvSpPr>
        <p:spPr bwMode="auto">
          <a:xfrm>
            <a:off x="3657600" y="50292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64" name="TextBox 178"/>
          <p:cNvSpPr txBox="1">
            <a:spLocks noChangeArrowheads="1"/>
          </p:cNvSpPr>
          <p:nvPr/>
        </p:nvSpPr>
        <p:spPr bwMode="auto">
          <a:xfrm>
            <a:off x="6324600" y="3581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sp>
        <p:nvSpPr>
          <p:cNvPr id="5265" name="TextBox 179"/>
          <p:cNvSpPr txBox="1">
            <a:spLocks noChangeArrowheads="1"/>
          </p:cNvSpPr>
          <p:nvPr/>
        </p:nvSpPr>
        <p:spPr bwMode="auto">
          <a:xfrm>
            <a:off x="8229600" y="25146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66" name="TextBox 180"/>
          <p:cNvSpPr txBox="1">
            <a:spLocks noChangeArrowheads="1"/>
          </p:cNvSpPr>
          <p:nvPr/>
        </p:nvSpPr>
        <p:spPr bwMode="auto">
          <a:xfrm>
            <a:off x="6019800" y="40386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sp>
        <p:nvSpPr>
          <p:cNvPr id="5267" name="TextBox 181"/>
          <p:cNvSpPr txBox="1">
            <a:spLocks noChangeArrowheads="1"/>
          </p:cNvSpPr>
          <p:nvPr/>
        </p:nvSpPr>
        <p:spPr bwMode="auto">
          <a:xfrm>
            <a:off x="4724400" y="3200400"/>
            <a:ext cx="5857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68" name="TextBox 182"/>
          <p:cNvSpPr txBox="1">
            <a:spLocks noChangeArrowheads="1"/>
          </p:cNvSpPr>
          <p:nvPr/>
        </p:nvSpPr>
        <p:spPr bwMode="auto">
          <a:xfrm>
            <a:off x="6477000" y="5105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sp>
        <p:nvSpPr>
          <p:cNvPr id="5269" name="TextBox 183"/>
          <p:cNvSpPr txBox="1">
            <a:spLocks noChangeArrowheads="1"/>
          </p:cNvSpPr>
          <p:nvPr/>
        </p:nvSpPr>
        <p:spPr bwMode="auto">
          <a:xfrm>
            <a:off x="8229600" y="34290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cxnSp>
        <p:nvCxnSpPr>
          <p:cNvPr id="186" name="Straight Arrow Connector 185"/>
          <p:cNvCxnSpPr/>
          <p:nvPr/>
        </p:nvCxnSpPr>
        <p:spPr>
          <a:xfrm rot="16200000" flipV="1">
            <a:off x="8115300" y="33147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71" name="TextBox 187"/>
          <p:cNvSpPr txBox="1">
            <a:spLocks noChangeArrowheads="1"/>
          </p:cNvSpPr>
          <p:nvPr/>
        </p:nvSpPr>
        <p:spPr bwMode="auto">
          <a:xfrm>
            <a:off x="5638800" y="4267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72" name="TextBox 193"/>
          <p:cNvSpPr txBox="1">
            <a:spLocks noChangeArrowheads="1"/>
          </p:cNvSpPr>
          <p:nvPr/>
        </p:nvSpPr>
        <p:spPr bwMode="auto">
          <a:xfrm>
            <a:off x="4876800" y="3733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A-</a:t>
            </a:r>
          </a:p>
        </p:txBody>
      </p:sp>
      <p:sp>
        <p:nvSpPr>
          <p:cNvPr id="5273" name="TextBox 194"/>
          <p:cNvSpPr txBox="1">
            <a:spLocks noChangeArrowheads="1"/>
          </p:cNvSpPr>
          <p:nvPr/>
        </p:nvSpPr>
        <p:spPr bwMode="auto">
          <a:xfrm>
            <a:off x="5257800" y="30480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C+</a:t>
            </a:r>
          </a:p>
        </p:txBody>
      </p:sp>
      <p:cxnSp>
        <p:nvCxnSpPr>
          <p:cNvPr id="197" name="Straight Arrow Connector 196"/>
          <p:cNvCxnSpPr/>
          <p:nvPr/>
        </p:nvCxnSpPr>
        <p:spPr>
          <a:xfrm rot="10800000">
            <a:off x="8305800" y="3276600"/>
            <a:ext cx="307975"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75" name="TextBox 199"/>
          <p:cNvSpPr txBox="1">
            <a:spLocks noChangeArrowheads="1"/>
          </p:cNvSpPr>
          <p:nvPr/>
        </p:nvSpPr>
        <p:spPr bwMode="auto">
          <a:xfrm>
            <a:off x="7543800" y="3429000"/>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sp>
        <p:nvSpPr>
          <p:cNvPr id="5276" name="TextBox 200"/>
          <p:cNvSpPr txBox="1">
            <a:spLocks noChangeArrowheads="1"/>
          </p:cNvSpPr>
          <p:nvPr/>
        </p:nvSpPr>
        <p:spPr bwMode="auto">
          <a:xfrm>
            <a:off x="6400800" y="2971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sp>
        <p:nvSpPr>
          <p:cNvPr id="5277" name="TextBox 201"/>
          <p:cNvSpPr txBox="1">
            <a:spLocks noChangeArrowheads="1"/>
          </p:cNvSpPr>
          <p:nvPr/>
        </p:nvSpPr>
        <p:spPr bwMode="auto">
          <a:xfrm>
            <a:off x="8534400" y="4419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cxnSp>
        <p:nvCxnSpPr>
          <p:cNvPr id="204" name="Straight Arrow Connector 203"/>
          <p:cNvCxnSpPr/>
          <p:nvPr/>
        </p:nvCxnSpPr>
        <p:spPr>
          <a:xfrm flipH="1" flipV="1">
            <a:off x="7951694" y="3863788"/>
            <a:ext cx="735107" cy="784414"/>
          </a:xfrm>
          <a:prstGeom prst="straightConnector1">
            <a:avLst/>
          </a:prstGeom>
          <a:ln>
            <a:solidFill>
              <a:srgbClr val="4B9FCD"/>
            </a:solidFill>
            <a:tailEnd type="arrow"/>
          </a:ln>
        </p:spPr>
        <p:style>
          <a:lnRef idx="1">
            <a:schemeClr val="accent1"/>
          </a:lnRef>
          <a:fillRef idx="0">
            <a:schemeClr val="accent1"/>
          </a:fillRef>
          <a:effectRef idx="0">
            <a:schemeClr val="accent1"/>
          </a:effectRef>
          <a:fontRef idx="minor">
            <a:schemeClr val="tx1"/>
          </a:fontRef>
        </p:style>
      </p:cxnSp>
      <p:sp>
        <p:nvSpPr>
          <p:cNvPr id="5279" name="TextBox 204"/>
          <p:cNvSpPr txBox="1">
            <a:spLocks noChangeArrowheads="1"/>
          </p:cNvSpPr>
          <p:nvPr/>
        </p:nvSpPr>
        <p:spPr bwMode="auto">
          <a:xfrm>
            <a:off x="2057400" y="44958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D</a:t>
            </a:r>
          </a:p>
        </p:txBody>
      </p:sp>
      <p:sp>
        <p:nvSpPr>
          <p:cNvPr id="5280" name="TextBox 205"/>
          <p:cNvSpPr txBox="1">
            <a:spLocks noChangeArrowheads="1"/>
          </p:cNvSpPr>
          <p:nvPr/>
        </p:nvSpPr>
        <p:spPr bwMode="auto">
          <a:xfrm>
            <a:off x="3886200" y="4191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81" name="TextBox 206"/>
          <p:cNvSpPr txBox="1">
            <a:spLocks noChangeArrowheads="1"/>
          </p:cNvSpPr>
          <p:nvPr/>
        </p:nvSpPr>
        <p:spPr bwMode="auto">
          <a:xfrm>
            <a:off x="5943600" y="5181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D+</a:t>
            </a:r>
          </a:p>
        </p:txBody>
      </p:sp>
      <p:sp>
        <p:nvSpPr>
          <p:cNvPr id="5282" name="TextBox 210"/>
          <p:cNvSpPr txBox="1">
            <a:spLocks noChangeArrowheads="1"/>
          </p:cNvSpPr>
          <p:nvPr/>
        </p:nvSpPr>
        <p:spPr bwMode="auto">
          <a:xfrm>
            <a:off x="5638800" y="5486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D</a:t>
            </a:r>
          </a:p>
        </p:txBody>
      </p:sp>
      <p:sp>
        <p:nvSpPr>
          <p:cNvPr id="5283" name="TextBox 211"/>
          <p:cNvSpPr txBox="1">
            <a:spLocks noChangeArrowheads="1"/>
          </p:cNvSpPr>
          <p:nvPr/>
        </p:nvSpPr>
        <p:spPr bwMode="auto">
          <a:xfrm>
            <a:off x="4800600" y="57912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D</a:t>
            </a:r>
          </a:p>
        </p:txBody>
      </p:sp>
      <p:sp>
        <p:nvSpPr>
          <p:cNvPr id="5284" name="TextBox 212"/>
          <p:cNvSpPr txBox="1">
            <a:spLocks noChangeArrowheads="1"/>
          </p:cNvSpPr>
          <p:nvPr/>
        </p:nvSpPr>
        <p:spPr bwMode="auto">
          <a:xfrm>
            <a:off x="7543800" y="5867400"/>
            <a:ext cx="304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D</a:t>
            </a:r>
          </a:p>
        </p:txBody>
      </p:sp>
      <p:sp>
        <p:nvSpPr>
          <p:cNvPr id="5285" name="TextBox 213"/>
          <p:cNvSpPr txBox="1">
            <a:spLocks noChangeArrowheads="1"/>
          </p:cNvSpPr>
          <p:nvPr/>
        </p:nvSpPr>
        <p:spPr bwMode="auto">
          <a:xfrm>
            <a:off x="7620000" y="28194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D</a:t>
            </a:r>
          </a:p>
        </p:txBody>
      </p:sp>
      <p:sp>
        <p:nvSpPr>
          <p:cNvPr id="5286" name="Rectangle 2"/>
          <p:cNvSpPr>
            <a:spLocks noGrp="1" noChangeArrowheads="1"/>
          </p:cNvSpPr>
          <p:nvPr>
            <p:ph type="title" idx="4294967295"/>
          </p:nvPr>
        </p:nvSpPr>
        <p:spPr/>
        <p:txBody>
          <a:bodyPr/>
          <a:lstStyle/>
          <a:p>
            <a:r>
              <a:rPr lang="en-US" altLang="en-US" dirty="0">
                <a:latin typeface="Arial" panose="020B0604020202020204" pitchFamily="34" charset="0"/>
              </a:rPr>
              <a:t>2015 Property and Casualty Insurance</a:t>
            </a:r>
            <a:br>
              <a:rPr lang="en-US" altLang="en-US" dirty="0">
                <a:latin typeface="Arial" panose="020B0604020202020204" pitchFamily="34" charset="0"/>
              </a:rPr>
            </a:br>
            <a:r>
              <a:rPr lang="en-US" altLang="en-US" dirty="0">
                <a:latin typeface="Arial" panose="020B0604020202020204" pitchFamily="34" charset="0"/>
              </a:rPr>
              <a:t>Regulatory Report Card</a:t>
            </a:r>
          </a:p>
        </p:txBody>
      </p:sp>
      <p:sp>
        <p:nvSpPr>
          <p:cNvPr id="5287" name="TextBox 194"/>
          <p:cNvSpPr txBox="1">
            <a:spLocks noChangeArrowheads="1"/>
          </p:cNvSpPr>
          <p:nvPr/>
        </p:nvSpPr>
        <p:spPr bwMode="auto">
          <a:xfrm>
            <a:off x="327025" y="5759450"/>
            <a:ext cx="3262313"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dirty="0">
                <a:latin typeface="Calibri" panose="020F0502020204030204" pitchFamily="34" charset="0"/>
              </a:rPr>
              <a:t>Not Graded: District of Columbia</a:t>
            </a:r>
          </a:p>
          <a:p>
            <a:pPr eaLnBrk="1" hangingPunct="1">
              <a:lnSpc>
                <a:spcPct val="100000"/>
              </a:lnSpc>
              <a:spcBef>
                <a:spcPct val="0"/>
              </a:spcBef>
              <a:buClrTx/>
              <a:buFontTx/>
              <a:buNone/>
            </a:pPr>
            <a:r>
              <a:rPr lang="en-US" altLang="en-US" sz="1400" dirty="0">
                <a:latin typeface="Calibri" panose="020F0502020204030204" pitchFamily="34" charset="0"/>
              </a:rPr>
              <a:t>		</a:t>
            </a:r>
          </a:p>
        </p:txBody>
      </p:sp>
      <p:cxnSp>
        <p:nvCxnSpPr>
          <p:cNvPr id="196" name="Straight Arrow Connector 195"/>
          <p:cNvCxnSpPr/>
          <p:nvPr/>
        </p:nvCxnSpPr>
        <p:spPr>
          <a:xfrm rot="16200000" flipV="1">
            <a:off x="7806532" y="3925093"/>
            <a:ext cx="311150" cy="309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78588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71"/>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a:solidFill>
                  <a:schemeClr val="bg1"/>
                </a:solidFill>
              </a:rPr>
              <a:t>INVESTMENTS: </a:t>
            </a:r>
            <a:br>
              <a:rPr lang="en-US" sz="3800" dirty="0">
                <a:solidFill>
                  <a:schemeClr val="bg1"/>
                </a:solidFill>
              </a:rPr>
            </a:br>
            <a:r>
              <a:rPr lang="en-US" sz="3800" dirty="0">
                <a:solidFill>
                  <a:schemeClr val="bg1"/>
                </a:solidFill>
              </a:rPr>
              <a:t>THE NEW REALITY</a:t>
            </a:r>
          </a:p>
        </p:txBody>
      </p:sp>
      <p:sp>
        <p:nvSpPr>
          <p:cNvPr id="143363"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23</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7" y="4005665"/>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pPr>
            <a:r>
              <a:rPr lang="en-US" sz="4000" b="1" dirty="0">
                <a:solidFill>
                  <a:srgbClr val="225A7A"/>
                </a:solidFill>
              </a:rPr>
              <a:t>Investment Performance is a Key Driver of Profitability</a:t>
            </a:r>
          </a:p>
          <a:p>
            <a:pPr marL="292100" indent="-292100" algn="ctr" eaLnBrk="0" hangingPunct="0">
              <a:lnSpc>
                <a:spcPct val="90000"/>
              </a:lnSpc>
              <a:spcBef>
                <a:spcPct val="25000"/>
              </a:spcBef>
              <a:buClr>
                <a:schemeClr val="accent2"/>
              </a:buClr>
            </a:pPr>
            <a:r>
              <a:rPr lang="en-US" sz="4000" b="1" dirty="0">
                <a:solidFill>
                  <a:srgbClr val="225A7A"/>
                </a:solidFill>
              </a:rPr>
              <a:t> </a:t>
            </a:r>
            <a:r>
              <a:rPr lang="en-US" sz="4000" b="1" i="1" dirty="0">
                <a:solidFill>
                  <a:srgbClr val="225A7A"/>
                </a:solidFill>
              </a:rPr>
              <a:t>Depressed Yields Will Necessarily Influence Underwriting &amp; Pricing</a:t>
            </a: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23</a:t>
            </a:fld>
            <a:endParaRPr lang="en-US"/>
          </a:p>
        </p:txBody>
      </p:sp>
    </p:spTree>
    <p:extLst>
      <p:ext uri="{BB962C8B-B14F-4D97-AF65-F5344CB8AC3E}">
        <p14:creationId xmlns:p14="http://schemas.microsoft.com/office/powerpoint/2010/main" val="84328494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a:t>Property/Casualty Insurance Industry Investment Income: 2000–2016:Q1</a:t>
            </a:r>
            <a:r>
              <a:rPr lang="en-US" baseline="30000" dirty="0"/>
              <a:t>1</a:t>
            </a:r>
          </a:p>
        </p:txBody>
      </p:sp>
      <p:graphicFrame>
        <p:nvGraphicFramePr>
          <p:cNvPr id="58370" name="Object 3"/>
          <p:cNvGraphicFramePr>
            <a:graphicFrameLocks/>
          </p:cNvGraphicFramePr>
          <p:nvPr>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673058" name="Chart" r:id="rId4" imgW="8439111" imgH="3657600" progId="MSGraph.Chart.8">
                  <p:embed followColorScheme="full"/>
                </p:oleObj>
              </mc:Choice>
              <mc:Fallback>
                <p:oleObj name="Chart" r:id="rId4" imgW="8439111" imgH="3657600" progId="MSGraph.Chart.8">
                  <p:embed followColorScheme="full"/>
                  <p:pic>
                    <p:nvPicPr>
                      <p:cNvPr id="58370" name="Object 3"/>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Due to persistently low interest rates, investment income fell in 2012, 2013 and 2014 but showed a small (1.9%) increase in 2015—another drop in 2016 seems likely.</a:t>
            </a:r>
          </a:p>
        </p:txBody>
      </p:sp>
      <p:sp>
        <p:nvSpPr>
          <p:cNvPr id="58373" name="Rectangle 5"/>
          <p:cNvSpPr>
            <a:spLocks noChangeArrowheads="1"/>
          </p:cNvSpPr>
          <p:nvPr/>
        </p:nvSpPr>
        <p:spPr bwMode="auto">
          <a:xfrm>
            <a:off x="-1" y="6606839"/>
            <a:ext cx="8915401" cy="290849"/>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and stock dividends. 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pitchFamily="34" charset="0"/>
                <a:cs typeface="+mn-cs"/>
              </a:rPr>
              <a:t>Investment earnings are still below their 2007 pre-crisis peak</a:t>
            </a:r>
          </a:p>
        </p:txBody>
      </p:sp>
      <p:sp>
        <p:nvSpPr>
          <p:cNvPr id="9" name="Rectangle 5"/>
          <p:cNvSpPr>
            <a:spLocks noChangeArrowheads="1"/>
          </p:cNvSpPr>
          <p:nvPr/>
        </p:nvSpPr>
        <p:spPr bwMode="auto">
          <a:xfrm>
            <a:off x="152399" y="6432659"/>
            <a:ext cx="8915401" cy="290849"/>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*Annualized figure based on actual Q1:2016 net investment income earned of $10.893B.</a:t>
            </a:r>
          </a:p>
        </p:txBody>
      </p:sp>
    </p:spTree>
    <p:extLst>
      <p:ext uri="{BB962C8B-B14F-4D97-AF65-F5344CB8AC3E}">
        <p14:creationId xmlns:p14="http://schemas.microsoft.com/office/powerpoint/2010/main" val="28801431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25</a:t>
            </a:fld>
            <a:endParaRPr lang="en-US" sz="900"/>
          </a:p>
        </p:txBody>
      </p:sp>
      <p:sp>
        <p:nvSpPr>
          <p:cNvPr id="11270" name="Rectangle 7"/>
          <p:cNvSpPr>
            <a:spLocks noGrp="1" noChangeArrowheads="1"/>
          </p:cNvSpPr>
          <p:nvPr>
            <p:ph type="title" idx="4294967295"/>
          </p:nvPr>
        </p:nvSpPr>
        <p:spPr>
          <a:xfrm>
            <a:off x="565154" y="147642"/>
            <a:ext cx="7102475" cy="860425"/>
          </a:xfrm>
        </p:spPr>
        <p:txBody>
          <a:bodyPr/>
          <a:lstStyle/>
          <a:p>
            <a:r>
              <a:rPr lang="en-US" dirty="0">
                <a:latin typeface="Arial" pitchFamily="34" charset="0"/>
              </a:rPr>
              <a:t>U.S. Treasury Security Yields:</a:t>
            </a:r>
            <a:br>
              <a:rPr lang="en-US" dirty="0">
                <a:latin typeface="Arial" pitchFamily="34" charset="0"/>
              </a:rPr>
            </a:br>
            <a:r>
              <a:rPr lang="en-US" dirty="0">
                <a:latin typeface="Arial" pitchFamily="34" charset="0"/>
              </a:rPr>
              <a:t>A Long Downward Trend, 1990–2016*</a:t>
            </a:r>
          </a:p>
        </p:txBody>
      </p:sp>
      <p:sp>
        <p:nvSpPr>
          <p:cNvPr id="11271" name="Text Box 5"/>
          <p:cNvSpPr txBox="1">
            <a:spLocks noChangeArrowheads="1"/>
          </p:cNvSpPr>
          <p:nvPr/>
        </p:nvSpPr>
        <p:spPr bwMode="auto">
          <a:xfrm>
            <a:off x="0" y="6284917"/>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August 2016.</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http://www.federalreserve.gov/releases/h15/data.htm</a:t>
            </a:r>
            <a:r>
              <a:rPr lang="en-US" sz="1100" dirty="0"/>
              <a:t>. National Bureau of Economic Research (recession dates); Insurance Information Institute.</a:t>
            </a:r>
          </a:p>
        </p:txBody>
      </p:sp>
      <p:graphicFrame>
        <p:nvGraphicFramePr>
          <p:cNvPr id="11266" name="Object 2"/>
          <p:cNvGraphicFramePr>
            <a:graphicFrameLocks noChangeAspect="1"/>
          </p:cNvGraphicFramePr>
          <p:nvPr>
            <p:extLst/>
          </p:nvPr>
        </p:nvGraphicFramePr>
        <p:xfrm>
          <a:off x="463554" y="977900"/>
          <a:ext cx="8404225" cy="4838700"/>
        </p:xfrm>
        <a:graphic>
          <a:graphicData uri="http://schemas.openxmlformats.org/presentationml/2006/ole">
            <mc:AlternateContent xmlns:mc="http://schemas.openxmlformats.org/markup-compatibility/2006">
              <mc:Choice xmlns:v="urn:schemas-microsoft-com:vml" Requires="v">
                <p:oleObj spid="_x0000_s28674082" name="Chart" r:id="rId5" imgW="8343822" imgH="4381639" progId="MSGraph.Chart.8">
                  <p:embed followColorScheme="full"/>
                </p:oleObj>
              </mc:Choice>
              <mc:Fallback>
                <p:oleObj name="Chart" r:id="rId5" imgW="8343822" imgH="4381639" progId="MSGraph.Chart.8">
                  <p:embed followColorScheme="full"/>
                  <p:pic>
                    <p:nvPicPr>
                      <p:cNvPr id="11266" name="Object 2"/>
                      <p:cNvPicPr>
                        <a:picLocks noChangeAspect="1" noChangeArrowheads="1"/>
                      </p:cNvPicPr>
                      <p:nvPr/>
                    </p:nvPicPr>
                    <p:blipFill>
                      <a:blip r:embed="rId6"/>
                      <a:srcRect/>
                      <a:stretch>
                        <a:fillRect/>
                      </a:stretch>
                    </p:blipFill>
                    <p:spPr bwMode="auto">
                      <a:xfrm>
                        <a:off x="463554"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149600" y="1143004"/>
            <a:ext cx="3079750" cy="809625"/>
          </a:xfrm>
          <a:prstGeom prst="wedgeRectCallout">
            <a:avLst>
              <a:gd name="adj1" fmla="val 19290"/>
              <a:gd name="adj2" fmla="val 1922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for more than a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7177553" y="1207675"/>
            <a:ext cx="1704975" cy="1835070"/>
          </a:xfrm>
          <a:prstGeom prst="wedgeRectCallout">
            <a:avLst>
              <a:gd name="adj1" fmla="val 37844"/>
              <a:gd name="adj2" fmla="val 11523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Despite the Fed’s  December 2015 rate hike, yields remain low though short-term yields have seen some gains; Yield curve is flattening.</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25</a:t>
            </a:fld>
            <a:endParaRPr lang="en-US"/>
          </a:p>
        </p:txBody>
      </p:sp>
      <p:sp>
        <p:nvSpPr>
          <p:cNvPr id="14" name="Rectangle 7"/>
          <p:cNvSpPr>
            <a:spLocks noChangeArrowheads="1"/>
          </p:cNvSpPr>
          <p:nvPr/>
        </p:nvSpPr>
        <p:spPr bwMode="grayWhite">
          <a:xfrm>
            <a:off x="7930059" y="3657928"/>
            <a:ext cx="952469"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5983126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0" y="98951"/>
            <a:ext cx="7910830" cy="860425"/>
          </a:xfrm>
        </p:spPr>
        <p:txBody>
          <a:bodyPr/>
          <a:lstStyle/>
          <a:p>
            <a:r>
              <a:rPr lang="en-US" dirty="0"/>
              <a:t>Net Investment Yield on Property/ Casualty Insurance Invested Assets, 2007–2016P*</a:t>
            </a:r>
            <a:endParaRPr lang="en-US" baseline="30000" dirty="0"/>
          </a:p>
        </p:txBody>
      </p:sp>
      <p:graphicFrame>
        <p:nvGraphicFramePr>
          <p:cNvPr id="58370" name="Object 3"/>
          <p:cNvGraphicFramePr>
            <a:graphicFrameLocks/>
          </p:cNvGraphicFramePr>
          <p:nvPr>
            <p:extLst/>
          </p:nvPr>
        </p:nvGraphicFramePr>
        <p:xfrm>
          <a:off x="429816" y="1916747"/>
          <a:ext cx="7779464" cy="3279535"/>
        </p:xfrm>
        <a:graphic>
          <a:graphicData uri="http://schemas.openxmlformats.org/presentationml/2006/ole">
            <mc:AlternateContent xmlns:mc="http://schemas.openxmlformats.org/markup-compatibility/2006">
              <mc:Choice xmlns:v="urn:schemas-microsoft-com:vml" Requires="v">
                <p:oleObj spid="_x0000_s28675106" name="Chart" r:id="rId4" imgW="8419970" imgH="3657600" progId="MSGraph.Chart.8">
                  <p:embed followColorScheme="full"/>
                </p:oleObj>
              </mc:Choice>
              <mc:Fallback>
                <p:oleObj name="Chart" r:id="rId4" imgW="8419970" imgH="3657600" progId="MSGraph.Chart.8">
                  <p:embed followColorScheme="full"/>
                  <p:pic>
                    <p:nvPicPr>
                      <p:cNvPr id="58370" name="Object 3"/>
                      <p:cNvPicPr>
                        <a:picLocks noChangeArrowheads="1"/>
                      </p:cNvPicPr>
                      <p:nvPr/>
                    </p:nvPicPr>
                    <p:blipFill>
                      <a:blip r:embed="rId5"/>
                      <a:srcRect/>
                      <a:stretch>
                        <a:fillRect/>
                      </a:stretch>
                    </p:blipFill>
                    <p:spPr bwMode="auto">
                      <a:xfrm>
                        <a:off x="429816" y="1916747"/>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62" y="5369723"/>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plan to raise interest rates in late 2015 has pushed up some yields, albeit quite modestly.</a:t>
            </a:r>
          </a:p>
        </p:txBody>
      </p:sp>
      <p:sp>
        <p:nvSpPr>
          <p:cNvPr id="58373" name="Rectangle 5"/>
          <p:cNvSpPr>
            <a:spLocks noChangeArrowheads="1"/>
          </p:cNvSpPr>
          <p:nvPr/>
        </p:nvSpPr>
        <p:spPr bwMode="auto">
          <a:xfrm>
            <a:off x="4" y="6601259"/>
            <a:ext cx="7472855" cy="242374"/>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1000" dirty="0"/>
              <a:t>Sources: A.M. Best; 2015E-2016P figures from A.M. Best P/C Review and Preview, Feb. 2016; Insurance Information Institute</a:t>
            </a:r>
          </a:p>
        </p:txBody>
      </p:sp>
      <p:sp>
        <p:nvSpPr>
          <p:cNvPr id="58374" name="Rectangle 6"/>
          <p:cNvSpPr>
            <a:spLocks noChangeArrowheads="1"/>
          </p:cNvSpPr>
          <p:nvPr/>
        </p:nvSpPr>
        <p:spPr bwMode="black">
          <a:xfrm>
            <a:off x="429820" y="1650107"/>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a:solidFill>
                  <a:srgbClr val="225A7A"/>
                </a:solidFill>
              </a:rPr>
              <a:t>(Percent)</a:t>
            </a:r>
          </a:p>
        </p:txBody>
      </p:sp>
      <p:sp>
        <p:nvSpPr>
          <p:cNvPr id="8" name="AutoShape 7"/>
          <p:cNvSpPr>
            <a:spLocks noChangeArrowheads="1"/>
          </p:cNvSpPr>
          <p:nvPr/>
        </p:nvSpPr>
        <p:spPr bwMode="blackWhite">
          <a:xfrm>
            <a:off x="5528861" y="1650103"/>
            <a:ext cx="2441575" cy="845480"/>
          </a:xfrm>
          <a:prstGeom prst="wedgeRectCallout">
            <a:avLst>
              <a:gd name="adj1" fmla="val 40480"/>
              <a:gd name="adj2" fmla="val 2353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a:solidFill>
                  <a:schemeClr val="bg1"/>
                </a:solidFill>
                <a:latin typeface="Arial" pitchFamily="34" charset="0"/>
                <a:cs typeface="+mn-cs"/>
              </a:rPr>
              <a:t>Estimated book yield in 2016 is down about 140 BP from pre-crisis levels</a:t>
            </a:r>
          </a:p>
        </p:txBody>
      </p:sp>
    </p:spTree>
    <p:extLst>
      <p:ext uri="{BB962C8B-B14F-4D97-AF65-F5344CB8AC3E}">
        <p14:creationId xmlns:p14="http://schemas.microsoft.com/office/powerpoint/2010/main" val="32509281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27</a:t>
            </a:fld>
            <a:endParaRPr lang="en-US"/>
          </a:p>
        </p:txBody>
      </p:sp>
      <p:sp>
        <p:nvSpPr>
          <p:cNvPr id="66566" name="Rectangle 11"/>
          <p:cNvSpPr>
            <a:spLocks noGrp="1" noChangeArrowheads="1"/>
          </p:cNvSpPr>
          <p:nvPr>
            <p:ph type="title"/>
          </p:nvPr>
        </p:nvSpPr>
        <p:spPr/>
        <p:txBody>
          <a:bodyPr/>
          <a:lstStyle/>
          <a:p>
            <a:r>
              <a:rPr lang="en-US" dirty="0"/>
              <a:t>Interest Rate Forecasts: 2016 – 2021F</a:t>
            </a:r>
          </a:p>
        </p:txBody>
      </p:sp>
      <p:graphicFrame>
        <p:nvGraphicFramePr>
          <p:cNvPr id="66562" name="Object 4"/>
          <p:cNvGraphicFramePr>
            <a:graphicFrameLocks noChangeAspect="1"/>
          </p:cNvGraphicFramePr>
          <p:nvPr>
            <p:extLst>
              <p:ext uri="{D42A27DB-BD31-4B8C-83A1-F6EECF244321}">
                <p14:modId xmlns:p14="http://schemas.microsoft.com/office/powerpoint/2010/main" val="188517052"/>
              </p:ext>
            </p:extLst>
          </p:nvPr>
        </p:nvGraphicFramePr>
        <p:xfrm>
          <a:off x="39687" y="1668667"/>
          <a:ext cx="8867775" cy="3771900"/>
        </p:xfrm>
        <a:graphic>
          <a:graphicData uri="http://schemas.openxmlformats.org/presentationml/2006/ole">
            <mc:AlternateContent xmlns:mc="http://schemas.openxmlformats.org/markup-compatibility/2006">
              <mc:Choice xmlns:v="urn:schemas-microsoft-com:vml" Requires="v">
                <p:oleObj spid="_x0000_s28679199" name="Chart" r:id="rId4" imgW="8534400" imgH="3771900" progId="MSGraph.Chart.8">
                  <p:embed followColorScheme="full"/>
                </p:oleObj>
              </mc:Choice>
              <mc:Fallback>
                <p:oleObj name="Chart" r:id="rId4" imgW="8534400" imgH="3771900" progId="MSGraph.Chart.8">
                  <p:embed followColorScheme="full"/>
                  <p:pic>
                    <p:nvPicPr>
                      <p:cNvPr id="66562" name="Object 4"/>
                      <p:cNvPicPr>
                        <a:picLocks noChangeAspect="1" noChangeArrowheads="1"/>
                      </p:cNvPicPr>
                      <p:nvPr/>
                    </p:nvPicPr>
                    <p:blipFill>
                      <a:blip r:embed="rId5"/>
                      <a:srcRect/>
                      <a:stretch>
                        <a:fillRect/>
                      </a:stretch>
                    </p:blipFill>
                    <p:spPr bwMode="gray">
                      <a:xfrm>
                        <a:off x="39687" y="166866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146920" y="5447440"/>
            <a:ext cx="8760542" cy="7583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A full normalization of interest rates is unlikely until 2019, more than a decade after the onset of the financial crisis.</a:t>
            </a: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a:solidFill>
                  <a:srgbClr val="225A7A"/>
                </a:solidFill>
              </a:rPr>
              <a:t>Yield (%)</a:t>
            </a:r>
          </a:p>
        </p:txBody>
      </p:sp>
      <p:sp>
        <p:nvSpPr>
          <p:cNvPr id="12" name="Rectangle 5"/>
          <p:cNvSpPr>
            <a:spLocks noChangeArrowheads="1"/>
          </p:cNvSpPr>
          <p:nvPr/>
        </p:nvSpPr>
        <p:spPr bwMode="auto">
          <a:xfrm>
            <a:off x="0" y="6449878"/>
            <a:ext cx="8601075" cy="28238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
              </a:rPr>
              <a:t>Sources: Blue Chip Economic Indicators (9/16 for 2016 and 2017; for 2018-2021 3/16 issue); Insurance Info. Institute. </a:t>
            </a:r>
          </a:p>
        </p:txBody>
      </p:sp>
      <p:sp>
        <p:nvSpPr>
          <p:cNvPr id="13" name="Rectangle 3"/>
          <p:cNvSpPr>
            <a:spLocks noChangeArrowheads="1"/>
          </p:cNvSpPr>
          <p:nvPr/>
        </p:nvSpPr>
        <p:spPr bwMode="black">
          <a:xfrm>
            <a:off x="965068" y="141722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a:solidFill>
                  <a:srgbClr val="225A7A"/>
                </a:solidFill>
                <a:latin typeface="Arial" panose="020B0604020202020204" pitchFamily="34" charset="0"/>
                <a:cs typeface="Arial" panose="020B0604020202020204" pitchFamily="34" charset="0"/>
              </a:rPr>
              <a:t>3-Month Treasury</a:t>
            </a:r>
          </a:p>
        </p:txBody>
      </p:sp>
      <p:sp>
        <p:nvSpPr>
          <p:cNvPr id="16" name="Rectangle 3"/>
          <p:cNvSpPr>
            <a:spLocks noChangeArrowheads="1"/>
          </p:cNvSpPr>
          <p:nvPr/>
        </p:nvSpPr>
        <p:spPr bwMode="black">
          <a:xfrm>
            <a:off x="5275131" y="142674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a:solidFill>
                  <a:srgbClr val="225A7A"/>
                </a:solidFill>
                <a:latin typeface="Arial" panose="020B0604020202020204" pitchFamily="34" charset="0"/>
                <a:cs typeface="Arial" panose="020B0604020202020204" pitchFamily="34" charset="0"/>
              </a:rPr>
              <a:t>10-Year Treasury</a:t>
            </a:r>
          </a:p>
        </p:txBody>
      </p:sp>
      <p:sp>
        <p:nvSpPr>
          <p:cNvPr id="18" name="AutoShape 38"/>
          <p:cNvSpPr>
            <a:spLocks noChangeArrowheads="1"/>
          </p:cNvSpPr>
          <p:nvPr/>
        </p:nvSpPr>
        <p:spPr bwMode="blackWhite">
          <a:xfrm>
            <a:off x="6742113" y="3857229"/>
            <a:ext cx="1716087" cy="723704"/>
          </a:xfrm>
          <a:prstGeom prst="wedgeRectCallout">
            <a:avLst>
              <a:gd name="adj1" fmla="val -97217"/>
              <a:gd name="adj2" fmla="val 556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latin typeface="Arial" panose="020B0604020202020204" pitchFamily="34" charset="0"/>
                <a:cs typeface="Arial" panose="020B0604020202020204" pitchFamily="34" charset="0"/>
              </a:rPr>
              <a:t>10-year  yields are actually down in 2016</a:t>
            </a:r>
          </a:p>
        </p:txBody>
      </p:sp>
    </p:spTree>
    <p:extLst>
      <p:ext uri="{BB962C8B-B14F-4D97-AF65-F5344CB8AC3E}">
        <p14:creationId xmlns:p14="http://schemas.microsoft.com/office/powerpoint/2010/main" val="31804068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28</a:t>
            </a:fld>
            <a:endParaRPr lang="en-US"/>
          </a:p>
        </p:txBody>
      </p:sp>
      <p:sp>
        <p:nvSpPr>
          <p:cNvPr id="59398" name="Rectangle 2"/>
          <p:cNvSpPr>
            <a:spLocks noGrp="1" noChangeArrowheads="1"/>
          </p:cNvSpPr>
          <p:nvPr>
            <p:ph type="title"/>
          </p:nvPr>
        </p:nvSpPr>
        <p:spPr>
          <a:xfrm>
            <a:off x="190500" y="90488"/>
            <a:ext cx="7500938" cy="860425"/>
          </a:xfrm>
        </p:spPr>
        <p:txBody>
          <a:bodyPr/>
          <a:lstStyle/>
          <a:p>
            <a:r>
              <a:rPr lang="en-US" dirty="0"/>
              <a:t>Treasury Yield Curves:  </a:t>
            </a:r>
            <a:br>
              <a:rPr lang="en-US" dirty="0"/>
            </a:br>
            <a:r>
              <a:rPr lang="en-US" dirty="0"/>
              <a:t>Pre-Crisis (July 2007) vs. April 2016* </a:t>
            </a:r>
          </a:p>
        </p:txBody>
      </p:sp>
      <p:graphicFrame>
        <p:nvGraphicFramePr>
          <p:cNvPr id="59394" name="Object 3"/>
          <p:cNvGraphicFramePr>
            <a:graphicFrameLocks noChangeAspect="1"/>
          </p:cNvGraphicFramePr>
          <p:nvPr>
            <p:extLst>
              <p:ext uri="{D42A27DB-BD31-4B8C-83A1-F6EECF244321}">
                <p14:modId xmlns:p14="http://schemas.microsoft.com/office/powerpoint/2010/main" val="3515396923"/>
              </p:ext>
            </p:extLst>
          </p:nvPr>
        </p:nvGraphicFramePr>
        <p:xfrm>
          <a:off x="444500" y="1290638"/>
          <a:ext cx="8335963" cy="4262437"/>
        </p:xfrm>
        <a:graphic>
          <a:graphicData uri="http://schemas.openxmlformats.org/presentationml/2006/ole">
            <mc:AlternateContent xmlns:mc="http://schemas.openxmlformats.org/markup-compatibility/2006">
              <mc:Choice xmlns:v="urn:schemas-microsoft-com:vml" Requires="v">
                <p:oleObj spid="_x0000_s28616752" name="Chart" r:id="rId4" imgW="5626213" imgH="2882854" progId="MSGraph.Chart.8">
                  <p:embed followColorScheme="full"/>
                </p:oleObj>
              </mc:Choice>
              <mc:Fallback>
                <p:oleObj name="Chart" r:id="rId4" imgW="5626213" imgH="2882854" progId="MSGraph.Chart.8">
                  <p:embed followColorScheme="full"/>
                  <p:pic>
                    <p:nvPicPr>
                      <p:cNvPr id="0" name=""/>
                      <p:cNvPicPr>
                        <a:picLocks noChangeAspect="1" noChangeArrowheads="1"/>
                      </p:cNvPicPr>
                      <p:nvPr/>
                    </p:nvPicPr>
                    <p:blipFill>
                      <a:blip r:embed="rId5"/>
                      <a:srcRect/>
                      <a:stretch>
                        <a:fillRect/>
                      </a:stretch>
                    </p:blipFill>
                    <p:spPr bwMode="gray">
                      <a:xfrm>
                        <a:off x="444500" y="1290638"/>
                        <a:ext cx="8335963" cy="426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0228" name="AutoShape 4"/>
          <p:cNvSpPr>
            <a:spLocks noChangeArrowheads="1"/>
          </p:cNvSpPr>
          <p:nvPr/>
        </p:nvSpPr>
        <p:spPr bwMode="blackWhite">
          <a:xfrm>
            <a:off x="1031874" y="2299734"/>
            <a:ext cx="4453473" cy="1619224"/>
          </a:xfrm>
          <a:prstGeom prst="wedgeRectCallout">
            <a:avLst>
              <a:gd name="adj1" fmla="val 6173"/>
              <a:gd name="adj2" fmla="val 753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45 years. Investment income is depressed as a result.  Fed  began to raise rates in Dec. 2015, but yields unlikely to return to pre-crisis levels anytime soon</a:t>
            </a:r>
          </a:p>
        </p:txBody>
      </p:sp>
      <p:sp>
        <p:nvSpPr>
          <p:cNvPr id="2100229" name="Rectangle 5"/>
          <p:cNvSpPr>
            <a:spLocks noChangeArrowheads="1"/>
          </p:cNvSpPr>
          <p:nvPr/>
        </p:nvSpPr>
        <p:spPr bwMode="blackWhite">
          <a:xfrm>
            <a:off x="1031874" y="5593715"/>
            <a:ext cx="7161213" cy="65468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Fed Began to Raise Rates in Dec. 2015 but Market Volatility and Weakness Abroad  Have Made Additional Hikes Difficult</a:t>
            </a:r>
          </a:p>
        </p:txBody>
      </p:sp>
      <p:sp>
        <p:nvSpPr>
          <p:cNvPr id="10" name="Rectangle 4"/>
          <p:cNvSpPr>
            <a:spLocks noChangeArrowheads="1"/>
          </p:cNvSpPr>
          <p:nvPr/>
        </p:nvSpPr>
        <p:spPr bwMode="auto">
          <a:xfrm>
            <a:off x="-1" y="6223525"/>
            <a:ext cx="8601075" cy="65479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*As of April 22, 2016.</a:t>
            </a:r>
          </a:p>
          <a:p>
            <a:pPr eaLnBrk="0" hangingPunct="0">
              <a:lnSpc>
                <a:spcPct val="85000"/>
              </a:lnSpc>
              <a:spcBef>
                <a:spcPct val="25000"/>
              </a:spcBef>
              <a:buClr>
                <a:schemeClr val="accent2"/>
              </a:buClr>
              <a:buFont typeface="Wingdings" pitchFamily="2" charset="2"/>
              <a:buNone/>
            </a:pPr>
            <a:r>
              <a:rPr lang="en-US" sz="1100" dirty="0"/>
              <a:t>Source: Federal Reserve Board of Governors: </a:t>
            </a:r>
            <a:r>
              <a:rPr lang="en-US" sz="1100" dirty="0">
                <a:hlinkClick r:id="rId6"/>
              </a:rPr>
              <a:t>http://www.federalreserve.gov/releases/h15/data.htm</a:t>
            </a:r>
            <a:r>
              <a:rPr lang="en-US" sz="1100" dirty="0"/>
              <a:t>; Insurance Information Institute.</a:t>
            </a:r>
          </a:p>
        </p:txBody>
      </p:sp>
    </p:spTree>
    <p:extLst>
      <p:ext uri="{BB962C8B-B14F-4D97-AF65-F5344CB8AC3E}">
        <p14:creationId xmlns:p14="http://schemas.microsoft.com/office/powerpoint/2010/main" val="25502499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29</a:t>
            </a:fld>
            <a:endParaRPr lang="en-US"/>
          </a:p>
        </p:txBody>
      </p:sp>
      <p:sp>
        <p:nvSpPr>
          <p:cNvPr id="35846" name="Rectangle 2"/>
          <p:cNvSpPr>
            <a:spLocks noGrp="1" noChangeArrowheads="1"/>
          </p:cNvSpPr>
          <p:nvPr>
            <p:ph type="title"/>
          </p:nvPr>
        </p:nvSpPr>
        <p:spPr>
          <a:xfrm>
            <a:off x="155575" y="0"/>
            <a:ext cx="7550150" cy="989013"/>
          </a:xfrm>
        </p:spPr>
        <p:txBody>
          <a:bodyPr/>
          <a:lstStyle/>
          <a:p>
            <a:r>
              <a:rPr lang="en-US" dirty="0"/>
              <a:t>Annual Inflation Rates, (CPI-U, %),</a:t>
            </a:r>
            <a:br>
              <a:rPr lang="en-US" dirty="0"/>
            </a:br>
            <a:r>
              <a:rPr lang="en-US" dirty="0"/>
              <a:t>1990–2017F</a:t>
            </a:r>
          </a:p>
        </p:txBody>
      </p:sp>
      <p:graphicFrame>
        <p:nvGraphicFramePr>
          <p:cNvPr id="35842" name="Object 3"/>
          <p:cNvGraphicFramePr>
            <a:graphicFrameLocks noChangeAspect="1"/>
          </p:cNvGraphicFramePr>
          <p:nvPr>
            <p:extLst>
              <p:ext uri="{D42A27DB-BD31-4B8C-83A1-F6EECF244321}">
                <p14:modId xmlns:p14="http://schemas.microsoft.com/office/powerpoint/2010/main" val="3386226674"/>
              </p:ext>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617776" name="Chart" r:id="rId4" imgW="5530924" imgH="2559073" progId="MSGraph.Chart.8">
                  <p:embed followColorScheme="full"/>
                </p:oleObj>
              </mc:Choice>
              <mc:Fallback>
                <p:oleObj name="Chart" r:id="rId4" imgW="5530924" imgH="2559073"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4/16 (forecasts).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Slack in the U.S. economy and falling energy prices suggests that inflationary pressures should remain subdued for an extended period of times</a:t>
            </a: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797939" y="1150938"/>
            <a:ext cx="4048125" cy="1309687"/>
          </a:xfrm>
          <a:prstGeom prst="wedgeRectCallout">
            <a:avLst>
              <a:gd name="adj1" fmla="val 27685"/>
              <a:gd name="adj2" fmla="val 7108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103309" y="1059718"/>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26799639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42"/>
            <a:ext cx="6921230" cy="860425"/>
          </a:xfrm>
        </p:spPr>
        <p:txBody>
          <a:bodyPr/>
          <a:lstStyle/>
          <a:p>
            <a:r>
              <a:rPr lang="en-US" dirty="0">
                <a:latin typeface="Arial" panose="020B0604020202020204" pitchFamily="34" charset="0"/>
              </a:rPr>
              <a:t>P/C Industry Net Income After Taxes</a:t>
            </a:r>
            <a:br>
              <a:rPr lang="en-US" dirty="0">
                <a:latin typeface="Arial" panose="020B0604020202020204" pitchFamily="34" charset="0"/>
              </a:rPr>
            </a:br>
            <a:r>
              <a:rPr lang="en-US" dirty="0">
                <a:latin typeface="Arial" panose="020B0604020202020204" pitchFamily="34" charset="0"/>
              </a:rPr>
              <a:t>1991–2016:Q1</a:t>
            </a:r>
          </a:p>
        </p:txBody>
      </p:sp>
      <p:sp>
        <p:nvSpPr>
          <p:cNvPr id="14339" name="Text Box 5"/>
          <p:cNvSpPr txBox="1">
            <a:spLocks noChangeArrowheads="1"/>
          </p:cNvSpPr>
          <p:nvPr/>
        </p:nvSpPr>
        <p:spPr bwMode="auto">
          <a:xfrm>
            <a:off x="832357" y="1067118"/>
            <a:ext cx="2374900" cy="24936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2011 ROAS</a:t>
            </a:r>
            <a:r>
              <a:rPr lang="en-US" sz="1200" baseline="30000" dirty="0">
                <a:solidFill>
                  <a:srgbClr val="000000"/>
                </a:solidFill>
              </a:rPr>
              <a:t>1</a:t>
            </a:r>
            <a:r>
              <a:rPr lang="en-US" sz="12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2012 ROAS</a:t>
            </a:r>
            <a:r>
              <a:rPr lang="en-US" sz="1200" baseline="30000" dirty="0">
                <a:solidFill>
                  <a:srgbClr val="000000"/>
                </a:solidFill>
              </a:rPr>
              <a:t>1</a:t>
            </a:r>
            <a:r>
              <a:rPr lang="en-US" sz="12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2013 ROAS</a:t>
            </a:r>
            <a:r>
              <a:rPr lang="en-US" sz="1200" baseline="30000" dirty="0">
                <a:solidFill>
                  <a:srgbClr val="000000"/>
                </a:solidFill>
              </a:rPr>
              <a:t>1</a:t>
            </a:r>
            <a:r>
              <a:rPr lang="en-US" sz="1200" dirty="0">
                <a:solidFill>
                  <a:srgbClr val="000000"/>
                </a:solidFill>
              </a:rPr>
              <a:t> = 10.2%</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2014 ROAS</a:t>
            </a:r>
            <a:r>
              <a:rPr lang="en-US" sz="1200" baseline="30000" dirty="0">
                <a:solidFill>
                  <a:srgbClr val="000000"/>
                </a:solidFill>
              </a:rPr>
              <a:t>1</a:t>
            </a:r>
            <a:r>
              <a:rPr lang="en-US" sz="1200" dirty="0">
                <a:solidFill>
                  <a:srgbClr val="000000"/>
                </a:solidFill>
              </a:rPr>
              <a:t> = 8.4%</a:t>
            </a:r>
          </a:p>
          <a:p>
            <a:pPr>
              <a:lnSpc>
                <a:spcPct val="90000"/>
              </a:lnSpc>
              <a:spcBef>
                <a:spcPct val="20000"/>
              </a:spcBef>
              <a:buClr>
                <a:srgbClr val="FF6801"/>
              </a:buClr>
              <a:buFont typeface="Wingdings" panose="05000000000000000000" pitchFamily="2" charset="2"/>
              <a:buChar char="n"/>
            </a:pPr>
            <a:r>
              <a:rPr lang="en-US" sz="1200" dirty="0">
                <a:solidFill>
                  <a:srgbClr val="000000"/>
                </a:solidFill>
              </a:rPr>
              <a:t>2015 ROAS = 8.4%</a:t>
            </a:r>
          </a:p>
          <a:p>
            <a:pPr fontAlgn="base">
              <a:lnSpc>
                <a:spcPct val="90000"/>
              </a:lnSpc>
              <a:spcBef>
                <a:spcPct val="20000"/>
              </a:spcBef>
              <a:spcAft>
                <a:spcPct val="0"/>
              </a:spcAft>
              <a:buClr>
                <a:srgbClr val="FF6801"/>
              </a:buClr>
              <a:buFont typeface="Wingdings" panose="05000000000000000000" pitchFamily="2" charset="2"/>
              <a:buChar char="n"/>
            </a:pPr>
            <a:endParaRPr lang="en-US" sz="1200" dirty="0">
              <a:solidFill>
                <a:srgbClr val="000000"/>
              </a:solidFill>
            </a:endParaRPr>
          </a:p>
        </p:txBody>
      </p:sp>
      <p:sp>
        <p:nvSpPr>
          <p:cNvPr id="14340" name="Rectangle 5"/>
          <p:cNvSpPr>
            <a:spLocks noChangeArrowheads="1"/>
          </p:cNvSpPr>
          <p:nvPr/>
        </p:nvSpPr>
        <p:spPr bwMode="auto">
          <a:xfrm>
            <a:off x="-268014" y="6267071"/>
            <a:ext cx="9412014"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050" dirty="0">
                <a:solidFill>
                  <a:srgbClr val="000000"/>
                </a:solidFill>
              </a:rPr>
              <a:t>ROE figures are GAAP; </a:t>
            </a:r>
            <a:r>
              <a:rPr lang="en-US" sz="1050" baseline="30000" dirty="0">
                <a:solidFill>
                  <a:srgbClr val="000000"/>
                </a:solidFill>
              </a:rPr>
              <a:t>1</a:t>
            </a:r>
            <a:r>
              <a:rPr lang="en-US" sz="1050" dirty="0">
                <a:solidFill>
                  <a:srgbClr val="000000"/>
                </a:solidFill>
              </a:rPr>
              <a:t>Return on avg. surplus.  Excluding Mortgage &amp; Financial Guaranty insurers yields a 8.2% ROAS in 2014, 9.8% ROAS in 2013, 6.2% ROAS in 2012, 4.7% ROAS for 2011, 7.6% for 2010 and 7.4% for 2009; 2015E is annualized figure based actual figure through Q3 of $44.0</a:t>
            </a:r>
          </a:p>
          <a:p>
            <a:pPr fontAlgn="base">
              <a:lnSpc>
                <a:spcPct val="85000"/>
              </a:lnSpc>
              <a:spcBef>
                <a:spcPct val="25000"/>
              </a:spcBef>
              <a:spcAft>
                <a:spcPct val="0"/>
              </a:spcAft>
              <a:buClr>
                <a:srgbClr val="FF6801"/>
              </a:buClr>
            </a:pPr>
            <a:r>
              <a:rPr lang="en-US" sz="1050" dirty="0">
                <a:solidFill>
                  <a:srgbClr val="000000"/>
                </a:solidFill>
              </a:rPr>
              <a:t>Sources: A.M. Best, ISO; Insurance Information Institute</a:t>
            </a:r>
          </a:p>
        </p:txBody>
      </p:sp>
      <p:graphicFrame>
        <p:nvGraphicFramePr>
          <p:cNvPr id="14341" name="Object 3"/>
          <p:cNvGraphicFramePr>
            <a:graphicFrameLocks/>
          </p:cNvGraphicFramePr>
          <p:nvPr>
            <p:extLst/>
          </p:nvPr>
        </p:nvGraphicFramePr>
        <p:xfrm>
          <a:off x="96398" y="1395277"/>
          <a:ext cx="8748712" cy="5064125"/>
        </p:xfrm>
        <a:graphic>
          <a:graphicData uri="http://schemas.openxmlformats.org/presentationml/2006/ole">
            <mc:AlternateContent xmlns:mc="http://schemas.openxmlformats.org/markup-compatibility/2006">
              <mc:Choice xmlns:v="urn:schemas-microsoft-com:vml" Requires="v">
                <p:oleObj spid="_x0000_s28665890" name="Chart" r:id="rId5" imgW="8715408" imgH="5048319" progId="MSGraph.Chart.8">
                  <p:embed followColorScheme="full"/>
                </p:oleObj>
              </mc:Choice>
              <mc:Fallback>
                <p:oleObj name="Chart" r:id="rId5" imgW="8715408" imgH="5048319" progId="MSGraph.Chart.8">
                  <p:embed followColorScheme="full"/>
                  <p:pic>
                    <p:nvPicPr>
                      <p:cNvPr id="14341" name="Object 3"/>
                      <p:cNvPicPr>
                        <a:picLocks noChangeArrowheads="1"/>
                      </p:cNvPicPr>
                      <p:nvPr/>
                    </p:nvPicPr>
                    <p:blipFill>
                      <a:blip r:embed="rId6"/>
                      <a:srcRect/>
                      <a:stretch>
                        <a:fillRect/>
                      </a:stretch>
                    </p:blipFill>
                    <p:spPr bwMode="auto">
                      <a:xfrm>
                        <a:off x="96398" y="1395277"/>
                        <a:ext cx="8748712"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5998246" y="1605954"/>
            <a:ext cx="1591274" cy="1203994"/>
          </a:xfrm>
          <a:prstGeom prst="wedgeRectCallout">
            <a:avLst>
              <a:gd name="adj1" fmla="val 114126"/>
              <a:gd name="adj2" fmla="val 220893"/>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in Q1:2016 on an annualized basis was on track to match full-year 2015</a:t>
            </a:r>
          </a:p>
        </p:txBody>
      </p:sp>
      <p:sp>
        <p:nvSpPr>
          <p:cNvPr id="2" name="TextBox 1"/>
          <p:cNvSpPr txBox="1"/>
          <p:nvPr/>
        </p:nvSpPr>
        <p:spPr>
          <a:xfrm>
            <a:off x="73928" y="1118278"/>
            <a:ext cx="940239" cy="276999"/>
          </a:xfrm>
          <a:prstGeom prst="rect">
            <a:avLst/>
          </a:prstGeom>
          <a:noFill/>
        </p:spPr>
        <p:txBody>
          <a:bodyPr wrap="square" rtlCol="0">
            <a:spAutoFit/>
          </a:bodyPr>
          <a:lstStyle/>
          <a:p>
            <a:pPr fontAlgn="base">
              <a:spcBef>
                <a:spcPct val="0"/>
              </a:spcBef>
              <a:spcAft>
                <a:spcPct val="0"/>
              </a:spcAft>
            </a:pPr>
            <a:r>
              <a:rPr lang="en-US" sz="1200" dirty="0">
                <a:solidFill>
                  <a:srgbClr val="000000"/>
                </a:solidFill>
              </a:rPr>
              <a:t>$ Millions</a:t>
            </a:r>
          </a:p>
        </p:txBody>
      </p:sp>
    </p:spTree>
    <p:custDataLst>
      <p:tags r:id="rId2"/>
    </p:custDataLst>
    <p:extLst>
      <p:ext uri="{BB962C8B-B14F-4D97-AF65-F5344CB8AC3E}">
        <p14:creationId xmlns:p14="http://schemas.microsoft.com/office/powerpoint/2010/main" val="5009824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30</a:t>
            </a:fld>
            <a:endParaRPr lang="en-US" sz="900"/>
          </a:p>
        </p:txBody>
      </p:sp>
      <p:sp>
        <p:nvSpPr>
          <p:cNvPr id="32774" name="Rectangle 2"/>
          <p:cNvSpPr>
            <a:spLocks noGrp="1" noChangeArrowheads="1"/>
          </p:cNvSpPr>
          <p:nvPr>
            <p:ph type="title" idx="4294967295"/>
          </p:nvPr>
        </p:nvSpPr>
        <p:spPr/>
        <p:txBody>
          <a:bodyPr/>
          <a:lstStyle/>
          <a:p>
            <a:r>
              <a:rPr lang="en-US" dirty="0"/>
              <a:t>P/C Insurer Net Realized </a:t>
            </a:r>
            <a:br>
              <a:rPr lang="en-US" dirty="0"/>
            </a:br>
            <a:r>
              <a:rPr lang="en-US" dirty="0"/>
              <a:t>Capital Gains/Losses, 1990-2015</a:t>
            </a:r>
          </a:p>
        </p:txBody>
      </p:sp>
      <p:sp>
        <p:nvSpPr>
          <p:cNvPr id="32775" name="Rectangle 4"/>
          <p:cNvSpPr>
            <a:spLocks noChangeArrowheads="1"/>
          </p:cNvSpPr>
          <p:nvPr/>
        </p:nvSpPr>
        <p:spPr bwMode="auto">
          <a:xfrm>
            <a:off x="0" y="6414802"/>
            <a:ext cx="8596313"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ISO; Insurance Information Institute.                                   </a:t>
            </a:r>
          </a:p>
        </p:txBody>
      </p:sp>
      <p:graphicFrame>
        <p:nvGraphicFramePr>
          <p:cNvPr id="32770" name="Object 3"/>
          <p:cNvGraphicFramePr>
            <a:graphicFrameLocks/>
          </p:cNvGraphicFramePr>
          <p:nvPr>
            <p:extLst>
              <p:ext uri="{D42A27DB-BD31-4B8C-83A1-F6EECF244321}">
                <p14:modId xmlns:p14="http://schemas.microsoft.com/office/powerpoint/2010/main" val="484011801"/>
              </p:ext>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618800" name="Chart" r:id="rId4" imgW="5721502" imgH="2774788" progId="MSGraph.Chart.8">
                  <p:embed followColorScheme="full"/>
                </p:oleObj>
              </mc:Choice>
              <mc:Fallback>
                <p:oleObj name="Chart" r:id="rId4" imgW="5721502" imgH="2774788"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63525" y="54923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Insurers Posted Net Realized Capital Gains in 2010 - 2015 Following Two Years of Realized Losses During the Financial Crisis.  Realized Capital Losses Were a Primary Cause of 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7820516" y="1397607"/>
            <a:ext cx="656831"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73600" y="1152525"/>
            <a:ext cx="2815784" cy="710383"/>
          </a:xfrm>
          <a:prstGeom prst="wedgeRectCallout">
            <a:avLst>
              <a:gd name="adj1" fmla="val 60033"/>
              <a:gd name="adj2" fmla="val 195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Realized capital gains rose sharply as equity markets rallied in 2013-14</a:t>
            </a:r>
          </a:p>
        </p:txBody>
      </p:sp>
    </p:spTree>
    <p:extLst>
      <p:ext uri="{BB962C8B-B14F-4D97-AF65-F5344CB8AC3E}">
        <p14:creationId xmlns:p14="http://schemas.microsoft.com/office/powerpoint/2010/main" val="23795580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a:t>Property/Casualty Insurance Industry Investment Gain: 1994–2015</a:t>
            </a:r>
            <a:r>
              <a:rPr lang="en-US" baseline="30000" dirty="0"/>
              <a:t>1</a:t>
            </a:r>
          </a:p>
        </p:txBody>
      </p:sp>
      <p:graphicFrame>
        <p:nvGraphicFramePr>
          <p:cNvPr id="58370" name="Object 3"/>
          <p:cNvGraphicFramePr>
            <a:graphicFrameLocks/>
          </p:cNvGraphicFramePr>
          <p:nvPr>
            <p:extLst>
              <p:ext uri="{D42A27DB-BD31-4B8C-83A1-F6EECF244321}">
                <p14:modId xmlns:p14="http://schemas.microsoft.com/office/powerpoint/2010/main" val="2895726386"/>
              </p:ext>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619824" name="Chart" r:id="rId4" imgW="5638696" imgH="2425654" progId="MSGraph.Chart.8">
                  <p:embed followColorScheme="full"/>
                </p:oleObj>
              </mc:Choice>
              <mc:Fallback>
                <p:oleObj name="Chart" r:id="rId4" imgW="5638696" imgH="2425654"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Total Investment Gains Were Flat in 2015 as Investment Income Rose Marginally and Realized Capital Gains Fell Slightly</a:t>
            </a: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$3.2B; 2015 figure is through Q3 2015.</a:t>
            </a:r>
          </a:p>
          <a:p>
            <a:pPr marL="133350" indent="-133350" eaLnBrk="0" hangingPunct="0">
              <a:lnSpc>
                <a:spcPct val="90000"/>
              </a:lnSpc>
              <a:buClr>
                <a:schemeClr val="accent2"/>
              </a:buClr>
              <a:buFont typeface="Wingdings" pitchFamily="2" charset="2"/>
              <a:buNone/>
              <a:tabLst>
                <a:tab pos="112713" algn="r"/>
              </a:tabLst>
            </a:pPr>
            <a:r>
              <a:rPr lang="en-US" sz="1100" dirty="0"/>
              <a:t>Sources: ISO, SNL;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3226118" cy="976429"/>
          </a:xfrm>
          <a:prstGeom prst="wedgeRectCallout">
            <a:avLst>
              <a:gd name="adj1" fmla="val 93869"/>
              <a:gd name="adj2" fmla="val -1165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Investment gains in 2015 were unchanged from 2014 and still well below the pre-crisis highs</a:t>
            </a:r>
          </a:p>
        </p:txBody>
      </p:sp>
    </p:spTree>
    <p:extLst>
      <p:ext uri="{BB962C8B-B14F-4D97-AF65-F5344CB8AC3E}">
        <p14:creationId xmlns:p14="http://schemas.microsoft.com/office/powerpoint/2010/main" val="24074308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32</a:t>
            </a:fld>
            <a:endParaRPr lang="en-US" sz="900"/>
          </a:p>
        </p:txBody>
      </p:sp>
      <p:graphicFrame>
        <p:nvGraphicFramePr>
          <p:cNvPr id="60418" name="Object 3"/>
          <p:cNvGraphicFramePr>
            <a:graphicFrameLocks/>
          </p:cNvGraphicFramePr>
          <p:nvPr>
            <p:extLst>
              <p:ext uri="{D42A27DB-BD31-4B8C-83A1-F6EECF244321}">
                <p14:modId xmlns:p14="http://schemas.microsoft.com/office/powerpoint/2010/main" val="419068774"/>
              </p:ext>
            </p:extLst>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533977" name="Chart" r:id="rId4" imgW="5746884" imgH="2514600" progId="MSGraph.Chart.8">
                  <p:embed followColorScheme="full"/>
                </p:oleObj>
              </mc:Choice>
              <mc:Fallback>
                <p:oleObj name="Chart" r:id="rId4" imgW="5746884" imgH="2514600"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32</a:t>
            </a:fld>
            <a:endParaRPr lang="en-US"/>
          </a:p>
        </p:txBody>
      </p:sp>
    </p:spTree>
    <p:extLst>
      <p:ext uri="{BB962C8B-B14F-4D97-AF65-F5344CB8AC3E}">
        <p14:creationId xmlns:p14="http://schemas.microsoft.com/office/powerpoint/2010/main" val="8950766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a:solidFill>
                  <a:schemeClr val="bg1"/>
                </a:solidFill>
              </a:rPr>
              <a:t>CAPITAL/CAPACITY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33</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908215"/>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Capital Accumulation Has   Multiple Impacts </a:t>
            </a:r>
          </a:p>
          <a:p>
            <a:pPr marL="292100" indent="-292100" algn="ctr" eaLnBrk="0" hangingPunct="0">
              <a:lnSpc>
                <a:spcPct val="90000"/>
              </a:lnSpc>
              <a:spcBef>
                <a:spcPct val="25000"/>
              </a:spcBef>
              <a:buClr>
                <a:schemeClr val="accent2"/>
              </a:buClr>
              <a:buFont typeface="Wingdings" pitchFamily="2" charset="2"/>
              <a:buNone/>
            </a:pPr>
            <a:r>
              <a:rPr lang="en-US" sz="4000" b="1" i="1" dirty="0">
                <a:solidFill>
                  <a:srgbClr val="FF0000"/>
                </a:solidFill>
              </a:rPr>
              <a:t>Alternative Capital Impacts?</a:t>
            </a:r>
            <a:r>
              <a:rPr lang="en-US" sz="4000" b="1" dirty="0">
                <a:solidFill>
                  <a:srgbClr val="225A7A"/>
                </a:solidFill>
              </a:rPr>
              <a:t> </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33</a:t>
            </a:fld>
            <a:endParaRPr lang="en-US"/>
          </a:p>
        </p:txBody>
      </p:sp>
    </p:spTree>
    <p:extLst>
      <p:ext uri="{BB962C8B-B14F-4D97-AF65-F5344CB8AC3E}">
        <p14:creationId xmlns:p14="http://schemas.microsoft.com/office/powerpoint/2010/main" val="283986947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rPr>
              <a:t>eSlide – P6466 – The Financial Crisis and the Future of the P/C</a:t>
            </a:r>
          </a:p>
        </p:txBody>
      </p:sp>
      <p:sp>
        <p:nvSpPr>
          <p:cNvPr id="47109"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rPr>
              <a:pPr algn="r" eaLnBrk="0" fontAlgn="base" hangingPunct="0">
                <a:lnSpc>
                  <a:spcPct val="85000"/>
                </a:lnSpc>
                <a:spcBef>
                  <a:spcPct val="20000"/>
                </a:spcBef>
                <a:spcAft>
                  <a:spcPct val="0"/>
                </a:spcAft>
              </a:pPr>
              <a:t>34</a:t>
            </a:fld>
            <a:endParaRPr lang="en-US" sz="900">
              <a:solidFill>
                <a:srgbClr val="000000"/>
              </a:solidFill>
            </a:endParaRPr>
          </a:p>
        </p:txBody>
      </p:sp>
      <p:sp>
        <p:nvSpPr>
          <p:cNvPr id="47110" name="Rectangle 2"/>
          <p:cNvSpPr>
            <a:spLocks noGrp="1" noChangeArrowheads="1"/>
          </p:cNvSpPr>
          <p:nvPr>
            <p:ph type="title" idx="4294967295"/>
          </p:nvPr>
        </p:nvSpPr>
        <p:spPr>
          <a:xfrm>
            <a:off x="259381" y="100120"/>
            <a:ext cx="4312623" cy="860425"/>
          </a:xfrm>
        </p:spPr>
        <p:txBody>
          <a:bodyPr/>
          <a:lstStyle/>
          <a:p>
            <a:r>
              <a:rPr lang="en-US" dirty="0"/>
              <a:t>Policyholder Surplus, </a:t>
            </a:r>
            <a:br>
              <a:rPr lang="en-US" dirty="0"/>
            </a:br>
            <a:r>
              <a:rPr lang="en-US" dirty="0"/>
              <a:t>2006:Q4–2016:Q1</a:t>
            </a:r>
          </a:p>
        </p:txBody>
      </p:sp>
      <p:sp>
        <p:nvSpPr>
          <p:cNvPr id="47111" name="Rectangle 4"/>
          <p:cNvSpPr>
            <a:spLocks noChangeArrowheads="1"/>
          </p:cNvSpPr>
          <p:nvPr/>
        </p:nvSpPr>
        <p:spPr bwMode="auto">
          <a:xfrm>
            <a:off x="-171450" y="6584952"/>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rPr>
              <a:t>Sources: ISO, A.M .Best.</a:t>
            </a:r>
          </a:p>
        </p:txBody>
      </p:sp>
      <p:sp>
        <p:nvSpPr>
          <p:cNvPr id="47112" name="PPTShape_0"/>
          <p:cNvSpPr>
            <a:spLocks noChangeArrowheads="1"/>
          </p:cNvSpPr>
          <p:nvPr/>
        </p:nvSpPr>
        <p:spPr bwMode="black">
          <a:xfrm>
            <a:off x="169554" y="1123263"/>
            <a:ext cx="8221663"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graphicFrame>
        <p:nvGraphicFramePr>
          <p:cNvPr id="47106" name="Object 3"/>
          <p:cNvGraphicFramePr>
            <a:graphicFrameLocks/>
          </p:cNvGraphicFramePr>
          <p:nvPr>
            <p:extLst/>
          </p:nvPr>
        </p:nvGraphicFramePr>
        <p:xfrm>
          <a:off x="228600" y="1299785"/>
          <a:ext cx="8736496" cy="3362325"/>
        </p:xfrm>
        <a:graphic>
          <a:graphicData uri="http://schemas.openxmlformats.org/presentationml/2006/ole">
            <mc:AlternateContent xmlns:mc="http://schemas.openxmlformats.org/markup-compatibility/2006">
              <mc:Choice xmlns:v="urn:schemas-microsoft-com:vml" Requires="v">
                <p:oleObj spid="_x0000_s28702735" name="Chart" r:id="rId5" imgW="8772414" imgH="3305140" progId="MSGraph.Chart.8">
                  <p:embed followColorScheme="full"/>
                </p:oleObj>
              </mc:Choice>
              <mc:Fallback>
                <p:oleObj name="Chart" r:id="rId5" imgW="8772414" imgH="3305140" progId="MSGraph.Chart.8">
                  <p:embed followColorScheme="full"/>
                  <p:pic>
                    <p:nvPicPr>
                      <p:cNvPr id="47106" name="Object 3"/>
                      <p:cNvPicPr>
                        <a:picLocks noChangeArrowheads="1"/>
                      </p:cNvPicPr>
                      <p:nvPr/>
                    </p:nvPicPr>
                    <p:blipFill>
                      <a:blip r:embed="rId6"/>
                      <a:srcRect/>
                      <a:stretch>
                        <a:fillRect/>
                      </a:stretch>
                    </p:blipFill>
                    <p:spPr bwMode="auto">
                      <a:xfrm>
                        <a:off x="228600" y="1299785"/>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620040" y="1299785"/>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rPr>
              <a:t>2007:Q3</a:t>
            </a:r>
            <a:br>
              <a:rPr lang="en-US" sz="1600" b="1" dirty="0">
                <a:solidFill>
                  <a:srgbClr val="FFFFFF"/>
                </a:solidFill>
              </a:rPr>
            </a:br>
            <a:r>
              <a:rPr lang="en-US" sz="1600" b="1" dirty="0">
                <a:solidFill>
                  <a:srgbClr val="FFFFFF"/>
                </a:solidFill>
              </a:rPr>
              <a:t>Pre-Crisis Peak</a:t>
            </a:r>
          </a:p>
        </p:txBody>
      </p:sp>
      <p:sp>
        <p:nvSpPr>
          <p:cNvPr id="47122" name="Text Box 5"/>
          <p:cNvSpPr txBox="1">
            <a:spLocks noChangeArrowheads="1"/>
          </p:cNvSpPr>
          <p:nvPr/>
        </p:nvSpPr>
        <p:spPr bwMode="auto">
          <a:xfrm>
            <a:off x="5799089" y="5440561"/>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endParaRPr>
          </a:p>
          <a:p>
            <a:pPr eaLnBrk="0" fontAlgn="base" hangingPunct="0">
              <a:lnSpc>
                <a:spcPct val="85000"/>
              </a:lnSpc>
              <a:spcBef>
                <a:spcPct val="25000"/>
              </a:spcBef>
              <a:spcAft>
                <a:spcPct val="0"/>
              </a:spcAft>
            </a:pPr>
            <a:endParaRPr lang="en-US" sz="1600" b="1" dirty="0">
              <a:solidFill>
                <a:srgbClr val="000000"/>
              </a:solidFill>
            </a:endParaRPr>
          </a:p>
          <a:p>
            <a:pPr eaLnBrk="0" fontAlgn="base" hangingPunct="0">
              <a:lnSpc>
                <a:spcPct val="85000"/>
              </a:lnSpc>
              <a:spcBef>
                <a:spcPct val="25000"/>
              </a:spcBef>
              <a:spcAft>
                <a:spcPct val="0"/>
              </a:spcAft>
            </a:pPr>
            <a:endParaRPr lang="en-US" sz="1600" b="1" i="1" dirty="0">
              <a:solidFill>
                <a:srgbClr val="339966"/>
              </a:solidFill>
            </a:endParaRPr>
          </a:p>
        </p:txBody>
      </p:sp>
      <p:sp>
        <p:nvSpPr>
          <p:cNvPr id="16" name="PPTShape_1"/>
          <p:cNvSpPr>
            <a:spLocks noChangeArrowheads="1"/>
          </p:cNvSpPr>
          <p:nvPr/>
        </p:nvSpPr>
        <p:spPr bwMode="blackWhite">
          <a:xfrm>
            <a:off x="5600701" y="3458822"/>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rPr>
              <a:t>Surplus as of 3/31/16 stood at a record high $676.3B</a:t>
            </a:r>
          </a:p>
        </p:txBody>
      </p:sp>
      <p:sp>
        <p:nvSpPr>
          <p:cNvPr id="47116" name="Text Box 18"/>
          <p:cNvSpPr txBox="1">
            <a:spLocks noChangeArrowheads="1"/>
          </p:cNvSpPr>
          <p:nvPr/>
        </p:nvSpPr>
        <p:spPr bwMode="auto">
          <a:xfrm>
            <a:off x="191127" y="5439220"/>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a:solidFill>
                  <a:srgbClr val="000000"/>
                </a:solidFill>
              </a:rPr>
              <a:t>2010:Q1 data includes $22.5B of paid-in capital from a holding company parent for one insurer’s investment in a non-insurance business .</a:t>
            </a: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rPr>
              <a:t>The industry now has $1 of surplus for every $0.76 of NPW,</a:t>
            </a:r>
            <a:br>
              <a:rPr lang="en-US" sz="2000" b="1" dirty="0">
                <a:solidFill>
                  <a:srgbClr val="FFFFFF"/>
                </a:solidFill>
              </a:rPr>
            </a:br>
            <a:r>
              <a:rPr lang="en-US" sz="2000" b="1" dirty="0">
                <a:solidFill>
                  <a:srgbClr val="FFFFFF"/>
                </a:solidFill>
              </a:rPr>
              <a:t>close to the strongest claims-paying status in its history.</a:t>
            </a:r>
          </a:p>
        </p:txBody>
      </p:sp>
      <p:sp>
        <p:nvSpPr>
          <p:cNvPr id="19" name="PPTShape_2"/>
          <p:cNvSpPr>
            <a:spLocks noChangeArrowheads="1"/>
          </p:cNvSpPr>
          <p:nvPr/>
        </p:nvSpPr>
        <p:spPr bwMode="blackWhite">
          <a:xfrm>
            <a:off x="3577037" y="1343926"/>
            <a:ext cx="2563812" cy="568325"/>
          </a:xfrm>
          <a:prstGeom prst="wedgeRectCallout">
            <a:avLst>
              <a:gd name="adj1" fmla="val 15172"/>
              <a:gd name="adj2" fmla="val 1469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rPr>
              <a:t>Drop due to near-record 2011 CAT losses</a:t>
            </a:r>
          </a:p>
        </p:txBody>
      </p:sp>
      <p:sp>
        <p:nvSpPr>
          <p:cNvPr id="15" name="Rectangle 5"/>
          <p:cNvSpPr>
            <a:spLocks noChangeArrowheads="1"/>
          </p:cNvSpPr>
          <p:nvPr/>
        </p:nvSpPr>
        <p:spPr bwMode="blackWhite">
          <a:xfrm>
            <a:off x="3382301"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a:solidFill>
                  <a:srgbClr val="FFFFFF"/>
                </a:solidFill>
              </a:rPr>
              <a:t>The P/C insurance industry entered 2016</a:t>
            </a:r>
            <a:br>
              <a:rPr lang="en-US" sz="2000" b="1" dirty="0">
                <a:solidFill>
                  <a:srgbClr val="FFFFFF"/>
                </a:solidFill>
              </a:rPr>
            </a:br>
            <a:r>
              <a:rPr lang="en-US" sz="2000" b="1" dirty="0">
                <a:solidFill>
                  <a:srgbClr val="FFFFFF"/>
                </a:solidFill>
              </a:rPr>
              <a:t>in very strong financial condition.</a:t>
            </a:r>
          </a:p>
        </p:txBody>
      </p:sp>
    </p:spTree>
    <p:custDataLst>
      <p:tags r:id="rId2"/>
    </p:custDataLst>
    <p:extLst>
      <p:ext uri="{BB962C8B-B14F-4D97-AF65-F5344CB8AC3E}">
        <p14:creationId xmlns:p14="http://schemas.microsoft.com/office/powerpoint/2010/main" val="37139948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3375565233"/>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8624942" name="Chart" r:id="rId4" imgW="5740227" imgH="2787673" progId="MSGraph.Chart.8">
                  <p:embed followColorScheme="full"/>
                </p:oleObj>
              </mc:Choice>
              <mc:Fallback>
                <p:oleObj name="Chart" r:id="rId4" imgW="5740227" imgH="2787673"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a:t>US Policyholder Surplus:</a:t>
            </a:r>
            <a:br>
              <a:rPr lang="en-US" dirty="0"/>
            </a:br>
            <a:r>
              <a:rPr lang="en-US" dirty="0"/>
              <a:t>1975–2015*</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12/31/15.</a:t>
            </a:r>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843682"/>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$0.76:$1 as of</a:t>
            </a:r>
            <a:br>
              <a:rPr lang="en-US" b="1" dirty="0">
                <a:solidFill>
                  <a:srgbClr val="FFFFFF"/>
                </a:solidFill>
              </a:rPr>
            </a:br>
            <a:r>
              <a:rPr lang="en-US" b="1" dirty="0">
                <a:solidFill>
                  <a:srgbClr val="FFFFFF"/>
                </a:solidFill>
              </a:rPr>
              <a:t>12/31/15, a Near Record Low (at Least in Recent History)</a:t>
            </a:r>
          </a:p>
        </p:txBody>
      </p:sp>
      <p:sp>
        <p:nvSpPr>
          <p:cNvPr id="7200776" name="AutoShape 8"/>
          <p:cNvSpPr>
            <a:spLocks noChangeArrowheads="1"/>
          </p:cNvSpPr>
          <p:nvPr/>
        </p:nvSpPr>
        <p:spPr bwMode="blackWhite">
          <a:xfrm>
            <a:off x="1416048" y="1647826"/>
            <a:ext cx="5378889" cy="873125"/>
          </a:xfrm>
          <a:prstGeom prst="wedgeRectCallout">
            <a:avLst>
              <a:gd name="adj1" fmla="val 82442"/>
              <a:gd name="adj2" fmla="val -133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12/31/15 was a near-record $673.7, down 0.2% from $675.2 of 12/31/14, and up 54.1% ($236.6B) from the crisis trough of $437.1B at 3/31/09</a:t>
            </a:r>
          </a:p>
        </p:txBody>
      </p:sp>
    </p:spTree>
    <p:extLst>
      <p:ext uri="{BB962C8B-B14F-4D97-AF65-F5344CB8AC3E}">
        <p14:creationId xmlns:p14="http://schemas.microsoft.com/office/powerpoint/2010/main" val="10484433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dirty="0">
              <a:solidFill>
                <a:srgbClr val="000000"/>
              </a:solidFill>
            </a:endParaRPr>
          </a:p>
        </p:txBody>
      </p:sp>
      <p:sp>
        <p:nvSpPr>
          <p:cNvPr id="512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lnSpc>
                <a:spcPct val="85000"/>
              </a:lnSpc>
              <a:spcBef>
                <a:spcPct val="20000"/>
              </a:spcBef>
              <a:spcAft>
                <a:spcPct val="0"/>
              </a:spcAft>
            </a:pPr>
            <a:fld id="{39ADAE91-60BA-437A-A912-F6A617115E39}" type="slidenum">
              <a:rPr lang="en-US" altLang="en-US" sz="900" smtClean="0">
                <a:solidFill>
                  <a:srgbClr val="FFFFFF"/>
                </a:solidFill>
              </a:rPr>
              <a:pPr algn="r" eaLnBrk="0" fontAlgn="base" hangingPunct="0">
                <a:lnSpc>
                  <a:spcPct val="85000"/>
                </a:lnSpc>
                <a:spcBef>
                  <a:spcPct val="20000"/>
                </a:spcBef>
                <a:spcAft>
                  <a:spcPct val="0"/>
                </a:spcAft>
              </a:pPr>
              <a:t>36</a:t>
            </a:fld>
            <a:endParaRPr lang="en-US" altLang="en-US" sz="900" dirty="0">
              <a:solidFill>
                <a:srgbClr val="FFFFFF"/>
              </a:solidFill>
            </a:endParaRPr>
          </a:p>
        </p:txBody>
      </p:sp>
      <p:pic>
        <p:nvPicPr>
          <p:cNvPr id="512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4102" name="Rectangle 6"/>
          <p:cNvSpPr>
            <a:spLocks noChangeArrowheads="1"/>
          </p:cNvSpPr>
          <p:nvPr/>
        </p:nvSpPr>
        <p:spPr bwMode="blackWhite">
          <a:xfrm>
            <a:off x="447674" y="2073006"/>
            <a:ext cx="8239125" cy="173252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sz="4800" b="1" dirty="0">
                <a:solidFill>
                  <a:srgbClr val="FFFFFF"/>
                </a:solidFill>
              </a:rPr>
              <a:t>Alternative Capital</a:t>
            </a:r>
          </a:p>
        </p:txBody>
      </p:sp>
      <p:sp>
        <p:nvSpPr>
          <p:cNvPr id="8" name="Date Placeholder 7"/>
          <p:cNvSpPr>
            <a:spLocks noGrp="1"/>
          </p:cNvSpPr>
          <p:nvPr>
            <p:ph type="dt" sz="quarter" idx="10"/>
          </p:nvPr>
        </p:nvSpPr>
        <p:spPr/>
        <p:txBody>
          <a:bodyPr/>
          <a:lstStyle/>
          <a:p>
            <a:pPr>
              <a:defRPr/>
            </a:pPr>
            <a:r>
              <a:rPr lang="en-US" dirty="0">
                <a:solidFill>
                  <a:srgbClr val="FFFFFF"/>
                </a:solidFill>
              </a:rPr>
              <a:t>12/01/09 - 9pm</a:t>
            </a:r>
          </a:p>
        </p:txBody>
      </p:sp>
      <p:sp>
        <p:nvSpPr>
          <p:cNvPr id="9" name="Slide Number Placeholder 8"/>
          <p:cNvSpPr>
            <a:spLocks noGrp="1"/>
          </p:cNvSpPr>
          <p:nvPr>
            <p:ph type="sldNum" sz="quarter" idx="12"/>
          </p:nvPr>
        </p:nvSpPr>
        <p:spPr/>
        <p:txBody>
          <a:bodyPr/>
          <a:lstStyle/>
          <a:p>
            <a:pPr>
              <a:defRPr/>
            </a:pPr>
            <a:fld id="{01C6CFF6-A16C-47FC-AFD0-A1BB862DCC3B}" type="slidenum">
              <a:rPr lang="en-US" smtClean="0">
                <a:solidFill>
                  <a:srgbClr val="000000"/>
                </a:solidFill>
              </a:rPr>
              <a:pPr>
                <a:defRPr/>
              </a:pPr>
              <a:t>36</a:t>
            </a:fld>
            <a:endParaRPr lang="en-US" dirty="0">
              <a:solidFill>
                <a:srgbClr val="000000"/>
              </a:solidFill>
            </a:endParaRPr>
          </a:p>
        </p:txBody>
      </p:sp>
      <p:sp>
        <p:nvSpPr>
          <p:cNvPr id="5128" name="Rectangle 8"/>
          <p:cNvSpPr>
            <a:spLocks noChangeArrowheads="1"/>
          </p:cNvSpPr>
          <p:nvPr/>
        </p:nvSpPr>
        <p:spPr bwMode="auto">
          <a:xfrm>
            <a:off x="176212" y="4014854"/>
            <a:ext cx="8424863" cy="172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600" b="1" dirty="0">
                <a:solidFill>
                  <a:srgbClr val="225A7A"/>
                </a:solidFill>
                <a:cs typeface="Arial" panose="020B0604020202020204" pitchFamily="34" charset="0"/>
              </a:rPr>
              <a:t>New Investors Continue to Change the Reinsurance Landscape</a:t>
            </a:r>
          </a:p>
          <a:p>
            <a:pPr algn="ctr" eaLnBrk="0" fontAlgn="base" hangingPunct="0">
              <a:spcBef>
                <a:spcPct val="25000"/>
              </a:spcBef>
              <a:spcAft>
                <a:spcPct val="0"/>
              </a:spcAft>
              <a:buClr>
                <a:srgbClr val="FF6801"/>
              </a:buClr>
              <a:buFont typeface="Wingdings" panose="05000000000000000000" pitchFamily="2" charset="2"/>
              <a:buNone/>
            </a:pPr>
            <a:endParaRPr lang="en-US" altLang="en-US" sz="3600" b="1" dirty="0">
              <a:solidFill>
                <a:srgbClr val="225A7A"/>
              </a:solidFill>
              <a:cs typeface="Arial" panose="020B0604020202020204" pitchFamily="34" charset="0"/>
            </a:endParaRPr>
          </a:p>
        </p:txBody>
      </p:sp>
      <p:sp>
        <p:nvSpPr>
          <p:cNvPr id="10" name="Rectangle 8"/>
          <p:cNvSpPr>
            <a:spLocks noChangeArrowheads="1"/>
          </p:cNvSpPr>
          <p:nvPr/>
        </p:nvSpPr>
        <p:spPr bwMode="auto">
          <a:xfrm>
            <a:off x="176212" y="5556999"/>
            <a:ext cx="842486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200" b="1" i="1" dirty="0">
                <a:solidFill>
                  <a:srgbClr val="C00000"/>
                </a:solidFill>
                <a:cs typeface="Arial" panose="020B0604020202020204" pitchFamily="34" charset="0"/>
              </a:rPr>
              <a:t>First I.I.I. White Paper on Issue Was Released in March 2015</a:t>
            </a:r>
          </a:p>
        </p:txBody>
      </p:sp>
    </p:spTree>
    <p:extLst>
      <p:ext uri="{BB962C8B-B14F-4D97-AF65-F5344CB8AC3E}">
        <p14:creationId xmlns:p14="http://schemas.microsoft.com/office/powerpoint/2010/main" val="317411552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Title 1"/>
          <p:cNvSpPr>
            <a:spLocks noGrp="1"/>
          </p:cNvSpPr>
          <p:nvPr>
            <p:ph type="title"/>
          </p:nvPr>
        </p:nvSpPr>
        <p:spPr>
          <a:xfrm>
            <a:off x="88900" y="0"/>
            <a:ext cx="8229600" cy="1069975"/>
          </a:xfrm>
        </p:spPr>
        <p:txBody>
          <a:bodyPr/>
          <a:lstStyle/>
          <a:p>
            <a:r>
              <a:rPr lang="en-US" altLang="en-US" dirty="0">
                <a:latin typeface="Arial "/>
              </a:rPr>
              <a:t>Global Reinsurance Capital (Traditional    and Alternative), 2006 - 2014</a:t>
            </a:r>
          </a:p>
        </p:txBody>
      </p:sp>
      <p:sp>
        <p:nvSpPr>
          <p:cNvPr id="717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a:solidFill>
                  <a:srgbClr val="000000"/>
                </a:solidFill>
              </a:rPr>
              <a:t>Source: Aon Benfield Analytics; Insurance Information Institute.</a:t>
            </a:r>
          </a:p>
        </p:txBody>
      </p:sp>
      <p:sp>
        <p:nvSpPr>
          <p:cNvPr id="6" name="AutoShape 14"/>
          <p:cNvSpPr>
            <a:spLocks noChangeArrowheads="1"/>
          </p:cNvSpPr>
          <p:nvPr/>
        </p:nvSpPr>
        <p:spPr bwMode="blackWhite">
          <a:xfrm>
            <a:off x="4386263" y="909638"/>
            <a:ext cx="3683000" cy="893762"/>
          </a:xfrm>
          <a:prstGeom prst="wedgeRectCallout">
            <a:avLst>
              <a:gd name="adj1" fmla="val 46083"/>
              <a:gd name="adj2" fmla="val 680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a:solidFill>
                  <a:srgbClr val="FFFFFF"/>
                </a:solidFill>
              </a:rPr>
              <a:t>Total reinsurance capital reached a record $570B in 2013, up 68% from 2008. </a:t>
            </a:r>
          </a:p>
        </p:txBody>
      </p:sp>
      <p:graphicFrame>
        <p:nvGraphicFramePr>
          <p:cNvPr id="7173"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0405" name="Chart" r:id="rId3" imgW="8303472" imgH="4298052" progId="Excel.Chart.8">
                  <p:embed/>
                </p:oleObj>
              </mc:Choice>
              <mc:Fallback>
                <p:oleObj name="Chart" r:id="rId3" imgW="8303472" imgH="4298052"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a:solidFill>
                  <a:srgbClr val="FFFFFF"/>
                </a:solidFill>
              </a:rPr>
              <a:t>But alternative capacity has grown 210% since 2008, to $50B. It has more than doubled in the past three years.</a:t>
            </a:r>
          </a:p>
        </p:txBody>
      </p:sp>
      <p:sp>
        <p:nvSpPr>
          <p:cNvPr id="3" name="Rectangle 2"/>
          <p:cNvSpPr/>
          <p:nvPr/>
        </p:nvSpPr>
        <p:spPr>
          <a:xfrm>
            <a:off x="6076950" y="5092700"/>
            <a:ext cx="693738" cy="300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20533503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8899" y="0"/>
            <a:ext cx="8588375" cy="1069975"/>
          </a:xfrm>
        </p:spPr>
        <p:txBody>
          <a:bodyPr/>
          <a:lstStyle/>
          <a:p>
            <a:r>
              <a:rPr lang="en-US" altLang="en-US" dirty="0">
                <a:latin typeface="Arial "/>
              </a:rPr>
              <a:t>Alternative Capital as a Percentage of Traditional Global Reinsurance Capital</a:t>
            </a:r>
          </a:p>
        </p:txBody>
      </p:sp>
      <p:sp>
        <p:nvSpPr>
          <p:cNvPr id="8195"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a:solidFill>
                  <a:srgbClr val="000000"/>
                </a:solidFill>
              </a:rPr>
              <a:t>Source: Aon Benfield Analytics; Insurance Information Institute.</a:t>
            </a:r>
          </a:p>
        </p:txBody>
      </p:sp>
      <p:graphicFrame>
        <p:nvGraphicFramePr>
          <p:cNvPr id="2" name="Object 3"/>
          <p:cNvGraphicFramePr>
            <a:graphicFrameLocks noChangeAspect="1"/>
          </p:cNvGraphicFramePr>
          <p:nvPr>
            <p:extLst>
              <p:ext uri="{D42A27DB-BD31-4B8C-83A1-F6EECF244321}">
                <p14:modId xmlns:p14="http://schemas.microsoft.com/office/powerpoint/2010/main" val="2668159601"/>
              </p:ext>
            </p:extLst>
          </p:nvPr>
        </p:nvGraphicFramePr>
        <p:xfrm>
          <a:off x="377825" y="1257300"/>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a:solidFill>
                  <a:srgbClr val="FFFFFF"/>
                </a:solidFill>
              </a:rPr>
              <a:t>Alternative Capital’s Share of Global Reinsurance Capital Has More Than Doubled Since 2010.</a:t>
            </a:r>
          </a:p>
        </p:txBody>
      </p:sp>
    </p:spTree>
    <p:extLst>
      <p:ext uri="{BB962C8B-B14F-4D97-AF65-F5344CB8AC3E}">
        <p14:creationId xmlns:p14="http://schemas.microsoft.com/office/powerpoint/2010/main" val="33472081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a:latin typeface="Arial" panose="020B0604020202020204" pitchFamily="34" charset="0"/>
              </a:rPr>
              <a:t>Catastrophe Bond Issuance and Outstanding: 1997-2015</a:t>
            </a:r>
          </a:p>
        </p:txBody>
      </p:sp>
      <p:graphicFrame>
        <p:nvGraphicFramePr>
          <p:cNvPr id="2" name="Content Placeholder 9"/>
          <p:cNvGraphicFramePr>
            <a:graphicFrameLocks noGrp="1"/>
          </p:cNvGraphicFramePr>
          <p:nvPr>
            <p:ph idx="1"/>
            <p:extLst>
              <p:ext uri="{D42A27DB-BD31-4B8C-83A1-F6EECF244321}">
                <p14:modId xmlns:p14="http://schemas.microsoft.com/office/powerpoint/2010/main" val="2274701666"/>
              </p:ext>
            </p:extLst>
          </p:nvPr>
        </p:nvGraphicFramePr>
        <p:xfrm>
          <a:off x="495300" y="1647825"/>
          <a:ext cx="8153400" cy="366553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quarter" idx="10"/>
          </p:nvPr>
        </p:nvSpPr>
        <p:spPr/>
        <p:txBody>
          <a:bodyPr/>
          <a:lstStyle/>
          <a:p>
            <a:pPr>
              <a:defRPr/>
            </a:pPr>
            <a:r>
              <a:rPr lang="en-US" dirty="0">
                <a:solidFill>
                  <a:srgbClr val="FFFFFF"/>
                </a:solidFill>
              </a:rPr>
              <a:t>12/01/09 - 9pm</a:t>
            </a:r>
          </a:p>
        </p:txBody>
      </p:sp>
      <p:sp>
        <p:nvSpPr>
          <p:cNvPr id="5" name="Footer Placeholder 4"/>
          <p:cNvSpPr>
            <a:spLocks noGrp="1"/>
          </p:cNvSpPr>
          <p:nvPr>
            <p:ph type="ftr" sz="quarter" idx="11"/>
          </p:nvPr>
        </p:nvSpPr>
        <p:spPr/>
        <p:txBody>
          <a:bodyPr/>
          <a:lstStyle/>
          <a:p>
            <a:pPr>
              <a:defRPr/>
            </a:pPr>
            <a:r>
              <a:rPr lang="en-US" dirty="0">
                <a:solidFill>
                  <a:srgbClr val="FFFFFF"/>
                </a:solidFill>
              </a:rPr>
              <a:t>eSlide – P6466 – The Financial Crisis and the Future of the P/C</a:t>
            </a:r>
          </a:p>
        </p:txBody>
      </p:sp>
      <p:sp>
        <p:nvSpPr>
          <p:cNvPr id="6" name="Slide Number Placeholder 5"/>
          <p:cNvSpPr>
            <a:spLocks noGrp="1"/>
          </p:cNvSpPr>
          <p:nvPr>
            <p:ph type="sldNum" sz="quarter" idx="12"/>
          </p:nvPr>
        </p:nvSpPr>
        <p:spPr/>
        <p:txBody>
          <a:bodyPr/>
          <a:lstStyle/>
          <a:p>
            <a:pPr>
              <a:defRPr/>
            </a:pPr>
            <a:fld id="{B39845FE-BC15-4173-A513-F665543C23C0}" type="slidenum">
              <a:rPr lang="en-US" smtClean="0">
                <a:solidFill>
                  <a:srgbClr val="000000"/>
                </a:solidFill>
              </a:rPr>
              <a:pPr>
                <a:defRPr/>
              </a:pPr>
              <a:t>39</a:t>
            </a:fld>
            <a:endParaRPr lang="en-US" dirty="0">
              <a:solidFill>
                <a:srgbClr val="000000"/>
              </a:solidFill>
            </a:endParaRPr>
          </a:p>
        </p:txBody>
      </p:sp>
      <p:sp>
        <p:nvSpPr>
          <p:cNvPr id="10247" name="Rectangle 3"/>
          <p:cNvSpPr>
            <a:spLocks noChangeArrowheads="1"/>
          </p:cNvSpPr>
          <p:nvPr/>
        </p:nvSpPr>
        <p:spPr bwMode="black">
          <a:xfrm>
            <a:off x="347663" y="1163638"/>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a:solidFill>
                  <a:srgbClr val="225A7A"/>
                </a:solidFill>
                <a:cs typeface="Arial" panose="020B0604020202020204" pitchFamily="34" charset="0"/>
              </a:rPr>
              <a:t>Risk Capital Amount ($ Millions)</a:t>
            </a:r>
          </a:p>
        </p:txBody>
      </p:sp>
      <p:sp>
        <p:nvSpPr>
          <p:cNvPr id="12" name="Rectangle 6"/>
          <p:cNvSpPr>
            <a:spLocks noChangeArrowheads="1"/>
          </p:cNvSpPr>
          <p:nvPr/>
        </p:nvSpPr>
        <p:spPr bwMode="blackWhite">
          <a:xfrm>
            <a:off x="512762" y="5497840"/>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a:solidFill>
                  <a:srgbClr val="FFFFFF"/>
                </a:solidFill>
                <a:cs typeface="Arial" panose="020B0604020202020204" pitchFamily="34" charset="0"/>
              </a:rPr>
              <a:t>Cat Bond Issuance Declined Slightly in 2015 from 2014’s Record Pace.  Lower Yields on Bonds Explain Some of the Contraction.</a:t>
            </a:r>
          </a:p>
        </p:txBody>
      </p:sp>
      <p:sp>
        <p:nvSpPr>
          <p:cNvPr id="10249" name="TextBox 2"/>
          <p:cNvSpPr txBox="1">
            <a:spLocks noChangeArrowheads="1"/>
          </p:cNvSpPr>
          <p:nvPr/>
        </p:nvSpPr>
        <p:spPr bwMode="auto">
          <a:xfrm>
            <a:off x="0" y="6510665"/>
            <a:ext cx="8331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100" dirty="0">
                <a:solidFill>
                  <a:srgbClr val="000000"/>
                </a:solidFill>
              </a:rPr>
              <a:t>Source: Guy Carpenter, Artemis accessed at </a:t>
            </a:r>
            <a:r>
              <a:rPr lang="en-US" altLang="en-US" sz="1100" dirty="0">
                <a:solidFill>
                  <a:srgbClr val="000000"/>
                </a:solidFill>
                <a:hlinkClick r:id="rId3"/>
              </a:rPr>
              <a:t>http://www.artemis.bm/deal_directory/cat_bonds_ils_issued_outstanding.html</a:t>
            </a:r>
            <a:r>
              <a:rPr lang="en-US" altLang="en-US" sz="1100" dirty="0">
                <a:solidFill>
                  <a:srgbClr val="000000"/>
                </a:solidFill>
              </a:rPr>
              <a:t> .</a:t>
            </a:r>
          </a:p>
        </p:txBody>
      </p:sp>
    </p:spTree>
    <p:extLst>
      <p:ext uri="{BB962C8B-B14F-4D97-AF65-F5344CB8AC3E}">
        <p14:creationId xmlns:p14="http://schemas.microsoft.com/office/powerpoint/2010/main" val="3995581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30162" y="1192215"/>
          <a:ext cx="8915401" cy="5889625"/>
        </p:xfrm>
        <a:graphic>
          <a:graphicData uri="http://schemas.openxmlformats.org/presentationml/2006/ole">
            <mc:AlternateContent xmlns:mc="http://schemas.openxmlformats.org/markup-compatibility/2006">
              <mc:Choice xmlns:v="urn:schemas-microsoft-com:vml" Requires="v">
                <p:oleObj spid="_x0000_s28666914" name="Chart" r:id="rId5" imgW="8258103" imgH="5495960" progId="MSGraph.Chart.8">
                  <p:embed followColorScheme="full"/>
                </p:oleObj>
              </mc:Choice>
              <mc:Fallback>
                <p:oleObj name="Chart" r:id="rId5" imgW="8258103" imgH="5495960" progId="MSGraph.Chart.8">
                  <p:embed followColorScheme="full"/>
                  <p:pic>
                    <p:nvPicPr>
                      <p:cNvPr id="16386" name="Object 2"/>
                      <p:cNvPicPr>
                        <a:picLocks noChangeAspect="1" noChangeArrowheads="1"/>
                      </p:cNvPicPr>
                      <p:nvPr/>
                    </p:nvPicPr>
                    <p:blipFill>
                      <a:blip r:embed="rId6"/>
                      <a:srcRect/>
                      <a:stretch>
                        <a:fillRect/>
                      </a:stretch>
                    </p:blipFill>
                    <p:spPr bwMode="auto">
                      <a:xfrm>
                        <a:off x="-30162" y="1192215"/>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a:latin typeface="Arial" panose="020B0604020202020204" pitchFamily="34" charset="0"/>
              </a:rPr>
              <a:t>Profitability Peaks &amp; Troughs in the P/C Insurance Industry, 1975 – 2015</a:t>
            </a:r>
          </a:p>
        </p:txBody>
      </p:sp>
      <p:sp>
        <p:nvSpPr>
          <p:cNvPr id="16388" name="Rectangle 4"/>
          <p:cNvSpPr>
            <a:spLocks noChangeArrowheads="1"/>
          </p:cNvSpPr>
          <p:nvPr/>
        </p:nvSpPr>
        <p:spPr bwMode="auto">
          <a:xfrm>
            <a:off x="244276" y="6154009"/>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2011-15 figures are estimates based on ROAS data.  Note:  Data for 2008-2014 exclude mortgage and financial guaranty insurers.</a:t>
            </a:r>
          </a:p>
          <a:p>
            <a:r>
              <a:rPr lang="en-US" sz="1100" dirty="0">
                <a:solidFill>
                  <a:srgbClr val="000000"/>
                </a:solidFill>
              </a:rPr>
              <a:t>Source:  Insurance Information Institute; NAIC, ISO, A.M. Best, Conning</a:t>
            </a:r>
          </a:p>
        </p:txBody>
      </p:sp>
      <p:sp>
        <p:nvSpPr>
          <p:cNvPr id="16390" name="AutoShape 7"/>
          <p:cNvSpPr>
            <a:spLocks noChangeArrowheads="1"/>
          </p:cNvSpPr>
          <p:nvPr/>
        </p:nvSpPr>
        <p:spPr bwMode="auto">
          <a:xfrm>
            <a:off x="1209679"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75492" y="2148335"/>
            <a:ext cx="1677988" cy="381000"/>
          </a:xfrm>
          <a:prstGeom prst="wedgeRectCallout">
            <a:avLst>
              <a:gd name="adj1" fmla="val -10962"/>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5745"/>
              <a:gd name="adj2" fmla="val 18786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35250" y="5007601"/>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292064" y="5007601"/>
            <a:ext cx="1447800" cy="381000"/>
          </a:xfrm>
          <a:prstGeom prst="wedgeRectCallout">
            <a:avLst>
              <a:gd name="adj1" fmla="val -53621"/>
              <a:gd name="adj2" fmla="val -23360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136505" y="4910576"/>
            <a:ext cx="1600200" cy="381000"/>
          </a:xfrm>
          <a:prstGeom prst="wedgeRectCallout">
            <a:avLst>
              <a:gd name="adj1" fmla="val -60548"/>
              <a:gd name="adj2" fmla="val -32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93840" y="2070105"/>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346990" y="2598549"/>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329580" y="2907165"/>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a:solidFill>
                  <a:srgbClr val="FFFFFF"/>
                </a:solidFill>
              </a:rPr>
              <a:t>9 Years</a:t>
            </a:r>
          </a:p>
        </p:txBody>
      </p:sp>
      <p:sp>
        <p:nvSpPr>
          <p:cNvPr id="16407" name="Text Box 17"/>
          <p:cNvSpPr txBox="1">
            <a:spLocks noChangeArrowheads="1"/>
          </p:cNvSpPr>
          <p:nvPr/>
        </p:nvSpPr>
        <p:spPr bwMode="auto">
          <a:xfrm>
            <a:off x="5621342" y="1117604"/>
            <a:ext cx="3254375" cy="646331"/>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2016-2017</a:t>
            </a:r>
          </a:p>
        </p:txBody>
      </p:sp>
      <p:sp>
        <p:nvSpPr>
          <p:cNvPr id="16408" name="Rectangle 7"/>
          <p:cNvSpPr>
            <a:spLocks noChangeArrowheads="1"/>
          </p:cNvSpPr>
          <p:nvPr/>
        </p:nvSpPr>
        <p:spPr bwMode="black">
          <a:xfrm>
            <a:off x="185742"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495470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098906" y="2747848"/>
            <a:ext cx="879475" cy="660400"/>
          </a:xfrm>
          <a:prstGeom prst="wedgeRectCallout">
            <a:avLst>
              <a:gd name="adj1" fmla="val 64912"/>
              <a:gd name="adj2" fmla="val 635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rPr>
              <a:t>2013 9.8%</a:t>
            </a:r>
          </a:p>
        </p:txBody>
      </p:sp>
      <p:sp>
        <p:nvSpPr>
          <p:cNvPr id="19" name="AutoShape 8"/>
          <p:cNvSpPr>
            <a:spLocks noChangeArrowheads="1"/>
          </p:cNvSpPr>
          <p:nvPr/>
        </p:nvSpPr>
        <p:spPr bwMode="blackWhite">
          <a:xfrm>
            <a:off x="7940131" y="4395066"/>
            <a:ext cx="1106399" cy="612539"/>
          </a:xfrm>
          <a:prstGeom prst="wedgeRectCallout">
            <a:avLst>
              <a:gd name="adj1" fmla="val -9883"/>
              <a:gd name="adj2" fmla="val -12716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rPr>
              <a:t>2014 8.4%</a:t>
            </a:r>
          </a:p>
        </p:txBody>
      </p:sp>
      <p:sp>
        <p:nvSpPr>
          <p:cNvPr id="20" name="AutoShape 8"/>
          <p:cNvSpPr>
            <a:spLocks noChangeArrowheads="1"/>
          </p:cNvSpPr>
          <p:nvPr/>
        </p:nvSpPr>
        <p:spPr bwMode="blackWhite">
          <a:xfrm>
            <a:off x="8026681" y="2623084"/>
            <a:ext cx="1106399" cy="612539"/>
          </a:xfrm>
          <a:prstGeom prst="wedgeRectCallout">
            <a:avLst>
              <a:gd name="adj1" fmla="val 725"/>
              <a:gd name="adj2" fmla="val 11946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rPr>
              <a:t>2015: 8.4%</a:t>
            </a:r>
          </a:p>
        </p:txBody>
      </p:sp>
    </p:spTree>
    <p:custDataLst>
      <p:tags r:id="rId2"/>
    </p:custDataLst>
    <p:extLst>
      <p:ext uri="{BB962C8B-B14F-4D97-AF65-F5344CB8AC3E}">
        <p14:creationId xmlns:p14="http://schemas.microsoft.com/office/powerpoint/2010/main" val="136100184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a:latin typeface="Arial" panose="020B0604020202020204" pitchFamily="34" charset="0"/>
              </a:rPr>
              <a:t>US Property CAT Rate on Line Index &amp; Global Reinsurance ROE</a:t>
            </a:r>
          </a:p>
        </p:txBody>
      </p:sp>
      <p:sp>
        <p:nvSpPr>
          <p:cNvPr id="4" name="Date Placeholder 3"/>
          <p:cNvSpPr>
            <a:spLocks noGrp="1"/>
          </p:cNvSpPr>
          <p:nvPr>
            <p:ph type="dt" sz="quarter" idx="10"/>
          </p:nvPr>
        </p:nvSpPr>
        <p:spPr/>
        <p:txBody>
          <a:bodyPr/>
          <a:lstStyle/>
          <a:p>
            <a:pPr>
              <a:defRPr/>
            </a:pPr>
            <a:r>
              <a:rPr lang="en-US" dirty="0">
                <a:solidFill>
                  <a:srgbClr val="FFFFFF"/>
                </a:solidFill>
              </a:rPr>
              <a:t>12/01/09 - 9pm</a:t>
            </a:r>
          </a:p>
        </p:txBody>
      </p:sp>
      <p:sp>
        <p:nvSpPr>
          <p:cNvPr id="5" name="Footer Placeholder 4"/>
          <p:cNvSpPr>
            <a:spLocks noGrp="1"/>
          </p:cNvSpPr>
          <p:nvPr>
            <p:ph type="ftr" sz="quarter" idx="11"/>
          </p:nvPr>
        </p:nvSpPr>
        <p:spPr/>
        <p:txBody>
          <a:bodyPr/>
          <a:lstStyle/>
          <a:p>
            <a:pPr>
              <a:defRPr/>
            </a:pPr>
            <a:r>
              <a:rPr lang="en-US" dirty="0">
                <a:solidFill>
                  <a:srgbClr val="FFFFFF"/>
                </a:solidFill>
              </a:rPr>
              <a:t>eSlide – P6466 – The Financial Crisis and the Future of the P/C</a:t>
            </a: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40</a:t>
            </a:fld>
            <a:endParaRPr lang="en-US" dirty="0">
              <a:solidFill>
                <a:srgbClr val="000000"/>
              </a:solidFill>
            </a:endParaRPr>
          </a:p>
        </p:txBody>
      </p:sp>
      <p:sp>
        <p:nvSpPr>
          <p:cNvPr id="10" name="Rectangle 6"/>
          <p:cNvSpPr>
            <a:spLocks noChangeArrowheads="1"/>
          </p:cNvSpPr>
          <p:nvPr/>
        </p:nvSpPr>
        <p:spPr bwMode="blackWhite">
          <a:xfrm>
            <a:off x="415925" y="5561013"/>
            <a:ext cx="8312150" cy="7254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a:solidFill>
                  <a:srgbClr val="FFFFFF"/>
                </a:solidFill>
              </a:rPr>
              <a:t>Record traditional capacity, alternative capital and low CAT activity have pressured reinsurance prices; ROEs are own only very modestly</a:t>
            </a:r>
          </a:p>
        </p:txBody>
      </p:sp>
      <p:sp>
        <p:nvSpPr>
          <p:cNvPr id="11272" name="Rectangle 4"/>
          <p:cNvSpPr>
            <a:spLocks noChangeArrowheads="1"/>
          </p:cNvSpPr>
          <p:nvPr/>
        </p:nvSpPr>
        <p:spPr bwMode="auto">
          <a:xfrm>
            <a:off x="0" y="6426200"/>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a:solidFill>
                  <a:srgbClr val="000000"/>
                </a:solidFill>
              </a:rPr>
              <a:t>Source: Barclays PLC from Guy Carpenter; Insurance Information Institute.</a:t>
            </a:r>
          </a:p>
        </p:txBody>
      </p:sp>
      <p:pic>
        <p:nvPicPr>
          <p:cNvPr id="3" name="Picture 2"/>
          <p:cNvPicPr>
            <a:picLocks noChangeAspect="1"/>
          </p:cNvPicPr>
          <p:nvPr/>
        </p:nvPicPr>
        <p:blipFill>
          <a:blip r:embed="rId2"/>
          <a:stretch>
            <a:fillRect/>
          </a:stretch>
        </p:blipFill>
        <p:spPr>
          <a:xfrm>
            <a:off x="85725" y="1671200"/>
            <a:ext cx="4234903" cy="2490321"/>
          </a:xfrm>
          <a:prstGeom prst="rect">
            <a:avLst/>
          </a:prstGeom>
          <a:ln>
            <a:solidFill>
              <a:schemeClr val="accent1"/>
            </a:solidFill>
          </a:ln>
        </p:spPr>
      </p:pic>
      <p:pic>
        <p:nvPicPr>
          <p:cNvPr id="7" name="Picture 6"/>
          <p:cNvPicPr>
            <a:picLocks noChangeAspect="1"/>
          </p:cNvPicPr>
          <p:nvPr/>
        </p:nvPicPr>
        <p:blipFill>
          <a:blip r:embed="rId3"/>
          <a:stretch>
            <a:fillRect/>
          </a:stretch>
        </p:blipFill>
        <p:spPr>
          <a:xfrm>
            <a:off x="4734374" y="1671200"/>
            <a:ext cx="4106336" cy="2490321"/>
          </a:xfrm>
          <a:prstGeom prst="rect">
            <a:avLst/>
          </a:prstGeom>
          <a:ln>
            <a:solidFill>
              <a:schemeClr val="accent1"/>
            </a:solidFill>
          </a:ln>
        </p:spPr>
      </p:pic>
      <p:sp>
        <p:nvSpPr>
          <p:cNvPr id="12" name="TextBox 1"/>
          <p:cNvSpPr txBox="1"/>
          <p:nvPr/>
        </p:nvSpPr>
        <p:spPr>
          <a:xfrm>
            <a:off x="1088961" y="1192707"/>
            <a:ext cx="2695639" cy="4398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u="sng" dirty="0">
                <a:solidFill>
                  <a:srgbClr val="225A7A"/>
                </a:solidFill>
                <a:latin typeface="Arial"/>
                <a:cs typeface="Arial"/>
              </a:rPr>
              <a:t>US Property CAT ROL</a:t>
            </a:r>
            <a:endParaRPr lang="en-US" sz="1800" b="1" i="0" u="sng" strike="noStrike" baseline="0" dirty="0">
              <a:solidFill>
                <a:srgbClr val="225A7A"/>
              </a:solidFill>
              <a:latin typeface="Arial"/>
              <a:cs typeface="Arial"/>
            </a:endParaRPr>
          </a:p>
        </p:txBody>
      </p:sp>
      <p:sp>
        <p:nvSpPr>
          <p:cNvPr id="13" name="TextBox 1"/>
          <p:cNvSpPr txBox="1"/>
          <p:nvPr/>
        </p:nvSpPr>
        <p:spPr>
          <a:xfrm>
            <a:off x="5439722" y="1177687"/>
            <a:ext cx="3288353" cy="4398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u="sng" dirty="0">
                <a:solidFill>
                  <a:srgbClr val="225A7A"/>
                </a:solidFill>
                <a:latin typeface="Arial"/>
                <a:cs typeface="Arial"/>
              </a:rPr>
              <a:t>Global Reinsurance ROE</a:t>
            </a:r>
            <a:endParaRPr lang="en-US" sz="1800" b="1" i="0" u="sng" strike="noStrike" baseline="0" dirty="0">
              <a:solidFill>
                <a:srgbClr val="225A7A"/>
              </a:solidFill>
              <a:latin typeface="Arial"/>
              <a:cs typeface="Arial"/>
            </a:endParaRPr>
          </a:p>
        </p:txBody>
      </p:sp>
    </p:spTree>
    <p:extLst>
      <p:ext uri="{BB962C8B-B14F-4D97-AF65-F5344CB8AC3E}">
        <p14:creationId xmlns:p14="http://schemas.microsoft.com/office/powerpoint/2010/main" val="11328219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a:solidFill>
                  <a:schemeClr val="bg1"/>
                </a:solidFill>
              </a:rPr>
              <a:t>GLOBAL M&amp;A UPDATE:</a:t>
            </a:r>
            <a:br>
              <a:rPr lang="en-US" sz="3800" dirty="0">
                <a:solidFill>
                  <a:schemeClr val="bg1"/>
                </a:solidFill>
              </a:rPr>
            </a:br>
            <a:r>
              <a:rPr lang="en-US" sz="3800" i="1" dirty="0">
                <a:solidFill>
                  <a:schemeClr val="bg1"/>
                </a:solidFill>
              </a:rPr>
              <a:t> A PATH TO GROWTH?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41</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Are Capital Accumulation, Drive for Growth and Scale Stimulating M&amp;A Activity?</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41</a:t>
            </a:fld>
            <a:endParaRPr lang="en-US"/>
          </a:p>
        </p:txBody>
      </p:sp>
    </p:spTree>
    <p:extLst>
      <p:ext uri="{BB962C8B-B14F-4D97-AF65-F5344CB8AC3E}">
        <p14:creationId xmlns:p14="http://schemas.microsoft.com/office/powerpoint/2010/main" val="201208519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42</a:t>
            </a:fld>
            <a:endParaRPr lang="en-US" altLang="en-US"/>
          </a:p>
        </p:txBody>
      </p:sp>
      <p:sp>
        <p:nvSpPr>
          <p:cNvPr id="58373" name="Rectangle 2"/>
          <p:cNvSpPr>
            <a:spLocks noGrp="1" noChangeArrowheads="1"/>
          </p:cNvSpPr>
          <p:nvPr>
            <p:ph type="title"/>
          </p:nvPr>
        </p:nvSpPr>
        <p:spPr/>
        <p:txBody>
          <a:bodyPr/>
          <a:lstStyle/>
          <a:p>
            <a:r>
              <a:rPr lang="en-US" altLang="en-US" sz="2400" dirty="0">
                <a:latin typeface="Arial" panose="020B0604020202020204" pitchFamily="34" charset="0"/>
              </a:rPr>
              <a:t>U.S. INSURANCE MERGERS AND ACQUISITIONS,</a:t>
            </a:r>
            <a:br>
              <a:rPr lang="en-US" altLang="en-US" sz="2400" dirty="0">
                <a:latin typeface="Arial" panose="020B0604020202020204" pitchFamily="34" charset="0"/>
              </a:rPr>
            </a:br>
            <a:r>
              <a:rPr lang="en-US" altLang="en-US" sz="2400" dirty="0">
                <a:latin typeface="Arial" panose="020B0604020202020204" pitchFamily="34" charset="0"/>
              </a:rPr>
              <a:t>P/C SECTOR, 1994-2015 (1)</a:t>
            </a:r>
          </a:p>
        </p:txBody>
      </p:sp>
      <p:graphicFrame>
        <p:nvGraphicFramePr>
          <p:cNvPr id="58374" name="Object 3"/>
          <p:cNvGraphicFramePr>
            <a:graphicFrameLocks noGrp="1"/>
          </p:cNvGraphicFramePr>
          <p:nvPr>
            <p:ph type="chart" idx="4294967295"/>
            <p:extLst/>
          </p:nvPr>
        </p:nvGraphicFramePr>
        <p:xfrm>
          <a:off x="301625" y="1635125"/>
          <a:ext cx="8534400" cy="4513263"/>
        </p:xfrm>
        <a:graphic>
          <a:graphicData uri="http://schemas.openxmlformats.org/presentationml/2006/ole">
            <mc:AlternateContent xmlns:mc="http://schemas.openxmlformats.org/markup-compatibility/2006">
              <mc:Choice xmlns:v="urn:schemas-microsoft-com:vml" Requires="v">
                <p:oleObj spid="_x0000_s28678176" name="Chart" r:id="rId4" imgW="8591407" imgH="4543321" progId="MSGraph.Chart.8">
                  <p:embed followColorScheme="full"/>
                </p:oleObj>
              </mc:Choice>
              <mc:Fallback>
                <p:oleObj name="Chart" r:id="rId4" imgW="8591407" imgH="4543321" progId="MSGraph.Chart.8">
                  <p:embed followColorScheme="full"/>
                  <p:pic>
                    <p:nvPicPr>
                      <p:cNvPr id="58374" name="Object 3"/>
                      <p:cNvPicPr>
                        <a:picLocks noGrp="1" noChangeArrowheads="1"/>
                      </p:cNvPicPr>
                      <p:nvPr/>
                    </p:nvPicPr>
                    <p:blipFill>
                      <a:blip r:embed="rId5"/>
                      <a:srcRect/>
                      <a:stretch>
                        <a:fillRect/>
                      </a:stretch>
                    </p:blipFill>
                    <p:spPr bwMode="gray">
                      <a:xfrm>
                        <a:off x="301625" y="1635125"/>
                        <a:ext cx="8534400" cy="451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07975" y="1266824"/>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rPr>
              <a:t>($ Millions)</a:t>
            </a:r>
          </a:p>
        </p:txBody>
      </p:sp>
      <p:sp>
        <p:nvSpPr>
          <p:cNvPr id="58376" name="Rectangle 5"/>
          <p:cNvSpPr>
            <a:spLocks noChangeArrowheads="1"/>
          </p:cNvSpPr>
          <p:nvPr/>
        </p:nvSpPr>
        <p:spPr bwMode="auto">
          <a:xfrm>
            <a:off x="0" y="6203950"/>
            <a:ext cx="7569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(1) Includes transactions where a U.S. company was the acquirer and/or the target.</a:t>
            </a:r>
          </a:p>
          <a:p>
            <a:pPr>
              <a:lnSpc>
                <a:spcPct val="85000"/>
              </a:lnSpc>
              <a:spcBef>
                <a:spcPct val="25000"/>
              </a:spcBef>
              <a:buClr>
                <a:schemeClr val="accent2"/>
              </a:buClr>
              <a:buFont typeface="Wingdings" panose="05000000000000000000" pitchFamily="2" charset="2"/>
              <a:buNone/>
            </a:pPr>
            <a:endParaRPr lang="en-US" altLang="en-US" sz="1100" dirty="0"/>
          </a:p>
          <a:p>
            <a:pPr>
              <a:lnSpc>
                <a:spcPct val="85000"/>
              </a:lnSpc>
              <a:spcBef>
                <a:spcPct val="25000"/>
              </a:spcBef>
              <a:buClr>
                <a:schemeClr val="accent2"/>
              </a:buClr>
              <a:buFont typeface="Wingdings" panose="05000000000000000000" pitchFamily="2" charset="2"/>
              <a:buNone/>
            </a:pPr>
            <a:r>
              <a:rPr lang="en-US" altLang="en-US" sz="1100" dirty="0"/>
              <a:t>Source: Conning proprietary database.</a:t>
            </a:r>
          </a:p>
        </p:txBody>
      </p:sp>
      <p:sp>
        <p:nvSpPr>
          <p:cNvPr id="1989639" name="AutoShape 7"/>
          <p:cNvSpPr>
            <a:spLocks noChangeArrowheads="1"/>
          </p:cNvSpPr>
          <p:nvPr/>
        </p:nvSpPr>
        <p:spPr bwMode="blackWhite">
          <a:xfrm>
            <a:off x="5312416" y="1211034"/>
            <a:ext cx="1993599" cy="1333024"/>
          </a:xfrm>
          <a:prstGeom prst="wedgeRectCallout">
            <a:avLst>
              <a:gd name="adj1" fmla="val 67370"/>
              <a:gd name="adj2" fmla="val 1195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panose="020B0604020202020204" pitchFamily="34" charset="0"/>
                <a:cs typeface="Arial" panose="020B0604020202020204" pitchFamily="34" charset="0"/>
              </a:rPr>
              <a:t>M&amp;A activity in the P/C sector in 2015 totaled $39.6B, its highest level since 2000</a:t>
            </a:r>
          </a:p>
        </p:txBody>
      </p:sp>
    </p:spTree>
    <p:extLst>
      <p:ext uri="{BB962C8B-B14F-4D97-AF65-F5344CB8AC3E}">
        <p14:creationId xmlns:p14="http://schemas.microsoft.com/office/powerpoint/2010/main" val="15946904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43</a:t>
            </a:fld>
            <a:endParaRPr lang="en-US" altLang="en-US"/>
          </a:p>
        </p:txBody>
      </p:sp>
      <p:sp>
        <p:nvSpPr>
          <p:cNvPr id="58373" name="Rectangle 2"/>
          <p:cNvSpPr>
            <a:spLocks noGrp="1" noChangeArrowheads="1"/>
          </p:cNvSpPr>
          <p:nvPr>
            <p:ph type="title"/>
          </p:nvPr>
        </p:nvSpPr>
        <p:spPr/>
        <p:txBody>
          <a:bodyPr/>
          <a:lstStyle/>
          <a:p>
            <a:r>
              <a:rPr lang="en-US" altLang="en-US" dirty="0">
                <a:latin typeface="Arial" panose="020B0604020202020204" pitchFamily="34" charset="0"/>
              </a:rPr>
              <a:t>Huge Shift from Domestic M&amp;A Activity to Cross-Border</a:t>
            </a:r>
          </a:p>
        </p:txBody>
      </p:sp>
      <p:sp>
        <p:nvSpPr>
          <p:cNvPr id="58376" name="Rectangle 5"/>
          <p:cNvSpPr>
            <a:spLocks noChangeArrowheads="1"/>
          </p:cNvSpPr>
          <p:nvPr/>
        </p:nvSpPr>
        <p:spPr bwMode="auto">
          <a:xfrm>
            <a:off x="0" y="6389410"/>
            <a:ext cx="75692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a:t>
            </a:r>
          </a:p>
          <a:p>
            <a:pPr>
              <a:lnSpc>
                <a:spcPct val="85000"/>
              </a:lnSpc>
              <a:spcBef>
                <a:spcPct val="25000"/>
              </a:spcBef>
              <a:buClr>
                <a:schemeClr val="accent2"/>
              </a:buClr>
              <a:buFont typeface="Wingdings" panose="05000000000000000000" pitchFamily="2" charset="2"/>
              <a:buNone/>
            </a:pPr>
            <a:endParaRPr lang="en-US" altLang="en-US" sz="1100" dirty="0"/>
          </a:p>
        </p:txBody>
      </p:sp>
      <p:sp>
        <p:nvSpPr>
          <p:cNvPr id="12" name="Rectangle 5"/>
          <p:cNvSpPr>
            <a:spLocks noChangeArrowheads="1"/>
          </p:cNvSpPr>
          <p:nvPr/>
        </p:nvSpPr>
        <p:spPr bwMode="auto">
          <a:xfrm>
            <a:off x="0" y="6431729"/>
            <a:ext cx="7569200"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Source: Thomson Reuters as of Oct. 2015 from Geneva Association Newsletter </a:t>
            </a:r>
            <a:r>
              <a:rPr lang="en-US" altLang="en-US" sz="1100" i="1" dirty="0"/>
              <a:t>Insurance and Finance</a:t>
            </a:r>
            <a:r>
              <a:rPr lang="en-US" altLang="en-US" sz="1100" dirty="0"/>
              <a:t>, Jan. 2016, presentation “</a:t>
            </a:r>
            <a:r>
              <a:rPr lang="en-US" altLang="en-US" sz="1100" i="1" dirty="0"/>
              <a:t>Facts vs. Sentiment: Deals in the Insurance Sector</a:t>
            </a:r>
            <a:r>
              <a:rPr lang="en-US" altLang="en-US" sz="1100" dirty="0"/>
              <a:t>,” by Aviva CEO Mark Wilson.</a:t>
            </a:r>
          </a:p>
        </p:txBody>
      </p:sp>
      <p:sp>
        <p:nvSpPr>
          <p:cNvPr id="3" name="Rectangle 2"/>
          <p:cNvSpPr/>
          <p:nvPr/>
        </p:nvSpPr>
        <p:spPr>
          <a:xfrm>
            <a:off x="85725" y="5979836"/>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85725" y="1993165"/>
            <a:ext cx="8684437" cy="4170404"/>
          </a:xfrm>
          <a:prstGeom prst="rect">
            <a:avLst/>
          </a:prstGeom>
        </p:spPr>
      </p:pic>
      <p:sp>
        <p:nvSpPr>
          <p:cNvPr id="14" name="AutoShape 7"/>
          <p:cNvSpPr>
            <a:spLocks noChangeArrowheads="1"/>
          </p:cNvSpPr>
          <p:nvPr/>
        </p:nvSpPr>
        <p:spPr bwMode="blackWhite">
          <a:xfrm>
            <a:off x="5055385" y="1176754"/>
            <a:ext cx="1993599" cy="1258728"/>
          </a:xfrm>
          <a:prstGeom prst="wedgeRectCallout">
            <a:avLst>
              <a:gd name="adj1" fmla="val 88246"/>
              <a:gd name="adj2" fmla="val 637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panose="020B0604020202020204" pitchFamily="34" charset="0"/>
                <a:cs typeface="Arial" panose="020B0604020202020204" pitchFamily="34" charset="0"/>
              </a:rPr>
              <a:t>The share of M&amp;A deal volume that was cross-border more than doubled in 2015</a:t>
            </a:r>
          </a:p>
        </p:txBody>
      </p:sp>
    </p:spTree>
    <p:extLst>
      <p:ext uri="{BB962C8B-B14F-4D97-AF65-F5344CB8AC3E}">
        <p14:creationId xmlns:p14="http://schemas.microsoft.com/office/powerpoint/2010/main" val="9911052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44</a:t>
            </a:fld>
            <a:endParaRPr lang="en-US" altLang="en-US"/>
          </a:p>
        </p:txBody>
      </p:sp>
      <p:sp>
        <p:nvSpPr>
          <p:cNvPr id="58373" name="Rectangle 2"/>
          <p:cNvSpPr>
            <a:spLocks noGrp="1" noChangeArrowheads="1"/>
          </p:cNvSpPr>
          <p:nvPr>
            <p:ph type="title"/>
          </p:nvPr>
        </p:nvSpPr>
        <p:spPr>
          <a:xfrm>
            <a:off x="44450" y="90488"/>
            <a:ext cx="7951470" cy="860425"/>
          </a:xfrm>
        </p:spPr>
        <p:txBody>
          <a:bodyPr/>
          <a:lstStyle/>
          <a:p>
            <a:r>
              <a:rPr lang="en-US" altLang="en-US" sz="2800" dirty="0">
                <a:latin typeface="Arial" panose="020B0604020202020204" pitchFamily="34" charset="0"/>
              </a:rPr>
              <a:t>M&amp;A Activity Has Shifted Away from Europe and Towards Asia and N. America</a:t>
            </a:r>
          </a:p>
        </p:txBody>
      </p:sp>
      <p:sp>
        <p:nvSpPr>
          <p:cNvPr id="58376" name="Rectangle 5"/>
          <p:cNvSpPr>
            <a:spLocks noChangeArrowheads="1"/>
          </p:cNvSpPr>
          <p:nvPr/>
        </p:nvSpPr>
        <p:spPr bwMode="auto">
          <a:xfrm>
            <a:off x="0" y="6389410"/>
            <a:ext cx="75692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a:t>
            </a:r>
          </a:p>
          <a:p>
            <a:pPr>
              <a:lnSpc>
                <a:spcPct val="85000"/>
              </a:lnSpc>
              <a:spcBef>
                <a:spcPct val="25000"/>
              </a:spcBef>
              <a:buClr>
                <a:schemeClr val="accent2"/>
              </a:buClr>
              <a:buFont typeface="Wingdings" panose="05000000000000000000" pitchFamily="2" charset="2"/>
              <a:buNone/>
            </a:pPr>
            <a:endParaRPr lang="en-US" altLang="en-US" sz="1100" dirty="0"/>
          </a:p>
        </p:txBody>
      </p:sp>
      <p:sp>
        <p:nvSpPr>
          <p:cNvPr id="12" name="Rectangle 5"/>
          <p:cNvSpPr>
            <a:spLocks noChangeArrowheads="1"/>
          </p:cNvSpPr>
          <p:nvPr/>
        </p:nvSpPr>
        <p:spPr bwMode="auto">
          <a:xfrm>
            <a:off x="0" y="6431729"/>
            <a:ext cx="7569200"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Source: Thomson Reuters as of Oct. 2015 from Geneva Association Newsletter </a:t>
            </a:r>
            <a:r>
              <a:rPr lang="en-US" altLang="en-US" sz="1100" i="1" dirty="0"/>
              <a:t>Insurance and Finance</a:t>
            </a:r>
            <a:r>
              <a:rPr lang="en-US" altLang="en-US" sz="1100" dirty="0"/>
              <a:t>, Jan. 2016, presentation “</a:t>
            </a:r>
            <a:r>
              <a:rPr lang="en-US" altLang="en-US" sz="1100" i="1" dirty="0"/>
              <a:t>Facts vs. Sentiment: Deals in the Insurance Sector</a:t>
            </a:r>
            <a:r>
              <a:rPr lang="en-US" altLang="en-US" sz="1100" dirty="0"/>
              <a:t>,” by Aviva CEO Mark Wilson.</a:t>
            </a:r>
          </a:p>
        </p:txBody>
      </p:sp>
      <p:sp>
        <p:nvSpPr>
          <p:cNvPr id="3" name="Rectangle 2"/>
          <p:cNvSpPr/>
          <p:nvPr/>
        </p:nvSpPr>
        <p:spPr>
          <a:xfrm>
            <a:off x="85725" y="5979836"/>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228920" y="2074227"/>
            <a:ext cx="8819830" cy="4243885"/>
          </a:xfrm>
          <a:prstGeom prst="rect">
            <a:avLst/>
          </a:prstGeom>
        </p:spPr>
      </p:pic>
      <p:sp>
        <p:nvSpPr>
          <p:cNvPr id="13" name="Rectangle 12"/>
          <p:cNvSpPr/>
          <p:nvPr/>
        </p:nvSpPr>
        <p:spPr>
          <a:xfrm>
            <a:off x="151765" y="6004324"/>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utoShape 7"/>
          <p:cNvSpPr>
            <a:spLocks noChangeArrowheads="1"/>
          </p:cNvSpPr>
          <p:nvPr/>
        </p:nvSpPr>
        <p:spPr bwMode="blackWhite">
          <a:xfrm>
            <a:off x="5024905" y="1093509"/>
            <a:ext cx="2320775" cy="877530"/>
          </a:xfrm>
          <a:prstGeom prst="wedgeRectCallout">
            <a:avLst>
              <a:gd name="adj1" fmla="val 53708"/>
              <a:gd name="adj2" fmla="val 132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panose="020B0604020202020204" pitchFamily="34" charset="0"/>
                <a:cs typeface="Arial" panose="020B0604020202020204" pitchFamily="34" charset="0"/>
              </a:rPr>
              <a:t>Asian, N. American deal volumes were up sharply in 2015</a:t>
            </a:r>
          </a:p>
        </p:txBody>
      </p:sp>
    </p:spTree>
    <p:extLst>
      <p:ext uri="{BB962C8B-B14F-4D97-AF65-F5344CB8AC3E}">
        <p14:creationId xmlns:p14="http://schemas.microsoft.com/office/powerpoint/2010/main" val="14044683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45</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rPr>
              <a:t>Growth</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a:solidFill>
                  <a:srgbClr val="225A7A"/>
                </a:solidFill>
              </a:rPr>
              <a:t>Premium Growth Rates Vary Tremendously by State and Over Time, But…</a:t>
            </a: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45</a:t>
            </a:fld>
            <a:endParaRPr lang="en-US"/>
          </a:p>
        </p:txBody>
      </p:sp>
    </p:spTree>
    <p:extLst>
      <p:ext uri="{BB962C8B-B14F-4D97-AF65-F5344CB8AC3E}">
        <p14:creationId xmlns:p14="http://schemas.microsoft.com/office/powerpoint/2010/main" val="3405696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0" name="Rectangle 106"/>
          <p:cNvSpPr>
            <a:spLocks noGrp="1" noChangeArrowheads="1"/>
          </p:cNvSpPr>
          <p:nvPr>
            <p:ph type="ftr" sz="quarter" idx="11"/>
          </p:nvPr>
        </p:nvSpPr>
        <p:spPr/>
        <p:txBody>
          <a:bodyPr/>
          <a:lstStyle/>
          <a:p>
            <a:pPr>
              <a:defRPr/>
            </a:pPr>
            <a:r>
              <a:rPr lang="en-US"/>
              <a:t>eSlide – P6466 – The Financial Crisis and the Future of the P/C</a:t>
            </a:r>
          </a:p>
        </p:txBody>
      </p:sp>
      <p:sp>
        <p:nvSpPr>
          <p:cNvPr id="14029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290AF0-4428-4E60-A625-F9EAFEF3B4DF}" type="slidenum">
              <a:rPr lang="en-US" altLang="en-US" smtClean="0">
                <a:solidFill>
                  <a:srgbClr val="000000"/>
                </a:solidFill>
              </a:rPr>
              <a:pPr/>
              <a:t>46</a:t>
            </a:fld>
            <a:endParaRPr lang="en-US" altLang="en-US">
              <a:solidFill>
                <a:srgbClr val="000000"/>
              </a:solidFill>
            </a:endParaRPr>
          </a:p>
        </p:txBody>
      </p:sp>
      <p:sp>
        <p:nvSpPr>
          <p:cNvPr id="140293" name="Rectangle 6"/>
          <p:cNvSpPr>
            <a:spLocks noChangeArrowheads="1"/>
          </p:cNvSpPr>
          <p:nvPr/>
        </p:nvSpPr>
        <p:spPr bwMode="auto">
          <a:xfrm>
            <a:off x="1673046"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4" name="Rectangle 15"/>
          <p:cNvSpPr>
            <a:spLocks noChangeArrowheads="1"/>
          </p:cNvSpPr>
          <p:nvPr/>
        </p:nvSpPr>
        <p:spPr bwMode="auto">
          <a:xfrm>
            <a:off x="3258243" y="1836738"/>
            <a:ext cx="709612"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5" name="Rectangle 16"/>
          <p:cNvSpPr>
            <a:spLocks noChangeArrowheads="1"/>
          </p:cNvSpPr>
          <p:nvPr/>
        </p:nvSpPr>
        <p:spPr bwMode="auto">
          <a:xfrm>
            <a:off x="6092623" y="1822450"/>
            <a:ext cx="708025" cy="3754438"/>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graphicFrame>
        <p:nvGraphicFramePr>
          <p:cNvPr id="140296" name="Object 2"/>
          <p:cNvGraphicFramePr>
            <a:graphicFrameLocks/>
          </p:cNvGraphicFramePr>
          <p:nvPr>
            <p:extLst>
              <p:ext uri="{D42A27DB-BD31-4B8C-83A1-F6EECF244321}">
                <p14:modId xmlns:p14="http://schemas.microsoft.com/office/powerpoint/2010/main" val="3499052337"/>
              </p:ext>
            </p:extLst>
          </p:nvPr>
        </p:nvGraphicFramePr>
        <p:xfrm>
          <a:off x="363538" y="1927225"/>
          <a:ext cx="8718550" cy="4633913"/>
        </p:xfrm>
        <a:graphic>
          <a:graphicData uri="http://schemas.openxmlformats.org/presentationml/2006/ole">
            <mc:AlternateContent xmlns:mc="http://schemas.openxmlformats.org/markup-compatibility/2006">
              <mc:Choice xmlns:v="urn:schemas-microsoft-com:vml" Requires="v">
                <p:oleObj spid="_x0000_s28261906" name="Chart" r:id="rId4" imgW="8581836" imgH="4543321" progId="MSGraph.Chart.8">
                  <p:embed followColorScheme="full"/>
                </p:oleObj>
              </mc:Choice>
              <mc:Fallback>
                <p:oleObj name="Chart" r:id="rId4" imgW="8581836" imgH="4543321" progId="MSGraph.Chart.8">
                  <p:embed followColorScheme="full"/>
                  <p:pic>
                    <p:nvPicPr>
                      <p:cNvPr id="0" name=""/>
                      <p:cNvPicPr>
                        <a:picLocks noChangeArrowheads="1"/>
                      </p:cNvPicPr>
                      <p:nvPr/>
                    </p:nvPicPr>
                    <p:blipFill>
                      <a:blip r:embed="rId5"/>
                      <a:srcRect/>
                      <a:stretch>
                        <a:fillRect/>
                      </a:stretch>
                    </p:blipFill>
                    <p:spPr bwMode="gray">
                      <a:xfrm>
                        <a:off x="363538" y="1927225"/>
                        <a:ext cx="8718550" cy="463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0297" name="Rectangle 3"/>
          <p:cNvSpPr>
            <a:spLocks noGrp="1" noChangeArrowheads="1"/>
          </p:cNvSpPr>
          <p:nvPr>
            <p:ph type="title"/>
          </p:nvPr>
        </p:nvSpPr>
        <p:spPr>
          <a:xfrm>
            <a:off x="234950" y="90488"/>
            <a:ext cx="7400925" cy="860425"/>
          </a:xfrm>
        </p:spPr>
        <p:txBody>
          <a:bodyPr/>
          <a:lstStyle/>
          <a:p>
            <a:r>
              <a:rPr lang="en-US" altLang="en-US" dirty="0">
                <a:latin typeface="Arial" panose="020B0604020202020204" pitchFamily="34" charset="0"/>
              </a:rPr>
              <a:t>Net Premium Growth (All P/C Lines): Annual Change, 1971—2016:Q1</a:t>
            </a:r>
          </a:p>
        </p:txBody>
      </p:sp>
      <p:sp>
        <p:nvSpPr>
          <p:cNvPr id="140298"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(Percent)</a:t>
            </a:r>
          </a:p>
        </p:txBody>
      </p:sp>
      <p:sp>
        <p:nvSpPr>
          <p:cNvPr id="140299"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1975-78</a:t>
            </a:r>
          </a:p>
        </p:txBody>
      </p:sp>
      <p:sp>
        <p:nvSpPr>
          <p:cNvPr id="140300" name="Text Box 11"/>
          <p:cNvSpPr txBox="1">
            <a:spLocks noChangeArrowheads="1"/>
          </p:cNvSpPr>
          <p:nvPr/>
        </p:nvSpPr>
        <p:spPr bwMode="auto">
          <a:xfrm>
            <a:off x="317023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1984-87</a:t>
            </a:r>
          </a:p>
        </p:txBody>
      </p:sp>
      <p:sp>
        <p:nvSpPr>
          <p:cNvPr id="140301" name="Text Box 12"/>
          <p:cNvSpPr txBox="1">
            <a:spLocks noChangeArrowheads="1"/>
          </p:cNvSpPr>
          <p:nvPr/>
        </p:nvSpPr>
        <p:spPr bwMode="auto">
          <a:xfrm>
            <a:off x="6048375"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2000-03</a:t>
            </a:r>
          </a:p>
        </p:txBody>
      </p:sp>
      <p:sp>
        <p:nvSpPr>
          <p:cNvPr id="140302" name="Rectangle 13"/>
          <p:cNvSpPr>
            <a:spLocks noChangeArrowheads="1"/>
          </p:cNvSpPr>
          <p:nvPr/>
        </p:nvSpPr>
        <p:spPr bwMode="auto">
          <a:xfrm>
            <a:off x="-264160" y="6323648"/>
            <a:ext cx="75692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a:solidFill>
                  <a:srgbClr val="000000"/>
                </a:solidFill>
              </a:rPr>
              <a:t> </a:t>
            </a:r>
          </a:p>
          <a:p>
            <a:pPr>
              <a:lnSpc>
                <a:spcPct val="90000"/>
              </a:lnSpc>
              <a:buClr>
                <a:srgbClr val="FF6801"/>
              </a:buClr>
              <a:buFont typeface="Wingdings" panose="05000000000000000000" pitchFamily="2" charset="2"/>
              <a:buNone/>
            </a:pPr>
            <a:r>
              <a:rPr lang="en-US" altLang="en-US" sz="1100" dirty="0">
                <a:solidFill>
                  <a:srgbClr val="000000"/>
                </a:solidFill>
              </a:rPr>
              <a:t>Shaded areas denote “hard market” periods</a:t>
            </a:r>
          </a:p>
          <a:p>
            <a:pPr>
              <a:lnSpc>
                <a:spcPct val="90000"/>
              </a:lnSpc>
              <a:buClr>
                <a:srgbClr val="FF6801"/>
              </a:buClr>
              <a:buFont typeface="Wingdings" panose="05000000000000000000" pitchFamily="2" charset="2"/>
              <a:buNone/>
            </a:pPr>
            <a:r>
              <a:rPr lang="en-US" altLang="en-US" sz="1100" dirty="0">
                <a:solidFill>
                  <a:srgbClr val="000000"/>
                </a:solidFill>
              </a:rPr>
              <a:t>Sources:  A.M. Best (1971-2013), ISO (2014-16).</a:t>
            </a:r>
          </a:p>
        </p:txBody>
      </p:sp>
      <p:sp>
        <p:nvSpPr>
          <p:cNvPr id="2034702" name="AutoShape 14"/>
          <p:cNvSpPr>
            <a:spLocks noChangeArrowheads="1"/>
          </p:cNvSpPr>
          <p:nvPr/>
        </p:nvSpPr>
        <p:spPr bwMode="blackWhite">
          <a:xfrm>
            <a:off x="4845027" y="1926432"/>
            <a:ext cx="2711450" cy="1046162"/>
          </a:xfrm>
          <a:prstGeom prst="wedgeRectCallout">
            <a:avLst>
              <a:gd name="adj1" fmla="val 42574"/>
              <a:gd name="adj2" fmla="val 2753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dirty="0">
                <a:solidFill>
                  <a:srgbClr val="FFFFFF"/>
                </a:solidFill>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635874" y="2775857"/>
            <a:ext cx="1446213" cy="1523093"/>
          </a:xfrm>
          <a:prstGeom prst="wedgeRectCallout">
            <a:avLst>
              <a:gd name="adj1" fmla="val 34208"/>
              <a:gd name="adj2" fmla="val 10325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2016 Q1: 3.2%</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2015: 3.4%</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2014: 4.2</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2013: 4.4%</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2012: +</a:t>
            </a:r>
            <a:r>
              <a:rPr lang="en-US" sz="1400" b="1" dirty="0">
                <a:solidFill>
                  <a:srgbClr val="FFFFFF"/>
                </a:solidFill>
                <a:latin typeface="Arial "/>
              </a:rPr>
              <a:t>4.2</a:t>
            </a:r>
            <a:r>
              <a:rPr lang="en-US" sz="1400" b="1" dirty="0">
                <a:solidFill>
                  <a:srgbClr val="FFFFFF"/>
                </a:solidFill>
                <a:latin typeface="Arial "/>
                <a:cs typeface="Arial" charset="0"/>
              </a:rPr>
              <a:t>%</a:t>
            </a:r>
            <a:endParaRPr lang="en-US" sz="1600" b="1" dirty="0">
              <a:solidFill>
                <a:srgbClr val="FFFFFF"/>
              </a:solidFill>
              <a:latin typeface="Arial "/>
              <a:cs typeface="Arial" charset="0"/>
            </a:endParaRPr>
          </a:p>
        </p:txBody>
      </p:sp>
      <p:sp>
        <p:nvSpPr>
          <p:cNvPr id="17" name="Text Box 6"/>
          <p:cNvSpPr txBox="1">
            <a:spLocks noChangeArrowheads="1"/>
          </p:cNvSpPr>
          <p:nvPr/>
        </p:nvSpPr>
        <p:spPr bwMode="blackWhite">
          <a:xfrm>
            <a:off x="4194410" y="3171882"/>
            <a:ext cx="1671658"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a:solidFill>
                  <a:schemeClr val="bg1"/>
                </a:solidFill>
                <a:cs typeface="+mn-cs"/>
              </a:rPr>
              <a:t>Outlook</a:t>
            </a:r>
          </a:p>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2016F: 3.2%</a:t>
            </a:r>
          </a:p>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2017F: 3.0%</a:t>
            </a:r>
          </a:p>
        </p:txBody>
      </p:sp>
    </p:spTree>
    <p:extLst>
      <p:ext uri="{BB962C8B-B14F-4D97-AF65-F5344CB8AC3E}">
        <p14:creationId xmlns:p14="http://schemas.microsoft.com/office/powerpoint/2010/main" val="18510914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P spid="17"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170222" y="1155702"/>
          <a:ext cx="8915401" cy="5889625"/>
        </p:xfrm>
        <a:graphic>
          <a:graphicData uri="http://schemas.openxmlformats.org/presentationml/2006/ole">
            <mc:AlternateContent xmlns:mc="http://schemas.openxmlformats.org/markup-compatibility/2006">
              <mc:Choice xmlns:v="urn:schemas-microsoft-com:vml" Requires="v">
                <p:oleObj spid="_x0000_s28703759" name="Chart" r:id="rId5" imgW="8267674" imgH="5495960" progId="MSGraph.Chart.8">
                  <p:embed followColorScheme="full"/>
                </p:oleObj>
              </mc:Choice>
              <mc:Fallback>
                <p:oleObj name="Chart" r:id="rId5" imgW="8267674" imgH="5495960" progId="MSGraph.Chart.8">
                  <p:embed followColorScheme="full"/>
                  <p:pic>
                    <p:nvPicPr>
                      <p:cNvPr id="16386" name="Object 2"/>
                      <p:cNvPicPr>
                        <a:picLocks noChangeAspect="1" noChangeArrowheads="1"/>
                      </p:cNvPicPr>
                      <p:nvPr/>
                    </p:nvPicPr>
                    <p:blipFill>
                      <a:blip r:embed="rId6"/>
                      <a:srcRect/>
                      <a:stretch>
                        <a:fillRect/>
                      </a:stretch>
                    </p:blipFill>
                    <p:spPr bwMode="auto">
                      <a:xfrm>
                        <a:off x="-170222" y="1155702"/>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78811" y="6249806"/>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Note: Data through 1934 are based on stock companies only. Data include state funds beginning in 1998.</a:t>
            </a:r>
          </a:p>
          <a:p>
            <a:r>
              <a:rPr lang="en-US" sz="1100" dirty="0">
                <a:solidFill>
                  <a:srgbClr val="000000"/>
                </a:solidFill>
              </a:rPr>
              <a:t>Source:  A.M. Best; Insurance Information Institute.</a:t>
            </a:r>
          </a:p>
        </p:txBody>
      </p:sp>
      <p:sp>
        <p:nvSpPr>
          <p:cNvPr id="16390" name="AutoShape 7"/>
          <p:cNvSpPr>
            <a:spLocks noChangeArrowheads="1"/>
          </p:cNvSpPr>
          <p:nvPr/>
        </p:nvSpPr>
        <p:spPr bwMode="auto">
          <a:xfrm>
            <a:off x="2833725" y="1946355"/>
            <a:ext cx="1810339" cy="692666"/>
          </a:xfrm>
          <a:prstGeom prst="wedgeRectCallout">
            <a:avLst>
              <a:gd name="adj1" fmla="val 71757"/>
              <a:gd name="adj2" fmla="val -317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Economic Shocks, Inflation:</a:t>
            </a:r>
          </a:p>
          <a:p>
            <a:pPr algn="ctr"/>
            <a:r>
              <a:rPr lang="en-US" sz="1200" b="1" dirty="0">
                <a:solidFill>
                  <a:srgbClr val="000000"/>
                </a:solidFill>
              </a:rPr>
              <a:t>1976: 22.0%</a:t>
            </a:r>
            <a:endParaRPr lang="en-US" sz="1000" dirty="0">
              <a:solidFill>
                <a:srgbClr val="000000"/>
              </a:solidFill>
            </a:endParaRPr>
          </a:p>
        </p:txBody>
      </p:sp>
      <p:sp>
        <p:nvSpPr>
          <p:cNvPr id="16395" name="AutoShape 12"/>
          <p:cNvSpPr>
            <a:spLocks noChangeArrowheads="1"/>
          </p:cNvSpPr>
          <p:nvPr/>
        </p:nvSpPr>
        <p:spPr bwMode="auto">
          <a:xfrm>
            <a:off x="6188297" y="2045805"/>
            <a:ext cx="1299912" cy="432267"/>
          </a:xfrm>
          <a:prstGeom prst="wedgeRectCallout">
            <a:avLst>
              <a:gd name="adj1" fmla="val -54742"/>
              <a:gd name="adj2" fmla="val -2553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Tort Crisis</a:t>
            </a:r>
          </a:p>
          <a:p>
            <a:pPr algn="ctr"/>
            <a:r>
              <a:rPr lang="en-US" sz="1200" b="1" dirty="0">
                <a:solidFill>
                  <a:srgbClr val="000000"/>
                </a:solidFill>
              </a:rPr>
              <a:t>1985/86: 22.2%</a:t>
            </a:r>
            <a:endParaRPr lang="en-US" sz="1000" dirty="0">
              <a:solidFill>
                <a:srgbClr val="000000"/>
              </a:solidFill>
            </a:endParaRPr>
          </a:p>
        </p:txBody>
      </p:sp>
      <p:sp>
        <p:nvSpPr>
          <p:cNvPr id="16396" name="AutoShape 13"/>
          <p:cNvSpPr>
            <a:spLocks noChangeArrowheads="1"/>
          </p:cNvSpPr>
          <p:nvPr/>
        </p:nvSpPr>
        <p:spPr bwMode="auto">
          <a:xfrm>
            <a:off x="7734621" y="2438994"/>
            <a:ext cx="1010561" cy="460880"/>
          </a:xfrm>
          <a:prstGeom prst="wedgeRectCallout">
            <a:avLst>
              <a:gd name="adj1" fmla="val -68899"/>
              <a:gd name="adj2" fmla="val 30453"/>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Post-9/11</a:t>
            </a:r>
          </a:p>
          <a:p>
            <a:pPr algn="ctr"/>
            <a:r>
              <a:rPr lang="en-US" sz="1200" b="1" dirty="0">
                <a:solidFill>
                  <a:srgbClr val="000000"/>
                </a:solidFill>
              </a:rPr>
              <a:t>2002:15.3%</a:t>
            </a:r>
            <a:endParaRPr lang="en-US" sz="1000" dirty="0">
              <a:solidFill>
                <a:srgbClr val="000000"/>
              </a:solidFill>
            </a:endParaRPr>
          </a:p>
        </p:txBody>
      </p:sp>
      <p:sp>
        <p:nvSpPr>
          <p:cNvPr id="16402" name="AutoShape 19"/>
          <p:cNvSpPr>
            <a:spLocks noChangeArrowheads="1"/>
          </p:cNvSpPr>
          <p:nvPr/>
        </p:nvSpPr>
        <p:spPr bwMode="auto">
          <a:xfrm>
            <a:off x="5937549" y="4454339"/>
            <a:ext cx="1151052" cy="1040770"/>
          </a:xfrm>
          <a:prstGeom prst="wedgeRectCallout">
            <a:avLst>
              <a:gd name="adj1" fmla="val -64732"/>
              <a:gd name="adj2" fmla="val -10098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Twin Recessions; Interest Rate Hikes</a:t>
            </a:r>
          </a:p>
          <a:p>
            <a:pPr algn="ctr"/>
            <a:r>
              <a:rPr lang="en-US" sz="1200" b="1" dirty="0">
                <a:solidFill>
                  <a:srgbClr val="000000"/>
                </a:solidFill>
              </a:rPr>
              <a:t>1987: 3.7%</a:t>
            </a:r>
            <a:endParaRPr lang="en-US" sz="1000" dirty="0">
              <a:solidFill>
                <a:srgbClr val="000000"/>
              </a:solidFill>
            </a:endParaRPr>
          </a:p>
        </p:txBody>
      </p:sp>
      <p:sp>
        <p:nvSpPr>
          <p:cNvPr id="16403" name="AutoShape 20"/>
          <p:cNvSpPr>
            <a:spLocks noChangeArrowheads="1"/>
          </p:cNvSpPr>
          <p:nvPr/>
        </p:nvSpPr>
        <p:spPr bwMode="auto">
          <a:xfrm>
            <a:off x="7174195" y="5187981"/>
            <a:ext cx="1037547" cy="638895"/>
          </a:xfrm>
          <a:prstGeom prst="wedgeRectCallout">
            <a:avLst>
              <a:gd name="adj1" fmla="val 25014"/>
              <a:gd name="adj2" fmla="val -1225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Great Recession:2010: -4.9%</a:t>
            </a:r>
            <a:endParaRPr lang="en-US" sz="1000" dirty="0">
              <a:solidFill>
                <a:srgbClr val="000000"/>
              </a:solidFill>
            </a:endParaRPr>
          </a:p>
        </p:txBody>
      </p:sp>
      <p:sp>
        <p:nvSpPr>
          <p:cNvPr id="16408" name="Rectangle 7"/>
          <p:cNvSpPr>
            <a:spLocks noChangeArrowheads="1"/>
          </p:cNvSpPr>
          <p:nvPr/>
        </p:nvSpPr>
        <p:spPr bwMode="black">
          <a:xfrm>
            <a:off x="185742"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211742" y="3046887"/>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a:solidFill>
                  <a:srgbClr val="FFFFFF"/>
                </a:solidFill>
              </a:rPr>
              <a:t>2015 3.4%</a:t>
            </a: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a:latin typeface="Arial" panose="020B0604020202020204" pitchFamily="34" charset="0"/>
              </a:rPr>
              <a:t>NPW Premium Growth: Peaks &amp; Troughs in the P/C Insurance Industry, 1926 – 2015</a:t>
            </a:r>
          </a:p>
        </p:txBody>
      </p:sp>
      <p:sp>
        <p:nvSpPr>
          <p:cNvPr id="24" name="AutoShape 6"/>
          <p:cNvSpPr>
            <a:spLocks noChangeArrowheads="1"/>
          </p:cNvSpPr>
          <p:nvPr/>
        </p:nvSpPr>
        <p:spPr bwMode="auto">
          <a:xfrm>
            <a:off x="1624328" y="5345884"/>
            <a:ext cx="1893939" cy="440407"/>
          </a:xfrm>
          <a:prstGeom prst="wedgeRectCallout">
            <a:avLst>
              <a:gd name="adj1" fmla="val -61774"/>
              <a:gd name="adj2" fmla="val -1346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Great Depression</a:t>
            </a:r>
          </a:p>
          <a:p>
            <a:pPr algn="ctr"/>
            <a:r>
              <a:rPr lang="en-US" sz="1200" b="1" dirty="0">
                <a:solidFill>
                  <a:srgbClr val="000000"/>
                </a:solidFill>
              </a:rPr>
              <a:t>1932: -15.9% max drop</a:t>
            </a:r>
            <a:endParaRPr lang="en-US" sz="1000" dirty="0">
              <a:solidFill>
                <a:srgbClr val="000000"/>
              </a:solidFill>
            </a:endParaRPr>
          </a:p>
        </p:txBody>
      </p:sp>
      <p:sp>
        <p:nvSpPr>
          <p:cNvPr id="28" name="AutoShape 7"/>
          <p:cNvSpPr>
            <a:spLocks noChangeArrowheads="1"/>
          </p:cNvSpPr>
          <p:nvPr/>
        </p:nvSpPr>
        <p:spPr bwMode="auto">
          <a:xfrm>
            <a:off x="2102082" y="1155700"/>
            <a:ext cx="1560046" cy="398828"/>
          </a:xfrm>
          <a:prstGeom prst="wedgeRectCallout">
            <a:avLst>
              <a:gd name="adj1" fmla="val -19425"/>
              <a:gd name="adj2" fmla="val 890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Post WW II Peak:</a:t>
            </a:r>
          </a:p>
          <a:p>
            <a:pPr algn="ctr"/>
            <a:r>
              <a:rPr lang="en-US" sz="1200" b="1" dirty="0">
                <a:solidFill>
                  <a:srgbClr val="000000"/>
                </a:solidFill>
              </a:rPr>
              <a:t>1947: 26.2%</a:t>
            </a:r>
            <a:endParaRPr lang="en-US" sz="1000" dirty="0">
              <a:solidFill>
                <a:srgbClr val="000000"/>
              </a:solidFill>
            </a:endParaRPr>
          </a:p>
        </p:txBody>
      </p:sp>
      <p:sp>
        <p:nvSpPr>
          <p:cNvPr id="30" name="AutoShape 7"/>
          <p:cNvSpPr>
            <a:spLocks noChangeArrowheads="1"/>
          </p:cNvSpPr>
          <p:nvPr/>
        </p:nvSpPr>
        <p:spPr bwMode="auto">
          <a:xfrm>
            <a:off x="971945" y="1924104"/>
            <a:ext cx="1196332" cy="489440"/>
          </a:xfrm>
          <a:prstGeom prst="wedgeRectCallout">
            <a:avLst>
              <a:gd name="adj1" fmla="val 36234"/>
              <a:gd name="adj2" fmla="val 1025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Start of WW II</a:t>
            </a:r>
          </a:p>
          <a:p>
            <a:pPr algn="ctr"/>
            <a:r>
              <a:rPr lang="en-US" sz="1200" b="1" dirty="0">
                <a:solidFill>
                  <a:srgbClr val="000000"/>
                </a:solidFill>
              </a:rPr>
              <a:t>1941: 15.8%</a:t>
            </a:r>
            <a:endParaRPr lang="en-US" sz="1000" dirty="0">
              <a:solidFill>
                <a:srgbClr val="000000"/>
              </a:solidFill>
            </a:endParaRPr>
          </a:p>
        </p:txBody>
      </p:sp>
      <p:sp>
        <p:nvSpPr>
          <p:cNvPr id="31" name="AutoShape 6"/>
          <p:cNvSpPr>
            <a:spLocks noChangeArrowheads="1"/>
          </p:cNvSpPr>
          <p:nvPr/>
        </p:nvSpPr>
        <p:spPr bwMode="blackWhite">
          <a:xfrm>
            <a:off x="2959659" y="4125731"/>
            <a:ext cx="2854763" cy="1145800"/>
          </a:xfrm>
          <a:prstGeom prst="wedgeRectCallout">
            <a:avLst>
              <a:gd name="adj1" fmla="val -7240"/>
              <a:gd name="adj2" fmla="val -81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1950-70: Extended period of stability in growth and profitability.  Low interest rates, low inflation, “Bureau” rate regulation all played a role</a:t>
            </a:r>
          </a:p>
        </p:txBody>
      </p:sp>
      <p:sp>
        <p:nvSpPr>
          <p:cNvPr id="32" name="AutoShape 6"/>
          <p:cNvSpPr>
            <a:spLocks noChangeArrowheads="1"/>
          </p:cNvSpPr>
          <p:nvPr/>
        </p:nvSpPr>
        <p:spPr bwMode="blackWhite">
          <a:xfrm>
            <a:off x="3940215" y="1026522"/>
            <a:ext cx="3231916" cy="869168"/>
          </a:xfrm>
          <a:prstGeom prst="wedgeRectCallout">
            <a:avLst>
              <a:gd name="adj1" fmla="val 14"/>
              <a:gd name="adj2" fmla="val 839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cs typeface="+mn-cs"/>
              </a:rPr>
              <a:t>1970-90: Peak premium growth was much higher in this period while troughs were comparable.  Rapid inflation, economic volatility, high interest rates, tort environment all played roles</a:t>
            </a:r>
          </a:p>
        </p:txBody>
      </p:sp>
      <p:sp>
        <p:nvSpPr>
          <p:cNvPr id="26" name="AutoShape 6"/>
          <p:cNvSpPr>
            <a:spLocks noChangeArrowheads="1"/>
          </p:cNvSpPr>
          <p:nvPr/>
        </p:nvSpPr>
        <p:spPr bwMode="blackWhite">
          <a:xfrm>
            <a:off x="6270172" y="2639122"/>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a:solidFill>
                  <a:schemeClr val="bg1"/>
                </a:solidFill>
                <a:cs typeface="+mn-cs"/>
              </a:rPr>
              <a:t>1988-2000: Period of inter-cycle stability</a:t>
            </a:r>
          </a:p>
        </p:txBody>
      </p:sp>
      <p:sp>
        <p:nvSpPr>
          <p:cNvPr id="34" name="AutoShape 6"/>
          <p:cNvSpPr>
            <a:spLocks noChangeArrowheads="1"/>
          </p:cNvSpPr>
          <p:nvPr/>
        </p:nvSpPr>
        <p:spPr bwMode="blackWhite">
          <a:xfrm>
            <a:off x="8170636" y="4053241"/>
            <a:ext cx="922303" cy="1118970"/>
          </a:xfrm>
          <a:prstGeom prst="wedgeRectCallout">
            <a:avLst>
              <a:gd name="adj1" fmla="val -12802"/>
              <a:gd name="adj2" fmla="val -6273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a:solidFill>
                  <a:schemeClr val="bg1"/>
                </a:solidFill>
                <a:cs typeface="+mn-cs"/>
              </a:rPr>
              <a:t>2010-20XX? Post-recession period of stable growth?</a:t>
            </a:r>
          </a:p>
        </p:txBody>
      </p:sp>
    </p:spTree>
    <p:custDataLst>
      <p:tags r:id="rId2"/>
    </p:custDataLst>
    <p:extLst>
      <p:ext uri="{BB962C8B-B14F-4D97-AF65-F5344CB8AC3E}">
        <p14:creationId xmlns:p14="http://schemas.microsoft.com/office/powerpoint/2010/main" val="16598035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6" grpId="0" animBg="1"/>
      <p:bldP spid="34"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48</a:t>
            </a:fld>
            <a:endParaRPr lang="en-US">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a:t>Direct Premiums Written: Total P/C</a:t>
            </a:r>
            <a:br>
              <a:rPr lang="en-US" dirty="0"/>
            </a:br>
            <a:r>
              <a:rPr lang="en-US" dirty="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2893938428"/>
              </p:ext>
            </p:extLst>
          </p:nvPr>
        </p:nvGraphicFramePr>
        <p:xfrm>
          <a:off x="53975" y="1708150"/>
          <a:ext cx="9121775" cy="4689475"/>
        </p:xfrm>
        <a:graphic>
          <a:graphicData uri="http://schemas.openxmlformats.org/presentationml/2006/ole">
            <mc:AlternateContent xmlns:mc="http://schemas.openxmlformats.org/markup-compatibility/2006">
              <mc:Choice xmlns:v="urn:schemas-microsoft-com:vml" Requires="v">
                <p:oleObj spid="_x0000_s28332536" name="Chart" r:id="rId4" imgW="5880039" imgH="3022508" progId="MSGraph.Chart.8">
                  <p:embed followColorScheme="full"/>
                </p:oleObj>
              </mc:Choice>
              <mc:Fallback>
                <p:oleObj name="Chart" r:id="rId4" imgW="5880039" imgH="3022508" progId="MSGraph.Chart.8">
                  <p:embed followColorScheme="full"/>
                  <p:pic>
                    <p:nvPicPr>
                      <p:cNvPr id="0" name=""/>
                      <p:cNvPicPr>
                        <a:picLocks noChangeAspect="1" noChangeArrowheads="1"/>
                      </p:cNvPicPr>
                      <p:nvPr/>
                    </p:nvPicPr>
                    <p:blipFill>
                      <a:blip r:embed="rId5"/>
                      <a:srcRect/>
                      <a:stretch>
                        <a:fillRect/>
                      </a:stretch>
                    </p:blipFill>
                    <p:spPr bwMode="auto">
                      <a:xfrm>
                        <a:off x="53975" y="1708150"/>
                        <a:ext cx="9121775" cy="468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a:t>12/01/09 - 9pm</a:t>
            </a:r>
          </a:p>
        </p:txBody>
      </p:sp>
      <p:sp>
        <p:nvSpPr>
          <p:cNvPr id="8" name="AutoShape 14"/>
          <p:cNvSpPr>
            <a:spLocks noChangeArrowheads="1"/>
          </p:cNvSpPr>
          <p:nvPr/>
        </p:nvSpPr>
        <p:spPr bwMode="blackWhite">
          <a:xfrm>
            <a:off x="3358490" y="1629112"/>
            <a:ext cx="3677829" cy="1298758"/>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North Dakota was the country’s growth leader over the past 7 years with premiums written expanding  by 70.7%, fueled by the state’s energy boom</a:t>
            </a:r>
          </a:p>
        </p:txBody>
      </p:sp>
      <p:sp>
        <p:nvSpPr>
          <p:cNvPr id="10" name="Text Box 6"/>
          <p:cNvSpPr txBox="1">
            <a:spLocks noChangeArrowheads="1"/>
          </p:cNvSpPr>
          <p:nvPr/>
        </p:nvSpPr>
        <p:spPr bwMode="blackWhite">
          <a:xfrm>
            <a:off x="4865077" y="3145097"/>
            <a:ext cx="3914775"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a:solidFill>
                  <a:schemeClr val="bg1"/>
                </a:solidFill>
                <a:cs typeface="+mn-cs"/>
              </a:rPr>
              <a:t>Growth Benchmarks: Total P/C</a:t>
            </a:r>
          </a:p>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US: 13.0%</a:t>
            </a:r>
          </a:p>
        </p:txBody>
      </p:sp>
    </p:spTree>
    <p:extLst>
      <p:ext uri="{BB962C8B-B14F-4D97-AF65-F5344CB8AC3E}">
        <p14:creationId xmlns:p14="http://schemas.microsoft.com/office/powerpoint/2010/main" val="37252042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49</a:t>
            </a:fld>
            <a:endParaRPr lang="en-US">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a:t>Direct Premiums Written: Total P/C</a:t>
            </a:r>
            <a:br>
              <a:rPr lang="en-US" dirty="0"/>
            </a:br>
            <a:r>
              <a:rPr lang="en-US" dirty="0"/>
              <a:t>Percent Change by State, 2007-2014</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1593781036"/>
              </p:ext>
            </p:extLst>
          </p:nvPr>
        </p:nvGraphicFramePr>
        <p:xfrm>
          <a:off x="4763" y="1793875"/>
          <a:ext cx="9132887" cy="4714875"/>
        </p:xfrm>
        <a:graphic>
          <a:graphicData uri="http://schemas.openxmlformats.org/presentationml/2006/ole">
            <mc:AlternateContent xmlns:mc="http://schemas.openxmlformats.org/markup-compatibility/2006">
              <mc:Choice xmlns:v="urn:schemas-microsoft-com:vml" Requires="v">
                <p:oleObj spid="_x0000_s28333561" name="Chart" r:id="rId4" imgW="8820267" imgH="4552881" progId="MSGraph.Chart.8">
                  <p:embed followColorScheme="full"/>
                </p:oleObj>
              </mc:Choice>
              <mc:Fallback>
                <p:oleObj name="Chart" r:id="rId4" imgW="8820267" imgH="4552881" progId="MSGraph.Chart.8">
                  <p:embed followColorScheme="full"/>
                  <p:pic>
                    <p:nvPicPr>
                      <p:cNvPr id="0" name=""/>
                      <p:cNvPicPr>
                        <a:picLocks noChangeAspect="1" noChangeArrowheads="1"/>
                      </p:cNvPicPr>
                      <p:nvPr/>
                    </p:nvPicPr>
                    <p:blipFill>
                      <a:blip r:embed="rId5"/>
                      <a:srcRect/>
                      <a:stretch>
                        <a:fillRect/>
                      </a:stretch>
                    </p:blipFill>
                    <p:spPr bwMode="auto">
                      <a:xfrm>
                        <a:off x="4763" y="17938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a:t>12/01/09 - 9pm</a:t>
            </a:r>
          </a:p>
        </p:txBody>
      </p:sp>
      <p:sp>
        <p:nvSpPr>
          <p:cNvPr id="8" name="AutoShape 14"/>
          <p:cNvSpPr>
            <a:spLocks noChangeArrowheads="1"/>
          </p:cNvSpPr>
          <p:nvPr/>
        </p:nvSpPr>
        <p:spPr bwMode="blackWhite">
          <a:xfrm>
            <a:off x="2809398" y="4151312"/>
            <a:ext cx="3062749" cy="1230312"/>
          </a:xfrm>
          <a:prstGeom prst="wedgeRectCallout">
            <a:avLst>
              <a:gd name="adj1" fmla="val 102710"/>
              <a:gd name="adj2" fmla="val 81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Growth was negative in 4 states and DC between 2007 and 2014</a:t>
            </a:r>
          </a:p>
        </p:txBody>
      </p:sp>
    </p:spTree>
    <p:extLst>
      <p:ext uri="{BB962C8B-B14F-4D97-AF65-F5344CB8AC3E}">
        <p14:creationId xmlns:p14="http://schemas.microsoft.com/office/powerpoint/2010/main" val="856934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a:t>12/01/09 - 9pm</a:t>
            </a:r>
          </a:p>
        </p:txBody>
      </p:sp>
      <p:sp>
        <p:nvSpPr>
          <p:cNvPr id="52228"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5</a:t>
            </a:fld>
            <a:endParaRPr lang="en-US"/>
          </a:p>
        </p:txBody>
      </p:sp>
      <p:sp>
        <p:nvSpPr>
          <p:cNvPr id="52230" name="Rectangle 2"/>
          <p:cNvSpPr>
            <a:spLocks noGrp="1" noChangeArrowheads="1"/>
          </p:cNvSpPr>
          <p:nvPr>
            <p:ph type="title"/>
          </p:nvPr>
        </p:nvSpPr>
        <p:spPr/>
        <p:txBody>
          <a:bodyPr/>
          <a:lstStyle/>
          <a:p>
            <a:r>
              <a:rPr lang="en-US" dirty="0"/>
              <a:t>ROE: Property/Casualty Insurance by Major Event, 1987–2015</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tabLst>
                <a:tab pos="112713" algn="r"/>
              </a:tabLst>
            </a:pPr>
            <a:r>
              <a:rPr lang="en-US" sz="1100" dirty="0"/>
              <a:t>* 	Excludes Mortgage &amp; Financial Guarantee in 2008 – 2014. </a:t>
            </a:r>
          </a:p>
          <a:p>
            <a:pPr marL="133350" indent="-133350" eaLnBrk="0" hangingPunct="0">
              <a:lnSpc>
                <a:spcPct val="90000"/>
              </a:lnSpc>
              <a:buClr>
                <a:schemeClr val="accent2"/>
              </a:buClr>
              <a:tabLst>
                <a:tab pos="112713" algn="r"/>
              </a:tabLst>
            </a:pPr>
            <a:r>
              <a:rPr lang="en-US" sz="1100" dirty="0"/>
              <a:t>	Sources: ISO, </a:t>
            </a:r>
            <a:r>
              <a:rPr lang="en-US" sz="1100" i="1" dirty="0"/>
              <a:t>Fortune</a:t>
            </a:r>
            <a:r>
              <a:rPr lang="en-US" sz="1100" dirty="0"/>
              <a:t>; Insurance Information Institute.</a:t>
            </a:r>
          </a:p>
        </p:txBody>
      </p:sp>
      <p:graphicFrame>
        <p:nvGraphicFramePr>
          <p:cNvPr id="2026500" name="Object 2"/>
          <p:cNvGraphicFramePr>
            <a:graphicFrameLocks/>
          </p:cNvGraphicFramePr>
          <p:nvPr>
            <p:extLst/>
          </p:nvPr>
        </p:nvGraphicFramePr>
        <p:xfrm>
          <a:off x="287341" y="1475847"/>
          <a:ext cx="8569325" cy="4579937"/>
        </p:xfrm>
        <a:graphic>
          <a:graphicData uri="http://schemas.openxmlformats.org/presentationml/2006/ole">
            <mc:AlternateContent xmlns:mc="http://schemas.openxmlformats.org/markup-compatibility/2006">
              <mc:Choice xmlns:v="urn:schemas-microsoft-com:vml" Requires="v">
                <p:oleObj spid="_x0000_s28667938" name="Chart" r:id="rId4" imgW="8600977" imgH="4600679" progId="MSGraph.Chart.8">
                  <p:embed followColorScheme="full"/>
                </p:oleObj>
              </mc:Choice>
              <mc:Fallback>
                <p:oleObj name="Chart" r:id="rId4" imgW="8600977" imgH="4600679" progId="MSGraph.Chart.8">
                  <p:embed followColorScheme="full"/>
                  <p:pic>
                    <p:nvPicPr>
                      <p:cNvPr id="2026500" name="Object 2"/>
                      <p:cNvPicPr>
                        <a:picLocks noChangeArrowheads="1"/>
                      </p:cNvPicPr>
                      <p:nvPr/>
                    </p:nvPicPr>
                    <p:blipFill>
                      <a:blip r:embed="rId5"/>
                      <a:srcRect/>
                      <a:stretch>
                        <a:fillRect/>
                      </a:stretch>
                    </p:blipFill>
                    <p:spPr bwMode="gray">
                      <a:xfrm>
                        <a:off x="287341" y="1475847"/>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4"/>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Volatility</a:t>
            </a:r>
            <a:endParaRPr lang="pt-BR" b="1" dirty="0">
              <a:solidFill>
                <a:srgbClr val="FFFFFF"/>
              </a:solidFill>
            </a:endParaRPr>
          </a:p>
        </p:txBody>
      </p:sp>
      <p:sp>
        <p:nvSpPr>
          <p:cNvPr id="2026503" name="Oval 7"/>
          <p:cNvSpPr>
            <a:spLocks noChangeArrowheads="1"/>
          </p:cNvSpPr>
          <p:nvPr/>
        </p:nvSpPr>
        <p:spPr bwMode="auto">
          <a:xfrm>
            <a:off x="1660302"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24640" y="376378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6"/>
            <a:ext cx="1085850" cy="486869"/>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 </a:t>
            </a:r>
            <a:r>
              <a:rPr lang="en-US" sz="1400" b="1" dirty="0" err="1">
                <a:solidFill>
                  <a:schemeClr val="bg1"/>
                </a:solidFill>
              </a:rPr>
              <a:t>Iniki</a:t>
            </a:r>
            <a:endParaRPr lang="en-US" sz="1400" b="1" dirty="0">
              <a:solidFill>
                <a:schemeClr val="bg1"/>
              </a:solidFill>
            </a:endParaRPr>
          </a:p>
        </p:txBody>
      </p:sp>
      <p:sp>
        <p:nvSpPr>
          <p:cNvPr id="2026509" name="Oval 13"/>
          <p:cNvSpPr>
            <a:spLocks noChangeArrowheads="1"/>
          </p:cNvSpPr>
          <p:nvPr/>
        </p:nvSpPr>
        <p:spPr bwMode="auto">
          <a:xfrm>
            <a:off x="2759145"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597673" y="274595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329153" y="4017501"/>
            <a:ext cx="1265424" cy="711200"/>
          </a:xfrm>
          <a:prstGeom prst="wedgeRectCallout">
            <a:avLst>
              <a:gd name="adj1" fmla="val -15588"/>
              <a:gd name="adj2" fmla="val -1474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Lowest CAT Losses in </a:t>
            </a:r>
            <a:br>
              <a:rPr lang="en-US" sz="1400" b="1" dirty="0">
                <a:solidFill>
                  <a:schemeClr val="bg1"/>
                </a:solidFill>
              </a:rPr>
            </a:br>
            <a:r>
              <a:rPr lang="en-US" sz="1400" b="1" dirty="0">
                <a:solidFill>
                  <a:schemeClr val="bg1"/>
                </a:solidFill>
              </a:rPr>
              <a:t>15 Years</a:t>
            </a:r>
          </a:p>
        </p:txBody>
      </p:sp>
      <p:sp>
        <p:nvSpPr>
          <p:cNvPr id="2026515" name="Oval 19"/>
          <p:cNvSpPr>
            <a:spLocks noChangeArrowheads="1"/>
          </p:cNvSpPr>
          <p:nvPr/>
        </p:nvSpPr>
        <p:spPr bwMode="auto">
          <a:xfrm>
            <a:off x="4677090"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28451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800593"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33054"/>
              <a:gd name="adj2" fmla="val 188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485825"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252093" y="4184467"/>
            <a:ext cx="1314450" cy="292100"/>
          </a:xfrm>
          <a:prstGeom prst="wedgeRectCallout">
            <a:avLst>
              <a:gd name="adj1" fmla="val -23583"/>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606711"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72" y="4805269"/>
            <a:ext cx="1152525" cy="546100"/>
          </a:xfrm>
          <a:prstGeom prst="wedgeRectCallout">
            <a:avLst>
              <a:gd name="adj1" fmla="val -7288"/>
              <a:gd name="adj2" fmla="val -12951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t>Financial Crisis*</a:t>
            </a:r>
          </a:p>
        </p:txBody>
      </p:sp>
      <p:sp>
        <p:nvSpPr>
          <p:cNvPr id="52249" name="Rectangle 31"/>
          <p:cNvSpPr>
            <a:spLocks noChangeArrowheads="1"/>
          </p:cNvSpPr>
          <p:nvPr/>
        </p:nvSpPr>
        <p:spPr bwMode="black">
          <a:xfrm>
            <a:off x="347663" y="126682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357797" y="4632677"/>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Record Tornado Losses</a:t>
            </a:r>
          </a:p>
        </p:txBody>
      </p:sp>
      <p:sp>
        <p:nvSpPr>
          <p:cNvPr id="27" name="Oval 28"/>
          <p:cNvSpPr>
            <a:spLocks noChangeArrowheads="1"/>
          </p:cNvSpPr>
          <p:nvPr/>
        </p:nvSpPr>
        <p:spPr bwMode="auto">
          <a:xfrm>
            <a:off x="7389782" y="380352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695538" y="3516834"/>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955729" y="4244473"/>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Sandy</a:t>
            </a:r>
          </a:p>
        </p:txBody>
      </p:sp>
      <p:sp>
        <p:nvSpPr>
          <p:cNvPr id="30" name="Oval 28"/>
          <p:cNvSpPr>
            <a:spLocks noChangeArrowheads="1"/>
          </p:cNvSpPr>
          <p:nvPr/>
        </p:nvSpPr>
        <p:spPr bwMode="auto">
          <a:xfrm>
            <a:off x="7937256" y="296487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284262" y="2337914"/>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 CATs</a:t>
            </a:r>
          </a:p>
        </p:txBody>
      </p:sp>
      <p:sp>
        <p:nvSpPr>
          <p:cNvPr id="32" name="AutoShape 26"/>
          <p:cNvSpPr>
            <a:spLocks noChangeArrowheads="1"/>
          </p:cNvSpPr>
          <p:nvPr/>
        </p:nvSpPr>
        <p:spPr bwMode="blackWhite">
          <a:xfrm>
            <a:off x="8051177" y="1549099"/>
            <a:ext cx="985145" cy="638166"/>
          </a:xfrm>
          <a:prstGeom prst="wedgeRectCallout">
            <a:avLst>
              <a:gd name="adj1" fmla="val -8621"/>
              <a:gd name="adj2" fmla="val 2236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Modestly higher CATs</a:t>
            </a:r>
          </a:p>
        </p:txBody>
      </p:sp>
      <p:sp>
        <p:nvSpPr>
          <p:cNvPr id="33" name="Oval 28"/>
          <p:cNvSpPr>
            <a:spLocks noChangeArrowheads="1"/>
          </p:cNvSpPr>
          <p:nvPr/>
        </p:nvSpPr>
        <p:spPr bwMode="auto">
          <a:xfrm>
            <a:off x="8234636" y="3249304"/>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1223681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50</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rPr>
              <a:t>Commercial Lines Growth   and Pricing Trends</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81025" y="4094162"/>
            <a:ext cx="7842715" cy="2308324"/>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a:solidFill>
                  <a:srgbClr val="225A7A"/>
                </a:solidFill>
              </a:rPr>
              <a:t>Survey Results Suggest Commercial Pricing Has Flattened Out, with Impacts  on Growth</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50</a:t>
            </a:fld>
            <a:endParaRPr lang="en-US"/>
          </a:p>
        </p:txBody>
      </p:sp>
    </p:spTree>
    <p:extLst>
      <p:ext uri="{BB962C8B-B14F-4D97-AF65-F5344CB8AC3E}">
        <p14:creationId xmlns:p14="http://schemas.microsoft.com/office/powerpoint/2010/main" val="26260530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680221" name="Chart" r:id="rId5" imgW="8258103" imgH="5505519" progId="MSGraph.Chart.8">
                  <p:embed followColorScheme="full"/>
                </p:oleObj>
              </mc:Choice>
              <mc:Fallback>
                <p:oleObj name="Chart" r:id="rId5" imgW="8258103" imgH="5505519" progId="MSGraph.Chart.8">
                  <p:embed followColorScheme="full"/>
                  <p:pic>
                    <p:nvPicPr>
                      <p:cNvPr id="16386" name="Object 2"/>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0" name="AutoShape 7"/>
          <p:cNvSpPr>
            <a:spLocks noChangeArrowheads="1"/>
          </p:cNvSpPr>
          <p:nvPr/>
        </p:nvSpPr>
        <p:spPr bwMode="auto">
          <a:xfrm>
            <a:off x="799729" y="1522892"/>
            <a:ext cx="1567439" cy="692666"/>
          </a:xfrm>
          <a:prstGeom prst="wedgeRectCallout">
            <a:avLst>
              <a:gd name="adj1" fmla="val -34073"/>
              <a:gd name="adj2" fmla="val 948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Economic Shocks, Inflation:</a:t>
            </a:r>
          </a:p>
          <a:p>
            <a:pPr algn="ctr"/>
            <a:r>
              <a:rPr lang="en-US" sz="1200" b="1" dirty="0">
                <a:solidFill>
                  <a:srgbClr val="000000"/>
                </a:solidFill>
              </a:rPr>
              <a:t>1976: 22.2%</a:t>
            </a:r>
            <a:endParaRPr lang="en-US" sz="1000" dirty="0">
              <a:solidFill>
                <a:srgbClr val="000000"/>
              </a:solidFill>
            </a:endParaRPr>
          </a:p>
        </p:txBody>
      </p:sp>
      <p:sp>
        <p:nvSpPr>
          <p:cNvPr id="16395" name="AutoShape 12"/>
          <p:cNvSpPr>
            <a:spLocks noChangeArrowheads="1"/>
          </p:cNvSpPr>
          <p:nvPr/>
        </p:nvSpPr>
        <p:spPr bwMode="auto">
          <a:xfrm>
            <a:off x="3218190" y="2000295"/>
            <a:ext cx="1299912" cy="432267"/>
          </a:xfrm>
          <a:prstGeom prst="wedgeRectCallout">
            <a:avLst>
              <a:gd name="adj1" fmla="val -63451"/>
              <a:gd name="adj2" fmla="val -6784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Tort Crisis</a:t>
            </a:r>
          </a:p>
          <a:p>
            <a:pPr algn="ctr"/>
            <a:r>
              <a:rPr lang="en-US" sz="1200" b="1" dirty="0">
                <a:solidFill>
                  <a:srgbClr val="000000"/>
                </a:solidFill>
              </a:rPr>
              <a:t>1986: 30.5%</a:t>
            </a:r>
            <a:endParaRPr lang="en-US" sz="1000" dirty="0">
              <a:solidFill>
                <a:srgbClr val="000000"/>
              </a:solidFill>
            </a:endParaRPr>
          </a:p>
        </p:txBody>
      </p:sp>
      <p:sp>
        <p:nvSpPr>
          <p:cNvPr id="16396" name="AutoShape 13"/>
          <p:cNvSpPr>
            <a:spLocks noChangeArrowheads="1"/>
          </p:cNvSpPr>
          <p:nvPr/>
        </p:nvSpPr>
        <p:spPr bwMode="auto">
          <a:xfrm>
            <a:off x="6615538" y="2480106"/>
            <a:ext cx="1113186" cy="460880"/>
          </a:xfrm>
          <a:prstGeom prst="wedgeRectCallout">
            <a:avLst>
              <a:gd name="adj1" fmla="val -85272"/>
              <a:gd name="adj2" fmla="val -224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Post-9/11</a:t>
            </a:r>
          </a:p>
          <a:p>
            <a:pPr algn="ctr"/>
            <a:r>
              <a:rPr lang="en-US" sz="1200" b="1" dirty="0">
                <a:solidFill>
                  <a:srgbClr val="000000"/>
                </a:solidFill>
              </a:rPr>
              <a:t>2002: 22.4%</a:t>
            </a:r>
            <a:endParaRPr lang="en-US" sz="1000" dirty="0">
              <a:solidFill>
                <a:srgbClr val="000000"/>
              </a:solidFill>
            </a:endParaRPr>
          </a:p>
        </p:txBody>
      </p:sp>
      <p:sp>
        <p:nvSpPr>
          <p:cNvPr id="16403" name="AutoShape 20"/>
          <p:cNvSpPr>
            <a:spLocks noChangeArrowheads="1"/>
          </p:cNvSpPr>
          <p:nvPr/>
        </p:nvSpPr>
        <p:spPr bwMode="auto">
          <a:xfrm>
            <a:off x="6031774" y="5161585"/>
            <a:ext cx="1037547" cy="638895"/>
          </a:xfrm>
          <a:prstGeom prst="wedgeRectCallout">
            <a:avLst>
              <a:gd name="adj1" fmla="val 76214"/>
              <a:gd name="adj2" fmla="val -1762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Great Recession:2009: -9.0%</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129491" y="3490444"/>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a:solidFill>
                  <a:srgbClr val="FFFFFF"/>
                </a:solidFill>
              </a:rPr>
              <a:t>2015E 3.3%</a:t>
            </a: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a:latin typeface="Arial" panose="020B0604020202020204" pitchFamily="34" charset="0"/>
              </a:rPr>
              <a:t>Commercial Lines NPW Premium Growth:</a:t>
            </a:r>
          </a:p>
          <a:p>
            <a:r>
              <a:rPr lang="en-US" sz="2700" kern="0" dirty="0">
                <a:latin typeface="Arial" panose="020B0604020202020204" pitchFamily="34" charset="0"/>
              </a:rPr>
              <a:t>1975 – 2015E</a:t>
            </a:r>
          </a:p>
        </p:txBody>
      </p:sp>
      <p:sp>
        <p:nvSpPr>
          <p:cNvPr id="24" name="AutoShape 6"/>
          <p:cNvSpPr>
            <a:spLocks noChangeArrowheads="1"/>
          </p:cNvSpPr>
          <p:nvPr/>
        </p:nvSpPr>
        <p:spPr bwMode="auto">
          <a:xfrm>
            <a:off x="990500" y="4941381"/>
            <a:ext cx="1160517" cy="440407"/>
          </a:xfrm>
          <a:prstGeom prst="wedgeRectCallout">
            <a:avLst>
              <a:gd name="adj1" fmla="val 36802"/>
              <a:gd name="adj2" fmla="val -12420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Recessions:</a:t>
            </a:r>
          </a:p>
          <a:p>
            <a:pPr algn="ctr"/>
            <a:r>
              <a:rPr lang="en-US" sz="1200" b="1" dirty="0">
                <a:solidFill>
                  <a:srgbClr val="000000"/>
                </a:solidFill>
              </a:rPr>
              <a:t>1982: 1.1% </a:t>
            </a:r>
            <a:endParaRPr lang="en-US" sz="1000" dirty="0">
              <a:solidFill>
                <a:srgbClr val="000000"/>
              </a:solidFill>
            </a:endParaRPr>
          </a:p>
        </p:txBody>
      </p:sp>
      <p:sp>
        <p:nvSpPr>
          <p:cNvPr id="32" name="AutoShape 6"/>
          <p:cNvSpPr>
            <a:spLocks noChangeArrowheads="1"/>
          </p:cNvSpPr>
          <p:nvPr/>
        </p:nvSpPr>
        <p:spPr bwMode="blackWhite">
          <a:xfrm>
            <a:off x="4397829" y="1155700"/>
            <a:ext cx="2774302" cy="739990"/>
          </a:xfrm>
          <a:prstGeom prst="wedgeRectCallout">
            <a:avLst>
              <a:gd name="adj1" fmla="val 35171"/>
              <a:gd name="adj2" fmla="val 1086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cs typeface="+mn-cs"/>
              </a:rPr>
              <a:t>Commercial lines is prone to more cyclical volatility that personal lines.  Recently, growth has stabilized in the 4% to 5% range.</a:t>
            </a:r>
          </a:p>
        </p:txBody>
      </p:sp>
      <p:sp>
        <p:nvSpPr>
          <p:cNvPr id="26" name="AutoShape 6"/>
          <p:cNvSpPr>
            <a:spLocks noChangeArrowheads="1"/>
          </p:cNvSpPr>
          <p:nvPr/>
        </p:nvSpPr>
        <p:spPr bwMode="blackWhite">
          <a:xfrm>
            <a:off x="4644060" y="3006739"/>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a:solidFill>
                  <a:schemeClr val="bg1"/>
                </a:solidFill>
                <a:cs typeface="+mn-cs"/>
              </a:rPr>
              <a:t>1988-2000: Period of inter-cycle stability</a:t>
            </a:r>
          </a:p>
        </p:txBody>
      </p:sp>
      <p:sp>
        <p:nvSpPr>
          <p:cNvPr id="34" name="AutoShape 6"/>
          <p:cNvSpPr>
            <a:spLocks noChangeArrowheads="1"/>
          </p:cNvSpPr>
          <p:nvPr/>
        </p:nvSpPr>
        <p:spPr bwMode="blackWhite">
          <a:xfrm>
            <a:off x="7856497" y="4457239"/>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a:solidFill>
                  <a:schemeClr val="bg1"/>
                </a:solidFill>
                <a:cs typeface="+mn-cs"/>
              </a:rPr>
              <a:t>2010-20XX? Post-recession period of stable growth?</a:t>
            </a:r>
          </a:p>
        </p:txBody>
      </p:sp>
      <p:sp>
        <p:nvSpPr>
          <p:cNvPr id="19" name="Rectangle 4"/>
          <p:cNvSpPr>
            <a:spLocks noChangeArrowheads="1"/>
          </p:cNvSpPr>
          <p:nvPr/>
        </p:nvSpPr>
        <p:spPr bwMode="auto">
          <a:xfrm>
            <a:off x="78807" y="6336889"/>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Note: Data include state funds beginning in 1998.</a:t>
            </a:r>
          </a:p>
          <a:p>
            <a:r>
              <a:rPr lang="en-US" sz="1100" dirty="0">
                <a:solidFill>
                  <a:srgbClr val="000000"/>
                </a:solidFill>
              </a:rPr>
              <a:t>Source:  A.M. Best; Insurance Information Institute.</a:t>
            </a:r>
          </a:p>
        </p:txBody>
      </p:sp>
      <p:sp>
        <p:nvSpPr>
          <p:cNvPr id="20" name="AutoShape 12"/>
          <p:cNvSpPr>
            <a:spLocks noChangeArrowheads="1"/>
          </p:cNvSpPr>
          <p:nvPr/>
        </p:nvSpPr>
        <p:spPr bwMode="auto">
          <a:xfrm>
            <a:off x="3232164" y="3087328"/>
            <a:ext cx="1299912" cy="610348"/>
          </a:xfrm>
          <a:prstGeom prst="wedgeRectCallout">
            <a:avLst>
              <a:gd name="adj1" fmla="val 33020"/>
              <a:gd name="adj2" fmla="val 77697"/>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Post-Hurricane Andrew Bump:</a:t>
            </a:r>
          </a:p>
          <a:p>
            <a:pPr algn="ctr"/>
            <a:r>
              <a:rPr lang="en-US" sz="1200" b="1" dirty="0">
                <a:solidFill>
                  <a:srgbClr val="000000"/>
                </a:solidFill>
              </a:rPr>
              <a:t>1993: 6.3%</a:t>
            </a:r>
            <a:endParaRPr lang="en-US" sz="1000" dirty="0">
              <a:solidFill>
                <a:srgbClr val="000000"/>
              </a:solidFill>
            </a:endParaRPr>
          </a:p>
        </p:txBody>
      </p:sp>
      <p:sp>
        <p:nvSpPr>
          <p:cNvPr id="22" name="AutoShape 13"/>
          <p:cNvSpPr>
            <a:spLocks noChangeArrowheads="1"/>
          </p:cNvSpPr>
          <p:nvPr/>
        </p:nvSpPr>
        <p:spPr bwMode="auto">
          <a:xfrm>
            <a:off x="6743311" y="3087328"/>
            <a:ext cx="1113186" cy="633556"/>
          </a:xfrm>
          <a:prstGeom prst="wedgeRectCallout">
            <a:avLst>
              <a:gd name="adj1" fmla="val -35204"/>
              <a:gd name="adj2" fmla="val 6635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Post Katrina Bump:</a:t>
            </a:r>
          </a:p>
          <a:p>
            <a:pPr algn="ctr"/>
            <a:r>
              <a:rPr lang="en-US" sz="1200" b="1" dirty="0">
                <a:solidFill>
                  <a:srgbClr val="000000"/>
                </a:solidFill>
              </a:rPr>
              <a:t>2006: 7.7%</a:t>
            </a:r>
            <a:endParaRPr lang="en-US" sz="1000" dirty="0">
              <a:solidFill>
                <a:srgbClr val="000000"/>
              </a:solidFill>
            </a:endParaRPr>
          </a:p>
        </p:txBody>
      </p:sp>
    </p:spTree>
    <p:custDataLst>
      <p:tags r:id="rId2"/>
    </p:custDataLst>
    <p:extLst>
      <p:ext uri="{BB962C8B-B14F-4D97-AF65-F5344CB8AC3E}">
        <p14:creationId xmlns:p14="http://schemas.microsoft.com/office/powerpoint/2010/main" val="36727339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500"/>
                                        <p:tgtEl>
                                          <p:spTgt spid="26"/>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6" grpId="0" animBg="1"/>
      <p:bldP spid="3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52</a:t>
            </a:fld>
            <a:endParaRPr lang="en-US">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a:t>Direct Premiums Written: Comm. Lines</a:t>
            </a:r>
            <a:br>
              <a:rPr lang="en-US" dirty="0"/>
            </a:br>
            <a:r>
              <a:rPr lang="en-US" dirty="0"/>
              <a:t>Percent Change by State, 2007-2015</a:t>
            </a:r>
          </a:p>
        </p:txBody>
      </p:sp>
      <p:graphicFrame>
        <p:nvGraphicFramePr>
          <p:cNvPr id="83970" name="Object 3"/>
          <p:cNvGraphicFramePr>
            <a:graphicFrameLocks noGrp="1" noChangeAspect="1"/>
          </p:cNvGraphicFramePr>
          <p:nvPr>
            <p:ph idx="4294967295"/>
            <p:extLst/>
          </p:nvPr>
        </p:nvGraphicFramePr>
        <p:xfrm>
          <a:off x="36513" y="1712913"/>
          <a:ext cx="9051925" cy="4697412"/>
        </p:xfrm>
        <a:graphic>
          <a:graphicData uri="http://schemas.openxmlformats.org/presentationml/2006/ole">
            <mc:AlternateContent xmlns:mc="http://schemas.openxmlformats.org/markup-compatibility/2006">
              <mc:Choice xmlns:v="urn:schemas-microsoft-com:vml" Requires="v">
                <p:oleObj spid="_x0000_s28681245" name="Chart" r:id="rId4" imgW="8810697" imgH="4572000" progId="MSGraph.Chart.8">
                  <p:embed followColorScheme="full"/>
                </p:oleObj>
              </mc:Choice>
              <mc:Fallback>
                <p:oleObj name="Chart" r:id="rId4" imgW="8810697" imgH="4572000" progId="MSGraph.Chart.8">
                  <p:embed followColorScheme="full"/>
                  <p:pic>
                    <p:nvPicPr>
                      <p:cNvPr id="83970" name="Object 3"/>
                      <p:cNvPicPr>
                        <a:picLocks noChangeAspect="1" noChangeArrowheads="1"/>
                      </p:cNvPicPr>
                      <p:nvPr/>
                    </p:nvPicPr>
                    <p:blipFill>
                      <a:blip r:embed="rId5"/>
                      <a:srcRect/>
                      <a:stretch>
                        <a:fillRect/>
                      </a:stretch>
                    </p:blipFill>
                    <p:spPr bwMode="auto">
                      <a:xfrm>
                        <a:off x="36513" y="1712913"/>
                        <a:ext cx="9051925" cy="4697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Sources:  NAIC via SNL Financial;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a:t>12/01/09 - 9pm</a:t>
            </a:r>
          </a:p>
        </p:txBody>
      </p:sp>
      <p:sp>
        <p:nvSpPr>
          <p:cNvPr id="8" name="AutoShape 14"/>
          <p:cNvSpPr>
            <a:spLocks noChangeArrowheads="1"/>
          </p:cNvSpPr>
          <p:nvPr/>
        </p:nvSpPr>
        <p:spPr bwMode="blackWhite">
          <a:xfrm>
            <a:off x="2023345" y="2143125"/>
            <a:ext cx="2548655" cy="1526622"/>
          </a:xfrm>
          <a:prstGeom prst="wedgeRectCallout">
            <a:avLst>
              <a:gd name="adj1" fmla="val -69817"/>
              <a:gd name="adj2" fmla="val 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44 states showed commercial lines growth from 2007 through 2015</a:t>
            </a:r>
          </a:p>
        </p:txBody>
      </p:sp>
      <p:sp>
        <p:nvSpPr>
          <p:cNvPr id="10" name="Text Box 6"/>
          <p:cNvSpPr txBox="1">
            <a:spLocks noChangeArrowheads="1"/>
          </p:cNvSpPr>
          <p:nvPr/>
        </p:nvSpPr>
        <p:spPr bwMode="blackWhite">
          <a:xfrm>
            <a:off x="4933584" y="2192215"/>
            <a:ext cx="4062412" cy="98571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a:solidFill>
                  <a:schemeClr val="bg1"/>
                </a:solidFill>
                <a:cs typeface="+mn-cs"/>
              </a:rPr>
              <a:t>Growth Benchmarks: Commercial</a:t>
            </a:r>
          </a:p>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US: 9.0%</a:t>
            </a:r>
          </a:p>
        </p:txBody>
      </p:sp>
    </p:spTree>
    <p:extLst>
      <p:ext uri="{BB962C8B-B14F-4D97-AF65-F5344CB8AC3E}">
        <p14:creationId xmlns:p14="http://schemas.microsoft.com/office/powerpoint/2010/main" val="7227756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53</a:t>
            </a:fld>
            <a:endParaRPr lang="en-US">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a:t>Direct Premiums Written: Comm. Lines</a:t>
            </a:r>
            <a:br>
              <a:rPr lang="en-US" dirty="0"/>
            </a:br>
            <a:r>
              <a:rPr lang="en-US" dirty="0"/>
              <a:t>Percent Change by State, 2007-2015</a:t>
            </a:r>
          </a:p>
        </p:txBody>
      </p:sp>
      <p:graphicFrame>
        <p:nvGraphicFramePr>
          <p:cNvPr id="84994" name="Object 3"/>
          <p:cNvGraphicFramePr>
            <a:graphicFrameLocks noGrp="1" noChangeAspect="1"/>
          </p:cNvGraphicFramePr>
          <p:nvPr>
            <p:ph idx="4294967295"/>
            <p:extLst/>
          </p:nvPr>
        </p:nvGraphicFramePr>
        <p:xfrm>
          <a:off x="0" y="1720850"/>
          <a:ext cx="9107488" cy="4676775"/>
        </p:xfrm>
        <a:graphic>
          <a:graphicData uri="http://schemas.openxmlformats.org/presentationml/2006/ole">
            <mc:AlternateContent xmlns:mc="http://schemas.openxmlformats.org/markup-compatibility/2006">
              <mc:Choice xmlns:v="urn:schemas-microsoft-com:vml" Requires="v">
                <p:oleObj spid="_x0000_s28682269" name="Chart" r:id="rId4" imgW="8829838" imgH="4533761" progId="MSGraph.Chart.8">
                  <p:embed followColorScheme="full"/>
                </p:oleObj>
              </mc:Choice>
              <mc:Fallback>
                <p:oleObj name="Chart" r:id="rId4" imgW="8829838" imgH="4533761" progId="MSGraph.Chart.8">
                  <p:embed followColorScheme="full"/>
                  <p:pic>
                    <p:nvPicPr>
                      <p:cNvPr id="84994" name="Object 3"/>
                      <p:cNvPicPr>
                        <a:picLocks noChangeAspect="1" noChangeArrowheads="1"/>
                      </p:cNvPicPr>
                      <p:nvPr/>
                    </p:nvPicPr>
                    <p:blipFill>
                      <a:blip r:embed="rId5"/>
                      <a:srcRect/>
                      <a:stretch>
                        <a:fillRect/>
                      </a:stretch>
                    </p:blipFill>
                    <p:spPr bwMode="auto">
                      <a:xfrm>
                        <a:off x="0" y="1720850"/>
                        <a:ext cx="9107488"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Sources:  NAIC via SNL Financial; Insurance Information Institute.		</a:t>
            </a:r>
          </a:p>
        </p:txBody>
      </p:sp>
      <p:sp>
        <p:nvSpPr>
          <p:cNvPr id="10" name="Date Placeholder 9"/>
          <p:cNvSpPr>
            <a:spLocks noGrp="1"/>
          </p:cNvSpPr>
          <p:nvPr>
            <p:ph type="dt" sz="half" idx="10"/>
          </p:nvPr>
        </p:nvSpPr>
        <p:spPr/>
        <p:txBody>
          <a:bodyPr/>
          <a:lstStyle/>
          <a:p>
            <a:pPr>
              <a:defRPr/>
            </a:pPr>
            <a:r>
              <a:rPr lang="en-US"/>
              <a:t>12/01/09 - 9pm</a:t>
            </a:r>
          </a:p>
        </p:txBody>
      </p:sp>
      <p:sp>
        <p:nvSpPr>
          <p:cNvPr id="9" name="AutoShape 7"/>
          <p:cNvSpPr>
            <a:spLocks noChangeArrowheads="1"/>
          </p:cNvSpPr>
          <p:nvPr/>
        </p:nvSpPr>
        <p:spPr bwMode="blackWhite">
          <a:xfrm>
            <a:off x="3281680" y="4177901"/>
            <a:ext cx="3229560" cy="887177"/>
          </a:xfrm>
          <a:prstGeom prst="wedgeRectCallout">
            <a:avLst>
              <a:gd name="adj1" fmla="val 70085"/>
              <a:gd name="adj2" fmla="val -5093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Eight states write less commercial business than they did in 2007</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077343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a:t>12/01/09 - 9pm</a:t>
            </a:r>
          </a:p>
        </p:txBody>
      </p:sp>
      <p:sp>
        <p:nvSpPr>
          <p:cNvPr id="1229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54</a:t>
            </a:fld>
            <a:endParaRPr lang="en-US"/>
          </a:p>
        </p:txBody>
      </p:sp>
      <p:graphicFrame>
        <p:nvGraphicFramePr>
          <p:cNvPr id="12290" name="Object 3"/>
          <p:cNvGraphicFramePr>
            <a:graphicFrameLocks/>
          </p:cNvGraphicFramePr>
          <p:nvPr>
            <p:extLst/>
          </p:nvPr>
        </p:nvGraphicFramePr>
        <p:xfrm>
          <a:off x="175559" y="2388257"/>
          <a:ext cx="8607425" cy="3989388"/>
        </p:xfrm>
        <a:graphic>
          <a:graphicData uri="http://schemas.openxmlformats.org/presentationml/2006/ole">
            <mc:AlternateContent xmlns:mc="http://schemas.openxmlformats.org/markup-compatibility/2006">
              <mc:Choice xmlns:v="urn:schemas-microsoft-com:vml" Requires="v">
                <p:oleObj spid="_x0000_s28683293" name="Chart" r:id="rId4" imgW="8620118" imgH="3990940" progId="MSGraph.Chart.8">
                  <p:embed followColorScheme="full"/>
                </p:oleObj>
              </mc:Choice>
              <mc:Fallback>
                <p:oleObj name="Chart" r:id="rId4" imgW="8620118" imgH="3990940" progId="MSGraph.Chart.8">
                  <p:embed followColorScheme="full"/>
                  <p:pic>
                    <p:nvPicPr>
                      <p:cNvPr id="12290" name="Object 3"/>
                      <p:cNvPicPr>
                        <a:picLocks noChangeArrowheads="1"/>
                      </p:cNvPicPr>
                      <p:nvPr/>
                    </p:nvPicPr>
                    <p:blipFill>
                      <a:blip r:embed="rId5"/>
                      <a:srcRect/>
                      <a:stretch>
                        <a:fillRect/>
                      </a:stretch>
                    </p:blipFill>
                    <p:spPr bwMode="auto">
                      <a:xfrm>
                        <a:off x="175559" y="2388257"/>
                        <a:ext cx="8607425"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 Best (2000-2014); Conning (2015F); Insurance Information Institute. </a:t>
            </a:r>
          </a:p>
        </p:txBody>
      </p:sp>
      <p:sp>
        <p:nvSpPr>
          <p:cNvPr id="14" name="TextBox 7"/>
          <p:cNvSpPr txBox="1">
            <a:spLocks noChangeArrowheads="1"/>
          </p:cNvSpPr>
          <p:nvPr/>
        </p:nvSpPr>
        <p:spPr bwMode="auto">
          <a:xfrm>
            <a:off x="298450" y="1927741"/>
            <a:ext cx="1304925" cy="338138"/>
          </a:xfrm>
          <a:prstGeom prst="rect">
            <a:avLst/>
          </a:prstGeom>
          <a:noFill/>
          <a:ln w="9525">
            <a:noFill/>
            <a:miter lim="800000"/>
            <a:headEnd/>
            <a:tailEnd/>
          </a:ln>
        </p:spPr>
        <p:txBody>
          <a:bodyPr>
            <a:spAutoFit/>
          </a:bodyPr>
          <a:lstStyle/>
          <a:p>
            <a:r>
              <a:rPr lang="en-US" sz="1600" dirty="0"/>
              <a:t>$ Billion</a:t>
            </a:r>
          </a:p>
        </p:txBody>
      </p:sp>
      <p:sp>
        <p:nvSpPr>
          <p:cNvPr id="12" name="AutoShape 7"/>
          <p:cNvSpPr>
            <a:spLocks noChangeArrowheads="1"/>
          </p:cNvSpPr>
          <p:nvPr/>
        </p:nvSpPr>
        <p:spPr bwMode="blackWhite">
          <a:xfrm>
            <a:off x="1961458" y="1054101"/>
            <a:ext cx="5393111" cy="1643062"/>
          </a:xfrm>
          <a:prstGeom prst="wedgeRectCallout">
            <a:avLst>
              <a:gd name="adj1" fmla="val -48668"/>
              <a:gd name="adj2" fmla="val 217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In contrast to positive PP Auto NPW growth, Commercial Auto premiums fell 21.3% between 2005 and 2011 due to soft market conditions in commercial lines and negative exposure trends, though growth resumed in 2012</a:t>
            </a:r>
            <a:endParaRPr lang="en-US" b="1" dirty="0">
              <a:solidFill>
                <a:schemeClr val="bg1"/>
              </a:solidFill>
              <a:latin typeface="Arial" pitchFamily="34" charset="0"/>
            </a:endParaRPr>
          </a:p>
        </p:txBody>
      </p:sp>
      <p:sp>
        <p:nvSpPr>
          <p:cNvPr id="16" name="Rectangle 2"/>
          <p:cNvSpPr>
            <a:spLocks noGrp="1" noChangeArrowheads="1"/>
          </p:cNvSpPr>
          <p:nvPr>
            <p:ph type="title"/>
          </p:nvPr>
        </p:nvSpPr>
        <p:spPr>
          <a:xfrm>
            <a:off x="298450" y="90488"/>
            <a:ext cx="7400925" cy="860425"/>
          </a:xfrm>
        </p:spPr>
        <p:txBody>
          <a:bodyPr/>
          <a:lstStyle/>
          <a:p>
            <a:r>
              <a:rPr lang="en-US" dirty="0"/>
              <a:t>Commercial Auto Insurance</a:t>
            </a:r>
            <a:br>
              <a:rPr lang="en-US" dirty="0"/>
            </a:br>
            <a:r>
              <a:rPr lang="en-US" dirty="0"/>
              <a:t>Net Written Premium, 2000–2015F</a:t>
            </a:r>
          </a:p>
        </p:txBody>
      </p:sp>
    </p:spTree>
    <p:extLst>
      <p:ext uri="{BB962C8B-B14F-4D97-AF65-F5344CB8AC3E}">
        <p14:creationId xmlns:p14="http://schemas.microsoft.com/office/powerpoint/2010/main" val="18839734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55</a:t>
            </a:fld>
            <a:endParaRPr lang="en-US"/>
          </a:p>
        </p:txBody>
      </p:sp>
      <p:sp>
        <p:nvSpPr>
          <p:cNvPr id="140293" name="Rectangle 2"/>
          <p:cNvSpPr>
            <a:spLocks noGrp="1" noChangeArrowheads="1"/>
          </p:cNvSpPr>
          <p:nvPr>
            <p:ph type="title"/>
          </p:nvPr>
        </p:nvSpPr>
        <p:spPr/>
        <p:txBody>
          <a:bodyPr/>
          <a:lstStyle/>
          <a:p>
            <a:r>
              <a:rPr lang="en-US" dirty="0"/>
              <a:t>Change in Commercial Rate Renewals, by Account Size: 1999:Q4 to 2016:Q1</a:t>
            </a:r>
          </a:p>
        </p:txBody>
      </p:sp>
      <p:sp>
        <p:nvSpPr>
          <p:cNvPr id="140294" name="Rectangle 4"/>
          <p:cNvSpPr>
            <a:spLocks noChangeArrowheads="1"/>
          </p:cNvSpPr>
          <p:nvPr/>
        </p:nvSpPr>
        <p:spPr bwMode="auto">
          <a:xfrm>
            <a:off x="-188913" y="645691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Council of Insurance Agents and Brokers; Barclay’s Capital; Insurance Information Institute.</a:t>
            </a:r>
          </a:p>
        </p:txBody>
      </p:sp>
      <p:sp>
        <p:nvSpPr>
          <p:cNvPr id="13" name="Rectangle 4"/>
          <p:cNvSpPr>
            <a:spLocks noChangeArrowheads="1"/>
          </p:cNvSpPr>
          <p:nvPr/>
        </p:nvSpPr>
        <p:spPr bwMode="auto">
          <a:xfrm>
            <a:off x="-185914" y="646569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a:t>Note: CIAB data cited here are based on a survey. Rate changes earned by individual insurers can and do vary, potentially substantially.</a:t>
            </a:r>
          </a:p>
        </p:txBody>
      </p:sp>
      <p:sp>
        <p:nvSpPr>
          <p:cNvPr id="15" name="Rectangle 6"/>
          <p:cNvSpPr>
            <a:spLocks noChangeArrowheads="1"/>
          </p:cNvSpPr>
          <p:nvPr/>
        </p:nvSpPr>
        <p:spPr bwMode="black">
          <a:xfrm>
            <a:off x="231323" y="1062513"/>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 name="Picture 1"/>
          <p:cNvPicPr>
            <a:picLocks noChangeAspect="1"/>
          </p:cNvPicPr>
          <p:nvPr/>
        </p:nvPicPr>
        <p:blipFill>
          <a:blip r:embed="rId3"/>
          <a:stretch>
            <a:fillRect/>
          </a:stretch>
        </p:blipFill>
        <p:spPr>
          <a:xfrm>
            <a:off x="231323" y="1394775"/>
            <a:ext cx="8593303" cy="4975579"/>
          </a:xfrm>
          <a:prstGeom prst="rect">
            <a:avLst/>
          </a:prstGeom>
        </p:spPr>
      </p:pic>
      <p:sp>
        <p:nvSpPr>
          <p:cNvPr id="17" name="AutoShape 7"/>
          <p:cNvSpPr>
            <a:spLocks noChangeArrowheads="1"/>
          </p:cNvSpPr>
          <p:nvPr/>
        </p:nvSpPr>
        <p:spPr bwMode="blackWhite">
          <a:xfrm>
            <a:off x="1108842" y="5069641"/>
            <a:ext cx="1924050" cy="666750"/>
          </a:xfrm>
          <a:prstGeom prst="wedgeRectCallout">
            <a:avLst>
              <a:gd name="adj1" fmla="val 133159"/>
              <a:gd name="adj2" fmla="val 149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18" name="AutoShape 6"/>
          <p:cNvSpPr>
            <a:spLocks noChangeArrowheads="1"/>
          </p:cNvSpPr>
          <p:nvPr/>
        </p:nvSpPr>
        <p:spPr bwMode="blackWhite">
          <a:xfrm>
            <a:off x="5533410" y="5069641"/>
            <a:ext cx="1395269" cy="658813"/>
          </a:xfrm>
          <a:prstGeom prst="wedgeRectCallout">
            <a:avLst>
              <a:gd name="adj1" fmla="val -86374"/>
              <a:gd name="adj2" fmla="val -5251"/>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a:solidFill>
                  <a:schemeClr val="bg1"/>
                </a:solidFill>
                <a:latin typeface="Arial" pitchFamily="34" charset="0"/>
              </a:rPr>
              <a:t> </a:t>
            </a:r>
            <a:r>
              <a:rPr lang="en-US" sz="1400" b="1" dirty="0">
                <a:solidFill>
                  <a:schemeClr val="bg1"/>
                </a:solidFill>
                <a:latin typeface="Arial" pitchFamily="34" charset="0"/>
                <a:cs typeface="+mn-cs"/>
              </a:rPr>
              <a:t>No Lasting Impact</a:t>
            </a:r>
          </a:p>
        </p:txBody>
      </p:sp>
      <p:sp>
        <p:nvSpPr>
          <p:cNvPr id="19" name="AutoShape 6"/>
          <p:cNvSpPr>
            <a:spLocks noChangeArrowheads="1"/>
          </p:cNvSpPr>
          <p:nvPr/>
        </p:nvSpPr>
        <p:spPr bwMode="blackWhite">
          <a:xfrm>
            <a:off x="5187566" y="1697139"/>
            <a:ext cx="2658599" cy="1571261"/>
          </a:xfrm>
          <a:prstGeom prst="wedgeRectCallout">
            <a:avLst>
              <a:gd name="adj1" fmla="val -10570"/>
              <a:gd name="adj2" fmla="val 1017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positive in Q3:2011, the first </a:t>
            </a:r>
            <a:r>
              <a:rPr lang="en-US" sz="1400" b="1" dirty="0" err="1">
                <a:solidFill>
                  <a:schemeClr val="bg1"/>
                </a:solidFill>
                <a:latin typeface="Arial" pitchFamily="34" charset="0"/>
                <a:cs typeface="+mn-cs"/>
              </a:rPr>
              <a:t>inrease</a:t>
            </a:r>
            <a:r>
              <a:rPr lang="en-US" sz="1400" b="1" dirty="0">
                <a:solidFill>
                  <a:schemeClr val="bg1"/>
                </a:solidFill>
                <a:latin typeface="Arial" pitchFamily="34" charset="0"/>
                <a:cs typeface="+mn-cs"/>
              </a:rPr>
              <a:t> in nearly 8 years; Q1:2015 renewals were down 2.8%; Some insurers posted stronger numbers.</a:t>
            </a:r>
          </a:p>
        </p:txBody>
      </p:sp>
      <p:sp>
        <p:nvSpPr>
          <p:cNvPr id="20" name="AutoShape 7"/>
          <p:cNvSpPr>
            <a:spLocks noChangeArrowheads="1"/>
          </p:cNvSpPr>
          <p:nvPr/>
        </p:nvSpPr>
        <p:spPr bwMode="blackWhite">
          <a:xfrm>
            <a:off x="2389830" y="1266782"/>
            <a:ext cx="1819275" cy="666750"/>
          </a:xfrm>
          <a:prstGeom prst="wedgeRectCallout">
            <a:avLst>
              <a:gd name="adj1" fmla="val -80568"/>
              <a:gd name="adj2" fmla="val 213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21" name="AutoShape 6"/>
          <p:cNvSpPr>
            <a:spLocks noChangeArrowheads="1"/>
          </p:cNvSpPr>
          <p:nvPr/>
        </p:nvSpPr>
        <p:spPr bwMode="blackWhite">
          <a:xfrm>
            <a:off x="2891002" y="2317822"/>
            <a:ext cx="1771650" cy="1104900"/>
          </a:xfrm>
          <a:prstGeom prst="wedgeRectCallout">
            <a:avLst>
              <a:gd name="adj1" fmla="val -42157"/>
              <a:gd name="adj2" fmla="val 1121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Remained that way for 7 ½ years</a:t>
            </a:r>
          </a:p>
        </p:txBody>
      </p:sp>
    </p:spTree>
    <p:extLst>
      <p:ext uri="{BB962C8B-B14F-4D97-AF65-F5344CB8AC3E}">
        <p14:creationId xmlns:p14="http://schemas.microsoft.com/office/powerpoint/2010/main" val="7571079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1200"/>
                            </p:stCondLst>
                            <p:childTnLst>
                              <p:par>
                                <p:cTn id="9" presetID="22" presetClass="entr" presetSubtype="1" fill="hold" grpId="0" nodeType="afterEffect">
                                  <p:stCondLst>
                                    <p:cond delay="100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2700"/>
                            </p:stCondLst>
                            <p:childTnLst>
                              <p:par>
                                <p:cTn id="13" presetID="22" presetClass="entr" presetSubtype="1" fill="hold" grpId="0" nodeType="afterEffect">
                                  <p:stCondLst>
                                    <p:cond delay="100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par>
                          <p:cTn id="16" fill="hold">
                            <p:stCondLst>
                              <p:cond delay="4200"/>
                            </p:stCondLst>
                            <p:childTnLst>
                              <p:par>
                                <p:cTn id="17" presetID="22" presetClass="entr" presetSubtype="4" fill="hold" grpId="0" nodeType="afterEffect">
                                  <p:stCondLst>
                                    <p:cond delay="70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par>
                          <p:cTn id="20" fill="hold">
                            <p:stCondLst>
                              <p:cond delay="5400"/>
                            </p:stCondLst>
                            <p:childTnLst>
                              <p:par>
                                <p:cTn id="21" presetID="22" presetClass="entr" presetSubtype="1" fill="hold" grpId="0" nodeType="afterEffect">
                                  <p:stCondLst>
                                    <p:cond delay="100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56</a:t>
            </a:fld>
            <a:endParaRPr lang="en-US"/>
          </a:p>
        </p:txBody>
      </p:sp>
      <p:sp>
        <p:nvSpPr>
          <p:cNvPr id="141317" name="Rectangle 2"/>
          <p:cNvSpPr>
            <a:spLocks noGrp="1" noChangeArrowheads="1"/>
          </p:cNvSpPr>
          <p:nvPr>
            <p:ph type="title"/>
          </p:nvPr>
        </p:nvSpPr>
        <p:spPr>
          <a:xfrm>
            <a:off x="22225" y="90488"/>
            <a:ext cx="7769225" cy="860425"/>
          </a:xfrm>
        </p:spPr>
        <p:txBody>
          <a:bodyPr/>
          <a:lstStyle/>
          <a:p>
            <a:r>
              <a:rPr lang="en-US" sz="2800" dirty="0"/>
              <a:t>Cumulative </a:t>
            </a:r>
            <a:r>
              <a:rPr lang="en-US" sz="2800" dirty="0" err="1"/>
              <a:t>Qtrly</a:t>
            </a:r>
            <a:r>
              <a:rPr lang="en-US" sz="2800" dirty="0"/>
              <a:t>. Commercial Rate Changes, by Account Size: 1999:Q4 to 2016:Q1</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Barclay’s Capital; Insurance 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a:t>Note: CIAB data cited here are based on a survey. Rate changes earned by individual insurers can and do vary, potentially substantially.</a:t>
            </a:r>
          </a:p>
        </p:txBody>
      </p: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2" name="Picture 1"/>
          <p:cNvPicPr>
            <a:picLocks noChangeAspect="1"/>
          </p:cNvPicPr>
          <p:nvPr/>
        </p:nvPicPr>
        <p:blipFill>
          <a:blip r:embed="rId3"/>
          <a:stretch>
            <a:fillRect/>
          </a:stretch>
        </p:blipFill>
        <p:spPr>
          <a:xfrm>
            <a:off x="22225" y="1287945"/>
            <a:ext cx="8708562" cy="5192953"/>
          </a:xfrm>
          <a:prstGeom prst="rect">
            <a:avLst/>
          </a:prstGeom>
        </p:spPr>
      </p:pic>
      <p:sp>
        <p:nvSpPr>
          <p:cNvPr id="17" name="AutoShape 6"/>
          <p:cNvSpPr>
            <a:spLocks noChangeArrowheads="1"/>
          </p:cNvSpPr>
          <p:nvPr/>
        </p:nvSpPr>
        <p:spPr bwMode="blackWhite">
          <a:xfrm>
            <a:off x="6278880" y="1171804"/>
            <a:ext cx="2209136" cy="1193671"/>
          </a:xfrm>
          <a:prstGeom prst="wedgeRectCallout">
            <a:avLst>
              <a:gd name="adj1" fmla="val 28343"/>
              <a:gd name="adj2" fmla="val 1817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rPr>
              <a:t>Pricing for smaller accounts has been more stable than for larger accounts</a:t>
            </a:r>
          </a:p>
        </p:txBody>
      </p:sp>
      <p:cxnSp>
        <p:nvCxnSpPr>
          <p:cNvPr id="22" name="Straight Connector 21"/>
          <p:cNvCxnSpPr/>
          <p:nvPr/>
        </p:nvCxnSpPr>
        <p:spPr>
          <a:xfrm>
            <a:off x="559307" y="4228275"/>
            <a:ext cx="7928709" cy="12961"/>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59307" y="4839399"/>
            <a:ext cx="7943487" cy="2869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59307" y="5655798"/>
            <a:ext cx="7928709" cy="6462"/>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4182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57</a:t>
            </a:fld>
            <a:endParaRPr lang="en-US"/>
          </a:p>
        </p:txBody>
      </p:sp>
      <p:sp>
        <p:nvSpPr>
          <p:cNvPr id="100358" name="Rectangle 3"/>
          <p:cNvSpPr>
            <a:spLocks noGrp="1" noChangeArrowheads="1"/>
          </p:cNvSpPr>
          <p:nvPr>
            <p:ph type="title"/>
          </p:nvPr>
        </p:nvSpPr>
        <p:spPr/>
        <p:txBody>
          <a:bodyPr/>
          <a:lstStyle/>
          <a:p>
            <a:r>
              <a:rPr lang="en-US" dirty="0"/>
              <a:t>CIAB: Average Commercial Rate Change, All Lines, (1Q:2004–2Q:2016)</a:t>
            </a:r>
          </a:p>
        </p:txBody>
      </p:sp>
      <p:graphicFrame>
        <p:nvGraphicFramePr>
          <p:cNvPr id="7200771" name="Object 2"/>
          <p:cNvGraphicFramePr>
            <a:graphicFrameLocks noGrp="1" noChangeAspect="1"/>
          </p:cNvGraphicFramePr>
          <p:nvPr>
            <p:ph type="chart" idx="4294967295"/>
            <p:extLst>
              <p:ext uri="{D42A27DB-BD31-4B8C-83A1-F6EECF244321}">
                <p14:modId xmlns:p14="http://schemas.microsoft.com/office/powerpoint/2010/main" val="4239363325"/>
              </p:ext>
            </p:extLst>
          </p:nvPr>
        </p:nvGraphicFramePr>
        <p:xfrm>
          <a:off x="152400" y="1633538"/>
          <a:ext cx="8666163" cy="4843462"/>
        </p:xfrm>
        <a:graphic>
          <a:graphicData uri="http://schemas.openxmlformats.org/presentationml/2006/ole">
            <mc:AlternateContent xmlns:mc="http://schemas.openxmlformats.org/markup-compatibility/2006">
              <mc:Choice xmlns:v="urn:schemas-microsoft-com:vml" Requires="v">
                <p:oleObj spid="_x0000_s28684317" name="Chart" r:id="rId4" imgW="8572682" imgH="4791040" progId="MSGraph.Chart.8">
                  <p:embed followColorScheme="full"/>
                </p:oleObj>
              </mc:Choice>
              <mc:Fallback>
                <p:oleObj name="Chart" r:id="rId4" imgW="8572682" imgH="4791040" progId="MSGraph.Chart.8">
                  <p:embed followColorScheme="full"/>
                  <p:pic>
                    <p:nvPicPr>
                      <p:cNvPr id="7200771" name="Object 2"/>
                      <p:cNvPicPr>
                        <a:picLocks noGrp="1" noChangeAspect="1" noChangeArrowheads="1"/>
                      </p:cNvPicPr>
                      <p:nvPr/>
                    </p:nvPicPr>
                    <p:blipFill>
                      <a:blip r:embed="rId5"/>
                      <a:srcRect/>
                      <a:stretch>
                        <a:fillRect/>
                      </a:stretch>
                    </p:blipFill>
                    <p:spPr bwMode="auto">
                      <a:xfrm>
                        <a:off x="152400" y="1633538"/>
                        <a:ext cx="8666163" cy="4843462"/>
                      </a:xfrm>
                      <a:prstGeom prst="rect">
                        <a:avLst/>
                      </a:prstGeom>
                      <a:noFill/>
                      <a:extLst/>
                    </p:spPr>
                  </p:pic>
                </p:oleObj>
              </mc:Fallback>
            </mc:AlternateContent>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a:t>Source:  Council of Insurance Agents &amp; Brokers; Insurance Information Institute</a:t>
            </a:r>
          </a:p>
        </p:txBody>
      </p:sp>
      <p:sp>
        <p:nvSpPr>
          <p:cNvPr id="7200774" name="AutoShape 6"/>
          <p:cNvSpPr>
            <a:spLocks noChangeArrowheads="1"/>
          </p:cNvSpPr>
          <p:nvPr/>
        </p:nvSpPr>
        <p:spPr bwMode="blackWhite">
          <a:xfrm>
            <a:off x="976048" y="5313077"/>
            <a:ext cx="1879600" cy="419100"/>
          </a:xfrm>
          <a:prstGeom prst="wedgeRectCallout">
            <a:avLst>
              <a:gd name="adj1" fmla="val 14776"/>
              <a:gd name="adj2" fmla="val -3311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6012279" y="4460306"/>
            <a:ext cx="2680553" cy="596538"/>
          </a:xfrm>
          <a:prstGeom prst="wedgeRectCallout">
            <a:avLst>
              <a:gd name="adj1" fmla="val 47391"/>
              <a:gd name="adj2" fmla="val -1393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as of Q2:2016  remained somewhat negative</a:t>
            </a: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3092130" y="1716579"/>
            <a:ext cx="1951038" cy="1075297"/>
          </a:xfrm>
          <a:prstGeom prst="wedgeRectCallout">
            <a:avLst>
              <a:gd name="adj1" fmla="val 81453"/>
              <a:gd name="adj2" fmla="val 593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marked the last of 30</a:t>
            </a:r>
            <a:r>
              <a:rPr lang="en-US" sz="1400" b="1" baseline="30000" dirty="0">
                <a:solidFill>
                  <a:schemeClr val="bg1"/>
                </a:solidFill>
              </a:rPr>
              <a:t>th</a:t>
            </a:r>
            <a:r>
              <a:rPr lang="en-US" sz="1400" b="1" dirty="0">
                <a:solidFill>
                  <a:schemeClr val="bg1"/>
                </a:solidFill>
              </a:rPr>
              <a:t> consecutive quarter of price declines</a:t>
            </a:r>
          </a:p>
        </p:txBody>
      </p:sp>
    </p:spTree>
    <p:extLst>
      <p:ext uri="{BB962C8B-B14F-4D97-AF65-F5344CB8AC3E}">
        <p14:creationId xmlns:p14="http://schemas.microsoft.com/office/powerpoint/2010/main" val="1834937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58</a:t>
            </a:fld>
            <a:endParaRPr lang="en-US">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a:t>Change in Commercial Rate Renewals, by Line: 2016:Q2</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849745" y="5338919"/>
            <a:ext cx="7850910"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Renewals Were Mixed to Down in Q2:2016;   EPL and Commercial Auto Saw Gains</a:t>
            </a: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extLst>
              <p:ext uri="{D42A27DB-BD31-4B8C-83A1-F6EECF244321}">
                <p14:modId xmlns:p14="http://schemas.microsoft.com/office/powerpoint/2010/main" val="583239948"/>
              </p:ext>
            </p:extLst>
          </p:nvPr>
        </p:nvGraphicFramePr>
        <p:xfrm>
          <a:off x="493762" y="1611286"/>
          <a:ext cx="8296275" cy="3752850"/>
        </p:xfrm>
        <a:graphic>
          <a:graphicData uri="http://schemas.openxmlformats.org/presentationml/2006/ole">
            <mc:AlternateContent xmlns:mc="http://schemas.openxmlformats.org/markup-compatibility/2006">
              <mc:Choice xmlns:v="urn:schemas-microsoft-com:vml" Requires="v">
                <p:oleObj spid="_x0000_s28685341" name="Chart" r:id="rId4" imgW="8315527" imgH="3771900" progId="MSGraph.Chart.8">
                  <p:embed followColorScheme="full"/>
                </p:oleObj>
              </mc:Choice>
              <mc:Fallback>
                <p:oleObj name="Chart" r:id="rId4" imgW="8315527" imgH="3771900" progId="MSGraph.Chart.8">
                  <p:embed followColorScheme="full"/>
                  <p:pic>
                    <p:nvPicPr>
                      <p:cNvPr id="101378" name="Object 7"/>
                      <p:cNvPicPr>
                        <a:picLocks noChangeAspect="1" noChangeArrowheads="1"/>
                      </p:cNvPicPr>
                      <p:nvPr/>
                    </p:nvPicPr>
                    <p:blipFill>
                      <a:blip r:embed="rId5"/>
                      <a:srcRect/>
                      <a:stretch>
                        <a:fillRect/>
                      </a:stretch>
                    </p:blipFill>
                    <p:spPr bwMode="auto">
                      <a:xfrm>
                        <a:off x="493762" y="161128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2998357" y="1266825"/>
            <a:ext cx="2624779" cy="1196556"/>
          </a:xfrm>
          <a:prstGeom prst="wedgeRectCallout">
            <a:avLst>
              <a:gd name="adj1" fmla="val 142942"/>
              <a:gd name="adj2" fmla="val 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a:solidFill>
                  <a:srgbClr val="FFFFFF"/>
                </a:solidFill>
              </a:rPr>
              <a:t>Commercial Auto </a:t>
            </a:r>
            <a:r>
              <a:rPr lang="en-US" sz="1600" b="1" dirty="0">
                <a:solidFill>
                  <a:srgbClr val="FFFFFF"/>
                </a:solidFill>
                <a:latin typeface="Arial" charset="0"/>
                <a:cs typeface="Arial" charset="0"/>
              </a:rPr>
              <a:t>rate increases are larger than any other line, followed by EPL</a:t>
            </a: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a:t>Note: CIAB data cited here are based on a survey. Rate changes earned by individual insurers can and do vary, potentially substantially.</a:t>
            </a:r>
          </a:p>
        </p:txBody>
      </p:sp>
    </p:spTree>
    <p:extLst>
      <p:ext uri="{BB962C8B-B14F-4D97-AF65-F5344CB8AC3E}">
        <p14:creationId xmlns:p14="http://schemas.microsoft.com/office/powerpoint/2010/main" val="3160543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59</a:t>
            </a:fld>
            <a:endParaRPr lang="en-US" sz="900">
              <a:solidFill>
                <a:schemeClr val="bg1"/>
              </a:solidFill>
            </a:endParaRPr>
          </a:p>
        </p:txBody>
      </p:sp>
      <p:pic>
        <p:nvPicPr>
          <p:cNvPr id="145412" name="Picture 4"/>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1037" y="24796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Underwriting Performance</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59</a:t>
            </a:fld>
            <a:endParaRPr lang="en-US"/>
          </a:p>
        </p:txBody>
      </p:sp>
    </p:spTree>
    <p:extLst>
      <p:ext uri="{BB962C8B-B14F-4D97-AF65-F5344CB8AC3E}">
        <p14:creationId xmlns:p14="http://schemas.microsoft.com/office/powerpoint/2010/main" val="409368502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46146" name="Object 2"/>
          <p:cNvGraphicFramePr>
            <a:graphicFrameLocks noChangeAspect="1"/>
          </p:cNvGraphicFramePr>
          <p:nvPr>
            <p:extLst/>
          </p:nvPr>
        </p:nvGraphicFramePr>
        <p:xfrm>
          <a:off x="4" y="1236663"/>
          <a:ext cx="8880475" cy="5891212"/>
        </p:xfrm>
        <a:graphic>
          <a:graphicData uri="http://schemas.openxmlformats.org/presentationml/2006/ole">
            <mc:AlternateContent xmlns:mc="http://schemas.openxmlformats.org/markup-compatibility/2006">
              <mc:Choice xmlns:v="urn:schemas-microsoft-com:vml" Requires="v">
                <p:oleObj spid="_x0000_s28668962" name="Chart" r:id="rId4" imgW="8286815" imgH="5543758" progId="MSGraph.Chart.8">
                  <p:embed followColorScheme="full"/>
                </p:oleObj>
              </mc:Choice>
              <mc:Fallback>
                <p:oleObj name="Chart" r:id="rId4" imgW="8286815" imgH="5543758" progId="MSGraph.Chart.8">
                  <p:embed followColorScheme="full"/>
                  <p:pic>
                    <p:nvPicPr>
                      <p:cNvPr id="7046146" name="Object 2"/>
                      <p:cNvPicPr>
                        <a:picLocks noChangeAspect="1" noChangeArrowheads="1"/>
                      </p:cNvPicPr>
                      <p:nvPr/>
                    </p:nvPicPr>
                    <p:blipFill>
                      <a:blip r:embed="rId5"/>
                      <a:srcRect/>
                      <a:stretch>
                        <a:fillRect/>
                      </a:stretch>
                    </p:blipFill>
                    <p:spPr bwMode="auto">
                      <a:xfrm>
                        <a:off x="4" y="1236663"/>
                        <a:ext cx="8880475" cy="5891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8" name="Rectangle 5"/>
          <p:cNvSpPr>
            <a:spLocks noChangeArrowheads="1"/>
          </p:cNvSpPr>
          <p:nvPr/>
        </p:nvSpPr>
        <p:spPr bwMode="auto">
          <a:xfrm>
            <a:off x="798032" y="1627446"/>
            <a:ext cx="2453171" cy="4400090"/>
          </a:xfrm>
          <a:prstGeom prst="rect">
            <a:avLst/>
          </a:prstGeom>
          <a:solidFill>
            <a:srgbClr val="99CCFF">
              <a:alpha val="49019"/>
            </a:srgbClr>
          </a:solidFill>
          <a:ln w="9525">
            <a:solidFill>
              <a:srgbClr val="C00000"/>
            </a:solidFill>
            <a:miter lim="800000"/>
            <a:headEnd/>
            <a:tailEnd/>
          </a:ln>
        </p:spPr>
        <p:txBody>
          <a:bodyPr wrap="none" lIns="92075" tIns="46038" rIns="92075" bIns="46038" anchor="ctr"/>
          <a:lstStyle/>
          <a:p>
            <a:endParaRPr lang="en-US"/>
          </a:p>
        </p:txBody>
      </p:sp>
      <p:sp>
        <p:nvSpPr>
          <p:cNvPr id="16389" name="Rectangle 6"/>
          <p:cNvSpPr>
            <a:spLocks noChangeArrowheads="1"/>
          </p:cNvSpPr>
          <p:nvPr/>
        </p:nvSpPr>
        <p:spPr bwMode="auto">
          <a:xfrm>
            <a:off x="2362200" y="5715000"/>
            <a:ext cx="685800" cy="152400"/>
          </a:xfrm>
          <a:prstGeom prst="rect">
            <a:avLst/>
          </a:prstGeom>
          <a:noFill/>
          <a:ln w="9525">
            <a:noFill/>
            <a:miter lim="800000"/>
            <a:headEnd/>
            <a:tailEnd/>
          </a:ln>
        </p:spPr>
        <p:txBody>
          <a:bodyPr wrap="none" lIns="92075" tIns="46038" rIns="92075" bIns="46038" anchor="ctr"/>
          <a:lstStyle/>
          <a:p>
            <a:endParaRPr lang="en-US"/>
          </a:p>
        </p:txBody>
      </p:sp>
      <p:sp>
        <p:nvSpPr>
          <p:cNvPr id="16391" name="Rectangle 8"/>
          <p:cNvSpPr>
            <a:spLocks noChangeArrowheads="1"/>
          </p:cNvSpPr>
          <p:nvPr/>
        </p:nvSpPr>
        <p:spPr bwMode="auto">
          <a:xfrm>
            <a:off x="3244608" y="1650965"/>
            <a:ext cx="2648192" cy="4376575"/>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400" name="Text Box 17"/>
          <p:cNvSpPr txBox="1">
            <a:spLocks noChangeArrowheads="1"/>
          </p:cNvSpPr>
          <p:nvPr/>
        </p:nvSpPr>
        <p:spPr bwMode="auto">
          <a:xfrm>
            <a:off x="1382600" y="1724329"/>
            <a:ext cx="1293813" cy="739306"/>
          </a:xfrm>
          <a:prstGeom prst="rect">
            <a:avLst/>
          </a:prstGeom>
          <a:solidFill>
            <a:srgbClr val="00B0F0"/>
          </a:solidFill>
          <a:ln w="57150">
            <a:solidFill>
              <a:srgbClr val="C00000"/>
            </a:solidFill>
            <a:miter lim="800000"/>
            <a:headEnd/>
            <a:tailEnd/>
          </a:ln>
        </p:spPr>
        <p:txBody>
          <a:bodyPr lIns="92075" tIns="46038" rIns="92075" bIns="46038">
            <a:spAutoFit/>
          </a:bodyPr>
          <a:lstStyle/>
          <a:p>
            <a:pPr marL="342900" indent="-342900" algn="ctr">
              <a:buClr>
                <a:schemeClr val="tx1"/>
              </a:buClr>
            </a:pPr>
            <a:r>
              <a:rPr lang="en-US" sz="1400" b="1" u="sng" dirty="0"/>
              <a:t>1950 - 1970</a:t>
            </a:r>
          </a:p>
          <a:p>
            <a:pPr marL="342900" indent="-342900" algn="ctr">
              <a:buClr>
                <a:schemeClr val="tx1"/>
              </a:buClr>
            </a:pPr>
            <a:r>
              <a:rPr lang="en-US" sz="1400" b="1" dirty="0"/>
              <a:t>Low</a:t>
            </a:r>
          </a:p>
          <a:p>
            <a:pPr marL="342900" indent="-342900" algn="ctr">
              <a:buClr>
                <a:schemeClr val="tx1"/>
              </a:buClr>
            </a:pPr>
            <a:r>
              <a:rPr lang="en-US" sz="1400" b="1" dirty="0"/>
              <a:t>Volatility</a:t>
            </a:r>
          </a:p>
        </p:txBody>
      </p:sp>
      <p:sp>
        <p:nvSpPr>
          <p:cNvPr id="24" name="Rectangle 2"/>
          <p:cNvSpPr txBox="1">
            <a:spLocks noChangeArrowheads="1"/>
          </p:cNvSpPr>
          <p:nvPr/>
        </p:nvSpPr>
        <p:spPr>
          <a:xfrm>
            <a:off x="9873" y="4"/>
            <a:ext cx="7805778" cy="860425"/>
          </a:xfrm>
          <a:prstGeom prst="rect">
            <a:avLst/>
          </a:prstGeom>
        </p:spPr>
        <p:txBody>
          <a:bodyPr/>
          <a:lstStyle/>
          <a:p>
            <a:pPr defTabSz="114300" eaLnBrk="0" hangingPunct="0">
              <a:lnSpc>
                <a:spcPct val="90000"/>
              </a:lnSpc>
              <a:defRPr/>
            </a:pPr>
            <a:r>
              <a:rPr lang="en-US" sz="2400" b="1" kern="0" dirty="0">
                <a:solidFill>
                  <a:srgbClr val="225A7A"/>
                </a:solidFill>
                <a:ea typeface="+mj-ea"/>
                <a:cs typeface="+mj-cs"/>
              </a:rPr>
              <a:t>P/C I</a:t>
            </a:r>
            <a:r>
              <a:rPr lang="en-US" sz="2400" b="1" kern="0" dirty="0" err="1">
                <a:solidFill>
                  <a:srgbClr val="225A7A"/>
                </a:solidFill>
                <a:ea typeface="+mj-ea"/>
                <a:cs typeface="+mj-cs"/>
              </a:rPr>
              <a:t>nsurance</a:t>
            </a:r>
            <a:r>
              <a:rPr lang="en-US" sz="2400" b="1" kern="0" dirty="0">
                <a:solidFill>
                  <a:srgbClr val="225A7A"/>
                </a:solidFill>
                <a:ea typeface="+mj-ea"/>
                <a:cs typeface="+mj-cs"/>
              </a:rPr>
              <a:t> Industry ROE: Magnitude of Cyclicality, Volatility Changes Over Time, 1950-2015</a:t>
            </a:r>
          </a:p>
        </p:txBody>
      </p:sp>
      <p:sp>
        <p:nvSpPr>
          <p:cNvPr id="26" name="Rectangle 14"/>
          <p:cNvSpPr>
            <a:spLocks noChangeArrowheads="1"/>
          </p:cNvSpPr>
          <p:nvPr/>
        </p:nvSpPr>
        <p:spPr bwMode="auto">
          <a:xfrm>
            <a:off x="7854008" y="1650965"/>
            <a:ext cx="842952" cy="4376575"/>
          </a:xfrm>
          <a:prstGeom prst="rect">
            <a:avLst/>
          </a:prstGeom>
          <a:solidFill>
            <a:srgbClr val="92D050">
              <a:alpha val="49019"/>
            </a:srgbClr>
          </a:solidFill>
          <a:ln w="9525">
            <a:noFill/>
            <a:miter lim="800000"/>
            <a:headEnd/>
            <a:tailEnd/>
          </a:ln>
        </p:spPr>
        <p:txBody>
          <a:bodyPr wrap="none" lIns="92075" tIns="46038" rIns="92075" bIns="46038" anchor="ctr"/>
          <a:lstStyle/>
          <a:p>
            <a:endParaRPr lang="en-US"/>
          </a:p>
        </p:txBody>
      </p:sp>
      <p:sp>
        <p:nvSpPr>
          <p:cNvPr id="29" name="Rectangle 4"/>
          <p:cNvSpPr>
            <a:spLocks noChangeArrowheads="1"/>
          </p:cNvSpPr>
          <p:nvPr/>
        </p:nvSpPr>
        <p:spPr bwMode="auto">
          <a:xfrm>
            <a:off x="9873" y="64377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a:t>.</a:t>
            </a:r>
          </a:p>
          <a:p>
            <a:pPr>
              <a:spcBef>
                <a:spcPct val="0"/>
              </a:spcBef>
              <a:buClrTx/>
              <a:buFontTx/>
              <a:buNone/>
            </a:pPr>
            <a:r>
              <a:rPr lang="en-US" sz="1000" dirty="0"/>
              <a:t>  Source: Insurance Information Institute</a:t>
            </a:r>
          </a:p>
        </p:txBody>
      </p:sp>
      <p:sp>
        <p:nvSpPr>
          <p:cNvPr id="30" name="Text Box 17"/>
          <p:cNvSpPr txBox="1">
            <a:spLocks noChangeArrowheads="1"/>
          </p:cNvSpPr>
          <p:nvPr/>
        </p:nvSpPr>
        <p:spPr bwMode="auto">
          <a:xfrm>
            <a:off x="4125800" y="1714169"/>
            <a:ext cx="1293813" cy="739306"/>
          </a:xfrm>
          <a:prstGeom prst="rect">
            <a:avLst/>
          </a:prstGeom>
          <a:solidFill>
            <a:srgbClr val="00B0F0"/>
          </a:solidFill>
          <a:ln w="57150">
            <a:solidFill>
              <a:srgbClr val="C00000"/>
            </a:solidFill>
            <a:miter lim="800000"/>
            <a:headEnd/>
            <a:tailEnd/>
          </a:ln>
        </p:spPr>
        <p:txBody>
          <a:bodyPr lIns="92075" tIns="46038" rIns="92075" bIns="46038">
            <a:spAutoFit/>
          </a:bodyPr>
          <a:lstStyle/>
          <a:p>
            <a:pPr marL="342900" indent="-342900" algn="ctr">
              <a:buClr>
                <a:schemeClr val="tx1"/>
              </a:buClr>
            </a:pPr>
            <a:r>
              <a:rPr lang="en-US" sz="1400" b="1" u="sng" dirty="0"/>
              <a:t>1971 - 1992</a:t>
            </a:r>
          </a:p>
          <a:p>
            <a:pPr marL="342900" indent="-342900" algn="ctr">
              <a:buClr>
                <a:schemeClr val="tx1"/>
              </a:buClr>
            </a:pPr>
            <a:r>
              <a:rPr lang="en-US" sz="1400" b="1" dirty="0"/>
              <a:t>Extreme</a:t>
            </a:r>
          </a:p>
          <a:p>
            <a:pPr marL="342900" indent="-342900" algn="ctr">
              <a:buClr>
                <a:schemeClr val="tx1"/>
              </a:buClr>
            </a:pPr>
            <a:r>
              <a:rPr lang="en-US" sz="1400" b="1" dirty="0"/>
              <a:t>Volatility</a:t>
            </a:r>
          </a:p>
        </p:txBody>
      </p:sp>
      <p:sp>
        <p:nvSpPr>
          <p:cNvPr id="31" name="Rectangle 14"/>
          <p:cNvSpPr>
            <a:spLocks noChangeArrowheads="1"/>
          </p:cNvSpPr>
          <p:nvPr/>
        </p:nvSpPr>
        <p:spPr bwMode="auto">
          <a:xfrm>
            <a:off x="5892800" y="1621330"/>
            <a:ext cx="1961208" cy="4406206"/>
          </a:xfrm>
          <a:prstGeom prst="rect">
            <a:avLst/>
          </a:prstGeom>
          <a:solidFill>
            <a:schemeClr val="tx2">
              <a:lumMod val="40000"/>
              <a:lumOff val="60000"/>
              <a:alpha val="49019"/>
            </a:schemeClr>
          </a:solidFill>
          <a:ln w="9525">
            <a:noFill/>
            <a:miter lim="800000"/>
            <a:headEnd/>
            <a:tailEnd/>
          </a:ln>
        </p:spPr>
        <p:txBody>
          <a:bodyPr wrap="none" lIns="92075" tIns="46038" rIns="92075" bIns="46038" anchor="ctr"/>
          <a:lstStyle/>
          <a:p>
            <a:endParaRPr lang="en-US"/>
          </a:p>
        </p:txBody>
      </p:sp>
      <p:sp>
        <p:nvSpPr>
          <p:cNvPr id="32" name="Text Box 17"/>
          <p:cNvSpPr txBox="1">
            <a:spLocks noChangeArrowheads="1"/>
          </p:cNvSpPr>
          <p:nvPr/>
        </p:nvSpPr>
        <p:spPr bwMode="auto">
          <a:xfrm>
            <a:off x="6259400" y="1724329"/>
            <a:ext cx="1293813" cy="739306"/>
          </a:xfrm>
          <a:prstGeom prst="rect">
            <a:avLst/>
          </a:prstGeom>
          <a:solidFill>
            <a:srgbClr val="00B0F0"/>
          </a:solidFill>
          <a:ln w="57150">
            <a:solidFill>
              <a:srgbClr val="C00000"/>
            </a:solidFill>
            <a:miter lim="800000"/>
            <a:headEnd/>
            <a:tailEnd/>
          </a:ln>
        </p:spPr>
        <p:txBody>
          <a:bodyPr lIns="92075" tIns="46038" rIns="92075" bIns="46038">
            <a:spAutoFit/>
          </a:bodyPr>
          <a:lstStyle/>
          <a:p>
            <a:pPr marL="342900" indent="-342900" algn="ctr">
              <a:buClr>
                <a:schemeClr val="tx1"/>
              </a:buClr>
            </a:pPr>
            <a:r>
              <a:rPr lang="en-US" sz="1400" b="1" u="sng" dirty="0"/>
              <a:t>1993 - 2008</a:t>
            </a:r>
          </a:p>
          <a:p>
            <a:pPr marL="342900" indent="-342900" algn="ctr">
              <a:buClr>
                <a:schemeClr val="tx1"/>
              </a:buClr>
            </a:pPr>
            <a:r>
              <a:rPr lang="en-US" sz="1400" b="1" dirty="0"/>
              <a:t>Moderate</a:t>
            </a:r>
          </a:p>
          <a:p>
            <a:pPr marL="342900" indent="-342900" algn="ctr">
              <a:buClr>
                <a:schemeClr val="tx1"/>
              </a:buClr>
            </a:pPr>
            <a:r>
              <a:rPr lang="en-US" sz="1400" b="1" dirty="0"/>
              <a:t>Volatility</a:t>
            </a:r>
          </a:p>
        </p:txBody>
      </p:sp>
      <p:sp>
        <p:nvSpPr>
          <p:cNvPr id="33" name="Text Box 17"/>
          <p:cNvSpPr txBox="1">
            <a:spLocks noChangeArrowheads="1"/>
          </p:cNvSpPr>
          <p:nvPr/>
        </p:nvSpPr>
        <p:spPr bwMode="auto">
          <a:xfrm>
            <a:off x="7701284" y="1700062"/>
            <a:ext cx="1423395" cy="739306"/>
          </a:xfrm>
          <a:prstGeom prst="rect">
            <a:avLst/>
          </a:prstGeom>
          <a:solidFill>
            <a:srgbClr val="00B0F0"/>
          </a:solidFill>
          <a:ln w="57150">
            <a:solidFill>
              <a:srgbClr val="C00000"/>
            </a:solidFill>
            <a:miter lim="800000"/>
            <a:headEnd/>
            <a:tailEnd/>
          </a:ln>
        </p:spPr>
        <p:txBody>
          <a:bodyPr wrap="square" lIns="92075" tIns="46038" rIns="92075" bIns="46038">
            <a:spAutoFit/>
          </a:bodyPr>
          <a:lstStyle/>
          <a:p>
            <a:pPr marL="342900" indent="-342900" algn="ctr">
              <a:buClr>
                <a:schemeClr val="tx1"/>
              </a:buClr>
            </a:pPr>
            <a:r>
              <a:rPr lang="en-US" sz="1400" b="1" u="sng" dirty="0"/>
              <a:t>2009 - Present</a:t>
            </a:r>
          </a:p>
          <a:p>
            <a:pPr marL="342900" indent="-342900" algn="ctr">
              <a:buClr>
                <a:schemeClr val="tx1"/>
              </a:buClr>
            </a:pPr>
            <a:r>
              <a:rPr lang="en-US" sz="1400" b="1" dirty="0"/>
              <a:t>Modest</a:t>
            </a:r>
          </a:p>
          <a:p>
            <a:pPr marL="342900" indent="-342900" algn="ctr">
              <a:buClr>
                <a:schemeClr val="tx1"/>
              </a:buClr>
            </a:pPr>
            <a:r>
              <a:rPr lang="en-US" sz="1400" b="1" dirty="0"/>
              <a:t>Volatility</a:t>
            </a:r>
          </a:p>
        </p:txBody>
      </p:sp>
    </p:spTree>
    <p:extLst>
      <p:ext uri="{BB962C8B-B14F-4D97-AF65-F5344CB8AC3E}">
        <p14:creationId xmlns:p14="http://schemas.microsoft.com/office/powerpoint/2010/main" val="36333785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46146"/>
                                        </p:tgtEl>
                                        <p:attrNameLst>
                                          <p:attrName>style.visibility</p:attrName>
                                        </p:attrNameLst>
                                      </p:cBhvr>
                                      <p:to>
                                        <p:strVal val="visible"/>
                                      </p:to>
                                    </p:set>
                                    <p:animEffect transition="in" filter="wipe(left)">
                                      <p:cBhvr>
                                        <p:cTn id="7" dur="500"/>
                                        <p:tgtEl>
                                          <p:spTgt spid="704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046146" grpId="0" bld="series" 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ext uri="{D42A27DB-BD31-4B8C-83A1-F6EECF244321}">
                <p14:modId xmlns:p14="http://schemas.microsoft.com/office/powerpoint/2010/main" val="618697424"/>
              </p:ext>
            </p:extLst>
          </p:nvPr>
        </p:nvGraphicFramePr>
        <p:xfrm>
          <a:off x="206375" y="1627188"/>
          <a:ext cx="8766175" cy="4876800"/>
        </p:xfrm>
        <a:graphic>
          <a:graphicData uri="http://schemas.openxmlformats.org/presentationml/2006/ole">
            <mc:AlternateContent xmlns:mc="http://schemas.openxmlformats.org/markup-compatibility/2006">
              <mc:Choice xmlns:v="urn:schemas-microsoft-com:vml" Requires="v">
                <p:oleObj spid="_x0000_s28254738" name="Chart" r:id="rId3" imgW="8372534" imgH="4657621" progId="MSGraph.Chart.8">
                  <p:embed followColorScheme="full"/>
                </p:oleObj>
              </mc:Choice>
              <mc:Fallback>
                <p:oleObj name="Chart" r:id="rId3" imgW="8372534" imgH="4657621" progId="MSGraph.Chart.8">
                  <p:embed followColorScheme="full"/>
                  <p:pic>
                    <p:nvPicPr>
                      <p:cNvPr id="0" name=""/>
                      <p:cNvPicPr>
                        <a:picLocks noChangeAspect="1" noChangeArrowheads="1"/>
                      </p:cNvPicPr>
                      <p:nvPr/>
                    </p:nvPicPr>
                    <p:blipFill>
                      <a:blip r:embed="rId4"/>
                      <a:srcRect/>
                      <a:stretch>
                        <a:fillRect/>
                      </a:stretch>
                    </p:blipFill>
                    <p:spPr bwMode="auto">
                      <a:xfrm>
                        <a:off x="206375" y="1627188"/>
                        <a:ext cx="8766175"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a:t>*2007-2012 figures exclude mortgage and financial guaranty segments.</a:t>
            </a:r>
          </a:p>
          <a:p>
            <a:pPr eaLnBrk="1" hangingPunct="1">
              <a:buClrTx/>
              <a:buFontTx/>
              <a:buNone/>
            </a:pPr>
            <a:r>
              <a:rPr lang="en-US" sz="1200" dirty="0"/>
              <a:t>Source: A.M. Best (1990-2014); Conning (2015E-17F) Insurance Information Institute.</a:t>
            </a:r>
          </a:p>
        </p:txBody>
      </p:sp>
      <p:sp>
        <p:nvSpPr>
          <p:cNvPr id="7208964" name="Rectangle 4"/>
          <p:cNvSpPr>
            <a:spLocks noGrp="1" noChangeArrowheads="1"/>
          </p:cNvSpPr>
          <p:nvPr>
            <p:ph type="title"/>
          </p:nvPr>
        </p:nvSpPr>
        <p:spPr/>
        <p:txBody>
          <a:bodyPr/>
          <a:lstStyle/>
          <a:p>
            <a:r>
              <a:rPr lang="en-US" dirty="0"/>
              <a:t>Commercial Lines Combined Ratio, 1990-2017F*</a:t>
            </a:r>
          </a:p>
        </p:txBody>
      </p:sp>
      <p:sp>
        <p:nvSpPr>
          <p:cNvPr id="5" name="AutoShape 13"/>
          <p:cNvSpPr>
            <a:spLocks noChangeArrowheads="1"/>
          </p:cNvSpPr>
          <p:nvPr/>
        </p:nvSpPr>
        <p:spPr bwMode="blackWhite">
          <a:xfrm>
            <a:off x="4700589" y="1184020"/>
            <a:ext cx="3578598" cy="1624925"/>
          </a:xfrm>
          <a:prstGeom prst="wedgeRectCallout">
            <a:avLst>
              <a:gd name="adj1" fmla="val 44590"/>
              <a:gd name="adj2" fmla="val 133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Commercial lines underwriting performance improved in 2013/14 but higher cats, diminishing prior year reserves and rising loss cost trends in some lines could push combined ratios higher</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60</a:t>
            </a:fld>
            <a:endParaRPr lang="en-US"/>
          </a:p>
        </p:txBody>
      </p:sp>
    </p:spTree>
    <p:extLst>
      <p:ext uri="{BB962C8B-B14F-4D97-AF65-F5344CB8AC3E}">
        <p14:creationId xmlns:p14="http://schemas.microsoft.com/office/powerpoint/2010/main" val="27735503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a:t>Commercial Property Combined Ratio: </a:t>
            </a:r>
            <a:br>
              <a:rPr lang="en-US" dirty="0"/>
            </a:br>
            <a:r>
              <a:rPr lang="en-US" dirty="0"/>
              <a:t>2007–2017F</a:t>
            </a:r>
            <a:endParaRPr lang="en-US" baseline="30000" dirty="0"/>
          </a:p>
        </p:txBody>
      </p:sp>
      <p:graphicFrame>
        <p:nvGraphicFramePr>
          <p:cNvPr id="50178" name="Object 3"/>
          <p:cNvGraphicFramePr>
            <a:graphicFrameLocks/>
          </p:cNvGraphicFramePr>
          <p:nvPr>
            <p:extLst>
              <p:ext uri="{D42A27DB-BD31-4B8C-83A1-F6EECF244321}">
                <p14:modId xmlns:p14="http://schemas.microsoft.com/office/powerpoint/2010/main" val="2985422654"/>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537047"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38275" y="5339037"/>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Property Underwriting Performance Has Improved in Recent Years, Largely Due to Diminished CAT Activity</a:t>
            </a: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 Conning Research and Consulting.</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61</a:t>
            </a:fld>
            <a:endParaRPr lang="en-US"/>
          </a:p>
        </p:txBody>
      </p:sp>
    </p:spTree>
    <p:extLst>
      <p:ext uri="{BB962C8B-B14F-4D97-AF65-F5344CB8AC3E}">
        <p14:creationId xmlns:p14="http://schemas.microsoft.com/office/powerpoint/2010/main" val="9535999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a:t>General Liability Combined Ratio: </a:t>
            </a:r>
            <a:br>
              <a:rPr lang="en-US" dirty="0"/>
            </a:br>
            <a:r>
              <a:rPr lang="en-US" dirty="0"/>
              <a:t>2005–2017F</a:t>
            </a:r>
            <a:endParaRPr lang="en-US" baseline="30000" dirty="0"/>
          </a:p>
        </p:txBody>
      </p:sp>
      <p:graphicFrame>
        <p:nvGraphicFramePr>
          <p:cNvPr id="50178" name="Object 3"/>
          <p:cNvGraphicFramePr>
            <a:graphicFrameLocks/>
          </p:cNvGraphicFramePr>
          <p:nvPr>
            <p:extLst>
              <p:ext uri="{D42A27DB-BD31-4B8C-83A1-F6EECF244321}">
                <p14:modId xmlns:p14="http://schemas.microsoft.com/office/powerpoint/2010/main" val="3087584723"/>
              </p:ext>
            </p:extLst>
          </p:nvPr>
        </p:nvGraphicFramePr>
        <p:xfrm>
          <a:off x="293688" y="1331913"/>
          <a:ext cx="8477250" cy="3684587"/>
        </p:xfrm>
        <a:graphic>
          <a:graphicData uri="http://schemas.openxmlformats.org/presentationml/2006/ole">
            <mc:AlternateContent xmlns:mc="http://schemas.openxmlformats.org/markup-compatibility/2006">
              <mc:Choice xmlns:v="urn:schemas-microsoft-com:vml" Requires="v">
                <p:oleObj spid="_x0000_s28538071"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913"/>
                        <a:ext cx="8477250" cy="368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General Liability Underwriting Performance Has Been Volatile in Recent Years</a:t>
            </a: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 Conning Research and Consulting.</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62</a:t>
            </a:fld>
            <a:endParaRPr lang="en-US"/>
          </a:p>
        </p:txBody>
      </p:sp>
    </p:spTree>
    <p:extLst>
      <p:ext uri="{BB962C8B-B14F-4D97-AF65-F5344CB8AC3E}">
        <p14:creationId xmlns:p14="http://schemas.microsoft.com/office/powerpoint/2010/main" val="3105191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a:t>Commercial Auto Combined Ratio: 1993–2017F</a:t>
            </a:r>
            <a:endParaRPr lang="en-US" baseline="30000" dirty="0"/>
          </a:p>
        </p:txBody>
      </p:sp>
      <p:graphicFrame>
        <p:nvGraphicFramePr>
          <p:cNvPr id="53250" name="Object 3"/>
          <p:cNvGraphicFramePr>
            <a:graphicFrameLocks/>
          </p:cNvGraphicFramePr>
          <p:nvPr>
            <p:extLst>
              <p:ext uri="{D42A27DB-BD31-4B8C-83A1-F6EECF244321}">
                <p14:modId xmlns:p14="http://schemas.microsoft.com/office/powerpoint/2010/main" val="238626149"/>
              </p:ext>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28536024"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755189" y="5426869"/>
            <a:ext cx="7845886"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Results Are Challenged as Rate Gains Barely Have Yet to Offset Adverse Frequency and Severity Trends</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63</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(1990-2014);Conning (2015E-2017F); Insurance Information Institute.</a:t>
            </a:r>
          </a:p>
        </p:txBody>
      </p:sp>
    </p:spTree>
    <p:extLst>
      <p:ext uri="{BB962C8B-B14F-4D97-AF65-F5344CB8AC3E}">
        <p14:creationId xmlns:p14="http://schemas.microsoft.com/office/powerpoint/2010/main" val="40694068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a:t>Commercial Multi-Peril Combined Ratio: 1995–2017F</a:t>
            </a:r>
            <a:endParaRPr lang="en-US" baseline="30000" dirty="0"/>
          </a:p>
        </p:txBody>
      </p:sp>
      <p:graphicFrame>
        <p:nvGraphicFramePr>
          <p:cNvPr id="50178" name="Object 3"/>
          <p:cNvGraphicFramePr>
            <a:graphicFrameLocks/>
          </p:cNvGraphicFramePr>
          <p:nvPr>
            <p:extLst>
              <p:ext uri="{D42A27DB-BD31-4B8C-83A1-F6EECF244321}">
                <p14:modId xmlns:p14="http://schemas.microsoft.com/office/powerpoint/2010/main" val="87263215"/>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540120"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036320" y="5332934"/>
            <a:ext cx="7434494"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Expected to Deteriorate Slightly in the 2015 - 2017 Period Assuming Normal Catastrophe Loss Activity</a:t>
            </a:r>
          </a:p>
        </p:txBody>
      </p:sp>
      <p:sp>
        <p:nvSpPr>
          <p:cNvPr id="50181" name="Rectangle 5"/>
          <p:cNvSpPr>
            <a:spLocks noChangeArrowheads="1"/>
          </p:cNvSpPr>
          <p:nvPr/>
        </p:nvSpPr>
        <p:spPr bwMode="auto">
          <a:xfrm>
            <a:off x="-1" y="6262452"/>
            <a:ext cx="8554065"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*2015E-2017F figures are Conning figures for the combined liability and non-liability components.</a:t>
            </a:r>
          </a:p>
          <a:p>
            <a:pPr marL="133350" indent="-133350" eaLnBrk="0" hangingPunct="0">
              <a:lnSpc>
                <a:spcPct val="90000"/>
              </a:lnSpc>
              <a:buClr>
                <a:schemeClr val="accent2"/>
              </a:buClr>
              <a:buFont typeface="Wingdings" pitchFamily="2" charset="2"/>
              <a:buNone/>
              <a:tabLst>
                <a:tab pos="112713" algn="r"/>
              </a:tabLst>
            </a:pPr>
            <a:r>
              <a:rPr lang="en-US" sz="1100" dirty="0"/>
              <a:t>Sources: A.M. Best; Conning; Insurance Information Institute.</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64</a:t>
            </a:fld>
            <a:endParaRPr lang="en-US"/>
          </a:p>
        </p:txBody>
      </p:sp>
    </p:spTree>
    <p:extLst>
      <p:ext uri="{BB962C8B-B14F-4D97-AF65-F5344CB8AC3E}">
        <p14:creationId xmlns:p14="http://schemas.microsoft.com/office/powerpoint/2010/main" val="37612596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a:t>Inland Marine Combined Ratio: </a:t>
            </a:r>
            <a:br>
              <a:rPr lang="en-US" dirty="0"/>
            </a:br>
            <a:r>
              <a:rPr lang="en-US" dirty="0"/>
              <a:t>2004–2017F</a:t>
            </a:r>
            <a:endParaRPr lang="en-US" baseline="30000" dirty="0"/>
          </a:p>
        </p:txBody>
      </p:sp>
      <p:graphicFrame>
        <p:nvGraphicFramePr>
          <p:cNvPr id="50178" name="Object 3"/>
          <p:cNvGraphicFramePr>
            <a:graphicFrameLocks/>
          </p:cNvGraphicFramePr>
          <p:nvPr>
            <p:extLst>
              <p:ext uri="{D42A27DB-BD31-4B8C-83A1-F6EECF244321}">
                <p14:modId xmlns:p14="http://schemas.microsoft.com/office/powerpoint/2010/main" val="1137505593"/>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541143"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Inland Marine Underwriting Performance Has Been Consistently Strong for Many Years</a:t>
            </a: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 A.M. Best (2004-2014); Conning Research and Consulting (2015F-2017F).</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65</a:t>
            </a:fld>
            <a:endParaRPr lang="en-US"/>
          </a:p>
        </p:txBody>
      </p:sp>
    </p:spTree>
    <p:extLst>
      <p:ext uri="{BB962C8B-B14F-4D97-AF65-F5344CB8AC3E}">
        <p14:creationId xmlns:p14="http://schemas.microsoft.com/office/powerpoint/2010/main" val="35003793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ext uri="{D42A27DB-BD31-4B8C-83A1-F6EECF244321}">
                <p14:modId xmlns:p14="http://schemas.microsoft.com/office/powerpoint/2010/main" val="2437479286"/>
              </p:ext>
            </p:extLst>
          </p:nvPr>
        </p:nvGraphicFramePr>
        <p:xfrm>
          <a:off x="211137" y="1406525"/>
          <a:ext cx="8932863" cy="5451475"/>
        </p:xfrm>
        <a:graphic>
          <a:graphicData uri="http://schemas.openxmlformats.org/presentationml/2006/ole">
            <mc:AlternateContent xmlns:mc="http://schemas.openxmlformats.org/markup-compatibility/2006">
              <mc:Choice xmlns:v="urn:schemas-microsoft-com:vml" Requires="v">
                <p:oleObj spid="_x0000_s28604491" name="Chart" r:id="rId3" imgW="5461017" imgH="3594008" progId="MSGraph.Chart.8">
                  <p:embed followColorScheme="full"/>
                </p:oleObj>
              </mc:Choice>
              <mc:Fallback>
                <p:oleObj name="Chart" r:id="rId3" imgW="5461017" imgH="3594008" progId="MSGraph.Chart.8">
                  <p:embed followColorScheme="full"/>
                  <p:pic>
                    <p:nvPicPr>
                      <p:cNvPr id="0" name=""/>
                      <p:cNvPicPr>
                        <a:picLocks noChangeAspect="1" noChangeArrowheads="1"/>
                      </p:cNvPicPr>
                      <p:nvPr/>
                    </p:nvPicPr>
                    <p:blipFill>
                      <a:blip r:embed="rId4"/>
                      <a:srcRect/>
                      <a:stretch>
                        <a:fillRect/>
                      </a:stretch>
                    </p:blipFill>
                    <p:spPr bwMode="auto">
                      <a:xfrm>
                        <a:off x="211137" y="1406525"/>
                        <a:ext cx="8932863"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239712" y="87967"/>
            <a:ext cx="7425111" cy="838200"/>
          </a:xfrm>
        </p:spPr>
        <p:txBody>
          <a:bodyPr/>
          <a:lstStyle/>
          <a:p>
            <a:r>
              <a:rPr lang="en-US" dirty="0"/>
              <a:t>Medical Malpractice Combined Ratio vs. All Lines Combined Ratio, 1991-2017F</a:t>
            </a:r>
          </a:p>
        </p:txBody>
      </p:sp>
      <p:sp>
        <p:nvSpPr>
          <p:cNvPr id="55300" name="Text Box 4"/>
          <p:cNvSpPr txBox="1">
            <a:spLocks noChangeArrowheads="1"/>
          </p:cNvSpPr>
          <p:nvPr/>
        </p:nvSpPr>
        <p:spPr bwMode="auto">
          <a:xfrm>
            <a:off x="76199" y="6553200"/>
            <a:ext cx="7666703" cy="277641"/>
          </a:xfrm>
          <a:prstGeom prst="rect">
            <a:avLst/>
          </a:prstGeom>
          <a:noFill/>
          <a:ln w="9525">
            <a:noFill/>
            <a:miter lim="800000"/>
            <a:headEnd/>
            <a:tailEnd/>
          </a:ln>
        </p:spPr>
        <p:txBody>
          <a:bodyPr wrap="square" lIns="92075" tIns="46038" rIns="92075" bIns="46038">
            <a:spAutoFit/>
          </a:bodyPr>
          <a:lstStyle/>
          <a:p>
            <a:r>
              <a:rPr lang="en-US" sz="1200" dirty="0"/>
              <a:t>Source: AM Best (1991-2014); Conning (2015-17F) Insurance Information Institute.</a:t>
            </a:r>
          </a:p>
        </p:txBody>
      </p:sp>
      <p:sp>
        <p:nvSpPr>
          <p:cNvPr id="8" name="AutoShape 7"/>
          <p:cNvSpPr>
            <a:spLocks noChangeArrowheads="1"/>
          </p:cNvSpPr>
          <p:nvPr/>
        </p:nvSpPr>
        <p:spPr bwMode="blackWhite">
          <a:xfrm>
            <a:off x="1060731" y="1071900"/>
            <a:ext cx="4377031" cy="782638"/>
          </a:xfrm>
          <a:prstGeom prst="wedgeRectCallout">
            <a:avLst>
              <a:gd name="adj1" fmla="val -21794"/>
              <a:gd name="adj2" fmla="val 16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MPL insurers in 2015 paid out an estimated $1.04 in loss and expense for every $1 they earned in premiums</a:t>
            </a:r>
            <a:endParaRPr lang="en-US" b="1" dirty="0">
              <a:solidFill>
                <a:schemeClr val="bg1"/>
              </a:solidFill>
              <a:latin typeface="Arial" pitchFamily="34" charset="0"/>
            </a:endParaRPr>
          </a:p>
        </p:txBody>
      </p:sp>
      <p:sp>
        <p:nvSpPr>
          <p:cNvPr id="9" name="AutoShape 29"/>
          <p:cNvSpPr>
            <a:spLocks noChangeArrowheads="1"/>
          </p:cNvSpPr>
          <p:nvPr/>
        </p:nvSpPr>
        <p:spPr bwMode="blackWhite">
          <a:xfrm>
            <a:off x="2011204" y="4920053"/>
            <a:ext cx="2144712" cy="842142"/>
          </a:xfrm>
          <a:prstGeom prst="wedgeRectCallout">
            <a:avLst>
              <a:gd name="adj1" fmla="val 44518"/>
              <a:gd name="adj2" fmla="val -11776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latin typeface="Arial" pitchFamily="34" charset="0"/>
              </a:rPr>
              <a:t>In 2001, med mal insurers paid out $1.55 for every dollar earned</a:t>
            </a:r>
          </a:p>
        </p:txBody>
      </p:sp>
      <p:sp>
        <p:nvSpPr>
          <p:cNvPr id="11" name="AutoShape 29"/>
          <p:cNvSpPr>
            <a:spLocks noChangeArrowheads="1"/>
          </p:cNvSpPr>
          <p:nvPr/>
        </p:nvSpPr>
        <p:spPr bwMode="blackWhite">
          <a:xfrm>
            <a:off x="5545428" y="1981503"/>
            <a:ext cx="3503322" cy="1230964"/>
          </a:xfrm>
          <a:prstGeom prst="wedgeRectCallout">
            <a:avLst>
              <a:gd name="adj1" fmla="val 33754"/>
              <a:gd name="adj2" fmla="val 1052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latin typeface="Arial" pitchFamily="34" charset="0"/>
              </a:rPr>
              <a:t>The dramatic improvement over the past decade has restored MPL’s viability, though some deterioration has occurred and is expected to continue</a:t>
            </a:r>
          </a:p>
        </p:txBody>
      </p:sp>
      <p:sp>
        <p:nvSpPr>
          <p:cNvPr id="10" name="Date Placeholder 9"/>
          <p:cNvSpPr>
            <a:spLocks noGrp="1"/>
          </p:cNvSpPr>
          <p:nvPr>
            <p:ph type="dt" sz="half" idx="10"/>
          </p:nvPr>
        </p:nvSpPr>
        <p:spPr/>
        <p:txBody>
          <a:bodyPr/>
          <a:lstStyle/>
          <a:p>
            <a:pPr>
              <a:defRPr/>
            </a:pPr>
            <a:r>
              <a:rPr lang="en-US"/>
              <a:t>12/01/09 - 9pm</a:t>
            </a:r>
          </a:p>
        </p:txBody>
      </p:sp>
      <p:sp>
        <p:nvSpPr>
          <p:cNvPr id="12" name="Slide Number Placeholder 11"/>
          <p:cNvSpPr>
            <a:spLocks noGrp="1"/>
          </p:cNvSpPr>
          <p:nvPr>
            <p:ph type="sldNum" sz="quarter" idx="12"/>
          </p:nvPr>
        </p:nvSpPr>
        <p:spPr/>
        <p:txBody>
          <a:bodyPr/>
          <a:lstStyle/>
          <a:p>
            <a:pPr>
              <a:defRPr/>
            </a:pPr>
            <a:fld id="{103D1549-189B-430A-BC2E-B6FA9183E25C}" type="slidenum">
              <a:rPr lang="en-US" smtClean="0"/>
              <a:pPr>
                <a:defRPr/>
              </a:pPr>
              <a:t>66</a:t>
            </a:fld>
            <a:endParaRPr lang="en-US"/>
          </a:p>
        </p:txBody>
      </p:sp>
    </p:spTree>
    <p:extLst>
      <p:ext uri="{BB962C8B-B14F-4D97-AF65-F5344CB8AC3E}">
        <p14:creationId xmlns:p14="http://schemas.microsoft.com/office/powerpoint/2010/main" val="33318581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par>
                          <p:cTn id="18" fill="hold">
                            <p:stCondLst>
                              <p:cond delay="1700"/>
                            </p:stCondLst>
                            <p:childTnLst>
                              <p:par>
                                <p:cTn id="19" presetID="2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par>
                          <p:cTn id="22" fill="hold">
                            <p:stCondLst>
                              <p:cond delay="2200"/>
                            </p:stCondLst>
                            <p:childTnLst>
                              <p:par>
                                <p:cTn id="23" presetID="22" presetClass="entr" presetSubtype="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8" grpId="0" animBg="1"/>
      <p:bldP spid="9" grpId="0" animBg="1"/>
      <p:bldP spid="1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a:t>Workers Compensation Combined Ratio: 1994–2016F</a:t>
            </a:r>
            <a:endParaRPr lang="en-US" baseline="30000" dirty="0"/>
          </a:p>
        </p:txBody>
      </p:sp>
      <p:graphicFrame>
        <p:nvGraphicFramePr>
          <p:cNvPr id="53250" name="Object 3"/>
          <p:cNvGraphicFramePr>
            <a:graphicFrameLocks/>
          </p:cNvGraphicFramePr>
          <p:nvPr>
            <p:extLst>
              <p:ext uri="{D42A27DB-BD31-4B8C-83A1-F6EECF244321}">
                <p14:modId xmlns:p14="http://schemas.microsoft.com/office/powerpoint/2010/main" val="1927232440"/>
              </p:ext>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539096"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a:solidFill>
                  <a:srgbClr val="FFFFFF"/>
                </a:solidFill>
              </a:rPr>
              <a:t>Workers Comp Results Began to Improve in 2012. Underwriting Results  Deteriorated Markedly from 2007-2010/11 and Were the Worst They Had Been in a Decade. </a:t>
            </a: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(1994-2009); NCCI (2010-2014P) and are for private carriers only; Insurance Information Institute (2015-16F).</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67</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WC results have improved markedly since 2011</a:t>
            </a:r>
          </a:p>
        </p:txBody>
      </p:sp>
    </p:spTree>
    <p:extLst>
      <p:ext uri="{BB962C8B-B14F-4D97-AF65-F5344CB8AC3E}">
        <p14:creationId xmlns:p14="http://schemas.microsoft.com/office/powerpoint/2010/main" val="28653367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68</a:t>
            </a:fld>
            <a:endParaRPr lang="en-US" sz="900">
              <a:solidFill>
                <a:schemeClr val="bg1"/>
              </a:solidFill>
            </a:endParaRPr>
          </a:p>
        </p:txBody>
      </p:sp>
      <p:pic>
        <p:nvPicPr>
          <p:cNvPr id="11571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9787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dirty="0">
                <a:solidFill>
                  <a:srgbClr val="225A7A"/>
                </a:solidFill>
              </a:rPr>
              <a:t>Workers Comp Results Have Improved Substantially in Recent Years</a:t>
            </a: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68</a:t>
            </a:fld>
            <a:endParaRPr lang="en-US"/>
          </a:p>
        </p:txBody>
      </p:sp>
    </p:spTree>
    <p:extLst>
      <p:ext uri="{BB962C8B-B14F-4D97-AF65-F5344CB8AC3E}">
        <p14:creationId xmlns:p14="http://schemas.microsoft.com/office/powerpoint/2010/main" val="168661254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a:cs typeface="Arial" charset="0"/>
              </a:rPr>
              <a:t>Workers Compensation Premium: </a:t>
            </a:r>
            <a:br>
              <a:rPr lang="en-US" dirty="0">
                <a:cs typeface="Arial" charset="0"/>
              </a:rPr>
            </a:br>
            <a:r>
              <a:rPr lang="en-US" dirty="0">
                <a:cs typeface="Arial" charset="0"/>
              </a:rPr>
              <a:t>Fifth Consecutive Year of Increase</a:t>
            </a:r>
            <a:br>
              <a:rPr lang="en-US" dirty="0">
                <a:cs typeface="Arial" charset="0"/>
              </a:rPr>
            </a:br>
            <a:br>
              <a:rPr lang="en-US" sz="800" dirty="0">
                <a:cs typeface="Arial" charset="0"/>
              </a:rPr>
            </a:br>
            <a:r>
              <a:rPr lang="en-US" sz="1600" dirty="0">
                <a:solidFill>
                  <a:schemeClr val="tx1"/>
                </a:solidFill>
                <a:cs typeface="Arial" charset="0"/>
              </a:rPr>
              <a:t>Net Written Premium</a:t>
            </a:r>
          </a:p>
        </p:txBody>
      </p:sp>
      <p:graphicFrame>
        <p:nvGraphicFramePr>
          <p:cNvPr id="5" name="Content Placeholder 4"/>
          <p:cNvGraphicFramePr>
            <a:graphicFrameLocks noGrp="1"/>
          </p:cNvGraphicFramePr>
          <p:nvPr>
            <p:ph idx="1"/>
            <p:extLst/>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69</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61730"/>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NCCI from Annual Statement Data.</a:t>
            </a:r>
          </a:p>
          <a:p>
            <a:pPr eaLnBrk="0" hangingPunct="0">
              <a:tabLst>
                <a:tab pos="512763" algn="l"/>
              </a:tabLst>
            </a:pPr>
            <a:r>
              <a:rPr lang="en-US" sz="1000" dirty="0"/>
              <a:t>	Includes state insurance fund data for the following states: AZ, CA, CO, HI, ID, KY, LA, MD, MO, MT, NM, OK, OR, RI, TX, UT.</a:t>
            </a:r>
          </a:p>
          <a:p>
            <a:pPr eaLnBrk="0" hangingPunct="0">
              <a:tabLst>
                <a:tab pos="512763" algn="l"/>
              </a:tabLst>
            </a:pPr>
            <a:r>
              <a:rPr lang="en-US" sz="1000" dirty="0"/>
              <a:t>	Each calendar year total for State Funds includes all funds operating as a state fund that year.</a:t>
            </a:r>
          </a:p>
        </p:txBody>
      </p:sp>
      <p:sp>
        <p:nvSpPr>
          <p:cNvPr id="8" name="Date Placeholder 7"/>
          <p:cNvSpPr>
            <a:spLocks noGrp="1"/>
          </p:cNvSpPr>
          <p:nvPr>
            <p:ph type="dt" sz="half" idx="10"/>
          </p:nvPr>
        </p:nvSpPr>
        <p:spPr/>
        <p:txBody>
          <a:bodyPr/>
          <a:lstStyle/>
          <a:p>
            <a:pPr>
              <a:defRPr/>
            </a:pPr>
            <a:r>
              <a:rPr lang="en-US"/>
              <a:t>12/01/09 - 9pm</a:t>
            </a:r>
          </a:p>
        </p:txBody>
      </p:sp>
    </p:spTree>
    <p:extLst>
      <p:ext uri="{BB962C8B-B14F-4D97-AF65-F5344CB8AC3E}">
        <p14:creationId xmlns:p14="http://schemas.microsoft.com/office/powerpoint/2010/main" val="22547049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7</a:t>
            </a:fld>
            <a:endParaRPr lang="en-US" sz="900"/>
          </a:p>
        </p:txBody>
      </p:sp>
      <p:sp>
        <p:nvSpPr>
          <p:cNvPr id="26628" name="Rectangle 2"/>
          <p:cNvSpPr>
            <a:spLocks noGrp="1" noChangeArrowheads="1"/>
          </p:cNvSpPr>
          <p:nvPr>
            <p:ph type="title" idx="4294967295"/>
          </p:nvPr>
        </p:nvSpPr>
        <p:spPr>
          <a:xfrm>
            <a:off x="0" y="90488"/>
            <a:ext cx="8001000" cy="860425"/>
          </a:xfrm>
        </p:spPr>
        <p:txBody>
          <a:bodyPr/>
          <a:lstStyle/>
          <a:p>
            <a:r>
              <a:rPr lang="en-US" dirty="0"/>
              <a:t>Return on Equity by Financial Services Sector vs. Fortune 500, 2004</a:t>
            </a:r>
            <a:r>
              <a:rPr lang="en-US" sz="2800" dirty="0"/>
              <a:t>-2015*</a:t>
            </a:r>
          </a:p>
        </p:txBody>
      </p:sp>
      <p:sp>
        <p:nvSpPr>
          <p:cNvPr id="26629" name="Rectangle 3"/>
          <p:cNvSpPr>
            <a:spLocks noChangeArrowheads="1"/>
          </p:cNvSpPr>
          <p:nvPr/>
        </p:nvSpPr>
        <p:spPr bwMode="auto">
          <a:xfrm>
            <a:off x="-161925" y="6454490"/>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*GAAP basis. 	</a:t>
            </a:r>
          </a:p>
          <a:p>
            <a:pPr marL="133350" indent="-133350" eaLnBrk="0" hangingPunct="0">
              <a:lnSpc>
                <a:spcPct val="90000"/>
              </a:lnSpc>
              <a:buClr>
                <a:schemeClr val="accent2"/>
              </a:buClr>
              <a:buFont typeface="Wingdings" pitchFamily="2" charset="2"/>
              <a:buNone/>
              <a:tabLst>
                <a:tab pos="112713" algn="r"/>
              </a:tabLst>
            </a:pPr>
            <a:r>
              <a:rPr lang="en-US" sz="1100" dirty="0"/>
              <a:t>Sources: ISO, Fortune; Insurance Information Institute.</a:t>
            </a:r>
          </a:p>
        </p:txBody>
      </p:sp>
      <p:graphicFrame>
        <p:nvGraphicFramePr>
          <p:cNvPr id="2026500" name="Object 2"/>
          <p:cNvGraphicFramePr>
            <a:graphicFrameLocks/>
          </p:cNvGraphicFramePr>
          <p:nvPr>
            <p:extLst>
              <p:ext uri="{D42A27DB-BD31-4B8C-83A1-F6EECF244321}">
                <p14:modId xmlns:p14="http://schemas.microsoft.com/office/powerpoint/2010/main" val="1735537333"/>
              </p:ext>
            </p:extLst>
          </p:nvPr>
        </p:nvGraphicFramePr>
        <p:xfrm>
          <a:off x="238125" y="1162050"/>
          <a:ext cx="8569325" cy="4579938"/>
        </p:xfrm>
        <a:graphic>
          <a:graphicData uri="http://schemas.openxmlformats.org/presentationml/2006/ole">
            <mc:AlternateContent xmlns:mc="http://schemas.openxmlformats.org/markup-compatibility/2006">
              <mc:Choice xmlns:v="urn:schemas-microsoft-com:vml" Requires="v">
                <p:oleObj spid="_x0000_s28602468" name="Chart" r:id="rId4" imgW="8610548" imgH="4619798" progId="MSGraph.Chart.8">
                  <p:embed followColorScheme="full"/>
                </p:oleObj>
              </mc:Choice>
              <mc:Fallback>
                <p:oleObj name="Chart" r:id="rId4" imgW="8610548" imgH="4619798" progId="MSGraph.Chart.8">
                  <p:embed followColorScheme="full"/>
                  <p:pic>
                    <p:nvPicPr>
                      <p:cNvPr id="0" name=""/>
                      <p:cNvPicPr>
                        <a:picLocks noChangeArrowheads="1"/>
                      </p:cNvPicPr>
                      <p:nvPr/>
                    </p:nvPicPr>
                    <p:blipFill>
                      <a:blip r:embed="rId5"/>
                      <a:srcRect/>
                      <a:stretch>
                        <a:fillRect/>
                      </a:stretch>
                    </p:blipFill>
                    <p:spPr bwMode="gray">
                      <a:xfrm>
                        <a:off x="238125" y="1162050"/>
                        <a:ext cx="8569325" cy="457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31"/>
          <p:cNvSpPr>
            <a:spLocks noChangeArrowheads="1"/>
          </p:cNvSpPr>
          <p:nvPr/>
        </p:nvSpPr>
        <p:spPr bwMode="black">
          <a:xfrm>
            <a:off x="347663" y="11001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7"/>
          <p:cNvSpPr>
            <a:spLocks noChangeArrowheads="1"/>
          </p:cNvSpPr>
          <p:nvPr/>
        </p:nvSpPr>
        <p:spPr bwMode="blackWhite">
          <a:xfrm>
            <a:off x="898260" y="3547246"/>
            <a:ext cx="2617450" cy="1465275"/>
          </a:xfrm>
          <a:prstGeom prst="wedgeRectCallout">
            <a:avLst>
              <a:gd name="adj1" fmla="val -49991"/>
              <a:gd name="adj2" fmla="val 247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u="sng" dirty="0">
                <a:solidFill>
                  <a:schemeClr val="bg1"/>
                </a:solidFill>
              </a:rPr>
              <a:t>Average: 2004 - 2014</a:t>
            </a:r>
          </a:p>
          <a:p>
            <a:pPr algn="ctr" eaLnBrk="0" hangingPunct="0">
              <a:lnSpc>
                <a:spcPct val="90000"/>
              </a:lnSpc>
              <a:spcBef>
                <a:spcPct val="50000"/>
              </a:spcBef>
              <a:buClr>
                <a:schemeClr val="bg1"/>
              </a:buClr>
              <a:defRPr/>
            </a:pPr>
            <a:r>
              <a:rPr lang="en-US" sz="1600" b="1" dirty="0">
                <a:solidFill>
                  <a:schemeClr val="bg1"/>
                </a:solidFill>
                <a:latin typeface="Arial" pitchFamily="34" charset="0"/>
              </a:rPr>
              <a:t>Fortune 500: 13.9% Commercial Banks: 9.8%                   Life: 8.2%                         P/C: 7.1%</a:t>
            </a:r>
          </a:p>
        </p:txBody>
      </p:sp>
      <p:sp>
        <p:nvSpPr>
          <p:cNvPr id="10" name="Rectangle 5"/>
          <p:cNvSpPr>
            <a:spLocks noChangeArrowheads="1"/>
          </p:cNvSpPr>
          <p:nvPr/>
        </p:nvSpPr>
        <p:spPr bwMode="blackWhite">
          <a:xfrm>
            <a:off x="457200" y="5567363"/>
            <a:ext cx="8458200"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dirty="0">
                <a:solidFill>
                  <a:srgbClr val="FFFFFF"/>
                </a:solidFill>
              </a:rPr>
              <a:t>Banks and Insurers Have Substantially Underperformed the Fortune 500 Since the Financial Crisis</a:t>
            </a:r>
          </a:p>
        </p:txBody>
      </p:sp>
    </p:spTree>
    <p:extLst>
      <p:ext uri="{BB962C8B-B14F-4D97-AF65-F5344CB8AC3E}">
        <p14:creationId xmlns:p14="http://schemas.microsoft.com/office/powerpoint/2010/main" val="19257761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70</a:t>
            </a:fld>
            <a:endParaRPr lang="en-US"/>
          </a:p>
        </p:txBody>
      </p:sp>
      <p:sp>
        <p:nvSpPr>
          <p:cNvPr id="141317" name="Rectangle 2"/>
          <p:cNvSpPr>
            <a:spLocks noGrp="1" noChangeArrowheads="1"/>
          </p:cNvSpPr>
          <p:nvPr>
            <p:ph type="title"/>
          </p:nvPr>
        </p:nvSpPr>
        <p:spPr>
          <a:xfrm>
            <a:off x="22225" y="90488"/>
            <a:ext cx="7769225" cy="860425"/>
          </a:xfrm>
        </p:spPr>
        <p:txBody>
          <a:bodyPr/>
          <a:lstStyle/>
          <a:p>
            <a:r>
              <a:rPr lang="en-US" sz="2800" dirty="0"/>
              <a:t>2015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a:solidFill>
                  <a:srgbClr val="225A7A"/>
                </a:solidFill>
              </a:rPr>
              <a:t>PRIVATE CARRIERS: Overall 2015 Growth = +4.3%</a:t>
            </a: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a:t>Source: NCCI.</a:t>
            </a:r>
          </a:p>
        </p:txBody>
      </p:sp>
      <p:pic>
        <p:nvPicPr>
          <p:cNvPr id="2" name="Picture 1"/>
          <p:cNvPicPr>
            <a:picLocks noChangeAspect="1"/>
          </p:cNvPicPr>
          <p:nvPr/>
        </p:nvPicPr>
        <p:blipFill rotWithShape="1">
          <a:blip r:embed="rId3"/>
          <a:srcRect l="11763" t="11156" r="18492" b="17445"/>
          <a:stretch/>
        </p:blipFill>
        <p:spPr>
          <a:xfrm>
            <a:off x="85725" y="1656509"/>
            <a:ext cx="7384870" cy="4251895"/>
          </a:xfrm>
          <a:prstGeom prst="rect">
            <a:avLst/>
          </a:prstGeom>
        </p:spPr>
      </p:pic>
      <p:sp>
        <p:nvSpPr>
          <p:cNvPr id="10" name="Text Box 17"/>
          <p:cNvSpPr txBox="1">
            <a:spLocks noChangeArrowheads="1"/>
          </p:cNvSpPr>
          <p:nvPr/>
        </p:nvSpPr>
        <p:spPr bwMode="auto">
          <a:xfrm>
            <a:off x="6958438" y="1735339"/>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a:solidFill>
                  <a:schemeClr val="bg1"/>
                </a:solidFill>
                <a:latin typeface="Arial" pitchFamily="34" charset="0"/>
                <a:cs typeface="Arial" pitchFamily="34" charset="0"/>
              </a:rPr>
              <a:t>While growth rates varied widely, most states experienced modest positive growth in 2015</a:t>
            </a:r>
          </a:p>
        </p:txBody>
      </p:sp>
    </p:spTree>
    <p:extLst>
      <p:ext uri="{BB962C8B-B14F-4D97-AF65-F5344CB8AC3E}">
        <p14:creationId xmlns:p14="http://schemas.microsoft.com/office/powerpoint/2010/main" val="1037495770"/>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71</a:t>
            </a:fld>
            <a:endParaRPr lang="en-US"/>
          </a:p>
        </p:txBody>
      </p:sp>
      <p:sp>
        <p:nvSpPr>
          <p:cNvPr id="141317" name="Rectangle 2"/>
          <p:cNvSpPr>
            <a:spLocks noGrp="1" noChangeArrowheads="1"/>
          </p:cNvSpPr>
          <p:nvPr>
            <p:ph type="title"/>
          </p:nvPr>
        </p:nvSpPr>
        <p:spPr>
          <a:xfrm>
            <a:off x="22225" y="90488"/>
            <a:ext cx="7769225" cy="860425"/>
          </a:xfrm>
        </p:spPr>
        <p:txBody>
          <a:bodyPr/>
          <a:lstStyle/>
          <a:p>
            <a:r>
              <a:rPr lang="en-US" sz="2800" dirty="0"/>
              <a:t>2014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a:solidFill>
                  <a:srgbClr val="225A7A"/>
                </a:solidFill>
              </a:rPr>
              <a:t>PRIVATE CARRIERS: Overall 2014 Growth = +4.6%</a:t>
            </a: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a:t>Source: NCCI.</a:t>
            </a:r>
          </a:p>
        </p:txBody>
      </p:sp>
      <p:pic>
        <p:nvPicPr>
          <p:cNvPr id="4" name="Picture 3"/>
          <p:cNvPicPr>
            <a:picLocks noChangeAspect="1"/>
          </p:cNvPicPr>
          <p:nvPr/>
        </p:nvPicPr>
        <p:blipFill>
          <a:blip r:embed="rId3"/>
          <a:stretch>
            <a:fillRect/>
          </a:stretch>
        </p:blipFill>
        <p:spPr>
          <a:xfrm>
            <a:off x="69131" y="1728788"/>
            <a:ext cx="8199657" cy="4662595"/>
          </a:xfrm>
          <a:prstGeom prst="rect">
            <a:avLst/>
          </a:prstGeom>
        </p:spPr>
      </p:pic>
      <p:sp>
        <p:nvSpPr>
          <p:cNvPr id="12"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a:solidFill>
                  <a:schemeClr val="bg1"/>
                </a:solidFill>
                <a:latin typeface="Arial" pitchFamily="34" charset="0"/>
                <a:cs typeface="Arial" pitchFamily="34" charset="0"/>
              </a:rPr>
              <a:t>While growth rates varied widely, most states experienced positive growth in 2014</a:t>
            </a:r>
          </a:p>
        </p:txBody>
      </p:sp>
    </p:spTree>
    <p:extLst>
      <p:ext uri="{BB962C8B-B14F-4D97-AF65-F5344CB8AC3E}">
        <p14:creationId xmlns:p14="http://schemas.microsoft.com/office/powerpoint/2010/main" val="2928393619"/>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72</a:t>
            </a:fld>
            <a:endParaRPr lang="en-US"/>
          </a:p>
        </p:txBody>
      </p:sp>
      <p:sp>
        <p:nvSpPr>
          <p:cNvPr id="141317" name="Rectangle 2"/>
          <p:cNvSpPr>
            <a:spLocks noGrp="1" noChangeArrowheads="1"/>
          </p:cNvSpPr>
          <p:nvPr>
            <p:ph type="title"/>
          </p:nvPr>
        </p:nvSpPr>
        <p:spPr>
          <a:xfrm>
            <a:off x="22225" y="90488"/>
            <a:ext cx="7769225" cy="860425"/>
          </a:xfrm>
        </p:spPr>
        <p:txBody>
          <a:bodyPr/>
          <a:lstStyle/>
          <a:p>
            <a:r>
              <a:rPr lang="en-US" dirty="0"/>
              <a:t>Workers Compensation Components of Written Premium Change, 2014 to 2015</a:t>
            </a:r>
          </a:p>
        </p:txBody>
      </p:sp>
      <p:graphicFrame>
        <p:nvGraphicFramePr>
          <p:cNvPr id="2" name="Table 1"/>
          <p:cNvGraphicFramePr>
            <a:graphicFrameLocks noGrp="1"/>
          </p:cNvGraphicFramePr>
          <p:nvPr>
            <p:extLst/>
          </p:nvPr>
        </p:nvGraphicFramePr>
        <p:xfrm>
          <a:off x="157163" y="1325562"/>
          <a:ext cx="7634287" cy="4267200"/>
        </p:xfrm>
        <a:graphic>
          <a:graphicData uri="http://schemas.openxmlformats.org/drawingml/2006/table">
            <a:tbl>
              <a:tblPr firstRow="1" bandRow="1">
                <a:tableStyleId>{5C22544A-7EE6-4342-B048-85BDC9FD1C3A}</a:tableStyleId>
              </a:tblPr>
              <a:tblGrid>
                <a:gridCol w="5946393">
                  <a:extLst>
                    <a:ext uri="{9D8B030D-6E8A-4147-A177-3AD203B41FA5}">
                      <a16:colId xmlns:a16="http://schemas.microsoft.com/office/drawing/2014/main" val="20000"/>
                    </a:ext>
                  </a:extLst>
                </a:gridCol>
                <a:gridCol w="1687894">
                  <a:extLst>
                    <a:ext uri="{9D8B030D-6E8A-4147-A177-3AD203B41FA5}">
                      <a16:colId xmlns:a16="http://schemas.microsoft.com/office/drawing/2014/main" val="20001"/>
                    </a:ext>
                  </a:extLst>
                </a:gridCol>
              </a:tblGrid>
              <a:tr h="370840">
                <a:tc gridSpan="2">
                  <a:txBody>
                    <a:bodyPr/>
                    <a:lstStyle/>
                    <a:p>
                      <a:pPr algn="ctr"/>
                      <a:r>
                        <a:rPr lang="en-US" sz="2000" b="1" dirty="0">
                          <a:latin typeface="Arial" panose="020B0604020202020204" pitchFamily="34" charset="0"/>
                          <a:cs typeface="Arial" panose="020B0604020202020204" pitchFamily="34" charset="0"/>
                        </a:rPr>
                        <a:t>Written</a:t>
                      </a:r>
                      <a:r>
                        <a:rPr lang="en-US" sz="2000" b="1" baseline="0" dirty="0">
                          <a:latin typeface="Arial" panose="020B0604020202020204" pitchFamily="34" charset="0"/>
                          <a:cs typeface="Arial" panose="020B0604020202020204" pitchFamily="34" charset="0"/>
                        </a:rPr>
                        <a:t> Premium Change from 2014 to 2015</a:t>
                      </a:r>
                      <a:endParaRPr lang="en-US" sz="2000" b="1" dirty="0">
                        <a:latin typeface="Arial" panose="020B0604020202020204" pitchFamily="34" charset="0"/>
                        <a:cs typeface="Arial" panose="020B0604020202020204" pitchFamily="34" charset="0"/>
                      </a:endParaRP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2000" b="1" dirty="0">
                          <a:latin typeface="Arial" panose="020B0604020202020204" pitchFamily="34" charset="0"/>
                          <a:cs typeface="Arial" panose="020B0604020202020204" pitchFamily="34" charset="0"/>
                        </a:rPr>
                        <a:t>Net</a:t>
                      </a:r>
                      <a:r>
                        <a:rPr lang="en-US" sz="2000" b="1" baseline="0" dirty="0">
                          <a:latin typeface="Arial" panose="020B0604020202020204" pitchFamily="34" charset="0"/>
                          <a:cs typeface="Arial" panose="020B0604020202020204" pitchFamily="34" charset="0"/>
                        </a:rPr>
                        <a:t> Written Premium—Countrywide</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a:latin typeface="Arial" panose="020B0604020202020204" pitchFamily="34" charset="0"/>
                          <a:cs typeface="Arial" panose="020B0604020202020204" pitchFamily="34" charset="0"/>
                        </a:rPr>
                        <a:t>+2.9%</a:t>
                      </a:r>
                    </a:p>
                  </a:txBody>
                  <a:tcPr/>
                </a:tc>
                <a:extLst>
                  <a:ext uri="{0D108BD9-81ED-4DB2-BD59-A6C34878D82A}">
                    <a16:rowId xmlns:a16="http://schemas.microsoft.com/office/drawing/2014/main" val="10001"/>
                  </a:ext>
                </a:extLst>
              </a:tr>
              <a:tr h="370840">
                <a:tc>
                  <a:txBody>
                    <a:bodyPr/>
                    <a:lstStyle/>
                    <a:p>
                      <a:r>
                        <a:rPr lang="en-US" sz="2000" b="1" dirty="0">
                          <a:latin typeface="Arial" panose="020B0604020202020204" pitchFamily="34" charset="0"/>
                          <a:cs typeface="Arial" panose="020B0604020202020204" pitchFamily="34" charset="0"/>
                        </a:rPr>
                        <a:t>Direct Written Premium—Countrywide</a:t>
                      </a:r>
                    </a:p>
                  </a:txBody>
                  <a:tcPr/>
                </a:tc>
                <a:tc>
                  <a:txBody>
                    <a:bodyPr/>
                    <a:lstStyle/>
                    <a:p>
                      <a:pPr algn="r"/>
                      <a:r>
                        <a:rPr lang="en-US" sz="2000" b="1" dirty="0">
                          <a:latin typeface="Arial" panose="020B0604020202020204" pitchFamily="34" charset="0"/>
                          <a:cs typeface="Arial" panose="020B0604020202020204" pitchFamily="34" charset="0"/>
                        </a:rPr>
                        <a:t>+4.3%</a:t>
                      </a:r>
                    </a:p>
                  </a:txBody>
                  <a:tcPr/>
                </a:tc>
                <a:extLst>
                  <a:ext uri="{0D108BD9-81ED-4DB2-BD59-A6C34878D82A}">
                    <a16:rowId xmlns:a16="http://schemas.microsoft.com/office/drawing/2014/main" val="10002"/>
                  </a:ext>
                </a:extLst>
              </a:tr>
              <a:tr h="0">
                <a:tc>
                  <a:txBody>
                    <a:bodyPr/>
                    <a:lstStyle/>
                    <a:p>
                      <a:r>
                        <a:rPr lang="en-US" sz="2000" b="1" dirty="0">
                          <a:latin typeface="Arial" panose="020B0604020202020204" pitchFamily="34" charset="0"/>
                          <a:cs typeface="Arial" panose="020B0604020202020204" pitchFamily="34" charset="0"/>
                        </a:rPr>
                        <a:t>Direct Written Premium—NCCI States</a:t>
                      </a:r>
                    </a:p>
                  </a:txBody>
                  <a:tcPr/>
                </a:tc>
                <a:tc>
                  <a:txBody>
                    <a:bodyPr/>
                    <a:lstStyle/>
                    <a:p>
                      <a:pPr algn="r"/>
                      <a:r>
                        <a:rPr lang="en-US" sz="2000" b="1" dirty="0">
                          <a:latin typeface="Arial" panose="020B0604020202020204" pitchFamily="34" charset="0"/>
                          <a:cs typeface="Arial" panose="020B0604020202020204" pitchFamily="34" charset="0"/>
                        </a:rPr>
                        <a:t>+2.5%</a:t>
                      </a:r>
                    </a:p>
                  </a:txBody>
                  <a:tcPr/>
                </a:tc>
                <a:extLst>
                  <a:ext uri="{0D108BD9-81ED-4DB2-BD59-A6C34878D82A}">
                    <a16:rowId xmlns:a16="http://schemas.microsoft.com/office/drawing/2014/main" val="10003"/>
                  </a:ext>
                </a:extLst>
              </a:tr>
              <a:tr h="370840">
                <a:tc>
                  <a:txBody>
                    <a:bodyPr/>
                    <a:lstStyle/>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Components of DWP Change for NCCI</a:t>
                      </a:r>
                      <a:r>
                        <a:rPr lang="en-US" sz="2000" b="1" baseline="0" dirty="0">
                          <a:latin typeface="Arial" panose="020B0604020202020204" pitchFamily="34" charset="0"/>
                          <a:cs typeface="Arial" panose="020B0604020202020204" pitchFamily="34" charset="0"/>
                        </a:rPr>
                        <a:t> States</a:t>
                      </a:r>
                      <a:endParaRPr lang="en-US" sz="2000" b="1" dirty="0">
                        <a:latin typeface="Arial" panose="020B0604020202020204" pitchFamily="34" charset="0"/>
                        <a:cs typeface="Arial" panose="020B0604020202020204" pitchFamily="34" charset="0"/>
                      </a:endParaRPr>
                    </a:p>
                  </a:txBody>
                  <a:tcPr/>
                </a:tc>
                <a:tc>
                  <a:txBody>
                    <a:bodyPr/>
                    <a:lstStyle/>
                    <a:p>
                      <a:pPr algn="r"/>
                      <a:endParaRPr lang="en-US"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70840">
                <a:tc>
                  <a:txBody>
                    <a:bodyPr/>
                    <a:lstStyle/>
                    <a:p>
                      <a:r>
                        <a:rPr lang="en-US" sz="2000" baseline="0" dirty="0">
                          <a:latin typeface="Arial" panose="020B0604020202020204" pitchFamily="34" charset="0"/>
                          <a:cs typeface="Arial" panose="020B0604020202020204" pitchFamily="34" charset="0"/>
                        </a:rPr>
                        <a:t>          Change in Carrier Estimated Payroll</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a:latin typeface="Arial" panose="020B0604020202020204" pitchFamily="34" charset="0"/>
                          <a:cs typeface="Arial" panose="020B0604020202020204" pitchFamily="34" charset="0"/>
                        </a:rPr>
                        <a:t>+4.5%</a:t>
                      </a:r>
                    </a:p>
                  </a:txBody>
                  <a:tcPr/>
                </a:tc>
                <a:extLst>
                  <a:ext uri="{0D108BD9-81ED-4DB2-BD59-A6C34878D82A}">
                    <a16:rowId xmlns:a16="http://schemas.microsoft.com/office/drawing/2014/main" val="10005"/>
                  </a:ext>
                </a:extLst>
              </a:tr>
              <a:tr h="370840">
                <a:tc>
                  <a:txBody>
                    <a:bodyPr/>
                    <a:lstStyle/>
                    <a:p>
                      <a:r>
                        <a:rPr lang="en-US" sz="2000" baseline="0" dirty="0">
                          <a:latin typeface="Arial" panose="020B0604020202020204" pitchFamily="34" charset="0"/>
                          <a:cs typeface="Arial" panose="020B0604020202020204" pitchFamily="34" charset="0"/>
                        </a:rPr>
                        <a:t>          Change in Bureau Loss Costs and Mix</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a:latin typeface="Arial" panose="020B0604020202020204" pitchFamily="34" charset="0"/>
                          <a:cs typeface="Arial" panose="020B0604020202020204" pitchFamily="34" charset="0"/>
                        </a:rPr>
                        <a:t>-4.0%</a:t>
                      </a:r>
                    </a:p>
                  </a:txBody>
                  <a:tcPr/>
                </a:tc>
                <a:extLst>
                  <a:ext uri="{0D108BD9-81ED-4DB2-BD59-A6C34878D82A}">
                    <a16:rowId xmlns:a16="http://schemas.microsoft.com/office/drawing/2014/main" val="10006"/>
                  </a:ext>
                </a:extLst>
              </a:tr>
              <a:tr h="370840">
                <a:tc>
                  <a:txBody>
                    <a:bodyPr/>
                    <a:lstStyle/>
                    <a:p>
                      <a:r>
                        <a:rPr lang="en-US" sz="2000" baseline="0" dirty="0">
                          <a:latin typeface="Arial" panose="020B0604020202020204" pitchFamily="34" charset="0"/>
                          <a:cs typeface="Arial" panose="020B0604020202020204" pitchFamily="34" charset="0"/>
                        </a:rPr>
                        <a:t>          Change in Carrier Discounting</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a:latin typeface="Arial" panose="020B0604020202020204" pitchFamily="34" charset="0"/>
                          <a:cs typeface="Arial" panose="020B0604020202020204" pitchFamily="34" charset="0"/>
                        </a:rPr>
                        <a:t>-0.3%</a:t>
                      </a:r>
                    </a:p>
                  </a:txBody>
                  <a:tcPr/>
                </a:tc>
                <a:extLst>
                  <a:ext uri="{0D108BD9-81ED-4DB2-BD59-A6C34878D82A}">
                    <a16:rowId xmlns:a16="http://schemas.microsoft.com/office/drawing/2014/main" val="10007"/>
                  </a:ext>
                </a:extLst>
              </a:tr>
              <a:tr h="370840">
                <a:tc>
                  <a:txBody>
                    <a:bodyPr/>
                    <a:lstStyle/>
                    <a:p>
                      <a:r>
                        <a:rPr lang="en-US" sz="2000" baseline="0" dirty="0">
                          <a:latin typeface="Arial" panose="020B0604020202020204" pitchFamily="34" charset="0"/>
                          <a:cs typeface="Arial" panose="020B0604020202020204" pitchFamily="34" charset="0"/>
                        </a:rPr>
                        <a:t>          Change in Other Factors</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a:latin typeface="Arial" panose="020B0604020202020204" pitchFamily="34" charset="0"/>
                          <a:cs typeface="Arial" panose="020B0604020202020204" pitchFamily="34" charset="0"/>
                        </a:rPr>
                        <a:t>+2.2%</a:t>
                      </a:r>
                    </a:p>
                  </a:txBody>
                  <a:tcPr/>
                </a:tc>
                <a:extLst>
                  <a:ext uri="{0D108BD9-81ED-4DB2-BD59-A6C34878D82A}">
                    <a16:rowId xmlns:a16="http://schemas.microsoft.com/office/drawing/2014/main" val="10008"/>
                  </a:ext>
                </a:extLst>
              </a:tr>
              <a:tr h="370840">
                <a:tc>
                  <a:txBody>
                    <a:bodyPr/>
                    <a:lstStyle/>
                    <a:p>
                      <a:r>
                        <a:rPr lang="en-US" sz="2000" b="1" dirty="0">
                          <a:latin typeface="Arial" panose="020B0604020202020204" pitchFamily="34" charset="0"/>
                          <a:cs typeface="Arial" panose="020B0604020202020204" pitchFamily="34" charset="0"/>
                        </a:rPr>
                        <a:t>Combined Effect</a:t>
                      </a:r>
                    </a:p>
                  </a:txBody>
                  <a:tcPr/>
                </a:tc>
                <a:tc>
                  <a:txBody>
                    <a:bodyPr/>
                    <a:lstStyle/>
                    <a:p>
                      <a:pPr algn="r"/>
                      <a:r>
                        <a:rPr lang="en-US" sz="2000" b="1" dirty="0">
                          <a:latin typeface="Arial" panose="020B0604020202020204" pitchFamily="34" charset="0"/>
                          <a:cs typeface="Arial" panose="020B0604020202020204" pitchFamily="34" charset="0"/>
                        </a:rPr>
                        <a:t>+2.5%</a:t>
                      </a:r>
                    </a:p>
                  </a:txBody>
                  <a:tcPr/>
                </a:tc>
                <a:extLst>
                  <a:ext uri="{0D108BD9-81ED-4DB2-BD59-A6C34878D82A}">
                    <a16:rowId xmlns:a16="http://schemas.microsoft.com/office/drawing/2014/main" val="10009"/>
                  </a:ext>
                </a:extLst>
              </a:tr>
            </a:tbl>
          </a:graphicData>
        </a:graphic>
      </p:graphicFrame>
      <p:sp>
        <p:nvSpPr>
          <p:cNvPr id="10" name="Text Box 6"/>
          <p:cNvSpPr txBox="1">
            <a:spLocks noChangeArrowheads="1"/>
          </p:cNvSpPr>
          <p:nvPr/>
        </p:nvSpPr>
        <p:spPr bwMode="auto">
          <a:xfrm>
            <a:off x="67099" y="6169987"/>
            <a:ext cx="8384919" cy="553998"/>
          </a:xfrm>
          <a:prstGeom prst="rect">
            <a:avLst/>
          </a:prstGeom>
          <a:noFill/>
          <a:ln w="0">
            <a:noFill/>
            <a:miter lim="800000"/>
            <a:headEnd/>
            <a:tailEnd/>
          </a:ln>
        </p:spPr>
        <p:txBody>
          <a:bodyPr wrap="square">
            <a:spAutoFit/>
          </a:bodyPr>
          <a:lstStyle/>
          <a:p>
            <a:r>
              <a:rPr lang="en-US" sz="1000" dirty="0"/>
              <a:t>Sources: Countrywide: Annual Statement data.</a:t>
            </a:r>
          </a:p>
          <a:p>
            <a:r>
              <a:rPr lang="en-US" sz="1000" dirty="0"/>
              <a:t>NCCI States: Annual Statement Statutory Page 14 for all states where NCCI provides ratemaking services.</a:t>
            </a:r>
          </a:p>
          <a:p>
            <a:r>
              <a:rPr lang="en-US" sz="1000" dirty="0"/>
              <a:t>Components: NCCI Policy data.</a:t>
            </a:r>
          </a:p>
        </p:txBody>
      </p:sp>
      <p:sp>
        <p:nvSpPr>
          <p:cNvPr id="11" name="AutoShape 8"/>
          <p:cNvSpPr>
            <a:spLocks noChangeArrowheads="1"/>
          </p:cNvSpPr>
          <p:nvPr/>
        </p:nvSpPr>
        <p:spPr bwMode="blackWhite">
          <a:xfrm>
            <a:off x="8084777" y="3500439"/>
            <a:ext cx="963973" cy="1533296"/>
          </a:xfrm>
          <a:prstGeom prst="wedgeRectCallout">
            <a:avLst>
              <a:gd name="adj1" fmla="val -83599"/>
              <a:gd name="adj2" fmla="val -309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Growth is now almost entirely payroll driven</a:t>
            </a:r>
          </a:p>
        </p:txBody>
      </p:sp>
    </p:spTree>
    <p:extLst>
      <p:ext uri="{BB962C8B-B14F-4D97-AF65-F5344CB8AC3E}">
        <p14:creationId xmlns:p14="http://schemas.microsoft.com/office/powerpoint/2010/main" val="30258599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820791" cy="860425"/>
          </a:xfrm>
        </p:spPr>
        <p:txBody>
          <a:bodyPr anchor="t" anchorCtr="0"/>
          <a:lstStyle/>
          <a:p>
            <a:r>
              <a:rPr lang="en-US" dirty="0"/>
              <a:t>Workers Comp Approved Changes in Bureau Premium Level, 2000-2016p</a:t>
            </a:r>
            <a:endParaRPr lang="en-US" sz="1600" dirty="0">
              <a:solidFill>
                <a:schemeClr val="tx1"/>
              </a:solidFill>
              <a:latin typeface="Arial" pitchFamily="34" charset="0"/>
            </a:endParaRP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73</a:t>
            </a:fld>
            <a:endParaRPr lang="en-US" dirty="0"/>
          </a:p>
        </p:txBody>
      </p:sp>
      <p:graphicFrame>
        <p:nvGraphicFramePr>
          <p:cNvPr id="5" name="Content Placeholder 4"/>
          <p:cNvGraphicFramePr>
            <a:graphicFrameLocks noGrp="1"/>
          </p:cNvGraphicFramePr>
          <p:nvPr>
            <p:ph idx="4294967295"/>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158010" y="6043971"/>
            <a:ext cx="8213725" cy="707842"/>
          </a:xfrm>
          <a:prstGeom prst="rect">
            <a:avLst/>
          </a:prstGeom>
          <a:noFill/>
          <a:ln w="0">
            <a:noFill/>
            <a:miter lim="800000"/>
            <a:headEnd/>
            <a:tailEnd/>
          </a:ln>
          <a:effectLst/>
        </p:spPr>
        <p:txBody>
          <a:bodyPr wrap="square" lIns="91397" tIns="45698" rIns="91397" bIns="45698">
            <a:spAutoFit/>
          </a:bodyPr>
          <a:lstStyle/>
          <a:p>
            <a:pPr>
              <a:tabLst>
                <a:tab pos="515695" algn="l"/>
              </a:tabLst>
            </a:pPr>
            <a:r>
              <a:rPr lang="en-US" sz="1000" dirty="0"/>
              <a:t>Note: </a:t>
            </a:r>
            <a:r>
              <a:rPr lang="en-US" sz="1000" dirty="0">
                <a:latin typeface="Arial" charset="0"/>
                <a:cs typeface="Arial" charset="0"/>
              </a:rPr>
              <a:t>Bureau premium level charges reflect approved changes in advisory rates, loss costs, assigned risk rates relative to those approved in NCCI states only IN and NC are filed in cooperation with state rating bureaus.</a:t>
            </a:r>
          </a:p>
          <a:p>
            <a:pPr>
              <a:tabLst>
                <a:tab pos="515695" algn="l"/>
              </a:tabLst>
            </a:pPr>
            <a:r>
              <a:rPr lang="en-US" sz="1000" dirty="0">
                <a:latin typeface="Arial" charset="0"/>
                <a:cs typeface="Arial" charset="0"/>
              </a:rPr>
              <a:t>2016p: Preliminary based on data valued as of </a:t>
            </a:r>
            <a:r>
              <a:rPr lang="en-US" sz="1000" dirty="0"/>
              <a:t>4</a:t>
            </a:r>
            <a:r>
              <a:rPr lang="en-US" sz="1000" dirty="0">
                <a:latin typeface="Arial" charset="0"/>
                <a:cs typeface="Arial" charset="0"/>
              </a:rPr>
              <a:t>/15/2015.</a:t>
            </a:r>
          </a:p>
          <a:p>
            <a:pPr>
              <a:tabLst>
                <a:tab pos="515695" algn="l"/>
              </a:tabLst>
            </a:pPr>
            <a:r>
              <a:rPr lang="en-US" sz="1000" dirty="0">
                <a:latin typeface="Arial" charset="0"/>
                <a:cs typeface="Arial" charset="0"/>
              </a:rPr>
              <a:t>Source: NCCI</a:t>
            </a:r>
          </a:p>
        </p:txBody>
      </p:sp>
      <p:sp>
        <p:nvSpPr>
          <p:cNvPr id="10" name="Text Box 3"/>
          <p:cNvSpPr txBox="1">
            <a:spLocks noChangeArrowheads="1"/>
          </p:cNvSpPr>
          <p:nvPr/>
        </p:nvSpPr>
        <p:spPr bwMode="auto">
          <a:xfrm>
            <a:off x="2186785" y="1790411"/>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t>Cumulative </a:t>
            </a:r>
            <a:r>
              <a:rPr lang="en-US" sz="1400" b="1" dirty="0">
                <a:latin typeface="Arial" charset="0"/>
              </a:rPr>
              <a:t>Change </a:t>
            </a:r>
            <a:r>
              <a:rPr lang="en-US" sz="1400" b="1" dirty="0"/>
              <a:t>=</a:t>
            </a:r>
            <a:r>
              <a:rPr lang="en-US" sz="1400" b="1" dirty="0">
                <a:latin typeface="Arial" charset="0"/>
              </a:rPr>
              <a:t> –20.1%</a:t>
            </a:r>
          </a:p>
          <a:p>
            <a:pPr algn="ctr" eaLnBrk="0" hangingPunct="0"/>
            <a:r>
              <a:rPr lang="en-US" sz="1400" b="1" dirty="0">
                <a:latin typeface="Arial" charset="0"/>
              </a:rPr>
              <a:t>(1994–2016p)</a:t>
            </a:r>
            <a:endParaRPr lang="en-US" sz="1400" b="1" dirty="0">
              <a:solidFill>
                <a:schemeClr val="bg2"/>
              </a:solidFill>
              <a:latin typeface="Arial" charset="0"/>
            </a:endParaRPr>
          </a:p>
        </p:txBody>
      </p:sp>
    </p:spTree>
    <p:extLst>
      <p:ext uri="{BB962C8B-B14F-4D97-AF65-F5344CB8AC3E}">
        <p14:creationId xmlns:p14="http://schemas.microsoft.com/office/powerpoint/2010/main" val="2601918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74</a:t>
            </a:fld>
            <a:endParaRPr lang="en-US"/>
          </a:p>
        </p:txBody>
      </p:sp>
      <p:sp>
        <p:nvSpPr>
          <p:cNvPr id="20" name="Rectangle 6"/>
          <p:cNvSpPr>
            <a:spLocks noChangeArrowheads="1"/>
          </p:cNvSpPr>
          <p:nvPr/>
        </p:nvSpPr>
        <p:spPr bwMode="black">
          <a:xfrm>
            <a:off x="192462" y="1140200"/>
            <a:ext cx="8221662" cy="2769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a:solidFill>
                  <a:srgbClr val="225A7A"/>
                </a:solidFill>
              </a:rPr>
              <a:t>Latest Change for Voluntary Market</a:t>
            </a: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*As of 4/15/16. 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a:t>Source: NCCI.</a:t>
            </a:r>
          </a:p>
        </p:txBody>
      </p:sp>
      <p:pic>
        <p:nvPicPr>
          <p:cNvPr id="2" name="Picture 1"/>
          <p:cNvPicPr>
            <a:picLocks noChangeAspect="1"/>
          </p:cNvPicPr>
          <p:nvPr/>
        </p:nvPicPr>
        <p:blipFill>
          <a:blip r:embed="rId3"/>
          <a:stretch>
            <a:fillRect/>
          </a:stretch>
        </p:blipFill>
        <p:spPr>
          <a:xfrm>
            <a:off x="192462" y="1740350"/>
            <a:ext cx="8226366" cy="4488246"/>
          </a:xfrm>
          <a:prstGeom prst="rect">
            <a:avLst/>
          </a:prstGeom>
        </p:spPr>
      </p:pic>
      <p:sp>
        <p:nvSpPr>
          <p:cNvPr id="11" name="Rectangle 2"/>
          <p:cNvSpPr>
            <a:spLocks noGrp="1" noChangeArrowheads="1"/>
          </p:cNvSpPr>
          <p:nvPr>
            <p:ph type="title"/>
          </p:nvPr>
        </p:nvSpPr>
        <p:spPr>
          <a:xfrm>
            <a:off x="22225" y="90488"/>
            <a:ext cx="7769225" cy="860425"/>
          </a:xfrm>
        </p:spPr>
        <p:txBody>
          <a:bodyPr/>
          <a:lstStyle/>
          <a:p>
            <a:r>
              <a:rPr lang="en-US" dirty="0"/>
              <a:t>WC Approved or Filed and Pending Change in NCCI Premium Level by State*</a:t>
            </a:r>
          </a:p>
        </p:txBody>
      </p:sp>
      <p:sp>
        <p:nvSpPr>
          <p:cNvPr id="12" name="Text Box 17"/>
          <p:cNvSpPr txBox="1">
            <a:spLocks noChangeArrowheads="1"/>
          </p:cNvSpPr>
          <p:nvPr/>
        </p:nvSpPr>
        <p:spPr bwMode="auto">
          <a:xfrm>
            <a:off x="6892487" y="1223267"/>
            <a:ext cx="2133600" cy="83099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a:solidFill>
                  <a:schemeClr val="bg1"/>
                </a:solidFill>
                <a:latin typeface="Arial" pitchFamily="34" charset="0"/>
                <a:cs typeface="Arial" pitchFamily="34" charset="0"/>
              </a:rPr>
              <a:t>Many states have seen rates </a:t>
            </a:r>
            <a:r>
              <a:rPr lang="en-US" sz="1600" b="1" dirty="0" err="1">
                <a:solidFill>
                  <a:schemeClr val="bg1"/>
                </a:solidFill>
                <a:latin typeface="Arial" pitchFamily="34" charset="0"/>
                <a:cs typeface="Arial" pitchFamily="34" charset="0"/>
              </a:rPr>
              <a:t>rates</a:t>
            </a:r>
            <a:r>
              <a:rPr lang="en-US" sz="1600" b="1" dirty="0">
                <a:solidFill>
                  <a:schemeClr val="bg1"/>
                </a:solidFill>
                <a:latin typeface="Arial" pitchFamily="34" charset="0"/>
                <a:cs typeface="Arial" pitchFamily="34" charset="0"/>
              </a:rPr>
              <a:t> drop recently</a:t>
            </a:r>
          </a:p>
        </p:txBody>
      </p:sp>
      <p:sp>
        <p:nvSpPr>
          <p:cNvPr id="4" name="Rectangle 3"/>
          <p:cNvSpPr/>
          <p:nvPr/>
        </p:nvSpPr>
        <p:spPr>
          <a:xfrm>
            <a:off x="3595687" y="1638765"/>
            <a:ext cx="2442506" cy="415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829263"/>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Title 1"/>
          <p:cNvSpPr>
            <a:spLocks noGrp="1"/>
          </p:cNvSpPr>
          <p:nvPr>
            <p:ph type="title"/>
          </p:nvPr>
        </p:nvSpPr>
        <p:spPr>
          <a:xfrm>
            <a:off x="171445" y="161925"/>
            <a:ext cx="8229600" cy="687388"/>
          </a:xfrm>
        </p:spPr>
        <p:txBody>
          <a:bodyPr/>
          <a:lstStyle/>
          <a:p>
            <a:r>
              <a:rPr lang="en-US" dirty="0">
                <a:cs typeface="Arial" charset="0"/>
              </a:rPr>
              <a:t>WC Approved Changes in Bureau     Premium Level (Rates/Loss Costs)</a:t>
            </a:r>
            <a:endParaRPr lang="en-US" sz="1600" dirty="0">
              <a:solidFill>
                <a:schemeClr val="tx1"/>
              </a:solidFill>
              <a:cs typeface="Arial" charset="0"/>
            </a:endParaRPr>
          </a:p>
        </p:txBody>
      </p:sp>
      <p:graphicFrame>
        <p:nvGraphicFramePr>
          <p:cNvPr id="40962" name="Content Placeholder 4"/>
          <p:cNvGraphicFramePr>
            <a:graphicFrameLocks noGrp="1"/>
          </p:cNvGraphicFramePr>
          <p:nvPr>
            <p:ph idx="1"/>
            <p:extLst/>
          </p:nvPr>
        </p:nvGraphicFramePr>
        <p:xfrm>
          <a:off x="46038" y="1624013"/>
          <a:ext cx="8807450" cy="4614862"/>
        </p:xfrm>
        <a:graphic>
          <a:graphicData uri="http://schemas.openxmlformats.org/presentationml/2006/ole">
            <mc:AlternateContent xmlns:mc="http://schemas.openxmlformats.org/markup-compatibility/2006">
              <mc:Choice xmlns:v="urn:schemas-microsoft-com:vml" Requires="v">
                <p:oleObj spid="_x0000_s28704777" name="Worksheet" r:id="rId3" imgW="8762844" imgH="4590842" progId="Excel.Sheet.8">
                  <p:embed/>
                </p:oleObj>
              </mc:Choice>
              <mc:Fallback>
                <p:oleObj name="Worksheet" r:id="rId3" imgW="8762844" imgH="4590842" progId="Excel.Sheet.8">
                  <p:embed/>
                  <p:pic>
                    <p:nvPicPr>
                      <p:cNvPr id="40962" name="Content Placeholder 4"/>
                      <p:cNvPicPr>
                        <a:picLocks noGrp="1" noChangeArrowheads="1"/>
                      </p:cNvPicPr>
                      <p:nvPr/>
                    </p:nvPicPr>
                    <p:blipFill>
                      <a:blip r:embed="rId4"/>
                      <a:srcRect/>
                      <a:stretch>
                        <a:fillRect/>
                      </a:stretch>
                    </p:blipFill>
                    <p:spPr bwMode="auto">
                      <a:xfrm>
                        <a:off x="46038" y="1624013"/>
                        <a:ext cx="8807450" cy="4614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4" name="Slide Number Placeholder 3"/>
          <p:cNvSpPr>
            <a:spLocks noGrp="1"/>
          </p:cNvSpPr>
          <p:nvPr>
            <p:ph type="sldNum" sz="quarter" idx="12"/>
          </p:nvPr>
        </p:nvSpPr>
        <p:spPr>
          <a:xfrm>
            <a:off x="85725" y="6961188"/>
            <a:ext cx="1352550" cy="117475"/>
          </a:xfrm>
          <a:noFill/>
        </p:spPr>
        <p:txBody>
          <a:bodyPr/>
          <a:lstStyle/>
          <a:p>
            <a:pPr algn="l" defTabSz="912813">
              <a:spcBef>
                <a:spcPct val="0"/>
              </a:spcBef>
            </a:pPr>
            <a:fld id="{4C828E3B-5979-48FB-80D5-3012EEFB3162}" type="slidenum">
              <a:rPr lang="en-US" smtClean="0">
                <a:solidFill>
                  <a:schemeClr val="bg1"/>
                </a:solidFill>
                <a:cs typeface="Arial" charset="0"/>
              </a:rPr>
              <a:pPr algn="l" defTabSz="912813">
                <a:spcBef>
                  <a:spcPct val="0"/>
                </a:spcBef>
              </a:pPr>
              <a:t>75</a:t>
            </a:fld>
            <a:endParaRPr lang="en-US">
              <a:solidFill>
                <a:schemeClr val="bg1"/>
              </a:solidFill>
              <a:cs typeface="Arial" charset="0"/>
            </a:endParaRPr>
          </a:p>
        </p:txBody>
      </p:sp>
      <p:sp>
        <p:nvSpPr>
          <p:cNvPr id="40965" name="Text Box 8"/>
          <p:cNvSpPr txBox="1">
            <a:spLocks noChangeArrowheads="1"/>
          </p:cNvSpPr>
          <p:nvPr/>
        </p:nvSpPr>
        <p:spPr bwMode="auto">
          <a:xfrm>
            <a:off x="0" y="1327150"/>
            <a:ext cx="1485900" cy="307975"/>
          </a:xfrm>
          <a:prstGeom prst="rect">
            <a:avLst/>
          </a:prstGeom>
          <a:noFill/>
          <a:ln w="9525">
            <a:noFill/>
            <a:miter lim="800000"/>
            <a:headEnd/>
            <a:tailEnd/>
          </a:ln>
        </p:spPr>
        <p:txBody>
          <a:bodyPr lIns="91397" tIns="45698" rIns="91397" bIns="45698">
            <a:spAutoFit/>
          </a:bodyPr>
          <a:lstStyle/>
          <a:p>
            <a:pPr eaLnBrk="0" hangingPunct="0">
              <a:spcBef>
                <a:spcPct val="50000"/>
              </a:spcBef>
            </a:pPr>
            <a:r>
              <a:rPr lang="en-US" sz="1400" b="1"/>
              <a:t>Percent</a:t>
            </a:r>
          </a:p>
        </p:txBody>
      </p:sp>
      <p:sp>
        <p:nvSpPr>
          <p:cNvPr id="40966" name="Text Box 4"/>
          <p:cNvSpPr txBox="1">
            <a:spLocks noChangeArrowheads="1"/>
          </p:cNvSpPr>
          <p:nvPr/>
        </p:nvSpPr>
        <p:spPr bwMode="auto">
          <a:xfrm>
            <a:off x="3686175" y="5530989"/>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dirty="0"/>
              <a:t>Calendar Year</a:t>
            </a:r>
          </a:p>
        </p:txBody>
      </p:sp>
      <p:sp>
        <p:nvSpPr>
          <p:cNvPr id="40968" name="Text Box 17"/>
          <p:cNvSpPr txBox="1">
            <a:spLocks noChangeArrowheads="1"/>
          </p:cNvSpPr>
          <p:nvPr/>
        </p:nvSpPr>
        <p:spPr bwMode="auto">
          <a:xfrm>
            <a:off x="134935" y="4595813"/>
            <a:ext cx="2192338" cy="7604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20000"/>
              </a:spcBef>
            </a:pPr>
            <a:r>
              <a:rPr lang="en-US" sz="1400" b="1" dirty="0"/>
              <a:t>Cumulative</a:t>
            </a:r>
          </a:p>
          <a:p>
            <a:pPr algn="ctr" eaLnBrk="0" hangingPunct="0">
              <a:lnSpc>
                <a:spcPct val="80000"/>
              </a:lnSpc>
              <a:spcBef>
                <a:spcPct val="20000"/>
              </a:spcBef>
            </a:pPr>
            <a:r>
              <a:rPr lang="en-US" sz="1400" b="1" dirty="0"/>
              <a:t>1990–1993</a:t>
            </a:r>
          </a:p>
          <a:p>
            <a:pPr algn="ctr" eaLnBrk="0" hangingPunct="0">
              <a:lnSpc>
                <a:spcPct val="80000"/>
              </a:lnSpc>
              <a:spcBef>
                <a:spcPct val="50000"/>
              </a:spcBef>
            </a:pPr>
            <a:r>
              <a:rPr lang="en-US" sz="1400" b="1" dirty="0"/>
              <a:t>+36.3%</a:t>
            </a:r>
          </a:p>
        </p:txBody>
      </p:sp>
      <p:sp>
        <p:nvSpPr>
          <p:cNvPr id="40969" name="AutoShape 20"/>
          <p:cNvSpPr>
            <a:spLocks/>
          </p:cNvSpPr>
          <p:nvPr/>
        </p:nvSpPr>
        <p:spPr bwMode="auto">
          <a:xfrm rot="16200000" flipV="1">
            <a:off x="1104823" y="3844847"/>
            <a:ext cx="247138" cy="1143666"/>
          </a:xfrm>
          <a:prstGeom prst="leftBrace">
            <a:avLst>
              <a:gd name="adj1" fmla="val 39992"/>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0" name="Text Box 22"/>
          <p:cNvSpPr txBox="1">
            <a:spLocks noChangeArrowheads="1"/>
          </p:cNvSpPr>
          <p:nvPr/>
        </p:nvSpPr>
        <p:spPr bwMode="auto">
          <a:xfrm>
            <a:off x="2901810" y="1801813"/>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2000–2003</a:t>
            </a:r>
          </a:p>
          <a:p>
            <a:pPr algn="ctr" eaLnBrk="0" hangingPunct="0">
              <a:lnSpc>
                <a:spcPct val="80000"/>
              </a:lnSpc>
              <a:spcBef>
                <a:spcPct val="50000"/>
              </a:spcBef>
            </a:pPr>
            <a:r>
              <a:rPr lang="en-US" sz="1400" b="1" dirty="0"/>
              <a:t>+17.1%</a:t>
            </a:r>
          </a:p>
        </p:txBody>
      </p:sp>
      <p:sp>
        <p:nvSpPr>
          <p:cNvPr id="40971" name="AutoShape 23"/>
          <p:cNvSpPr>
            <a:spLocks/>
          </p:cNvSpPr>
          <p:nvPr/>
        </p:nvSpPr>
        <p:spPr bwMode="auto">
          <a:xfrm rot="5400000">
            <a:off x="4154347" y="2053696"/>
            <a:ext cx="363538" cy="1100418"/>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2" name="AutoShape 24"/>
          <p:cNvSpPr>
            <a:spLocks/>
          </p:cNvSpPr>
          <p:nvPr/>
        </p:nvSpPr>
        <p:spPr bwMode="auto">
          <a:xfrm rot="5400000">
            <a:off x="5933069" y="2703300"/>
            <a:ext cx="192881" cy="2057031"/>
          </a:xfrm>
          <a:prstGeom prst="leftBrace">
            <a:avLst>
              <a:gd name="adj1" fmla="val 5256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3" name="Text Box 25"/>
          <p:cNvSpPr txBox="1">
            <a:spLocks noChangeArrowheads="1"/>
          </p:cNvSpPr>
          <p:nvPr/>
        </p:nvSpPr>
        <p:spPr bwMode="auto">
          <a:xfrm>
            <a:off x="4950008" y="2913062"/>
            <a:ext cx="2187575"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2004–2011</a:t>
            </a:r>
          </a:p>
          <a:p>
            <a:pPr algn="ctr" eaLnBrk="0" hangingPunct="0">
              <a:lnSpc>
                <a:spcPct val="80000"/>
              </a:lnSpc>
              <a:spcBef>
                <a:spcPct val="50000"/>
              </a:spcBef>
            </a:pPr>
            <a:r>
              <a:rPr lang="en-US" sz="1400" b="1" dirty="0"/>
              <a:t>-30.8%</a:t>
            </a:r>
          </a:p>
        </p:txBody>
      </p:sp>
      <p:sp>
        <p:nvSpPr>
          <p:cNvPr id="40974" name="AutoShape 24"/>
          <p:cNvSpPr>
            <a:spLocks/>
          </p:cNvSpPr>
          <p:nvPr/>
        </p:nvSpPr>
        <p:spPr bwMode="auto">
          <a:xfrm rot="5400000">
            <a:off x="2711527" y="2835352"/>
            <a:ext cx="236537" cy="1712758"/>
          </a:xfrm>
          <a:prstGeom prst="leftBrace">
            <a:avLst>
              <a:gd name="adj1" fmla="val 5271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5" name="Text Box 25"/>
          <p:cNvSpPr txBox="1">
            <a:spLocks noChangeArrowheads="1"/>
          </p:cNvSpPr>
          <p:nvPr/>
        </p:nvSpPr>
        <p:spPr bwMode="auto">
          <a:xfrm>
            <a:off x="1701085" y="2895853"/>
            <a:ext cx="2157412"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1994–1999</a:t>
            </a:r>
          </a:p>
          <a:p>
            <a:pPr algn="ctr" eaLnBrk="0" hangingPunct="0">
              <a:lnSpc>
                <a:spcPct val="80000"/>
              </a:lnSpc>
              <a:spcBef>
                <a:spcPct val="50000"/>
              </a:spcBef>
            </a:pPr>
            <a:r>
              <a:rPr lang="en-US" sz="1400" b="1" dirty="0"/>
              <a:t>-27.8%</a:t>
            </a:r>
          </a:p>
        </p:txBody>
      </p:sp>
      <p:sp>
        <p:nvSpPr>
          <p:cNvPr id="40976" name="Text Box 10"/>
          <p:cNvSpPr txBox="1">
            <a:spLocks noChangeArrowheads="1"/>
          </p:cNvSpPr>
          <p:nvPr/>
        </p:nvSpPr>
        <p:spPr bwMode="auto">
          <a:xfrm>
            <a:off x="84138" y="6113972"/>
            <a:ext cx="8678862" cy="707886"/>
          </a:xfrm>
          <a:prstGeom prst="rect">
            <a:avLst/>
          </a:prstGeom>
          <a:noFill/>
          <a:ln w="0">
            <a:noFill/>
            <a:miter lim="800000"/>
            <a:headEnd/>
            <a:tailEnd/>
          </a:ln>
        </p:spPr>
        <p:txBody>
          <a:bodyPr wrap="square">
            <a:spAutoFit/>
          </a:bodyPr>
          <a:lstStyle/>
          <a:p>
            <a:r>
              <a:rPr lang="en-US" sz="1000" dirty="0"/>
              <a:t>*States approved through 4/24/15.</a:t>
            </a:r>
          </a:p>
          <a:p>
            <a:r>
              <a:rPr lang="en-US" sz="1000" dirty="0"/>
              <a:t>Note: Bureau premium level changes are countrywide approved changes in advisory rates, loss costs and assigned risk rates as filed by applicable rating organization, relative to those previously approved.</a:t>
            </a:r>
          </a:p>
          <a:p>
            <a:r>
              <a:rPr lang="en-US" sz="1000" dirty="0"/>
              <a:t>Source: NCCI.</a:t>
            </a:r>
          </a:p>
        </p:txBody>
      </p:sp>
      <p:sp>
        <p:nvSpPr>
          <p:cNvPr id="40977" name="Text Box 8"/>
          <p:cNvSpPr txBox="1">
            <a:spLocks noChangeArrowheads="1"/>
          </p:cNvSpPr>
          <p:nvPr/>
        </p:nvSpPr>
        <p:spPr bwMode="auto">
          <a:xfrm>
            <a:off x="1654175" y="1196975"/>
            <a:ext cx="6226175" cy="338510"/>
          </a:xfrm>
          <a:prstGeom prst="rect">
            <a:avLst/>
          </a:prstGeom>
          <a:noFill/>
          <a:ln w="9525">
            <a:noFill/>
            <a:miter lim="800000"/>
            <a:headEnd/>
            <a:tailEnd/>
          </a:ln>
        </p:spPr>
        <p:txBody>
          <a:bodyPr lIns="91397" tIns="45698" rIns="91397" bIns="45698">
            <a:spAutoFit/>
          </a:bodyPr>
          <a:lstStyle/>
          <a:p>
            <a:pPr algn="ctr" eaLnBrk="0" hangingPunct="0">
              <a:spcBef>
                <a:spcPct val="50000"/>
              </a:spcBef>
            </a:pPr>
            <a:r>
              <a:rPr lang="en-US" sz="1600" b="1" dirty="0"/>
              <a:t>By Effective Date for Total Market</a:t>
            </a:r>
          </a:p>
        </p:txBody>
      </p:sp>
      <p:sp>
        <p:nvSpPr>
          <p:cNvPr id="18" name="Date Placeholder 17"/>
          <p:cNvSpPr>
            <a:spLocks noGrp="1"/>
          </p:cNvSpPr>
          <p:nvPr>
            <p:ph type="dt" sz="half" idx="10"/>
          </p:nvPr>
        </p:nvSpPr>
        <p:spPr/>
        <p:txBody>
          <a:bodyPr/>
          <a:lstStyle/>
          <a:p>
            <a:pPr>
              <a:defRPr/>
            </a:pPr>
            <a:r>
              <a:rPr lang="en-US"/>
              <a:t>12/01/09 - 9pm</a:t>
            </a:r>
          </a:p>
        </p:txBody>
      </p:sp>
      <p:sp>
        <p:nvSpPr>
          <p:cNvPr id="19" name="AutoShape 8"/>
          <p:cNvSpPr>
            <a:spLocks noChangeArrowheads="1"/>
          </p:cNvSpPr>
          <p:nvPr/>
        </p:nvSpPr>
        <p:spPr bwMode="blackWhite">
          <a:xfrm>
            <a:off x="6332540" y="4998189"/>
            <a:ext cx="2408595" cy="792783"/>
          </a:xfrm>
          <a:prstGeom prst="wedgeRectCallout">
            <a:avLst>
              <a:gd name="adj1" fmla="val 39419"/>
              <a:gd name="adj2" fmla="val -794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Approved rates/loss costs are down for the first time since 2010</a:t>
            </a:r>
          </a:p>
        </p:txBody>
      </p:sp>
      <p:sp>
        <p:nvSpPr>
          <p:cNvPr id="20" name="AutoShape 23"/>
          <p:cNvSpPr>
            <a:spLocks/>
          </p:cNvSpPr>
          <p:nvPr/>
        </p:nvSpPr>
        <p:spPr bwMode="auto">
          <a:xfrm rot="5400000">
            <a:off x="7537852" y="1919290"/>
            <a:ext cx="363538" cy="1100418"/>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21" name="Text Box 22"/>
          <p:cNvSpPr txBox="1">
            <a:spLocks noChangeArrowheads="1"/>
          </p:cNvSpPr>
          <p:nvPr/>
        </p:nvSpPr>
        <p:spPr bwMode="auto">
          <a:xfrm>
            <a:off x="6275388" y="1750359"/>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2011–2014</a:t>
            </a:r>
          </a:p>
          <a:p>
            <a:pPr algn="ctr" eaLnBrk="0" hangingPunct="0">
              <a:lnSpc>
                <a:spcPct val="80000"/>
              </a:lnSpc>
              <a:spcBef>
                <a:spcPct val="50000"/>
              </a:spcBef>
            </a:pPr>
            <a:r>
              <a:rPr lang="en-US" sz="1400" b="1" dirty="0"/>
              <a:t>+11.8%</a:t>
            </a:r>
          </a:p>
        </p:txBody>
      </p:sp>
    </p:spTree>
    <p:extLst>
      <p:ext uri="{BB962C8B-B14F-4D97-AF65-F5344CB8AC3E}">
        <p14:creationId xmlns:p14="http://schemas.microsoft.com/office/powerpoint/2010/main" val="26768415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a:t>Workers Compensation Lost-Time </a:t>
            </a:r>
            <a:br>
              <a:rPr lang="en-US" dirty="0"/>
            </a:br>
            <a:r>
              <a:rPr lang="en-US" dirty="0"/>
              <a:t>Claim Frequency Declined in 2015</a:t>
            </a:r>
            <a:br>
              <a:rPr lang="en-US" sz="800" dirty="0"/>
            </a:br>
            <a:endParaRPr lang="en-US" sz="1600" dirty="0">
              <a:solidFill>
                <a:schemeClr val="tx1"/>
              </a:solidFill>
              <a:latin typeface="Arial" pitchFamily="34" charset="0"/>
            </a:endParaRP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76</a:t>
            </a:fld>
            <a:endParaRPr lang="en-US" dirty="0"/>
          </a:p>
        </p:txBody>
      </p:sp>
      <p:graphicFrame>
        <p:nvGraphicFramePr>
          <p:cNvPr id="5" name="Content Placeholder 4"/>
          <p:cNvGraphicFramePr>
            <a:graphicFrameLocks noGrp="1"/>
          </p:cNvGraphicFramePr>
          <p:nvPr>
            <p:ph idx="4294967295"/>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711915"/>
            <a:ext cx="8213725" cy="1015618"/>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a:latin typeface="Arial" charset="0"/>
                <a:cs typeface="Arial" charset="0"/>
              </a:rPr>
              <a:t>*Adjustments primarily due to significant audit activity.</a:t>
            </a:r>
          </a:p>
          <a:p>
            <a:pPr>
              <a:tabLst>
                <a:tab pos="515695" algn="l"/>
              </a:tabLst>
            </a:pPr>
            <a:r>
              <a:rPr lang="en-US" sz="1000" dirty="0">
                <a:latin typeface="Arial" charset="0"/>
                <a:cs typeface="Arial" charset="0"/>
              </a:rPr>
              <a:t>2015p: Preliminary based on data valued as of 12/31/2015.</a:t>
            </a:r>
          </a:p>
          <a:p>
            <a:pPr>
              <a:tabLst>
                <a:tab pos="515695" algn="l"/>
              </a:tabLst>
            </a:pPr>
            <a:r>
              <a:rPr lang="en-US" sz="1000" dirty="0">
                <a:latin typeface="Arial" charset="0"/>
                <a:cs typeface="Arial" charset="0"/>
              </a:rPr>
              <a:t>Source: NCCI Financial Call </a:t>
            </a:r>
            <a:r>
              <a:rPr lang="en-US" sz="1000" dirty="0"/>
              <a:t>data, developed to ultimate and adjusted to current wage an voluntary loss cost level; E</a:t>
            </a:r>
            <a:r>
              <a:rPr lang="en-US" sz="1000" dirty="0">
                <a:latin typeface="Arial" charset="0"/>
                <a:cs typeface="Arial" charset="0"/>
              </a:rPr>
              <a:t>xcludes high deductible policies; 1994-2014: Based on data through 12/31/14.  Data for all states where NCCI provides ratemaking services, excluding WV.</a:t>
            </a:r>
          </a:p>
          <a:p>
            <a:pPr>
              <a:tabLst>
                <a:tab pos="515695" algn="l"/>
              </a:tabLst>
            </a:pPr>
            <a:r>
              <a:rPr lang="en-US" sz="1000" dirty="0">
                <a:latin typeface="Arial" charset="0"/>
                <a:cs typeface="Arial" charset="0"/>
              </a:rPr>
              <a:t>Frequency is the number of lost-time claims per $1M pure premium at current wage and voluntary loss cost level</a:t>
            </a:r>
          </a:p>
        </p:txBody>
      </p:sp>
      <p:sp>
        <p:nvSpPr>
          <p:cNvPr id="10" name="Text Box 3"/>
          <p:cNvSpPr txBox="1">
            <a:spLocks noChangeArrowheads="1"/>
          </p:cNvSpPr>
          <p:nvPr/>
        </p:nvSpPr>
        <p:spPr bwMode="auto">
          <a:xfrm>
            <a:off x="2186785" y="1790411"/>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t>Average Annual</a:t>
            </a:r>
            <a:r>
              <a:rPr lang="en-US" sz="1400" b="1" dirty="0">
                <a:latin typeface="Arial" charset="0"/>
              </a:rPr>
              <a:t> Change </a:t>
            </a:r>
            <a:r>
              <a:rPr lang="en-US" sz="1400" b="1" dirty="0"/>
              <a:t>=</a:t>
            </a:r>
            <a:r>
              <a:rPr lang="en-US" sz="1400" b="1" dirty="0">
                <a:latin typeface="Arial" charset="0"/>
              </a:rPr>
              <a:t> –3.6%</a:t>
            </a:r>
          </a:p>
          <a:p>
            <a:pPr algn="ctr" eaLnBrk="0" hangingPunct="0"/>
            <a:r>
              <a:rPr lang="en-US" sz="1400" b="1" dirty="0">
                <a:latin typeface="Arial" charset="0"/>
              </a:rPr>
              <a:t>(1994–2014)</a:t>
            </a:r>
            <a:endParaRPr lang="en-US" sz="1400" b="1" dirty="0">
              <a:solidFill>
                <a:schemeClr val="bg2"/>
              </a:solidFill>
              <a:latin typeface="Arial" charset="0"/>
            </a:endParaRPr>
          </a:p>
        </p:txBody>
      </p:sp>
    </p:spTree>
    <p:extLst>
      <p:ext uri="{BB962C8B-B14F-4D97-AF65-F5344CB8AC3E}">
        <p14:creationId xmlns:p14="http://schemas.microsoft.com/office/powerpoint/2010/main" val="20780248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46626" name="Object 2"/>
          <p:cNvGraphicFramePr>
            <a:graphicFrameLocks noChangeAspect="1"/>
          </p:cNvGraphicFramePr>
          <p:nvPr>
            <p:extLst/>
          </p:nvPr>
        </p:nvGraphicFramePr>
        <p:xfrm>
          <a:off x="118260" y="2330881"/>
          <a:ext cx="8955888" cy="4151313"/>
        </p:xfrm>
        <a:graphic>
          <a:graphicData uri="http://schemas.openxmlformats.org/presentationml/2006/ole">
            <mc:AlternateContent xmlns:mc="http://schemas.openxmlformats.org/markup-compatibility/2006">
              <mc:Choice xmlns:v="urn:schemas-microsoft-com:vml" Requires="v">
                <p:oleObj spid="_x0000_s28705801" name="Chart" r:id="rId4" imgW="8419970" imgH="4086121" progId="MSGraph.Chart.8">
                  <p:embed followColorScheme="full"/>
                </p:oleObj>
              </mc:Choice>
              <mc:Fallback>
                <p:oleObj name="Chart" r:id="rId4" imgW="8419970" imgH="4086121" progId="MSGraph.Chart.8">
                  <p:embed followColorScheme="full"/>
                  <p:pic>
                    <p:nvPicPr>
                      <p:cNvPr id="1946626" name="Object 2"/>
                      <p:cNvPicPr>
                        <a:picLocks noChangeAspect="1" noChangeArrowheads="1"/>
                      </p:cNvPicPr>
                      <p:nvPr/>
                    </p:nvPicPr>
                    <p:blipFill>
                      <a:blip r:embed="rId5"/>
                      <a:srcRect/>
                      <a:stretch>
                        <a:fillRect/>
                      </a:stretch>
                    </p:blipFill>
                    <p:spPr bwMode="auto">
                      <a:xfrm>
                        <a:off x="118260" y="2330881"/>
                        <a:ext cx="8955888" cy="4151313"/>
                      </a:xfrm>
                      <a:prstGeom prst="rect">
                        <a:avLst/>
                      </a:prstGeom>
                      <a:noFill/>
                      <a:ln>
                        <a:noFill/>
                      </a:ln>
                      <a:effectLst/>
                      <a:extLst/>
                    </p:spPr>
                  </p:pic>
                </p:oleObj>
              </mc:Fallback>
            </mc:AlternateContent>
          </a:graphicData>
        </a:graphic>
      </p:graphicFrame>
      <p:sp>
        <p:nvSpPr>
          <p:cNvPr id="1946627" name="Text Box 3"/>
          <p:cNvSpPr txBox="1">
            <a:spLocks noChangeArrowheads="1"/>
          </p:cNvSpPr>
          <p:nvPr/>
        </p:nvSpPr>
        <p:spPr bwMode="auto">
          <a:xfrm>
            <a:off x="-7938" y="1292225"/>
            <a:ext cx="1835151" cy="523875"/>
          </a:xfrm>
          <a:prstGeom prst="rect">
            <a:avLst/>
          </a:prstGeom>
          <a:noFill/>
          <a:ln w="9525">
            <a:noFill/>
            <a:miter lim="800000"/>
            <a:headEnd/>
            <a:tailEnd/>
          </a:ln>
        </p:spPr>
        <p:txBody>
          <a:bodyPr wrap="none">
            <a:spAutoFit/>
          </a:bodyPr>
          <a:lstStyle/>
          <a:p>
            <a:pPr algn="ctr"/>
            <a:r>
              <a:rPr lang="en-US" sz="1400" b="1">
                <a:solidFill>
                  <a:schemeClr val="accent1"/>
                </a:solidFill>
              </a:rPr>
              <a:t>Indemnity</a:t>
            </a:r>
          </a:p>
          <a:p>
            <a:pPr algn="ctr"/>
            <a:r>
              <a:rPr lang="en-US" sz="1400" b="1">
                <a:solidFill>
                  <a:schemeClr val="accent1"/>
                </a:solidFill>
              </a:rPr>
              <a:t>Claim Cost ($ 000s)</a:t>
            </a:r>
          </a:p>
        </p:txBody>
      </p:sp>
      <p:sp>
        <p:nvSpPr>
          <p:cNvPr id="1946630" name="Text Box 7"/>
          <p:cNvSpPr txBox="1">
            <a:spLocks noChangeArrowheads="1"/>
          </p:cNvSpPr>
          <p:nvPr/>
        </p:nvSpPr>
        <p:spPr bwMode="auto">
          <a:xfrm>
            <a:off x="3827060" y="6179465"/>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9" name="Rectangle 2"/>
          <p:cNvSpPr txBox="1">
            <a:spLocks noChangeArrowheads="1"/>
          </p:cNvSpPr>
          <p:nvPr/>
        </p:nvSpPr>
        <p:spPr>
          <a:xfrm>
            <a:off x="298450" y="90488"/>
            <a:ext cx="74009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Workers Comp Indemnity Claim Costs: Slight Increase in 2015</a:t>
            </a:r>
            <a:endParaRPr lang="en-US" sz="3000" b="1" kern="0" baseline="30000" dirty="0">
              <a:solidFill>
                <a:srgbClr val="225A7A"/>
              </a:solidFill>
              <a:ea typeface="+mj-ea"/>
              <a:cs typeface="+mj-cs"/>
            </a:endParaRPr>
          </a:p>
        </p:txBody>
      </p:sp>
      <p:sp>
        <p:nvSpPr>
          <p:cNvPr id="11" name="AutoShape 6"/>
          <p:cNvSpPr>
            <a:spLocks noChangeArrowheads="1"/>
          </p:cNvSpPr>
          <p:nvPr/>
        </p:nvSpPr>
        <p:spPr bwMode="blackWhite">
          <a:xfrm>
            <a:off x="2490952" y="1550988"/>
            <a:ext cx="3295817" cy="1177925"/>
          </a:xfrm>
          <a:prstGeom prst="wedgeRectCallout">
            <a:avLst>
              <a:gd name="adj1" fmla="val 148454"/>
              <a:gd name="adj2" fmla="val -20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Average indemnity costs per claim were up 1% in 2015 to $23,500</a:t>
            </a:r>
          </a:p>
        </p:txBody>
      </p:sp>
      <p:sp>
        <p:nvSpPr>
          <p:cNvPr id="1946633" name="Text Box 5"/>
          <p:cNvSpPr txBox="1">
            <a:spLocks noChangeArrowheads="1"/>
          </p:cNvSpPr>
          <p:nvPr/>
        </p:nvSpPr>
        <p:spPr bwMode="auto">
          <a:xfrm>
            <a:off x="2151063" y="1050925"/>
            <a:ext cx="5284787" cy="369888"/>
          </a:xfrm>
          <a:prstGeom prst="rect">
            <a:avLst/>
          </a:prstGeom>
          <a:noFill/>
          <a:ln w="9525">
            <a:noFill/>
            <a:miter lim="800000"/>
            <a:headEnd/>
            <a:tailEnd/>
          </a:ln>
        </p:spPr>
        <p:txBody>
          <a:bodyPr>
            <a:spAutoFit/>
          </a:bodyPr>
          <a:lstStyle/>
          <a:p>
            <a:pPr algn="ctr"/>
            <a:r>
              <a:rPr lang="en-US" b="1"/>
              <a:t>Average Indemnity Cost per Lost-Time Claim</a:t>
            </a:r>
          </a:p>
        </p:txBody>
      </p:sp>
      <p:sp>
        <p:nvSpPr>
          <p:cNvPr id="2" name="TextBox 1"/>
          <p:cNvSpPr txBox="1"/>
          <p:nvPr/>
        </p:nvSpPr>
        <p:spPr>
          <a:xfrm rot="16200000">
            <a:off x="8522462" y="2301323"/>
            <a:ext cx="613193" cy="276999"/>
          </a:xfrm>
          <a:prstGeom prst="rect">
            <a:avLst/>
          </a:prstGeom>
          <a:noFill/>
        </p:spPr>
        <p:txBody>
          <a:bodyPr wrap="square" rtlCol="0">
            <a:spAutoFit/>
          </a:bodyPr>
          <a:lstStyle/>
          <a:p>
            <a:pPr algn="ctr"/>
            <a:r>
              <a:rPr lang="en-US" sz="1200" dirty="0"/>
              <a:t>+1%</a:t>
            </a:r>
          </a:p>
        </p:txBody>
      </p:sp>
      <p:sp>
        <p:nvSpPr>
          <p:cNvPr id="13" name="TextBox 12"/>
          <p:cNvSpPr txBox="1"/>
          <p:nvPr/>
        </p:nvSpPr>
        <p:spPr>
          <a:xfrm rot="16200000">
            <a:off x="8127284" y="2301324"/>
            <a:ext cx="728707" cy="276999"/>
          </a:xfrm>
          <a:prstGeom prst="rect">
            <a:avLst/>
          </a:prstGeom>
          <a:noFill/>
        </p:spPr>
        <p:txBody>
          <a:bodyPr wrap="square" rtlCol="0">
            <a:spAutoFit/>
          </a:bodyPr>
          <a:lstStyle/>
          <a:p>
            <a:pPr algn="ctr"/>
            <a:r>
              <a:rPr lang="en-US" sz="1200" dirty="0"/>
              <a:t>+1.5%</a:t>
            </a:r>
          </a:p>
        </p:txBody>
      </p:sp>
      <p:sp>
        <p:nvSpPr>
          <p:cNvPr id="14" name="Text Box 8"/>
          <p:cNvSpPr txBox="1">
            <a:spLocks noChangeArrowheads="1"/>
          </p:cNvSpPr>
          <p:nvPr/>
        </p:nvSpPr>
        <p:spPr bwMode="auto">
          <a:xfrm>
            <a:off x="696948" y="2800920"/>
            <a:ext cx="3613771" cy="707886"/>
          </a:xfrm>
          <a:prstGeom prst="rect">
            <a:avLst/>
          </a:prstGeom>
          <a:solidFill>
            <a:schemeClr val="bg1"/>
          </a:solidFill>
          <a:ln w="0">
            <a:solidFill>
              <a:srgbClr val="FF3300"/>
            </a:solidFill>
            <a:miter lim="800000"/>
            <a:headEnd/>
            <a:tailEnd/>
          </a:ln>
        </p:spPr>
        <p:txBody>
          <a:bodyPr wrap="square">
            <a:spAutoFit/>
          </a:bodyPr>
          <a:lstStyle/>
          <a:p>
            <a:pPr algn="ctr"/>
            <a:r>
              <a:rPr lang="en-US" sz="2000" b="1" dirty="0">
                <a:solidFill>
                  <a:srgbClr val="3333FF"/>
                </a:solidFill>
              </a:rPr>
              <a:t>Cumulative Change = 140%</a:t>
            </a:r>
          </a:p>
          <a:p>
            <a:pPr algn="ctr"/>
            <a:r>
              <a:rPr lang="en-US" sz="2000" b="1" dirty="0">
                <a:solidFill>
                  <a:srgbClr val="3333FF"/>
                </a:solidFill>
              </a:rPr>
              <a:t>(1991-2015p)</a:t>
            </a:r>
          </a:p>
        </p:txBody>
      </p:sp>
      <p:sp>
        <p:nvSpPr>
          <p:cNvPr id="16" name="Text Box 6"/>
          <p:cNvSpPr txBox="1">
            <a:spLocks noChangeArrowheads="1"/>
          </p:cNvSpPr>
          <p:nvPr/>
        </p:nvSpPr>
        <p:spPr bwMode="auto">
          <a:xfrm>
            <a:off x="118260" y="6561950"/>
            <a:ext cx="8384919" cy="553998"/>
          </a:xfrm>
          <a:prstGeom prst="rect">
            <a:avLst/>
          </a:prstGeom>
          <a:noFill/>
          <a:ln w="0">
            <a:noFill/>
            <a:miter lim="800000"/>
            <a:headEnd/>
            <a:tailEnd/>
          </a:ln>
        </p:spPr>
        <p:txBody>
          <a:bodyPr wrap="square">
            <a:spAutoFit/>
          </a:bodyPr>
          <a:lstStyle/>
          <a:p>
            <a:r>
              <a:rPr lang="en-US" sz="1000" dirty="0"/>
              <a:t>2014p: Preliminary based on data valued as of 12/31/2014.</a:t>
            </a:r>
          </a:p>
          <a:p>
            <a:r>
              <a:rPr lang="en-US" sz="1000" dirty="0"/>
              <a:t>1991-2013: Based on data through 12/31/2013, developed to ultimate</a:t>
            </a:r>
          </a:p>
          <a:p>
            <a:r>
              <a:rPr lang="en-US" sz="1000" dirty="0"/>
              <a:t>Based on the states where NCCI provides ratemaking services including state funds, excluding WV; Excludes high deductible policies.</a:t>
            </a:r>
          </a:p>
        </p:txBody>
      </p:sp>
      <p:sp>
        <p:nvSpPr>
          <p:cNvPr id="12" name="TextBox 11"/>
          <p:cNvSpPr txBox="1"/>
          <p:nvPr/>
        </p:nvSpPr>
        <p:spPr>
          <a:xfrm rot="16200000">
            <a:off x="7770648" y="2385019"/>
            <a:ext cx="767137" cy="276999"/>
          </a:xfrm>
          <a:prstGeom prst="rect">
            <a:avLst/>
          </a:prstGeom>
          <a:noFill/>
        </p:spPr>
        <p:txBody>
          <a:bodyPr wrap="square" rtlCol="0">
            <a:spAutoFit/>
          </a:bodyPr>
          <a:lstStyle/>
          <a:p>
            <a:pPr algn="ctr"/>
            <a:r>
              <a:rPr lang="en-US" sz="1200" dirty="0"/>
              <a:t>+2.9%</a:t>
            </a:r>
          </a:p>
        </p:txBody>
      </p:sp>
    </p:spTree>
    <p:extLst>
      <p:ext uri="{BB962C8B-B14F-4D97-AF65-F5344CB8AC3E}">
        <p14:creationId xmlns:p14="http://schemas.microsoft.com/office/powerpoint/2010/main" val="6779279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extLst/>
          </p:nvPr>
        </p:nvGraphicFramePr>
        <p:xfrm>
          <a:off x="0" y="1066800"/>
          <a:ext cx="8915400" cy="5657850"/>
        </p:xfrm>
        <a:graphic>
          <a:graphicData uri="http://schemas.openxmlformats.org/presentationml/2006/ole">
            <mc:AlternateContent xmlns:mc="http://schemas.openxmlformats.org/markup-compatibility/2006">
              <mc:Choice xmlns:v="urn:schemas-microsoft-com:vml" Requires="v">
                <p:oleObj spid="_x0000_s28706825" name="Chart" r:id="rId3" imgW="8620118" imgH="5505519" progId="MSGraph.Chart.8">
                  <p:embed followColorScheme="full"/>
                </p:oleObj>
              </mc:Choice>
              <mc:Fallback>
                <p:oleObj name="Chart" r:id="rId3" imgW="8620118" imgH="5505519" progId="MSGraph.Chart.8">
                  <p:embed followColorScheme="full"/>
                  <p:pic>
                    <p:nvPicPr>
                      <p:cNvPr id="61442" name="Object 2"/>
                      <p:cNvPicPr>
                        <a:picLocks noChangeAspect="1" noChangeArrowheads="1"/>
                      </p:cNvPicPr>
                      <p:nvPr/>
                    </p:nvPicPr>
                    <p:blipFill>
                      <a:blip r:embed="rId4"/>
                      <a:srcRect/>
                      <a:stretch>
                        <a:fillRect/>
                      </a:stretch>
                    </p:blipFill>
                    <p:spPr bwMode="auto">
                      <a:xfrm>
                        <a:off x="0" y="1066800"/>
                        <a:ext cx="8915400" cy="565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3" name="Rectangle 3"/>
          <p:cNvSpPr>
            <a:spLocks noGrp="1" noChangeArrowheads="1"/>
          </p:cNvSpPr>
          <p:nvPr>
            <p:ph type="title"/>
          </p:nvPr>
        </p:nvSpPr>
        <p:spPr>
          <a:xfrm>
            <a:off x="57150" y="0"/>
            <a:ext cx="8050213" cy="1143000"/>
          </a:xfrm>
        </p:spPr>
        <p:txBody>
          <a:bodyPr/>
          <a:lstStyle/>
          <a:p>
            <a:r>
              <a:rPr lang="en-US" dirty="0"/>
              <a:t>WC Indemnity Severity vs. Wage Inflation, 1995 -2015p</a:t>
            </a:r>
            <a:endParaRPr lang="en-US" sz="3600" dirty="0"/>
          </a:p>
        </p:txBody>
      </p:sp>
      <p:sp>
        <p:nvSpPr>
          <p:cNvPr id="61444" name="Text Box 4"/>
          <p:cNvSpPr txBox="1">
            <a:spLocks noChangeArrowheads="1"/>
          </p:cNvSpPr>
          <p:nvPr/>
        </p:nvSpPr>
        <p:spPr bwMode="auto">
          <a:xfrm>
            <a:off x="76200" y="6284913"/>
            <a:ext cx="8901113" cy="549275"/>
          </a:xfrm>
          <a:prstGeom prst="rect">
            <a:avLst/>
          </a:prstGeom>
          <a:noFill/>
          <a:ln w="0">
            <a:noFill/>
            <a:miter lim="800000"/>
            <a:headEnd/>
            <a:tailEnd/>
          </a:ln>
        </p:spPr>
        <p:txBody>
          <a:bodyPr>
            <a:spAutoFit/>
          </a:bodyPr>
          <a:lstStyle/>
          <a:p>
            <a:r>
              <a:rPr lang="en-US" sz="1000" dirty="0"/>
              <a:t>2014p: Preliminary based on data valued as of 12/31/2014; 1991-2010: Based on data through 12/31/2010, developed to ultimate. Based on the states where NCCI provides ratemaking services. Excludes the effects of deductible policies.  CPS = Current Population Survey.</a:t>
            </a:r>
          </a:p>
          <a:p>
            <a:r>
              <a:rPr lang="en-US" sz="1000" dirty="0"/>
              <a:t>Source: NCCI; Insurance Information Institute</a:t>
            </a:r>
          </a:p>
        </p:txBody>
      </p:sp>
      <p:sp>
        <p:nvSpPr>
          <p:cNvPr id="61446" name="Text Box 4"/>
          <p:cNvSpPr txBox="1">
            <a:spLocks noChangeArrowheads="1"/>
          </p:cNvSpPr>
          <p:nvPr/>
        </p:nvSpPr>
        <p:spPr bwMode="auto">
          <a:xfrm>
            <a:off x="771525" y="4822826"/>
            <a:ext cx="3106737" cy="738664"/>
          </a:xfrm>
          <a:prstGeom prst="rect">
            <a:avLst/>
          </a:prstGeom>
          <a:solidFill>
            <a:schemeClr val="bg1"/>
          </a:solidFill>
          <a:ln w="0">
            <a:noFill/>
            <a:miter lim="800000"/>
            <a:headEnd/>
            <a:tailEnd/>
          </a:ln>
        </p:spPr>
        <p:txBody>
          <a:bodyPr>
            <a:spAutoFit/>
          </a:bodyPr>
          <a:lstStyle/>
          <a:p>
            <a:pPr>
              <a:tabLst>
                <a:tab pos="2628900" algn="dec"/>
              </a:tabLst>
            </a:pPr>
            <a:r>
              <a:rPr lang="en-US" sz="1400" b="1" u="sng" dirty="0"/>
              <a:t>Annual Change 1994–2014</a:t>
            </a:r>
          </a:p>
          <a:p>
            <a:pPr>
              <a:tabLst>
                <a:tab pos="2628900" algn="dec"/>
              </a:tabLst>
            </a:pPr>
            <a:r>
              <a:rPr lang="en-US" sz="1400" dirty="0"/>
              <a:t>Indemnity Claim </a:t>
            </a:r>
            <a:r>
              <a:rPr lang="en-US" sz="1400" dirty="0" err="1"/>
              <a:t>Sev</a:t>
            </a:r>
            <a:r>
              <a:rPr lang="en-US" sz="1400" dirty="0"/>
              <a:t>.:    +4.6		</a:t>
            </a:r>
          </a:p>
          <a:p>
            <a:pPr>
              <a:tabLst>
                <a:tab pos="2628900" algn="dec"/>
              </a:tabLst>
            </a:pPr>
            <a:r>
              <a:rPr lang="en-US" sz="1400" dirty="0"/>
              <a:t>US Avg. Weekly Wage:  +3.4%</a:t>
            </a:r>
          </a:p>
        </p:txBody>
      </p:sp>
      <p:sp>
        <p:nvSpPr>
          <p:cNvPr id="7" name="AutoShape 6"/>
          <p:cNvSpPr>
            <a:spLocks noChangeArrowheads="1"/>
          </p:cNvSpPr>
          <p:nvPr/>
        </p:nvSpPr>
        <p:spPr bwMode="blackWhite">
          <a:xfrm>
            <a:off x="6608660" y="2034101"/>
            <a:ext cx="2015614" cy="94881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Indemnity severities usually outpace wage gains</a:t>
            </a:r>
            <a:endParaRPr lang="en-US" sz="1600" b="1" dirty="0">
              <a:solidFill>
                <a:schemeClr val="bg1"/>
              </a:solidFill>
              <a:cs typeface="+mn-cs"/>
            </a:endParaRPr>
          </a:p>
        </p:txBody>
      </p:sp>
      <p:sp>
        <p:nvSpPr>
          <p:cNvPr id="8" name="AutoShape 6"/>
          <p:cNvSpPr>
            <a:spLocks noChangeArrowheads="1"/>
          </p:cNvSpPr>
          <p:nvPr/>
        </p:nvSpPr>
        <p:spPr bwMode="blackWhite">
          <a:xfrm>
            <a:off x="3509245" y="4822826"/>
            <a:ext cx="2281083" cy="928687"/>
          </a:xfrm>
          <a:prstGeom prst="wedgeRectCallout">
            <a:avLst>
              <a:gd name="adj1" fmla="val 101212"/>
              <a:gd name="adj2" fmla="val -551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WC indemnity severity turned positive again in 2011</a:t>
            </a:r>
          </a:p>
        </p:txBody>
      </p:sp>
    </p:spTree>
    <p:extLst>
      <p:ext uri="{BB962C8B-B14F-4D97-AF65-F5344CB8AC3E}">
        <p14:creationId xmlns:p14="http://schemas.microsoft.com/office/powerpoint/2010/main" val="36180369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a:t>Workers Compensation Medical Severity:</a:t>
            </a:r>
            <a:br>
              <a:rPr lang="en-US" dirty="0"/>
            </a:br>
            <a:r>
              <a:rPr lang="en-US" dirty="0"/>
              <a:t>Small Decrease in 2015</a:t>
            </a:r>
            <a:endParaRPr lang="en-US" sz="1600" dirty="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79</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30439"/>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extLst/>
          </p:nvPr>
        </p:nvGraphicFramePr>
        <p:xfrm>
          <a:off x="192088" y="1471613"/>
          <a:ext cx="8899525" cy="4597400"/>
        </p:xfrm>
        <a:graphic>
          <a:graphicData uri="http://schemas.openxmlformats.org/presentationml/2006/ole">
            <mc:AlternateContent xmlns:mc="http://schemas.openxmlformats.org/markup-compatibility/2006">
              <mc:Choice xmlns:v="urn:schemas-microsoft-com:vml" Requires="v">
                <p:oleObj spid="_x0000_s28707849" name="Worksheet" r:id="rId4" imgW="8762844" imgH="4771921" progId="Excel.Sheet.8">
                  <p:embed/>
                </p:oleObj>
              </mc:Choice>
              <mc:Fallback>
                <p:oleObj name="Worksheet" r:id="rId4" imgW="8762844" imgH="4771921" progId="Excel.Sheet.8">
                  <p:embed/>
                  <p:pic>
                    <p:nvPicPr>
                      <p:cNvPr id="2137095" name="Content Placeholder 4"/>
                      <p:cNvPicPr>
                        <a:picLocks noChangeArrowheads="1"/>
                      </p:cNvPicPr>
                      <p:nvPr/>
                    </p:nvPicPr>
                    <p:blipFill>
                      <a:blip r:embed="rId5"/>
                      <a:srcRect/>
                      <a:stretch>
                        <a:fillRect/>
                      </a:stretch>
                    </p:blipFill>
                    <p:spPr bwMode="auto">
                      <a:xfrm>
                        <a:off x="192088" y="1471613"/>
                        <a:ext cx="8899525" cy="459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a:t>2015p: Preliminary based on data valued as of 12/31/2015.</a:t>
            </a:r>
          </a:p>
          <a:p>
            <a:r>
              <a:rPr lang="en-US" sz="1000" dirty="0"/>
              <a:t>1991-2013: Based on data through 12/31/2014, developed to ultimate</a:t>
            </a:r>
          </a:p>
          <a:p>
            <a:r>
              <a:rPr lang="en-US" sz="1000" dirty="0"/>
              <a:t>Based on the states where NCCI provides ratemaking services including state funds, excluding WV; Excludes high deductible policies.</a:t>
            </a:r>
          </a:p>
        </p:txBody>
      </p:sp>
      <p:sp>
        <p:nvSpPr>
          <p:cNvPr id="2137097" name="Text Box 8"/>
          <p:cNvSpPr txBox="1">
            <a:spLocks noChangeArrowheads="1"/>
          </p:cNvSpPr>
          <p:nvPr/>
        </p:nvSpPr>
        <p:spPr bwMode="auto">
          <a:xfrm>
            <a:off x="894300" y="2917184"/>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252%</a:t>
            </a:r>
          </a:p>
          <a:p>
            <a:pPr algn="ctr"/>
            <a:r>
              <a:rPr lang="en-US" sz="2000" b="1" dirty="0">
                <a:solidFill>
                  <a:srgbClr val="3333FF"/>
                </a:solidFill>
              </a:rPr>
              <a:t>(1991-2015p)</a:t>
            </a:r>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13" name="AutoShape 8"/>
          <p:cNvSpPr>
            <a:spLocks noChangeArrowheads="1"/>
          </p:cNvSpPr>
          <p:nvPr/>
        </p:nvSpPr>
        <p:spPr bwMode="blackWhite">
          <a:xfrm>
            <a:off x="2699096" y="1649801"/>
            <a:ext cx="3167700" cy="1145146"/>
          </a:xfrm>
          <a:prstGeom prst="wedgeRectCallout">
            <a:avLst>
              <a:gd name="adj1" fmla="val 121407"/>
              <a:gd name="adj2" fmla="val -236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Medical severity for lost time claims was </a:t>
            </a:r>
            <a:r>
              <a:rPr lang="en-US" b="1" i="1" dirty="0">
                <a:solidFill>
                  <a:schemeClr val="bg1"/>
                </a:solidFill>
                <a:cs typeface="+mn-cs"/>
              </a:rPr>
              <a:t>down</a:t>
            </a:r>
            <a:r>
              <a:rPr lang="en-US" b="1" dirty="0">
                <a:solidFill>
                  <a:schemeClr val="bg1"/>
                </a:solidFill>
                <a:cs typeface="+mn-cs"/>
              </a:rPr>
              <a:t> 1% in 2015, the first decline in at least 20 years</a:t>
            </a:r>
            <a:endParaRPr lang="en-US" b="1" i="1" dirty="0">
              <a:solidFill>
                <a:schemeClr val="bg1"/>
              </a:solidFill>
              <a:cs typeface="+mn-cs"/>
            </a:endParaRPr>
          </a:p>
        </p:txBody>
      </p:sp>
    </p:spTree>
    <p:extLst>
      <p:ext uri="{BB962C8B-B14F-4D97-AF65-F5344CB8AC3E}">
        <p14:creationId xmlns:p14="http://schemas.microsoft.com/office/powerpoint/2010/main" val="32166212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8</a:t>
            </a:fld>
            <a:endParaRPr lang="en-US"/>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400">
                <a:solidFill>
                  <a:schemeClr val="accent1"/>
                </a:solidFill>
              </a:rPr>
              <a:t>RNW </a:t>
            </a:r>
            <a:r>
              <a:rPr lang="en-US" sz="2600"/>
              <a:t>All Lines, </a:t>
            </a:r>
            <a:r>
              <a:rPr lang="en-US" sz="2600" dirty="0"/>
              <a:t>2005-2014 Average:</a:t>
            </a:r>
            <a:br>
              <a:rPr lang="en-US" sz="2600" dirty="0"/>
            </a:br>
            <a:r>
              <a:rPr lang="en-US" sz="2600" dirty="0"/>
              <a:t>Highest 25 States</a:t>
            </a:r>
          </a:p>
        </p:txBody>
      </p:sp>
      <p:graphicFrame>
        <p:nvGraphicFramePr>
          <p:cNvPr id="1026" name="Object 3"/>
          <p:cNvGraphicFramePr>
            <a:graphicFrameLocks noGrp="1" noChangeAspect="1"/>
          </p:cNvGraphicFramePr>
          <p:nvPr>
            <p:ph idx="4294967295"/>
            <p:extLst/>
          </p:nvPr>
        </p:nvGraphicFramePr>
        <p:xfrm>
          <a:off x="1588" y="1541463"/>
          <a:ext cx="9139237" cy="4722812"/>
        </p:xfrm>
        <a:graphic>
          <a:graphicData uri="http://schemas.openxmlformats.org/presentationml/2006/ole">
            <mc:AlternateContent xmlns:mc="http://schemas.openxmlformats.org/markup-compatibility/2006">
              <mc:Choice xmlns:v="urn:schemas-microsoft-com:vml" Requires="v">
                <p:oleObj spid="_x0000_s28696593" name="Chart" r:id="rId4" imgW="5873798" imgH="3035392" progId="MSGraph.Chart.8">
                  <p:embed followColorScheme="full"/>
                </p:oleObj>
              </mc:Choice>
              <mc:Fallback>
                <p:oleObj name="Chart" r:id="rId4" imgW="5873798" imgH="3035392" progId="MSGraph.Chart.8">
                  <p:embed followColorScheme="full"/>
                  <p:pic>
                    <p:nvPicPr>
                      <p:cNvPr id="1026" name="Object 3"/>
                      <p:cNvPicPr>
                        <a:picLocks noChangeAspect="1" noChangeArrowheads="1"/>
                      </p:cNvPicPr>
                      <p:nvPr/>
                    </p:nvPicPr>
                    <p:blipFill>
                      <a:blip r:embed="rId5"/>
                      <a:srcRect/>
                      <a:stretch>
                        <a:fillRect/>
                      </a:stretch>
                    </p:blipFill>
                    <p:spPr bwMode="auto">
                      <a:xfrm>
                        <a:off x="1588" y="1541463"/>
                        <a:ext cx="9139237"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9"/>
          <p:cNvSpPr>
            <a:spLocks noChangeArrowheads="1"/>
          </p:cNvSpPr>
          <p:nvPr/>
        </p:nvSpPr>
        <p:spPr bwMode="blackWhite">
          <a:xfrm>
            <a:off x="1746762" y="1391971"/>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a:solidFill>
                  <a:srgbClr val="FFFFFF"/>
                </a:solidFill>
              </a:rPr>
              <a:t>The most profitable states over the past decade are widely distributed geographically, though none are in the Gulf region</a:t>
            </a:r>
          </a:p>
        </p:txBody>
      </p:sp>
      <p:sp>
        <p:nvSpPr>
          <p:cNvPr id="7" name="Rectangle 7"/>
          <p:cNvSpPr>
            <a:spLocks noChangeArrowheads="1"/>
          </p:cNvSpPr>
          <p:nvPr/>
        </p:nvSpPr>
        <p:spPr bwMode="auto">
          <a:xfrm>
            <a:off x="0" y="6386511"/>
            <a:ext cx="8750300" cy="261610"/>
          </a:xfrm>
          <a:prstGeom prst="rect">
            <a:avLst/>
          </a:prstGeom>
          <a:noFill/>
          <a:ln w="9525">
            <a:noFill/>
            <a:miter lim="800000"/>
            <a:headEnd/>
            <a:tailEnd/>
          </a:ln>
        </p:spPr>
        <p:txBody>
          <a:bodyPr>
            <a:spAutoFit/>
          </a:bodyPr>
          <a:lstStyle/>
          <a:p>
            <a:r>
              <a:rPr lang="en-US" sz="1100" dirty="0"/>
              <a:t>Source: NAIC; Insurance Information Institute.	</a:t>
            </a:r>
          </a:p>
        </p:txBody>
      </p:sp>
      <p:sp>
        <p:nvSpPr>
          <p:cNvPr id="8" name="Text Box 6"/>
          <p:cNvSpPr txBox="1">
            <a:spLocks noChangeArrowheads="1"/>
          </p:cNvSpPr>
          <p:nvPr/>
        </p:nvSpPr>
        <p:spPr bwMode="blackWhite">
          <a:xfrm>
            <a:off x="5132141" y="1814605"/>
            <a:ext cx="3797383"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a:solidFill>
                  <a:schemeClr val="bg1"/>
                </a:solidFill>
                <a:cs typeface="+mn-cs"/>
              </a:rPr>
              <a:t>Profitability Benchmark: All P/C</a:t>
            </a:r>
          </a:p>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US: 7.7%</a:t>
            </a:r>
          </a:p>
        </p:txBody>
      </p:sp>
      <p:sp>
        <p:nvSpPr>
          <p:cNvPr id="9"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extLst>
      <p:ext uri="{BB962C8B-B14F-4D97-AF65-F5344CB8AC3E}">
        <p14:creationId xmlns:p14="http://schemas.microsoft.com/office/powerpoint/2010/main" val="16132233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80</a:t>
            </a:fld>
            <a:endParaRPr lang="en-US"/>
          </a:p>
        </p:txBody>
      </p:sp>
      <p:sp>
        <p:nvSpPr>
          <p:cNvPr id="35846" name="Rectangle 2"/>
          <p:cNvSpPr>
            <a:spLocks noGrp="1" noChangeArrowheads="1"/>
          </p:cNvSpPr>
          <p:nvPr>
            <p:ph type="title"/>
          </p:nvPr>
        </p:nvSpPr>
        <p:spPr>
          <a:xfrm>
            <a:off x="155575" y="0"/>
            <a:ext cx="7550150" cy="989013"/>
          </a:xfrm>
        </p:spPr>
        <p:txBody>
          <a:bodyPr/>
          <a:lstStyle/>
          <a:p>
            <a:r>
              <a:rPr lang="en-US" dirty="0"/>
              <a:t>Annual Inflation Rates, (CPI-U, %),</a:t>
            </a:r>
            <a:br>
              <a:rPr lang="en-US" dirty="0"/>
            </a:br>
            <a:r>
              <a:rPr lang="en-US" dirty="0"/>
              <a:t>1990–2017F</a:t>
            </a:r>
          </a:p>
        </p:txBody>
      </p:sp>
      <p:graphicFrame>
        <p:nvGraphicFramePr>
          <p:cNvPr id="35842" name="Object 3"/>
          <p:cNvGraphicFramePr>
            <a:graphicFrameLocks noChangeAspect="1"/>
          </p:cNvGraphicFramePr>
          <p:nvPr>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708873" name="Chart" r:id="rId4" imgW="8296386" imgH="3838402" progId="MSGraph.Chart.8">
                  <p:embed followColorScheme="full"/>
                </p:oleObj>
              </mc:Choice>
              <mc:Fallback>
                <p:oleObj name="Chart" r:id="rId4" imgW="8296386" imgH="3838402" progId="MSGraph.Chart.8">
                  <p:embed followColorScheme="full"/>
                  <p:pic>
                    <p:nvPicPr>
                      <p:cNvPr id="35842" name="Object 3"/>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4/16 (forecasts).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Slack in the U.S. economy and falling energy prices suggests that inflationary pressures should remain subdued for an extended period of times</a:t>
            </a: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797939" y="1150938"/>
            <a:ext cx="4048125" cy="1309687"/>
          </a:xfrm>
          <a:prstGeom prst="wedgeRectCallout">
            <a:avLst>
              <a:gd name="adj1" fmla="val 27685"/>
              <a:gd name="adj2" fmla="val 7108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103309" y="1059718"/>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28651997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le 3"/>
          <p:cNvSpPr>
            <a:spLocks noGrp="1"/>
          </p:cNvSpPr>
          <p:nvPr>
            <p:ph type="title"/>
          </p:nvPr>
        </p:nvSpPr>
        <p:spPr>
          <a:xfrm>
            <a:off x="100016" y="109288"/>
            <a:ext cx="9144000" cy="806824"/>
          </a:xfrm>
        </p:spPr>
        <p:txBody>
          <a:bodyPr>
            <a:noAutofit/>
          </a:bodyPr>
          <a:lstStyle/>
          <a:p>
            <a:pPr>
              <a:tabLst>
                <a:tab pos="6671236" algn="l"/>
              </a:tabLst>
            </a:pPr>
            <a:r>
              <a:rPr lang="en-US" sz="2800" dirty="0"/>
              <a:t>Workers Compensation</a:t>
            </a:r>
            <a:br>
              <a:rPr lang="en-US" sz="2800" dirty="0"/>
            </a:br>
            <a:r>
              <a:rPr lang="en-US" sz="2800" dirty="0"/>
              <a:t>Change in Medical Severity </a:t>
            </a:r>
            <a:br>
              <a:rPr lang="en-US" sz="800" dirty="0"/>
            </a:br>
            <a:r>
              <a:rPr lang="en-US" sz="1600" dirty="0">
                <a:solidFill>
                  <a:schemeClr val="tx1"/>
                </a:solidFill>
                <a:latin typeface="Arial" pitchFamily="34" charset="0"/>
              </a:rPr>
              <a:t>Comparison to Change in Medical Consumer Price Index (CPI)</a:t>
            </a:r>
          </a:p>
        </p:txBody>
      </p:sp>
      <p:sp>
        <p:nvSpPr>
          <p:cNvPr id="4" name="Slide Number Placeholder 3"/>
          <p:cNvSpPr>
            <a:spLocks noGrp="1"/>
          </p:cNvSpPr>
          <p:nvPr>
            <p:ph type="sldNum" sz="quarter" idx="10"/>
          </p:nvPr>
        </p:nvSpPr>
        <p:spPr/>
        <p:txBody>
          <a:bodyPr lIns="82021" tIns="41010" rIns="82021" bIns="41010"/>
          <a:lstStyle/>
          <a:p>
            <a:fld id="{92DC2852-4524-4D94-B636-4315D37E8450}" type="slidenum">
              <a:rPr lang="en-US" smtClean="0"/>
              <a:pPr/>
              <a:t>81</a:t>
            </a:fld>
            <a:endParaRPr lang="en-US" dirty="0"/>
          </a:p>
        </p:txBody>
      </p:sp>
      <p:graphicFrame>
        <p:nvGraphicFramePr>
          <p:cNvPr id="9" name="Content Placeholder 4"/>
          <p:cNvGraphicFramePr>
            <a:graphicFrameLocks/>
          </p:cNvGraphicFramePr>
          <p:nvPr>
            <p:extLst/>
          </p:nvPr>
        </p:nvGraphicFramePr>
        <p:xfrm>
          <a:off x="1" y="1546416"/>
          <a:ext cx="8915977" cy="428344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8"/>
          <p:cNvSpPr txBox="1">
            <a:spLocks noChangeArrowheads="1"/>
          </p:cNvSpPr>
          <p:nvPr/>
        </p:nvSpPr>
        <p:spPr bwMode="auto">
          <a:xfrm>
            <a:off x="19050" y="1062135"/>
            <a:ext cx="1938338" cy="338469"/>
          </a:xfrm>
          <a:prstGeom prst="rect">
            <a:avLst/>
          </a:prstGeom>
          <a:noFill/>
          <a:ln w="9525">
            <a:noFill/>
            <a:miter lim="800000"/>
            <a:headEnd/>
            <a:tailEnd/>
          </a:ln>
          <a:effectLst/>
        </p:spPr>
        <p:txBody>
          <a:bodyPr wrap="square" lIns="91354" tIns="45678" rIns="91354" bIns="45678">
            <a:spAutoFit/>
          </a:bodyPr>
          <a:lstStyle/>
          <a:p>
            <a:pPr eaLnBrk="0" hangingPunct="0">
              <a:spcBef>
                <a:spcPct val="50000"/>
              </a:spcBef>
            </a:pPr>
            <a:r>
              <a:rPr lang="en-US" sz="1600" b="1" dirty="0">
                <a:solidFill>
                  <a:srgbClr val="225A7A"/>
                </a:solidFill>
                <a:latin typeface="Arial" charset="0"/>
              </a:rPr>
              <a:t>Percent Change</a:t>
            </a:r>
          </a:p>
        </p:txBody>
      </p:sp>
      <p:sp>
        <p:nvSpPr>
          <p:cNvPr id="15" name="Text Box 4"/>
          <p:cNvSpPr txBox="1">
            <a:spLocks noChangeArrowheads="1"/>
          </p:cNvSpPr>
          <p:nvPr/>
        </p:nvSpPr>
        <p:spPr bwMode="auto">
          <a:xfrm>
            <a:off x="4259559" y="5571193"/>
            <a:ext cx="617241" cy="277457"/>
          </a:xfrm>
          <a:prstGeom prst="rect">
            <a:avLst/>
          </a:prstGeom>
          <a:noFill/>
          <a:ln w="9525">
            <a:noFill/>
            <a:miter lim="800000"/>
            <a:headEnd/>
            <a:tailEnd/>
          </a:ln>
          <a:effectLst/>
        </p:spPr>
        <p:txBody>
          <a:bodyPr wrap="none" lIns="91387" tIns="45693" rIns="91387" bIns="45693">
            <a:spAutoFit/>
          </a:bodyPr>
          <a:lstStyle/>
          <a:p>
            <a:pPr eaLnBrk="0" hangingPunct="0">
              <a:lnSpc>
                <a:spcPct val="75000"/>
              </a:lnSpc>
              <a:spcBef>
                <a:spcPct val="25000"/>
              </a:spcBef>
            </a:pPr>
            <a:r>
              <a:rPr lang="en-US" sz="1600" b="1" dirty="0">
                <a:latin typeface="Arial" charset="0"/>
              </a:rPr>
              <a:t>Year</a:t>
            </a:r>
          </a:p>
        </p:txBody>
      </p:sp>
      <p:sp>
        <p:nvSpPr>
          <p:cNvPr id="8" name="Text Box 6"/>
          <p:cNvSpPr txBox="1">
            <a:spLocks noChangeArrowheads="1"/>
          </p:cNvSpPr>
          <p:nvPr/>
        </p:nvSpPr>
        <p:spPr bwMode="blackWhite">
          <a:xfrm>
            <a:off x="4876800" y="2196516"/>
            <a:ext cx="4018091" cy="1047136"/>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lnSpc>
                <a:spcPct val="85000"/>
              </a:lnSpc>
              <a:spcBef>
                <a:spcPct val="50000"/>
              </a:spcBef>
              <a:buClr>
                <a:srgbClr val="FFFFFF"/>
              </a:buClr>
              <a:buFont typeface="Wingdings" pitchFamily="2" charset="2"/>
              <a:buNone/>
            </a:pPr>
            <a:r>
              <a:rPr lang="en-US" sz="1600" b="1" u="sng" dirty="0">
                <a:solidFill>
                  <a:srgbClr val="FFFFFF"/>
                </a:solidFill>
                <a:latin typeface="Arial "/>
              </a:rPr>
              <a:t>Average Annual Change: 1994—2015</a:t>
            </a:r>
          </a:p>
          <a:p>
            <a:pPr algn="ctr" eaLnBrk="0" hangingPunct="0">
              <a:lnSpc>
                <a:spcPct val="85000"/>
              </a:lnSpc>
              <a:spcBef>
                <a:spcPct val="50000"/>
              </a:spcBef>
              <a:buClr>
                <a:srgbClr val="FFFFFF"/>
              </a:buClr>
              <a:buFont typeface="Wingdings" pitchFamily="2" charset="2"/>
              <a:buNone/>
            </a:pPr>
            <a:r>
              <a:rPr lang="en-US" sz="1600" b="1" dirty="0">
                <a:solidFill>
                  <a:srgbClr val="FFFFFF"/>
                </a:solidFill>
                <a:latin typeface="Arial "/>
              </a:rPr>
              <a:t>Lost-Time Medical Severity: </a:t>
            </a:r>
            <a:r>
              <a:rPr lang="en-US" sz="1600" b="1" dirty="0">
                <a:solidFill>
                  <a:srgbClr val="FFFFFF"/>
                </a:solidFill>
                <a:latin typeface="Arial "/>
                <a:sym typeface="Wingdings" pitchFamily="2" charset="2"/>
              </a:rPr>
              <a:t>+5.9%</a:t>
            </a:r>
          </a:p>
          <a:p>
            <a:pPr algn="ctr" eaLnBrk="0" hangingPunct="0">
              <a:lnSpc>
                <a:spcPct val="85000"/>
              </a:lnSpc>
              <a:spcBef>
                <a:spcPct val="50000"/>
              </a:spcBef>
              <a:buClr>
                <a:srgbClr val="FFFFFF"/>
              </a:buClr>
              <a:buFont typeface="Wingdings" pitchFamily="2" charset="2"/>
              <a:buNone/>
            </a:pPr>
            <a:r>
              <a:rPr lang="en-US" sz="1600" b="1" i="0" dirty="0">
                <a:solidFill>
                  <a:srgbClr val="FFFFFF"/>
                </a:solidFill>
                <a:latin typeface="Arial "/>
                <a:sym typeface="Wingdings" pitchFamily="2" charset="2"/>
              </a:rPr>
              <a:t>US Medical CPI: +3.6%</a:t>
            </a:r>
            <a:endParaRPr lang="en-US" sz="1600" b="1" i="0" dirty="0">
              <a:solidFill>
                <a:srgbClr val="FFFFFF"/>
              </a:solidFill>
              <a:latin typeface="Arial "/>
            </a:endParaRPr>
          </a:p>
        </p:txBody>
      </p:sp>
      <p:sp>
        <p:nvSpPr>
          <p:cNvPr id="10" name="Text Box 6"/>
          <p:cNvSpPr txBox="1">
            <a:spLocks noChangeArrowheads="1"/>
          </p:cNvSpPr>
          <p:nvPr/>
        </p:nvSpPr>
        <p:spPr bwMode="auto">
          <a:xfrm>
            <a:off x="67099" y="6055685"/>
            <a:ext cx="8384919" cy="707886"/>
          </a:xfrm>
          <a:prstGeom prst="rect">
            <a:avLst/>
          </a:prstGeom>
          <a:noFill/>
          <a:ln w="0">
            <a:noFill/>
            <a:miter lim="800000"/>
            <a:headEnd/>
            <a:tailEnd/>
          </a:ln>
        </p:spPr>
        <p:txBody>
          <a:bodyPr wrap="square">
            <a:spAutoFit/>
          </a:bodyPr>
          <a:lstStyle/>
          <a:p>
            <a:r>
              <a:rPr lang="en-US" sz="1000" dirty="0"/>
              <a:t>2015p: Preliminary based on data valued as of 12/31/2015.</a:t>
            </a:r>
          </a:p>
          <a:p>
            <a:r>
              <a:rPr lang="en-US" sz="1000" dirty="0"/>
              <a:t>Sources: Severity: 995-2013: Based on data through 12/31/2014, developed to ultimate</a:t>
            </a:r>
          </a:p>
          <a:p>
            <a:r>
              <a:rPr lang="en-US" sz="1000" dirty="0"/>
              <a:t>Based on the states where NCCI provides ratemaking services including state funds, excluding WV; Excludes high deductible policies.</a:t>
            </a:r>
          </a:p>
          <a:p>
            <a:r>
              <a:rPr lang="en-US" sz="1000" dirty="0"/>
              <a:t>US Medical CPI: US Bureau of Labor Statistics. </a:t>
            </a:r>
          </a:p>
        </p:txBody>
      </p:sp>
    </p:spTree>
    <p:extLst>
      <p:ext uri="{BB962C8B-B14F-4D97-AF65-F5344CB8AC3E}">
        <p14:creationId xmlns:p14="http://schemas.microsoft.com/office/powerpoint/2010/main" val="8827919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0" y="1162050"/>
          <a:ext cx="8977313" cy="5695950"/>
        </p:xfrm>
        <a:graphic>
          <a:graphicData uri="http://schemas.openxmlformats.org/presentationml/2006/ole">
            <mc:AlternateContent xmlns:mc="http://schemas.openxmlformats.org/markup-compatibility/2006">
              <mc:Choice xmlns:v="urn:schemas-microsoft-com:vml" Requires="v">
                <p:oleObj spid="_x0000_s28709897" name="Chart" r:id="rId3" imgW="8677125" imgH="5515079" progId="MSGraph.Chart.8">
                  <p:embed followColorScheme="full"/>
                </p:oleObj>
              </mc:Choice>
              <mc:Fallback>
                <p:oleObj name="Chart" r:id="rId3" imgW="8677125" imgH="5515079" progId="MSGraph.Chart.8">
                  <p:embed followColorScheme="full"/>
                  <p:pic>
                    <p:nvPicPr>
                      <p:cNvPr id="53250" name="Object 2"/>
                      <p:cNvPicPr>
                        <a:picLocks noChangeAspect="1" noChangeArrowheads="1"/>
                      </p:cNvPicPr>
                      <p:nvPr/>
                    </p:nvPicPr>
                    <p:blipFill>
                      <a:blip r:embed="rId4"/>
                      <a:srcRect/>
                      <a:stretch>
                        <a:fillRect/>
                      </a:stretch>
                    </p:blipFill>
                    <p:spPr bwMode="auto">
                      <a:xfrm>
                        <a:off x="0"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a:t>WC Medical Severity Generally Outpaces the Medical CPI Rate</a:t>
            </a:r>
            <a:endParaRPr lang="en-US" sz="2100" dirty="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37258"/>
              <a:gd name="adj2" fmla="val 1368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from 1995 through 2015 was well above the medical CPI (5.9% vs. 3.6%), but the gap has narrowing.  Lost-time medical severities appear to on the rise again. </a:t>
            </a:r>
          </a:p>
        </p:txBody>
      </p:sp>
    </p:spTree>
    <p:extLst>
      <p:ext uri="{BB962C8B-B14F-4D97-AF65-F5344CB8AC3E}">
        <p14:creationId xmlns:p14="http://schemas.microsoft.com/office/powerpoint/2010/main" val="401174942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34644" y="1162050"/>
          <a:ext cx="8977313" cy="5695950"/>
        </p:xfrm>
        <a:graphic>
          <a:graphicData uri="http://schemas.openxmlformats.org/presentationml/2006/ole">
            <mc:AlternateContent xmlns:mc="http://schemas.openxmlformats.org/markup-compatibility/2006">
              <mc:Choice xmlns:v="urn:schemas-microsoft-com:vml" Requires="v">
                <p:oleObj spid="_x0000_s28710921" name="Chart" r:id="rId3" imgW="8658401" imgH="5524639" progId="MSGraph.Chart.8">
                  <p:embed followColorScheme="full"/>
                </p:oleObj>
              </mc:Choice>
              <mc:Fallback>
                <p:oleObj name="Chart" r:id="rId3" imgW="8658401" imgH="5524639" progId="MSGraph.Chart.8">
                  <p:embed followColorScheme="full"/>
                  <p:pic>
                    <p:nvPicPr>
                      <p:cNvPr id="53250" name="Object 2"/>
                      <p:cNvPicPr>
                        <a:picLocks noChangeAspect="1" noChangeArrowheads="1"/>
                      </p:cNvPicPr>
                      <p:nvPr/>
                    </p:nvPicPr>
                    <p:blipFill>
                      <a:blip r:embed="rId4"/>
                      <a:srcRect/>
                      <a:stretch>
                        <a:fillRect/>
                      </a:stretch>
                    </p:blipFill>
                    <p:spPr bwMode="auto">
                      <a:xfrm>
                        <a:off x="-34644"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a:t>Medical Cost Inflation vs. Overall CPI, 1995 – 2014*</a:t>
            </a:r>
            <a:endParaRPr lang="en-US" sz="2100" dirty="0"/>
          </a:p>
        </p:txBody>
      </p:sp>
      <p:sp>
        <p:nvSpPr>
          <p:cNvPr id="53252" name="Rectangle 4"/>
          <p:cNvSpPr>
            <a:spLocks noChangeArrowheads="1"/>
          </p:cNvSpPr>
          <p:nvPr/>
        </p:nvSpPr>
        <p:spPr bwMode="auto">
          <a:xfrm>
            <a:off x="0" y="6338886"/>
            <a:ext cx="6881692" cy="431529"/>
          </a:xfrm>
          <a:prstGeom prst="rect">
            <a:avLst/>
          </a:prstGeom>
          <a:noFill/>
          <a:ln w="9525">
            <a:noFill/>
            <a:miter lim="800000"/>
            <a:headEnd/>
            <a:tailEnd/>
          </a:ln>
        </p:spPr>
        <p:txBody>
          <a:bodyPr wrap="none" lIns="92075" tIns="46038" rIns="92075" bIns="46038">
            <a:spAutoFit/>
          </a:bodyPr>
          <a:lstStyle/>
          <a:p>
            <a:pPr eaLnBrk="0" hangingPunct="0"/>
            <a:r>
              <a:rPr lang="en-US" sz="1100" dirty="0"/>
              <a:t>*July 2014 compared to July 2013.</a:t>
            </a:r>
          </a:p>
          <a:p>
            <a:pPr eaLnBrk="0" hangingPunct="0"/>
            <a:r>
              <a:rPr lang="en-US" sz="1100" dirty="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8" name="Text Box 17"/>
          <p:cNvSpPr txBox="1">
            <a:spLocks noChangeArrowheads="1"/>
          </p:cNvSpPr>
          <p:nvPr/>
        </p:nvSpPr>
        <p:spPr bwMode="auto">
          <a:xfrm>
            <a:off x="1598612" y="4192207"/>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a:solidFill>
                  <a:srgbClr val="FFFFFF"/>
                </a:solidFill>
              </a:rPr>
              <a:t>Average Annual Growth Average</a:t>
            </a:r>
            <a:r>
              <a:rPr lang="en-US" b="1" u="sng" dirty="0">
                <a:solidFill>
                  <a:srgbClr val="FFFFFF"/>
                </a:solidFill>
              </a:rPr>
              <a:t> 1995 – 2013</a:t>
            </a:r>
          </a:p>
          <a:p>
            <a:pPr algn="ctr" fontAlgn="base">
              <a:spcBef>
                <a:spcPct val="0"/>
              </a:spcBef>
              <a:spcAft>
                <a:spcPct val="0"/>
              </a:spcAft>
            </a:pPr>
            <a:r>
              <a:rPr lang="en-US" b="1" dirty="0">
                <a:solidFill>
                  <a:srgbClr val="FFFFFF"/>
                </a:solidFill>
                <a:latin typeface="Arial" charset="0"/>
                <a:cs typeface="Arial" charset="0"/>
              </a:rPr>
              <a:t>Healthcare: 3.8%</a:t>
            </a:r>
          </a:p>
          <a:p>
            <a:pPr algn="ctr" fontAlgn="base">
              <a:spcBef>
                <a:spcPct val="0"/>
              </a:spcBef>
              <a:spcAft>
                <a:spcPct val="0"/>
              </a:spcAft>
            </a:pPr>
            <a:r>
              <a:rPr lang="en-US" b="1" dirty="0">
                <a:solidFill>
                  <a:srgbClr val="FFFFFF"/>
                </a:solidFill>
              </a:rPr>
              <a:t>Total Nonfarm: 2.4%</a:t>
            </a:r>
            <a:endParaRPr lang="en-US" b="1" dirty="0">
              <a:solidFill>
                <a:srgbClr val="FFFFFF"/>
              </a:solidFill>
              <a:latin typeface="Arial" charset="0"/>
              <a:cs typeface="Arial" charset="0"/>
            </a:endParaRPr>
          </a:p>
        </p:txBody>
      </p:sp>
      <p:sp>
        <p:nvSpPr>
          <p:cNvPr id="9" name="AutoShape 8"/>
          <p:cNvSpPr>
            <a:spLocks noChangeArrowheads="1"/>
          </p:cNvSpPr>
          <p:nvPr/>
        </p:nvSpPr>
        <p:spPr bwMode="blackWhite">
          <a:xfrm>
            <a:off x="5503081" y="1073150"/>
            <a:ext cx="3471862" cy="788987"/>
          </a:xfrm>
          <a:prstGeom prst="wedgeRectCallout">
            <a:avLst>
              <a:gd name="adj1" fmla="val 42801"/>
              <a:gd name="adj2" fmla="val 1992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a:solidFill>
                  <a:srgbClr val="FFFFFF"/>
                </a:solidFill>
                <a:latin typeface="Arial" pitchFamily="34" charset="0"/>
                <a:cs typeface="Arial" pitchFamily="34" charset="0"/>
              </a:rPr>
              <a:t>Though moderating, medical inflation will continue to exceed inflation in the overall economy</a:t>
            </a:r>
          </a:p>
        </p:txBody>
      </p:sp>
    </p:spTree>
    <p:extLst>
      <p:ext uri="{BB962C8B-B14F-4D97-AF65-F5344CB8AC3E}">
        <p14:creationId xmlns:p14="http://schemas.microsoft.com/office/powerpoint/2010/main" val="184683757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9"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a:t>U.S. Health Care Expenditures,</a:t>
            </a:r>
            <a:br>
              <a:rPr lang="en-US" dirty="0"/>
            </a:br>
            <a:r>
              <a:rPr lang="en-US" dirty="0"/>
              <a:t>1965–2022F</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321541" name="Rectangle 5"/>
          <p:cNvSpPr>
            <a:spLocks noChangeArrowheads="1"/>
          </p:cNvSpPr>
          <p:nvPr/>
        </p:nvSpPr>
        <p:spPr bwMode="blackWhite">
          <a:xfrm>
            <a:off x="762000" y="5609968"/>
            <a:ext cx="7750776" cy="7777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rPr>
              <a:t>U.S. health care expenditures have been on a relentless climb for most of the past half century, far outstripping population growth, inflation of GDP growth</a:t>
            </a:r>
            <a:endParaRPr lang="en-US" b="1" dirty="0">
              <a:solidFill>
                <a:srgbClr val="FFFFFF"/>
              </a:solidFill>
              <a:latin typeface="Arial" charset="0"/>
              <a:cs typeface="Arial" charset="0"/>
            </a:endParaRPr>
          </a:p>
        </p:txBody>
      </p:sp>
      <p:sp>
        <p:nvSpPr>
          <p:cNvPr id="8" name="Date Placeholder 7"/>
          <p:cNvSpPr>
            <a:spLocks noGrp="1"/>
          </p:cNvSpPr>
          <p:nvPr>
            <p:ph type="dt" sz="half" idx="10"/>
          </p:nvPr>
        </p:nvSpPr>
        <p:spPr/>
        <p:txBody>
          <a:bodyPr/>
          <a:lstStyle/>
          <a:p>
            <a:pPr>
              <a:defRPr/>
            </a:pPr>
            <a:r>
              <a:rPr lang="en-US"/>
              <a:t>12/01/09 - 9pm</a:t>
            </a:r>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84</a:t>
            </a:fld>
            <a:endParaRPr lang="en-US"/>
          </a:p>
        </p:txBody>
      </p:sp>
      <p:sp>
        <p:nvSpPr>
          <p:cNvPr id="10" name="AutoShape 8"/>
          <p:cNvSpPr>
            <a:spLocks noChangeArrowheads="1"/>
          </p:cNvSpPr>
          <p:nvPr/>
        </p:nvSpPr>
        <p:spPr bwMode="blackWhite">
          <a:xfrm>
            <a:off x="1959542" y="1326592"/>
            <a:ext cx="3436373" cy="2071516"/>
          </a:xfrm>
          <a:prstGeom prst="wedgeRectCallout">
            <a:avLst>
              <a:gd name="adj1" fmla="val 110410"/>
              <a:gd name="adj2" fmla="val 279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From 1965 through 2013, US  health care expenditures had increased by 69 fold.  Population growth over the same period increased by a factor of just 1.6.  By 2022, health spending will have increased 119 fold.</a:t>
            </a:r>
            <a:endParaRPr lang="en-US" b="1" i="1" dirty="0">
              <a:solidFill>
                <a:schemeClr val="bg1"/>
              </a:solidFill>
              <a:cs typeface="+mn-cs"/>
            </a:endParaRPr>
          </a:p>
        </p:txBody>
      </p:sp>
      <p:sp>
        <p:nvSpPr>
          <p:cNvPr id="11"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rPr>
              <a:t>$ Billions</a:t>
            </a:r>
            <a:endParaRPr lang="en-US" sz="1600" b="1" dirty="0">
              <a:solidFill>
                <a:srgbClr val="225A7A"/>
              </a:solidFill>
              <a:latin typeface="Arial" charset="0"/>
              <a:cs typeface="Arial" charset="0"/>
            </a:endParaRPr>
          </a:p>
        </p:txBody>
      </p:sp>
      <p:sp>
        <p:nvSpPr>
          <p:cNvPr id="12" name="Rectangle 4"/>
          <p:cNvSpPr>
            <a:spLocks noChangeArrowheads="1"/>
          </p:cNvSpPr>
          <p:nvPr/>
        </p:nvSpPr>
        <p:spPr bwMode="auto">
          <a:xfrm>
            <a:off x="0" y="6387748"/>
            <a:ext cx="9144000" cy="416141"/>
          </a:xfrm>
          <a:prstGeom prst="rect">
            <a:avLst/>
          </a:prstGeom>
          <a:noFill/>
          <a:ln w="9525">
            <a:noFill/>
            <a:miter lim="800000"/>
            <a:headEnd/>
            <a:tailEnd/>
          </a:ln>
        </p:spPr>
        <p:txBody>
          <a:bodyPr lIns="92075" tIns="46038" rIns="92075" bIns="46038">
            <a:spAutoFit/>
          </a:bodyPr>
          <a:lstStyle/>
          <a:p>
            <a:r>
              <a:rPr lang="en-US" sz="1050" dirty="0">
                <a:solidFill>
                  <a:srgbClr val="000000"/>
                </a:solidFill>
              </a:rPr>
              <a:t>Sources:  Centers for Medicare &amp; Medicaid Services, Office of the Actuary at </a:t>
            </a:r>
            <a:r>
              <a:rPr lang="en-US" sz="1050" dirty="0">
                <a:solidFill>
                  <a:srgbClr val="000000"/>
                </a:solidFill>
                <a:hlinkClick r:id="rId4"/>
              </a:rPr>
              <a:t>http://www.cms.gov/Research-Statistics-Data-and-Systems/Statistics-Trends-and-Reports/NationalHealthExpendData/NationalHealthAccountsProjected.html</a:t>
            </a:r>
            <a:r>
              <a:rPr lang="en-US" sz="1050" dirty="0">
                <a:solidFill>
                  <a:srgbClr val="000000"/>
                </a:solidFill>
              </a:rPr>
              <a:t> accessed 3/14/14; Insurance Information Institute.</a:t>
            </a:r>
          </a:p>
        </p:txBody>
      </p:sp>
    </p:spTree>
    <p:extLst>
      <p:ext uri="{BB962C8B-B14F-4D97-AF65-F5344CB8AC3E}">
        <p14:creationId xmlns:p14="http://schemas.microsoft.com/office/powerpoint/2010/main" val="41618163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8711945" name="Chart" r:id="rId5" imgW="8258103" imgH="5515079" progId="MSGraph.Chart.8">
                  <p:embed followColorScheme="full"/>
                </p:oleObj>
              </mc:Choice>
              <mc:Fallback>
                <p:oleObj name="Chart" r:id="rId5" imgW="8258103" imgH="5515079" progId="MSGraph.Chart.8">
                  <p:embed followColorScheme="full"/>
                  <p:pic>
                    <p:nvPicPr>
                      <p:cNvPr id="3074" name="Object 2"/>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a:t>National Health Care Expenditures as a Share of GDP, 1965 – 2022F*</a:t>
            </a:r>
          </a:p>
        </p:txBody>
      </p:sp>
      <p:sp>
        <p:nvSpPr>
          <p:cNvPr id="5547012" name="Rectangle 4"/>
          <p:cNvSpPr>
            <a:spLocks noChangeArrowheads="1"/>
          </p:cNvSpPr>
          <p:nvPr/>
        </p:nvSpPr>
        <p:spPr bwMode="auto">
          <a:xfrm>
            <a:off x="0" y="6350677"/>
            <a:ext cx="9144000" cy="416141"/>
          </a:xfrm>
          <a:prstGeom prst="rect">
            <a:avLst/>
          </a:prstGeom>
          <a:noFill/>
          <a:ln w="9525">
            <a:noFill/>
            <a:miter lim="800000"/>
            <a:headEnd/>
            <a:tailEnd/>
          </a:ln>
        </p:spPr>
        <p:txBody>
          <a:bodyPr lIns="92075" tIns="46038" rIns="92075" bIns="46038">
            <a:spAutoFit/>
          </a:bodyPr>
          <a:lstStyle/>
          <a:p>
            <a:r>
              <a:rPr lang="en-US" sz="1050" dirty="0">
                <a:solidFill>
                  <a:srgbClr val="000000"/>
                </a:solidFill>
              </a:rPr>
              <a:t>Sources:  Centers for Medicare &amp; Medicaid Services, Office of the Actuary at </a:t>
            </a:r>
            <a:r>
              <a:rPr lang="en-US" sz="1050" dirty="0">
                <a:solidFill>
                  <a:srgbClr val="000000"/>
                </a:solidFill>
                <a:hlinkClick r:id="rId7"/>
              </a:rPr>
              <a:t>http://www.cms.gov/Research-Statistics-Data-and-Systems/Statistics-Trends-and-Reports/NationalHealthExpendData/NationalHealthAccountsProjected.html</a:t>
            </a:r>
            <a:r>
              <a:rPr lang="en-US" sz="1050" dirty="0">
                <a:solidFill>
                  <a:srgbClr val="000000"/>
                </a:solidFill>
              </a:rPr>
              <a:t> accessed 3/14/14; Insurance Information Institute.</a:t>
            </a:r>
          </a:p>
        </p:txBody>
      </p:sp>
      <p:sp>
        <p:nvSpPr>
          <p:cNvPr id="5547022" name="Rectangle 14"/>
          <p:cNvSpPr>
            <a:spLocks noChangeArrowheads="1"/>
          </p:cNvSpPr>
          <p:nvPr/>
        </p:nvSpPr>
        <p:spPr bwMode="auto">
          <a:xfrm>
            <a:off x="785255" y="4554934"/>
            <a:ext cx="174532" cy="231437"/>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693139" y="3922763"/>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872238" y="4967326"/>
            <a:ext cx="942171" cy="668338"/>
          </a:xfrm>
          <a:prstGeom prst="wedgeRectCallout">
            <a:avLst>
              <a:gd name="adj1" fmla="val -38958"/>
              <a:gd name="adj2" fmla="val -65994"/>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FFFFFF"/>
                </a:solidFill>
                <a:latin typeface="Arial" charset="0"/>
                <a:cs typeface="Arial" charset="0"/>
              </a:rPr>
              <a:t>1965 5.8%</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959787" y="1513108"/>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a:solidFill>
                  <a:srgbClr val="FFFFFF"/>
                </a:solidFill>
              </a:rPr>
              <a:t>Health care expenditures as a share of GDP rose from 5.8% in 1965 to 18.0% in 2013 and are expected to reach 19.9% of GDP by 2022</a:t>
            </a:r>
            <a:endParaRPr lang="en-US" b="1" dirty="0">
              <a:solidFill>
                <a:srgbClr val="FFFFFF"/>
              </a:solidFill>
              <a:latin typeface="Arial" charset="0"/>
              <a:cs typeface="Arial" charset="0"/>
            </a:endParaRP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rPr>
              <a:t>% of GDP</a:t>
            </a:r>
            <a:endParaRPr lang="en-US" sz="1600" b="1" dirty="0">
              <a:solidFill>
                <a:srgbClr val="225A7A"/>
              </a:solidFill>
              <a:latin typeface="Arial" charset="0"/>
              <a:cs typeface="Arial" charset="0"/>
            </a:endParaRPr>
          </a:p>
        </p:txBody>
      </p:sp>
      <p:sp>
        <p:nvSpPr>
          <p:cNvPr id="29" name="AutoShape 8"/>
          <p:cNvSpPr>
            <a:spLocks noChangeArrowheads="1"/>
          </p:cNvSpPr>
          <p:nvPr/>
        </p:nvSpPr>
        <p:spPr bwMode="blackWhite">
          <a:xfrm>
            <a:off x="7925724" y="2037097"/>
            <a:ext cx="1189703" cy="659324"/>
          </a:xfrm>
          <a:prstGeom prst="wedgeRectCallout">
            <a:avLst>
              <a:gd name="adj1" fmla="val 11784"/>
              <a:gd name="adj2" fmla="val -928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2022 19.9%</a:t>
            </a:r>
          </a:p>
        </p:txBody>
      </p:sp>
      <p:sp>
        <p:nvSpPr>
          <p:cNvPr id="31" name="PPTShape_1"/>
          <p:cNvSpPr>
            <a:spLocks noChangeArrowheads="1"/>
          </p:cNvSpPr>
          <p:nvPr/>
        </p:nvSpPr>
        <p:spPr bwMode="auto">
          <a:xfrm>
            <a:off x="2199034" y="445441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FFFFFF"/>
                </a:solidFill>
                <a:latin typeface="Arial" charset="0"/>
                <a:cs typeface="Arial" charset="0"/>
              </a:rPr>
              <a:t>1980: 9.2%</a:t>
            </a:r>
            <a:endParaRPr lang="en-US" sz="1200" dirty="0">
              <a:solidFill>
                <a:srgbClr val="FFFFFF"/>
              </a:solidFill>
              <a:latin typeface="Arial" charset="0"/>
              <a:cs typeface="Arial" charset="0"/>
            </a:endParaRPr>
          </a:p>
        </p:txBody>
      </p:sp>
      <p:sp>
        <p:nvSpPr>
          <p:cNvPr id="32" name="Rectangle 15"/>
          <p:cNvSpPr>
            <a:spLocks noChangeArrowheads="1"/>
          </p:cNvSpPr>
          <p:nvPr/>
        </p:nvSpPr>
        <p:spPr bwMode="auto">
          <a:xfrm>
            <a:off x="4183076" y="3116990"/>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3" name="PPTShape_1"/>
          <p:cNvSpPr>
            <a:spLocks noChangeArrowheads="1"/>
          </p:cNvSpPr>
          <p:nvPr/>
        </p:nvSpPr>
        <p:spPr bwMode="auto">
          <a:xfrm>
            <a:off x="3711987" y="3663544"/>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FFFFFF"/>
                </a:solidFill>
                <a:latin typeface="Arial" charset="0"/>
                <a:cs typeface="Arial" charset="0"/>
              </a:rPr>
              <a:t>1990: 12.5%</a:t>
            </a:r>
            <a:endParaRPr lang="en-US" sz="1200" dirty="0">
              <a:solidFill>
                <a:srgbClr val="FFFFFF"/>
              </a:solidFill>
              <a:latin typeface="Arial" charset="0"/>
              <a:cs typeface="Arial" charset="0"/>
            </a:endParaRPr>
          </a:p>
        </p:txBody>
      </p:sp>
      <p:sp>
        <p:nvSpPr>
          <p:cNvPr id="34" name="Rectangle 15"/>
          <p:cNvSpPr>
            <a:spLocks noChangeArrowheads="1"/>
          </p:cNvSpPr>
          <p:nvPr/>
        </p:nvSpPr>
        <p:spPr bwMode="auto">
          <a:xfrm>
            <a:off x="5544283" y="282913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5" name="PPTShape_1"/>
          <p:cNvSpPr>
            <a:spLocks noChangeArrowheads="1"/>
          </p:cNvSpPr>
          <p:nvPr/>
        </p:nvSpPr>
        <p:spPr bwMode="auto">
          <a:xfrm>
            <a:off x="5092000" y="335876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FFFFFF"/>
                </a:solidFill>
                <a:latin typeface="Arial" charset="0"/>
                <a:cs typeface="Arial" charset="0"/>
              </a:rPr>
              <a:t>2000: 13.8%</a:t>
            </a:r>
            <a:endParaRPr lang="en-US" sz="1200" dirty="0">
              <a:solidFill>
                <a:srgbClr val="FFFFFF"/>
              </a:solidFill>
              <a:latin typeface="Arial" charset="0"/>
              <a:cs typeface="Arial" charset="0"/>
            </a:endParaRPr>
          </a:p>
        </p:txBody>
      </p:sp>
      <p:sp>
        <p:nvSpPr>
          <p:cNvPr id="36" name="Rectangle 15"/>
          <p:cNvSpPr>
            <a:spLocks noChangeArrowheads="1"/>
          </p:cNvSpPr>
          <p:nvPr/>
        </p:nvSpPr>
        <p:spPr bwMode="auto">
          <a:xfrm>
            <a:off x="6903329" y="192577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7" name="PPTShape_1"/>
          <p:cNvSpPr>
            <a:spLocks noChangeArrowheads="1"/>
          </p:cNvSpPr>
          <p:nvPr/>
        </p:nvSpPr>
        <p:spPr bwMode="auto">
          <a:xfrm>
            <a:off x="6274549" y="2553706"/>
            <a:ext cx="942171" cy="573144"/>
          </a:xfrm>
          <a:prstGeom prst="wedgeRectCallout">
            <a:avLst>
              <a:gd name="adj1" fmla="val 24023"/>
              <a:gd name="adj2" fmla="val -123701"/>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FFFFFF"/>
                </a:solidFill>
                <a:latin typeface="Arial" charset="0"/>
                <a:cs typeface="Arial" charset="0"/>
              </a:rPr>
              <a:t>2010: 17.9%</a:t>
            </a:r>
            <a:endParaRPr lang="en-US" sz="1200" dirty="0">
              <a:solidFill>
                <a:srgbClr val="FFFFFF"/>
              </a:solidFill>
              <a:latin typeface="Arial" charset="0"/>
              <a:cs typeface="Arial" charset="0"/>
            </a:endParaRPr>
          </a:p>
        </p:txBody>
      </p:sp>
      <p:sp>
        <p:nvSpPr>
          <p:cNvPr id="38" name="Rectangle 15"/>
          <p:cNvSpPr>
            <a:spLocks noChangeArrowheads="1"/>
          </p:cNvSpPr>
          <p:nvPr/>
        </p:nvSpPr>
        <p:spPr bwMode="auto">
          <a:xfrm>
            <a:off x="8520575" y="1505006"/>
            <a:ext cx="147312" cy="181036"/>
          </a:xfrm>
          <a:prstGeom prst="rect">
            <a:avLst/>
          </a:prstGeom>
          <a:noFill/>
          <a:ln w="38100">
            <a:solidFill>
              <a:srgbClr val="FFC0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9" name="AutoShape 8"/>
          <p:cNvSpPr>
            <a:spLocks noChangeArrowheads="1"/>
          </p:cNvSpPr>
          <p:nvPr/>
        </p:nvSpPr>
        <p:spPr bwMode="blackWhite">
          <a:xfrm>
            <a:off x="6821670" y="3922763"/>
            <a:ext cx="2178996" cy="1712901"/>
          </a:xfrm>
          <a:prstGeom prst="wedgeRectCallout">
            <a:avLst>
              <a:gd name="adj1" fmla="val -26428"/>
              <a:gd name="adj2" fmla="val -1575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a:solidFill>
                  <a:srgbClr val="FFFFFF"/>
                </a:solidFill>
                <a:latin typeface="Arial" pitchFamily="34" charset="0"/>
                <a:cs typeface="Arial" pitchFamily="34" charset="0"/>
              </a:rPr>
              <a:t>Since 2009, heath expenditures as a % of GDP have flattened out at about 18%--the question is why and will it last?</a:t>
            </a:r>
          </a:p>
        </p:txBody>
      </p:sp>
    </p:spTree>
    <p:custDataLst>
      <p:tags r:id="rId2"/>
    </p:custDataLst>
    <p:extLst>
      <p:ext uri="{BB962C8B-B14F-4D97-AF65-F5344CB8AC3E}">
        <p14:creationId xmlns:p14="http://schemas.microsoft.com/office/powerpoint/2010/main" val="782390348"/>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86</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585787" y="1823781"/>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dirty="0">
                <a:solidFill>
                  <a:srgbClr val="FFFFFF"/>
                </a:solidFill>
              </a:rPr>
              <a:t>Insured Catastrophe Losses</a:t>
            </a:r>
          </a:p>
        </p:txBody>
      </p:sp>
      <p:sp>
        <p:nvSpPr>
          <p:cNvPr id="7" name="TextBox 5"/>
          <p:cNvSpPr txBox="1">
            <a:spLocks noChangeArrowheads="1"/>
          </p:cNvSpPr>
          <p:nvPr/>
        </p:nvSpPr>
        <p:spPr bwMode="auto">
          <a:xfrm>
            <a:off x="245297" y="4000244"/>
            <a:ext cx="8643879" cy="2062103"/>
          </a:xfrm>
          <a:prstGeom prst="rect">
            <a:avLst/>
          </a:prstGeom>
          <a:noFill/>
          <a:ln w="9525">
            <a:noFill/>
            <a:miter lim="800000"/>
            <a:headEnd/>
            <a:tailEnd/>
          </a:ln>
        </p:spPr>
        <p:txBody>
          <a:bodyPr wrap="square">
            <a:spAutoFit/>
          </a:bodyPr>
          <a:lstStyle/>
          <a:p>
            <a:pPr algn="ctr"/>
            <a:r>
              <a:rPr lang="en-US" sz="3200" b="1" dirty="0">
                <a:solidFill>
                  <a:srgbClr val="225A7A"/>
                </a:solidFill>
              </a:rPr>
              <a:t>2013-2015 Experienced Below Average  CAT Activity After Very High CAT Losses in 2011/12</a:t>
            </a:r>
          </a:p>
          <a:p>
            <a:pPr algn="ctr"/>
            <a:r>
              <a:rPr lang="en-US" sz="3200" b="1" i="1" dirty="0">
                <a:solidFill>
                  <a:srgbClr val="FF0000"/>
                </a:solidFill>
              </a:rPr>
              <a:t>2016 Is On Track to Surpass Recent Years</a:t>
            </a:r>
          </a:p>
        </p:txBody>
      </p:sp>
      <p:sp>
        <p:nvSpPr>
          <p:cNvPr id="8" name="Date Placeholder 7"/>
          <p:cNvSpPr>
            <a:spLocks noGrp="1"/>
          </p:cNvSpPr>
          <p:nvPr>
            <p:ph type="dt" sz="half" idx="10"/>
          </p:nvPr>
        </p:nvSpPr>
        <p:spPr/>
        <p:txBody>
          <a:bodyPr/>
          <a:lstStyle/>
          <a:p>
            <a:pPr>
              <a:defRPr/>
            </a:pPr>
            <a:r>
              <a:rPr lang="en-US"/>
              <a:t>12/01/09 - 9pm</a:t>
            </a:r>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86</a:t>
            </a:fld>
            <a:endParaRPr lang="en-US"/>
          </a:p>
        </p:txBody>
      </p:sp>
    </p:spTree>
    <p:extLst>
      <p:ext uri="{BB962C8B-B14F-4D97-AF65-F5344CB8AC3E}">
        <p14:creationId xmlns:p14="http://schemas.microsoft.com/office/powerpoint/2010/main" val="8384232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87</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712968" name="Chart" r:id="rId4" imgW="8534400" imgH="3581539" progId="MSGraph.Chart.8">
                  <p:embed followColorScheme="full"/>
                </p:oleObj>
              </mc:Choice>
              <mc:Fallback>
                <p:oleObj name="Chart" r:id="rId4" imgW="8534400" imgH="3581539" progId="MSGraph.Chart.8">
                  <p:embed followColorScheme="full"/>
                  <p:pic>
                    <p:nvPicPr>
                      <p:cNvPr id="1929218" name="Object 2"/>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*Through  6/30/16.  2016 figure stated in 2016 dollars.</a:t>
            </a: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Sources: Property Claims Service/ISO;  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2013/14/15 Were Welcome Respites from 2011/12, among the Costliest Years for Insured Disaster Losses in US History.  2016 Is Off to a Costlier Start.</a:t>
            </a:r>
            <a:endParaRPr lang="en-US" sz="2000" b="1" i="1" dirty="0">
              <a:solidFill>
                <a:srgbClr val="FFFFFF"/>
              </a:solidFill>
              <a:latin typeface="Arial" panose="020B0604020202020204" pitchFamily="34" charset="0"/>
              <a:cs typeface="Arial" panose="020B0604020202020204" pitchFamily="34" charset="0"/>
            </a:endParaRPr>
          </a:p>
        </p:txBody>
      </p:sp>
      <p:sp>
        <p:nvSpPr>
          <p:cNvPr id="2120711" name="AutoShape 7"/>
          <p:cNvSpPr>
            <a:spLocks noChangeArrowheads="1"/>
          </p:cNvSpPr>
          <p:nvPr/>
        </p:nvSpPr>
        <p:spPr bwMode="blackWhite">
          <a:xfrm>
            <a:off x="5903231" y="1371600"/>
            <a:ext cx="2271251" cy="965657"/>
          </a:xfrm>
          <a:prstGeom prst="wedgeRectCallout">
            <a:avLst>
              <a:gd name="adj1" fmla="val 19280"/>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latin typeface="Arial" pitchFamily="34" charset="0"/>
                <a:cs typeface="Arial" pitchFamily="34" charset="0"/>
              </a:rPr>
              <a:t> 2012  was the 3</a:t>
            </a:r>
            <a:r>
              <a:rPr lang="en-US" sz="1400" b="1" baseline="30000" dirty="0">
                <a:solidFill>
                  <a:srgbClr val="FFFFFF"/>
                </a:solidFill>
                <a:latin typeface="Arial" pitchFamily="34" charset="0"/>
                <a:cs typeface="Arial" pitchFamily="34" charset="0"/>
              </a:rPr>
              <a:t>rd</a:t>
            </a:r>
            <a:r>
              <a:rPr lang="en-US" sz="1400" b="1" dirty="0">
                <a:solidFill>
                  <a:srgbClr val="FFFFFF"/>
                </a:solidFill>
                <a:latin typeface="Arial" pitchFamily="34" charset="0"/>
                <a:cs typeface="Arial" pitchFamily="34" charset="0"/>
              </a:rPr>
              <a:t> most expensive year ever for insured CAT losses</a:t>
            </a:r>
          </a:p>
        </p:txBody>
      </p:sp>
      <p:sp>
        <p:nvSpPr>
          <p:cNvPr id="2120712" name="AutoShape 8"/>
          <p:cNvSpPr>
            <a:spLocks noChangeArrowheads="1"/>
          </p:cNvSpPr>
          <p:nvPr/>
        </p:nvSpPr>
        <p:spPr bwMode="blackWhite">
          <a:xfrm>
            <a:off x="7062952" y="5061187"/>
            <a:ext cx="1844377"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latin typeface="Arial" pitchFamily="34" charset="0"/>
                <a:cs typeface="Arial" pitchFamily="34" charset="0"/>
              </a:rPr>
              <a:t>$11.0B in insured CAT losses though 6/30/16 </a:t>
            </a: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 Billions, $ 2015)</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87</a:t>
            </a:fld>
            <a:endParaRPr lang="en-US"/>
          </a:p>
        </p:txBody>
      </p:sp>
    </p:spTree>
    <p:extLst>
      <p:ext uri="{BB962C8B-B14F-4D97-AF65-F5344CB8AC3E}">
        <p14:creationId xmlns:p14="http://schemas.microsoft.com/office/powerpoint/2010/main" val="19207844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88</a:t>
            </a:fld>
            <a:endParaRPr lang="en-US">
              <a:solidFill>
                <a:srgbClr val="000000"/>
              </a:solidFill>
            </a:endParaRPr>
          </a:p>
        </p:txBody>
      </p:sp>
      <p:sp>
        <p:nvSpPr>
          <p:cNvPr id="32774" name="Rectangle 2"/>
          <p:cNvSpPr>
            <a:spLocks noGrp="1" noChangeArrowheads="1"/>
          </p:cNvSpPr>
          <p:nvPr>
            <p:ph type="title"/>
          </p:nvPr>
        </p:nvSpPr>
        <p:spPr/>
        <p:txBody>
          <a:bodyPr/>
          <a:lstStyle/>
          <a:p>
            <a:r>
              <a:rPr lang="en-US" dirty="0"/>
              <a:t>Combined Ratio Points Associated with Catastrophe Losses: 1960 – 2016F*</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a:solidFill>
                  <a:srgbClr val="000000"/>
                </a:solidFill>
              </a:rPr>
              <a:t>*2010s represent 2010-2015.</a:t>
            </a:r>
          </a:p>
          <a:p>
            <a:pPr eaLnBrk="0" hangingPunct="0">
              <a:lnSpc>
                <a:spcPct val="85000"/>
              </a:lnSpc>
              <a:spcBef>
                <a:spcPct val="25000"/>
              </a:spcBef>
              <a:buClr>
                <a:srgbClr val="FF6801"/>
              </a:buClr>
              <a:buFont typeface="Wingdings" pitchFamily="2" charset="2"/>
              <a:buNone/>
            </a:pPr>
            <a:r>
              <a:rPr lang="en-US" sz="1100" dirty="0">
                <a:solidFill>
                  <a:srgbClr val="000000"/>
                </a:solidFill>
              </a:rPr>
              <a:t>Notes: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ISO (1960-2009); A.M. Best (2010-16E) Insurance Information Institute.				</a:t>
            </a:r>
          </a:p>
        </p:txBody>
      </p:sp>
      <p:graphicFrame>
        <p:nvGraphicFramePr>
          <p:cNvPr id="32770" name="Object 2"/>
          <p:cNvGraphicFramePr>
            <a:graphicFrameLocks noChangeAspect="1"/>
          </p:cNvGraphicFramePr>
          <p:nvPr>
            <p:extLst>
              <p:ext uri="{D42A27DB-BD31-4B8C-83A1-F6EECF244321}">
                <p14:modId xmlns:p14="http://schemas.microsoft.com/office/powerpoint/2010/main" val="3586381371"/>
              </p:ext>
            </p:extLst>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8542166" name="Chart" r:id="rId4" imgW="8572682" imgH="3743221" progId="MSGraph.Chart.8">
                  <p:embed followColorScheme="full"/>
                </p:oleObj>
              </mc:Choice>
              <mc:Fallback>
                <p:oleObj name="Chart" r:id="rId4" imgW="8572682" imgH="3743221" progId="MSGraph.Chart.8">
                  <p:embed followColorScheme="full"/>
                  <p:pic>
                    <p:nvPicPr>
                      <p:cNvPr id="0" name=""/>
                      <p:cNvPicPr>
                        <a:picLocks noChangeAspect="1" noChangeArrowheads="1"/>
                      </p:cNvPicPr>
                      <p:nvPr/>
                    </p:nvPicPr>
                    <p:blipFill>
                      <a:blip r:embed="rId5"/>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535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5.47*</a:t>
            </a: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335330" cy="910840"/>
          </a:xfrm>
          <a:prstGeom prst="wedgeRectCallout">
            <a:avLst>
              <a:gd name="adj1" fmla="val 58430"/>
              <a:gd name="adj2" fmla="val 788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a:solidFill>
                  <a:srgbClr val="FFFFFF"/>
                </a:solidFill>
              </a:rPr>
              <a:t>Catastrophe losses as a share of all losses reached a record high in 2011</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2961727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89</a:t>
            </a:fld>
            <a:endParaRPr lang="en-US"/>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4" y="90492"/>
            <a:ext cx="7699375" cy="860425"/>
          </a:xfrm>
        </p:spPr>
        <p:txBody>
          <a:bodyPr/>
          <a:lstStyle/>
          <a:p>
            <a:r>
              <a:rPr lang="en-US" dirty="0"/>
              <a:t>Inflation Adjusted U.S. Catastrophe Losses by Cause of Loss, 1996–2015</a:t>
            </a:r>
            <a:r>
              <a:rPr lang="en-US" baseline="30000" dirty="0"/>
              <a:t>1</a:t>
            </a:r>
          </a:p>
        </p:txBody>
      </p:sp>
      <p:graphicFrame>
        <p:nvGraphicFramePr>
          <p:cNvPr id="6151176" name="Object 8"/>
          <p:cNvGraphicFramePr>
            <a:graphicFrameLocks noGrp="1"/>
          </p:cNvGraphicFramePr>
          <p:nvPr>
            <p:ph idx="4294967295"/>
            <p:extLst/>
          </p:nvPr>
        </p:nvGraphicFramePr>
        <p:xfrm>
          <a:off x="2159004" y="1584325"/>
          <a:ext cx="4486275" cy="3695700"/>
        </p:xfrm>
        <a:graphic>
          <a:graphicData uri="http://schemas.openxmlformats.org/presentationml/2006/ole">
            <mc:AlternateContent xmlns:mc="http://schemas.openxmlformats.org/markup-compatibility/2006">
              <mc:Choice xmlns:v="urn:schemas-microsoft-com:vml" Requires="v">
                <p:oleObj spid="_x0000_s28713992" name="Chart" r:id="rId4" imgW="4486073" imgH="3695839" progId="MSGraph.Chart.8">
                  <p:embed followColorScheme="full"/>
                </p:oleObj>
              </mc:Choice>
              <mc:Fallback>
                <p:oleObj name="Chart" r:id="rId4" imgW="4486073" imgH="3695839" progId="MSGraph.Chart.8">
                  <p:embed followColorScheme="full"/>
                  <p:pic>
                    <p:nvPicPr>
                      <p:cNvPr id="6151176" name="Object 8"/>
                      <p:cNvPicPr preferRelativeResize="0">
                        <a:picLocks noGrp="1" noChangeArrowheads="1"/>
                      </p:cNvPicPr>
                      <p:nvPr/>
                    </p:nvPicPr>
                    <p:blipFill>
                      <a:blip r:embed="rId5"/>
                      <a:srcRect/>
                      <a:stretch>
                        <a:fillRect/>
                      </a:stretch>
                    </p:blipFill>
                    <p:spPr bwMode="gray">
                      <a:xfrm>
                        <a:off x="2159004"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9"/>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2015 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$158.6</a:t>
            </a:r>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$7.3</a:t>
            </a:r>
          </a:p>
        </p:txBody>
      </p:sp>
      <p:sp>
        <p:nvSpPr>
          <p:cNvPr id="33803" name="Rectangle 11"/>
          <p:cNvSpPr>
            <a:spLocks noChangeArrowheads="1"/>
          </p:cNvSpPr>
          <p:nvPr/>
        </p:nvSpPr>
        <p:spPr bwMode="gray">
          <a:xfrm>
            <a:off x="1547817"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a:t>Events Involving Tornadoes (2), $158.6</a:t>
            </a:r>
          </a:p>
        </p:txBody>
      </p:sp>
      <p:sp>
        <p:nvSpPr>
          <p:cNvPr id="33804" name="Rectangle 13"/>
          <p:cNvSpPr>
            <a:spLocks noChangeArrowheads="1"/>
          </p:cNvSpPr>
          <p:nvPr/>
        </p:nvSpPr>
        <p:spPr bwMode="gray">
          <a:xfrm>
            <a:off x="875571" y="2693313"/>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$30.4</a:t>
            </a:r>
            <a:endParaRPr lang="en-US" sz="1400" i="1" dirty="0"/>
          </a:p>
        </p:txBody>
      </p:sp>
      <p:sp>
        <p:nvSpPr>
          <p:cNvPr id="33805" name="Rectangle 14"/>
          <p:cNvSpPr>
            <a:spLocks noChangeArrowheads="1"/>
          </p:cNvSpPr>
          <p:nvPr/>
        </p:nvSpPr>
        <p:spPr bwMode="gray">
          <a:xfrm>
            <a:off x="2135325" y="1758390"/>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$24.6</a:t>
            </a:r>
          </a:p>
        </p:txBody>
      </p:sp>
      <p:sp>
        <p:nvSpPr>
          <p:cNvPr id="33807" name="Rectangle 15"/>
          <p:cNvSpPr>
            <a:spLocks noChangeArrowheads="1"/>
          </p:cNvSpPr>
          <p:nvPr/>
        </p:nvSpPr>
        <p:spPr bwMode="gray">
          <a:xfrm>
            <a:off x="1317625" y="1063859"/>
            <a:ext cx="2203450"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a:t>Other Wind/Hail/Flood (3), $19.9</a:t>
            </a:r>
          </a:p>
        </p:txBody>
      </p:sp>
      <p:sp>
        <p:nvSpPr>
          <p:cNvPr id="33808" name="Freeform 2"/>
          <p:cNvSpPr>
            <a:spLocks/>
          </p:cNvSpPr>
          <p:nvPr/>
        </p:nvSpPr>
        <p:spPr bwMode="gray">
          <a:xfrm>
            <a:off x="4608767" y="1489746"/>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$0.8</a:t>
            </a:r>
          </a:p>
        </p:txBody>
      </p:sp>
      <p:sp>
        <p:nvSpPr>
          <p:cNvPr id="33810" name="Freeform 2"/>
          <p:cNvSpPr>
            <a:spLocks/>
          </p:cNvSpPr>
          <p:nvPr/>
        </p:nvSpPr>
        <p:spPr bwMode="gray">
          <a:xfrm rot="5400000">
            <a:off x="3577432" y="1141750"/>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7"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7" y="3479804"/>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6"/>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a:solidFill>
                  <a:srgbClr val="FFFFFF"/>
                </a:solidFill>
              </a:rPr>
              <a:t>Insured cat losses from 1996-2015 totaled $404.1B, an average of $20.2B per year or $1.68B per month</a:t>
            </a:r>
          </a:p>
        </p:txBody>
      </p:sp>
      <p:sp>
        <p:nvSpPr>
          <p:cNvPr id="23" name="AutoShape 17"/>
          <p:cNvSpPr>
            <a:spLocks noChangeArrowheads="1"/>
          </p:cNvSpPr>
          <p:nvPr/>
        </p:nvSpPr>
        <p:spPr bwMode="blackWhite">
          <a:xfrm>
            <a:off x="97820" y="1493726"/>
            <a:ext cx="1825501" cy="1105008"/>
          </a:xfrm>
          <a:prstGeom prst="wedgeRectCallout">
            <a:avLst>
              <a:gd name="adj1" fmla="val 116595"/>
              <a:gd name="adj2" fmla="val 417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Winter storm losses were much above average in 2014/15 pushing this share up</a:t>
            </a:r>
          </a:p>
        </p:txBody>
      </p:sp>
    </p:spTree>
    <p:extLst>
      <p:ext uri="{BB962C8B-B14F-4D97-AF65-F5344CB8AC3E}">
        <p14:creationId xmlns:p14="http://schemas.microsoft.com/office/powerpoint/2010/main" val="37304636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9</a:t>
            </a:fld>
            <a:endParaRPr lang="en-US"/>
          </a:p>
        </p:txBody>
      </p:sp>
      <p:graphicFrame>
        <p:nvGraphicFramePr>
          <p:cNvPr id="2050" name="Object 3"/>
          <p:cNvGraphicFramePr>
            <a:graphicFrameLocks noGrp="1" noChangeAspect="1"/>
          </p:cNvGraphicFramePr>
          <p:nvPr>
            <p:ph idx="4294967295"/>
            <p:extLst/>
          </p:nvPr>
        </p:nvGraphicFramePr>
        <p:xfrm>
          <a:off x="0" y="1577975"/>
          <a:ext cx="9067800" cy="4695825"/>
        </p:xfrm>
        <a:graphic>
          <a:graphicData uri="http://schemas.openxmlformats.org/presentationml/2006/ole">
            <mc:AlternateContent xmlns:mc="http://schemas.openxmlformats.org/markup-compatibility/2006">
              <mc:Choice xmlns:v="urn:schemas-microsoft-com:vml" Requires="v">
                <p:oleObj spid="_x0000_s28697617" name="Chart" r:id="rId4" imgW="5886281" imgH="3047861" progId="MSGraph.Chart.8">
                  <p:embed followColorScheme="full"/>
                </p:oleObj>
              </mc:Choice>
              <mc:Fallback>
                <p:oleObj name="Chart" r:id="rId4" imgW="5886281" imgH="3047861" progId="MSGraph.Chart.8">
                  <p:embed followColorScheme="full"/>
                  <p:pic>
                    <p:nvPicPr>
                      <p:cNvPr id="2050" name="Object 3"/>
                      <p:cNvPicPr>
                        <a:picLocks noChangeAspect="1" noChangeArrowheads="1"/>
                      </p:cNvPicPr>
                      <p:nvPr/>
                    </p:nvPicPr>
                    <p:blipFill>
                      <a:blip r:embed="rId5"/>
                      <a:srcRect/>
                      <a:stretch>
                        <a:fillRect/>
                      </a:stretch>
                    </p:blipFill>
                    <p:spPr bwMode="auto">
                      <a:xfrm>
                        <a:off x="0" y="1577975"/>
                        <a:ext cx="9067800" cy="469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2005-2014 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261610"/>
          </a:xfrm>
          <a:prstGeom prst="rect">
            <a:avLst/>
          </a:prstGeom>
          <a:noFill/>
          <a:ln w="9525">
            <a:noFill/>
            <a:miter lim="800000"/>
            <a:headEnd/>
            <a:tailEnd/>
          </a:ln>
        </p:spPr>
        <p:txBody>
          <a:bodyPr>
            <a:spAutoFit/>
          </a:bodyPr>
          <a:lstStyle/>
          <a:p>
            <a:r>
              <a:rPr lang="en-US" sz="1100" dirty="0"/>
              <a:t>Source: NAIC; Insurance Information Institute.	</a:t>
            </a:r>
          </a:p>
        </p:txBody>
      </p:sp>
      <p:sp>
        <p:nvSpPr>
          <p:cNvPr id="6" name="AutoShape 9"/>
          <p:cNvSpPr>
            <a:spLocks noChangeArrowheads="1"/>
          </p:cNvSpPr>
          <p:nvPr/>
        </p:nvSpPr>
        <p:spPr bwMode="blackWhite">
          <a:xfrm>
            <a:off x="3610304" y="3926630"/>
            <a:ext cx="3578562" cy="1179871"/>
          </a:xfrm>
          <a:prstGeom prst="wedgeRectCallout">
            <a:avLst>
              <a:gd name="adj1" fmla="val 62129"/>
              <a:gd name="adj2" fmla="val -6200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a:solidFill>
                  <a:srgbClr val="FFFFFF"/>
                </a:solidFill>
              </a:rPr>
              <a:t>Some of the least profitable states over the past decade were hit hard by catastrophes</a:t>
            </a:r>
          </a:p>
        </p:txBody>
      </p:sp>
      <p:sp>
        <p:nvSpPr>
          <p:cNvPr id="7"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extLst>
      <p:ext uri="{BB962C8B-B14F-4D97-AF65-F5344CB8AC3E}">
        <p14:creationId xmlns:p14="http://schemas.microsoft.com/office/powerpoint/2010/main" val="40817949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a:latin typeface="Arial" panose="020B0604020202020204" pitchFamily="34" charset="0"/>
              </a:rPr>
              <a:t>Top 3 States for Insured Catastrophe Losses, 1996-2005 (in 2015 Dollars)</a:t>
            </a:r>
          </a:p>
        </p:txBody>
      </p:sp>
      <p:sp>
        <p:nvSpPr>
          <p:cNvPr id="4" name="Date Placeholder 3"/>
          <p:cNvSpPr>
            <a:spLocks noGrp="1"/>
          </p:cNvSpPr>
          <p:nvPr>
            <p:ph type="dt" sz="quarter" idx="10"/>
          </p:nvPr>
        </p:nvSpPr>
        <p:spPr/>
        <p:txBody>
          <a:bodyPr/>
          <a:lstStyle/>
          <a:p>
            <a:pPr>
              <a:defRPr/>
            </a:pPr>
            <a:r>
              <a:rPr lang="en-US" dirty="0">
                <a:solidFill>
                  <a:srgbClr val="FFFFFF"/>
                </a:solidFill>
              </a:rPr>
              <a:t>12/01/09 - 9pm</a:t>
            </a:r>
          </a:p>
        </p:txBody>
      </p:sp>
      <p:sp>
        <p:nvSpPr>
          <p:cNvPr id="5" name="Footer Placeholder 4"/>
          <p:cNvSpPr>
            <a:spLocks noGrp="1"/>
          </p:cNvSpPr>
          <p:nvPr>
            <p:ph type="ftr" sz="quarter" idx="11"/>
          </p:nvPr>
        </p:nvSpPr>
        <p:spPr/>
        <p:txBody>
          <a:bodyPr/>
          <a:lstStyle/>
          <a:p>
            <a:pPr>
              <a:defRPr/>
            </a:pPr>
            <a:r>
              <a:rPr lang="en-US" dirty="0">
                <a:solidFill>
                  <a:srgbClr val="FFFFFF"/>
                </a:solidFill>
              </a:rPr>
              <a:t>eSlide – P6466 – The Financial Crisis and the Future of the P/C</a:t>
            </a: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90</a:t>
            </a:fld>
            <a:endParaRPr lang="en-US" dirty="0">
              <a:solidFill>
                <a:srgbClr val="000000"/>
              </a:solidFill>
            </a:endParaRPr>
          </a:p>
        </p:txBody>
      </p:sp>
      <p:sp>
        <p:nvSpPr>
          <p:cNvPr id="10" name="Rectangle 6"/>
          <p:cNvSpPr>
            <a:spLocks noChangeArrowheads="1"/>
          </p:cNvSpPr>
          <p:nvPr/>
        </p:nvSpPr>
        <p:spPr bwMode="blackWhite">
          <a:xfrm>
            <a:off x="415925" y="5491969"/>
            <a:ext cx="8312150" cy="79453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a:solidFill>
                  <a:srgbClr val="FFFFFF"/>
                </a:solidFill>
              </a:rPr>
              <a:t>Texas, Florida and New York lead the country in insured catastrophe losses over the past 20 years.  These 3 states accounted for nearly 1/3 of all insured catastrophe losses over the past two decades</a:t>
            </a:r>
          </a:p>
        </p:txBody>
      </p:sp>
      <p:sp>
        <p:nvSpPr>
          <p:cNvPr id="11272" name="Rectangle 4"/>
          <p:cNvSpPr>
            <a:spLocks noChangeArrowheads="1"/>
          </p:cNvSpPr>
          <p:nvPr/>
        </p:nvSpPr>
        <p:spPr bwMode="auto">
          <a:xfrm>
            <a:off x="0" y="6426394"/>
            <a:ext cx="7569200"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lnSpc>
                <a:spcPct val="85000"/>
              </a:lnSpc>
              <a:spcBef>
                <a:spcPct val="25000"/>
              </a:spcBef>
              <a:buClr>
                <a:srgbClr val="FF6801"/>
              </a:buClr>
            </a:pPr>
            <a:r>
              <a:rPr lang="en-US" altLang="en-US" sz="1100" dirty="0">
                <a:solidFill>
                  <a:srgbClr val="000000"/>
                </a:solidFill>
              </a:rPr>
              <a:t>Source: PCS/Verisk for </a:t>
            </a:r>
            <a:r>
              <a:rPr lang="en-US" altLang="en-US" sz="1100" i="1" dirty="0">
                <a:solidFill>
                  <a:srgbClr val="000000"/>
                </a:solidFill>
              </a:rPr>
              <a:t>2016 Insurance Fact Book</a:t>
            </a:r>
            <a:r>
              <a:rPr lang="en-US" altLang="en-US" sz="1100" dirty="0">
                <a:solidFill>
                  <a:srgbClr val="000000"/>
                </a:solidFill>
              </a:rPr>
              <a:t>, Insurance Information Institute.</a:t>
            </a:r>
          </a:p>
        </p:txBody>
      </p:sp>
      <p:pic>
        <p:nvPicPr>
          <p:cNvPr id="2" name="Picture 1"/>
          <p:cNvPicPr>
            <a:picLocks noChangeAspect="1"/>
          </p:cNvPicPr>
          <p:nvPr/>
        </p:nvPicPr>
        <p:blipFill>
          <a:blip r:embed="rId2"/>
          <a:stretch>
            <a:fillRect/>
          </a:stretch>
        </p:blipFill>
        <p:spPr>
          <a:xfrm>
            <a:off x="1438274" y="1065578"/>
            <a:ext cx="5991225" cy="4173982"/>
          </a:xfrm>
          <a:prstGeom prst="rect">
            <a:avLst/>
          </a:prstGeom>
        </p:spPr>
      </p:pic>
    </p:spTree>
    <p:extLst>
      <p:ext uri="{BB962C8B-B14F-4D97-AF65-F5344CB8AC3E}">
        <p14:creationId xmlns:p14="http://schemas.microsoft.com/office/powerpoint/2010/main" val="373428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91</a:t>
            </a:fld>
            <a:endParaRPr lang="en-US">
              <a:solidFill>
                <a:srgbClr val="000000"/>
              </a:solidFill>
            </a:endParaRPr>
          </a:p>
        </p:txBody>
      </p:sp>
      <p:sp>
        <p:nvSpPr>
          <p:cNvPr id="31750" name="Rectangle 2"/>
          <p:cNvSpPr>
            <a:spLocks noGrp="1" noChangeArrowheads="1"/>
          </p:cNvSpPr>
          <p:nvPr>
            <p:ph type="title"/>
          </p:nvPr>
        </p:nvSpPr>
        <p:spPr>
          <a:xfrm>
            <a:off x="228604" y="90492"/>
            <a:ext cx="7400925" cy="860425"/>
          </a:xfrm>
        </p:spPr>
        <p:txBody>
          <a:bodyPr/>
          <a:lstStyle/>
          <a:p>
            <a:r>
              <a:rPr lang="en-US" dirty="0"/>
              <a:t>Top 16 Most Costly Disasters</a:t>
            </a:r>
            <a:br>
              <a:rPr lang="en-US" dirty="0"/>
            </a:br>
            <a:r>
              <a:rPr lang="en-US" dirty="0"/>
              <a:t>in U.S. History—Katrina Still Ranks #1</a:t>
            </a:r>
          </a:p>
        </p:txBody>
      </p:sp>
      <p:sp>
        <p:nvSpPr>
          <p:cNvPr id="31751" name="Rectangle 3"/>
          <p:cNvSpPr>
            <a:spLocks noChangeArrowheads="1"/>
          </p:cNvSpPr>
          <p:nvPr/>
        </p:nvSpPr>
        <p:spPr bwMode="black">
          <a:xfrm>
            <a:off x="347663" y="1365254"/>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2014 Dollars, $ Billions)</a:t>
            </a:r>
          </a:p>
        </p:txBody>
      </p:sp>
      <p:graphicFrame>
        <p:nvGraphicFramePr>
          <p:cNvPr id="31746" name="Object 5"/>
          <p:cNvGraphicFramePr>
            <a:graphicFrameLocks noChangeAspect="1"/>
          </p:cNvGraphicFramePr>
          <p:nvPr>
            <p:extLst/>
          </p:nvPr>
        </p:nvGraphicFramePr>
        <p:xfrm>
          <a:off x="40345" y="2176467"/>
          <a:ext cx="8964613" cy="3348037"/>
        </p:xfrm>
        <a:graphic>
          <a:graphicData uri="http://schemas.openxmlformats.org/presentationml/2006/ole">
            <mc:AlternateContent xmlns:mc="http://schemas.openxmlformats.org/markup-compatibility/2006">
              <mc:Choice xmlns:v="urn:schemas-microsoft-com:vml" Requires="v">
                <p:oleObj spid="_x0000_s28715016" name="Chart" r:id="rId4" imgW="8419970" imgH="3372058" progId="MSGraph.Chart.8">
                  <p:embed followColorScheme="full"/>
                </p:oleObj>
              </mc:Choice>
              <mc:Fallback>
                <p:oleObj name="Chart" r:id="rId4" imgW="8419970" imgH="3372058" progId="MSGraph.Chart.8">
                  <p:embed followColorScheme="full"/>
                  <p:pic>
                    <p:nvPicPr>
                      <p:cNvPr id="31746" name="Object 5"/>
                      <p:cNvPicPr>
                        <a:picLocks noChangeAspect="1" noChangeArrowheads="1"/>
                      </p:cNvPicPr>
                      <p:nvPr/>
                    </p:nvPicPr>
                    <p:blipFill>
                      <a:blip r:embed="rId5"/>
                      <a:srcRect/>
                      <a:stretch>
                        <a:fillRect/>
                      </a:stretch>
                    </p:blipFill>
                    <p:spPr bwMode="gray">
                      <a:xfrm>
                        <a:off x="40345" y="2176467"/>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8" y="1680913"/>
            <a:ext cx="3501005" cy="1487488"/>
          </a:xfrm>
          <a:prstGeom prst="wedgeRectCallout">
            <a:avLst>
              <a:gd name="adj1" fmla="val 25165"/>
              <a:gd name="adj2" fmla="val 8104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a:solidFill>
                  <a:srgbClr val="FFFFFF"/>
                </a:solidFill>
              </a:rPr>
              <a:t>Storm Sandy in 2012 was the last mega-CAT to hit the US</a:t>
            </a: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Includes Tuscaloosa, AL, tornado</a:t>
            </a: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a:solidFill>
                  <a:schemeClr val="bg1"/>
                </a:solidFill>
              </a:rPr>
              <a:t>Includes Joplin, MO, tornado</a:t>
            </a:r>
          </a:p>
        </p:txBody>
      </p:sp>
      <p:sp>
        <p:nvSpPr>
          <p:cNvPr id="14" name="Rectangle 5"/>
          <p:cNvSpPr>
            <a:spLocks noChangeArrowheads="1"/>
          </p:cNvSpPr>
          <p:nvPr/>
        </p:nvSpPr>
        <p:spPr bwMode="blackWhite">
          <a:xfrm>
            <a:off x="1249776" y="5380449"/>
            <a:ext cx="6730174"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a:solidFill>
                  <a:srgbClr val="FFFFFF"/>
                </a:solidFill>
              </a:rPr>
              <a:t>12 of the 16 Most Expensive Events in US History Have Occurred Since 2004</a:t>
            </a:r>
          </a:p>
        </p:txBody>
      </p:sp>
      <p:sp>
        <p:nvSpPr>
          <p:cNvPr id="13" name="Rectangle 4"/>
          <p:cNvSpPr>
            <a:spLocks noChangeArrowheads="1"/>
          </p:cNvSpPr>
          <p:nvPr/>
        </p:nvSpPr>
        <p:spPr bwMode="auto">
          <a:xfrm>
            <a:off x="-104931"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rPr>
              <a:t>Sources: PCS; Insurance Information Institute inflation adjustments to 2014 dollars using the CPI.</a:t>
            </a:r>
          </a:p>
        </p:txBody>
      </p:sp>
    </p:spTree>
    <p:extLst>
      <p:ext uri="{BB962C8B-B14F-4D97-AF65-F5344CB8AC3E}">
        <p14:creationId xmlns:p14="http://schemas.microsoft.com/office/powerpoint/2010/main" val="34285163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7352"/>
            <a:ext cx="8609510" cy="795370"/>
          </a:xfrm>
        </p:spPr>
        <p:txBody>
          <a:bodyPr/>
          <a:lstStyle/>
          <a:p>
            <a:pPr lvl="0"/>
            <a:r>
              <a:rPr lang="en-US" dirty="0">
                <a:ea typeface="Arial"/>
                <a:cs typeface="Times New Roman"/>
              </a:rPr>
              <a:t>Convective Loss Events </a:t>
            </a:r>
            <a:r>
              <a:rPr lang="en-US" dirty="0"/>
              <a:t>in the US</a:t>
            </a:r>
            <a:br>
              <a:rPr lang="de-DE" dirty="0">
                <a:solidFill>
                  <a:srgbClr val="FF00FF"/>
                </a:solidFill>
              </a:rPr>
            </a:br>
            <a:r>
              <a:rPr lang="de-DE" dirty="0"/>
              <a:t>O</a:t>
            </a:r>
            <a:r>
              <a:rPr lang="en-US" dirty="0" err="1"/>
              <a:t>verall</a:t>
            </a:r>
            <a:r>
              <a:rPr lang="en-US" dirty="0"/>
              <a:t> and insured losses, 1980 – 2015</a:t>
            </a:r>
            <a:endParaRPr lang="de-DE" dirty="0">
              <a:solidFill>
                <a:srgbClr val="4D4E53"/>
              </a:solidFill>
            </a:endParaRPr>
          </a:p>
        </p:txBody>
      </p:sp>
      <p:sp>
        <p:nvSpPr>
          <p:cNvPr id="14" name="TextBox 13"/>
          <p:cNvSpPr txBox="1"/>
          <p:nvPr/>
        </p:nvSpPr>
        <p:spPr>
          <a:xfrm>
            <a:off x="8364786" y="6354660"/>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92</a:t>
            </a:fld>
            <a:endParaRPr lang="en-US" sz="1000" dirty="0">
              <a:solidFill>
                <a:schemeClr val="accent4">
                  <a:lumMod val="75000"/>
                </a:schemeClr>
              </a:solidFill>
            </a:endParaRPr>
          </a:p>
        </p:txBody>
      </p:sp>
      <p:sp>
        <p:nvSpPr>
          <p:cNvPr id="44" name="Textfeld 9"/>
          <p:cNvSpPr txBox="1"/>
          <p:nvPr/>
        </p:nvSpPr>
        <p:spPr bwMode="auto">
          <a:xfrm>
            <a:off x="205034" y="1541657"/>
            <a:ext cx="1243011" cy="338550"/>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600" b="1" dirty="0">
                <a:solidFill>
                  <a:srgbClr val="2B7299"/>
                </a:solidFill>
              </a:rPr>
              <a:t>$ Billions</a:t>
            </a:r>
          </a:p>
        </p:txBody>
      </p:sp>
      <p:sp>
        <p:nvSpPr>
          <p:cNvPr id="46" name="Text Box 34"/>
          <p:cNvSpPr txBox="1">
            <a:spLocks noChangeArrowheads="1"/>
          </p:cNvSpPr>
          <p:nvPr/>
        </p:nvSpPr>
        <p:spPr bwMode="auto">
          <a:xfrm>
            <a:off x="6474054" y="6167768"/>
            <a:ext cx="2102541" cy="553994"/>
          </a:xfrm>
          <a:prstGeom prst="rect">
            <a:avLst/>
          </a:prstGeom>
          <a:noFill/>
          <a:ln w="9525">
            <a:noFill/>
            <a:miter lim="800000"/>
            <a:headEnd/>
            <a:tailEnd/>
          </a:ln>
        </p:spPr>
        <p:txBody>
          <a:bodyPr wrap="square" lIns="91436" tIns="45718" rIns="91436" bIns="45718">
            <a:spAutoFit/>
          </a:bodyPr>
          <a:lstStyle/>
          <a:p>
            <a:pPr>
              <a:lnSpc>
                <a:spcPct val="100000"/>
              </a:lnSpc>
            </a:pPr>
            <a:r>
              <a:rPr lang="en-GB" sz="1000" b="1" dirty="0"/>
              <a:t>Analysis contains: </a:t>
            </a:r>
          </a:p>
          <a:p>
            <a:pPr>
              <a:lnSpc>
                <a:spcPct val="100000"/>
              </a:lnSpc>
            </a:pPr>
            <a:r>
              <a:rPr lang="en-GB" sz="1000" dirty="0"/>
              <a:t>severe storm, tornado, hail, flash flood and lightning</a:t>
            </a:r>
          </a:p>
        </p:txBody>
      </p:sp>
      <p:sp>
        <p:nvSpPr>
          <p:cNvPr id="15" name="Textfeld 11"/>
          <p:cNvSpPr txBox="1"/>
          <p:nvPr/>
        </p:nvSpPr>
        <p:spPr>
          <a:xfrm>
            <a:off x="148052" y="6255573"/>
            <a:ext cx="2657329" cy="230828"/>
          </a:xfrm>
          <a:prstGeom prst="rect">
            <a:avLst/>
          </a:prstGeom>
          <a:noFill/>
          <a:effectLst/>
        </p:spPr>
        <p:txBody>
          <a:bodyPr wrap="square" lIns="91436" tIns="45718" rIns="91436" bIns="45718" rtlCol="0">
            <a:spAutoFit/>
          </a:bodyPr>
          <a:lstStyle/>
          <a:p>
            <a:r>
              <a:rPr lang="de-DE" sz="900" dirty="0"/>
              <a:t>*Losses adjusted to inflation based on CPI</a:t>
            </a:r>
            <a:endParaRPr lang="en-US" sz="900" dirty="0" err="1"/>
          </a:p>
        </p:txBody>
      </p:sp>
      <p:sp>
        <p:nvSpPr>
          <p:cNvPr id="22" name="Text Box 49"/>
          <p:cNvSpPr txBox="1">
            <a:spLocks noChangeArrowheads="1"/>
          </p:cNvSpPr>
          <p:nvPr/>
        </p:nvSpPr>
        <p:spPr bwMode="auto">
          <a:xfrm>
            <a:off x="205030" y="6539322"/>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accent4">
                    <a:lumMod val="75000"/>
                  </a:schemeClr>
                </a:solidFill>
              </a:rPr>
              <a:t>Source: Geo Risks Research, NatCatSERVICE</a:t>
            </a:r>
            <a:endParaRPr lang="en-US" sz="800" dirty="0">
              <a:solidFill>
                <a:schemeClr val="accent4">
                  <a:lumMod val="75000"/>
                </a:schemeClr>
              </a:solidFill>
            </a:endParaRPr>
          </a:p>
        </p:txBody>
      </p:sp>
      <p:grpSp>
        <p:nvGrpSpPr>
          <p:cNvPr id="23" name="Gruppieren 18"/>
          <p:cNvGrpSpPr>
            <a:grpSpLocks/>
          </p:cNvGrpSpPr>
          <p:nvPr/>
        </p:nvGrpSpPr>
        <p:grpSpPr bwMode="auto">
          <a:xfrm>
            <a:off x="6757999" y="1180127"/>
            <a:ext cx="1394267" cy="920325"/>
            <a:chOff x="1766028" y="5053062"/>
            <a:chExt cx="1011375" cy="923407"/>
          </a:xfrm>
        </p:grpSpPr>
        <p:sp>
          <p:nvSpPr>
            <p:cNvPr id="24" name="Textfeld 25"/>
            <p:cNvSpPr txBox="1">
              <a:spLocks noChangeArrowheads="1"/>
            </p:cNvSpPr>
            <p:nvPr/>
          </p:nvSpPr>
          <p:spPr bwMode="auto">
            <a:xfrm>
              <a:off x="1867866" y="5053062"/>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2015 values)*  </a:t>
              </a:r>
            </a:p>
          </p:txBody>
        </p:sp>
        <p:sp>
          <p:nvSpPr>
            <p:cNvPr id="25"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2015 values)*  </a:t>
              </a:r>
            </a:p>
          </p:txBody>
        </p:sp>
        <p:sp>
          <p:nvSpPr>
            <p:cNvPr id="26" name="Rechteck 30"/>
            <p:cNvSpPr>
              <a:spLocks noChangeArrowheads="1"/>
            </p:cNvSpPr>
            <p:nvPr/>
          </p:nvSpPr>
          <p:spPr bwMode="auto">
            <a:xfrm>
              <a:off x="1766234" y="5121258"/>
              <a:ext cx="134883" cy="370569"/>
            </a:xfrm>
            <a:prstGeom prst="rect">
              <a:avLst/>
            </a:prstGeom>
            <a:solidFill>
              <a:srgbClr val="92D050"/>
            </a:solidFill>
            <a:ln w="9525" algn="ctr">
              <a:solidFill>
                <a:srgbClr val="4D4E53"/>
              </a:solidFill>
              <a:round/>
              <a:headEnd/>
              <a:tailEnd/>
            </a:ln>
          </p:spPr>
          <p:txBody>
            <a:bodyPr wrap="none">
              <a:spAutoFit/>
            </a:bodyPr>
            <a:lstStyle/>
            <a:p>
              <a:pPr marL="266687" indent="-265100"/>
              <a:endParaRPr lang="de-DE" dirty="0"/>
            </a:p>
          </p:txBody>
        </p:sp>
        <p:sp>
          <p:nvSpPr>
            <p:cNvPr id="27" name="Rechteck 31"/>
            <p:cNvSpPr>
              <a:spLocks noChangeArrowheads="1"/>
            </p:cNvSpPr>
            <p:nvPr/>
          </p:nvSpPr>
          <p:spPr bwMode="auto">
            <a:xfrm>
              <a:off x="1766028" y="5605900"/>
              <a:ext cx="92860" cy="370569"/>
            </a:xfrm>
            <a:prstGeom prst="rect">
              <a:avLst/>
            </a:prstGeom>
            <a:solidFill>
              <a:srgbClr val="002060"/>
            </a:solidFill>
            <a:ln w="9525" algn="ctr">
              <a:solidFill>
                <a:srgbClr val="4D4E53"/>
              </a:solidFill>
              <a:round/>
              <a:headEnd/>
              <a:tailEnd/>
            </a:ln>
          </p:spPr>
          <p:txBody>
            <a:bodyPr>
              <a:spAutoFit/>
            </a:bodyPr>
            <a:lstStyle/>
            <a:p>
              <a:pPr marL="266687" indent="-265100"/>
              <a:endParaRPr lang="de-DE" dirty="0"/>
            </a:p>
          </p:txBody>
        </p:sp>
      </p:grpSp>
      <p:sp>
        <p:nvSpPr>
          <p:cNvPr id="16" name="AutoShape 13"/>
          <p:cNvSpPr>
            <a:spLocks noChangeArrowheads="1"/>
          </p:cNvSpPr>
          <p:nvPr/>
        </p:nvSpPr>
        <p:spPr bwMode="blackWhite">
          <a:xfrm>
            <a:off x="2283967" y="1797978"/>
            <a:ext cx="3691878" cy="1712175"/>
          </a:xfrm>
          <a:prstGeom prst="wedgeRectCallout">
            <a:avLst>
              <a:gd name="adj1" fmla="val 90340"/>
              <a:gd name="adj2" fmla="val 627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The period from 2008-2015 has been the most expensive on record for insured losses from “Convective Events” (severe thunderstorms, tornado, hail, lightning and flash flood)</a:t>
            </a:r>
          </a:p>
        </p:txBody>
      </p:sp>
      <p:pic>
        <p:nvPicPr>
          <p:cNvPr id="17" name="Grafik 1"/>
          <p:cNvPicPr>
            <a:picLocks noChangeAspect="1"/>
          </p:cNvPicPr>
          <p:nvPr/>
        </p:nvPicPr>
        <p:blipFill>
          <a:blip r:embed="rId4"/>
          <a:stretch>
            <a:fillRect/>
          </a:stretch>
        </p:blipFill>
        <p:spPr>
          <a:xfrm>
            <a:off x="320604" y="1956804"/>
            <a:ext cx="8436954" cy="4139947"/>
          </a:xfrm>
          <a:prstGeom prst="rect">
            <a:avLst/>
          </a:prstGeom>
        </p:spPr>
      </p:pic>
    </p:spTree>
    <p:custDataLst>
      <p:tags r:id="rId1"/>
    </p:custDataLst>
    <p:extLst>
      <p:ext uri="{BB962C8B-B14F-4D97-AF65-F5344CB8AC3E}">
        <p14:creationId xmlns:p14="http://schemas.microsoft.com/office/powerpoint/2010/main" val="249217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9339"/>
            <a:ext cx="8609510" cy="795370"/>
          </a:xfrm>
        </p:spPr>
        <p:txBody>
          <a:bodyPr/>
          <a:lstStyle/>
          <a:p>
            <a:pPr lvl="0"/>
            <a:r>
              <a:rPr lang="de-DE" dirty="0">
                <a:solidFill>
                  <a:srgbClr val="2B7299"/>
                </a:solidFill>
              </a:rPr>
              <a:t>Winter Storm Losses in the US</a:t>
            </a:r>
            <a:br>
              <a:rPr lang="de-DE" dirty="0">
                <a:solidFill>
                  <a:srgbClr val="2B7299"/>
                </a:solidFill>
              </a:rPr>
            </a:br>
            <a:r>
              <a:rPr lang="de-DE" dirty="0">
                <a:solidFill>
                  <a:srgbClr val="2B7299"/>
                </a:solidFill>
              </a:rPr>
              <a:t>1980 – 2015 (</a:t>
            </a:r>
            <a:r>
              <a:rPr lang="de-DE" sz="2000" dirty="0">
                <a:solidFill>
                  <a:srgbClr val="2B7299"/>
                </a:solidFill>
              </a:rPr>
              <a:t>Overall and Insured Losses)* </a:t>
            </a:r>
          </a:p>
        </p:txBody>
      </p:sp>
      <p:sp>
        <p:nvSpPr>
          <p:cNvPr id="17" name="TextBox 16"/>
          <p:cNvSpPr txBox="1"/>
          <p:nvPr/>
        </p:nvSpPr>
        <p:spPr>
          <a:xfrm>
            <a:off x="8368823" y="6340320"/>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93</a:t>
            </a:fld>
            <a:endParaRPr lang="en-US" sz="1000" dirty="0">
              <a:solidFill>
                <a:schemeClr val="accent4">
                  <a:lumMod val="75000"/>
                </a:schemeClr>
              </a:solidFill>
            </a:endParaRPr>
          </a:p>
        </p:txBody>
      </p:sp>
      <p:grpSp>
        <p:nvGrpSpPr>
          <p:cNvPr id="2" name="Gruppieren 18"/>
          <p:cNvGrpSpPr>
            <a:grpSpLocks/>
          </p:cNvGrpSpPr>
          <p:nvPr/>
        </p:nvGrpSpPr>
        <p:grpSpPr bwMode="auto">
          <a:xfrm>
            <a:off x="7660361" y="4469250"/>
            <a:ext cx="1440101" cy="966050"/>
            <a:chOff x="1766029" y="5007184"/>
            <a:chExt cx="1044622" cy="969285"/>
          </a:xfrm>
        </p:grpSpPr>
        <p:sp>
          <p:nvSpPr>
            <p:cNvPr id="42" name="Textfeld 25"/>
            <p:cNvSpPr txBox="1">
              <a:spLocks noChangeArrowheads="1"/>
            </p:cNvSpPr>
            <p:nvPr/>
          </p:nvSpPr>
          <p:spPr bwMode="auto">
            <a:xfrm>
              <a:off x="1901118" y="5007184"/>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2015 values)*  </a:t>
              </a:r>
            </a:p>
          </p:txBody>
        </p:sp>
        <p:sp>
          <p:nvSpPr>
            <p:cNvPr id="43"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2015 values)*  </a:t>
              </a:r>
            </a:p>
          </p:txBody>
        </p:sp>
        <p:sp>
          <p:nvSpPr>
            <p:cNvPr id="44" name="Rechteck 30"/>
            <p:cNvSpPr>
              <a:spLocks noChangeArrowheads="1"/>
            </p:cNvSpPr>
            <p:nvPr/>
          </p:nvSpPr>
          <p:spPr bwMode="auto">
            <a:xfrm>
              <a:off x="1766235" y="5121258"/>
              <a:ext cx="101635" cy="370569"/>
            </a:xfrm>
            <a:prstGeom prst="rect">
              <a:avLst/>
            </a:prstGeom>
            <a:solidFill>
              <a:srgbClr val="92D050"/>
            </a:solidFill>
            <a:ln w="9525" algn="ctr">
              <a:solidFill>
                <a:srgbClr val="4D4E53"/>
              </a:solidFill>
              <a:round/>
              <a:headEnd/>
              <a:tailEnd/>
            </a:ln>
          </p:spPr>
          <p:txBody>
            <a:bodyPr wrap="square">
              <a:spAutoFit/>
            </a:bodyPr>
            <a:lstStyle/>
            <a:p>
              <a:pPr marL="266687" indent="-265100"/>
              <a:endParaRPr lang="de-DE" dirty="0"/>
            </a:p>
          </p:txBody>
        </p:sp>
        <p:sp>
          <p:nvSpPr>
            <p:cNvPr id="45" name="Rechteck 31"/>
            <p:cNvSpPr>
              <a:spLocks noChangeArrowheads="1"/>
            </p:cNvSpPr>
            <p:nvPr/>
          </p:nvSpPr>
          <p:spPr bwMode="auto">
            <a:xfrm>
              <a:off x="1766029" y="5605900"/>
              <a:ext cx="92860" cy="370569"/>
            </a:xfrm>
            <a:prstGeom prst="rect">
              <a:avLst/>
            </a:prstGeom>
            <a:solidFill>
              <a:srgbClr val="002060"/>
            </a:solidFill>
            <a:ln w="9525" algn="ctr">
              <a:solidFill>
                <a:schemeClr val="tx1"/>
              </a:solidFill>
              <a:round/>
              <a:headEnd/>
              <a:tailEnd/>
            </a:ln>
          </p:spPr>
          <p:txBody>
            <a:bodyPr>
              <a:spAutoFit/>
            </a:bodyPr>
            <a:lstStyle/>
            <a:p>
              <a:pPr marL="266687" indent="-265100"/>
              <a:endParaRPr lang="de-DE" dirty="0"/>
            </a:p>
          </p:txBody>
        </p:sp>
      </p:grpSp>
      <p:sp>
        <p:nvSpPr>
          <p:cNvPr id="47" name="Textfeld 11"/>
          <p:cNvSpPr txBox="1"/>
          <p:nvPr/>
        </p:nvSpPr>
        <p:spPr>
          <a:xfrm>
            <a:off x="7150988" y="6336892"/>
            <a:ext cx="1560739" cy="369328"/>
          </a:xfrm>
          <a:prstGeom prst="rect">
            <a:avLst/>
          </a:prstGeom>
          <a:noFill/>
          <a:effectLst/>
        </p:spPr>
        <p:txBody>
          <a:bodyPr wrap="square" lIns="91436" tIns="45718" rIns="91436" bIns="45718" rtlCol="0">
            <a:spAutoFit/>
          </a:bodyPr>
          <a:lstStyle/>
          <a:p>
            <a:r>
              <a:rPr lang="de-DE" sz="900" dirty="0"/>
              <a:t>*Losses adjusted to inflation based on CPI.</a:t>
            </a:r>
            <a:endParaRPr lang="en-US" sz="900" dirty="0" err="1"/>
          </a:p>
        </p:txBody>
      </p:sp>
      <p:sp>
        <p:nvSpPr>
          <p:cNvPr id="16" name="Text Box 49"/>
          <p:cNvSpPr txBox="1">
            <a:spLocks noChangeArrowheads="1"/>
          </p:cNvSpPr>
          <p:nvPr/>
        </p:nvSpPr>
        <p:spPr bwMode="auto">
          <a:xfrm>
            <a:off x="148048" y="6463429"/>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rPr>
              <a:t>Source: Property Claim Services, MR </a:t>
            </a:r>
            <a:r>
              <a:rPr lang="en-US" sz="900" dirty="0" err="1">
                <a:solidFill>
                  <a:schemeClr val="accent4">
                    <a:lumMod val="75000"/>
                  </a:schemeClr>
                </a:solidFill>
              </a:rPr>
              <a:t>NatCatSERVICE</a:t>
            </a:r>
            <a:r>
              <a:rPr lang="en-US" sz="900" dirty="0">
                <a:solidFill>
                  <a:schemeClr val="accent4">
                    <a:lumMod val="75000"/>
                  </a:schemeClr>
                </a:solidFill>
              </a:rPr>
              <a:t>.</a:t>
            </a:r>
          </a:p>
        </p:txBody>
      </p:sp>
      <p:sp>
        <p:nvSpPr>
          <p:cNvPr id="15" name="Textfeld 9"/>
          <p:cNvSpPr txBox="1"/>
          <p:nvPr/>
        </p:nvSpPr>
        <p:spPr bwMode="auto">
          <a:xfrm>
            <a:off x="148052" y="1891412"/>
            <a:ext cx="985547"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a:solidFill>
                  <a:srgbClr val="2B7299"/>
                </a:solidFill>
              </a:rPr>
              <a:t>$ Billions</a:t>
            </a:r>
          </a:p>
        </p:txBody>
      </p:sp>
      <p:sp>
        <p:nvSpPr>
          <p:cNvPr id="18" name="AutoShape 7"/>
          <p:cNvSpPr>
            <a:spLocks noChangeArrowheads="1"/>
          </p:cNvSpPr>
          <p:nvPr/>
        </p:nvSpPr>
        <p:spPr bwMode="blackWhite">
          <a:xfrm>
            <a:off x="6134977" y="2563720"/>
            <a:ext cx="2576746" cy="835006"/>
          </a:xfrm>
          <a:prstGeom prst="wedgeRectCallout">
            <a:avLst>
              <a:gd name="adj1" fmla="val -10229"/>
              <a:gd name="adj2" fmla="val 1432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latin typeface="Arial" pitchFamily="34" charset="0"/>
                <a:cs typeface="Arial" pitchFamily="34" charset="0"/>
              </a:rPr>
              <a:t>Winter storm losses have been increasing rapidly in recent years</a:t>
            </a:r>
          </a:p>
        </p:txBody>
      </p:sp>
      <p:pic>
        <p:nvPicPr>
          <p:cNvPr id="19" name="Grafik 2"/>
          <p:cNvPicPr>
            <a:picLocks noChangeAspect="1"/>
          </p:cNvPicPr>
          <p:nvPr/>
        </p:nvPicPr>
        <p:blipFill>
          <a:blip r:embed="rId4"/>
          <a:stretch>
            <a:fillRect/>
          </a:stretch>
        </p:blipFill>
        <p:spPr>
          <a:xfrm>
            <a:off x="148048" y="2375388"/>
            <a:ext cx="7463418" cy="3738724"/>
          </a:xfrm>
          <a:prstGeom prst="rect">
            <a:avLst/>
          </a:prstGeom>
        </p:spPr>
      </p:pic>
      <p:sp>
        <p:nvSpPr>
          <p:cNvPr id="21" name="Textfeld 13"/>
          <p:cNvSpPr txBox="1">
            <a:spLocks noChangeArrowheads="1"/>
          </p:cNvSpPr>
          <p:nvPr/>
        </p:nvSpPr>
        <p:spPr bwMode="auto">
          <a:xfrm>
            <a:off x="7692467" y="5546860"/>
            <a:ext cx="1518699" cy="707886"/>
          </a:xfrm>
          <a:prstGeom prst="rect">
            <a:avLst/>
          </a:prstGeom>
          <a:noFill/>
          <a:ln w="9525">
            <a:noFill/>
            <a:miter lim="800000"/>
            <a:headEnd/>
            <a:tailEnd/>
          </a:ln>
        </p:spPr>
        <p:txBody>
          <a:bodyPr wrap="square">
            <a:spAutoFit/>
          </a:bodyPr>
          <a:lstStyle/>
          <a:p>
            <a:r>
              <a:rPr lang="de-DE" sz="1000" b="1" dirty="0"/>
              <a:t>*Winter </a:t>
            </a:r>
            <a:r>
              <a:rPr lang="de-DE" sz="1000" b="1" dirty="0" err="1"/>
              <a:t>storms</a:t>
            </a:r>
            <a:r>
              <a:rPr lang="de-DE" sz="1000" b="1" dirty="0"/>
              <a:t> </a:t>
            </a:r>
            <a:r>
              <a:rPr lang="de-DE" sz="1000" b="1" dirty="0" err="1"/>
              <a:t>include</a:t>
            </a:r>
            <a:r>
              <a:rPr lang="de-DE" sz="1000" b="1" dirty="0"/>
              <a:t> also winter </a:t>
            </a:r>
            <a:r>
              <a:rPr lang="de-DE" sz="1000" b="1" dirty="0" err="1"/>
              <a:t>damages</a:t>
            </a:r>
            <a:r>
              <a:rPr lang="de-DE" sz="1000" b="1" dirty="0"/>
              <a:t>, </a:t>
            </a:r>
            <a:r>
              <a:rPr lang="de-DE" sz="1000" b="1" dirty="0" err="1"/>
              <a:t>blizzards</a:t>
            </a:r>
            <a:r>
              <a:rPr lang="de-DE" sz="1000" b="1" dirty="0"/>
              <a:t> </a:t>
            </a:r>
            <a:r>
              <a:rPr lang="de-DE" sz="1000" b="1" dirty="0" err="1"/>
              <a:t>and</a:t>
            </a:r>
            <a:r>
              <a:rPr lang="de-DE" sz="1000" b="1" dirty="0"/>
              <a:t> </a:t>
            </a:r>
            <a:r>
              <a:rPr lang="de-DE" sz="1000" b="1" dirty="0" err="1"/>
              <a:t>cold</a:t>
            </a:r>
            <a:r>
              <a:rPr lang="de-DE" sz="1000" b="1" dirty="0"/>
              <a:t> </a:t>
            </a:r>
            <a:r>
              <a:rPr lang="de-DE" sz="1000" b="1" dirty="0" err="1"/>
              <a:t>waves</a:t>
            </a:r>
            <a:endParaRPr lang="de-DE" sz="1000" b="1" dirty="0"/>
          </a:p>
        </p:txBody>
      </p:sp>
    </p:spTree>
    <p:custDataLst>
      <p:tags r:id="rId1"/>
    </p:custDataLst>
    <p:extLst>
      <p:ext uri="{BB962C8B-B14F-4D97-AF65-F5344CB8AC3E}">
        <p14:creationId xmlns:p14="http://schemas.microsoft.com/office/powerpoint/2010/main" val="55524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a:latin typeface="Arial" panose="020B0604020202020204" pitchFamily="34" charset="0"/>
              </a:rPr>
              <a:t>US Property CAT Rate on Line Index &amp; Global Reinsurance ROE</a:t>
            </a:r>
          </a:p>
        </p:txBody>
      </p:sp>
      <p:sp>
        <p:nvSpPr>
          <p:cNvPr id="4" name="Date Placeholder 3"/>
          <p:cNvSpPr>
            <a:spLocks noGrp="1"/>
          </p:cNvSpPr>
          <p:nvPr>
            <p:ph type="dt" sz="quarter" idx="10"/>
          </p:nvPr>
        </p:nvSpPr>
        <p:spPr/>
        <p:txBody>
          <a:bodyPr/>
          <a:lstStyle/>
          <a:p>
            <a:pPr>
              <a:defRPr/>
            </a:pPr>
            <a:r>
              <a:rPr lang="en-US" dirty="0">
                <a:solidFill>
                  <a:srgbClr val="FFFFFF"/>
                </a:solidFill>
              </a:rPr>
              <a:t>12/01/09 - 9pm</a:t>
            </a:r>
          </a:p>
        </p:txBody>
      </p:sp>
      <p:sp>
        <p:nvSpPr>
          <p:cNvPr id="5" name="Footer Placeholder 4"/>
          <p:cNvSpPr>
            <a:spLocks noGrp="1"/>
          </p:cNvSpPr>
          <p:nvPr>
            <p:ph type="ftr" sz="quarter" idx="11"/>
          </p:nvPr>
        </p:nvSpPr>
        <p:spPr/>
        <p:txBody>
          <a:bodyPr/>
          <a:lstStyle/>
          <a:p>
            <a:pPr>
              <a:defRPr/>
            </a:pPr>
            <a:r>
              <a:rPr lang="en-US" dirty="0">
                <a:solidFill>
                  <a:srgbClr val="FFFFFF"/>
                </a:solidFill>
              </a:rPr>
              <a:t>eSlide – P6466 – The Financial Crisis and the Future of the P/C</a:t>
            </a: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94</a:t>
            </a:fld>
            <a:endParaRPr lang="en-US" dirty="0">
              <a:solidFill>
                <a:srgbClr val="000000"/>
              </a:solidFill>
            </a:endParaRPr>
          </a:p>
        </p:txBody>
      </p:sp>
      <p:sp>
        <p:nvSpPr>
          <p:cNvPr id="10" name="Rectangle 6"/>
          <p:cNvSpPr>
            <a:spLocks noChangeArrowheads="1"/>
          </p:cNvSpPr>
          <p:nvPr/>
        </p:nvSpPr>
        <p:spPr bwMode="blackWhite">
          <a:xfrm>
            <a:off x="415925" y="5561017"/>
            <a:ext cx="8312150" cy="7254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a:solidFill>
                  <a:srgbClr val="FFFFFF"/>
                </a:solidFill>
              </a:rPr>
              <a:t>Record traditional capacity, alternative capital and low CAT activity have pressured reinsurance prices; ROEs are own only very modestly</a:t>
            </a:r>
          </a:p>
        </p:txBody>
      </p:sp>
      <p:sp>
        <p:nvSpPr>
          <p:cNvPr id="11272" name="Rectangle 4"/>
          <p:cNvSpPr>
            <a:spLocks noChangeArrowheads="1"/>
          </p:cNvSpPr>
          <p:nvPr/>
        </p:nvSpPr>
        <p:spPr bwMode="auto">
          <a:xfrm>
            <a:off x="0" y="6426204"/>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a:solidFill>
                  <a:srgbClr val="000000"/>
                </a:solidFill>
              </a:rPr>
              <a:t>Source: Barclays PLC from Guy Carpenter; Insurance Information Institute.</a:t>
            </a:r>
          </a:p>
        </p:txBody>
      </p:sp>
      <p:pic>
        <p:nvPicPr>
          <p:cNvPr id="3" name="Picture 2"/>
          <p:cNvPicPr>
            <a:picLocks noChangeAspect="1"/>
          </p:cNvPicPr>
          <p:nvPr/>
        </p:nvPicPr>
        <p:blipFill>
          <a:blip r:embed="rId2"/>
          <a:stretch>
            <a:fillRect/>
          </a:stretch>
        </p:blipFill>
        <p:spPr>
          <a:xfrm>
            <a:off x="85729" y="1671204"/>
            <a:ext cx="4234903" cy="2490321"/>
          </a:xfrm>
          <a:prstGeom prst="rect">
            <a:avLst/>
          </a:prstGeom>
          <a:ln>
            <a:solidFill>
              <a:schemeClr val="accent1"/>
            </a:solidFill>
          </a:ln>
        </p:spPr>
      </p:pic>
      <p:pic>
        <p:nvPicPr>
          <p:cNvPr id="7" name="Picture 6"/>
          <p:cNvPicPr>
            <a:picLocks noChangeAspect="1"/>
          </p:cNvPicPr>
          <p:nvPr/>
        </p:nvPicPr>
        <p:blipFill>
          <a:blip r:embed="rId3"/>
          <a:stretch>
            <a:fillRect/>
          </a:stretch>
        </p:blipFill>
        <p:spPr>
          <a:xfrm>
            <a:off x="4734374" y="1671204"/>
            <a:ext cx="4106336" cy="2490321"/>
          </a:xfrm>
          <a:prstGeom prst="rect">
            <a:avLst/>
          </a:prstGeom>
          <a:ln>
            <a:solidFill>
              <a:schemeClr val="accent1"/>
            </a:solidFill>
          </a:ln>
        </p:spPr>
      </p:pic>
      <p:sp>
        <p:nvSpPr>
          <p:cNvPr id="12" name="TextBox 1"/>
          <p:cNvSpPr txBox="1"/>
          <p:nvPr/>
        </p:nvSpPr>
        <p:spPr>
          <a:xfrm>
            <a:off x="1088965" y="1192711"/>
            <a:ext cx="2695639" cy="4398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u="sng" dirty="0">
                <a:solidFill>
                  <a:srgbClr val="225A7A"/>
                </a:solidFill>
                <a:latin typeface="Arial"/>
                <a:cs typeface="Arial"/>
              </a:rPr>
              <a:t>US Property CAT ROL</a:t>
            </a:r>
          </a:p>
        </p:txBody>
      </p:sp>
      <p:sp>
        <p:nvSpPr>
          <p:cNvPr id="13" name="TextBox 1"/>
          <p:cNvSpPr txBox="1"/>
          <p:nvPr/>
        </p:nvSpPr>
        <p:spPr>
          <a:xfrm>
            <a:off x="5439726" y="1177691"/>
            <a:ext cx="3288353" cy="4398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u="sng" dirty="0">
                <a:solidFill>
                  <a:srgbClr val="225A7A"/>
                </a:solidFill>
                <a:latin typeface="Arial"/>
                <a:cs typeface="Arial"/>
              </a:rPr>
              <a:t>Global Reinsurance ROE</a:t>
            </a:r>
          </a:p>
        </p:txBody>
      </p:sp>
    </p:spTree>
    <p:extLst>
      <p:ext uri="{BB962C8B-B14F-4D97-AF65-F5344CB8AC3E}">
        <p14:creationId xmlns:p14="http://schemas.microsoft.com/office/powerpoint/2010/main" val="2434906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a:solidFill>
                  <a:schemeClr val="bg1"/>
                </a:solidFill>
              </a:rPr>
              <a:t>THE ECONOMY</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95</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07" y="4735266"/>
            <a:ext cx="8189259" cy="1569660"/>
          </a:xfrm>
          <a:prstGeom prst="rect">
            <a:avLst/>
          </a:prstGeom>
          <a:noFill/>
          <a:ln w="9525">
            <a:noFill/>
            <a:miter lim="800000"/>
            <a:headEnd/>
            <a:tailEnd/>
          </a:ln>
        </p:spPr>
        <p:txBody>
          <a:bodyPr wrap="square">
            <a:spAutoFit/>
          </a:bodyPr>
          <a:lstStyle/>
          <a:p>
            <a:pPr algn="ctr"/>
            <a:r>
              <a:rPr lang="en-US" sz="3200" b="1" dirty="0">
                <a:solidFill>
                  <a:srgbClr val="2B7299"/>
                </a:solidFill>
              </a:rPr>
              <a:t>The Strength of the Economy Will Greatly Influence Insurer Exposure Base    Across Most Lines</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96</a:t>
            </a:fld>
            <a:endParaRPr lang="en-US"/>
          </a:p>
        </p:txBody>
      </p:sp>
      <p:sp>
        <p:nvSpPr>
          <p:cNvPr id="66566" name="Rectangle 11"/>
          <p:cNvSpPr>
            <a:spLocks noGrp="1" noChangeArrowheads="1"/>
          </p:cNvSpPr>
          <p:nvPr>
            <p:ph type="title"/>
          </p:nvPr>
        </p:nvSpPr>
        <p:spPr/>
        <p:txBody>
          <a:bodyPr/>
          <a:lstStyle/>
          <a:p>
            <a:r>
              <a:rPr lang="en-US"/>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9/16; Insurance Information Institute.</a:t>
            </a:r>
          </a:p>
        </p:txBody>
      </p:sp>
      <p:graphicFrame>
        <p:nvGraphicFramePr>
          <p:cNvPr id="66562" name="Object 4"/>
          <p:cNvGraphicFramePr>
            <a:graphicFrameLocks noChangeAspect="1"/>
          </p:cNvGraphicFramePr>
          <p:nvPr>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686364" name="Chart" r:id="rId4" imgW="8600977" imgH="3781460" progId="MSGraph.Chart.8">
                  <p:embed followColorScheme="full"/>
                </p:oleObj>
              </mc:Choice>
              <mc:Fallback>
                <p:oleObj name="Chart" r:id="rId4" imgW="8600977" imgH="3781460" progId="MSGraph.Chart.8">
                  <p:embed followColorScheme="full"/>
                  <p:pic>
                    <p:nvPicPr>
                      <p:cNvPr id="66562" name="Object 4"/>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298450" y="5473700"/>
            <a:ext cx="853122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Energy Should Increase in 2016-17 as GDP Growth Continues at a Steady, Albeit Moderate Pace and Gradually Benefits 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773724" y="3316795"/>
            <a:ext cx="1084384" cy="1053592"/>
          </a:xfrm>
          <a:prstGeom prst="wedgeRectCallout">
            <a:avLst>
              <a:gd name="adj1" fmla="val 57194"/>
              <a:gd name="adj2" fmla="val -656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a:t>
            </a:r>
          </a:p>
        </p:txBody>
      </p:sp>
      <p:sp>
        <p:nvSpPr>
          <p:cNvPr id="1926154" name="AutoShape 10"/>
          <p:cNvSpPr>
            <a:spLocks noChangeArrowheads="1"/>
          </p:cNvSpPr>
          <p:nvPr/>
        </p:nvSpPr>
        <p:spPr bwMode="blackWhite">
          <a:xfrm>
            <a:off x="2222938" y="1140542"/>
            <a:ext cx="2349880" cy="688258"/>
          </a:xfrm>
          <a:prstGeom prst="wedgeRectCallout">
            <a:avLst>
              <a:gd name="adj1" fmla="val -30404"/>
              <a:gd name="adj2" fmla="val 2054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3784600" y="3622414"/>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Q1 2014/15 GDP data were hit hard by this year’s “Polar Vortex” and harsh winter</a:t>
            </a:r>
          </a:p>
        </p:txBody>
      </p:sp>
      <p:sp>
        <p:nvSpPr>
          <p:cNvPr id="15" name="Rectangle 7"/>
          <p:cNvSpPr>
            <a:spLocks noChangeArrowheads="1"/>
          </p:cNvSpPr>
          <p:nvPr/>
        </p:nvSpPr>
        <p:spPr bwMode="grayWhite">
          <a:xfrm>
            <a:off x="1965569" y="3049101"/>
            <a:ext cx="1169466"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8395359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97</a:t>
            </a:fld>
            <a:endParaRPr lang="en-US"/>
          </a:p>
        </p:txBody>
      </p:sp>
      <p:sp>
        <p:nvSpPr>
          <p:cNvPr id="45062" name="Rectangle 2"/>
          <p:cNvSpPr>
            <a:spLocks noGrp="1" noChangeArrowheads="1"/>
          </p:cNvSpPr>
          <p:nvPr>
            <p:ph type="title"/>
          </p:nvPr>
        </p:nvSpPr>
        <p:spPr/>
        <p:txBody>
          <a:bodyPr/>
          <a:lstStyle/>
          <a:p>
            <a:r>
              <a:rPr lang="en-US" dirty="0"/>
              <a:t>US Unemployment Rate Forecast</a:t>
            </a:r>
          </a:p>
        </p:txBody>
      </p:sp>
      <p:graphicFrame>
        <p:nvGraphicFramePr>
          <p:cNvPr id="6924291" name="Object 3"/>
          <p:cNvGraphicFramePr>
            <a:graphicFrameLocks noGrp="1" noChangeAspect="1"/>
          </p:cNvGraphicFramePr>
          <p:nvPr>
            <p:ph type="chart" idx="4294967295"/>
            <p:extLst/>
          </p:nvPr>
        </p:nvGraphicFramePr>
        <p:xfrm>
          <a:off x="254000" y="1873250"/>
          <a:ext cx="8518525" cy="4383088"/>
        </p:xfrm>
        <a:graphic>
          <a:graphicData uri="http://schemas.openxmlformats.org/presentationml/2006/ole">
            <mc:AlternateContent xmlns:mc="http://schemas.openxmlformats.org/markup-compatibility/2006">
              <mc:Choice xmlns:v="urn:schemas-microsoft-com:vml" Requires="v">
                <p:oleObj spid="_x0000_s28687388" name="Chart" r:id="rId4" imgW="8201097" imgH="4219540" progId="MSGraph.Chart.8">
                  <p:embed followColorScheme="full"/>
                </p:oleObj>
              </mc:Choice>
              <mc:Fallback>
                <p:oleObj name="Chart" r:id="rId4" imgW="8201097" imgH="4219540" progId="MSGraph.Chart.8">
                  <p:embed followColorScheme="full"/>
                  <p:pic>
                    <p:nvPicPr>
                      <p:cNvPr id="6924291" name="Object 3"/>
                      <p:cNvPicPr>
                        <a:picLocks noChangeAspect="1" noChangeArrowheads="1"/>
                      </p:cNvPicPr>
                      <p:nvPr/>
                    </p:nvPicPr>
                    <p:blipFill>
                      <a:blip r:embed="rId5"/>
                      <a:srcRect/>
                      <a:stretch>
                        <a:fillRect/>
                      </a:stretch>
                    </p:blipFill>
                    <p:spPr bwMode="auto">
                      <a:xfrm>
                        <a:off x="254000" y="1873250"/>
                        <a:ext cx="8518525" cy="438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5417237" y="1055410"/>
            <a:ext cx="2568942" cy="1511944"/>
          </a:xfrm>
          <a:prstGeom prst="wedgeRectCallout">
            <a:avLst>
              <a:gd name="adj1" fmla="val -129204"/>
              <a:gd name="adj2" fmla="val 15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WC’s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(9/16 edition);  Insurance Information Institute.</a:t>
            </a:r>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2017:Q4F*</a:t>
            </a:r>
          </a:p>
        </p:txBody>
      </p:sp>
      <p:sp>
        <p:nvSpPr>
          <p:cNvPr id="12" name="AutoShape 7"/>
          <p:cNvSpPr>
            <a:spLocks noChangeArrowheads="1"/>
          </p:cNvSpPr>
          <p:nvPr/>
        </p:nvSpPr>
        <p:spPr bwMode="blackWhite">
          <a:xfrm>
            <a:off x="2654299" y="3897255"/>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have been revised modestly downwards. Optimistic scenarios put the unemployment as low as 4.4% by Q4 of 2016.</a:t>
            </a:r>
          </a:p>
        </p:txBody>
      </p:sp>
      <p:sp>
        <p:nvSpPr>
          <p:cNvPr id="13" name="AutoShape 5"/>
          <p:cNvSpPr>
            <a:spLocks noChangeArrowheads="1"/>
          </p:cNvSpPr>
          <p:nvPr/>
        </p:nvSpPr>
        <p:spPr bwMode="blackWhite">
          <a:xfrm>
            <a:off x="6727352" y="2828869"/>
            <a:ext cx="2155582" cy="1066800"/>
          </a:xfrm>
          <a:prstGeom prst="wedgeRectCallout">
            <a:avLst>
              <a:gd name="adj1" fmla="val 6272"/>
              <a:gd name="adj2" fmla="val 1136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downwards for 2016</a:t>
            </a:r>
          </a:p>
        </p:txBody>
      </p:sp>
    </p:spTree>
    <p:extLst>
      <p:ext uri="{BB962C8B-B14F-4D97-AF65-F5344CB8AC3E}">
        <p14:creationId xmlns:p14="http://schemas.microsoft.com/office/powerpoint/2010/main" val="35748672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a:t>Trucking Employment: 2006–2016*</a:t>
            </a:r>
            <a:endParaRPr lang="en-US" baseline="30000" dirty="0"/>
          </a:p>
        </p:txBody>
      </p:sp>
      <p:graphicFrame>
        <p:nvGraphicFramePr>
          <p:cNvPr id="50178" name="Object 3"/>
          <p:cNvGraphicFramePr>
            <a:graphicFrameLocks/>
          </p:cNvGraphicFramePr>
          <p:nvPr>
            <p:extLst/>
          </p:nvPr>
        </p:nvGraphicFramePr>
        <p:xfrm>
          <a:off x="293688" y="1331913"/>
          <a:ext cx="8477250" cy="3684587"/>
        </p:xfrm>
        <a:graphic>
          <a:graphicData uri="http://schemas.openxmlformats.org/presentationml/2006/ole">
            <mc:AlternateContent xmlns:mc="http://schemas.openxmlformats.org/markup-compatibility/2006">
              <mc:Choice xmlns:v="urn:schemas-microsoft-com:vml" Requires="v">
                <p:oleObj spid="_x0000_s28695571" name="Chart" r:id="rId4" imgW="8419970" imgH="3657600" progId="MSGraph.Chart.8">
                  <p:embed followColorScheme="full"/>
                </p:oleObj>
              </mc:Choice>
              <mc:Fallback>
                <p:oleObj name="Chart" r:id="rId4" imgW="8419970" imgH="3657600" progId="MSGraph.Chart.8">
                  <p:embed followColorScheme="full"/>
                  <p:pic>
                    <p:nvPicPr>
                      <p:cNvPr id="50178" name="Object 3"/>
                      <p:cNvPicPr>
                        <a:picLocks noChangeArrowheads="1"/>
                      </p:cNvPicPr>
                      <p:nvPr/>
                    </p:nvPicPr>
                    <p:blipFill>
                      <a:blip r:embed="rId5"/>
                      <a:srcRect/>
                      <a:stretch>
                        <a:fillRect/>
                      </a:stretch>
                    </p:blipFill>
                    <p:spPr bwMode="auto">
                      <a:xfrm>
                        <a:off x="293688" y="1331913"/>
                        <a:ext cx="8477250" cy="368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Trucking employment is up by more than 200,000 or 16.8% since 2010</a:t>
            </a:r>
          </a:p>
        </p:txBody>
      </p:sp>
      <p:sp>
        <p:nvSpPr>
          <p:cNvPr id="50181" name="Rectangle 5"/>
          <p:cNvSpPr>
            <a:spLocks noChangeArrowheads="1"/>
          </p:cNvSpPr>
          <p:nvPr/>
        </p:nvSpPr>
        <p:spPr bwMode="auto">
          <a:xfrm>
            <a:off x="0" y="6262452"/>
            <a:ext cx="7569200" cy="59554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*Seasonally-adjusted monthly average through Aug 2016</a:t>
            </a:r>
          </a:p>
          <a:p>
            <a:pPr marL="133350" indent="-133350" eaLnBrk="0" hangingPunct="0">
              <a:lnSpc>
                <a:spcPct val="90000"/>
              </a:lnSpc>
              <a:buClr>
                <a:schemeClr val="accent2"/>
              </a:buClr>
              <a:buFont typeface="Wingdings" pitchFamily="2" charset="2"/>
              <a:buNone/>
              <a:tabLst>
                <a:tab pos="112713" algn="r"/>
              </a:tabLst>
            </a:pPr>
            <a:r>
              <a:rPr lang="en-US" sz="1100" dirty="0"/>
              <a:t>Source: US Census Bureau; Insurance Information Institute.</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98</a:t>
            </a:fld>
            <a:endParaRPr lang="en-US"/>
          </a:p>
        </p:txBody>
      </p:sp>
      <p:sp>
        <p:nvSpPr>
          <p:cNvPr id="8" name="Rectangle 7"/>
          <p:cNvSpPr>
            <a:spLocks noChangeArrowheads="1"/>
          </p:cNvSpPr>
          <p:nvPr/>
        </p:nvSpPr>
        <p:spPr bwMode="black">
          <a:xfrm>
            <a:off x="359237" y="1438458"/>
            <a:ext cx="805526" cy="221599"/>
          </a:xfrm>
          <a:prstGeom prst="rect">
            <a:avLst/>
          </a:prstGeom>
          <a:noFill/>
          <a:ln w="9525" algn="ctr">
            <a:noFill/>
            <a:miter lim="800000"/>
            <a:headEnd/>
            <a:tailEnd/>
          </a:ln>
        </p:spPr>
        <p:txBody>
          <a:bodyPr wrap="square"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(000)</a:t>
            </a:r>
          </a:p>
        </p:txBody>
      </p:sp>
    </p:spTree>
    <p:extLst>
      <p:ext uri="{BB962C8B-B14F-4D97-AF65-F5344CB8AC3E}">
        <p14:creationId xmlns:p14="http://schemas.microsoft.com/office/powerpoint/2010/main" val="40661101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99</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a:t>Construction Employment,</a:t>
            </a:r>
            <a:br>
              <a:rPr lang="en-US" sz="3200" dirty="0"/>
            </a:br>
            <a:r>
              <a:rPr lang="en-US" sz="3200" dirty="0"/>
              <a:t>Jan. 2010—Aug. 2016</a:t>
            </a:r>
            <a:r>
              <a:rPr lang="en-US" dirty="0"/>
              <a:t>*</a:t>
            </a:r>
          </a:p>
        </p:txBody>
      </p:sp>
      <p:sp>
        <p:nvSpPr>
          <p:cNvPr id="19463" name="Text Box 5"/>
          <p:cNvSpPr txBox="1">
            <a:spLocks noChangeArrowheads="1"/>
          </p:cNvSpPr>
          <p:nvPr/>
        </p:nvSpPr>
        <p:spPr bwMode="auto">
          <a:xfrm>
            <a:off x="85725" y="6462713"/>
            <a:ext cx="8580438" cy="46831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Institute.</a:t>
            </a:r>
          </a:p>
        </p:txBody>
      </p:sp>
      <p:graphicFrame>
        <p:nvGraphicFramePr>
          <p:cNvPr id="19458" name="Object 8"/>
          <p:cNvGraphicFramePr>
            <a:graphicFrameLocks noChangeAspect="1"/>
          </p:cNvGraphicFramePr>
          <p:nvPr>
            <p:extLst>
              <p:ext uri="{D42A27DB-BD31-4B8C-83A1-F6EECF244321}">
                <p14:modId xmlns:p14="http://schemas.microsoft.com/office/powerpoint/2010/main" val="747335438"/>
              </p:ext>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8595328"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06762" y="1142655"/>
            <a:ext cx="3141663" cy="1065213"/>
          </a:xfrm>
          <a:prstGeom prst="wedgeRectCallout">
            <a:avLst>
              <a:gd name="adj1" fmla="val 111071"/>
              <a:gd name="adj2" fmla="val -25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+1.205 million above</a:t>
            </a:r>
            <a:br>
              <a:rPr lang="en-US" b="1" dirty="0">
                <a:solidFill>
                  <a:schemeClr val="bg1"/>
                </a:solidFill>
              </a:rPr>
            </a:br>
            <a:r>
              <a:rPr lang="en-US" b="1" dirty="0">
                <a:solidFill>
                  <a:schemeClr val="bg1"/>
                </a:solidFill>
              </a:rPr>
              <a:t>Jan. 2011 (+22.2%)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85725" y="5901359"/>
            <a:ext cx="8963025"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a:solidFill>
                  <a:srgbClr val="FFFFFF"/>
                </a:solidFill>
              </a:rPr>
              <a:t>Construction and manufacturing employment constitute 1/3 of all WC payroll exposure.</a:t>
            </a:r>
          </a:p>
        </p:txBody>
      </p:sp>
    </p:spTree>
    <p:extLst>
      <p:ext uri="{BB962C8B-B14F-4D97-AF65-F5344CB8AC3E}">
        <p14:creationId xmlns:p14="http://schemas.microsoft.com/office/powerpoint/2010/main" val="30990586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2.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5CH.mp3"/>
  <p:tag name="ELAPSEDTIME" val="22.032"/>
  <p:tag name="ARTICULATE_TITLE_TAG" val="Convective loss events in the U.S. - Overall and insured losses 1980 – 2013 and the half year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8"/>
  <p:tag name="ARTICULATE_USED_LAYOUT" val="6"/>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8CH.mp3"/>
  <p:tag name="ELAPSEDTIME" val="36.432"/>
  <p:tag name="ARTICULATE_TITLE_TAG" val="Loss events in the U.S. 1980 – 2014 - Overall and insured losse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30"/>
  <p:tag name="ARTICULATE_USED_LAYOUT" val="6"/>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230765</TotalTime>
  <Words>10781</Words>
  <Application>Microsoft Office PowerPoint</Application>
  <PresentationFormat>On-screen Show (4:3)</PresentationFormat>
  <Paragraphs>1609</Paragraphs>
  <Slides>148</Slides>
  <Notes>133</Notes>
  <HiddenSlides>73</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148</vt:i4>
      </vt:variant>
    </vt:vector>
  </HeadingPairs>
  <TitlesOfParts>
    <vt:vector size="159" baseType="lpstr">
      <vt:lpstr>ＭＳ Ｐゴシック</vt:lpstr>
      <vt:lpstr>Arial</vt:lpstr>
      <vt:lpstr>Arial </vt:lpstr>
      <vt:lpstr>Calibri</vt:lpstr>
      <vt:lpstr>Symbol</vt:lpstr>
      <vt:lpstr>Times New Roman</vt:lpstr>
      <vt:lpstr>Verdana</vt:lpstr>
      <vt:lpstr>Wingdings</vt:lpstr>
      <vt:lpstr>Default Design</vt:lpstr>
      <vt:lpstr>Chart</vt:lpstr>
      <vt:lpstr>Worksheet</vt:lpstr>
      <vt:lpstr>Overview &amp; Outlook for the Commercial P/C Insurance Industry in 2016 &amp; Beyond Trends, Challenges &amp; Opportunities</vt:lpstr>
      <vt:lpstr>PowerPoint Presentation</vt:lpstr>
      <vt:lpstr>P/C Industry Net Income After Taxes 1991–2016:Q1</vt:lpstr>
      <vt:lpstr>Profitability Peaks &amp; Troughs in the P/C Insurance Industry, 1975 – 2015</vt:lpstr>
      <vt:lpstr>ROE: Property/Casualty Insurance by Major Event, 1987–2015</vt:lpstr>
      <vt:lpstr>PowerPoint Presentation</vt:lpstr>
      <vt:lpstr>Return on Equity by Financial Services Sector vs. Fortune 500, 2004-2015*</vt:lpstr>
      <vt:lpstr>RNW All Lines, 2005-2014 Average: Highest 25 States</vt:lpstr>
      <vt:lpstr>PowerPoint Presentation</vt:lpstr>
      <vt:lpstr>PowerPoint Presentation</vt:lpstr>
      <vt:lpstr>PowerPoint Presentation</vt:lpstr>
      <vt:lpstr>PowerPoint Presentation</vt:lpstr>
      <vt:lpstr>PowerPoint Presentation</vt:lpstr>
      <vt:lpstr>P/C Insurance Industry  Combined Ratio, 2001–2016:Q1*</vt:lpstr>
      <vt:lpstr>PowerPoint Presentation</vt:lpstr>
      <vt:lpstr>PowerPoint Presentation</vt:lpstr>
      <vt:lpstr>Policyholder Surplus,  2006:Q4–2016:Q1</vt:lpstr>
      <vt:lpstr>Profitability &amp; Politics</vt:lpstr>
      <vt:lpstr>PowerPoint Presentation</vt:lpstr>
      <vt:lpstr>PowerPoint Presentation</vt:lpstr>
      <vt:lpstr>Trump vs. Clinton: Issues that Matter to P/C Insurers</vt:lpstr>
      <vt:lpstr>2015 Property and Casualty Insurance Regulatory Report Card</vt:lpstr>
      <vt:lpstr>INVESTMENTS:  THE NEW REALITY</vt:lpstr>
      <vt:lpstr>Property/Casualty Insurance Industry Investment Income: 2000–2016:Q11</vt:lpstr>
      <vt:lpstr>U.S. Treasury Security Yields: A Long Downward Trend, 1990–2016*</vt:lpstr>
      <vt:lpstr>Net Investment Yield on Property/ Casualty Insurance Invested Assets, 2007–2016P*</vt:lpstr>
      <vt:lpstr>Interest Rate Forecasts: 2016 – 2021F</vt:lpstr>
      <vt:lpstr>Treasury Yield Curves:   Pre-Crisis (July 2007) vs. April 2016* </vt:lpstr>
      <vt:lpstr>Annual Inflation Rates, (CPI-U, %), 1990–2017F</vt:lpstr>
      <vt:lpstr>P/C Insurer Net Realized  Capital Gains/Losses, 1990-2015</vt:lpstr>
      <vt:lpstr>Property/Casualty Insurance Industry Investment Gain: 1994–20151</vt:lpstr>
      <vt:lpstr>PowerPoint Presentation</vt:lpstr>
      <vt:lpstr>CAPITAL/CAPACITY </vt:lpstr>
      <vt:lpstr>Policyholder Surplus,  2006:Q4–2016:Q1</vt:lpstr>
      <vt:lpstr>US Policyholder Surplus: 1975–2015*</vt:lpstr>
      <vt:lpstr>PowerPoint Presentation</vt:lpstr>
      <vt:lpstr>Global Reinsurance Capital (Traditional    and Alternative), 2006 - 2014</vt:lpstr>
      <vt:lpstr>Alternative Capital as a Percentage of Traditional Global Reinsurance Capital</vt:lpstr>
      <vt:lpstr>Catastrophe Bond Issuance and Outstanding: 1997-2015</vt:lpstr>
      <vt:lpstr>US Property CAT Rate on Line Index &amp; Global Reinsurance ROE</vt:lpstr>
      <vt:lpstr>GLOBAL M&amp;A UPDATE:  A PATH TO GROWTH? </vt:lpstr>
      <vt:lpstr>U.S. INSURANCE MERGERS AND ACQUISITIONS, P/C SECTOR, 1994-2015 (1)</vt:lpstr>
      <vt:lpstr>Huge Shift from Domestic M&amp;A Activity to Cross-Border</vt:lpstr>
      <vt:lpstr>M&amp;A Activity Has Shifted Away from Europe and Towards Asia and N. America</vt:lpstr>
      <vt:lpstr>PowerPoint Presentation</vt:lpstr>
      <vt:lpstr>Net Premium Growth (All P/C Lines): Annual Change, 1971—2016:Q1</vt:lpstr>
      <vt:lpstr>PowerPoint Presentation</vt:lpstr>
      <vt:lpstr>Direct Premiums Written: Total P/C Percent Change by State, 2007-2014</vt:lpstr>
      <vt:lpstr>Direct Premiums Written: Total P/C Percent Change by State, 2007-2014</vt:lpstr>
      <vt:lpstr>PowerPoint Presentation</vt:lpstr>
      <vt:lpstr>PowerPoint Presentation</vt:lpstr>
      <vt:lpstr>Direct Premiums Written: Comm. Lines Percent Change by State, 2007-2015</vt:lpstr>
      <vt:lpstr>Direct Premiums Written: Comm. Lines Percent Change by State, 2007-2015</vt:lpstr>
      <vt:lpstr>Commercial Auto Insurance Net Written Premium, 2000–2015F</vt:lpstr>
      <vt:lpstr>Change in Commercial Rate Renewals, by Account Size: 1999:Q4 to 2016:Q1</vt:lpstr>
      <vt:lpstr>Cumulative Qtrly. Commercial Rate Changes, by Account Size: 1999:Q4 to 2016:Q1</vt:lpstr>
      <vt:lpstr>CIAB: Average Commercial Rate Change, All Lines, (1Q:2004–2Q:2016)</vt:lpstr>
      <vt:lpstr>Change in Commercial Rate Renewals, by Line: 2016:Q2</vt:lpstr>
      <vt:lpstr>PowerPoint Presentation</vt:lpstr>
      <vt:lpstr>Commercial Lines Combined Ratio, 1990-2017F*</vt:lpstr>
      <vt:lpstr>Commercial Property Combined Ratio:  2007–2017F</vt:lpstr>
      <vt:lpstr>General Liability Combined Ratio:  2005–2017F</vt:lpstr>
      <vt:lpstr>Commercial Auto Combined Ratio: 1993–2017F</vt:lpstr>
      <vt:lpstr>Commercial Multi-Peril Combined Ratio: 1995–2017F</vt:lpstr>
      <vt:lpstr>Inland Marine Combined Ratio:  2004–2017F</vt:lpstr>
      <vt:lpstr>Medical Malpractice Combined Ratio vs. All Lines Combined Ratio, 1991-2017F</vt:lpstr>
      <vt:lpstr>Workers Compensation Combined Ratio: 1994–2016F</vt:lpstr>
      <vt:lpstr>Workers Compensation   Operating Environment</vt:lpstr>
      <vt:lpstr>Workers Compensation Premium:  Fifth Consecutive Year of Increase  Net Written Premium</vt:lpstr>
      <vt:lpstr>2015 Workers Compensation Direct Written Premium Growth, by State*</vt:lpstr>
      <vt:lpstr>2014 Workers Compensation Direct Written Premium Growth, by State*</vt:lpstr>
      <vt:lpstr>Workers Compensation Components of Written Premium Change, 2014 to 2015</vt:lpstr>
      <vt:lpstr>Workers Comp Approved Changes in Bureau Premium Level, 2000-2016p</vt:lpstr>
      <vt:lpstr>WC Approved or Filed and Pending Change in NCCI Premium Level by State*</vt:lpstr>
      <vt:lpstr>WC Approved Changes in Bureau     Premium Level (Rates/Loss Costs)</vt:lpstr>
      <vt:lpstr>Workers Compensation Lost-Time  Claim Frequency Declined in 2015 </vt:lpstr>
      <vt:lpstr>PowerPoint Presentation</vt:lpstr>
      <vt:lpstr>WC Indemnity Severity vs. Wage Inflation, 1995 -2015p</vt:lpstr>
      <vt:lpstr>Workers Compensation Medical Severity: Small Decrease in 2015</vt:lpstr>
      <vt:lpstr>Annual Inflation Rates, (CPI-U, %), 1990–2017F</vt:lpstr>
      <vt:lpstr>Workers Compensation Change in Medical Severity  Comparison to Change in Medical Consumer Price Index (CPI)</vt:lpstr>
      <vt:lpstr>WC Medical Severity Generally Outpaces the Medical CPI Rate</vt:lpstr>
      <vt:lpstr>Medical Cost Inflation vs. Overall CPI, 1995 – 2014*</vt:lpstr>
      <vt:lpstr>U.S. Health Care Expenditures, 1965–2022F</vt:lpstr>
      <vt:lpstr>National Health Care Expenditures as a Share of GDP, 1965 – 2022F*</vt:lpstr>
      <vt:lpstr>PowerPoint Presentation</vt:lpstr>
      <vt:lpstr>U.S. Insured Catastrophe Losses</vt:lpstr>
      <vt:lpstr>Combined Ratio Points Associated with Catastrophe Losses: 1960 – 2016F*</vt:lpstr>
      <vt:lpstr>Inflation Adjusted U.S. Catastrophe Losses by Cause of Loss, 1996–20151</vt:lpstr>
      <vt:lpstr>Top 3 States for Insured Catastrophe Losses, 1996-2005 (in 2015 Dollars)</vt:lpstr>
      <vt:lpstr>Top 16 Most Costly Disasters in U.S. History—Katrina Still Ranks #1</vt:lpstr>
      <vt:lpstr>Convective Loss Events in the US Overall and insured losses, 1980 – 2015</vt:lpstr>
      <vt:lpstr>Winter Storm Losses in the US 1980 – 2015 (Overall and Insured Losses)* </vt:lpstr>
      <vt:lpstr>US Property CAT Rate on Line Index &amp; Global Reinsurance ROE</vt:lpstr>
      <vt:lpstr>THE ECONOMY</vt:lpstr>
      <vt:lpstr>US Real GDP Growth*</vt:lpstr>
      <vt:lpstr>US Unemployment Rate Forecast</vt:lpstr>
      <vt:lpstr>Trucking Employment: 2006–2016*</vt:lpstr>
      <vt:lpstr>Construction Employment, Jan. 2010—Aug. 2016*</vt:lpstr>
      <vt:lpstr>Employment in Oil &amp; Gas Extraction, Jan. 2010—Aug. 2016*</vt:lpstr>
      <vt:lpstr>CONSTRUCTION INDUSTRY OVERVIEW &amp; OUTLOOK</vt:lpstr>
      <vt:lpstr>Value of New Private Construction: Residential &amp; Nonresidential, 2003-2016*</vt:lpstr>
      <vt:lpstr>Value of Construction Put in Place,  2016 vs. 2015*</vt:lpstr>
      <vt:lpstr>Value of Private Construction Put in Place, by Segment,  2016 vs. 2015*</vt:lpstr>
      <vt:lpstr>New Private Housing Starts, 1990-2021F</vt:lpstr>
      <vt:lpstr>Value of Public Construction Put in Place, by Segment, 2015 vs.  2016*</vt:lpstr>
      <vt:lpstr>PowerPoint Presentation</vt:lpstr>
      <vt:lpstr>Construction Employment,  Jan. 2003–Dec. 2015 </vt:lpstr>
      <vt:lpstr>MANUFACTURING SECTOR OVERVIEW &amp; OUTLOOK</vt:lpstr>
      <vt:lpstr>Dollar Value* of Manufacturers’ Shipments Monthly, Jan. 1992—December 2015</vt:lpstr>
      <vt:lpstr>PowerPoint Presentation</vt:lpstr>
      <vt:lpstr>Manufacturing Growth for Selected Sectors, 2015 vs. 2014*</vt:lpstr>
      <vt:lpstr>Manufacturing Employment,  Jan. 2003–December 2015 </vt:lpstr>
      <vt:lpstr>Manufacturing Employment, Jan. 2010—December 2014*</vt:lpstr>
      <vt:lpstr>Employment in Oil &amp; Gas Extraction, Jan. 2010—Aug. 2016*</vt:lpstr>
      <vt:lpstr>Trucking Employment: 2006–2016*</vt:lpstr>
      <vt:lpstr>Index of Total Industrial Production:* A Near Peak as of December 2014</vt:lpstr>
      <vt:lpstr>Recovery in Capacity Utilization is a Positive Sign for Commercial Exposures</vt:lpstr>
      <vt:lpstr>TECHNOLOGY, DISRPTORS   AND INSURANCE</vt:lpstr>
      <vt:lpstr>Interest in Technology Issues and Insurance Is Surging: Presents Opportunity</vt:lpstr>
      <vt:lpstr>PowerPoint Presentation</vt:lpstr>
      <vt:lpstr>Data Breaches 2005-2015, by Number of Breaches and Records Exposed</vt:lpstr>
      <vt:lpstr>Data/Privacy Breach: Many Potential Costs Can Be Insured</vt:lpstr>
      <vt:lpstr>Estimated Cyber Insurance Premiums Written, 2014 – 2020F</vt:lpstr>
      <vt:lpstr>PowerPoint Presentation</vt:lpstr>
      <vt:lpstr>Sharing/On-Demand/Peer-to-Peer Economy Impacts Many Lines of Insurance</vt:lpstr>
      <vt:lpstr>Labor on Demand: Huge Implications for    the US Economy, Workers &amp; Insurers</vt:lpstr>
      <vt:lpstr>Ridesharing Regulation/Legislation and Status of ISO Filings as of 9/30/15</vt:lpstr>
      <vt:lpstr>Percent of Americans Who Have Engaged in the  “Gig/Sharing Economy” by Transaction</vt:lpstr>
      <vt:lpstr>Americans Who Offer Services in the Sharing/Gig  Economy Are Statistically More Prone to Workplace Injury</vt:lpstr>
      <vt:lpstr>PowerPoint Presentation</vt:lpstr>
      <vt:lpstr>Political Skepticism About the ‘Gig’ Economy</vt:lpstr>
      <vt:lpstr>PowerPoint Presentation</vt:lpstr>
      <vt:lpstr>Media is Obsessed with Driverless Vehicles: Often Predicting the Demise of Auto Insurance</vt:lpstr>
      <vt:lpstr>I.I.I. Poll: Telematics</vt:lpstr>
      <vt:lpstr>Send in the Drones: Potential Rapid  Adoption in Industry; Media Loves It</vt:lpstr>
      <vt:lpstr>PowerPoint Presentation</vt:lpstr>
      <vt:lpstr>The Internet of Things and the Insurance Industry</vt:lpstr>
      <vt:lpstr>The Internet of Things and the Insurance Industry Value Chain</vt:lpstr>
      <vt:lpstr>The Internet of Things and the Insurance Industry Value Chain</vt:lpstr>
      <vt:lpstr>PowerPoint Presentation</vt:lpstr>
      <vt:lpstr>Telematics for Your Home: The Internet of Things</vt:lpstr>
      <vt:lpstr>Partnerships with Insurers: Selling     Safety and Savings Simultaneously</vt:lpstr>
      <vt:lpstr>Shifting Legal Liability &amp;  Tort Environment</vt:lpstr>
      <vt:lpstr>Average Personal Injury Jury Award, 2009 – 2013</vt:lpstr>
      <vt:lpstr>Business Leaders Ranking of Liability Systems in 2015</vt:lpstr>
      <vt:lpstr>The Nation’s Judicial “Hellholes”: 2014/2015</vt:lpstr>
      <vt:lpstr>PowerPoint Presentation</vt:lpstr>
    </vt:vector>
  </TitlesOfParts>
  <Company>insurance information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Rodriguez, Marielle</cp:lastModifiedBy>
  <cp:revision>4775</cp:revision>
  <cp:lastPrinted>2016-02-22T16:36:18Z</cp:lastPrinted>
  <dcterms:modified xsi:type="dcterms:W3CDTF">2016-09-15T16:31:02Z</dcterms:modified>
</cp:coreProperties>
</file>