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ppt/notesSlides/notesSlide36.xml" ContentType="application/vnd.openxmlformats-officedocument.presentationml.notesSlide+xml"/>
  <Override PartName="/ppt/tags/tag2.xml" ContentType="application/vnd.openxmlformats-officedocument.presentationml.tags+xml"/>
  <Override PartName="/ppt/notesSlides/notesSlide37.xml" ContentType="application/vnd.openxmlformats-officedocument.presentationml.notesSlide+xml"/>
  <Override PartName="/ppt/tags/tag3.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4.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2.xml" ContentType="application/vnd.openxmlformats-officedocument.drawingml.chart+xml"/>
  <Override PartName="/ppt/notesSlides/notesSlide49.xml" ContentType="application/vnd.openxmlformats-officedocument.presentationml.notesSlide+xml"/>
  <Override PartName="/ppt/charts/chart3.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4.xml" ContentType="application/vnd.openxmlformats-officedocument.drawingml.chart+xml"/>
  <Override PartName="/ppt/tags/tag5.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tags/tag13.xml" ContentType="application/vnd.openxmlformats-officedocument.presentationml.tags+xml"/>
  <Override PartName="/ppt/notesSlides/notesSlide8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harts/chart7.xml" ContentType="application/vnd.openxmlformats-officedocument.drawingml.chart+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14"/>
  </p:notesMasterIdLst>
  <p:handoutMasterIdLst>
    <p:handoutMasterId r:id="rId115"/>
  </p:handoutMasterIdLst>
  <p:sldIdLst>
    <p:sldId id="3491" r:id="rId2"/>
    <p:sldId id="4244" r:id="rId3"/>
    <p:sldId id="4298" r:id="rId4"/>
    <p:sldId id="4299" r:id="rId5"/>
    <p:sldId id="4300" r:id="rId6"/>
    <p:sldId id="4339" r:id="rId7"/>
    <p:sldId id="4301" r:id="rId8"/>
    <p:sldId id="4303" r:id="rId9"/>
    <p:sldId id="4304" r:id="rId10"/>
    <p:sldId id="4306" r:id="rId11"/>
    <p:sldId id="4307" r:id="rId12"/>
    <p:sldId id="4308" r:id="rId13"/>
    <p:sldId id="4319" r:id="rId14"/>
    <p:sldId id="4305" r:id="rId15"/>
    <p:sldId id="4317" r:id="rId16"/>
    <p:sldId id="4318" r:id="rId17"/>
    <p:sldId id="4272" r:id="rId18"/>
    <p:sldId id="4273" r:id="rId19"/>
    <p:sldId id="4274" r:id="rId20"/>
    <p:sldId id="4275" r:id="rId21"/>
    <p:sldId id="4271" r:id="rId22"/>
    <p:sldId id="4345" r:id="rId23"/>
    <p:sldId id="4259" r:id="rId24"/>
    <p:sldId id="4263" r:id="rId25"/>
    <p:sldId id="4264" r:id="rId26"/>
    <p:sldId id="4265" r:id="rId27"/>
    <p:sldId id="4266" r:id="rId28"/>
    <p:sldId id="4267" r:id="rId29"/>
    <p:sldId id="4268" r:id="rId30"/>
    <p:sldId id="4269" r:id="rId31"/>
    <p:sldId id="4270" r:id="rId32"/>
    <p:sldId id="4340" r:id="rId33"/>
    <p:sldId id="4341" r:id="rId34"/>
    <p:sldId id="4342" r:id="rId35"/>
    <p:sldId id="4343" r:id="rId36"/>
    <p:sldId id="4281" r:id="rId37"/>
    <p:sldId id="4344" r:id="rId38"/>
    <p:sldId id="4338" r:id="rId39"/>
    <p:sldId id="4322" r:id="rId40"/>
    <p:sldId id="4323" r:id="rId41"/>
    <p:sldId id="4332" r:id="rId42"/>
    <p:sldId id="4324" r:id="rId43"/>
    <p:sldId id="4329" r:id="rId44"/>
    <p:sldId id="4334" r:id="rId45"/>
    <p:sldId id="4335" r:id="rId46"/>
    <p:sldId id="4336" r:id="rId47"/>
    <p:sldId id="4337" r:id="rId48"/>
    <p:sldId id="4320" r:id="rId49"/>
    <p:sldId id="4280" r:id="rId50"/>
    <p:sldId id="4279" r:id="rId51"/>
    <p:sldId id="4297" r:id="rId52"/>
    <p:sldId id="4276" r:id="rId53"/>
    <p:sldId id="4277" r:id="rId54"/>
    <p:sldId id="4278" r:id="rId55"/>
    <p:sldId id="4282" r:id="rId56"/>
    <p:sldId id="4283" r:id="rId57"/>
    <p:sldId id="4284" r:id="rId58"/>
    <p:sldId id="4285" r:id="rId59"/>
    <p:sldId id="4286" r:id="rId60"/>
    <p:sldId id="4291" r:id="rId61"/>
    <p:sldId id="4292" r:id="rId62"/>
    <p:sldId id="4293" r:id="rId63"/>
    <p:sldId id="4294" r:id="rId64"/>
    <p:sldId id="4295" r:id="rId65"/>
    <p:sldId id="4296" r:id="rId66"/>
    <p:sldId id="4209" r:id="rId67"/>
    <p:sldId id="4347" r:id="rId68"/>
    <p:sldId id="4348" r:id="rId69"/>
    <p:sldId id="4353" r:id="rId70"/>
    <p:sldId id="4354" r:id="rId71"/>
    <p:sldId id="4357" r:id="rId72"/>
    <p:sldId id="4358" r:id="rId73"/>
    <p:sldId id="4370" r:id="rId74"/>
    <p:sldId id="4371" r:id="rId75"/>
    <p:sldId id="4359" r:id="rId76"/>
    <p:sldId id="4360" r:id="rId77"/>
    <p:sldId id="4363" r:id="rId78"/>
    <p:sldId id="4362" r:id="rId79"/>
    <p:sldId id="4372" r:id="rId80"/>
    <p:sldId id="4376" r:id="rId81"/>
    <p:sldId id="4419" r:id="rId82"/>
    <p:sldId id="4420" r:id="rId83"/>
    <p:sldId id="4377" r:id="rId84"/>
    <p:sldId id="4378" r:id="rId85"/>
    <p:sldId id="4379" r:id="rId86"/>
    <p:sldId id="4397" r:id="rId87"/>
    <p:sldId id="4380" r:id="rId88"/>
    <p:sldId id="4381" r:id="rId89"/>
    <p:sldId id="4382" r:id="rId90"/>
    <p:sldId id="4383" r:id="rId91"/>
    <p:sldId id="4389" r:id="rId92"/>
    <p:sldId id="4390" r:id="rId93"/>
    <p:sldId id="4393" r:id="rId94"/>
    <p:sldId id="4396" r:id="rId95"/>
    <p:sldId id="4394" r:id="rId96"/>
    <p:sldId id="4395" r:id="rId97"/>
    <p:sldId id="4398" r:id="rId98"/>
    <p:sldId id="4400" r:id="rId99"/>
    <p:sldId id="4401" r:id="rId100"/>
    <p:sldId id="4403" r:id="rId101"/>
    <p:sldId id="4416" r:id="rId102"/>
    <p:sldId id="4417" r:id="rId103"/>
    <p:sldId id="4418" r:id="rId104"/>
    <p:sldId id="4404" r:id="rId105"/>
    <p:sldId id="4405" r:id="rId106"/>
    <p:sldId id="4406" r:id="rId107"/>
    <p:sldId id="4408" r:id="rId108"/>
    <p:sldId id="4409" r:id="rId109"/>
    <p:sldId id="4411" r:id="rId110"/>
    <p:sldId id="4414" r:id="rId111"/>
    <p:sldId id="4421" r:id="rId112"/>
    <p:sldId id="4422" r:id="rId11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299"/>
    <a:srgbClr val="225A7A"/>
    <a:srgbClr val="4B9FCD"/>
    <a:srgbClr val="3691C4"/>
    <a:srgbClr val="3333CC"/>
    <a:srgbClr val="28688C"/>
    <a:srgbClr val="E5F1F7"/>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p:scale>
          <a:sx n="73" d="100"/>
          <a:sy n="73" d="100"/>
        </p:scale>
        <p:origin x="1866" y="792"/>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84072810011382E-2"/>
          <c:y val="9.3596059113300489E-2"/>
          <c:w val="0.93515358361774747"/>
          <c:h val="0.71182266009852213"/>
        </c:manualLayout>
      </c:layout>
      <c:lineChart>
        <c:grouping val="standard"/>
        <c:varyColors val="0"/>
        <c:ser>
          <c:idx val="0"/>
          <c:order val="0"/>
          <c:tx>
            <c:strRef>
              <c:f>Sheet1!$A$2</c:f>
              <c:strCache>
                <c:ptCount val="1"/>
                <c:pt idx="0">
                  <c:v>Auto and home insurance</c:v>
                </c:pt>
              </c:strCache>
            </c:strRef>
          </c:tx>
          <c:spPr>
            <a:ln w="38100" cmpd="sng">
              <a:solidFill>
                <a:srgbClr val="225A7A"/>
              </a:solidFill>
              <a:prstDash val="solid"/>
            </a:ln>
          </c:spPr>
          <c:marker>
            <c:symbol val="diamond"/>
            <c:size val="4"/>
            <c:spPr>
              <a:solidFill>
                <a:srgbClr val="225A7A"/>
              </a:solidFill>
              <a:ln w="76200" cmpd="sng">
                <a:solidFill>
                  <a:srgbClr val="225A7A"/>
                </a:solidFill>
                <a:prstDash val="solid"/>
              </a:ln>
            </c:spPr>
          </c:marker>
          <c:dPt>
            <c:idx val="0"/>
            <c:bubble3D val="0"/>
            <c:spPr>
              <a:ln w="38100" cmpd="sng">
                <a:solidFill>
                  <a:srgbClr val="225A7A"/>
                </a:solidFill>
                <a:prstDash val="solid"/>
              </a:ln>
            </c:spPr>
          </c:dPt>
          <c:dPt>
            <c:idx val="1"/>
            <c:bubble3D val="0"/>
          </c:dPt>
          <c:cat>
            <c:numRef>
              <c:f>Sheet1!$B$1:$AC$1</c:f>
              <c:numCache>
                <c:formatCode>General</c:formatCode>
                <c:ptCount val="28"/>
                <c:pt idx="0">
                  <c:v>1968</c:v>
                </c:pt>
                <c:pt idx="1">
                  <c:v>1972</c:v>
                </c:pt>
                <c:pt idx="2">
                  <c:v>1978</c:v>
                </c:pt>
                <c:pt idx="3">
                  <c:v>1981</c:v>
                </c:pt>
                <c:pt idx="4">
                  <c:v>1983</c:v>
                </c:pt>
                <c:pt idx="5">
                  <c:v>1985</c:v>
                </c:pt>
                <c:pt idx="6">
                  <c:v>1988</c:v>
                </c:pt>
                <c:pt idx="7">
                  <c:v>1991</c:v>
                </c:pt>
                <c:pt idx="8">
                  <c:v>1993</c:v>
                </c:pt>
                <c:pt idx="9">
                  <c:v>1995</c:v>
                </c:pt>
                <c:pt idx="10">
                  <c:v>1996</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numCache>
            </c:numRef>
          </c:cat>
          <c:val>
            <c:numRef>
              <c:f>Sheet1!$B$2:$AC$2</c:f>
              <c:numCache>
                <c:formatCode>0%</c:formatCode>
                <c:ptCount val="28"/>
                <c:pt idx="0">
                  <c:v>0.61</c:v>
                </c:pt>
                <c:pt idx="1">
                  <c:v>0.56999999999999995</c:v>
                </c:pt>
                <c:pt idx="2">
                  <c:v>0.47</c:v>
                </c:pt>
                <c:pt idx="3">
                  <c:v>0.55000000000000004</c:v>
                </c:pt>
                <c:pt idx="4">
                  <c:v>0.51</c:v>
                </c:pt>
                <c:pt idx="5">
                  <c:v>0.44</c:v>
                </c:pt>
                <c:pt idx="6">
                  <c:v>0.4</c:v>
                </c:pt>
                <c:pt idx="7">
                  <c:v>0.33</c:v>
                </c:pt>
                <c:pt idx="8">
                  <c:v>0.41</c:v>
                </c:pt>
                <c:pt idx="9">
                  <c:v>0.5</c:v>
                </c:pt>
                <c:pt idx="10">
                  <c:v>0.46</c:v>
                </c:pt>
                <c:pt idx="11">
                  <c:v>0.53</c:v>
                </c:pt>
                <c:pt idx="12">
                  <c:v>0.5</c:v>
                </c:pt>
                <c:pt idx="13">
                  <c:v>0.54</c:v>
                </c:pt>
                <c:pt idx="14">
                  <c:v>0.6</c:v>
                </c:pt>
                <c:pt idx="15">
                  <c:v>0.57999999999999996</c:v>
                </c:pt>
                <c:pt idx="16">
                  <c:v>0.55000000000000004</c:v>
                </c:pt>
                <c:pt idx="17">
                  <c:v>0.59</c:v>
                </c:pt>
                <c:pt idx="18">
                  <c:v>0.56999999999999995</c:v>
                </c:pt>
                <c:pt idx="19">
                  <c:v>0.48</c:v>
                </c:pt>
                <c:pt idx="20">
                  <c:v>0.56999999999999995</c:v>
                </c:pt>
                <c:pt idx="21">
                  <c:v>0.45</c:v>
                </c:pt>
                <c:pt idx="22">
                  <c:v>0.52</c:v>
                </c:pt>
                <c:pt idx="23">
                  <c:v>0.53</c:v>
                </c:pt>
                <c:pt idx="24">
                  <c:v>0.6</c:v>
                </c:pt>
                <c:pt idx="25">
                  <c:v>0.56999999999999995</c:v>
                </c:pt>
                <c:pt idx="26">
                  <c:v>0.61</c:v>
                </c:pt>
                <c:pt idx="27">
                  <c:v>0.62</c:v>
                </c:pt>
              </c:numCache>
            </c:numRef>
          </c:val>
          <c:smooth val="0"/>
        </c:ser>
        <c:ser>
          <c:idx val="2"/>
          <c:order val="1"/>
          <c:tx>
            <c:strRef>
              <c:f>Sheet1!$A$3</c:f>
              <c:strCache>
                <c:ptCount val="1"/>
                <c:pt idx="0">
                  <c:v>Banking</c:v>
                </c:pt>
              </c:strCache>
            </c:strRef>
          </c:tx>
          <c:spPr>
            <a:ln w="38100">
              <a:solidFill>
                <a:srgbClr val="FF6801"/>
              </a:solidFill>
              <a:prstDash val="solid"/>
            </a:ln>
          </c:spPr>
          <c:marker>
            <c:symbol val="triangle"/>
            <c:size val="4"/>
            <c:spPr>
              <a:solidFill>
                <a:srgbClr val="FF6801"/>
              </a:solidFill>
              <a:ln w="76200" cap="rnd">
                <a:solidFill>
                  <a:srgbClr val="FF6801"/>
                </a:solidFill>
                <a:prstDash val="solid"/>
              </a:ln>
            </c:spPr>
          </c:marker>
          <c:cat>
            <c:numRef>
              <c:f>Sheet1!$B$1:$AC$1</c:f>
              <c:numCache>
                <c:formatCode>General</c:formatCode>
                <c:ptCount val="28"/>
                <c:pt idx="0">
                  <c:v>1968</c:v>
                </c:pt>
                <c:pt idx="1">
                  <c:v>1972</c:v>
                </c:pt>
                <c:pt idx="2">
                  <c:v>1978</c:v>
                </c:pt>
                <c:pt idx="3">
                  <c:v>1981</c:v>
                </c:pt>
                <c:pt idx="4">
                  <c:v>1983</c:v>
                </c:pt>
                <c:pt idx="5">
                  <c:v>1985</c:v>
                </c:pt>
                <c:pt idx="6">
                  <c:v>1988</c:v>
                </c:pt>
                <c:pt idx="7">
                  <c:v>1991</c:v>
                </c:pt>
                <c:pt idx="8">
                  <c:v>1993</c:v>
                </c:pt>
                <c:pt idx="9">
                  <c:v>1995</c:v>
                </c:pt>
                <c:pt idx="10">
                  <c:v>1996</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numCache>
            </c:numRef>
          </c:cat>
          <c:val>
            <c:numRef>
              <c:f>Sheet1!$B$3:$AC$3</c:f>
              <c:numCache>
                <c:formatCode>0%</c:formatCode>
                <c:ptCount val="28"/>
                <c:pt idx="0">
                  <c:v>0.82</c:v>
                </c:pt>
                <c:pt idx="1">
                  <c:v>0.77</c:v>
                </c:pt>
                <c:pt idx="2">
                  <c:v>0.66</c:v>
                </c:pt>
                <c:pt idx="3">
                  <c:v>0.61</c:v>
                </c:pt>
                <c:pt idx="4">
                  <c:v>0.65</c:v>
                </c:pt>
                <c:pt idx="5">
                  <c:v>0.57999999999999996</c:v>
                </c:pt>
                <c:pt idx="6">
                  <c:v>0.56999999999999995</c:v>
                </c:pt>
                <c:pt idx="7">
                  <c:v>0.45</c:v>
                </c:pt>
                <c:pt idx="8">
                  <c:v>0.6</c:v>
                </c:pt>
                <c:pt idx="9">
                  <c:v>0.62</c:v>
                </c:pt>
                <c:pt idx="10">
                  <c:v>0.55000000000000004</c:v>
                </c:pt>
                <c:pt idx="11">
                  <c:v>0.61</c:v>
                </c:pt>
                <c:pt idx="12">
                  <c:v>0.55000000000000004</c:v>
                </c:pt>
                <c:pt idx="13">
                  <c:v>0.59</c:v>
                </c:pt>
                <c:pt idx="14">
                  <c:v>0.65</c:v>
                </c:pt>
                <c:pt idx="15">
                  <c:v>0.66</c:v>
                </c:pt>
                <c:pt idx="16">
                  <c:v>0.62</c:v>
                </c:pt>
                <c:pt idx="17">
                  <c:v>0.66</c:v>
                </c:pt>
                <c:pt idx="18">
                  <c:v>0.6</c:v>
                </c:pt>
                <c:pt idx="19">
                  <c:v>0.57999999999999996</c:v>
                </c:pt>
                <c:pt idx="20">
                  <c:v>0.66</c:v>
                </c:pt>
                <c:pt idx="21">
                  <c:v>0.51</c:v>
                </c:pt>
                <c:pt idx="22">
                  <c:v>0.46</c:v>
                </c:pt>
                <c:pt idx="23">
                  <c:v>0.55000000000000004</c:v>
                </c:pt>
                <c:pt idx="24">
                  <c:v>0.53</c:v>
                </c:pt>
                <c:pt idx="25">
                  <c:v>0.52</c:v>
                </c:pt>
                <c:pt idx="26">
                  <c:v>0.53</c:v>
                </c:pt>
                <c:pt idx="27">
                  <c:v>0.6</c:v>
                </c:pt>
              </c:numCache>
            </c:numRef>
          </c:val>
          <c:smooth val="0"/>
        </c:ser>
        <c:ser>
          <c:idx val="1"/>
          <c:order val="2"/>
          <c:tx>
            <c:strRef>
              <c:f>Sheet1!$A$4</c:f>
              <c:strCache>
                <c:ptCount val="1"/>
                <c:pt idx="0">
                  <c:v>Mutual funds</c:v>
                </c:pt>
              </c:strCache>
            </c:strRef>
          </c:tx>
          <c:spPr>
            <a:ln w="38100" cap="rnd">
              <a:solidFill>
                <a:srgbClr val="339966"/>
              </a:solidFill>
              <a:prstDash val="solid"/>
              <a:round/>
            </a:ln>
          </c:spPr>
          <c:marker>
            <c:symbol val="square"/>
            <c:size val="4"/>
            <c:spPr>
              <a:solidFill>
                <a:srgbClr val="339966"/>
              </a:solidFill>
              <a:ln w="76200">
                <a:solidFill>
                  <a:srgbClr val="339966"/>
                </a:solidFill>
                <a:prstDash val="solid"/>
              </a:ln>
            </c:spPr>
          </c:marker>
          <c:cat>
            <c:numRef>
              <c:f>Sheet1!$B$1:$AC$1</c:f>
              <c:numCache>
                <c:formatCode>General</c:formatCode>
                <c:ptCount val="28"/>
                <c:pt idx="0">
                  <c:v>1968</c:v>
                </c:pt>
                <c:pt idx="1">
                  <c:v>1972</c:v>
                </c:pt>
                <c:pt idx="2">
                  <c:v>1978</c:v>
                </c:pt>
                <c:pt idx="3">
                  <c:v>1981</c:v>
                </c:pt>
                <c:pt idx="4">
                  <c:v>1983</c:v>
                </c:pt>
                <c:pt idx="5">
                  <c:v>1985</c:v>
                </c:pt>
                <c:pt idx="6">
                  <c:v>1988</c:v>
                </c:pt>
                <c:pt idx="7">
                  <c:v>1991</c:v>
                </c:pt>
                <c:pt idx="8">
                  <c:v>1993</c:v>
                </c:pt>
                <c:pt idx="9">
                  <c:v>1995</c:v>
                </c:pt>
                <c:pt idx="10">
                  <c:v>1996</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numCache>
            </c:numRef>
          </c:cat>
          <c:val>
            <c:numRef>
              <c:f>Sheet1!$B$4:$AC$4</c:f>
              <c:numCache>
                <c:formatCode>0%</c:formatCode>
                <c:ptCount val="28"/>
                <c:pt idx="0">
                  <c:v>0.37</c:v>
                </c:pt>
                <c:pt idx="1">
                  <c:v>0.36</c:v>
                </c:pt>
                <c:pt idx="2">
                  <c:v>0.27</c:v>
                </c:pt>
                <c:pt idx="3">
                  <c:v>0.28000000000000003</c:v>
                </c:pt>
                <c:pt idx="4">
                  <c:v>0.33</c:v>
                </c:pt>
                <c:pt idx="5">
                  <c:v>0.38</c:v>
                </c:pt>
                <c:pt idx="6">
                  <c:v>0.37</c:v>
                </c:pt>
                <c:pt idx="7">
                  <c:v>0.41</c:v>
                </c:pt>
                <c:pt idx="8">
                  <c:v>0.42</c:v>
                </c:pt>
                <c:pt idx="9">
                  <c:v>0.53</c:v>
                </c:pt>
                <c:pt idx="10">
                  <c:v>0.61</c:v>
                </c:pt>
                <c:pt idx="11">
                  <c:v>0.53</c:v>
                </c:pt>
                <c:pt idx="12">
                  <c:v>0.53</c:v>
                </c:pt>
                <c:pt idx="13">
                  <c:v>0.51</c:v>
                </c:pt>
                <c:pt idx="14">
                  <c:v>0.51</c:v>
                </c:pt>
                <c:pt idx="15">
                  <c:v>0.48</c:v>
                </c:pt>
                <c:pt idx="16">
                  <c:v>0.39</c:v>
                </c:pt>
                <c:pt idx="17">
                  <c:v>0.44</c:v>
                </c:pt>
                <c:pt idx="18">
                  <c:v>0.42</c:v>
                </c:pt>
                <c:pt idx="19">
                  <c:v>0.47</c:v>
                </c:pt>
                <c:pt idx="20">
                  <c:v>0.47</c:v>
                </c:pt>
                <c:pt idx="21">
                  <c:v>0.4</c:v>
                </c:pt>
                <c:pt idx="22">
                  <c:v>0.37</c:v>
                </c:pt>
                <c:pt idx="23">
                  <c:v>0.34</c:v>
                </c:pt>
                <c:pt idx="24">
                  <c:v>0.45</c:v>
                </c:pt>
                <c:pt idx="25">
                  <c:v>0.41</c:v>
                </c:pt>
                <c:pt idx="26">
                  <c:v>0.36</c:v>
                </c:pt>
                <c:pt idx="27">
                  <c:v>0.44</c:v>
                </c:pt>
              </c:numCache>
            </c:numRef>
          </c:val>
          <c:smooth val="0"/>
        </c:ser>
        <c:dLbls>
          <c:showLegendKey val="0"/>
          <c:showVal val="0"/>
          <c:showCatName val="0"/>
          <c:showSerName val="0"/>
          <c:showPercent val="0"/>
          <c:showBubbleSize val="0"/>
        </c:dLbls>
        <c:marker val="1"/>
        <c:smooth val="0"/>
        <c:axId val="-100946160"/>
        <c:axId val="-100937456"/>
      </c:lineChart>
      <c:catAx>
        <c:axId val="-100946160"/>
        <c:scaling>
          <c:orientation val="minMax"/>
        </c:scaling>
        <c:delete val="0"/>
        <c:axPos val="b"/>
        <c:numFmt formatCode="General" sourceLinked="1"/>
        <c:majorTickMark val="out"/>
        <c:minorTickMark val="none"/>
        <c:tickLblPos val="nextTo"/>
        <c:spPr>
          <a:ln w="12064">
            <a:solidFill>
              <a:schemeClr val="tx1"/>
            </a:solidFill>
            <a:prstDash val="solid"/>
          </a:ln>
        </c:spPr>
        <c:txPr>
          <a:bodyPr rot="-2700000" vert="horz"/>
          <a:lstStyle/>
          <a:p>
            <a:pPr rtl="0">
              <a:defRPr sz="1200" b="1" i="0" u="none" strike="noStrike" baseline="0">
                <a:solidFill>
                  <a:schemeClr val="tx1"/>
                </a:solidFill>
                <a:latin typeface="Arial"/>
                <a:ea typeface="Arial"/>
                <a:cs typeface="Arial"/>
              </a:defRPr>
            </a:pPr>
            <a:endParaRPr lang="en-US"/>
          </a:p>
        </c:txPr>
        <c:crossAx val="-100937456"/>
        <c:crossesAt val="0"/>
        <c:auto val="1"/>
        <c:lblAlgn val="ctr"/>
        <c:lblOffset val="0"/>
        <c:tickLblSkip val="1"/>
        <c:tickMarkSkip val="1"/>
        <c:noMultiLvlLbl val="0"/>
      </c:catAx>
      <c:valAx>
        <c:axId val="-100937456"/>
        <c:scaling>
          <c:orientation val="minMax"/>
          <c:max val="0.9"/>
          <c:min val="0.1"/>
        </c:scaling>
        <c:delete val="0"/>
        <c:axPos val="l"/>
        <c:numFmt formatCode="0%" sourceLinked="0"/>
        <c:majorTickMark val="out"/>
        <c:minorTickMark val="none"/>
        <c:tickLblPos val="nextTo"/>
        <c:spPr>
          <a:ln w="3016">
            <a:solidFill>
              <a:schemeClr val="tx1"/>
            </a:solidFill>
            <a:prstDash val="solid"/>
          </a:ln>
        </c:spPr>
        <c:txPr>
          <a:bodyPr rot="0" vert="horz"/>
          <a:lstStyle/>
          <a:p>
            <a:pPr>
              <a:defRPr sz="1330" b="1" i="0" u="none" strike="noStrike" baseline="0">
                <a:solidFill>
                  <a:schemeClr val="tx1"/>
                </a:solidFill>
                <a:latin typeface="Arial"/>
                <a:ea typeface="Arial"/>
                <a:cs typeface="Arial"/>
              </a:defRPr>
            </a:pPr>
            <a:endParaRPr lang="en-US"/>
          </a:p>
        </c:txPr>
        <c:crossAx val="-100946160"/>
        <c:crossesAt val="1"/>
        <c:crossBetween val="between"/>
        <c:majorUnit val="0.1"/>
        <c:minorUnit val="0.1"/>
      </c:valAx>
      <c:spPr>
        <a:noFill/>
        <a:ln w="24128">
          <a:noFill/>
        </a:ln>
      </c:spPr>
    </c:plotArea>
    <c:legend>
      <c:legendPos val="t"/>
      <c:layout>
        <c:manualLayout>
          <c:xMode val="edge"/>
          <c:yMode val="edge"/>
          <c:x val="0.35699637264443068"/>
          <c:y val="0.58299283246192946"/>
          <c:w val="0.31409714235158809"/>
          <c:h val="0.19834879116601756"/>
        </c:manualLayout>
      </c:layout>
      <c:overlay val="0"/>
    </c:legend>
    <c:plotVisOnly val="1"/>
    <c:dispBlanksAs val="gap"/>
    <c:showDLblsOverMax val="0"/>
  </c:chart>
  <c:spPr>
    <a:noFill/>
    <a:ln>
      <a:noFill/>
    </a:ln>
  </c:spPr>
  <c:txPr>
    <a:bodyPr/>
    <a:lstStyle/>
    <a:p>
      <a:pPr>
        <a:defRPr sz="1330"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779134295227528E-2"/>
          <c:y val="0.18201284796573874"/>
          <c:w val="0.80133185349615565"/>
          <c:h val="0.72805139186292656"/>
        </c:manualLayout>
      </c:layout>
      <c:barChart>
        <c:barDir val="col"/>
        <c:grouping val="clustered"/>
        <c:varyColors val="0"/>
        <c:ser>
          <c:idx val="0"/>
          <c:order val="1"/>
          <c:tx>
            <c:strRef>
              <c:f>Sheet1!$A$3</c:f>
              <c:strCache>
                <c:ptCount val="1"/>
                <c:pt idx="0">
                  <c:v>Nonfarm employment*</c:v>
                </c:pt>
              </c:strCache>
            </c:strRef>
          </c:tx>
          <c:spPr>
            <a:solidFill>
              <a:srgbClr val="FF9900"/>
            </a:solidFill>
            <a:ln w="12672">
              <a:solidFill>
                <a:schemeClr val="tx1"/>
              </a:solidFill>
              <a:prstDash val="solid"/>
            </a:ln>
          </c:spPr>
          <c:invertIfNegative val="0"/>
          <c:dLbls>
            <c:numFmt formatCode="0.0" sourceLinked="0"/>
            <c:spPr>
              <a:noFill/>
              <a:ln w="25276">
                <a:noFill/>
              </a:ln>
            </c:spPr>
            <c:txPr>
              <a:bodyPr rot="-5400000" vert="horz"/>
              <a:lstStyle/>
              <a:p>
                <a:pPr algn="ctr">
                  <a:defRPr sz="1194"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Sheet1!$B$1:$O$1</c:f>
              <c:numCache>
                <c:formatCode>General</c:formatCode>
                <c:ptCount val="13"/>
                <c:pt idx="0" formatCode="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Sheet1!$B$3:$O$3</c:f>
              <c:numCache>
                <c:formatCode>0.00</c:formatCode>
                <c:ptCount val="13"/>
                <c:pt idx="0">
                  <c:v>131.91900000000001</c:v>
                </c:pt>
                <c:pt idx="1">
                  <c:v>130.44999999999999</c:v>
                </c:pt>
                <c:pt idx="2">
                  <c:v>130.1</c:v>
                </c:pt>
                <c:pt idx="3">
                  <c:v>131.50899999999999</c:v>
                </c:pt>
                <c:pt idx="4">
                  <c:v>133.74700000000001</c:v>
                </c:pt>
                <c:pt idx="5">
                  <c:v>136.125</c:v>
                </c:pt>
                <c:pt idx="6">
                  <c:v>137.64500000000001</c:v>
                </c:pt>
                <c:pt idx="7">
                  <c:v>136.852</c:v>
                </c:pt>
                <c:pt idx="8">
                  <c:v>130.876</c:v>
                </c:pt>
                <c:pt idx="9">
                  <c:v>129.917</c:v>
                </c:pt>
                <c:pt idx="10">
                  <c:v>131.49700000000001</c:v>
                </c:pt>
                <c:pt idx="11">
                  <c:v>133.739</c:v>
                </c:pt>
                <c:pt idx="12">
                  <c:v>136.36799999999999</c:v>
                </c:pt>
              </c:numCache>
            </c:numRef>
          </c:val>
        </c:ser>
        <c:dLbls>
          <c:showLegendKey val="0"/>
          <c:showVal val="0"/>
          <c:showCatName val="0"/>
          <c:showSerName val="0"/>
          <c:showPercent val="0"/>
          <c:showBubbleSize val="0"/>
        </c:dLbls>
        <c:gapWidth val="100"/>
        <c:axId val="-100938544"/>
        <c:axId val="-100943440"/>
      </c:barChart>
      <c:lineChart>
        <c:grouping val="standard"/>
        <c:varyColors val="0"/>
        <c:ser>
          <c:idx val="2"/>
          <c:order val="0"/>
          <c:tx>
            <c:strRef>
              <c:f>Sheet1!$A$2</c:f>
              <c:strCache>
                <c:ptCount val="1"/>
                <c:pt idx="0">
                  <c:v>Group Ins Premiums</c:v>
                </c:pt>
              </c:strCache>
            </c:strRef>
          </c:tx>
          <c:spPr>
            <a:ln w="37954">
              <a:solidFill>
                <a:schemeClr val="tx1"/>
              </a:solidFill>
              <a:prstDash val="solid"/>
            </a:ln>
          </c:spPr>
          <c:marker>
            <c:symbol val="triangle"/>
            <c:size val="2"/>
            <c:spPr>
              <a:solidFill>
                <a:schemeClr val="accent1"/>
              </a:solidFill>
              <a:ln>
                <a:solidFill>
                  <a:schemeClr val="tx1"/>
                </a:solidFill>
              </a:ln>
            </c:spPr>
          </c:marker>
          <c:cat>
            <c:numRef>
              <c:f>Sheet1!$B$1:$O$1</c:f>
              <c:numCache>
                <c:formatCode>General</c:formatCode>
                <c:ptCount val="13"/>
                <c:pt idx="0" formatCode="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Sheet1!$B$2:$O$2</c:f>
              <c:numCache>
                <c:formatCode>"$"#,##0</c:formatCode>
                <c:ptCount val="13"/>
                <c:pt idx="0">
                  <c:v>196.5</c:v>
                </c:pt>
                <c:pt idx="1">
                  <c:v>191</c:v>
                </c:pt>
                <c:pt idx="2">
                  <c:v>193</c:v>
                </c:pt>
                <c:pt idx="3">
                  <c:v>202</c:v>
                </c:pt>
                <c:pt idx="4">
                  <c:v>215</c:v>
                </c:pt>
                <c:pt idx="5">
                  <c:v>230</c:v>
                </c:pt>
                <c:pt idx="6">
                  <c:v>244</c:v>
                </c:pt>
                <c:pt idx="7">
                  <c:v>245</c:v>
                </c:pt>
                <c:pt idx="8">
                  <c:v>227</c:v>
                </c:pt>
                <c:pt idx="9">
                  <c:v>230.9</c:v>
                </c:pt>
                <c:pt idx="10" formatCode="_(&quot;$&quot;* #,##0_);_(&quot;$&quot;* \(#,##0\);_(&quot;$&quot;* &quot;-&quot;??_);_(@_)">
                  <c:v>247</c:v>
                </c:pt>
                <c:pt idx="11" formatCode="_(&quot;$&quot;* #,##0_);_(&quot;$&quot;* \(#,##0\);_(&quot;$&quot;* &quot;-&quot;??_);_(@_)">
                  <c:v>295</c:v>
                </c:pt>
              </c:numCache>
            </c:numRef>
          </c:val>
          <c:smooth val="0"/>
        </c:ser>
        <c:dLbls>
          <c:showLegendKey val="0"/>
          <c:showVal val="0"/>
          <c:showCatName val="0"/>
          <c:showSerName val="0"/>
          <c:showPercent val="0"/>
          <c:showBubbleSize val="0"/>
        </c:dLbls>
        <c:marker val="1"/>
        <c:smooth val="0"/>
        <c:axId val="-100934192"/>
        <c:axId val="-100942896"/>
      </c:lineChart>
      <c:catAx>
        <c:axId val="-100938544"/>
        <c:scaling>
          <c:orientation val="minMax"/>
        </c:scaling>
        <c:delete val="0"/>
        <c:axPos val="b"/>
        <c:numFmt formatCode="0" sourceLinked="1"/>
        <c:majorTickMark val="in"/>
        <c:minorTickMark val="none"/>
        <c:tickLblPos val="low"/>
        <c:spPr>
          <a:ln w="3131">
            <a:solidFill>
              <a:schemeClr val="tx1"/>
            </a:solidFill>
            <a:prstDash val="solid"/>
          </a:ln>
        </c:spPr>
        <c:txPr>
          <a:bodyPr rot="0" vert="horz"/>
          <a:lstStyle/>
          <a:p>
            <a:pPr>
              <a:defRPr sz="1385" b="0" i="0" u="none" strike="noStrike" baseline="0">
                <a:solidFill>
                  <a:srgbClr val="000000"/>
                </a:solidFill>
                <a:latin typeface="Arial"/>
                <a:ea typeface="Arial"/>
                <a:cs typeface="Arial"/>
              </a:defRPr>
            </a:pPr>
            <a:endParaRPr lang="en-US"/>
          </a:p>
        </c:txPr>
        <c:crossAx val="-100943440"/>
        <c:crossesAt val="125"/>
        <c:auto val="1"/>
        <c:lblAlgn val="ctr"/>
        <c:lblOffset val="100"/>
        <c:tickLblSkip val="1"/>
        <c:tickMarkSkip val="1"/>
        <c:noMultiLvlLbl val="0"/>
      </c:catAx>
      <c:valAx>
        <c:axId val="-100943440"/>
        <c:scaling>
          <c:orientation val="minMax"/>
          <c:max val="140"/>
          <c:min val="125"/>
        </c:scaling>
        <c:delete val="0"/>
        <c:axPos val="l"/>
        <c:title>
          <c:tx>
            <c:rich>
              <a:bodyPr/>
              <a:lstStyle/>
              <a:p>
                <a:pPr>
                  <a:defRPr sz="1140" b="0" i="0" u="none" strike="noStrike" baseline="0">
                    <a:solidFill>
                      <a:srgbClr val="000000"/>
                    </a:solidFill>
                    <a:latin typeface="Arial"/>
                    <a:ea typeface="Arial"/>
                    <a:cs typeface="Arial"/>
                  </a:defRPr>
                </a:pPr>
                <a:r>
                  <a:rPr lang="en-US"/>
                  <a:t>Nonfarm Employment (millions)</a:t>
                </a:r>
              </a:p>
            </c:rich>
          </c:tx>
          <c:layout>
            <c:manualLayout>
              <c:xMode val="edge"/>
              <c:yMode val="edge"/>
              <c:x val="1.5538164654061827E-2"/>
              <c:y val="0.30835396741815185"/>
            </c:manualLayout>
          </c:layout>
          <c:overlay val="0"/>
          <c:spPr>
            <a:noFill/>
            <a:ln w="25276">
              <a:noFill/>
            </a:ln>
          </c:spPr>
        </c:title>
        <c:numFmt formatCode="#,##0" sourceLinked="0"/>
        <c:majorTickMark val="in"/>
        <c:minorTickMark val="none"/>
        <c:tickLblPos val="nextTo"/>
        <c:spPr>
          <a:ln w="3131">
            <a:solidFill>
              <a:schemeClr val="tx1"/>
            </a:solidFill>
            <a:prstDash val="solid"/>
          </a:ln>
        </c:spPr>
        <c:txPr>
          <a:bodyPr rot="0" vert="horz"/>
          <a:lstStyle/>
          <a:p>
            <a:pPr>
              <a:defRPr sz="1363" b="0" i="0" u="none" strike="noStrike" baseline="0">
                <a:solidFill>
                  <a:schemeClr val="tx1"/>
                </a:solidFill>
                <a:latin typeface="Arial"/>
                <a:ea typeface="Arial"/>
                <a:cs typeface="Arial"/>
              </a:defRPr>
            </a:pPr>
            <a:endParaRPr lang="en-US"/>
          </a:p>
        </c:txPr>
        <c:crossAx val="-100938544"/>
        <c:crosses val="autoZero"/>
        <c:crossBetween val="between"/>
        <c:majorUnit val="5"/>
        <c:minorUnit val="1"/>
      </c:valAx>
      <c:catAx>
        <c:axId val="-100934192"/>
        <c:scaling>
          <c:orientation val="minMax"/>
        </c:scaling>
        <c:delete val="1"/>
        <c:axPos val="b"/>
        <c:title>
          <c:tx>
            <c:rich>
              <a:bodyPr/>
              <a:lstStyle/>
              <a:p>
                <a:pPr>
                  <a:defRPr sz="1363" b="0" i="0" u="none" strike="noStrike" baseline="0">
                    <a:solidFill>
                      <a:schemeClr val="tx1"/>
                    </a:solidFill>
                    <a:latin typeface="Arial"/>
                    <a:ea typeface="Arial"/>
                    <a:cs typeface="Arial"/>
                  </a:defRPr>
                </a:pPr>
                <a:r>
                  <a:rPr lang="en-US" dirty="0"/>
                  <a:t>Group </a:t>
                </a:r>
                <a:r>
                  <a:rPr lang="en-US" dirty="0" smtClean="0"/>
                  <a:t>Premiums</a:t>
                </a:r>
                <a:br>
                  <a:rPr lang="en-US" dirty="0" smtClean="0"/>
                </a:br>
                <a:r>
                  <a:rPr lang="en-US" dirty="0" smtClean="0"/>
                  <a:t>
(</a:t>
                </a:r>
                <a:r>
                  <a:rPr lang="en-US" dirty="0"/>
                  <a:t>b</a:t>
                </a:r>
              </a:p>
            </c:rich>
          </c:tx>
          <c:layout>
            <c:manualLayout>
              <c:xMode val="edge"/>
              <c:yMode val="edge"/>
              <c:x val="0.83747871129143481"/>
              <c:y val="5.7497050815771944E-2"/>
            </c:manualLayout>
          </c:layout>
          <c:overlay val="0"/>
          <c:spPr>
            <a:noFill/>
            <a:ln w="25276">
              <a:noFill/>
            </a:ln>
          </c:spPr>
        </c:title>
        <c:numFmt formatCode="0" sourceLinked="1"/>
        <c:majorTickMark val="out"/>
        <c:minorTickMark val="none"/>
        <c:tickLblPos val="none"/>
        <c:crossAx val="-100942896"/>
        <c:crossesAt val="150"/>
        <c:auto val="1"/>
        <c:lblAlgn val="ctr"/>
        <c:lblOffset val="100"/>
        <c:noMultiLvlLbl val="0"/>
      </c:catAx>
      <c:valAx>
        <c:axId val="-100942896"/>
        <c:scaling>
          <c:orientation val="minMax"/>
          <c:max val="300"/>
          <c:min val="150"/>
        </c:scaling>
        <c:delete val="0"/>
        <c:axPos val="r"/>
        <c:numFmt formatCode="&quot;$&quot;#,##0" sourceLinked="1"/>
        <c:majorTickMark val="out"/>
        <c:minorTickMark val="none"/>
        <c:tickLblPos val="nextTo"/>
        <c:spPr>
          <a:ln w="3131">
            <a:solidFill>
              <a:schemeClr val="tx1"/>
            </a:solidFill>
            <a:prstDash val="solid"/>
          </a:ln>
        </c:spPr>
        <c:txPr>
          <a:bodyPr rot="0" vert="horz"/>
          <a:lstStyle/>
          <a:p>
            <a:pPr>
              <a:defRPr sz="1363" b="0" i="0" u="none" strike="noStrike" baseline="0">
                <a:solidFill>
                  <a:schemeClr val="tx1"/>
                </a:solidFill>
                <a:latin typeface="Arial"/>
                <a:ea typeface="Arial"/>
                <a:cs typeface="Arial"/>
              </a:defRPr>
            </a:pPr>
            <a:endParaRPr lang="en-US"/>
          </a:p>
        </c:txPr>
        <c:crossAx val="-100934192"/>
        <c:crosses val="max"/>
        <c:crossBetween val="between"/>
        <c:majorUnit val="25"/>
      </c:valAx>
      <c:spPr>
        <a:noFill/>
        <a:ln w="25394">
          <a:noFill/>
        </a:ln>
      </c:spPr>
    </c:plotArea>
    <c:legend>
      <c:legendPos val="r"/>
      <c:layout>
        <c:manualLayout>
          <c:xMode val="edge"/>
          <c:yMode val="edge"/>
          <c:x val="0.1400405193749967"/>
          <c:y val="8.5640228097460767E-3"/>
          <c:w val="0.31304862859556032"/>
          <c:h val="0.10739079854520522"/>
        </c:manualLayout>
      </c:layout>
      <c:overlay val="0"/>
      <c:spPr>
        <a:solidFill>
          <a:schemeClr val="bg1"/>
        </a:solidFill>
        <a:ln w="3131">
          <a:solidFill>
            <a:schemeClr val="tx1"/>
          </a:solidFill>
          <a:prstDash val="solid"/>
        </a:ln>
      </c:spPr>
      <c:txPr>
        <a:bodyPr/>
        <a:lstStyle/>
        <a:p>
          <a:pPr>
            <a:defRPr sz="1657"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707"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581576026637094E-2"/>
          <c:y val="6.1074684207775523E-2"/>
          <c:w val="0.76359600443954656"/>
          <c:h val="0.86103324038429963"/>
        </c:manualLayout>
      </c:layout>
      <c:barChart>
        <c:barDir val="col"/>
        <c:grouping val="stacked"/>
        <c:varyColors val="0"/>
        <c:ser>
          <c:idx val="2"/>
          <c:order val="0"/>
          <c:tx>
            <c:strRef>
              <c:f>Sheet1!$A$2</c:f>
              <c:strCache>
                <c:ptCount val="1"/>
                <c:pt idx="0">
                  <c:v>Annuities</c:v>
                </c:pt>
              </c:strCache>
            </c:strRef>
          </c:tx>
          <c:spPr>
            <a:solidFill>
              <a:srgbClr val="99CCFF"/>
            </a:solidFill>
            <a:ln w="10464">
              <a:noFill/>
              <a:prstDash val="solid"/>
            </a:ln>
          </c:spPr>
          <c:invertIfNegative val="0"/>
          <c:dLbls>
            <c:spPr>
              <a:noFill/>
              <a:ln w="20864">
                <a:noFill/>
              </a:ln>
            </c:spPr>
            <c:txPr>
              <a:bodyPr rot="-5400000" vert="horz"/>
              <a:lstStyle/>
              <a:p>
                <a:pPr algn="ctr">
                  <a:defRPr sz="1335" b="0"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Sheet1!$B$1:$S$1</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Sheet1!$B$2:$S$2</c:f>
              <c:numCache>
                <c:formatCode>0.0%</c:formatCode>
                <c:ptCount val="18"/>
                <c:pt idx="0">
                  <c:v>0.48780000000000001</c:v>
                </c:pt>
                <c:pt idx="1">
                  <c:v>0.50039999999999996</c:v>
                </c:pt>
                <c:pt idx="2">
                  <c:v>0.52310000000000001</c:v>
                </c:pt>
                <c:pt idx="3">
                  <c:v>0.56720000000000004</c:v>
                </c:pt>
                <c:pt idx="4">
                  <c:v>0.57679999999999998</c:v>
                </c:pt>
                <c:pt idx="5">
                  <c:v>0.54500000000000004</c:v>
                </c:pt>
                <c:pt idx="6">
                  <c:v>0.54820000000000002</c:v>
                </c:pt>
                <c:pt idx="7">
                  <c:v>0.5504</c:v>
                </c:pt>
                <c:pt idx="8">
                  <c:v>0.53500000000000003</c:v>
                </c:pt>
                <c:pt idx="9">
                  <c:v>0.52359999999999995</c:v>
                </c:pt>
                <c:pt idx="10">
                  <c:v>0.51859999999999995</c:v>
                </c:pt>
                <c:pt idx="11">
                  <c:v>0.50900000000000001</c:v>
                </c:pt>
                <c:pt idx="12">
                  <c:v>0.53090000000000004</c:v>
                </c:pt>
                <c:pt idx="13">
                  <c:v>0.45700000000000002</c:v>
                </c:pt>
                <c:pt idx="14">
                  <c:v>0.50929999999999997</c:v>
                </c:pt>
                <c:pt idx="15">
                  <c:v>0.54069999999999996</c:v>
                </c:pt>
                <c:pt idx="16">
                  <c:v>0.54300000000000004</c:v>
                </c:pt>
                <c:pt idx="17">
                  <c:v>0.49659999999999999</c:v>
                </c:pt>
              </c:numCache>
            </c:numRef>
          </c:val>
        </c:ser>
        <c:ser>
          <c:idx val="0"/>
          <c:order val="1"/>
          <c:tx>
            <c:strRef>
              <c:f>Sheet1!$A$3</c:f>
              <c:strCache>
                <c:ptCount val="1"/>
                <c:pt idx="0">
                  <c:v>Life</c:v>
                </c:pt>
              </c:strCache>
            </c:strRef>
          </c:tx>
          <c:spPr>
            <a:solidFill>
              <a:srgbClr val="FFCC00"/>
            </a:solidFill>
            <a:ln w="10464">
              <a:noFill/>
              <a:prstDash val="solid"/>
            </a:ln>
          </c:spPr>
          <c:invertIfNegative val="0"/>
          <c:dLbls>
            <c:spPr>
              <a:noFill/>
              <a:ln w="20864">
                <a:noFill/>
              </a:ln>
            </c:spPr>
            <c:txPr>
              <a:bodyPr rot="-5400000" vert="horz"/>
              <a:lstStyle/>
              <a:p>
                <a:pPr algn="ctr">
                  <a:defRPr sz="1335" b="0"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Sheet1!$B$1:$S$1</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Sheet1!$B$3:$S$3</c:f>
              <c:numCache>
                <c:formatCode>0.0%</c:formatCode>
                <c:ptCount val="18"/>
                <c:pt idx="0">
                  <c:v>0.2858</c:v>
                </c:pt>
                <c:pt idx="1">
                  <c:v>0.2863</c:v>
                </c:pt>
                <c:pt idx="2">
                  <c:v>0.2828</c:v>
                </c:pt>
                <c:pt idx="3">
                  <c:v>0.249</c:v>
                </c:pt>
                <c:pt idx="4">
                  <c:v>0.2472</c:v>
                </c:pt>
                <c:pt idx="5">
                  <c:v>0.26919999999999999</c:v>
                </c:pt>
                <c:pt idx="6">
                  <c:v>0.27210000000000001</c:v>
                </c:pt>
                <c:pt idx="7">
                  <c:v>0.25740000000000002</c:v>
                </c:pt>
                <c:pt idx="8">
                  <c:v>0.26619999999999999</c:v>
                </c:pt>
                <c:pt idx="9">
                  <c:v>0.26469999999999999</c:v>
                </c:pt>
                <c:pt idx="10">
                  <c:v>0.252</c:v>
                </c:pt>
                <c:pt idx="11">
                  <c:v>0.22670000000000001</c:v>
                </c:pt>
                <c:pt idx="12">
                  <c:v>0.23449999999999999</c:v>
                </c:pt>
                <c:pt idx="13">
                  <c:v>0.24440000000000001</c:v>
                </c:pt>
                <c:pt idx="14">
                  <c:v>0.17829999999999999</c:v>
                </c:pt>
                <c:pt idx="15">
                  <c:v>0.2031</c:v>
                </c:pt>
                <c:pt idx="16">
                  <c:v>0.20860000000000001</c:v>
                </c:pt>
                <c:pt idx="17">
                  <c:v>0.224</c:v>
                </c:pt>
              </c:numCache>
            </c:numRef>
          </c:val>
        </c:ser>
        <c:ser>
          <c:idx val="1"/>
          <c:order val="2"/>
          <c:tx>
            <c:strRef>
              <c:f>Sheet1!$A$4</c:f>
              <c:strCache>
                <c:ptCount val="1"/>
                <c:pt idx="0">
                  <c:v>A&amp;H</c:v>
                </c:pt>
              </c:strCache>
            </c:strRef>
          </c:tx>
          <c:invertIfNegative val="0"/>
          <c:dLbls>
            <c:dLbl>
              <c:idx val="8"/>
              <c:tx>
                <c:rich>
                  <a:bodyPr/>
                  <a:lstStyle/>
                  <a:p>
                    <a:r>
                      <a:rPr lang="en-US" sz="1400" b="0" dirty="0">
                        <a:latin typeface="Arial" pitchFamily="34" charset="0"/>
                        <a:cs typeface="Arial" pitchFamily="34" charset="0"/>
                      </a:rPr>
                      <a:t>23.0%</a:t>
                    </a:r>
                  </a:p>
                </c:rich>
              </c:tx>
              <c:showLegendKey val="0"/>
              <c:showVal val="0"/>
              <c:showCatName val="0"/>
              <c:showSerName val="0"/>
              <c:showPercent val="0"/>
              <c:showBubbleSize val="0"/>
              <c:extLst>
                <c:ext xmlns:c15="http://schemas.microsoft.com/office/drawing/2012/chart" uri="{CE6537A1-D6FC-4f65-9D91-7224C49458BB}"/>
              </c:extLst>
            </c:dLbl>
            <c:spPr>
              <a:noFill/>
              <a:ln>
                <a:noFill/>
              </a:ln>
              <a:effectLst/>
            </c:spPr>
            <c:txPr>
              <a:bodyPr rot="-5400000" vert="horz"/>
              <a:lstStyle/>
              <a:p>
                <a:pPr>
                  <a:defRPr sz="1400" b="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Sheet1!$B$1:$S$1</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Sheet1!$B$4:$S$4</c:f>
              <c:numCache>
                <c:formatCode>0.0%</c:formatCode>
                <c:ptCount val="18"/>
                <c:pt idx="0">
                  <c:v>0.21249999999999999</c:v>
                </c:pt>
                <c:pt idx="1">
                  <c:v>0.19800000000000001</c:v>
                </c:pt>
                <c:pt idx="2">
                  <c:v>0.17430000000000001</c:v>
                </c:pt>
                <c:pt idx="3">
                  <c:v>0.16619999999999999</c:v>
                </c:pt>
                <c:pt idx="4">
                  <c:v>0.15670000000000001</c:v>
                </c:pt>
                <c:pt idx="5">
                  <c:v>0.1774</c:v>
                </c:pt>
                <c:pt idx="6">
                  <c:v>0.1794</c:v>
                </c:pt>
                <c:pt idx="7">
                  <c:v>0.19239999999999999</c:v>
                </c:pt>
                <c:pt idx="8">
                  <c:v>0.19800000000000001</c:v>
                </c:pt>
                <c:pt idx="9">
                  <c:v>0.20899999999999999</c:v>
                </c:pt>
                <c:pt idx="10">
                  <c:v>0.22739999999999999</c:v>
                </c:pt>
                <c:pt idx="11">
                  <c:v>0.2331</c:v>
                </c:pt>
                <c:pt idx="12">
                  <c:v>0.22989999999999999</c:v>
                </c:pt>
                <c:pt idx="13">
                  <c:v>0.29430000000000001</c:v>
                </c:pt>
                <c:pt idx="14">
                  <c:v>0.26850000000000002</c:v>
                </c:pt>
                <c:pt idx="15">
                  <c:v>0.25019999999999998</c:v>
                </c:pt>
                <c:pt idx="16">
                  <c:v>0.24229999999999999</c:v>
                </c:pt>
                <c:pt idx="17">
                  <c:v>0.2727</c:v>
                </c:pt>
              </c:numCache>
            </c:numRef>
          </c:val>
        </c:ser>
        <c:ser>
          <c:idx val="3"/>
          <c:order val="3"/>
          <c:tx>
            <c:strRef>
              <c:f>Sheet1!$A$5</c:f>
              <c:strCache>
                <c:ptCount val="1"/>
                <c:pt idx="0">
                  <c:v>Credit/Other</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Sheet1!$B$1:$S$1</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Sheet1!$B$5:$S$5</c:f>
              <c:numCache>
                <c:formatCode>0.0%</c:formatCode>
                <c:ptCount val="18"/>
                <c:pt idx="0">
                  <c:v>1.38E-2</c:v>
                </c:pt>
                <c:pt idx="1">
                  <c:v>1.8700000000000001E-2</c:v>
                </c:pt>
                <c:pt idx="2">
                  <c:v>2.2100000000000002E-2</c:v>
                </c:pt>
                <c:pt idx="3">
                  <c:v>1.7600000000000001E-2</c:v>
                </c:pt>
                <c:pt idx="4">
                  <c:v>1.9400000000000001E-2</c:v>
                </c:pt>
                <c:pt idx="5">
                  <c:v>8.3999999999999995E-3</c:v>
                </c:pt>
                <c:pt idx="6">
                  <c:v>5.0000000000000001E-4</c:v>
                </c:pt>
                <c:pt idx="7">
                  <c:v>0</c:v>
                </c:pt>
                <c:pt idx="8">
                  <c:v>6.9999999999999999E-4</c:v>
                </c:pt>
                <c:pt idx="9">
                  <c:v>2.8E-3</c:v>
                </c:pt>
                <c:pt idx="10">
                  <c:v>2.0999999999999999E-3</c:v>
                </c:pt>
                <c:pt idx="11">
                  <c:v>3.1099999999999999E-2</c:v>
                </c:pt>
                <c:pt idx="12">
                  <c:v>4.7000000000000002E-3</c:v>
                </c:pt>
                <c:pt idx="13">
                  <c:v>4.3E-3</c:v>
                </c:pt>
                <c:pt idx="14">
                  <c:v>4.3900000000000002E-2</c:v>
                </c:pt>
                <c:pt idx="15">
                  <c:v>6.0000000000000001E-3</c:v>
                </c:pt>
                <c:pt idx="16">
                  <c:v>6.1000000000000004E-3</c:v>
                </c:pt>
                <c:pt idx="17">
                  <c:v>6.7999999999999996E-3</c:v>
                </c:pt>
              </c:numCache>
            </c:numRef>
          </c:val>
        </c:ser>
        <c:dLbls>
          <c:showLegendKey val="0"/>
          <c:showVal val="1"/>
          <c:showCatName val="0"/>
          <c:showSerName val="0"/>
          <c:showPercent val="0"/>
          <c:showBubbleSize val="0"/>
        </c:dLbls>
        <c:gapWidth val="100"/>
        <c:overlap val="100"/>
        <c:axId val="-100944528"/>
        <c:axId val="-100942352"/>
      </c:barChart>
      <c:catAx>
        <c:axId val="-100944528"/>
        <c:scaling>
          <c:orientation val="minMax"/>
        </c:scaling>
        <c:delete val="0"/>
        <c:axPos val="b"/>
        <c:numFmt formatCode="General" sourceLinked="1"/>
        <c:majorTickMark val="out"/>
        <c:minorTickMark val="none"/>
        <c:tickLblPos val="nextTo"/>
        <c:spPr>
          <a:ln w="2584">
            <a:solidFill>
              <a:schemeClr val="tx1"/>
            </a:solidFill>
            <a:prstDash val="solid"/>
          </a:ln>
        </c:spPr>
        <c:txPr>
          <a:bodyPr rot="0" vert="horz"/>
          <a:lstStyle/>
          <a:p>
            <a:pPr>
              <a:defRPr sz="1185" b="0" i="0" u="none" strike="noStrike" baseline="0">
                <a:solidFill>
                  <a:srgbClr val="000000"/>
                </a:solidFill>
                <a:latin typeface="Times New Roman"/>
                <a:ea typeface="Times New Roman"/>
                <a:cs typeface="Times New Roman"/>
              </a:defRPr>
            </a:pPr>
            <a:endParaRPr lang="en-US"/>
          </a:p>
        </c:txPr>
        <c:crossAx val="-100942352"/>
        <c:crossesAt val="0"/>
        <c:auto val="1"/>
        <c:lblAlgn val="ctr"/>
        <c:lblOffset val="100"/>
        <c:tickLblSkip val="1"/>
        <c:tickMarkSkip val="1"/>
        <c:noMultiLvlLbl val="0"/>
      </c:catAx>
      <c:valAx>
        <c:axId val="-100942352"/>
        <c:scaling>
          <c:orientation val="minMax"/>
          <c:max val="1"/>
          <c:min val="0"/>
        </c:scaling>
        <c:delete val="0"/>
        <c:axPos val="l"/>
        <c:majorGridlines>
          <c:spPr>
            <a:ln w="2584">
              <a:solidFill>
                <a:schemeClr val="tx1"/>
              </a:solidFill>
              <a:prstDash val="solid"/>
            </a:ln>
          </c:spPr>
        </c:majorGridlines>
        <c:numFmt formatCode="0%" sourceLinked="0"/>
        <c:majorTickMark val="out"/>
        <c:minorTickMark val="none"/>
        <c:tickLblPos val="nextTo"/>
        <c:spPr>
          <a:ln w="2584">
            <a:solidFill>
              <a:schemeClr val="tx1"/>
            </a:solidFill>
            <a:prstDash val="solid"/>
          </a:ln>
        </c:spPr>
        <c:txPr>
          <a:bodyPr rot="0" vert="horz"/>
          <a:lstStyle/>
          <a:p>
            <a:pPr>
              <a:defRPr sz="1166" b="0" i="0" u="none" strike="noStrike" baseline="0">
                <a:solidFill>
                  <a:schemeClr val="tx1"/>
                </a:solidFill>
                <a:latin typeface="Times New Roman"/>
                <a:ea typeface="Times New Roman"/>
                <a:cs typeface="Times New Roman"/>
              </a:defRPr>
            </a:pPr>
            <a:endParaRPr lang="en-US"/>
          </a:p>
        </c:txPr>
        <c:crossAx val="-100944528"/>
        <c:crosses val="autoZero"/>
        <c:crossBetween val="between"/>
        <c:majorUnit val="0.25"/>
        <c:minorUnit val="0.1"/>
      </c:valAx>
      <c:spPr>
        <a:noFill/>
        <a:ln w="25394">
          <a:noFill/>
        </a:ln>
      </c:spPr>
    </c:plotArea>
    <c:legend>
      <c:legendPos val="r"/>
      <c:layout>
        <c:manualLayout>
          <c:xMode val="edge"/>
          <c:yMode val="edge"/>
          <c:x val="0.84988953678087786"/>
          <c:y val="0.74490560978502462"/>
          <c:w val="0.14145863658934552"/>
          <c:h val="0.17138891037441528"/>
        </c:manualLayout>
      </c:layout>
      <c:overlay val="0"/>
      <c:spPr>
        <a:solidFill>
          <a:schemeClr val="bg1"/>
        </a:solidFill>
        <a:ln w="2584">
          <a:solidFill>
            <a:schemeClr val="tx1"/>
          </a:solidFill>
          <a:prstDash val="solid"/>
        </a:ln>
      </c:spPr>
      <c:txPr>
        <a:bodyPr/>
        <a:lstStyle/>
        <a:p>
          <a:pPr>
            <a:defRPr sz="139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50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294506288"/>
        <c:axId val="-294501392"/>
      </c:barChart>
      <c:catAx>
        <c:axId val="-294506288"/>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294501392"/>
        <c:crosses val="autoZero"/>
        <c:auto val="0"/>
        <c:lblAlgn val="ctr"/>
        <c:lblOffset val="0"/>
        <c:tickLblSkip val="1"/>
        <c:tickMarkSkip val="1"/>
        <c:noMultiLvlLbl val="0"/>
      </c:catAx>
      <c:valAx>
        <c:axId val="-294501392"/>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294506288"/>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smtClean="0">
                <a:solidFill>
                  <a:srgbClr val="FF0000"/>
                </a:solidFill>
              </a:rPr>
              <a:t>2013</a:t>
            </a:r>
            <a:endParaRPr lang="en-US" b="1" dirty="0">
              <a:solidFill>
                <a:srgbClr val="FF0000"/>
              </a:solidFill>
            </a:endParaRPr>
          </a:p>
        </c:rich>
      </c:tx>
      <c:layout>
        <c:manualLayout>
          <c:xMode val="edge"/>
          <c:yMode val="edge"/>
          <c:x val="0.6880752506281741"/>
          <c:y val="8.369298161258262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rgbClr val="FFC000"/>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manualLayout>
                  <c:x val="-1.3189437199359801E-2"/>
                  <c:y val="0.44158575267582634"/>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9983301324248413"/>
                      <c:h val="0.17478310094163613"/>
                    </c:manualLayout>
                  </c15:layout>
                </c:ext>
              </c:extLst>
            </c:dLbl>
            <c:dLbl>
              <c:idx val="3"/>
              <c:layout>
                <c:manualLayout>
                  <c:x val="-7.4143798099982852E-2"/>
                  <c:y val="-2.4411848513074623E-3"/>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11729203909985969"/>
                  <c:y val="7.0312500000000002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285963835326579"/>
                      <c:h val="0.15032659506094589"/>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Sheet1!$A$2:$A$6</c:f>
              <c:strCache>
                <c:ptCount val="5"/>
                <c:pt idx="0">
                  <c:v>Catastrophe Fund</c:v>
                </c:pt>
                <c:pt idx="1">
                  <c:v>Institutional</c:v>
                </c:pt>
                <c:pt idx="2">
                  <c:v>Mutual Fund</c:v>
                </c:pt>
                <c:pt idx="3">
                  <c:v>Hedge Fund</c:v>
                </c:pt>
                <c:pt idx="4">
                  <c:v>Reinsurer</c:v>
                </c:pt>
              </c:strCache>
            </c:strRef>
          </c:cat>
          <c:val>
            <c:numRef>
              <c:f>Sheet1!$B$2:$B$6</c:f>
              <c:numCache>
                <c:formatCode>General</c:formatCode>
                <c:ptCount val="5"/>
                <c:pt idx="0">
                  <c:v>43</c:v>
                </c:pt>
                <c:pt idx="1">
                  <c:v>41</c:v>
                </c:pt>
                <c:pt idx="2">
                  <c:v>12</c:v>
                </c:pt>
                <c:pt idx="3">
                  <c:v>2</c:v>
                </c:pt>
                <c:pt idx="4">
                  <c:v>2</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smtClean="0">
                <a:solidFill>
                  <a:srgbClr val="FF0000"/>
                </a:solidFill>
              </a:rPr>
              <a:t>2012</a:t>
            </a:r>
            <a:endParaRPr lang="en-US" b="1" dirty="0">
              <a:solidFill>
                <a:srgbClr val="FF0000"/>
              </a:solidFill>
            </a:endParaRPr>
          </a:p>
        </c:rich>
      </c:tx>
      <c:layout>
        <c:manualLayout>
          <c:xMode val="edge"/>
          <c:yMode val="edge"/>
          <c:x val="0.6880752506281741"/>
          <c:y val="6.435837131535485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2012</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rgbClr val="FFC000"/>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manualLayout>
                  <c:x val="-5.8113993106674172E-3"/>
                  <c:y val="0.34146161861405977"/>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0205530893537053"/>
                      <c:h val="0.18721561059181416"/>
                    </c:manualLayout>
                  </c15:layout>
                </c:ext>
              </c:extLst>
            </c:dLbl>
            <c:dLbl>
              <c:idx val="1"/>
              <c:layout>
                <c:manualLayout>
                  <c:x val="0.17433042455297487"/>
                  <c:y val="-9.989041183481138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0466719104982559"/>
                      <c:h val="0.15032659506094589"/>
                    </c:manualLayout>
                  </c15:layout>
                </c:ext>
              </c:extLst>
            </c:dLbl>
            <c:dLbl>
              <c:idx val="3"/>
              <c:layout>
                <c:manualLayout>
                  <c:x val="-1.4607939632545971E-2"/>
                  <c:y val="7.8125000000000004E-4"/>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10789163209431124"/>
                  <c:y val="7.0312500000000002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405882434216889"/>
                      <c:h val="0.15032659506094589"/>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Sheet1!$A$2:$A$6</c:f>
              <c:strCache>
                <c:ptCount val="5"/>
                <c:pt idx="0">
                  <c:v>Catastrophe Fund</c:v>
                </c:pt>
                <c:pt idx="1">
                  <c:v>Institutional</c:v>
                </c:pt>
                <c:pt idx="2">
                  <c:v>Mutual Fund</c:v>
                </c:pt>
                <c:pt idx="3">
                  <c:v>Hedge Fund</c:v>
                </c:pt>
                <c:pt idx="4">
                  <c:v>Reinsurer</c:v>
                </c:pt>
              </c:strCache>
            </c:strRef>
          </c:cat>
          <c:val>
            <c:numRef>
              <c:f>Sheet1!$B$2:$B$6</c:f>
              <c:numCache>
                <c:formatCode>General</c:formatCode>
                <c:ptCount val="5"/>
                <c:pt idx="0">
                  <c:v>51</c:v>
                </c:pt>
                <c:pt idx="1">
                  <c:v>34</c:v>
                </c:pt>
                <c:pt idx="2">
                  <c:v>5</c:v>
                </c:pt>
                <c:pt idx="3">
                  <c:v>5</c:v>
                </c:pt>
                <c:pt idx="4">
                  <c:v>5</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Impairments</c:v>
                </c:pt>
              </c:strCache>
            </c:strRef>
          </c:tx>
          <c:spPr>
            <a:solidFill>
              <a:schemeClr val="accent1"/>
            </a:solidFill>
            <a:ln w="25351">
              <a:noFill/>
            </a:ln>
          </c:spPr>
          <c:invertIfNegative val="0"/>
          <c:dLbls>
            <c:dLbl>
              <c:idx val="38"/>
              <c:spPr>
                <a:noFill/>
                <a:ln w="25351">
                  <a:noFill/>
                </a:ln>
              </c:spPr>
              <c:txPr>
                <a:bodyPr rot="-5400000" vert="horz"/>
                <a:lstStyle/>
                <a:p>
                  <a:pPr algn="ctr">
                    <a:defRPr sz="1397"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397"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Sheet1!$C$1:$AT$1</c:f>
              <c:strCache>
                <c:ptCount val="44"/>
                <c:pt idx="0">
                  <c:v>70</c:v>
                </c:pt>
                <c:pt idx="1">
                  <c:v>71</c:v>
                </c:pt>
                <c:pt idx="2">
                  <c:v>72</c:v>
                </c:pt>
                <c:pt idx="3">
                  <c:v>73</c:v>
                </c:pt>
                <c:pt idx="4">
                  <c:v>74</c:v>
                </c:pt>
                <c:pt idx="5">
                  <c:v>75</c:v>
                </c:pt>
                <c:pt idx="6">
                  <c:v>76</c:v>
                </c:pt>
                <c:pt idx="7">
                  <c:v>77</c:v>
                </c:pt>
                <c:pt idx="8">
                  <c:v>78</c:v>
                </c:pt>
                <c:pt idx="9">
                  <c:v>79</c:v>
                </c:pt>
                <c:pt idx="10">
                  <c:v>80</c:v>
                </c:pt>
                <c:pt idx="11">
                  <c:v>81</c:v>
                </c:pt>
                <c:pt idx="12">
                  <c:v>82</c:v>
                </c:pt>
                <c:pt idx="13">
                  <c:v>83</c:v>
                </c:pt>
                <c:pt idx="14">
                  <c:v>84</c:v>
                </c:pt>
                <c:pt idx="15">
                  <c:v>85</c:v>
                </c:pt>
                <c:pt idx="16">
                  <c:v>86</c:v>
                </c:pt>
                <c:pt idx="17">
                  <c:v>87</c:v>
                </c:pt>
                <c:pt idx="18">
                  <c:v>88</c:v>
                </c:pt>
                <c:pt idx="19">
                  <c:v>89</c:v>
                </c:pt>
                <c:pt idx="20">
                  <c:v>90</c:v>
                </c:pt>
                <c:pt idx="21">
                  <c:v>91</c:v>
                </c:pt>
                <c:pt idx="22">
                  <c:v>92</c:v>
                </c:pt>
                <c:pt idx="23">
                  <c:v>93</c:v>
                </c:pt>
                <c:pt idx="24">
                  <c:v>94</c:v>
                </c:pt>
                <c:pt idx="25">
                  <c:v>95</c:v>
                </c:pt>
                <c:pt idx="26">
                  <c:v>96</c:v>
                </c:pt>
                <c:pt idx="27">
                  <c:v>97</c:v>
                </c:pt>
                <c:pt idx="28">
                  <c:v>98</c:v>
                </c:pt>
                <c:pt idx="29">
                  <c:v>99</c:v>
                </c:pt>
                <c:pt idx="30">
                  <c:v>00</c:v>
                </c:pt>
                <c:pt idx="31">
                  <c:v>01</c:v>
                </c:pt>
                <c:pt idx="32">
                  <c:v>02</c:v>
                </c:pt>
                <c:pt idx="33">
                  <c:v>03</c:v>
                </c:pt>
                <c:pt idx="34">
                  <c:v>04</c:v>
                </c:pt>
                <c:pt idx="35">
                  <c:v>05</c:v>
                </c:pt>
                <c:pt idx="36">
                  <c:v>06</c:v>
                </c:pt>
                <c:pt idx="37">
                  <c:v>07</c:v>
                </c:pt>
                <c:pt idx="38">
                  <c:v>08</c:v>
                </c:pt>
                <c:pt idx="39">
                  <c:v>09</c:v>
                </c:pt>
                <c:pt idx="40">
                  <c:v>10</c:v>
                </c:pt>
                <c:pt idx="41">
                  <c:v>11</c:v>
                </c:pt>
                <c:pt idx="42">
                  <c:v>12</c:v>
                </c:pt>
                <c:pt idx="43">
                  <c:v>13</c:v>
                </c:pt>
              </c:strCache>
            </c:strRef>
          </c:cat>
          <c:val>
            <c:numRef>
              <c:f>Sheet1!$C$2:$AT$2</c:f>
              <c:numCache>
                <c:formatCode>General</c:formatCode>
                <c:ptCount val="44"/>
                <c:pt idx="0">
                  <c:v>15</c:v>
                </c:pt>
                <c:pt idx="1">
                  <c:v>12</c:v>
                </c:pt>
                <c:pt idx="2">
                  <c:v>7</c:v>
                </c:pt>
                <c:pt idx="3">
                  <c:v>11</c:v>
                </c:pt>
                <c:pt idx="4">
                  <c:v>9</c:v>
                </c:pt>
                <c:pt idx="5">
                  <c:v>34</c:v>
                </c:pt>
                <c:pt idx="6">
                  <c:v>9</c:v>
                </c:pt>
                <c:pt idx="7">
                  <c:v>13</c:v>
                </c:pt>
                <c:pt idx="8">
                  <c:v>12</c:v>
                </c:pt>
                <c:pt idx="9">
                  <c:v>19</c:v>
                </c:pt>
                <c:pt idx="10">
                  <c:v>9</c:v>
                </c:pt>
                <c:pt idx="11">
                  <c:v>16</c:v>
                </c:pt>
                <c:pt idx="12">
                  <c:v>14</c:v>
                </c:pt>
                <c:pt idx="13">
                  <c:v>13</c:v>
                </c:pt>
                <c:pt idx="14">
                  <c:v>36</c:v>
                </c:pt>
                <c:pt idx="15">
                  <c:v>49</c:v>
                </c:pt>
                <c:pt idx="16">
                  <c:v>31</c:v>
                </c:pt>
                <c:pt idx="17">
                  <c:v>34</c:v>
                </c:pt>
                <c:pt idx="18">
                  <c:v>50</c:v>
                </c:pt>
                <c:pt idx="19">
                  <c:v>48</c:v>
                </c:pt>
                <c:pt idx="20">
                  <c:v>55</c:v>
                </c:pt>
                <c:pt idx="21">
                  <c:v>60</c:v>
                </c:pt>
                <c:pt idx="22">
                  <c:v>58</c:v>
                </c:pt>
                <c:pt idx="23">
                  <c:v>41</c:v>
                </c:pt>
                <c:pt idx="24">
                  <c:v>29</c:v>
                </c:pt>
                <c:pt idx="25">
                  <c:v>16</c:v>
                </c:pt>
                <c:pt idx="26">
                  <c:v>12</c:v>
                </c:pt>
                <c:pt idx="27">
                  <c:v>31</c:v>
                </c:pt>
                <c:pt idx="28">
                  <c:v>18</c:v>
                </c:pt>
                <c:pt idx="29">
                  <c:v>19</c:v>
                </c:pt>
                <c:pt idx="30">
                  <c:v>49</c:v>
                </c:pt>
                <c:pt idx="31">
                  <c:v>50</c:v>
                </c:pt>
                <c:pt idx="32">
                  <c:v>47</c:v>
                </c:pt>
                <c:pt idx="33">
                  <c:v>35</c:v>
                </c:pt>
                <c:pt idx="34">
                  <c:v>18</c:v>
                </c:pt>
                <c:pt idx="35">
                  <c:v>14</c:v>
                </c:pt>
                <c:pt idx="36">
                  <c:v>15</c:v>
                </c:pt>
                <c:pt idx="37">
                  <c:v>5</c:v>
                </c:pt>
                <c:pt idx="38">
                  <c:v>16</c:v>
                </c:pt>
                <c:pt idx="39">
                  <c:v>19</c:v>
                </c:pt>
                <c:pt idx="40">
                  <c:v>21</c:v>
                </c:pt>
                <c:pt idx="41">
                  <c:v>34</c:v>
                </c:pt>
                <c:pt idx="42">
                  <c:v>25</c:v>
                </c:pt>
                <c:pt idx="43">
                  <c:v>14</c:v>
                </c:pt>
              </c:numCache>
            </c:numRef>
          </c:val>
        </c:ser>
        <c:dLbls>
          <c:showLegendKey val="0"/>
          <c:showVal val="0"/>
          <c:showCatName val="0"/>
          <c:showSerName val="0"/>
          <c:showPercent val="0"/>
          <c:showBubbleSize val="0"/>
        </c:dLbls>
        <c:gapWidth val="60"/>
        <c:axId val="-45610528"/>
        <c:axId val="-45607264"/>
      </c:barChart>
      <c:catAx>
        <c:axId val="-45610528"/>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45607264"/>
        <c:crosses val="autoZero"/>
        <c:auto val="0"/>
        <c:lblAlgn val="ctr"/>
        <c:lblOffset val="0"/>
        <c:tickLblSkip val="1"/>
        <c:tickMarkSkip val="1"/>
        <c:noMultiLvlLbl val="0"/>
      </c:catAx>
      <c:valAx>
        <c:axId val="-45607264"/>
        <c:scaling>
          <c:orientation val="minMax"/>
        </c:scaling>
        <c:delete val="0"/>
        <c:axPos val="l"/>
        <c:numFmt formatCode="#,##0_);[Red]\(#,##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latin typeface="Arial"/>
                <a:ea typeface="Arial"/>
                <a:cs typeface="Arial"/>
              </a:defRPr>
            </a:pPr>
            <a:endParaRPr lang="en-US"/>
          </a:p>
        </c:txPr>
        <c:crossAx val="-45610528"/>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06EE26-70EA-452C-83EF-FDB921F29253}"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041C83B8-2264-4640-8401-BA95CF88A204}">
      <dgm:prSet phldrT="[Text]" custT="1">
        <dgm:style>
          <a:lnRef idx="2">
            <a:schemeClr val="accent1">
              <a:shade val="50000"/>
            </a:schemeClr>
          </a:lnRef>
          <a:fillRef idx="1">
            <a:schemeClr val="accent1"/>
          </a:fillRef>
          <a:effectRef idx="0">
            <a:schemeClr val="accent1"/>
          </a:effectRef>
          <a:fontRef idx="minor">
            <a:schemeClr val="lt1"/>
          </a:fontRef>
        </dgm:style>
      </dgm:prSet>
      <dgm:spPr>
        <a:xfrm>
          <a:off x="0" y="2201"/>
          <a:ext cx="3198571" cy="962399"/>
        </a:xfrm>
        <a:solidFill>
          <a:srgbClr val="E0301E"/>
        </a:solidFill>
        <a:ln w="25400" cap="flat" cmpd="sng" algn="ctr">
          <a:noFill/>
          <a:prstDash val="solid"/>
        </a:ln>
        <a:effectLst/>
      </dgm:spPr>
      <dgm:t>
        <a:bodyPr/>
        <a:lstStyle/>
        <a:p>
          <a:r>
            <a:rPr lang="en-US" sz="2400" b="0" dirty="0" smtClean="0">
              <a:solidFill>
                <a:srgbClr val="FFFFFF"/>
              </a:solidFill>
              <a:latin typeface="+mj-lt"/>
              <a:ea typeface="+mn-ea"/>
              <a:cs typeface="+mn-cs"/>
            </a:rPr>
            <a:t>State Sponsored Groups</a:t>
          </a:r>
          <a:endParaRPr lang="en-US" sz="2400" b="0" dirty="0">
            <a:solidFill>
              <a:srgbClr val="FFFFFF"/>
            </a:solidFill>
            <a:latin typeface="+mj-lt"/>
            <a:ea typeface="+mn-ea"/>
            <a:cs typeface="+mn-cs"/>
          </a:endParaRPr>
        </a:p>
      </dgm:t>
    </dgm:pt>
    <dgm:pt modelId="{E76BE5B4-89FC-4DA4-ACA2-05316D4B97CB}" type="parTrans" cxnId="{BF86A99F-757E-4208-8131-35EF731F92BB}">
      <dgm:prSet/>
      <dgm:spPr/>
      <dgm:t>
        <a:bodyPr/>
        <a:lstStyle/>
        <a:p>
          <a:endParaRPr lang="en-US"/>
        </a:p>
      </dgm:t>
    </dgm:pt>
    <dgm:pt modelId="{3F10585D-CCF9-487E-AA05-DB6E155D965D}" type="sibTrans" cxnId="{BF86A99F-757E-4208-8131-35EF731F92BB}">
      <dgm:prSet/>
      <dgm:spPr/>
      <dgm:t>
        <a:bodyPr/>
        <a:lstStyle/>
        <a:p>
          <a:endParaRPr lang="en-US"/>
        </a:p>
      </dgm:t>
    </dgm:pt>
    <dgm:pt modelId="{6A454824-F02A-43B0-8ABD-35768A6BFC1B}">
      <dgm:prSet phldrT="[Text]" custT="1">
        <dgm:style>
          <a:lnRef idx="2">
            <a:schemeClr val="accent1"/>
          </a:lnRef>
          <a:fillRef idx="1">
            <a:schemeClr val="lt1"/>
          </a:fillRef>
          <a:effectRef idx="0">
            <a:schemeClr val="accent1"/>
          </a:effectRef>
          <a:fontRef idx="minor">
            <a:schemeClr val="dk1"/>
          </a:fontRef>
        </dgm:style>
      </dgm:prSet>
      <dgm:spPr>
        <a:xfrm rot="5400000">
          <a:off x="5656785" y="-2359773"/>
          <a:ext cx="769919" cy="5686348"/>
        </a:xfrm>
        <a:solidFill>
          <a:srgbClr val="FFFFFF"/>
        </a:solidFill>
        <a:ln w="25400" cap="flat" cmpd="sng" algn="ctr">
          <a:solidFill>
            <a:srgbClr val="E0301E"/>
          </a:solidFill>
          <a:prstDash val="solid"/>
        </a:ln>
        <a:effectLst/>
      </dgm:spPr>
      <dgm:t>
        <a:bodyPr/>
        <a:lstStyle/>
        <a:p>
          <a:r>
            <a:rPr lang="en-US" sz="1800" dirty="0" smtClean="0">
              <a:solidFill>
                <a:srgbClr val="000000">
                  <a:hueOff val="0"/>
                  <a:satOff val="0"/>
                  <a:lumOff val="0"/>
                  <a:alphaOff val="0"/>
                </a:srgbClr>
              </a:solidFill>
              <a:latin typeface="+mj-lt"/>
              <a:ea typeface="+mn-ea"/>
              <a:cs typeface="+mn-cs"/>
            </a:rPr>
            <a:t>Foreign government sponsored</a:t>
          </a:r>
          <a:endParaRPr lang="en-US" sz="1800" dirty="0">
            <a:solidFill>
              <a:srgbClr val="000000">
                <a:hueOff val="0"/>
                <a:satOff val="0"/>
                <a:lumOff val="0"/>
                <a:alphaOff val="0"/>
              </a:srgbClr>
            </a:solidFill>
            <a:latin typeface="+mj-lt"/>
            <a:ea typeface="+mn-ea"/>
            <a:cs typeface="+mn-cs"/>
          </a:endParaRPr>
        </a:p>
      </dgm:t>
    </dgm:pt>
    <dgm:pt modelId="{B276184A-D10E-451B-A1ED-26B4EE1A9E75}" type="parTrans" cxnId="{EDD47434-C597-4EE7-BE04-3F7EB2609611}">
      <dgm:prSet/>
      <dgm:spPr/>
      <dgm:t>
        <a:bodyPr/>
        <a:lstStyle/>
        <a:p>
          <a:endParaRPr lang="en-US"/>
        </a:p>
      </dgm:t>
    </dgm:pt>
    <dgm:pt modelId="{C1963494-9B29-4E9D-B9B1-CF913B7197E8}" type="sibTrans" cxnId="{EDD47434-C597-4EE7-BE04-3F7EB2609611}">
      <dgm:prSet/>
      <dgm:spPr/>
      <dgm:t>
        <a:bodyPr/>
        <a:lstStyle/>
        <a:p>
          <a:endParaRPr lang="en-US"/>
        </a:p>
      </dgm:t>
    </dgm:pt>
    <dgm:pt modelId="{FEE77559-83E3-49A3-BA22-D6324538FA9C}">
      <dgm:prSet phldrT="[Text]" custT="1">
        <dgm:style>
          <a:lnRef idx="2">
            <a:schemeClr val="accent1">
              <a:shade val="50000"/>
            </a:schemeClr>
          </a:lnRef>
          <a:fillRef idx="1">
            <a:schemeClr val="accent1"/>
          </a:fillRef>
          <a:effectRef idx="0">
            <a:schemeClr val="accent1"/>
          </a:effectRef>
          <a:fontRef idx="minor">
            <a:schemeClr val="lt1"/>
          </a:fontRef>
        </dgm:style>
      </dgm:prSet>
      <dgm:spPr>
        <a:xfrm>
          <a:off x="0" y="1012720"/>
          <a:ext cx="3198571" cy="962399"/>
        </a:xfrm>
        <a:solidFill>
          <a:srgbClr val="E0301E"/>
        </a:solidFill>
        <a:ln w="25400" cap="flat" cmpd="sng" algn="ctr">
          <a:noFill/>
          <a:prstDash val="solid"/>
        </a:ln>
        <a:effectLst/>
      </dgm:spPr>
      <dgm:t>
        <a:bodyPr/>
        <a:lstStyle/>
        <a:p>
          <a:r>
            <a:rPr lang="en-US" sz="2400" b="0" dirty="0" smtClean="0">
              <a:solidFill>
                <a:srgbClr val="FFFFFF"/>
              </a:solidFill>
              <a:latin typeface="+mj-lt"/>
              <a:ea typeface="+mn-ea"/>
              <a:cs typeface="+mn-cs"/>
            </a:rPr>
            <a:t>Organized Cyber Criminals</a:t>
          </a:r>
          <a:endParaRPr lang="en-US" sz="2400" b="0" dirty="0">
            <a:solidFill>
              <a:srgbClr val="FFFFFF"/>
            </a:solidFill>
            <a:latin typeface="+mj-lt"/>
            <a:ea typeface="+mn-ea"/>
            <a:cs typeface="+mn-cs"/>
          </a:endParaRPr>
        </a:p>
      </dgm:t>
    </dgm:pt>
    <dgm:pt modelId="{0E7827B1-D4EA-4762-8A2C-02F5A4D46EE4}" type="parTrans" cxnId="{897503F5-4986-426D-8AFC-C5CC6C26F08C}">
      <dgm:prSet/>
      <dgm:spPr/>
      <dgm:t>
        <a:bodyPr/>
        <a:lstStyle/>
        <a:p>
          <a:endParaRPr lang="en-US"/>
        </a:p>
      </dgm:t>
    </dgm:pt>
    <dgm:pt modelId="{1C2E9F52-A9A9-4469-9169-22CBF4966C3E}" type="sibTrans" cxnId="{897503F5-4986-426D-8AFC-C5CC6C26F08C}">
      <dgm:prSet/>
      <dgm:spPr/>
      <dgm:t>
        <a:bodyPr/>
        <a:lstStyle/>
        <a:p>
          <a:endParaRPr lang="en-US"/>
        </a:p>
      </dgm:t>
    </dgm:pt>
    <dgm:pt modelId="{9AF61CE9-9DFC-4A38-B0B7-157EDEEE310D}">
      <dgm:prSet phldrT="[Text]" custT="1">
        <dgm:style>
          <a:lnRef idx="2">
            <a:schemeClr val="accent1">
              <a:shade val="50000"/>
            </a:schemeClr>
          </a:lnRef>
          <a:fillRef idx="1">
            <a:schemeClr val="accent1"/>
          </a:fillRef>
          <a:effectRef idx="0">
            <a:schemeClr val="accent1"/>
          </a:effectRef>
          <a:fontRef idx="minor">
            <a:schemeClr val="lt1"/>
          </a:fontRef>
        </dgm:style>
      </dgm:prSet>
      <dgm:spPr>
        <a:xfrm>
          <a:off x="0" y="2023240"/>
          <a:ext cx="3198571" cy="962399"/>
        </a:xfrm>
        <a:solidFill>
          <a:srgbClr val="E0301E"/>
        </a:solidFill>
        <a:ln w="25400" cap="flat" cmpd="sng" algn="ctr">
          <a:noFill/>
          <a:prstDash val="solid"/>
        </a:ln>
        <a:effectLst/>
      </dgm:spPr>
      <dgm:t>
        <a:bodyPr/>
        <a:lstStyle/>
        <a:p>
          <a:r>
            <a:rPr lang="en-US" sz="2400" b="0" dirty="0" smtClean="0">
              <a:solidFill>
                <a:srgbClr val="FFFFFF"/>
              </a:solidFill>
              <a:latin typeface="+mj-lt"/>
              <a:ea typeface="+mn-ea"/>
              <a:cs typeface="+mn-cs"/>
            </a:rPr>
            <a:t>Hacktivists</a:t>
          </a:r>
          <a:endParaRPr lang="en-US" sz="2400" b="0" dirty="0">
            <a:solidFill>
              <a:srgbClr val="FFFFFF"/>
            </a:solidFill>
            <a:latin typeface="+mj-lt"/>
            <a:ea typeface="+mn-ea"/>
            <a:cs typeface="+mn-cs"/>
          </a:endParaRPr>
        </a:p>
      </dgm:t>
    </dgm:pt>
    <dgm:pt modelId="{E90D2291-47E8-4A1A-8B1A-201637533128}" type="parTrans" cxnId="{F4310293-BD09-4F02-BC94-9D4E3685F890}">
      <dgm:prSet/>
      <dgm:spPr/>
      <dgm:t>
        <a:bodyPr/>
        <a:lstStyle/>
        <a:p>
          <a:endParaRPr lang="en-US"/>
        </a:p>
      </dgm:t>
    </dgm:pt>
    <dgm:pt modelId="{575022E4-9B7F-4720-89D3-2C3985B75361}" type="sibTrans" cxnId="{F4310293-BD09-4F02-BC94-9D4E3685F890}">
      <dgm:prSet/>
      <dgm:spPr/>
      <dgm:t>
        <a:bodyPr/>
        <a:lstStyle/>
        <a:p>
          <a:endParaRPr lang="en-US"/>
        </a:p>
      </dgm:t>
    </dgm:pt>
    <dgm:pt modelId="{8190630B-E379-4E9E-8DA2-D572FFE2CD9F}">
      <dgm:prSet phldrT="[Text]" custT="1">
        <dgm:style>
          <a:lnRef idx="2">
            <a:schemeClr val="accent1"/>
          </a:lnRef>
          <a:fillRef idx="1">
            <a:schemeClr val="lt1"/>
          </a:fillRef>
          <a:effectRef idx="0">
            <a:schemeClr val="accent1"/>
          </a:effectRef>
          <a:fontRef idx="minor">
            <a:schemeClr val="dk1"/>
          </a:fontRef>
        </dgm:style>
      </dgm:prSet>
      <dgm:spPr>
        <a:xfrm rot="5400000">
          <a:off x="5656785" y="-338734"/>
          <a:ext cx="769919" cy="5686348"/>
        </a:xfrm>
        <a:solidFill>
          <a:srgbClr val="FFFFFF"/>
        </a:solidFill>
        <a:ln w="25400" cap="flat" cmpd="sng" algn="ctr">
          <a:solidFill>
            <a:srgbClr val="E0301E"/>
          </a:solidFill>
          <a:prstDash val="solid"/>
        </a:ln>
        <a:effectLst/>
      </dgm:spPr>
      <dgm:t>
        <a:bodyPr/>
        <a:lstStyle/>
        <a:p>
          <a:r>
            <a:rPr lang="en-US" sz="1800" b="1" dirty="0" smtClean="0">
              <a:solidFill>
                <a:srgbClr val="000000">
                  <a:hueOff val="0"/>
                  <a:satOff val="0"/>
                  <a:lumOff val="0"/>
                  <a:alphaOff val="0"/>
                </a:srgbClr>
              </a:solidFill>
              <a:latin typeface="+mj-lt"/>
              <a:ea typeface="+mn-ea"/>
              <a:cs typeface="+mn-cs"/>
            </a:rPr>
            <a:t>Politically-motivated </a:t>
          </a:r>
          <a:r>
            <a:rPr lang="en-US" sz="1800" dirty="0" smtClean="0">
              <a:solidFill>
                <a:srgbClr val="000000">
                  <a:hueOff val="0"/>
                  <a:satOff val="0"/>
                  <a:lumOff val="0"/>
                  <a:alphaOff val="0"/>
                </a:srgbClr>
              </a:solidFill>
              <a:latin typeface="+mj-lt"/>
              <a:ea typeface="+mn-ea"/>
              <a:cs typeface="+mn-cs"/>
            </a:rPr>
            <a:t>hackers</a:t>
          </a:r>
          <a:endParaRPr lang="en-US" sz="1800" dirty="0">
            <a:solidFill>
              <a:srgbClr val="000000">
                <a:hueOff val="0"/>
                <a:satOff val="0"/>
                <a:lumOff val="0"/>
                <a:alphaOff val="0"/>
              </a:srgbClr>
            </a:solidFill>
            <a:latin typeface="+mj-lt"/>
            <a:ea typeface="+mn-ea"/>
            <a:cs typeface="+mn-cs"/>
          </a:endParaRPr>
        </a:p>
      </dgm:t>
    </dgm:pt>
    <dgm:pt modelId="{07DFD9B8-78E6-4235-AA42-0ED1A5FA87C3}" type="parTrans" cxnId="{D55E0505-62A5-473A-80A7-2785867D702D}">
      <dgm:prSet/>
      <dgm:spPr/>
      <dgm:t>
        <a:bodyPr/>
        <a:lstStyle/>
        <a:p>
          <a:endParaRPr lang="en-US"/>
        </a:p>
      </dgm:t>
    </dgm:pt>
    <dgm:pt modelId="{A8DCEB2A-9E65-4C5F-93A2-4FA88379E254}" type="sibTrans" cxnId="{D55E0505-62A5-473A-80A7-2785867D702D}">
      <dgm:prSet/>
      <dgm:spPr/>
      <dgm:t>
        <a:bodyPr/>
        <a:lstStyle/>
        <a:p>
          <a:endParaRPr lang="en-US"/>
        </a:p>
      </dgm:t>
    </dgm:pt>
    <dgm:pt modelId="{E7D54CAA-B8CE-49F2-BAA9-939564D429E9}">
      <dgm:prSet phldrT="[Text]" custT="1">
        <dgm:style>
          <a:lnRef idx="2">
            <a:schemeClr val="accent1"/>
          </a:lnRef>
          <a:fillRef idx="1">
            <a:schemeClr val="lt1"/>
          </a:fillRef>
          <a:effectRef idx="0">
            <a:schemeClr val="accent1"/>
          </a:effectRef>
          <a:fontRef idx="minor">
            <a:schemeClr val="dk1"/>
          </a:fontRef>
        </dgm:style>
      </dgm:prSet>
      <dgm:spPr>
        <a:xfrm rot="5400000">
          <a:off x="5656785" y="-1349253"/>
          <a:ext cx="769919" cy="5686348"/>
        </a:xfrm>
        <a:solidFill>
          <a:srgbClr val="FFFFFF"/>
        </a:solidFill>
        <a:ln w="25400" cap="flat" cmpd="sng" algn="ctr">
          <a:solidFill>
            <a:srgbClr val="E0301E"/>
          </a:solidFill>
          <a:prstDash val="solid"/>
        </a:ln>
        <a:effectLst/>
      </dgm:spPr>
      <dgm:t>
        <a:bodyPr/>
        <a:lstStyle/>
        <a:p>
          <a:r>
            <a:rPr lang="en-US" sz="1800" dirty="0" smtClean="0">
              <a:solidFill>
                <a:srgbClr val="000000">
                  <a:hueOff val="0"/>
                  <a:satOff val="0"/>
                  <a:lumOff val="0"/>
                  <a:alphaOff val="0"/>
                </a:srgbClr>
              </a:solidFill>
              <a:latin typeface="+mj-lt"/>
              <a:ea typeface="+mn-ea"/>
              <a:cs typeface="+mn-cs"/>
            </a:rPr>
            <a:t>Traditional organized crime groups</a:t>
          </a:r>
          <a:endParaRPr lang="en-US" sz="1800" dirty="0">
            <a:solidFill>
              <a:srgbClr val="000000">
                <a:hueOff val="0"/>
                <a:satOff val="0"/>
                <a:lumOff val="0"/>
                <a:alphaOff val="0"/>
              </a:srgbClr>
            </a:solidFill>
            <a:latin typeface="+mj-lt"/>
            <a:ea typeface="+mn-ea"/>
            <a:cs typeface="+mn-cs"/>
          </a:endParaRPr>
        </a:p>
      </dgm:t>
    </dgm:pt>
    <dgm:pt modelId="{79ED13D7-2F76-49DB-ADC7-FBE1E61520E1}" type="parTrans" cxnId="{C9890048-E7CD-45B6-AFC1-D80E134F936D}">
      <dgm:prSet/>
      <dgm:spPr/>
      <dgm:t>
        <a:bodyPr/>
        <a:lstStyle/>
        <a:p>
          <a:endParaRPr lang="en-US"/>
        </a:p>
      </dgm:t>
    </dgm:pt>
    <dgm:pt modelId="{A3437B3E-B494-4F06-A8A5-99CD79E45D17}" type="sibTrans" cxnId="{C9890048-E7CD-45B6-AFC1-D80E134F936D}">
      <dgm:prSet/>
      <dgm:spPr/>
      <dgm:t>
        <a:bodyPr/>
        <a:lstStyle/>
        <a:p>
          <a:endParaRPr lang="en-US"/>
        </a:p>
      </dgm:t>
    </dgm:pt>
    <dgm:pt modelId="{869766EC-F3DD-4CE0-B5AE-D47772C7B279}">
      <dgm:prSet phldrT="[Text]" custT="1">
        <dgm:style>
          <a:lnRef idx="2">
            <a:schemeClr val="accent1"/>
          </a:lnRef>
          <a:fillRef idx="1">
            <a:schemeClr val="lt1"/>
          </a:fillRef>
          <a:effectRef idx="0">
            <a:schemeClr val="accent1"/>
          </a:effectRef>
          <a:fontRef idx="minor">
            <a:schemeClr val="dk1"/>
          </a:fontRef>
        </dgm:style>
      </dgm:prSet>
      <dgm:spPr>
        <a:xfrm rot="5400000">
          <a:off x="5656785" y="-1349253"/>
          <a:ext cx="769919" cy="5686348"/>
        </a:xfrm>
        <a:solidFill>
          <a:srgbClr val="FFFFFF"/>
        </a:solidFill>
        <a:ln w="25400" cap="flat" cmpd="sng" algn="ctr">
          <a:solidFill>
            <a:srgbClr val="E0301E"/>
          </a:solidFill>
          <a:prstDash val="solid"/>
        </a:ln>
        <a:effectLst/>
      </dgm:spPr>
      <dgm:t>
        <a:bodyPr/>
        <a:lstStyle/>
        <a:p>
          <a:r>
            <a:rPr lang="en-US" sz="1800" dirty="0" smtClean="0">
              <a:solidFill>
                <a:srgbClr val="000000">
                  <a:hueOff val="0"/>
                  <a:satOff val="0"/>
                  <a:lumOff val="0"/>
                  <a:alphaOff val="0"/>
                </a:srgbClr>
              </a:solidFill>
              <a:latin typeface="+mj-lt"/>
              <a:ea typeface="+mn-ea"/>
              <a:cs typeface="+mn-cs"/>
            </a:rPr>
            <a:t>Loosely organized </a:t>
          </a:r>
          <a:r>
            <a:rPr lang="en-US" sz="1800" b="1" dirty="0" smtClean="0">
              <a:solidFill>
                <a:srgbClr val="000000">
                  <a:hueOff val="0"/>
                  <a:satOff val="0"/>
                  <a:lumOff val="0"/>
                  <a:alphaOff val="0"/>
                </a:srgbClr>
              </a:solidFill>
              <a:latin typeface="+mj-lt"/>
              <a:ea typeface="+mn-ea"/>
              <a:cs typeface="+mn-cs"/>
            </a:rPr>
            <a:t>global</a:t>
          </a:r>
          <a:r>
            <a:rPr lang="en-US" sz="1800" dirty="0" smtClean="0">
              <a:solidFill>
                <a:srgbClr val="000000">
                  <a:hueOff val="0"/>
                  <a:satOff val="0"/>
                  <a:lumOff val="0"/>
                  <a:alphaOff val="0"/>
                </a:srgbClr>
              </a:solidFill>
              <a:latin typeface="+mj-lt"/>
              <a:ea typeface="+mn-ea"/>
              <a:cs typeface="+mn-cs"/>
            </a:rPr>
            <a:t> hacker crews</a:t>
          </a:r>
          <a:endParaRPr lang="en-US" sz="1800" dirty="0">
            <a:solidFill>
              <a:srgbClr val="000000">
                <a:hueOff val="0"/>
                <a:satOff val="0"/>
                <a:lumOff val="0"/>
                <a:alphaOff val="0"/>
              </a:srgbClr>
            </a:solidFill>
            <a:latin typeface="+mj-lt"/>
            <a:ea typeface="+mn-ea"/>
            <a:cs typeface="+mn-cs"/>
          </a:endParaRPr>
        </a:p>
      </dgm:t>
    </dgm:pt>
    <dgm:pt modelId="{CE1DBB89-524B-4991-8B20-5D4B66A74CA3}" type="parTrans" cxnId="{48EB8230-A50F-4494-B6EE-FB22380D00C2}">
      <dgm:prSet/>
      <dgm:spPr/>
      <dgm:t>
        <a:bodyPr/>
        <a:lstStyle/>
        <a:p>
          <a:endParaRPr lang="en-US"/>
        </a:p>
      </dgm:t>
    </dgm:pt>
    <dgm:pt modelId="{ED46D5B8-70C3-4B97-987E-4B51186502EB}" type="sibTrans" cxnId="{48EB8230-A50F-4494-B6EE-FB22380D00C2}">
      <dgm:prSet/>
      <dgm:spPr/>
      <dgm:t>
        <a:bodyPr/>
        <a:lstStyle/>
        <a:p>
          <a:endParaRPr lang="en-US"/>
        </a:p>
      </dgm:t>
    </dgm:pt>
    <dgm:pt modelId="{2D6BCA06-3EE6-44C9-99C9-CC68FB2708F2}">
      <dgm:prSet phldrT="[Text]" custT="1">
        <dgm:style>
          <a:lnRef idx="2">
            <a:schemeClr val="accent1"/>
          </a:lnRef>
          <a:fillRef idx="1">
            <a:schemeClr val="lt1"/>
          </a:fillRef>
          <a:effectRef idx="0">
            <a:schemeClr val="accent1"/>
          </a:effectRef>
          <a:fontRef idx="minor">
            <a:schemeClr val="dk1"/>
          </a:fontRef>
        </dgm:style>
      </dgm:prSet>
      <dgm:spPr>
        <a:xfrm rot="5400000">
          <a:off x="5656785" y="-338734"/>
          <a:ext cx="769919" cy="5686348"/>
        </a:xfrm>
        <a:solidFill>
          <a:srgbClr val="FFFFFF"/>
        </a:solidFill>
        <a:ln w="25400" cap="flat" cmpd="sng" algn="ctr">
          <a:solidFill>
            <a:srgbClr val="E0301E"/>
          </a:solidFill>
          <a:prstDash val="solid"/>
        </a:ln>
        <a:effectLst/>
      </dgm:spPr>
      <dgm:t>
        <a:bodyPr/>
        <a:lstStyle/>
        <a:p>
          <a:r>
            <a:rPr lang="en-US" sz="1800" dirty="0" smtClean="0">
              <a:solidFill>
                <a:srgbClr val="000000">
                  <a:hueOff val="0"/>
                  <a:satOff val="0"/>
                  <a:lumOff val="0"/>
                  <a:alphaOff val="0"/>
                </a:srgbClr>
              </a:solidFill>
              <a:latin typeface="+mj-lt"/>
              <a:ea typeface="+mn-ea"/>
              <a:cs typeface="+mn-cs"/>
            </a:rPr>
            <a:t>Increasing capabilities</a:t>
          </a:r>
          <a:endParaRPr lang="en-US" sz="1800" dirty="0">
            <a:solidFill>
              <a:srgbClr val="000000">
                <a:hueOff val="0"/>
                <a:satOff val="0"/>
                <a:lumOff val="0"/>
                <a:alphaOff val="0"/>
              </a:srgbClr>
            </a:solidFill>
            <a:latin typeface="+mj-lt"/>
            <a:ea typeface="+mn-ea"/>
            <a:cs typeface="+mn-cs"/>
          </a:endParaRPr>
        </a:p>
      </dgm:t>
    </dgm:pt>
    <dgm:pt modelId="{9C963355-1719-4742-B6E1-387E8B1B243D}" type="parTrans" cxnId="{F48B14CB-AAA7-4C10-A3EB-A35053E4100E}">
      <dgm:prSet/>
      <dgm:spPr/>
      <dgm:t>
        <a:bodyPr/>
        <a:lstStyle/>
        <a:p>
          <a:endParaRPr lang="en-US"/>
        </a:p>
      </dgm:t>
    </dgm:pt>
    <dgm:pt modelId="{C7BB9EC4-4F1F-4CF0-A039-E5891E385A18}" type="sibTrans" cxnId="{F48B14CB-AAA7-4C10-A3EB-A35053E4100E}">
      <dgm:prSet/>
      <dgm:spPr/>
      <dgm:t>
        <a:bodyPr/>
        <a:lstStyle/>
        <a:p>
          <a:endParaRPr lang="en-US"/>
        </a:p>
      </dgm:t>
    </dgm:pt>
    <dgm:pt modelId="{53BE722C-0ABE-42DF-A803-3DE93742F604}">
      <dgm:prSet phldrT="[Text]" custT="1">
        <dgm:style>
          <a:lnRef idx="2">
            <a:schemeClr val="accent1"/>
          </a:lnRef>
          <a:fillRef idx="1">
            <a:schemeClr val="lt1"/>
          </a:fillRef>
          <a:effectRef idx="0">
            <a:schemeClr val="accent1"/>
          </a:effectRef>
          <a:fontRef idx="minor">
            <a:schemeClr val="dk1"/>
          </a:fontRef>
        </dgm:style>
      </dgm:prSet>
      <dgm:spPr>
        <a:xfrm rot="5400000">
          <a:off x="5656785" y="-2359773"/>
          <a:ext cx="769919" cy="5686348"/>
        </a:xfrm>
        <a:solidFill>
          <a:srgbClr val="FFFFFF"/>
        </a:solidFill>
        <a:ln w="25400" cap="flat" cmpd="sng" algn="ctr">
          <a:solidFill>
            <a:srgbClr val="E0301E"/>
          </a:solidFill>
          <a:prstDash val="solid"/>
        </a:ln>
        <a:effectLst/>
      </dgm:spPr>
      <dgm:t>
        <a:bodyPr/>
        <a:lstStyle/>
        <a:p>
          <a:r>
            <a:rPr lang="en-US" sz="1800" dirty="0" smtClean="0">
              <a:solidFill>
                <a:srgbClr val="000000">
                  <a:hueOff val="0"/>
                  <a:satOff val="0"/>
                  <a:lumOff val="0"/>
                  <a:alphaOff val="0"/>
                </a:srgbClr>
              </a:solidFill>
              <a:latin typeface="+mj-lt"/>
              <a:ea typeface="+mn-ea"/>
              <a:cs typeface="+mn-cs"/>
            </a:rPr>
            <a:t>Sophisticated and </a:t>
          </a:r>
          <a:r>
            <a:rPr lang="en-US" sz="1800" b="1" dirty="0" smtClean="0">
              <a:solidFill>
                <a:srgbClr val="000000">
                  <a:hueOff val="0"/>
                  <a:satOff val="0"/>
                  <a:lumOff val="0"/>
                  <a:alphaOff val="0"/>
                </a:srgbClr>
              </a:solidFill>
              <a:latin typeface="+mj-lt"/>
              <a:ea typeface="+mn-ea"/>
              <a:cs typeface="+mn-cs"/>
            </a:rPr>
            <a:t>well-funded</a:t>
          </a:r>
          <a:endParaRPr lang="en-US" sz="1800" b="1" dirty="0">
            <a:solidFill>
              <a:srgbClr val="000000">
                <a:hueOff val="0"/>
                <a:satOff val="0"/>
                <a:lumOff val="0"/>
                <a:alphaOff val="0"/>
              </a:srgbClr>
            </a:solidFill>
            <a:latin typeface="+mj-lt"/>
            <a:ea typeface="+mn-ea"/>
            <a:cs typeface="+mn-cs"/>
          </a:endParaRPr>
        </a:p>
      </dgm:t>
    </dgm:pt>
    <dgm:pt modelId="{5C5F5F4F-932E-4C07-BF9D-AC4A98D5C82C}" type="parTrans" cxnId="{9262F639-9349-4FDE-BD11-CB29042A2039}">
      <dgm:prSet/>
      <dgm:spPr/>
      <dgm:t>
        <a:bodyPr/>
        <a:lstStyle/>
        <a:p>
          <a:endParaRPr lang="en-US"/>
        </a:p>
      </dgm:t>
    </dgm:pt>
    <dgm:pt modelId="{628F7C61-C67C-4162-8AB0-548AC67547BD}" type="sibTrans" cxnId="{9262F639-9349-4FDE-BD11-CB29042A2039}">
      <dgm:prSet/>
      <dgm:spPr/>
      <dgm:t>
        <a:bodyPr/>
        <a:lstStyle/>
        <a:p>
          <a:endParaRPr lang="en-US"/>
        </a:p>
      </dgm:t>
    </dgm:pt>
    <dgm:pt modelId="{107E9677-5654-504C-A7A5-5BDE078AA4E4}">
      <dgm:prSet custT="1">
        <dgm:style>
          <a:lnRef idx="2">
            <a:schemeClr val="accent1">
              <a:shade val="50000"/>
            </a:schemeClr>
          </a:lnRef>
          <a:fillRef idx="1">
            <a:schemeClr val="accent1"/>
          </a:fillRef>
          <a:effectRef idx="0">
            <a:schemeClr val="accent1"/>
          </a:effectRef>
          <a:fontRef idx="minor">
            <a:schemeClr val="lt1"/>
          </a:fontRef>
        </dgm:style>
      </dgm:prSet>
      <dgm:spPr>
        <a:xfrm>
          <a:off x="0" y="3033759"/>
          <a:ext cx="3198571" cy="962399"/>
        </a:xfrm>
        <a:solidFill>
          <a:srgbClr val="E0301E"/>
        </a:solidFill>
        <a:ln w="25400" cap="flat" cmpd="sng" algn="ctr">
          <a:noFill/>
          <a:prstDash val="solid"/>
        </a:ln>
        <a:effectLst/>
      </dgm:spPr>
      <dgm:t>
        <a:bodyPr/>
        <a:lstStyle/>
        <a:p>
          <a:r>
            <a:rPr lang="en-US" sz="2400" b="0" dirty="0" smtClean="0">
              <a:solidFill>
                <a:srgbClr val="FFFFFF"/>
              </a:solidFill>
              <a:latin typeface="+mj-lt"/>
              <a:ea typeface="+mn-ea"/>
              <a:cs typeface="+mn-cs"/>
            </a:rPr>
            <a:t>Insiders</a:t>
          </a:r>
          <a:endParaRPr lang="en-US" sz="2400" b="0" dirty="0">
            <a:solidFill>
              <a:srgbClr val="FFFFFF"/>
            </a:solidFill>
            <a:latin typeface="+mj-lt"/>
            <a:ea typeface="+mn-ea"/>
            <a:cs typeface="+mn-cs"/>
          </a:endParaRPr>
        </a:p>
      </dgm:t>
    </dgm:pt>
    <dgm:pt modelId="{20F67CE2-8981-2749-8290-0928E91BDEA6}" type="parTrans" cxnId="{9442B59F-AD4A-3540-85D9-76814AA38A26}">
      <dgm:prSet/>
      <dgm:spPr/>
      <dgm:t>
        <a:bodyPr/>
        <a:lstStyle/>
        <a:p>
          <a:endParaRPr lang="en-US"/>
        </a:p>
      </dgm:t>
    </dgm:pt>
    <dgm:pt modelId="{DCDA3A46-8111-B64D-8A2C-EED52539896A}" type="sibTrans" cxnId="{9442B59F-AD4A-3540-85D9-76814AA38A26}">
      <dgm:prSet/>
      <dgm:spPr/>
      <dgm:t>
        <a:bodyPr/>
        <a:lstStyle/>
        <a:p>
          <a:endParaRPr lang="en-US"/>
        </a:p>
      </dgm:t>
    </dgm:pt>
    <dgm:pt modelId="{9ACA9D7B-2E15-054B-A7A0-4C2FC2435306}">
      <dgm:prSet custT="1">
        <dgm:style>
          <a:lnRef idx="2">
            <a:schemeClr val="accent1"/>
          </a:lnRef>
          <a:fillRef idx="1">
            <a:schemeClr val="lt1"/>
          </a:fillRef>
          <a:effectRef idx="0">
            <a:schemeClr val="accent1"/>
          </a:effectRef>
          <a:fontRef idx="minor">
            <a:schemeClr val="dk1"/>
          </a:fontRef>
        </dgm:style>
      </dgm:prSet>
      <dgm:spPr>
        <a:xfrm rot="5400000">
          <a:off x="5656785" y="671785"/>
          <a:ext cx="769919" cy="5686348"/>
        </a:xfrm>
        <a:solidFill>
          <a:srgbClr val="FFFFFF"/>
        </a:solidFill>
        <a:ln w="25400" cap="flat" cmpd="sng" algn="ctr">
          <a:solidFill>
            <a:srgbClr val="E0301E"/>
          </a:solidFill>
          <a:prstDash val="solid"/>
        </a:ln>
        <a:effectLst/>
      </dgm:spPr>
      <dgm:t>
        <a:bodyPr/>
        <a:lstStyle/>
        <a:p>
          <a:r>
            <a:rPr lang="en-US" sz="1800" dirty="0" smtClean="0">
              <a:solidFill>
                <a:srgbClr val="000000">
                  <a:hueOff val="0"/>
                  <a:satOff val="0"/>
                  <a:lumOff val="0"/>
                  <a:alphaOff val="0"/>
                </a:srgbClr>
              </a:solidFill>
              <a:latin typeface="+mj-lt"/>
              <a:ea typeface="+mn-ea"/>
              <a:cs typeface="+mn-cs"/>
            </a:rPr>
            <a:t>Easy access to sensitive information</a:t>
          </a:r>
          <a:endParaRPr lang="en-US" sz="1800" dirty="0">
            <a:solidFill>
              <a:srgbClr val="000000">
                <a:hueOff val="0"/>
                <a:satOff val="0"/>
                <a:lumOff val="0"/>
                <a:alphaOff val="0"/>
              </a:srgbClr>
            </a:solidFill>
            <a:latin typeface="+mj-lt"/>
            <a:ea typeface="+mn-ea"/>
            <a:cs typeface="+mn-cs"/>
          </a:endParaRPr>
        </a:p>
      </dgm:t>
    </dgm:pt>
    <dgm:pt modelId="{B86815FE-B7E2-6D49-A20E-6E919A63BBC6}" type="parTrans" cxnId="{3FDF31AF-7B3C-E24F-BE86-F342E7077181}">
      <dgm:prSet/>
      <dgm:spPr/>
      <dgm:t>
        <a:bodyPr/>
        <a:lstStyle/>
        <a:p>
          <a:endParaRPr lang="en-US"/>
        </a:p>
      </dgm:t>
    </dgm:pt>
    <dgm:pt modelId="{0B60E665-67B5-0D41-A509-955A4F160359}" type="sibTrans" cxnId="{3FDF31AF-7B3C-E24F-BE86-F342E7077181}">
      <dgm:prSet/>
      <dgm:spPr/>
      <dgm:t>
        <a:bodyPr/>
        <a:lstStyle/>
        <a:p>
          <a:endParaRPr lang="en-US"/>
        </a:p>
      </dgm:t>
    </dgm:pt>
    <dgm:pt modelId="{F73ED36E-8F63-4F48-9ED3-F36FA6D4D62A}">
      <dgm:prSet custT="1">
        <dgm:style>
          <a:lnRef idx="2">
            <a:schemeClr val="accent1"/>
          </a:lnRef>
          <a:fillRef idx="1">
            <a:schemeClr val="lt1"/>
          </a:fillRef>
          <a:effectRef idx="0">
            <a:schemeClr val="accent1"/>
          </a:effectRef>
          <a:fontRef idx="minor">
            <a:schemeClr val="dk1"/>
          </a:fontRef>
        </dgm:style>
      </dgm:prSet>
      <dgm:spPr>
        <a:xfrm rot="5400000">
          <a:off x="5656785" y="671785"/>
          <a:ext cx="769919" cy="5686348"/>
        </a:xfrm>
        <a:solidFill>
          <a:srgbClr val="FFFFFF"/>
        </a:solidFill>
        <a:ln w="25400" cap="flat" cmpd="sng" algn="ctr">
          <a:solidFill>
            <a:srgbClr val="E0301E"/>
          </a:solidFill>
          <a:prstDash val="solid"/>
        </a:ln>
        <a:effectLst/>
      </dgm:spPr>
      <dgm:t>
        <a:bodyPr/>
        <a:lstStyle/>
        <a:p>
          <a:r>
            <a:rPr lang="en-US" sz="1800" dirty="0" smtClean="0">
              <a:solidFill>
                <a:srgbClr val="000000">
                  <a:hueOff val="0"/>
                  <a:satOff val="0"/>
                  <a:lumOff val="0"/>
                  <a:alphaOff val="0"/>
                </a:srgbClr>
              </a:solidFill>
              <a:latin typeface="+mj-lt"/>
              <a:ea typeface="+mn-ea"/>
              <a:cs typeface="+mn-cs"/>
            </a:rPr>
            <a:t>Difficult to detect</a:t>
          </a:r>
          <a:endParaRPr lang="en-US" sz="1800" dirty="0">
            <a:solidFill>
              <a:srgbClr val="000000">
                <a:hueOff val="0"/>
                <a:satOff val="0"/>
                <a:lumOff val="0"/>
                <a:alphaOff val="0"/>
              </a:srgbClr>
            </a:solidFill>
            <a:latin typeface="+mj-lt"/>
            <a:ea typeface="+mn-ea"/>
            <a:cs typeface="+mn-cs"/>
          </a:endParaRPr>
        </a:p>
      </dgm:t>
    </dgm:pt>
    <dgm:pt modelId="{383184E5-AA1E-C745-A501-35816897781C}" type="parTrans" cxnId="{DA92C7E8-068A-E148-A281-5FC2F7D9B8A0}">
      <dgm:prSet/>
      <dgm:spPr/>
      <dgm:t>
        <a:bodyPr/>
        <a:lstStyle/>
        <a:p>
          <a:endParaRPr lang="en-US"/>
        </a:p>
      </dgm:t>
    </dgm:pt>
    <dgm:pt modelId="{3EB7ADC8-A094-A748-8180-4FF7437048C4}" type="sibTrans" cxnId="{DA92C7E8-068A-E148-A281-5FC2F7D9B8A0}">
      <dgm:prSet/>
      <dgm:spPr/>
      <dgm:t>
        <a:bodyPr/>
        <a:lstStyle/>
        <a:p>
          <a:endParaRPr lang="en-US"/>
        </a:p>
      </dgm:t>
    </dgm:pt>
    <dgm:pt modelId="{A395F753-325C-48C3-9478-83FCE90861C2}">
      <dgm:prSet custT="1">
        <dgm:style>
          <a:lnRef idx="2">
            <a:schemeClr val="accent1"/>
          </a:lnRef>
          <a:fillRef idx="1">
            <a:schemeClr val="lt1"/>
          </a:fillRef>
          <a:effectRef idx="0">
            <a:schemeClr val="accent1"/>
          </a:effectRef>
          <a:fontRef idx="minor">
            <a:schemeClr val="dk1"/>
          </a:fontRef>
        </dgm:style>
      </dgm:prSet>
      <dgm:spPr>
        <a:xfrm>
          <a:off x="0" y="4044279"/>
          <a:ext cx="3198571" cy="962399"/>
        </a:xfrm>
        <a:solidFill>
          <a:srgbClr val="E0301E"/>
        </a:solidFill>
        <a:ln w="25400" cap="flat" cmpd="sng" algn="ctr">
          <a:noFill/>
          <a:prstDash val="solid"/>
        </a:ln>
        <a:effectLst/>
      </dgm:spPr>
      <dgm:t>
        <a:bodyPr/>
        <a:lstStyle/>
        <a:p>
          <a:r>
            <a:rPr lang="en-US" sz="2400" b="0" dirty="0" smtClean="0">
              <a:solidFill>
                <a:srgbClr val="FFFFFF"/>
              </a:solidFill>
              <a:latin typeface="+mj-lt"/>
              <a:ea typeface="+mn-ea"/>
              <a:cs typeface="+mn-cs"/>
            </a:rPr>
            <a:t>Terrorists</a:t>
          </a:r>
          <a:endParaRPr lang="en-US" sz="2400" b="0" dirty="0">
            <a:solidFill>
              <a:srgbClr val="FFFFFF"/>
            </a:solidFill>
            <a:latin typeface="+mj-lt"/>
            <a:ea typeface="+mn-ea"/>
            <a:cs typeface="+mn-cs"/>
          </a:endParaRPr>
        </a:p>
      </dgm:t>
    </dgm:pt>
    <dgm:pt modelId="{DCA3F5FD-7D42-424C-955E-13D5AB5CA4EF}" type="parTrans" cxnId="{350CF151-ACE1-4BD6-9378-4C62E8B52854}">
      <dgm:prSet/>
      <dgm:spPr/>
      <dgm:t>
        <a:bodyPr/>
        <a:lstStyle/>
        <a:p>
          <a:endParaRPr lang="en-US"/>
        </a:p>
      </dgm:t>
    </dgm:pt>
    <dgm:pt modelId="{DB1B0C66-ABC0-4771-B67B-E7D6BFCA5A91}" type="sibTrans" cxnId="{350CF151-ACE1-4BD6-9378-4C62E8B52854}">
      <dgm:prSet/>
      <dgm:spPr/>
      <dgm:t>
        <a:bodyPr/>
        <a:lstStyle/>
        <a:p>
          <a:endParaRPr lang="en-US"/>
        </a:p>
      </dgm:t>
    </dgm:pt>
    <dgm:pt modelId="{F12EAC51-B8C5-400F-88E2-D2EAC8074621}">
      <dgm:prSet custT="1">
        <dgm:style>
          <a:lnRef idx="2">
            <a:schemeClr val="accent1"/>
          </a:lnRef>
          <a:fillRef idx="1">
            <a:schemeClr val="lt1"/>
          </a:fillRef>
          <a:effectRef idx="0">
            <a:schemeClr val="accent1"/>
          </a:effectRef>
          <a:fontRef idx="minor">
            <a:schemeClr val="dk1"/>
          </a:fontRef>
        </dgm:style>
      </dgm:prSet>
      <dgm:spPr>
        <a:xfrm rot="5400000">
          <a:off x="5656785" y="1682304"/>
          <a:ext cx="769919" cy="5686348"/>
        </a:xfrm>
        <a:solidFill>
          <a:srgbClr val="FFFFFF"/>
        </a:solidFill>
        <a:ln w="25400" cap="flat" cmpd="sng" algn="ctr">
          <a:solidFill>
            <a:srgbClr val="E0301E"/>
          </a:solidFill>
          <a:prstDash val="solid"/>
        </a:ln>
        <a:effectLst/>
      </dgm:spPr>
      <dgm:t>
        <a:bodyPr/>
        <a:lstStyle/>
        <a:p>
          <a:r>
            <a:rPr lang="en-US" sz="1800" b="1" dirty="0" smtClean="0">
              <a:solidFill>
                <a:srgbClr val="000000">
                  <a:hueOff val="0"/>
                  <a:satOff val="0"/>
                  <a:lumOff val="0"/>
                  <a:alphaOff val="0"/>
                </a:srgbClr>
              </a:solidFill>
              <a:latin typeface="+mj-lt"/>
              <a:ea typeface="+mn-ea"/>
              <a:cs typeface="+mn-cs"/>
            </a:rPr>
            <a:t>Destruction</a:t>
          </a:r>
          <a:r>
            <a:rPr lang="en-US" sz="1800" dirty="0" smtClean="0">
              <a:solidFill>
                <a:srgbClr val="000000">
                  <a:hueOff val="0"/>
                  <a:satOff val="0"/>
                  <a:lumOff val="0"/>
                  <a:alphaOff val="0"/>
                </a:srgbClr>
              </a:solidFill>
              <a:latin typeface="+mj-lt"/>
              <a:ea typeface="+mn-ea"/>
              <a:cs typeface="+mn-cs"/>
            </a:rPr>
            <a:t> of physical and digital assets</a:t>
          </a:r>
          <a:endParaRPr lang="en-US" sz="1800" dirty="0">
            <a:solidFill>
              <a:srgbClr val="000000">
                <a:hueOff val="0"/>
                <a:satOff val="0"/>
                <a:lumOff val="0"/>
                <a:alphaOff val="0"/>
              </a:srgbClr>
            </a:solidFill>
            <a:latin typeface="+mj-lt"/>
            <a:ea typeface="+mn-ea"/>
            <a:cs typeface="+mn-cs"/>
          </a:endParaRPr>
        </a:p>
      </dgm:t>
    </dgm:pt>
    <dgm:pt modelId="{74CE04DA-379A-47BB-9042-BF4730EC2EBC}" type="parTrans" cxnId="{6B5D04E4-8D7A-4270-9E2D-1140FFA9B433}">
      <dgm:prSet/>
      <dgm:spPr/>
      <dgm:t>
        <a:bodyPr/>
        <a:lstStyle/>
        <a:p>
          <a:endParaRPr lang="en-US"/>
        </a:p>
      </dgm:t>
    </dgm:pt>
    <dgm:pt modelId="{649DCCAF-F425-4AFE-A7FC-D9FC4006BEEF}" type="sibTrans" cxnId="{6B5D04E4-8D7A-4270-9E2D-1140FFA9B433}">
      <dgm:prSet/>
      <dgm:spPr/>
      <dgm:t>
        <a:bodyPr/>
        <a:lstStyle/>
        <a:p>
          <a:endParaRPr lang="en-US"/>
        </a:p>
      </dgm:t>
    </dgm:pt>
    <dgm:pt modelId="{C7FEEFA5-806B-419E-B60F-9AC8F0C98C25}" type="pres">
      <dgm:prSet presAssocID="{DD06EE26-70EA-452C-83EF-FDB921F29253}" presName="Name0" presStyleCnt="0">
        <dgm:presLayoutVars>
          <dgm:dir/>
          <dgm:animLvl val="lvl"/>
          <dgm:resizeHandles val="exact"/>
        </dgm:presLayoutVars>
      </dgm:prSet>
      <dgm:spPr/>
      <dgm:t>
        <a:bodyPr/>
        <a:lstStyle/>
        <a:p>
          <a:endParaRPr lang="en-US"/>
        </a:p>
      </dgm:t>
    </dgm:pt>
    <dgm:pt modelId="{2C2241FF-E8F2-4A17-A80F-7C5F460F2853}" type="pres">
      <dgm:prSet presAssocID="{041C83B8-2264-4640-8401-BA95CF88A204}" presName="linNode" presStyleCnt="0"/>
      <dgm:spPr/>
      <dgm:t>
        <a:bodyPr/>
        <a:lstStyle/>
        <a:p>
          <a:endParaRPr lang="en-US"/>
        </a:p>
      </dgm:t>
    </dgm:pt>
    <dgm:pt modelId="{2B4541DB-BF5C-4C11-94E4-952C04921A56}" type="pres">
      <dgm:prSet presAssocID="{041C83B8-2264-4640-8401-BA95CF88A204}" presName="parentText" presStyleLbl="node1" presStyleIdx="0" presStyleCnt="5">
        <dgm:presLayoutVars>
          <dgm:chMax val="1"/>
          <dgm:bulletEnabled val="1"/>
        </dgm:presLayoutVars>
      </dgm:prSet>
      <dgm:spPr>
        <a:prstGeom prst="roundRect">
          <a:avLst/>
        </a:prstGeom>
      </dgm:spPr>
      <dgm:t>
        <a:bodyPr/>
        <a:lstStyle/>
        <a:p>
          <a:endParaRPr lang="en-US"/>
        </a:p>
      </dgm:t>
    </dgm:pt>
    <dgm:pt modelId="{0EC622F3-307A-4B2B-87A1-5575AE712225}" type="pres">
      <dgm:prSet presAssocID="{041C83B8-2264-4640-8401-BA95CF88A204}" presName="descendantText" presStyleLbl="alignAccFollowNode1" presStyleIdx="0" presStyleCnt="5">
        <dgm:presLayoutVars>
          <dgm:bulletEnabled val="1"/>
        </dgm:presLayoutVars>
      </dgm:prSet>
      <dgm:spPr>
        <a:prstGeom prst="round2SameRect">
          <a:avLst/>
        </a:prstGeom>
      </dgm:spPr>
      <dgm:t>
        <a:bodyPr/>
        <a:lstStyle/>
        <a:p>
          <a:endParaRPr lang="en-US"/>
        </a:p>
      </dgm:t>
    </dgm:pt>
    <dgm:pt modelId="{A488E8E5-0B22-469C-9440-ABA62BB7497D}" type="pres">
      <dgm:prSet presAssocID="{3F10585D-CCF9-487E-AA05-DB6E155D965D}" presName="sp" presStyleCnt="0"/>
      <dgm:spPr/>
      <dgm:t>
        <a:bodyPr/>
        <a:lstStyle/>
        <a:p>
          <a:endParaRPr lang="en-US"/>
        </a:p>
      </dgm:t>
    </dgm:pt>
    <dgm:pt modelId="{C6C5B2BD-29F8-4B60-BC9F-C370E8824651}" type="pres">
      <dgm:prSet presAssocID="{FEE77559-83E3-49A3-BA22-D6324538FA9C}" presName="linNode" presStyleCnt="0"/>
      <dgm:spPr/>
      <dgm:t>
        <a:bodyPr/>
        <a:lstStyle/>
        <a:p>
          <a:endParaRPr lang="en-US"/>
        </a:p>
      </dgm:t>
    </dgm:pt>
    <dgm:pt modelId="{F2EBBF7A-E278-4D0A-A284-806F5B2701AC}" type="pres">
      <dgm:prSet presAssocID="{FEE77559-83E3-49A3-BA22-D6324538FA9C}" presName="parentText" presStyleLbl="node1" presStyleIdx="1" presStyleCnt="5">
        <dgm:presLayoutVars>
          <dgm:chMax val="1"/>
          <dgm:bulletEnabled val="1"/>
        </dgm:presLayoutVars>
      </dgm:prSet>
      <dgm:spPr>
        <a:prstGeom prst="roundRect">
          <a:avLst/>
        </a:prstGeom>
      </dgm:spPr>
      <dgm:t>
        <a:bodyPr/>
        <a:lstStyle/>
        <a:p>
          <a:endParaRPr lang="en-US"/>
        </a:p>
      </dgm:t>
    </dgm:pt>
    <dgm:pt modelId="{F5FC9505-C744-473D-ABA2-DFE8FFF9EB83}" type="pres">
      <dgm:prSet presAssocID="{FEE77559-83E3-49A3-BA22-D6324538FA9C}" presName="descendantText" presStyleLbl="alignAccFollowNode1" presStyleIdx="1" presStyleCnt="5">
        <dgm:presLayoutVars>
          <dgm:bulletEnabled val="1"/>
        </dgm:presLayoutVars>
      </dgm:prSet>
      <dgm:spPr>
        <a:prstGeom prst="round2SameRect">
          <a:avLst/>
        </a:prstGeom>
      </dgm:spPr>
      <dgm:t>
        <a:bodyPr/>
        <a:lstStyle/>
        <a:p>
          <a:endParaRPr lang="en-US"/>
        </a:p>
      </dgm:t>
    </dgm:pt>
    <dgm:pt modelId="{8CEEF884-E5EC-48F5-A3D6-E57ADE81DDFD}" type="pres">
      <dgm:prSet presAssocID="{1C2E9F52-A9A9-4469-9169-22CBF4966C3E}" presName="sp" presStyleCnt="0"/>
      <dgm:spPr/>
      <dgm:t>
        <a:bodyPr/>
        <a:lstStyle/>
        <a:p>
          <a:endParaRPr lang="en-US"/>
        </a:p>
      </dgm:t>
    </dgm:pt>
    <dgm:pt modelId="{DFBEC7FF-CF95-4445-ACF4-C908EE699A39}" type="pres">
      <dgm:prSet presAssocID="{9AF61CE9-9DFC-4A38-B0B7-157EDEEE310D}" presName="linNode" presStyleCnt="0"/>
      <dgm:spPr/>
      <dgm:t>
        <a:bodyPr/>
        <a:lstStyle/>
        <a:p>
          <a:endParaRPr lang="en-US"/>
        </a:p>
      </dgm:t>
    </dgm:pt>
    <dgm:pt modelId="{964C0934-6CF4-4B77-A820-B43F9C84835A}" type="pres">
      <dgm:prSet presAssocID="{9AF61CE9-9DFC-4A38-B0B7-157EDEEE310D}" presName="parentText" presStyleLbl="node1" presStyleIdx="2" presStyleCnt="5">
        <dgm:presLayoutVars>
          <dgm:chMax val="1"/>
          <dgm:bulletEnabled val="1"/>
        </dgm:presLayoutVars>
      </dgm:prSet>
      <dgm:spPr>
        <a:prstGeom prst="roundRect">
          <a:avLst/>
        </a:prstGeom>
      </dgm:spPr>
      <dgm:t>
        <a:bodyPr/>
        <a:lstStyle/>
        <a:p>
          <a:endParaRPr lang="en-US"/>
        </a:p>
      </dgm:t>
    </dgm:pt>
    <dgm:pt modelId="{4F32D13D-4256-49AC-99DC-876DA8A29226}" type="pres">
      <dgm:prSet presAssocID="{9AF61CE9-9DFC-4A38-B0B7-157EDEEE310D}" presName="descendantText" presStyleLbl="alignAccFollowNode1" presStyleIdx="2" presStyleCnt="5">
        <dgm:presLayoutVars>
          <dgm:bulletEnabled val="1"/>
        </dgm:presLayoutVars>
      </dgm:prSet>
      <dgm:spPr>
        <a:prstGeom prst="round2SameRect">
          <a:avLst/>
        </a:prstGeom>
      </dgm:spPr>
      <dgm:t>
        <a:bodyPr/>
        <a:lstStyle/>
        <a:p>
          <a:endParaRPr lang="en-US"/>
        </a:p>
      </dgm:t>
    </dgm:pt>
    <dgm:pt modelId="{D52B5515-CD73-D545-8070-0D55D09E9EFC}" type="pres">
      <dgm:prSet presAssocID="{575022E4-9B7F-4720-89D3-2C3985B75361}" presName="sp" presStyleCnt="0"/>
      <dgm:spPr/>
    </dgm:pt>
    <dgm:pt modelId="{55ABD8C2-95F5-5E4C-8B54-3E0E52A9F4CA}" type="pres">
      <dgm:prSet presAssocID="{107E9677-5654-504C-A7A5-5BDE078AA4E4}" presName="linNode" presStyleCnt="0"/>
      <dgm:spPr/>
    </dgm:pt>
    <dgm:pt modelId="{53B207CC-5E95-ED44-991B-CDDA2D319721}" type="pres">
      <dgm:prSet presAssocID="{107E9677-5654-504C-A7A5-5BDE078AA4E4}" presName="parentText" presStyleLbl="node1" presStyleIdx="3" presStyleCnt="5">
        <dgm:presLayoutVars>
          <dgm:chMax val="1"/>
          <dgm:bulletEnabled val="1"/>
        </dgm:presLayoutVars>
      </dgm:prSet>
      <dgm:spPr>
        <a:prstGeom prst="roundRect">
          <a:avLst/>
        </a:prstGeom>
      </dgm:spPr>
      <dgm:t>
        <a:bodyPr/>
        <a:lstStyle/>
        <a:p>
          <a:endParaRPr lang="en-US"/>
        </a:p>
      </dgm:t>
    </dgm:pt>
    <dgm:pt modelId="{E71599CB-81E1-234C-9077-23DDDA4A43A9}" type="pres">
      <dgm:prSet presAssocID="{107E9677-5654-504C-A7A5-5BDE078AA4E4}" presName="descendantText" presStyleLbl="alignAccFollowNode1" presStyleIdx="3" presStyleCnt="5">
        <dgm:presLayoutVars>
          <dgm:bulletEnabled val="1"/>
        </dgm:presLayoutVars>
      </dgm:prSet>
      <dgm:spPr>
        <a:prstGeom prst="round2SameRect">
          <a:avLst/>
        </a:prstGeom>
      </dgm:spPr>
      <dgm:t>
        <a:bodyPr/>
        <a:lstStyle/>
        <a:p>
          <a:endParaRPr lang="en-US"/>
        </a:p>
      </dgm:t>
    </dgm:pt>
    <dgm:pt modelId="{C8910FB9-AEC8-4A7A-A8B3-065D8A1486CF}" type="pres">
      <dgm:prSet presAssocID="{DCDA3A46-8111-B64D-8A2C-EED52539896A}" presName="sp" presStyleCnt="0"/>
      <dgm:spPr/>
    </dgm:pt>
    <dgm:pt modelId="{91E7CA62-322C-43D5-8472-D604C7C5F2F0}" type="pres">
      <dgm:prSet presAssocID="{A395F753-325C-48C3-9478-83FCE90861C2}" presName="linNode" presStyleCnt="0"/>
      <dgm:spPr/>
    </dgm:pt>
    <dgm:pt modelId="{48065264-C60C-415A-A11A-2179183E0A18}" type="pres">
      <dgm:prSet presAssocID="{A395F753-325C-48C3-9478-83FCE90861C2}" presName="parentText" presStyleLbl="node1" presStyleIdx="4" presStyleCnt="5" custLinFactNeighborX="-830" custLinFactNeighborY="2340">
        <dgm:presLayoutVars>
          <dgm:chMax val="1"/>
          <dgm:bulletEnabled val="1"/>
        </dgm:presLayoutVars>
      </dgm:prSet>
      <dgm:spPr>
        <a:prstGeom prst="roundRect">
          <a:avLst/>
        </a:prstGeom>
      </dgm:spPr>
      <dgm:t>
        <a:bodyPr/>
        <a:lstStyle/>
        <a:p>
          <a:endParaRPr lang="en-US"/>
        </a:p>
      </dgm:t>
    </dgm:pt>
    <dgm:pt modelId="{9010DD06-6295-47BF-94A0-5AB43190A824}" type="pres">
      <dgm:prSet presAssocID="{A395F753-325C-48C3-9478-83FCE90861C2}" presName="descendantText" presStyleLbl="alignAccFollowNode1" presStyleIdx="4" presStyleCnt="5">
        <dgm:presLayoutVars>
          <dgm:bulletEnabled val="1"/>
        </dgm:presLayoutVars>
      </dgm:prSet>
      <dgm:spPr>
        <a:prstGeom prst="round2SameRect">
          <a:avLst/>
        </a:prstGeom>
      </dgm:spPr>
      <dgm:t>
        <a:bodyPr/>
        <a:lstStyle/>
        <a:p>
          <a:endParaRPr lang="en-US"/>
        </a:p>
      </dgm:t>
    </dgm:pt>
  </dgm:ptLst>
  <dgm:cxnLst>
    <dgm:cxn modelId="{C9890048-E7CD-45B6-AFC1-D80E134F936D}" srcId="{FEE77559-83E3-49A3-BA22-D6324538FA9C}" destId="{E7D54CAA-B8CE-49F2-BAA9-939564D429E9}" srcOrd="0" destOrd="0" parTransId="{79ED13D7-2F76-49DB-ADC7-FBE1E61520E1}" sibTransId="{A3437B3E-B494-4F06-A8A5-99CD79E45D17}"/>
    <dgm:cxn modelId="{3FDF31AF-7B3C-E24F-BE86-F342E7077181}" srcId="{107E9677-5654-504C-A7A5-5BDE078AA4E4}" destId="{9ACA9D7B-2E15-054B-A7A0-4C2FC2435306}" srcOrd="0" destOrd="0" parTransId="{B86815FE-B7E2-6D49-A20E-6E919A63BBC6}" sibTransId="{0B60E665-67B5-0D41-A509-955A4F160359}"/>
    <dgm:cxn modelId="{DA92C7E8-068A-E148-A281-5FC2F7D9B8A0}" srcId="{107E9677-5654-504C-A7A5-5BDE078AA4E4}" destId="{F73ED36E-8F63-4F48-9ED3-F36FA6D4D62A}" srcOrd="1" destOrd="0" parTransId="{383184E5-AA1E-C745-A501-35816897781C}" sibTransId="{3EB7ADC8-A094-A748-8180-4FF7437048C4}"/>
    <dgm:cxn modelId="{D55E0505-62A5-473A-80A7-2785867D702D}" srcId="{9AF61CE9-9DFC-4A38-B0B7-157EDEEE310D}" destId="{8190630B-E379-4E9E-8DA2-D572FFE2CD9F}" srcOrd="0" destOrd="0" parTransId="{07DFD9B8-78E6-4235-AA42-0ED1A5FA87C3}" sibTransId="{A8DCEB2A-9E65-4C5F-93A2-4FA88379E254}"/>
    <dgm:cxn modelId="{C6365AB5-BC30-4996-8DF7-1DFCFCE4D0C3}" type="presOf" srcId="{A395F753-325C-48C3-9478-83FCE90861C2}" destId="{48065264-C60C-415A-A11A-2179183E0A18}" srcOrd="0" destOrd="0" presId="urn:microsoft.com/office/officeart/2005/8/layout/vList5"/>
    <dgm:cxn modelId="{897503F5-4986-426D-8AFC-C5CC6C26F08C}" srcId="{DD06EE26-70EA-452C-83EF-FDB921F29253}" destId="{FEE77559-83E3-49A3-BA22-D6324538FA9C}" srcOrd="1" destOrd="0" parTransId="{0E7827B1-D4EA-4762-8A2C-02F5A4D46EE4}" sibTransId="{1C2E9F52-A9A9-4469-9169-22CBF4966C3E}"/>
    <dgm:cxn modelId="{8FBB0680-1B84-4F52-B03A-98FEE4A98906}" type="presOf" srcId="{F12EAC51-B8C5-400F-88E2-D2EAC8074621}" destId="{9010DD06-6295-47BF-94A0-5AB43190A824}" srcOrd="0" destOrd="0" presId="urn:microsoft.com/office/officeart/2005/8/layout/vList5"/>
    <dgm:cxn modelId="{48EB8230-A50F-4494-B6EE-FB22380D00C2}" srcId="{FEE77559-83E3-49A3-BA22-D6324538FA9C}" destId="{869766EC-F3DD-4CE0-B5AE-D47772C7B279}" srcOrd="1" destOrd="0" parTransId="{CE1DBB89-524B-4991-8B20-5D4B66A74CA3}" sibTransId="{ED46D5B8-70C3-4B97-987E-4B51186502EB}"/>
    <dgm:cxn modelId="{F48B14CB-AAA7-4C10-A3EB-A35053E4100E}" srcId="{9AF61CE9-9DFC-4A38-B0B7-157EDEEE310D}" destId="{2D6BCA06-3EE6-44C9-99C9-CC68FB2708F2}" srcOrd="1" destOrd="0" parTransId="{9C963355-1719-4742-B6E1-387E8B1B243D}" sibTransId="{C7BB9EC4-4F1F-4CF0-A039-E5891E385A18}"/>
    <dgm:cxn modelId="{9262F639-9349-4FDE-BD11-CB29042A2039}" srcId="{041C83B8-2264-4640-8401-BA95CF88A204}" destId="{53BE722C-0ABE-42DF-A803-3DE93742F604}" srcOrd="1" destOrd="0" parTransId="{5C5F5F4F-932E-4C07-BF9D-AC4A98D5C82C}" sibTransId="{628F7C61-C67C-4162-8AB0-548AC67547BD}"/>
    <dgm:cxn modelId="{BBAC3098-B0A2-4F67-A102-65C713E78BD8}" type="presOf" srcId="{107E9677-5654-504C-A7A5-5BDE078AA4E4}" destId="{53B207CC-5E95-ED44-991B-CDDA2D319721}" srcOrd="0" destOrd="0" presId="urn:microsoft.com/office/officeart/2005/8/layout/vList5"/>
    <dgm:cxn modelId="{83139A54-6C03-4D07-8259-C3C036C84244}" type="presOf" srcId="{041C83B8-2264-4640-8401-BA95CF88A204}" destId="{2B4541DB-BF5C-4C11-94E4-952C04921A56}" srcOrd="0" destOrd="0" presId="urn:microsoft.com/office/officeart/2005/8/layout/vList5"/>
    <dgm:cxn modelId="{B2622297-767B-462F-90BC-0E48B33409FB}" type="presOf" srcId="{869766EC-F3DD-4CE0-B5AE-D47772C7B279}" destId="{F5FC9505-C744-473D-ABA2-DFE8FFF9EB83}" srcOrd="0" destOrd="1" presId="urn:microsoft.com/office/officeart/2005/8/layout/vList5"/>
    <dgm:cxn modelId="{BF86A99F-757E-4208-8131-35EF731F92BB}" srcId="{DD06EE26-70EA-452C-83EF-FDB921F29253}" destId="{041C83B8-2264-4640-8401-BA95CF88A204}" srcOrd="0" destOrd="0" parTransId="{E76BE5B4-89FC-4DA4-ACA2-05316D4B97CB}" sibTransId="{3F10585D-CCF9-487E-AA05-DB6E155D965D}"/>
    <dgm:cxn modelId="{5E5A67AB-80B0-41BD-A789-FE0834A98385}" type="presOf" srcId="{9AF61CE9-9DFC-4A38-B0B7-157EDEEE310D}" destId="{964C0934-6CF4-4B77-A820-B43F9C84835A}" srcOrd="0" destOrd="0" presId="urn:microsoft.com/office/officeart/2005/8/layout/vList5"/>
    <dgm:cxn modelId="{66163474-DC92-4F27-80B4-230A92190E13}" type="presOf" srcId="{DD06EE26-70EA-452C-83EF-FDB921F29253}" destId="{C7FEEFA5-806B-419E-B60F-9AC8F0C98C25}" srcOrd="0" destOrd="0" presId="urn:microsoft.com/office/officeart/2005/8/layout/vList5"/>
    <dgm:cxn modelId="{1ED1B407-EDA2-4243-9651-2F5148B36737}" type="presOf" srcId="{8190630B-E379-4E9E-8DA2-D572FFE2CD9F}" destId="{4F32D13D-4256-49AC-99DC-876DA8A29226}" srcOrd="0" destOrd="0" presId="urn:microsoft.com/office/officeart/2005/8/layout/vList5"/>
    <dgm:cxn modelId="{015D9E91-6905-4DF4-8743-894ABA38638C}" type="presOf" srcId="{FEE77559-83E3-49A3-BA22-D6324538FA9C}" destId="{F2EBBF7A-E278-4D0A-A284-806F5B2701AC}" srcOrd="0" destOrd="0" presId="urn:microsoft.com/office/officeart/2005/8/layout/vList5"/>
    <dgm:cxn modelId="{007EB8C5-1454-4554-9096-1890A41B36C5}" type="presOf" srcId="{53BE722C-0ABE-42DF-A803-3DE93742F604}" destId="{0EC622F3-307A-4B2B-87A1-5575AE712225}" srcOrd="0" destOrd="1" presId="urn:microsoft.com/office/officeart/2005/8/layout/vList5"/>
    <dgm:cxn modelId="{EDD47434-C597-4EE7-BE04-3F7EB2609611}" srcId="{041C83B8-2264-4640-8401-BA95CF88A204}" destId="{6A454824-F02A-43B0-8ABD-35768A6BFC1B}" srcOrd="0" destOrd="0" parTransId="{B276184A-D10E-451B-A1ED-26B4EE1A9E75}" sibTransId="{C1963494-9B29-4E9D-B9B1-CF913B7197E8}"/>
    <dgm:cxn modelId="{9442B59F-AD4A-3540-85D9-76814AA38A26}" srcId="{DD06EE26-70EA-452C-83EF-FDB921F29253}" destId="{107E9677-5654-504C-A7A5-5BDE078AA4E4}" srcOrd="3" destOrd="0" parTransId="{20F67CE2-8981-2749-8290-0928E91BDEA6}" sibTransId="{DCDA3A46-8111-B64D-8A2C-EED52539896A}"/>
    <dgm:cxn modelId="{1EBAA01C-4D45-4443-A79B-5A2D149BD462}" type="presOf" srcId="{6A454824-F02A-43B0-8ABD-35768A6BFC1B}" destId="{0EC622F3-307A-4B2B-87A1-5575AE712225}" srcOrd="0" destOrd="0" presId="urn:microsoft.com/office/officeart/2005/8/layout/vList5"/>
    <dgm:cxn modelId="{F4310293-BD09-4F02-BC94-9D4E3685F890}" srcId="{DD06EE26-70EA-452C-83EF-FDB921F29253}" destId="{9AF61CE9-9DFC-4A38-B0B7-157EDEEE310D}" srcOrd="2" destOrd="0" parTransId="{E90D2291-47E8-4A1A-8B1A-201637533128}" sibTransId="{575022E4-9B7F-4720-89D3-2C3985B75361}"/>
    <dgm:cxn modelId="{73E35B4C-EE9A-4102-A2A8-09D559ACE377}" type="presOf" srcId="{9ACA9D7B-2E15-054B-A7A0-4C2FC2435306}" destId="{E71599CB-81E1-234C-9077-23DDDA4A43A9}" srcOrd="0" destOrd="0" presId="urn:microsoft.com/office/officeart/2005/8/layout/vList5"/>
    <dgm:cxn modelId="{9038FAED-7E35-49DC-9E77-20622DE63823}" type="presOf" srcId="{2D6BCA06-3EE6-44C9-99C9-CC68FB2708F2}" destId="{4F32D13D-4256-49AC-99DC-876DA8A29226}" srcOrd="0" destOrd="1" presId="urn:microsoft.com/office/officeart/2005/8/layout/vList5"/>
    <dgm:cxn modelId="{F738B85D-7D94-4631-A023-97882B86CE48}" type="presOf" srcId="{F73ED36E-8F63-4F48-9ED3-F36FA6D4D62A}" destId="{E71599CB-81E1-234C-9077-23DDDA4A43A9}" srcOrd="0" destOrd="1" presId="urn:microsoft.com/office/officeart/2005/8/layout/vList5"/>
    <dgm:cxn modelId="{350CF151-ACE1-4BD6-9378-4C62E8B52854}" srcId="{DD06EE26-70EA-452C-83EF-FDB921F29253}" destId="{A395F753-325C-48C3-9478-83FCE90861C2}" srcOrd="4" destOrd="0" parTransId="{DCA3F5FD-7D42-424C-955E-13D5AB5CA4EF}" sibTransId="{DB1B0C66-ABC0-4771-B67B-E7D6BFCA5A91}"/>
    <dgm:cxn modelId="{6BBF4CAB-3649-41D5-B059-4A1DC87D6B34}" type="presOf" srcId="{E7D54CAA-B8CE-49F2-BAA9-939564D429E9}" destId="{F5FC9505-C744-473D-ABA2-DFE8FFF9EB83}" srcOrd="0" destOrd="0" presId="urn:microsoft.com/office/officeart/2005/8/layout/vList5"/>
    <dgm:cxn modelId="{6B5D04E4-8D7A-4270-9E2D-1140FFA9B433}" srcId="{A395F753-325C-48C3-9478-83FCE90861C2}" destId="{F12EAC51-B8C5-400F-88E2-D2EAC8074621}" srcOrd="0" destOrd="0" parTransId="{74CE04DA-379A-47BB-9042-BF4730EC2EBC}" sibTransId="{649DCCAF-F425-4AFE-A7FC-D9FC4006BEEF}"/>
    <dgm:cxn modelId="{989A2E96-3771-48CC-AFE5-C6C3F8FDEAE6}" type="presParOf" srcId="{C7FEEFA5-806B-419E-B60F-9AC8F0C98C25}" destId="{2C2241FF-E8F2-4A17-A80F-7C5F460F2853}" srcOrd="0" destOrd="0" presId="urn:microsoft.com/office/officeart/2005/8/layout/vList5"/>
    <dgm:cxn modelId="{28EBB7B3-D6CA-4324-B6C5-9EC7DD6B5CD2}" type="presParOf" srcId="{2C2241FF-E8F2-4A17-A80F-7C5F460F2853}" destId="{2B4541DB-BF5C-4C11-94E4-952C04921A56}" srcOrd="0" destOrd="0" presId="urn:microsoft.com/office/officeart/2005/8/layout/vList5"/>
    <dgm:cxn modelId="{8ADEBB2E-7280-4EB0-9F65-8CF468F07CC0}" type="presParOf" srcId="{2C2241FF-E8F2-4A17-A80F-7C5F460F2853}" destId="{0EC622F3-307A-4B2B-87A1-5575AE712225}" srcOrd="1" destOrd="0" presId="urn:microsoft.com/office/officeart/2005/8/layout/vList5"/>
    <dgm:cxn modelId="{AB5BC93E-E966-4FF1-9828-56F13C5D3BA5}" type="presParOf" srcId="{C7FEEFA5-806B-419E-B60F-9AC8F0C98C25}" destId="{A488E8E5-0B22-469C-9440-ABA62BB7497D}" srcOrd="1" destOrd="0" presId="urn:microsoft.com/office/officeart/2005/8/layout/vList5"/>
    <dgm:cxn modelId="{A8A4AC29-7DA9-4BE7-A86D-50E37946EB2F}" type="presParOf" srcId="{C7FEEFA5-806B-419E-B60F-9AC8F0C98C25}" destId="{C6C5B2BD-29F8-4B60-BC9F-C370E8824651}" srcOrd="2" destOrd="0" presId="urn:microsoft.com/office/officeart/2005/8/layout/vList5"/>
    <dgm:cxn modelId="{6F1C0F68-1453-4946-9B4B-464FF62DF249}" type="presParOf" srcId="{C6C5B2BD-29F8-4B60-BC9F-C370E8824651}" destId="{F2EBBF7A-E278-4D0A-A284-806F5B2701AC}" srcOrd="0" destOrd="0" presId="urn:microsoft.com/office/officeart/2005/8/layout/vList5"/>
    <dgm:cxn modelId="{06EEF04F-8C3F-41DC-987D-DFF7AE2F48A3}" type="presParOf" srcId="{C6C5B2BD-29F8-4B60-BC9F-C370E8824651}" destId="{F5FC9505-C744-473D-ABA2-DFE8FFF9EB83}" srcOrd="1" destOrd="0" presId="urn:microsoft.com/office/officeart/2005/8/layout/vList5"/>
    <dgm:cxn modelId="{1A7AFBC5-EC6D-4331-852C-97A3E16B620F}" type="presParOf" srcId="{C7FEEFA5-806B-419E-B60F-9AC8F0C98C25}" destId="{8CEEF884-E5EC-48F5-A3D6-E57ADE81DDFD}" srcOrd="3" destOrd="0" presId="urn:microsoft.com/office/officeart/2005/8/layout/vList5"/>
    <dgm:cxn modelId="{315DB642-2404-482F-8157-D6A1EFE4DFE0}" type="presParOf" srcId="{C7FEEFA5-806B-419E-B60F-9AC8F0C98C25}" destId="{DFBEC7FF-CF95-4445-ACF4-C908EE699A39}" srcOrd="4" destOrd="0" presId="urn:microsoft.com/office/officeart/2005/8/layout/vList5"/>
    <dgm:cxn modelId="{6E71EBF5-BBCC-4454-8C77-044D04B808EC}" type="presParOf" srcId="{DFBEC7FF-CF95-4445-ACF4-C908EE699A39}" destId="{964C0934-6CF4-4B77-A820-B43F9C84835A}" srcOrd="0" destOrd="0" presId="urn:microsoft.com/office/officeart/2005/8/layout/vList5"/>
    <dgm:cxn modelId="{00C309D2-A429-4D38-85FC-FBA93B8E97B7}" type="presParOf" srcId="{DFBEC7FF-CF95-4445-ACF4-C908EE699A39}" destId="{4F32D13D-4256-49AC-99DC-876DA8A29226}" srcOrd="1" destOrd="0" presId="urn:microsoft.com/office/officeart/2005/8/layout/vList5"/>
    <dgm:cxn modelId="{A002E40A-AD9D-41B3-BCAC-C8144292DD84}" type="presParOf" srcId="{C7FEEFA5-806B-419E-B60F-9AC8F0C98C25}" destId="{D52B5515-CD73-D545-8070-0D55D09E9EFC}" srcOrd="5" destOrd="0" presId="urn:microsoft.com/office/officeart/2005/8/layout/vList5"/>
    <dgm:cxn modelId="{7D1F106A-AD38-4CE0-B29E-F98379384232}" type="presParOf" srcId="{C7FEEFA5-806B-419E-B60F-9AC8F0C98C25}" destId="{55ABD8C2-95F5-5E4C-8B54-3E0E52A9F4CA}" srcOrd="6" destOrd="0" presId="urn:microsoft.com/office/officeart/2005/8/layout/vList5"/>
    <dgm:cxn modelId="{0527A9E1-1D68-4884-8129-8F55DEE5A37B}" type="presParOf" srcId="{55ABD8C2-95F5-5E4C-8B54-3E0E52A9F4CA}" destId="{53B207CC-5E95-ED44-991B-CDDA2D319721}" srcOrd="0" destOrd="0" presId="urn:microsoft.com/office/officeart/2005/8/layout/vList5"/>
    <dgm:cxn modelId="{1C58308C-736D-4C78-9624-32134F54FC2D}" type="presParOf" srcId="{55ABD8C2-95F5-5E4C-8B54-3E0E52A9F4CA}" destId="{E71599CB-81E1-234C-9077-23DDDA4A43A9}" srcOrd="1" destOrd="0" presId="urn:microsoft.com/office/officeart/2005/8/layout/vList5"/>
    <dgm:cxn modelId="{A413561E-F785-4DBA-9B0A-EEDB7A658933}" type="presParOf" srcId="{C7FEEFA5-806B-419E-B60F-9AC8F0C98C25}" destId="{C8910FB9-AEC8-4A7A-A8B3-065D8A1486CF}" srcOrd="7" destOrd="0" presId="urn:microsoft.com/office/officeart/2005/8/layout/vList5"/>
    <dgm:cxn modelId="{103E6DD6-A76A-47F7-B3FC-22A45D3B9929}" type="presParOf" srcId="{C7FEEFA5-806B-419E-B60F-9AC8F0C98C25}" destId="{91E7CA62-322C-43D5-8472-D604C7C5F2F0}" srcOrd="8" destOrd="0" presId="urn:microsoft.com/office/officeart/2005/8/layout/vList5"/>
    <dgm:cxn modelId="{E68B3ADC-7664-461B-AAB9-1CD018C14122}" type="presParOf" srcId="{91E7CA62-322C-43D5-8472-D604C7C5F2F0}" destId="{48065264-C60C-415A-A11A-2179183E0A18}" srcOrd="0" destOrd="0" presId="urn:microsoft.com/office/officeart/2005/8/layout/vList5"/>
    <dgm:cxn modelId="{A0474EE6-7F4E-4F76-9FD0-3CCB75F8F17E}" type="presParOf" srcId="{91E7CA62-322C-43D5-8472-D604C7C5F2F0}" destId="{9010DD06-6295-47BF-94A0-5AB43190A82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2BD684-3FF6-4952-B43F-4567C9363BF9}"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F7F1F61F-999A-45FC-BFCF-ED72631DB0F1}">
      <dgm:prSet phldrT="[Text]" custT="1"/>
      <dgm:spPr>
        <a:solidFill>
          <a:srgbClr val="C00000">
            <a:alpha val="50000"/>
          </a:srgbClr>
        </a:solidFill>
      </dgm:spPr>
      <dgm:t>
        <a:bodyPr/>
        <a:lstStyle/>
        <a:p>
          <a:r>
            <a:rPr lang="en-US" sz="2000" dirty="0" smtClean="0"/>
            <a:t>Loss Prevention</a:t>
          </a:r>
          <a:endParaRPr lang="en-US" sz="2000" dirty="0"/>
        </a:p>
      </dgm:t>
    </dgm:pt>
    <dgm:pt modelId="{E9ED9BB9-00CF-441D-8117-BAE04DDB9B3F}" type="parTrans" cxnId="{34E7A899-BA24-4F12-AD8F-47A0BB54E7CE}">
      <dgm:prSet/>
      <dgm:spPr/>
      <dgm:t>
        <a:bodyPr/>
        <a:lstStyle/>
        <a:p>
          <a:endParaRPr lang="en-US"/>
        </a:p>
      </dgm:t>
    </dgm:pt>
    <dgm:pt modelId="{8B724AC2-D0F8-4560-869E-91A9006E5899}" type="sibTrans" cxnId="{34E7A899-BA24-4F12-AD8F-47A0BB54E7CE}">
      <dgm:prSet/>
      <dgm:spPr/>
      <dgm:t>
        <a:bodyPr/>
        <a:lstStyle/>
        <a:p>
          <a:endParaRPr lang="en-US"/>
        </a:p>
      </dgm:t>
    </dgm:pt>
    <dgm:pt modelId="{A70948A3-6457-4E59-B7FC-DC1CB9FB8993}">
      <dgm:prSet phldrT="[Text]"/>
      <dgm:spPr/>
      <dgm:t>
        <a:bodyPr/>
        <a:lstStyle/>
        <a:p>
          <a:r>
            <a:rPr lang="en-US" dirty="0" smtClean="0"/>
            <a:t>Post-Breach Response</a:t>
          </a:r>
        </a:p>
        <a:p>
          <a:r>
            <a:rPr lang="en-US" dirty="0" smtClean="0"/>
            <a:t>(Insurable)</a:t>
          </a:r>
          <a:endParaRPr lang="en-US" dirty="0"/>
        </a:p>
      </dgm:t>
    </dgm:pt>
    <dgm:pt modelId="{23C00615-0441-4230-82D7-7F1C4CB4644C}" type="parTrans" cxnId="{B660E1D0-681E-4621-81AE-3EB6DDD555A0}">
      <dgm:prSet/>
      <dgm:spPr/>
      <dgm:t>
        <a:bodyPr/>
        <a:lstStyle/>
        <a:p>
          <a:endParaRPr lang="en-US"/>
        </a:p>
      </dgm:t>
    </dgm:pt>
    <dgm:pt modelId="{91B8AEA2-61F8-43CA-8225-2BFB1071DA0E}" type="sibTrans" cxnId="{B660E1D0-681E-4621-81AE-3EB6DDD555A0}">
      <dgm:prSet/>
      <dgm:spPr/>
      <dgm:t>
        <a:bodyPr/>
        <a:lstStyle/>
        <a:p>
          <a:endParaRPr lang="en-US"/>
        </a:p>
      </dgm:t>
    </dgm:pt>
    <dgm:pt modelId="{36D326C4-2898-4CDE-AFCA-D06038A80A78}">
      <dgm:prSet phldrT="[Text]"/>
      <dgm:spPr>
        <a:solidFill>
          <a:srgbClr val="00B050">
            <a:alpha val="50000"/>
          </a:srgbClr>
        </a:solidFill>
      </dgm:spPr>
      <dgm:t>
        <a:bodyPr/>
        <a:lstStyle/>
        <a:p>
          <a:r>
            <a:rPr lang="en-US" dirty="0" smtClean="0"/>
            <a:t>Loss Transfer (Insurance)</a:t>
          </a:r>
          <a:endParaRPr lang="en-US" dirty="0"/>
        </a:p>
      </dgm:t>
    </dgm:pt>
    <dgm:pt modelId="{4B30A3E9-D21A-401B-B61C-0BE827AD6AB9}" type="parTrans" cxnId="{92AEDC36-59DF-45D0-98F0-4E133736FC1A}">
      <dgm:prSet/>
      <dgm:spPr/>
      <dgm:t>
        <a:bodyPr/>
        <a:lstStyle/>
        <a:p>
          <a:endParaRPr lang="en-US"/>
        </a:p>
      </dgm:t>
    </dgm:pt>
    <dgm:pt modelId="{E410D388-235A-4B71-8C1E-50BC7678B678}" type="sibTrans" cxnId="{92AEDC36-59DF-45D0-98F0-4E133736FC1A}">
      <dgm:prSet/>
      <dgm:spPr/>
      <dgm:t>
        <a:bodyPr/>
        <a:lstStyle/>
        <a:p>
          <a:endParaRPr lang="en-US"/>
        </a:p>
      </dgm:t>
    </dgm:pt>
    <dgm:pt modelId="{04D5299D-706B-442B-B5AD-C000BC0C3B9F}" type="pres">
      <dgm:prSet presAssocID="{582BD684-3FF6-4952-B43F-4567C9363BF9}" presName="Name0" presStyleCnt="0">
        <dgm:presLayoutVars>
          <dgm:chMax val="7"/>
          <dgm:dir/>
          <dgm:resizeHandles val="exact"/>
        </dgm:presLayoutVars>
      </dgm:prSet>
      <dgm:spPr/>
    </dgm:pt>
    <dgm:pt modelId="{08A2713C-6BFD-40DB-8FF9-6ECED0F0C1BB}" type="pres">
      <dgm:prSet presAssocID="{582BD684-3FF6-4952-B43F-4567C9363BF9}" presName="ellipse1" presStyleLbl="vennNode1" presStyleIdx="0" presStyleCnt="3" custLinFactNeighborX="-40436" custLinFactNeighborY="21683">
        <dgm:presLayoutVars>
          <dgm:bulletEnabled val="1"/>
        </dgm:presLayoutVars>
      </dgm:prSet>
      <dgm:spPr/>
      <dgm:t>
        <a:bodyPr/>
        <a:lstStyle/>
        <a:p>
          <a:endParaRPr lang="en-US"/>
        </a:p>
      </dgm:t>
    </dgm:pt>
    <dgm:pt modelId="{7912B318-D591-42FF-BD79-F5B8746BB743}" type="pres">
      <dgm:prSet presAssocID="{582BD684-3FF6-4952-B43F-4567C9363BF9}" presName="ellipse2" presStyleLbl="vennNode1" presStyleIdx="1" presStyleCnt="3" custLinFactNeighborX="90835" custLinFactNeighborY="-45711">
        <dgm:presLayoutVars>
          <dgm:bulletEnabled val="1"/>
        </dgm:presLayoutVars>
      </dgm:prSet>
      <dgm:spPr/>
      <dgm:t>
        <a:bodyPr/>
        <a:lstStyle/>
        <a:p>
          <a:endParaRPr lang="en-US"/>
        </a:p>
      </dgm:t>
    </dgm:pt>
    <dgm:pt modelId="{FC044967-5DBC-4030-9159-44AE909A195C}" type="pres">
      <dgm:prSet presAssocID="{582BD684-3FF6-4952-B43F-4567C9363BF9}" presName="ellipse3" presStyleLbl="vennNode1" presStyleIdx="2" presStyleCnt="3" custLinFactNeighborX="-52742" custLinFactNeighborY="24027">
        <dgm:presLayoutVars>
          <dgm:bulletEnabled val="1"/>
        </dgm:presLayoutVars>
      </dgm:prSet>
      <dgm:spPr/>
      <dgm:t>
        <a:bodyPr/>
        <a:lstStyle/>
        <a:p>
          <a:endParaRPr lang="en-US"/>
        </a:p>
      </dgm:t>
    </dgm:pt>
  </dgm:ptLst>
  <dgm:cxnLst>
    <dgm:cxn modelId="{92AEDC36-59DF-45D0-98F0-4E133736FC1A}" srcId="{582BD684-3FF6-4952-B43F-4567C9363BF9}" destId="{36D326C4-2898-4CDE-AFCA-D06038A80A78}" srcOrd="2" destOrd="0" parTransId="{4B30A3E9-D21A-401B-B61C-0BE827AD6AB9}" sibTransId="{E410D388-235A-4B71-8C1E-50BC7678B678}"/>
    <dgm:cxn modelId="{322FCE0C-3F6A-4732-A06F-7DFF399E1BC7}" type="presOf" srcId="{F7F1F61F-999A-45FC-BFCF-ED72631DB0F1}" destId="{08A2713C-6BFD-40DB-8FF9-6ECED0F0C1BB}" srcOrd="0" destOrd="0" presId="urn:microsoft.com/office/officeart/2005/8/layout/rings+Icon"/>
    <dgm:cxn modelId="{120B1622-8C9D-4A64-897F-A5B83CF95004}" type="presOf" srcId="{582BD684-3FF6-4952-B43F-4567C9363BF9}" destId="{04D5299D-706B-442B-B5AD-C000BC0C3B9F}" srcOrd="0" destOrd="0" presId="urn:microsoft.com/office/officeart/2005/8/layout/rings+Icon"/>
    <dgm:cxn modelId="{34E7A899-BA24-4F12-AD8F-47A0BB54E7CE}" srcId="{582BD684-3FF6-4952-B43F-4567C9363BF9}" destId="{F7F1F61F-999A-45FC-BFCF-ED72631DB0F1}" srcOrd="0" destOrd="0" parTransId="{E9ED9BB9-00CF-441D-8117-BAE04DDB9B3F}" sibTransId="{8B724AC2-D0F8-4560-869E-91A9006E5899}"/>
    <dgm:cxn modelId="{A808B6E0-E042-4034-8B35-1DBAA2AD2E98}" type="presOf" srcId="{36D326C4-2898-4CDE-AFCA-D06038A80A78}" destId="{FC044967-5DBC-4030-9159-44AE909A195C}" srcOrd="0" destOrd="0" presId="urn:microsoft.com/office/officeart/2005/8/layout/rings+Icon"/>
    <dgm:cxn modelId="{B660E1D0-681E-4621-81AE-3EB6DDD555A0}" srcId="{582BD684-3FF6-4952-B43F-4567C9363BF9}" destId="{A70948A3-6457-4E59-B7FC-DC1CB9FB8993}" srcOrd="1" destOrd="0" parTransId="{23C00615-0441-4230-82D7-7F1C4CB4644C}" sibTransId="{91B8AEA2-61F8-43CA-8225-2BFB1071DA0E}"/>
    <dgm:cxn modelId="{24D12B42-3E12-42A5-924C-E848BDE597B6}" type="presOf" srcId="{A70948A3-6457-4E59-B7FC-DC1CB9FB8993}" destId="{7912B318-D591-42FF-BD79-F5B8746BB743}" srcOrd="0" destOrd="0" presId="urn:microsoft.com/office/officeart/2005/8/layout/rings+Icon"/>
    <dgm:cxn modelId="{33295B6F-68AD-4606-A740-0988C0ADEED3}" type="presParOf" srcId="{04D5299D-706B-442B-B5AD-C000BC0C3B9F}" destId="{08A2713C-6BFD-40DB-8FF9-6ECED0F0C1BB}" srcOrd="0" destOrd="0" presId="urn:microsoft.com/office/officeart/2005/8/layout/rings+Icon"/>
    <dgm:cxn modelId="{1EC599F0-5277-4721-9924-FB69E7211866}" type="presParOf" srcId="{04D5299D-706B-442B-B5AD-C000BC0C3B9F}" destId="{7912B318-D591-42FF-BD79-F5B8746BB743}" srcOrd="1" destOrd="0" presId="urn:microsoft.com/office/officeart/2005/8/layout/rings+Icon"/>
    <dgm:cxn modelId="{481BD339-62B8-4DAD-82A3-F973BAE339C1}" type="presParOf" srcId="{04D5299D-706B-442B-B5AD-C000BC0C3B9F}" destId="{FC044967-5DBC-4030-9159-44AE909A195C}"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65152E-BCCC-4541-9434-6294DE38F5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AEE7BA0-629C-4B85-B4AD-7E22DED1A99C}">
      <dgm:prSet phldrT="[Text]"/>
      <dgm:spPr>
        <a:solidFill>
          <a:srgbClr val="C00000"/>
        </a:solidFill>
      </dgm:spPr>
      <dgm:t>
        <a:bodyPr/>
        <a:lstStyle/>
        <a:p>
          <a:r>
            <a:rPr lang="en-US" dirty="0" smtClean="0">
              <a:solidFill>
                <a:schemeClr val="bg1"/>
              </a:solidFill>
            </a:rPr>
            <a:t>Data Breach Event</a:t>
          </a:r>
          <a:endParaRPr lang="en-US" dirty="0">
            <a:solidFill>
              <a:schemeClr val="bg1"/>
            </a:solidFill>
          </a:endParaRPr>
        </a:p>
      </dgm:t>
    </dgm:pt>
    <dgm:pt modelId="{1567C19D-C1BB-49DD-8291-657F4EEF2DF7}" type="parTrans" cxnId="{6CEEA439-2F00-4982-9871-503A5365E2DF}">
      <dgm:prSet/>
      <dgm:spPr/>
      <dgm:t>
        <a:bodyPr/>
        <a:lstStyle/>
        <a:p>
          <a:endParaRPr lang="en-US"/>
        </a:p>
      </dgm:t>
    </dgm:pt>
    <dgm:pt modelId="{089A64FA-F977-4B37-B89F-2EF8C1433DDF}" type="sibTrans" cxnId="{6CEEA439-2F00-4982-9871-503A5365E2DF}">
      <dgm:prSet/>
      <dgm:spPr/>
      <dgm:t>
        <a:bodyPr/>
        <a:lstStyle/>
        <a:p>
          <a:endParaRPr lang="en-US"/>
        </a:p>
      </dgm:t>
    </dgm:pt>
    <dgm:pt modelId="{5F82ADDF-1E91-467C-A264-860ED8DCA426}">
      <dgm:prSet phldrT="[Text]" custT="1"/>
      <dgm:spPr/>
      <dgm:t>
        <a:bodyPr/>
        <a:lstStyle/>
        <a:p>
          <a:r>
            <a:rPr lang="en-US" sz="1600" dirty="0" smtClean="0"/>
            <a:t>Costs of notifying affecting individuals </a:t>
          </a:r>
          <a:endParaRPr lang="en-US" sz="1600" dirty="0"/>
        </a:p>
      </dgm:t>
    </dgm:pt>
    <dgm:pt modelId="{B29318E9-7C07-4CD5-9C1C-11978CFFCA78}" type="parTrans" cxnId="{7B70DE45-1D9C-4F31-894D-914B84C1AD81}">
      <dgm:prSet/>
      <dgm:spPr/>
      <dgm:t>
        <a:bodyPr/>
        <a:lstStyle/>
        <a:p>
          <a:endParaRPr lang="en-US"/>
        </a:p>
      </dgm:t>
    </dgm:pt>
    <dgm:pt modelId="{0CE931A9-4842-44F8-A23A-CE7B9271682A}" type="sibTrans" cxnId="{7B70DE45-1D9C-4F31-894D-914B84C1AD81}">
      <dgm:prSet/>
      <dgm:spPr/>
      <dgm:t>
        <a:bodyPr/>
        <a:lstStyle/>
        <a:p>
          <a:endParaRPr lang="en-US"/>
        </a:p>
      </dgm:t>
    </dgm:pt>
    <dgm:pt modelId="{6BBC841D-9638-41ED-BDD4-2259171F964B}">
      <dgm:prSet phldrT="[Text]"/>
      <dgm:spPr/>
      <dgm:t>
        <a:bodyPr/>
        <a:lstStyle/>
        <a:p>
          <a:r>
            <a:rPr lang="en-US" dirty="0" smtClean="0"/>
            <a:t>Defense and settlement costs</a:t>
          </a:r>
          <a:endParaRPr lang="en-US" dirty="0"/>
        </a:p>
      </dgm:t>
    </dgm:pt>
    <dgm:pt modelId="{E9612BF7-8DF6-43D8-9F23-D6B69FB5EE55}" type="parTrans" cxnId="{51978744-9307-4E70-9402-D828F43DA9D1}">
      <dgm:prSet/>
      <dgm:spPr/>
      <dgm:t>
        <a:bodyPr/>
        <a:lstStyle/>
        <a:p>
          <a:endParaRPr lang="en-US"/>
        </a:p>
      </dgm:t>
    </dgm:pt>
    <dgm:pt modelId="{3B0261EE-CFB6-48AB-8E0B-0449F35B4D72}" type="sibTrans" cxnId="{51978744-9307-4E70-9402-D828F43DA9D1}">
      <dgm:prSet/>
      <dgm:spPr/>
      <dgm:t>
        <a:bodyPr/>
        <a:lstStyle/>
        <a:p>
          <a:endParaRPr lang="en-US"/>
        </a:p>
      </dgm:t>
    </dgm:pt>
    <dgm:pt modelId="{DDE525F0-70D8-45F0-9682-5D1D4141DDC1}">
      <dgm:prSet phldrT="[Text]" custT="1"/>
      <dgm:spPr/>
      <dgm:t>
        <a:bodyPr/>
        <a:lstStyle/>
        <a:p>
          <a:r>
            <a:rPr lang="en-US" sz="1600" dirty="0" smtClean="0"/>
            <a:t>Lost customers and damaged reputation</a:t>
          </a:r>
          <a:endParaRPr lang="en-US" sz="1600" dirty="0"/>
        </a:p>
      </dgm:t>
    </dgm:pt>
    <dgm:pt modelId="{8EACBA72-0736-4829-BF79-2B5DEFF075E3}" type="parTrans" cxnId="{56860E61-6CFD-4773-8191-2F5031C8B89E}">
      <dgm:prSet/>
      <dgm:spPr/>
      <dgm:t>
        <a:bodyPr/>
        <a:lstStyle/>
        <a:p>
          <a:endParaRPr lang="en-US"/>
        </a:p>
      </dgm:t>
    </dgm:pt>
    <dgm:pt modelId="{FE6DE75F-9137-46B6-9AE9-0545233FF6B3}" type="sibTrans" cxnId="{56860E61-6CFD-4773-8191-2F5031C8B89E}">
      <dgm:prSet/>
      <dgm:spPr/>
      <dgm:t>
        <a:bodyPr/>
        <a:lstStyle/>
        <a:p>
          <a:endParaRPr lang="en-US"/>
        </a:p>
      </dgm:t>
    </dgm:pt>
    <dgm:pt modelId="{9321480D-3849-499F-9149-3F1E97383D0E}">
      <dgm:prSet phldrT="[Text]"/>
      <dgm:spPr/>
      <dgm:t>
        <a:bodyPr/>
        <a:lstStyle/>
        <a:p>
          <a:endParaRPr lang="en-US" dirty="0"/>
        </a:p>
      </dgm:t>
    </dgm:pt>
    <dgm:pt modelId="{3BAF80CF-93F2-486D-9D21-FD2B5778DFD2}" type="parTrans" cxnId="{8BEF2BAD-EC03-4781-A20C-BC1E0B655708}">
      <dgm:prSet/>
      <dgm:spPr/>
      <dgm:t>
        <a:bodyPr/>
        <a:lstStyle/>
        <a:p>
          <a:endParaRPr lang="en-US"/>
        </a:p>
      </dgm:t>
    </dgm:pt>
    <dgm:pt modelId="{558F8CCC-40FC-40E0-B992-4EB1CD746BC2}" type="sibTrans" cxnId="{8BEF2BAD-EC03-4781-A20C-BC1E0B655708}">
      <dgm:prSet/>
      <dgm:spPr/>
      <dgm:t>
        <a:bodyPr/>
        <a:lstStyle/>
        <a:p>
          <a:endParaRPr lang="en-US"/>
        </a:p>
      </dgm:t>
    </dgm:pt>
    <dgm:pt modelId="{B0602C1E-C48C-4D54-B662-B174A3E82681}">
      <dgm:prSet phldrT="[Text]" custT="1"/>
      <dgm:spPr/>
      <dgm:t>
        <a:bodyPr/>
        <a:lstStyle/>
        <a:p>
          <a:r>
            <a:rPr lang="en-US" sz="1600" dirty="0" smtClean="0"/>
            <a:t>Cyber extortion payments</a:t>
          </a:r>
          <a:endParaRPr lang="en-US" sz="1600" dirty="0"/>
        </a:p>
      </dgm:t>
    </dgm:pt>
    <dgm:pt modelId="{5AAF6B1F-FFD4-4287-9E40-00DD33C9EB39}" type="parTrans" cxnId="{0A89056E-30BD-4E92-A91D-BC7E7AB6775A}">
      <dgm:prSet/>
      <dgm:spPr/>
      <dgm:t>
        <a:bodyPr/>
        <a:lstStyle/>
        <a:p>
          <a:endParaRPr lang="en-US"/>
        </a:p>
      </dgm:t>
    </dgm:pt>
    <dgm:pt modelId="{CDEFA36E-4644-4641-9516-600D197FFF57}" type="sibTrans" cxnId="{0A89056E-30BD-4E92-A91D-BC7E7AB6775A}">
      <dgm:prSet/>
      <dgm:spPr/>
      <dgm:t>
        <a:bodyPr/>
        <a:lstStyle/>
        <a:p>
          <a:endParaRPr lang="en-US"/>
        </a:p>
      </dgm:t>
    </dgm:pt>
    <dgm:pt modelId="{847C7364-11AA-4DC2-925F-B3CBC54ECB48}">
      <dgm:prSet phldrT="[Text]" custT="1"/>
      <dgm:spPr/>
      <dgm:t>
        <a:bodyPr/>
        <a:lstStyle/>
        <a:p>
          <a:r>
            <a:rPr lang="en-US" sz="1600" dirty="0" smtClean="0"/>
            <a:t>Costs of notifying regulatory authorities</a:t>
          </a:r>
          <a:endParaRPr lang="en-US" sz="1600" dirty="0"/>
        </a:p>
      </dgm:t>
    </dgm:pt>
    <dgm:pt modelId="{B786CD19-95D2-4F8F-820A-CD58EEB81FF8}" type="parTrans" cxnId="{667D5494-5CE0-4FF2-9EFE-BB06FF1E7442}">
      <dgm:prSet/>
      <dgm:spPr/>
      <dgm:t>
        <a:bodyPr/>
        <a:lstStyle/>
        <a:p>
          <a:endParaRPr lang="en-US"/>
        </a:p>
      </dgm:t>
    </dgm:pt>
    <dgm:pt modelId="{6E00D103-71AA-4332-BF43-7EFE48F32CAE}" type="sibTrans" cxnId="{667D5494-5CE0-4FF2-9EFE-BB06FF1E7442}">
      <dgm:prSet/>
      <dgm:spPr/>
      <dgm:t>
        <a:bodyPr/>
        <a:lstStyle/>
        <a:p>
          <a:endParaRPr lang="en-US"/>
        </a:p>
      </dgm:t>
    </dgm:pt>
    <dgm:pt modelId="{D45ADFEC-7227-45ED-80AA-E792832CF994}">
      <dgm:prSet phldrT="[Text]"/>
      <dgm:spPr/>
      <dgm:t>
        <a:bodyPr/>
        <a:lstStyle/>
        <a:p>
          <a:endParaRPr lang="en-US" dirty="0"/>
        </a:p>
      </dgm:t>
    </dgm:pt>
    <dgm:pt modelId="{5DBF9A8A-DA02-424B-8E1F-E988E5B6820B}" type="parTrans" cxnId="{0E8F3568-C0A8-400B-800B-B90C07804FBA}">
      <dgm:prSet/>
      <dgm:spPr/>
      <dgm:t>
        <a:bodyPr/>
        <a:lstStyle/>
        <a:p>
          <a:endParaRPr lang="en-US"/>
        </a:p>
      </dgm:t>
    </dgm:pt>
    <dgm:pt modelId="{4902897B-FE49-4618-BC95-92338A266511}" type="sibTrans" cxnId="{0E8F3568-C0A8-400B-800B-B90C07804FBA}">
      <dgm:prSet/>
      <dgm:spPr/>
      <dgm:t>
        <a:bodyPr/>
        <a:lstStyle/>
        <a:p>
          <a:endParaRPr lang="en-US"/>
        </a:p>
      </dgm:t>
    </dgm:pt>
    <dgm:pt modelId="{4B42B842-6B2E-4003-A569-8DB2D07605DE}">
      <dgm:prSet phldrT="[Text]"/>
      <dgm:spPr/>
      <dgm:t>
        <a:bodyPr/>
        <a:lstStyle/>
        <a:p>
          <a:endParaRPr lang="en-US" dirty="0"/>
        </a:p>
      </dgm:t>
    </dgm:pt>
    <dgm:pt modelId="{95E955F2-DC47-4E59-8C4C-A157DBA07121}" type="parTrans" cxnId="{91E38686-48A5-4514-A469-7C3FFADC0D37}">
      <dgm:prSet/>
      <dgm:spPr/>
      <dgm:t>
        <a:bodyPr/>
        <a:lstStyle/>
        <a:p>
          <a:endParaRPr lang="en-US"/>
        </a:p>
      </dgm:t>
    </dgm:pt>
    <dgm:pt modelId="{39887C53-1830-4F8D-801B-AAFF4BEE6A73}" type="sibTrans" cxnId="{91E38686-48A5-4514-A469-7C3FFADC0D37}">
      <dgm:prSet/>
      <dgm:spPr/>
      <dgm:t>
        <a:bodyPr/>
        <a:lstStyle/>
        <a:p>
          <a:endParaRPr lang="en-US"/>
        </a:p>
      </dgm:t>
    </dgm:pt>
    <dgm:pt modelId="{F238AA70-11E4-4313-A751-C3893A93367B}">
      <dgm:prSet phldrT="[Text]" custT="1"/>
      <dgm:spPr/>
      <dgm:t>
        <a:bodyPr/>
        <a:lstStyle/>
        <a:p>
          <a:endParaRPr lang="en-US"/>
        </a:p>
      </dgm:t>
    </dgm:pt>
    <dgm:pt modelId="{E3912C89-D80E-468E-BD43-AD61106A2D9F}" type="parTrans" cxnId="{1D7F9148-6C95-4356-9711-FE690AD5DDDC}">
      <dgm:prSet/>
      <dgm:spPr/>
      <dgm:t>
        <a:bodyPr/>
        <a:lstStyle/>
        <a:p>
          <a:endParaRPr lang="en-US"/>
        </a:p>
      </dgm:t>
    </dgm:pt>
    <dgm:pt modelId="{479F126A-6D40-4053-B9AC-BFFB06DFC8FD}" type="sibTrans" cxnId="{1D7F9148-6C95-4356-9711-FE690AD5DDDC}">
      <dgm:prSet/>
      <dgm:spPr/>
      <dgm:t>
        <a:bodyPr/>
        <a:lstStyle/>
        <a:p>
          <a:endParaRPr lang="en-US"/>
        </a:p>
      </dgm:t>
    </dgm:pt>
    <dgm:pt modelId="{BB9CDE7A-964C-41EA-9FA4-73AAEF6C8C87}">
      <dgm:prSet phldrT="[Text]" custT="1"/>
      <dgm:spPr/>
      <dgm:t>
        <a:bodyPr/>
        <a:lstStyle/>
        <a:p>
          <a:r>
            <a:rPr lang="en-US" sz="1600" dirty="0" smtClean="0"/>
            <a:t>Regulatory fines at home &amp; abroad</a:t>
          </a:r>
          <a:endParaRPr lang="en-US" sz="1600" dirty="0"/>
        </a:p>
      </dgm:t>
    </dgm:pt>
    <dgm:pt modelId="{0DB401ED-9501-47A0-9722-FFB671C5363B}" type="parTrans" cxnId="{B0D646C6-1166-4397-A81A-56DA55EB74D4}">
      <dgm:prSet/>
      <dgm:spPr/>
      <dgm:t>
        <a:bodyPr/>
        <a:lstStyle/>
        <a:p>
          <a:endParaRPr lang="en-US"/>
        </a:p>
      </dgm:t>
    </dgm:pt>
    <dgm:pt modelId="{675EE0BE-E249-4D58-9275-65AB4D4FF5B0}" type="sibTrans" cxnId="{B0D646C6-1166-4397-A81A-56DA55EB74D4}">
      <dgm:prSet/>
      <dgm:spPr/>
      <dgm:t>
        <a:bodyPr/>
        <a:lstStyle/>
        <a:p>
          <a:endParaRPr lang="en-US"/>
        </a:p>
      </dgm:t>
    </dgm:pt>
    <dgm:pt modelId="{5E3C44D8-D7C4-4741-BFE7-B40E83E0810E}">
      <dgm:prSet phldrT="[Text]" custT="1"/>
      <dgm:spPr/>
      <dgm:t>
        <a:bodyPr/>
        <a:lstStyle/>
        <a:p>
          <a:r>
            <a:rPr lang="en-US" sz="1600" dirty="0" smtClean="0"/>
            <a:t>Business Income Loss</a:t>
          </a:r>
          <a:endParaRPr lang="en-US" sz="1600" dirty="0"/>
        </a:p>
      </dgm:t>
    </dgm:pt>
    <dgm:pt modelId="{419C214F-5B37-41C8-8489-BA7258B8F6B9}" type="parTrans" cxnId="{D40570A0-350A-4577-AEBF-FFECE0FBD67E}">
      <dgm:prSet/>
      <dgm:spPr/>
      <dgm:t>
        <a:bodyPr/>
        <a:lstStyle/>
        <a:p>
          <a:endParaRPr lang="en-US"/>
        </a:p>
      </dgm:t>
    </dgm:pt>
    <dgm:pt modelId="{23022F15-57E7-4484-A5E9-2EC47C0A06E3}" type="sibTrans" cxnId="{D40570A0-350A-4577-AEBF-FFECE0FBD67E}">
      <dgm:prSet/>
      <dgm:spPr/>
      <dgm:t>
        <a:bodyPr/>
        <a:lstStyle/>
        <a:p>
          <a:endParaRPr lang="en-US"/>
        </a:p>
      </dgm:t>
    </dgm:pt>
    <dgm:pt modelId="{84B2A22D-953A-4877-BEBA-FF0CC0260630}" type="pres">
      <dgm:prSet presAssocID="{BB65152E-BCCC-4541-9434-6294DE38F568}" presName="Name0" presStyleCnt="0">
        <dgm:presLayoutVars>
          <dgm:chMax val="1"/>
          <dgm:chPref val="1"/>
          <dgm:dir/>
          <dgm:animOne val="branch"/>
          <dgm:animLvl val="lvl"/>
        </dgm:presLayoutVars>
      </dgm:prSet>
      <dgm:spPr/>
      <dgm:t>
        <a:bodyPr/>
        <a:lstStyle/>
        <a:p>
          <a:endParaRPr lang="en-US"/>
        </a:p>
      </dgm:t>
    </dgm:pt>
    <dgm:pt modelId="{3C1CC195-821B-4304-9293-2FDD928A06EE}" type="pres">
      <dgm:prSet presAssocID="{1AEE7BA0-629C-4B85-B4AD-7E22DED1A99C}" presName="singleCycle" presStyleCnt="0"/>
      <dgm:spPr/>
    </dgm:pt>
    <dgm:pt modelId="{F2D50769-82FD-4084-8E03-110D6579274B}" type="pres">
      <dgm:prSet presAssocID="{1AEE7BA0-629C-4B85-B4AD-7E22DED1A99C}" presName="singleCenter" presStyleLbl="node1" presStyleIdx="0" presStyleCnt="8">
        <dgm:presLayoutVars>
          <dgm:chMax val="7"/>
          <dgm:chPref val="7"/>
        </dgm:presLayoutVars>
      </dgm:prSet>
      <dgm:spPr/>
      <dgm:t>
        <a:bodyPr/>
        <a:lstStyle/>
        <a:p>
          <a:endParaRPr lang="en-US"/>
        </a:p>
      </dgm:t>
    </dgm:pt>
    <dgm:pt modelId="{652BDA42-9255-444F-BF4F-48E006951B2F}" type="pres">
      <dgm:prSet presAssocID="{B29318E9-7C07-4CD5-9C1C-11978CFFCA78}" presName="Name56" presStyleLbl="parChTrans1D2" presStyleIdx="0" presStyleCnt="7"/>
      <dgm:spPr/>
      <dgm:t>
        <a:bodyPr/>
        <a:lstStyle/>
        <a:p>
          <a:endParaRPr lang="en-US"/>
        </a:p>
      </dgm:t>
    </dgm:pt>
    <dgm:pt modelId="{6CD08984-0F29-4332-9FF8-AC58E7CEEB64}" type="pres">
      <dgm:prSet presAssocID="{5F82ADDF-1E91-467C-A264-860ED8DCA426}" presName="text0" presStyleLbl="node1" presStyleIdx="1" presStyleCnt="8" custScaleX="156983" custRadScaleRad="99038" custRadScaleInc="-5187">
        <dgm:presLayoutVars>
          <dgm:bulletEnabled val="1"/>
        </dgm:presLayoutVars>
      </dgm:prSet>
      <dgm:spPr/>
      <dgm:t>
        <a:bodyPr/>
        <a:lstStyle/>
        <a:p>
          <a:endParaRPr lang="en-US"/>
        </a:p>
      </dgm:t>
    </dgm:pt>
    <dgm:pt modelId="{BA9E4B6F-5BC6-4833-8340-6DC678159372}" type="pres">
      <dgm:prSet presAssocID="{E9612BF7-8DF6-43D8-9F23-D6B69FB5EE55}" presName="Name56" presStyleLbl="parChTrans1D2" presStyleIdx="1" presStyleCnt="7"/>
      <dgm:spPr/>
      <dgm:t>
        <a:bodyPr/>
        <a:lstStyle/>
        <a:p>
          <a:endParaRPr lang="en-US"/>
        </a:p>
      </dgm:t>
    </dgm:pt>
    <dgm:pt modelId="{9085E4C5-3192-416F-86F0-ABBA20B2171B}" type="pres">
      <dgm:prSet presAssocID="{6BBC841D-9638-41ED-BDD4-2259171F964B}" presName="text0" presStyleLbl="node1" presStyleIdx="2" presStyleCnt="8" custScaleX="169376" custScaleY="106338" custRadScaleRad="122303" custRadScaleInc="29320">
        <dgm:presLayoutVars>
          <dgm:bulletEnabled val="1"/>
        </dgm:presLayoutVars>
      </dgm:prSet>
      <dgm:spPr/>
      <dgm:t>
        <a:bodyPr/>
        <a:lstStyle/>
        <a:p>
          <a:endParaRPr lang="en-US"/>
        </a:p>
      </dgm:t>
    </dgm:pt>
    <dgm:pt modelId="{4B013E86-89D2-4212-AEED-7FBC7097AEBA}" type="pres">
      <dgm:prSet presAssocID="{8EACBA72-0736-4829-BF79-2B5DEFF075E3}" presName="Name56" presStyleLbl="parChTrans1D2" presStyleIdx="2" presStyleCnt="7"/>
      <dgm:spPr/>
      <dgm:t>
        <a:bodyPr/>
        <a:lstStyle/>
        <a:p>
          <a:endParaRPr lang="en-US"/>
        </a:p>
      </dgm:t>
    </dgm:pt>
    <dgm:pt modelId="{5FE1A525-6534-451B-8D78-FB9676DF26AD}" type="pres">
      <dgm:prSet presAssocID="{DDE525F0-70D8-45F0-9682-5D1D4141DDC1}" presName="text0" presStyleLbl="node1" presStyleIdx="3" presStyleCnt="8" custScaleX="181840" custScaleY="82543" custRadScaleRad="111481" custRadScaleInc="-54507">
        <dgm:presLayoutVars>
          <dgm:bulletEnabled val="1"/>
        </dgm:presLayoutVars>
      </dgm:prSet>
      <dgm:spPr/>
      <dgm:t>
        <a:bodyPr/>
        <a:lstStyle/>
        <a:p>
          <a:endParaRPr lang="en-US"/>
        </a:p>
      </dgm:t>
    </dgm:pt>
    <dgm:pt modelId="{EAF10663-8C4C-4B90-9C61-0833B6F849A5}" type="pres">
      <dgm:prSet presAssocID="{5AAF6B1F-FFD4-4287-9E40-00DD33C9EB39}" presName="Name56" presStyleLbl="parChTrans1D2" presStyleIdx="3" presStyleCnt="7"/>
      <dgm:spPr/>
      <dgm:t>
        <a:bodyPr/>
        <a:lstStyle/>
        <a:p>
          <a:endParaRPr lang="en-US"/>
        </a:p>
      </dgm:t>
    </dgm:pt>
    <dgm:pt modelId="{9F2A84AB-C033-4C2A-AEC3-50C6B90266E5}" type="pres">
      <dgm:prSet presAssocID="{B0602C1E-C48C-4D54-B662-B174A3E82681}" presName="text0" presStyleLbl="node1" presStyleIdx="4" presStyleCnt="8" custScaleX="183622" custScaleY="77456" custRadScaleRad="134561" custRadScaleInc="-131587">
        <dgm:presLayoutVars>
          <dgm:bulletEnabled val="1"/>
        </dgm:presLayoutVars>
      </dgm:prSet>
      <dgm:spPr/>
      <dgm:t>
        <a:bodyPr/>
        <a:lstStyle/>
        <a:p>
          <a:endParaRPr lang="en-US"/>
        </a:p>
      </dgm:t>
    </dgm:pt>
    <dgm:pt modelId="{50357D84-431E-47DE-B7A5-2230E9C33475}" type="pres">
      <dgm:prSet presAssocID="{419C214F-5B37-41C8-8489-BA7258B8F6B9}" presName="Name56" presStyleLbl="parChTrans1D2" presStyleIdx="4" presStyleCnt="7"/>
      <dgm:spPr/>
      <dgm:t>
        <a:bodyPr/>
        <a:lstStyle/>
        <a:p>
          <a:endParaRPr lang="en-US"/>
        </a:p>
      </dgm:t>
    </dgm:pt>
    <dgm:pt modelId="{D52CB5E7-AF9C-4FD2-9476-BEB2B98D0511}" type="pres">
      <dgm:prSet presAssocID="{5E3C44D8-D7C4-4741-BFE7-B40E83E0810E}" presName="text0" presStyleLbl="node1" presStyleIdx="5" presStyleCnt="8" custScaleX="171241" custScaleY="65724" custRadScaleRad="97661" custRadScaleInc="-100233">
        <dgm:presLayoutVars>
          <dgm:bulletEnabled val="1"/>
        </dgm:presLayoutVars>
      </dgm:prSet>
      <dgm:spPr/>
      <dgm:t>
        <a:bodyPr/>
        <a:lstStyle/>
        <a:p>
          <a:endParaRPr lang="en-US"/>
        </a:p>
      </dgm:t>
    </dgm:pt>
    <dgm:pt modelId="{80D04EC1-DC11-4F75-8AF3-AA81E7A85C4C}" type="pres">
      <dgm:prSet presAssocID="{0DB401ED-9501-47A0-9722-FFB671C5363B}" presName="Name56" presStyleLbl="parChTrans1D2" presStyleIdx="5" presStyleCnt="7"/>
      <dgm:spPr/>
      <dgm:t>
        <a:bodyPr/>
        <a:lstStyle/>
        <a:p>
          <a:endParaRPr lang="en-US"/>
        </a:p>
      </dgm:t>
    </dgm:pt>
    <dgm:pt modelId="{034AE756-2580-4AA7-99D3-C950C00E90B8}" type="pres">
      <dgm:prSet presAssocID="{BB9CDE7A-964C-41EA-9FA4-73AAEF6C8C87}" presName="text0" presStyleLbl="node1" presStyleIdx="6" presStyleCnt="8" custScaleX="151172" custRadScaleRad="109930" custRadScaleInc="49786">
        <dgm:presLayoutVars>
          <dgm:bulletEnabled val="1"/>
        </dgm:presLayoutVars>
      </dgm:prSet>
      <dgm:spPr/>
      <dgm:t>
        <a:bodyPr/>
        <a:lstStyle/>
        <a:p>
          <a:endParaRPr lang="en-US"/>
        </a:p>
      </dgm:t>
    </dgm:pt>
    <dgm:pt modelId="{91D700EE-352D-47CD-BDBB-368BAD1A15C3}" type="pres">
      <dgm:prSet presAssocID="{B786CD19-95D2-4F8F-820A-CD58EEB81FF8}" presName="Name56" presStyleLbl="parChTrans1D2" presStyleIdx="6" presStyleCnt="7"/>
      <dgm:spPr/>
      <dgm:t>
        <a:bodyPr/>
        <a:lstStyle/>
        <a:p>
          <a:endParaRPr lang="en-US"/>
        </a:p>
      </dgm:t>
    </dgm:pt>
    <dgm:pt modelId="{3B13E823-8352-42F1-9CF9-3137D4F8DADE}" type="pres">
      <dgm:prSet presAssocID="{847C7364-11AA-4DC2-925F-B3CBC54ECB48}" presName="text0" presStyleLbl="node1" presStyleIdx="7" presStyleCnt="8" custScaleX="174123" custRadScaleRad="122254" custRadScaleInc="-20216">
        <dgm:presLayoutVars>
          <dgm:bulletEnabled val="1"/>
        </dgm:presLayoutVars>
      </dgm:prSet>
      <dgm:spPr/>
      <dgm:t>
        <a:bodyPr/>
        <a:lstStyle/>
        <a:p>
          <a:endParaRPr lang="en-US"/>
        </a:p>
      </dgm:t>
    </dgm:pt>
  </dgm:ptLst>
  <dgm:cxnLst>
    <dgm:cxn modelId="{B0D646C6-1166-4397-A81A-56DA55EB74D4}" srcId="{1AEE7BA0-629C-4B85-B4AD-7E22DED1A99C}" destId="{BB9CDE7A-964C-41EA-9FA4-73AAEF6C8C87}" srcOrd="5" destOrd="0" parTransId="{0DB401ED-9501-47A0-9722-FFB671C5363B}" sibTransId="{675EE0BE-E249-4D58-9275-65AB4D4FF5B0}"/>
    <dgm:cxn modelId="{B1118436-1143-4C7C-8103-46CF86FB806A}" type="presOf" srcId="{E9612BF7-8DF6-43D8-9F23-D6B69FB5EE55}" destId="{BA9E4B6F-5BC6-4833-8340-6DC678159372}" srcOrd="0" destOrd="0" presId="urn:microsoft.com/office/officeart/2008/layout/RadialCluster"/>
    <dgm:cxn modelId="{0E8F3568-C0A8-400B-800B-B90C07804FBA}" srcId="{1AEE7BA0-629C-4B85-B4AD-7E22DED1A99C}" destId="{D45ADFEC-7227-45ED-80AA-E792832CF994}" srcOrd="7" destOrd="0" parTransId="{5DBF9A8A-DA02-424B-8E1F-E988E5B6820B}" sibTransId="{4902897B-FE49-4618-BC95-92338A266511}"/>
    <dgm:cxn modelId="{BD395AC4-0ED5-46B0-978B-68E3E7487A1F}" type="presOf" srcId="{6BBC841D-9638-41ED-BDD4-2259171F964B}" destId="{9085E4C5-3192-416F-86F0-ABBA20B2171B}" srcOrd="0" destOrd="0" presId="urn:microsoft.com/office/officeart/2008/layout/RadialCluster"/>
    <dgm:cxn modelId="{91E38686-48A5-4514-A469-7C3FFADC0D37}" srcId="{BB65152E-BCCC-4541-9434-6294DE38F568}" destId="{4B42B842-6B2E-4003-A569-8DB2D07605DE}" srcOrd="1" destOrd="0" parTransId="{95E955F2-DC47-4E59-8C4C-A157DBA07121}" sibTransId="{39887C53-1830-4F8D-801B-AAFF4BEE6A73}"/>
    <dgm:cxn modelId="{63BC2F80-9E0A-4914-A8B7-81A98980F3BA}" type="presOf" srcId="{5F82ADDF-1E91-467C-A264-860ED8DCA426}" destId="{6CD08984-0F29-4332-9FF8-AC58E7CEEB64}" srcOrd="0" destOrd="0" presId="urn:microsoft.com/office/officeart/2008/layout/RadialCluster"/>
    <dgm:cxn modelId="{8BEF2BAD-EC03-4781-A20C-BC1E0B655708}" srcId="{4B42B842-6B2E-4003-A569-8DB2D07605DE}" destId="{9321480D-3849-499F-9149-3F1E97383D0E}" srcOrd="0" destOrd="0" parTransId="{3BAF80CF-93F2-486D-9D21-FD2B5778DFD2}" sibTransId="{558F8CCC-40FC-40E0-B992-4EB1CD746BC2}"/>
    <dgm:cxn modelId="{51978744-9307-4E70-9402-D828F43DA9D1}" srcId="{1AEE7BA0-629C-4B85-B4AD-7E22DED1A99C}" destId="{6BBC841D-9638-41ED-BDD4-2259171F964B}" srcOrd="1" destOrd="0" parTransId="{E9612BF7-8DF6-43D8-9F23-D6B69FB5EE55}" sibTransId="{3B0261EE-CFB6-48AB-8E0B-0449F35B4D72}"/>
    <dgm:cxn modelId="{E1895D63-9E32-4D42-AF78-DE1576813959}" type="presOf" srcId="{DDE525F0-70D8-45F0-9682-5D1D4141DDC1}" destId="{5FE1A525-6534-451B-8D78-FB9676DF26AD}" srcOrd="0" destOrd="0" presId="urn:microsoft.com/office/officeart/2008/layout/RadialCluster"/>
    <dgm:cxn modelId="{6CEEA439-2F00-4982-9871-503A5365E2DF}" srcId="{BB65152E-BCCC-4541-9434-6294DE38F568}" destId="{1AEE7BA0-629C-4B85-B4AD-7E22DED1A99C}" srcOrd="0" destOrd="0" parTransId="{1567C19D-C1BB-49DD-8291-657F4EEF2DF7}" sibTransId="{089A64FA-F977-4B37-B89F-2EF8C1433DDF}"/>
    <dgm:cxn modelId="{AF30E2B7-FDD7-4165-B242-6B9A68D4205B}" type="presOf" srcId="{B29318E9-7C07-4CD5-9C1C-11978CFFCA78}" destId="{652BDA42-9255-444F-BF4F-48E006951B2F}" srcOrd="0" destOrd="0" presId="urn:microsoft.com/office/officeart/2008/layout/RadialCluster"/>
    <dgm:cxn modelId="{5EF58E16-9BCC-4C01-9C31-809650F7B55D}" type="presOf" srcId="{5E3C44D8-D7C4-4741-BFE7-B40E83E0810E}" destId="{D52CB5E7-AF9C-4FD2-9476-BEB2B98D0511}" srcOrd="0" destOrd="0" presId="urn:microsoft.com/office/officeart/2008/layout/RadialCluster"/>
    <dgm:cxn modelId="{D40570A0-350A-4577-AEBF-FFECE0FBD67E}" srcId="{1AEE7BA0-629C-4B85-B4AD-7E22DED1A99C}" destId="{5E3C44D8-D7C4-4741-BFE7-B40E83E0810E}" srcOrd="4" destOrd="0" parTransId="{419C214F-5B37-41C8-8489-BA7258B8F6B9}" sibTransId="{23022F15-57E7-4484-A5E9-2EC47C0A06E3}"/>
    <dgm:cxn modelId="{18D625AD-1324-4C4F-80E0-38E64B7F5AA6}" type="presOf" srcId="{BB9CDE7A-964C-41EA-9FA4-73AAEF6C8C87}" destId="{034AE756-2580-4AA7-99D3-C950C00E90B8}" srcOrd="0" destOrd="0" presId="urn:microsoft.com/office/officeart/2008/layout/RadialCluster"/>
    <dgm:cxn modelId="{811D44C2-49A1-4578-B992-BE5192918155}" type="presOf" srcId="{419C214F-5B37-41C8-8489-BA7258B8F6B9}" destId="{50357D84-431E-47DE-B7A5-2230E9C33475}" srcOrd="0" destOrd="0" presId="urn:microsoft.com/office/officeart/2008/layout/RadialCluster"/>
    <dgm:cxn modelId="{3A1B07C4-2C1A-4244-A070-F3C044E1C766}" type="presOf" srcId="{1AEE7BA0-629C-4B85-B4AD-7E22DED1A99C}" destId="{F2D50769-82FD-4084-8E03-110D6579274B}" srcOrd="0" destOrd="0" presId="urn:microsoft.com/office/officeart/2008/layout/RadialCluster"/>
    <dgm:cxn modelId="{0A89056E-30BD-4E92-A91D-BC7E7AB6775A}" srcId="{1AEE7BA0-629C-4B85-B4AD-7E22DED1A99C}" destId="{B0602C1E-C48C-4D54-B662-B174A3E82681}" srcOrd="3" destOrd="0" parTransId="{5AAF6B1F-FFD4-4287-9E40-00DD33C9EB39}" sibTransId="{CDEFA36E-4644-4641-9516-600D197FFF57}"/>
    <dgm:cxn modelId="{667D5494-5CE0-4FF2-9EFE-BB06FF1E7442}" srcId="{1AEE7BA0-629C-4B85-B4AD-7E22DED1A99C}" destId="{847C7364-11AA-4DC2-925F-B3CBC54ECB48}" srcOrd="6" destOrd="0" parTransId="{B786CD19-95D2-4F8F-820A-CD58EEB81FF8}" sibTransId="{6E00D103-71AA-4332-BF43-7EFE48F32CAE}"/>
    <dgm:cxn modelId="{61252E42-FF87-4BC5-A976-80548562806D}" type="presOf" srcId="{B786CD19-95D2-4F8F-820A-CD58EEB81FF8}" destId="{91D700EE-352D-47CD-BDBB-368BAD1A15C3}" srcOrd="0" destOrd="0" presId="urn:microsoft.com/office/officeart/2008/layout/RadialCluster"/>
    <dgm:cxn modelId="{01044582-6C8B-4397-BF1F-96514181D77F}" type="presOf" srcId="{847C7364-11AA-4DC2-925F-B3CBC54ECB48}" destId="{3B13E823-8352-42F1-9CF9-3137D4F8DADE}" srcOrd="0" destOrd="0" presId="urn:microsoft.com/office/officeart/2008/layout/RadialCluster"/>
    <dgm:cxn modelId="{7B70DE45-1D9C-4F31-894D-914B84C1AD81}" srcId="{1AEE7BA0-629C-4B85-B4AD-7E22DED1A99C}" destId="{5F82ADDF-1E91-467C-A264-860ED8DCA426}" srcOrd="0" destOrd="0" parTransId="{B29318E9-7C07-4CD5-9C1C-11978CFFCA78}" sibTransId="{0CE931A9-4842-44F8-A23A-CE7B9271682A}"/>
    <dgm:cxn modelId="{56860E61-6CFD-4773-8191-2F5031C8B89E}" srcId="{1AEE7BA0-629C-4B85-B4AD-7E22DED1A99C}" destId="{DDE525F0-70D8-45F0-9682-5D1D4141DDC1}" srcOrd="2" destOrd="0" parTransId="{8EACBA72-0736-4829-BF79-2B5DEFF075E3}" sibTransId="{FE6DE75F-9137-46B6-9AE9-0545233FF6B3}"/>
    <dgm:cxn modelId="{76C488C4-FDF9-4F2E-9018-67A7B526950A}" type="presOf" srcId="{0DB401ED-9501-47A0-9722-FFB671C5363B}" destId="{80D04EC1-DC11-4F75-8AF3-AA81E7A85C4C}" srcOrd="0" destOrd="0" presId="urn:microsoft.com/office/officeart/2008/layout/RadialCluster"/>
    <dgm:cxn modelId="{EAEE74A8-7726-444F-9181-D7704801177E}" type="presOf" srcId="{B0602C1E-C48C-4D54-B662-B174A3E82681}" destId="{9F2A84AB-C033-4C2A-AEC3-50C6B90266E5}" srcOrd="0" destOrd="0" presId="urn:microsoft.com/office/officeart/2008/layout/RadialCluster"/>
    <dgm:cxn modelId="{6F764B36-CE38-48D6-B374-51837F31A441}" type="presOf" srcId="{5AAF6B1F-FFD4-4287-9E40-00DD33C9EB39}" destId="{EAF10663-8C4C-4B90-9C61-0833B6F849A5}" srcOrd="0" destOrd="0" presId="urn:microsoft.com/office/officeart/2008/layout/RadialCluster"/>
    <dgm:cxn modelId="{1D7F9148-6C95-4356-9711-FE690AD5DDDC}" srcId="{1AEE7BA0-629C-4B85-B4AD-7E22DED1A99C}" destId="{F238AA70-11E4-4313-A751-C3893A93367B}" srcOrd="8" destOrd="0" parTransId="{E3912C89-D80E-468E-BD43-AD61106A2D9F}" sibTransId="{479F126A-6D40-4053-B9AC-BFFB06DFC8FD}"/>
    <dgm:cxn modelId="{C003162C-6590-41B8-B153-C546FCC7C74C}" type="presOf" srcId="{8EACBA72-0736-4829-BF79-2B5DEFF075E3}" destId="{4B013E86-89D2-4212-AEED-7FBC7097AEBA}" srcOrd="0" destOrd="0" presId="urn:microsoft.com/office/officeart/2008/layout/RadialCluster"/>
    <dgm:cxn modelId="{48120C97-E7E1-446D-8DAE-26D637278082}" type="presOf" srcId="{BB65152E-BCCC-4541-9434-6294DE38F568}" destId="{84B2A22D-953A-4877-BEBA-FF0CC0260630}" srcOrd="0" destOrd="0" presId="urn:microsoft.com/office/officeart/2008/layout/RadialCluster"/>
    <dgm:cxn modelId="{A897C557-5DB0-4339-A0B4-C8735EF43CD7}" type="presParOf" srcId="{84B2A22D-953A-4877-BEBA-FF0CC0260630}" destId="{3C1CC195-821B-4304-9293-2FDD928A06EE}" srcOrd="0" destOrd="0" presId="urn:microsoft.com/office/officeart/2008/layout/RadialCluster"/>
    <dgm:cxn modelId="{3C91A9B8-7343-4CC0-B073-0151044EF681}" type="presParOf" srcId="{3C1CC195-821B-4304-9293-2FDD928A06EE}" destId="{F2D50769-82FD-4084-8E03-110D6579274B}" srcOrd="0" destOrd="0" presId="urn:microsoft.com/office/officeart/2008/layout/RadialCluster"/>
    <dgm:cxn modelId="{0E384CB1-AB9B-45E3-A2A8-5A77F4B492BD}" type="presParOf" srcId="{3C1CC195-821B-4304-9293-2FDD928A06EE}" destId="{652BDA42-9255-444F-BF4F-48E006951B2F}" srcOrd="1" destOrd="0" presId="urn:microsoft.com/office/officeart/2008/layout/RadialCluster"/>
    <dgm:cxn modelId="{DDC978EC-E501-4D6D-AAF2-214F686EA399}" type="presParOf" srcId="{3C1CC195-821B-4304-9293-2FDD928A06EE}" destId="{6CD08984-0F29-4332-9FF8-AC58E7CEEB64}" srcOrd="2" destOrd="0" presId="urn:microsoft.com/office/officeart/2008/layout/RadialCluster"/>
    <dgm:cxn modelId="{79DC5DB7-4173-49AE-A71D-BCFFB74D39FA}" type="presParOf" srcId="{3C1CC195-821B-4304-9293-2FDD928A06EE}" destId="{BA9E4B6F-5BC6-4833-8340-6DC678159372}" srcOrd="3" destOrd="0" presId="urn:microsoft.com/office/officeart/2008/layout/RadialCluster"/>
    <dgm:cxn modelId="{3F09C4FE-1D97-41F5-9F1E-1346700CE795}" type="presParOf" srcId="{3C1CC195-821B-4304-9293-2FDD928A06EE}" destId="{9085E4C5-3192-416F-86F0-ABBA20B2171B}" srcOrd="4" destOrd="0" presId="urn:microsoft.com/office/officeart/2008/layout/RadialCluster"/>
    <dgm:cxn modelId="{BC0FA409-8774-4328-A555-1E5A70222663}" type="presParOf" srcId="{3C1CC195-821B-4304-9293-2FDD928A06EE}" destId="{4B013E86-89D2-4212-AEED-7FBC7097AEBA}" srcOrd="5" destOrd="0" presId="urn:microsoft.com/office/officeart/2008/layout/RadialCluster"/>
    <dgm:cxn modelId="{195C7E40-7E89-4B41-BB52-94B247A9AFDC}" type="presParOf" srcId="{3C1CC195-821B-4304-9293-2FDD928A06EE}" destId="{5FE1A525-6534-451B-8D78-FB9676DF26AD}" srcOrd="6" destOrd="0" presId="urn:microsoft.com/office/officeart/2008/layout/RadialCluster"/>
    <dgm:cxn modelId="{78C6DC9C-BCB9-4EE3-86B5-2D085FC9C061}" type="presParOf" srcId="{3C1CC195-821B-4304-9293-2FDD928A06EE}" destId="{EAF10663-8C4C-4B90-9C61-0833B6F849A5}" srcOrd="7" destOrd="0" presId="urn:microsoft.com/office/officeart/2008/layout/RadialCluster"/>
    <dgm:cxn modelId="{23765BA0-EC65-4136-B54E-5DE68A724982}" type="presParOf" srcId="{3C1CC195-821B-4304-9293-2FDD928A06EE}" destId="{9F2A84AB-C033-4C2A-AEC3-50C6B90266E5}" srcOrd="8" destOrd="0" presId="urn:microsoft.com/office/officeart/2008/layout/RadialCluster"/>
    <dgm:cxn modelId="{65ECF7C3-8FE4-44F5-BFB7-0F7A58122B1A}" type="presParOf" srcId="{3C1CC195-821B-4304-9293-2FDD928A06EE}" destId="{50357D84-431E-47DE-B7A5-2230E9C33475}" srcOrd="9" destOrd="0" presId="urn:microsoft.com/office/officeart/2008/layout/RadialCluster"/>
    <dgm:cxn modelId="{2D3E87CE-6ACE-4919-9D95-68167DCFAAA1}" type="presParOf" srcId="{3C1CC195-821B-4304-9293-2FDD928A06EE}" destId="{D52CB5E7-AF9C-4FD2-9476-BEB2B98D0511}" srcOrd="10" destOrd="0" presId="urn:microsoft.com/office/officeart/2008/layout/RadialCluster"/>
    <dgm:cxn modelId="{EB4E8324-32EB-4ED2-ACE4-115C977BE79F}" type="presParOf" srcId="{3C1CC195-821B-4304-9293-2FDD928A06EE}" destId="{80D04EC1-DC11-4F75-8AF3-AA81E7A85C4C}" srcOrd="11" destOrd="0" presId="urn:microsoft.com/office/officeart/2008/layout/RadialCluster"/>
    <dgm:cxn modelId="{3C9353B0-2A87-42E5-82A7-74582E983B39}" type="presParOf" srcId="{3C1CC195-821B-4304-9293-2FDD928A06EE}" destId="{034AE756-2580-4AA7-99D3-C950C00E90B8}" srcOrd="12" destOrd="0" presId="urn:microsoft.com/office/officeart/2008/layout/RadialCluster"/>
    <dgm:cxn modelId="{5725AE1F-6292-4EBA-AF9C-A8036BB4578B}" type="presParOf" srcId="{3C1CC195-821B-4304-9293-2FDD928A06EE}" destId="{91D700EE-352D-47CD-BDBB-368BAD1A15C3}" srcOrd="13" destOrd="0" presId="urn:microsoft.com/office/officeart/2008/layout/RadialCluster"/>
    <dgm:cxn modelId="{21377DFA-B4B5-4776-88B8-D197D7E6C54E}" type="presParOf" srcId="{3C1CC195-821B-4304-9293-2FDD928A06EE}" destId="{3B13E823-8352-42F1-9CF9-3137D4F8DADE}"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1"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7"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11/20/2014</a:t>
            </a:fld>
            <a:endParaRPr lang="en-US"/>
          </a:p>
        </p:txBody>
      </p:sp>
      <p:sp>
        <p:nvSpPr>
          <p:cNvPr id="229380" name="Rectangle 1028"/>
          <p:cNvSpPr>
            <a:spLocks noGrp="1" noChangeArrowheads="1"/>
          </p:cNvSpPr>
          <p:nvPr>
            <p:ph type="ftr" sz="quarter" idx="2"/>
          </p:nvPr>
        </p:nvSpPr>
        <p:spPr bwMode="auto">
          <a:xfrm>
            <a:off x="1"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7"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897417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398588" y="581025"/>
            <a:ext cx="4059237" cy="3046413"/>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1"/>
            <a:ext cx="5739374"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5399"/>
            <a:ext cx="690778" cy="249412"/>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438149096"/>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8299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13</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56849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14</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02851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p:spPr>
        <p:txBody>
          <a:bodyPr/>
          <a:lstStyle/>
          <a:p>
            <a:fld id="{12611F51-868B-42BF-8B99-FFD066E708AF}" type="slidenum">
              <a:rPr lang="en-US" smtClean="0"/>
              <a:pPr/>
              <a:t>15</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95015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p:spPr>
        <p:txBody>
          <a:bodyPr/>
          <a:lstStyle/>
          <a:p>
            <a:fld id="{12611F51-868B-42BF-8B99-FFD066E708AF}" type="slidenum">
              <a:rPr lang="en-US" smtClean="0"/>
              <a:pPr/>
              <a:t>16</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30917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17</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05556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4C24C1-AF71-43B3-A513-EC8F9A2103F0}" type="slidenum">
              <a:rPr lang="en-US" altLang="en-US"/>
              <a:pPr eaLnBrk="1" hangingPunct="1"/>
              <a:t>18</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733484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4C24C1-AF71-43B3-A513-EC8F9A2103F0}" type="slidenum">
              <a:rPr lang="en-US" altLang="en-US"/>
              <a:pPr eaLnBrk="1" hangingPunct="1"/>
              <a:t>19</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136482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4C24C1-AF71-43B3-A513-EC8F9A2103F0}" type="slidenum">
              <a:rPr lang="en-US" altLang="en-US"/>
              <a:pPr eaLnBrk="1" hangingPunct="1"/>
              <a:t>20</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084265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21</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97087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98081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7107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7FE6A6CE-6EB7-46D5-9D4F-1BBF0CE42FC6}" type="slidenum">
              <a:rPr lang="en-US" altLang="en-US" sz="1000"/>
              <a:pPr algn="ctr" eaLnBrk="1" hangingPunct="1">
                <a:lnSpc>
                  <a:spcPct val="100000"/>
                </a:lnSpc>
                <a:spcBef>
                  <a:spcPct val="0"/>
                </a:spcBef>
                <a:buClrTx/>
                <a:buSzTx/>
                <a:buFontTx/>
                <a:buNone/>
              </a:pPr>
              <a:t>23</a:t>
            </a:fld>
            <a:endParaRPr lang="en-US" altLang="en-US" sz="10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191005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0BA2D1F1-08C8-4FA2-941E-319A9B4A4089}" type="slidenum">
              <a:rPr lang="en-US" altLang="en-US" sz="1000" smtClean="0"/>
              <a:pPr>
                <a:lnSpc>
                  <a:spcPct val="100000"/>
                </a:lnSpc>
                <a:spcBef>
                  <a:spcPct val="0"/>
                </a:spcBef>
                <a:buClrTx/>
                <a:buSzTx/>
                <a:buFontTx/>
                <a:buNone/>
              </a:pPr>
              <a:t>24</a:t>
            </a:fld>
            <a:endParaRPr lang="en-US" altLang="en-US" sz="100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797157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B4B379BB-C7EB-4C40-A120-B13CDDAB9927}" type="slidenum">
              <a:rPr lang="en-US" altLang="en-US" sz="1000"/>
              <a:pPr algn="ctr" eaLnBrk="1" hangingPunct="1">
                <a:lnSpc>
                  <a:spcPct val="100000"/>
                </a:lnSpc>
                <a:spcBef>
                  <a:spcPct val="0"/>
                </a:spcBef>
                <a:buClrTx/>
                <a:buSzTx/>
                <a:buFontTx/>
                <a:buNone/>
              </a:pPr>
              <a:t>25</a:t>
            </a:fld>
            <a:endParaRPr lang="en-US" altLang="en-US" sz="10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358827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46" tIns="46559" rIns="45946" bIns="46559"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FCB9B7A3-98FF-4E01-A471-CAACAB1A33A6}" type="slidenum">
              <a:rPr lang="en-US" altLang="en-US" sz="1000"/>
              <a:pPr algn="ctr" eaLnBrk="1" hangingPunct="1">
                <a:lnSpc>
                  <a:spcPct val="100000"/>
                </a:lnSpc>
                <a:spcBef>
                  <a:spcPct val="0"/>
                </a:spcBef>
                <a:buClrTx/>
                <a:buSzTx/>
                <a:buFontTx/>
                <a:buNone/>
              </a:pPr>
              <a:t>26</a:t>
            </a:fld>
            <a:endParaRPr lang="en-US" altLang="en-US" sz="10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25" tIns="46125" rIns="46125" bIns="46125"/>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52913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46" tIns="46559" rIns="45946" bIns="46559"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5D3FAE3E-3518-44C7-BD23-AF27950C86D8}" type="slidenum">
              <a:rPr lang="en-US" altLang="en-US" sz="1000"/>
              <a:pPr algn="ctr" eaLnBrk="1" hangingPunct="1">
                <a:lnSpc>
                  <a:spcPct val="100000"/>
                </a:lnSpc>
                <a:spcBef>
                  <a:spcPct val="0"/>
                </a:spcBef>
                <a:buClrTx/>
                <a:buSzTx/>
                <a:buFontTx/>
                <a:buNone/>
              </a:pPr>
              <a:t>27</a:t>
            </a:fld>
            <a:endParaRPr lang="en-US" altLang="en-US" sz="10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25" tIns="46125" rIns="46125" bIns="46125"/>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870961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13487458-F42C-44F9-8913-B553B9B1D30A}" type="slidenum">
              <a:rPr lang="en-US" altLang="en-US" sz="1000"/>
              <a:pPr algn="ctr" eaLnBrk="1" hangingPunct="1">
                <a:lnSpc>
                  <a:spcPct val="100000"/>
                </a:lnSpc>
                <a:spcBef>
                  <a:spcPct val="0"/>
                </a:spcBef>
                <a:buClrTx/>
                <a:buSzTx/>
                <a:buFontTx/>
                <a:buNone/>
              </a:pPr>
              <a:t>28</a:t>
            </a:fld>
            <a:endParaRPr lang="en-US" alt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467789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5B9C69FD-134B-491D-BD30-09F1C93B3AD6}" type="slidenum">
              <a:rPr lang="en-US" altLang="en-US" sz="1000"/>
              <a:pPr algn="ctr" eaLnBrk="1" hangingPunct="1">
                <a:lnSpc>
                  <a:spcPct val="100000"/>
                </a:lnSpc>
                <a:spcBef>
                  <a:spcPct val="0"/>
                </a:spcBef>
                <a:buClrTx/>
                <a:buSzTx/>
                <a:buFontTx/>
                <a:buNone/>
              </a:pPr>
              <a:t>29</a:t>
            </a:fld>
            <a:endParaRPr lang="en-US" alt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708364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5939A46C-B1A6-47C0-96B7-91C1A0ADFB60}" type="slidenum">
              <a:rPr lang="en-US" altLang="en-US" sz="1000"/>
              <a:pPr algn="ctr" eaLnBrk="1" hangingPunct="1">
                <a:lnSpc>
                  <a:spcPct val="100000"/>
                </a:lnSpc>
                <a:spcBef>
                  <a:spcPct val="0"/>
                </a:spcBef>
                <a:buClrTx/>
                <a:buSzTx/>
                <a:buFontTx/>
                <a:buNone/>
              </a:pPr>
              <a:t>30</a:t>
            </a:fld>
            <a:endParaRPr lang="en-US" altLang="en-US" sz="10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7155624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EB623E26-E042-45FC-9D8D-C7D8207DB76D}" type="slidenum">
              <a:rPr lang="en-US" altLang="en-US" sz="1000"/>
              <a:pPr algn="ctr" eaLnBrk="1" hangingPunct="1">
                <a:lnSpc>
                  <a:spcPct val="100000"/>
                </a:lnSpc>
                <a:spcBef>
                  <a:spcPct val="0"/>
                </a:spcBef>
                <a:buClrTx/>
                <a:buSzTx/>
                <a:buFontTx/>
                <a:buNone/>
              </a:pPr>
              <a:t>31</a:t>
            </a:fld>
            <a:endParaRPr lang="en-US" altLang="en-US" sz="10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45823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noFill/>
        </p:spPr>
        <p:txBody>
          <a:bodyPr/>
          <a:lstStyle/>
          <a:p>
            <a:pPr defTabSz="930193"/>
            <a:fld id="{578A657D-9F19-4B10-AA0F-79ABBD03F38C}" type="slidenum">
              <a:rPr lang="en-US" smtClean="0"/>
              <a:pPr defTabSz="930193"/>
              <a:t>32</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245146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18099" y="9105911"/>
            <a:ext cx="675762" cy="249609"/>
          </a:xfrm>
        </p:spPr>
        <p:txBody>
          <a:bodyPr/>
          <a:lstStyle/>
          <a:p>
            <a:pPr>
              <a:defRPr/>
            </a:pPr>
            <a:fld id="{938F789B-0BA8-4A49-AFC3-8C639E029E1C}" type="slidenum">
              <a:rPr lang="en-US" smtClean="0"/>
              <a:pPr>
                <a:defRPr/>
              </a:pPr>
              <a:t>3</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402822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noFill/>
        </p:spPr>
        <p:txBody>
          <a:bodyPr/>
          <a:lstStyle/>
          <a:p>
            <a:pPr defTabSz="930193"/>
            <a:fld id="{AEA7B339-6DD4-4927-829F-3B6BA8195CD1}" type="slidenum">
              <a:rPr lang="en-US" smtClean="0"/>
              <a:pPr defTabSz="930193"/>
              <a:t>33</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617357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noFill/>
        </p:spPr>
        <p:txBody>
          <a:bodyPr/>
          <a:lstStyle/>
          <a:p>
            <a:pPr defTabSz="930193"/>
            <a:fld id="{AEA7B339-6DD4-4927-829F-3B6BA8195CD1}" type="slidenum">
              <a:rPr lang="en-US" smtClean="0"/>
              <a:pPr defTabSz="930193"/>
              <a:t>34</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19031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noFill/>
        </p:spPr>
        <p:txBody>
          <a:bodyPr/>
          <a:lstStyle/>
          <a:p>
            <a:pPr defTabSz="930193"/>
            <a:fld id="{AEA7B339-6DD4-4927-829F-3B6BA8195CD1}" type="slidenum">
              <a:rPr lang="en-US" smtClean="0"/>
              <a:pPr defTabSz="930193"/>
              <a:t>35</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30085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36</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95308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37</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505735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txBox="1">
            <a:spLocks noGrp="1" noChangeArrowheads="1"/>
          </p:cNvSpPr>
          <p:nvPr/>
        </p:nvSpPr>
        <p:spPr bwMode="auto">
          <a:xfrm>
            <a:off x="3148013" y="90344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77" tIns="46489" rIns="45877" bIns="46489" anchor="b">
            <a:spAutoFit/>
          </a:bodyPr>
          <a:lstStyle>
            <a:lvl1pPr defTabSz="930275" eaLnBrk="0" hangingPunct="0">
              <a:defRPr>
                <a:solidFill>
                  <a:schemeClr val="tx1"/>
                </a:solidFill>
                <a:latin typeface="Arial" panose="020B0604020202020204" pitchFamily="34" charset="0"/>
                <a:cs typeface="Arial" panose="020B0604020202020204" pitchFamily="34" charset="0"/>
              </a:defRPr>
            </a:lvl1pPr>
            <a:lvl2pPr marL="742950" indent="-285750" defTabSz="930275" eaLnBrk="0" hangingPunct="0">
              <a:defRPr>
                <a:solidFill>
                  <a:schemeClr val="tx1"/>
                </a:solidFill>
                <a:latin typeface="Arial" panose="020B0604020202020204" pitchFamily="34" charset="0"/>
                <a:cs typeface="Arial" panose="020B0604020202020204" pitchFamily="34" charset="0"/>
              </a:defRPr>
            </a:lvl2pPr>
            <a:lvl3pPr marL="1143000" indent="-228600" defTabSz="930275" eaLnBrk="0" hangingPunct="0">
              <a:defRPr>
                <a:solidFill>
                  <a:schemeClr val="tx1"/>
                </a:solidFill>
                <a:latin typeface="Arial" panose="020B0604020202020204" pitchFamily="34" charset="0"/>
                <a:cs typeface="Arial" panose="020B0604020202020204" pitchFamily="34" charset="0"/>
              </a:defRPr>
            </a:lvl3pPr>
            <a:lvl4pPr marL="1600200" indent="-228600" defTabSz="930275" eaLnBrk="0" hangingPunct="0">
              <a:defRPr>
                <a:solidFill>
                  <a:schemeClr val="tx1"/>
                </a:solidFill>
                <a:latin typeface="Arial" panose="020B0604020202020204" pitchFamily="34" charset="0"/>
                <a:cs typeface="Arial" panose="020B0604020202020204" pitchFamily="34" charset="0"/>
              </a:defRPr>
            </a:lvl4pPr>
            <a:lvl5pPr marL="2057400" indent="-228600" defTabSz="930275" eaLnBrk="0" hangingPunct="0">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3154DC4F-B1E3-498D-B86C-16984DD0ABD1}" type="slidenum">
              <a:rPr lang="en-US" altLang="en-US" sz="1000"/>
              <a:pPr algn="ctr" eaLnBrk="1" hangingPunct="1"/>
              <a:t>38</a:t>
            </a:fld>
            <a:endParaRPr lang="en-US" altLang="en-US" sz="10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056" tIns="46056" rIns="46056" bIns="46056"/>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6944434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3846469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40</a:t>
            </a:fld>
            <a:endParaRPr lang="en-US" smtClean="0"/>
          </a:p>
        </p:txBody>
      </p:sp>
    </p:spTree>
    <p:extLst>
      <p:ext uri="{BB962C8B-B14F-4D97-AF65-F5344CB8AC3E}">
        <p14:creationId xmlns:p14="http://schemas.microsoft.com/office/powerpoint/2010/main" val="34467775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41</a:t>
            </a:fld>
            <a:endParaRPr lang="en-US" smtClean="0"/>
          </a:p>
        </p:txBody>
      </p:sp>
    </p:spTree>
    <p:extLst>
      <p:ext uri="{BB962C8B-B14F-4D97-AF65-F5344CB8AC3E}">
        <p14:creationId xmlns:p14="http://schemas.microsoft.com/office/powerpoint/2010/main" val="13888479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42</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21557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sldNum" sz="quarter" idx="5"/>
          </p:nvPr>
        </p:nvSpPr>
        <p:spPr>
          <a:noFill/>
        </p:spPr>
        <p:txBody>
          <a:bodyPr/>
          <a:lstStyle/>
          <a:p>
            <a:fld id="{9ED836AE-9ECB-46EF-A6E5-13C6ACD47DB7}" type="slidenum">
              <a:rPr lang="en-US" smtClean="0"/>
              <a:pPr/>
              <a:t>5</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637721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43</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9710568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317225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sldNum" sz="quarter" idx="5"/>
          </p:nvPr>
        </p:nvSpPr>
        <p:spPr>
          <a:xfrm>
            <a:off x="3022935" y="9059539"/>
            <a:ext cx="678332" cy="2479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E5A31CDB-2F51-446C-9F5C-F906A36CD1F6}" type="slidenum">
              <a:rPr lang="en-US" altLang="en-US" smtClean="0">
                <a:solidFill>
                  <a:srgbClr val="000000"/>
                </a:solidFill>
              </a:rPr>
              <a:pPr/>
              <a:t>45</a:t>
            </a:fld>
            <a:endParaRPr lang="en-US" altLang="en-US" smtClean="0">
              <a:solidFill>
                <a:srgbClr val="000000"/>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20065592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46</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7198400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47</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8096125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48</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002864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54680" y="9047163"/>
            <a:ext cx="704286" cy="247650"/>
          </a:xfrm>
        </p:spPr>
        <p:txBody>
          <a:bodyPr/>
          <a:lstStyle/>
          <a:p>
            <a:pPr>
              <a:defRPr/>
            </a:pPr>
            <a:fld id="{2A8F63E3-E015-4C47-93F1-59411CFB653D}" type="slidenum">
              <a:rPr lang="en-US" smtClean="0"/>
              <a:pPr>
                <a:defRPr/>
              </a:pPr>
              <a:t>49</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285108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54680" y="9047163"/>
            <a:ext cx="704286" cy="247650"/>
          </a:xfrm>
        </p:spPr>
        <p:txBody>
          <a:bodyPr/>
          <a:lstStyle/>
          <a:p>
            <a:pPr>
              <a:defRPr/>
            </a:pPr>
            <a:fld id="{2A8F63E3-E015-4C47-93F1-59411CFB653D}" type="slidenum">
              <a:rPr lang="en-US" smtClean="0"/>
              <a:pPr>
                <a:defRPr/>
              </a:pPr>
              <a:t>50</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324556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bwMode="auto">
          <a:xfrm>
            <a:off x="1138238" y="687388"/>
            <a:ext cx="4681537" cy="3509962"/>
          </a:xfrm>
          <a:noFill/>
          <a:ln>
            <a:solidFill>
              <a:srgbClr val="000000"/>
            </a:solidFill>
            <a:miter lim="800000"/>
            <a:headEnd/>
            <a:tailEnd/>
          </a:ln>
        </p:spPr>
      </p:sp>
      <p:sp>
        <p:nvSpPr>
          <p:cNvPr id="103427" name="Rectangle 3"/>
          <p:cNvSpPr>
            <a:spLocks noGrp="1" noChangeArrowheads="1"/>
          </p:cNvSpPr>
          <p:nvPr>
            <p:ph type="body" idx="1"/>
          </p:nvPr>
        </p:nvSpPr>
        <p:spPr bwMode="auto">
          <a:xfrm>
            <a:off x="917575" y="4425950"/>
            <a:ext cx="5126038" cy="4195763"/>
          </a:xfrm>
          <a:noFill/>
        </p:spPr>
        <p:txBody>
          <a:bodyPr wrap="square" lIns="91649" tIns="45825" rIns="91649" bIns="45825" numCol="1" anchor="t" anchorCtr="0" compatLnSpc="1">
            <a:prstTxWarp prst="textNoShape">
              <a:avLst/>
            </a:prstTxWarp>
          </a:bodyPr>
          <a:lstStyle/>
          <a:p>
            <a:endParaRPr lang="en-US" smtClean="0">
              <a:latin typeface="Arial" charset="0"/>
            </a:endParaRPr>
          </a:p>
        </p:txBody>
      </p:sp>
    </p:spTree>
    <p:extLst>
      <p:ext uri="{BB962C8B-B14F-4D97-AF65-F5344CB8AC3E}">
        <p14:creationId xmlns:p14="http://schemas.microsoft.com/office/powerpoint/2010/main" val="7707379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39825" y="687388"/>
            <a:ext cx="4679950" cy="3509962"/>
          </a:xfrm>
          <a:ln/>
        </p:spPr>
      </p:sp>
      <p:sp>
        <p:nvSpPr>
          <p:cNvPr id="45059" name="Rectangle 3"/>
          <p:cNvSpPr>
            <a:spLocks noGrp="1" noChangeArrowheads="1"/>
          </p:cNvSpPr>
          <p:nvPr>
            <p:ph type="body" idx="1"/>
          </p:nvPr>
        </p:nvSpPr>
        <p:spPr>
          <a:xfrm>
            <a:off x="916870" y="4425951"/>
            <a:ext cx="5126355" cy="4195763"/>
          </a:xfrm>
          <a:noFill/>
          <a:ln/>
        </p:spPr>
        <p:txBody>
          <a:bodyPr lIns="91786" tIns="45894" rIns="91786" bIns="45894"/>
          <a:lstStyle/>
          <a:p>
            <a:pPr marL="0" indent="0"/>
            <a:endParaRPr lang="en-US" dirty="0" smtClean="0"/>
          </a:p>
        </p:txBody>
      </p:sp>
    </p:spTree>
    <p:extLst>
      <p:ext uri="{BB962C8B-B14F-4D97-AF65-F5344CB8AC3E}">
        <p14:creationId xmlns:p14="http://schemas.microsoft.com/office/powerpoint/2010/main" val="2172955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473" name="Rectangle 3"/>
          <p:cNvSpPr txBox="1">
            <a:spLocks noGrp="1" noChangeArrowheads="1"/>
          </p:cNvSpPr>
          <p:nvPr/>
        </p:nvSpPr>
        <p:spPr bwMode="auto">
          <a:xfrm>
            <a:off x="3018099" y="9105911"/>
            <a:ext cx="675762" cy="249609"/>
          </a:xfrm>
          <a:prstGeom prst="rect">
            <a:avLst/>
          </a:prstGeom>
          <a:noFill/>
          <a:ln w="9525">
            <a:noFill/>
            <a:miter lim="800000"/>
            <a:headEnd/>
            <a:tailEnd/>
          </a:ln>
        </p:spPr>
        <p:txBody>
          <a:bodyPr lIns="45887" tIns="46499" rIns="45887" bIns="46499" anchor="b">
            <a:spAutoFit/>
          </a:bodyPr>
          <a:lstStyle/>
          <a:p>
            <a:pPr algn="ctr" defTabSz="930275"/>
            <a:fld id="{19F960EF-69FB-4603-A4D8-652D89F083F4}" type="slidenum">
              <a:rPr lang="en-US" sz="1000"/>
              <a:pPr algn="ctr" defTabSz="930275"/>
              <a:t>7</a:t>
            </a:fld>
            <a:endParaRPr lang="en-US" sz="1000"/>
          </a:p>
        </p:txBody>
      </p:sp>
      <p:sp>
        <p:nvSpPr>
          <p:cNvPr id="6249474" name="Rectangle 4"/>
          <p:cNvSpPr>
            <a:spLocks noGrp="1" noRot="1" noChangeAspect="1" noChangeArrowheads="1" noTextEdit="1"/>
          </p:cNvSpPr>
          <p:nvPr>
            <p:ph type="sldImg"/>
          </p:nvPr>
        </p:nvSpPr>
        <p:spPr>
          <a:ln/>
        </p:spPr>
      </p:sp>
      <p:sp>
        <p:nvSpPr>
          <p:cNvPr id="6249475"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99702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54680" y="9047163"/>
            <a:ext cx="704286" cy="247650"/>
          </a:xfrm>
        </p:spPr>
        <p:txBody>
          <a:bodyPr/>
          <a:lstStyle/>
          <a:p>
            <a:pPr>
              <a:defRPr/>
            </a:pPr>
            <a:fld id="{2A8F63E3-E015-4C47-93F1-59411CFB653D}" type="slidenum">
              <a:rPr lang="en-US" smtClean="0"/>
              <a:pPr>
                <a:defRPr/>
              </a:pPr>
              <a:t>53</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828113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54680" y="9047163"/>
            <a:ext cx="704286" cy="247650"/>
          </a:xfrm>
        </p:spPr>
        <p:txBody>
          <a:bodyPr/>
          <a:lstStyle/>
          <a:p>
            <a:pPr>
              <a:defRPr/>
            </a:pPr>
            <a:fld id="{2A8F63E3-E015-4C47-93F1-59411CFB653D}" type="slidenum">
              <a:rPr lang="en-US" smtClean="0"/>
              <a:pPr>
                <a:defRPr/>
              </a:pPr>
              <a:t>54</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807946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55</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978382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0349684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57</a:t>
            </a:fld>
            <a:endParaRPr lang="en-US" noProof="0" dirty="0"/>
          </a:p>
        </p:txBody>
      </p:sp>
    </p:spTree>
    <p:extLst>
      <p:ext uri="{BB962C8B-B14F-4D97-AF65-F5344CB8AC3E}">
        <p14:creationId xmlns:p14="http://schemas.microsoft.com/office/powerpoint/2010/main" val="31229853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085167" y="9046678"/>
            <a:ext cx="690779" cy="248133"/>
          </a:xfrm>
        </p:spPr>
        <p:txBody>
          <a:bodyPr/>
          <a:lstStyle/>
          <a:p>
            <a:pPr defTabSz="928787">
              <a:defRPr/>
            </a:pPr>
            <a:fld id="{3711D1C8-0BB5-4546-B0DE-9FAB346B6C05}" type="slidenum">
              <a:rPr lang="en-US" smtClean="0"/>
              <a:pPr defTabSz="928787">
                <a:defRPr/>
              </a:pPr>
              <a:t>59</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23178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60</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191539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48EAF4D5-2FB1-44D4-A249-31D07AEE2342}" type="slidenum">
              <a:rPr lang="en-US" altLang="en-US" smtClean="0"/>
              <a:pPr/>
              <a:t>61</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8765921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62</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1957425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27C68D36-B927-4432-9835-AA0197189853}" type="slidenum">
              <a:rPr lang="en-US" altLang="en-US" smtClean="0"/>
              <a:pPr/>
              <a:t>63</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077163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18099" y="9104311"/>
            <a:ext cx="675762" cy="25120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8</a:t>
            </a:fld>
            <a:endParaRPr lang="en-US" sz="1000"/>
          </a:p>
        </p:txBody>
      </p:sp>
      <p:sp>
        <p:nvSpPr>
          <p:cNvPr id="94211" name="Rectangle 2"/>
          <p:cNvSpPr>
            <a:spLocks noGrp="1" noRot="1" noChangeAspect="1" noChangeArrowheads="1" noTextEdit="1"/>
          </p:cNvSpPr>
          <p:nvPr>
            <p:ph type="sldImg"/>
          </p:nvPr>
        </p:nvSpPr>
        <p:spPr>
          <a:xfrm>
            <a:off x="974725" y="692150"/>
            <a:ext cx="4708525" cy="3532188"/>
          </a:xfrm>
          <a:ln/>
        </p:spPr>
      </p:sp>
      <p:sp>
        <p:nvSpPr>
          <p:cNvPr id="94212" name="Rectangle 3"/>
          <p:cNvSpPr>
            <a:spLocks noGrp="1" noChangeArrowheads="1"/>
          </p:cNvSpPr>
          <p:nvPr>
            <p:ph type="body" idx="1"/>
          </p:nvPr>
        </p:nvSpPr>
        <p:spPr>
          <a:xfrm>
            <a:off x="878187" y="4454552"/>
            <a:ext cx="4905359" cy="422414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23142709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65</a:t>
            </a:fld>
            <a:endParaRPr lang="en-US"/>
          </a:p>
        </p:txBody>
      </p:sp>
    </p:spTree>
    <p:extLst>
      <p:ext uri="{BB962C8B-B14F-4D97-AF65-F5344CB8AC3E}">
        <p14:creationId xmlns:p14="http://schemas.microsoft.com/office/powerpoint/2010/main" val="22252362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66</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03154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67</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087369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68</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10052443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69</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827266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70</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940707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73</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32073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30193"/>
            <a:fld id="{5A2A7BB4-00DB-4919-A7C7-558F09B8FCA9}" type="slidenum">
              <a:rPr lang="en-US" smtClean="0"/>
              <a:pPr defTabSz="930193"/>
              <a:t>74</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974301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9" y="9046824"/>
            <a:ext cx="690779" cy="247989"/>
          </a:xfrm>
        </p:spPr>
        <p:txBody>
          <a:bodyPr/>
          <a:lstStyle/>
          <a:p>
            <a:pPr>
              <a:defRPr/>
            </a:pPr>
            <a:fld id="{935D9A84-BDC2-4CC8-AAC8-58F3C8F9656A}" type="slidenum">
              <a:rPr lang="en-US" smtClean="0"/>
              <a:pPr>
                <a:defRPr/>
              </a:pPr>
              <a:t>75</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431967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76</a:t>
            </a:fld>
            <a:endParaRPr lang="en-US" noProof="0" dirty="0"/>
          </a:p>
        </p:txBody>
      </p:sp>
    </p:spTree>
    <p:extLst>
      <p:ext uri="{BB962C8B-B14F-4D97-AF65-F5344CB8AC3E}">
        <p14:creationId xmlns:p14="http://schemas.microsoft.com/office/powerpoint/2010/main" val="1664454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18099" y="9104311"/>
            <a:ext cx="675762" cy="25120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9</a:t>
            </a:fld>
            <a:endParaRPr lang="en-US" sz="1000"/>
          </a:p>
        </p:txBody>
      </p:sp>
      <p:sp>
        <p:nvSpPr>
          <p:cNvPr id="94211" name="Rectangle 2"/>
          <p:cNvSpPr>
            <a:spLocks noGrp="1" noRot="1" noChangeAspect="1" noChangeArrowheads="1" noTextEdit="1"/>
          </p:cNvSpPr>
          <p:nvPr>
            <p:ph type="sldImg"/>
          </p:nvPr>
        </p:nvSpPr>
        <p:spPr>
          <a:xfrm>
            <a:off x="974725" y="692150"/>
            <a:ext cx="4708525" cy="3532188"/>
          </a:xfrm>
          <a:ln/>
        </p:spPr>
      </p:sp>
      <p:sp>
        <p:nvSpPr>
          <p:cNvPr id="94212" name="Rectangle 3"/>
          <p:cNvSpPr>
            <a:spLocks noGrp="1" noChangeArrowheads="1"/>
          </p:cNvSpPr>
          <p:nvPr>
            <p:ph type="body" idx="1"/>
          </p:nvPr>
        </p:nvSpPr>
        <p:spPr>
          <a:xfrm>
            <a:off x="878187" y="4454552"/>
            <a:ext cx="4905359" cy="422414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32215669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79</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204293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82688" y="701675"/>
            <a:ext cx="4645025" cy="3482975"/>
          </a:xfrm>
          <a:solidFill>
            <a:srgbClr val="FFFFFF"/>
          </a:solidFill>
          <a:ln/>
        </p:spPr>
      </p:sp>
      <p:sp>
        <p:nvSpPr>
          <p:cNvPr id="199683" name="Rectangle 3"/>
          <p:cNvSpPr>
            <a:spLocks noGrp="1" noChangeArrowheads="1"/>
          </p:cNvSpPr>
          <p:nvPr>
            <p:ph type="body" idx="1"/>
          </p:nvPr>
        </p:nvSpPr>
        <p:spPr>
          <a:xfrm>
            <a:off x="903337" y="4416108"/>
            <a:ext cx="519895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2541390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82688" y="701675"/>
            <a:ext cx="4645025" cy="3482975"/>
          </a:xfrm>
          <a:solidFill>
            <a:srgbClr val="FFFFFF"/>
          </a:solidFill>
          <a:ln/>
        </p:spPr>
      </p:sp>
      <p:sp>
        <p:nvSpPr>
          <p:cNvPr id="199683" name="Rectangle 3"/>
          <p:cNvSpPr>
            <a:spLocks noGrp="1" noChangeArrowheads="1"/>
          </p:cNvSpPr>
          <p:nvPr>
            <p:ph type="body" idx="1"/>
          </p:nvPr>
        </p:nvSpPr>
        <p:spPr>
          <a:xfrm>
            <a:off x="903337" y="4416108"/>
            <a:ext cx="519895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4903405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82688" y="701675"/>
            <a:ext cx="4645025" cy="3482975"/>
          </a:xfrm>
          <a:solidFill>
            <a:srgbClr val="FFFFFF"/>
          </a:solidFill>
          <a:ln/>
        </p:spPr>
      </p:sp>
      <p:sp>
        <p:nvSpPr>
          <p:cNvPr id="199683" name="Rectangle 3"/>
          <p:cNvSpPr>
            <a:spLocks noGrp="1" noChangeArrowheads="1"/>
          </p:cNvSpPr>
          <p:nvPr>
            <p:ph type="body" idx="1"/>
          </p:nvPr>
        </p:nvSpPr>
        <p:spPr>
          <a:xfrm>
            <a:off x="903337" y="4416108"/>
            <a:ext cx="519895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9134441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CEFC1FE-10C6-48B8-8809-DD92A119DAB6}" type="slidenum">
              <a:rPr lang="en-US" altLang="en-US" sz="1200">
                <a:solidFill>
                  <a:srgbClr val="000000"/>
                </a:solidFill>
              </a:rPr>
              <a:pPr/>
              <a:t>84</a:t>
            </a:fld>
            <a:endParaRPr lang="en-US" altLang="en-US" sz="1200">
              <a:solidFill>
                <a:srgbClr val="0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042216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128636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797847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txBox="1">
            <a:spLocks noGrp="1" noChangeArrowheads="1"/>
          </p:cNvSpPr>
          <p:nvPr/>
        </p:nvSpPr>
        <p:spPr bwMode="auto">
          <a:xfrm>
            <a:off x="3084513" y="8896350"/>
            <a:ext cx="692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8" tIns="45699" rIns="45098" bIns="45699" anchor="b">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marL="742950" indent="-285750" defTabSz="912813">
              <a:defRPr sz="2400">
                <a:solidFill>
                  <a:schemeClr val="tx1"/>
                </a:solidFill>
                <a:latin typeface="Arial" panose="020B0604020202020204" pitchFamily="34" charset="0"/>
                <a:ea typeface="ＭＳ Ｐゴシック" panose="020B0600070205080204" pitchFamily="34" charset="-128"/>
              </a:defRPr>
            </a:lvl2pPr>
            <a:lvl3pPr marL="1143000" indent="-228600" defTabSz="912813">
              <a:defRPr sz="2400">
                <a:solidFill>
                  <a:schemeClr val="tx1"/>
                </a:solidFill>
                <a:latin typeface="Arial" panose="020B0604020202020204" pitchFamily="34" charset="0"/>
                <a:ea typeface="ＭＳ Ｐゴシック" panose="020B0600070205080204" pitchFamily="34" charset="-128"/>
              </a:defRPr>
            </a:lvl3pPr>
            <a:lvl4pPr marL="1600200" indent="-228600" defTabSz="912813">
              <a:defRPr sz="2400">
                <a:solidFill>
                  <a:schemeClr val="tx1"/>
                </a:solidFill>
                <a:latin typeface="Arial" panose="020B0604020202020204" pitchFamily="34" charset="0"/>
                <a:ea typeface="ＭＳ Ｐゴシック" panose="020B0600070205080204" pitchFamily="34" charset="-128"/>
              </a:defRPr>
            </a:lvl4pPr>
            <a:lvl5pPr marL="2057400" indent="-228600" defTabSz="912813">
              <a:defRPr sz="24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fld id="{138574DE-E1C7-434F-B868-563B758664D5}" type="slidenum">
              <a:rPr lang="en-US" altLang="en-US" sz="1000">
                <a:solidFill>
                  <a:srgbClr val="000000"/>
                </a:solidFill>
                <a:cs typeface="Arial" panose="020B0604020202020204" pitchFamily="34" charset="0"/>
              </a:rPr>
              <a:pPr algn="ctr" eaLnBrk="1" hangingPunct="1"/>
              <a:t>88</a:t>
            </a:fld>
            <a:endParaRPr lang="en-US" altLang="en-US" sz="1000">
              <a:solidFill>
                <a:srgbClr val="000000"/>
              </a:solidFill>
              <a:cs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210861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6D4929F-37BE-4C20-A0FE-1D8F71729ACB}" type="slidenum">
              <a:rPr lang="en-US" altLang="en-US" sz="1200">
                <a:solidFill>
                  <a:srgbClr val="000000"/>
                </a:solidFill>
              </a:rPr>
              <a:pPr/>
              <a:t>89</a:t>
            </a:fld>
            <a:endParaRPr lang="en-US" altLang="en-US" sz="1200">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473371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76E0B59-9769-4580-BB48-DFD63A52379A}" type="slidenum">
              <a:rPr lang="en-US" altLang="en-US" sz="1200">
                <a:solidFill>
                  <a:srgbClr val="000000"/>
                </a:solidFill>
              </a:rPr>
              <a:pPr/>
              <a:t>90</a:t>
            </a:fld>
            <a:endParaRPr lang="en-US" altLang="en-US" sz="120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00493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473"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7" tIns="46499" rIns="45887" bIns="46499" anchor="b">
            <a:spAutoFit/>
          </a:bodyPr>
          <a:lstStyle/>
          <a:p>
            <a:pPr algn="ctr" defTabSz="930275"/>
            <a:fld id="{19F960EF-69FB-4603-A4D8-652D89F083F4}" type="slidenum">
              <a:rPr lang="en-US" sz="1000"/>
              <a:pPr algn="ctr" defTabSz="930275"/>
              <a:t>11</a:t>
            </a:fld>
            <a:endParaRPr lang="en-US" sz="1000"/>
          </a:p>
        </p:txBody>
      </p:sp>
      <p:sp>
        <p:nvSpPr>
          <p:cNvPr id="6249474" name="Rectangle 4"/>
          <p:cNvSpPr>
            <a:spLocks noGrp="1" noRot="1" noChangeAspect="1" noChangeArrowheads="1" noTextEdit="1"/>
          </p:cNvSpPr>
          <p:nvPr>
            <p:ph type="sldImg"/>
          </p:nvPr>
        </p:nvSpPr>
        <p:spPr>
          <a:ln/>
        </p:spPr>
      </p:sp>
      <p:sp>
        <p:nvSpPr>
          <p:cNvPr id="6249475"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704336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1902FF4-784D-4CEE-AC21-3ECE3597A404}" type="slidenum">
              <a:rPr lang="en-US" altLang="en-US" sz="1200">
                <a:solidFill>
                  <a:srgbClr val="000000"/>
                </a:solidFill>
              </a:rPr>
              <a:pPr/>
              <a:t>91</a:t>
            </a:fld>
            <a:endParaRPr lang="en-US" altLang="en-US" sz="120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8659996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E609133-E9C3-46A4-B879-AB249F75D29F}" type="slidenum">
              <a:rPr lang="en-US" altLang="en-US" sz="1200">
                <a:solidFill>
                  <a:srgbClr val="000000"/>
                </a:solidFill>
              </a:rPr>
              <a:pPr/>
              <a:t>92</a:t>
            </a:fld>
            <a:endParaRPr lang="en-US" altLang="en-US" sz="1200">
              <a:solidFill>
                <a:srgbClr val="000000"/>
              </a:solidFill>
            </a:endParaRPr>
          </a:p>
        </p:txBody>
      </p:sp>
    </p:spTree>
    <p:extLst>
      <p:ext uri="{BB962C8B-B14F-4D97-AF65-F5344CB8AC3E}">
        <p14:creationId xmlns:p14="http://schemas.microsoft.com/office/powerpoint/2010/main" val="321123101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0A700F5-D150-40F5-97E4-8DEF4BD72EE1}" type="slidenum">
              <a:rPr lang="en-US" altLang="en-US" sz="1200">
                <a:solidFill>
                  <a:srgbClr val="000000"/>
                </a:solidFill>
              </a:rPr>
              <a:pPr/>
              <a:t>93</a:t>
            </a:fld>
            <a:endParaRPr lang="en-US" alt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1038691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1902FF4-784D-4CEE-AC21-3ECE3597A404}" type="slidenum">
              <a:rPr lang="en-US" altLang="en-US" sz="1200">
                <a:solidFill>
                  <a:srgbClr val="000000"/>
                </a:solidFill>
              </a:rPr>
              <a:pPr/>
              <a:t>94</a:t>
            </a:fld>
            <a:endParaRPr lang="en-US" altLang="en-US" sz="120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4017785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023576" y="8848380"/>
            <a:ext cx="676988" cy="246167"/>
          </a:xfrm>
        </p:spPr>
        <p:txBody>
          <a:bodyPr/>
          <a:lstStyle/>
          <a:p>
            <a:pPr defTabSz="909375">
              <a:defRPr/>
            </a:pPr>
            <a:fld id="{3711D1C8-0BB5-4546-B0DE-9FAB346B6C05}" type="slidenum">
              <a:rPr lang="en-US" smtClean="0"/>
              <a:pPr defTabSz="909375">
                <a:defRPr/>
              </a:pPr>
              <a:t>95</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5377171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97</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1599198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6027920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025101" y="8848240"/>
            <a:ext cx="673939" cy="246307"/>
          </a:xfrm>
          <a:prstGeom prst="rect">
            <a:avLst/>
          </a:prstGeom>
          <a:noFill/>
          <a:ln w="9525">
            <a:noFill/>
            <a:miter lim="800000"/>
            <a:headEnd/>
            <a:tailEnd/>
          </a:ln>
        </p:spPr>
        <p:txBody>
          <a:bodyPr lIns="44996" tIns="45596" rIns="44996" bIns="45596" anchor="b">
            <a:spAutoFit/>
          </a:bodyPr>
          <a:lstStyle/>
          <a:p>
            <a:pPr algn="ctr" defTabSz="910832"/>
            <a:fld id="{80B93877-0C9D-4CAD-84B4-15CDCD63F2DF}" type="slidenum">
              <a:rPr lang="en-US" sz="1000"/>
              <a:pPr algn="ctr" defTabSz="910832"/>
              <a:t>101</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2785979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023577" y="8849658"/>
            <a:ext cx="676988" cy="244890"/>
          </a:xfrm>
          <a:prstGeom prst="rect">
            <a:avLst/>
          </a:prstGeom>
          <a:noFill/>
          <a:ln w="9525">
            <a:noFill/>
            <a:miter lim="800000"/>
            <a:headEnd/>
            <a:tailEnd/>
          </a:ln>
        </p:spPr>
        <p:txBody>
          <a:bodyPr lIns="44924" tIns="45522" rIns="44924" bIns="45522" anchor="b">
            <a:spAutoFit/>
          </a:bodyPr>
          <a:lstStyle/>
          <a:p>
            <a:pPr algn="ctr" defTabSz="910741"/>
            <a:fld id="{AA3B54CF-3B90-4833-A1B1-3D837068E6A9}" type="slidenum">
              <a:rPr lang="en-US" sz="1000"/>
              <a:pPr algn="ctr" defTabSz="910741"/>
              <a:t>103</a:t>
            </a:fld>
            <a:endParaRPr lang="en-US" sz="1000"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7039770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104</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6107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473"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7" tIns="46499" rIns="45887" bIns="46499" anchor="b">
            <a:spAutoFit/>
          </a:bodyPr>
          <a:lstStyle/>
          <a:p>
            <a:pPr algn="ctr" defTabSz="930275"/>
            <a:fld id="{19F960EF-69FB-4603-A4D8-652D89F083F4}" type="slidenum">
              <a:rPr lang="en-US" sz="1000"/>
              <a:pPr algn="ctr" defTabSz="930275"/>
              <a:t>12</a:t>
            </a:fld>
            <a:endParaRPr lang="en-US" sz="1000"/>
          </a:p>
        </p:txBody>
      </p:sp>
      <p:sp>
        <p:nvSpPr>
          <p:cNvPr id="6249474" name="Rectangle 4"/>
          <p:cNvSpPr>
            <a:spLocks noGrp="1" noRot="1" noChangeAspect="1" noChangeArrowheads="1" noTextEdit="1"/>
          </p:cNvSpPr>
          <p:nvPr>
            <p:ph type="sldImg"/>
          </p:nvPr>
        </p:nvSpPr>
        <p:spPr>
          <a:ln/>
        </p:spPr>
      </p:sp>
      <p:sp>
        <p:nvSpPr>
          <p:cNvPr id="6249475"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7023599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11102872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sldNum" sz="quarter" idx="5"/>
          </p:nvPr>
        </p:nvSpPr>
        <p:spPr/>
        <p:txBody>
          <a:bodyPr/>
          <a:lstStyle/>
          <a:p>
            <a:pPr>
              <a:defRPr/>
            </a:pPr>
            <a:fld id="{536E58DB-D0D6-49D5-951D-181A46E522BB}" type="slidenum">
              <a:rPr lang="en-US" smtClean="0"/>
              <a:pPr>
                <a:defRPr/>
              </a:pPr>
              <a:t>106</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7192230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644771F3-26DD-4216-B300-8978A4D6DDFA}" type="slidenum">
              <a:rPr lang="en-US" altLang="en-US" sz="1000" smtClean="0"/>
              <a:pPr>
                <a:lnSpc>
                  <a:spcPct val="100000"/>
                </a:lnSpc>
                <a:spcBef>
                  <a:spcPct val="0"/>
                </a:spcBef>
                <a:buClrTx/>
                <a:buSzTx/>
                <a:buFontTx/>
                <a:buNone/>
              </a:pPr>
              <a:t>107</a:t>
            </a:fld>
            <a:endParaRPr lang="en-US" altLang="en-US" sz="100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557149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108</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0105183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109</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1866077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110</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607091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111</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307066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112</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71597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Karten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val="296456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6"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 id="2147485439" r:id="rId14"/>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0.emf"/></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image" Target="../media/image85.emf"/><Relationship Id="rId4" Type="http://schemas.openxmlformats.org/officeDocument/2006/relationships/oleObject" Target="../embeddings/oleObject55.bin"/></Relationships>
</file>

<file path=ppt/slides/_rels/slide10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2.xml"/><Relationship Id="rId1" Type="http://schemas.openxmlformats.org/officeDocument/2006/relationships/vmlDrawing" Target="../drawings/vmlDrawing56.vml"/><Relationship Id="rId4" Type="http://schemas.openxmlformats.org/officeDocument/2006/relationships/image" Target="../media/image86.emf"/></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vmlDrawing" Target="../drawings/vmlDrawing57.vml"/><Relationship Id="rId5" Type="http://schemas.openxmlformats.org/officeDocument/2006/relationships/image" Target="../media/image87.emf"/><Relationship Id="rId4" Type="http://schemas.openxmlformats.org/officeDocument/2006/relationships/oleObject" Target="../embeddings/oleObject57.bin"/></Relationships>
</file>

<file path=ppt/slides/_rels/slide10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vmlDrawing" Target="../drawings/vmlDrawing58.vml"/><Relationship Id="rId5" Type="http://schemas.openxmlformats.org/officeDocument/2006/relationships/image" Target="../media/image88.emf"/><Relationship Id="rId4" Type="http://schemas.openxmlformats.org/officeDocument/2006/relationships/oleObject" Target="../embeddings/oleObject58.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vmlDrawing" Target="../drawings/vmlDrawing59.vml"/><Relationship Id="rId5" Type="http://schemas.openxmlformats.org/officeDocument/2006/relationships/image" Target="../media/image89.emf"/><Relationship Id="rId4" Type="http://schemas.openxmlformats.org/officeDocument/2006/relationships/oleObject" Target="../embeddings/oleObject59.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vmlDrawing" Target="../drawings/vmlDrawing60.vml"/><Relationship Id="rId5" Type="http://schemas.openxmlformats.org/officeDocument/2006/relationships/image" Target="../media/image90.emf"/><Relationship Id="rId4" Type="http://schemas.openxmlformats.org/officeDocument/2006/relationships/oleObject" Target="../embeddings/oleObject60.bin"/></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oleObject6.bin"/></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20.emf"/><Relationship Id="rId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21.e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22.emf"/><Relationship Id="rId4"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23.emf"/><Relationship Id="rId4" Type="http://schemas.openxmlformats.org/officeDocument/2006/relationships/oleObject" Target="../embeddings/oleObject1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4.emf"/><Relationship Id="rId4" Type="http://schemas.openxmlformats.org/officeDocument/2006/relationships/oleObject" Target="../embeddings/oleObject1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25.emf"/><Relationship Id="rId4" Type="http://schemas.openxmlformats.org/officeDocument/2006/relationships/oleObject" Target="../embeddings/oleObject1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6.emf"/><Relationship Id="rId4" Type="http://schemas.openxmlformats.org/officeDocument/2006/relationships/oleObject" Target="../embeddings/oleObject1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7.emf"/><Relationship Id="rId4" Type="http://schemas.openxmlformats.org/officeDocument/2006/relationships/oleObject" Target="../embeddings/oleObject15.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8.emf"/><Relationship Id="rId4" Type="http://schemas.openxmlformats.org/officeDocument/2006/relationships/oleObject" Target="../embeddings/oleObject16.bin"/></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9.emf"/><Relationship Id="rId4" Type="http://schemas.openxmlformats.org/officeDocument/2006/relationships/oleObject" Target="../embeddings/oleObject17.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30.emf"/><Relationship Id="rId4" Type="http://schemas.openxmlformats.org/officeDocument/2006/relationships/oleObject" Target="../embeddings/oleObject18.bin"/></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31.emf"/><Relationship Id="rId4" Type="http://schemas.openxmlformats.org/officeDocument/2006/relationships/oleObject" Target="../embeddings/oleObject19.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32.emf"/><Relationship Id="rId4" Type="http://schemas.openxmlformats.org/officeDocument/2006/relationships/oleObject" Target="../embeddings/oleObject20.bin"/></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33.emf"/><Relationship Id="rId4" Type="http://schemas.openxmlformats.org/officeDocument/2006/relationships/oleObject" Target="../embeddings/oleObject21.bin"/></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22.vml"/><Relationship Id="rId6" Type="http://schemas.openxmlformats.org/officeDocument/2006/relationships/image" Target="../media/image34.emf"/><Relationship Id="rId5" Type="http://schemas.openxmlformats.org/officeDocument/2006/relationships/oleObject" Target="../embeddings/oleObject22.bin"/><Relationship Id="rId4"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3.vml"/><Relationship Id="rId6" Type="http://schemas.openxmlformats.org/officeDocument/2006/relationships/image" Target="../media/image35.emf"/><Relationship Id="rId5" Type="http://schemas.openxmlformats.org/officeDocument/2006/relationships/oleObject" Target="../embeddings/oleObject23.bin"/><Relationship Id="rId4"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24.vml"/><Relationship Id="rId6" Type="http://schemas.openxmlformats.org/officeDocument/2006/relationships/image" Target="../media/image36.emf"/><Relationship Id="rId5" Type="http://schemas.openxmlformats.org/officeDocument/2006/relationships/oleObject" Target="../embeddings/oleObject24.bin"/><Relationship Id="rId4"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25.vml"/><Relationship Id="rId5" Type="http://schemas.openxmlformats.org/officeDocument/2006/relationships/image" Target="../media/image37.emf"/><Relationship Id="rId4" Type="http://schemas.openxmlformats.org/officeDocument/2006/relationships/oleObject" Target="../embeddings/oleObject25.bin"/></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vmlDrawing" Target="../drawings/vmlDrawing26.vml"/><Relationship Id="rId6" Type="http://schemas.openxmlformats.org/officeDocument/2006/relationships/image" Target="../media/image38.emf"/><Relationship Id="rId5" Type="http://schemas.openxmlformats.org/officeDocument/2006/relationships/oleObject" Target="../embeddings/oleObject26.bin"/><Relationship Id="rId4"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39.emf"/><Relationship Id="rId4" Type="http://schemas.openxmlformats.org/officeDocument/2006/relationships/oleObject" Target="../embeddings/oleObject27.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28.vml"/><Relationship Id="rId5" Type="http://schemas.openxmlformats.org/officeDocument/2006/relationships/image" Target="../media/image40.emf"/><Relationship Id="rId4" Type="http://schemas.openxmlformats.org/officeDocument/2006/relationships/oleObject" Target="../embeddings/oleObject28.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41.emf"/><Relationship Id="rId4" Type="http://schemas.openxmlformats.org/officeDocument/2006/relationships/oleObject" Target="../embeddings/oleObject29.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42.emf"/><Relationship Id="rId4" Type="http://schemas.openxmlformats.org/officeDocument/2006/relationships/oleObject" Target="../embeddings/oleObject30.bin"/></Relationships>
</file>

<file path=ppt/slides/_rels/slide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mlDrawing" Target="../drawings/vmlDrawing31.vml"/><Relationship Id="rId5" Type="http://schemas.openxmlformats.org/officeDocument/2006/relationships/image" Target="../media/image43.emf"/><Relationship Id="rId4" Type="http://schemas.openxmlformats.org/officeDocument/2006/relationships/oleObject" Target="../embeddings/oleObject3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image" Target="../media/image44.emf"/><Relationship Id="rId4" Type="http://schemas.openxmlformats.org/officeDocument/2006/relationships/oleObject" Target="../embeddings/oleObject32.bin"/></Relationships>
</file>

<file path=ppt/slides/_rels/slide5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hyperlink" Target="http://www.bls.gov/ces/" TargetMode="External"/></Relationships>
</file>

<file path=ppt/slides/_rels/slide5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45.emf"/><Relationship Id="rId4" Type="http://schemas.openxmlformats.org/officeDocument/2006/relationships/oleObject" Target="../embeddings/oleObject33.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46.emf"/><Relationship Id="rId4" Type="http://schemas.openxmlformats.org/officeDocument/2006/relationships/oleObject" Target="../embeddings/oleObject34.bin"/></Relationships>
</file>

<file path=ppt/slides/_rels/slide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5.xml"/><Relationship Id="rId1" Type="http://schemas.openxmlformats.org/officeDocument/2006/relationships/vmlDrawing" Target="../drawings/vmlDrawing35.vml"/><Relationship Id="rId6" Type="http://schemas.openxmlformats.org/officeDocument/2006/relationships/image" Target="../media/image47.emf"/><Relationship Id="rId5" Type="http://schemas.openxmlformats.org/officeDocument/2006/relationships/oleObject" Target="../embeddings/oleObject35.bin"/><Relationship Id="rId4" Type="http://schemas.openxmlformats.org/officeDocument/2006/relationships/notesSlide" Target="../notesSlides/notesSlide54.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36.vml"/><Relationship Id="rId4" Type="http://schemas.openxmlformats.org/officeDocument/2006/relationships/image" Target="../media/image48.emf"/></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37.vml"/><Relationship Id="rId5" Type="http://schemas.openxmlformats.org/officeDocument/2006/relationships/image" Target="../media/image49.emf"/><Relationship Id="rId4" Type="http://schemas.openxmlformats.org/officeDocument/2006/relationships/oleObject" Target="../embeddings/oleObject37.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image" Target="../media/image50.emf"/><Relationship Id="rId4" Type="http://schemas.openxmlformats.org/officeDocument/2006/relationships/oleObject" Target="../embeddings/oleObject38.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image" Target="../media/image51.emf"/><Relationship Id="rId4" Type="http://schemas.openxmlformats.org/officeDocument/2006/relationships/oleObject" Target="../embeddings/oleObject39.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image" Target="../media/image52.emf"/><Relationship Id="rId4" Type="http://schemas.openxmlformats.org/officeDocument/2006/relationships/oleObject" Target="../embeddings/oleObject40.bin"/></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6.xml"/><Relationship Id="rId1" Type="http://schemas.openxmlformats.org/officeDocument/2006/relationships/vmlDrawing" Target="../drawings/vmlDrawing41.vml"/><Relationship Id="rId4" Type="http://schemas.openxmlformats.org/officeDocument/2006/relationships/image" Target="../media/image53.emf"/></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2.xml"/><Relationship Id="rId1" Type="http://schemas.openxmlformats.org/officeDocument/2006/relationships/vmlDrawing" Target="../drawings/vmlDrawing42.vml"/><Relationship Id="rId5" Type="http://schemas.openxmlformats.org/officeDocument/2006/relationships/image" Target="../media/image54.emf"/><Relationship Id="rId4" Type="http://schemas.openxmlformats.org/officeDocument/2006/relationships/oleObject" Target="../embeddings/oleObject42.bin"/></Relationships>
</file>

<file path=ppt/slides/_rels/slide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image" Target="../media/image55.emf"/><Relationship Id="rId4" Type="http://schemas.openxmlformats.org/officeDocument/2006/relationships/oleObject" Target="../embeddings/oleObject43.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56.emf"/><Relationship Id="rId4" Type="http://schemas.openxmlformats.org/officeDocument/2006/relationships/oleObject" Target="../embeddings/oleObject4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57.emf"/><Relationship Id="rId4" Type="http://schemas.openxmlformats.org/officeDocument/2006/relationships/oleObject" Target="../embeddings/oleObject45.bin"/></Relationships>
</file>

<file path=ppt/slides/_rels/slide7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7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image" Target="../media/image60.emf"/><Relationship Id="rId4" Type="http://schemas.openxmlformats.org/officeDocument/2006/relationships/oleObject" Target="../embeddings/oleObject46.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image" Target="../media/image61.emf"/><Relationship Id="rId4" Type="http://schemas.openxmlformats.org/officeDocument/2006/relationships/oleObject" Target="../embeddings/oleObject47.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image" Target="../media/image62.emf"/><Relationship Id="rId4" Type="http://schemas.openxmlformats.org/officeDocument/2006/relationships/oleObject" Target="../embeddings/oleObject48.bin"/></Relationships>
</file>

<file path=ppt/slides/_rels/slide7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63.jpeg"/><Relationship Id="rId5" Type="http://schemas.openxmlformats.org/officeDocument/2006/relationships/notesSlide" Target="../notesSlides/notesSlide69.xml"/><Relationship Id="rId4"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78.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7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1.xml"/><Relationship Id="rId1" Type="http://schemas.openxmlformats.org/officeDocument/2006/relationships/slideLayout" Target="../slideLayouts/slideLayout13.xml"/><Relationship Id="rId4" Type="http://schemas.openxmlformats.org/officeDocument/2006/relationships/image" Target="../media/image67.png"/></Relationships>
</file>

<file path=ppt/slides/_rels/slide8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notesSlide" Target="../notesSlides/notesSlide75.xml"/><Relationship Id="rId7" Type="http://schemas.openxmlformats.org/officeDocument/2006/relationships/image" Target="../media/image72.jpeg"/><Relationship Id="rId12" Type="http://schemas.openxmlformats.org/officeDocument/2006/relationships/image" Target="../media/image77.png"/><Relationship Id="rId2" Type="http://schemas.openxmlformats.org/officeDocument/2006/relationships/slideLayout" Target="../slideLayouts/slideLayout6.xml"/><Relationship Id="rId1" Type="http://schemas.openxmlformats.org/officeDocument/2006/relationships/vmlDrawing" Target="../drawings/vmlDrawing49.vml"/><Relationship Id="rId6" Type="http://schemas.openxmlformats.org/officeDocument/2006/relationships/image" Target="../media/image71.jpeg"/><Relationship Id="rId11" Type="http://schemas.openxmlformats.org/officeDocument/2006/relationships/image" Target="../media/image76.jpeg"/><Relationship Id="rId5" Type="http://schemas.openxmlformats.org/officeDocument/2006/relationships/image" Target="../media/image70.emf"/><Relationship Id="rId10" Type="http://schemas.openxmlformats.org/officeDocument/2006/relationships/image" Target="../media/image75.jpeg"/><Relationship Id="rId4" Type="http://schemas.openxmlformats.org/officeDocument/2006/relationships/oleObject" Target="../embeddings/oleObject49.bin"/><Relationship Id="rId9" Type="http://schemas.openxmlformats.org/officeDocument/2006/relationships/image" Target="../media/image74.jpeg"/></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image" Target="../media/image78.emf"/><Relationship Id="rId4" Type="http://schemas.openxmlformats.org/officeDocument/2006/relationships/oleObject" Target="../embeddings/oleObject50.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vmlDrawing" Target="../drawings/vmlDrawing51.vml"/><Relationship Id="rId5" Type="http://schemas.openxmlformats.org/officeDocument/2006/relationships/image" Target="../media/image79.emf"/><Relationship Id="rId4" Type="http://schemas.openxmlformats.org/officeDocument/2006/relationships/oleObject" Target="../embeddings/oleObject51.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image" Target="../media/image80.emf"/><Relationship Id="rId4" Type="http://schemas.openxmlformats.org/officeDocument/2006/relationships/oleObject" Target="../embeddings/oleObject52.bin"/></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53.vml"/><Relationship Id="rId5" Type="http://schemas.openxmlformats.org/officeDocument/2006/relationships/image" Target="../media/image81.emf"/><Relationship Id="rId4" Type="http://schemas.openxmlformats.org/officeDocument/2006/relationships/oleObject" Target="../embeddings/oleObject53.bin"/></Relationships>
</file>

<file path=ppt/slides/_rels/slide9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81.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vmlDrawing" Target="../drawings/vmlDrawing54.vml"/><Relationship Id="rId5" Type="http://schemas.openxmlformats.org/officeDocument/2006/relationships/image" Target="../media/image82.emf"/><Relationship Id="rId4" Type="http://schemas.openxmlformats.org/officeDocument/2006/relationships/oleObject" Target="../embeddings/oleObject54.bin"/></Relationships>
</file>

<file path=ppt/slides/_rels/slide9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100482" y="2087669"/>
            <a:ext cx="9264580" cy="2289858"/>
          </a:xfrm>
          <a:ln/>
        </p:spPr>
        <p:txBody>
          <a:bodyPr/>
          <a:lstStyle/>
          <a:p>
            <a:r>
              <a:rPr lang="en-US" sz="4200" dirty="0" smtClean="0"/>
              <a:t>Future Shock:</a:t>
            </a:r>
            <a:br>
              <a:rPr lang="en-US" sz="4200" dirty="0" smtClean="0"/>
            </a:br>
            <a:r>
              <a:rPr lang="en-US" sz="4000" i="1" dirty="0" smtClean="0">
                <a:solidFill>
                  <a:srgbClr val="FF0000"/>
                </a:solidFill>
              </a:rPr>
              <a:t>Challenges and Opportunities for the Global Insurance Industry in a Rapidly Changing World</a:t>
            </a:r>
            <a:endParaRPr lang="en-US" sz="3400" i="1" dirty="0">
              <a:solidFill>
                <a:srgbClr val="FF0000"/>
              </a:solidFill>
            </a:endParaRPr>
          </a:p>
        </p:txBody>
      </p:sp>
      <p:sp>
        <p:nvSpPr>
          <p:cNvPr id="94211" name="Rectangle 3"/>
          <p:cNvSpPr>
            <a:spLocks noGrp="1" noChangeArrowheads="1"/>
          </p:cNvSpPr>
          <p:nvPr>
            <p:ph type="subTitle" idx="1"/>
          </p:nvPr>
        </p:nvSpPr>
        <p:spPr>
          <a:xfrm>
            <a:off x="95864" y="4263289"/>
            <a:ext cx="8952271" cy="1737399"/>
          </a:xfrm>
        </p:spPr>
        <p:txBody>
          <a:bodyPr/>
          <a:lstStyle/>
          <a:p>
            <a:pPr>
              <a:lnSpc>
                <a:spcPct val="80000"/>
              </a:lnSpc>
            </a:pPr>
            <a:r>
              <a:rPr lang="en-US" dirty="0" smtClean="0"/>
              <a:t>Connecticut Insurance Market Forecast</a:t>
            </a:r>
            <a:endParaRPr lang="en-US" sz="2400" dirty="0"/>
          </a:p>
          <a:p>
            <a:pPr>
              <a:lnSpc>
                <a:spcPct val="80000"/>
              </a:lnSpc>
            </a:pPr>
            <a:r>
              <a:rPr lang="en-US" dirty="0" smtClean="0"/>
              <a:t>Hartford, CT</a:t>
            </a:r>
            <a:endParaRPr lang="en-US" dirty="0"/>
          </a:p>
          <a:p>
            <a:pPr>
              <a:lnSpc>
                <a:spcPct val="80000"/>
              </a:lnSpc>
            </a:pPr>
            <a:r>
              <a:rPr lang="en-US" sz="2800" dirty="0" smtClean="0"/>
              <a:t>November 20, 2014</a:t>
            </a:r>
          </a:p>
          <a:p>
            <a:pPr>
              <a:lnSpc>
                <a:spcPct val="80000"/>
              </a:lnSpc>
            </a:pPr>
            <a:r>
              <a:rPr lang="en-US" sz="2800" i="1" dirty="0" smtClean="0">
                <a:solidFill>
                  <a:srgbClr val="FF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50498" name="Object 2"/>
          <p:cNvGraphicFramePr>
            <a:graphicFrameLocks noGrp="1" noChangeAspect="1"/>
          </p:cNvGraphicFramePr>
          <p:nvPr>
            <p:ph idx="4294967295"/>
            <p:extLst/>
          </p:nvPr>
        </p:nvGraphicFramePr>
        <p:xfrm>
          <a:off x="147638" y="1609725"/>
          <a:ext cx="8796337" cy="4738688"/>
        </p:xfrm>
        <a:graphic>
          <a:graphicData uri="http://schemas.openxmlformats.org/presentationml/2006/ole">
            <mc:AlternateContent xmlns:mc="http://schemas.openxmlformats.org/markup-compatibility/2006">
              <mc:Choice xmlns:v="urn:schemas-microsoft-com:vml" Requires="v">
                <p:oleObj spid="_x0000_s25977891" name="Chart" r:id="rId3" imgW="8505808" imgH="4581490" progId="MSGraph.Chart.8">
                  <p:embed followColorScheme="full"/>
                </p:oleObj>
              </mc:Choice>
              <mc:Fallback>
                <p:oleObj name="Chart" r:id="rId3" imgW="8505808" imgH="4581490" progId="MSGraph.Chart.8">
                  <p:embed followColorScheme="full"/>
                  <p:pic>
                    <p:nvPicPr>
                      <p:cNvPr id="0" name=""/>
                      <p:cNvPicPr>
                        <a:picLocks noChangeAspect="1" noChangeArrowheads="1"/>
                      </p:cNvPicPr>
                      <p:nvPr/>
                    </p:nvPicPr>
                    <p:blipFill>
                      <a:blip r:embed="rId4"/>
                      <a:srcRect/>
                      <a:stretch>
                        <a:fillRect/>
                      </a:stretch>
                    </p:blipFill>
                    <p:spPr bwMode="auto">
                      <a:xfrm>
                        <a:off x="147638" y="1609725"/>
                        <a:ext cx="8796337" cy="473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50499" name="Rectangle 6"/>
          <p:cNvSpPr>
            <a:spLocks noChangeArrowheads="1"/>
          </p:cNvSpPr>
          <p:nvPr/>
        </p:nvSpPr>
        <p:spPr bwMode="auto">
          <a:xfrm>
            <a:off x="76200" y="6513513"/>
            <a:ext cx="7657546" cy="277641"/>
          </a:xfrm>
          <a:prstGeom prst="rect">
            <a:avLst/>
          </a:prstGeom>
          <a:noFill/>
          <a:ln w="9525">
            <a:noFill/>
            <a:miter lim="800000"/>
            <a:headEnd/>
            <a:tailEnd/>
          </a:ln>
        </p:spPr>
        <p:txBody>
          <a:bodyPr wrap="none" lIns="92075" tIns="46038" rIns="92075" bIns="46038">
            <a:spAutoFit/>
          </a:bodyPr>
          <a:lstStyle/>
          <a:p>
            <a:pPr eaLnBrk="0" hangingPunct="0"/>
            <a:r>
              <a:rPr lang="en-US" sz="1200" dirty="0"/>
              <a:t>Source: International Monetary Fund, </a:t>
            </a:r>
            <a:r>
              <a:rPr lang="en-US" sz="1200" i="1" dirty="0"/>
              <a:t>World Economic Outlook </a:t>
            </a:r>
            <a:r>
              <a:rPr lang="en-US" sz="1200" dirty="0" smtClean="0"/>
              <a:t>, October 2014; Insurance Information </a:t>
            </a:r>
            <a:r>
              <a:rPr lang="en-US" sz="1200" dirty="0"/>
              <a:t>Institute.</a:t>
            </a:r>
          </a:p>
        </p:txBody>
      </p:sp>
      <p:sp>
        <p:nvSpPr>
          <p:cNvPr id="7072775" name="AutoShape 7"/>
          <p:cNvSpPr>
            <a:spLocks noChangeArrowheads="1"/>
          </p:cNvSpPr>
          <p:nvPr/>
        </p:nvSpPr>
        <p:spPr bwMode="auto">
          <a:xfrm>
            <a:off x="6203093" y="1196760"/>
            <a:ext cx="2917910" cy="979784"/>
          </a:xfrm>
          <a:prstGeom prst="wedgeRectCallout">
            <a:avLst>
              <a:gd name="adj1" fmla="val 37088"/>
              <a:gd name="adj2" fmla="val 124218"/>
            </a:avLst>
          </a:prstGeom>
          <a:solidFill>
            <a:srgbClr val="0000CC">
              <a:alpha val="63921"/>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smtClean="0">
                <a:solidFill>
                  <a:schemeClr val="bg1"/>
                </a:solidFill>
              </a:rPr>
              <a:t>Emerging economy growth rates are expected to ease to 4.4% in 2014 and 5.0% in 2015</a:t>
            </a:r>
            <a:endParaRPr lang="en-US" b="1" dirty="0">
              <a:solidFill>
                <a:schemeClr val="bg1"/>
              </a:solidFill>
            </a:endParaRPr>
          </a:p>
        </p:txBody>
      </p:sp>
      <p:sp>
        <p:nvSpPr>
          <p:cNvPr id="6250501" name="Rectangle 8"/>
          <p:cNvSpPr>
            <a:spLocks noGrp="1" noChangeArrowheads="1"/>
          </p:cNvSpPr>
          <p:nvPr>
            <p:ph type="title" idx="4294967295"/>
          </p:nvPr>
        </p:nvSpPr>
        <p:spPr>
          <a:xfrm>
            <a:off x="254000" y="0"/>
            <a:ext cx="7581900" cy="954088"/>
          </a:xfrm>
        </p:spPr>
        <p:txBody>
          <a:bodyPr lIns="92075" tIns="46038" rIns="92075" bIns="46038" anchor="b"/>
          <a:lstStyle/>
          <a:p>
            <a:r>
              <a:rPr lang="en-US" dirty="0" smtClean="0"/>
              <a:t>GDP Growth: Advanced &amp; Emerging Economies vs. World, 1970-2015F</a:t>
            </a:r>
          </a:p>
        </p:txBody>
      </p:sp>
      <p:sp>
        <p:nvSpPr>
          <p:cNvPr id="6250502" name="Oval 12"/>
          <p:cNvSpPr>
            <a:spLocks noChangeArrowheads="1"/>
          </p:cNvSpPr>
          <p:nvPr/>
        </p:nvSpPr>
        <p:spPr bwMode="auto">
          <a:xfrm>
            <a:off x="8693146" y="3699557"/>
            <a:ext cx="222250" cy="346075"/>
          </a:xfrm>
          <a:prstGeom prst="ellipse">
            <a:avLst/>
          </a:prstGeom>
          <a:noFill/>
          <a:ln w="38100">
            <a:solidFill>
              <a:srgbClr val="FF00FF"/>
            </a:solidFill>
            <a:round/>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7072781" name="AutoShape 13"/>
          <p:cNvSpPr>
            <a:spLocks noChangeArrowheads="1"/>
          </p:cNvSpPr>
          <p:nvPr/>
        </p:nvSpPr>
        <p:spPr bwMode="auto">
          <a:xfrm>
            <a:off x="2797175" y="4475163"/>
            <a:ext cx="4244975" cy="742950"/>
          </a:xfrm>
          <a:prstGeom prst="wedgeRectCallout">
            <a:avLst>
              <a:gd name="adj1" fmla="val 91398"/>
              <a:gd name="adj2" fmla="val -117361"/>
            </a:avLst>
          </a:prstGeom>
          <a:solidFill>
            <a:srgbClr val="FF0000"/>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Advanced economies are expected to grow at a </a:t>
            </a:r>
            <a:r>
              <a:rPr lang="en-US" b="1" dirty="0" smtClean="0">
                <a:solidFill>
                  <a:srgbClr val="FFFFFF"/>
                </a:solidFill>
              </a:rPr>
              <a:t>modest </a:t>
            </a:r>
            <a:r>
              <a:rPr lang="en-US" b="1" dirty="0">
                <a:solidFill>
                  <a:srgbClr val="FFFFFF"/>
                </a:solidFill>
              </a:rPr>
              <a:t>pace of </a:t>
            </a:r>
            <a:r>
              <a:rPr lang="en-US" b="1" dirty="0" smtClean="0">
                <a:solidFill>
                  <a:srgbClr val="FFFFFF"/>
                </a:solidFill>
              </a:rPr>
              <a:t>1.8% </a:t>
            </a:r>
            <a:r>
              <a:rPr lang="en-US" b="1" dirty="0">
                <a:solidFill>
                  <a:srgbClr val="FFFFFF"/>
                </a:solidFill>
              </a:rPr>
              <a:t>in </a:t>
            </a:r>
            <a:r>
              <a:rPr lang="en-US" b="1" dirty="0" smtClean="0">
                <a:solidFill>
                  <a:srgbClr val="FFFFFF"/>
                </a:solidFill>
              </a:rPr>
              <a:t>2014 and to 2.3% </a:t>
            </a:r>
            <a:r>
              <a:rPr lang="en-US" b="1" dirty="0">
                <a:solidFill>
                  <a:srgbClr val="FFFFFF"/>
                </a:solidFill>
              </a:rPr>
              <a:t>in </a:t>
            </a:r>
            <a:r>
              <a:rPr lang="en-US" b="1" dirty="0" smtClean="0">
                <a:solidFill>
                  <a:srgbClr val="FFFFFF"/>
                </a:solidFill>
              </a:rPr>
              <a:t>2015.</a:t>
            </a:r>
            <a:endParaRPr lang="en-US" b="1" dirty="0">
              <a:solidFill>
                <a:srgbClr val="FFFFFF"/>
              </a:solidFill>
            </a:endParaRPr>
          </a:p>
        </p:txBody>
      </p:sp>
      <p:sp>
        <p:nvSpPr>
          <p:cNvPr id="6250504" name="Oval 14"/>
          <p:cNvSpPr>
            <a:spLocks noChangeArrowheads="1"/>
          </p:cNvSpPr>
          <p:nvPr/>
        </p:nvSpPr>
        <p:spPr bwMode="auto">
          <a:xfrm>
            <a:off x="8671265" y="2943897"/>
            <a:ext cx="222250" cy="346075"/>
          </a:xfrm>
          <a:prstGeom prst="ellipse">
            <a:avLst/>
          </a:prstGeom>
          <a:noFill/>
          <a:ln w="38100">
            <a:solidFill>
              <a:srgbClr val="FF00FF"/>
            </a:solidFill>
            <a:round/>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250505" name="Oval 14"/>
          <p:cNvSpPr>
            <a:spLocks noChangeArrowheads="1"/>
          </p:cNvSpPr>
          <p:nvPr/>
        </p:nvSpPr>
        <p:spPr bwMode="auto">
          <a:xfrm>
            <a:off x="8691559" y="3306844"/>
            <a:ext cx="222250" cy="346075"/>
          </a:xfrm>
          <a:prstGeom prst="ellipse">
            <a:avLst/>
          </a:prstGeom>
          <a:noFill/>
          <a:ln w="38100">
            <a:solidFill>
              <a:srgbClr val="FF00FF"/>
            </a:solidFill>
            <a:round/>
            <a:headEnd/>
            <a:tailEnd/>
          </a:ln>
        </p:spPr>
        <p:txBody>
          <a:bodyPr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13"/>
          <p:cNvSpPr>
            <a:spLocks noChangeArrowheads="1"/>
          </p:cNvSpPr>
          <p:nvPr/>
        </p:nvSpPr>
        <p:spPr bwMode="auto">
          <a:xfrm>
            <a:off x="1868488" y="1658938"/>
            <a:ext cx="4141787" cy="1003300"/>
          </a:xfrm>
          <a:prstGeom prst="wedgeRectCallout">
            <a:avLst>
              <a:gd name="adj1" fmla="val 114716"/>
              <a:gd name="adj2" fmla="val 126574"/>
            </a:avLst>
          </a:prstGeom>
          <a:solidFill>
            <a:srgbClr val="00B050">
              <a:alpha val="83136"/>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World output is forecast to grow by </a:t>
            </a:r>
            <a:r>
              <a:rPr lang="en-US" b="1" dirty="0" smtClean="0">
                <a:solidFill>
                  <a:srgbClr val="FFFFFF"/>
                </a:solidFill>
              </a:rPr>
              <a:t>3.3% </a:t>
            </a:r>
            <a:r>
              <a:rPr lang="en-US" b="1" dirty="0">
                <a:solidFill>
                  <a:srgbClr val="FFFFFF"/>
                </a:solidFill>
              </a:rPr>
              <a:t>in </a:t>
            </a:r>
            <a:r>
              <a:rPr lang="en-US" b="1" dirty="0" smtClean="0">
                <a:solidFill>
                  <a:srgbClr val="FFFFFF"/>
                </a:solidFill>
              </a:rPr>
              <a:t>2014 </a:t>
            </a:r>
            <a:r>
              <a:rPr lang="en-US" b="1" dirty="0">
                <a:solidFill>
                  <a:srgbClr val="FFFFFF"/>
                </a:solidFill>
              </a:rPr>
              <a:t>and </a:t>
            </a:r>
            <a:r>
              <a:rPr lang="en-US" b="1" dirty="0" smtClean="0">
                <a:solidFill>
                  <a:srgbClr val="FFFFFF"/>
                </a:solidFill>
              </a:rPr>
              <a:t>3.8% </a:t>
            </a:r>
            <a:r>
              <a:rPr lang="en-US" b="1" dirty="0">
                <a:solidFill>
                  <a:srgbClr val="FFFFFF"/>
                </a:solidFill>
              </a:rPr>
              <a:t>in </a:t>
            </a:r>
            <a:r>
              <a:rPr lang="en-US" b="1" dirty="0" smtClean="0">
                <a:solidFill>
                  <a:srgbClr val="FFFFFF"/>
                </a:solidFill>
              </a:rPr>
              <a:t>2015.  </a:t>
            </a:r>
            <a:r>
              <a:rPr lang="en-US" b="1" dirty="0">
                <a:solidFill>
                  <a:srgbClr val="FFFFFF"/>
                </a:solidFill>
              </a:rPr>
              <a:t>The world economy shrank by 0.6% in 2009 amid the global financial </a:t>
            </a:r>
            <a:r>
              <a:rPr lang="en-US" b="1" dirty="0" smtClean="0">
                <a:solidFill>
                  <a:srgbClr val="FFFFFF"/>
                </a:solidFill>
              </a:rPr>
              <a:t>crisis</a:t>
            </a:r>
            <a:endParaRPr lang="en-US" b="1" dirty="0">
              <a:solidFill>
                <a:srgbClr val="FFFFFF"/>
              </a:solidFill>
            </a:endParaRPr>
          </a:p>
        </p:txBody>
      </p:sp>
      <p:sp>
        <p:nvSpPr>
          <p:cNvPr id="6250507" name="Rectangle 5"/>
          <p:cNvSpPr>
            <a:spLocks noChangeArrowheads="1"/>
          </p:cNvSpPr>
          <p:nvPr/>
        </p:nvSpPr>
        <p:spPr bwMode="black">
          <a:xfrm>
            <a:off x="157163" y="1393825"/>
            <a:ext cx="8221662" cy="2476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a:solidFill>
                  <a:srgbClr val="225A7A"/>
                </a:solidFill>
              </a:rPr>
              <a:t>GDP Growth (%)</a:t>
            </a:r>
          </a:p>
        </p:txBody>
      </p:sp>
    </p:spTree>
    <p:extLst>
      <p:ext uri="{BB962C8B-B14F-4D97-AF65-F5344CB8AC3E}">
        <p14:creationId xmlns:p14="http://schemas.microsoft.com/office/powerpoint/2010/main" val="10435126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72775"/>
                                        </p:tgtEl>
                                        <p:attrNameLst>
                                          <p:attrName>style.visibility</p:attrName>
                                        </p:attrNameLst>
                                      </p:cBhvr>
                                      <p:to>
                                        <p:strVal val="visible"/>
                                      </p:to>
                                    </p:set>
                                    <p:animEffect transition="in" filter="fade">
                                      <p:cBhvr>
                                        <p:cTn id="7" dur="2000"/>
                                        <p:tgtEl>
                                          <p:spTgt spid="707277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072781"/>
                                        </p:tgtEl>
                                        <p:attrNameLst>
                                          <p:attrName>style.visibility</p:attrName>
                                        </p:attrNameLst>
                                      </p:cBhvr>
                                      <p:to>
                                        <p:strVal val="visible"/>
                                      </p:to>
                                    </p:set>
                                    <p:animEffect transition="in" filter="fade">
                                      <p:cBhvr>
                                        <p:cTn id="11" dur="2000"/>
                                        <p:tgtEl>
                                          <p:spTgt spid="7072781"/>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7072781" grpId="0" animBg="1"/>
      <p:bldP spid="1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60350" y="90488"/>
            <a:ext cx="7550150" cy="860425"/>
          </a:xfrm>
        </p:spPr>
        <p:txBody>
          <a:bodyPr/>
          <a:lstStyle/>
          <a:p>
            <a:r>
              <a:rPr lang="en-US" altLang="en-US" dirty="0" smtClean="0">
                <a:latin typeface="Arial" panose="020B0604020202020204" pitchFamily="34" charset="0"/>
              </a:rPr>
              <a:t>Catastrophe Bonds: Issuance and Outstanding, 1997- 2014:Q2</a:t>
            </a:r>
          </a:p>
        </p:txBody>
      </p:sp>
      <p:sp>
        <p:nvSpPr>
          <p:cNvPr id="60419"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dirty="0">
                <a:solidFill>
                  <a:srgbClr val="225A7A"/>
                </a:solidFill>
              </a:rPr>
              <a:t>Risk Capital Amount ($ Millions)</a:t>
            </a:r>
          </a:p>
        </p:txBody>
      </p:sp>
      <p:sp>
        <p:nvSpPr>
          <p:cNvPr id="60420" name="Rectangle 4"/>
          <p:cNvSpPr>
            <a:spLocks noChangeArrowheads="1"/>
          </p:cNvSpPr>
          <p:nvPr/>
        </p:nvSpPr>
        <p:spPr bwMode="auto">
          <a:xfrm>
            <a:off x="0" y="6567151"/>
            <a:ext cx="8636000"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a:solidFill>
                  <a:schemeClr val="tx1"/>
                </a:solidFill>
                <a:latin typeface="Arial" panose="020B0604020202020204" pitchFamily="34" charset="0"/>
                <a:cs typeface="Arial" panose="020B0604020202020204" pitchFamily="34" charset="0"/>
              </a:defRPr>
            </a:lvl1pPr>
            <a:lvl2pPr marL="742950" indent="-285750">
              <a:tabLst>
                <a:tab pos="112713" algn="r"/>
              </a:tabLst>
              <a:defRPr>
                <a:solidFill>
                  <a:schemeClr val="tx1"/>
                </a:solidFill>
                <a:latin typeface="Arial" panose="020B0604020202020204" pitchFamily="34" charset="0"/>
                <a:cs typeface="Arial" panose="020B0604020202020204" pitchFamily="34" charset="0"/>
              </a:defRPr>
            </a:lvl2pPr>
            <a:lvl3pPr marL="1143000" indent="-228600">
              <a:tabLst>
                <a:tab pos="112713" algn="r"/>
              </a:tabLst>
              <a:defRPr>
                <a:solidFill>
                  <a:schemeClr val="tx1"/>
                </a:solidFill>
                <a:latin typeface="Arial" panose="020B0604020202020204" pitchFamily="34" charset="0"/>
                <a:cs typeface="Arial" panose="020B0604020202020204" pitchFamily="34" charset="0"/>
              </a:defRPr>
            </a:lvl3pPr>
            <a:lvl4pPr marL="1600200" indent="-228600">
              <a:tabLst>
                <a:tab pos="112713" algn="r"/>
              </a:tabLst>
              <a:defRPr>
                <a:solidFill>
                  <a:schemeClr val="tx1"/>
                </a:solidFill>
                <a:latin typeface="Arial" panose="020B0604020202020204" pitchFamily="34" charset="0"/>
                <a:cs typeface="Arial" panose="020B0604020202020204" pitchFamily="34" charset="0"/>
              </a:defRPr>
            </a:lvl4pPr>
            <a:lvl5pPr marL="2057400" indent="-22860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smtClean="0">
                <a:solidFill>
                  <a:srgbClr val="000000"/>
                </a:solidFill>
              </a:rPr>
              <a:t>Sources: </a:t>
            </a:r>
            <a:r>
              <a:rPr lang="en-US" altLang="en-US" sz="1100" dirty="0">
                <a:solidFill>
                  <a:srgbClr val="000000"/>
                </a:solidFill>
              </a:rPr>
              <a:t>Guy </a:t>
            </a:r>
            <a:r>
              <a:rPr lang="en-US" altLang="en-US" sz="1100" dirty="0" smtClean="0">
                <a:solidFill>
                  <a:srgbClr val="000000"/>
                </a:solidFill>
              </a:rPr>
              <a:t>Carpenter; </a:t>
            </a:r>
            <a:r>
              <a:rPr lang="en-US" altLang="en-US" sz="1100" dirty="0">
                <a:solidFill>
                  <a:srgbClr val="000000"/>
                </a:solidFill>
              </a:rPr>
              <a:t>Insurance Information Institute.</a:t>
            </a:r>
          </a:p>
        </p:txBody>
      </p:sp>
      <p:graphicFrame>
        <p:nvGraphicFramePr>
          <p:cNvPr id="60421" name="Object 2"/>
          <p:cNvGraphicFramePr>
            <a:graphicFrameLocks/>
          </p:cNvGraphicFramePr>
          <p:nvPr>
            <p:extLst/>
          </p:nvPr>
        </p:nvGraphicFramePr>
        <p:xfrm>
          <a:off x="180975" y="1285875"/>
          <a:ext cx="8448675" cy="3981450"/>
        </p:xfrm>
        <a:graphic>
          <a:graphicData uri="http://schemas.openxmlformats.org/presentationml/2006/ole">
            <mc:AlternateContent xmlns:mc="http://schemas.openxmlformats.org/markup-compatibility/2006">
              <mc:Choice xmlns:v="urn:schemas-microsoft-com:vml" Requires="v">
                <p:oleObj spid="_x0000_s26014733" name="Chart" r:id="rId4" imgW="8363038" imgH="3943460" progId="MSGraph.Chart.8">
                  <p:embed followColorScheme="full"/>
                </p:oleObj>
              </mc:Choice>
              <mc:Fallback>
                <p:oleObj name="Chart" r:id="rId4" imgW="8363038" imgH="3943460" progId="MSGraph.Chart.8">
                  <p:embed followColorScheme="full"/>
                  <p:pic>
                    <p:nvPicPr>
                      <p:cNvPr id="0" name=""/>
                      <p:cNvPicPr>
                        <a:picLocks noChangeArrowheads="1"/>
                      </p:cNvPicPr>
                      <p:nvPr/>
                    </p:nvPicPr>
                    <p:blipFill>
                      <a:blip r:embed="rId5"/>
                      <a:srcRect/>
                      <a:stretch>
                        <a:fillRect/>
                      </a:stretch>
                    </p:blipFill>
                    <p:spPr bwMode="gray">
                      <a:xfrm>
                        <a:off x="180975" y="1285875"/>
                        <a:ext cx="8448675" cy="3981450"/>
                      </a:xfrm>
                      <a:prstGeom prst="rect">
                        <a:avLst/>
                      </a:prstGeom>
                      <a:noFill/>
                      <a:ln>
                        <a:noFill/>
                      </a:ln>
                      <a:extLst/>
                    </p:spPr>
                  </p:pic>
                </p:oleObj>
              </mc:Fallback>
            </mc:AlternateContent>
          </a:graphicData>
        </a:graphic>
      </p:graphicFrame>
      <p:sp>
        <p:nvSpPr>
          <p:cNvPr id="307206" name="Rectangle 6"/>
          <p:cNvSpPr>
            <a:spLocks noChangeArrowheads="1"/>
          </p:cNvSpPr>
          <p:nvPr/>
        </p:nvSpPr>
        <p:spPr bwMode="blackWhite">
          <a:xfrm>
            <a:off x="517525" y="5643563"/>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b="1" dirty="0" smtClean="0">
                <a:solidFill>
                  <a:srgbClr val="FFFFFF"/>
                </a:solidFill>
              </a:rPr>
              <a:t>2014 Issuance Slowed Down Substantially; May Not Surpass 2013 Record</a:t>
            </a:r>
            <a:endParaRPr lang="en-US" altLang="en-US" b="1" dirty="0">
              <a:solidFill>
                <a:srgbClr val="FFFFFF"/>
              </a:solidFill>
            </a:endParaRPr>
          </a:p>
        </p:txBody>
      </p:sp>
      <p:sp>
        <p:nvSpPr>
          <p:cNvPr id="8" name="AutoShape 8"/>
          <p:cNvSpPr>
            <a:spLocks noChangeArrowheads="1"/>
          </p:cNvSpPr>
          <p:nvPr/>
        </p:nvSpPr>
        <p:spPr bwMode="blackWhite">
          <a:xfrm>
            <a:off x="6423228" y="4929474"/>
            <a:ext cx="2212772" cy="658509"/>
          </a:xfrm>
          <a:prstGeom prst="wedgeRectCallout">
            <a:avLst>
              <a:gd name="adj1" fmla="val 19514"/>
              <a:gd name="adj2" fmla="val -65786"/>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solidFill>
                  <a:srgbClr val="FFFFFF"/>
                </a:solidFill>
              </a:rPr>
              <a:t>CAT bond issuance reached a record high in </a:t>
            </a:r>
            <a:r>
              <a:rPr lang="en-US" sz="1400" b="1" dirty="0" smtClean="0">
                <a:solidFill>
                  <a:srgbClr val="FFFFFF"/>
                </a:solidFill>
              </a:rPr>
              <a:t>2013.</a:t>
            </a:r>
            <a:endParaRPr lang="en-US" sz="1400" b="1" dirty="0">
              <a:solidFill>
                <a:srgbClr val="FFFFFF"/>
              </a:solidFill>
            </a:endParaRPr>
          </a:p>
        </p:txBody>
      </p:sp>
      <p:sp>
        <p:nvSpPr>
          <p:cNvPr id="9" name="AutoShape 7"/>
          <p:cNvSpPr>
            <a:spLocks noChangeArrowheads="1"/>
          </p:cNvSpPr>
          <p:nvPr/>
        </p:nvSpPr>
        <p:spPr bwMode="blackWhite">
          <a:xfrm>
            <a:off x="2271713" y="1681163"/>
            <a:ext cx="2128837" cy="1106487"/>
          </a:xfrm>
          <a:prstGeom prst="wedgeRectCallout">
            <a:avLst>
              <a:gd name="adj1" fmla="val 229943"/>
              <a:gd name="adj2" fmla="val -24673"/>
            </a:avLst>
          </a:prstGeom>
          <a:gradFill rotWithShape="1">
            <a:gsLst>
              <a:gs pos="0">
                <a:schemeClr val="accent1">
                  <a:alpha val="40000"/>
                </a:schemeClr>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rPr>
              <a:t>Risk capital  outstanding reached a record high in </a:t>
            </a:r>
            <a:r>
              <a:rPr lang="en-US" sz="1600" b="1" dirty="0" smtClean="0">
                <a:solidFill>
                  <a:schemeClr val="bg1"/>
                </a:solidFill>
              </a:rPr>
              <a:t>2014</a:t>
            </a:r>
            <a:endParaRPr lang="en-US" sz="1600" b="1" dirty="0">
              <a:solidFill>
                <a:schemeClr val="bg1"/>
              </a:solidFill>
            </a:endParaRPr>
          </a:p>
        </p:txBody>
      </p:sp>
      <p:sp>
        <p:nvSpPr>
          <p:cNvPr id="10" name="AutoShape 8"/>
          <p:cNvSpPr>
            <a:spLocks noChangeArrowheads="1"/>
          </p:cNvSpPr>
          <p:nvPr/>
        </p:nvSpPr>
        <p:spPr bwMode="blackWhite">
          <a:xfrm>
            <a:off x="4400550" y="4977607"/>
            <a:ext cx="1865735" cy="477837"/>
          </a:xfrm>
          <a:prstGeom prst="wedgeRectCallout">
            <a:avLst>
              <a:gd name="adj1" fmla="val 26485"/>
              <a:gd name="adj2" fmla="val -8398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a:solidFill>
                  <a:srgbClr val="FFFFFF"/>
                </a:solidFill>
              </a:rPr>
              <a:t>Financial crisis depressed issuance</a:t>
            </a:r>
          </a:p>
        </p:txBody>
      </p:sp>
    </p:spTree>
    <p:extLst>
      <p:ext uri="{BB962C8B-B14F-4D97-AF65-F5344CB8AC3E}">
        <p14:creationId xmlns:p14="http://schemas.microsoft.com/office/powerpoint/2010/main" val="37906842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nodeType="afterGroup">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nodeType="afterGroup">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P spid="9" grpId="0" animBg="1"/>
      <p:bldP spid="10"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187033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Risk</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101</a:t>
            </a:fld>
            <a:endParaRPr lang="en-US" sz="900">
              <a:solidFill>
                <a:schemeClr val="bg1"/>
              </a:solidFill>
            </a:endParaRPr>
          </a:p>
        </p:txBody>
      </p:sp>
      <p:pic>
        <p:nvPicPr>
          <p:cNvPr id="10240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100016" y="3616633"/>
            <a:ext cx="8967018" cy="16435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Insurers Met the Challenge</a:t>
            </a:r>
          </a:p>
          <a:p>
            <a:pPr marL="292100" indent="-292100" algn="ctr" eaLnBrk="0" hangingPunct="0">
              <a:lnSpc>
                <a:spcPct val="85000"/>
              </a:lnSpc>
              <a:spcBef>
                <a:spcPct val="25000"/>
              </a:spcBef>
              <a:buClr>
                <a:schemeClr val="accent2"/>
              </a:buClr>
              <a:buFont typeface="Wingdings" pitchFamily="2" charset="2"/>
              <a:buNone/>
            </a:pPr>
            <a:r>
              <a:rPr lang="en-US" sz="3600" b="1" i="1" dirty="0" smtClean="0">
                <a:solidFill>
                  <a:srgbClr val="C00000"/>
                </a:solidFill>
              </a:rPr>
              <a:t>But Politics Threaten to End a Successful Public/Private Partnership</a:t>
            </a:r>
            <a:endParaRPr lang="en-US" sz="3200" b="1" i="1" dirty="0" smtClean="0">
              <a:solidFill>
                <a:srgbClr val="C0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101</a:t>
            </a:fld>
            <a:endParaRPr lang="en-US"/>
          </a:p>
        </p:txBody>
      </p:sp>
    </p:spTree>
    <p:extLst>
      <p:ext uri="{BB962C8B-B14F-4D97-AF65-F5344CB8AC3E}">
        <p14:creationId xmlns:p14="http://schemas.microsoft.com/office/powerpoint/2010/main" val="198256316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39554" name="Object 2"/>
          <p:cNvGraphicFramePr>
            <a:graphicFrameLocks noGrp="1" noChangeAspect="1"/>
          </p:cNvGraphicFramePr>
          <p:nvPr>
            <p:ph type="chart" idx="1"/>
            <p:extLst/>
          </p:nvPr>
        </p:nvGraphicFramePr>
        <p:xfrm>
          <a:off x="439738" y="1034844"/>
          <a:ext cx="8458200" cy="4832350"/>
        </p:xfrm>
        <a:graphic>
          <a:graphicData uri="http://schemas.openxmlformats.org/presentationml/2006/ole">
            <mc:AlternateContent xmlns:mc="http://schemas.openxmlformats.org/markup-compatibility/2006">
              <mc:Choice xmlns:v="urn:schemas-microsoft-com:vml" Requires="v">
                <p:oleObj spid="_x0000_s26018826" name="Chart" r:id="rId3" imgW="8486671" imgH="4848277" progId="MSGraph.Chart.8">
                  <p:embed followColorScheme="full"/>
                </p:oleObj>
              </mc:Choice>
              <mc:Fallback>
                <p:oleObj name="Chart" r:id="rId3" imgW="8486671" imgH="4848277" progId="MSGraph.Chart.8">
                  <p:embed followColorScheme="full"/>
                  <p:pic>
                    <p:nvPicPr>
                      <p:cNvPr id="0" name=""/>
                      <p:cNvPicPr>
                        <a:picLocks noChangeAspect="1" noChangeArrowheads="1"/>
                      </p:cNvPicPr>
                      <p:nvPr/>
                    </p:nvPicPr>
                    <p:blipFill>
                      <a:blip r:embed="rId4"/>
                      <a:srcRect/>
                      <a:stretch>
                        <a:fillRect/>
                      </a:stretch>
                    </p:blipFill>
                    <p:spPr bwMode="auto">
                      <a:xfrm>
                        <a:off x="439738" y="1034844"/>
                        <a:ext cx="8458200" cy="483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$42.9B**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2013)</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extLst>
      <p:ext uri="{BB962C8B-B14F-4D97-AF65-F5344CB8AC3E}">
        <p14:creationId xmlns:p14="http://schemas.microsoft.com/office/powerpoint/2010/main" val="2197870735"/>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9B1B912-0736-41AB-8DBD-AE2FE1777A61}" type="slidenum">
              <a:rPr lang="en-US" sz="900"/>
              <a:pPr algn="r" eaLnBrk="0" hangingPunct="0">
                <a:lnSpc>
                  <a:spcPct val="85000"/>
                </a:lnSpc>
                <a:spcBef>
                  <a:spcPct val="20000"/>
                </a:spcBef>
              </a:pPr>
              <a:t>103</a:t>
            </a:fld>
            <a:endParaRPr lang="en-US" sz="900"/>
          </a:p>
        </p:txBody>
      </p:sp>
      <p:sp>
        <p:nvSpPr>
          <p:cNvPr id="4100" name="Rectangle 2"/>
          <p:cNvSpPr>
            <a:spLocks noGrp="1" noChangeArrowheads="1"/>
          </p:cNvSpPr>
          <p:nvPr>
            <p:ph type="title" idx="4294967295"/>
          </p:nvPr>
        </p:nvSpPr>
        <p:spPr>
          <a:xfrm>
            <a:off x="66675" y="138279"/>
            <a:ext cx="7451725" cy="860425"/>
          </a:xfrm>
        </p:spPr>
        <p:txBody>
          <a:bodyPr/>
          <a:lstStyle/>
          <a:p>
            <a:r>
              <a:rPr lang="en-US" dirty="0" smtClean="0"/>
              <a:t>Terrorism Insurance Take-up Rates,</a:t>
            </a:r>
            <a:br>
              <a:rPr lang="en-US" dirty="0" smtClean="0"/>
            </a:br>
            <a:r>
              <a:rPr lang="en-US" dirty="0" smtClean="0"/>
              <a:t>By Year, 2003-2013</a:t>
            </a:r>
          </a:p>
        </p:txBody>
      </p:sp>
      <p:sp>
        <p:nvSpPr>
          <p:cNvPr id="4101" name="Rectangle 4"/>
          <p:cNvSpPr>
            <a:spLocks noChangeArrowheads="1"/>
          </p:cNvSpPr>
          <p:nvPr/>
        </p:nvSpPr>
        <p:spPr bwMode="auto">
          <a:xfrm>
            <a:off x="-47625" y="65754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Marsh Global Analytics, </a:t>
            </a:r>
            <a:r>
              <a:rPr lang="en-US" sz="1100" i="1" dirty="0" smtClean="0"/>
              <a:t>2014 Terrorism Risk Insurance Report,</a:t>
            </a:r>
            <a:r>
              <a:rPr lang="en-US" sz="1100" dirty="0" smtClean="0"/>
              <a:t> April 2014 and earlier editions.</a:t>
            </a:r>
            <a:endParaRPr lang="en-US" sz="1100" dirty="0"/>
          </a:p>
        </p:txBody>
      </p:sp>
      <p:graphicFrame>
        <p:nvGraphicFramePr>
          <p:cNvPr id="4098" name="Object 2"/>
          <p:cNvGraphicFramePr>
            <a:graphicFrameLocks/>
          </p:cNvGraphicFramePr>
          <p:nvPr>
            <p:extLst/>
          </p:nvPr>
        </p:nvGraphicFramePr>
        <p:xfrm>
          <a:off x="304800" y="1371600"/>
          <a:ext cx="8382000" cy="4090988"/>
        </p:xfrm>
        <a:graphic>
          <a:graphicData uri="http://schemas.openxmlformats.org/presentationml/2006/ole">
            <mc:AlternateContent xmlns:mc="http://schemas.openxmlformats.org/markup-compatibility/2006">
              <mc:Choice xmlns:v="urn:schemas-microsoft-com:vml" Requires="v">
                <p:oleObj spid="_x0000_s26019850" name="Chart" r:id="rId4" imgW="8296363" imgH="4305171" progId="MSGraph.Chart.8">
                  <p:embed followColorScheme="full"/>
                </p:oleObj>
              </mc:Choice>
              <mc:Fallback>
                <p:oleObj name="Chart" r:id="rId4" imgW="8296363" imgH="4305171" progId="MSGraph.Chart.8">
                  <p:embed followColorScheme="full"/>
                  <p:pic>
                    <p:nvPicPr>
                      <p:cNvPr id="0" name=""/>
                      <p:cNvPicPr>
                        <a:picLocks noChangeArrowheads="1"/>
                      </p:cNvPicPr>
                      <p:nvPr/>
                    </p:nvPicPr>
                    <p:blipFill>
                      <a:blip r:embed="rId5"/>
                      <a:srcRect/>
                      <a:stretch>
                        <a:fillRect/>
                      </a:stretch>
                    </p:blipFill>
                    <p:spPr bwMode="auto">
                      <a:xfrm>
                        <a:off x="304800" y="1371600"/>
                        <a:ext cx="8382000" cy="409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838200" y="57150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itchFamily="34" charset="0"/>
                <a:cs typeface="Arial" pitchFamily="34" charset="0"/>
              </a:rPr>
              <a:t>In 2003, the first year TRIA was in effect, the terrorism take-up rate was 27 percent. Since then, it has increased steadily, remaining in the low 60 percent range since 2009.  </a:t>
            </a:r>
            <a:endParaRPr lang="en-US" b="1" dirty="0">
              <a:solidFill>
                <a:srgbClr val="FFFFFF"/>
              </a:solidFill>
              <a:latin typeface="Arial" pitchFamily="34" charset="0"/>
              <a:cs typeface="Arial" pitchFamily="34" charset="0"/>
            </a:endParaRPr>
          </a:p>
        </p:txBody>
      </p:sp>
      <p:sp>
        <p:nvSpPr>
          <p:cNvPr id="9" name="Text Box 6"/>
          <p:cNvSpPr txBox="1">
            <a:spLocks noChangeArrowheads="1"/>
          </p:cNvSpPr>
          <p:nvPr/>
        </p:nvSpPr>
        <p:spPr bwMode="blackWhite">
          <a:xfrm>
            <a:off x="3222984" y="3345911"/>
            <a:ext cx="4706578" cy="120844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TRIA’s high take-up rates, availability and affordability have benefitted businesses, workers and the entire US economy since the program’s enactment</a:t>
            </a:r>
            <a:endParaRPr lang="en-US" b="1" i="1" dirty="0">
              <a:solidFill>
                <a:srgbClr val="FFFFFF"/>
              </a:solidFill>
            </a:endParaRPr>
          </a:p>
        </p:txBody>
      </p:sp>
    </p:spTree>
    <p:extLst>
      <p:ext uri="{BB962C8B-B14F-4D97-AF65-F5344CB8AC3E}">
        <p14:creationId xmlns:p14="http://schemas.microsoft.com/office/powerpoint/2010/main" val="849891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Insurance:</a:t>
            </a:r>
            <a:br>
              <a:rPr lang="en-US" sz="4200" dirty="0" smtClean="0">
                <a:solidFill>
                  <a:schemeClr val="bg1"/>
                </a:solidFill>
              </a:rPr>
            </a:br>
            <a:r>
              <a:rPr lang="en-US" sz="4200" dirty="0" smtClean="0">
                <a:solidFill>
                  <a:schemeClr val="bg1"/>
                </a:solidFill>
              </a:rPr>
              <a:t> A Financially Stable, Sound &amp; Secure Industry</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104</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79524" y="4676470"/>
            <a:ext cx="8189259"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Very Different from Banks</a:t>
            </a:r>
          </a:p>
          <a:p>
            <a:pPr algn="ctr"/>
            <a:r>
              <a:rPr lang="en-US" sz="3200" b="1" i="1" dirty="0" smtClean="0">
                <a:solidFill>
                  <a:srgbClr val="2B7299"/>
                </a:solidFill>
              </a:rPr>
              <a:t>Industry Impairment Rates Are Near Record Lows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104</a:t>
            </a:fld>
            <a:endParaRPr lang="en-US"/>
          </a:p>
        </p:txBody>
      </p:sp>
    </p:spTree>
    <p:extLst>
      <p:ext uri="{BB962C8B-B14F-4D97-AF65-F5344CB8AC3E}">
        <p14:creationId xmlns:p14="http://schemas.microsoft.com/office/powerpoint/2010/main" val="99068198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P/C Insurer Impairments, 1969–2013</a:t>
            </a:r>
          </a:p>
        </p:txBody>
      </p:sp>
      <p:graphicFrame>
        <p:nvGraphicFramePr>
          <p:cNvPr id="2" name="Object 3"/>
          <p:cNvGraphicFramePr>
            <a:graphicFrameLocks noGrp="1"/>
          </p:cNvGraphicFramePr>
          <p:nvPr>
            <p:ph idx="4294967295"/>
            <p:extLst>
              <p:ext uri="{D42A27DB-BD31-4B8C-83A1-F6EECF244321}">
                <p14:modId xmlns:p14="http://schemas.microsoft.com/office/powerpoint/2010/main" val="3005066280"/>
              </p:ext>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Rectangle 4"/>
          <p:cNvSpPr>
            <a:spLocks noChangeArrowheads="1"/>
          </p:cNvSpPr>
          <p:nvPr/>
        </p:nvSpPr>
        <p:spPr bwMode="auto">
          <a:xfrm>
            <a:off x="-1" y="6155614"/>
            <a:ext cx="8760543" cy="756361"/>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A.M. Best Special Report </a:t>
            </a:r>
            <a:r>
              <a:rPr lang="en-US" sz="1100" dirty="0" smtClean="0">
                <a:solidFill>
                  <a:srgbClr val="000000"/>
                </a:solidFill>
                <a:latin typeface="Arial" charset="0"/>
                <a:cs typeface="Arial" charset="0"/>
              </a:rPr>
              <a:t>“</a:t>
            </a:r>
            <a:r>
              <a:rPr lang="en-US" sz="1100" dirty="0" smtClean="0">
                <a:solidFill>
                  <a:srgbClr val="000000"/>
                </a:solidFill>
              </a:rPr>
              <a:t>U.S.</a:t>
            </a:r>
            <a:r>
              <a:rPr lang="en-US" sz="1100" dirty="0" smtClean="0">
                <a:solidFill>
                  <a:srgbClr val="000000"/>
                </a:solidFill>
                <a:latin typeface="Arial" charset="0"/>
                <a:cs typeface="Arial" charset="0"/>
              </a:rPr>
              <a:t> P/C Impairments </a:t>
            </a:r>
            <a:r>
              <a:rPr lang="en-US" sz="1100" dirty="0" smtClean="0">
                <a:solidFill>
                  <a:srgbClr val="000000"/>
                </a:solidFill>
              </a:rPr>
              <a:t>Down Sharply in 2013</a:t>
            </a:r>
            <a:r>
              <a:rPr lang="en-US" sz="1100" dirty="0" smtClean="0">
                <a:solidFill>
                  <a:srgbClr val="000000"/>
                </a:solidFill>
                <a:latin typeface="Arial" charset="0"/>
                <a:cs typeface="Arial" charset="0"/>
              </a:rPr>
              <a:t>; Alternative Risk Players Faltered,” June 23, 2014; </a:t>
            </a:r>
            <a:r>
              <a:rPr lang="en-US" sz="1100" dirty="0">
                <a:solidFill>
                  <a:srgbClr val="000000"/>
                </a:solidFill>
                <a:latin typeface="Arial" charset="0"/>
                <a:cs typeface="Arial" charset="0"/>
              </a:rPr>
              <a:t>Insurance </a:t>
            </a:r>
            <a:r>
              <a:rPr lang="en-US" sz="1100" dirty="0" smtClean="0">
                <a:solidFill>
                  <a:srgbClr val="000000"/>
                </a:solidFill>
                <a:latin typeface="Arial" charset="0"/>
                <a:cs typeface="Arial" charset="0"/>
              </a:rPr>
              <a:t>Information </a:t>
            </a:r>
            <a:r>
              <a:rPr lang="en-US" sz="1100" dirty="0">
                <a:solidFill>
                  <a:srgbClr val="000000"/>
                </a:solidFill>
                <a:latin typeface="Arial" charset="0"/>
                <a:cs typeface="Arial" charset="0"/>
              </a:rPr>
              <a:t>Institute.</a:t>
            </a:r>
          </a:p>
        </p:txBody>
      </p:sp>
      <p:sp>
        <p:nvSpPr>
          <p:cNvPr id="321541" name="Rectangle 5"/>
          <p:cNvSpPr>
            <a:spLocks noChangeArrowheads="1"/>
          </p:cNvSpPr>
          <p:nvPr/>
        </p:nvSpPr>
        <p:spPr bwMode="blackWhite">
          <a:xfrm>
            <a:off x="363538" y="5772150"/>
            <a:ext cx="843756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Number of Impairments Varies Significantly Over the P/C Insurance Cycle, With Peaks Occurring Well into Hard Markets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105</a:t>
            </a:fld>
            <a:endParaRPr lang="en-US"/>
          </a:p>
        </p:txBody>
      </p:sp>
      <p:sp>
        <p:nvSpPr>
          <p:cNvPr id="10" name="AutoShape 8"/>
          <p:cNvSpPr>
            <a:spLocks noChangeArrowheads="1"/>
          </p:cNvSpPr>
          <p:nvPr/>
        </p:nvSpPr>
        <p:spPr bwMode="blackWhite">
          <a:xfrm>
            <a:off x="5530645" y="1254481"/>
            <a:ext cx="3436373" cy="820270"/>
          </a:xfrm>
          <a:prstGeom prst="wedgeRectCallout">
            <a:avLst>
              <a:gd name="adj1" fmla="val 45572"/>
              <a:gd name="adj2" fmla="val 2571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Impairments among P/C insurers remain infrequent</a:t>
            </a:r>
            <a:endParaRPr lang="en-US" b="1" i="1" dirty="0">
              <a:solidFill>
                <a:schemeClr val="bg1"/>
              </a:solidFill>
              <a:cs typeface="+mn-cs"/>
            </a:endParaRPr>
          </a:p>
        </p:txBody>
      </p:sp>
    </p:spTree>
    <p:extLst>
      <p:ext uri="{BB962C8B-B14F-4D97-AF65-F5344CB8AC3E}">
        <p14:creationId xmlns:p14="http://schemas.microsoft.com/office/powerpoint/2010/main" val="10000379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p:txBody>
          <a:bodyPr/>
          <a:lstStyle/>
          <a:p>
            <a:pPr>
              <a:defRPr/>
            </a:pPr>
            <a:r>
              <a:rPr lang="en-US" smtClean="0"/>
              <a:t>12/01/09 - 9pm</a:t>
            </a:r>
          </a:p>
        </p:txBody>
      </p:sp>
      <p:sp>
        <p:nvSpPr>
          <p:cNvPr id="38917" name="Rectangle 110"/>
          <p:cNvSpPr>
            <a:spLocks noGrp="1" noChangeArrowheads="1"/>
          </p:cNvSpPr>
          <p:nvPr>
            <p:ph type="sldNum" sz="quarter" idx="12"/>
          </p:nvPr>
        </p:nvSpPr>
        <p:spPr/>
        <p:txBody>
          <a:bodyPr/>
          <a:lstStyle/>
          <a:p>
            <a:pPr>
              <a:defRPr/>
            </a:pPr>
            <a:fld id="{34A4E70F-F896-4192-9E64-A60DCD6173D5}" type="slidenum">
              <a:rPr lang="en-US" smtClean="0"/>
              <a:pPr>
                <a:defRPr/>
              </a:pPr>
              <a:t>106</a:t>
            </a:fld>
            <a:endParaRPr lang="en-US" smtClean="0"/>
          </a:p>
        </p:txBody>
      </p:sp>
      <p:sp>
        <p:nvSpPr>
          <p:cNvPr id="43014" name="Rectangle 2"/>
          <p:cNvSpPr>
            <a:spLocks noGrp="1" noChangeArrowheads="1"/>
          </p:cNvSpPr>
          <p:nvPr>
            <p:ph type="title"/>
          </p:nvPr>
        </p:nvSpPr>
        <p:spPr/>
        <p:txBody>
          <a:bodyPr/>
          <a:lstStyle/>
          <a:p>
            <a:r>
              <a:rPr lang="en-US" dirty="0" smtClean="0"/>
              <a:t>P/C Insurer Impairment Frequency vs. Combined Ratio, 1969-2013</a:t>
            </a:r>
          </a:p>
        </p:txBody>
      </p:sp>
      <p:graphicFrame>
        <p:nvGraphicFramePr>
          <p:cNvPr id="1997827" name="Object 2"/>
          <p:cNvGraphicFramePr>
            <a:graphicFrameLocks noGrp="1"/>
          </p:cNvGraphicFramePr>
          <p:nvPr>
            <p:ph idx="4294967295"/>
            <p:extLst/>
          </p:nvPr>
        </p:nvGraphicFramePr>
        <p:xfrm>
          <a:off x="195262" y="1162050"/>
          <a:ext cx="8772525" cy="4343400"/>
        </p:xfrm>
        <a:graphic>
          <a:graphicData uri="http://schemas.openxmlformats.org/presentationml/2006/ole">
            <mc:AlternateContent xmlns:mc="http://schemas.openxmlformats.org/markup-compatibility/2006">
              <mc:Choice xmlns:v="urn:schemas-microsoft-com:vml" Requires="v">
                <p:oleObj spid="_x0000_s26015756" name="Chart" r:id="rId4" imgW="8829766" imgH="4371844" progId="MSGraph.Chart.8">
                  <p:embed followColorScheme="full"/>
                </p:oleObj>
              </mc:Choice>
              <mc:Fallback>
                <p:oleObj name="Chart" r:id="rId4" imgW="8829766" imgH="4371844" progId="MSGraph.Chart.8">
                  <p:embed followColorScheme="full"/>
                  <p:pic>
                    <p:nvPicPr>
                      <p:cNvPr id="0" name=""/>
                      <p:cNvPicPr preferRelativeResize="0">
                        <a:picLocks noChangeArrowheads="1"/>
                      </p:cNvPicPr>
                      <p:nvPr/>
                    </p:nvPicPr>
                    <p:blipFill>
                      <a:blip r:embed="rId5"/>
                      <a:srcRect/>
                      <a:stretch>
                        <a:fillRect/>
                      </a:stretch>
                    </p:blipFill>
                    <p:spPr bwMode="gray">
                      <a:xfrm>
                        <a:off x="195262" y="1162050"/>
                        <a:ext cx="87725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93222" name="Line 6"/>
          <p:cNvSpPr>
            <a:spLocks noChangeShapeType="1"/>
          </p:cNvSpPr>
          <p:nvPr/>
        </p:nvSpPr>
        <p:spPr bwMode="ltGray">
          <a:xfrm flipH="1">
            <a:off x="1103313" y="3513978"/>
            <a:ext cx="6989762" cy="0"/>
          </a:xfrm>
          <a:prstGeom prst="line">
            <a:avLst/>
          </a:prstGeom>
          <a:noFill/>
          <a:ln w="38100">
            <a:solidFill>
              <a:schemeClr val="hlink"/>
            </a:solidFill>
            <a:round/>
            <a:headEnd type="none" w="sm" len="sm"/>
            <a:tailEnd type="none" w="sm" len="sm"/>
          </a:ln>
        </p:spPr>
        <p:txBody>
          <a:bodyPr lIns="92075" tIns="46038" rIns="92075" bIns="46038">
            <a:spAutoFit/>
          </a:bodyPr>
          <a:lstStyle/>
          <a:p>
            <a:endParaRPr lang="en-US"/>
          </a:p>
        </p:txBody>
      </p:sp>
      <p:sp>
        <p:nvSpPr>
          <p:cNvPr id="43016" name="Rectangle 6"/>
          <p:cNvSpPr>
            <a:spLocks noChangeArrowheads="1"/>
          </p:cNvSpPr>
          <p:nvPr/>
        </p:nvSpPr>
        <p:spPr bwMode="auto">
          <a:xfrm>
            <a:off x="-161925" y="663257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997833" name="Rectangle 9"/>
          <p:cNvSpPr>
            <a:spLocks noChangeArrowheads="1"/>
          </p:cNvSpPr>
          <p:nvPr/>
        </p:nvSpPr>
        <p:spPr bwMode="blackWhite">
          <a:xfrm>
            <a:off x="354013" y="5405718"/>
            <a:ext cx="8437562" cy="1143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Impairment Rates Are Highly Correlated With Underwriting Performance and Reached Record Lows in </a:t>
            </a:r>
            <a:r>
              <a:rPr lang="en-US" b="1" dirty="0" smtClean="0">
                <a:solidFill>
                  <a:srgbClr val="FFFFFF"/>
                </a:solidFill>
              </a:rPr>
              <a:t>2007; Recent Increase Was Associated Primarily With Mortgage and Financial Guaranty Insurers and Not Representative of the Industry Overall</a:t>
            </a:r>
            <a:endParaRPr lang="en-US" b="1" dirty="0">
              <a:solidFill>
                <a:srgbClr val="FFFFFF"/>
              </a:solidFill>
            </a:endParaRPr>
          </a:p>
        </p:txBody>
      </p:sp>
      <p:sp>
        <p:nvSpPr>
          <p:cNvPr id="11" name="AutoShape 8"/>
          <p:cNvSpPr>
            <a:spLocks noChangeArrowheads="1"/>
          </p:cNvSpPr>
          <p:nvPr/>
        </p:nvSpPr>
        <p:spPr bwMode="blackWhite">
          <a:xfrm>
            <a:off x="2628897" y="4541300"/>
            <a:ext cx="4343403" cy="486849"/>
          </a:xfrm>
          <a:prstGeom prst="wedgeRectCallout">
            <a:avLst>
              <a:gd name="adj1" fmla="val 68800"/>
              <a:gd name="adj2" fmla="val -132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2013 </a:t>
            </a:r>
            <a:r>
              <a:rPr lang="en-US" sz="1200" b="1" dirty="0">
                <a:solidFill>
                  <a:schemeClr val="bg1"/>
                </a:solidFill>
                <a:cs typeface="+mn-cs"/>
              </a:rPr>
              <a:t>impairment rate was </a:t>
            </a:r>
            <a:r>
              <a:rPr lang="en-US" sz="1200" b="1" dirty="0" smtClean="0">
                <a:solidFill>
                  <a:schemeClr val="bg1"/>
                </a:solidFill>
                <a:cs typeface="+mn-cs"/>
              </a:rPr>
              <a:t>0.43%, down from 0.76% </a:t>
            </a:r>
            <a:r>
              <a:rPr lang="en-US" sz="1200" b="1" dirty="0">
                <a:solidFill>
                  <a:schemeClr val="bg1"/>
                </a:solidFill>
                <a:cs typeface="+mn-cs"/>
              </a:rPr>
              <a:t>in </a:t>
            </a:r>
            <a:r>
              <a:rPr lang="en-US" sz="1200" b="1" dirty="0" smtClean="0">
                <a:solidFill>
                  <a:schemeClr val="bg1"/>
                </a:solidFill>
                <a:cs typeface="+mn-cs"/>
              </a:rPr>
              <a:t>2012; the rate </a:t>
            </a:r>
            <a:r>
              <a:rPr lang="en-US" sz="1200" b="1" dirty="0">
                <a:solidFill>
                  <a:schemeClr val="bg1"/>
                </a:solidFill>
                <a:cs typeface="+mn-cs"/>
              </a:rPr>
              <a:t>is </a:t>
            </a:r>
            <a:r>
              <a:rPr lang="en-US" sz="1200" b="1" dirty="0" smtClean="0">
                <a:solidFill>
                  <a:schemeClr val="bg1"/>
                </a:solidFill>
                <a:cs typeface="+mn-cs"/>
              </a:rPr>
              <a:t>lower than the 0.81% </a:t>
            </a:r>
            <a:r>
              <a:rPr lang="en-US" sz="1200" b="1" dirty="0">
                <a:solidFill>
                  <a:schemeClr val="bg1"/>
                </a:solidFill>
                <a:cs typeface="+mn-cs"/>
              </a:rPr>
              <a:t>average since 1969</a:t>
            </a:r>
          </a:p>
        </p:txBody>
      </p:sp>
    </p:spTree>
    <p:extLst>
      <p:ext uri="{BB962C8B-B14F-4D97-AF65-F5344CB8AC3E}">
        <p14:creationId xmlns:p14="http://schemas.microsoft.com/office/powerpoint/2010/main" val="12103914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97827"/>
                                        </p:tgtEl>
                                        <p:attrNameLst>
                                          <p:attrName>style.visibility</p:attrName>
                                        </p:attrNameLst>
                                      </p:cBhvr>
                                      <p:to>
                                        <p:strVal val="visible"/>
                                      </p:to>
                                    </p:set>
                                    <p:animEffect transition="in" filter="wipe(left)">
                                      <p:cBhvr>
                                        <p:cTn id="7" dur="1000"/>
                                        <p:tgtEl>
                                          <p:spTgt spid="19978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97827"/>
                                        </p:tgtEl>
                                        <p:attrNameLst>
                                          <p:attrName>style.visibility</p:attrName>
                                        </p:attrNameLst>
                                      </p:cBhvr>
                                      <p:to>
                                        <p:strVal val="visible"/>
                                      </p:to>
                                    </p:set>
                                    <p:animEffect transition="in" filter="wipe(left)">
                                      <p:cBhvr>
                                        <p:cTn id="12" dur="1000"/>
                                        <p:tgtEl>
                                          <p:spTgt spid="1997827"/>
                                        </p:tgtEl>
                                      </p:cBhvr>
                                    </p:animEffect>
                                  </p:childTnLst>
                                </p:cTn>
                              </p:par>
                            </p:childTnLst>
                          </p:cTn>
                        </p:par>
                        <p:par>
                          <p:cTn id="13" fill="hold">
                            <p:stCondLst>
                              <p:cond delay="1500"/>
                            </p:stCondLst>
                            <p:childTnLst>
                              <p:par>
                                <p:cTn id="14" presetID="10" presetClass="entr" presetSubtype="0" fill="hold" grpId="0" nodeType="afterEffect">
                                  <p:stCondLst>
                                    <p:cond delay="500"/>
                                  </p:stCondLst>
                                  <p:childTnLst>
                                    <p:set>
                                      <p:cBhvr>
                                        <p:cTn id="15" dur="1" fill="hold">
                                          <p:stCondLst>
                                            <p:cond delay="0"/>
                                          </p:stCondLst>
                                        </p:cTn>
                                        <p:tgtEl>
                                          <p:spTgt spid="6793222"/>
                                        </p:tgtEl>
                                        <p:attrNameLst>
                                          <p:attrName>style.visibility</p:attrName>
                                        </p:attrNameLst>
                                      </p:cBhvr>
                                      <p:to>
                                        <p:strVal val="visible"/>
                                      </p:to>
                                    </p:set>
                                    <p:animEffect transition="in" filter="fade">
                                      <p:cBhvr>
                                        <p:cTn id="16" dur="1000"/>
                                        <p:tgtEl>
                                          <p:spTgt spid="6793222"/>
                                        </p:tgtEl>
                                      </p:cBhvr>
                                    </p:animEffect>
                                  </p:childTnLst>
                                </p:cTn>
                              </p:par>
                            </p:childTnLst>
                          </p:cTn>
                        </p:par>
                        <p:par>
                          <p:cTn id="17" fill="hold">
                            <p:stCondLst>
                              <p:cond delay="3000"/>
                            </p:stCondLst>
                            <p:childTnLst>
                              <p:par>
                                <p:cTn id="18" presetID="23" presetClass="entr" presetSubtype="16" fill="hold" grpId="0" nodeType="afterEffect">
                                  <p:stCondLst>
                                    <p:cond delay="700"/>
                                  </p:stCondLst>
                                  <p:childTnLst>
                                    <p:set>
                                      <p:cBhvr>
                                        <p:cTn id="19" dur="1" fill="hold">
                                          <p:stCondLst>
                                            <p:cond delay="0"/>
                                          </p:stCondLst>
                                        </p:cTn>
                                        <p:tgtEl>
                                          <p:spTgt spid="1997833"/>
                                        </p:tgtEl>
                                        <p:attrNameLst>
                                          <p:attrName>style.visibility</p:attrName>
                                        </p:attrNameLst>
                                      </p:cBhvr>
                                      <p:to>
                                        <p:strVal val="visible"/>
                                      </p:to>
                                    </p:set>
                                    <p:anim calcmode="lin" valueType="num">
                                      <p:cBhvr>
                                        <p:cTn id="20" dur="500" fill="hold"/>
                                        <p:tgtEl>
                                          <p:spTgt spid="1997833"/>
                                        </p:tgtEl>
                                        <p:attrNameLst>
                                          <p:attrName>ppt_w</p:attrName>
                                        </p:attrNameLst>
                                      </p:cBhvr>
                                      <p:tavLst>
                                        <p:tav tm="0">
                                          <p:val>
                                            <p:fltVal val="0"/>
                                          </p:val>
                                        </p:tav>
                                        <p:tav tm="100000">
                                          <p:val>
                                            <p:strVal val="#ppt_w"/>
                                          </p:val>
                                        </p:tav>
                                      </p:tavLst>
                                    </p:anim>
                                    <p:anim calcmode="lin" valueType="num">
                                      <p:cBhvr>
                                        <p:cTn id="21" dur="500" fill="hold"/>
                                        <p:tgtEl>
                                          <p:spTgt spid="1997833"/>
                                        </p:tgtEl>
                                        <p:attrNameLst>
                                          <p:attrName>ppt_h</p:attrName>
                                        </p:attrNameLst>
                                      </p:cBhvr>
                                      <p:tavLst>
                                        <p:tav tm="0">
                                          <p:val>
                                            <p:fltVal val="0"/>
                                          </p:val>
                                        </p:tav>
                                        <p:tav tm="100000">
                                          <p:val>
                                            <p:strVal val="#ppt_h"/>
                                          </p:val>
                                        </p:tav>
                                      </p:tavLst>
                                    </p:anim>
                                  </p:childTnLst>
                                </p:cTn>
                              </p:par>
                            </p:childTnLst>
                          </p:cTn>
                        </p:par>
                        <p:par>
                          <p:cTn id="22" fill="hold">
                            <p:stCondLst>
                              <p:cond delay="4200"/>
                            </p:stCondLst>
                            <p:childTnLst>
                              <p:par>
                                <p:cTn id="23" presetID="22" presetClass="entr" presetSubtype="2" fill="hold" grpId="0" nodeType="afterEffect">
                                  <p:stCondLst>
                                    <p:cond delay="70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p:bldP spid="6793222" grpId="0" animBg="1"/>
      <p:bldP spid="1997833" grpId="0" animBg="1"/>
      <p:bldP spid="11"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chemeClr val="bg1"/>
                </a:solidFill>
              </a:rPr>
              <a:t>12/01/09 - 9pm</a:t>
            </a:r>
          </a:p>
        </p:txBody>
      </p:sp>
      <p:sp>
        <p:nvSpPr>
          <p:cNvPr id="29699"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chemeClr val="bg1"/>
                </a:solidFill>
              </a:rPr>
              <a:t>eSlide – P6466 – The Financial Crisis and the Future of the P/C</a:t>
            </a:r>
          </a:p>
        </p:txBody>
      </p:sp>
      <p:sp>
        <p:nvSpPr>
          <p:cNvPr id="2970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EBE502C-FA80-4E63-B41D-2F95C0A3D688}" type="slidenum">
              <a:rPr lang="en-US" altLang="en-US" sz="900" smtClean="0"/>
              <a:pPr>
                <a:lnSpc>
                  <a:spcPct val="85000"/>
                </a:lnSpc>
                <a:spcBef>
                  <a:spcPct val="20000"/>
                </a:spcBef>
                <a:buClrTx/>
                <a:buFontTx/>
                <a:buNone/>
              </a:pPr>
              <a:t>107</a:t>
            </a:fld>
            <a:endParaRPr lang="en-US" altLang="en-US" sz="900" smtClean="0"/>
          </a:p>
        </p:txBody>
      </p:sp>
      <p:sp>
        <p:nvSpPr>
          <p:cNvPr id="29701" name="Rectangle 3"/>
          <p:cNvSpPr>
            <a:spLocks noGrp="1" noChangeArrowheads="1"/>
          </p:cNvSpPr>
          <p:nvPr>
            <p:ph type="title"/>
          </p:nvPr>
        </p:nvSpPr>
        <p:spPr/>
        <p:txBody>
          <a:bodyPr/>
          <a:lstStyle/>
          <a:p>
            <a:r>
              <a:rPr lang="en-US" altLang="en-US" smtClean="0">
                <a:latin typeface="Arial" panose="020B0604020202020204" pitchFamily="34" charset="0"/>
              </a:rPr>
              <a:t>100+ Year Old Insurers as a Share of     All P/C Insurers</a:t>
            </a:r>
          </a:p>
        </p:txBody>
      </p:sp>
      <p:graphicFrame>
        <p:nvGraphicFramePr>
          <p:cNvPr id="29702" name="Object 8"/>
          <p:cNvGraphicFramePr>
            <a:graphicFrameLocks noGrp="1"/>
          </p:cNvGraphicFramePr>
          <p:nvPr>
            <p:ph idx="4294967295"/>
          </p:nvPr>
        </p:nvGraphicFramePr>
        <p:xfrm>
          <a:off x="1244600" y="2435225"/>
          <a:ext cx="4486275" cy="3695700"/>
        </p:xfrm>
        <a:graphic>
          <a:graphicData uri="http://schemas.openxmlformats.org/presentationml/2006/ole">
            <mc:AlternateContent xmlns:mc="http://schemas.openxmlformats.org/markup-compatibility/2006">
              <mc:Choice xmlns:v="urn:schemas-microsoft-com:vml" Requires="v">
                <p:oleObj spid="_x0000_s26016780" name="Chart" r:id="rId4" imgW="4486147" imgH="3695661" progId="MSGraph.Chart.8">
                  <p:embed followColorScheme="full"/>
                </p:oleObj>
              </mc:Choice>
              <mc:Fallback>
                <p:oleObj name="Chart" r:id="rId4" imgW="4486147" imgH="3695661" progId="MSGraph.Chart.8">
                  <p:embed followColorScheme="full"/>
                  <p:pic>
                    <p:nvPicPr>
                      <p:cNvPr id="0" name=""/>
                      <p:cNvPicPr>
                        <a:picLocks noGrp="1" noChangeArrowheads="1"/>
                      </p:cNvPicPr>
                      <p:nvPr/>
                    </p:nvPicPr>
                    <p:blipFill>
                      <a:blip r:embed="rId5"/>
                      <a:srcRect/>
                      <a:stretch>
                        <a:fillRect/>
                      </a:stretch>
                    </p:blipFill>
                    <p:spPr bwMode="gray">
                      <a:xfrm>
                        <a:off x="1244600" y="24352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3" name="Rectangle 5"/>
          <p:cNvSpPr>
            <a:spLocks noChangeArrowheads="1"/>
          </p:cNvSpPr>
          <p:nvPr/>
        </p:nvSpPr>
        <p:spPr bwMode="auto">
          <a:xfrm>
            <a:off x="0" y="6392863"/>
            <a:ext cx="81073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							</a:t>
            </a:r>
          </a:p>
          <a:p>
            <a:pPr>
              <a:lnSpc>
                <a:spcPct val="85000"/>
              </a:lnSpc>
              <a:spcBef>
                <a:spcPct val="25000"/>
              </a:spcBef>
              <a:buFont typeface="Wingdings" panose="05000000000000000000" pitchFamily="2" charset="2"/>
              <a:buNone/>
            </a:pPr>
            <a:r>
              <a:rPr lang="en-US" altLang="en-US" sz="1100"/>
              <a:t>Source: National Association of Insurance Commissioners (NAIC) Annual Statement Database, via Highline Data LLC; CDC </a:t>
            </a:r>
          </a:p>
        </p:txBody>
      </p:sp>
      <p:sp>
        <p:nvSpPr>
          <p:cNvPr id="2173958" name="Rectangle 6"/>
          <p:cNvSpPr>
            <a:spLocks noChangeArrowheads="1"/>
          </p:cNvSpPr>
          <p:nvPr/>
        </p:nvSpPr>
        <p:spPr bwMode="blackWhite">
          <a:xfrm>
            <a:off x="404813" y="1181100"/>
            <a:ext cx="8437562" cy="635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a:solidFill>
                  <a:srgbClr val="FFFFFF"/>
                </a:solidFill>
              </a:rPr>
              <a:t>About 12% of P/C insurance companies (fewer than 1-in-8) today (2013) are 100+ years old.  This is a surprisingly high percentage.</a:t>
            </a:r>
          </a:p>
        </p:txBody>
      </p:sp>
      <p:sp>
        <p:nvSpPr>
          <p:cNvPr id="29705" name="Rectangle 7"/>
          <p:cNvSpPr>
            <a:spLocks noChangeArrowheads="1"/>
          </p:cNvSpPr>
          <p:nvPr/>
        </p:nvSpPr>
        <p:spPr bwMode="gray">
          <a:xfrm>
            <a:off x="4892675" y="2316163"/>
            <a:ext cx="19843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85000"/>
              </a:lnSpc>
              <a:spcBef>
                <a:spcPct val="0"/>
              </a:spcBef>
              <a:buClrTx/>
              <a:buFontTx/>
              <a:buNone/>
            </a:pPr>
            <a:r>
              <a:rPr lang="en-US" altLang="en-US" sz="1400" b="1"/>
              <a:t>Insurers at Least 100 Years Old, 12.3%</a:t>
            </a:r>
          </a:p>
          <a:p>
            <a:pPr eaLnBrk="1" hangingPunct="1">
              <a:lnSpc>
                <a:spcPct val="85000"/>
              </a:lnSpc>
              <a:spcBef>
                <a:spcPct val="0"/>
              </a:spcBef>
              <a:buClrTx/>
              <a:buFontTx/>
              <a:buNone/>
            </a:pPr>
            <a:r>
              <a:rPr lang="en-US" altLang="en-US" sz="1400" b="1"/>
              <a:t>(287)</a:t>
            </a:r>
          </a:p>
        </p:txBody>
      </p:sp>
      <p:sp>
        <p:nvSpPr>
          <p:cNvPr id="29706" name="Rectangle 12"/>
          <p:cNvSpPr>
            <a:spLocks noChangeArrowheads="1"/>
          </p:cNvSpPr>
          <p:nvPr/>
        </p:nvSpPr>
        <p:spPr bwMode="gray">
          <a:xfrm>
            <a:off x="285750" y="2836863"/>
            <a:ext cx="15938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eaLnBrk="1" hangingPunct="1">
              <a:lnSpc>
                <a:spcPct val="85000"/>
              </a:lnSpc>
              <a:spcBef>
                <a:spcPct val="0"/>
              </a:spcBef>
              <a:buClrTx/>
              <a:buFontTx/>
              <a:buNone/>
            </a:pPr>
            <a:r>
              <a:rPr lang="en-US" altLang="en-US" sz="1400" b="1"/>
              <a:t>Insurers Less than 100 Years Old, 87.7%</a:t>
            </a:r>
          </a:p>
          <a:p>
            <a:pPr algn="r" eaLnBrk="1" hangingPunct="1">
              <a:lnSpc>
                <a:spcPct val="85000"/>
              </a:lnSpc>
              <a:spcBef>
                <a:spcPct val="0"/>
              </a:spcBef>
              <a:buClrTx/>
              <a:buFontTx/>
              <a:buNone/>
            </a:pPr>
            <a:r>
              <a:rPr lang="en-US" altLang="en-US" sz="1400" b="1"/>
              <a:t>(1,979)</a:t>
            </a:r>
          </a:p>
        </p:txBody>
      </p:sp>
      <p:sp>
        <p:nvSpPr>
          <p:cNvPr id="11" name="Rectangle 6"/>
          <p:cNvSpPr>
            <a:spLocks noChangeArrowheads="1"/>
          </p:cNvSpPr>
          <p:nvPr/>
        </p:nvSpPr>
        <p:spPr bwMode="blackWhite">
          <a:xfrm>
            <a:off x="5181600" y="5346700"/>
            <a:ext cx="3784600" cy="993775"/>
          </a:xfrm>
          <a:prstGeom prst="rect">
            <a:avLst/>
          </a:prstGeom>
          <a:solidFill>
            <a:schemeClr val="accent1"/>
          </a:soli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u="sng">
                <a:solidFill>
                  <a:srgbClr val="FFFFFF"/>
                </a:solidFill>
              </a:rPr>
              <a:t>Odds of a Human Living to 100</a:t>
            </a:r>
            <a:endParaRPr lang="en-US" altLang="en-US" sz="1800" b="1">
              <a:solidFill>
                <a:srgbClr val="FFFFFF"/>
              </a:solidFill>
            </a:endParaRPr>
          </a:p>
          <a:p>
            <a:pPr algn="ctr" eaLnBrk="1" hangingPunct="1">
              <a:lnSpc>
                <a:spcPct val="95000"/>
              </a:lnSpc>
              <a:spcBef>
                <a:spcPct val="25000"/>
              </a:spcBef>
              <a:buClrTx/>
              <a:buFontTx/>
              <a:buNone/>
            </a:pPr>
            <a:r>
              <a:rPr lang="en-US" altLang="en-US" sz="1800" b="1">
                <a:solidFill>
                  <a:srgbClr val="FFFFFF"/>
                </a:solidFill>
              </a:rPr>
              <a:t>Born 1900: ~0.25% (1-in-400)</a:t>
            </a:r>
          </a:p>
          <a:p>
            <a:pPr algn="ctr" eaLnBrk="1" hangingPunct="1">
              <a:lnSpc>
                <a:spcPct val="95000"/>
              </a:lnSpc>
              <a:spcBef>
                <a:spcPct val="25000"/>
              </a:spcBef>
              <a:buClrTx/>
              <a:buFontTx/>
              <a:buNone/>
            </a:pPr>
            <a:r>
              <a:rPr lang="en-US" altLang="en-US" sz="1800" b="1">
                <a:solidFill>
                  <a:srgbClr val="FFFFFF"/>
                </a:solidFill>
              </a:rPr>
              <a:t>Born Today: ~2% (1-in-50)</a:t>
            </a:r>
          </a:p>
        </p:txBody>
      </p:sp>
    </p:spTree>
    <p:extLst>
      <p:ext uri="{BB962C8B-B14F-4D97-AF65-F5344CB8AC3E}">
        <p14:creationId xmlns:p14="http://schemas.microsoft.com/office/powerpoint/2010/main" val="26131237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173958"/>
                                        </p:tgtEl>
                                        <p:attrNameLst>
                                          <p:attrName>style.visibility</p:attrName>
                                        </p:attrNameLst>
                                      </p:cBhvr>
                                      <p:to>
                                        <p:strVal val="visible"/>
                                      </p:to>
                                    </p:set>
                                    <p:anim calcmode="lin" valueType="num">
                                      <p:cBhvr>
                                        <p:cTn id="7" dur="500" fill="hold"/>
                                        <p:tgtEl>
                                          <p:spTgt spid="2173958"/>
                                        </p:tgtEl>
                                        <p:attrNameLst>
                                          <p:attrName>ppt_w</p:attrName>
                                        </p:attrNameLst>
                                      </p:cBhvr>
                                      <p:tavLst>
                                        <p:tav tm="0">
                                          <p:val>
                                            <p:fltVal val="0"/>
                                          </p:val>
                                        </p:tav>
                                        <p:tav tm="100000">
                                          <p:val>
                                            <p:strVal val="#ppt_w"/>
                                          </p:val>
                                        </p:tav>
                                      </p:tavLst>
                                    </p:anim>
                                    <p:anim calcmode="lin" valueType="num">
                                      <p:cBhvr>
                                        <p:cTn id="8" dur="500" fill="hold"/>
                                        <p:tgtEl>
                                          <p:spTgt spid="2173958"/>
                                        </p:tgtEl>
                                        <p:attrNameLst>
                                          <p:attrName>ppt_h</p:attrName>
                                        </p:attrNameLst>
                                      </p:cBhvr>
                                      <p:tavLst>
                                        <p:tav tm="0">
                                          <p:val>
                                            <p:fltVal val="0"/>
                                          </p:val>
                                        </p:tav>
                                        <p:tav tm="100000">
                                          <p:val>
                                            <p:strVal val="#ppt_h"/>
                                          </p:val>
                                        </p:tav>
                                      </p:tavLst>
                                    </p:anim>
                                  </p:childTnLst>
                                </p:cTn>
                              </p:par>
                            </p:childTnLst>
                          </p:cTn>
                        </p:par>
                        <p:par>
                          <p:cTn id="9" fill="hold" nodeType="afterGroup">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P spid="11"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108</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Number of Recessions Endured by P/C Insurers, by Number of Years in Operation</a:t>
            </a:r>
          </a:p>
        </p:txBody>
      </p:sp>
      <p:graphicFrame>
        <p:nvGraphicFramePr>
          <p:cNvPr id="39938" name="Object 3"/>
          <p:cNvGraphicFramePr>
            <a:graphicFrameLocks noChangeAspect="1"/>
          </p:cNvGraphicFramePr>
          <p:nvPr/>
        </p:nvGraphicFramePr>
        <p:xfrm>
          <a:off x="268381" y="1787804"/>
          <a:ext cx="8445500" cy="3497262"/>
        </p:xfrm>
        <a:graphic>
          <a:graphicData uri="http://schemas.openxmlformats.org/presentationml/2006/ole">
            <mc:AlternateContent xmlns:mc="http://schemas.openxmlformats.org/markup-compatibility/2006">
              <mc:Choice xmlns:v="urn:schemas-microsoft-com:vml" Requires="v">
                <p:oleObj spid="_x0000_s26017803" name="Chart" r:id="rId4" imgW="8543899" imgH="3533700" progId="MSGraph.Chart.8">
                  <p:embed followColorScheme="full"/>
                </p:oleObj>
              </mc:Choice>
              <mc:Fallback>
                <p:oleObj name="Chart" r:id="rId4" imgW="8543899" imgH="3533700" progId="MSGraph.Chart.8">
                  <p:embed followColorScheme="full"/>
                  <p:pic>
                    <p:nvPicPr>
                      <p:cNvPr id="0" name=""/>
                      <p:cNvPicPr>
                        <a:picLocks noChangeAspect="1" noChangeArrowheads="1"/>
                      </p:cNvPicPr>
                      <p:nvPr/>
                    </p:nvPicPr>
                    <p:blipFill>
                      <a:blip r:embed="rId5"/>
                      <a:srcRect/>
                      <a:stretch>
                        <a:fillRect/>
                      </a:stretch>
                    </p:blipFill>
                    <p:spPr bwMode="gray">
                      <a:xfrm>
                        <a:off x="268381" y="1787804"/>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632765"/>
            <a:ext cx="7616825" cy="28238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research from </a:t>
            </a:r>
            <a:r>
              <a:rPr lang="en-US" sz="1100" dirty="0" smtClean="0"/>
              <a:t>National Bureau of Economic Research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Number of </a:t>
            </a:r>
            <a:r>
              <a:rPr lang="en-US" sz="1600" b="1" dirty="0" smtClean="0">
                <a:solidFill>
                  <a:srgbClr val="225A7A"/>
                </a:solidFill>
              </a:rPr>
              <a:t>Recessions Since 1860</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Longevity Requires an Insurer to Overcome Extreme Economic Adversity of Every Sort</a:t>
            </a:r>
            <a:endParaRPr lang="en-US" b="1" dirty="0">
              <a:solidFill>
                <a:srgbClr val="FFFFFF"/>
              </a:solidFill>
            </a:endParaRPr>
          </a:p>
        </p:txBody>
      </p:sp>
      <p:sp>
        <p:nvSpPr>
          <p:cNvPr id="10" name="Rectangle 5"/>
          <p:cNvSpPr>
            <a:spLocks noChangeArrowheads="1"/>
          </p:cNvSpPr>
          <p:nvPr/>
        </p:nvSpPr>
        <p:spPr bwMode="black">
          <a:xfrm>
            <a:off x="3135687" y="5015752"/>
            <a:ext cx="3144090"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a:solidFill>
                  <a:srgbClr val="225A7A"/>
                </a:solidFill>
              </a:rPr>
              <a:t>Number of </a:t>
            </a:r>
            <a:r>
              <a:rPr lang="en-US" sz="1600" b="1" dirty="0" smtClean="0">
                <a:solidFill>
                  <a:srgbClr val="225A7A"/>
                </a:solidFill>
              </a:rPr>
              <a:t>Years in Operation</a:t>
            </a:r>
            <a:endParaRPr lang="en-US" sz="1600" b="1" dirty="0">
              <a:solidFill>
                <a:srgbClr val="225A7A"/>
              </a:solidFill>
            </a:endParaRPr>
          </a:p>
        </p:txBody>
      </p:sp>
      <p:sp>
        <p:nvSpPr>
          <p:cNvPr id="11" name="AutoShape 8"/>
          <p:cNvSpPr>
            <a:spLocks noChangeArrowheads="1"/>
          </p:cNvSpPr>
          <p:nvPr/>
        </p:nvSpPr>
        <p:spPr bwMode="blackWhite">
          <a:xfrm>
            <a:off x="1976284" y="1618276"/>
            <a:ext cx="3421623" cy="962692"/>
          </a:xfrm>
          <a:prstGeom prst="wedgeRectCallout">
            <a:avLst>
              <a:gd name="adj1" fmla="val 118779"/>
              <a:gd name="adj2" fmla="val -71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Insurers that have made it to the age of 150  have endured 32 recessions over the years</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108</a:t>
            </a:fld>
            <a:endParaRPr lang="en-US"/>
          </a:p>
        </p:txBody>
      </p:sp>
    </p:spTree>
    <p:extLst>
      <p:ext uri="{BB962C8B-B14F-4D97-AF65-F5344CB8AC3E}">
        <p14:creationId xmlns:p14="http://schemas.microsoft.com/office/powerpoint/2010/main" val="9503891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109</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sz="2800" dirty="0" smtClean="0"/>
              <a:t>The Global Financial Crisis: The Pendulum Swings: Dodd-Frank &amp; Systemic Risk</a:t>
            </a:r>
          </a:p>
        </p:txBody>
      </p:sp>
      <p:sp>
        <p:nvSpPr>
          <p:cNvPr id="1922051" name="Rectangle 3"/>
          <p:cNvSpPr>
            <a:spLocks noGrp="1" noChangeArrowheads="1"/>
          </p:cNvSpPr>
          <p:nvPr>
            <p:ph type="body" idx="1"/>
          </p:nvPr>
        </p:nvSpPr>
        <p:spPr>
          <a:xfrm>
            <a:off x="205740" y="1094667"/>
            <a:ext cx="8810441" cy="5448301"/>
          </a:xfrm>
        </p:spPr>
        <p:txBody>
          <a:bodyPr/>
          <a:lstStyle/>
          <a:p>
            <a:pPr>
              <a:lnSpc>
                <a:spcPts val="2200"/>
              </a:lnSpc>
            </a:pPr>
            <a:r>
              <a:rPr lang="en-US" sz="2000" b="1" dirty="0" smtClean="0"/>
              <a:t>Dodd-Frank Act of 2010: The implosion of the housing bubble and virtual collapse of the US banking system, the seizure of credit markets and massive government bailouts of US financial institutions led to calls for sweeping regulatory reforms of the financial industry</a:t>
            </a:r>
          </a:p>
          <a:p>
            <a:pPr>
              <a:lnSpc>
                <a:spcPts val="2200"/>
              </a:lnSpc>
            </a:pPr>
            <a:r>
              <a:rPr lang="en-US" sz="2000" b="1" dirty="0" smtClean="0"/>
              <a:t>Limiting Systemic Risk is at the Core of Dodd-Frank</a:t>
            </a:r>
          </a:p>
          <a:p>
            <a:pPr>
              <a:lnSpc>
                <a:spcPts val="2200"/>
              </a:lnSpc>
            </a:pPr>
            <a:r>
              <a:rPr lang="en-US" sz="2000" b="1" dirty="0" smtClean="0"/>
              <a:t>Designation as a Systemically Important Financial Institutional (SIFI) Will Result in Greater Regulatory Scrutiny and Heightened Capital Requirements</a:t>
            </a:r>
          </a:p>
          <a:p>
            <a:pPr>
              <a:lnSpc>
                <a:spcPts val="2200"/>
              </a:lnSpc>
            </a:pPr>
            <a:r>
              <a:rPr lang="en-US" sz="2000" b="1" dirty="0" smtClean="0"/>
              <a:t>Dodd-Frank Established Several Entities Impacting Insurers</a:t>
            </a:r>
          </a:p>
          <a:p>
            <a:pPr lvl="1">
              <a:lnSpc>
                <a:spcPts val="2200"/>
              </a:lnSpc>
            </a:pPr>
            <a:r>
              <a:rPr lang="en-US" sz="1800" b="1" dirty="0" smtClean="0"/>
              <a:t>Federal Insurance Office</a:t>
            </a:r>
          </a:p>
          <a:p>
            <a:pPr lvl="1">
              <a:lnSpc>
                <a:spcPts val="2200"/>
              </a:lnSpc>
            </a:pPr>
            <a:r>
              <a:rPr lang="en-US" sz="1800" b="1" dirty="0" smtClean="0"/>
              <a:t>Financial Stability Oversight Council</a:t>
            </a:r>
          </a:p>
          <a:p>
            <a:pPr lvl="1">
              <a:lnSpc>
                <a:spcPts val="2200"/>
              </a:lnSpc>
            </a:pPr>
            <a:r>
              <a:rPr lang="en-US" sz="1800" b="1" dirty="0" smtClean="0"/>
              <a:t>Office of Financial Research</a:t>
            </a:r>
          </a:p>
          <a:p>
            <a:pPr lvl="1">
              <a:lnSpc>
                <a:spcPts val="2200"/>
              </a:lnSpc>
            </a:pPr>
            <a:r>
              <a:rPr lang="en-US" sz="1800" b="1" dirty="0" smtClean="0"/>
              <a:t>Consumer Financial Protection Bureau</a:t>
            </a:r>
          </a:p>
          <a:p>
            <a:pPr>
              <a:lnSpc>
                <a:spcPts val="2200"/>
              </a:lnSpc>
            </a:pPr>
            <a:endParaRPr lang="en-US" sz="2000" b="1" dirty="0" smtClean="0"/>
          </a:p>
          <a:p>
            <a:pPr>
              <a:lnSpc>
                <a:spcPts val="2200"/>
              </a:lnSpc>
            </a:pPr>
            <a:endParaRPr lang="en-US" sz="2000" b="1" dirty="0" smtClean="0"/>
          </a:p>
        </p:txBody>
      </p:sp>
    </p:spTree>
    <p:extLst>
      <p:ext uri="{BB962C8B-B14F-4D97-AF65-F5344CB8AC3E}">
        <p14:creationId xmlns:p14="http://schemas.microsoft.com/office/powerpoint/2010/main" val="16646172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84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DBA5129-B17F-4106-984C-613F289D1A61}" type="slidenum">
              <a:rPr lang="en-US" sz="900"/>
              <a:pPr algn="r" eaLnBrk="0" hangingPunct="0">
                <a:lnSpc>
                  <a:spcPct val="85000"/>
                </a:lnSpc>
                <a:spcBef>
                  <a:spcPct val="20000"/>
                </a:spcBef>
              </a:pPr>
              <a:t>11</a:t>
            </a:fld>
            <a:endParaRPr lang="en-US" sz="900"/>
          </a:p>
        </p:txBody>
      </p:sp>
      <p:sp>
        <p:nvSpPr>
          <p:cNvPr id="6248452" name="Rectangle 2"/>
          <p:cNvSpPr>
            <a:spLocks noGrp="1" noChangeArrowheads="1"/>
          </p:cNvSpPr>
          <p:nvPr>
            <p:ph type="title" idx="4294967295"/>
          </p:nvPr>
        </p:nvSpPr>
        <p:spPr>
          <a:xfrm>
            <a:off x="228600" y="104775"/>
            <a:ext cx="7531100" cy="860425"/>
          </a:xfrm>
        </p:spPr>
        <p:txBody>
          <a:bodyPr/>
          <a:lstStyle/>
          <a:p>
            <a:r>
              <a:rPr lang="en-US" dirty="0" smtClean="0"/>
              <a:t>Real GDP Growth Forecasts: </a:t>
            </a:r>
            <a:br>
              <a:rPr lang="en-US" dirty="0" smtClean="0"/>
            </a:br>
            <a:r>
              <a:rPr lang="en-US" dirty="0" smtClean="0"/>
              <a:t>Major Economies: 2011 – 2015F</a:t>
            </a:r>
          </a:p>
        </p:txBody>
      </p:sp>
      <p:sp>
        <p:nvSpPr>
          <p:cNvPr id="6248453" name="Rectangle 4"/>
          <p:cNvSpPr>
            <a:spLocks noChangeArrowheads="1"/>
          </p:cNvSpPr>
          <p:nvPr/>
        </p:nvSpPr>
        <p:spPr bwMode="auto">
          <a:xfrm>
            <a:off x="0" y="6575425"/>
            <a:ext cx="91440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Indicators </a:t>
            </a:r>
            <a:r>
              <a:rPr lang="en-US" sz="1100" dirty="0" smtClean="0"/>
              <a:t>(10/2014 </a:t>
            </a:r>
            <a:r>
              <a:rPr lang="en-US" sz="1100" dirty="0"/>
              <a:t>issue</a:t>
            </a:r>
            <a:r>
              <a:rPr lang="en-US" sz="1100" dirty="0" smtClean="0"/>
              <a:t>); IMF (10/2014); </a:t>
            </a:r>
            <a:r>
              <a:rPr lang="en-US" sz="1100" dirty="0"/>
              <a:t>Insurance Information Institute.</a:t>
            </a:r>
          </a:p>
        </p:txBody>
      </p:sp>
      <p:graphicFrame>
        <p:nvGraphicFramePr>
          <p:cNvPr id="6248450" name="Object 5"/>
          <p:cNvGraphicFramePr>
            <a:graphicFrameLocks noChangeAspect="1"/>
          </p:cNvGraphicFramePr>
          <p:nvPr>
            <p:extLst/>
          </p:nvPr>
        </p:nvGraphicFramePr>
        <p:xfrm>
          <a:off x="191421" y="1389826"/>
          <a:ext cx="8743950" cy="4324350"/>
        </p:xfrm>
        <a:graphic>
          <a:graphicData uri="http://schemas.openxmlformats.org/presentationml/2006/ole">
            <mc:AlternateContent xmlns:mc="http://schemas.openxmlformats.org/markup-compatibility/2006">
              <mc:Choice xmlns:v="urn:schemas-microsoft-com:vml" Requires="v">
                <p:oleObj spid="_x0000_s25978915" name="Chart" r:id="rId4" imgW="8829759" imgH="3305147" progId="MSGraph.Chart.8">
                  <p:embed followColorScheme="full"/>
                </p:oleObj>
              </mc:Choice>
              <mc:Fallback>
                <p:oleObj name="Chart" r:id="rId4" imgW="8829759" imgH="3305147" progId="MSGraph.Chart.8">
                  <p:embed followColorScheme="full"/>
                  <p:pic>
                    <p:nvPicPr>
                      <p:cNvPr id="0" name=""/>
                      <p:cNvPicPr>
                        <a:picLocks noChangeAspect="1" noChangeArrowheads="1"/>
                      </p:cNvPicPr>
                      <p:nvPr/>
                    </p:nvPicPr>
                    <p:blipFill>
                      <a:blip r:embed="rId5"/>
                      <a:srcRect/>
                      <a:stretch>
                        <a:fillRect/>
                      </a:stretch>
                    </p:blipFill>
                    <p:spPr bwMode="gray">
                      <a:xfrm>
                        <a:off x="191421" y="1389826"/>
                        <a:ext cx="8743950" cy="432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2" name="Text Box 5"/>
          <p:cNvSpPr txBox="1">
            <a:spLocks noChangeArrowheads="1"/>
          </p:cNvSpPr>
          <p:nvPr/>
        </p:nvSpPr>
        <p:spPr bwMode="blackWhite">
          <a:xfrm>
            <a:off x="604838" y="5692876"/>
            <a:ext cx="8101012" cy="841273"/>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Growth Prospects Vary Widely by </a:t>
            </a:r>
            <a:r>
              <a:rPr lang="en-US" b="1" dirty="0" smtClean="0">
                <a:solidFill>
                  <a:schemeClr val="bg1"/>
                </a:solidFill>
              </a:rPr>
              <a:t>Region but the Outlook for 2015 Has Dimmed Except in the US and UK</a:t>
            </a:r>
            <a:endParaRPr lang="en-US" b="1" dirty="0">
              <a:solidFill>
                <a:schemeClr val="bg1"/>
              </a:solidFill>
            </a:endParaRPr>
          </a:p>
        </p:txBody>
      </p:sp>
      <p:sp>
        <p:nvSpPr>
          <p:cNvPr id="7" name="AutoShape 10"/>
          <p:cNvSpPr>
            <a:spLocks noChangeArrowheads="1"/>
          </p:cNvSpPr>
          <p:nvPr/>
        </p:nvSpPr>
        <p:spPr bwMode="blackWhite">
          <a:xfrm>
            <a:off x="2232025" y="2390703"/>
            <a:ext cx="1762125" cy="767099"/>
          </a:xfrm>
          <a:prstGeom prst="wedgeRectCallout">
            <a:avLst>
              <a:gd name="adj1" fmla="val -11252"/>
              <a:gd name="adj2" fmla="val 861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The Eurozone </a:t>
            </a:r>
            <a:r>
              <a:rPr lang="en-US" b="1" dirty="0" smtClean="0">
                <a:solidFill>
                  <a:schemeClr val="bg1"/>
                </a:solidFill>
              </a:rPr>
              <a:t>remains weak</a:t>
            </a:r>
            <a:endParaRPr lang="en-US" b="1" dirty="0">
              <a:solidFill>
                <a:schemeClr val="bg1"/>
              </a:solidFill>
            </a:endParaRPr>
          </a:p>
        </p:txBody>
      </p:sp>
      <p:sp>
        <p:nvSpPr>
          <p:cNvPr id="8" name="AutoShape 10"/>
          <p:cNvSpPr>
            <a:spLocks noChangeArrowheads="1"/>
          </p:cNvSpPr>
          <p:nvPr/>
        </p:nvSpPr>
        <p:spPr bwMode="blackWhite">
          <a:xfrm>
            <a:off x="4478542" y="1179765"/>
            <a:ext cx="2505918" cy="1035363"/>
          </a:xfrm>
          <a:prstGeom prst="wedgeRectCallout">
            <a:avLst>
              <a:gd name="adj1" fmla="val 69862"/>
              <a:gd name="adj2" fmla="val 381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Growth in China has slowed but outpaces the US and Europe</a:t>
            </a:r>
            <a:endParaRPr lang="en-US" b="1" dirty="0">
              <a:solidFill>
                <a:schemeClr val="bg1"/>
              </a:solidFill>
            </a:endParaRPr>
          </a:p>
        </p:txBody>
      </p:sp>
      <p:sp>
        <p:nvSpPr>
          <p:cNvPr id="9" name="AutoShape 10"/>
          <p:cNvSpPr>
            <a:spLocks noChangeArrowheads="1"/>
          </p:cNvSpPr>
          <p:nvPr/>
        </p:nvSpPr>
        <p:spPr bwMode="blackWhite">
          <a:xfrm>
            <a:off x="850235" y="1106130"/>
            <a:ext cx="1330325" cy="1108998"/>
          </a:xfrm>
          <a:prstGeom prst="wedgeRectCallout">
            <a:avLst>
              <a:gd name="adj1" fmla="val 25468"/>
              <a:gd name="adj2" fmla="val 10161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US growth should </a:t>
            </a:r>
            <a:r>
              <a:rPr lang="en-US" b="1" dirty="0" err="1" smtClean="0">
                <a:solidFill>
                  <a:schemeClr val="bg1"/>
                </a:solidFill>
              </a:rPr>
              <a:t>acceleratein</a:t>
            </a:r>
            <a:r>
              <a:rPr lang="en-US" b="1" dirty="0" smtClean="0">
                <a:solidFill>
                  <a:schemeClr val="bg1"/>
                </a:solidFill>
              </a:rPr>
              <a:t> 2015</a:t>
            </a:r>
            <a:endParaRPr lang="en-US" b="1" dirty="0">
              <a:solidFill>
                <a:schemeClr val="bg1"/>
              </a:solidFill>
            </a:endParaRPr>
          </a:p>
        </p:txBody>
      </p:sp>
      <p:sp>
        <p:nvSpPr>
          <p:cNvPr id="10" name="AutoShape 7"/>
          <p:cNvSpPr>
            <a:spLocks noChangeArrowheads="1"/>
          </p:cNvSpPr>
          <p:nvPr/>
        </p:nvSpPr>
        <p:spPr bwMode="blackWhite">
          <a:xfrm>
            <a:off x="5933872" y="4262297"/>
            <a:ext cx="2441444" cy="487905"/>
          </a:xfrm>
          <a:prstGeom prst="wedgeRectCallout">
            <a:avLst>
              <a:gd name="adj1" fmla="val -65167"/>
              <a:gd name="adj2" fmla="val -630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Political turmoil in Latin America is hurting growth</a:t>
            </a:r>
            <a:endParaRPr lang="en-US" sz="1400" b="1" dirty="0">
              <a:solidFill>
                <a:srgbClr val="FFFFFF"/>
              </a:solidFill>
            </a:endParaRPr>
          </a:p>
        </p:txBody>
      </p:sp>
    </p:spTree>
    <p:extLst>
      <p:ext uri="{BB962C8B-B14F-4D97-AF65-F5344CB8AC3E}">
        <p14:creationId xmlns:p14="http://schemas.microsoft.com/office/powerpoint/2010/main" val="5479471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67462"/>
                                        </p:tgtEl>
                                        <p:attrNameLst>
                                          <p:attrName>style.visibility</p:attrName>
                                        </p:attrNameLst>
                                      </p:cBhvr>
                                      <p:to>
                                        <p:strVal val="visible"/>
                                      </p:to>
                                    </p:set>
                                    <p:anim calcmode="lin" valueType="num">
                                      <p:cBhvr>
                                        <p:cTn id="7" dur="500" fill="hold"/>
                                        <p:tgtEl>
                                          <p:spTgt spid="2067462"/>
                                        </p:tgtEl>
                                        <p:attrNameLst>
                                          <p:attrName>ppt_w</p:attrName>
                                        </p:attrNameLst>
                                      </p:cBhvr>
                                      <p:tavLst>
                                        <p:tav tm="0">
                                          <p:val>
                                            <p:fltVal val="0"/>
                                          </p:val>
                                        </p:tav>
                                        <p:tav tm="100000">
                                          <p:val>
                                            <p:strVal val="#ppt_w"/>
                                          </p:val>
                                        </p:tav>
                                      </p:tavLst>
                                    </p:anim>
                                    <p:anim calcmode="lin" valueType="num">
                                      <p:cBhvr>
                                        <p:cTn id="8" dur="500" fill="hold"/>
                                        <p:tgtEl>
                                          <p:spTgt spid="206746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700"/>
                            </p:stCondLst>
                            <p:childTnLst>
                              <p:par>
                                <p:cTn id="14" presetID="22" presetClass="entr" presetSubtype="8" fill="hold" grpId="0" nodeType="after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3200"/>
                            </p:stCondLst>
                            <p:childTnLst>
                              <p:par>
                                <p:cTn id="18" presetID="22" presetClass="entr" presetSubtype="8" fill="hold" grpId="0" nodeType="afterEffect">
                                  <p:stCondLst>
                                    <p:cond delay="10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4700"/>
                            </p:stCondLst>
                            <p:childTnLst>
                              <p:par>
                                <p:cTn id="22" presetID="22" presetClass="entr" presetSubtype="4" fill="hold" grpId="0" nodeType="afterEffect">
                                  <p:stCondLst>
                                    <p:cond delay="70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2" grpId="0" animBg="1"/>
      <p:bldP spid="7" grpId="0" animBg="1"/>
      <p:bldP spid="8" grpId="0" animBg="1"/>
      <p:bldP spid="9" grpId="0" animBg="1"/>
      <p:bldP spid="10"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110</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sz="3200" dirty="0" smtClean="0"/>
              <a:t>Global Financial Crises &amp; </a:t>
            </a:r>
            <a:br>
              <a:rPr lang="en-US" sz="3200" dirty="0" smtClean="0"/>
            </a:br>
            <a:r>
              <a:rPr lang="en-US" sz="3200" dirty="0" smtClean="0"/>
              <a:t>Global Systemic Risk</a:t>
            </a:r>
          </a:p>
        </p:txBody>
      </p:sp>
      <p:sp>
        <p:nvSpPr>
          <p:cNvPr id="1922051" name="Rectangle 3"/>
          <p:cNvSpPr>
            <a:spLocks noGrp="1" noChangeArrowheads="1"/>
          </p:cNvSpPr>
          <p:nvPr>
            <p:ph type="body" idx="1"/>
          </p:nvPr>
        </p:nvSpPr>
        <p:spPr>
          <a:xfrm>
            <a:off x="205740" y="1094667"/>
            <a:ext cx="8810441" cy="5448301"/>
          </a:xfrm>
        </p:spPr>
        <p:txBody>
          <a:bodyPr/>
          <a:lstStyle/>
          <a:p>
            <a:pPr>
              <a:lnSpc>
                <a:spcPts val="2100"/>
              </a:lnSpc>
            </a:pPr>
            <a:r>
              <a:rPr lang="en-US" sz="2000" b="1" dirty="0" smtClean="0"/>
              <a:t>The Global Financial Crisis Prompted the G-20 Leaders to Request that  the Financial Stability Board (FSB) Assess the Systemic Risks Associated with SIFIs, Global-SIFIs in Particular</a:t>
            </a:r>
            <a:endParaRPr lang="en-US" sz="1800" b="1" dirty="0" smtClean="0"/>
          </a:p>
          <a:p>
            <a:pPr>
              <a:lnSpc>
                <a:spcPts val="2100"/>
              </a:lnSpc>
            </a:pPr>
            <a:r>
              <a:rPr lang="en-US" sz="2000" b="1" dirty="0" smtClean="0"/>
              <a:t>In July 2013, the FSB Endorsed the International Association of Insurance Supervisors Methodology for Identifying Globally Systemically Important Insurers (G-SIIs)</a:t>
            </a:r>
          </a:p>
          <a:p>
            <a:pPr>
              <a:lnSpc>
                <a:spcPts val="2100"/>
              </a:lnSpc>
            </a:pPr>
            <a:r>
              <a:rPr lang="en-US" sz="2000" b="1" dirty="0" smtClean="0"/>
              <a:t>For Each G-SII, the Following Will Be Required:</a:t>
            </a:r>
          </a:p>
          <a:p>
            <a:pPr lvl="1">
              <a:lnSpc>
                <a:spcPts val="2100"/>
              </a:lnSpc>
              <a:buNone/>
            </a:pPr>
            <a:r>
              <a:rPr lang="en-US" sz="1800" b="1" dirty="0" smtClean="0"/>
              <a:t>(</a:t>
            </a:r>
            <a:r>
              <a:rPr lang="en-US" sz="1800" b="1" dirty="0" err="1" smtClean="0"/>
              <a:t>i</a:t>
            </a:r>
            <a:r>
              <a:rPr lang="en-US" sz="1800" b="1" dirty="0" smtClean="0"/>
              <a:t>) Recovery and resolution plans</a:t>
            </a:r>
          </a:p>
          <a:p>
            <a:pPr lvl="1">
              <a:lnSpc>
                <a:spcPts val="2100"/>
              </a:lnSpc>
              <a:buNone/>
            </a:pPr>
            <a:r>
              <a:rPr lang="en-US" sz="1800" b="1" dirty="0" smtClean="0"/>
              <a:t>(ii) Enhanced group-wide supervision</a:t>
            </a:r>
          </a:p>
          <a:p>
            <a:pPr lvl="1">
              <a:lnSpc>
                <a:spcPts val="2100"/>
              </a:lnSpc>
              <a:buNone/>
            </a:pPr>
            <a:r>
              <a:rPr lang="en-US" sz="1800" b="1" dirty="0" smtClean="0"/>
              <a:t>(iii) Higher loss absorbency (HLA) requirements </a:t>
            </a:r>
          </a:p>
          <a:p>
            <a:pPr>
              <a:lnSpc>
                <a:spcPts val="2100"/>
              </a:lnSpc>
            </a:pPr>
            <a:r>
              <a:rPr lang="en-US" sz="2000" b="1" dirty="0" smtClean="0"/>
              <a:t>G-SIIs as Designated by the FSB as of July 2013:</a:t>
            </a:r>
          </a:p>
          <a:p>
            <a:pPr lvl="1">
              <a:lnSpc>
                <a:spcPts val="2100"/>
              </a:lnSpc>
            </a:pPr>
            <a:r>
              <a:rPr lang="en-US" sz="1800" b="1" dirty="0" smtClean="0"/>
              <a:t>Allianz SE		AIG			</a:t>
            </a:r>
            <a:r>
              <a:rPr lang="en-US" sz="1800" b="1" dirty="0" err="1" smtClean="0"/>
              <a:t>Assicurazioni</a:t>
            </a:r>
            <a:r>
              <a:rPr lang="en-US" sz="1800" b="1" dirty="0" smtClean="0"/>
              <a:t> </a:t>
            </a:r>
            <a:r>
              <a:rPr lang="en-US" sz="1800" b="1" dirty="0" err="1" smtClean="0"/>
              <a:t>Generali</a:t>
            </a:r>
            <a:endParaRPr lang="en-US" sz="1800" b="1" dirty="0" smtClean="0"/>
          </a:p>
          <a:p>
            <a:pPr lvl="1">
              <a:lnSpc>
                <a:spcPts val="2100"/>
              </a:lnSpc>
            </a:pPr>
            <a:r>
              <a:rPr lang="en-US" sz="1800" b="1" dirty="0" smtClean="0"/>
              <a:t>Aviva		</a:t>
            </a:r>
            <a:r>
              <a:rPr lang="en-US" sz="1800" b="1" dirty="0" err="1" smtClean="0"/>
              <a:t>Axa</a:t>
            </a:r>
            <a:r>
              <a:rPr lang="en-US" sz="1800" b="1" dirty="0" smtClean="0"/>
              <a:t>			MetLife</a:t>
            </a:r>
          </a:p>
          <a:p>
            <a:pPr lvl="1">
              <a:lnSpc>
                <a:spcPts val="2100"/>
              </a:lnSpc>
            </a:pPr>
            <a:r>
              <a:rPr lang="en-US" sz="1800" b="1" dirty="0" smtClean="0"/>
              <a:t>Ping An		Prudential Financial	Prudential plc</a:t>
            </a:r>
          </a:p>
        </p:txBody>
      </p:sp>
    </p:spTree>
    <p:extLst>
      <p:ext uri="{BB962C8B-B14F-4D97-AF65-F5344CB8AC3E}">
        <p14:creationId xmlns:p14="http://schemas.microsoft.com/office/powerpoint/2010/main" val="29209239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111</a:t>
            </a:fld>
            <a:endParaRPr lang="en-US" smtClean="0"/>
          </a:p>
        </p:txBody>
      </p:sp>
      <p:sp>
        <p:nvSpPr>
          <p:cNvPr id="82949" name="Rectangle 2"/>
          <p:cNvSpPr>
            <a:spLocks noGrp="1" noChangeArrowheads="1"/>
          </p:cNvSpPr>
          <p:nvPr>
            <p:ph type="title"/>
          </p:nvPr>
        </p:nvSpPr>
        <p:spPr>
          <a:xfrm>
            <a:off x="39327" y="70824"/>
            <a:ext cx="8052622" cy="860425"/>
          </a:xfrm>
        </p:spPr>
        <p:txBody>
          <a:bodyPr/>
          <a:lstStyle/>
          <a:p>
            <a:r>
              <a:rPr lang="en-US" sz="3200" dirty="0" smtClean="0"/>
              <a:t>Summary</a:t>
            </a:r>
          </a:p>
        </p:txBody>
      </p:sp>
      <p:sp>
        <p:nvSpPr>
          <p:cNvPr id="1922051" name="Rectangle 3"/>
          <p:cNvSpPr>
            <a:spLocks noGrp="1" noChangeArrowheads="1"/>
          </p:cNvSpPr>
          <p:nvPr>
            <p:ph type="body" idx="1"/>
          </p:nvPr>
        </p:nvSpPr>
        <p:spPr>
          <a:xfrm>
            <a:off x="257747" y="1095621"/>
            <a:ext cx="8758434" cy="5448301"/>
          </a:xfrm>
        </p:spPr>
        <p:txBody>
          <a:bodyPr/>
          <a:lstStyle/>
          <a:p>
            <a:pPr>
              <a:lnSpc>
                <a:spcPts val="2300"/>
              </a:lnSpc>
            </a:pPr>
            <a:r>
              <a:rPr lang="en-US" b="1" dirty="0" smtClean="0"/>
              <a:t>Insurance Remains an Essential Tool for Reducing Risk</a:t>
            </a:r>
            <a:endParaRPr lang="en-US" b="1" dirty="0"/>
          </a:p>
          <a:p>
            <a:pPr>
              <a:lnSpc>
                <a:spcPts val="2300"/>
              </a:lnSpc>
            </a:pPr>
            <a:r>
              <a:rPr lang="en-US" b="1" dirty="0" smtClean="0"/>
              <a:t>The Industry’s Future Is </a:t>
            </a:r>
            <a:r>
              <a:rPr lang="en-US" b="1" dirty="0"/>
              <a:t>I</a:t>
            </a:r>
            <a:r>
              <a:rPr lang="en-US" b="1" dirty="0" smtClean="0"/>
              <a:t>ncreasingly Global</a:t>
            </a:r>
          </a:p>
          <a:p>
            <a:pPr>
              <a:lnSpc>
                <a:spcPts val="2300"/>
              </a:lnSpc>
            </a:pPr>
            <a:r>
              <a:rPr lang="en-US" b="1" dirty="0" smtClean="0"/>
              <a:t>Future Growth Will Incur More Risk</a:t>
            </a:r>
          </a:p>
          <a:p>
            <a:pPr>
              <a:lnSpc>
                <a:spcPts val="2300"/>
              </a:lnSpc>
            </a:pPr>
            <a:r>
              <a:rPr lang="en-US" b="1" dirty="0" smtClean="0"/>
              <a:t>New Challenges Abound, But So Do Opportunities</a:t>
            </a:r>
          </a:p>
          <a:p>
            <a:pPr>
              <a:lnSpc>
                <a:spcPts val="2300"/>
              </a:lnSpc>
            </a:pPr>
            <a:r>
              <a:rPr lang="en-US" b="1" dirty="0" smtClean="0"/>
              <a:t>Insurers Have Centuries of History Demonstrating their Ability to Major Through Era of Disruptive Risks</a:t>
            </a:r>
          </a:p>
          <a:p>
            <a:pPr lvl="1">
              <a:lnSpc>
                <a:spcPts val="2300"/>
              </a:lnSpc>
            </a:pPr>
            <a:r>
              <a:rPr lang="en-US" b="1" dirty="0" smtClean="0"/>
              <a:t>Operational</a:t>
            </a:r>
          </a:p>
          <a:p>
            <a:pPr lvl="1">
              <a:lnSpc>
                <a:spcPts val="2300"/>
              </a:lnSpc>
            </a:pPr>
            <a:r>
              <a:rPr lang="en-US" b="1" dirty="0" smtClean="0"/>
              <a:t>Economic</a:t>
            </a:r>
          </a:p>
          <a:p>
            <a:pPr lvl="1">
              <a:lnSpc>
                <a:spcPts val="2300"/>
              </a:lnSpc>
            </a:pPr>
            <a:r>
              <a:rPr lang="en-US" b="1" dirty="0" smtClean="0"/>
              <a:t>Regulatory</a:t>
            </a:r>
          </a:p>
          <a:p>
            <a:pPr>
              <a:lnSpc>
                <a:spcPts val="2300"/>
              </a:lnSpc>
            </a:pPr>
            <a:r>
              <a:rPr lang="en-US" b="1" dirty="0" smtClean="0"/>
              <a:t>Insurers Will Manage through Quantum Shifts and “Disruptor” Forces in the Decades Ahead</a:t>
            </a:r>
          </a:p>
        </p:txBody>
      </p:sp>
    </p:spTree>
    <p:extLst>
      <p:ext uri="{BB962C8B-B14F-4D97-AF65-F5344CB8AC3E}">
        <p14:creationId xmlns:p14="http://schemas.microsoft.com/office/powerpoint/2010/main" val="29918996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5" end="5"/>
                                            </p:txEl>
                                          </p:spTgt>
                                        </p:tgtEl>
                                        <p:attrNameLst>
                                          <p:attrName>style.visibility</p:attrName>
                                        </p:attrNameLst>
                                      </p:cBhvr>
                                      <p:to>
                                        <p:strVal val="visible"/>
                                      </p:to>
                                    </p:set>
                                    <p:animEffect transition="in" filter="wipe(left)">
                                      <p:cBhvr>
                                        <p:cTn id="30" dur="500"/>
                                        <p:tgtEl>
                                          <p:spTgt spid="1922051">
                                            <p:txEl>
                                              <p:pRg st="5" end="5"/>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6" end="6"/>
                                            </p:txEl>
                                          </p:spTgt>
                                        </p:tgtEl>
                                        <p:attrNameLst>
                                          <p:attrName>style.visibility</p:attrName>
                                        </p:attrNameLst>
                                      </p:cBhvr>
                                      <p:to>
                                        <p:strVal val="visible"/>
                                      </p:to>
                                    </p:set>
                                    <p:animEffect transition="in" filter="wipe(left)">
                                      <p:cBhvr>
                                        <p:cTn id="33" dur="500"/>
                                        <p:tgtEl>
                                          <p:spTgt spid="1922051">
                                            <p:txEl>
                                              <p:pRg st="6" end="6"/>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22051">
                                            <p:txEl>
                                              <p:pRg st="8" end="8"/>
                                            </p:txEl>
                                          </p:spTgt>
                                        </p:tgtEl>
                                        <p:attrNameLst>
                                          <p:attrName>style.visibility</p:attrName>
                                        </p:attrNameLst>
                                      </p:cBhvr>
                                      <p:to>
                                        <p:strVal val="visible"/>
                                      </p:to>
                                    </p:set>
                                    <p:animEffect transition="in" filter="wipe(left)">
                                      <p:cBhvr>
                                        <p:cTn id="41"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112</a:t>
            </a:fld>
            <a:endParaRPr lang="en-US"/>
          </a:p>
        </p:txBody>
      </p:sp>
    </p:spTree>
    <p:extLst>
      <p:ext uri="{BB962C8B-B14F-4D97-AF65-F5344CB8AC3E}">
        <p14:creationId xmlns:p14="http://schemas.microsoft.com/office/powerpoint/2010/main" val="250830418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2484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DBA5129-B17F-4106-984C-613F289D1A61}" type="slidenum">
              <a:rPr lang="en-US" sz="900"/>
              <a:pPr algn="r" eaLnBrk="0" hangingPunct="0">
                <a:lnSpc>
                  <a:spcPct val="85000"/>
                </a:lnSpc>
                <a:spcBef>
                  <a:spcPct val="20000"/>
                </a:spcBef>
              </a:pPr>
              <a:t>12</a:t>
            </a:fld>
            <a:endParaRPr lang="en-US" sz="900"/>
          </a:p>
        </p:txBody>
      </p:sp>
      <p:sp>
        <p:nvSpPr>
          <p:cNvPr id="6248452" name="Rectangle 2"/>
          <p:cNvSpPr>
            <a:spLocks noGrp="1" noChangeArrowheads="1"/>
          </p:cNvSpPr>
          <p:nvPr>
            <p:ph type="title" idx="4294967295"/>
          </p:nvPr>
        </p:nvSpPr>
        <p:spPr>
          <a:xfrm>
            <a:off x="228600" y="104775"/>
            <a:ext cx="7531100" cy="860425"/>
          </a:xfrm>
        </p:spPr>
        <p:txBody>
          <a:bodyPr/>
          <a:lstStyle/>
          <a:p>
            <a:r>
              <a:rPr lang="en-US" dirty="0" smtClean="0"/>
              <a:t>Real GDP Growth Forecasts: </a:t>
            </a:r>
            <a:br>
              <a:rPr lang="en-US" dirty="0" smtClean="0"/>
            </a:br>
            <a:r>
              <a:rPr lang="en-US" dirty="0" smtClean="0"/>
              <a:t>Selected Economies: 2011 – 2015F</a:t>
            </a:r>
          </a:p>
        </p:txBody>
      </p:sp>
      <p:sp>
        <p:nvSpPr>
          <p:cNvPr id="6248453" name="Rectangle 4"/>
          <p:cNvSpPr>
            <a:spLocks noChangeArrowheads="1"/>
          </p:cNvSpPr>
          <p:nvPr/>
        </p:nvSpPr>
        <p:spPr bwMode="auto">
          <a:xfrm>
            <a:off x="0" y="6575425"/>
            <a:ext cx="91440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Indicators </a:t>
            </a:r>
            <a:r>
              <a:rPr lang="en-US" sz="1100" dirty="0" smtClean="0"/>
              <a:t>(10/2014 </a:t>
            </a:r>
            <a:r>
              <a:rPr lang="en-US" sz="1100" dirty="0"/>
              <a:t>issue</a:t>
            </a:r>
            <a:r>
              <a:rPr lang="en-US" sz="1100" dirty="0" smtClean="0"/>
              <a:t>); IMF (10/2104); </a:t>
            </a:r>
            <a:r>
              <a:rPr lang="en-US" sz="1100" dirty="0"/>
              <a:t>Insurance Information Institute.</a:t>
            </a:r>
          </a:p>
        </p:txBody>
      </p:sp>
      <p:graphicFrame>
        <p:nvGraphicFramePr>
          <p:cNvPr id="6248450" name="Object 5"/>
          <p:cNvGraphicFramePr>
            <a:graphicFrameLocks noChangeAspect="1"/>
          </p:cNvGraphicFramePr>
          <p:nvPr>
            <p:extLst/>
          </p:nvPr>
        </p:nvGraphicFramePr>
        <p:xfrm>
          <a:off x="142261" y="1576644"/>
          <a:ext cx="8743950" cy="4324350"/>
        </p:xfrm>
        <a:graphic>
          <a:graphicData uri="http://schemas.openxmlformats.org/presentationml/2006/ole">
            <mc:AlternateContent xmlns:mc="http://schemas.openxmlformats.org/markup-compatibility/2006">
              <mc:Choice xmlns:v="urn:schemas-microsoft-com:vml" Requires="v">
                <p:oleObj spid="_x0000_s25979940" name="Chart" r:id="rId4" imgW="8829759" imgH="3314603" progId="MSGraph.Chart.8">
                  <p:embed followColorScheme="full"/>
                </p:oleObj>
              </mc:Choice>
              <mc:Fallback>
                <p:oleObj name="Chart" r:id="rId4" imgW="8829759" imgH="3314603" progId="MSGraph.Chart.8">
                  <p:embed followColorScheme="full"/>
                  <p:pic>
                    <p:nvPicPr>
                      <p:cNvPr id="0" name=""/>
                      <p:cNvPicPr>
                        <a:picLocks noChangeAspect="1" noChangeArrowheads="1"/>
                      </p:cNvPicPr>
                      <p:nvPr/>
                    </p:nvPicPr>
                    <p:blipFill>
                      <a:blip r:embed="rId5"/>
                      <a:srcRect/>
                      <a:stretch>
                        <a:fillRect/>
                      </a:stretch>
                    </p:blipFill>
                    <p:spPr bwMode="gray">
                      <a:xfrm>
                        <a:off x="142261" y="1576644"/>
                        <a:ext cx="8743950" cy="432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2" name="Text Box 5"/>
          <p:cNvSpPr txBox="1">
            <a:spLocks noChangeArrowheads="1"/>
          </p:cNvSpPr>
          <p:nvPr/>
        </p:nvSpPr>
        <p:spPr bwMode="blackWhite">
          <a:xfrm>
            <a:off x="604838" y="5919018"/>
            <a:ext cx="8101012" cy="54077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Is Expected Accelerate Modestly in Most of the World in         2014 and 2015</a:t>
            </a:r>
            <a:endParaRPr lang="en-US" b="1" dirty="0">
              <a:solidFill>
                <a:schemeClr val="bg1"/>
              </a:solidFill>
            </a:endParaRPr>
          </a:p>
        </p:txBody>
      </p:sp>
      <p:sp>
        <p:nvSpPr>
          <p:cNvPr id="9" name="AutoShape 10"/>
          <p:cNvSpPr>
            <a:spLocks noChangeArrowheads="1"/>
          </p:cNvSpPr>
          <p:nvPr/>
        </p:nvSpPr>
        <p:spPr bwMode="blackWhite">
          <a:xfrm>
            <a:off x="4655344" y="1101061"/>
            <a:ext cx="3937820" cy="1192314"/>
          </a:xfrm>
          <a:prstGeom prst="wedgeRectCallout">
            <a:avLst>
              <a:gd name="adj1" fmla="val 22921"/>
              <a:gd name="adj2" fmla="val 494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Strong economies in smaller industrialized nations will bolster demand for products, services, international trade and insure</a:t>
            </a:r>
            <a:endParaRPr lang="en-US" b="1" dirty="0">
              <a:solidFill>
                <a:schemeClr val="bg1"/>
              </a:solidFill>
            </a:endParaRPr>
          </a:p>
        </p:txBody>
      </p:sp>
      <p:sp>
        <p:nvSpPr>
          <p:cNvPr id="8" name="AutoShape 7"/>
          <p:cNvSpPr>
            <a:spLocks noChangeArrowheads="1"/>
          </p:cNvSpPr>
          <p:nvPr/>
        </p:nvSpPr>
        <p:spPr bwMode="blackWhite">
          <a:xfrm>
            <a:off x="4655344" y="2468869"/>
            <a:ext cx="3146039" cy="600280"/>
          </a:xfrm>
          <a:prstGeom prst="wedgeRectCallout">
            <a:avLst>
              <a:gd name="adj1" fmla="val -49229"/>
              <a:gd name="adj2" fmla="val 18013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in Russia is being hit hard by sanctions</a:t>
            </a:r>
            <a:endParaRPr lang="en-US" b="1" dirty="0">
              <a:solidFill>
                <a:srgbClr val="FFFFFF"/>
              </a:solidFill>
            </a:endParaRPr>
          </a:p>
        </p:txBody>
      </p:sp>
    </p:spTree>
    <p:extLst>
      <p:ext uri="{BB962C8B-B14F-4D97-AF65-F5344CB8AC3E}">
        <p14:creationId xmlns:p14="http://schemas.microsoft.com/office/powerpoint/2010/main" val="30800474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67462"/>
                                        </p:tgtEl>
                                        <p:attrNameLst>
                                          <p:attrName>style.visibility</p:attrName>
                                        </p:attrNameLst>
                                      </p:cBhvr>
                                      <p:to>
                                        <p:strVal val="visible"/>
                                      </p:to>
                                    </p:set>
                                    <p:anim calcmode="lin" valueType="num">
                                      <p:cBhvr>
                                        <p:cTn id="7" dur="500" fill="hold"/>
                                        <p:tgtEl>
                                          <p:spTgt spid="2067462"/>
                                        </p:tgtEl>
                                        <p:attrNameLst>
                                          <p:attrName>ppt_w</p:attrName>
                                        </p:attrNameLst>
                                      </p:cBhvr>
                                      <p:tavLst>
                                        <p:tav tm="0">
                                          <p:val>
                                            <p:fltVal val="0"/>
                                          </p:val>
                                        </p:tav>
                                        <p:tav tm="100000">
                                          <p:val>
                                            <p:strVal val="#ppt_w"/>
                                          </p:val>
                                        </p:tav>
                                      </p:tavLst>
                                    </p:anim>
                                    <p:anim calcmode="lin" valueType="num">
                                      <p:cBhvr>
                                        <p:cTn id="8" dur="500" fill="hold"/>
                                        <p:tgtEl>
                                          <p:spTgt spid="206746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700"/>
                            </p:stCondLst>
                            <p:childTnLst>
                              <p:par>
                                <p:cTn id="14" presetID="22" presetClass="entr" presetSubtype="4" fill="hold" grpId="0" nodeType="after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2" grpId="0" animBg="1"/>
      <p:bldP spid="9"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13</a:t>
            </a:fld>
            <a:endParaRPr lang="en-US" sz="900"/>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13</a:t>
            </a:fld>
            <a:endParaRPr lang="en-US"/>
          </a:p>
        </p:txBody>
      </p:sp>
      <p:sp>
        <p:nvSpPr>
          <p:cNvPr id="18" name="Rectangle 4"/>
          <p:cNvSpPr>
            <a:spLocks noChangeArrowheads="1"/>
          </p:cNvSpPr>
          <p:nvPr/>
        </p:nvSpPr>
        <p:spPr bwMode="auto">
          <a:xfrm>
            <a:off x="0" y="638941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 Guy Carpenter, Swiss Re; Insurance </a:t>
            </a:r>
            <a:r>
              <a:rPr lang="en-US" sz="1100" dirty="0"/>
              <a:t>Information </a:t>
            </a:r>
            <a:r>
              <a:rPr lang="en-US" sz="1100" dirty="0" smtClean="0"/>
              <a:t>Institute .</a:t>
            </a:r>
            <a:endParaRPr lang="en-US" sz="1100" dirty="0"/>
          </a:p>
        </p:txBody>
      </p:sp>
      <p:sp>
        <p:nvSpPr>
          <p:cNvPr id="19" name="Rectangle 2"/>
          <p:cNvSpPr txBox="1">
            <a:spLocks noChangeArrowheads="1"/>
          </p:cNvSpPr>
          <p:nvPr/>
        </p:nvSpPr>
        <p:spPr bwMode="black">
          <a:xfrm>
            <a:off x="94129" y="90488"/>
            <a:ext cx="7866529"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Gap Between Economic and Insured Losses</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1980—2013</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4129" y="1514475"/>
            <a:ext cx="8635534" cy="4987933"/>
          </a:xfrm>
          <a:prstGeom prst="rect">
            <a:avLst/>
          </a:prstGeom>
        </p:spPr>
      </p:pic>
      <p:sp>
        <p:nvSpPr>
          <p:cNvPr id="15" name="AutoShape 8"/>
          <p:cNvSpPr>
            <a:spLocks noChangeArrowheads="1"/>
          </p:cNvSpPr>
          <p:nvPr/>
        </p:nvSpPr>
        <p:spPr bwMode="blackWhite">
          <a:xfrm>
            <a:off x="1295561" y="1634194"/>
            <a:ext cx="3833652" cy="1357312"/>
          </a:xfrm>
          <a:prstGeom prst="wedgeRectCallout">
            <a:avLst>
              <a:gd name="adj1" fmla="val 101733"/>
              <a:gd name="adj2" fmla="val 962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The gap between economic and insured losses is growing—suggesting both a problem and an opportunity</a:t>
            </a:r>
            <a:endParaRPr lang="en-US" sz="2000" b="1" i="1" dirty="0">
              <a:solidFill>
                <a:schemeClr val="bg1"/>
              </a:solidFill>
              <a:cs typeface="+mn-cs"/>
            </a:endParaRPr>
          </a:p>
        </p:txBody>
      </p:sp>
    </p:spTree>
    <p:extLst>
      <p:ext uri="{BB962C8B-B14F-4D97-AF65-F5344CB8AC3E}">
        <p14:creationId xmlns:p14="http://schemas.microsoft.com/office/powerpoint/2010/main" val="230471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463037" y="2039989"/>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Globalization:</a:t>
            </a:r>
            <a:br>
              <a:rPr lang="en-US" sz="4200" dirty="0" smtClean="0">
                <a:solidFill>
                  <a:schemeClr val="bg1"/>
                </a:solidFill>
              </a:rPr>
            </a:br>
            <a:r>
              <a:rPr lang="en-US" sz="4200" dirty="0" smtClean="0">
                <a:solidFill>
                  <a:schemeClr val="bg1"/>
                </a:solidFill>
              </a:rPr>
              <a:t>The Global Economy Creates Opportunities &amp; Risks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14</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01480" y="4042296"/>
            <a:ext cx="8503312"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Globalization Is a Double Edged Sword—Creating Opportunity and Wealth But Potentially Creating and Amplifying Risk</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a:t>
            </a:fld>
            <a:endParaRPr lang="en-US"/>
          </a:p>
        </p:txBody>
      </p:sp>
      <p:sp>
        <p:nvSpPr>
          <p:cNvPr id="9" name="Rectangle 7"/>
          <p:cNvSpPr>
            <a:spLocks noChangeArrowheads="1"/>
          </p:cNvSpPr>
          <p:nvPr/>
        </p:nvSpPr>
        <p:spPr bwMode="auto">
          <a:xfrm>
            <a:off x="324465" y="5677311"/>
            <a:ext cx="8398848" cy="590931"/>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C00000"/>
                </a:solidFill>
              </a:rPr>
              <a:t>Greater Reward </a:t>
            </a:r>
            <a:r>
              <a:rPr lang="en-US" sz="3600" b="1" i="1" dirty="0" smtClean="0">
                <a:solidFill>
                  <a:srgbClr val="C00000"/>
                </a:solidFill>
                <a:sym typeface="Wingdings" panose="05000000000000000000" pitchFamily="2" charset="2"/>
              </a:rPr>
              <a:t> Greater Risk</a:t>
            </a:r>
            <a:endParaRPr lang="en-US" sz="3600" b="1" i="1" dirty="0">
              <a:solidFill>
                <a:srgbClr val="C00000"/>
              </a:solidFill>
            </a:endParaRPr>
          </a:p>
        </p:txBody>
      </p:sp>
    </p:spTree>
    <p:extLst>
      <p:ext uri="{BB962C8B-B14F-4D97-AF65-F5344CB8AC3E}">
        <p14:creationId xmlns:p14="http://schemas.microsoft.com/office/powerpoint/2010/main" val="141499766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par>
                          <p:cTn id="8" fill="hold">
                            <p:stCondLst>
                              <p:cond delay="13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105"/>
          <p:cNvSpPr>
            <a:spLocks noGrp="1" noChangeArrowheads="1"/>
          </p:cNvSpPr>
          <p:nvPr>
            <p:ph type="dt" sz="quarter" idx="10"/>
          </p:nvPr>
        </p:nvSpPr>
        <p:spPr>
          <a:noFill/>
        </p:spPr>
        <p:txBody>
          <a:bodyPr/>
          <a:lstStyle/>
          <a:p>
            <a:r>
              <a:rPr lang="en-US" smtClean="0"/>
              <a:t>12/01/09 - 9pm</a:t>
            </a:r>
          </a:p>
        </p:txBody>
      </p:sp>
      <p:sp>
        <p:nvSpPr>
          <p:cNvPr id="64515"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64516" name="Rectangle 110"/>
          <p:cNvSpPr>
            <a:spLocks noGrp="1" noChangeArrowheads="1"/>
          </p:cNvSpPr>
          <p:nvPr>
            <p:ph type="sldNum" sz="quarter" idx="12"/>
          </p:nvPr>
        </p:nvSpPr>
        <p:spPr>
          <a:noFill/>
        </p:spPr>
        <p:txBody>
          <a:bodyPr/>
          <a:lstStyle/>
          <a:p>
            <a:fld id="{02CA6005-A30E-4B9F-AA27-E406E92B700B}" type="slidenum">
              <a:rPr lang="en-US" smtClean="0"/>
              <a:pPr/>
              <a:t>15</a:t>
            </a:fld>
            <a:endParaRPr lang="en-US" smtClean="0"/>
          </a:p>
        </p:txBody>
      </p:sp>
      <p:sp>
        <p:nvSpPr>
          <p:cNvPr id="64517" name="Rectangle 2"/>
          <p:cNvSpPr>
            <a:spLocks noGrp="1" noChangeArrowheads="1"/>
          </p:cNvSpPr>
          <p:nvPr>
            <p:ph type="title"/>
          </p:nvPr>
        </p:nvSpPr>
        <p:spPr>
          <a:xfrm>
            <a:off x="62482" y="90488"/>
            <a:ext cx="7916402" cy="860425"/>
          </a:xfrm>
        </p:spPr>
        <p:txBody>
          <a:bodyPr/>
          <a:lstStyle/>
          <a:p>
            <a:r>
              <a:rPr lang="en-US" sz="2800" dirty="0" smtClean="0"/>
              <a:t>5 Major Categories for External Global Risks, Uncertainties and Fears: Insurance Solutions</a:t>
            </a:r>
          </a:p>
        </p:txBody>
      </p:sp>
      <p:sp>
        <p:nvSpPr>
          <p:cNvPr id="1922051" name="Rectangle 3"/>
          <p:cNvSpPr>
            <a:spLocks noGrp="1" noChangeArrowheads="1"/>
          </p:cNvSpPr>
          <p:nvPr>
            <p:ph type="body" idx="1"/>
          </p:nvPr>
        </p:nvSpPr>
        <p:spPr>
          <a:xfrm>
            <a:off x="372448" y="1112171"/>
            <a:ext cx="8523287" cy="4652963"/>
          </a:xfrm>
        </p:spPr>
        <p:txBody>
          <a:bodyPr/>
          <a:lstStyle/>
          <a:p>
            <a:pPr marL="457200" indent="-457200">
              <a:lnSpc>
                <a:spcPct val="75000"/>
              </a:lnSpc>
              <a:spcBef>
                <a:spcPct val="50000"/>
              </a:spcBef>
              <a:buFont typeface="+mj-lt"/>
              <a:buAutoNum type="arabicPeriod"/>
            </a:pPr>
            <a:r>
              <a:rPr lang="en-US" sz="3200" b="1" dirty="0" smtClean="0"/>
              <a:t>Economic Risks</a:t>
            </a:r>
          </a:p>
          <a:p>
            <a:pPr marL="457200" indent="-457200">
              <a:lnSpc>
                <a:spcPct val="75000"/>
              </a:lnSpc>
              <a:spcBef>
                <a:spcPct val="50000"/>
              </a:spcBef>
              <a:buFont typeface="+mj-lt"/>
              <a:buAutoNum type="arabicPeriod"/>
            </a:pPr>
            <a:r>
              <a:rPr lang="en-US" sz="3200" b="1" dirty="0" smtClean="0"/>
              <a:t>Geopolitical Risks</a:t>
            </a:r>
          </a:p>
          <a:p>
            <a:pPr marL="457200" indent="-457200">
              <a:lnSpc>
                <a:spcPct val="75000"/>
              </a:lnSpc>
              <a:spcBef>
                <a:spcPct val="50000"/>
              </a:spcBef>
              <a:buFont typeface="+mj-lt"/>
              <a:buAutoNum type="arabicPeriod"/>
            </a:pPr>
            <a:r>
              <a:rPr lang="en-US" sz="3200" b="1" dirty="0" smtClean="0"/>
              <a:t>Environmental Risks</a:t>
            </a:r>
          </a:p>
          <a:p>
            <a:pPr marL="457200" indent="-457200">
              <a:lnSpc>
                <a:spcPct val="75000"/>
              </a:lnSpc>
              <a:spcBef>
                <a:spcPct val="50000"/>
              </a:spcBef>
              <a:buFont typeface="+mj-lt"/>
              <a:buAutoNum type="arabicPeriod"/>
            </a:pPr>
            <a:r>
              <a:rPr lang="en-US" sz="3200" b="1" dirty="0" smtClean="0"/>
              <a:t>Technological Risks</a:t>
            </a:r>
          </a:p>
          <a:p>
            <a:pPr marL="457200" indent="-457200">
              <a:lnSpc>
                <a:spcPct val="75000"/>
              </a:lnSpc>
              <a:spcBef>
                <a:spcPct val="50000"/>
              </a:spcBef>
              <a:buFont typeface="+mj-lt"/>
              <a:buAutoNum type="arabicPeriod"/>
            </a:pPr>
            <a:r>
              <a:rPr lang="en-US" sz="3200" b="1" dirty="0" smtClean="0"/>
              <a:t>Societal Risks</a:t>
            </a:r>
            <a:endParaRPr lang="en-US" sz="3200" b="1" i="1" dirty="0" smtClean="0"/>
          </a:p>
        </p:txBody>
      </p:sp>
      <p:sp>
        <p:nvSpPr>
          <p:cNvPr id="11" name="Rectangle 6"/>
          <p:cNvSpPr>
            <a:spLocks noChangeArrowheads="1"/>
          </p:cNvSpPr>
          <p:nvPr/>
        </p:nvSpPr>
        <p:spPr bwMode="auto">
          <a:xfrm>
            <a:off x="-201613" y="6621843"/>
            <a:ext cx="8942201" cy="27584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a:t>Source: </a:t>
            </a:r>
            <a:r>
              <a:rPr lang="en-US" sz="1000" dirty="0" smtClean="0"/>
              <a:t>Adapted from World Economic Forum, </a:t>
            </a:r>
            <a:r>
              <a:rPr lang="en-US" sz="1000" i="1" dirty="0" smtClean="0"/>
              <a:t>Global Risks 201</a:t>
            </a:r>
            <a:r>
              <a:rPr lang="en-US" sz="1000" dirty="0"/>
              <a:t>4</a:t>
            </a:r>
            <a:r>
              <a:rPr lang="en-US" sz="1000" dirty="0" smtClean="0"/>
              <a:t>; Insurance </a:t>
            </a:r>
            <a:r>
              <a:rPr lang="en-US" sz="1000" dirty="0"/>
              <a:t>Information </a:t>
            </a:r>
            <a:r>
              <a:rPr lang="en-US" sz="1000" dirty="0" smtClean="0"/>
              <a:t>Institute.</a:t>
            </a:r>
            <a:endParaRPr lang="en-US" sz="1000" dirty="0"/>
          </a:p>
        </p:txBody>
      </p:sp>
      <p:pic>
        <p:nvPicPr>
          <p:cNvPr id="14089220" name="Picture 4" descr="http://us.123rf.com/400wm/400/400/epantha/epantha0809/epantha080900047/3633653-economic-downturn-graphic-with-line-chart-and-tex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2882" y="1160207"/>
            <a:ext cx="2106387" cy="1406013"/>
          </a:xfrm>
          <a:prstGeom prst="rect">
            <a:avLst/>
          </a:prstGeom>
          <a:noFill/>
        </p:spPr>
      </p:pic>
      <p:pic>
        <p:nvPicPr>
          <p:cNvPr id="14089222" name="Picture 6" descr="http://t0.gstatic.com/images?q=tbn:ANd9GcRN4hRuiEMqjesUEqST4Q-z6IdANInkx-jiTG5TQXW5X2Ypgr5pD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16877" y="2172927"/>
            <a:ext cx="1739649" cy="1563483"/>
          </a:xfrm>
          <a:prstGeom prst="rect">
            <a:avLst/>
          </a:prstGeom>
          <a:noFill/>
        </p:spPr>
      </p:pic>
      <p:pic>
        <p:nvPicPr>
          <p:cNvPr id="14089224" name="Picture 8" descr="http://www.itworldcanada.com/uploads/cyber%20crim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83679" y="4778478"/>
            <a:ext cx="2490189" cy="1657350"/>
          </a:xfrm>
          <a:prstGeom prst="rect">
            <a:avLst/>
          </a:prstGeom>
          <a:noFill/>
        </p:spPr>
      </p:pic>
      <p:pic>
        <p:nvPicPr>
          <p:cNvPr id="14089226" name="Picture 10" descr="http://thefreedomchef.com/wp-content/uploads/2011/07/corn-top.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76244" y="4965290"/>
            <a:ext cx="2367756" cy="1580177"/>
          </a:xfrm>
          <a:prstGeom prst="rect">
            <a:avLst/>
          </a:prstGeom>
          <a:noFill/>
        </p:spPr>
      </p:pic>
      <p:pic>
        <p:nvPicPr>
          <p:cNvPr id="16" name="Picture 2" descr="http://t2.gstatic.com/images?q=tbn:ANd9GcQrq0wWj8xb9FvV7THptHM8tN3m1jZBd2iZyeKCY_zYViwMOuPh5Q"/>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91433" y="3257856"/>
            <a:ext cx="1602658" cy="1602658"/>
          </a:xfrm>
          <a:prstGeom prst="rect">
            <a:avLst/>
          </a:prstGeom>
          <a:noFill/>
        </p:spPr>
      </p:pic>
      <p:sp>
        <p:nvSpPr>
          <p:cNvPr id="13" name="Text Box 17"/>
          <p:cNvSpPr txBox="1">
            <a:spLocks noChangeArrowheads="1"/>
          </p:cNvSpPr>
          <p:nvPr/>
        </p:nvSpPr>
        <p:spPr bwMode="auto">
          <a:xfrm>
            <a:off x="398203" y="4279117"/>
            <a:ext cx="2094271" cy="1938992"/>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While risks can be broadly categorized, none are mutually exclusive</a:t>
            </a:r>
          </a:p>
        </p:txBody>
      </p:sp>
    </p:spTree>
    <p:extLst>
      <p:ext uri="{BB962C8B-B14F-4D97-AF65-F5344CB8AC3E}">
        <p14:creationId xmlns:p14="http://schemas.microsoft.com/office/powerpoint/2010/main" val="2880418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105"/>
          <p:cNvSpPr>
            <a:spLocks noGrp="1" noChangeArrowheads="1"/>
          </p:cNvSpPr>
          <p:nvPr>
            <p:ph type="dt" sz="quarter" idx="10"/>
          </p:nvPr>
        </p:nvSpPr>
        <p:spPr>
          <a:noFill/>
        </p:spPr>
        <p:txBody>
          <a:bodyPr/>
          <a:lstStyle/>
          <a:p>
            <a:r>
              <a:rPr lang="en-US" smtClean="0"/>
              <a:t>12/01/09 - 9pm</a:t>
            </a:r>
          </a:p>
        </p:txBody>
      </p:sp>
      <p:sp>
        <p:nvSpPr>
          <p:cNvPr id="64515"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64516" name="Rectangle 110"/>
          <p:cNvSpPr>
            <a:spLocks noGrp="1" noChangeArrowheads="1"/>
          </p:cNvSpPr>
          <p:nvPr>
            <p:ph type="sldNum" sz="quarter" idx="12"/>
          </p:nvPr>
        </p:nvSpPr>
        <p:spPr>
          <a:noFill/>
        </p:spPr>
        <p:txBody>
          <a:bodyPr/>
          <a:lstStyle/>
          <a:p>
            <a:fld id="{02CA6005-A30E-4B9F-AA27-E406E92B700B}" type="slidenum">
              <a:rPr lang="en-US" smtClean="0"/>
              <a:pPr/>
              <a:t>16</a:t>
            </a:fld>
            <a:endParaRPr lang="en-US" smtClean="0"/>
          </a:p>
        </p:txBody>
      </p:sp>
      <p:sp>
        <p:nvSpPr>
          <p:cNvPr id="64517" name="Rectangle 2"/>
          <p:cNvSpPr>
            <a:spLocks noGrp="1" noChangeArrowheads="1"/>
          </p:cNvSpPr>
          <p:nvPr>
            <p:ph type="title"/>
          </p:nvPr>
        </p:nvSpPr>
        <p:spPr>
          <a:xfrm>
            <a:off x="26984" y="47624"/>
            <a:ext cx="7874000" cy="860425"/>
          </a:xfrm>
        </p:spPr>
        <p:txBody>
          <a:bodyPr/>
          <a:lstStyle/>
          <a:p>
            <a:r>
              <a:rPr lang="en-US" dirty="0" smtClean="0"/>
              <a:t>Multitude of Exogenous Factors Influence Insurer Growth, Performance &amp; Cyclicality</a:t>
            </a:r>
          </a:p>
        </p:txBody>
      </p:sp>
      <p:sp>
        <p:nvSpPr>
          <p:cNvPr id="1922051" name="Rectangle 3"/>
          <p:cNvSpPr>
            <a:spLocks noGrp="1" noChangeArrowheads="1"/>
          </p:cNvSpPr>
          <p:nvPr>
            <p:ph type="body" idx="1"/>
          </p:nvPr>
        </p:nvSpPr>
        <p:spPr>
          <a:xfrm>
            <a:off x="347869" y="1110331"/>
            <a:ext cx="8523287" cy="4652963"/>
          </a:xfrm>
        </p:spPr>
        <p:txBody>
          <a:bodyPr/>
          <a:lstStyle/>
          <a:p>
            <a:pPr>
              <a:lnSpc>
                <a:spcPct val="60000"/>
              </a:lnSpc>
              <a:spcBef>
                <a:spcPct val="50000"/>
              </a:spcBef>
            </a:pPr>
            <a:r>
              <a:rPr lang="en-US" sz="2000" b="1" dirty="0" smtClean="0"/>
              <a:t>Economic Issues in US, Europe</a:t>
            </a:r>
          </a:p>
          <a:p>
            <a:pPr>
              <a:lnSpc>
                <a:spcPct val="60000"/>
              </a:lnSpc>
              <a:spcBef>
                <a:spcPct val="50000"/>
              </a:spcBef>
            </a:pPr>
            <a:r>
              <a:rPr lang="en-US" sz="2000" b="1" dirty="0" smtClean="0"/>
              <a:t>Weakness </a:t>
            </a:r>
            <a:r>
              <a:rPr lang="en-US" sz="2000" b="1" dirty="0"/>
              <a:t>in China/Emerging Economies</a:t>
            </a:r>
            <a:endParaRPr lang="en-US" sz="2000" dirty="0" smtClean="0"/>
          </a:p>
          <a:p>
            <a:pPr>
              <a:lnSpc>
                <a:spcPct val="60000"/>
              </a:lnSpc>
              <a:spcBef>
                <a:spcPct val="50000"/>
              </a:spcBef>
            </a:pPr>
            <a:r>
              <a:rPr lang="en-US" sz="2000" b="1" dirty="0"/>
              <a:t>Political Upheaval in the Ukraine, Middle East</a:t>
            </a:r>
          </a:p>
          <a:p>
            <a:pPr lvl="1">
              <a:lnSpc>
                <a:spcPct val="60000"/>
              </a:lnSpc>
            </a:pPr>
            <a:r>
              <a:rPr lang="en-US" sz="1800" b="1" dirty="0" smtClean="0"/>
              <a:t>Syria, Iraq, Thailand, Argentina</a:t>
            </a:r>
            <a:r>
              <a:rPr lang="en-US" sz="1800" b="1" dirty="0"/>
              <a:t>, </a:t>
            </a:r>
            <a:r>
              <a:rPr lang="en-US" sz="1800" b="1" dirty="0" smtClean="0"/>
              <a:t>Venezuela</a:t>
            </a:r>
          </a:p>
          <a:p>
            <a:pPr lvl="1">
              <a:lnSpc>
                <a:spcPct val="60000"/>
              </a:lnSpc>
            </a:pPr>
            <a:r>
              <a:rPr lang="en-US" sz="1800" b="1" dirty="0" smtClean="0">
                <a:sym typeface="Wingdings" panose="05000000000000000000" pitchFamily="2" charset="2"/>
              </a:rPr>
              <a:t>T</a:t>
            </a:r>
            <a:r>
              <a:rPr lang="en-US" sz="1800" b="1" dirty="0" smtClean="0"/>
              <a:t>rade sanctions (e.g., Iran, Russia)</a:t>
            </a:r>
            <a:endParaRPr lang="en-US" sz="2000" b="1" dirty="0" smtClean="0"/>
          </a:p>
          <a:p>
            <a:pPr>
              <a:lnSpc>
                <a:spcPct val="60000"/>
              </a:lnSpc>
              <a:spcBef>
                <a:spcPct val="50000"/>
              </a:spcBef>
            </a:pPr>
            <a:r>
              <a:rPr lang="en-US" sz="2000" b="1" dirty="0" smtClean="0"/>
              <a:t>Political Gridlock in the US, Europe, Japan</a:t>
            </a:r>
          </a:p>
          <a:p>
            <a:pPr>
              <a:lnSpc>
                <a:spcPct val="60000"/>
              </a:lnSpc>
              <a:spcBef>
                <a:spcPct val="50000"/>
              </a:spcBef>
            </a:pPr>
            <a:r>
              <a:rPr lang="en-US" sz="2000" b="1" dirty="0" smtClean="0"/>
              <a:t>Fiscal/Monetary Imbalances/Low Interest Rates</a:t>
            </a:r>
          </a:p>
          <a:p>
            <a:pPr>
              <a:lnSpc>
                <a:spcPct val="60000"/>
              </a:lnSpc>
              <a:spcBef>
                <a:spcPct val="50000"/>
              </a:spcBef>
            </a:pPr>
            <a:r>
              <a:rPr lang="en-US" sz="2000" b="1" dirty="0" smtClean="0"/>
              <a:t>Unemployment</a:t>
            </a:r>
          </a:p>
          <a:p>
            <a:pPr>
              <a:lnSpc>
                <a:spcPct val="60000"/>
              </a:lnSpc>
              <a:spcBef>
                <a:spcPct val="50000"/>
              </a:spcBef>
            </a:pPr>
            <a:r>
              <a:rPr lang="en-US" sz="2000" b="1" dirty="0" smtClean="0"/>
              <a:t>Resurgent Terrorism Risk: ISIS &amp; Other Groups</a:t>
            </a:r>
          </a:p>
          <a:p>
            <a:pPr>
              <a:lnSpc>
                <a:spcPct val="60000"/>
              </a:lnSpc>
              <a:spcBef>
                <a:spcPct val="50000"/>
              </a:spcBef>
            </a:pPr>
            <a:r>
              <a:rPr lang="en-US" sz="2000" b="1" dirty="0" smtClean="0"/>
              <a:t>Cyber Attacks (theft, espionage, terrorism)</a:t>
            </a:r>
          </a:p>
          <a:p>
            <a:pPr>
              <a:lnSpc>
                <a:spcPct val="60000"/>
              </a:lnSpc>
              <a:spcBef>
                <a:spcPct val="50000"/>
              </a:spcBef>
            </a:pPr>
            <a:r>
              <a:rPr lang="en-US" sz="2000" b="1" dirty="0" smtClean="0"/>
              <a:t>Ebola Crisis</a:t>
            </a:r>
          </a:p>
          <a:p>
            <a:pPr>
              <a:lnSpc>
                <a:spcPct val="60000"/>
              </a:lnSpc>
              <a:spcBef>
                <a:spcPct val="50000"/>
              </a:spcBef>
            </a:pPr>
            <a:r>
              <a:rPr lang="en-US" sz="2000" b="1" dirty="0" smtClean="0"/>
              <a:t>Sabre Rattling (e.g., US-China, Russia-Ukraine)</a:t>
            </a:r>
          </a:p>
          <a:p>
            <a:pPr>
              <a:lnSpc>
                <a:spcPct val="60000"/>
              </a:lnSpc>
              <a:spcBef>
                <a:spcPct val="50000"/>
              </a:spcBef>
            </a:pPr>
            <a:r>
              <a:rPr lang="en-US" sz="2000" b="1" dirty="0" smtClean="0"/>
              <a:t>Separatist Fever (UK/Scotland, Spain)</a:t>
            </a:r>
          </a:p>
          <a:p>
            <a:pPr>
              <a:lnSpc>
                <a:spcPct val="60000"/>
              </a:lnSpc>
              <a:spcBef>
                <a:spcPct val="50000"/>
              </a:spcBef>
            </a:pPr>
            <a:r>
              <a:rPr lang="en-US" sz="2000" b="1" dirty="0" smtClean="0"/>
              <a:t>Severe Natural Disaster Losses</a:t>
            </a:r>
          </a:p>
          <a:p>
            <a:pPr>
              <a:lnSpc>
                <a:spcPct val="60000"/>
              </a:lnSpc>
              <a:spcBef>
                <a:spcPct val="50000"/>
              </a:spcBef>
            </a:pPr>
            <a:r>
              <a:rPr lang="en-US" sz="2000" b="1" dirty="0" smtClean="0"/>
              <a:t>Climate Change/Sea Level Rise</a:t>
            </a:r>
          </a:p>
          <a:p>
            <a:pPr>
              <a:lnSpc>
                <a:spcPct val="60000"/>
              </a:lnSpc>
              <a:spcBef>
                <a:spcPct val="50000"/>
              </a:spcBef>
            </a:pPr>
            <a:r>
              <a:rPr lang="en-US" sz="2000" b="1" dirty="0" smtClean="0"/>
              <a:t>Environmental Degradation</a:t>
            </a:r>
          </a:p>
          <a:p>
            <a:pPr>
              <a:lnSpc>
                <a:spcPct val="60000"/>
              </a:lnSpc>
              <a:spcBef>
                <a:spcPct val="50000"/>
              </a:spcBef>
            </a:pPr>
            <a:r>
              <a:rPr lang="en-US" sz="2000" b="1" dirty="0" smtClean="0"/>
              <a:t>(Over)Regulation: Systemic Risk?</a:t>
            </a:r>
          </a:p>
          <a:p>
            <a:pPr>
              <a:lnSpc>
                <a:spcPct val="60000"/>
              </a:lnSpc>
              <a:spcBef>
                <a:spcPct val="50000"/>
              </a:spcBef>
              <a:buNone/>
            </a:pPr>
            <a:endParaRPr lang="en-US" sz="2000" b="1" i="1" dirty="0" smtClean="0">
              <a:solidFill>
                <a:srgbClr val="FF0000"/>
              </a:solidFill>
            </a:endParaRPr>
          </a:p>
        </p:txBody>
      </p:sp>
      <p:pic>
        <p:nvPicPr>
          <p:cNvPr id="9" name="Picture 8" descr="Black Swa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97650" y="1431925"/>
            <a:ext cx="2344738" cy="3530600"/>
          </a:xfrm>
          <a:prstGeom prst="rect">
            <a:avLst/>
          </a:prstGeom>
          <a:noFill/>
          <a:ln w="9525">
            <a:noFill/>
            <a:miter lim="800000"/>
            <a:headEnd/>
            <a:tailEnd/>
          </a:ln>
        </p:spPr>
      </p:pic>
      <p:sp>
        <p:nvSpPr>
          <p:cNvPr id="10" name="AutoShape 13"/>
          <p:cNvSpPr>
            <a:spLocks noChangeArrowheads="1"/>
          </p:cNvSpPr>
          <p:nvPr/>
        </p:nvSpPr>
        <p:spPr bwMode="blackWhite">
          <a:xfrm>
            <a:off x="6800850" y="5338763"/>
            <a:ext cx="2074863" cy="1227137"/>
          </a:xfrm>
          <a:prstGeom prst="wedgeRectCallout">
            <a:avLst>
              <a:gd name="adj1" fmla="val -9683"/>
              <a:gd name="adj2" fmla="val -9537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Are “Black Swans”  everywhere or does it just seem that way?</a:t>
            </a:r>
          </a:p>
        </p:txBody>
      </p:sp>
    </p:spTree>
    <p:extLst>
      <p:ext uri="{BB962C8B-B14F-4D97-AF65-F5344CB8AC3E}">
        <p14:creationId xmlns:p14="http://schemas.microsoft.com/office/powerpoint/2010/main" val="38612045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22051">
                                            <p:txEl>
                                              <p:pRg st="6" end="6"/>
                                            </p:txEl>
                                          </p:spTgt>
                                        </p:tgtEl>
                                        <p:attrNameLst>
                                          <p:attrName>style.visibility</p:attrName>
                                        </p:attrNameLst>
                                      </p:cBhvr>
                                      <p:to>
                                        <p:strVal val="visible"/>
                                      </p:to>
                                    </p:set>
                                    <p:animEffect transition="in" filter="wipe(left)">
                                      <p:cBhvr>
                                        <p:cTn id="33" dur="500"/>
                                        <p:tgtEl>
                                          <p:spTgt spid="1922051">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22051">
                                            <p:txEl>
                                              <p:pRg st="7" end="7"/>
                                            </p:txEl>
                                          </p:spTgt>
                                        </p:tgtEl>
                                        <p:attrNameLst>
                                          <p:attrName>style.visibility</p:attrName>
                                        </p:attrNameLst>
                                      </p:cBhvr>
                                      <p:to>
                                        <p:strVal val="visible"/>
                                      </p:to>
                                    </p:set>
                                    <p:animEffect transition="in" filter="wipe(left)">
                                      <p:cBhvr>
                                        <p:cTn id="38" dur="500"/>
                                        <p:tgtEl>
                                          <p:spTgt spid="1922051">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22051">
                                            <p:txEl>
                                              <p:pRg st="8" end="8"/>
                                            </p:txEl>
                                          </p:spTgt>
                                        </p:tgtEl>
                                        <p:attrNameLst>
                                          <p:attrName>style.visibility</p:attrName>
                                        </p:attrNameLst>
                                      </p:cBhvr>
                                      <p:to>
                                        <p:strVal val="visible"/>
                                      </p:to>
                                    </p:set>
                                    <p:animEffect transition="in" filter="wipe(left)">
                                      <p:cBhvr>
                                        <p:cTn id="43" dur="500"/>
                                        <p:tgtEl>
                                          <p:spTgt spid="1922051">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922051">
                                            <p:txEl>
                                              <p:pRg st="9" end="9"/>
                                            </p:txEl>
                                          </p:spTgt>
                                        </p:tgtEl>
                                        <p:attrNameLst>
                                          <p:attrName>style.visibility</p:attrName>
                                        </p:attrNameLst>
                                      </p:cBhvr>
                                      <p:to>
                                        <p:strVal val="visible"/>
                                      </p:to>
                                    </p:set>
                                    <p:animEffect transition="in" filter="wipe(left)">
                                      <p:cBhvr>
                                        <p:cTn id="48" dur="500"/>
                                        <p:tgtEl>
                                          <p:spTgt spid="1922051">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922051">
                                            <p:txEl>
                                              <p:pRg st="10" end="10"/>
                                            </p:txEl>
                                          </p:spTgt>
                                        </p:tgtEl>
                                        <p:attrNameLst>
                                          <p:attrName>style.visibility</p:attrName>
                                        </p:attrNameLst>
                                      </p:cBhvr>
                                      <p:to>
                                        <p:strVal val="visible"/>
                                      </p:to>
                                    </p:set>
                                    <p:animEffect transition="in" filter="wipe(left)">
                                      <p:cBhvr>
                                        <p:cTn id="53" dur="500"/>
                                        <p:tgtEl>
                                          <p:spTgt spid="1922051">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922051">
                                            <p:txEl>
                                              <p:pRg st="11" end="11"/>
                                            </p:txEl>
                                          </p:spTgt>
                                        </p:tgtEl>
                                        <p:attrNameLst>
                                          <p:attrName>style.visibility</p:attrName>
                                        </p:attrNameLst>
                                      </p:cBhvr>
                                      <p:to>
                                        <p:strVal val="visible"/>
                                      </p:to>
                                    </p:set>
                                    <p:animEffect transition="in" filter="wipe(left)">
                                      <p:cBhvr>
                                        <p:cTn id="58" dur="500"/>
                                        <p:tgtEl>
                                          <p:spTgt spid="1922051">
                                            <p:txEl>
                                              <p:pRg st="11" end="1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922051">
                                            <p:txEl>
                                              <p:pRg st="12" end="12"/>
                                            </p:txEl>
                                          </p:spTgt>
                                        </p:tgtEl>
                                        <p:attrNameLst>
                                          <p:attrName>style.visibility</p:attrName>
                                        </p:attrNameLst>
                                      </p:cBhvr>
                                      <p:to>
                                        <p:strVal val="visible"/>
                                      </p:to>
                                    </p:set>
                                    <p:animEffect transition="in" filter="wipe(left)">
                                      <p:cBhvr>
                                        <p:cTn id="63" dur="500"/>
                                        <p:tgtEl>
                                          <p:spTgt spid="1922051">
                                            <p:txEl>
                                              <p:pRg st="12" end="1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922051">
                                            <p:txEl>
                                              <p:pRg st="13" end="13"/>
                                            </p:txEl>
                                          </p:spTgt>
                                        </p:tgtEl>
                                        <p:attrNameLst>
                                          <p:attrName>style.visibility</p:attrName>
                                        </p:attrNameLst>
                                      </p:cBhvr>
                                      <p:to>
                                        <p:strVal val="visible"/>
                                      </p:to>
                                    </p:set>
                                    <p:animEffect transition="in" filter="wipe(left)">
                                      <p:cBhvr>
                                        <p:cTn id="68" dur="500"/>
                                        <p:tgtEl>
                                          <p:spTgt spid="1922051">
                                            <p:txEl>
                                              <p:pRg st="13" end="1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922051">
                                            <p:txEl>
                                              <p:pRg st="14" end="14"/>
                                            </p:txEl>
                                          </p:spTgt>
                                        </p:tgtEl>
                                        <p:attrNameLst>
                                          <p:attrName>style.visibility</p:attrName>
                                        </p:attrNameLst>
                                      </p:cBhvr>
                                      <p:to>
                                        <p:strVal val="visible"/>
                                      </p:to>
                                    </p:set>
                                    <p:animEffect transition="in" filter="wipe(left)">
                                      <p:cBhvr>
                                        <p:cTn id="73" dur="500"/>
                                        <p:tgtEl>
                                          <p:spTgt spid="1922051">
                                            <p:txEl>
                                              <p:pRg st="14" end="14"/>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922051">
                                            <p:txEl>
                                              <p:pRg st="15" end="15"/>
                                            </p:txEl>
                                          </p:spTgt>
                                        </p:tgtEl>
                                        <p:attrNameLst>
                                          <p:attrName>style.visibility</p:attrName>
                                        </p:attrNameLst>
                                      </p:cBhvr>
                                      <p:to>
                                        <p:strVal val="visible"/>
                                      </p:to>
                                    </p:set>
                                    <p:animEffect transition="in" filter="wipe(left)">
                                      <p:cBhvr>
                                        <p:cTn id="78" dur="500"/>
                                        <p:tgtEl>
                                          <p:spTgt spid="1922051">
                                            <p:txEl>
                                              <p:pRg st="15" end="15"/>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922051">
                                            <p:txEl>
                                              <p:pRg st="16" end="16"/>
                                            </p:txEl>
                                          </p:spTgt>
                                        </p:tgtEl>
                                        <p:attrNameLst>
                                          <p:attrName>style.visibility</p:attrName>
                                        </p:attrNameLst>
                                      </p:cBhvr>
                                      <p:to>
                                        <p:strVal val="visible"/>
                                      </p:to>
                                    </p:set>
                                    <p:animEffect transition="in" filter="wipe(left)">
                                      <p:cBhvr>
                                        <p:cTn id="83" dur="500"/>
                                        <p:tgtEl>
                                          <p:spTgt spid="1922051">
                                            <p:txEl>
                                              <p:pRg st="16" end="16"/>
                                            </p:txEl>
                                          </p:spTgt>
                                        </p:tgtEl>
                                      </p:cBhvr>
                                    </p:animEffect>
                                  </p:childTnLst>
                                </p:cTn>
                              </p:par>
                            </p:childTnLst>
                          </p:cTn>
                        </p:par>
                        <p:par>
                          <p:cTn id="84" fill="hold">
                            <p:stCondLst>
                              <p:cond delay="500"/>
                            </p:stCondLst>
                            <p:childTnLst>
                              <p:par>
                                <p:cTn id="85" presetID="22" presetClass="entr" presetSubtype="2" fill="hold" grpId="0" nodeType="afterEffect">
                                  <p:stCondLst>
                                    <p:cond delay="500"/>
                                  </p:stCondLst>
                                  <p:childTnLst>
                                    <p:set>
                                      <p:cBhvr>
                                        <p:cTn id="86" dur="1" fill="hold">
                                          <p:stCondLst>
                                            <p:cond delay="0"/>
                                          </p:stCondLst>
                                        </p:cTn>
                                        <p:tgtEl>
                                          <p:spTgt spid="10"/>
                                        </p:tgtEl>
                                        <p:attrNameLst>
                                          <p:attrName>style.visibility</p:attrName>
                                        </p:attrNameLst>
                                      </p:cBhvr>
                                      <p:to>
                                        <p:strVal val="visible"/>
                                      </p:to>
                                    </p:set>
                                    <p:animEffect transition="in" filter="wipe(right)">
                                      <p:cBhvr>
                                        <p:cTn id="87" dur="500"/>
                                        <p:tgtEl>
                                          <p:spTgt spid="10"/>
                                        </p:tgtEl>
                                      </p:cBhvr>
                                    </p:animEffect>
                                  </p:childTnLst>
                                </p:cTn>
                              </p:par>
                              <p:par>
                                <p:cTn id="88" presetID="6" presetClass="entr" presetSubtype="16" fill="hold" nodeType="withEffect">
                                  <p:stCondLst>
                                    <p:cond delay="500"/>
                                  </p:stCondLst>
                                  <p:childTnLst>
                                    <p:set>
                                      <p:cBhvr>
                                        <p:cTn id="89" dur="1" fill="hold">
                                          <p:stCondLst>
                                            <p:cond delay="0"/>
                                          </p:stCondLst>
                                        </p:cTn>
                                        <p:tgtEl>
                                          <p:spTgt spid="9"/>
                                        </p:tgtEl>
                                        <p:attrNameLst>
                                          <p:attrName>style.visibility</p:attrName>
                                        </p:attrNameLst>
                                      </p:cBhvr>
                                      <p:to>
                                        <p:strVal val="visible"/>
                                      </p:to>
                                    </p:set>
                                    <p:animEffect transition="in" filter="circle(in)">
                                      <p:cBhvr>
                                        <p:cTn id="9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Economics of Connecticut’s Insurance Industry</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17</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a:t>
            </a:fld>
            <a:endParaRPr lang="en-US"/>
          </a:p>
        </p:txBody>
      </p:sp>
      <p:sp>
        <p:nvSpPr>
          <p:cNvPr id="9" name="TextBox 5"/>
          <p:cNvSpPr txBox="1">
            <a:spLocks noChangeArrowheads="1"/>
          </p:cNvSpPr>
          <p:nvPr/>
        </p:nvSpPr>
        <p:spPr bwMode="auto">
          <a:xfrm>
            <a:off x="581025" y="4935320"/>
            <a:ext cx="8189259" cy="1077218"/>
          </a:xfrm>
          <a:prstGeom prst="rect">
            <a:avLst/>
          </a:prstGeom>
          <a:noFill/>
          <a:ln w="9525">
            <a:noFill/>
            <a:miter lim="800000"/>
            <a:headEnd/>
            <a:tailEnd/>
          </a:ln>
        </p:spPr>
        <p:txBody>
          <a:bodyPr wrap="square">
            <a:spAutoFit/>
          </a:bodyPr>
          <a:lstStyle/>
          <a:p>
            <a:pPr algn="ctr"/>
            <a:r>
              <a:rPr lang="en-US" sz="3200" b="1" dirty="0" smtClean="0">
                <a:solidFill>
                  <a:srgbClr val="2B7299"/>
                </a:solidFill>
              </a:rPr>
              <a:t>Insurance Remains Key to    Connecticut’s Economy</a:t>
            </a:r>
            <a:endParaRPr lang="en-US" sz="3200" b="1" i="1" dirty="0" smtClean="0">
              <a:solidFill>
                <a:srgbClr val="FF0000"/>
              </a:solidFill>
            </a:endParaRPr>
          </a:p>
        </p:txBody>
      </p:sp>
    </p:spTree>
    <p:extLst>
      <p:ext uri="{BB962C8B-B14F-4D97-AF65-F5344CB8AC3E}">
        <p14:creationId xmlns:p14="http://schemas.microsoft.com/office/powerpoint/2010/main" val="168641935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9220"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9221"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EED35C-9FEA-47B5-88D4-3FA04542897A}" type="slidenum">
              <a:rPr lang="en-US" altLang="en-US"/>
              <a:pPr/>
              <a:t>18</a:t>
            </a:fld>
            <a:endParaRPr lang="en-US" altLang="en-US"/>
          </a:p>
        </p:txBody>
      </p:sp>
      <p:sp>
        <p:nvSpPr>
          <p:cNvPr id="9223" name="Rectangle 3"/>
          <p:cNvSpPr>
            <a:spLocks noGrp="1" noChangeArrowheads="1"/>
          </p:cNvSpPr>
          <p:nvPr>
            <p:ph type="title"/>
          </p:nvPr>
        </p:nvSpPr>
        <p:spPr>
          <a:xfrm>
            <a:off x="309562" y="104685"/>
            <a:ext cx="6823319" cy="860425"/>
          </a:xfrm>
        </p:spPr>
        <p:txBody>
          <a:bodyPr/>
          <a:lstStyle/>
          <a:p>
            <a:r>
              <a:rPr lang="en-US" altLang="en-US" dirty="0" smtClean="0">
                <a:latin typeface="Arial" panose="020B0604020202020204" pitchFamily="34" charset="0"/>
              </a:rPr>
              <a:t>US Insurance and Related Activities</a:t>
            </a:r>
            <a:br>
              <a:rPr lang="en-US" altLang="en-US" dirty="0" smtClean="0">
                <a:latin typeface="Arial" panose="020B0604020202020204" pitchFamily="34" charset="0"/>
              </a:rPr>
            </a:br>
            <a:r>
              <a:rPr lang="en-US" altLang="en-US" dirty="0" smtClean="0">
                <a:latin typeface="Arial" panose="020B0604020202020204" pitchFamily="34" charset="0"/>
              </a:rPr>
              <a:t>as a Percent of US GDP, 1997-2012</a:t>
            </a:r>
          </a:p>
        </p:txBody>
      </p:sp>
      <p:graphicFrame>
        <p:nvGraphicFramePr>
          <p:cNvPr id="9218" name="Object 4"/>
          <p:cNvGraphicFramePr>
            <a:graphicFrameLocks noChangeAspect="1"/>
          </p:cNvGraphicFramePr>
          <p:nvPr>
            <p:extLst/>
          </p:nvPr>
        </p:nvGraphicFramePr>
        <p:xfrm>
          <a:off x="309562" y="829406"/>
          <a:ext cx="8524875" cy="4469791"/>
        </p:xfrm>
        <a:graphic>
          <a:graphicData uri="http://schemas.openxmlformats.org/presentationml/2006/ole">
            <mc:AlternateContent xmlns:mc="http://schemas.openxmlformats.org/markup-compatibility/2006">
              <mc:Choice xmlns:v="urn:schemas-microsoft-com:vml" Requires="v">
                <p:oleObj spid="_x0000_s25957421" name="Chart" r:id="rId4" imgW="7819917" imgH="4105150" progId="MSGraph.Chart.8">
                  <p:embed followColorScheme="full"/>
                </p:oleObj>
              </mc:Choice>
              <mc:Fallback>
                <p:oleObj name="Chart" r:id="rId4" imgW="7819917" imgH="4105150" progId="MSGraph.Chart.8">
                  <p:embed followColorScheme="full"/>
                  <p:pic>
                    <p:nvPicPr>
                      <p:cNvPr id="0" name=""/>
                      <p:cNvPicPr>
                        <a:picLocks noChangeAspect="1" noChangeArrowheads="1"/>
                      </p:cNvPicPr>
                      <p:nvPr/>
                    </p:nvPicPr>
                    <p:blipFill>
                      <a:blip r:embed="rId5"/>
                      <a:srcRect/>
                      <a:stretch>
                        <a:fillRect/>
                      </a:stretch>
                    </p:blipFill>
                    <p:spPr bwMode="gray">
                      <a:xfrm>
                        <a:off x="309562" y="829406"/>
                        <a:ext cx="8524875" cy="4469791"/>
                      </a:xfrm>
                      <a:prstGeom prst="rect">
                        <a:avLst/>
                      </a:prstGeom>
                      <a:noFill/>
                      <a:ln>
                        <a:noFill/>
                      </a:ln>
                      <a:effectLst/>
                    </p:spPr>
                  </p:pic>
                </p:oleObj>
              </mc:Fallback>
            </mc:AlternateContent>
          </a:graphicData>
        </a:graphic>
      </p:graphicFrame>
      <p:sp>
        <p:nvSpPr>
          <p:cNvPr id="9224" name="Rectangle 5"/>
          <p:cNvSpPr>
            <a:spLocks noChangeArrowheads="1"/>
          </p:cNvSpPr>
          <p:nvPr/>
        </p:nvSpPr>
        <p:spPr bwMode="auto">
          <a:xfrm>
            <a:off x="0" y="6580378"/>
            <a:ext cx="8597900"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Sources: U.S. Department of </a:t>
            </a:r>
            <a:r>
              <a:rPr lang="en-US" altLang="en-US" sz="1100" dirty="0" smtClean="0"/>
              <a:t>Commerce, Bureau of Economic Analysis; </a:t>
            </a:r>
            <a:r>
              <a:rPr lang="en-US" altLang="en-US" sz="1100" dirty="0"/>
              <a:t>Insurance Information Institute.</a:t>
            </a:r>
          </a:p>
        </p:txBody>
      </p:sp>
      <p:sp>
        <p:nvSpPr>
          <p:cNvPr id="1915910" name="Rectangle 6"/>
          <p:cNvSpPr>
            <a:spLocks noChangeArrowheads="1"/>
          </p:cNvSpPr>
          <p:nvPr/>
        </p:nvSpPr>
        <p:spPr bwMode="blackWhite">
          <a:xfrm>
            <a:off x="91439" y="5389686"/>
            <a:ext cx="8961120" cy="109226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5000"/>
              </a:lnSpc>
              <a:spcBef>
                <a:spcPct val="25000"/>
              </a:spcBef>
            </a:pPr>
            <a:r>
              <a:rPr lang="en-US" altLang="en-US" b="1" dirty="0" smtClean="0">
                <a:solidFill>
                  <a:srgbClr val="FFFFFF"/>
                </a:solidFill>
              </a:rPr>
              <a:t>Recessions and investment reverses (in 2001 and 2008) cut into the contribution of the Insurance Industry to U.S. GDP. In times of healthier economic growth, the industry contributes between 2.5% and 2.75% of U.S. GDP</a:t>
            </a:r>
            <a:endParaRPr lang="en-US" altLang="en-US" b="1" dirty="0">
              <a:solidFill>
                <a:srgbClr val="FFFFFF"/>
              </a:solidFill>
            </a:endParaRPr>
          </a:p>
        </p:txBody>
      </p:sp>
      <p:sp>
        <p:nvSpPr>
          <p:cNvPr id="9" name="AutoShape 8"/>
          <p:cNvSpPr>
            <a:spLocks noChangeArrowheads="1"/>
          </p:cNvSpPr>
          <p:nvPr/>
        </p:nvSpPr>
        <p:spPr bwMode="blackWhite">
          <a:xfrm>
            <a:off x="4833016" y="1139544"/>
            <a:ext cx="3991896" cy="824769"/>
          </a:xfrm>
          <a:prstGeom prst="wedgeRectCallout">
            <a:avLst>
              <a:gd name="adj1" fmla="val 35167"/>
              <a:gd name="adj2" fmla="val 1133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Insurance activity accounts for about 2.5% of US GDP annually</a:t>
            </a:r>
            <a:endParaRPr lang="en-US" sz="2000" b="1" i="1" dirty="0">
              <a:solidFill>
                <a:schemeClr val="bg1"/>
              </a:solidFill>
              <a:cs typeface="+mn-cs"/>
            </a:endParaRPr>
          </a:p>
        </p:txBody>
      </p:sp>
    </p:spTree>
    <p:extLst>
      <p:ext uri="{BB962C8B-B14F-4D97-AF65-F5344CB8AC3E}">
        <p14:creationId xmlns:p14="http://schemas.microsoft.com/office/powerpoint/2010/main" val="42342449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9220"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9221"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EED35C-9FEA-47B5-88D4-3FA04542897A}" type="slidenum">
              <a:rPr lang="en-US" altLang="en-US"/>
              <a:pPr/>
              <a:t>19</a:t>
            </a:fld>
            <a:endParaRPr lang="en-US" altLang="en-US"/>
          </a:p>
        </p:txBody>
      </p:sp>
      <p:sp>
        <p:nvSpPr>
          <p:cNvPr id="9223" name="Rectangle 3"/>
          <p:cNvSpPr>
            <a:spLocks noGrp="1" noChangeArrowheads="1"/>
          </p:cNvSpPr>
          <p:nvPr>
            <p:ph type="title"/>
          </p:nvPr>
        </p:nvSpPr>
        <p:spPr>
          <a:xfrm>
            <a:off x="309562" y="151912"/>
            <a:ext cx="7159869" cy="860425"/>
          </a:xfrm>
        </p:spPr>
        <p:txBody>
          <a:bodyPr/>
          <a:lstStyle/>
          <a:p>
            <a:r>
              <a:rPr lang="en-US" altLang="en-US" dirty="0" smtClean="0">
                <a:latin typeface="Arial" panose="020B0604020202020204" pitchFamily="34" charset="0"/>
              </a:rPr>
              <a:t>Insurance and Related Activities in CT as a Percent of CT GDP, 1997-2012</a:t>
            </a:r>
          </a:p>
        </p:txBody>
      </p:sp>
      <p:graphicFrame>
        <p:nvGraphicFramePr>
          <p:cNvPr id="9218" name="Object 4"/>
          <p:cNvGraphicFramePr>
            <a:graphicFrameLocks noChangeAspect="1"/>
          </p:cNvGraphicFramePr>
          <p:nvPr>
            <p:extLst/>
          </p:nvPr>
        </p:nvGraphicFramePr>
        <p:xfrm>
          <a:off x="309562" y="829406"/>
          <a:ext cx="8524875" cy="4469791"/>
        </p:xfrm>
        <a:graphic>
          <a:graphicData uri="http://schemas.openxmlformats.org/presentationml/2006/ole">
            <mc:AlternateContent xmlns:mc="http://schemas.openxmlformats.org/markup-compatibility/2006">
              <mc:Choice xmlns:v="urn:schemas-microsoft-com:vml" Requires="v">
                <p:oleObj spid="_x0000_s25958446" name="Chart" r:id="rId4" imgW="7819917" imgH="4105150" progId="MSGraph.Chart.8">
                  <p:embed followColorScheme="full"/>
                </p:oleObj>
              </mc:Choice>
              <mc:Fallback>
                <p:oleObj name="Chart" r:id="rId4" imgW="7819917" imgH="4105150" progId="MSGraph.Chart.8">
                  <p:embed followColorScheme="full"/>
                  <p:pic>
                    <p:nvPicPr>
                      <p:cNvPr id="0" name=""/>
                      <p:cNvPicPr>
                        <a:picLocks noChangeAspect="1" noChangeArrowheads="1"/>
                      </p:cNvPicPr>
                      <p:nvPr/>
                    </p:nvPicPr>
                    <p:blipFill>
                      <a:blip r:embed="rId5"/>
                      <a:srcRect/>
                      <a:stretch>
                        <a:fillRect/>
                      </a:stretch>
                    </p:blipFill>
                    <p:spPr bwMode="gray">
                      <a:xfrm>
                        <a:off x="309562" y="829406"/>
                        <a:ext cx="8524875" cy="4469791"/>
                      </a:xfrm>
                      <a:prstGeom prst="rect">
                        <a:avLst/>
                      </a:prstGeom>
                      <a:noFill/>
                      <a:ln>
                        <a:noFill/>
                      </a:ln>
                      <a:effectLst/>
                    </p:spPr>
                  </p:pic>
                </p:oleObj>
              </mc:Fallback>
            </mc:AlternateContent>
          </a:graphicData>
        </a:graphic>
      </p:graphicFrame>
      <p:sp>
        <p:nvSpPr>
          <p:cNvPr id="9224" name="Rectangle 5"/>
          <p:cNvSpPr>
            <a:spLocks noChangeArrowheads="1"/>
          </p:cNvSpPr>
          <p:nvPr/>
        </p:nvSpPr>
        <p:spPr bwMode="auto">
          <a:xfrm>
            <a:off x="0" y="6580378"/>
            <a:ext cx="8597900"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Sources: U.S. Department of </a:t>
            </a:r>
            <a:r>
              <a:rPr lang="en-US" altLang="en-US" sz="1100" dirty="0" smtClean="0"/>
              <a:t>Commerce, Bureau of Economic Analysis; </a:t>
            </a:r>
            <a:r>
              <a:rPr lang="en-US" altLang="en-US" sz="1100" dirty="0"/>
              <a:t>Insurance Information Institute.</a:t>
            </a:r>
          </a:p>
        </p:txBody>
      </p:sp>
      <p:sp>
        <p:nvSpPr>
          <p:cNvPr id="1915910" name="Rectangle 6"/>
          <p:cNvSpPr>
            <a:spLocks noChangeArrowheads="1"/>
          </p:cNvSpPr>
          <p:nvPr/>
        </p:nvSpPr>
        <p:spPr bwMode="blackWhite">
          <a:xfrm>
            <a:off x="457200" y="5389686"/>
            <a:ext cx="8448675" cy="109226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5000"/>
              </a:lnSpc>
              <a:spcBef>
                <a:spcPct val="25000"/>
              </a:spcBef>
            </a:pPr>
            <a:r>
              <a:rPr lang="en-US" altLang="en-US" b="1" dirty="0" smtClean="0">
                <a:solidFill>
                  <a:srgbClr val="FFFFFF"/>
                </a:solidFill>
              </a:rPr>
              <a:t>Recessions and investment reverses (in 2001 and 2008) cut into the contribution of the Insurance Industry to CT GDP. In times of healthier economic growth, the industry contributes between </a:t>
            </a:r>
            <a:r>
              <a:rPr lang="en-US" altLang="en-US" b="1" dirty="0">
                <a:solidFill>
                  <a:srgbClr val="FFFFFF"/>
                </a:solidFill>
              </a:rPr>
              <a:t>7</a:t>
            </a:r>
            <a:r>
              <a:rPr lang="en-US" altLang="en-US" b="1" dirty="0" smtClean="0">
                <a:solidFill>
                  <a:srgbClr val="FFFFFF"/>
                </a:solidFill>
              </a:rPr>
              <a:t>% and </a:t>
            </a:r>
            <a:r>
              <a:rPr lang="en-US" altLang="en-US" b="1" dirty="0">
                <a:solidFill>
                  <a:srgbClr val="FFFFFF"/>
                </a:solidFill>
              </a:rPr>
              <a:t>9</a:t>
            </a:r>
            <a:r>
              <a:rPr lang="en-US" altLang="en-US" b="1" dirty="0" smtClean="0">
                <a:solidFill>
                  <a:srgbClr val="FFFFFF"/>
                </a:solidFill>
              </a:rPr>
              <a:t>% (and sometimes more) of Connecticut’s state GDP</a:t>
            </a:r>
            <a:endParaRPr lang="en-US" altLang="en-US" b="1" dirty="0">
              <a:solidFill>
                <a:srgbClr val="FFFFFF"/>
              </a:solidFill>
            </a:endParaRPr>
          </a:p>
        </p:txBody>
      </p:sp>
      <p:sp>
        <p:nvSpPr>
          <p:cNvPr id="9" name="AutoShape 8"/>
          <p:cNvSpPr>
            <a:spLocks noChangeArrowheads="1"/>
          </p:cNvSpPr>
          <p:nvPr/>
        </p:nvSpPr>
        <p:spPr bwMode="blackWhite">
          <a:xfrm>
            <a:off x="1854926" y="3409406"/>
            <a:ext cx="5049746" cy="1031965"/>
          </a:xfrm>
          <a:prstGeom prst="wedgeRectCallout">
            <a:avLst>
              <a:gd name="adj1" fmla="val 77458"/>
              <a:gd name="adj2" fmla="val -903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Insurance activity accounts for 7% - 8% of Connecticut’s economy, </a:t>
            </a:r>
            <a:r>
              <a:rPr lang="en-US" sz="2000" b="1" i="1" u="sng" dirty="0" smtClean="0">
                <a:solidFill>
                  <a:schemeClr val="bg1"/>
                </a:solidFill>
                <a:cs typeface="+mn-cs"/>
              </a:rPr>
              <a:t>three times</a:t>
            </a:r>
            <a:r>
              <a:rPr lang="en-US" sz="2000" b="1" dirty="0" smtClean="0">
                <a:solidFill>
                  <a:schemeClr val="bg1"/>
                </a:solidFill>
                <a:cs typeface="+mn-cs"/>
              </a:rPr>
              <a:t> that of the US overall</a:t>
            </a:r>
            <a:endParaRPr lang="en-US" sz="2000" b="1" i="1" dirty="0">
              <a:solidFill>
                <a:schemeClr val="bg1"/>
              </a:solidFill>
              <a:cs typeface="+mn-cs"/>
            </a:endParaRPr>
          </a:p>
        </p:txBody>
      </p:sp>
    </p:spTree>
    <p:extLst>
      <p:ext uri="{BB962C8B-B14F-4D97-AF65-F5344CB8AC3E}">
        <p14:creationId xmlns:p14="http://schemas.microsoft.com/office/powerpoint/2010/main" val="4968893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a:t>
            </a:fld>
            <a:endParaRPr lang="en-US" smtClean="0"/>
          </a:p>
        </p:txBody>
      </p:sp>
      <p:sp>
        <p:nvSpPr>
          <p:cNvPr id="82949" name="Rectangle 2"/>
          <p:cNvSpPr>
            <a:spLocks noGrp="1" noChangeArrowheads="1"/>
          </p:cNvSpPr>
          <p:nvPr>
            <p:ph type="title"/>
          </p:nvPr>
        </p:nvSpPr>
        <p:spPr/>
        <p:txBody>
          <a:bodyPr/>
          <a:lstStyle/>
          <a:p>
            <a:r>
              <a:rPr lang="en-US" dirty="0" smtClean="0"/>
              <a:t>Presentation Outline</a:t>
            </a:r>
            <a:endParaRPr lang="en-US" i="1" dirty="0" smtClean="0"/>
          </a:p>
        </p:txBody>
      </p:sp>
      <p:sp>
        <p:nvSpPr>
          <p:cNvPr id="1922051" name="Rectangle 3"/>
          <p:cNvSpPr>
            <a:spLocks noGrp="1" noChangeArrowheads="1"/>
          </p:cNvSpPr>
          <p:nvPr>
            <p:ph type="body" idx="1"/>
          </p:nvPr>
        </p:nvSpPr>
        <p:spPr>
          <a:xfrm>
            <a:off x="251776" y="1208087"/>
            <a:ext cx="8640448" cy="5448301"/>
          </a:xfrm>
        </p:spPr>
        <p:txBody>
          <a:bodyPr/>
          <a:lstStyle/>
          <a:p>
            <a:pPr>
              <a:lnSpc>
                <a:spcPts val="1500"/>
              </a:lnSpc>
            </a:pPr>
            <a:r>
              <a:rPr lang="en-US" b="1" dirty="0" smtClean="0"/>
              <a:t>Insurance: A Global Force</a:t>
            </a:r>
          </a:p>
          <a:p>
            <a:pPr>
              <a:lnSpc>
                <a:spcPts val="1500"/>
              </a:lnSpc>
            </a:pPr>
            <a:r>
              <a:rPr lang="en-US" b="1" dirty="0" smtClean="0"/>
              <a:t>The Impact of the “Insurance Economy”</a:t>
            </a:r>
          </a:p>
          <a:p>
            <a:pPr lvl="1">
              <a:lnSpc>
                <a:spcPts val="1500"/>
              </a:lnSpc>
            </a:pPr>
            <a:r>
              <a:rPr lang="en-US" sz="2000" b="1" dirty="0" smtClean="0"/>
              <a:t>Dollars and Jobs</a:t>
            </a:r>
          </a:p>
          <a:p>
            <a:pPr>
              <a:lnSpc>
                <a:spcPts val="1500"/>
              </a:lnSpc>
            </a:pPr>
            <a:r>
              <a:rPr lang="en-US" b="1" dirty="0" smtClean="0"/>
              <a:t>Public Perceptions of the Insurance Industry</a:t>
            </a:r>
          </a:p>
          <a:p>
            <a:pPr>
              <a:lnSpc>
                <a:spcPts val="1500"/>
              </a:lnSpc>
            </a:pPr>
            <a:r>
              <a:rPr lang="en-US" b="1" dirty="0" smtClean="0"/>
              <a:t>The Importance of Insurance:</a:t>
            </a:r>
          </a:p>
          <a:p>
            <a:pPr lvl="1">
              <a:lnSpc>
                <a:spcPts val="1500"/>
              </a:lnSpc>
            </a:pPr>
            <a:r>
              <a:rPr lang="en-US" sz="2000" b="1" dirty="0" smtClean="0"/>
              <a:t>P/C</a:t>
            </a:r>
          </a:p>
          <a:p>
            <a:pPr lvl="1">
              <a:lnSpc>
                <a:spcPts val="1500"/>
              </a:lnSpc>
            </a:pPr>
            <a:r>
              <a:rPr lang="en-US" sz="2000" b="1" dirty="0" smtClean="0"/>
              <a:t>Life</a:t>
            </a:r>
          </a:p>
          <a:p>
            <a:pPr lvl="1">
              <a:lnSpc>
                <a:spcPts val="1500"/>
              </a:lnSpc>
            </a:pPr>
            <a:r>
              <a:rPr lang="en-US" sz="2000" b="1" dirty="0" smtClean="0"/>
              <a:t>Health</a:t>
            </a:r>
            <a:endParaRPr lang="en-US" sz="1600" b="1" dirty="0" smtClean="0"/>
          </a:p>
          <a:p>
            <a:pPr>
              <a:lnSpc>
                <a:spcPts val="1500"/>
              </a:lnSpc>
            </a:pPr>
            <a:r>
              <a:rPr lang="en-US" b="1" dirty="0" smtClean="0"/>
              <a:t>The Insurance Equation: </a:t>
            </a:r>
            <a:r>
              <a:rPr lang="en-US" b="1" i="1" dirty="0" smtClean="0"/>
              <a:t>Challenge = Opportunity</a:t>
            </a:r>
          </a:p>
          <a:p>
            <a:pPr lvl="1">
              <a:lnSpc>
                <a:spcPts val="1500"/>
              </a:lnSpc>
            </a:pPr>
            <a:r>
              <a:rPr lang="en-US" sz="2000" b="1" dirty="0" smtClean="0"/>
              <a:t>Old &amp; New:  Challenges and Insurance Solutions</a:t>
            </a:r>
          </a:p>
          <a:p>
            <a:pPr>
              <a:lnSpc>
                <a:spcPts val="1500"/>
              </a:lnSpc>
            </a:pPr>
            <a:r>
              <a:rPr lang="en-US" b="1" dirty="0" smtClean="0"/>
              <a:t>An Industry Built of Strength &amp; Experience</a:t>
            </a:r>
          </a:p>
          <a:p>
            <a:pPr>
              <a:lnSpc>
                <a:spcPts val="1500"/>
              </a:lnSpc>
            </a:pPr>
            <a:r>
              <a:rPr lang="en-US" b="1" dirty="0" smtClean="0"/>
              <a:t>Q&amp;A</a:t>
            </a:r>
          </a:p>
        </p:txBody>
      </p:sp>
    </p:spTree>
    <p:extLst>
      <p:ext uri="{BB962C8B-B14F-4D97-AF65-F5344CB8AC3E}">
        <p14:creationId xmlns:p14="http://schemas.microsoft.com/office/powerpoint/2010/main" val="39590017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22051">
                                            <p:txEl>
                                              <p:pRg st="9" end="9"/>
                                            </p:txEl>
                                          </p:spTgt>
                                        </p:tgtEl>
                                        <p:attrNameLst>
                                          <p:attrName>style.visibility</p:attrName>
                                        </p:attrNameLst>
                                      </p:cBhvr>
                                      <p:to>
                                        <p:strVal val="visible"/>
                                      </p:to>
                                    </p:set>
                                    <p:animEffect transition="in" filter="wipe(left)">
                                      <p:cBhvr>
                                        <p:cTn id="42" dur="500"/>
                                        <p:tgtEl>
                                          <p:spTgt spid="1922051">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22051">
                                            <p:txEl>
                                              <p:pRg st="10" end="10"/>
                                            </p:txEl>
                                          </p:spTgt>
                                        </p:tgtEl>
                                        <p:attrNameLst>
                                          <p:attrName>style.visibility</p:attrName>
                                        </p:attrNameLst>
                                      </p:cBhvr>
                                      <p:to>
                                        <p:strVal val="visible"/>
                                      </p:to>
                                    </p:set>
                                    <p:animEffect transition="in" filter="wipe(left)">
                                      <p:cBhvr>
                                        <p:cTn id="47" dur="500"/>
                                        <p:tgtEl>
                                          <p:spTgt spid="1922051">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22051">
                                            <p:txEl>
                                              <p:pRg st="11" end="11"/>
                                            </p:txEl>
                                          </p:spTgt>
                                        </p:tgtEl>
                                        <p:attrNameLst>
                                          <p:attrName>style.visibility</p:attrName>
                                        </p:attrNameLst>
                                      </p:cBhvr>
                                      <p:to>
                                        <p:strVal val="visible"/>
                                      </p:to>
                                    </p:set>
                                    <p:animEffect transition="in" filter="wipe(left)">
                                      <p:cBhvr>
                                        <p:cTn id="52"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9220"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9221"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EED35C-9FEA-47B5-88D4-3FA04542897A}" type="slidenum">
              <a:rPr lang="en-US" altLang="en-US"/>
              <a:pPr/>
              <a:t>20</a:t>
            </a:fld>
            <a:endParaRPr lang="en-US" altLang="en-US"/>
          </a:p>
        </p:txBody>
      </p:sp>
      <p:sp>
        <p:nvSpPr>
          <p:cNvPr id="9223" name="Rectangle 3"/>
          <p:cNvSpPr>
            <a:spLocks noGrp="1" noChangeArrowheads="1"/>
          </p:cNvSpPr>
          <p:nvPr>
            <p:ph type="title"/>
          </p:nvPr>
        </p:nvSpPr>
        <p:spPr>
          <a:xfrm>
            <a:off x="309562" y="151912"/>
            <a:ext cx="7159869" cy="860425"/>
          </a:xfrm>
        </p:spPr>
        <p:txBody>
          <a:bodyPr/>
          <a:lstStyle/>
          <a:p>
            <a:r>
              <a:rPr lang="en-US" altLang="en-US" dirty="0" smtClean="0">
                <a:latin typeface="Arial" panose="020B0604020202020204" pitchFamily="34" charset="0"/>
              </a:rPr>
              <a:t>Insurance and Related Activities as a Percent of GDP, US vs. CT, 1997-2012</a:t>
            </a:r>
          </a:p>
        </p:txBody>
      </p:sp>
      <p:graphicFrame>
        <p:nvGraphicFramePr>
          <p:cNvPr id="9218" name="Object 4"/>
          <p:cNvGraphicFramePr>
            <a:graphicFrameLocks noChangeAspect="1"/>
          </p:cNvGraphicFramePr>
          <p:nvPr>
            <p:extLst>
              <p:ext uri="{D42A27DB-BD31-4B8C-83A1-F6EECF244321}">
                <p14:modId xmlns:p14="http://schemas.microsoft.com/office/powerpoint/2010/main" val="1337101764"/>
              </p:ext>
            </p:extLst>
          </p:nvPr>
        </p:nvGraphicFramePr>
        <p:xfrm>
          <a:off x="309562" y="1077652"/>
          <a:ext cx="8524875" cy="4286860"/>
        </p:xfrm>
        <a:graphic>
          <a:graphicData uri="http://schemas.openxmlformats.org/presentationml/2006/ole">
            <mc:AlternateContent xmlns:mc="http://schemas.openxmlformats.org/markup-compatibility/2006">
              <mc:Choice xmlns:v="urn:schemas-microsoft-com:vml" Requires="v">
                <p:oleObj spid="_x0000_s25959469" name="Chart" r:id="rId4" imgW="7819917" imgH="4105150" progId="MSGraph.Chart.8">
                  <p:embed followColorScheme="full"/>
                </p:oleObj>
              </mc:Choice>
              <mc:Fallback>
                <p:oleObj name="Chart" r:id="rId4" imgW="7819917" imgH="4105150" progId="MSGraph.Chart.8">
                  <p:embed followColorScheme="full"/>
                  <p:pic>
                    <p:nvPicPr>
                      <p:cNvPr id="0" name=""/>
                      <p:cNvPicPr>
                        <a:picLocks noChangeAspect="1" noChangeArrowheads="1"/>
                      </p:cNvPicPr>
                      <p:nvPr/>
                    </p:nvPicPr>
                    <p:blipFill>
                      <a:blip r:embed="rId5"/>
                      <a:srcRect/>
                      <a:stretch>
                        <a:fillRect/>
                      </a:stretch>
                    </p:blipFill>
                    <p:spPr bwMode="gray">
                      <a:xfrm>
                        <a:off x="309562" y="1077652"/>
                        <a:ext cx="8524875" cy="4286860"/>
                      </a:xfrm>
                      <a:prstGeom prst="rect">
                        <a:avLst/>
                      </a:prstGeom>
                      <a:noFill/>
                      <a:ln>
                        <a:noFill/>
                      </a:ln>
                      <a:effectLst/>
                    </p:spPr>
                  </p:pic>
                </p:oleObj>
              </mc:Fallback>
            </mc:AlternateContent>
          </a:graphicData>
        </a:graphic>
      </p:graphicFrame>
      <p:sp>
        <p:nvSpPr>
          <p:cNvPr id="9224" name="Rectangle 5"/>
          <p:cNvSpPr>
            <a:spLocks noChangeArrowheads="1"/>
          </p:cNvSpPr>
          <p:nvPr/>
        </p:nvSpPr>
        <p:spPr bwMode="auto">
          <a:xfrm>
            <a:off x="0" y="6580378"/>
            <a:ext cx="8597900"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Sources: U.S. Department of </a:t>
            </a:r>
            <a:r>
              <a:rPr lang="en-US" altLang="en-US" sz="1100" dirty="0" smtClean="0"/>
              <a:t>Commerce, Bureau of Economic Analysis; </a:t>
            </a:r>
            <a:r>
              <a:rPr lang="en-US" altLang="en-US" sz="1100" dirty="0"/>
              <a:t>Insurance Information Institute.</a:t>
            </a:r>
          </a:p>
        </p:txBody>
      </p:sp>
      <p:sp>
        <p:nvSpPr>
          <p:cNvPr id="1915910" name="Rectangle 6"/>
          <p:cNvSpPr>
            <a:spLocks noChangeArrowheads="1"/>
          </p:cNvSpPr>
          <p:nvPr/>
        </p:nvSpPr>
        <p:spPr bwMode="blackWhite">
          <a:xfrm>
            <a:off x="457200" y="5389686"/>
            <a:ext cx="8448675" cy="109226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5000"/>
              </a:lnSpc>
              <a:spcBef>
                <a:spcPct val="25000"/>
              </a:spcBef>
            </a:pPr>
            <a:r>
              <a:rPr lang="en-US" altLang="en-US" b="1" dirty="0" smtClean="0">
                <a:solidFill>
                  <a:srgbClr val="FFFFFF"/>
                </a:solidFill>
              </a:rPr>
              <a:t>Recessions and investment reverses (in 2001 and 2008) cut into the contribution of the Insurance Industry to GDP. In times of healthier economic growth, the industry contributes between </a:t>
            </a:r>
            <a:r>
              <a:rPr lang="en-US" altLang="en-US" b="1" dirty="0">
                <a:solidFill>
                  <a:srgbClr val="FFFFFF"/>
                </a:solidFill>
              </a:rPr>
              <a:t>7</a:t>
            </a:r>
            <a:r>
              <a:rPr lang="en-US" altLang="en-US" b="1" dirty="0" smtClean="0">
                <a:solidFill>
                  <a:srgbClr val="FFFFFF"/>
                </a:solidFill>
              </a:rPr>
              <a:t>% and </a:t>
            </a:r>
            <a:r>
              <a:rPr lang="en-US" altLang="en-US" b="1" dirty="0">
                <a:solidFill>
                  <a:srgbClr val="FFFFFF"/>
                </a:solidFill>
              </a:rPr>
              <a:t>9</a:t>
            </a:r>
            <a:r>
              <a:rPr lang="en-US" altLang="en-US" b="1" dirty="0" smtClean="0">
                <a:solidFill>
                  <a:srgbClr val="FFFFFF"/>
                </a:solidFill>
              </a:rPr>
              <a:t>% (and sometimes more) of Connecticut’s state GDP</a:t>
            </a:r>
            <a:endParaRPr lang="en-US" altLang="en-US" b="1" dirty="0">
              <a:solidFill>
                <a:srgbClr val="FFFFFF"/>
              </a:solidFill>
            </a:endParaRPr>
          </a:p>
        </p:txBody>
      </p:sp>
      <p:sp>
        <p:nvSpPr>
          <p:cNvPr id="9" name="AutoShape 8"/>
          <p:cNvSpPr>
            <a:spLocks noChangeArrowheads="1"/>
          </p:cNvSpPr>
          <p:nvPr/>
        </p:nvSpPr>
        <p:spPr bwMode="blackWhite">
          <a:xfrm>
            <a:off x="5329646" y="1139544"/>
            <a:ext cx="3495266" cy="824769"/>
          </a:xfrm>
          <a:prstGeom prst="wedgeRectCallout">
            <a:avLst>
              <a:gd name="adj1" fmla="val 35167"/>
              <a:gd name="adj2" fmla="val 1133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Insurance activity in CT is </a:t>
            </a:r>
            <a:r>
              <a:rPr lang="en-US" sz="2000" b="1" i="1" u="sng" dirty="0" smtClean="0">
                <a:solidFill>
                  <a:schemeClr val="bg1"/>
                </a:solidFill>
                <a:cs typeface="+mn-cs"/>
              </a:rPr>
              <a:t>three times</a:t>
            </a:r>
            <a:r>
              <a:rPr lang="en-US" sz="2000" b="1" dirty="0" smtClean="0">
                <a:solidFill>
                  <a:schemeClr val="bg1"/>
                </a:solidFill>
                <a:cs typeface="+mn-cs"/>
              </a:rPr>
              <a:t> that of the US overall</a:t>
            </a:r>
            <a:endParaRPr lang="en-US" sz="2000" b="1" i="1" dirty="0">
              <a:solidFill>
                <a:schemeClr val="bg1"/>
              </a:solidFill>
              <a:cs typeface="+mn-cs"/>
            </a:endParaRPr>
          </a:p>
        </p:txBody>
      </p:sp>
    </p:spTree>
    <p:extLst>
      <p:ext uri="{BB962C8B-B14F-4D97-AF65-F5344CB8AC3E}">
        <p14:creationId xmlns:p14="http://schemas.microsoft.com/office/powerpoint/2010/main" val="1018118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INSURANCE INDUSTRY EMPLOYMENT TRENDS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21</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a:t>
            </a:fld>
            <a:endParaRPr lang="en-US"/>
          </a:p>
        </p:txBody>
      </p:sp>
      <p:sp>
        <p:nvSpPr>
          <p:cNvPr id="9" name="TextBox 5"/>
          <p:cNvSpPr txBox="1">
            <a:spLocks noChangeArrowheads="1"/>
          </p:cNvSpPr>
          <p:nvPr/>
        </p:nvSpPr>
        <p:spPr bwMode="auto">
          <a:xfrm>
            <a:off x="581025" y="4935320"/>
            <a:ext cx="8189259" cy="1077218"/>
          </a:xfrm>
          <a:prstGeom prst="rect">
            <a:avLst/>
          </a:prstGeom>
          <a:noFill/>
          <a:ln w="9525">
            <a:noFill/>
            <a:miter lim="800000"/>
            <a:headEnd/>
            <a:tailEnd/>
          </a:ln>
        </p:spPr>
        <p:txBody>
          <a:bodyPr wrap="square">
            <a:spAutoFit/>
          </a:bodyPr>
          <a:lstStyle/>
          <a:p>
            <a:pPr algn="ctr"/>
            <a:r>
              <a:rPr lang="en-US" sz="3200" b="1" dirty="0" smtClean="0">
                <a:solidFill>
                  <a:srgbClr val="2B7299"/>
                </a:solidFill>
              </a:rPr>
              <a:t>A Big, Important Industry With Many Employment Crosscurrents</a:t>
            </a:r>
            <a:endParaRPr lang="en-US" sz="3200" b="1" i="1" dirty="0" smtClean="0">
              <a:solidFill>
                <a:srgbClr val="FF0000"/>
              </a:solidFill>
            </a:endParaRPr>
          </a:p>
        </p:txBody>
      </p:sp>
    </p:spTree>
    <p:extLst>
      <p:ext uri="{BB962C8B-B14F-4D97-AF65-F5344CB8AC3E}">
        <p14:creationId xmlns:p14="http://schemas.microsoft.com/office/powerpoint/2010/main" val="16927595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Insurance Industry Employment* </a:t>
            </a:r>
            <a:br>
              <a:rPr lang="en-US" dirty="0" smtClean="0"/>
            </a:br>
            <a:r>
              <a:rPr lang="en-US" dirty="0" smtClean="0"/>
              <a:t>2000-2014F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3148006846"/>
              </p:ext>
            </p:extLst>
          </p:nvPr>
        </p:nvGraphicFramePr>
        <p:xfrm>
          <a:off x="298450" y="2086724"/>
          <a:ext cx="8451850" cy="3920191"/>
        </p:xfrm>
        <a:graphic>
          <a:graphicData uri="http://schemas.openxmlformats.org/presentationml/2006/ole">
            <mc:AlternateContent xmlns:mc="http://schemas.openxmlformats.org/markup-compatibility/2006">
              <mc:Choice xmlns:v="urn:schemas-microsoft-com:vml" Requires="v">
                <p:oleObj spid="_x0000_s26001433" name="Chart" r:id="rId4" imgW="8419996" imgH="3657600" progId="MSGraph.Chart.8">
                  <p:embed followColorScheme="full"/>
                </p:oleObj>
              </mc:Choice>
              <mc:Fallback>
                <p:oleObj name="Chart" r:id="rId4" imgW="8419996" imgH="3657600" progId="MSGraph.Chart.8">
                  <p:embed followColorScheme="full"/>
                  <p:pic>
                    <p:nvPicPr>
                      <p:cNvPr id="0" name=""/>
                      <p:cNvPicPr>
                        <a:picLocks noChangeArrowheads="1"/>
                      </p:cNvPicPr>
                      <p:nvPr/>
                    </p:nvPicPr>
                    <p:blipFill>
                      <a:blip r:embed="rId5"/>
                      <a:srcRect/>
                      <a:stretch>
                        <a:fillRect/>
                      </a:stretch>
                    </p:blipFill>
                    <p:spPr bwMode="auto">
                      <a:xfrm>
                        <a:off x="298450" y="2086724"/>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181" name="Rectangle 5"/>
          <p:cNvSpPr>
            <a:spLocks noChangeArrowheads="1"/>
          </p:cNvSpPr>
          <p:nvPr/>
        </p:nvSpPr>
        <p:spPr bwMode="auto">
          <a:xfrm>
            <a:off x="-1" y="6110103"/>
            <a:ext cx="8554065" cy="747897"/>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*Includes </a:t>
            </a:r>
            <a:r>
              <a:rPr lang="en-US" sz="1100" dirty="0" smtClean="0"/>
              <a:t>direct writers, claims </a:t>
            </a:r>
            <a:r>
              <a:rPr lang="en-US" sz="1100" dirty="0"/>
              <a:t>adjusters, third-party administrators of insurance funds and other service personnel such as advisory and insurance ratemaking services.</a:t>
            </a:r>
          </a:p>
          <a:p>
            <a:pPr marL="133350" indent="-133350" eaLnBrk="0" hangingPunct="0">
              <a:lnSpc>
                <a:spcPct val="90000"/>
              </a:lnSpc>
              <a:buClr>
                <a:schemeClr val="accent2"/>
              </a:buClr>
              <a:buFont typeface="Wingdings" pitchFamily="2" charset="2"/>
              <a:buNone/>
              <a:tabLst>
                <a:tab pos="112713" algn="r"/>
              </a:tabLst>
            </a:pPr>
            <a:r>
              <a:rPr lang="en-US" sz="1100" dirty="0"/>
              <a:t>Sources: U.S. Department of Labor, Bureau of Labor </a:t>
            </a:r>
            <a:r>
              <a:rPr lang="en-US" sz="1100" dirty="0" smtClean="0"/>
              <a:t>Statistics; Insurance Information Institute (2014 forecast).</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22</a:t>
            </a:fld>
            <a:endParaRPr lang="en-US"/>
          </a:p>
        </p:txBody>
      </p:sp>
      <p:sp>
        <p:nvSpPr>
          <p:cNvPr id="8" name="Rectangle 6"/>
          <p:cNvSpPr>
            <a:spLocks noChangeArrowheads="1"/>
          </p:cNvSpPr>
          <p:nvPr/>
        </p:nvSpPr>
        <p:spPr bwMode="black">
          <a:xfrm>
            <a:off x="85725" y="1307525"/>
            <a:ext cx="323449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dirty="0" smtClean="0">
                <a:solidFill>
                  <a:srgbClr val="225A7A"/>
                </a:solidFill>
              </a:rPr>
              <a:t>Annual Average, in Thousands</a:t>
            </a:r>
            <a:endParaRPr lang="en-US" altLang="en-US" sz="1600" b="1" dirty="0">
              <a:solidFill>
                <a:srgbClr val="225A7A"/>
              </a:solidFill>
            </a:endParaRPr>
          </a:p>
        </p:txBody>
      </p:sp>
      <p:sp>
        <p:nvSpPr>
          <p:cNvPr id="9" name="AutoShape 38"/>
          <p:cNvSpPr>
            <a:spLocks noChangeArrowheads="1"/>
          </p:cNvSpPr>
          <p:nvPr/>
        </p:nvSpPr>
        <p:spPr bwMode="blackWhite">
          <a:xfrm>
            <a:off x="1438275" y="1613809"/>
            <a:ext cx="3265487" cy="763631"/>
          </a:xfrm>
          <a:prstGeom prst="wedgeRectCallout">
            <a:avLst>
              <a:gd name="adj1" fmla="val 67305"/>
              <a:gd name="adj2" fmla="val 5638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smtClean="0">
                <a:solidFill>
                  <a:schemeClr val="bg1"/>
                </a:solidFill>
              </a:rPr>
              <a:t>Insurance industry employment added nearly 185,000 jobs from 2000 to 2008, an increase 8.3%</a:t>
            </a:r>
            <a:endParaRPr lang="en-US" sz="1600" b="1" dirty="0">
              <a:solidFill>
                <a:schemeClr val="bg1"/>
              </a:solidFill>
            </a:endParaRPr>
          </a:p>
        </p:txBody>
      </p:sp>
      <p:sp>
        <p:nvSpPr>
          <p:cNvPr id="10" name="AutoShape 38"/>
          <p:cNvSpPr>
            <a:spLocks noChangeArrowheads="1"/>
          </p:cNvSpPr>
          <p:nvPr/>
        </p:nvSpPr>
        <p:spPr bwMode="blackWhite">
          <a:xfrm>
            <a:off x="3372477" y="4362994"/>
            <a:ext cx="2662570" cy="818605"/>
          </a:xfrm>
          <a:prstGeom prst="wedgeRectCallout">
            <a:avLst>
              <a:gd name="adj1" fmla="val 74906"/>
              <a:gd name="adj2" fmla="val -1158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smtClean="0">
                <a:solidFill>
                  <a:schemeClr val="bg1"/>
                </a:solidFill>
              </a:rPr>
              <a:t>Insurance industry employment fell by 2.9% during </a:t>
            </a:r>
            <a:r>
              <a:rPr lang="en-US" sz="1600" b="1" dirty="0">
                <a:solidFill>
                  <a:schemeClr val="bg1"/>
                </a:solidFill>
              </a:rPr>
              <a:t>G</a:t>
            </a:r>
            <a:r>
              <a:rPr lang="en-US" sz="1600" b="1" dirty="0" smtClean="0">
                <a:solidFill>
                  <a:schemeClr val="bg1"/>
                </a:solidFill>
              </a:rPr>
              <a:t>reat Recession</a:t>
            </a:r>
            <a:endParaRPr lang="en-US" sz="1600" b="1" dirty="0">
              <a:solidFill>
                <a:schemeClr val="bg1"/>
              </a:solidFill>
            </a:endParaRPr>
          </a:p>
        </p:txBody>
      </p:sp>
      <p:sp>
        <p:nvSpPr>
          <p:cNvPr id="11" name="AutoShape 38"/>
          <p:cNvSpPr>
            <a:spLocks noChangeArrowheads="1"/>
          </p:cNvSpPr>
          <p:nvPr/>
        </p:nvSpPr>
        <p:spPr bwMode="blackWhite">
          <a:xfrm>
            <a:off x="5421086" y="1077774"/>
            <a:ext cx="3329214" cy="1008949"/>
          </a:xfrm>
          <a:prstGeom prst="wedgeRectCallout">
            <a:avLst>
              <a:gd name="adj1" fmla="val 34920"/>
              <a:gd name="adj2" fmla="val 871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smtClean="0">
                <a:solidFill>
                  <a:schemeClr val="bg1"/>
                </a:solidFill>
              </a:rPr>
              <a:t>Insurance industry employment is recovering and will likely reach a new record level of employment in early 2015</a:t>
            </a:r>
            <a:endParaRPr lang="en-US" sz="1600" b="1" dirty="0">
              <a:solidFill>
                <a:schemeClr val="bg1"/>
              </a:solidFill>
            </a:endParaRPr>
          </a:p>
        </p:txBody>
      </p:sp>
    </p:spTree>
    <p:extLst>
      <p:ext uri="{BB962C8B-B14F-4D97-AF65-F5344CB8AC3E}">
        <p14:creationId xmlns:p14="http://schemas.microsoft.com/office/powerpoint/2010/main" val="1363181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89B4130-3A8F-4211-B4B3-39BE231B7469}" type="slidenum">
              <a:rPr lang="en-US" altLang="en-US" sz="900"/>
              <a:pPr algn="r">
                <a:lnSpc>
                  <a:spcPct val="85000"/>
                </a:lnSpc>
                <a:spcBef>
                  <a:spcPct val="20000"/>
                </a:spcBef>
                <a:buClrTx/>
                <a:buFontTx/>
                <a:buNone/>
              </a:pPr>
              <a:t>23</a:t>
            </a:fld>
            <a:endParaRPr lang="en-US" altLang="en-US" sz="900"/>
          </a:p>
        </p:txBody>
      </p:sp>
      <p:sp>
        <p:nvSpPr>
          <p:cNvPr id="7171" name="Rectangle 2"/>
          <p:cNvSpPr>
            <a:spLocks noGrp="1" noChangeArrowheads="1"/>
          </p:cNvSpPr>
          <p:nvPr>
            <p:ph type="title" idx="4294967295"/>
          </p:nvPr>
        </p:nvSpPr>
        <p:spPr>
          <a:xfrm>
            <a:off x="603250" y="228600"/>
            <a:ext cx="7083425" cy="631825"/>
          </a:xfrm>
        </p:spPr>
        <p:txBody>
          <a:bodyPr/>
          <a:lstStyle/>
          <a:p>
            <a:r>
              <a:rPr lang="en-US" altLang="en-US" smtClean="0">
                <a:latin typeface="Arial" panose="020B0604020202020204" pitchFamily="34" charset="0"/>
              </a:rPr>
              <a:t>Overview of Insurance Sector Employment Changes*</a:t>
            </a:r>
          </a:p>
        </p:txBody>
      </p:sp>
      <p:sp>
        <p:nvSpPr>
          <p:cNvPr id="7172" name="Text Box 7"/>
          <p:cNvSpPr txBox="1">
            <a:spLocks noChangeArrowheads="1"/>
          </p:cNvSpPr>
          <p:nvPr/>
        </p:nvSpPr>
        <p:spPr bwMode="auto">
          <a:xfrm>
            <a:off x="533400" y="6426200"/>
            <a:ext cx="82677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50000"/>
              </a:spcBef>
              <a:buClrTx/>
              <a:buFontTx/>
              <a:buNone/>
            </a:pPr>
            <a:r>
              <a:rPr lang="en-US" altLang="en-US" sz="1100" dirty="0"/>
              <a:t>*Data are through </a:t>
            </a:r>
            <a:r>
              <a:rPr lang="en-US" altLang="en-US" sz="1100" dirty="0" smtClean="0"/>
              <a:t>September </a:t>
            </a:r>
            <a:r>
              <a:rPr lang="en-US" altLang="en-US" sz="1100" dirty="0"/>
              <a:t>2014 and are preliminary (i.e., subject to later revision); seasonally adjusted.</a:t>
            </a:r>
          </a:p>
        </p:txBody>
      </p:sp>
      <p:graphicFrame>
        <p:nvGraphicFramePr>
          <p:cNvPr id="8" name="Table 7"/>
          <p:cNvGraphicFramePr>
            <a:graphicFrameLocks noGrp="1"/>
          </p:cNvGraphicFramePr>
          <p:nvPr>
            <p:extLst/>
          </p:nvPr>
        </p:nvGraphicFramePr>
        <p:xfrm>
          <a:off x="638175" y="1397000"/>
          <a:ext cx="8001000" cy="4846006"/>
        </p:xfrm>
        <a:graphic>
          <a:graphicData uri="http://schemas.openxmlformats.org/drawingml/2006/table">
            <a:tbl>
              <a:tblPr firstRow="1" bandRow="1">
                <a:tableStyleId>{5C22544A-7EE6-4342-B048-85BDC9FD1C3A}</a:tableStyleId>
              </a:tblPr>
              <a:tblGrid>
                <a:gridCol w="2952750"/>
                <a:gridCol w="1838325"/>
                <a:gridCol w="1790700"/>
                <a:gridCol w="1419225"/>
              </a:tblGrid>
              <a:tr h="640066">
                <a:tc>
                  <a:txBody>
                    <a:bodyPr/>
                    <a:lstStyle/>
                    <a:p>
                      <a:pPr algn="ctr"/>
                      <a:r>
                        <a:rPr lang="en-US" sz="1800" dirty="0" smtClean="0"/>
                        <a:t>Insurance Subsector</a:t>
                      </a:r>
                      <a:endParaRPr lang="en-US" sz="1800" dirty="0"/>
                    </a:p>
                  </a:txBody>
                  <a:tcPr marT="45713" marB="45713" anchor="ctr"/>
                </a:tc>
                <a:tc>
                  <a:txBody>
                    <a:bodyPr/>
                    <a:lstStyle/>
                    <a:p>
                      <a:pPr algn="ctr"/>
                      <a:r>
                        <a:rPr lang="en-US" sz="1800" baseline="0" dirty="0" smtClean="0"/>
                        <a:t>August </a:t>
                      </a:r>
                      <a:br>
                        <a:rPr lang="en-US" sz="1800" baseline="0" dirty="0" smtClean="0"/>
                      </a:br>
                      <a:r>
                        <a:rPr lang="en-US" sz="1800" baseline="0" dirty="0" smtClean="0"/>
                        <a:t>2014</a:t>
                      </a:r>
                      <a:endParaRPr lang="en-US" sz="1800" dirty="0" smtClean="0"/>
                    </a:p>
                    <a:p>
                      <a:pPr algn="ctr"/>
                      <a:r>
                        <a:rPr lang="en-US" sz="1800" dirty="0" smtClean="0"/>
                        <a:t>Employment</a:t>
                      </a:r>
                    </a:p>
                    <a:p>
                      <a:pPr algn="ctr"/>
                      <a:endParaRPr lang="en-US" sz="1800" dirty="0"/>
                    </a:p>
                  </a:txBody>
                  <a:tcPr marT="45713" marB="45713" anchor="ctr"/>
                </a:tc>
                <a:tc>
                  <a:txBody>
                    <a:bodyPr/>
                    <a:lstStyle/>
                    <a:p>
                      <a:pPr algn="ctr"/>
                      <a:r>
                        <a:rPr lang="en-US" sz="1800" baseline="0" dirty="0" smtClean="0"/>
                        <a:t>September 2014</a:t>
                      </a:r>
                      <a:endParaRPr lang="en-US" sz="1800" dirty="0" smtClean="0"/>
                    </a:p>
                    <a:p>
                      <a:pPr algn="ctr"/>
                      <a:r>
                        <a:rPr lang="en-US" sz="1800" dirty="0" smtClean="0"/>
                        <a:t>Employment</a:t>
                      </a:r>
                      <a:endParaRPr lang="en-US" sz="1800" dirty="0"/>
                    </a:p>
                  </a:txBody>
                  <a:tcPr marT="45713" marB="45713"/>
                </a:tc>
                <a:tc>
                  <a:txBody>
                    <a:bodyPr/>
                    <a:lstStyle/>
                    <a:p>
                      <a:pPr algn="ctr"/>
                      <a:r>
                        <a:rPr lang="en-US" sz="1800" dirty="0" smtClean="0"/>
                        <a:t>Change</a:t>
                      </a:r>
                      <a:endParaRPr lang="en-US" sz="1800" dirty="0"/>
                    </a:p>
                  </a:txBody>
                  <a:tcPr marT="45713" marB="45713" anchor="ctr"/>
                </a:tc>
              </a:tr>
              <a:tr h="365730">
                <a:tc>
                  <a:txBody>
                    <a:bodyPr/>
                    <a:lstStyle/>
                    <a:p>
                      <a:pPr algn="ctr" fontAlgn="t"/>
                      <a:r>
                        <a:rPr lang="en-US" sz="1800" b="0" i="0" u="none" strike="noStrike" dirty="0" smtClean="0">
                          <a:solidFill>
                            <a:srgbClr val="000000"/>
                          </a:solidFill>
                          <a:latin typeface="Verdana"/>
                        </a:rPr>
                        <a:t>CARRIERS</a:t>
                      </a:r>
                      <a:endParaRPr lang="en-US" sz="1800" b="0" i="0" u="none" strike="noStrike" dirty="0">
                        <a:solidFill>
                          <a:srgbClr val="000000"/>
                        </a:solidFill>
                        <a:latin typeface="Verdana"/>
                      </a:endParaRPr>
                    </a:p>
                  </a:txBody>
                  <a:tcPr marL="9525" marR="9525" marT="9524" marB="0" anchor="ctr"/>
                </a:tc>
                <a:tc>
                  <a:txBody>
                    <a:bodyPr/>
                    <a:lstStyle/>
                    <a:p>
                      <a:pPr algn="r"/>
                      <a:endParaRPr lang="en-US" sz="1800" dirty="0"/>
                    </a:p>
                  </a:txBody>
                  <a:tcPr marL="9525" marR="85725" marT="9524" marB="0" anchor="ctr"/>
                </a:tc>
                <a:tc>
                  <a:txBody>
                    <a:bodyPr/>
                    <a:lstStyle/>
                    <a:p>
                      <a:pPr algn="r"/>
                      <a:endParaRPr lang="en-US" sz="1800" dirty="0"/>
                    </a:p>
                  </a:txBody>
                  <a:tcPr marL="9525" marR="85725" marT="9524" marB="0" anchor="ctr"/>
                </a:tc>
                <a:tc>
                  <a:txBody>
                    <a:bodyPr/>
                    <a:lstStyle/>
                    <a:p>
                      <a:pPr algn="r" fontAlgn="t"/>
                      <a:endParaRPr lang="en-US" sz="1800" b="0" i="0" u="none" strike="noStrike" dirty="0">
                        <a:solidFill>
                          <a:srgbClr val="000000"/>
                        </a:solidFill>
                        <a:latin typeface="Verdana"/>
                      </a:endParaRPr>
                    </a:p>
                  </a:txBody>
                  <a:tcPr marL="9525" marR="85725" marT="9524" marB="0" anchor="ctr"/>
                </a:tc>
              </a:tr>
              <a:tr h="365730">
                <a:tc>
                  <a:txBody>
                    <a:bodyPr/>
                    <a:lstStyle/>
                    <a:p>
                      <a:pPr marL="0" marR="0" indent="0" algn="l" defTabSz="914400" eaLnBrk="1" fontAlgn="t" latinLnBrk="0" hangingPunct="1">
                        <a:lnSpc>
                          <a:spcPct val="100000"/>
                        </a:lnSpc>
                        <a:spcBef>
                          <a:spcPts val="0"/>
                        </a:spcBef>
                        <a:spcAft>
                          <a:spcPts val="0"/>
                        </a:spcAft>
                        <a:buClrTx/>
                        <a:buSzTx/>
                        <a:buFontTx/>
                        <a:buNone/>
                        <a:tabLst/>
                        <a:defRPr/>
                      </a:pPr>
                      <a:r>
                        <a:rPr lang="en-US" sz="1800" b="0" i="0" u="none" strike="noStrike" dirty="0" smtClean="0">
                          <a:solidFill>
                            <a:schemeClr val="dk1"/>
                          </a:solidFill>
                          <a:latin typeface="+mn-lt"/>
                        </a:rPr>
                        <a:t>P-C Direct</a:t>
                      </a:r>
                      <a:endParaRPr lang="en-US" sz="1800" b="0" i="0" u="none" strike="noStrike" dirty="0" smtClean="0">
                        <a:solidFill>
                          <a:srgbClr val="000000"/>
                        </a:solidFill>
                        <a:latin typeface="+mn-lt"/>
                      </a:endParaRPr>
                    </a:p>
                  </a:txBody>
                  <a:tcPr marL="9525" marR="9525" marT="9524" marB="0" anchor="b"/>
                </a:tc>
                <a:tc>
                  <a:txBody>
                    <a:bodyPr/>
                    <a:lstStyle/>
                    <a:p>
                      <a:pPr algn="r"/>
                      <a:r>
                        <a:rPr lang="en-US" sz="1800" dirty="0" smtClean="0"/>
                        <a:t>534,300</a:t>
                      </a:r>
                      <a:endParaRPr lang="en-US" sz="1800" dirty="0"/>
                    </a:p>
                  </a:txBody>
                  <a:tcPr marL="9525" marR="9525" marT="9524" marB="0" anchor="b"/>
                </a:tc>
                <a:tc>
                  <a:txBody>
                    <a:bodyPr/>
                    <a:lstStyle/>
                    <a:p>
                      <a:pPr algn="r"/>
                      <a:r>
                        <a:rPr lang="en-US" sz="1800" dirty="0" smtClean="0"/>
                        <a:t>535,000</a:t>
                      </a:r>
                      <a:endParaRPr lang="en-US" sz="1800" dirty="0"/>
                    </a:p>
                  </a:txBody>
                  <a:tcPr marL="9525" marR="9525" marT="9524" marB="0" anchor="b"/>
                </a:tc>
                <a:tc>
                  <a:txBody>
                    <a:bodyPr/>
                    <a:lstStyle/>
                    <a:p>
                      <a:pPr algn="r" fontAlgn="b"/>
                      <a:r>
                        <a:rPr lang="en-US" sz="1800" b="0" i="0" u="none" strike="noStrike" dirty="0" smtClean="0">
                          <a:solidFill>
                            <a:srgbClr val="000000"/>
                          </a:solidFill>
                          <a:effectLst/>
                          <a:latin typeface="+mj-lt"/>
                        </a:rPr>
                        <a:t>+700</a:t>
                      </a:r>
                      <a:endParaRPr lang="en-US" sz="1800" b="0" i="0" u="none" strike="noStrike" dirty="0">
                        <a:solidFill>
                          <a:srgbClr val="000000"/>
                        </a:solidFill>
                        <a:effectLst/>
                        <a:latin typeface="+mj-lt"/>
                      </a:endParaRPr>
                    </a:p>
                  </a:txBody>
                  <a:tcPr marL="9525" marR="9525" marT="9524" marB="0" anchor="b"/>
                </a:tc>
              </a:tr>
              <a:tr h="365730">
                <a:tc>
                  <a:txBody>
                    <a:bodyPr/>
                    <a:lstStyle/>
                    <a:p>
                      <a:pPr marL="0" marR="0" indent="0" algn="l" defTabSz="914400" eaLnBrk="1" fontAlgn="t" latinLnBrk="0" hangingPunct="1">
                        <a:lnSpc>
                          <a:spcPct val="100000"/>
                        </a:lnSpc>
                        <a:spcBef>
                          <a:spcPts val="0"/>
                        </a:spcBef>
                        <a:spcAft>
                          <a:spcPts val="0"/>
                        </a:spcAft>
                        <a:buClrTx/>
                        <a:buSzTx/>
                        <a:buFontTx/>
                        <a:buNone/>
                        <a:tabLst/>
                        <a:defRPr/>
                      </a:pPr>
                      <a:r>
                        <a:rPr lang="en-US" sz="1800" b="0" i="0" u="none" strike="noStrike" dirty="0" smtClean="0">
                          <a:solidFill>
                            <a:schemeClr val="dk1"/>
                          </a:solidFill>
                          <a:latin typeface="+mn-lt"/>
                        </a:rPr>
                        <a:t>Life Direct </a:t>
                      </a:r>
                      <a:endParaRPr lang="en-US" sz="1800" b="0" i="0" u="none" strike="noStrike" dirty="0" smtClean="0">
                        <a:solidFill>
                          <a:srgbClr val="000000"/>
                        </a:solidFill>
                        <a:latin typeface="+mn-lt"/>
                      </a:endParaRPr>
                    </a:p>
                  </a:txBody>
                  <a:tcPr marL="9525" marR="9525" marT="9524" marB="0" anchor="b"/>
                </a:tc>
                <a:tc>
                  <a:txBody>
                    <a:bodyPr/>
                    <a:lstStyle/>
                    <a:p>
                      <a:pPr algn="r"/>
                      <a:r>
                        <a:rPr lang="en-US" sz="1800" dirty="0" smtClean="0"/>
                        <a:t>341,900</a:t>
                      </a:r>
                      <a:endParaRPr lang="en-US" sz="1800" dirty="0"/>
                    </a:p>
                  </a:txBody>
                  <a:tcPr marL="9525" marR="9525" marT="9524" marB="0" anchor="b"/>
                </a:tc>
                <a:tc>
                  <a:txBody>
                    <a:bodyPr/>
                    <a:lstStyle/>
                    <a:p>
                      <a:pPr algn="r"/>
                      <a:r>
                        <a:rPr lang="en-US" sz="1800" dirty="0" smtClean="0"/>
                        <a:t>343,500</a:t>
                      </a:r>
                      <a:endParaRPr lang="en-US" sz="1800" dirty="0"/>
                    </a:p>
                  </a:txBody>
                  <a:tcPr marL="9525" marR="9525" marT="9524" marB="0" anchor="b"/>
                </a:tc>
                <a:tc>
                  <a:txBody>
                    <a:bodyPr/>
                    <a:lstStyle/>
                    <a:p>
                      <a:pPr algn="r" fontAlgn="b"/>
                      <a:r>
                        <a:rPr lang="en-US" sz="1800" b="0" i="0" u="none" strike="noStrike" dirty="0" smtClean="0">
                          <a:solidFill>
                            <a:srgbClr val="000000"/>
                          </a:solidFill>
                          <a:effectLst/>
                          <a:latin typeface="+mj-lt"/>
                        </a:rPr>
                        <a:t>+1,600</a:t>
                      </a:r>
                      <a:endParaRPr lang="en-US" sz="1800" b="0" i="0" u="none" strike="noStrike" dirty="0">
                        <a:solidFill>
                          <a:srgbClr val="000000"/>
                        </a:solidFill>
                        <a:effectLst/>
                        <a:latin typeface="+mj-lt"/>
                      </a:endParaRPr>
                    </a:p>
                  </a:txBody>
                  <a:tcPr marL="9525" marR="9525" marT="9524" marB="0" anchor="b"/>
                </a:tc>
              </a:tr>
              <a:tr h="365730">
                <a:tc>
                  <a:txBody>
                    <a:bodyPr/>
                    <a:lstStyle/>
                    <a:p>
                      <a:pPr marL="0" marR="0" indent="0" algn="l" defTabSz="914400" eaLnBrk="1" fontAlgn="t" latinLnBrk="0" hangingPunct="1">
                        <a:lnSpc>
                          <a:spcPct val="100000"/>
                        </a:lnSpc>
                        <a:spcBef>
                          <a:spcPts val="0"/>
                        </a:spcBef>
                        <a:spcAft>
                          <a:spcPts val="0"/>
                        </a:spcAft>
                        <a:buClrTx/>
                        <a:buSzTx/>
                        <a:buFontTx/>
                        <a:buNone/>
                        <a:tabLst/>
                        <a:defRPr/>
                      </a:pPr>
                      <a:r>
                        <a:rPr lang="en-US" sz="1800" b="0" i="0" u="none" strike="noStrike" dirty="0" smtClean="0">
                          <a:solidFill>
                            <a:schemeClr val="dk1"/>
                          </a:solidFill>
                          <a:latin typeface="+mn-lt"/>
                        </a:rPr>
                        <a:t>Health/Medical Direct </a:t>
                      </a:r>
                      <a:endParaRPr lang="en-US" sz="1800" b="0" i="0" u="none" strike="noStrike" dirty="0" smtClean="0">
                        <a:solidFill>
                          <a:srgbClr val="000000"/>
                        </a:solidFill>
                        <a:latin typeface="+mn-lt"/>
                      </a:endParaRPr>
                    </a:p>
                  </a:txBody>
                  <a:tcPr marL="9525" marR="9525" marT="9524" marB="0" anchor="b"/>
                </a:tc>
                <a:tc>
                  <a:txBody>
                    <a:bodyPr/>
                    <a:lstStyle/>
                    <a:p>
                      <a:pPr algn="r"/>
                      <a:r>
                        <a:rPr lang="en-US" sz="1800" dirty="0" smtClean="0"/>
                        <a:t>496,200</a:t>
                      </a:r>
                      <a:endParaRPr lang="en-US" sz="1800" dirty="0"/>
                    </a:p>
                  </a:txBody>
                  <a:tcPr marL="9525" marR="9525" marT="9524" marB="0" anchor="b"/>
                </a:tc>
                <a:tc>
                  <a:txBody>
                    <a:bodyPr/>
                    <a:lstStyle/>
                    <a:p>
                      <a:pPr algn="r"/>
                      <a:r>
                        <a:rPr lang="en-US" sz="1800" dirty="0" smtClean="0"/>
                        <a:t>498,300</a:t>
                      </a:r>
                      <a:endParaRPr lang="en-US" sz="1800" dirty="0"/>
                    </a:p>
                  </a:txBody>
                  <a:tcPr marL="9525" marR="9525" marT="9524" marB="0" anchor="b"/>
                </a:tc>
                <a:tc>
                  <a:txBody>
                    <a:bodyPr/>
                    <a:lstStyle/>
                    <a:p>
                      <a:pPr algn="r" fontAlgn="b"/>
                      <a:r>
                        <a:rPr lang="en-US" sz="1800" b="0" i="0" u="none" strike="noStrike" dirty="0" smtClean="0">
                          <a:solidFill>
                            <a:srgbClr val="000000"/>
                          </a:solidFill>
                          <a:effectLst/>
                          <a:latin typeface="+mj-lt"/>
                        </a:rPr>
                        <a:t>+2,100</a:t>
                      </a:r>
                      <a:endParaRPr lang="en-US" sz="1800" b="0" i="0" u="none" strike="noStrike" dirty="0">
                        <a:solidFill>
                          <a:srgbClr val="000000"/>
                        </a:solidFill>
                        <a:effectLst/>
                        <a:latin typeface="+mj-lt"/>
                      </a:endParaRPr>
                    </a:p>
                  </a:txBody>
                  <a:tcPr marL="9525" marR="9525" marT="9524" marB="0" anchor="b"/>
                </a:tc>
              </a:tr>
              <a:tr h="365730">
                <a:tc>
                  <a:txBody>
                    <a:bodyPr/>
                    <a:lstStyle/>
                    <a:p>
                      <a:pPr marL="0" marR="0" indent="0" algn="l" defTabSz="914400" eaLnBrk="1" fontAlgn="t" latinLnBrk="0" hangingPunct="1">
                        <a:lnSpc>
                          <a:spcPct val="100000"/>
                        </a:lnSpc>
                        <a:spcBef>
                          <a:spcPts val="0"/>
                        </a:spcBef>
                        <a:spcAft>
                          <a:spcPts val="0"/>
                        </a:spcAft>
                        <a:buClrTx/>
                        <a:buSzTx/>
                        <a:buFontTx/>
                        <a:buNone/>
                        <a:tabLst/>
                        <a:defRPr/>
                      </a:pPr>
                      <a:r>
                        <a:rPr lang="en-US" sz="1800" b="0" i="0" u="none" strike="noStrike" dirty="0" smtClean="0">
                          <a:solidFill>
                            <a:schemeClr val="dk1"/>
                          </a:solidFill>
                          <a:latin typeface="+mn-lt"/>
                        </a:rPr>
                        <a:t>Title &amp; Other Direct </a:t>
                      </a:r>
                      <a:endParaRPr lang="en-US" sz="1800" b="0" i="0" u="none" strike="noStrike" dirty="0" smtClean="0">
                        <a:solidFill>
                          <a:srgbClr val="000000"/>
                        </a:solidFill>
                        <a:latin typeface="+mn-lt"/>
                      </a:endParaRPr>
                    </a:p>
                  </a:txBody>
                  <a:tcPr marL="9525" marR="9525" marT="9524" marB="0" anchor="b"/>
                </a:tc>
                <a:tc>
                  <a:txBody>
                    <a:bodyPr/>
                    <a:lstStyle/>
                    <a:p>
                      <a:pPr algn="r"/>
                      <a:r>
                        <a:rPr lang="en-US" sz="1800" dirty="0" smtClean="0"/>
                        <a:t>73,500</a:t>
                      </a:r>
                      <a:endParaRPr lang="en-US" sz="1800" dirty="0"/>
                    </a:p>
                  </a:txBody>
                  <a:tcPr marL="9525" marR="9525" marT="9524" marB="0" anchor="b"/>
                </a:tc>
                <a:tc>
                  <a:txBody>
                    <a:bodyPr/>
                    <a:lstStyle/>
                    <a:p>
                      <a:pPr algn="r"/>
                      <a:r>
                        <a:rPr lang="en-US" sz="1800" dirty="0" smtClean="0"/>
                        <a:t>73,100</a:t>
                      </a:r>
                      <a:endParaRPr lang="en-US" sz="1800" dirty="0"/>
                    </a:p>
                  </a:txBody>
                  <a:tcPr marL="9525" marR="9525" marT="9524" marB="0" anchor="b"/>
                </a:tc>
                <a:tc>
                  <a:txBody>
                    <a:bodyPr/>
                    <a:lstStyle/>
                    <a:p>
                      <a:pPr algn="r" fontAlgn="b"/>
                      <a:r>
                        <a:rPr lang="en-US" sz="1800" b="0" i="0" u="none" strike="noStrike" dirty="0" smtClean="0">
                          <a:solidFill>
                            <a:srgbClr val="000000"/>
                          </a:solidFill>
                          <a:effectLst/>
                          <a:latin typeface="+mj-lt"/>
                        </a:rPr>
                        <a:t>-400</a:t>
                      </a:r>
                      <a:endParaRPr lang="en-US" sz="1800" b="0" i="0" u="none" strike="noStrike" dirty="0">
                        <a:solidFill>
                          <a:srgbClr val="000000"/>
                        </a:solidFill>
                        <a:effectLst/>
                        <a:latin typeface="+mj-lt"/>
                      </a:endParaRPr>
                    </a:p>
                  </a:txBody>
                  <a:tcPr marL="9525" marR="9525" marT="9524" marB="0" anchor="b"/>
                </a:tc>
              </a:tr>
              <a:tr h="365730">
                <a:tc>
                  <a:txBody>
                    <a:bodyPr/>
                    <a:lstStyle/>
                    <a:p>
                      <a:pPr marL="0" marR="0" indent="0" algn="l" defTabSz="914400" eaLnBrk="1" fontAlgn="t" latinLnBrk="0" hangingPunct="1">
                        <a:lnSpc>
                          <a:spcPct val="100000"/>
                        </a:lnSpc>
                        <a:spcBef>
                          <a:spcPts val="0"/>
                        </a:spcBef>
                        <a:spcAft>
                          <a:spcPts val="0"/>
                        </a:spcAft>
                        <a:buClrTx/>
                        <a:buSzTx/>
                        <a:buFontTx/>
                        <a:buNone/>
                        <a:tabLst/>
                        <a:defRPr/>
                      </a:pPr>
                      <a:r>
                        <a:rPr lang="en-US" sz="1800" b="0" i="0" u="none" strike="noStrike" dirty="0" smtClean="0">
                          <a:solidFill>
                            <a:schemeClr val="dk1"/>
                          </a:solidFill>
                          <a:latin typeface="+mn-lt"/>
                        </a:rPr>
                        <a:t>Reinsurers</a:t>
                      </a:r>
                      <a:endParaRPr lang="en-US" sz="1800" b="0" i="0" u="none" strike="noStrike" dirty="0" smtClean="0">
                        <a:solidFill>
                          <a:srgbClr val="000000"/>
                        </a:solidFill>
                        <a:latin typeface="+mn-lt"/>
                      </a:endParaRPr>
                    </a:p>
                  </a:txBody>
                  <a:tcPr marL="9525" marR="9525" marT="9524" marB="0" anchor="b"/>
                </a:tc>
                <a:tc>
                  <a:txBody>
                    <a:bodyPr/>
                    <a:lstStyle/>
                    <a:p>
                      <a:pPr algn="r"/>
                      <a:r>
                        <a:rPr lang="en-US" sz="1800" dirty="0" smtClean="0"/>
                        <a:t>27,400</a:t>
                      </a:r>
                      <a:endParaRPr lang="en-US" sz="1800" dirty="0"/>
                    </a:p>
                  </a:txBody>
                  <a:tcPr marL="9525" marR="9525" marT="9524" marB="0" anchor="b"/>
                </a:tc>
                <a:tc>
                  <a:txBody>
                    <a:bodyPr/>
                    <a:lstStyle/>
                    <a:p>
                      <a:pPr algn="r"/>
                      <a:r>
                        <a:rPr lang="en-US" sz="1800" dirty="0" smtClean="0"/>
                        <a:t>27,400</a:t>
                      </a:r>
                      <a:endParaRPr lang="en-US" sz="1800" dirty="0"/>
                    </a:p>
                  </a:txBody>
                  <a:tcPr marL="9525" marR="9525" marT="9524" marB="0" anchor="b"/>
                </a:tc>
                <a:tc>
                  <a:txBody>
                    <a:bodyPr/>
                    <a:lstStyle/>
                    <a:p>
                      <a:pPr algn="r" fontAlgn="b"/>
                      <a:r>
                        <a:rPr lang="en-US" sz="1800" b="0" i="0" u="none" strike="noStrike" dirty="0" smtClean="0">
                          <a:solidFill>
                            <a:srgbClr val="000000"/>
                          </a:solidFill>
                          <a:effectLst/>
                          <a:latin typeface="+mj-lt"/>
                        </a:rPr>
                        <a:t>0</a:t>
                      </a:r>
                      <a:endParaRPr lang="en-US" sz="1800" b="0" i="0" u="none" strike="noStrike" dirty="0">
                        <a:solidFill>
                          <a:srgbClr val="000000"/>
                        </a:solidFill>
                        <a:effectLst/>
                        <a:latin typeface="+mj-lt"/>
                      </a:endParaRPr>
                    </a:p>
                  </a:txBody>
                  <a:tcPr marL="9525" marR="9525" marT="9524" marB="0" anchor="b"/>
                </a:tc>
              </a:tr>
              <a:tr h="365730">
                <a:tc>
                  <a:txBody>
                    <a:bodyPr/>
                    <a:lstStyle/>
                    <a:p>
                      <a:pPr marL="0" marR="0" indent="0" algn="ctr" defTabSz="914400" eaLnBrk="1" fontAlgn="t" latinLnBrk="0" hangingPunct="1">
                        <a:lnSpc>
                          <a:spcPct val="100000"/>
                        </a:lnSpc>
                        <a:spcBef>
                          <a:spcPts val="0"/>
                        </a:spcBef>
                        <a:spcAft>
                          <a:spcPts val="0"/>
                        </a:spcAft>
                        <a:buClrTx/>
                        <a:buSzTx/>
                        <a:buFontTx/>
                        <a:buNone/>
                        <a:tabLst/>
                        <a:defRPr/>
                      </a:pPr>
                      <a:r>
                        <a:rPr lang="en-US" sz="1800" b="0" i="0" u="none" strike="noStrike" dirty="0" smtClean="0">
                          <a:solidFill>
                            <a:schemeClr val="dk1"/>
                          </a:solidFill>
                          <a:latin typeface="+mn-lt"/>
                        </a:rPr>
                        <a:t> OTHERS</a:t>
                      </a:r>
                      <a:endParaRPr lang="en-US" sz="1800" b="0" i="0" u="none" strike="noStrike" dirty="0" smtClean="0">
                        <a:solidFill>
                          <a:srgbClr val="000000"/>
                        </a:solidFill>
                        <a:latin typeface="+mn-lt"/>
                      </a:endParaRPr>
                    </a:p>
                  </a:txBody>
                  <a:tcPr marL="9525" marR="9525" marT="9524" marB="0" anchor="b"/>
                </a:tc>
                <a:tc>
                  <a:txBody>
                    <a:bodyPr/>
                    <a:lstStyle/>
                    <a:p>
                      <a:pPr algn="r"/>
                      <a:endParaRPr lang="en-US" sz="1800" dirty="0"/>
                    </a:p>
                  </a:txBody>
                  <a:tcPr marL="9525" marR="85725" marT="9524" marB="0" anchor="ctr"/>
                </a:tc>
                <a:tc>
                  <a:txBody>
                    <a:bodyPr/>
                    <a:lstStyle/>
                    <a:p>
                      <a:pPr algn="r"/>
                      <a:endParaRPr lang="en-US" sz="1800" dirty="0"/>
                    </a:p>
                  </a:txBody>
                  <a:tcPr marL="9525" marR="85725" marT="9524" marB="0" anchor="ctr"/>
                </a:tc>
                <a:tc>
                  <a:txBody>
                    <a:bodyPr/>
                    <a:lstStyle/>
                    <a:p>
                      <a:pPr algn="r"/>
                      <a:endParaRPr lang="en-US" sz="1800" dirty="0"/>
                    </a:p>
                  </a:txBody>
                  <a:tcPr marL="9525" marR="85725" marT="9524" marB="0" anchor="ctr"/>
                </a:tc>
              </a:tr>
              <a:tr h="365730">
                <a:tc>
                  <a:txBody>
                    <a:bodyPr/>
                    <a:lstStyle/>
                    <a:p>
                      <a:pPr algn="l" fontAlgn="t"/>
                      <a:r>
                        <a:rPr lang="en-US" sz="1800" b="0" i="0" u="none" strike="noStrike" dirty="0" smtClean="0">
                          <a:solidFill>
                            <a:schemeClr val="dk1"/>
                          </a:solidFill>
                          <a:latin typeface="+mn-lt"/>
                        </a:rPr>
                        <a:t>Agents/Brokers</a:t>
                      </a:r>
                      <a:endParaRPr lang="en-US" sz="1800" b="0" i="0" u="none" strike="noStrike" dirty="0">
                        <a:solidFill>
                          <a:srgbClr val="000000"/>
                        </a:solidFill>
                        <a:latin typeface="Verdana"/>
                      </a:endParaRPr>
                    </a:p>
                  </a:txBody>
                  <a:tcPr marL="9525" marR="9525" marT="9524" marB="0" anchor="b"/>
                </a:tc>
                <a:tc>
                  <a:txBody>
                    <a:bodyPr/>
                    <a:lstStyle/>
                    <a:p>
                      <a:pPr algn="r"/>
                      <a:r>
                        <a:rPr lang="en-US" sz="1800" dirty="0" smtClean="0"/>
                        <a:t>689,800</a:t>
                      </a:r>
                      <a:endParaRPr lang="en-US" sz="1800" dirty="0"/>
                    </a:p>
                  </a:txBody>
                  <a:tcPr marL="9525" marR="9525" marT="9524" marB="0" anchor="b"/>
                </a:tc>
                <a:tc>
                  <a:txBody>
                    <a:bodyPr/>
                    <a:lstStyle/>
                    <a:p>
                      <a:pPr algn="r"/>
                      <a:r>
                        <a:rPr lang="en-US" sz="1800" dirty="0" smtClean="0"/>
                        <a:t>692,000</a:t>
                      </a:r>
                      <a:endParaRPr lang="en-US" sz="1800" dirty="0"/>
                    </a:p>
                  </a:txBody>
                  <a:tcPr marL="9525" marR="9525" marT="9524" marB="0" anchor="b"/>
                </a:tc>
                <a:tc>
                  <a:txBody>
                    <a:bodyPr/>
                    <a:lstStyle/>
                    <a:p>
                      <a:pPr algn="r" fontAlgn="b"/>
                      <a:r>
                        <a:rPr lang="en-US" sz="1800" b="0" i="0" u="none" strike="noStrike" dirty="0" smtClean="0">
                          <a:solidFill>
                            <a:srgbClr val="000000"/>
                          </a:solidFill>
                          <a:effectLst/>
                          <a:latin typeface="+mj-lt"/>
                        </a:rPr>
                        <a:t>+2,200</a:t>
                      </a:r>
                      <a:endParaRPr lang="en-US" sz="1800" b="0" i="0" u="none" strike="noStrike" dirty="0">
                        <a:solidFill>
                          <a:srgbClr val="000000"/>
                        </a:solidFill>
                        <a:effectLst/>
                        <a:latin typeface="+mj-lt"/>
                      </a:endParaRPr>
                    </a:p>
                  </a:txBody>
                  <a:tcPr marL="9525" marR="9525" marT="9524" marB="0" anchor="b"/>
                </a:tc>
              </a:tr>
              <a:tr h="365730">
                <a:tc>
                  <a:txBody>
                    <a:bodyPr/>
                    <a:lstStyle/>
                    <a:p>
                      <a:pPr marL="0" marR="0" indent="0" algn="l" defTabSz="914400" eaLnBrk="1" fontAlgn="t" latinLnBrk="0" hangingPunct="1">
                        <a:lnSpc>
                          <a:spcPct val="100000"/>
                        </a:lnSpc>
                        <a:spcBef>
                          <a:spcPts val="0"/>
                        </a:spcBef>
                        <a:spcAft>
                          <a:spcPts val="0"/>
                        </a:spcAft>
                        <a:buClrTx/>
                        <a:buSzTx/>
                        <a:buFontTx/>
                        <a:buNone/>
                        <a:tabLst/>
                        <a:defRPr/>
                      </a:pPr>
                      <a:r>
                        <a:rPr lang="en-US" sz="1800" b="0" i="0" u="none" strike="noStrike" dirty="0" smtClean="0">
                          <a:solidFill>
                            <a:schemeClr val="dk1"/>
                          </a:solidFill>
                          <a:latin typeface="+mn-lt"/>
                        </a:rPr>
                        <a:t>3rd-Party Administration</a:t>
                      </a:r>
                      <a:endParaRPr lang="en-US" sz="1800" b="0" i="0" u="none" strike="noStrike" dirty="0" smtClean="0">
                        <a:solidFill>
                          <a:srgbClr val="000000"/>
                        </a:solidFill>
                        <a:latin typeface="+mn-lt"/>
                      </a:endParaRPr>
                    </a:p>
                  </a:txBody>
                  <a:tcPr marL="9525" marR="9525" marT="9524" marB="0" anchor="b"/>
                </a:tc>
                <a:tc>
                  <a:txBody>
                    <a:bodyPr/>
                    <a:lstStyle/>
                    <a:p>
                      <a:pPr algn="r"/>
                      <a:r>
                        <a:rPr lang="en-US" sz="1800" dirty="0" smtClean="0"/>
                        <a:t>164,500</a:t>
                      </a:r>
                      <a:endParaRPr lang="en-US" sz="1800" dirty="0"/>
                    </a:p>
                  </a:txBody>
                  <a:tcPr marL="9525" marR="9525" marT="9524" marB="0" anchor="b"/>
                </a:tc>
                <a:tc>
                  <a:txBody>
                    <a:bodyPr/>
                    <a:lstStyle/>
                    <a:p>
                      <a:pPr algn="r"/>
                      <a:r>
                        <a:rPr lang="en-US" sz="1800" dirty="0" smtClean="0"/>
                        <a:t>166,500</a:t>
                      </a:r>
                      <a:endParaRPr lang="en-US" sz="1800" dirty="0"/>
                    </a:p>
                  </a:txBody>
                  <a:tcPr marL="9525" marR="9525" marT="9524" marB="0" anchor="b"/>
                </a:tc>
                <a:tc>
                  <a:txBody>
                    <a:bodyPr/>
                    <a:lstStyle/>
                    <a:p>
                      <a:pPr algn="r" fontAlgn="b"/>
                      <a:r>
                        <a:rPr lang="en-US" sz="1800" b="0" i="0" u="none" strike="noStrike" dirty="0" smtClean="0">
                          <a:solidFill>
                            <a:srgbClr val="000000"/>
                          </a:solidFill>
                          <a:effectLst/>
                          <a:latin typeface="+mj-lt"/>
                        </a:rPr>
                        <a:t>+2,000</a:t>
                      </a:r>
                      <a:endParaRPr lang="en-US" sz="1800" b="0" i="0" u="none" strike="noStrike" dirty="0">
                        <a:solidFill>
                          <a:srgbClr val="000000"/>
                        </a:solidFill>
                        <a:effectLst/>
                        <a:latin typeface="+mj-lt"/>
                      </a:endParaRPr>
                    </a:p>
                  </a:txBody>
                  <a:tcPr marL="9525" marR="9525" marT="9524" marB="0" anchor="b"/>
                </a:tc>
              </a:tr>
              <a:tr h="365730">
                <a:tc>
                  <a:txBody>
                    <a:bodyPr/>
                    <a:lstStyle/>
                    <a:p>
                      <a:pPr algn="l" fontAlgn="t"/>
                      <a:r>
                        <a:rPr lang="en-US" sz="1800" b="0" i="0" u="none" strike="noStrike" dirty="0" smtClean="0">
                          <a:solidFill>
                            <a:schemeClr val="dk1"/>
                          </a:solidFill>
                          <a:latin typeface="+mn-lt"/>
                        </a:rPr>
                        <a:t>Claims Adjusters </a:t>
                      </a:r>
                      <a:endParaRPr lang="en-US" sz="1800" b="0" i="0" u="none" strike="noStrike" dirty="0">
                        <a:solidFill>
                          <a:srgbClr val="000000"/>
                        </a:solidFill>
                        <a:latin typeface="+mn-lt"/>
                      </a:endParaRPr>
                    </a:p>
                  </a:txBody>
                  <a:tcPr marL="9525" marR="9525" marT="9524" marB="0" anchor="b"/>
                </a:tc>
                <a:tc>
                  <a:txBody>
                    <a:bodyPr/>
                    <a:lstStyle/>
                    <a:p>
                      <a:pPr algn="r"/>
                      <a:r>
                        <a:rPr lang="en-US" sz="1800" dirty="0" smtClean="0"/>
                        <a:t>50,600</a:t>
                      </a:r>
                      <a:endParaRPr lang="en-US" sz="1800" dirty="0"/>
                    </a:p>
                  </a:txBody>
                  <a:tcPr marL="9525" marR="9525" marT="9524" marB="0" anchor="b"/>
                </a:tc>
                <a:tc>
                  <a:txBody>
                    <a:bodyPr/>
                    <a:lstStyle/>
                    <a:p>
                      <a:pPr algn="r"/>
                      <a:r>
                        <a:rPr lang="en-US" sz="1800" dirty="0" smtClean="0"/>
                        <a:t>50,000</a:t>
                      </a:r>
                      <a:endParaRPr lang="en-US" sz="1800" dirty="0"/>
                    </a:p>
                  </a:txBody>
                  <a:tcPr marL="9525" marR="9525" marT="9524" marB="0" anchor="b"/>
                </a:tc>
                <a:tc>
                  <a:txBody>
                    <a:bodyPr/>
                    <a:lstStyle/>
                    <a:p>
                      <a:pPr algn="r" fontAlgn="b"/>
                      <a:r>
                        <a:rPr lang="en-US" sz="1800" b="0" i="0" u="none" strike="noStrike" dirty="0" smtClean="0">
                          <a:solidFill>
                            <a:srgbClr val="000000"/>
                          </a:solidFill>
                          <a:effectLst/>
                          <a:latin typeface="+mj-lt"/>
                        </a:rPr>
                        <a:t>-600</a:t>
                      </a:r>
                      <a:endParaRPr lang="en-US" sz="1800" b="0" i="0" u="none" strike="noStrike" dirty="0">
                        <a:solidFill>
                          <a:srgbClr val="000000"/>
                        </a:solidFill>
                        <a:effectLst/>
                        <a:latin typeface="+mj-lt"/>
                      </a:endParaRPr>
                    </a:p>
                  </a:txBody>
                  <a:tcPr marL="9525" marR="9525" marT="9524" marB="0" anchor="b"/>
                </a:tc>
              </a:tr>
            </a:tbl>
          </a:graphicData>
        </a:graphic>
      </p:graphicFrame>
    </p:spTree>
    <p:extLst>
      <p:ext uri="{BB962C8B-B14F-4D97-AF65-F5344CB8AC3E}">
        <p14:creationId xmlns:p14="http://schemas.microsoft.com/office/powerpoint/2010/main" val="3493405738"/>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1536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FD083641-66D9-42CD-AB2E-E2DDC2530D8C}" type="slidenum">
              <a:rPr lang="en-US" altLang="en-US" sz="900">
                <a:solidFill>
                  <a:schemeClr val="bg1"/>
                </a:solidFill>
              </a:rPr>
              <a:pPr algn="r">
                <a:lnSpc>
                  <a:spcPct val="85000"/>
                </a:lnSpc>
                <a:spcBef>
                  <a:spcPct val="20000"/>
                </a:spcBef>
                <a:buClrTx/>
                <a:buFontTx/>
                <a:buNone/>
              </a:pPr>
              <a:t>24</a:t>
            </a:fld>
            <a:endParaRPr lang="en-US" altLang="en-US" sz="900">
              <a:solidFill>
                <a:schemeClr val="bg1"/>
              </a:solidFill>
            </a:endParaRPr>
          </a:p>
        </p:txBody>
      </p:sp>
      <p:pic>
        <p:nvPicPr>
          <p:cNvPr id="1536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4000" b="1">
                <a:solidFill>
                  <a:srgbClr val="FFFFFF"/>
                </a:solidFill>
              </a:rPr>
              <a:t>Insurance Industry  Employment Trends</a:t>
            </a:r>
            <a:endParaRPr lang="en-US" altLang="en-US" sz="4000" b="1" i="1">
              <a:solidFill>
                <a:srgbClr val="FFFFFF"/>
              </a:solidFill>
            </a:endParaRPr>
          </a:p>
        </p:txBody>
      </p:sp>
      <p:sp>
        <p:nvSpPr>
          <p:cNvPr id="1940487" name="Rectangle 7"/>
          <p:cNvSpPr>
            <a:spLocks noChangeArrowheads="1"/>
          </p:cNvSpPr>
          <p:nvPr/>
        </p:nvSpPr>
        <p:spPr bwMode="auto">
          <a:xfrm>
            <a:off x="666750" y="3929063"/>
            <a:ext cx="7677150"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3600" b="1" dirty="0" smtClean="0">
                <a:solidFill>
                  <a:srgbClr val="225A7A"/>
                </a:solidFill>
              </a:rPr>
              <a:t>Over the Past 25 Years, Each Industry Segment Has Had  Different Employment Experiences</a:t>
            </a:r>
            <a:endParaRPr lang="en-US" altLang="en-US" sz="3600" b="1" dirty="0">
              <a:solidFill>
                <a:srgbClr val="225A7A"/>
              </a:solidFill>
            </a:endParaRPr>
          </a:p>
        </p:txBody>
      </p:sp>
    </p:spTree>
    <p:extLst>
      <p:ext uri="{BB962C8B-B14F-4D97-AF65-F5344CB8AC3E}">
        <p14:creationId xmlns:p14="http://schemas.microsoft.com/office/powerpoint/2010/main" val="183324048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BB4B7A2-C0A6-4789-A6C9-1BFD26317B45}" type="slidenum">
              <a:rPr lang="en-US" altLang="en-US" sz="900"/>
              <a:pPr algn="r">
                <a:lnSpc>
                  <a:spcPct val="85000"/>
                </a:lnSpc>
                <a:spcBef>
                  <a:spcPct val="20000"/>
                </a:spcBef>
                <a:buClrTx/>
                <a:buFontTx/>
                <a:buNone/>
              </a:pPr>
              <a:t>25</a:t>
            </a:fld>
            <a:endParaRPr lang="en-US" altLang="en-US" sz="900"/>
          </a:p>
        </p:txBody>
      </p:sp>
      <p:sp>
        <p:nvSpPr>
          <p:cNvPr id="17411" name="Rectangle 7"/>
          <p:cNvSpPr>
            <a:spLocks noGrp="1" noChangeArrowheads="1"/>
          </p:cNvSpPr>
          <p:nvPr>
            <p:ph type="title" idx="4294967295"/>
          </p:nvPr>
        </p:nvSpPr>
        <p:spPr/>
        <p:txBody>
          <a:bodyPr/>
          <a:lstStyle/>
          <a:p>
            <a:r>
              <a:rPr lang="en-US" altLang="en-US" smtClean="0">
                <a:latin typeface="Arial" panose="020B0604020202020204" pitchFamily="34" charset="0"/>
              </a:rPr>
              <a:t>U.S. Employment in the Direct</a:t>
            </a:r>
            <a:br>
              <a:rPr lang="en-US" altLang="en-US" smtClean="0">
                <a:latin typeface="Arial" panose="020B0604020202020204" pitchFamily="34" charset="0"/>
              </a:rPr>
            </a:br>
            <a:r>
              <a:rPr lang="en-US" altLang="en-US" smtClean="0">
                <a:latin typeface="Arial" panose="020B0604020202020204" pitchFamily="34" charset="0"/>
              </a:rPr>
              <a:t>P/C Insurance Industry: 1990–2014*</a:t>
            </a:r>
          </a:p>
        </p:txBody>
      </p:sp>
      <p:sp>
        <p:nvSpPr>
          <p:cNvPr id="17412" name="Text Box 5"/>
          <p:cNvSpPr txBox="1">
            <a:spLocks noChangeArrowheads="1"/>
          </p:cNvSpPr>
          <p:nvPr/>
        </p:nvSpPr>
        <p:spPr bwMode="auto">
          <a:xfrm>
            <a:off x="0" y="6207125"/>
            <a:ext cx="87249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*As of </a:t>
            </a:r>
            <a:r>
              <a:rPr lang="en-US" altLang="en-US" sz="1100" dirty="0" smtClean="0"/>
              <a:t>September </a:t>
            </a:r>
            <a:r>
              <a:rPr lang="en-US" altLang="en-US" sz="1100" dirty="0"/>
              <a:t>2014; not seasonally adjusted; Does not including agents &amp; brokers.</a:t>
            </a:r>
          </a:p>
          <a:p>
            <a:pPr>
              <a:lnSpc>
                <a:spcPct val="85000"/>
              </a:lnSpc>
              <a:spcBef>
                <a:spcPct val="25000"/>
              </a:spcBef>
              <a:buFont typeface="Wingdings" panose="05000000000000000000" pitchFamily="2" charset="2"/>
              <a:buNone/>
            </a:pPr>
            <a:r>
              <a:rPr lang="en-US" altLang="en-US" sz="1100" dirty="0"/>
              <a:t>Note: Recessions indicated by gray shaded columns.</a:t>
            </a:r>
          </a:p>
          <a:p>
            <a:pPr>
              <a:lnSpc>
                <a:spcPct val="85000"/>
              </a:lnSpc>
              <a:spcBef>
                <a:spcPct val="25000"/>
              </a:spcBef>
              <a:buFont typeface="Wingdings" panose="05000000000000000000" pitchFamily="2" charset="2"/>
              <a:buNone/>
            </a:pPr>
            <a:r>
              <a:rPr lang="en-US" altLang="en-US" sz="1100" dirty="0"/>
              <a:t>Sources: U.S. Bureau of Labor Statistics;  National Bureau of Economic Research (recession dates); Insurance Information Institute.</a:t>
            </a:r>
          </a:p>
        </p:txBody>
      </p:sp>
      <p:sp>
        <p:nvSpPr>
          <p:cNvPr id="17413" name="Rectangle 6"/>
          <p:cNvSpPr>
            <a:spLocks noChangeArrowheads="1"/>
          </p:cNvSpPr>
          <p:nvPr/>
        </p:nvSpPr>
        <p:spPr bwMode="black">
          <a:xfrm>
            <a:off x="165100" y="1152525"/>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dirty="0">
                <a:solidFill>
                  <a:srgbClr val="225A7A"/>
                </a:solidFill>
              </a:rPr>
              <a:t>Thousands</a:t>
            </a:r>
          </a:p>
        </p:txBody>
      </p:sp>
      <p:graphicFrame>
        <p:nvGraphicFramePr>
          <p:cNvPr id="17414" name="Object 8"/>
          <p:cNvGraphicFramePr>
            <a:graphicFrameLocks noChangeAspect="1"/>
          </p:cNvGraphicFramePr>
          <p:nvPr>
            <p:extLst/>
          </p:nvPr>
        </p:nvGraphicFramePr>
        <p:xfrm>
          <a:off x="377825" y="1416050"/>
          <a:ext cx="8499475" cy="4838700"/>
        </p:xfrm>
        <a:graphic>
          <a:graphicData uri="http://schemas.openxmlformats.org/presentationml/2006/ole">
            <mc:AlternateContent xmlns:mc="http://schemas.openxmlformats.org/markup-compatibility/2006">
              <mc:Choice xmlns:v="urn:schemas-microsoft-com:vml" Requires="v">
                <p:oleObj spid="_x0000_s25950256" name="Chart" r:id="rId4" imgW="8343872" imgH="4381562" progId="MSGraph.Chart.8">
                  <p:embed followColorScheme="full"/>
                </p:oleObj>
              </mc:Choice>
              <mc:Fallback>
                <p:oleObj name="Chart" r:id="rId4" imgW="8343872" imgH="4381562" progId="MSGraph.Chart.8">
                  <p:embed followColorScheme="full"/>
                  <p:pic>
                    <p:nvPicPr>
                      <p:cNvPr id="0" name=""/>
                      <p:cNvPicPr>
                        <a:picLocks noChangeAspect="1" noChangeArrowheads="1"/>
                      </p:cNvPicPr>
                      <p:nvPr/>
                    </p:nvPicPr>
                    <p:blipFill>
                      <a:blip r:embed="rId5"/>
                      <a:srcRect/>
                      <a:stretch>
                        <a:fillRect/>
                      </a:stretch>
                    </p:blipFill>
                    <p:spPr bwMode="gray">
                      <a:xfrm>
                        <a:off x="377825" y="1416050"/>
                        <a:ext cx="849947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utoShape 38"/>
          <p:cNvSpPr>
            <a:spLocks noChangeArrowheads="1"/>
          </p:cNvSpPr>
          <p:nvPr/>
        </p:nvSpPr>
        <p:spPr bwMode="blackWhite">
          <a:xfrm>
            <a:off x="3510756" y="2204206"/>
            <a:ext cx="3265487" cy="1114425"/>
          </a:xfrm>
          <a:prstGeom prst="wedgeRectCallout">
            <a:avLst>
              <a:gd name="adj1" fmla="val 64505"/>
              <a:gd name="adj2" fmla="val 1053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400" b="1" dirty="0" smtClean="0">
                <a:solidFill>
                  <a:schemeClr val="bg1"/>
                </a:solidFill>
              </a:rPr>
              <a:t>The </a:t>
            </a:r>
            <a:r>
              <a:rPr lang="en-US" sz="1400" b="1" dirty="0" smtClean="0">
                <a:solidFill>
                  <a:schemeClr val="bg1"/>
                </a:solidFill>
                <a:latin typeface="Arial" charset="0"/>
              </a:rPr>
              <a:t>BLS occasionally reclassifies </a:t>
            </a:r>
            <a:r>
              <a:rPr lang="en-US" sz="1400" b="1" dirty="0">
                <a:solidFill>
                  <a:schemeClr val="bg1"/>
                </a:solidFill>
                <a:latin typeface="Arial" charset="0"/>
              </a:rPr>
              <a:t>employment within industries. When this happens, the change is spread evenly over a 12-month period (in this case March 2010-March 2011.</a:t>
            </a:r>
          </a:p>
        </p:txBody>
      </p:sp>
      <p:sp>
        <p:nvSpPr>
          <p:cNvPr id="8" name="AutoShape 8"/>
          <p:cNvSpPr>
            <a:spLocks noChangeArrowheads="1"/>
          </p:cNvSpPr>
          <p:nvPr/>
        </p:nvSpPr>
        <p:spPr bwMode="blackWhite">
          <a:xfrm>
            <a:off x="6962775" y="1330325"/>
            <a:ext cx="1762125" cy="825804"/>
          </a:xfrm>
          <a:prstGeom prst="wedgeRectCallout">
            <a:avLst>
              <a:gd name="adj1" fmla="val 35222"/>
              <a:gd name="adj2" fmla="val 984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P/C employment is recovering</a:t>
            </a:r>
            <a:endParaRPr lang="en-US" sz="1600" b="1" dirty="0">
              <a:solidFill>
                <a:srgbClr val="FFFFFF"/>
              </a:solidFill>
            </a:endParaRPr>
          </a:p>
        </p:txBody>
      </p:sp>
    </p:spTree>
    <p:extLst>
      <p:ext uri="{BB962C8B-B14F-4D97-AF65-F5344CB8AC3E}">
        <p14:creationId xmlns:p14="http://schemas.microsoft.com/office/powerpoint/2010/main" val="36948734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258F513E-4F11-4CF5-B975-CE26AB26C0E8}" type="slidenum">
              <a:rPr lang="en-US" altLang="en-US" sz="900"/>
              <a:pPr algn="r">
                <a:lnSpc>
                  <a:spcPct val="85000"/>
                </a:lnSpc>
                <a:spcBef>
                  <a:spcPct val="20000"/>
                </a:spcBef>
                <a:buClrTx/>
                <a:buFontTx/>
                <a:buNone/>
              </a:pPr>
              <a:t>26</a:t>
            </a:fld>
            <a:endParaRPr lang="en-US" altLang="en-US" sz="900"/>
          </a:p>
        </p:txBody>
      </p:sp>
      <p:sp>
        <p:nvSpPr>
          <p:cNvPr id="19459" name="Rectangle 7"/>
          <p:cNvSpPr>
            <a:spLocks noGrp="1" noChangeArrowheads="1"/>
          </p:cNvSpPr>
          <p:nvPr>
            <p:ph type="title" idx="4294967295"/>
          </p:nvPr>
        </p:nvSpPr>
        <p:spPr>
          <a:xfrm>
            <a:off x="266700" y="133350"/>
            <a:ext cx="7772400" cy="838200"/>
          </a:xfrm>
        </p:spPr>
        <p:txBody>
          <a:bodyPr/>
          <a:lstStyle/>
          <a:p>
            <a:pPr>
              <a:lnSpc>
                <a:spcPct val="85000"/>
              </a:lnSpc>
            </a:pPr>
            <a:r>
              <a:rPr lang="en-US" altLang="en-US" smtClean="0">
                <a:latin typeface="Arial" panose="020B0604020202020204" pitchFamily="34" charset="0"/>
              </a:rPr>
              <a:t>U.S. Employment in the Direct</a:t>
            </a:r>
            <a:br>
              <a:rPr lang="en-US" altLang="en-US" smtClean="0">
                <a:latin typeface="Arial" panose="020B0604020202020204" pitchFamily="34" charset="0"/>
              </a:rPr>
            </a:br>
            <a:r>
              <a:rPr lang="en-US" altLang="en-US" smtClean="0">
                <a:latin typeface="Arial" panose="020B0604020202020204" pitchFamily="34" charset="0"/>
              </a:rPr>
              <a:t>Life Insurance Industry: 1990–2014*</a:t>
            </a:r>
          </a:p>
        </p:txBody>
      </p:sp>
      <p:sp>
        <p:nvSpPr>
          <p:cNvPr id="19460" name="Text Box 5"/>
          <p:cNvSpPr txBox="1">
            <a:spLocks noChangeArrowheads="1"/>
          </p:cNvSpPr>
          <p:nvPr/>
        </p:nvSpPr>
        <p:spPr bwMode="auto">
          <a:xfrm>
            <a:off x="0" y="6207125"/>
            <a:ext cx="87249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*As of </a:t>
            </a:r>
            <a:r>
              <a:rPr lang="en-US" altLang="en-US" sz="1100" dirty="0" smtClean="0"/>
              <a:t>September </a:t>
            </a:r>
            <a:r>
              <a:rPr lang="en-US" altLang="en-US" sz="1100" dirty="0"/>
              <a:t>2014; not seasonally adjusted; Does not including agents &amp; brokers.</a:t>
            </a:r>
          </a:p>
          <a:p>
            <a:pPr>
              <a:lnSpc>
                <a:spcPct val="85000"/>
              </a:lnSpc>
              <a:spcBef>
                <a:spcPct val="25000"/>
              </a:spcBef>
              <a:buFont typeface="Wingdings" panose="05000000000000000000" pitchFamily="2" charset="2"/>
              <a:buNone/>
            </a:pPr>
            <a:r>
              <a:rPr lang="en-US" altLang="en-US" sz="1100" dirty="0"/>
              <a:t>Note: Recessions indicated by gray shaded columns.</a:t>
            </a:r>
          </a:p>
          <a:p>
            <a:pPr>
              <a:lnSpc>
                <a:spcPct val="85000"/>
              </a:lnSpc>
              <a:spcBef>
                <a:spcPct val="25000"/>
              </a:spcBef>
              <a:buFont typeface="Wingdings" panose="05000000000000000000" pitchFamily="2" charset="2"/>
              <a:buNone/>
            </a:pPr>
            <a:r>
              <a:rPr lang="en-US" altLang="en-US" sz="1100" dirty="0"/>
              <a:t>Sources: U.S. Bureau of Labor Statistics;  National Bureau of Economic Research (recession dates); Insurance Information Institute.</a:t>
            </a:r>
          </a:p>
        </p:txBody>
      </p:sp>
      <p:sp>
        <p:nvSpPr>
          <p:cNvPr id="19461" name="Rectangle 6"/>
          <p:cNvSpPr>
            <a:spLocks noChangeArrowheads="1"/>
          </p:cNvSpPr>
          <p:nvPr/>
        </p:nvSpPr>
        <p:spPr bwMode="black">
          <a:xfrm>
            <a:off x="152400" y="1489075"/>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Thousands</a:t>
            </a:r>
          </a:p>
        </p:txBody>
      </p:sp>
      <p:graphicFrame>
        <p:nvGraphicFramePr>
          <p:cNvPr id="19462" name="Object 8"/>
          <p:cNvGraphicFramePr>
            <a:graphicFrameLocks noChangeAspect="1"/>
          </p:cNvGraphicFramePr>
          <p:nvPr>
            <p:extLst/>
          </p:nvPr>
        </p:nvGraphicFramePr>
        <p:xfrm>
          <a:off x="377825" y="1562100"/>
          <a:ext cx="8343900" cy="4654550"/>
        </p:xfrm>
        <a:graphic>
          <a:graphicData uri="http://schemas.openxmlformats.org/presentationml/2006/ole">
            <mc:AlternateContent xmlns:mc="http://schemas.openxmlformats.org/markup-compatibility/2006">
              <mc:Choice xmlns:v="urn:schemas-microsoft-com:vml" Requires="v">
                <p:oleObj spid="_x0000_s25951279" name="Chart" r:id="rId4" imgW="8343872" imgH="4381562" progId="MSGraph.Chart.8">
                  <p:embed followColorScheme="full"/>
                </p:oleObj>
              </mc:Choice>
              <mc:Fallback>
                <p:oleObj name="Chart" r:id="rId4" imgW="8343872" imgH="4381562" progId="MSGraph.Chart.8">
                  <p:embed followColorScheme="full"/>
                  <p:pic>
                    <p:nvPicPr>
                      <p:cNvPr id="0" name=""/>
                      <p:cNvPicPr>
                        <a:picLocks noChangeAspect="1" noChangeArrowheads="1"/>
                      </p:cNvPicPr>
                      <p:nvPr/>
                    </p:nvPicPr>
                    <p:blipFill>
                      <a:blip r:embed="rId5"/>
                      <a:srcRect/>
                      <a:stretch>
                        <a:fillRect/>
                      </a:stretch>
                    </p:blipFill>
                    <p:spPr bwMode="gray">
                      <a:xfrm>
                        <a:off x="377825" y="1562100"/>
                        <a:ext cx="8343900" cy="465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AutoShape 38"/>
          <p:cNvSpPr>
            <a:spLocks noChangeArrowheads="1"/>
          </p:cNvSpPr>
          <p:nvPr/>
        </p:nvSpPr>
        <p:spPr bwMode="blackWhite">
          <a:xfrm>
            <a:off x="1371600" y="4130675"/>
            <a:ext cx="3616325" cy="1187450"/>
          </a:xfrm>
          <a:prstGeom prst="wedgeRectCallout">
            <a:avLst>
              <a:gd name="adj1" fmla="val 63546"/>
              <a:gd name="adj2" fmla="val -106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dirty="0">
                <a:solidFill>
                  <a:schemeClr val="bg1"/>
                </a:solidFill>
              </a:rPr>
              <a:t>Every 4-5 years BLS reconciles its data with census data; sometimes this reclassifies employment within industries. This drop, spread over March 2004-March 2005, moved some people to the Health/Medical Expense sector. </a:t>
            </a:r>
          </a:p>
        </p:txBody>
      </p:sp>
      <p:sp>
        <p:nvSpPr>
          <p:cNvPr id="8" name="AutoShape 8"/>
          <p:cNvSpPr>
            <a:spLocks noChangeArrowheads="1"/>
          </p:cNvSpPr>
          <p:nvPr/>
        </p:nvSpPr>
        <p:spPr bwMode="blackWhite">
          <a:xfrm>
            <a:off x="6838950" y="3545530"/>
            <a:ext cx="1762125" cy="825804"/>
          </a:xfrm>
          <a:prstGeom prst="wedgeRectCallout">
            <a:avLst>
              <a:gd name="adj1" fmla="val 40411"/>
              <a:gd name="adj2" fmla="val 12371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Life employment is basically flat</a:t>
            </a:r>
            <a:endParaRPr lang="en-US" sz="1600" b="1" dirty="0">
              <a:solidFill>
                <a:srgbClr val="FFFFFF"/>
              </a:solidFill>
            </a:endParaRPr>
          </a:p>
        </p:txBody>
      </p:sp>
    </p:spTree>
    <p:extLst>
      <p:ext uri="{BB962C8B-B14F-4D97-AF65-F5344CB8AC3E}">
        <p14:creationId xmlns:p14="http://schemas.microsoft.com/office/powerpoint/2010/main" val="3308883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4E854FA2-E36D-4855-9444-38F6D7C40AA9}" type="slidenum">
              <a:rPr lang="en-US" altLang="en-US" sz="900"/>
              <a:pPr algn="r">
                <a:lnSpc>
                  <a:spcPct val="85000"/>
                </a:lnSpc>
                <a:spcBef>
                  <a:spcPct val="20000"/>
                </a:spcBef>
                <a:buClrTx/>
                <a:buFontTx/>
                <a:buNone/>
              </a:pPr>
              <a:t>27</a:t>
            </a:fld>
            <a:endParaRPr lang="en-US" altLang="en-US" sz="900"/>
          </a:p>
        </p:txBody>
      </p:sp>
      <p:sp>
        <p:nvSpPr>
          <p:cNvPr id="21507" name="Rectangle 7"/>
          <p:cNvSpPr>
            <a:spLocks noGrp="1" noChangeArrowheads="1"/>
          </p:cNvSpPr>
          <p:nvPr>
            <p:ph type="title" idx="4294967295"/>
          </p:nvPr>
        </p:nvSpPr>
        <p:spPr>
          <a:xfrm>
            <a:off x="215900" y="114300"/>
            <a:ext cx="7772400" cy="762000"/>
          </a:xfrm>
        </p:spPr>
        <p:txBody>
          <a:bodyPr/>
          <a:lstStyle/>
          <a:p>
            <a:pPr>
              <a:lnSpc>
                <a:spcPct val="85000"/>
              </a:lnSpc>
            </a:pPr>
            <a:r>
              <a:rPr lang="en-US" altLang="en-US" smtClean="0">
                <a:latin typeface="Arial" panose="020B0604020202020204" pitchFamily="34" charset="0"/>
              </a:rPr>
              <a:t>U.S. Employment in the Direct Health-</a:t>
            </a:r>
            <a:br>
              <a:rPr lang="en-US" altLang="en-US" smtClean="0">
                <a:latin typeface="Arial" panose="020B0604020202020204" pitchFamily="34" charset="0"/>
              </a:rPr>
            </a:br>
            <a:r>
              <a:rPr lang="en-US" altLang="en-US" smtClean="0">
                <a:latin typeface="Arial" panose="020B0604020202020204" pitchFamily="34" charset="0"/>
              </a:rPr>
              <a:t>Medical Insurance Industry: 1990–2014*</a:t>
            </a:r>
          </a:p>
        </p:txBody>
      </p:sp>
      <p:sp>
        <p:nvSpPr>
          <p:cNvPr id="21508" name="Text Box 5"/>
          <p:cNvSpPr txBox="1">
            <a:spLocks noChangeArrowheads="1"/>
          </p:cNvSpPr>
          <p:nvPr/>
        </p:nvSpPr>
        <p:spPr bwMode="auto">
          <a:xfrm>
            <a:off x="0" y="6207125"/>
            <a:ext cx="87249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*As of </a:t>
            </a:r>
            <a:r>
              <a:rPr lang="en-US" altLang="en-US" sz="1100" dirty="0" smtClean="0"/>
              <a:t>September </a:t>
            </a:r>
            <a:r>
              <a:rPr lang="en-US" altLang="en-US" sz="1100" dirty="0"/>
              <a:t>2014; not seasonally adjusted; Does not including agents &amp; brokers.</a:t>
            </a:r>
          </a:p>
          <a:p>
            <a:pPr>
              <a:lnSpc>
                <a:spcPct val="85000"/>
              </a:lnSpc>
              <a:spcBef>
                <a:spcPct val="25000"/>
              </a:spcBef>
              <a:buFont typeface="Wingdings" panose="05000000000000000000" pitchFamily="2" charset="2"/>
              <a:buNone/>
            </a:pPr>
            <a:r>
              <a:rPr lang="en-US" altLang="en-US" sz="1100" dirty="0"/>
              <a:t>Note: Recessions indicated by gray shaded columns.</a:t>
            </a:r>
          </a:p>
          <a:p>
            <a:pPr>
              <a:lnSpc>
                <a:spcPct val="85000"/>
              </a:lnSpc>
              <a:spcBef>
                <a:spcPct val="25000"/>
              </a:spcBef>
              <a:buFont typeface="Wingdings" panose="05000000000000000000" pitchFamily="2" charset="2"/>
              <a:buNone/>
            </a:pPr>
            <a:r>
              <a:rPr lang="en-US" altLang="en-US" sz="1100" dirty="0"/>
              <a:t>Sources: U.S. Bureau of Labor Statistics;  National Bureau of Economic Research (recession dates); Insurance Information Institute.</a:t>
            </a:r>
          </a:p>
        </p:txBody>
      </p:sp>
      <p:sp>
        <p:nvSpPr>
          <p:cNvPr id="21509" name="Rectangle 6"/>
          <p:cNvSpPr>
            <a:spLocks noChangeArrowheads="1"/>
          </p:cNvSpPr>
          <p:nvPr/>
        </p:nvSpPr>
        <p:spPr bwMode="black">
          <a:xfrm>
            <a:off x="161925" y="1270000"/>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Thousands</a:t>
            </a:r>
          </a:p>
        </p:txBody>
      </p:sp>
      <p:graphicFrame>
        <p:nvGraphicFramePr>
          <p:cNvPr id="21510" name="Object 8"/>
          <p:cNvGraphicFramePr>
            <a:graphicFrameLocks noChangeAspect="1"/>
          </p:cNvGraphicFramePr>
          <p:nvPr>
            <p:extLst/>
          </p:nvPr>
        </p:nvGraphicFramePr>
        <p:xfrm>
          <a:off x="381000" y="1490663"/>
          <a:ext cx="8553450" cy="4613275"/>
        </p:xfrm>
        <a:graphic>
          <a:graphicData uri="http://schemas.openxmlformats.org/presentationml/2006/ole">
            <mc:AlternateContent xmlns:mc="http://schemas.openxmlformats.org/markup-compatibility/2006">
              <mc:Choice xmlns:v="urn:schemas-microsoft-com:vml" Requires="v">
                <p:oleObj spid="_x0000_s25952303" name="Chart" r:id="rId4" imgW="8553346" imgH="4381562" progId="MSGraph.Chart.8">
                  <p:embed followColorScheme="full"/>
                </p:oleObj>
              </mc:Choice>
              <mc:Fallback>
                <p:oleObj name="Chart" r:id="rId4" imgW="8553346" imgH="4381562" progId="MSGraph.Chart.8">
                  <p:embed followColorScheme="full"/>
                  <p:pic>
                    <p:nvPicPr>
                      <p:cNvPr id="0" name=""/>
                      <p:cNvPicPr>
                        <a:picLocks noChangeAspect="1" noChangeArrowheads="1"/>
                      </p:cNvPicPr>
                      <p:nvPr/>
                    </p:nvPicPr>
                    <p:blipFill>
                      <a:blip r:embed="rId5"/>
                      <a:srcRect/>
                      <a:stretch>
                        <a:fillRect/>
                      </a:stretch>
                    </p:blipFill>
                    <p:spPr bwMode="gray">
                      <a:xfrm>
                        <a:off x="381000" y="1490663"/>
                        <a:ext cx="855345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AutoShape 38"/>
          <p:cNvSpPr>
            <a:spLocks noChangeArrowheads="1"/>
          </p:cNvSpPr>
          <p:nvPr/>
        </p:nvSpPr>
        <p:spPr bwMode="blackWhite">
          <a:xfrm>
            <a:off x="5590903" y="3895543"/>
            <a:ext cx="3234009" cy="1187450"/>
          </a:xfrm>
          <a:prstGeom prst="wedgeRectCallout">
            <a:avLst>
              <a:gd name="adj1" fmla="val 43830"/>
              <a:gd name="adj2" fmla="val -20646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smtClean="0">
                <a:solidFill>
                  <a:schemeClr val="bg1"/>
                </a:solidFill>
              </a:rPr>
              <a:t>Employment in the Health-Medical insurance segment is seeing strong growth, as it has for most of the past 25 years.</a:t>
            </a:r>
            <a:endParaRPr lang="en-US" altLang="en-US" sz="1600" b="1" dirty="0">
              <a:solidFill>
                <a:schemeClr val="bg1"/>
              </a:solidFill>
            </a:endParaRPr>
          </a:p>
        </p:txBody>
      </p:sp>
    </p:spTree>
    <p:extLst>
      <p:ext uri="{BB962C8B-B14F-4D97-AF65-F5344CB8AC3E}">
        <p14:creationId xmlns:p14="http://schemas.microsoft.com/office/powerpoint/2010/main" val="14372110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65723DB-3A45-43CA-AE66-74A55B92E995}" type="slidenum">
              <a:rPr lang="en-US" altLang="en-US" sz="900"/>
              <a:pPr algn="r">
                <a:lnSpc>
                  <a:spcPct val="85000"/>
                </a:lnSpc>
                <a:spcBef>
                  <a:spcPct val="20000"/>
                </a:spcBef>
                <a:buClrTx/>
                <a:buFontTx/>
                <a:buNone/>
              </a:pPr>
              <a:t>28</a:t>
            </a:fld>
            <a:endParaRPr lang="en-US" altLang="en-US" sz="900"/>
          </a:p>
        </p:txBody>
      </p:sp>
      <p:sp>
        <p:nvSpPr>
          <p:cNvPr id="23555" name="Rectangle 7"/>
          <p:cNvSpPr>
            <a:spLocks noGrp="1" noChangeArrowheads="1"/>
          </p:cNvSpPr>
          <p:nvPr>
            <p:ph type="title" idx="4294967295"/>
          </p:nvPr>
        </p:nvSpPr>
        <p:spPr/>
        <p:txBody>
          <a:bodyPr/>
          <a:lstStyle/>
          <a:p>
            <a:r>
              <a:rPr lang="en-US" altLang="en-US" smtClean="0">
                <a:latin typeface="Arial" panose="020B0604020202020204" pitchFamily="34" charset="0"/>
              </a:rPr>
              <a:t>U.S. Employment in the </a:t>
            </a:r>
            <a:br>
              <a:rPr lang="en-US" altLang="en-US" smtClean="0">
                <a:latin typeface="Arial" panose="020B0604020202020204" pitchFamily="34" charset="0"/>
              </a:rPr>
            </a:br>
            <a:r>
              <a:rPr lang="en-US" altLang="en-US" smtClean="0">
                <a:latin typeface="Arial" panose="020B0604020202020204" pitchFamily="34" charset="0"/>
              </a:rPr>
              <a:t>Reinsurance Industry: 1990–2014*</a:t>
            </a:r>
          </a:p>
        </p:txBody>
      </p:sp>
      <p:sp>
        <p:nvSpPr>
          <p:cNvPr id="23556" name="Rectangle 6"/>
          <p:cNvSpPr>
            <a:spLocks noChangeArrowheads="1"/>
          </p:cNvSpPr>
          <p:nvPr/>
        </p:nvSpPr>
        <p:spPr bwMode="black">
          <a:xfrm>
            <a:off x="165100" y="1152525"/>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Thousands</a:t>
            </a:r>
          </a:p>
        </p:txBody>
      </p:sp>
      <p:graphicFrame>
        <p:nvGraphicFramePr>
          <p:cNvPr id="23557" name="Object 8"/>
          <p:cNvGraphicFramePr>
            <a:graphicFrameLocks noChangeAspect="1"/>
          </p:cNvGraphicFramePr>
          <p:nvPr>
            <p:extLst/>
          </p:nvPr>
        </p:nvGraphicFramePr>
        <p:xfrm>
          <a:off x="377825" y="1416050"/>
          <a:ext cx="8343900" cy="4838700"/>
        </p:xfrm>
        <a:graphic>
          <a:graphicData uri="http://schemas.openxmlformats.org/presentationml/2006/ole">
            <mc:AlternateContent xmlns:mc="http://schemas.openxmlformats.org/markup-compatibility/2006">
              <mc:Choice xmlns:v="urn:schemas-microsoft-com:vml" Requires="v">
                <p:oleObj spid="_x0000_s25953327" name="Chart" r:id="rId4" imgW="8343872" imgH="4381562" progId="MSGraph.Chart.8">
                  <p:embed followColorScheme="full"/>
                </p:oleObj>
              </mc:Choice>
              <mc:Fallback>
                <p:oleObj name="Chart" r:id="rId4" imgW="8343872" imgH="4381562" progId="MSGraph.Chart.8">
                  <p:embed followColorScheme="full"/>
                  <p:pic>
                    <p:nvPicPr>
                      <p:cNvPr id="0" name=""/>
                      <p:cNvPicPr>
                        <a:picLocks noChangeAspect="1" noChangeArrowheads="1"/>
                      </p:cNvPicPr>
                      <p:nvPr/>
                    </p:nvPicPr>
                    <p:blipFill>
                      <a:blip r:embed="rId5"/>
                      <a:srcRect/>
                      <a:stretch>
                        <a:fillRect/>
                      </a:stretch>
                    </p:blipFill>
                    <p:spPr bwMode="gray">
                      <a:xfrm>
                        <a:off x="377825" y="1416050"/>
                        <a:ext cx="8343900" cy="483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8" name="Text Box 5"/>
          <p:cNvSpPr txBox="1">
            <a:spLocks noChangeArrowheads="1"/>
          </p:cNvSpPr>
          <p:nvPr/>
        </p:nvSpPr>
        <p:spPr bwMode="auto">
          <a:xfrm>
            <a:off x="0" y="6207125"/>
            <a:ext cx="87249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*As of </a:t>
            </a:r>
            <a:r>
              <a:rPr lang="en-US" altLang="en-US" sz="1100" dirty="0" smtClean="0"/>
              <a:t>September </a:t>
            </a:r>
            <a:r>
              <a:rPr lang="en-US" altLang="en-US" sz="1100" dirty="0"/>
              <a:t>2014; not seasonally adjusted; Does not including agents &amp; brokers.</a:t>
            </a:r>
          </a:p>
          <a:p>
            <a:pPr>
              <a:lnSpc>
                <a:spcPct val="85000"/>
              </a:lnSpc>
              <a:spcBef>
                <a:spcPct val="25000"/>
              </a:spcBef>
              <a:buFont typeface="Wingdings" panose="05000000000000000000" pitchFamily="2" charset="2"/>
              <a:buNone/>
            </a:pPr>
            <a:r>
              <a:rPr lang="en-US" altLang="en-US" sz="1100" dirty="0"/>
              <a:t>Note: Recessions indicated by gray shaded columns.</a:t>
            </a:r>
          </a:p>
          <a:p>
            <a:pPr>
              <a:lnSpc>
                <a:spcPct val="85000"/>
              </a:lnSpc>
              <a:spcBef>
                <a:spcPct val="25000"/>
              </a:spcBef>
              <a:buFont typeface="Wingdings" panose="05000000000000000000" pitchFamily="2" charset="2"/>
              <a:buNone/>
            </a:pPr>
            <a:r>
              <a:rPr lang="en-US" altLang="en-US" sz="1100" dirty="0"/>
              <a:t>Sources: U.S. Bureau of Labor Statistics;  National Bureau of Economic Research (recession dates); Insurance Information Institute.</a:t>
            </a:r>
          </a:p>
        </p:txBody>
      </p:sp>
      <p:sp>
        <p:nvSpPr>
          <p:cNvPr id="7" name="AutoShape 8"/>
          <p:cNvSpPr>
            <a:spLocks noChangeArrowheads="1"/>
          </p:cNvSpPr>
          <p:nvPr/>
        </p:nvSpPr>
        <p:spPr bwMode="blackWhite">
          <a:xfrm>
            <a:off x="6021977" y="3226526"/>
            <a:ext cx="2579099" cy="1202540"/>
          </a:xfrm>
          <a:prstGeom prst="wedgeRectCallout">
            <a:avLst>
              <a:gd name="adj1" fmla="val 45352"/>
              <a:gd name="adj2" fmla="val 96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After a multi-decade decline, Reinsurance employment has shown some recent growth</a:t>
            </a:r>
            <a:endParaRPr lang="en-US" sz="1600" b="1" dirty="0">
              <a:solidFill>
                <a:srgbClr val="FFFFFF"/>
              </a:solidFill>
            </a:endParaRPr>
          </a:p>
        </p:txBody>
      </p:sp>
    </p:spTree>
    <p:extLst>
      <p:ext uri="{BB962C8B-B14F-4D97-AF65-F5344CB8AC3E}">
        <p14:creationId xmlns:p14="http://schemas.microsoft.com/office/powerpoint/2010/main" val="962573715"/>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0A52C26-731D-4F64-94DA-BDD2E3631E77}" type="slidenum">
              <a:rPr lang="en-US" altLang="en-US" sz="900"/>
              <a:pPr algn="r">
                <a:lnSpc>
                  <a:spcPct val="85000"/>
                </a:lnSpc>
                <a:spcBef>
                  <a:spcPct val="20000"/>
                </a:spcBef>
                <a:buClrTx/>
                <a:buFontTx/>
                <a:buNone/>
              </a:pPr>
              <a:t>29</a:t>
            </a:fld>
            <a:endParaRPr lang="en-US" altLang="en-US" sz="900"/>
          </a:p>
        </p:txBody>
      </p:sp>
      <p:sp>
        <p:nvSpPr>
          <p:cNvPr id="25603" name="Rectangle 7"/>
          <p:cNvSpPr>
            <a:spLocks noGrp="1" noChangeArrowheads="1"/>
          </p:cNvSpPr>
          <p:nvPr>
            <p:ph type="title" idx="4294967295"/>
          </p:nvPr>
        </p:nvSpPr>
        <p:spPr/>
        <p:txBody>
          <a:bodyPr/>
          <a:lstStyle/>
          <a:p>
            <a:r>
              <a:rPr lang="en-US" altLang="en-US" smtClean="0">
                <a:latin typeface="Arial" panose="020B0604020202020204" pitchFamily="34" charset="0"/>
              </a:rPr>
              <a:t>U.S. Employment in Insurance </a:t>
            </a:r>
            <a:br>
              <a:rPr lang="en-US" altLang="en-US" smtClean="0">
                <a:latin typeface="Arial" panose="020B0604020202020204" pitchFamily="34" charset="0"/>
              </a:rPr>
            </a:br>
            <a:r>
              <a:rPr lang="en-US" altLang="en-US" smtClean="0">
                <a:latin typeface="Arial" panose="020B0604020202020204" pitchFamily="34" charset="0"/>
              </a:rPr>
              <a:t>Agencies &amp; Brokerages: 1990–2014*</a:t>
            </a:r>
          </a:p>
        </p:txBody>
      </p:sp>
      <p:sp>
        <p:nvSpPr>
          <p:cNvPr id="25604" name="Rectangle 6"/>
          <p:cNvSpPr>
            <a:spLocks noChangeArrowheads="1"/>
          </p:cNvSpPr>
          <p:nvPr/>
        </p:nvSpPr>
        <p:spPr bwMode="black">
          <a:xfrm>
            <a:off x="165100" y="1152525"/>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Thousands</a:t>
            </a:r>
          </a:p>
        </p:txBody>
      </p:sp>
      <p:graphicFrame>
        <p:nvGraphicFramePr>
          <p:cNvPr id="25605" name="Object 8"/>
          <p:cNvGraphicFramePr>
            <a:graphicFrameLocks noChangeAspect="1"/>
          </p:cNvGraphicFramePr>
          <p:nvPr>
            <p:extLst/>
          </p:nvPr>
        </p:nvGraphicFramePr>
        <p:xfrm>
          <a:off x="376238" y="1427163"/>
          <a:ext cx="8383587" cy="4400550"/>
        </p:xfrm>
        <a:graphic>
          <a:graphicData uri="http://schemas.openxmlformats.org/presentationml/2006/ole">
            <mc:AlternateContent xmlns:mc="http://schemas.openxmlformats.org/markup-compatibility/2006">
              <mc:Choice xmlns:v="urn:schemas-microsoft-com:vml" Requires="v">
                <p:oleObj spid="_x0000_s25954351" name="Chart" r:id="rId4" imgW="8343872" imgH="4381562" progId="MSGraph.Chart.8">
                  <p:embed followColorScheme="full"/>
                </p:oleObj>
              </mc:Choice>
              <mc:Fallback>
                <p:oleObj name="Chart" r:id="rId4" imgW="8343872" imgH="4381562" progId="MSGraph.Chart.8">
                  <p:embed followColorScheme="full"/>
                  <p:pic>
                    <p:nvPicPr>
                      <p:cNvPr id="0" name=""/>
                      <p:cNvPicPr>
                        <a:picLocks noChangeAspect="1" noChangeArrowheads="1"/>
                      </p:cNvPicPr>
                      <p:nvPr/>
                    </p:nvPicPr>
                    <p:blipFill>
                      <a:blip r:embed="rId5"/>
                      <a:srcRect/>
                      <a:stretch>
                        <a:fillRect/>
                      </a:stretch>
                    </p:blipFill>
                    <p:spPr bwMode="gray">
                      <a:xfrm>
                        <a:off x="376238" y="1427163"/>
                        <a:ext cx="8383587" cy="440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6" name="Text Box 5"/>
          <p:cNvSpPr txBox="1">
            <a:spLocks noChangeArrowheads="1"/>
          </p:cNvSpPr>
          <p:nvPr/>
        </p:nvSpPr>
        <p:spPr bwMode="auto">
          <a:xfrm>
            <a:off x="0" y="6207125"/>
            <a:ext cx="87249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*As of </a:t>
            </a:r>
            <a:r>
              <a:rPr lang="en-US" altLang="en-US" sz="1100" dirty="0" smtClean="0"/>
              <a:t>September </a:t>
            </a:r>
            <a:r>
              <a:rPr lang="en-US" altLang="en-US" sz="1100" dirty="0"/>
              <a:t>2014; not seasonally adjusted. Includes all types of insurance.</a:t>
            </a:r>
          </a:p>
          <a:p>
            <a:pPr>
              <a:lnSpc>
                <a:spcPct val="85000"/>
              </a:lnSpc>
              <a:spcBef>
                <a:spcPct val="25000"/>
              </a:spcBef>
              <a:buFont typeface="Wingdings" panose="05000000000000000000" pitchFamily="2" charset="2"/>
              <a:buNone/>
            </a:pPr>
            <a:r>
              <a:rPr lang="en-US" altLang="en-US" sz="1100" dirty="0"/>
              <a:t>Note: Recessions indicated by gray shaded columns.</a:t>
            </a:r>
          </a:p>
          <a:p>
            <a:pPr>
              <a:lnSpc>
                <a:spcPct val="85000"/>
              </a:lnSpc>
              <a:spcBef>
                <a:spcPct val="25000"/>
              </a:spcBef>
              <a:buFont typeface="Wingdings" panose="05000000000000000000" pitchFamily="2" charset="2"/>
              <a:buNone/>
            </a:pPr>
            <a:r>
              <a:rPr lang="en-US" altLang="en-US" sz="1100" dirty="0"/>
              <a:t>Sources: U.S. Bureau of Labor Statistics;  National Bureau of Economic Research (recession dates); Insurance Information Institute.</a:t>
            </a:r>
          </a:p>
        </p:txBody>
      </p:sp>
      <p:sp>
        <p:nvSpPr>
          <p:cNvPr id="7" name="AutoShape 8"/>
          <p:cNvSpPr>
            <a:spLocks noChangeArrowheads="1"/>
          </p:cNvSpPr>
          <p:nvPr/>
        </p:nvSpPr>
        <p:spPr bwMode="blackWhite">
          <a:xfrm>
            <a:off x="6400800" y="3080747"/>
            <a:ext cx="2179637" cy="1138555"/>
          </a:xfrm>
          <a:prstGeom prst="wedgeRectCallout">
            <a:avLst>
              <a:gd name="adj1" fmla="val 49307"/>
              <a:gd name="adj2" fmla="val -13127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Agency/Brokerage employment is recovering despite consolidation</a:t>
            </a:r>
            <a:endParaRPr lang="en-US" sz="1600" b="1" dirty="0">
              <a:solidFill>
                <a:srgbClr val="FFFFFF"/>
              </a:solidFill>
            </a:endParaRPr>
          </a:p>
        </p:txBody>
      </p:sp>
    </p:spTree>
    <p:extLst>
      <p:ext uri="{BB962C8B-B14F-4D97-AF65-F5344CB8AC3E}">
        <p14:creationId xmlns:p14="http://schemas.microsoft.com/office/powerpoint/2010/main" val="2291403426"/>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2448230"/>
            <a:ext cx="7981950" cy="1986117"/>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INSURANCE:</a:t>
            </a:r>
            <a:br>
              <a:rPr lang="en-US" sz="4200" dirty="0" smtClean="0">
                <a:solidFill>
                  <a:schemeClr val="bg1"/>
                </a:solidFill>
              </a:rPr>
            </a:br>
            <a:r>
              <a:rPr lang="en-US" sz="4200" dirty="0" smtClean="0">
                <a:solidFill>
                  <a:schemeClr val="bg1"/>
                </a:solidFill>
              </a:rPr>
              <a:t>We Are a Global Force</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3</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077218"/>
          </a:xfrm>
          <a:prstGeom prst="rect">
            <a:avLst/>
          </a:prstGeom>
          <a:noFill/>
          <a:ln w="9525">
            <a:noFill/>
            <a:miter lim="800000"/>
            <a:headEnd/>
            <a:tailEnd/>
          </a:ln>
        </p:spPr>
        <p:txBody>
          <a:bodyPr wrap="square">
            <a:spAutoFit/>
          </a:bodyPr>
          <a:lstStyle/>
          <a:p>
            <a:pPr algn="ctr"/>
            <a:r>
              <a:rPr lang="en-US" sz="3200" b="1" dirty="0" smtClean="0">
                <a:solidFill>
                  <a:srgbClr val="2B7299"/>
                </a:solidFill>
              </a:rPr>
              <a:t>Becoming More Global Is the Destiny of the Insurance Industry</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a:t>
            </a:fld>
            <a:endParaRPr lang="en-US"/>
          </a:p>
        </p:txBody>
      </p:sp>
    </p:spTree>
    <p:extLst>
      <p:ext uri="{BB962C8B-B14F-4D97-AF65-F5344CB8AC3E}">
        <p14:creationId xmlns:p14="http://schemas.microsoft.com/office/powerpoint/2010/main" val="23426778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1857A1EF-9DD8-497A-89DE-32AC374F7A6B}" type="slidenum">
              <a:rPr lang="en-US" altLang="en-US" sz="900"/>
              <a:pPr algn="r">
                <a:lnSpc>
                  <a:spcPct val="85000"/>
                </a:lnSpc>
                <a:spcBef>
                  <a:spcPct val="20000"/>
                </a:spcBef>
                <a:buClrTx/>
                <a:buFontTx/>
                <a:buNone/>
              </a:pPr>
              <a:t>30</a:t>
            </a:fld>
            <a:endParaRPr lang="en-US" altLang="en-US" sz="900"/>
          </a:p>
        </p:txBody>
      </p:sp>
      <p:sp>
        <p:nvSpPr>
          <p:cNvPr id="27651" name="Rectangle 7"/>
          <p:cNvSpPr>
            <a:spLocks noGrp="1" noChangeArrowheads="1"/>
          </p:cNvSpPr>
          <p:nvPr>
            <p:ph type="title" idx="4294967295"/>
          </p:nvPr>
        </p:nvSpPr>
        <p:spPr/>
        <p:txBody>
          <a:bodyPr/>
          <a:lstStyle/>
          <a:p>
            <a:r>
              <a:rPr lang="en-US" altLang="en-US" smtClean="0">
                <a:latin typeface="Arial" panose="020B0604020202020204" pitchFamily="34" charset="0"/>
              </a:rPr>
              <a:t>U.S. Employment in Insurance </a:t>
            </a:r>
            <a:br>
              <a:rPr lang="en-US" altLang="en-US" smtClean="0">
                <a:latin typeface="Arial" panose="020B0604020202020204" pitchFamily="34" charset="0"/>
              </a:rPr>
            </a:br>
            <a:r>
              <a:rPr lang="en-US" altLang="en-US" smtClean="0">
                <a:latin typeface="Arial" panose="020B0604020202020204" pitchFamily="34" charset="0"/>
              </a:rPr>
              <a:t>Claims Adjusting: 1990–2014*</a:t>
            </a:r>
          </a:p>
        </p:txBody>
      </p:sp>
      <p:sp>
        <p:nvSpPr>
          <p:cNvPr id="27652" name="Rectangle 6"/>
          <p:cNvSpPr>
            <a:spLocks noChangeArrowheads="1"/>
          </p:cNvSpPr>
          <p:nvPr/>
        </p:nvSpPr>
        <p:spPr bwMode="black">
          <a:xfrm>
            <a:off x="165100" y="1152525"/>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Thousands</a:t>
            </a:r>
          </a:p>
        </p:txBody>
      </p:sp>
      <p:graphicFrame>
        <p:nvGraphicFramePr>
          <p:cNvPr id="27653" name="Object 8"/>
          <p:cNvGraphicFramePr>
            <a:graphicFrameLocks noChangeAspect="1"/>
          </p:cNvGraphicFramePr>
          <p:nvPr>
            <p:extLst/>
          </p:nvPr>
        </p:nvGraphicFramePr>
        <p:xfrm>
          <a:off x="228600" y="1419225"/>
          <a:ext cx="8772525" cy="4552950"/>
        </p:xfrm>
        <a:graphic>
          <a:graphicData uri="http://schemas.openxmlformats.org/presentationml/2006/ole">
            <mc:AlternateContent xmlns:mc="http://schemas.openxmlformats.org/markup-compatibility/2006">
              <mc:Choice xmlns:v="urn:schemas-microsoft-com:vml" Requires="v">
                <p:oleObj spid="_x0000_s25955375" name="Chart" r:id="rId4" imgW="8439161" imgH="4381562" progId="MSGraph.Chart.8">
                  <p:embed followColorScheme="full"/>
                </p:oleObj>
              </mc:Choice>
              <mc:Fallback>
                <p:oleObj name="Chart" r:id="rId4" imgW="8439161" imgH="4381562" progId="MSGraph.Chart.8">
                  <p:embed followColorScheme="full"/>
                  <p:pic>
                    <p:nvPicPr>
                      <p:cNvPr id="0" name=""/>
                      <p:cNvPicPr>
                        <a:picLocks noChangeAspect="1" noChangeArrowheads="1"/>
                      </p:cNvPicPr>
                      <p:nvPr/>
                    </p:nvPicPr>
                    <p:blipFill>
                      <a:blip r:embed="rId5"/>
                      <a:srcRect/>
                      <a:stretch>
                        <a:fillRect/>
                      </a:stretch>
                    </p:blipFill>
                    <p:spPr bwMode="gray">
                      <a:xfrm>
                        <a:off x="228600" y="1419225"/>
                        <a:ext cx="8772525" cy="455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4" name="Text Box 5"/>
          <p:cNvSpPr txBox="1">
            <a:spLocks noChangeArrowheads="1"/>
          </p:cNvSpPr>
          <p:nvPr/>
        </p:nvSpPr>
        <p:spPr bwMode="auto">
          <a:xfrm>
            <a:off x="0" y="6207125"/>
            <a:ext cx="87249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*As of </a:t>
            </a:r>
            <a:r>
              <a:rPr lang="en-US" altLang="en-US" sz="1100" dirty="0" smtClean="0"/>
              <a:t>September </a:t>
            </a:r>
            <a:r>
              <a:rPr lang="en-US" altLang="en-US" sz="1100" dirty="0"/>
              <a:t>2014; not seasonally adjusted.</a:t>
            </a:r>
          </a:p>
          <a:p>
            <a:pPr>
              <a:lnSpc>
                <a:spcPct val="85000"/>
              </a:lnSpc>
              <a:spcBef>
                <a:spcPct val="25000"/>
              </a:spcBef>
              <a:buFont typeface="Wingdings" panose="05000000000000000000" pitchFamily="2" charset="2"/>
              <a:buNone/>
            </a:pPr>
            <a:r>
              <a:rPr lang="en-US" altLang="en-US" sz="1100" dirty="0"/>
              <a:t>Note: Recessions indicated by gray shaded columns.</a:t>
            </a:r>
          </a:p>
          <a:p>
            <a:pPr>
              <a:lnSpc>
                <a:spcPct val="85000"/>
              </a:lnSpc>
              <a:spcBef>
                <a:spcPct val="25000"/>
              </a:spcBef>
              <a:buFont typeface="Wingdings" panose="05000000000000000000" pitchFamily="2" charset="2"/>
              <a:buNone/>
            </a:pPr>
            <a:r>
              <a:rPr lang="en-US" altLang="en-US" sz="1100" dirty="0"/>
              <a:t>Sources: U.S. Bureau of Labor Statistics;  National Bureau of Economic Research (recession dates); Insurance Information Institute.</a:t>
            </a:r>
          </a:p>
        </p:txBody>
      </p:sp>
      <p:sp>
        <p:nvSpPr>
          <p:cNvPr id="7" name="AutoShape 8"/>
          <p:cNvSpPr>
            <a:spLocks noChangeArrowheads="1"/>
          </p:cNvSpPr>
          <p:nvPr/>
        </p:nvSpPr>
        <p:spPr bwMode="blackWhite">
          <a:xfrm>
            <a:off x="6670629" y="1184275"/>
            <a:ext cx="2154283" cy="825804"/>
          </a:xfrm>
          <a:prstGeom prst="wedgeRectCallout">
            <a:avLst>
              <a:gd name="adj1" fmla="val 46750"/>
              <a:gd name="adj2" fmla="val 17749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Claims adjusting is a profession in transition</a:t>
            </a:r>
            <a:endParaRPr lang="en-US" sz="1600" b="1" dirty="0">
              <a:solidFill>
                <a:srgbClr val="FFFFFF"/>
              </a:solidFill>
            </a:endParaRPr>
          </a:p>
        </p:txBody>
      </p:sp>
    </p:spTree>
    <p:extLst>
      <p:ext uri="{BB962C8B-B14F-4D97-AF65-F5344CB8AC3E}">
        <p14:creationId xmlns:p14="http://schemas.microsoft.com/office/powerpoint/2010/main" val="4023601524"/>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34C1862C-5B23-4E2D-AAEC-1F9CA7195034}" type="slidenum">
              <a:rPr lang="en-US" altLang="en-US" sz="900"/>
              <a:pPr algn="r">
                <a:lnSpc>
                  <a:spcPct val="85000"/>
                </a:lnSpc>
                <a:spcBef>
                  <a:spcPct val="20000"/>
                </a:spcBef>
                <a:buClrTx/>
                <a:buFontTx/>
                <a:buNone/>
              </a:pPr>
              <a:t>31</a:t>
            </a:fld>
            <a:endParaRPr lang="en-US" altLang="en-US" sz="900"/>
          </a:p>
        </p:txBody>
      </p:sp>
      <p:sp>
        <p:nvSpPr>
          <p:cNvPr id="29699" name="Rectangle 7"/>
          <p:cNvSpPr>
            <a:spLocks noGrp="1" noChangeArrowheads="1"/>
          </p:cNvSpPr>
          <p:nvPr>
            <p:ph type="title" idx="4294967295"/>
          </p:nvPr>
        </p:nvSpPr>
        <p:spPr/>
        <p:txBody>
          <a:bodyPr/>
          <a:lstStyle/>
          <a:p>
            <a:r>
              <a:rPr lang="en-US" altLang="en-US" sz="2600" smtClean="0">
                <a:latin typeface="Arial" panose="020B0604020202020204" pitchFamily="34" charset="0"/>
              </a:rPr>
              <a:t>U.S. Employment in Third-Party Administration of Insurance Funds: </a:t>
            </a:r>
            <a:r>
              <a:rPr lang="en-US" altLang="en-US" sz="2000" smtClean="0">
                <a:latin typeface="Arial" panose="020B0604020202020204" pitchFamily="34" charset="0"/>
              </a:rPr>
              <a:t>1990–2014*</a:t>
            </a:r>
          </a:p>
        </p:txBody>
      </p:sp>
      <p:sp>
        <p:nvSpPr>
          <p:cNvPr id="29700" name="Rectangle 6"/>
          <p:cNvSpPr>
            <a:spLocks noChangeArrowheads="1"/>
          </p:cNvSpPr>
          <p:nvPr/>
        </p:nvSpPr>
        <p:spPr bwMode="black">
          <a:xfrm>
            <a:off x="165100" y="1152525"/>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Thousands</a:t>
            </a:r>
          </a:p>
        </p:txBody>
      </p:sp>
      <p:graphicFrame>
        <p:nvGraphicFramePr>
          <p:cNvPr id="29701" name="Object 8"/>
          <p:cNvGraphicFramePr>
            <a:graphicFrameLocks noChangeAspect="1"/>
          </p:cNvGraphicFramePr>
          <p:nvPr>
            <p:extLst/>
          </p:nvPr>
        </p:nvGraphicFramePr>
        <p:xfrm>
          <a:off x="377825" y="1425575"/>
          <a:ext cx="8343900" cy="4838700"/>
        </p:xfrm>
        <a:graphic>
          <a:graphicData uri="http://schemas.openxmlformats.org/presentationml/2006/ole">
            <mc:AlternateContent xmlns:mc="http://schemas.openxmlformats.org/markup-compatibility/2006">
              <mc:Choice xmlns:v="urn:schemas-microsoft-com:vml" Requires="v">
                <p:oleObj spid="_x0000_s25956399" name="Chart" r:id="rId4" imgW="8343872" imgH="4381562" progId="MSGraph.Chart.8">
                  <p:embed followColorScheme="full"/>
                </p:oleObj>
              </mc:Choice>
              <mc:Fallback>
                <p:oleObj name="Chart" r:id="rId4" imgW="8343872" imgH="4381562" progId="MSGraph.Chart.8">
                  <p:embed followColorScheme="full"/>
                  <p:pic>
                    <p:nvPicPr>
                      <p:cNvPr id="0" name=""/>
                      <p:cNvPicPr>
                        <a:picLocks noChangeAspect="1" noChangeArrowheads="1"/>
                      </p:cNvPicPr>
                      <p:nvPr/>
                    </p:nvPicPr>
                    <p:blipFill>
                      <a:blip r:embed="rId5"/>
                      <a:srcRect/>
                      <a:stretch>
                        <a:fillRect/>
                      </a:stretch>
                    </p:blipFill>
                    <p:spPr bwMode="gray">
                      <a:xfrm>
                        <a:off x="377825" y="1425575"/>
                        <a:ext cx="8343900" cy="483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2" name="Text Box 5"/>
          <p:cNvSpPr txBox="1">
            <a:spLocks noChangeArrowheads="1"/>
          </p:cNvSpPr>
          <p:nvPr/>
        </p:nvSpPr>
        <p:spPr bwMode="auto">
          <a:xfrm>
            <a:off x="0" y="6207125"/>
            <a:ext cx="87249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*As of </a:t>
            </a:r>
            <a:r>
              <a:rPr lang="en-US" altLang="en-US" sz="1100" dirty="0" smtClean="0"/>
              <a:t>September </a:t>
            </a:r>
            <a:r>
              <a:rPr lang="en-US" altLang="en-US" sz="1100" dirty="0"/>
              <a:t>2014; not seasonally adjusted. Includes all types of insurance.</a:t>
            </a:r>
          </a:p>
          <a:p>
            <a:pPr>
              <a:lnSpc>
                <a:spcPct val="85000"/>
              </a:lnSpc>
              <a:spcBef>
                <a:spcPct val="25000"/>
              </a:spcBef>
              <a:buFont typeface="Wingdings" panose="05000000000000000000" pitchFamily="2" charset="2"/>
              <a:buNone/>
            </a:pPr>
            <a:r>
              <a:rPr lang="en-US" altLang="en-US" sz="1100" dirty="0"/>
              <a:t>Note: Recessions indicated by gray shaded columns.</a:t>
            </a:r>
          </a:p>
          <a:p>
            <a:pPr>
              <a:lnSpc>
                <a:spcPct val="85000"/>
              </a:lnSpc>
              <a:spcBef>
                <a:spcPct val="25000"/>
              </a:spcBef>
              <a:buFont typeface="Wingdings" panose="05000000000000000000" pitchFamily="2" charset="2"/>
              <a:buNone/>
            </a:pPr>
            <a:r>
              <a:rPr lang="en-US" altLang="en-US" sz="1100" dirty="0"/>
              <a:t>Sources: U.S. Bureau of Labor Statistics;  National Bureau of Economic Research (recession dates); Insurance Information Institute.</a:t>
            </a:r>
          </a:p>
        </p:txBody>
      </p:sp>
      <p:sp>
        <p:nvSpPr>
          <p:cNvPr id="7" name="AutoShape 8"/>
          <p:cNvSpPr>
            <a:spLocks noChangeArrowheads="1"/>
          </p:cNvSpPr>
          <p:nvPr/>
        </p:nvSpPr>
        <p:spPr bwMode="blackWhite">
          <a:xfrm>
            <a:off x="6622869" y="3377255"/>
            <a:ext cx="1644831" cy="825804"/>
          </a:xfrm>
          <a:prstGeom prst="wedgeRectCallout">
            <a:avLst>
              <a:gd name="adj1" fmla="val 67204"/>
              <a:gd name="adj2" fmla="val -2021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More work is being done by TPAs</a:t>
            </a:r>
            <a:endParaRPr lang="en-US" sz="1600" b="1" dirty="0">
              <a:solidFill>
                <a:srgbClr val="FFFFFF"/>
              </a:solidFill>
            </a:endParaRPr>
          </a:p>
        </p:txBody>
      </p:sp>
    </p:spTree>
    <p:extLst>
      <p:ext uri="{BB962C8B-B14F-4D97-AF65-F5344CB8AC3E}">
        <p14:creationId xmlns:p14="http://schemas.microsoft.com/office/powerpoint/2010/main" val="3982373344"/>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25996" y="1833824"/>
            <a:ext cx="7981950" cy="2032782"/>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How Does the Public           (and Prospective Employees) View the Industry?</a:t>
            </a:r>
          </a:p>
        </p:txBody>
      </p:sp>
      <p:sp>
        <p:nvSpPr>
          <p:cNvPr id="2253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2253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83E4101-911F-43F0-9538-21D7BC818D03}" type="slidenum">
              <a:rPr lang="en-US" sz="900">
                <a:solidFill>
                  <a:schemeClr val="bg1"/>
                </a:solidFill>
              </a:rPr>
              <a:pPr algn="r" eaLnBrk="0" hangingPunct="0">
                <a:lnSpc>
                  <a:spcPct val="85000"/>
                </a:lnSpc>
                <a:spcBef>
                  <a:spcPct val="20000"/>
                </a:spcBef>
              </a:pPr>
              <a:t>32</a:t>
            </a:fld>
            <a:endParaRPr lang="en-US" sz="900">
              <a:solidFill>
                <a:schemeClr val="bg1"/>
              </a:solidFill>
            </a:endParaRPr>
          </a:p>
        </p:txBody>
      </p:sp>
      <p:pic>
        <p:nvPicPr>
          <p:cNvPr id="2253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152633" y="4155659"/>
            <a:ext cx="8829207"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pPr>
            <a:r>
              <a:rPr lang="en-US" sz="3600" b="1" dirty="0" smtClean="0">
                <a:solidFill>
                  <a:srgbClr val="225A7A"/>
                </a:solidFill>
              </a:rPr>
              <a:t>I.I.I. Survey: Insurance Favorability Ratings Are Fairly Strong</a:t>
            </a:r>
            <a:endParaRPr lang="en-US" sz="3600" b="1" dirty="0">
              <a:solidFill>
                <a:srgbClr val="225A7A"/>
              </a:solidFill>
              <a:latin typeface="Arial" charset="0"/>
              <a:cs typeface="Arial" charset="0"/>
            </a:endParaRPr>
          </a:p>
        </p:txBody>
      </p:sp>
    </p:spTree>
    <p:extLst>
      <p:ext uri="{BB962C8B-B14F-4D97-AF65-F5344CB8AC3E}">
        <p14:creationId xmlns:p14="http://schemas.microsoft.com/office/powerpoint/2010/main" val="166235210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33</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Favorability</a:t>
            </a:r>
            <a:endParaRPr lang="en-US" baseline="30000" dirty="0" smtClean="0"/>
          </a:p>
        </p:txBody>
      </p:sp>
      <p:sp>
        <p:nvSpPr>
          <p:cNvPr id="1031" name="Rectangle 3"/>
          <p:cNvSpPr>
            <a:spLocks noChangeArrowheads="1"/>
          </p:cNvSpPr>
          <p:nvPr/>
        </p:nvSpPr>
        <p:spPr bwMode="auto">
          <a:xfrm>
            <a:off x="0" y="6578600"/>
            <a:ext cx="8636000" cy="27940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Insurance Information Institute Annual </a:t>
            </a:r>
            <a:r>
              <a:rPr lang="en-US" sz="1100" i="1"/>
              <a:t>Pulse</a:t>
            </a:r>
            <a:r>
              <a:rPr lang="en-US" sz="1100"/>
              <a:t> Survey.</a:t>
            </a:r>
          </a:p>
        </p:txBody>
      </p:sp>
      <p:graphicFrame>
        <p:nvGraphicFramePr>
          <p:cNvPr id="1026" name="Object 2"/>
          <p:cNvGraphicFramePr>
            <a:graphicFrameLocks noChangeAspect="1"/>
          </p:cNvGraphicFramePr>
          <p:nvPr>
            <p:extLst/>
          </p:nvPr>
        </p:nvGraphicFramePr>
        <p:xfrm>
          <a:off x="0" y="2097088"/>
          <a:ext cx="9144000" cy="3763962"/>
        </p:xfrm>
        <a:graphic>
          <a:graphicData uri="http://schemas.openxmlformats.org/presentationml/2006/ole">
            <mc:AlternateContent xmlns:mc="http://schemas.openxmlformats.org/markup-compatibility/2006">
              <mc:Choice xmlns:v="urn:schemas-microsoft-com:vml" Requires="v">
                <p:oleObj spid="_x0000_s25999385" name="Chart" r:id="rId4" imgW="8467775" imgH="3962355" progId="MSGraph.Chart.8">
                  <p:embed followColorScheme="full"/>
                </p:oleObj>
              </mc:Choice>
              <mc:Fallback>
                <p:oleObj name="Chart" r:id="rId4" imgW="8467775" imgH="3962355" progId="MSGraph.Chart.8">
                  <p:embed followColorScheme="full"/>
                  <p:pic>
                    <p:nvPicPr>
                      <p:cNvPr id="0" name=""/>
                      <p:cNvPicPr>
                        <a:picLocks noChangeAspect="1" noChangeArrowheads="1"/>
                      </p:cNvPicPr>
                      <p:nvPr/>
                    </p:nvPicPr>
                    <p:blipFill>
                      <a:blip r:embed="rId5"/>
                      <a:srcRect/>
                      <a:stretch>
                        <a:fillRect/>
                      </a:stretch>
                    </p:blipFill>
                    <p:spPr bwMode="gray">
                      <a:xfrm>
                        <a:off x="0" y="2097088"/>
                        <a:ext cx="9144000" cy="3763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7"/>
          <p:cNvSpPr>
            <a:spLocks noChangeArrowheads="1"/>
          </p:cNvSpPr>
          <p:nvPr/>
        </p:nvSpPr>
        <p:spPr bwMode="black">
          <a:xfrm>
            <a:off x="347663" y="1266825"/>
            <a:ext cx="8221662"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 of Public Rating Industry as Very or Mostly </a:t>
            </a:r>
            <a:r>
              <a:rPr lang="en-US" sz="1600" b="1" dirty="0" smtClean="0">
                <a:solidFill>
                  <a:srgbClr val="225A7A"/>
                </a:solidFill>
              </a:rPr>
              <a:t>Favorable, 2013-2014</a:t>
            </a:r>
            <a:endParaRPr lang="en-US" sz="1600" b="1" dirty="0">
              <a:solidFill>
                <a:srgbClr val="225A7A"/>
              </a:solidFill>
            </a:endParaRPr>
          </a:p>
        </p:txBody>
      </p:sp>
      <p:sp>
        <p:nvSpPr>
          <p:cNvPr id="9" name="Rectangle 5"/>
          <p:cNvSpPr>
            <a:spLocks noChangeArrowheads="1"/>
          </p:cNvSpPr>
          <p:nvPr/>
        </p:nvSpPr>
        <p:spPr bwMode="blackWhite">
          <a:xfrm>
            <a:off x="681038" y="5891213"/>
            <a:ext cx="7824787" cy="5032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Auto/Home Insurers Ranked Highest of Industries </a:t>
            </a:r>
            <a:r>
              <a:rPr lang="en-US" b="1" dirty="0" smtClean="0">
                <a:solidFill>
                  <a:srgbClr val="FFFFFF"/>
                </a:solidFill>
              </a:rPr>
              <a:t>Surveyed.</a:t>
            </a:r>
            <a:endParaRPr lang="en-US" b="1" dirty="0">
              <a:solidFill>
                <a:srgbClr val="FFFFFF"/>
              </a:solidFill>
            </a:endParaRPr>
          </a:p>
        </p:txBody>
      </p:sp>
      <p:sp>
        <p:nvSpPr>
          <p:cNvPr id="10" name="AutoShape 6"/>
          <p:cNvSpPr>
            <a:spLocks noChangeArrowheads="1"/>
          </p:cNvSpPr>
          <p:nvPr/>
        </p:nvSpPr>
        <p:spPr bwMode="blackWhite">
          <a:xfrm>
            <a:off x="5152103" y="1598613"/>
            <a:ext cx="3852832" cy="1036637"/>
          </a:xfrm>
          <a:prstGeom prst="wedgeRectCallout">
            <a:avLst>
              <a:gd name="adj1" fmla="val 36840"/>
              <a:gd name="adj2" fmla="val 293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Auto/Home Insurers Achieved Their Highest Ranking in the 47-Year History of the Pulse Survey. Life insurers rank high as well.</a:t>
            </a:r>
            <a:endParaRPr lang="en-US" sz="1600" b="1" dirty="0">
              <a:solidFill>
                <a:schemeClr val="bg1"/>
              </a:solidFill>
            </a:endParaRPr>
          </a:p>
        </p:txBody>
      </p:sp>
    </p:spTree>
    <p:extLst>
      <p:ext uri="{BB962C8B-B14F-4D97-AF65-F5344CB8AC3E}">
        <p14:creationId xmlns:p14="http://schemas.microsoft.com/office/powerpoint/2010/main" val="40438735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34</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Favorability</a:t>
            </a:r>
            <a:endParaRPr lang="en-US" baseline="30000" dirty="0" smtClean="0"/>
          </a:p>
        </p:txBody>
      </p:sp>
      <p:sp>
        <p:nvSpPr>
          <p:cNvPr id="1031" name="Rectangle 3"/>
          <p:cNvSpPr>
            <a:spLocks noChangeArrowheads="1"/>
          </p:cNvSpPr>
          <p:nvPr/>
        </p:nvSpPr>
        <p:spPr bwMode="auto">
          <a:xfrm>
            <a:off x="0" y="6630116"/>
            <a:ext cx="8636000" cy="27940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Insurance Information Institute Annual </a:t>
            </a:r>
            <a:r>
              <a:rPr lang="en-US" sz="1100" i="1"/>
              <a:t>Pulse</a:t>
            </a:r>
            <a:r>
              <a:rPr lang="en-US" sz="1100"/>
              <a:t> Survey.</a:t>
            </a:r>
          </a:p>
        </p:txBody>
      </p:sp>
      <p:graphicFrame>
        <p:nvGraphicFramePr>
          <p:cNvPr id="1026" name="Object 2"/>
          <p:cNvGraphicFramePr>
            <a:graphicFrameLocks noChangeAspect="1"/>
          </p:cNvGraphicFramePr>
          <p:nvPr>
            <p:extLst>
              <p:ext uri="{D42A27DB-BD31-4B8C-83A1-F6EECF244321}">
                <p14:modId xmlns:p14="http://schemas.microsoft.com/office/powerpoint/2010/main" val="2534426268"/>
              </p:ext>
            </p:extLst>
          </p:nvPr>
        </p:nvGraphicFramePr>
        <p:xfrm>
          <a:off x="0" y="2100263"/>
          <a:ext cx="9170988" cy="4291012"/>
        </p:xfrm>
        <a:graphic>
          <a:graphicData uri="http://schemas.openxmlformats.org/presentationml/2006/ole">
            <mc:AlternateContent xmlns:mc="http://schemas.openxmlformats.org/markup-compatibility/2006">
              <mc:Choice xmlns:v="urn:schemas-microsoft-com:vml" Requires="v">
                <p:oleObj spid="_x0000_s26000409" name="Chart" r:id="rId4" imgW="8467775" imgH="3962355" progId="MSGraph.Chart.8">
                  <p:embed followColorScheme="full"/>
                </p:oleObj>
              </mc:Choice>
              <mc:Fallback>
                <p:oleObj name="Chart" r:id="rId4" imgW="8467775" imgH="3962355" progId="MSGraph.Chart.8">
                  <p:embed followColorScheme="full"/>
                  <p:pic>
                    <p:nvPicPr>
                      <p:cNvPr id="0" name=""/>
                      <p:cNvPicPr>
                        <a:picLocks noChangeAspect="1" noChangeArrowheads="1"/>
                      </p:cNvPicPr>
                      <p:nvPr/>
                    </p:nvPicPr>
                    <p:blipFill>
                      <a:blip r:embed="rId5"/>
                      <a:srcRect/>
                      <a:stretch>
                        <a:fillRect/>
                      </a:stretch>
                    </p:blipFill>
                    <p:spPr bwMode="gray">
                      <a:xfrm>
                        <a:off x="0" y="2100263"/>
                        <a:ext cx="9170988" cy="4291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7"/>
          <p:cNvSpPr>
            <a:spLocks noChangeArrowheads="1"/>
          </p:cNvSpPr>
          <p:nvPr/>
        </p:nvSpPr>
        <p:spPr bwMode="black">
          <a:xfrm>
            <a:off x="347663" y="1266825"/>
            <a:ext cx="8221662"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 of Public Rating Industry as Very or Mostly </a:t>
            </a:r>
            <a:r>
              <a:rPr lang="en-US" sz="1600" b="1" dirty="0" smtClean="0">
                <a:solidFill>
                  <a:srgbClr val="225A7A"/>
                </a:solidFill>
              </a:rPr>
              <a:t>Favorable, 2014</a:t>
            </a:r>
            <a:endParaRPr lang="en-US" sz="1600" b="1" dirty="0">
              <a:solidFill>
                <a:srgbClr val="225A7A"/>
              </a:solidFill>
            </a:endParaRPr>
          </a:p>
        </p:txBody>
      </p:sp>
      <p:sp>
        <p:nvSpPr>
          <p:cNvPr id="10" name="AutoShape 13"/>
          <p:cNvSpPr>
            <a:spLocks noChangeArrowheads="1"/>
          </p:cNvSpPr>
          <p:nvPr/>
        </p:nvSpPr>
        <p:spPr bwMode="blackWhite">
          <a:xfrm>
            <a:off x="4318000" y="1596667"/>
            <a:ext cx="3410258" cy="1045396"/>
          </a:xfrm>
          <a:prstGeom prst="wedgeRectCallout">
            <a:avLst>
              <a:gd name="adj1" fmla="val -119104"/>
              <a:gd name="adj2" fmla="val 41113"/>
            </a:avLst>
          </a:prstGeom>
          <a:gradFill rotWithShape="1">
            <a:gsLst>
              <a:gs pos="0">
                <a:schemeClr val="accent1"/>
              </a:gs>
              <a:gs pos="100000">
                <a:schemeClr val="accent1">
                  <a:gamma/>
                  <a:shade val="66275"/>
                  <a:invGamma/>
                </a:schemeClr>
              </a:gs>
            </a:gsLst>
            <a:lin ang="5400000" scaled="1"/>
          </a:gradFill>
          <a:ln w="28575" algn="ctr">
            <a:solidFill>
              <a:srgbClr val="225A7A"/>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Auto/Home Favorability outranks other key industries</a:t>
            </a:r>
            <a:endParaRPr lang="en-US" b="1" dirty="0">
              <a:solidFill>
                <a:schemeClr val="bg1"/>
              </a:solidFill>
            </a:endParaRPr>
          </a:p>
        </p:txBody>
      </p:sp>
    </p:spTree>
    <p:extLst>
      <p:ext uri="{BB962C8B-B14F-4D97-AF65-F5344CB8AC3E}">
        <p14:creationId xmlns:p14="http://schemas.microsoft.com/office/powerpoint/2010/main" val="39178790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35</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Favorability</a:t>
            </a:r>
            <a:endParaRPr lang="en-US" baseline="30000" dirty="0" smtClean="0"/>
          </a:p>
        </p:txBody>
      </p:sp>
      <p:sp>
        <p:nvSpPr>
          <p:cNvPr id="1031" name="Rectangle 3"/>
          <p:cNvSpPr>
            <a:spLocks noChangeArrowheads="1"/>
          </p:cNvSpPr>
          <p:nvPr/>
        </p:nvSpPr>
        <p:spPr bwMode="auto">
          <a:xfrm>
            <a:off x="0" y="6578600"/>
            <a:ext cx="8636000" cy="27940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Insurance Information Institute Annual </a:t>
            </a:r>
            <a:r>
              <a:rPr lang="en-US" sz="1100" i="1"/>
              <a:t>Pulse</a:t>
            </a:r>
            <a:r>
              <a:rPr lang="en-US" sz="1100"/>
              <a:t> Survey.</a:t>
            </a:r>
          </a:p>
        </p:txBody>
      </p:sp>
      <p:graphicFrame>
        <p:nvGraphicFramePr>
          <p:cNvPr id="2" name="Object 2"/>
          <p:cNvGraphicFramePr>
            <a:graphicFrameLocks noChangeAspect="1"/>
          </p:cNvGraphicFramePr>
          <p:nvPr>
            <p:extLst/>
          </p:nvPr>
        </p:nvGraphicFramePr>
        <p:xfrm>
          <a:off x="50800" y="1858963"/>
          <a:ext cx="9042400" cy="3951287"/>
        </p:xfrm>
        <a:graphic>
          <a:graphicData uri="http://schemas.openxmlformats.org/drawingml/2006/chart">
            <c:chart xmlns:c="http://schemas.openxmlformats.org/drawingml/2006/chart" xmlns:r="http://schemas.openxmlformats.org/officeDocument/2006/relationships" r:id="rId3"/>
          </a:graphicData>
        </a:graphic>
      </p:graphicFrame>
      <p:sp>
        <p:nvSpPr>
          <p:cNvPr id="1032" name="Rectangle 7"/>
          <p:cNvSpPr>
            <a:spLocks noChangeArrowheads="1"/>
          </p:cNvSpPr>
          <p:nvPr/>
        </p:nvSpPr>
        <p:spPr bwMode="black">
          <a:xfrm>
            <a:off x="347663" y="1266825"/>
            <a:ext cx="8221662"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 of Public Rating Industry as Very or Mostly </a:t>
            </a:r>
            <a:r>
              <a:rPr lang="en-US" sz="1600" b="1" dirty="0" smtClean="0">
                <a:solidFill>
                  <a:srgbClr val="225A7A"/>
                </a:solidFill>
              </a:rPr>
              <a:t>Favorable, 1968-2014</a:t>
            </a:r>
            <a:endParaRPr lang="en-US" sz="1600" b="1" dirty="0">
              <a:solidFill>
                <a:srgbClr val="225A7A"/>
              </a:solidFill>
            </a:endParaRPr>
          </a:p>
        </p:txBody>
      </p:sp>
      <p:sp>
        <p:nvSpPr>
          <p:cNvPr id="9" name="Rectangle 5"/>
          <p:cNvSpPr>
            <a:spLocks noChangeArrowheads="1"/>
          </p:cNvSpPr>
          <p:nvPr/>
        </p:nvSpPr>
        <p:spPr bwMode="blackWhite">
          <a:xfrm>
            <a:off x="681038" y="5633885"/>
            <a:ext cx="7824787" cy="76056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Auto/Home Insurers Continue to Rank Higher Than Banking, Mutual Funds.</a:t>
            </a:r>
            <a:endParaRPr lang="en-US" b="1" dirty="0">
              <a:solidFill>
                <a:srgbClr val="FFFFFF"/>
              </a:solidFill>
            </a:endParaRPr>
          </a:p>
        </p:txBody>
      </p:sp>
      <p:sp>
        <p:nvSpPr>
          <p:cNvPr id="10" name="AutoShape 13"/>
          <p:cNvSpPr>
            <a:spLocks noChangeArrowheads="1"/>
          </p:cNvSpPr>
          <p:nvPr/>
        </p:nvSpPr>
        <p:spPr bwMode="blackWhite">
          <a:xfrm>
            <a:off x="4318000" y="1596667"/>
            <a:ext cx="3410258" cy="1045396"/>
          </a:xfrm>
          <a:prstGeom prst="wedgeRectCallout">
            <a:avLst>
              <a:gd name="adj1" fmla="val 52727"/>
              <a:gd name="adj2" fmla="val 112567"/>
            </a:avLst>
          </a:prstGeom>
          <a:gradFill rotWithShape="1">
            <a:gsLst>
              <a:gs pos="0">
                <a:schemeClr val="accent1"/>
              </a:gs>
              <a:gs pos="100000">
                <a:schemeClr val="accent1">
                  <a:gamma/>
                  <a:shade val="66275"/>
                  <a:invGamma/>
                </a:schemeClr>
              </a:gs>
            </a:gsLst>
            <a:lin ang="5400000" scaled="1"/>
          </a:gradFill>
          <a:ln w="28575" algn="ctr">
            <a:solidFill>
              <a:srgbClr val="225A7A"/>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Auto/Home Favorability Has Outranked Banking Four Years in a Row. </a:t>
            </a:r>
            <a:endParaRPr lang="en-US" b="1" dirty="0">
              <a:solidFill>
                <a:schemeClr val="bg1"/>
              </a:solidFill>
            </a:endParaRPr>
          </a:p>
        </p:txBody>
      </p:sp>
    </p:spTree>
    <p:extLst>
      <p:ext uri="{BB962C8B-B14F-4D97-AF65-F5344CB8AC3E}">
        <p14:creationId xmlns:p14="http://schemas.microsoft.com/office/powerpoint/2010/main" val="17551616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Insurance Market Overview:</a:t>
            </a:r>
            <a:br>
              <a:rPr lang="en-US" sz="4200" dirty="0" smtClean="0">
                <a:solidFill>
                  <a:schemeClr val="bg1"/>
                </a:solidFill>
              </a:rPr>
            </a:br>
            <a:r>
              <a:rPr lang="en-US" sz="4200" dirty="0" smtClean="0">
                <a:solidFill>
                  <a:schemeClr val="bg1"/>
                </a:solidFill>
              </a:rPr>
              <a:t>A Segmented Industry</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36</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36</a:t>
            </a:fld>
            <a:endParaRPr lang="en-US"/>
          </a:p>
        </p:txBody>
      </p:sp>
      <p:sp>
        <p:nvSpPr>
          <p:cNvPr id="9" name="TextBox 5"/>
          <p:cNvSpPr txBox="1">
            <a:spLocks noChangeArrowheads="1"/>
          </p:cNvSpPr>
          <p:nvPr/>
        </p:nvSpPr>
        <p:spPr bwMode="auto">
          <a:xfrm>
            <a:off x="472607" y="4735266"/>
            <a:ext cx="8189259"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Property/Casualty</a:t>
            </a:r>
          </a:p>
          <a:p>
            <a:pPr algn="ctr"/>
            <a:r>
              <a:rPr lang="en-US" sz="3200" b="1" dirty="0" smtClean="0">
                <a:solidFill>
                  <a:srgbClr val="2B7299"/>
                </a:solidFill>
              </a:rPr>
              <a:t>Life/Annuity</a:t>
            </a:r>
          </a:p>
          <a:p>
            <a:pPr algn="ctr"/>
            <a:r>
              <a:rPr lang="en-US" sz="3200" b="1" dirty="0" smtClean="0">
                <a:solidFill>
                  <a:srgbClr val="2B7299"/>
                </a:solidFill>
              </a:rPr>
              <a:t>Health</a:t>
            </a:r>
            <a:endParaRPr lang="en-US" sz="3200" b="1" i="1" dirty="0" smtClean="0">
              <a:solidFill>
                <a:srgbClr val="FF0000"/>
              </a:solidFill>
            </a:endParaRPr>
          </a:p>
        </p:txBody>
      </p:sp>
    </p:spTree>
    <p:extLst>
      <p:ext uri="{BB962C8B-B14F-4D97-AF65-F5344CB8AC3E}">
        <p14:creationId xmlns:p14="http://schemas.microsoft.com/office/powerpoint/2010/main" val="151661603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Property/Casualty Insurance</a:t>
            </a:r>
            <a:r>
              <a:rPr lang="en-US" sz="4200" dirty="0">
                <a:solidFill>
                  <a:schemeClr val="bg1"/>
                </a:solidFill>
              </a:rPr>
              <a:t> </a:t>
            </a:r>
            <a:r>
              <a:rPr lang="en-US" sz="4200" dirty="0" smtClean="0">
                <a:solidFill>
                  <a:schemeClr val="bg1"/>
                </a:solidFill>
              </a:rPr>
              <a:t>Industry Trends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37</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37</a:t>
            </a:fld>
            <a:endParaRPr lang="en-US"/>
          </a:p>
        </p:txBody>
      </p:sp>
      <p:sp>
        <p:nvSpPr>
          <p:cNvPr id="9" name="TextBox 5"/>
          <p:cNvSpPr txBox="1">
            <a:spLocks noChangeArrowheads="1"/>
          </p:cNvSpPr>
          <p:nvPr/>
        </p:nvSpPr>
        <p:spPr bwMode="auto">
          <a:xfrm>
            <a:off x="581025" y="4935320"/>
            <a:ext cx="8189259" cy="1077218"/>
          </a:xfrm>
          <a:prstGeom prst="rect">
            <a:avLst/>
          </a:prstGeom>
          <a:noFill/>
          <a:ln w="9525">
            <a:noFill/>
            <a:miter lim="800000"/>
            <a:headEnd/>
            <a:tailEnd/>
          </a:ln>
        </p:spPr>
        <p:txBody>
          <a:bodyPr wrap="square">
            <a:spAutoFit/>
          </a:bodyPr>
          <a:lstStyle/>
          <a:p>
            <a:pPr algn="ctr"/>
            <a:r>
              <a:rPr lang="en-US" sz="3200" b="1" dirty="0" smtClean="0">
                <a:solidFill>
                  <a:srgbClr val="2B7299"/>
                </a:solidFill>
              </a:rPr>
              <a:t>Rich History, Poised to Manage the Risks and Seize the Opportunities of the Future</a:t>
            </a:r>
            <a:endParaRPr lang="en-US" sz="3200" b="1" i="1" dirty="0" smtClean="0">
              <a:solidFill>
                <a:srgbClr val="FF0000"/>
              </a:solidFill>
            </a:endParaRPr>
          </a:p>
        </p:txBody>
      </p:sp>
    </p:spTree>
    <p:extLst>
      <p:ext uri="{BB962C8B-B14F-4D97-AF65-F5344CB8AC3E}">
        <p14:creationId xmlns:p14="http://schemas.microsoft.com/office/powerpoint/2010/main" val="350861942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2052"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2053"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A364F001-E509-4F8C-868D-9CBDF809ED80}" type="slidenum">
              <a:rPr lang="en-US" altLang="en-US" sz="900"/>
              <a:pPr algn="r">
                <a:lnSpc>
                  <a:spcPct val="85000"/>
                </a:lnSpc>
                <a:spcBef>
                  <a:spcPct val="20000"/>
                </a:spcBef>
              </a:pPr>
              <a:t>38</a:t>
            </a:fld>
            <a:endParaRPr lang="en-US" altLang="en-US" sz="900"/>
          </a:p>
        </p:txBody>
      </p:sp>
      <p:sp>
        <p:nvSpPr>
          <p:cNvPr id="2054" name="Rectangle 7"/>
          <p:cNvSpPr>
            <a:spLocks noGrp="1" noChangeArrowheads="1"/>
          </p:cNvSpPr>
          <p:nvPr>
            <p:ph type="title" idx="4294967295"/>
          </p:nvPr>
        </p:nvSpPr>
        <p:spPr>
          <a:xfrm>
            <a:off x="39688" y="95250"/>
            <a:ext cx="7921625" cy="860425"/>
          </a:xfrm>
        </p:spPr>
        <p:txBody>
          <a:bodyPr/>
          <a:lstStyle/>
          <a:p>
            <a:r>
              <a:rPr lang="en-US" altLang="en-US" sz="2800" smtClean="0">
                <a:latin typeface="Arial" panose="020B0604020202020204" pitchFamily="34" charset="0"/>
              </a:rPr>
              <a:t>Cumulative Value of Inflation-Adjusted  Claims Paid by P/C Insurers, 1925–2010E*</a:t>
            </a:r>
          </a:p>
        </p:txBody>
      </p:sp>
      <p:sp>
        <p:nvSpPr>
          <p:cNvPr id="2055" name="Text Box 5"/>
          <p:cNvSpPr txBox="1">
            <a:spLocks noChangeArrowheads="1"/>
          </p:cNvSpPr>
          <p:nvPr/>
        </p:nvSpPr>
        <p:spPr bwMode="auto">
          <a:xfrm>
            <a:off x="0" y="6389688"/>
            <a:ext cx="87249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a:t>*1925 – 1934 stock companies only.  Includes workers compensation state funds 1998-2006.</a:t>
            </a:r>
          </a:p>
          <a:p>
            <a:pPr>
              <a:lnSpc>
                <a:spcPct val="85000"/>
              </a:lnSpc>
              <a:spcBef>
                <a:spcPct val="25000"/>
              </a:spcBef>
              <a:buClr>
                <a:schemeClr val="accent2"/>
              </a:buClr>
              <a:buFont typeface="Wingdings" panose="05000000000000000000" pitchFamily="2" charset="2"/>
              <a:buNone/>
            </a:pPr>
            <a:r>
              <a:rPr lang="en-US" altLang="en-US" sz="1100"/>
              <a:t>Sources:  Insurance Information Institute research and calculations from A.M. Best data.</a:t>
            </a:r>
          </a:p>
        </p:txBody>
      </p:sp>
      <p:graphicFrame>
        <p:nvGraphicFramePr>
          <p:cNvPr id="2050" name="Object 8"/>
          <p:cNvGraphicFramePr>
            <a:graphicFrameLocks noChangeAspect="1"/>
          </p:cNvGraphicFramePr>
          <p:nvPr>
            <p:extLst>
              <p:ext uri="{D42A27DB-BD31-4B8C-83A1-F6EECF244321}">
                <p14:modId xmlns:p14="http://schemas.microsoft.com/office/powerpoint/2010/main" val="863126309"/>
              </p:ext>
            </p:extLst>
          </p:nvPr>
        </p:nvGraphicFramePr>
        <p:xfrm>
          <a:off x="295275" y="1443038"/>
          <a:ext cx="8507413" cy="4838700"/>
        </p:xfrm>
        <a:graphic>
          <a:graphicData uri="http://schemas.openxmlformats.org/presentationml/2006/ole">
            <mc:AlternateContent xmlns:mc="http://schemas.openxmlformats.org/markup-compatibility/2006">
              <mc:Choice xmlns:v="urn:schemas-microsoft-com:vml" Requires="v">
                <p:oleObj spid="_x0000_s25997343" name="Chart" r:id="rId4" imgW="8343872" imgH="4381562" progId="MSGraph.Chart.8">
                  <p:embed followColorScheme="full"/>
                </p:oleObj>
              </mc:Choice>
              <mc:Fallback>
                <p:oleObj name="Chart" r:id="rId4" imgW="8343872" imgH="4381562" progId="MSGraph.Chart.8">
                  <p:embed followColorScheme="full"/>
                  <p:pic>
                    <p:nvPicPr>
                      <p:cNvPr id="0" name=""/>
                      <p:cNvPicPr>
                        <a:picLocks noChangeAspect="1" noChangeArrowheads="1"/>
                      </p:cNvPicPr>
                      <p:nvPr/>
                    </p:nvPicPr>
                    <p:blipFill>
                      <a:blip r:embed="rId5"/>
                      <a:srcRect/>
                      <a:stretch>
                        <a:fillRect/>
                      </a:stretch>
                    </p:blipFill>
                    <p:spPr bwMode="gray">
                      <a:xfrm>
                        <a:off x="295275" y="1443038"/>
                        <a:ext cx="8507413"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384300" y="1169988"/>
            <a:ext cx="2838450" cy="2298700"/>
          </a:xfrm>
          <a:prstGeom prst="wedgeRectCallout">
            <a:avLst>
              <a:gd name="adj1" fmla="val -21794"/>
              <a:gd name="adj2" fmla="val 16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latin typeface="Arial" charset="0"/>
                <a:cs typeface="+mn-cs"/>
              </a:rPr>
              <a:t>Adjusted for inflation, it took 36 years for the industry to pay its first $1 trillion in claims in the years since 1925.  Today, the industry pays $1 trillion in claims every 2 to 3 years after adjusting for inflation.</a:t>
            </a:r>
            <a:endParaRPr lang="en-US" b="1" dirty="0">
              <a:solidFill>
                <a:schemeClr val="bg1"/>
              </a:solidFill>
              <a:cs typeface="+mn-cs"/>
            </a:endParaRPr>
          </a:p>
        </p:txBody>
      </p:sp>
      <p:sp>
        <p:nvSpPr>
          <p:cNvPr id="9" name="AutoShape 6"/>
          <p:cNvSpPr>
            <a:spLocks noChangeArrowheads="1"/>
          </p:cNvSpPr>
          <p:nvPr/>
        </p:nvSpPr>
        <p:spPr bwMode="blackWhite">
          <a:xfrm>
            <a:off x="5808663" y="4948238"/>
            <a:ext cx="2420937" cy="350837"/>
          </a:xfrm>
          <a:prstGeom prst="wedgeRectCallout">
            <a:avLst>
              <a:gd name="adj1" fmla="val -103206"/>
              <a:gd name="adj2" fmla="val 2180"/>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charset="0"/>
                <a:cs typeface="+mn-cs"/>
              </a:rPr>
              <a:t>36 years (1925 – 1961)</a:t>
            </a:r>
          </a:p>
        </p:txBody>
      </p:sp>
      <p:sp>
        <p:nvSpPr>
          <p:cNvPr id="2058" name="Rectangle 31"/>
          <p:cNvSpPr>
            <a:spLocks noChangeArrowheads="1"/>
          </p:cNvSpPr>
          <p:nvPr/>
        </p:nvSpPr>
        <p:spPr bwMode="black">
          <a:xfrm>
            <a:off x="185738" y="1212850"/>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eaLnBrk="0" hangingPunct="0">
              <a:defRPr>
                <a:solidFill>
                  <a:schemeClr val="tx1"/>
                </a:solidFill>
                <a:latin typeface="Arial" panose="020B0604020202020204" pitchFamily="34" charset="0"/>
                <a:cs typeface="Arial" panose="020B0604020202020204" pitchFamily="34" charset="0"/>
              </a:defRPr>
            </a:lvl1pPr>
            <a:lvl2pPr marL="742950" indent="-285750" defTabSz="114300" eaLnBrk="0" hangingPunct="0">
              <a:defRPr>
                <a:solidFill>
                  <a:schemeClr val="tx1"/>
                </a:solidFill>
                <a:latin typeface="Arial" panose="020B0604020202020204" pitchFamily="34" charset="0"/>
                <a:cs typeface="Arial" panose="020B0604020202020204" pitchFamily="34" charset="0"/>
              </a:defRPr>
            </a:lvl2pPr>
            <a:lvl3pPr marL="1143000" indent="-228600" defTabSz="114300" eaLnBrk="0" hangingPunct="0">
              <a:defRPr>
                <a:solidFill>
                  <a:schemeClr val="tx1"/>
                </a:solidFill>
                <a:latin typeface="Arial" panose="020B0604020202020204" pitchFamily="34" charset="0"/>
                <a:cs typeface="Arial" panose="020B0604020202020204" pitchFamily="34" charset="0"/>
              </a:defRPr>
            </a:lvl3pPr>
            <a:lvl4pPr marL="1600200" indent="-228600" defTabSz="114300" eaLnBrk="0" hangingPunct="0">
              <a:defRPr>
                <a:solidFill>
                  <a:schemeClr val="tx1"/>
                </a:solidFill>
                <a:latin typeface="Arial" panose="020B0604020202020204" pitchFamily="34" charset="0"/>
                <a:cs typeface="Arial" panose="020B0604020202020204" pitchFamily="34" charset="0"/>
              </a:defRPr>
            </a:lvl4pPr>
            <a:lvl5pPr marL="2057400" indent="-228600" defTabSz="114300" eaLnBrk="0" hangingPunct="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 Billions</a:t>
            </a:r>
          </a:p>
        </p:txBody>
      </p:sp>
      <p:sp>
        <p:nvSpPr>
          <p:cNvPr id="13" name="Oval 12"/>
          <p:cNvSpPr/>
          <p:nvPr/>
        </p:nvSpPr>
        <p:spPr>
          <a:xfrm>
            <a:off x="4168775" y="4989513"/>
            <a:ext cx="309563" cy="2952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5073650" y="4711700"/>
            <a:ext cx="309563" cy="2952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5656263" y="4419600"/>
            <a:ext cx="309562" cy="2952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6105525" y="4181475"/>
            <a:ext cx="307975" cy="2968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6472238" y="3930650"/>
            <a:ext cx="309562" cy="2968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6772275" y="3667125"/>
            <a:ext cx="309563" cy="2952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7099300" y="3402013"/>
            <a:ext cx="309563" cy="2952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AutoShape 6"/>
          <p:cNvSpPr>
            <a:spLocks noChangeArrowheads="1"/>
          </p:cNvSpPr>
          <p:nvPr/>
        </p:nvSpPr>
        <p:spPr bwMode="blackWhite">
          <a:xfrm>
            <a:off x="2501900" y="4638675"/>
            <a:ext cx="1652588" cy="247650"/>
          </a:xfrm>
          <a:prstGeom prst="wedgeRectCallout">
            <a:avLst>
              <a:gd name="adj1" fmla="val 100683"/>
              <a:gd name="adj2" fmla="val 2795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charset="0"/>
                <a:cs typeface="+mn-cs"/>
              </a:rPr>
              <a:t>9 years (1970)</a:t>
            </a:r>
          </a:p>
        </p:txBody>
      </p:sp>
      <p:sp>
        <p:nvSpPr>
          <p:cNvPr id="26" name="Oval 25"/>
          <p:cNvSpPr/>
          <p:nvPr/>
        </p:nvSpPr>
        <p:spPr>
          <a:xfrm>
            <a:off x="7346950" y="3136900"/>
            <a:ext cx="309563" cy="2968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7620000" y="2846388"/>
            <a:ext cx="309563" cy="2952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7880350" y="2608263"/>
            <a:ext cx="309563" cy="2968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8126413" y="2330450"/>
            <a:ext cx="309562" cy="2968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8372475" y="2052638"/>
            <a:ext cx="309563" cy="2968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AutoShape 6"/>
          <p:cNvSpPr>
            <a:spLocks noChangeArrowheads="1"/>
          </p:cNvSpPr>
          <p:nvPr/>
        </p:nvSpPr>
        <p:spPr bwMode="blackWhite">
          <a:xfrm>
            <a:off x="3097213" y="4330700"/>
            <a:ext cx="1654175" cy="223838"/>
          </a:xfrm>
          <a:prstGeom prst="wedgeRectCallout">
            <a:avLst>
              <a:gd name="adj1" fmla="val 100683"/>
              <a:gd name="adj2" fmla="val 2795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charset="0"/>
                <a:cs typeface="+mn-cs"/>
              </a:rPr>
              <a:t>7 years (1977)</a:t>
            </a:r>
          </a:p>
        </p:txBody>
      </p:sp>
      <p:sp>
        <p:nvSpPr>
          <p:cNvPr id="32" name="AutoShape 6"/>
          <p:cNvSpPr>
            <a:spLocks noChangeArrowheads="1"/>
          </p:cNvSpPr>
          <p:nvPr/>
        </p:nvSpPr>
        <p:spPr bwMode="blackWhite">
          <a:xfrm>
            <a:off x="3544888" y="4048125"/>
            <a:ext cx="1654175" cy="228600"/>
          </a:xfrm>
          <a:prstGeom prst="wedgeRectCallout">
            <a:avLst>
              <a:gd name="adj1" fmla="val 100683"/>
              <a:gd name="adj2" fmla="val 2795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charset="0"/>
                <a:cs typeface="+mn-cs"/>
              </a:rPr>
              <a:t>5 years (1982)</a:t>
            </a:r>
          </a:p>
        </p:txBody>
      </p:sp>
      <p:sp>
        <p:nvSpPr>
          <p:cNvPr id="33" name="AutoShape 6"/>
          <p:cNvSpPr>
            <a:spLocks noChangeArrowheads="1"/>
          </p:cNvSpPr>
          <p:nvPr/>
        </p:nvSpPr>
        <p:spPr bwMode="blackWhite">
          <a:xfrm>
            <a:off x="3873500" y="3765550"/>
            <a:ext cx="1652588" cy="246063"/>
          </a:xfrm>
          <a:prstGeom prst="wedgeRectCallout">
            <a:avLst>
              <a:gd name="adj1" fmla="val 102309"/>
              <a:gd name="adj2" fmla="val 63724"/>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charset="0"/>
                <a:cs typeface="+mn-cs"/>
              </a:rPr>
              <a:t>4 years (1986)</a:t>
            </a:r>
          </a:p>
        </p:txBody>
      </p:sp>
      <p:sp>
        <p:nvSpPr>
          <p:cNvPr id="34" name="AutoShape 6"/>
          <p:cNvSpPr>
            <a:spLocks noChangeArrowheads="1"/>
          </p:cNvSpPr>
          <p:nvPr/>
        </p:nvSpPr>
        <p:spPr bwMode="blackWhite">
          <a:xfrm>
            <a:off x="4173538" y="3487738"/>
            <a:ext cx="1654175" cy="246062"/>
          </a:xfrm>
          <a:prstGeom prst="wedgeRectCallout">
            <a:avLst>
              <a:gd name="adj1" fmla="val 102309"/>
              <a:gd name="adj2" fmla="val 63724"/>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charset="0"/>
                <a:cs typeface="+mn-cs"/>
              </a:rPr>
              <a:t>4 years (1990)</a:t>
            </a:r>
          </a:p>
        </p:txBody>
      </p:sp>
      <p:sp>
        <p:nvSpPr>
          <p:cNvPr id="35" name="AutoShape 6"/>
          <p:cNvSpPr>
            <a:spLocks noChangeArrowheads="1"/>
          </p:cNvSpPr>
          <p:nvPr/>
        </p:nvSpPr>
        <p:spPr bwMode="blackWhite">
          <a:xfrm>
            <a:off x="4419600" y="3222625"/>
            <a:ext cx="1654175" cy="247650"/>
          </a:xfrm>
          <a:prstGeom prst="wedgeRectCallout">
            <a:avLst>
              <a:gd name="adj1" fmla="val 102309"/>
              <a:gd name="adj2" fmla="val 63724"/>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charset="0"/>
                <a:cs typeface="+mn-cs"/>
              </a:rPr>
              <a:t>3 years (1993)</a:t>
            </a:r>
          </a:p>
        </p:txBody>
      </p:sp>
      <p:sp>
        <p:nvSpPr>
          <p:cNvPr id="36" name="AutoShape 6"/>
          <p:cNvSpPr>
            <a:spLocks noChangeArrowheads="1"/>
          </p:cNvSpPr>
          <p:nvPr/>
        </p:nvSpPr>
        <p:spPr bwMode="blackWhite">
          <a:xfrm>
            <a:off x="4719638" y="2944813"/>
            <a:ext cx="1654175" cy="247650"/>
          </a:xfrm>
          <a:prstGeom prst="wedgeRectCallout">
            <a:avLst>
              <a:gd name="adj1" fmla="val 102309"/>
              <a:gd name="adj2" fmla="val 63724"/>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charset="0"/>
                <a:cs typeface="+mn-cs"/>
              </a:rPr>
              <a:t>3 years (1996)</a:t>
            </a:r>
          </a:p>
        </p:txBody>
      </p:sp>
      <p:sp>
        <p:nvSpPr>
          <p:cNvPr id="37" name="AutoShape 6"/>
          <p:cNvSpPr>
            <a:spLocks noChangeArrowheads="1"/>
          </p:cNvSpPr>
          <p:nvPr/>
        </p:nvSpPr>
        <p:spPr bwMode="blackWhite">
          <a:xfrm>
            <a:off x="5046663" y="2667000"/>
            <a:ext cx="1654175" cy="247650"/>
          </a:xfrm>
          <a:prstGeom prst="wedgeRectCallout">
            <a:avLst>
              <a:gd name="adj1" fmla="val 102309"/>
              <a:gd name="adj2" fmla="val 63724"/>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charset="0"/>
                <a:cs typeface="+mn-cs"/>
              </a:rPr>
              <a:t>4 years (2000)</a:t>
            </a:r>
          </a:p>
        </p:txBody>
      </p:sp>
      <p:sp>
        <p:nvSpPr>
          <p:cNvPr id="38" name="AutoShape 6"/>
          <p:cNvSpPr>
            <a:spLocks noChangeArrowheads="1"/>
          </p:cNvSpPr>
          <p:nvPr/>
        </p:nvSpPr>
        <p:spPr bwMode="blackWhite">
          <a:xfrm>
            <a:off x="5307013" y="2389188"/>
            <a:ext cx="1654175" cy="247650"/>
          </a:xfrm>
          <a:prstGeom prst="wedgeRectCallout">
            <a:avLst>
              <a:gd name="adj1" fmla="val 102309"/>
              <a:gd name="adj2" fmla="val 63724"/>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charset="0"/>
                <a:cs typeface="+mn-cs"/>
              </a:rPr>
              <a:t>2 years (2002)</a:t>
            </a:r>
          </a:p>
        </p:txBody>
      </p:sp>
      <p:sp>
        <p:nvSpPr>
          <p:cNvPr id="39" name="AutoShape 6"/>
          <p:cNvSpPr>
            <a:spLocks noChangeArrowheads="1"/>
          </p:cNvSpPr>
          <p:nvPr/>
        </p:nvSpPr>
        <p:spPr bwMode="blackWhite">
          <a:xfrm>
            <a:off x="5580063" y="2138363"/>
            <a:ext cx="1654175" cy="246062"/>
          </a:xfrm>
          <a:prstGeom prst="wedgeRectCallout">
            <a:avLst>
              <a:gd name="adj1" fmla="val 102309"/>
              <a:gd name="adj2" fmla="val 63724"/>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charset="0"/>
                <a:cs typeface="+mn-cs"/>
              </a:rPr>
              <a:t>3 years (2005)</a:t>
            </a:r>
          </a:p>
        </p:txBody>
      </p:sp>
      <p:sp>
        <p:nvSpPr>
          <p:cNvPr id="40" name="AutoShape 6"/>
          <p:cNvSpPr>
            <a:spLocks noChangeArrowheads="1"/>
          </p:cNvSpPr>
          <p:nvPr/>
        </p:nvSpPr>
        <p:spPr bwMode="blackWhite">
          <a:xfrm>
            <a:off x="5813425" y="1860550"/>
            <a:ext cx="1654175" cy="246063"/>
          </a:xfrm>
          <a:prstGeom prst="wedgeRectCallout">
            <a:avLst>
              <a:gd name="adj1" fmla="val 102309"/>
              <a:gd name="adj2" fmla="val 63724"/>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charset="0"/>
                <a:cs typeface="+mn-cs"/>
              </a:rPr>
              <a:t>3 years (2008)</a:t>
            </a:r>
          </a:p>
        </p:txBody>
      </p:sp>
    </p:spTree>
    <p:extLst>
      <p:ext uri="{BB962C8B-B14F-4D97-AF65-F5344CB8AC3E}">
        <p14:creationId xmlns:p14="http://schemas.microsoft.com/office/powerpoint/2010/main" val="28974974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nodeType="afterGroup">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nodeType="afterGroup">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20"/>
                                        </p:tgtEl>
                                        <p:attrNameLst>
                                          <p:attrName>style.visibility</p:attrName>
                                        </p:attrNameLst>
                                      </p:cBhvr>
                                      <p:to>
                                        <p:strVal val="visible"/>
                                      </p:to>
                                    </p:set>
                                    <p:animEffect transition="in" filter="wipe(right)">
                                      <p:cBhvr>
                                        <p:cTn id="15" dur="500"/>
                                        <p:tgtEl>
                                          <p:spTgt spid="20"/>
                                        </p:tgtEl>
                                      </p:cBhvr>
                                    </p:animEffect>
                                  </p:childTnLst>
                                </p:cTn>
                              </p:par>
                            </p:childTnLst>
                          </p:cTn>
                        </p:par>
                        <p:par>
                          <p:cTn id="16" fill="hold" nodeType="afterGroup">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31"/>
                                        </p:tgtEl>
                                        <p:attrNameLst>
                                          <p:attrName>style.visibility</p:attrName>
                                        </p:attrNameLst>
                                      </p:cBhvr>
                                      <p:to>
                                        <p:strVal val="visible"/>
                                      </p:to>
                                    </p:set>
                                    <p:animEffect transition="in" filter="wipe(right)">
                                      <p:cBhvr>
                                        <p:cTn id="19" dur="500"/>
                                        <p:tgtEl>
                                          <p:spTgt spid="31"/>
                                        </p:tgtEl>
                                      </p:cBhvr>
                                    </p:animEffect>
                                  </p:childTnLst>
                                </p:cTn>
                              </p:par>
                            </p:childTnLst>
                          </p:cTn>
                        </p:par>
                        <p:par>
                          <p:cTn id="20" fill="hold" nodeType="afterGroup">
                            <p:stCondLst>
                              <p:cond delay="5700"/>
                            </p:stCondLst>
                            <p:childTnLst>
                              <p:par>
                                <p:cTn id="21" presetID="22" presetClass="entr" presetSubtype="2" fill="hold" grpId="0" nodeType="afterEffect">
                                  <p:stCondLst>
                                    <p:cond delay="1000"/>
                                  </p:stCondLst>
                                  <p:childTnLst>
                                    <p:set>
                                      <p:cBhvr>
                                        <p:cTn id="22" dur="1" fill="hold">
                                          <p:stCondLst>
                                            <p:cond delay="0"/>
                                          </p:stCondLst>
                                        </p:cTn>
                                        <p:tgtEl>
                                          <p:spTgt spid="32"/>
                                        </p:tgtEl>
                                        <p:attrNameLst>
                                          <p:attrName>style.visibility</p:attrName>
                                        </p:attrNameLst>
                                      </p:cBhvr>
                                      <p:to>
                                        <p:strVal val="visible"/>
                                      </p:to>
                                    </p:set>
                                    <p:animEffect transition="in" filter="wipe(right)">
                                      <p:cBhvr>
                                        <p:cTn id="23" dur="500"/>
                                        <p:tgtEl>
                                          <p:spTgt spid="32"/>
                                        </p:tgtEl>
                                      </p:cBhvr>
                                    </p:animEffect>
                                  </p:childTnLst>
                                </p:cTn>
                              </p:par>
                            </p:childTnLst>
                          </p:cTn>
                        </p:par>
                        <p:par>
                          <p:cTn id="24" fill="hold" nodeType="afterGroup">
                            <p:stCondLst>
                              <p:cond delay="7200"/>
                            </p:stCondLst>
                            <p:childTnLst>
                              <p:par>
                                <p:cTn id="25" presetID="22" presetClass="entr" presetSubtype="2" fill="hold" grpId="0" nodeType="afterEffect">
                                  <p:stCondLst>
                                    <p:cond delay="1000"/>
                                  </p:stCondLst>
                                  <p:childTnLst>
                                    <p:set>
                                      <p:cBhvr>
                                        <p:cTn id="26" dur="1" fill="hold">
                                          <p:stCondLst>
                                            <p:cond delay="0"/>
                                          </p:stCondLst>
                                        </p:cTn>
                                        <p:tgtEl>
                                          <p:spTgt spid="33"/>
                                        </p:tgtEl>
                                        <p:attrNameLst>
                                          <p:attrName>style.visibility</p:attrName>
                                        </p:attrNameLst>
                                      </p:cBhvr>
                                      <p:to>
                                        <p:strVal val="visible"/>
                                      </p:to>
                                    </p:set>
                                    <p:animEffect transition="in" filter="wipe(right)">
                                      <p:cBhvr>
                                        <p:cTn id="27" dur="500"/>
                                        <p:tgtEl>
                                          <p:spTgt spid="33"/>
                                        </p:tgtEl>
                                      </p:cBhvr>
                                    </p:animEffect>
                                  </p:childTnLst>
                                </p:cTn>
                              </p:par>
                            </p:childTnLst>
                          </p:cTn>
                        </p:par>
                        <p:par>
                          <p:cTn id="28" fill="hold" nodeType="afterGroup">
                            <p:stCondLst>
                              <p:cond delay="8700"/>
                            </p:stCondLst>
                            <p:childTnLst>
                              <p:par>
                                <p:cTn id="29" presetID="22" presetClass="entr" presetSubtype="2" fill="hold" grpId="0" nodeType="afterEffect">
                                  <p:stCondLst>
                                    <p:cond delay="1000"/>
                                  </p:stCondLst>
                                  <p:childTnLst>
                                    <p:set>
                                      <p:cBhvr>
                                        <p:cTn id="30" dur="1" fill="hold">
                                          <p:stCondLst>
                                            <p:cond delay="0"/>
                                          </p:stCondLst>
                                        </p:cTn>
                                        <p:tgtEl>
                                          <p:spTgt spid="34"/>
                                        </p:tgtEl>
                                        <p:attrNameLst>
                                          <p:attrName>style.visibility</p:attrName>
                                        </p:attrNameLst>
                                      </p:cBhvr>
                                      <p:to>
                                        <p:strVal val="visible"/>
                                      </p:to>
                                    </p:set>
                                    <p:animEffect transition="in" filter="wipe(right)">
                                      <p:cBhvr>
                                        <p:cTn id="31" dur="500"/>
                                        <p:tgtEl>
                                          <p:spTgt spid="34"/>
                                        </p:tgtEl>
                                      </p:cBhvr>
                                    </p:animEffect>
                                  </p:childTnLst>
                                </p:cTn>
                              </p:par>
                            </p:childTnLst>
                          </p:cTn>
                        </p:par>
                        <p:par>
                          <p:cTn id="32" fill="hold" nodeType="afterGroup">
                            <p:stCondLst>
                              <p:cond delay="10200"/>
                            </p:stCondLst>
                            <p:childTnLst>
                              <p:par>
                                <p:cTn id="33" presetID="22" presetClass="entr" presetSubtype="2" fill="hold" grpId="0" nodeType="afterEffect">
                                  <p:stCondLst>
                                    <p:cond delay="1000"/>
                                  </p:stCondLst>
                                  <p:childTnLst>
                                    <p:set>
                                      <p:cBhvr>
                                        <p:cTn id="34" dur="1" fill="hold">
                                          <p:stCondLst>
                                            <p:cond delay="0"/>
                                          </p:stCondLst>
                                        </p:cTn>
                                        <p:tgtEl>
                                          <p:spTgt spid="35"/>
                                        </p:tgtEl>
                                        <p:attrNameLst>
                                          <p:attrName>style.visibility</p:attrName>
                                        </p:attrNameLst>
                                      </p:cBhvr>
                                      <p:to>
                                        <p:strVal val="visible"/>
                                      </p:to>
                                    </p:set>
                                    <p:animEffect transition="in" filter="wipe(right)">
                                      <p:cBhvr>
                                        <p:cTn id="35" dur="500"/>
                                        <p:tgtEl>
                                          <p:spTgt spid="35"/>
                                        </p:tgtEl>
                                      </p:cBhvr>
                                    </p:animEffect>
                                  </p:childTnLst>
                                </p:cTn>
                              </p:par>
                            </p:childTnLst>
                          </p:cTn>
                        </p:par>
                        <p:par>
                          <p:cTn id="36" fill="hold" nodeType="afterGroup">
                            <p:stCondLst>
                              <p:cond delay="11700"/>
                            </p:stCondLst>
                            <p:childTnLst>
                              <p:par>
                                <p:cTn id="37" presetID="22" presetClass="entr" presetSubtype="2" fill="hold" grpId="0" nodeType="afterEffect">
                                  <p:stCondLst>
                                    <p:cond delay="1000"/>
                                  </p:stCondLst>
                                  <p:childTnLst>
                                    <p:set>
                                      <p:cBhvr>
                                        <p:cTn id="38" dur="1" fill="hold">
                                          <p:stCondLst>
                                            <p:cond delay="0"/>
                                          </p:stCondLst>
                                        </p:cTn>
                                        <p:tgtEl>
                                          <p:spTgt spid="36"/>
                                        </p:tgtEl>
                                        <p:attrNameLst>
                                          <p:attrName>style.visibility</p:attrName>
                                        </p:attrNameLst>
                                      </p:cBhvr>
                                      <p:to>
                                        <p:strVal val="visible"/>
                                      </p:to>
                                    </p:set>
                                    <p:animEffect transition="in" filter="wipe(right)">
                                      <p:cBhvr>
                                        <p:cTn id="39" dur="500"/>
                                        <p:tgtEl>
                                          <p:spTgt spid="36"/>
                                        </p:tgtEl>
                                      </p:cBhvr>
                                    </p:animEffect>
                                  </p:childTnLst>
                                </p:cTn>
                              </p:par>
                            </p:childTnLst>
                          </p:cTn>
                        </p:par>
                        <p:par>
                          <p:cTn id="40" fill="hold" nodeType="afterGroup">
                            <p:stCondLst>
                              <p:cond delay="13200"/>
                            </p:stCondLst>
                            <p:childTnLst>
                              <p:par>
                                <p:cTn id="41" presetID="22" presetClass="entr" presetSubtype="2" fill="hold" grpId="0" nodeType="afterEffect">
                                  <p:stCondLst>
                                    <p:cond delay="1000"/>
                                  </p:stCondLst>
                                  <p:childTnLst>
                                    <p:set>
                                      <p:cBhvr>
                                        <p:cTn id="42" dur="1" fill="hold">
                                          <p:stCondLst>
                                            <p:cond delay="0"/>
                                          </p:stCondLst>
                                        </p:cTn>
                                        <p:tgtEl>
                                          <p:spTgt spid="37"/>
                                        </p:tgtEl>
                                        <p:attrNameLst>
                                          <p:attrName>style.visibility</p:attrName>
                                        </p:attrNameLst>
                                      </p:cBhvr>
                                      <p:to>
                                        <p:strVal val="visible"/>
                                      </p:to>
                                    </p:set>
                                    <p:animEffect transition="in" filter="wipe(right)">
                                      <p:cBhvr>
                                        <p:cTn id="43" dur="500"/>
                                        <p:tgtEl>
                                          <p:spTgt spid="37"/>
                                        </p:tgtEl>
                                      </p:cBhvr>
                                    </p:animEffect>
                                  </p:childTnLst>
                                </p:cTn>
                              </p:par>
                            </p:childTnLst>
                          </p:cTn>
                        </p:par>
                        <p:par>
                          <p:cTn id="44" fill="hold" nodeType="afterGroup">
                            <p:stCondLst>
                              <p:cond delay="14700"/>
                            </p:stCondLst>
                            <p:childTnLst>
                              <p:par>
                                <p:cTn id="45" presetID="22" presetClass="entr" presetSubtype="2" fill="hold" grpId="0" nodeType="afterEffect">
                                  <p:stCondLst>
                                    <p:cond delay="1000"/>
                                  </p:stCondLst>
                                  <p:childTnLst>
                                    <p:set>
                                      <p:cBhvr>
                                        <p:cTn id="46" dur="1" fill="hold">
                                          <p:stCondLst>
                                            <p:cond delay="0"/>
                                          </p:stCondLst>
                                        </p:cTn>
                                        <p:tgtEl>
                                          <p:spTgt spid="38"/>
                                        </p:tgtEl>
                                        <p:attrNameLst>
                                          <p:attrName>style.visibility</p:attrName>
                                        </p:attrNameLst>
                                      </p:cBhvr>
                                      <p:to>
                                        <p:strVal val="visible"/>
                                      </p:to>
                                    </p:set>
                                    <p:animEffect transition="in" filter="wipe(right)">
                                      <p:cBhvr>
                                        <p:cTn id="47" dur="500"/>
                                        <p:tgtEl>
                                          <p:spTgt spid="38"/>
                                        </p:tgtEl>
                                      </p:cBhvr>
                                    </p:animEffect>
                                  </p:childTnLst>
                                </p:cTn>
                              </p:par>
                            </p:childTnLst>
                          </p:cTn>
                        </p:par>
                        <p:par>
                          <p:cTn id="48" fill="hold" nodeType="afterGroup">
                            <p:stCondLst>
                              <p:cond delay="16200"/>
                            </p:stCondLst>
                            <p:childTnLst>
                              <p:par>
                                <p:cTn id="49" presetID="22" presetClass="entr" presetSubtype="2" fill="hold" grpId="0" nodeType="afterEffect">
                                  <p:stCondLst>
                                    <p:cond delay="1000"/>
                                  </p:stCondLst>
                                  <p:childTnLst>
                                    <p:set>
                                      <p:cBhvr>
                                        <p:cTn id="50" dur="1" fill="hold">
                                          <p:stCondLst>
                                            <p:cond delay="0"/>
                                          </p:stCondLst>
                                        </p:cTn>
                                        <p:tgtEl>
                                          <p:spTgt spid="39"/>
                                        </p:tgtEl>
                                        <p:attrNameLst>
                                          <p:attrName>style.visibility</p:attrName>
                                        </p:attrNameLst>
                                      </p:cBhvr>
                                      <p:to>
                                        <p:strVal val="visible"/>
                                      </p:to>
                                    </p:set>
                                    <p:animEffect transition="in" filter="wipe(right)">
                                      <p:cBhvr>
                                        <p:cTn id="51" dur="500"/>
                                        <p:tgtEl>
                                          <p:spTgt spid="39"/>
                                        </p:tgtEl>
                                      </p:cBhvr>
                                    </p:animEffect>
                                  </p:childTnLst>
                                </p:cTn>
                              </p:par>
                            </p:childTnLst>
                          </p:cTn>
                        </p:par>
                        <p:par>
                          <p:cTn id="52" fill="hold" nodeType="afterGroup">
                            <p:stCondLst>
                              <p:cond delay="17700"/>
                            </p:stCondLst>
                            <p:childTnLst>
                              <p:par>
                                <p:cTn id="53" presetID="22" presetClass="entr" presetSubtype="2" fill="hold" grpId="0" nodeType="afterEffect">
                                  <p:stCondLst>
                                    <p:cond delay="1000"/>
                                  </p:stCondLst>
                                  <p:childTnLst>
                                    <p:set>
                                      <p:cBhvr>
                                        <p:cTn id="54" dur="1" fill="hold">
                                          <p:stCondLst>
                                            <p:cond delay="0"/>
                                          </p:stCondLst>
                                        </p:cTn>
                                        <p:tgtEl>
                                          <p:spTgt spid="40"/>
                                        </p:tgtEl>
                                        <p:attrNameLst>
                                          <p:attrName>style.visibility</p:attrName>
                                        </p:attrNameLst>
                                      </p:cBhvr>
                                      <p:to>
                                        <p:strVal val="visible"/>
                                      </p:to>
                                    </p:set>
                                    <p:animEffect transition="in" filter="wipe(right)">
                                      <p:cBhvr>
                                        <p:cTn id="5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1991–2014:H1</a:t>
            </a:r>
          </a:p>
        </p:txBody>
      </p:sp>
      <p:sp>
        <p:nvSpPr>
          <p:cNvPr id="14339" name="Text Box 5"/>
          <p:cNvSpPr txBox="1">
            <a:spLocks noChangeArrowheads="1"/>
          </p:cNvSpPr>
          <p:nvPr/>
        </p:nvSpPr>
        <p:spPr bwMode="auto">
          <a:xfrm>
            <a:off x="812037" y="1138238"/>
            <a:ext cx="2374900" cy="22535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2005 ROE*= 9.6%</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2006 ROE = 12.7%</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2007 ROE = 10.9%</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2008 ROE = 0.1%</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2009 ROE = 5.0%</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2010 ROE = 6.6%</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a:lnSpc>
                <a:spcPct val="90000"/>
              </a:lnSpc>
              <a:spcBef>
                <a:spcPct val="20000"/>
              </a:spcBef>
              <a:buClr>
                <a:srgbClr val="FF6801"/>
              </a:buClr>
              <a:buFont typeface="Wingdings" panose="05000000000000000000" pitchFamily="2" charset="2"/>
              <a:buChar char="n"/>
            </a:pPr>
            <a:r>
              <a:rPr lang="en-US" sz="1300" dirty="0" smtClean="0">
                <a:solidFill>
                  <a:srgbClr val="000000"/>
                </a:solidFill>
              </a:rPr>
              <a:t>2013 </a:t>
            </a:r>
            <a:r>
              <a:rPr lang="en-US" sz="1300" dirty="0">
                <a:solidFill>
                  <a:srgbClr val="000000"/>
                </a:solidFill>
              </a:rPr>
              <a:t>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10.3%</a:t>
            </a:r>
          </a:p>
          <a:p>
            <a:pPr>
              <a:lnSpc>
                <a:spcPct val="90000"/>
              </a:lnSpc>
              <a:spcBef>
                <a:spcPct val="20000"/>
              </a:spcBef>
              <a:buClr>
                <a:srgbClr val="FF6801"/>
              </a:buClr>
              <a:buFont typeface="Wingdings" panose="05000000000000000000" pitchFamily="2" charset="2"/>
              <a:buChar char="n"/>
            </a:pPr>
            <a:r>
              <a:rPr lang="en-US" sz="1300" dirty="0" smtClean="0">
                <a:solidFill>
                  <a:srgbClr val="000000"/>
                </a:solidFill>
              </a:rPr>
              <a:t>2014</a:t>
            </a:r>
            <a:r>
              <a:rPr lang="en-US" sz="1300" dirty="0">
                <a:solidFill>
                  <a:srgbClr val="000000"/>
                </a:solidFill>
              </a:rPr>
              <a:t> 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7.8%</a:t>
            </a:r>
            <a:endParaRPr lang="en-US" sz="1300" dirty="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 7.7% ROAS through 2014:Q2,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a:lnSpc>
                <a:spcPct val="85000"/>
              </a:lnSpc>
              <a:spcBef>
                <a:spcPct val="25000"/>
              </a:spcBef>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nvPr>
        </p:nvGraphicFramePr>
        <p:xfrm>
          <a:off x="206375" y="1474788"/>
          <a:ext cx="8701088" cy="4903787"/>
        </p:xfrm>
        <a:graphic>
          <a:graphicData uri="http://schemas.openxmlformats.org/presentationml/2006/ole">
            <mc:AlternateContent xmlns:mc="http://schemas.openxmlformats.org/markup-compatibility/2006">
              <mc:Choice xmlns:v="urn:schemas-microsoft-com:vml" Requires="v">
                <p:oleObj spid="_x0000_s25985056" name="Chart" r:id="rId5" imgW="8734477" imgH="5057745" progId="MSGraph.Chart.8">
                  <p:embed followColorScheme="full"/>
                </p:oleObj>
              </mc:Choice>
              <mc:Fallback>
                <p:oleObj name="Chart" r:id="rId5" imgW="8734477" imgH="5057745" progId="MSGraph.Chart.8">
                  <p:embed followColorScheme="full"/>
                  <p:pic>
                    <p:nvPicPr>
                      <p:cNvPr id="0" name=""/>
                      <p:cNvPicPr>
                        <a:picLocks noChangeArrowheads="1"/>
                      </p:cNvPicPr>
                      <p:nvPr/>
                    </p:nvPicPr>
                    <p:blipFill>
                      <a:blip r:embed="rId6"/>
                      <a:srcRect/>
                      <a:stretch>
                        <a:fillRect/>
                      </a:stretch>
                    </p:blipFill>
                    <p:spPr bwMode="auto">
                      <a:xfrm>
                        <a:off x="206375" y="1474788"/>
                        <a:ext cx="8701088"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510130" y="1123947"/>
            <a:ext cx="1679713" cy="1176338"/>
          </a:xfrm>
          <a:prstGeom prst="wedgeRectCallout">
            <a:avLst>
              <a:gd name="adj1" fmla="val 54966"/>
              <a:gd name="adj2" fmla="val 91923"/>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sz="1400" b="1" dirty="0"/>
              <a:t>Net income </a:t>
            </a:r>
            <a:r>
              <a:rPr lang="en-US" sz="1400" b="1" dirty="0" smtClean="0"/>
              <a:t>rose strongly (+81.9%) in 2013 vs. 2012 on lower cats, capital gains</a:t>
            </a:r>
            <a:endParaRPr lang="en-US" sz="1400" b="1" dirty="0"/>
          </a:p>
        </p:txBody>
      </p:sp>
      <p:sp>
        <p:nvSpPr>
          <p:cNvPr id="2" name="TextBox 1"/>
          <p:cNvSpPr txBox="1"/>
          <p:nvPr/>
        </p:nvSpPr>
        <p:spPr>
          <a:xfrm>
            <a:off x="96398" y="1387476"/>
            <a:ext cx="940239" cy="276999"/>
          </a:xfrm>
          <a:prstGeom prst="rect">
            <a:avLst/>
          </a:prstGeom>
          <a:noFill/>
        </p:spPr>
        <p:txBody>
          <a:bodyPr wrap="square" rtlCol="0">
            <a:spAutoFit/>
          </a:bodyPr>
          <a:lstStyle/>
          <a:p>
            <a:r>
              <a:rPr lang="en-US" sz="1200" dirty="0" smtClean="0"/>
              <a:t>$ Millions</a:t>
            </a:r>
            <a:endParaRPr lang="en-US" sz="1200" dirty="0"/>
          </a:p>
        </p:txBody>
      </p:sp>
      <p:sp>
        <p:nvSpPr>
          <p:cNvPr id="8" name="PPTShape_0"/>
          <p:cNvSpPr>
            <a:spLocks noChangeArrowheads="1"/>
          </p:cNvSpPr>
          <p:nvPr/>
        </p:nvSpPr>
        <p:spPr bwMode="blackWhite">
          <a:xfrm>
            <a:off x="6898218" y="4584879"/>
            <a:ext cx="1592722" cy="456615"/>
          </a:xfrm>
          <a:prstGeom prst="wedgeRectCallout">
            <a:avLst>
              <a:gd name="adj1" fmla="val 60428"/>
              <a:gd name="adj2" fmla="val 25100"/>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sz="1400" b="1" dirty="0" smtClean="0"/>
              <a:t>2014 is off to a slower start</a:t>
            </a:r>
            <a:endParaRPr lang="en-US" sz="1400" b="1" dirty="0"/>
          </a:p>
        </p:txBody>
      </p:sp>
    </p:spTree>
    <p:custDataLst>
      <p:tags r:id="rId2"/>
    </p:custDataLst>
    <p:extLst>
      <p:ext uri="{BB962C8B-B14F-4D97-AF65-F5344CB8AC3E}">
        <p14:creationId xmlns:p14="http://schemas.microsoft.com/office/powerpoint/2010/main" val="42211505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Grp="1" noChangeAspect="1"/>
          </p:cNvGraphicFramePr>
          <p:nvPr>
            <p:ph type="chart" idx="1"/>
            <p:extLst/>
          </p:nvPr>
        </p:nvGraphicFramePr>
        <p:xfrm>
          <a:off x="-430733" y="1287463"/>
          <a:ext cx="8736013" cy="4972050"/>
        </p:xfrm>
        <a:graphic>
          <a:graphicData uri="http://schemas.openxmlformats.org/presentationml/2006/ole">
            <mc:AlternateContent xmlns:mc="http://schemas.openxmlformats.org/markup-compatibility/2006">
              <mc:Choice xmlns:v="urn:schemas-microsoft-com:vml" Requires="v">
                <p:oleObj spid="_x0000_s25974820" name="Chart" r:id="rId3" imgW="8620176" imgH="4905439" progId="MSGraph.Chart.8">
                  <p:embed followColorScheme="full"/>
                </p:oleObj>
              </mc:Choice>
              <mc:Fallback>
                <p:oleObj name="Chart" r:id="rId3" imgW="8620176" imgH="4905439" progId="MSGraph.Chart.8">
                  <p:embed followColorScheme="full"/>
                  <p:pic>
                    <p:nvPicPr>
                      <p:cNvPr id="0" name=""/>
                      <p:cNvPicPr>
                        <a:picLocks noChangeAspect="1" noChangeArrowheads="1"/>
                      </p:cNvPicPr>
                      <p:nvPr/>
                    </p:nvPicPr>
                    <p:blipFill>
                      <a:blip r:embed="rId4"/>
                      <a:srcRect/>
                      <a:stretch>
                        <a:fillRect/>
                      </a:stretch>
                    </p:blipFill>
                    <p:spPr bwMode="auto">
                      <a:xfrm>
                        <a:off x="-430733" y="1287463"/>
                        <a:ext cx="8736013"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Text Box 6"/>
          <p:cNvSpPr txBox="1">
            <a:spLocks noChangeArrowheads="1"/>
          </p:cNvSpPr>
          <p:nvPr/>
        </p:nvSpPr>
        <p:spPr bwMode="blackWhite">
          <a:xfrm>
            <a:off x="6366437" y="2100104"/>
            <a:ext cx="2585833" cy="1793469"/>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Life insurance accounted for 56.2% of global premium volume in 2013 vs. 43.8% for  Non-Life</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Distribution of Global Insurance Premiums, 2013  ($ Trillions)</a:t>
            </a:r>
            <a:endParaRPr lang="en-US" sz="3000" b="1" kern="0" dirty="0">
              <a:solidFill>
                <a:srgbClr val="28688C"/>
              </a:solidFill>
              <a:ea typeface="+mj-ea"/>
              <a:cs typeface="+mj-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4</a:t>
            </a:fld>
            <a:endParaRPr lang="en-US"/>
          </a:p>
        </p:txBody>
      </p:sp>
      <p:sp>
        <p:nvSpPr>
          <p:cNvPr id="11" name="Rectangle 6"/>
          <p:cNvSpPr>
            <a:spLocks noChangeArrowheads="1"/>
          </p:cNvSpPr>
          <p:nvPr/>
        </p:nvSpPr>
        <p:spPr bwMode="black">
          <a:xfrm>
            <a:off x="673239" y="1209983"/>
            <a:ext cx="6219929"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Premium Volume = $4.641 Trillion*</a:t>
            </a:r>
            <a:endParaRPr lang="en-US" sz="2400" b="1" u="sng" dirty="0">
              <a:solidFill>
                <a:srgbClr val="225A7A"/>
              </a:solidFill>
            </a:endParaRPr>
          </a:p>
        </p:txBody>
      </p:sp>
      <p:sp>
        <p:nvSpPr>
          <p:cNvPr id="10"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3/2014; Insurance Information Institute.</a:t>
            </a:r>
            <a:endParaRPr lang="en-US" sz="1100" dirty="0"/>
          </a:p>
        </p:txBody>
      </p:sp>
    </p:spTree>
    <p:extLst>
      <p:ext uri="{BB962C8B-B14F-4D97-AF65-F5344CB8AC3E}">
        <p14:creationId xmlns:p14="http://schemas.microsoft.com/office/powerpoint/2010/main" val="126910448"/>
      </p:ext>
    </p:extLst>
  </p:cSld>
  <p:clrMapOvr>
    <a:masterClrMapping/>
  </p:clrMapOvr>
  <p:transition>
    <p:wipe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5986080" name="Chart" r:id="rId5" imgW="8258301" imgH="5505565" progId="MSGraph.Chart.8">
                  <p:embed followColorScheme="full"/>
                </p:oleObj>
              </mc:Choice>
              <mc:Fallback>
                <p:oleObj name="Chart" r:id="rId5" imgW="8258301" imgH="5505565"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2014:H1*</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36065"/>
              <a:gd name="adj2" fmla="val 245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68800" y="2214563"/>
            <a:ext cx="1677988" cy="38100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513439" y="2163763"/>
            <a:ext cx="1422400" cy="381000"/>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786218" y="5168745"/>
            <a:ext cx="1447800" cy="381000"/>
          </a:xfrm>
          <a:prstGeom prst="wedgeRectCallout">
            <a:avLst>
              <a:gd name="adj1" fmla="val -51572"/>
              <a:gd name="adj2" fmla="val -1222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463334" y="5176682"/>
            <a:ext cx="1447800" cy="381000"/>
          </a:xfrm>
          <a:prstGeom prst="wedgeRectCallout">
            <a:avLst>
              <a:gd name="adj1" fmla="val -60529"/>
              <a:gd name="adj2" fmla="val -2148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388036" y="5136279"/>
            <a:ext cx="1600200" cy="381000"/>
          </a:xfrm>
          <a:prstGeom prst="wedgeRectCallout">
            <a:avLst>
              <a:gd name="adj1" fmla="val -63227"/>
              <a:gd name="adj2" fmla="val -17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550988" y="2055813"/>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937132">
            <a:off x="3584575" y="2652713"/>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586413" y="2874963"/>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9 Years</a:t>
            </a:r>
          </a:p>
        </p:txBody>
      </p:sp>
      <p:sp>
        <p:nvSpPr>
          <p:cNvPr id="16407" name="Text Box 17"/>
          <p:cNvSpPr txBox="1">
            <a:spLocks noChangeArrowheads="1"/>
          </p:cNvSpPr>
          <p:nvPr/>
        </p:nvSpPr>
        <p:spPr bwMode="auto">
          <a:xfrm>
            <a:off x="5621338" y="1117600"/>
            <a:ext cx="3254375" cy="646113"/>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FFFFFF"/>
                </a:solidFill>
              </a:rPr>
              <a:t>History suggests next ROE peak will be in 2016-2017</a:t>
            </a: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514774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453175" y="2619376"/>
            <a:ext cx="879475" cy="660400"/>
          </a:xfrm>
          <a:prstGeom prst="wedgeRectCallout">
            <a:avLst>
              <a:gd name="adj1" fmla="val 52204"/>
              <a:gd name="adj2" fmla="val 789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2013 10.4%</a:t>
            </a:r>
            <a:endParaRPr lang="en-US" b="1" dirty="0">
              <a:solidFill>
                <a:srgbClr val="FFFFFF"/>
              </a:solidFill>
            </a:endParaRPr>
          </a:p>
        </p:txBody>
      </p:sp>
      <p:sp>
        <p:nvSpPr>
          <p:cNvPr id="19" name="AutoShape 8"/>
          <p:cNvSpPr>
            <a:spLocks noChangeArrowheads="1"/>
          </p:cNvSpPr>
          <p:nvPr/>
        </p:nvSpPr>
        <p:spPr bwMode="blackWhite">
          <a:xfrm>
            <a:off x="7778839" y="4457623"/>
            <a:ext cx="1106399" cy="660400"/>
          </a:xfrm>
          <a:prstGeom prst="wedgeRectCallout">
            <a:avLst>
              <a:gd name="adj1" fmla="val 25845"/>
              <a:gd name="adj2" fmla="val -10044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2014:H1 7.7%</a:t>
            </a:r>
            <a:endParaRPr lang="en-US" b="1" dirty="0">
              <a:solidFill>
                <a:srgbClr val="FFFFFF"/>
              </a:solidFill>
            </a:endParaRPr>
          </a:p>
        </p:txBody>
      </p:sp>
    </p:spTree>
    <p:custDataLst>
      <p:tags r:id="rId2"/>
    </p:custDataLst>
    <p:extLst>
      <p:ext uri="{BB962C8B-B14F-4D97-AF65-F5344CB8AC3E}">
        <p14:creationId xmlns:p14="http://schemas.microsoft.com/office/powerpoint/2010/main" val="219039340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88902" y="1200150"/>
          <a:ext cx="8915401" cy="5889625"/>
        </p:xfrm>
        <a:graphic>
          <a:graphicData uri="http://schemas.openxmlformats.org/presentationml/2006/ole">
            <mc:AlternateContent xmlns:mc="http://schemas.openxmlformats.org/markup-compatibility/2006">
              <mc:Choice xmlns:v="urn:schemas-microsoft-com:vml" Requires="v">
                <p:oleObj spid="_x0000_s25987104" name="Chart" r:id="rId5" imgW="8258301" imgH="5515013" progId="MSGraph.Chart.8">
                  <p:embed followColorScheme="full"/>
                </p:oleObj>
              </mc:Choice>
              <mc:Fallback>
                <p:oleObj name="Chart" r:id="rId5" imgW="8258301" imgH="5515013" progId="MSGraph.Chart.8">
                  <p:embed followColorScheme="full"/>
                  <p:pic>
                    <p:nvPicPr>
                      <p:cNvPr id="0" name=""/>
                      <p:cNvPicPr>
                        <a:picLocks noChangeAspect="1" noChangeArrowheads="1"/>
                      </p:cNvPicPr>
                      <p:nvPr/>
                    </p:nvPicPr>
                    <p:blipFill>
                      <a:blip r:embed="rId6"/>
                      <a:srcRect/>
                      <a:stretch>
                        <a:fillRect/>
                      </a:stretch>
                    </p:blipFill>
                    <p:spPr bwMode="auto">
                      <a:xfrm>
                        <a:off x="-88902" y="120015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r>
              <a:rPr lang="en-US" sz="1100" dirty="0" smtClean="0">
                <a:solidFill>
                  <a:srgbClr val="000000"/>
                </a:solidFill>
              </a:rPr>
              <a:t>. 2014 figure is through Q2.</a:t>
            </a:r>
            <a:endParaRPr lang="en-US" sz="1100" dirty="0">
              <a:solidFill>
                <a:srgbClr val="000000"/>
              </a:solidFill>
            </a:endParaRPr>
          </a:p>
          <a:p>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3794127" y="1924104"/>
            <a:ext cx="1073789" cy="223294"/>
          </a:xfrm>
          <a:prstGeom prst="wedgeRectCallout">
            <a:avLst>
              <a:gd name="adj1" fmla="val -22651"/>
              <a:gd name="adj2" fmla="val 12463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1977:19.0%</a:t>
            </a:r>
            <a:endParaRPr lang="en-US" sz="1000">
              <a:solidFill>
                <a:srgbClr val="000000"/>
              </a:solidFill>
            </a:endParaRPr>
          </a:p>
        </p:txBody>
      </p:sp>
      <p:sp>
        <p:nvSpPr>
          <p:cNvPr id="16394" name="AutoShape 11"/>
          <p:cNvSpPr>
            <a:spLocks noChangeArrowheads="1"/>
          </p:cNvSpPr>
          <p:nvPr/>
        </p:nvSpPr>
        <p:spPr bwMode="auto">
          <a:xfrm>
            <a:off x="4948274" y="2137670"/>
            <a:ext cx="1060450" cy="261143"/>
          </a:xfrm>
          <a:prstGeom prst="wedgeRectCallout">
            <a:avLst>
              <a:gd name="adj1" fmla="val -18833"/>
              <a:gd name="adj2" fmla="val 1105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1987:17.3%</a:t>
            </a:r>
            <a:endParaRPr lang="en-US" sz="1000">
              <a:solidFill>
                <a:srgbClr val="000000"/>
              </a:solidFill>
            </a:endParaRPr>
          </a:p>
        </p:txBody>
      </p:sp>
      <p:sp>
        <p:nvSpPr>
          <p:cNvPr id="16395" name="AutoShape 12"/>
          <p:cNvSpPr>
            <a:spLocks noChangeArrowheads="1"/>
          </p:cNvSpPr>
          <p:nvPr/>
        </p:nvSpPr>
        <p:spPr bwMode="auto">
          <a:xfrm>
            <a:off x="5953946" y="2721509"/>
            <a:ext cx="1007859" cy="22081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1997:11.6%</a:t>
            </a:r>
            <a:endParaRPr lang="en-US" sz="1000">
              <a:solidFill>
                <a:srgbClr val="000000"/>
              </a:solidFill>
            </a:endParaRPr>
          </a:p>
        </p:txBody>
      </p:sp>
      <p:sp>
        <p:nvSpPr>
          <p:cNvPr id="16396" name="AutoShape 13"/>
          <p:cNvSpPr>
            <a:spLocks noChangeArrowheads="1"/>
          </p:cNvSpPr>
          <p:nvPr/>
        </p:nvSpPr>
        <p:spPr bwMode="auto">
          <a:xfrm>
            <a:off x="7102307" y="2477144"/>
            <a:ext cx="1010561" cy="269887"/>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2006:12.7%</a:t>
            </a:r>
            <a:endParaRPr lang="en-US" sz="1000">
              <a:solidFill>
                <a:srgbClr val="000000"/>
              </a:solidFill>
            </a:endParaRPr>
          </a:p>
        </p:txBody>
      </p:sp>
      <p:sp>
        <p:nvSpPr>
          <p:cNvPr id="16401" name="AutoShape 18"/>
          <p:cNvSpPr>
            <a:spLocks noChangeArrowheads="1"/>
          </p:cNvSpPr>
          <p:nvPr/>
        </p:nvSpPr>
        <p:spPr bwMode="auto">
          <a:xfrm>
            <a:off x="4782528" y="5047590"/>
            <a:ext cx="965524" cy="258040"/>
          </a:xfrm>
          <a:prstGeom prst="wedgeRectCallout">
            <a:avLst>
              <a:gd name="adj1" fmla="val -35452"/>
              <a:gd name="adj2" fmla="val -11471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1984: 1.8%</a:t>
            </a:r>
            <a:endParaRPr lang="en-US" sz="1000">
              <a:solidFill>
                <a:srgbClr val="000000"/>
              </a:solidFill>
            </a:endParaRPr>
          </a:p>
        </p:txBody>
      </p:sp>
      <p:sp>
        <p:nvSpPr>
          <p:cNvPr id="16402" name="AutoShape 19"/>
          <p:cNvSpPr>
            <a:spLocks noChangeArrowheads="1"/>
          </p:cNvSpPr>
          <p:nvPr/>
        </p:nvSpPr>
        <p:spPr bwMode="auto">
          <a:xfrm>
            <a:off x="5797266" y="5000577"/>
            <a:ext cx="1026093" cy="234892"/>
          </a:xfrm>
          <a:prstGeom prst="wedgeRectCallout">
            <a:avLst>
              <a:gd name="adj1" fmla="val -42516"/>
              <a:gd name="adj2" fmla="val -264555"/>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1992: 4.5%</a:t>
            </a:r>
            <a:endParaRPr lang="en-US" sz="1000">
              <a:solidFill>
                <a:srgbClr val="000000"/>
              </a:solidFill>
            </a:endParaRPr>
          </a:p>
        </p:txBody>
      </p:sp>
      <p:sp>
        <p:nvSpPr>
          <p:cNvPr id="16403" name="AutoShape 20"/>
          <p:cNvSpPr>
            <a:spLocks noChangeArrowheads="1"/>
          </p:cNvSpPr>
          <p:nvPr/>
        </p:nvSpPr>
        <p:spPr bwMode="auto">
          <a:xfrm>
            <a:off x="7224639" y="5184475"/>
            <a:ext cx="1078171" cy="242310"/>
          </a:xfrm>
          <a:prstGeom prst="wedgeRectCallout">
            <a:avLst>
              <a:gd name="adj1" fmla="val -63835"/>
              <a:gd name="adj2" fmla="val -3125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2001: -1.2%</a:t>
            </a:r>
            <a:endParaRPr lang="en-US" sz="100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3665110" y="5060537"/>
            <a:ext cx="1058679" cy="234300"/>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1975: 2.4%</a:t>
            </a:r>
            <a:endParaRPr lang="en-US" sz="1000">
              <a:solidFill>
                <a:srgbClr val="000000"/>
              </a:solidFill>
            </a:endParaRPr>
          </a:p>
        </p:txBody>
      </p:sp>
      <p:sp>
        <p:nvSpPr>
          <p:cNvPr id="29" name="AutoShape 8"/>
          <p:cNvSpPr>
            <a:spLocks noChangeArrowheads="1"/>
          </p:cNvSpPr>
          <p:nvPr/>
        </p:nvSpPr>
        <p:spPr bwMode="blackWhite">
          <a:xfrm>
            <a:off x="8239330" y="2962513"/>
            <a:ext cx="727671" cy="430787"/>
          </a:xfrm>
          <a:prstGeom prst="wedgeRectCallout">
            <a:avLst>
              <a:gd name="adj1" fmla="val -22093"/>
              <a:gd name="adj2" fmla="val 834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2013 10.4%</a:t>
            </a:r>
            <a:endParaRPr lang="en-US" sz="1200" b="1" dirty="0">
              <a:solidFill>
                <a:srgbClr val="FFFFFF"/>
              </a:solidFill>
            </a:endParaRPr>
          </a:p>
        </p:txBody>
      </p:sp>
      <p:sp>
        <p:nvSpPr>
          <p:cNvPr id="19" name="AutoShape 8"/>
          <p:cNvSpPr>
            <a:spLocks noChangeArrowheads="1"/>
          </p:cNvSpPr>
          <p:nvPr/>
        </p:nvSpPr>
        <p:spPr bwMode="blackWhite">
          <a:xfrm>
            <a:off x="8112868" y="4457623"/>
            <a:ext cx="772370" cy="542954"/>
          </a:xfrm>
          <a:prstGeom prst="wedgeRectCallout">
            <a:avLst>
              <a:gd name="adj1" fmla="val 14510"/>
              <a:gd name="adj2" fmla="val -11836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2014:H1 7.7%</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Back to the Future: Profitability Peaks &amp; Troughs in the P/C Insurance Industry, 1950 – 2014*</a:t>
            </a:r>
          </a:p>
        </p:txBody>
      </p:sp>
      <p:sp>
        <p:nvSpPr>
          <p:cNvPr id="22" name="AutoShape 6"/>
          <p:cNvSpPr>
            <a:spLocks noChangeArrowheads="1"/>
          </p:cNvSpPr>
          <p:nvPr/>
        </p:nvSpPr>
        <p:spPr bwMode="auto">
          <a:xfrm>
            <a:off x="2737743" y="4784918"/>
            <a:ext cx="1056384" cy="234300"/>
          </a:xfrm>
          <a:prstGeom prst="wedgeRectCallout">
            <a:avLst>
              <a:gd name="adj1" fmla="val -17714"/>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1969: 3.9%</a:t>
            </a:r>
            <a:endParaRPr lang="en-US" sz="1000" dirty="0">
              <a:solidFill>
                <a:srgbClr val="000000"/>
              </a:solidFill>
            </a:endParaRPr>
          </a:p>
        </p:txBody>
      </p:sp>
      <p:sp>
        <p:nvSpPr>
          <p:cNvPr id="23" name="AutoShape 6"/>
          <p:cNvSpPr>
            <a:spLocks noChangeArrowheads="1"/>
          </p:cNvSpPr>
          <p:nvPr/>
        </p:nvSpPr>
        <p:spPr bwMode="auto">
          <a:xfrm>
            <a:off x="2089130" y="5101768"/>
            <a:ext cx="1056384" cy="234300"/>
          </a:xfrm>
          <a:prstGeom prst="wedgeRectCallout">
            <a:avLst>
              <a:gd name="adj1" fmla="val -8506"/>
              <a:gd name="adj2" fmla="val -1520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1965: 2.2%</a:t>
            </a:r>
            <a:endParaRPr lang="en-US" sz="1000" dirty="0">
              <a:solidFill>
                <a:srgbClr val="000000"/>
              </a:solidFill>
            </a:endParaRPr>
          </a:p>
        </p:txBody>
      </p:sp>
      <p:sp>
        <p:nvSpPr>
          <p:cNvPr id="24" name="AutoShape 6"/>
          <p:cNvSpPr>
            <a:spLocks noChangeArrowheads="1"/>
          </p:cNvSpPr>
          <p:nvPr/>
        </p:nvSpPr>
        <p:spPr bwMode="auto">
          <a:xfrm>
            <a:off x="996387" y="5108252"/>
            <a:ext cx="1056384" cy="234300"/>
          </a:xfrm>
          <a:prstGeom prst="wedgeRectCallout">
            <a:avLst>
              <a:gd name="adj1" fmla="val 9911"/>
              <a:gd name="adj2" fmla="val -147930"/>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1957: 1.8%</a:t>
            </a:r>
            <a:endParaRPr lang="en-US" sz="1000" dirty="0">
              <a:solidFill>
                <a:srgbClr val="000000"/>
              </a:solidFill>
            </a:endParaRPr>
          </a:p>
        </p:txBody>
      </p:sp>
      <p:sp>
        <p:nvSpPr>
          <p:cNvPr id="25" name="AutoShape 7"/>
          <p:cNvSpPr>
            <a:spLocks noChangeArrowheads="1"/>
          </p:cNvSpPr>
          <p:nvPr/>
        </p:nvSpPr>
        <p:spPr bwMode="auto">
          <a:xfrm>
            <a:off x="2897345" y="2665723"/>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1972:13.7%</a:t>
            </a:r>
            <a:endParaRPr lang="en-US" sz="1000" dirty="0">
              <a:solidFill>
                <a:srgbClr val="000000"/>
              </a:solidFill>
            </a:endParaRPr>
          </a:p>
        </p:txBody>
      </p:sp>
      <p:sp>
        <p:nvSpPr>
          <p:cNvPr id="27" name="AutoShape 7"/>
          <p:cNvSpPr>
            <a:spLocks noChangeArrowheads="1"/>
          </p:cNvSpPr>
          <p:nvPr/>
        </p:nvSpPr>
        <p:spPr bwMode="auto">
          <a:xfrm>
            <a:off x="2432193" y="3403645"/>
            <a:ext cx="797668" cy="421671"/>
          </a:xfrm>
          <a:prstGeom prst="wedgeRectCallout">
            <a:avLst>
              <a:gd name="adj1" fmla="val -5864"/>
              <a:gd name="adj2" fmla="val 13468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1966-67: 5.5%</a:t>
            </a:r>
            <a:endParaRPr lang="en-US" sz="1000" dirty="0">
              <a:solidFill>
                <a:srgbClr val="000000"/>
              </a:solidFill>
            </a:endParaRPr>
          </a:p>
        </p:txBody>
      </p:sp>
      <p:sp>
        <p:nvSpPr>
          <p:cNvPr id="28" name="AutoShape 7"/>
          <p:cNvSpPr>
            <a:spLocks noChangeArrowheads="1"/>
          </p:cNvSpPr>
          <p:nvPr/>
        </p:nvSpPr>
        <p:spPr bwMode="auto">
          <a:xfrm>
            <a:off x="1325538" y="3607540"/>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1959:6.8%</a:t>
            </a:r>
            <a:endParaRPr lang="en-US" sz="1000" dirty="0">
              <a:solidFill>
                <a:srgbClr val="000000"/>
              </a:solidFill>
            </a:endParaRPr>
          </a:p>
        </p:txBody>
      </p:sp>
      <p:sp>
        <p:nvSpPr>
          <p:cNvPr id="30" name="AutoShape 7"/>
          <p:cNvSpPr>
            <a:spLocks noChangeArrowheads="1"/>
          </p:cNvSpPr>
          <p:nvPr/>
        </p:nvSpPr>
        <p:spPr bwMode="auto">
          <a:xfrm>
            <a:off x="788643" y="3231324"/>
            <a:ext cx="1073789" cy="223294"/>
          </a:xfrm>
          <a:prstGeom prst="wedgeRectCallout">
            <a:avLst>
              <a:gd name="adj1" fmla="val -44393"/>
              <a:gd name="adj2" fmla="val 22482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1950:8.0%</a:t>
            </a:r>
            <a:endParaRPr lang="en-US" sz="1000" dirty="0">
              <a:solidFill>
                <a:srgbClr val="000000"/>
              </a:solidFill>
            </a:endParaRPr>
          </a:p>
        </p:txBody>
      </p:sp>
      <p:sp>
        <p:nvSpPr>
          <p:cNvPr id="31" name="AutoShape 6"/>
          <p:cNvSpPr>
            <a:spLocks noChangeArrowheads="1"/>
          </p:cNvSpPr>
          <p:nvPr/>
        </p:nvSpPr>
        <p:spPr bwMode="blackWhite">
          <a:xfrm>
            <a:off x="859006" y="1307295"/>
            <a:ext cx="2854763" cy="981014"/>
          </a:xfrm>
          <a:prstGeom prst="wedgeRectCallout">
            <a:avLst>
              <a:gd name="adj1" fmla="val -20052"/>
              <a:gd name="adj2" fmla="val 1275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ROEs were lower in this period.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4387037" y="1026522"/>
            <a:ext cx="2854763" cy="869168"/>
          </a:xfrm>
          <a:prstGeom prst="wedgeRectCallout">
            <a:avLst>
              <a:gd name="adj1" fmla="val -19925"/>
              <a:gd name="adj2" fmla="val 739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ROEs were much higher in this period while troughs were comparable.  High interest rates, rapid inflation, economic volatility all played roles</a:t>
            </a:r>
            <a:endParaRPr lang="en-US" sz="1200" b="1" dirty="0">
              <a:solidFill>
                <a:schemeClr val="bg1"/>
              </a:solidFill>
              <a:cs typeface="+mn-cs"/>
            </a:endParaRPr>
          </a:p>
        </p:txBody>
      </p:sp>
      <p:sp>
        <p:nvSpPr>
          <p:cNvPr id="33" name="AutoShape 6"/>
          <p:cNvSpPr>
            <a:spLocks noChangeArrowheads="1"/>
          </p:cNvSpPr>
          <p:nvPr/>
        </p:nvSpPr>
        <p:spPr bwMode="blackWhite">
          <a:xfrm>
            <a:off x="7377804" y="1307294"/>
            <a:ext cx="1715131" cy="942359"/>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1990-2010s: Déjà vu. Excluding mega-CATs, this period is very similar to the 1950-1970 period</a:t>
            </a:r>
            <a:endParaRPr lang="en-US" sz="1200" b="1" dirty="0">
              <a:solidFill>
                <a:schemeClr val="bg1"/>
              </a:solidFill>
              <a:cs typeface="+mn-cs"/>
            </a:endParaRPr>
          </a:p>
        </p:txBody>
      </p:sp>
    </p:spTree>
    <p:custDataLst>
      <p:tags r:id="rId2"/>
    </p:custDataLst>
    <p:extLst>
      <p:ext uri="{BB962C8B-B14F-4D97-AF65-F5344CB8AC3E}">
        <p14:creationId xmlns:p14="http://schemas.microsoft.com/office/powerpoint/2010/main" val="13998344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42</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1987–2014:H1</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2014.  2014 figure is through H1:2014.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nvPr>
        </p:nvGraphicFramePr>
        <p:xfrm>
          <a:off x="304800" y="1474788"/>
          <a:ext cx="8569325" cy="4579937"/>
        </p:xfrm>
        <a:graphic>
          <a:graphicData uri="http://schemas.openxmlformats.org/presentationml/2006/ole">
            <mc:AlternateContent xmlns:mc="http://schemas.openxmlformats.org/markup-compatibility/2006">
              <mc:Choice xmlns:v="urn:schemas-microsoft-com:vml" Requires="v">
                <p:oleObj spid="_x0000_s25988128" name="Chart" r:id="rId4" imgW="8601126" imgH="4600478" progId="MSGraph.Chart.8">
                  <p:embed followColorScheme="full"/>
                </p:oleObj>
              </mc:Choice>
              <mc:Fallback>
                <p:oleObj name="Chart" r:id="rId4" imgW="8601126" imgH="4600478" progId="MSGraph.Chart.8">
                  <p:embed followColorScheme="full"/>
                  <p:pic>
                    <p:nvPicPr>
                      <p:cNvPr id="0" name=""/>
                      <p:cNvPicPr>
                        <a:picLocks noChangeArrowheads="1"/>
                      </p:cNvPicPr>
                      <p:nvPr/>
                    </p:nvPicPr>
                    <p:blipFill>
                      <a:blip r:embed="rId5"/>
                      <a:srcRect/>
                      <a:stretch>
                        <a:fillRect/>
                      </a:stretch>
                    </p:blipFill>
                    <p:spPr bwMode="gray">
                      <a:xfrm>
                        <a:off x="304800" y="14747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74157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75436" y="378410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88106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689109"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431077" y="3996711"/>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48294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42675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99362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19216"/>
              <a:gd name="adj2" fmla="val 180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66870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389257" y="4184467"/>
            <a:ext cx="1314450" cy="292100"/>
          </a:xfrm>
          <a:prstGeom prst="wedgeRectCallout">
            <a:avLst>
              <a:gd name="adj1" fmla="val -18945"/>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8099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18277"/>
              <a:gd name="adj2" fmla="val -12765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610171" y="4640826"/>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649334" y="377850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953765" y="3539176"/>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8248712" y="4237038"/>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8181092" y="293439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505758" y="2235684"/>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Tree>
    <p:extLst>
      <p:ext uri="{BB962C8B-B14F-4D97-AF65-F5344CB8AC3E}">
        <p14:creationId xmlns:p14="http://schemas.microsoft.com/office/powerpoint/2010/main" val="34604902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43</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98525" y="130245"/>
            <a:ext cx="4312623" cy="860425"/>
          </a:xfrm>
        </p:spPr>
        <p:txBody>
          <a:bodyPr/>
          <a:lstStyle/>
          <a:p>
            <a:r>
              <a:rPr lang="en-US" dirty="0" smtClean="0"/>
              <a:t>Policyholder Surplus, </a:t>
            </a:r>
            <a:br>
              <a:rPr lang="en-US" dirty="0" smtClean="0"/>
            </a:br>
            <a:r>
              <a:rPr lang="en-US" dirty="0" smtClean="0"/>
              <a:t>2006:Q4–2014:H1</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5991201" name="Chart" r:id="rId5" imgW="8772538" imgH="3305067" progId="MSGraph.Chart.8">
                  <p:embed followColorScheme="full"/>
                </p:oleObj>
              </mc:Choice>
              <mc:Fallback>
                <p:oleObj name="Chart" r:id="rId5" imgW="8772538" imgH="3305067"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901402" y="1314194"/>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6/30/14 stood at a record high $671.6B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4572000" y="1119224"/>
            <a:ext cx="2563812" cy="568325"/>
          </a:xfrm>
          <a:prstGeom prst="wedgeRectCallout">
            <a:avLst>
              <a:gd name="adj1" fmla="val 8435"/>
              <a:gd name="adj2" fmla="val 2059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2014</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10211153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5993248" name="Chart" r:id="rId4" imgW="8610574" imgH="4171823" progId="MSGraph.Chart.8">
                  <p:embed followColorScheme="full"/>
                </p:oleObj>
              </mc:Choice>
              <mc:Fallback>
                <p:oleObj name="Chart" r:id="rId4" imgW="8610574" imgH="4171823"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6</a:t>
            </a:r>
            <a:r>
              <a:rPr lang="en-US" sz="1100" dirty="0" smtClean="0"/>
              <a:t>/30/14.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843682"/>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0.73:$</a:t>
            </a:r>
            <a:r>
              <a:rPr lang="en-US" b="1" dirty="0">
                <a:solidFill>
                  <a:srgbClr val="FFFFFF"/>
                </a:solidFill>
              </a:rPr>
              <a:t>1 as of</a:t>
            </a:r>
            <a:br>
              <a:rPr lang="en-US" b="1" dirty="0">
                <a:solidFill>
                  <a:srgbClr val="FFFFFF"/>
                </a:solidFill>
              </a:rPr>
            </a:br>
            <a:r>
              <a:rPr lang="en-US" b="1" dirty="0">
                <a:solidFill>
                  <a:srgbClr val="FFFFFF"/>
                </a:solidFill>
              </a:rPr>
              <a:t>6</a:t>
            </a:r>
            <a:r>
              <a:rPr lang="en-US" b="1" dirty="0" smtClean="0">
                <a:solidFill>
                  <a:srgbClr val="FFFFFF"/>
                </a:solidFill>
              </a:rPr>
              <a:t>/30/14,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416049" y="1647826"/>
            <a:ext cx="5165725" cy="873125"/>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3/30/14 </a:t>
            </a:r>
            <a:r>
              <a:rPr lang="en-US" sz="1600" b="1" dirty="0">
                <a:solidFill>
                  <a:schemeClr val="bg1"/>
                </a:solidFill>
              </a:rPr>
              <a:t>was </a:t>
            </a:r>
            <a:r>
              <a:rPr lang="en-US" sz="1600" b="1" dirty="0" smtClean="0">
                <a:solidFill>
                  <a:schemeClr val="bg1"/>
                </a:solidFill>
              </a:rPr>
              <a:t>a record $671.6, up 2.8% from $653.3 of 12/31/13, and up 53.6% ($234.5B) from the crisis trough of </a:t>
            </a:r>
            <a:r>
              <a:rPr lang="en-US" sz="1600" b="1" dirty="0">
                <a:solidFill>
                  <a:schemeClr val="bg1"/>
                </a:solidFill>
              </a:rPr>
              <a:t>$437.1B </a:t>
            </a:r>
            <a:r>
              <a:rPr lang="en-US" sz="1600" b="1" dirty="0" smtClean="0">
                <a:solidFill>
                  <a:schemeClr val="bg1"/>
                </a:solidFill>
              </a:rPr>
              <a:t>at 3/31/09</a:t>
            </a:r>
            <a:endParaRPr lang="en-US" sz="1600" b="1" dirty="0">
              <a:solidFill>
                <a:schemeClr val="bg1"/>
              </a:solidFill>
            </a:endParaRPr>
          </a:p>
        </p:txBody>
      </p:sp>
    </p:spTree>
    <p:extLst>
      <p:ext uri="{BB962C8B-B14F-4D97-AF65-F5344CB8AC3E}">
        <p14:creationId xmlns:p14="http://schemas.microsoft.com/office/powerpoint/2010/main" val="28187819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12/01/09 - 9pm</a:t>
            </a:r>
          </a:p>
        </p:txBody>
      </p:sp>
      <p:sp>
        <p:nvSpPr>
          <p:cNvPr id="103427"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eSlide – P6466 – The Financial Crisis and the Future of the P/C</a:t>
            </a:r>
          </a:p>
        </p:txBody>
      </p:sp>
      <p:sp>
        <p:nvSpPr>
          <p:cNvPr id="10342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28BA28-DAD0-4473-9D63-9B0BE5AFBA02}" type="slidenum">
              <a:rPr lang="en-US" altLang="en-US" smtClean="0">
                <a:solidFill>
                  <a:srgbClr val="000000"/>
                </a:solidFill>
              </a:rPr>
              <a:pPr/>
              <a:t>45</a:t>
            </a:fld>
            <a:endParaRPr lang="en-US" altLang="en-US" smtClean="0">
              <a:solidFill>
                <a:srgbClr val="000000"/>
              </a:solidFill>
            </a:endParaRPr>
          </a:p>
        </p:txBody>
      </p:sp>
      <p:sp>
        <p:nvSpPr>
          <p:cNvPr id="103429" name="Rectangle 6"/>
          <p:cNvSpPr>
            <a:spLocks noChangeArrowheads="1"/>
          </p:cNvSpPr>
          <p:nvPr/>
        </p:nvSpPr>
        <p:spPr bwMode="auto">
          <a:xfrm>
            <a:off x="1685925"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0" name="Rectangle 15"/>
          <p:cNvSpPr>
            <a:spLocks noChangeArrowheads="1"/>
          </p:cNvSpPr>
          <p:nvPr/>
        </p:nvSpPr>
        <p:spPr bwMode="auto">
          <a:xfrm>
            <a:off x="3365500" y="1836738"/>
            <a:ext cx="709613"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1" name="Rectangle 16"/>
          <p:cNvSpPr>
            <a:spLocks noChangeArrowheads="1"/>
          </p:cNvSpPr>
          <p:nvPr/>
        </p:nvSpPr>
        <p:spPr bwMode="auto">
          <a:xfrm>
            <a:off x="6335713" y="1836738"/>
            <a:ext cx="744537"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graphicFrame>
        <p:nvGraphicFramePr>
          <p:cNvPr id="103432" name="Object 2"/>
          <p:cNvGraphicFramePr>
            <a:graphicFrameLocks/>
          </p:cNvGraphicFramePr>
          <p:nvPr/>
        </p:nvGraphicFramePr>
        <p:xfrm>
          <a:off x="363538" y="1803400"/>
          <a:ext cx="8683625" cy="4532313"/>
        </p:xfrm>
        <a:graphic>
          <a:graphicData uri="http://schemas.openxmlformats.org/presentationml/2006/ole">
            <mc:AlternateContent xmlns:mc="http://schemas.openxmlformats.org/markup-compatibility/2006">
              <mc:Choice xmlns:v="urn:schemas-microsoft-com:vml" Requires="v">
                <p:oleObj spid="_x0000_s25994272" name="Chart" r:id="rId4" imgW="8591678" imgH="4552970" progId="MSGraph.Chart.8">
                  <p:embed followColorScheme="full"/>
                </p:oleObj>
              </mc:Choice>
              <mc:Fallback>
                <p:oleObj name="Chart" r:id="rId4" imgW="8591678" imgH="4552970" progId="MSGraph.Chart.8">
                  <p:embed followColorScheme="full"/>
                  <p:pic>
                    <p:nvPicPr>
                      <p:cNvPr id="0" name=""/>
                      <p:cNvPicPr>
                        <a:picLocks noChangeArrowheads="1"/>
                      </p:cNvPicPr>
                      <p:nvPr/>
                    </p:nvPicPr>
                    <p:blipFill>
                      <a:blip r:embed="rId5"/>
                      <a:srcRect/>
                      <a:stretch>
                        <a:fillRect/>
                      </a:stretch>
                    </p:blipFill>
                    <p:spPr bwMode="gray">
                      <a:xfrm>
                        <a:off x="363538" y="1803400"/>
                        <a:ext cx="8683625" cy="453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433" name="Rectangle 3"/>
          <p:cNvSpPr>
            <a:spLocks noGrp="1" noChangeArrowheads="1"/>
          </p:cNvSpPr>
          <p:nvPr>
            <p:ph type="title"/>
          </p:nvPr>
        </p:nvSpPr>
        <p:spPr>
          <a:xfrm>
            <a:off x="-13247" y="90488"/>
            <a:ext cx="7794625" cy="860425"/>
          </a:xfrm>
        </p:spPr>
        <p:txBody>
          <a:bodyPr/>
          <a:lstStyle/>
          <a:p>
            <a:r>
              <a:rPr lang="en-US" altLang="en-US" dirty="0" smtClean="0">
                <a:latin typeface="Arial" panose="020B0604020202020204" pitchFamily="34" charset="0"/>
              </a:rPr>
              <a:t>P/C Net Premium Growth: Annual Change, </a:t>
            </a:r>
            <a:br>
              <a:rPr lang="en-US" altLang="en-US" dirty="0" smtClean="0">
                <a:latin typeface="Arial" panose="020B0604020202020204" pitchFamily="34" charset="0"/>
              </a:rPr>
            </a:br>
            <a:r>
              <a:rPr lang="en-US" altLang="en-US" dirty="0" smtClean="0">
                <a:latin typeface="Arial" panose="020B0604020202020204" pitchFamily="34" charset="0"/>
              </a:rPr>
              <a:t>1971—2014F</a:t>
            </a:r>
          </a:p>
        </p:txBody>
      </p:sp>
      <p:sp>
        <p:nvSpPr>
          <p:cNvPr id="103434"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cs typeface="Arial" panose="020B0604020202020204" pitchFamily="34" charset="0"/>
              </a:rPr>
              <a:t>(Percent)</a:t>
            </a:r>
          </a:p>
        </p:txBody>
      </p:sp>
      <p:sp>
        <p:nvSpPr>
          <p:cNvPr id="103435"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1975-78</a:t>
            </a:r>
          </a:p>
        </p:txBody>
      </p:sp>
      <p:sp>
        <p:nvSpPr>
          <p:cNvPr id="103436"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1984-87</a:t>
            </a:r>
          </a:p>
        </p:txBody>
      </p:sp>
      <p:sp>
        <p:nvSpPr>
          <p:cNvPr id="103437" name="Text Box 12"/>
          <p:cNvSpPr txBox="1">
            <a:spLocks noChangeArrowheads="1"/>
          </p:cNvSpPr>
          <p:nvPr/>
        </p:nvSpPr>
        <p:spPr bwMode="auto">
          <a:xfrm>
            <a:off x="61626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2000-03</a:t>
            </a:r>
          </a:p>
        </p:txBody>
      </p:sp>
      <p:sp>
        <p:nvSpPr>
          <p:cNvPr id="103438" name="Rectangle 13"/>
          <p:cNvSpPr>
            <a:spLocks noChangeArrowheads="1"/>
          </p:cNvSpPr>
          <p:nvPr/>
        </p:nvSpPr>
        <p:spPr bwMode="auto">
          <a:xfrm>
            <a:off x="0" y="6262688"/>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a:solidFill>
                  <a:srgbClr val="000000"/>
                </a:solidFill>
                <a:cs typeface="Arial" panose="020B0604020202020204" pitchFamily="34" charset="0"/>
              </a:rPr>
              <a:t> </a:t>
            </a:r>
          </a:p>
          <a:p>
            <a:pPr>
              <a:lnSpc>
                <a:spcPct val="90000"/>
              </a:lnSpc>
              <a:buClr>
                <a:srgbClr val="FF6801"/>
              </a:buClr>
              <a:buFont typeface="Wingdings" panose="05000000000000000000" pitchFamily="2" charset="2"/>
              <a:buNone/>
            </a:pPr>
            <a:r>
              <a:rPr lang="en-US" altLang="en-US" sz="1100">
                <a:solidFill>
                  <a:srgbClr val="000000"/>
                </a:solidFill>
                <a:cs typeface="Arial" panose="020B0604020202020204" pitchFamily="34" charset="0"/>
              </a:rPr>
              <a:t>Shaded areas denote “hard market” periods</a:t>
            </a:r>
          </a:p>
          <a:p>
            <a:pPr>
              <a:lnSpc>
                <a:spcPct val="90000"/>
              </a:lnSpc>
              <a:buClr>
                <a:srgbClr val="FF6801"/>
              </a:buClr>
              <a:buFont typeface="Wingdings" panose="05000000000000000000" pitchFamily="2" charset="2"/>
              <a:buNone/>
            </a:pPr>
            <a:r>
              <a:rPr lang="en-US" altLang="en-US" sz="1100">
                <a:solidFill>
                  <a:srgbClr val="000000"/>
                </a:solidFill>
                <a:cs typeface="Arial" panose="020B0604020202020204" pitchFamily="34" charset="0"/>
              </a:rPr>
              <a:t>Sources:  A.M. Best (historical and forecast), ISO, Insurance Information Institute.</a:t>
            </a:r>
          </a:p>
        </p:txBody>
      </p:sp>
      <p:sp>
        <p:nvSpPr>
          <p:cNvPr id="2034702" name="AutoShape 14"/>
          <p:cNvSpPr>
            <a:spLocks noChangeArrowheads="1"/>
          </p:cNvSpPr>
          <p:nvPr/>
        </p:nvSpPr>
        <p:spPr bwMode="blackWhite">
          <a:xfrm>
            <a:off x="5318125" y="1925638"/>
            <a:ext cx="2711450" cy="1046162"/>
          </a:xfrm>
          <a:prstGeom prst="wedgeRectCallout">
            <a:avLst>
              <a:gd name="adj1" fmla="val 42574"/>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cs typeface="Arial" panose="020B0604020202020204" pitchFamily="34"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238" y="3038475"/>
            <a:ext cx="1320800" cy="1103313"/>
          </a:xfrm>
          <a:prstGeom prst="wedgeRectCallout">
            <a:avLst>
              <a:gd name="adj1" fmla="val 32223"/>
              <a:gd name="adj2" fmla="val 879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solidFill>
                  <a:srgbClr val="FFFFFF"/>
                </a:solidFill>
                <a:cs typeface="Arial" charset="0"/>
              </a:rPr>
              <a:t>2014F: 4.0%</a:t>
            </a:r>
          </a:p>
          <a:p>
            <a:pPr algn="ctr">
              <a:lnSpc>
                <a:spcPct val="90000"/>
              </a:lnSpc>
              <a:spcBef>
                <a:spcPct val="50000"/>
              </a:spcBef>
              <a:buClr>
                <a:srgbClr val="FFFFFF"/>
              </a:buClr>
              <a:buFont typeface="Wingdings" pitchFamily="2" charset="2"/>
              <a:buNone/>
              <a:defRPr/>
            </a:pPr>
            <a:r>
              <a:rPr lang="en-US" sz="1400" b="1" dirty="0">
                <a:solidFill>
                  <a:srgbClr val="FFFFFF"/>
                </a:solidFill>
                <a:cs typeface="Arial" charset="0"/>
              </a:rPr>
              <a:t>2013: 4.6%</a:t>
            </a:r>
          </a:p>
          <a:p>
            <a:pPr algn="ctr">
              <a:lnSpc>
                <a:spcPct val="90000"/>
              </a:lnSpc>
              <a:spcBef>
                <a:spcPct val="50000"/>
              </a:spcBef>
              <a:buClr>
                <a:srgbClr val="FFFFFF"/>
              </a:buClr>
              <a:buFont typeface="Wingdings" pitchFamily="2" charset="2"/>
              <a:buNone/>
              <a:defRPr/>
            </a:pPr>
            <a:r>
              <a:rPr lang="en-US" sz="1400" b="1" dirty="0">
                <a:solidFill>
                  <a:srgbClr val="FFFFFF"/>
                </a:solidFill>
                <a:cs typeface="Arial" charset="0"/>
              </a:rPr>
              <a:t>2012: +</a:t>
            </a:r>
            <a:r>
              <a:rPr lang="en-US" sz="1400" b="1" dirty="0">
                <a:solidFill>
                  <a:srgbClr val="FFFFFF"/>
                </a:solidFill>
              </a:rPr>
              <a:t>4.3</a:t>
            </a:r>
            <a:r>
              <a:rPr lang="en-US" sz="1400" b="1" dirty="0">
                <a:solidFill>
                  <a:srgbClr val="FFFFFF"/>
                </a:solidFill>
                <a:cs typeface="Arial" charset="0"/>
              </a:rPr>
              <a:t>%</a:t>
            </a:r>
            <a:endParaRPr lang="en-US" sz="1600" b="1" dirty="0">
              <a:solidFill>
                <a:srgbClr val="FFFFFF"/>
              </a:solidFill>
              <a:cs typeface="Arial" charset="0"/>
            </a:endParaRPr>
          </a:p>
        </p:txBody>
      </p:sp>
    </p:spTree>
    <p:extLst>
      <p:ext uri="{BB962C8B-B14F-4D97-AF65-F5344CB8AC3E}">
        <p14:creationId xmlns:p14="http://schemas.microsoft.com/office/powerpoint/2010/main" val="30654886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46</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nvPr>
        </p:nvGraphicFramePr>
        <p:xfrm>
          <a:off x="4763" y="1676400"/>
          <a:ext cx="9132887" cy="4714875"/>
        </p:xfrm>
        <a:graphic>
          <a:graphicData uri="http://schemas.openxmlformats.org/presentationml/2006/ole">
            <mc:AlternateContent xmlns:mc="http://schemas.openxmlformats.org/markup-compatibility/2006">
              <mc:Choice xmlns:v="urn:schemas-microsoft-com:vml" Requires="v">
                <p:oleObj spid="_x0000_s25995296"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4763" y="1676400"/>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829978" y="2109744"/>
            <a:ext cx="3677829" cy="1230312"/>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6 years with premiums written expanding  by 74.6%</a:t>
            </a:r>
            <a:endParaRPr lang="en-US" b="1" dirty="0">
              <a:solidFill>
                <a:schemeClr val="bg1"/>
              </a:solidFill>
            </a:endParaRPr>
          </a:p>
        </p:txBody>
      </p:sp>
    </p:spTree>
    <p:extLst>
      <p:ext uri="{BB962C8B-B14F-4D97-AF65-F5344CB8AC3E}">
        <p14:creationId xmlns:p14="http://schemas.microsoft.com/office/powerpoint/2010/main" val="42555303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47</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3939280921"/>
              </p:ext>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5996320"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431025" y="4003813"/>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7 states and DC between 2007 and 2013</a:t>
            </a:r>
            <a:endParaRPr lang="en-US" b="1" dirty="0">
              <a:solidFill>
                <a:schemeClr val="bg1"/>
              </a:solidFill>
            </a:endParaRPr>
          </a:p>
        </p:txBody>
      </p:sp>
    </p:spTree>
    <p:extLst>
      <p:ext uri="{BB962C8B-B14F-4D97-AF65-F5344CB8AC3E}">
        <p14:creationId xmlns:p14="http://schemas.microsoft.com/office/powerpoint/2010/main" val="40459023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Life Insurance</a:t>
            </a:r>
            <a:r>
              <a:rPr lang="en-US" sz="4200" dirty="0">
                <a:solidFill>
                  <a:schemeClr val="bg1"/>
                </a:solidFill>
              </a:rPr>
              <a:t> </a:t>
            </a:r>
            <a:r>
              <a:rPr lang="en-US" sz="4200" dirty="0" smtClean="0">
                <a:solidFill>
                  <a:schemeClr val="bg1"/>
                </a:solidFill>
              </a:rPr>
              <a:t>Trends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48</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48</a:t>
            </a:fld>
            <a:endParaRPr lang="en-US"/>
          </a:p>
        </p:txBody>
      </p:sp>
      <p:sp>
        <p:nvSpPr>
          <p:cNvPr id="9" name="TextBox 5"/>
          <p:cNvSpPr txBox="1">
            <a:spLocks noChangeArrowheads="1"/>
          </p:cNvSpPr>
          <p:nvPr/>
        </p:nvSpPr>
        <p:spPr bwMode="auto">
          <a:xfrm>
            <a:off x="581025" y="4935320"/>
            <a:ext cx="8189259" cy="1077218"/>
          </a:xfrm>
          <a:prstGeom prst="rect">
            <a:avLst/>
          </a:prstGeom>
          <a:noFill/>
          <a:ln w="9525">
            <a:noFill/>
            <a:miter lim="800000"/>
            <a:headEnd/>
            <a:tailEnd/>
          </a:ln>
        </p:spPr>
        <p:txBody>
          <a:bodyPr wrap="square">
            <a:spAutoFit/>
          </a:bodyPr>
          <a:lstStyle/>
          <a:p>
            <a:pPr algn="ctr"/>
            <a:r>
              <a:rPr lang="en-US" sz="3200" b="1" dirty="0" smtClean="0">
                <a:solidFill>
                  <a:srgbClr val="2B7299"/>
                </a:solidFill>
              </a:rPr>
              <a:t>Critical Sector, Key Products</a:t>
            </a:r>
          </a:p>
          <a:p>
            <a:pPr algn="ctr"/>
            <a:r>
              <a:rPr lang="en-US" sz="3200" b="1" i="1" dirty="0" smtClean="0">
                <a:solidFill>
                  <a:srgbClr val="FF0000"/>
                </a:solidFill>
              </a:rPr>
              <a:t>What Don’t Millennials Understand?</a:t>
            </a:r>
          </a:p>
        </p:txBody>
      </p:sp>
    </p:spTree>
    <p:extLst>
      <p:ext uri="{BB962C8B-B14F-4D97-AF65-F5344CB8AC3E}">
        <p14:creationId xmlns:p14="http://schemas.microsoft.com/office/powerpoint/2010/main" val="214141740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5"/>
          <p:cNvSpPr>
            <a:spLocks noGrp="1" noChangeArrowheads="1"/>
          </p:cNvSpPr>
          <p:nvPr>
            <p:ph type="dt" sz="quarter" idx="10"/>
          </p:nvPr>
        </p:nvSpPr>
        <p:spPr/>
        <p:txBody>
          <a:bodyPr/>
          <a:lstStyle/>
          <a:p>
            <a:pPr>
              <a:defRPr/>
            </a:pPr>
            <a:r>
              <a:rPr lang="en-US" smtClean="0"/>
              <a:t>12/01/09 - 9pm</a:t>
            </a:r>
          </a:p>
        </p:txBody>
      </p:sp>
      <p:sp>
        <p:nvSpPr>
          <p:cNvPr id="717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7173" name="Rectangle 110"/>
          <p:cNvSpPr>
            <a:spLocks noGrp="1" noChangeArrowheads="1"/>
          </p:cNvSpPr>
          <p:nvPr>
            <p:ph type="sldNum" sz="quarter" idx="12"/>
          </p:nvPr>
        </p:nvSpPr>
        <p:spPr/>
        <p:txBody>
          <a:bodyPr/>
          <a:lstStyle/>
          <a:p>
            <a:pPr>
              <a:defRPr/>
            </a:pPr>
            <a:fld id="{55B3A449-E92B-40DE-ADF0-0EB9ED403648}" type="slidenum">
              <a:rPr lang="en-US" smtClean="0"/>
              <a:pPr>
                <a:defRPr/>
              </a:pPr>
              <a:t>49</a:t>
            </a:fld>
            <a:endParaRPr lang="en-US" smtClean="0"/>
          </a:p>
        </p:txBody>
      </p:sp>
      <p:sp>
        <p:nvSpPr>
          <p:cNvPr id="1030" name="Rectangle 2"/>
          <p:cNvSpPr>
            <a:spLocks noChangeArrowheads="1"/>
          </p:cNvSpPr>
          <p:nvPr/>
        </p:nvSpPr>
        <p:spPr bwMode="black">
          <a:xfrm>
            <a:off x="271463" y="1057276"/>
            <a:ext cx="837490"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M</a:t>
            </a:r>
            <a:r>
              <a:rPr lang="en-US" sz="1600" b="1" dirty="0" smtClean="0">
                <a:solidFill>
                  <a:srgbClr val="225A7A"/>
                </a:solidFill>
              </a:rPr>
              <a:t>illions</a:t>
            </a:r>
            <a:endParaRPr lang="en-US" sz="1600" b="1" dirty="0">
              <a:solidFill>
                <a:srgbClr val="225A7A"/>
              </a:solidFill>
            </a:endParaRPr>
          </a:p>
        </p:txBody>
      </p:sp>
      <p:sp>
        <p:nvSpPr>
          <p:cNvPr id="1031" name="Rectangle 3"/>
          <p:cNvSpPr>
            <a:spLocks noGrp="1" noChangeArrowheads="1"/>
          </p:cNvSpPr>
          <p:nvPr>
            <p:ph type="title"/>
          </p:nvPr>
        </p:nvSpPr>
        <p:spPr>
          <a:xfrm>
            <a:off x="822324" y="157163"/>
            <a:ext cx="6950075" cy="860425"/>
          </a:xfrm>
        </p:spPr>
        <p:txBody>
          <a:bodyPr/>
          <a:lstStyle/>
          <a:p>
            <a:r>
              <a:rPr lang="en-US" dirty="0" smtClean="0"/>
              <a:t>Amount of Life Insurance Death Benefits Paid, 2005-2013</a:t>
            </a:r>
          </a:p>
        </p:txBody>
      </p:sp>
      <p:graphicFrame>
        <p:nvGraphicFramePr>
          <p:cNvPr id="1026" name="Object 4"/>
          <p:cNvGraphicFramePr>
            <a:graphicFrameLocks noChangeAspect="1"/>
          </p:cNvGraphicFramePr>
          <p:nvPr>
            <p:extLst/>
          </p:nvPr>
        </p:nvGraphicFramePr>
        <p:xfrm>
          <a:off x="200025" y="1062390"/>
          <a:ext cx="8524875" cy="4498975"/>
        </p:xfrm>
        <a:graphic>
          <a:graphicData uri="http://schemas.openxmlformats.org/presentationml/2006/ole">
            <mc:AlternateContent xmlns:mc="http://schemas.openxmlformats.org/markup-compatibility/2006">
              <mc:Choice xmlns:v="urn:schemas-microsoft-com:vml" Requires="v">
                <p:oleObj spid="_x0000_s25963563" name="Chart" r:id="rId4" imgW="7819917" imgH="4105150" progId="MSGraph.Chart.8">
                  <p:embed followColorScheme="full"/>
                </p:oleObj>
              </mc:Choice>
              <mc:Fallback>
                <p:oleObj name="Chart" r:id="rId4" imgW="7819917" imgH="4105150" progId="MSGraph.Chart.8">
                  <p:embed followColorScheme="full"/>
                  <p:pic>
                    <p:nvPicPr>
                      <p:cNvPr id="0" name=""/>
                      <p:cNvPicPr>
                        <a:picLocks noChangeAspect="1" noChangeArrowheads="1"/>
                      </p:cNvPicPr>
                      <p:nvPr/>
                    </p:nvPicPr>
                    <p:blipFill>
                      <a:blip r:embed="rId5"/>
                      <a:srcRect/>
                      <a:stretch>
                        <a:fillRect/>
                      </a:stretch>
                    </p:blipFill>
                    <p:spPr bwMode="gray">
                      <a:xfrm>
                        <a:off x="200025" y="1062390"/>
                        <a:ext cx="8524875" cy="449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5"/>
          <p:cNvSpPr>
            <a:spLocks noChangeArrowheads="1"/>
          </p:cNvSpPr>
          <p:nvPr/>
        </p:nvSpPr>
        <p:spPr bwMode="auto">
          <a:xfrm>
            <a:off x="0" y="6580188"/>
            <a:ext cx="87249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NAIC, via SNL Financial; Insurance Information Institute.</a:t>
            </a:r>
          </a:p>
        </p:txBody>
      </p:sp>
      <p:sp>
        <p:nvSpPr>
          <p:cNvPr id="1915910" name="Rectangle 6"/>
          <p:cNvSpPr>
            <a:spLocks noChangeArrowheads="1"/>
          </p:cNvSpPr>
          <p:nvPr/>
        </p:nvSpPr>
        <p:spPr bwMode="blackWhite">
          <a:xfrm>
            <a:off x="457200" y="5591175"/>
            <a:ext cx="8448675" cy="799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amount of death benefits life insurers paid grew by 53.6%</a:t>
            </a:r>
            <a:br>
              <a:rPr lang="en-US" b="1" dirty="0" smtClean="0">
                <a:solidFill>
                  <a:srgbClr val="FFFFFF"/>
                </a:solidFill>
              </a:rPr>
            </a:br>
            <a:r>
              <a:rPr lang="en-US" b="1" dirty="0" smtClean="0">
                <a:solidFill>
                  <a:srgbClr val="FFFFFF"/>
                </a:solidFill>
              </a:rPr>
              <a:t>in the 8 years since 2005 (averaging 5.5% growth per year).</a:t>
            </a:r>
            <a:endParaRPr lang="en-US" b="1" dirty="0">
              <a:solidFill>
                <a:srgbClr val="FFFFFF"/>
              </a:solidFill>
            </a:endParaRPr>
          </a:p>
        </p:txBody>
      </p:sp>
    </p:spTree>
    <p:extLst>
      <p:ext uri="{BB962C8B-B14F-4D97-AF65-F5344CB8AC3E}">
        <p14:creationId xmlns:p14="http://schemas.microsoft.com/office/powerpoint/2010/main" val="8198453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a:spLocks noGrp="1" noChangeArrowheads="1"/>
          </p:cNvSpPr>
          <p:nvPr>
            <p:ph type="dt" sz="quarter" idx="10"/>
          </p:nvPr>
        </p:nvSpPr>
        <p:spPr>
          <a:noFill/>
        </p:spPr>
        <p:txBody>
          <a:bodyPr/>
          <a:lstStyle/>
          <a:p>
            <a:r>
              <a:rPr lang="en-US" smtClean="0"/>
              <a:t>12/01/09 - 9pm</a:t>
            </a:r>
          </a:p>
        </p:txBody>
      </p:sp>
      <p:sp>
        <p:nvSpPr>
          <p:cNvPr id="1126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269" name="Rectangle 110"/>
          <p:cNvSpPr>
            <a:spLocks noGrp="1" noChangeArrowheads="1"/>
          </p:cNvSpPr>
          <p:nvPr>
            <p:ph type="sldNum" sz="quarter" idx="12"/>
          </p:nvPr>
        </p:nvSpPr>
        <p:spPr>
          <a:noFill/>
        </p:spPr>
        <p:txBody>
          <a:bodyPr/>
          <a:lstStyle/>
          <a:p>
            <a:fld id="{87B9C5C2-E1AB-4E82-A7D4-62D743517489}" type="slidenum">
              <a:rPr lang="en-US" smtClean="0"/>
              <a:pPr/>
              <a:t>5</a:t>
            </a:fld>
            <a:endParaRPr lang="en-US" smtClean="0"/>
          </a:p>
        </p:txBody>
      </p:sp>
      <p:sp>
        <p:nvSpPr>
          <p:cNvPr id="11270" name="Rectangle 2"/>
          <p:cNvSpPr>
            <a:spLocks noGrp="1" noChangeArrowheads="1"/>
          </p:cNvSpPr>
          <p:nvPr>
            <p:ph type="title"/>
          </p:nvPr>
        </p:nvSpPr>
        <p:spPr>
          <a:xfrm>
            <a:off x="96838" y="103188"/>
            <a:ext cx="7688262" cy="860425"/>
          </a:xfrm>
        </p:spPr>
        <p:txBody>
          <a:bodyPr/>
          <a:lstStyle/>
          <a:p>
            <a:r>
              <a:rPr lang="en-US" dirty="0" smtClean="0"/>
              <a:t>Distribution of Nonlife Premium: Industrialized vs. Emerging Markets, 2013</a:t>
            </a:r>
          </a:p>
        </p:txBody>
      </p:sp>
      <p:sp>
        <p:nvSpPr>
          <p:cNvPr id="11271" name="Rectangle 3"/>
          <p:cNvSpPr>
            <a:spLocks noChangeArrowheads="1"/>
          </p:cNvSpPr>
          <p:nvPr/>
        </p:nvSpPr>
        <p:spPr bwMode="auto">
          <a:xfrm>
            <a:off x="0" y="6575615"/>
            <a:ext cx="7569200" cy="28238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Swiss Re sigma No.4/2013; </a:t>
            </a:r>
            <a:r>
              <a:rPr lang="en-US" sz="1100" dirty="0"/>
              <a:t>Insurance Information Institute research.</a:t>
            </a:r>
          </a:p>
        </p:txBody>
      </p:sp>
      <p:sp>
        <p:nvSpPr>
          <p:cNvPr id="2102276" name="Rectangle 4"/>
          <p:cNvSpPr>
            <a:spLocks noChangeArrowheads="1"/>
          </p:cNvSpPr>
          <p:nvPr/>
        </p:nvSpPr>
        <p:spPr bwMode="blackWhite">
          <a:xfrm>
            <a:off x="449263" y="1587500"/>
            <a:ext cx="3641725" cy="42799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smtClean="0"/>
              <a:t>Emerging market’s share of nonlife premiums increased to 19.5% in 2013, up from 17.3% in 2012 and 14.3% in 2009.  The share of premiums written in the $2 trillion global nonlife market remains much larger (80.5%) but continues to shrink.</a:t>
            </a:r>
            <a:endParaRPr lang="en-US" dirty="0"/>
          </a:p>
          <a:p>
            <a:pPr marL="227013" indent="-227013" eaLnBrk="0" hangingPunct="0">
              <a:lnSpc>
                <a:spcPct val="90000"/>
              </a:lnSpc>
              <a:spcBef>
                <a:spcPct val="75000"/>
              </a:spcBef>
              <a:buClr>
                <a:schemeClr val="accent2"/>
              </a:buClr>
              <a:buFont typeface="Wingdings" pitchFamily="2" charset="2"/>
              <a:buChar char="n"/>
            </a:pPr>
            <a:r>
              <a:rPr lang="en-US" dirty="0"/>
              <a:t>The financial crisis and sluggish recovery in the major insurance markets will accelerate the expansion of the emerging market sector</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Premium Growth Facts</a:t>
            </a:r>
          </a:p>
        </p:txBody>
      </p:sp>
      <p:graphicFrame>
        <p:nvGraphicFramePr>
          <p:cNvPr id="11266" name="Object 6"/>
          <p:cNvGraphicFramePr>
            <a:graphicFrameLocks/>
          </p:cNvGraphicFramePr>
          <p:nvPr>
            <p:extLst/>
          </p:nvPr>
        </p:nvGraphicFramePr>
        <p:xfrm>
          <a:off x="4891088" y="2454275"/>
          <a:ext cx="3308350" cy="3265488"/>
        </p:xfrm>
        <a:graphic>
          <a:graphicData uri="http://schemas.openxmlformats.org/presentationml/2006/ole">
            <mc:AlternateContent xmlns:mc="http://schemas.openxmlformats.org/markup-compatibility/2006">
              <mc:Choice xmlns:v="urn:schemas-microsoft-com:vml" Requires="v">
                <p:oleObj spid="_x0000_s25975843" name="Chart" r:id="rId4" imgW="3286176" imgH="3257594" progId="MSGraph.Chart.8">
                  <p:embed followColorScheme="full"/>
                </p:oleObj>
              </mc:Choice>
              <mc:Fallback>
                <p:oleObj name="Chart" r:id="rId4" imgW="3286176" imgH="3257594" progId="MSGraph.Chart.8">
                  <p:embed followColorScheme="full"/>
                  <p:pic>
                    <p:nvPicPr>
                      <p:cNvPr id="0" name=""/>
                      <p:cNvPicPr preferRelativeResize="0">
                        <a:picLocks noChangeArrowheads="1"/>
                      </p:cNvPicPr>
                      <p:nvPr/>
                    </p:nvPicPr>
                    <p:blipFill>
                      <a:blip r:embed="rId5"/>
                      <a:srcRect/>
                      <a:stretch>
                        <a:fillRect/>
                      </a:stretch>
                    </p:blipFill>
                    <p:spPr bwMode="gray">
                      <a:xfrm>
                        <a:off x="4891088" y="2454275"/>
                        <a:ext cx="3308350" cy="3265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4" name="Text Box 7"/>
          <p:cNvSpPr txBox="1">
            <a:spLocks noChangeArrowheads="1"/>
          </p:cNvSpPr>
          <p:nvPr/>
        </p:nvSpPr>
        <p:spPr bwMode="auto">
          <a:xfrm>
            <a:off x="4478338" y="2160588"/>
            <a:ext cx="1304925" cy="77470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t>Industrialized Economies</a:t>
            </a:r>
          </a:p>
          <a:p>
            <a:pPr algn="ctr" eaLnBrk="0" hangingPunct="0">
              <a:lnSpc>
                <a:spcPct val="90000"/>
              </a:lnSpc>
              <a:buSzPct val="90000"/>
              <a:buFont typeface="Wingdings" pitchFamily="2" charset="2"/>
              <a:buNone/>
            </a:pPr>
            <a:endParaRPr lang="en-US" sz="1400" b="1" dirty="0"/>
          </a:p>
          <a:p>
            <a:pPr algn="ctr" eaLnBrk="0" hangingPunct="0">
              <a:lnSpc>
                <a:spcPct val="90000"/>
              </a:lnSpc>
              <a:buSzPct val="90000"/>
              <a:buFont typeface="Wingdings" pitchFamily="2" charset="2"/>
              <a:buNone/>
            </a:pPr>
            <a:r>
              <a:rPr lang="en-US" sz="1400" b="1" dirty="0"/>
              <a:t>$1, </a:t>
            </a:r>
            <a:r>
              <a:rPr lang="en-US" sz="1400" b="1" dirty="0" smtClean="0"/>
              <a:t>653.0</a:t>
            </a:r>
            <a:endParaRPr lang="en-US" sz="1400" b="1" dirty="0"/>
          </a:p>
        </p:txBody>
      </p:sp>
      <p:sp>
        <p:nvSpPr>
          <p:cNvPr id="11275" name="Text Box 8"/>
          <p:cNvSpPr txBox="1">
            <a:spLocks noChangeArrowheads="1"/>
          </p:cNvSpPr>
          <p:nvPr/>
        </p:nvSpPr>
        <p:spPr bwMode="auto">
          <a:xfrm>
            <a:off x="8067675" y="3932238"/>
            <a:ext cx="1076325" cy="582612"/>
          </a:xfrm>
          <a:prstGeom prst="rect">
            <a:avLst/>
          </a:prstGeom>
          <a:noFill/>
          <a:ln w="9525">
            <a:noFill/>
            <a:miter lim="800000"/>
            <a:headEnd/>
            <a:tailEnd/>
          </a:ln>
        </p:spPr>
        <p:txBody>
          <a:bodyPr lIns="0" tIns="0" rIns="0" bIns="0" anchor="ctr">
            <a:spAutoFit/>
          </a:bodyPr>
          <a:lstStyle/>
          <a:p>
            <a:pPr eaLnBrk="0" hangingPunct="0">
              <a:lnSpc>
                <a:spcPct val="90000"/>
              </a:lnSpc>
              <a:buSzPct val="90000"/>
              <a:buFont typeface="Wingdings" pitchFamily="2" charset="2"/>
              <a:buNone/>
            </a:pPr>
            <a:r>
              <a:rPr lang="en-US" sz="1400" dirty="0"/>
              <a:t>Emerging Markets</a:t>
            </a:r>
          </a:p>
          <a:p>
            <a:pPr eaLnBrk="0" hangingPunct="0">
              <a:lnSpc>
                <a:spcPct val="90000"/>
              </a:lnSpc>
              <a:buSzPct val="90000"/>
              <a:buFont typeface="Wingdings" pitchFamily="2" charset="2"/>
              <a:buNone/>
            </a:pPr>
            <a:r>
              <a:rPr lang="en-US" sz="1400" b="1" dirty="0" smtClean="0"/>
              <a:t>$399.8</a:t>
            </a:r>
            <a:endParaRPr lang="en-US" sz="1400" b="1" dirty="0"/>
          </a:p>
        </p:txBody>
      </p:sp>
      <p:sp>
        <p:nvSpPr>
          <p:cNvPr id="11276" name="Rectangle 10"/>
          <p:cNvSpPr>
            <a:spLocks noChangeArrowheads="1"/>
          </p:cNvSpPr>
          <p:nvPr/>
        </p:nvSpPr>
        <p:spPr bwMode="black">
          <a:xfrm>
            <a:off x="5080000" y="1662113"/>
            <a:ext cx="3187700" cy="249237"/>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u="sng" dirty="0" smtClean="0">
                <a:solidFill>
                  <a:srgbClr val="225A7A"/>
                </a:solidFill>
              </a:rPr>
              <a:t>2013, </a:t>
            </a:r>
            <a:r>
              <a:rPr lang="en-US" b="1" u="sng" dirty="0">
                <a:solidFill>
                  <a:srgbClr val="225A7A"/>
                </a:solidFill>
              </a:rPr>
              <a:t>$Billions</a:t>
            </a:r>
          </a:p>
        </p:txBody>
      </p:sp>
      <p:sp>
        <p:nvSpPr>
          <p:cNvPr id="13" name="AutoShape 13"/>
          <p:cNvSpPr>
            <a:spLocks noChangeArrowheads="1"/>
          </p:cNvSpPr>
          <p:nvPr/>
        </p:nvSpPr>
        <p:spPr bwMode="blackWhite">
          <a:xfrm>
            <a:off x="5903913" y="5607050"/>
            <a:ext cx="2741612" cy="995363"/>
          </a:xfrm>
          <a:prstGeom prst="wedgeRectCallout">
            <a:avLst>
              <a:gd name="adj1" fmla="val 42730"/>
              <a:gd name="adj2" fmla="val -1631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Developing markets now account for </a:t>
            </a:r>
            <a:r>
              <a:rPr lang="en-US" sz="1400" b="1" dirty="0" smtClean="0">
                <a:solidFill>
                  <a:schemeClr val="bg1"/>
                </a:solidFill>
              </a:rPr>
              <a:t>about 40% </a:t>
            </a:r>
            <a:r>
              <a:rPr lang="en-US" sz="1400" b="1" dirty="0">
                <a:solidFill>
                  <a:schemeClr val="bg1"/>
                </a:solidFill>
              </a:rPr>
              <a:t>of global GDP but just </a:t>
            </a:r>
            <a:r>
              <a:rPr lang="en-US" sz="1400" b="1" dirty="0" smtClean="0">
                <a:solidFill>
                  <a:schemeClr val="bg1"/>
                </a:solidFill>
              </a:rPr>
              <a:t>under 20% </a:t>
            </a:r>
            <a:r>
              <a:rPr lang="en-US" sz="1400" b="1" dirty="0">
                <a:solidFill>
                  <a:schemeClr val="bg1"/>
                </a:solidFill>
              </a:rPr>
              <a:t>of nonlife premiums</a:t>
            </a:r>
          </a:p>
        </p:txBody>
      </p:sp>
    </p:spTree>
    <p:extLst>
      <p:ext uri="{BB962C8B-B14F-4D97-AF65-F5344CB8AC3E}">
        <p14:creationId xmlns:p14="http://schemas.microsoft.com/office/powerpoint/2010/main" val="30223345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par>
                          <p:cTn id="11" fill="hold">
                            <p:stCondLst>
                              <p:cond delay="1000"/>
                            </p:stCondLst>
                            <p:childTnLst>
                              <p:par>
                                <p:cTn id="12" presetID="22" presetClass="entr" presetSubtype="2" fill="hold" grpId="0" nodeType="afterEffect">
                                  <p:stCondLst>
                                    <p:cond delay="500"/>
                                  </p:stCondLst>
                                  <p:childTnLst>
                                    <p:set>
                                      <p:cBhvr>
                                        <p:cTn id="13" dur="1" fill="hold">
                                          <p:stCondLst>
                                            <p:cond delay="0"/>
                                          </p:stCondLst>
                                        </p:cTn>
                                        <p:tgtEl>
                                          <p:spTgt spid="13"/>
                                        </p:tgtEl>
                                        <p:attrNameLst>
                                          <p:attrName>style.visibility</p:attrName>
                                        </p:attrNameLst>
                                      </p:cBhvr>
                                      <p:to>
                                        <p:strVal val="visible"/>
                                      </p:to>
                                    </p:set>
                                    <p:animEffect transition="in" filter="wipe(right)">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5"/>
          <p:cNvSpPr>
            <a:spLocks noGrp="1" noChangeArrowheads="1"/>
          </p:cNvSpPr>
          <p:nvPr>
            <p:ph type="dt" sz="quarter" idx="10"/>
          </p:nvPr>
        </p:nvSpPr>
        <p:spPr/>
        <p:txBody>
          <a:bodyPr/>
          <a:lstStyle/>
          <a:p>
            <a:pPr>
              <a:defRPr/>
            </a:pPr>
            <a:r>
              <a:rPr lang="en-US" smtClean="0"/>
              <a:t>12/01/09 - 9pm</a:t>
            </a:r>
          </a:p>
        </p:txBody>
      </p:sp>
      <p:sp>
        <p:nvSpPr>
          <p:cNvPr id="717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7173" name="Rectangle 110"/>
          <p:cNvSpPr>
            <a:spLocks noGrp="1" noChangeArrowheads="1"/>
          </p:cNvSpPr>
          <p:nvPr>
            <p:ph type="sldNum" sz="quarter" idx="12"/>
          </p:nvPr>
        </p:nvSpPr>
        <p:spPr/>
        <p:txBody>
          <a:bodyPr/>
          <a:lstStyle/>
          <a:p>
            <a:pPr>
              <a:defRPr/>
            </a:pPr>
            <a:fld id="{55B3A449-E92B-40DE-ADF0-0EB9ED403648}" type="slidenum">
              <a:rPr lang="en-US" smtClean="0"/>
              <a:pPr>
                <a:defRPr/>
              </a:pPr>
              <a:t>50</a:t>
            </a:fld>
            <a:endParaRPr lang="en-US" smtClean="0"/>
          </a:p>
        </p:txBody>
      </p:sp>
      <p:sp>
        <p:nvSpPr>
          <p:cNvPr id="1030" name="Rectangle 2"/>
          <p:cNvSpPr>
            <a:spLocks noChangeArrowheads="1"/>
          </p:cNvSpPr>
          <p:nvPr/>
        </p:nvSpPr>
        <p:spPr bwMode="black">
          <a:xfrm>
            <a:off x="271463" y="1057276"/>
            <a:ext cx="837490"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B</a:t>
            </a:r>
            <a:r>
              <a:rPr lang="en-US" sz="1600" b="1" dirty="0" smtClean="0">
                <a:solidFill>
                  <a:srgbClr val="225A7A"/>
                </a:solidFill>
              </a:rPr>
              <a:t>illions</a:t>
            </a:r>
            <a:endParaRPr lang="en-US" sz="1600" b="1" dirty="0">
              <a:solidFill>
                <a:srgbClr val="225A7A"/>
              </a:solidFill>
            </a:endParaRPr>
          </a:p>
        </p:txBody>
      </p:sp>
      <p:sp>
        <p:nvSpPr>
          <p:cNvPr id="1031" name="Rectangle 3"/>
          <p:cNvSpPr>
            <a:spLocks noGrp="1" noChangeArrowheads="1"/>
          </p:cNvSpPr>
          <p:nvPr>
            <p:ph type="title"/>
          </p:nvPr>
        </p:nvSpPr>
        <p:spPr>
          <a:xfrm>
            <a:off x="822324" y="157163"/>
            <a:ext cx="6950075" cy="860425"/>
          </a:xfrm>
        </p:spPr>
        <p:txBody>
          <a:bodyPr/>
          <a:lstStyle/>
          <a:p>
            <a:r>
              <a:rPr lang="en-US" sz="2400" dirty="0" smtClean="0"/>
              <a:t>Amount of Individual Life Insurance (Death Benefits) Issued,</a:t>
            </a:r>
            <a:r>
              <a:rPr lang="en-US" sz="2400" dirty="0"/>
              <a:t> </a:t>
            </a:r>
            <a:r>
              <a:rPr lang="en-US" sz="2400" dirty="0" smtClean="0"/>
              <a:t>by Type of Policy, 2005-2013</a:t>
            </a:r>
          </a:p>
        </p:txBody>
      </p:sp>
      <p:graphicFrame>
        <p:nvGraphicFramePr>
          <p:cNvPr id="1026" name="Object 4"/>
          <p:cNvGraphicFramePr>
            <a:graphicFrameLocks noChangeAspect="1"/>
          </p:cNvGraphicFramePr>
          <p:nvPr>
            <p:extLst/>
          </p:nvPr>
        </p:nvGraphicFramePr>
        <p:xfrm>
          <a:off x="200025" y="1076325"/>
          <a:ext cx="8524875" cy="4476750"/>
        </p:xfrm>
        <a:graphic>
          <a:graphicData uri="http://schemas.openxmlformats.org/presentationml/2006/ole">
            <mc:AlternateContent xmlns:mc="http://schemas.openxmlformats.org/markup-compatibility/2006">
              <mc:Choice xmlns:v="urn:schemas-microsoft-com:vml" Requires="v">
                <p:oleObj spid="_x0000_s25962540" name="Chart" r:id="rId4" imgW="7819917" imgH="4105150" progId="MSGraph.Chart.8">
                  <p:embed followColorScheme="full"/>
                </p:oleObj>
              </mc:Choice>
              <mc:Fallback>
                <p:oleObj name="Chart" r:id="rId4" imgW="7819917" imgH="4105150" progId="MSGraph.Chart.8">
                  <p:embed followColorScheme="full"/>
                  <p:pic>
                    <p:nvPicPr>
                      <p:cNvPr id="0" name=""/>
                      <p:cNvPicPr>
                        <a:picLocks noChangeAspect="1" noChangeArrowheads="1"/>
                      </p:cNvPicPr>
                      <p:nvPr/>
                    </p:nvPicPr>
                    <p:blipFill>
                      <a:blip r:embed="rId5"/>
                      <a:srcRect/>
                      <a:stretch>
                        <a:fillRect/>
                      </a:stretch>
                    </p:blipFill>
                    <p:spPr bwMode="gray">
                      <a:xfrm>
                        <a:off x="200025" y="1076325"/>
                        <a:ext cx="8524875" cy="447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5"/>
          <p:cNvSpPr>
            <a:spLocks noChangeArrowheads="1"/>
          </p:cNvSpPr>
          <p:nvPr/>
        </p:nvSpPr>
        <p:spPr bwMode="auto">
          <a:xfrm>
            <a:off x="0" y="6580188"/>
            <a:ext cx="87249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NAIC, via SNL Financial; Insurance Information Institute.</a:t>
            </a:r>
          </a:p>
        </p:txBody>
      </p:sp>
      <p:sp>
        <p:nvSpPr>
          <p:cNvPr id="1915910" name="Rectangle 6"/>
          <p:cNvSpPr>
            <a:spLocks noChangeArrowheads="1"/>
          </p:cNvSpPr>
          <p:nvPr/>
        </p:nvSpPr>
        <p:spPr bwMode="blackWhite">
          <a:xfrm>
            <a:off x="457200" y="5525860"/>
            <a:ext cx="8448675" cy="942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amount of term life insurance (measured by death benefit amounts) issued yearly has slipped since 2008, from $1.35 billion to $1.05 billion, while the amount of permanent life insurance grew slightly.</a:t>
            </a:r>
            <a:endParaRPr lang="en-US" b="1" dirty="0">
              <a:solidFill>
                <a:srgbClr val="FFFFFF"/>
              </a:solidFill>
            </a:endParaRPr>
          </a:p>
        </p:txBody>
      </p:sp>
      <p:sp>
        <p:nvSpPr>
          <p:cNvPr id="11" name="AutoShape 17"/>
          <p:cNvSpPr>
            <a:spLocks noChangeArrowheads="1"/>
          </p:cNvSpPr>
          <p:nvPr/>
        </p:nvSpPr>
        <p:spPr bwMode="blackWhite">
          <a:xfrm>
            <a:off x="6007009" y="1482804"/>
            <a:ext cx="2898866" cy="816260"/>
          </a:xfrm>
          <a:prstGeom prst="wedgeRectCallout">
            <a:avLst>
              <a:gd name="adj1" fmla="val -78164"/>
              <a:gd name="adj2" fmla="val 52810"/>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The Great Recession negatively impacted life insurance sales</a:t>
            </a:r>
            <a:endParaRPr lang="en-US" b="1" dirty="0">
              <a:solidFill>
                <a:schemeClr val="bg1"/>
              </a:solidFill>
            </a:endParaRPr>
          </a:p>
        </p:txBody>
      </p:sp>
    </p:spTree>
    <p:extLst>
      <p:ext uri="{BB962C8B-B14F-4D97-AF65-F5344CB8AC3E}">
        <p14:creationId xmlns:p14="http://schemas.microsoft.com/office/powerpoint/2010/main" val="15776512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26370" name="Rectangle 2"/>
          <p:cNvSpPr>
            <a:spLocks noGrp="1" noChangeArrowheads="1"/>
          </p:cNvSpPr>
          <p:nvPr>
            <p:ph type="title" idx="4294967295"/>
          </p:nvPr>
        </p:nvSpPr>
        <p:spPr>
          <a:xfrm>
            <a:off x="457200" y="169862"/>
            <a:ext cx="7924800" cy="896938"/>
          </a:xfrm>
        </p:spPr>
        <p:txBody>
          <a:bodyPr lIns="92075" tIns="46038" rIns="92075" bIns="46038" anchor="b"/>
          <a:lstStyle/>
          <a:p>
            <a:pPr>
              <a:lnSpc>
                <a:spcPct val="85000"/>
              </a:lnSpc>
            </a:pPr>
            <a:r>
              <a:rPr lang="en-US" dirty="0" smtClean="0"/>
              <a:t>Group Insurance Premiums (line)</a:t>
            </a:r>
            <a:br>
              <a:rPr lang="en-US" dirty="0" smtClean="0"/>
            </a:br>
            <a:r>
              <a:rPr lang="en-US" dirty="0" smtClean="0"/>
              <a:t>Track Nonfarm Employment (bars)</a:t>
            </a:r>
          </a:p>
        </p:txBody>
      </p:sp>
      <p:graphicFrame>
        <p:nvGraphicFramePr>
          <p:cNvPr id="5" name="Object 3"/>
          <p:cNvGraphicFramePr>
            <a:graphicFrameLocks noGrp="1" noChangeAspect="1"/>
          </p:cNvGraphicFramePr>
          <p:nvPr>
            <p:ph type="chart" idx="4294967295"/>
            <p:extLst/>
          </p:nvPr>
        </p:nvGraphicFramePr>
        <p:xfrm>
          <a:off x="228600" y="1066801"/>
          <a:ext cx="85852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60420" name="Rectangle 4"/>
          <p:cNvSpPr>
            <a:spLocks noChangeArrowheads="1"/>
          </p:cNvSpPr>
          <p:nvPr/>
        </p:nvSpPr>
        <p:spPr bwMode="auto">
          <a:xfrm>
            <a:off x="485775" y="6324600"/>
            <a:ext cx="7896225" cy="431529"/>
          </a:xfrm>
          <a:prstGeom prst="rect">
            <a:avLst/>
          </a:prstGeom>
          <a:noFill/>
          <a:ln w="9525">
            <a:noFill/>
            <a:miter lim="800000"/>
            <a:headEnd/>
            <a:tailEnd/>
          </a:ln>
        </p:spPr>
        <p:txBody>
          <a:bodyPr wrap="square" lIns="92075" tIns="46038" rIns="92075" bIns="46038">
            <a:spAutoFit/>
          </a:bodyPr>
          <a:lstStyle/>
          <a:p>
            <a:pPr eaLnBrk="0" hangingPunct="0"/>
            <a:r>
              <a:rPr lang="en-US" sz="1100" dirty="0"/>
              <a:t>*Not seasonally adjusted. Group premiums = group life, group annuities, and group </a:t>
            </a:r>
            <a:r>
              <a:rPr lang="en-US" sz="1100" dirty="0" err="1"/>
              <a:t>a&amp;h</a:t>
            </a:r>
            <a:r>
              <a:rPr lang="en-US" sz="1100" dirty="0"/>
              <a:t/>
            </a:r>
            <a:br>
              <a:rPr lang="en-US" sz="1100" dirty="0"/>
            </a:br>
            <a:r>
              <a:rPr lang="en-US" sz="1100" dirty="0"/>
              <a:t>Sources:  </a:t>
            </a:r>
            <a:r>
              <a:rPr lang="en-US" sz="1100" dirty="0" smtClean="0"/>
              <a:t>Bureau of Labor Statistics; NAIC </a:t>
            </a:r>
            <a:r>
              <a:rPr lang="en-US" sz="1100" dirty="0"/>
              <a:t>Annual Statements, via SNL Financial; </a:t>
            </a:r>
            <a:r>
              <a:rPr lang="en-US" sz="1100" dirty="0">
                <a:hlinkClick r:id="rId4"/>
              </a:rPr>
              <a:t>http://www.bls.gov/ces</a:t>
            </a:r>
            <a:r>
              <a:rPr lang="en-US" sz="1100" dirty="0" smtClean="0">
                <a:hlinkClick r:id="rId4"/>
              </a:rPr>
              <a:t>/</a:t>
            </a:r>
            <a:r>
              <a:rPr lang="en-US" sz="1100" dirty="0" smtClean="0"/>
              <a:t>; I.I.I. </a:t>
            </a:r>
            <a:endParaRPr lang="en-US" sz="1100" dirty="0"/>
          </a:p>
        </p:txBody>
      </p:sp>
      <p:sp>
        <p:nvSpPr>
          <p:cNvPr id="6" name="AutoShape 17"/>
          <p:cNvSpPr>
            <a:spLocks noChangeArrowheads="1"/>
          </p:cNvSpPr>
          <p:nvPr/>
        </p:nvSpPr>
        <p:spPr bwMode="blackWhite">
          <a:xfrm>
            <a:off x="4419600" y="1066800"/>
            <a:ext cx="2638425" cy="866775"/>
          </a:xfrm>
          <a:prstGeom prst="wedgeRectCallout">
            <a:avLst>
              <a:gd name="adj1" fmla="val 47334"/>
              <a:gd name="adj2" fmla="val 77783"/>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spike is mainly in Group </a:t>
            </a:r>
            <a:r>
              <a:rPr lang="en-US" sz="1400" b="1" dirty="0" smtClean="0">
                <a:solidFill>
                  <a:schemeClr val="bg1"/>
                </a:solidFill>
              </a:rPr>
              <a:t>Annuity </a:t>
            </a:r>
            <a:r>
              <a:rPr lang="en-US" sz="1400" b="1" smtClean="0">
                <a:solidFill>
                  <a:schemeClr val="bg1"/>
                </a:solidFill>
              </a:rPr>
              <a:t>premiums;</a:t>
            </a:r>
            <a:br>
              <a:rPr lang="en-US" sz="1400" b="1" smtClean="0">
                <a:solidFill>
                  <a:schemeClr val="bg1"/>
                </a:solidFill>
              </a:rPr>
            </a:br>
            <a:r>
              <a:rPr lang="en-US" sz="1400" b="1" smtClean="0">
                <a:solidFill>
                  <a:schemeClr val="bg1"/>
                </a:solidFill>
              </a:rPr>
              <a:t>it </a:t>
            </a:r>
            <a:r>
              <a:rPr lang="en-US" sz="1400" b="1" dirty="0">
                <a:solidFill>
                  <a:schemeClr val="bg1"/>
                </a:solidFill>
              </a:rPr>
              <a:t>represents “de-risking”</a:t>
            </a:r>
            <a:br>
              <a:rPr lang="en-US" sz="1400" b="1" dirty="0">
                <a:solidFill>
                  <a:schemeClr val="bg1"/>
                </a:solidFill>
              </a:rPr>
            </a:br>
            <a:r>
              <a:rPr lang="en-US" sz="1400" b="1" dirty="0">
                <a:solidFill>
                  <a:schemeClr val="bg1"/>
                </a:solidFill>
              </a:rPr>
              <a:t>by a few giant DB plans</a:t>
            </a:r>
          </a:p>
        </p:txBody>
      </p:sp>
    </p:spTree>
    <p:extLst>
      <p:ext uri="{BB962C8B-B14F-4D97-AF65-F5344CB8AC3E}">
        <p14:creationId xmlns:p14="http://schemas.microsoft.com/office/powerpoint/2010/main" val="3785202682"/>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7226370"/>
                                        </p:tgtEl>
                                        <p:attrNameLst>
                                          <p:attrName>style.visibility</p:attrName>
                                        </p:attrNameLst>
                                      </p:cBhvr>
                                      <p:to>
                                        <p:strVal val="visible"/>
                                      </p:to>
                                    </p:set>
                                    <p:animEffect transition="in" filter="blinds(vertical)">
                                      <p:cBhvr>
                                        <p:cTn id="7" dur="500"/>
                                        <p:tgtEl>
                                          <p:spTgt spid="722637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6370" grpId="0" autoUpdateAnimBg="0"/>
      <p:bldGraphic spid="5" grpId="0">
        <p:bldAsOne/>
      </p:bldGraphic>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269378" name="Rectangle 2"/>
          <p:cNvSpPr>
            <a:spLocks noGrp="1" noChangeArrowheads="1"/>
          </p:cNvSpPr>
          <p:nvPr>
            <p:ph type="title" idx="4294967295"/>
          </p:nvPr>
        </p:nvSpPr>
        <p:spPr>
          <a:xfrm>
            <a:off x="609600" y="171450"/>
            <a:ext cx="7772400" cy="785813"/>
          </a:xfrm>
        </p:spPr>
        <p:txBody>
          <a:bodyPr lIns="92075" tIns="46038" rIns="92075" bIns="46038" anchor="b"/>
          <a:lstStyle/>
          <a:p>
            <a:pPr>
              <a:lnSpc>
                <a:spcPct val="85000"/>
              </a:lnSpc>
            </a:pPr>
            <a:r>
              <a:rPr lang="en-US" dirty="0" smtClean="0"/>
              <a:t>Distribution of Premiums by</a:t>
            </a:r>
            <a:r>
              <a:rPr lang="en-US" smtClean="0"/>
              <a:t/>
            </a:r>
            <a:br>
              <a:rPr lang="en-US" smtClean="0"/>
            </a:br>
            <a:r>
              <a:rPr lang="en-US" smtClean="0"/>
              <a:t>Major Line </a:t>
            </a:r>
            <a:r>
              <a:rPr lang="en-US" dirty="0" smtClean="0"/>
              <a:t>of Business, 1996-2013</a:t>
            </a:r>
          </a:p>
        </p:txBody>
      </p:sp>
      <p:graphicFrame>
        <p:nvGraphicFramePr>
          <p:cNvPr id="8" name="Object 3"/>
          <p:cNvGraphicFramePr>
            <a:graphicFrameLocks noGrp="1" noChangeAspect="1"/>
          </p:cNvGraphicFramePr>
          <p:nvPr>
            <p:ph type="chart" idx="4294967295"/>
            <p:extLst/>
          </p:nvPr>
        </p:nvGraphicFramePr>
        <p:xfrm>
          <a:off x="222250" y="957263"/>
          <a:ext cx="8807450" cy="4840287"/>
        </p:xfrm>
        <a:graphic>
          <a:graphicData uri="http://schemas.openxmlformats.org/drawingml/2006/chart">
            <c:chart xmlns:c="http://schemas.openxmlformats.org/drawingml/2006/chart" xmlns:r="http://schemas.openxmlformats.org/officeDocument/2006/relationships" r:id="rId3"/>
          </a:graphicData>
        </a:graphic>
      </p:graphicFrame>
      <p:sp>
        <p:nvSpPr>
          <p:cNvPr id="16388" name="Rectangle 4"/>
          <p:cNvSpPr>
            <a:spLocks noChangeArrowheads="1"/>
          </p:cNvSpPr>
          <p:nvPr/>
        </p:nvSpPr>
        <p:spPr bwMode="auto">
          <a:xfrm>
            <a:off x="495300" y="6462713"/>
            <a:ext cx="2533650" cy="261937"/>
          </a:xfrm>
          <a:prstGeom prst="rect">
            <a:avLst/>
          </a:prstGeom>
          <a:noFill/>
          <a:ln w="9525">
            <a:noFill/>
            <a:miter lim="800000"/>
            <a:headEnd/>
            <a:tailEnd/>
          </a:ln>
        </p:spPr>
        <p:txBody>
          <a:bodyPr wrap="none" lIns="92075" tIns="46038" rIns="92075" bIns="46038">
            <a:spAutoFit/>
          </a:bodyPr>
          <a:lstStyle/>
          <a:p>
            <a:pPr eaLnBrk="0" hangingPunct="0"/>
            <a:r>
              <a:rPr lang="en-US" sz="1100"/>
              <a:t>Source: NAIC, via SNL Financial; I.I.I.</a:t>
            </a:r>
          </a:p>
        </p:txBody>
      </p:sp>
      <p:sp>
        <p:nvSpPr>
          <p:cNvPr id="5" name="Rectangle 5"/>
          <p:cNvSpPr>
            <a:spLocks noChangeArrowheads="1"/>
          </p:cNvSpPr>
          <p:nvPr/>
        </p:nvSpPr>
        <p:spPr bwMode="blackWhite">
          <a:xfrm>
            <a:off x="411163" y="5819775"/>
            <a:ext cx="8437562" cy="647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Annuities </a:t>
            </a:r>
            <a:r>
              <a:rPr lang="en-US" b="1" dirty="0">
                <a:solidFill>
                  <a:srgbClr val="FFFFFF"/>
                </a:solidFill>
              </a:rPr>
              <a:t>have been the main premium source for </a:t>
            </a:r>
            <a:r>
              <a:rPr lang="en-US" b="1" dirty="0" smtClean="0">
                <a:solidFill>
                  <a:srgbClr val="FFFFFF"/>
                </a:solidFill>
              </a:rPr>
              <a:t>decades. Variable annuity premiums generally rise and fall with the stock market. </a:t>
            </a:r>
            <a:endParaRPr lang="en-US" b="1" dirty="0">
              <a:solidFill>
                <a:srgbClr val="FFFFFF"/>
              </a:solidFill>
            </a:endParaRPr>
          </a:p>
        </p:txBody>
      </p:sp>
      <p:sp>
        <p:nvSpPr>
          <p:cNvPr id="6" name="AutoShape 6"/>
          <p:cNvSpPr>
            <a:spLocks/>
          </p:cNvSpPr>
          <p:nvPr/>
        </p:nvSpPr>
        <p:spPr bwMode="auto">
          <a:xfrm>
            <a:off x="7572375" y="1238250"/>
            <a:ext cx="531813" cy="2105025"/>
          </a:xfrm>
          <a:prstGeom prst="rightBrace">
            <a:avLst>
              <a:gd name="adj1" fmla="val 25105"/>
              <a:gd name="adj2" fmla="val 52370"/>
            </a:avLst>
          </a:prstGeom>
          <a:noFill/>
          <a:ln w="38100">
            <a:solidFill>
              <a:schemeClr val="tx1"/>
            </a:solidFill>
            <a:round/>
            <a:headEnd type="none" w="sm" len="sm"/>
            <a:tailEnd type="none" w="sm" len="sm"/>
          </a:ln>
        </p:spPr>
        <p:txBody>
          <a:bodyPr vert="eaVert" wrap="none" anchor="ctr"/>
          <a:lstStyle/>
          <a:p>
            <a:pPr eaLnBrk="0" hangingPunct="0">
              <a:spcBef>
                <a:spcPct val="50000"/>
              </a:spcBef>
              <a:buClr>
                <a:srgbClr val="FF3300"/>
              </a:buClr>
              <a:buFont typeface="Wingdings" pitchFamily="2" charset="2"/>
              <a:buNone/>
            </a:pPr>
            <a:endParaRPr lang="en-US" sz="1600">
              <a:latin typeface="Times New Roman" pitchFamily="18" charset="0"/>
            </a:endParaRPr>
          </a:p>
        </p:txBody>
      </p:sp>
      <p:sp>
        <p:nvSpPr>
          <p:cNvPr id="16391" name="TextBox 6"/>
          <p:cNvSpPr txBox="1">
            <a:spLocks noChangeArrowheads="1"/>
          </p:cNvSpPr>
          <p:nvPr/>
        </p:nvSpPr>
        <p:spPr bwMode="auto">
          <a:xfrm>
            <a:off x="8067675" y="2209800"/>
            <a:ext cx="952500" cy="276225"/>
          </a:xfrm>
          <a:prstGeom prst="rect">
            <a:avLst/>
          </a:prstGeom>
          <a:noFill/>
          <a:ln w="9525">
            <a:noFill/>
            <a:miter lim="800000"/>
            <a:headEnd/>
            <a:tailEnd/>
          </a:ln>
        </p:spPr>
        <p:txBody>
          <a:bodyPr>
            <a:spAutoFit/>
          </a:bodyPr>
          <a:lstStyle/>
          <a:p>
            <a:r>
              <a:rPr lang="en-US" sz="1200" b="1"/>
              <a:t>Insurance</a:t>
            </a:r>
          </a:p>
        </p:txBody>
      </p:sp>
    </p:spTree>
    <p:extLst>
      <p:ext uri="{BB962C8B-B14F-4D97-AF65-F5344CB8AC3E}">
        <p14:creationId xmlns:p14="http://schemas.microsoft.com/office/powerpoint/2010/main" val="1902710492"/>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7269378"/>
                                        </p:tgtEl>
                                        <p:attrNameLst>
                                          <p:attrName>style.visibility</p:attrName>
                                        </p:attrNameLst>
                                      </p:cBhvr>
                                      <p:to>
                                        <p:strVal val="visible"/>
                                      </p:to>
                                    </p:set>
                                    <p:animEffect transition="in" filter="blinds(vertical)">
                                      <p:cBhvr>
                                        <p:cTn id="7" dur="500"/>
                                        <p:tgtEl>
                                          <p:spTgt spid="726937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3" presetClass="entr" presetSubtype="16" fill="hold" grpId="0" nodeType="afterEffect">
                                  <p:stCondLst>
                                    <p:cond delay="70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childTnLst>
                          </p:cTn>
                        </p:par>
                        <p:par>
                          <p:cTn id="17" fill="hold">
                            <p:stCondLst>
                              <p:cond delay="2200"/>
                            </p:stCondLst>
                            <p:childTnLst>
                              <p:par>
                                <p:cTn id="18" presetID="9"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9378" grpId="0" autoUpdateAnimBg="0"/>
      <p:bldGraphic spid="8" grpId="0">
        <p:bldAsOne/>
      </p:bldGraphic>
      <p:bldP spid="5" grpId="0" animBg="1"/>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105"/>
          <p:cNvSpPr>
            <a:spLocks noGrp="1" noChangeArrowheads="1"/>
          </p:cNvSpPr>
          <p:nvPr>
            <p:ph type="dt" sz="quarter" idx="10"/>
          </p:nvPr>
        </p:nvSpPr>
        <p:spPr/>
        <p:txBody>
          <a:bodyPr/>
          <a:lstStyle/>
          <a:p>
            <a:pPr>
              <a:defRPr/>
            </a:pPr>
            <a:r>
              <a:rPr lang="en-US" smtClean="0"/>
              <a:t>12/01/09 - 9pm</a:t>
            </a:r>
          </a:p>
        </p:txBody>
      </p:sp>
      <p:sp>
        <p:nvSpPr>
          <p:cNvPr id="717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7173" name="Rectangle 110"/>
          <p:cNvSpPr>
            <a:spLocks noGrp="1" noChangeArrowheads="1"/>
          </p:cNvSpPr>
          <p:nvPr>
            <p:ph type="sldNum" sz="quarter" idx="12"/>
          </p:nvPr>
        </p:nvSpPr>
        <p:spPr/>
        <p:txBody>
          <a:bodyPr/>
          <a:lstStyle/>
          <a:p>
            <a:pPr>
              <a:defRPr/>
            </a:pPr>
            <a:fld id="{55B3A449-E92B-40DE-ADF0-0EB9ED403648}" type="slidenum">
              <a:rPr lang="en-US" smtClean="0"/>
              <a:pPr>
                <a:defRPr/>
              </a:pPr>
              <a:t>53</a:t>
            </a:fld>
            <a:endParaRPr lang="en-US" smtClean="0"/>
          </a:p>
        </p:txBody>
      </p:sp>
      <p:sp>
        <p:nvSpPr>
          <p:cNvPr id="1030" name="Rectangle 2"/>
          <p:cNvSpPr>
            <a:spLocks noChangeArrowheads="1"/>
          </p:cNvSpPr>
          <p:nvPr/>
        </p:nvSpPr>
        <p:spPr bwMode="black">
          <a:xfrm>
            <a:off x="200025" y="1278875"/>
            <a:ext cx="837490"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Trillions</a:t>
            </a:r>
            <a:endParaRPr lang="en-US" sz="1600" b="1" dirty="0">
              <a:solidFill>
                <a:srgbClr val="225A7A"/>
              </a:solidFill>
            </a:endParaRPr>
          </a:p>
        </p:txBody>
      </p:sp>
      <p:sp>
        <p:nvSpPr>
          <p:cNvPr id="1031" name="Rectangle 3"/>
          <p:cNvSpPr>
            <a:spLocks noGrp="1" noChangeArrowheads="1"/>
          </p:cNvSpPr>
          <p:nvPr>
            <p:ph type="title"/>
          </p:nvPr>
        </p:nvSpPr>
        <p:spPr>
          <a:xfrm>
            <a:off x="271463" y="98426"/>
            <a:ext cx="7714034" cy="860425"/>
          </a:xfrm>
        </p:spPr>
        <p:txBody>
          <a:bodyPr/>
          <a:lstStyle/>
          <a:p>
            <a:r>
              <a:rPr lang="en-US" sz="2400" dirty="0" smtClean="0"/>
              <a:t>Amount of Individual Life Insurance (Death</a:t>
            </a:r>
            <a:br>
              <a:rPr lang="en-US" sz="2400" dirty="0" smtClean="0"/>
            </a:br>
            <a:r>
              <a:rPr lang="en-US" sz="2400" dirty="0" smtClean="0"/>
              <a:t>Benefits) &amp; Number of Policies Issued,</a:t>
            </a:r>
            <a:r>
              <a:rPr lang="en-US" sz="2400" dirty="0"/>
              <a:t> </a:t>
            </a:r>
            <a:r>
              <a:rPr lang="en-US" sz="2400" dirty="0" smtClean="0"/>
              <a:t>2005-2013</a:t>
            </a:r>
          </a:p>
        </p:txBody>
      </p:sp>
      <p:graphicFrame>
        <p:nvGraphicFramePr>
          <p:cNvPr id="1026" name="Object 4"/>
          <p:cNvGraphicFramePr>
            <a:graphicFrameLocks noChangeAspect="1"/>
          </p:cNvGraphicFramePr>
          <p:nvPr>
            <p:extLst/>
          </p:nvPr>
        </p:nvGraphicFramePr>
        <p:xfrm>
          <a:off x="200025" y="1377300"/>
          <a:ext cx="8524875" cy="4498975"/>
        </p:xfrm>
        <a:graphic>
          <a:graphicData uri="http://schemas.openxmlformats.org/presentationml/2006/ole">
            <mc:AlternateContent xmlns:mc="http://schemas.openxmlformats.org/markup-compatibility/2006">
              <mc:Choice xmlns:v="urn:schemas-microsoft-com:vml" Requires="v">
                <p:oleObj spid="_x0000_s25960492" name="Chart" r:id="rId4" imgW="7819917" imgH="4105150" progId="MSGraph.Chart.8">
                  <p:embed followColorScheme="full"/>
                </p:oleObj>
              </mc:Choice>
              <mc:Fallback>
                <p:oleObj name="Chart" r:id="rId4" imgW="7819917" imgH="4105150" progId="MSGraph.Chart.8">
                  <p:embed followColorScheme="full"/>
                  <p:pic>
                    <p:nvPicPr>
                      <p:cNvPr id="0" name=""/>
                      <p:cNvPicPr>
                        <a:picLocks noChangeAspect="1" noChangeArrowheads="1"/>
                      </p:cNvPicPr>
                      <p:nvPr/>
                    </p:nvPicPr>
                    <p:blipFill>
                      <a:blip r:embed="rId5"/>
                      <a:srcRect/>
                      <a:stretch>
                        <a:fillRect/>
                      </a:stretch>
                    </p:blipFill>
                    <p:spPr bwMode="gray">
                      <a:xfrm>
                        <a:off x="200025" y="1377300"/>
                        <a:ext cx="8524875" cy="449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5"/>
          <p:cNvSpPr>
            <a:spLocks noChangeArrowheads="1"/>
          </p:cNvSpPr>
          <p:nvPr/>
        </p:nvSpPr>
        <p:spPr bwMode="auto">
          <a:xfrm>
            <a:off x="0" y="6580188"/>
            <a:ext cx="87249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NAIC, via SNL Financial; Insurance Information Institute.</a:t>
            </a:r>
          </a:p>
        </p:txBody>
      </p:sp>
      <p:sp>
        <p:nvSpPr>
          <p:cNvPr id="10" name="AutoShape 17"/>
          <p:cNvSpPr>
            <a:spLocks noChangeArrowheads="1"/>
          </p:cNvSpPr>
          <p:nvPr/>
        </p:nvSpPr>
        <p:spPr bwMode="blackWhite">
          <a:xfrm>
            <a:off x="6205335" y="1168075"/>
            <a:ext cx="2803593" cy="1284998"/>
          </a:xfrm>
          <a:prstGeom prst="wedgeRectCallout">
            <a:avLst>
              <a:gd name="adj1" fmla="val -127680"/>
              <a:gd name="adj2" fmla="val 130901"/>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Great Recession cut sharply into the number of policies and the amount of life insurance bought in subsequent years</a:t>
            </a:r>
            <a:endParaRPr lang="en-US" sz="1600" b="1" dirty="0">
              <a:solidFill>
                <a:schemeClr val="bg1"/>
              </a:solidFill>
            </a:endParaRPr>
          </a:p>
        </p:txBody>
      </p:sp>
      <p:sp>
        <p:nvSpPr>
          <p:cNvPr id="11" name="Rectangle 2"/>
          <p:cNvSpPr>
            <a:spLocks noChangeArrowheads="1"/>
          </p:cNvSpPr>
          <p:nvPr/>
        </p:nvSpPr>
        <p:spPr bwMode="black">
          <a:xfrm>
            <a:off x="5268238" y="1382361"/>
            <a:ext cx="837490"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M</a:t>
            </a:r>
            <a:r>
              <a:rPr lang="en-US" sz="1600" b="1" dirty="0" smtClean="0">
                <a:solidFill>
                  <a:srgbClr val="225A7A"/>
                </a:solidFill>
              </a:rPr>
              <a:t>illions</a:t>
            </a:r>
            <a:endParaRPr lang="en-US" sz="1600" b="1" dirty="0">
              <a:solidFill>
                <a:srgbClr val="225A7A"/>
              </a:solidFill>
            </a:endParaRPr>
          </a:p>
        </p:txBody>
      </p:sp>
    </p:spTree>
    <p:extLst>
      <p:ext uri="{BB962C8B-B14F-4D97-AF65-F5344CB8AC3E}">
        <p14:creationId xmlns:p14="http://schemas.microsoft.com/office/powerpoint/2010/main" val="39304380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105"/>
          <p:cNvSpPr>
            <a:spLocks noGrp="1" noChangeArrowheads="1"/>
          </p:cNvSpPr>
          <p:nvPr>
            <p:ph type="dt" sz="quarter" idx="10"/>
          </p:nvPr>
        </p:nvSpPr>
        <p:spPr/>
        <p:txBody>
          <a:bodyPr/>
          <a:lstStyle/>
          <a:p>
            <a:pPr>
              <a:defRPr/>
            </a:pPr>
            <a:r>
              <a:rPr lang="en-US" smtClean="0"/>
              <a:t>12/01/09 - 9pm</a:t>
            </a:r>
          </a:p>
        </p:txBody>
      </p:sp>
      <p:sp>
        <p:nvSpPr>
          <p:cNvPr id="717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7173" name="Rectangle 110"/>
          <p:cNvSpPr>
            <a:spLocks noGrp="1" noChangeArrowheads="1"/>
          </p:cNvSpPr>
          <p:nvPr>
            <p:ph type="sldNum" sz="quarter" idx="12"/>
          </p:nvPr>
        </p:nvSpPr>
        <p:spPr/>
        <p:txBody>
          <a:bodyPr/>
          <a:lstStyle/>
          <a:p>
            <a:pPr>
              <a:defRPr/>
            </a:pPr>
            <a:fld id="{55B3A449-E92B-40DE-ADF0-0EB9ED403648}" type="slidenum">
              <a:rPr lang="en-US" smtClean="0"/>
              <a:pPr>
                <a:defRPr/>
              </a:pPr>
              <a:t>54</a:t>
            </a:fld>
            <a:endParaRPr lang="en-US" smtClean="0"/>
          </a:p>
        </p:txBody>
      </p:sp>
      <p:sp>
        <p:nvSpPr>
          <p:cNvPr id="1030" name="Rectangle 2"/>
          <p:cNvSpPr>
            <a:spLocks noChangeArrowheads="1"/>
          </p:cNvSpPr>
          <p:nvPr/>
        </p:nvSpPr>
        <p:spPr bwMode="black">
          <a:xfrm>
            <a:off x="271463" y="1057276"/>
            <a:ext cx="837490"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B</a:t>
            </a:r>
            <a:r>
              <a:rPr lang="en-US" sz="1600" b="1" dirty="0" smtClean="0">
                <a:solidFill>
                  <a:srgbClr val="225A7A"/>
                </a:solidFill>
              </a:rPr>
              <a:t>illions</a:t>
            </a:r>
            <a:endParaRPr lang="en-US" sz="1600" b="1" dirty="0">
              <a:solidFill>
                <a:srgbClr val="225A7A"/>
              </a:solidFill>
            </a:endParaRPr>
          </a:p>
        </p:txBody>
      </p:sp>
      <p:sp>
        <p:nvSpPr>
          <p:cNvPr id="1031" name="Rectangle 3"/>
          <p:cNvSpPr>
            <a:spLocks noGrp="1" noChangeArrowheads="1"/>
          </p:cNvSpPr>
          <p:nvPr>
            <p:ph type="title"/>
          </p:nvPr>
        </p:nvSpPr>
        <p:spPr>
          <a:xfrm>
            <a:off x="822324" y="157163"/>
            <a:ext cx="6950075" cy="860425"/>
          </a:xfrm>
        </p:spPr>
        <p:txBody>
          <a:bodyPr/>
          <a:lstStyle/>
          <a:p>
            <a:r>
              <a:rPr lang="en-US" dirty="0" smtClean="0"/>
              <a:t>Amount of Individual Life Insurance (Death Benefits) Issued,</a:t>
            </a:r>
            <a:r>
              <a:rPr lang="en-US" dirty="0"/>
              <a:t> </a:t>
            </a:r>
            <a:r>
              <a:rPr lang="en-US" dirty="0" smtClean="0"/>
              <a:t>2005-2013</a:t>
            </a:r>
          </a:p>
        </p:txBody>
      </p:sp>
      <p:graphicFrame>
        <p:nvGraphicFramePr>
          <p:cNvPr id="1026" name="Object 4"/>
          <p:cNvGraphicFramePr>
            <a:graphicFrameLocks noChangeAspect="1"/>
          </p:cNvGraphicFramePr>
          <p:nvPr>
            <p:extLst/>
          </p:nvPr>
        </p:nvGraphicFramePr>
        <p:xfrm>
          <a:off x="200025" y="1141177"/>
          <a:ext cx="8524875" cy="4498975"/>
        </p:xfrm>
        <a:graphic>
          <a:graphicData uri="http://schemas.openxmlformats.org/presentationml/2006/ole">
            <mc:AlternateContent xmlns:mc="http://schemas.openxmlformats.org/markup-compatibility/2006">
              <mc:Choice xmlns:v="urn:schemas-microsoft-com:vml" Requires="v">
                <p:oleObj spid="_x0000_s25961516" name="Chart" r:id="rId4" imgW="7819917" imgH="4105150" progId="MSGraph.Chart.8">
                  <p:embed followColorScheme="full"/>
                </p:oleObj>
              </mc:Choice>
              <mc:Fallback>
                <p:oleObj name="Chart" r:id="rId4" imgW="7819917" imgH="4105150" progId="MSGraph.Chart.8">
                  <p:embed followColorScheme="full"/>
                  <p:pic>
                    <p:nvPicPr>
                      <p:cNvPr id="0" name=""/>
                      <p:cNvPicPr>
                        <a:picLocks noChangeAspect="1" noChangeArrowheads="1"/>
                      </p:cNvPicPr>
                      <p:nvPr/>
                    </p:nvPicPr>
                    <p:blipFill>
                      <a:blip r:embed="rId5"/>
                      <a:srcRect/>
                      <a:stretch>
                        <a:fillRect/>
                      </a:stretch>
                    </p:blipFill>
                    <p:spPr bwMode="gray">
                      <a:xfrm>
                        <a:off x="200025" y="1141177"/>
                        <a:ext cx="8524875" cy="449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5"/>
          <p:cNvSpPr>
            <a:spLocks noChangeArrowheads="1"/>
          </p:cNvSpPr>
          <p:nvPr/>
        </p:nvSpPr>
        <p:spPr bwMode="auto">
          <a:xfrm>
            <a:off x="0" y="6580188"/>
            <a:ext cx="87249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NAIC, via SNL Financial; Insurance Information Institute.</a:t>
            </a:r>
          </a:p>
        </p:txBody>
      </p:sp>
      <p:sp>
        <p:nvSpPr>
          <p:cNvPr id="1915910" name="Rectangle 6"/>
          <p:cNvSpPr>
            <a:spLocks noChangeArrowheads="1"/>
          </p:cNvSpPr>
          <p:nvPr/>
        </p:nvSpPr>
        <p:spPr bwMode="blackWhite">
          <a:xfrm>
            <a:off x="457200" y="5591175"/>
            <a:ext cx="8448675" cy="942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Life/Annuity industry has produced steady (if unspectacular) profits,</a:t>
            </a:r>
            <a:br>
              <a:rPr lang="en-US" b="1">
                <a:solidFill>
                  <a:srgbClr val="FFFFFF"/>
                </a:solidFill>
              </a:rPr>
            </a:br>
            <a:r>
              <a:rPr lang="en-US" b="1">
                <a:solidFill>
                  <a:srgbClr val="FFFFFF"/>
                </a:solidFill>
              </a:rPr>
              <a:t>except for years in which the industry’s investment results produced significant realized capital losses.</a:t>
            </a:r>
          </a:p>
        </p:txBody>
      </p:sp>
      <p:sp>
        <p:nvSpPr>
          <p:cNvPr id="10" name="AutoShape 17"/>
          <p:cNvSpPr>
            <a:spLocks noChangeArrowheads="1"/>
          </p:cNvSpPr>
          <p:nvPr/>
        </p:nvSpPr>
        <p:spPr bwMode="blackWhite">
          <a:xfrm>
            <a:off x="4865688" y="1263649"/>
            <a:ext cx="3179086" cy="993167"/>
          </a:xfrm>
          <a:prstGeom prst="wedgeRectCallout">
            <a:avLst>
              <a:gd name="adj1" fmla="val -38509"/>
              <a:gd name="adj2" fmla="val 13922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The Great Recession cut sharply into the amount of life insurance bought in subsequent years</a:t>
            </a:r>
            <a:endParaRPr lang="en-US" b="1" dirty="0">
              <a:solidFill>
                <a:schemeClr val="bg1"/>
              </a:solidFill>
            </a:endParaRPr>
          </a:p>
        </p:txBody>
      </p:sp>
    </p:spTree>
    <p:extLst>
      <p:ext uri="{BB962C8B-B14F-4D97-AF65-F5344CB8AC3E}">
        <p14:creationId xmlns:p14="http://schemas.microsoft.com/office/powerpoint/2010/main" val="23940380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Healthcare Cost Trends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55</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55</a:t>
            </a:fld>
            <a:endParaRPr lang="en-US"/>
          </a:p>
        </p:txBody>
      </p:sp>
      <p:sp>
        <p:nvSpPr>
          <p:cNvPr id="9" name="TextBox 5"/>
          <p:cNvSpPr txBox="1">
            <a:spLocks noChangeArrowheads="1"/>
          </p:cNvSpPr>
          <p:nvPr/>
        </p:nvSpPr>
        <p:spPr bwMode="auto">
          <a:xfrm>
            <a:off x="472607" y="4735266"/>
            <a:ext cx="8189259"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Healthcare Cost Will Move Up for the Indefinite Future</a:t>
            </a:r>
          </a:p>
          <a:p>
            <a:pPr algn="ctr"/>
            <a:r>
              <a:rPr lang="en-US" sz="3200" b="1" i="1" dirty="0" smtClean="0">
                <a:solidFill>
                  <a:srgbClr val="FF0000"/>
                </a:solidFill>
              </a:rPr>
              <a:t>Health Insurers Will Grow and Adapt</a:t>
            </a:r>
          </a:p>
        </p:txBody>
      </p:sp>
    </p:spTree>
    <p:extLst>
      <p:ext uri="{BB962C8B-B14F-4D97-AF65-F5344CB8AC3E}">
        <p14:creationId xmlns:p14="http://schemas.microsoft.com/office/powerpoint/2010/main" val="280676498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56</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8072216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5964583" name="Chart" r:id="rId5" imgW="8258301" imgH="5515013" progId="MSGraph.Chart.8">
                  <p:embed followColorScheme="full"/>
                </p:oleObj>
              </mc:Choice>
              <mc:Fallback>
                <p:oleObj name="Chart" r:id="rId5" imgW="8258301" imgH="5515013"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3652375439"/>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5965607" name="Chart" r:id="rId3" imgW="8658353" imgH="5524461" progId="MSGraph.Chart.8">
                  <p:embed followColorScheme="full"/>
                </p:oleObj>
              </mc:Choice>
              <mc:Fallback>
                <p:oleObj name="Chart" r:id="rId3" imgW="8658353" imgH="5524461"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2014*</a:t>
            </a:r>
            <a:endParaRPr lang="en-US" sz="2100" dirty="0" smtClean="0"/>
          </a:p>
        </p:txBody>
      </p:sp>
      <p:sp>
        <p:nvSpPr>
          <p:cNvPr id="53252" name="Rectangle 4"/>
          <p:cNvSpPr>
            <a:spLocks noChangeArrowheads="1"/>
          </p:cNvSpPr>
          <p:nvPr/>
        </p:nvSpPr>
        <p:spPr bwMode="auto">
          <a:xfrm>
            <a:off x="0" y="6338886"/>
            <a:ext cx="6881692"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*July 2014 compared to July 2013.</a:t>
            </a:r>
          </a:p>
          <a:p>
            <a:pPr eaLnBrk="0" hangingPunct="0"/>
            <a:r>
              <a:rPr lang="en-US" sz="1100" dirty="0" smtClean="0"/>
              <a:t>Sources</a:t>
            </a:r>
            <a:r>
              <a:rPr lang="en-US" sz="1100" dirty="0"/>
              <a:t>: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192207"/>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Average Annual Growth Average</a:t>
            </a:r>
            <a:r>
              <a:rPr lang="en-US" b="1" u="sng" dirty="0" smtClean="0">
                <a:solidFill>
                  <a:srgbClr val="FFFFFF"/>
                </a:solidFill>
              </a:rPr>
              <a:t> 1995 – 2013</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503081" y="1073150"/>
            <a:ext cx="3471862" cy="788987"/>
          </a:xfrm>
          <a:prstGeom prst="wedgeRectCallout">
            <a:avLst>
              <a:gd name="adj1" fmla="val 42801"/>
              <a:gd name="adj2" fmla="val 1992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81098705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59</a:t>
            </a:fld>
            <a:endParaRPr lang="en-US" smtClean="0"/>
          </a:p>
        </p:txBody>
      </p:sp>
      <p:graphicFrame>
        <p:nvGraphicFramePr>
          <p:cNvPr id="5122" name="Object 2"/>
          <p:cNvGraphicFramePr>
            <a:graphicFrameLocks/>
          </p:cNvGraphicFramePr>
          <p:nvPr>
            <p:extLst/>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5966631" name="Chart" r:id="rId4" imgW="8705863" imgH="4572135" progId="MSGraph.Chart.8">
                  <p:embed followColorScheme="full"/>
                </p:oleObj>
              </mc:Choice>
              <mc:Fallback>
                <p:oleObj name="Chart" r:id="rId4" imgW="8705863" imgH="4572135"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sz="2800" dirty="0" smtClean="0"/>
              <a:t>Rate of Health Care Expenditure Increase Compared to Population, CPI and GDP</a:t>
            </a:r>
          </a:p>
        </p:txBody>
      </p:sp>
      <p:sp>
        <p:nvSpPr>
          <p:cNvPr id="1969158" name="AutoShape 6"/>
          <p:cNvSpPr>
            <a:spLocks noChangeArrowheads="1"/>
          </p:cNvSpPr>
          <p:nvPr/>
        </p:nvSpPr>
        <p:spPr bwMode="blackWhite">
          <a:xfrm>
            <a:off x="1735424" y="1269631"/>
            <a:ext cx="4029272" cy="1622656"/>
          </a:xfrm>
          <a:prstGeom prst="wedgeRectCallout">
            <a:avLst>
              <a:gd name="adj1" fmla="val -61065"/>
              <a:gd name="adj2" fmla="val -358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Accelerating business investment will be a potent driver of commercial property and liability insurance exposures and should drive employment and WC payroll exposures as well (with a lag)</a:t>
            </a:r>
            <a:endParaRPr lang="en-US" b="1" dirty="0">
              <a:solidFill>
                <a:schemeClr val="bg1"/>
              </a:solidFill>
              <a:cs typeface="+mn-cs"/>
            </a:endParaRPr>
          </a:p>
        </p:txBody>
      </p:sp>
      <p:sp>
        <p:nvSpPr>
          <p:cNvPr id="5126" name="TextBox 9"/>
          <p:cNvSpPr txBox="1">
            <a:spLocks noChangeArrowheads="1"/>
          </p:cNvSpPr>
          <p:nvPr/>
        </p:nvSpPr>
        <p:spPr bwMode="auto">
          <a:xfrm>
            <a:off x="14288" y="6519863"/>
            <a:ext cx="8412162" cy="277812"/>
          </a:xfrm>
          <a:prstGeom prst="rect">
            <a:avLst/>
          </a:prstGeom>
          <a:noFill/>
          <a:ln w="9525">
            <a:noFill/>
            <a:miter lim="800000"/>
            <a:headEnd/>
            <a:tailEnd/>
          </a:ln>
        </p:spPr>
        <p:txBody>
          <a:bodyPr>
            <a:spAutoFit/>
          </a:bodyPr>
          <a:lstStyle/>
          <a:p>
            <a:r>
              <a:rPr lang="en-US" sz="1200" dirty="0" smtClean="0"/>
              <a:t>Source:  Insurance Information Institute research.</a:t>
            </a:r>
            <a:endParaRPr lang="en-US" sz="1200" dirty="0"/>
          </a:p>
        </p:txBody>
      </p:sp>
      <p:sp>
        <p:nvSpPr>
          <p:cNvPr id="9" name="AutoShape 8"/>
          <p:cNvSpPr>
            <a:spLocks noChangeArrowheads="1"/>
          </p:cNvSpPr>
          <p:nvPr/>
        </p:nvSpPr>
        <p:spPr bwMode="blackWhite">
          <a:xfrm>
            <a:off x="983025" y="4015233"/>
            <a:ext cx="1537753" cy="659324"/>
          </a:xfrm>
          <a:prstGeom prst="wedgeRectCallout">
            <a:avLst>
              <a:gd name="adj1" fmla="val -5767"/>
              <a:gd name="adj2" fmla="val 1057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1965: 194.3 Mill</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2013: 317.0 Mill</a:t>
            </a:r>
            <a:endParaRPr lang="en-US" sz="1400" b="1" dirty="0">
              <a:solidFill>
                <a:srgbClr val="FFFFFF"/>
              </a:solidFill>
              <a:latin typeface="Arial" pitchFamily="34" charset="0"/>
              <a:cs typeface="Arial" pitchFamily="34" charset="0"/>
            </a:endParaRPr>
          </a:p>
        </p:txBody>
      </p:sp>
      <p:sp>
        <p:nvSpPr>
          <p:cNvPr id="10" name="AutoShape 8"/>
          <p:cNvSpPr>
            <a:spLocks noChangeArrowheads="1"/>
          </p:cNvSpPr>
          <p:nvPr/>
        </p:nvSpPr>
        <p:spPr bwMode="blackWhite">
          <a:xfrm>
            <a:off x="4907198" y="3124098"/>
            <a:ext cx="1908455" cy="659324"/>
          </a:xfrm>
          <a:prstGeom prst="wedgeRectCallout">
            <a:avLst>
              <a:gd name="adj1" fmla="val -15410"/>
              <a:gd name="adj2" fmla="val 1057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1965: $719.1 Bill</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2013: $16,797.5 Bill</a:t>
            </a:r>
            <a:endParaRPr lang="en-US" sz="1400" b="1" dirty="0">
              <a:solidFill>
                <a:srgbClr val="FFFFFF"/>
              </a:solidFill>
              <a:latin typeface="Arial" pitchFamily="34" charset="0"/>
              <a:cs typeface="Arial" pitchFamily="34" charset="0"/>
            </a:endParaRPr>
          </a:p>
        </p:txBody>
      </p:sp>
      <p:sp>
        <p:nvSpPr>
          <p:cNvPr id="11" name="AutoShape 8"/>
          <p:cNvSpPr>
            <a:spLocks noChangeArrowheads="1"/>
          </p:cNvSpPr>
          <p:nvPr/>
        </p:nvSpPr>
        <p:spPr bwMode="blackWhite">
          <a:xfrm>
            <a:off x="6916457" y="1552702"/>
            <a:ext cx="1908455" cy="659324"/>
          </a:xfrm>
          <a:prstGeom prst="wedgeRectCallout">
            <a:avLst>
              <a:gd name="adj1" fmla="val -15410"/>
              <a:gd name="adj2" fmla="val 1057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1965: $42.0 Bill</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2013: $2,914.7 Bill</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4782222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87632" y="177902"/>
            <a:ext cx="7747000" cy="638175"/>
          </a:xfrm>
        </p:spPr>
        <p:txBody>
          <a:bodyPr/>
          <a:lstStyle/>
          <a:p>
            <a:pPr>
              <a:lnSpc>
                <a:spcPts val="3300"/>
              </a:lnSpc>
            </a:pPr>
            <a:r>
              <a:rPr lang="en-US" dirty="0" smtClean="0"/>
              <a:t>Tope 15 Insurance Markets in 2013,</a:t>
            </a:r>
            <a:br>
              <a:rPr lang="en-US" dirty="0" smtClean="0"/>
            </a:br>
            <a:r>
              <a:rPr lang="en-US" dirty="0" smtClean="0"/>
              <a:t>Life and Property/Casualty</a:t>
            </a:r>
            <a:endParaRPr lang="en-US" sz="2800" dirty="0" smtClean="0"/>
          </a:p>
        </p:txBody>
      </p:sp>
      <p:graphicFrame>
        <p:nvGraphicFramePr>
          <p:cNvPr id="44034" name="Object 3"/>
          <p:cNvGraphicFramePr>
            <a:graphicFrameLocks noGrp="1" noChangeAspect="1"/>
          </p:cNvGraphicFramePr>
          <p:nvPr>
            <p:ph type="chart" idx="1"/>
            <p:extLst>
              <p:ext uri="{D42A27DB-BD31-4B8C-83A1-F6EECF244321}">
                <p14:modId xmlns:p14="http://schemas.microsoft.com/office/powerpoint/2010/main" val="3656846393"/>
              </p:ext>
            </p:extLst>
          </p:nvPr>
        </p:nvGraphicFramePr>
        <p:xfrm>
          <a:off x="185738" y="1557539"/>
          <a:ext cx="8678862" cy="4814888"/>
        </p:xfrm>
        <a:graphic>
          <a:graphicData uri="http://schemas.openxmlformats.org/presentationml/2006/ole">
            <mc:AlternateContent xmlns:mc="http://schemas.openxmlformats.org/markup-compatibility/2006">
              <mc:Choice xmlns:v="urn:schemas-microsoft-com:vml" Requires="v">
                <p:oleObj spid="_x0000_s25998366" name="Chart" r:id="rId3" imgW="8620022" imgH="4781603" progId="MSGraph.Chart.8">
                  <p:embed followColorScheme="full"/>
                </p:oleObj>
              </mc:Choice>
              <mc:Fallback>
                <p:oleObj name="Chart" r:id="rId3" imgW="8620022" imgH="4781603" progId="MSGraph.Chart.8">
                  <p:embed followColorScheme="full"/>
                  <p:pic>
                    <p:nvPicPr>
                      <p:cNvPr id="0" name=""/>
                      <p:cNvPicPr>
                        <a:picLocks noChangeAspect="1" noChangeArrowheads="1"/>
                      </p:cNvPicPr>
                      <p:nvPr/>
                    </p:nvPicPr>
                    <p:blipFill>
                      <a:blip r:embed="rId4"/>
                      <a:srcRect/>
                      <a:stretch>
                        <a:fillRect/>
                      </a:stretch>
                    </p:blipFill>
                    <p:spPr bwMode="auto">
                      <a:xfrm>
                        <a:off x="185738" y="1557539"/>
                        <a:ext cx="8678862" cy="481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7"/>
          <p:cNvSpPr>
            <a:spLocks noChangeArrowheads="1"/>
          </p:cNvSpPr>
          <p:nvPr/>
        </p:nvSpPr>
        <p:spPr bwMode="black">
          <a:xfrm>
            <a:off x="322421" y="1573481"/>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 Billions</a:t>
            </a:r>
            <a:endParaRPr lang="en-US" sz="1600" b="1" dirty="0">
              <a:solidFill>
                <a:srgbClr val="225A7A"/>
              </a:solidFill>
              <a:latin typeface="Arial" charset="0"/>
              <a:cs typeface="Arial" charset="0"/>
            </a:endParaRPr>
          </a:p>
        </p:txBody>
      </p:sp>
      <p:sp>
        <p:nvSpPr>
          <p:cNvPr id="8" name="Text Box 17"/>
          <p:cNvSpPr txBox="1">
            <a:spLocks noChangeArrowheads="1"/>
          </p:cNvSpPr>
          <p:nvPr/>
        </p:nvSpPr>
        <p:spPr bwMode="auto">
          <a:xfrm>
            <a:off x="3655825" y="2261560"/>
            <a:ext cx="3371992" cy="1631216"/>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sz="2000" b="1" dirty="0" smtClean="0">
                <a:solidFill>
                  <a:srgbClr val="FFFFFF"/>
                </a:solidFill>
              </a:rPr>
              <a:t>Countries in all parts of the world except Africa are now represented among the world’s largest insurance markets</a:t>
            </a:r>
          </a:p>
        </p:txBody>
      </p:sp>
      <p:sp>
        <p:nvSpPr>
          <p:cNvPr id="9"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3/2014; Insurance Information Institute.</a:t>
            </a:r>
            <a:endParaRPr lang="en-US" sz="1100" dirty="0"/>
          </a:p>
        </p:txBody>
      </p:sp>
      <p:sp>
        <p:nvSpPr>
          <p:cNvPr id="10" name="Text Box 17"/>
          <p:cNvSpPr txBox="1">
            <a:spLocks noChangeArrowheads="1"/>
          </p:cNvSpPr>
          <p:nvPr/>
        </p:nvSpPr>
        <p:spPr bwMode="auto">
          <a:xfrm>
            <a:off x="2671173" y="1219538"/>
            <a:ext cx="4356644" cy="707886"/>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sz="2000" b="1" dirty="0" smtClean="0">
                <a:solidFill>
                  <a:srgbClr val="FFFFFF"/>
                </a:solidFill>
              </a:rPr>
              <a:t>Global premium volume in 2013 = $4.641 Trillion</a:t>
            </a:r>
          </a:p>
        </p:txBody>
      </p:sp>
    </p:spTree>
    <p:extLst>
      <p:ext uri="{BB962C8B-B14F-4D97-AF65-F5344CB8AC3E}">
        <p14:creationId xmlns:p14="http://schemas.microsoft.com/office/powerpoint/2010/main" val="2001351887"/>
      </p:ext>
    </p:extLst>
  </p:cSld>
  <p:clrMapOvr>
    <a:masterClrMapping/>
  </p:clrMapOvr>
  <p:transition>
    <p:wipe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473358" y="2168372"/>
            <a:ext cx="8187758"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Reshaping the Insurance Industry:</a:t>
            </a:r>
            <a:br>
              <a:rPr lang="en-US" sz="4200" dirty="0" smtClean="0">
                <a:solidFill>
                  <a:schemeClr val="bg1"/>
                </a:solidFill>
              </a:rPr>
            </a:br>
            <a:r>
              <a:rPr lang="en-US" sz="4200" i="1" dirty="0" smtClean="0">
                <a:solidFill>
                  <a:schemeClr val="bg1"/>
                </a:solidFill>
              </a:rPr>
              <a:t> Consolidation Trends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60</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79524" y="4676470"/>
            <a:ext cx="8189259"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Merger &amp; Acquisition Activity:</a:t>
            </a:r>
          </a:p>
          <a:p>
            <a:pPr algn="ctr"/>
            <a:r>
              <a:rPr lang="en-US" sz="3200" b="1" dirty="0" smtClean="0">
                <a:solidFill>
                  <a:srgbClr val="2B7299"/>
                </a:solidFill>
              </a:rPr>
              <a:t>Will </a:t>
            </a:r>
            <a:r>
              <a:rPr lang="en-US" sz="3200" b="1" dirty="0">
                <a:solidFill>
                  <a:srgbClr val="2B7299"/>
                </a:solidFill>
              </a:rPr>
              <a:t>S</a:t>
            </a:r>
            <a:r>
              <a:rPr lang="en-US" sz="3200" b="1" dirty="0" smtClean="0">
                <a:solidFill>
                  <a:srgbClr val="2B7299"/>
                </a:solidFill>
              </a:rPr>
              <a:t>low Growth, Rising Capacity in Some Segments Lead to Consolidation?</a:t>
            </a:r>
            <a:endParaRPr lang="en-US" sz="3200" b="1" i="1" dirty="0" smtClean="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60</a:t>
            </a:fld>
            <a:endParaRPr lang="en-US"/>
          </a:p>
        </p:txBody>
      </p:sp>
    </p:spTree>
    <p:extLst>
      <p:ext uri="{BB962C8B-B14F-4D97-AF65-F5344CB8AC3E}">
        <p14:creationId xmlns:p14="http://schemas.microsoft.com/office/powerpoint/2010/main" val="327040230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6323"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632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1F8DCD-6298-48C0-A1DB-90AD956935B1}" type="slidenum">
              <a:rPr lang="en-US" altLang="en-US" smtClean="0"/>
              <a:pPr/>
              <a:t>61</a:t>
            </a:fld>
            <a:endParaRPr lang="en-US" altLang="en-US" smtClean="0"/>
          </a:p>
        </p:txBody>
      </p:sp>
      <p:sp>
        <p:nvSpPr>
          <p:cNvPr id="56325" name="Rectangle 2"/>
          <p:cNvSpPr>
            <a:spLocks noGrp="1" noChangeArrowheads="1"/>
          </p:cNvSpPr>
          <p:nvPr>
            <p:ph type="title"/>
          </p:nvPr>
        </p:nvSpPr>
        <p:spPr/>
        <p:txBody>
          <a:bodyPr/>
          <a:lstStyle/>
          <a:p>
            <a:r>
              <a:rPr lang="en-US" altLang="en-US" sz="2400" smtClean="0">
                <a:latin typeface="Arial" panose="020B0604020202020204" pitchFamily="34" charset="0"/>
              </a:rPr>
              <a:t>U.S. INSURANCE MERGERS AND ACQUISITIONS, All Sectors, 1989-2013 (1)</a:t>
            </a:r>
          </a:p>
        </p:txBody>
      </p:sp>
      <p:graphicFrame>
        <p:nvGraphicFramePr>
          <p:cNvPr id="56326" name="Object 3"/>
          <p:cNvGraphicFramePr>
            <a:graphicFrameLocks noGrp="1"/>
          </p:cNvGraphicFramePr>
          <p:nvPr>
            <p:ph type="chart" idx="4294967295"/>
          </p:nvPr>
        </p:nvGraphicFramePr>
        <p:xfrm>
          <a:off x="85725" y="1620838"/>
          <a:ext cx="8756650" cy="4513262"/>
        </p:xfrm>
        <a:graphic>
          <a:graphicData uri="http://schemas.openxmlformats.org/presentationml/2006/ole">
            <mc:AlternateContent xmlns:mc="http://schemas.openxmlformats.org/markup-compatibility/2006">
              <mc:Choice xmlns:v="urn:schemas-microsoft-com:vml" Requires="v">
                <p:oleObj spid="_x0000_s25969702" name="Chart" r:id="rId4" imgW="8582143" imgH="4533938" progId="MSGraph.Chart.8">
                  <p:embed followColorScheme="full"/>
                </p:oleObj>
              </mc:Choice>
              <mc:Fallback>
                <p:oleObj name="Chart" r:id="rId4" imgW="8582143" imgH="4533938" progId="MSGraph.Chart.8">
                  <p:embed followColorScheme="full"/>
                  <p:pic>
                    <p:nvPicPr>
                      <p:cNvPr id="0" name=""/>
                      <p:cNvPicPr>
                        <a:picLocks noGrp="1" noChangeArrowheads="1"/>
                      </p:cNvPicPr>
                      <p:nvPr/>
                    </p:nvPicPr>
                    <p:blipFill>
                      <a:blip r:embed="rId5"/>
                      <a:srcRect/>
                      <a:stretch>
                        <a:fillRect/>
                      </a:stretch>
                    </p:blipFill>
                    <p:spPr bwMode="gray">
                      <a:xfrm>
                        <a:off x="85725" y="1620838"/>
                        <a:ext cx="8756650" cy="451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27" name="Rectangle 4"/>
          <p:cNvSpPr>
            <a:spLocks noChangeArrowheads="1"/>
          </p:cNvSpPr>
          <p:nvPr/>
        </p:nvSpPr>
        <p:spPr bwMode="black">
          <a:xfrm>
            <a:off x="347663" y="1266825"/>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dirty="0">
                <a:solidFill>
                  <a:srgbClr val="225A7A"/>
                </a:solidFill>
              </a:rPr>
              <a:t>($ Billions)</a:t>
            </a:r>
          </a:p>
        </p:txBody>
      </p:sp>
      <p:sp>
        <p:nvSpPr>
          <p:cNvPr id="56328"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a:p>
          <a:p>
            <a:pPr>
              <a:lnSpc>
                <a:spcPct val="85000"/>
              </a:lnSpc>
              <a:spcBef>
                <a:spcPct val="25000"/>
              </a:spcBef>
              <a:buClr>
                <a:schemeClr val="accent2"/>
              </a:buClr>
              <a:buFont typeface="Wingdings" panose="05000000000000000000" pitchFamily="2" charset="2"/>
              <a:buNone/>
            </a:pPr>
            <a:r>
              <a:rPr lang="en-US" altLang="en-US" sz="1100"/>
              <a:t>Source: Conning proprietary database.</a:t>
            </a:r>
          </a:p>
        </p:txBody>
      </p:sp>
      <p:sp>
        <p:nvSpPr>
          <p:cNvPr id="1989639" name="AutoShape 7"/>
          <p:cNvSpPr>
            <a:spLocks noChangeArrowheads="1"/>
          </p:cNvSpPr>
          <p:nvPr/>
        </p:nvSpPr>
        <p:spPr bwMode="blackWhite">
          <a:xfrm>
            <a:off x="4413250" y="1093788"/>
            <a:ext cx="2673350" cy="984250"/>
          </a:xfrm>
          <a:prstGeom prst="wedgeRectCallout">
            <a:avLst>
              <a:gd name="adj1" fmla="val 69584"/>
              <a:gd name="adj2" fmla="val 1908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rPr>
              <a:t>M&amp;A activity recovered to pre-crisis levels but deal values dropped sharply in 2013</a:t>
            </a:r>
          </a:p>
        </p:txBody>
      </p:sp>
      <p:sp>
        <p:nvSpPr>
          <p:cNvPr id="56330" name="TextBox 1"/>
          <p:cNvSpPr txBox="1">
            <a:spLocks noChangeArrowheads="1"/>
          </p:cNvSpPr>
          <p:nvPr/>
        </p:nvSpPr>
        <p:spPr bwMode="auto">
          <a:xfrm>
            <a:off x="3400425" y="1406525"/>
            <a:ext cx="1012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a:t>$165.4</a:t>
            </a:r>
          </a:p>
        </p:txBody>
      </p:sp>
    </p:spTree>
    <p:extLst>
      <p:ext uri="{BB962C8B-B14F-4D97-AF65-F5344CB8AC3E}">
        <p14:creationId xmlns:p14="http://schemas.microsoft.com/office/powerpoint/2010/main" val="21319293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62</a:t>
            </a:fld>
            <a:endParaRPr lang="en-US" altLang="en-US" smtClean="0"/>
          </a:p>
        </p:txBody>
      </p:sp>
      <p:sp>
        <p:nvSpPr>
          <p:cNvPr id="58373" name="Rectangle 2"/>
          <p:cNvSpPr>
            <a:spLocks noGrp="1" noChangeArrowheads="1"/>
          </p:cNvSpPr>
          <p:nvPr>
            <p:ph type="title"/>
          </p:nvPr>
        </p:nvSpPr>
        <p:spPr/>
        <p:txBody>
          <a:bodyPr/>
          <a:lstStyle/>
          <a:p>
            <a:r>
              <a:rPr lang="en-US" altLang="en-US" sz="2400" smtClean="0">
                <a:latin typeface="Arial" panose="020B0604020202020204" pitchFamily="34" charset="0"/>
              </a:rPr>
              <a:t>U.S. INSURANCE MERGERS AND ACQUISITIONS,</a:t>
            </a:r>
            <a:br>
              <a:rPr lang="en-US" altLang="en-US" sz="2400" smtClean="0">
                <a:latin typeface="Arial" panose="020B0604020202020204" pitchFamily="34" charset="0"/>
              </a:rPr>
            </a:br>
            <a:r>
              <a:rPr lang="en-US" altLang="en-US" sz="2400" smtClean="0">
                <a:latin typeface="Arial" panose="020B0604020202020204" pitchFamily="34" charset="0"/>
              </a:rPr>
              <a:t>P/C SECTOR, 2002-2013 (1)</a:t>
            </a:r>
          </a:p>
        </p:txBody>
      </p:sp>
      <p:graphicFrame>
        <p:nvGraphicFramePr>
          <p:cNvPr id="58374" name="Object 3"/>
          <p:cNvGraphicFramePr>
            <a:graphicFrameLocks noGrp="1"/>
          </p:cNvGraphicFramePr>
          <p:nvPr>
            <p:ph type="chart" idx="4294967295"/>
          </p:nvPr>
        </p:nvGraphicFramePr>
        <p:xfrm>
          <a:off x="300038" y="1620838"/>
          <a:ext cx="8542337" cy="4513262"/>
        </p:xfrm>
        <a:graphic>
          <a:graphicData uri="http://schemas.openxmlformats.org/presentationml/2006/ole">
            <mc:AlternateContent xmlns:mc="http://schemas.openxmlformats.org/markup-compatibility/2006">
              <mc:Choice xmlns:v="urn:schemas-microsoft-com:vml" Requires="v">
                <p:oleObj spid="_x0000_s25970726" name="Chart" r:id="rId4" imgW="8582143" imgH="4533938" progId="MSGraph.Chart.8">
                  <p:embed followColorScheme="full"/>
                </p:oleObj>
              </mc:Choice>
              <mc:Fallback>
                <p:oleObj name="Chart" r:id="rId4" imgW="8582143" imgH="4533938" progId="MSGraph.Chart.8">
                  <p:embed followColorScheme="full"/>
                  <p:pic>
                    <p:nvPicPr>
                      <p:cNvPr id="0" name=""/>
                      <p:cNvPicPr>
                        <a:picLocks noGrp="1" noChangeArrowheads="1"/>
                      </p:cNvPicPr>
                      <p:nvPr/>
                    </p:nvPicPr>
                    <p:blipFill>
                      <a:blip r:embed="rId5"/>
                      <a:srcRect/>
                      <a:stretch>
                        <a:fillRect/>
                      </a:stretch>
                    </p:blipFill>
                    <p:spPr bwMode="gray">
                      <a:xfrm>
                        <a:off x="300038" y="1620838"/>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47663" y="1266825"/>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a:p>
          <a:p>
            <a:pPr>
              <a:lnSpc>
                <a:spcPct val="85000"/>
              </a:lnSpc>
              <a:spcBef>
                <a:spcPct val="25000"/>
              </a:spcBef>
              <a:buClr>
                <a:schemeClr val="accent2"/>
              </a:buClr>
              <a:buFont typeface="Wingdings" panose="05000000000000000000" pitchFamily="2" charset="2"/>
              <a:buNone/>
            </a:pPr>
            <a:r>
              <a:rPr lang="en-US" altLang="en-US" sz="1100"/>
              <a:t>Source: Conning proprietary database.</a:t>
            </a:r>
          </a:p>
        </p:txBody>
      </p:sp>
      <p:sp>
        <p:nvSpPr>
          <p:cNvPr id="1989639" name="AutoShape 7"/>
          <p:cNvSpPr>
            <a:spLocks noChangeArrowheads="1"/>
          </p:cNvSpPr>
          <p:nvPr/>
        </p:nvSpPr>
        <p:spPr bwMode="blackWhite">
          <a:xfrm>
            <a:off x="5245100" y="1195388"/>
            <a:ext cx="2662238" cy="865187"/>
          </a:xfrm>
          <a:prstGeom prst="wedgeRectCallout">
            <a:avLst>
              <a:gd name="adj1" fmla="val 36016"/>
              <a:gd name="adj2" fmla="val 2236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rPr>
              <a:t>M&amp;A activity in the P/C sector remains below pre-crisis levels.</a:t>
            </a:r>
          </a:p>
        </p:txBody>
      </p:sp>
    </p:spTree>
    <p:extLst>
      <p:ext uri="{BB962C8B-B14F-4D97-AF65-F5344CB8AC3E}">
        <p14:creationId xmlns:p14="http://schemas.microsoft.com/office/powerpoint/2010/main" val="28533169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60419"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6042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C0218C-F6A6-49C9-BDE5-99A8A0F77A42}" type="slidenum">
              <a:rPr lang="en-US" altLang="en-US" smtClean="0"/>
              <a:pPr/>
              <a:t>63</a:t>
            </a:fld>
            <a:endParaRPr lang="en-US" altLang="en-US" smtClean="0"/>
          </a:p>
        </p:txBody>
      </p:sp>
      <p:sp>
        <p:nvSpPr>
          <p:cNvPr id="60421" name="Rectangle 2"/>
          <p:cNvSpPr>
            <a:spLocks noGrp="1" noChangeArrowheads="1"/>
          </p:cNvSpPr>
          <p:nvPr>
            <p:ph type="title"/>
          </p:nvPr>
        </p:nvSpPr>
        <p:spPr/>
        <p:txBody>
          <a:bodyPr/>
          <a:lstStyle/>
          <a:p>
            <a:r>
              <a:rPr lang="en-US" altLang="en-US" sz="2400" smtClean="0">
                <a:latin typeface="Arial" panose="020B0604020202020204" pitchFamily="34" charset="0"/>
              </a:rPr>
              <a:t>U.S. INSURANCE MERGERS AND ACQUISITIONS,</a:t>
            </a:r>
            <a:br>
              <a:rPr lang="en-US" altLang="en-US" sz="2400" smtClean="0">
                <a:latin typeface="Arial" panose="020B0604020202020204" pitchFamily="34" charset="0"/>
              </a:rPr>
            </a:br>
            <a:r>
              <a:rPr lang="en-US" altLang="en-US" sz="2400" smtClean="0">
                <a:latin typeface="Arial" panose="020B0604020202020204" pitchFamily="34" charset="0"/>
              </a:rPr>
              <a:t>LIFE/ANNUITY SECTOR, 2002-2013 (1)</a:t>
            </a:r>
          </a:p>
        </p:txBody>
      </p:sp>
      <p:graphicFrame>
        <p:nvGraphicFramePr>
          <p:cNvPr id="60422" name="Object 3"/>
          <p:cNvGraphicFramePr>
            <a:graphicFrameLocks noGrp="1"/>
          </p:cNvGraphicFramePr>
          <p:nvPr>
            <p:ph type="chart" idx="4294967295"/>
          </p:nvPr>
        </p:nvGraphicFramePr>
        <p:xfrm>
          <a:off x="300038" y="1620838"/>
          <a:ext cx="8542337" cy="4513262"/>
        </p:xfrm>
        <a:graphic>
          <a:graphicData uri="http://schemas.openxmlformats.org/presentationml/2006/ole">
            <mc:AlternateContent xmlns:mc="http://schemas.openxmlformats.org/markup-compatibility/2006">
              <mc:Choice xmlns:v="urn:schemas-microsoft-com:vml" Requires="v">
                <p:oleObj spid="_x0000_s25971750" name="Chart" r:id="rId4" imgW="8582143" imgH="4533938" progId="MSGraph.Chart.8">
                  <p:embed followColorScheme="full"/>
                </p:oleObj>
              </mc:Choice>
              <mc:Fallback>
                <p:oleObj name="Chart" r:id="rId4" imgW="8582143" imgH="4533938" progId="MSGraph.Chart.8">
                  <p:embed followColorScheme="full"/>
                  <p:pic>
                    <p:nvPicPr>
                      <p:cNvPr id="0" name=""/>
                      <p:cNvPicPr>
                        <a:picLocks noGrp="1" noChangeArrowheads="1"/>
                      </p:cNvPicPr>
                      <p:nvPr/>
                    </p:nvPicPr>
                    <p:blipFill>
                      <a:blip r:embed="rId5"/>
                      <a:srcRect/>
                      <a:stretch>
                        <a:fillRect/>
                      </a:stretch>
                    </p:blipFill>
                    <p:spPr bwMode="gray">
                      <a:xfrm>
                        <a:off x="300038" y="1620838"/>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23" name="Rectangle 4"/>
          <p:cNvSpPr>
            <a:spLocks noChangeArrowheads="1"/>
          </p:cNvSpPr>
          <p:nvPr/>
        </p:nvSpPr>
        <p:spPr bwMode="black">
          <a:xfrm>
            <a:off x="347663" y="1266825"/>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60424"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a:p>
          <a:p>
            <a:pPr>
              <a:lnSpc>
                <a:spcPct val="85000"/>
              </a:lnSpc>
              <a:spcBef>
                <a:spcPct val="25000"/>
              </a:spcBef>
              <a:buClr>
                <a:schemeClr val="accent2"/>
              </a:buClr>
              <a:buFont typeface="Wingdings" panose="05000000000000000000" pitchFamily="2" charset="2"/>
              <a:buNone/>
            </a:pPr>
            <a:r>
              <a:rPr lang="en-US" altLang="en-US" sz="1100"/>
              <a:t>Source: Conning proprietary database.</a:t>
            </a:r>
          </a:p>
        </p:txBody>
      </p:sp>
      <p:sp>
        <p:nvSpPr>
          <p:cNvPr id="1989639" name="AutoShape 7"/>
          <p:cNvSpPr>
            <a:spLocks noChangeArrowheads="1"/>
          </p:cNvSpPr>
          <p:nvPr/>
        </p:nvSpPr>
        <p:spPr bwMode="blackWhite">
          <a:xfrm>
            <a:off x="5116513" y="1252538"/>
            <a:ext cx="2662237" cy="736600"/>
          </a:xfrm>
          <a:prstGeom prst="wedgeRectCallout">
            <a:avLst>
              <a:gd name="adj1" fmla="val 41856"/>
              <a:gd name="adj2" fmla="val 2423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rPr>
              <a:t>Life/Annuity sector M&amp;A activity is highly volatile</a:t>
            </a:r>
          </a:p>
        </p:txBody>
      </p:sp>
    </p:spTree>
    <p:extLst>
      <p:ext uri="{BB962C8B-B14F-4D97-AF65-F5344CB8AC3E}">
        <p14:creationId xmlns:p14="http://schemas.microsoft.com/office/powerpoint/2010/main" val="35831603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5972774" name="Chart" r:id="rId3" imgW="8210449" imgH="5362589" progId="MSGraph.Chart.8">
                  <p:embed followColorScheme="full"/>
                </p:oleObj>
              </mc:Choice>
              <mc:Fallback>
                <p:oleObj name="Chart" r:id="rId3" imgW="8210449" imgH="5362589"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605712" cy="838200"/>
          </a:xfrm>
        </p:spPr>
        <p:txBody>
          <a:bodyPr/>
          <a:lstStyle/>
          <a:p>
            <a:r>
              <a:rPr lang="en-US" dirty="0" smtClean="0"/>
              <a:t>Agent/Broker M&amp;A Deals,</a:t>
            </a:r>
            <a:r>
              <a:rPr lang="en-US" sz="3200" dirty="0" smtClean="0"/>
              <a:t> 2000-2014:6M</a:t>
            </a:r>
            <a:endParaRPr lang="en-US" dirty="0" smtClean="0"/>
          </a:p>
        </p:txBody>
      </p:sp>
      <p:sp>
        <p:nvSpPr>
          <p:cNvPr id="37892" name="Text Box 4"/>
          <p:cNvSpPr txBox="1">
            <a:spLocks noChangeArrowheads="1"/>
          </p:cNvSpPr>
          <p:nvPr/>
        </p:nvSpPr>
        <p:spPr bwMode="auto">
          <a:xfrm>
            <a:off x="76200" y="6538912"/>
            <a:ext cx="8763000" cy="262252"/>
          </a:xfrm>
          <a:prstGeom prst="rect">
            <a:avLst/>
          </a:prstGeom>
          <a:noFill/>
          <a:ln w="9525">
            <a:noFill/>
            <a:miter lim="800000"/>
            <a:headEnd/>
            <a:tailEnd/>
          </a:ln>
        </p:spPr>
        <p:txBody>
          <a:bodyPr lIns="92075" tIns="46038" rIns="92075" bIns="46038">
            <a:spAutoFit/>
          </a:bodyPr>
          <a:lstStyle/>
          <a:p>
            <a:r>
              <a:rPr lang="en-US" sz="1100" dirty="0"/>
              <a:t>Source: </a:t>
            </a:r>
            <a:r>
              <a:rPr lang="en-US" sz="1100" dirty="0" err="1" smtClean="0"/>
              <a:t>Optis</a:t>
            </a:r>
            <a:r>
              <a:rPr lang="en-US" sz="1100" dirty="0" smtClean="0"/>
              <a:t> Partners, “Agent-Broker Merger &amp; Acquisition Statistics: The New Normal?”, August 2014;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Number of Deals</a:t>
            </a:r>
            <a:endParaRPr lang="en-US" b="1" dirty="0">
              <a:solidFill>
                <a:srgbClr val="225A7A"/>
              </a:solidFill>
            </a:endParaRPr>
          </a:p>
        </p:txBody>
      </p:sp>
      <p:sp>
        <p:nvSpPr>
          <p:cNvPr id="7" name="AutoShape 13"/>
          <p:cNvSpPr>
            <a:spLocks noChangeArrowheads="1"/>
          </p:cNvSpPr>
          <p:nvPr/>
        </p:nvSpPr>
        <p:spPr bwMode="blackWhite">
          <a:xfrm>
            <a:off x="1728784" y="4514855"/>
            <a:ext cx="4511343" cy="1161213"/>
          </a:xfrm>
          <a:prstGeom prst="wedgeRectCallout">
            <a:avLst>
              <a:gd name="adj1" fmla="val 100587"/>
              <a:gd name="adj2" fmla="val -978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Agent/Broker activity is running at a record pace in 2014 with 314 deals announced through June 30.</a:t>
            </a:r>
            <a:endParaRPr lang="en-US" sz="2000" b="1" i="1" dirty="0">
              <a:solidFill>
                <a:schemeClr val="bg1"/>
              </a:solidFill>
            </a:endParaRPr>
          </a:p>
        </p:txBody>
      </p:sp>
    </p:spTree>
    <p:extLst>
      <p:ext uri="{BB962C8B-B14F-4D97-AF65-F5344CB8AC3E}">
        <p14:creationId xmlns:p14="http://schemas.microsoft.com/office/powerpoint/2010/main" val="12273558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Grp="1" noChangeAspect="1"/>
          </p:cNvGraphicFramePr>
          <p:nvPr>
            <p:ph type="chart" idx="1"/>
          </p:nvPr>
        </p:nvGraphicFramePr>
        <p:xfrm>
          <a:off x="-246856" y="1368426"/>
          <a:ext cx="8736012" cy="4967287"/>
        </p:xfrm>
        <a:graphic>
          <a:graphicData uri="http://schemas.openxmlformats.org/presentationml/2006/ole">
            <mc:AlternateContent xmlns:mc="http://schemas.openxmlformats.org/markup-compatibility/2006">
              <mc:Choice xmlns:v="urn:schemas-microsoft-com:vml" Requires="v">
                <p:oleObj spid="_x0000_s25973798" name="Chart" r:id="rId4" imgW="8610735" imgH="4895983" progId="MSGraph.Chart.8">
                  <p:embed followColorScheme="full"/>
                </p:oleObj>
              </mc:Choice>
              <mc:Fallback>
                <p:oleObj name="Chart" r:id="rId4" imgW="8610735" imgH="4895983" progId="MSGraph.Chart.8">
                  <p:embed followColorScheme="full"/>
                  <p:pic>
                    <p:nvPicPr>
                      <p:cNvPr id="0" name=""/>
                      <p:cNvPicPr>
                        <a:picLocks noChangeAspect="1" noChangeArrowheads="1"/>
                      </p:cNvPicPr>
                      <p:nvPr/>
                    </p:nvPicPr>
                    <p:blipFill>
                      <a:blip r:embed="rId5"/>
                      <a:srcRect/>
                      <a:stretch>
                        <a:fillRect/>
                      </a:stretch>
                    </p:blipFill>
                    <p:spPr bwMode="auto">
                      <a:xfrm>
                        <a:off x="-246856" y="1368426"/>
                        <a:ext cx="8736012" cy="496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Text Box 6"/>
          <p:cNvSpPr txBox="1">
            <a:spLocks noChangeArrowheads="1"/>
          </p:cNvSpPr>
          <p:nvPr/>
        </p:nvSpPr>
        <p:spPr bwMode="blackWhite">
          <a:xfrm>
            <a:off x="6115052" y="1189117"/>
            <a:ext cx="2932346" cy="185412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Private Equity and  Privately Owned agencies/brokers accounted for 68% of the 1,042 transactions from 2011 through mid-2014</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dirty="0" smtClean="0">
                <a:solidFill>
                  <a:srgbClr val="28688C"/>
                </a:solidFill>
                <a:latin typeface="Arial"/>
                <a:ea typeface="Arial Unicode MS"/>
                <a:cs typeface="Arial"/>
              </a:rPr>
              <a:t>Agent/Broker Consolidators by Type,  2011 – 2014:6M</a:t>
            </a:r>
            <a:endParaRPr lang="en-US" sz="3000" b="1" kern="0" dirty="0">
              <a:solidFill>
                <a:srgbClr val="28688C"/>
              </a:solidFill>
              <a:ea typeface="+mj-ea"/>
              <a:cs typeface="+mj-cs"/>
            </a:endParaRPr>
          </a:p>
        </p:txBody>
      </p:sp>
      <p:sp>
        <p:nvSpPr>
          <p:cNvPr id="6" name="Text Box 4"/>
          <p:cNvSpPr txBox="1">
            <a:spLocks noChangeArrowheads="1"/>
          </p:cNvSpPr>
          <p:nvPr/>
        </p:nvSpPr>
        <p:spPr bwMode="auto">
          <a:xfrm>
            <a:off x="76200" y="6538912"/>
            <a:ext cx="8763000" cy="262252"/>
          </a:xfrm>
          <a:prstGeom prst="rect">
            <a:avLst/>
          </a:prstGeom>
          <a:noFill/>
          <a:ln w="9525">
            <a:noFill/>
            <a:miter lim="800000"/>
            <a:headEnd/>
            <a:tailEnd/>
          </a:ln>
        </p:spPr>
        <p:txBody>
          <a:bodyPr lIns="92075" tIns="46038" rIns="92075" bIns="46038">
            <a:spAutoFit/>
          </a:bodyPr>
          <a:lstStyle/>
          <a:p>
            <a:r>
              <a:rPr lang="en-US" sz="1100" dirty="0"/>
              <a:t>Source: </a:t>
            </a:r>
            <a:r>
              <a:rPr lang="en-US" sz="1100" dirty="0" err="1" smtClean="0"/>
              <a:t>Optis</a:t>
            </a:r>
            <a:r>
              <a:rPr lang="en-US" sz="1100" dirty="0" smtClean="0"/>
              <a:t> Partners, “Agent-Broker Merger &amp; Acquisition Statistics: The New Normal?”, August 2014, </a:t>
            </a:r>
            <a:r>
              <a:rPr lang="en-US" sz="1100" dirty="0"/>
              <a:t>Insurance Information Institute.</a:t>
            </a:r>
          </a:p>
        </p:txBody>
      </p:sp>
      <p:sp>
        <p:nvSpPr>
          <p:cNvPr id="8" name="AutoShape 7"/>
          <p:cNvSpPr>
            <a:spLocks noChangeArrowheads="1"/>
          </p:cNvSpPr>
          <p:nvPr/>
        </p:nvSpPr>
        <p:spPr bwMode="blackWhite">
          <a:xfrm>
            <a:off x="6599631" y="4201298"/>
            <a:ext cx="2440301" cy="1618734"/>
          </a:xfrm>
          <a:prstGeom prst="wedgeRectCallout">
            <a:avLst>
              <a:gd name="adj1" fmla="val -71538"/>
              <a:gd name="adj2" fmla="val -548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Private Equity money flows in to finance deals, but also exits as ownership stakes are sold</a:t>
            </a:r>
            <a:endParaRPr lang="en-US" b="1" dirty="0">
              <a:solidFill>
                <a:srgbClr val="FFFFFF"/>
              </a:solidFill>
            </a:endParaRPr>
          </a:p>
        </p:txBody>
      </p:sp>
    </p:spTree>
    <p:extLst>
      <p:ext uri="{BB962C8B-B14F-4D97-AF65-F5344CB8AC3E}">
        <p14:creationId xmlns:p14="http://schemas.microsoft.com/office/powerpoint/2010/main" val="1239776777"/>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u="sng" dirty="0" smtClean="0">
                <a:solidFill>
                  <a:schemeClr val="bg1"/>
                </a:solidFill>
              </a:rPr>
              <a:t>Insurance Equation</a:t>
            </a:r>
            <a:r>
              <a:rPr lang="en-US" sz="4200" dirty="0" smtClean="0">
                <a:solidFill>
                  <a:schemeClr val="bg1"/>
                </a:solidFill>
              </a:rPr>
              <a:t/>
            </a:r>
            <a:br>
              <a:rPr lang="en-US" sz="4200" dirty="0" smtClean="0">
                <a:solidFill>
                  <a:schemeClr val="bg1"/>
                </a:solidFill>
              </a:rPr>
            </a:br>
            <a:r>
              <a:rPr lang="en-US" sz="4200" dirty="0" smtClean="0">
                <a:solidFill>
                  <a:schemeClr val="bg1"/>
                </a:solidFill>
              </a:rPr>
              <a:t>Challenge = Opportunity</a:t>
            </a:r>
            <a:endParaRPr lang="en-US" sz="4200" i="1" dirty="0" smtClean="0">
              <a:solidFill>
                <a:schemeClr val="bg1"/>
              </a:solidFill>
            </a:endParaRP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66</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81025" y="4935320"/>
            <a:ext cx="8189259" cy="584775"/>
          </a:xfrm>
          <a:prstGeom prst="rect">
            <a:avLst/>
          </a:prstGeom>
          <a:noFill/>
          <a:ln w="9525">
            <a:noFill/>
            <a:miter lim="800000"/>
            <a:headEnd/>
            <a:tailEnd/>
          </a:ln>
        </p:spPr>
        <p:txBody>
          <a:bodyPr wrap="square">
            <a:spAutoFit/>
          </a:bodyPr>
          <a:lstStyle/>
          <a:p>
            <a:pPr algn="ctr"/>
            <a:r>
              <a:rPr lang="en-US" sz="3200" b="1" dirty="0" smtClean="0">
                <a:solidFill>
                  <a:srgbClr val="2B7299"/>
                </a:solidFill>
              </a:rPr>
              <a:t>We Solve Problems: Old and New</a:t>
            </a:r>
            <a:endParaRPr lang="en-US" sz="3200" b="1" i="1" dirty="0" smtClean="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66</a:t>
            </a:fld>
            <a:endParaRPr lang="en-US"/>
          </a:p>
        </p:txBody>
      </p:sp>
    </p:spTree>
    <p:extLst>
      <p:ext uri="{BB962C8B-B14F-4D97-AF65-F5344CB8AC3E}">
        <p14:creationId xmlns:p14="http://schemas.microsoft.com/office/powerpoint/2010/main" val="123649421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67</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Insurance in the Age of Mega-Disasters</a:t>
            </a:r>
          </a:p>
        </p:txBody>
      </p:sp>
      <p:sp>
        <p:nvSpPr>
          <p:cNvPr id="7" name="TextBox 5"/>
          <p:cNvSpPr txBox="1">
            <a:spLocks noChangeArrowheads="1"/>
          </p:cNvSpPr>
          <p:nvPr/>
        </p:nvSpPr>
        <p:spPr bwMode="auto">
          <a:xfrm>
            <a:off x="539355" y="4343400"/>
            <a:ext cx="8285557" cy="2062103"/>
          </a:xfrm>
          <a:prstGeom prst="rect">
            <a:avLst/>
          </a:prstGeom>
          <a:noFill/>
          <a:ln w="9525">
            <a:noFill/>
            <a:miter lim="800000"/>
            <a:headEnd/>
            <a:tailEnd/>
          </a:ln>
        </p:spPr>
        <p:txBody>
          <a:bodyPr wrap="square">
            <a:spAutoFit/>
          </a:bodyPr>
          <a:lstStyle/>
          <a:p>
            <a:pPr algn="ctr"/>
            <a:r>
              <a:rPr lang="en-US" sz="3200" b="1" dirty="0" smtClean="0">
                <a:solidFill>
                  <a:srgbClr val="225A7A"/>
                </a:solidFill>
              </a:rPr>
              <a:t>Insurers and Reinsurers Worldwide Have Risen to the Challenge and Are Prepared for Increasing Variability and Volatility in the Climate</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67</a:t>
            </a:fld>
            <a:endParaRPr lang="en-US"/>
          </a:p>
        </p:txBody>
      </p:sp>
    </p:spTree>
    <p:extLst>
      <p:ext uri="{BB962C8B-B14F-4D97-AF65-F5344CB8AC3E}">
        <p14:creationId xmlns:p14="http://schemas.microsoft.com/office/powerpoint/2010/main" val="342220880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68</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906530998"/>
              </p:ext>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6002451" name="Chart" r:id="rId4" imgW="8543899" imgH="3552866" progId="MSGraph.Chart.8">
                  <p:embed followColorScheme="full"/>
                </p:oleObj>
              </mc:Choice>
              <mc:Fallback>
                <p:oleObj name="Chart" r:id="rId4" imgW="8543899" imgH="3552866"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br>
              <a:rPr lang="en-US" dirty="0" smtClean="0"/>
            </a:br>
            <a:r>
              <a:rPr lang="en-US" dirty="0" smtClean="0"/>
              <a:t>1989 – 2014E</a:t>
            </a:r>
          </a:p>
        </p:txBody>
      </p:sp>
      <p:sp>
        <p:nvSpPr>
          <p:cNvPr id="1929223" name="Rectangle 4"/>
          <p:cNvSpPr>
            <a:spLocks noChangeArrowheads="1"/>
          </p:cNvSpPr>
          <p:nvPr/>
        </p:nvSpPr>
        <p:spPr bwMode="auto">
          <a:xfrm>
            <a:off x="0" y="6089328"/>
            <a:ext cx="9144000" cy="768672"/>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438408" y="4937641"/>
            <a:ext cx="8438892"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2013/14 Were Welcome Respites from 2011/12, among the Costliest Years for Insured </a:t>
            </a:r>
            <a:r>
              <a:rPr lang="en-US" sz="2000" b="1" dirty="0">
                <a:solidFill>
                  <a:srgbClr val="FFFFFF"/>
                </a:solidFill>
              </a:rPr>
              <a:t>D</a:t>
            </a:r>
            <a:r>
              <a:rPr lang="en-US" sz="2000" b="1" dirty="0" smtClean="0">
                <a:solidFill>
                  <a:srgbClr val="FFFFFF"/>
                </a:solidFill>
              </a:rPr>
              <a:t>isaster </a:t>
            </a:r>
            <a:r>
              <a:rPr lang="en-US" sz="2000" b="1" dirty="0">
                <a:solidFill>
                  <a:srgbClr val="FFFFFF"/>
                </a:solidFill>
              </a:rPr>
              <a:t>L</a:t>
            </a:r>
            <a:r>
              <a:rPr lang="en-US" sz="2000" b="1" dirty="0" smtClean="0">
                <a:solidFill>
                  <a:srgbClr val="FFFFFF"/>
                </a:solidFill>
              </a:rPr>
              <a:t>osses in US History.  Longer-term Trend is for more—not fewer—Costly Events</a:t>
            </a:r>
            <a:endParaRPr lang="en-US" sz="2000" b="1" i="1" dirty="0">
              <a:solidFill>
                <a:srgbClr val="FFFFFF"/>
              </a:solidFill>
            </a:endParaRPr>
          </a:p>
        </p:txBody>
      </p:sp>
      <p:sp>
        <p:nvSpPr>
          <p:cNvPr id="2120711" name="AutoShape 7"/>
          <p:cNvSpPr>
            <a:spLocks noChangeArrowheads="1"/>
          </p:cNvSpPr>
          <p:nvPr/>
        </p:nvSpPr>
        <p:spPr bwMode="blackWhite">
          <a:xfrm>
            <a:off x="6490083" y="1160464"/>
            <a:ext cx="2271251" cy="1071656"/>
          </a:xfrm>
          <a:prstGeom prst="wedgeRectCallout">
            <a:avLst>
              <a:gd name="adj1" fmla="val 15506"/>
              <a:gd name="adj2" fmla="val 7576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 The majority of the costliest disasters events have occurred over the past decade</a:t>
            </a:r>
            <a:endParaRPr lang="en-US" sz="16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$ 2013)</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68</a:t>
            </a:fld>
            <a:endParaRPr lang="en-US"/>
          </a:p>
        </p:txBody>
      </p:sp>
    </p:spTree>
    <p:extLst>
      <p:ext uri="{BB962C8B-B14F-4D97-AF65-F5344CB8AC3E}">
        <p14:creationId xmlns:p14="http://schemas.microsoft.com/office/powerpoint/2010/main" val="7252053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0711"/>
                                        </p:tgtEl>
                                        <p:attrNameLst>
                                          <p:attrName>style.visibility</p:attrName>
                                        </p:attrNameLst>
                                      </p:cBhvr>
                                      <p:to>
                                        <p:strVal val="visible"/>
                                      </p:to>
                                    </p:set>
                                    <p:animEffect transition="in" filter="wipe(right)">
                                      <p:cBhvr>
                                        <p:cTn id="7" dur="500"/>
                                        <p:tgtEl>
                                          <p:spTgt spid="2120711"/>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0710"/>
                                        </p:tgtEl>
                                        <p:attrNameLst>
                                          <p:attrName>style.visibility</p:attrName>
                                        </p:attrNameLst>
                                      </p:cBhvr>
                                      <p:to>
                                        <p:strVal val="visible"/>
                                      </p:to>
                                    </p:set>
                                    <p:anim calcmode="lin" valueType="num">
                                      <p:cBhvr>
                                        <p:cTn id="11" dur="500" fill="hold"/>
                                        <p:tgtEl>
                                          <p:spTgt spid="2120710"/>
                                        </p:tgtEl>
                                        <p:attrNameLst>
                                          <p:attrName>ppt_w</p:attrName>
                                        </p:attrNameLst>
                                      </p:cBhvr>
                                      <p:tavLst>
                                        <p:tav tm="0">
                                          <p:val>
                                            <p:fltVal val="0"/>
                                          </p:val>
                                        </p:tav>
                                        <p:tav tm="100000">
                                          <p:val>
                                            <p:strVal val="#ppt_w"/>
                                          </p:val>
                                        </p:tav>
                                      </p:tavLst>
                                    </p:anim>
                                    <p:anim calcmode="lin" valueType="num">
                                      <p:cBhvr>
                                        <p:cTn id="12" dur="500" fill="hold"/>
                                        <p:tgtEl>
                                          <p:spTgt spid="2120710"/>
                                        </p:tgtEl>
                                        <p:attrNameLst>
                                          <p:attrName>ppt_h</p:attrName>
                                        </p:attrNameLst>
                                      </p:cBhvr>
                                      <p:tavLst>
                                        <p:tav tm="0">
                                          <p:val>
                                            <p:fltVal val="0"/>
                                          </p:val>
                                        </p:tav>
                                        <p:tav tm="100000">
                                          <p:val>
                                            <p:strVal val="#ppt_h"/>
                                          </p:val>
                                        </p:tav>
                                      </p:tavLst>
                                    </p:anim>
                                    <p:animEffect transition="in" filter="fade">
                                      <p:cBhvr>
                                        <p:cTn id="13"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69</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1994–2013</a:t>
            </a:r>
            <a:r>
              <a:rPr lang="en-US" baseline="30000" dirty="0" smtClean="0"/>
              <a:t>1</a:t>
            </a:r>
          </a:p>
        </p:txBody>
      </p:sp>
      <p:graphicFrame>
        <p:nvGraphicFramePr>
          <p:cNvPr id="6151176" name="Object 8"/>
          <p:cNvGraphicFramePr>
            <a:graphicFrameLocks noGrp="1"/>
          </p:cNvGraphicFramePr>
          <p:nvPr>
            <p:ph idx="4294967295"/>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6003475" name="Chart" r:id="rId4" imgW="4486147" imgH="3695661" progId="MSGraph.Chart.8">
                  <p:embed followColorScheme="full"/>
                </p:oleObj>
              </mc:Choice>
              <mc:Fallback>
                <p:oleObj name="Chart" r:id="rId4" imgW="4486147" imgH="3695661"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2013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159.1</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$5.5</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139.3</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$24.7</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24.8</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18.4</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14.6</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1993-2012 totaled $386.7B, an average of $19.3B per year or $1.6B per month</a:t>
            </a:r>
            <a:endParaRPr lang="en-US" sz="2000" b="1" dirty="0">
              <a:solidFill>
                <a:srgbClr val="FFFFFF"/>
              </a:solidFill>
            </a:endParaRPr>
          </a:p>
        </p:txBody>
      </p:sp>
    </p:spTree>
    <p:extLst>
      <p:ext uri="{BB962C8B-B14F-4D97-AF65-F5344CB8AC3E}">
        <p14:creationId xmlns:p14="http://schemas.microsoft.com/office/powerpoint/2010/main" val="40629551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84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DBA5129-B17F-4106-984C-613F289D1A61}" type="slidenum">
              <a:rPr lang="en-US" sz="900"/>
              <a:pPr algn="r" eaLnBrk="0" hangingPunct="0">
                <a:lnSpc>
                  <a:spcPct val="85000"/>
                </a:lnSpc>
                <a:spcBef>
                  <a:spcPct val="20000"/>
                </a:spcBef>
              </a:pPr>
              <a:t>7</a:t>
            </a:fld>
            <a:endParaRPr lang="en-US" sz="900"/>
          </a:p>
        </p:txBody>
      </p:sp>
      <p:sp>
        <p:nvSpPr>
          <p:cNvPr id="6248452" name="Rectangle 2"/>
          <p:cNvSpPr>
            <a:spLocks noGrp="1" noChangeArrowheads="1"/>
          </p:cNvSpPr>
          <p:nvPr>
            <p:ph type="title" idx="4294967295"/>
          </p:nvPr>
        </p:nvSpPr>
        <p:spPr>
          <a:xfrm>
            <a:off x="228600" y="104775"/>
            <a:ext cx="7531100" cy="860425"/>
          </a:xfrm>
        </p:spPr>
        <p:txBody>
          <a:bodyPr/>
          <a:lstStyle/>
          <a:p>
            <a:r>
              <a:rPr lang="en-US" dirty="0" smtClean="0"/>
              <a:t>Premium Growth by Region, 2013</a:t>
            </a:r>
          </a:p>
        </p:txBody>
      </p:sp>
      <p:graphicFrame>
        <p:nvGraphicFramePr>
          <p:cNvPr id="6248450" name="Object 5"/>
          <p:cNvGraphicFramePr>
            <a:graphicFrameLocks noChangeAspect="1"/>
          </p:cNvGraphicFramePr>
          <p:nvPr>
            <p:extLst/>
          </p:nvPr>
        </p:nvGraphicFramePr>
        <p:xfrm>
          <a:off x="142261" y="1700978"/>
          <a:ext cx="8743950" cy="4111523"/>
        </p:xfrm>
        <a:graphic>
          <a:graphicData uri="http://schemas.openxmlformats.org/presentationml/2006/ole">
            <mc:AlternateContent xmlns:mc="http://schemas.openxmlformats.org/markup-compatibility/2006">
              <mc:Choice xmlns:v="urn:schemas-microsoft-com:vml" Requires="v">
                <p:oleObj spid="_x0000_s25976867" name="Chart" r:id="rId4" imgW="8820048" imgH="3324232" progId="MSGraph.Chart.8">
                  <p:embed followColorScheme="full"/>
                </p:oleObj>
              </mc:Choice>
              <mc:Fallback>
                <p:oleObj name="Chart" r:id="rId4" imgW="8820048" imgH="3324232" progId="MSGraph.Chart.8">
                  <p:embed followColorScheme="full"/>
                  <p:pic>
                    <p:nvPicPr>
                      <p:cNvPr id="0" name=""/>
                      <p:cNvPicPr>
                        <a:picLocks noChangeAspect="1" noChangeArrowheads="1"/>
                      </p:cNvPicPr>
                      <p:nvPr/>
                    </p:nvPicPr>
                    <p:blipFill>
                      <a:blip r:embed="rId5"/>
                      <a:srcRect/>
                      <a:stretch>
                        <a:fillRect/>
                      </a:stretch>
                    </p:blipFill>
                    <p:spPr bwMode="gray">
                      <a:xfrm>
                        <a:off x="142261" y="1700978"/>
                        <a:ext cx="8743950" cy="41115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2" name="Text Box 5"/>
          <p:cNvSpPr txBox="1">
            <a:spLocks noChangeArrowheads="1"/>
          </p:cNvSpPr>
          <p:nvPr/>
        </p:nvSpPr>
        <p:spPr bwMode="blackWhite">
          <a:xfrm>
            <a:off x="412955" y="5574890"/>
            <a:ext cx="8292895" cy="884903"/>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Global Premium Volume Totaled $4.641 Trillion in 2013, up 1.4% from $4.599 Trillion in 2012. Global Growth Was Weighed Down by Slow Growth in N. America and W. Europe and Partially Offset by Emerging Markets</a:t>
            </a:r>
            <a:endParaRPr lang="en-US" b="1" dirty="0">
              <a:solidFill>
                <a:schemeClr val="bg1"/>
              </a:solidFill>
            </a:endParaRPr>
          </a:p>
        </p:txBody>
      </p:sp>
      <p:sp>
        <p:nvSpPr>
          <p:cNvPr id="9" name="AutoShape 10"/>
          <p:cNvSpPr>
            <a:spLocks noChangeArrowheads="1"/>
          </p:cNvSpPr>
          <p:nvPr/>
        </p:nvSpPr>
        <p:spPr bwMode="blackWhite">
          <a:xfrm>
            <a:off x="3131574" y="1170038"/>
            <a:ext cx="1558414" cy="1081548"/>
          </a:xfrm>
          <a:prstGeom prst="wedgeRectCallout">
            <a:avLst>
              <a:gd name="adj1" fmla="val -45350"/>
              <a:gd name="adj2" fmla="val 696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Latin America growth was the strongest in 2013</a:t>
            </a:r>
            <a:endParaRPr lang="en-US" sz="1600" b="1" dirty="0">
              <a:solidFill>
                <a:schemeClr val="bg1"/>
              </a:solidFill>
            </a:endParaRPr>
          </a:p>
        </p:txBody>
      </p:sp>
      <p:sp>
        <p:nvSpPr>
          <p:cNvPr id="8" name="AutoShape 7"/>
          <p:cNvSpPr>
            <a:spLocks noChangeArrowheads="1"/>
          </p:cNvSpPr>
          <p:nvPr/>
        </p:nvSpPr>
        <p:spPr bwMode="blackWhite">
          <a:xfrm>
            <a:off x="4901365" y="1101214"/>
            <a:ext cx="2826790" cy="757082"/>
          </a:xfrm>
          <a:prstGeom prst="wedgeRectCallout">
            <a:avLst>
              <a:gd name="adj1" fmla="val -34115"/>
              <a:gd name="adj2" fmla="val 9468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Growth in Advanced Asia (incl. China) markets decelerated in 2013</a:t>
            </a:r>
            <a:endParaRPr lang="en-US" sz="1600" b="1" dirty="0">
              <a:solidFill>
                <a:srgbClr val="FFFFFF"/>
              </a:solidFill>
              <a:latin typeface="Arial" charset="0"/>
              <a:cs typeface="Arial" charset="0"/>
            </a:endParaRPr>
          </a:p>
        </p:txBody>
      </p:sp>
      <p:sp>
        <p:nvSpPr>
          <p:cNvPr id="10"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sp>
        <p:nvSpPr>
          <p:cNvPr id="11" name="AutoShape 10"/>
          <p:cNvSpPr>
            <a:spLocks noChangeArrowheads="1"/>
          </p:cNvSpPr>
          <p:nvPr/>
        </p:nvSpPr>
        <p:spPr bwMode="blackWhite">
          <a:xfrm>
            <a:off x="6275005" y="3479153"/>
            <a:ext cx="1967295" cy="555171"/>
          </a:xfrm>
          <a:prstGeom prst="wedgeRectCallout">
            <a:avLst>
              <a:gd name="adj1" fmla="val 12418"/>
              <a:gd name="adj2" fmla="val -770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Strength in Africa,</a:t>
            </a:r>
            <a:endParaRPr lang="en-US" sz="1600" b="1" dirty="0">
              <a:solidFill>
                <a:schemeClr val="bg1"/>
              </a:solidFill>
            </a:endParaRPr>
          </a:p>
        </p:txBody>
      </p:sp>
    </p:spTree>
    <p:extLst>
      <p:ext uri="{BB962C8B-B14F-4D97-AF65-F5344CB8AC3E}">
        <p14:creationId xmlns:p14="http://schemas.microsoft.com/office/powerpoint/2010/main" val="34555902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67462"/>
                                        </p:tgtEl>
                                        <p:attrNameLst>
                                          <p:attrName>style.visibility</p:attrName>
                                        </p:attrNameLst>
                                      </p:cBhvr>
                                      <p:to>
                                        <p:strVal val="visible"/>
                                      </p:to>
                                    </p:set>
                                    <p:anim calcmode="lin" valueType="num">
                                      <p:cBhvr>
                                        <p:cTn id="7" dur="500" fill="hold"/>
                                        <p:tgtEl>
                                          <p:spTgt spid="2067462"/>
                                        </p:tgtEl>
                                        <p:attrNameLst>
                                          <p:attrName>ppt_w</p:attrName>
                                        </p:attrNameLst>
                                      </p:cBhvr>
                                      <p:tavLst>
                                        <p:tav tm="0">
                                          <p:val>
                                            <p:fltVal val="0"/>
                                          </p:val>
                                        </p:tav>
                                        <p:tav tm="100000">
                                          <p:val>
                                            <p:strVal val="#ppt_w"/>
                                          </p:val>
                                        </p:tav>
                                      </p:tavLst>
                                    </p:anim>
                                    <p:anim calcmode="lin" valueType="num">
                                      <p:cBhvr>
                                        <p:cTn id="8" dur="500" fill="hold"/>
                                        <p:tgtEl>
                                          <p:spTgt spid="206746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700"/>
                            </p:stCondLst>
                            <p:childTnLst>
                              <p:par>
                                <p:cTn id="14" presetID="22" presetClass="entr" presetSubtype="4" fill="hold" grpId="0" nodeType="after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par>
                          <p:cTn id="17" fill="hold">
                            <p:stCondLst>
                              <p:cond delay="29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2" grpId="0" animBg="1"/>
      <p:bldP spid="9" grpId="0" animBg="1"/>
      <p:bldP spid="8" grpId="0" animBg="1"/>
      <p:bldP spid="11"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70</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6004499" name="Chart" r:id="rId4" imgW="8419996" imgH="3371740" progId="MSGraph.Chart.8">
                  <p:embed followColorScheme="full"/>
                </p:oleObj>
              </mc:Choice>
              <mc:Fallback>
                <p:oleObj name="Chart" r:id="rId4" imgW="8419996" imgH="3371740"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644538" y="1680913"/>
            <a:ext cx="3750042" cy="1271293"/>
          </a:xfrm>
          <a:prstGeom prst="wedgeRectCallout">
            <a:avLst>
              <a:gd name="adj1" fmla="val 27255"/>
              <a:gd name="adj2" fmla="val 10672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err="1" smtClean="0">
                <a:solidFill>
                  <a:srgbClr val="FFFFFF"/>
                </a:solidFill>
              </a:rPr>
              <a:t>Superstorm</a:t>
            </a:r>
            <a:r>
              <a:rPr lang="en-US" sz="2400" b="1" dirty="0" smtClean="0">
                <a:solidFill>
                  <a:srgbClr val="FFFFFF"/>
                </a:solidFill>
              </a:rPr>
              <a:t> Sandy in 2012 was the last mega-CAT to hit the US</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2013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1050351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41313"/>
            <a:ext cx="7343775" cy="719137"/>
          </a:xfrm>
        </p:spPr>
        <p:txBody>
          <a:bodyPr/>
          <a:lstStyle/>
          <a:p>
            <a:r>
              <a:rPr lang="en-US" dirty="0" smtClean="0">
                <a:solidFill>
                  <a:srgbClr val="28688C"/>
                </a:solidFill>
              </a:rPr>
              <a:t>Natural Disasters in the United States, 1980 – 2013</a:t>
            </a:r>
            <a:br>
              <a:rPr lang="en-US" dirty="0" smtClean="0">
                <a:solidFill>
                  <a:srgbClr val="28688C"/>
                </a:solidFill>
              </a:rPr>
            </a:br>
            <a:r>
              <a:rPr lang="en-US" sz="1800" dirty="0" smtClean="0">
                <a:solidFill>
                  <a:srgbClr val="28688C"/>
                </a:solidFill>
              </a:rPr>
              <a:t>Number of Events (Annual Totals 1980 – 2013)</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71</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22</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81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6</a:t>
            </a:r>
            <a:endParaRPr lang="de-DE" sz="1000" b="1" dirty="0">
              <a:solidFill>
                <a:schemeClr val="bg1"/>
              </a:solidFill>
            </a:endParaRPr>
          </a:p>
        </p:txBody>
      </p:sp>
      <p:pic>
        <p:nvPicPr>
          <p:cNvPr id="21" name="Picture 2"/>
          <p:cNvPicPr>
            <a:picLocks noChangeAspect="1" noChangeArrowheads="1"/>
          </p:cNvPicPr>
          <p:nvPr>
            <p:custDataLst>
              <p:tags r:id="rId1"/>
            </p:custDataLst>
          </p:nvPr>
        </p:nvPicPr>
        <p:blipFill>
          <a:blip r:embed="rId3" cstate="email"/>
          <a:srcRect/>
          <a:stretch>
            <a:fillRect/>
          </a:stretch>
        </p:blipFill>
        <p:spPr bwMode="auto">
          <a:xfrm>
            <a:off x="359116" y="1322760"/>
            <a:ext cx="8112399" cy="4414363"/>
          </a:xfrm>
          <a:prstGeom prst="rect">
            <a:avLst/>
          </a:prstGeom>
          <a:noFill/>
          <a:ln w="9525">
            <a:noFill/>
            <a:miter lim="800000"/>
            <a:headEnd/>
            <a:tailEnd/>
          </a:ln>
          <a:effectLst/>
        </p:spPr>
      </p:pic>
      <p:sp>
        <p:nvSpPr>
          <p:cNvPr id="23" name="AutoShape 7"/>
          <p:cNvSpPr>
            <a:spLocks noChangeArrowheads="1"/>
          </p:cNvSpPr>
          <p:nvPr/>
        </p:nvSpPr>
        <p:spPr bwMode="blackWhite">
          <a:xfrm>
            <a:off x="3436373" y="1710813"/>
            <a:ext cx="3048415" cy="1206887"/>
          </a:xfrm>
          <a:prstGeom prst="wedgeRectCallout">
            <a:avLst>
              <a:gd name="adj1" fmla="val 102567"/>
              <a:gd name="adj2" fmla="val 2055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128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2013</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963542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1980–2013</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72</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823522" cy="267331"/>
            <a:chOff x="2021059" y="5197108"/>
            <a:chExt cx="422403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516424" cy="247678"/>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288669" y="1114527"/>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2"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1053"/>
          <a:stretch>
            <a:fillRect/>
          </a:stretch>
        </p:blipFill>
        <p:spPr bwMode="auto">
          <a:xfrm>
            <a:off x="197864" y="1941241"/>
            <a:ext cx="8626587" cy="4292600"/>
          </a:xfrm>
          <a:prstGeom prst="rect">
            <a:avLst/>
          </a:prstGeom>
          <a:noFill/>
          <a:ln w="9525">
            <a:noFill/>
            <a:miter lim="800000"/>
            <a:headEnd/>
            <a:tailEnd/>
          </a:ln>
          <a:effectLst/>
        </p:spPr>
      </p:pic>
      <p:sp>
        <p:nvSpPr>
          <p:cNvPr id="24" name="AutoShape 7"/>
          <p:cNvSpPr>
            <a:spLocks noChangeArrowheads="1"/>
          </p:cNvSpPr>
          <p:nvPr/>
        </p:nvSpPr>
        <p:spPr bwMode="blackWhite">
          <a:xfrm>
            <a:off x="6931736" y="1563329"/>
            <a:ext cx="2192242" cy="1386865"/>
          </a:xfrm>
          <a:prstGeom prst="wedgeRectCallout">
            <a:avLst>
              <a:gd name="adj1" fmla="val 27357"/>
              <a:gd name="adj2" fmla="val 2164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CAT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$21.8B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$12.8B</a:t>
            </a:r>
            <a:endParaRPr lang="en-US" b="1" dirty="0">
              <a:solidFill>
                <a:srgbClr val="FFFFFF"/>
              </a:solidFill>
              <a:latin typeface="Arial" pitchFamily="34" charset="0"/>
              <a:cs typeface="Arial" pitchFamily="34" charset="0"/>
            </a:endParaRPr>
          </a:p>
        </p:txBody>
      </p:sp>
      <p:sp>
        <p:nvSpPr>
          <p:cNvPr id="25" name="AutoShape 7"/>
          <p:cNvSpPr>
            <a:spLocks noChangeArrowheads="1"/>
          </p:cNvSpPr>
          <p:nvPr/>
        </p:nvSpPr>
        <p:spPr bwMode="blackWhite">
          <a:xfrm>
            <a:off x="3814916" y="1873046"/>
            <a:ext cx="2300749" cy="1617407"/>
          </a:xfrm>
          <a:prstGeom prst="wedgeRectCallout">
            <a:avLst>
              <a:gd name="adj1" fmla="val 67401"/>
              <a:gd name="adj2" fmla="val 7741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Indicates a great deal of losses are uninsured (~40%-50% in the US) = Growth Opportunity</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2333813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70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73</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extLst>
              <p:ext uri="{D42A27DB-BD31-4B8C-83A1-F6EECF244321}">
                <p14:modId xmlns:p14="http://schemas.microsoft.com/office/powerpoint/2010/main" val="3660226040"/>
              </p:ext>
            </p:extLst>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6005523" name="Chart" r:id="rId4" imgW="8515285" imgH="4838829" progId="MSGraph.Chart.8">
                  <p:embed followColorScheme="full"/>
                </p:oleObj>
              </mc:Choice>
              <mc:Fallback>
                <p:oleObj name="Chart" r:id="rId4" imgW="8515285" imgH="4838829" progId="MSGraph.Chart.8">
                  <p:embed followColorScheme="full"/>
                  <p:pic>
                    <p:nvPicPr>
                      <p:cNvPr id="0" name=""/>
                      <p:cNvPicPr>
                        <a:picLocks noChangeAspect="1" noChangeArrowheads="1"/>
                      </p:cNvPicPr>
                      <p:nvPr/>
                    </p:nvPicPr>
                    <p:blipFill>
                      <a:blip r:embed="rId5"/>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
        <p:nvSpPr>
          <p:cNvPr id="11" name="AutoShape 7"/>
          <p:cNvSpPr>
            <a:spLocks noChangeArrowheads="1"/>
          </p:cNvSpPr>
          <p:nvPr/>
        </p:nvSpPr>
        <p:spPr bwMode="blackWhite">
          <a:xfrm>
            <a:off x="5287900" y="2507226"/>
            <a:ext cx="3266165" cy="1055640"/>
          </a:xfrm>
          <a:prstGeom prst="wedgeRectCallout">
            <a:avLst>
              <a:gd name="adj1" fmla="val -43757"/>
              <a:gd name="adj2" fmla="val -8720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The value of insured coastal exposures in NY and FL lead the US.</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6649357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P spid="1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74</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Homes Near Hazards</a:t>
            </a:r>
          </a:p>
        </p:txBody>
      </p:sp>
      <p:sp>
        <p:nvSpPr>
          <p:cNvPr id="14343" name="Rectangle 3"/>
          <p:cNvSpPr>
            <a:spLocks noChangeArrowheads="1"/>
          </p:cNvSpPr>
          <p:nvPr/>
        </p:nvSpPr>
        <p:spPr bwMode="black">
          <a:xfrm>
            <a:off x="347663" y="1266825"/>
            <a:ext cx="8534400" cy="6647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Q. </a:t>
            </a:r>
            <a:r>
              <a:rPr lang="en-US" sz="1600" b="1" dirty="0" smtClean="0">
                <a:solidFill>
                  <a:srgbClr val="225A7A"/>
                </a:solidFill>
              </a:rPr>
              <a:t>If you were to purchase a home today, which of the following summarizes your views on that home’s risk of damage from natural disasters . . . and your decision to purchase that home?</a:t>
            </a:r>
            <a:endParaRPr lang="en-US" sz="1600" b="1" baseline="30000" dirty="0">
              <a:solidFill>
                <a:srgbClr val="225A7A"/>
              </a:solidFill>
            </a:endParaRPr>
          </a:p>
        </p:txBody>
      </p:sp>
      <p:sp>
        <p:nvSpPr>
          <p:cNvPr id="14344"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141626"/>
            <a:ext cx="8518525" cy="943003"/>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More Than Half of the Public Would Be Significantly Influenced by Risk of Damage from Natural Disasters. Close to a Third Do Not Regard Such a Risk To Be a Major Consideration.</a:t>
            </a:r>
            <a:endParaRPr lang="en-US" sz="2000" b="1" dirty="0">
              <a:solidFill>
                <a:srgbClr val="FFFFFF"/>
              </a:solidFill>
            </a:endParaRPr>
          </a:p>
        </p:txBody>
      </p:sp>
      <p:graphicFrame>
        <p:nvGraphicFramePr>
          <p:cNvPr id="14338" name="Object 2"/>
          <p:cNvGraphicFramePr>
            <a:graphicFrameLocks/>
          </p:cNvGraphicFramePr>
          <p:nvPr>
            <p:extLst/>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6007570" name="Chart" r:id="rId4" imgW="4457804" imgH="3800395" progId="MSGraph.Chart.8">
                  <p:embed followColorScheme="full"/>
                </p:oleObj>
              </mc:Choice>
              <mc:Fallback>
                <p:oleObj name="Chart" r:id="rId4" imgW="4457804" imgH="3800395" progId="MSGraph.Chart.8">
                  <p:embed followColorScheme="full"/>
                  <p:pic>
                    <p:nvPicPr>
                      <p:cNvPr id="0" name=""/>
                      <p:cNvPicPr preferRelativeResize="0">
                        <a:picLocks noChangeArrowheads="1"/>
                      </p:cNvPicPr>
                      <p:nvPr/>
                    </p:nvPicPr>
                    <p:blipFill>
                      <a:blip r:embed="rId5"/>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7" name="Text Box 9"/>
          <p:cNvSpPr txBox="1">
            <a:spLocks noChangeArrowheads="1"/>
          </p:cNvSpPr>
          <p:nvPr/>
        </p:nvSpPr>
        <p:spPr bwMode="auto">
          <a:xfrm>
            <a:off x="5690893" y="3548815"/>
            <a:ext cx="830262" cy="969496"/>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smtClean="0"/>
              <a:t>Risk a Significant Influence on Purchase</a:t>
            </a:r>
            <a:endParaRPr lang="en-US" sz="1400" b="1" dirty="0"/>
          </a:p>
        </p:txBody>
      </p:sp>
      <p:sp>
        <p:nvSpPr>
          <p:cNvPr id="14" name="Text Box 8"/>
          <p:cNvSpPr txBox="1">
            <a:spLocks noChangeArrowheads="1"/>
          </p:cNvSpPr>
          <p:nvPr/>
        </p:nvSpPr>
        <p:spPr bwMode="auto">
          <a:xfrm>
            <a:off x="2564248" y="2345044"/>
            <a:ext cx="1210084" cy="3877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Willing to Accept Risk</a:t>
            </a:r>
            <a:endParaRPr lang="en-US" sz="1400" b="1" dirty="0"/>
          </a:p>
        </p:txBody>
      </p:sp>
      <p:sp>
        <p:nvSpPr>
          <p:cNvPr id="15" name="Text Box 8"/>
          <p:cNvSpPr txBox="1">
            <a:spLocks noChangeArrowheads="1"/>
          </p:cNvSpPr>
          <p:nvPr/>
        </p:nvSpPr>
        <p:spPr bwMode="auto">
          <a:xfrm>
            <a:off x="1438275" y="3549436"/>
            <a:ext cx="1557334" cy="3877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Risk Not a Major Consideration</a:t>
            </a:r>
            <a:endParaRPr lang="en-US" sz="1400" b="1" dirty="0"/>
          </a:p>
        </p:txBody>
      </p:sp>
      <p:sp>
        <p:nvSpPr>
          <p:cNvPr id="13" name="Text Box 8"/>
          <p:cNvSpPr txBox="1">
            <a:spLocks noChangeArrowheads="1"/>
          </p:cNvSpPr>
          <p:nvPr/>
        </p:nvSpPr>
        <p:spPr bwMode="auto">
          <a:xfrm>
            <a:off x="3998912" y="2139453"/>
            <a:ext cx="15573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Don’t Know</a:t>
            </a:r>
            <a:endParaRPr lang="en-US" sz="1400" b="1" dirty="0"/>
          </a:p>
        </p:txBody>
      </p:sp>
    </p:spTree>
    <p:extLst>
      <p:ext uri="{BB962C8B-B14F-4D97-AF65-F5344CB8AC3E}">
        <p14:creationId xmlns:p14="http://schemas.microsoft.com/office/powerpoint/2010/main" val="17322230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75</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1970-2014*</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2013 </a:t>
            </a:r>
            <a:r>
              <a:rPr lang="en-US" sz="1600" b="1" dirty="0">
                <a:solidFill>
                  <a:srgbClr val="225A7A"/>
                </a:solidFill>
              </a:rPr>
              <a:t>Dollars, $ Billions)</a:t>
            </a:r>
          </a:p>
        </p:txBody>
      </p:sp>
      <p:sp>
        <p:nvSpPr>
          <p:cNvPr id="23560" name="Rectangle 4"/>
          <p:cNvSpPr>
            <a:spLocks noChangeArrowheads="1"/>
          </p:cNvSpPr>
          <p:nvPr/>
        </p:nvSpPr>
        <p:spPr bwMode="auto">
          <a:xfrm>
            <a:off x="-208719" y="6389410"/>
            <a:ext cx="8689042" cy="468590"/>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extLst/>
          </p:nvPr>
        </p:nvGraphicFramePr>
        <p:xfrm>
          <a:off x="179387" y="2491253"/>
          <a:ext cx="8964613" cy="3348037"/>
        </p:xfrm>
        <a:graphic>
          <a:graphicData uri="http://schemas.openxmlformats.org/presentationml/2006/ole">
            <mc:AlternateContent xmlns:mc="http://schemas.openxmlformats.org/markup-compatibility/2006">
              <mc:Choice xmlns:v="urn:schemas-microsoft-com:vml" Requires="v">
                <p:oleObj spid="_x0000_s26006547" name="Chart" r:id="rId4" imgW="8410548" imgH="3352845" progId="MSGraph.Chart.8">
                  <p:embed followColorScheme="full"/>
                </p:oleObj>
              </mc:Choice>
              <mc:Fallback>
                <p:oleObj name="Chart" r:id="rId4" imgW="8410548" imgH="3352845" progId="MSGraph.Chart.8">
                  <p:embed followColorScheme="full"/>
                  <p:pic>
                    <p:nvPicPr>
                      <p:cNvPr id="0" name=""/>
                      <p:cNvPicPr>
                        <a:picLocks noChangeAspect="1" noChangeArrowheads="1"/>
                      </p:cNvPicPr>
                      <p:nvPr/>
                    </p:nvPicPr>
                    <p:blipFill>
                      <a:blip r:embed="rId5"/>
                      <a:srcRect/>
                      <a:stretch>
                        <a:fillRect/>
                      </a:stretch>
                    </p:blipFill>
                    <p:spPr bwMode="gray">
                      <a:xfrm>
                        <a:off x="179387" y="249125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AutoShape 7"/>
          <p:cNvSpPr>
            <a:spLocks noChangeArrowheads="1"/>
          </p:cNvSpPr>
          <p:nvPr/>
        </p:nvSpPr>
        <p:spPr bwMode="blackWhite">
          <a:xfrm>
            <a:off x="5383162" y="1268361"/>
            <a:ext cx="3362632" cy="1578078"/>
          </a:xfrm>
          <a:prstGeom prst="wedgeRectCallout">
            <a:avLst>
              <a:gd name="adj1" fmla="val 34057"/>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5 </a:t>
            </a:r>
            <a:r>
              <a:rPr lang="en-US" b="1" dirty="0">
                <a:solidFill>
                  <a:schemeClr val="bg1"/>
                </a:solidFill>
              </a:rPr>
              <a:t>of the top </a:t>
            </a:r>
            <a:r>
              <a:rPr lang="en-US" b="1" dirty="0" smtClean="0">
                <a:solidFill>
                  <a:schemeClr val="bg1"/>
                </a:solidFill>
              </a:rPr>
              <a:t>14 </a:t>
            </a:r>
            <a:r>
              <a:rPr lang="en-US" b="1" dirty="0">
                <a:solidFill>
                  <a:schemeClr val="bg1"/>
                </a:solidFill>
              </a:rPr>
              <a:t>most expensive catastrophes in world history have occurred </a:t>
            </a:r>
            <a:r>
              <a:rPr lang="en-US" b="1" dirty="0" smtClean="0">
                <a:solidFill>
                  <a:schemeClr val="bg1"/>
                </a:solidFill>
              </a:rPr>
              <a:t>within </a:t>
            </a:r>
            <a:r>
              <a:rPr lang="en-US" b="1" dirty="0">
                <a:solidFill>
                  <a:schemeClr val="bg1"/>
                </a:solidFill>
              </a:rPr>
              <a:t>the </a:t>
            </a:r>
            <a:r>
              <a:rPr lang="en-US" b="1" dirty="0" smtClean="0">
                <a:solidFill>
                  <a:schemeClr val="bg1"/>
                </a:solidFill>
              </a:rPr>
              <a:t>most recent 4 years  </a:t>
            </a:r>
            <a:r>
              <a:rPr lang="en-US" b="1" dirty="0" smtClean="0">
                <a:solidFill>
                  <a:schemeClr val="bg1"/>
                </a:solidFill>
                <a:latin typeface="Arial" pitchFamily="34" charset="0"/>
                <a:cs typeface="Arial" pitchFamily="34" charset="0"/>
              </a:rPr>
              <a:t>(2010-2014)</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became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Tree>
    <p:extLst>
      <p:ext uri="{BB962C8B-B14F-4D97-AF65-F5344CB8AC3E}">
        <p14:creationId xmlns:p14="http://schemas.microsoft.com/office/powerpoint/2010/main" val="40093422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PPTShape_0"/>
          <p:cNvSpPr txBox="1">
            <a:spLocks noChangeArrowheads="1"/>
          </p:cNvSpPr>
          <p:nvPr/>
        </p:nvSpPr>
        <p:spPr bwMode="auto">
          <a:xfrm>
            <a:off x="123854" y="6565692"/>
            <a:ext cx="4672998"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Geo Risks Research, NatCat</a:t>
            </a:r>
            <a:r>
              <a:rPr lang="de-DE" sz="900" i="1" dirty="0" smtClean="0">
                <a:solidFill>
                  <a:schemeClr val="accent4">
                    <a:lumMod val="75000"/>
                  </a:schemeClr>
                </a:solidFill>
              </a:rPr>
              <a:t>SERVICE</a:t>
            </a:r>
            <a:r>
              <a:rPr lang="de-DE" sz="900" dirty="0" smtClean="0">
                <a:solidFill>
                  <a:schemeClr val="accent4">
                    <a:lumMod val="75000"/>
                  </a:schemeClr>
                </a:solidFill>
              </a:rPr>
              <a:t> – as of January 2014.  </a:t>
            </a:r>
            <a:endParaRPr lang="en-US" sz="900" dirty="0">
              <a:solidFill>
                <a:schemeClr val="accent4">
                  <a:lumMod val="75000"/>
                </a:schemeClr>
              </a:solidFill>
            </a:endParaRPr>
          </a:p>
        </p:txBody>
      </p:sp>
      <p:sp>
        <p:nvSpPr>
          <p:cNvPr id="80" name="TextBox 7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76</a:t>
            </a:fld>
            <a:endParaRPr lang="en-US" sz="1000" dirty="0">
              <a:solidFill>
                <a:schemeClr val="accent4">
                  <a:lumMod val="75000"/>
                </a:schemeClr>
              </a:solidFill>
              <a:latin typeface="+mn-lt"/>
            </a:endParaRPr>
          </a:p>
        </p:txBody>
      </p:sp>
      <p:sp>
        <p:nvSpPr>
          <p:cNvPr id="84" name="Rechteck 181"/>
          <p:cNvSpPr/>
          <p:nvPr/>
        </p:nvSpPr>
        <p:spPr>
          <a:xfrm>
            <a:off x="215516" y="1340768"/>
            <a:ext cx="8712968"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 Box 6"/>
          <p:cNvSpPr txBox="1">
            <a:spLocks noChangeArrowheads="1"/>
          </p:cNvSpPr>
          <p:nvPr/>
        </p:nvSpPr>
        <p:spPr bwMode="auto">
          <a:xfrm>
            <a:off x="3365893" y="5637127"/>
            <a:ext cx="261161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Geophysical events</a:t>
            </a:r>
            <a:r>
              <a:rPr lang="en-US" sz="1100" dirty="0" smtClean="0">
                <a:solidFill>
                  <a:schemeClr val="tx2"/>
                </a:solidFill>
              </a:rPr>
              <a:t/>
            </a:r>
            <a:br>
              <a:rPr lang="en-US" sz="1100" dirty="0" smtClean="0">
                <a:solidFill>
                  <a:schemeClr val="tx2"/>
                </a:solidFill>
              </a:rPr>
            </a:br>
            <a:r>
              <a:rPr lang="en-US" sz="1100" dirty="0" smtClean="0">
                <a:solidFill>
                  <a:schemeClr val="tx2"/>
                </a:solidFill>
              </a:rPr>
              <a:t>(earthquake, tsunami, volcanic activity)</a:t>
            </a:r>
            <a:endParaRPr lang="en-US" sz="1100" dirty="0">
              <a:solidFill>
                <a:schemeClr val="tx2"/>
              </a:solidFill>
            </a:endParaRPr>
          </a:p>
        </p:txBody>
      </p:sp>
      <p:sp>
        <p:nvSpPr>
          <p:cNvPr id="86"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lnSpc>
                <a:spcPct val="100000"/>
              </a:lnSpc>
              <a:defRPr/>
            </a:pPr>
            <a:r>
              <a:rPr lang="en-US" sz="1100" b="1" dirty="0" smtClean="0">
                <a:solidFill>
                  <a:schemeClr val="tx2"/>
                </a:solidFill>
              </a:rPr>
              <a:t>Meteorological events </a:t>
            </a:r>
            <a:br>
              <a:rPr lang="en-US" sz="1100" b="1" dirty="0" smtClean="0">
                <a:solidFill>
                  <a:schemeClr val="tx2"/>
                </a:solidFill>
              </a:rPr>
            </a:br>
            <a:r>
              <a:rPr lang="en-US" sz="1100" dirty="0" smtClean="0">
                <a:solidFill>
                  <a:schemeClr val="tx2"/>
                </a:solidFill>
              </a:rPr>
              <a:t>(storm) </a:t>
            </a:r>
            <a:endParaRPr lang="en-US" sz="1100" dirty="0">
              <a:solidFill>
                <a:schemeClr val="tx2"/>
              </a:solidFill>
            </a:endParaRPr>
          </a:p>
        </p:txBody>
      </p:sp>
      <p:sp>
        <p:nvSpPr>
          <p:cNvPr id="87"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Hydrological events</a:t>
            </a:r>
            <a:br>
              <a:rPr lang="en-US" sz="1100" b="1" dirty="0" smtClean="0">
                <a:solidFill>
                  <a:schemeClr val="tx2"/>
                </a:solidFill>
              </a:rPr>
            </a:br>
            <a:r>
              <a:rPr lang="en-US" sz="1100" dirty="0" smtClean="0">
                <a:solidFill>
                  <a:schemeClr val="tx2"/>
                </a:solidFill>
              </a:rPr>
              <a:t>(flood, mass movement)</a:t>
            </a:r>
            <a:endParaRPr lang="en-US" sz="1100" dirty="0">
              <a:solidFill>
                <a:schemeClr val="tx2"/>
              </a:solidFill>
            </a:endParaRPr>
          </a:p>
        </p:txBody>
      </p:sp>
      <p:sp>
        <p:nvSpPr>
          <p:cNvPr id="88"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89"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90"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91" name="Oval 90"/>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92"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Text Box 9"/>
          <p:cNvSpPr txBox="1">
            <a:spLocks noChangeArrowheads="1"/>
          </p:cNvSpPr>
          <p:nvPr/>
        </p:nvSpPr>
        <p:spPr bwMode="auto">
          <a:xfrm>
            <a:off x="6161263" y="6012310"/>
            <a:ext cx="3902075" cy="430887"/>
          </a:xfrm>
          <a:prstGeom prst="rect">
            <a:avLst/>
          </a:prstGeom>
          <a:noFill/>
          <a:ln w="9525">
            <a:noFill/>
            <a:miter lim="800000"/>
            <a:headEnd/>
            <a:tailEnd/>
          </a:ln>
        </p:spPr>
        <p:txBody>
          <a:bodyPr>
            <a:spAutoFit/>
          </a:bodyPr>
          <a:lstStyle/>
          <a:p>
            <a:pPr>
              <a:lnSpc>
                <a:spcPct val="100000"/>
              </a:lnSpc>
              <a:spcBef>
                <a:spcPts val="0"/>
              </a:spcBef>
              <a:defRPr/>
            </a:pPr>
            <a:r>
              <a:rPr lang="en-US" sz="1100" b="1" dirty="0" err="1" smtClean="0">
                <a:solidFill>
                  <a:schemeClr val="tx2"/>
                </a:solidFill>
              </a:rPr>
              <a:t>Climatological</a:t>
            </a:r>
            <a:r>
              <a:rPr lang="en-US" sz="1100" b="1" dirty="0" smtClean="0">
                <a:solidFill>
                  <a:schemeClr val="tx2"/>
                </a:solidFill>
              </a:rPr>
              <a:t> events</a:t>
            </a:r>
            <a:r>
              <a:rPr lang="en-US" sz="1100" dirty="0" smtClean="0">
                <a:solidFill>
                  <a:schemeClr val="tx2"/>
                </a:solidFill>
              </a:rPr>
              <a:t/>
            </a:r>
            <a:br>
              <a:rPr lang="en-US" sz="1100" dirty="0" smtClean="0">
                <a:solidFill>
                  <a:schemeClr val="tx2"/>
                </a:solidFill>
              </a:rPr>
            </a:br>
            <a:r>
              <a:rPr lang="en-US" sz="1100" dirty="0" smtClean="0">
                <a:solidFill>
                  <a:schemeClr val="tx2"/>
                </a:solidFill>
                <a:latin typeface="Arial" pitchFamily="34" charset="0"/>
                <a:cs typeface="Arial" pitchFamily="34" charset="0"/>
              </a:rPr>
              <a:t>(extreme temperature, drought, wildfire)</a:t>
            </a:r>
            <a:endParaRPr lang="en-US" sz="1100" dirty="0">
              <a:solidFill>
                <a:schemeClr val="tx2"/>
              </a:solidFill>
              <a:latin typeface="Arial" pitchFamily="34" charset="0"/>
              <a:cs typeface="Arial" pitchFamily="34" charset="0"/>
            </a:endParaRPr>
          </a:p>
        </p:txBody>
      </p:sp>
      <p:sp>
        <p:nvSpPr>
          <p:cNvPr id="96"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PPTShape_3"/>
          <p:cNvSpPr txBox="1">
            <a:spLocks noChangeArrowheads="1"/>
          </p:cNvSpPr>
          <p:nvPr/>
        </p:nvSpPr>
        <p:spPr bwMode="auto">
          <a:xfrm>
            <a:off x="6163200" y="6390853"/>
            <a:ext cx="2088232" cy="430887"/>
          </a:xfrm>
          <a:prstGeom prst="rect">
            <a:avLst/>
          </a:prstGeom>
          <a:noFill/>
          <a:ln w="9525">
            <a:noFill/>
            <a:miter lim="800000"/>
            <a:headEnd/>
            <a:tailEnd/>
          </a:ln>
        </p:spPr>
        <p:txBody>
          <a:bodyPr wrap="square">
            <a:spAutoFit/>
          </a:bodyPr>
          <a:lstStyle/>
          <a:p>
            <a:pPr>
              <a:lnSpc>
                <a:spcPct val="100000"/>
              </a:lnSpc>
              <a:spcBef>
                <a:spcPts val="0"/>
              </a:spcBef>
              <a:defRPr/>
            </a:pPr>
            <a:r>
              <a:rPr lang="en-US" sz="1100" b="1" dirty="0" smtClean="0"/>
              <a:t>Extraterrestrial events</a:t>
            </a:r>
            <a:r>
              <a:rPr lang="en-US" sz="1100" dirty="0" smtClean="0"/>
              <a:t/>
            </a:r>
            <a:br>
              <a:rPr lang="en-US" sz="1100" dirty="0" smtClean="0"/>
            </a:br>
            <a:r>
              <a:rPr lang="en-US" sz="1100" dirty="0" smtClean="0"/>
              <a:t>(Meteorite impact)</a:t>
            </a:r>
            <a:endParaRPr lang="en-US" sz="1100" dirty="0"/>
          </a:p>
        </p:txBody>
      </p:sp>
      <p:sp>
        <p:nvSpPr>
          <p:cNvPr id="100" name="PPTShape_4"/>
          <p:cNvSpPr>
            <a:spLocks noChangeArrowheads="1"/>
          </p:cNvSpPr>
          <p:nvPr/>
        </p:nvSpPr>
        <p:spPr bwMode="auto">
          <a:xfrm>
            <a:off x="5990400" y="6444018"/>
            <a:ext cx="84866" cy="84561"/>
          </a:xfrm>
          <a:prstGeom prst="ellipse">
            <a:avLst/>
          </a:prstGeom>
          <a:solidFill>
            <a:schemeClr val="tx1"/>
          </a:solidFill>
          <a:ln w="3175">
            <a:solidFill>
              <a:schemeClr val="tx1"/>
            </a:solidFill>
            <a:round/>
            <a:headEnd/>
            <a:tailEnd/>
          </a:ln>
        </p:spPr>
        <p:txBody>
          <a:bodyPr wrap="none" anchor="ctr"/>
          <a:lstStyle/>
          <a:p>
            <a:endParaRPr lang="de-DE">
              <a:solidFill>
                <a:srgbClr val="111111"/>
              </a:solidFill>
            </a:endParaRPr>
          </a:p>
        </p:txBody>
      </p:sp>
      <p:grpSp>
        <p:nvGrpSpPr>
          <p:cNvPr id="2" name="Gruppieren 182"/>
          <p:cNvGrpSpPr>
            <a:grpSpLocks noChangeAspect="1"/>
          </p:cNvGrpSpPr>
          <p:nvPr>
            <p:custDataLst>
              <p:tags r:id="rId2"/>
            </p:custDataLst>
          </p:nvPr>
        </p:nvGrpSpPr>
        <p:grpSpPr>
          <a:xfrm>
            <a:off x="332491" y="1406861"/>
            <a:ext cx="8487645" cy="4080726"/>
            <a:chOff x="242300" y="1115294"/>
            <a:chExt cx="7307095" cy="3513137"/>
          </a:xfrm>
        </p:grpSpPr>
        <p:pic>
          <p:nvPicPr>
            <p:cNvPr id="102" name="Picture 2" descr="V:\_GEO-CCC1\NatCatSERVICE\03_NCS User\Studenten\Baumgartner Theresa\Pressemitteilung Weltkarte\Loss events_world_ 2013_300dpi.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8269" y="1364776"/>
              <a:ext cx="6312089" cy="3261815"/>
            </a:xfrm>
            <a:prstGeom prst="rect">
              <a:avLst/>
            </a:prstGeom>
            <a:noFill/>
          </p:spPr>
        </p:pic>
        <p:grpSp>
          <p:nvGrpSpPr>
            <p:cNvPr id="3" name="Gruppieren 10"/>
            <p:cNvGrpSpPr/>
            <p:nvPr/>
          </p:nvGrpSpPr>
          <p:grpSpPr>
            <a:xfrm>
              <a:off x="264526" y="3703495"/>
              <a:ext cx="997892" cy="900000"/>
              <a:chOff x="393767" y="2521438"/>
              <a:chExt cx="1366647" cy="978831"/>
            </a:xfrm>
          </p:grpSpPr>
          <p:sp>
            <p:nvSpPr>
              <p:cNvPr id="152" name="Ellipse 233"/>
              <p:cNvSpPr/>
              <p:nvPr/>
            </p:nvSpPr>
            <p:spPr>
              <a:xfrm>
                <a:off x="453542" y="2521438"/>
                <a:ext cx="1232581" cy="978831"/>
              </a:xfrm>
              <a:prstGeom prst="ellipse">
                <a:avLst/>
              </a:prstGeom>
              <a:solidFill>
                <a:srgbClr val="7A9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feld 234"/>
              <p:cNvSpPr txBox="1"/>
              <p:nvPr/>
            </p:nvSpPr>
            <p:spPr>
              <a:xfrm>
                <a:off x="393767" y="2767808"/>
                <a:ext cx="1366647" cy="468628"/>
              </a:xfrm>
              <a:prstGeom prst="rect">
                <a:avLst/>
              </a:prstGeom>
              <a:noFill/>
              <a:effectLst/>
            </p:spPr>
            <p:txBody>
              <a:bodyPr wrap="square" rtlCol="0">
                <a:spAutoFit/>
              </a:bodyPr>
              <a:lstStyle/>
              <a:p>
                <a:pPr algn="ctr"/>
                <a:r>
                  <a:rPr lang="de-DE" sz="1100" b="1" dirty="0" smtClean="0">
                    <a:solidFill>
                      <a:schemeClr val="bg1"/>
                    </a:solidFill>
                  </a:rPr>
                  <a:t>880</a:t>
                </a:r>
              </a:p>
              <a:p>
                <a:pPr algn="ctr"/>
                <a:r>
                  <a:rPr lang="en-US" sz="1100" b="1" dirty="0" smtClean="0">
                    <a:solidFill>
                      <a:schemeClr val="bg1"/>
                    </a:solidFill>
                  </a:rPr>
                  <a:t>Loss events</a:t>
                </a:r>
              </a:p>
            </p:txBody>
          </p:sp>
        </p:grpSp>
        <p:sp>
          <p:nvSpPr>
            <p:cNvPr id="104" name="Textfeld 185"/>
            <p:cNvSpPr txBox="1"/>
            <p:nvPr/>
          </p:nvSpPr>
          <p:spPr>
            <a:xfrm>
              <a:off x="6438580" y="1515885"/>
              <a:ext cx="86113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Earthquake</a:t>
              </a:r>
            </a:p>
            <a:p>
              <a:pPr>
                <a:defRPr/>
              </a:pPr>
              <a:r>
                <a:rPr lang="en-US" sz="800" dirty="0" smtClean="0">
                  <a:solidFill>
                    <a:srgbClr val="4D4E53"/>
                  </a:solidFill>
                </a:rPr>
                <a:t>China, 20 April</a:t>
              </a:r>
            </a:p>
          </p:txBody>
        </p:sp>
        <p:sp>
          <p:nvSpPr>
            <p:cNvPr id="105" name="Textfeld 186"/>
            <p:cNvSpPr txBox="1"/>
            <p:nvPr/>
          </p:nvSpPr>
          <p:spPr>
            <a:xfrm>
              <a:off x="2603540" y="2668978"/>
              <a:ext cx="1265601"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18–22 May</a:t>
              </a:r>
            </a:p>
          </p:txBody>
        </p:sp>
        <p:sp>
          <p:nvSpPr>
            <p:cNvPr id="106" name="Textfeld 187"/>
            <p:cNvSpPr txBox="1"/>
            <p:nvPr/>
          </p:nvSpPr>
          <p:spPr>
            <a:xfrm>
              <a:off x="5031707" y="3399911"/>
              <a:ext cx="1008609"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India, 14–30 June</a:t>
              </a:r>
            </a:p>
          </p:txBody>
        </p:sp>
        <p:sp>
          <p:nvSpPr>
            <p:cNvPr id="107" name="Textfeld 188"/>
            <p:cNvSpPr txBox="1"/>
            <p:nvPr/>
          </p:nvSpPr>
          <p:spPr>
            <a:xfrm>
              <a:off x="2974927" y="2278465"/>
              <a:ext cx="878939" cy="410700"/>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Hailstorms</a:t>
              </a:r>
            </a:p>
            <a:p>
              <a:pPr>
                <a:defRPr/>
              </a:pPr>
              <a:r>
                <a:rPr lang="en-US" sz="800" dirty="0" smtClean="0">
                  <a:solidFill>
                    <a:srgbClr val="4D4E53"/>
                  </a:solidFill>
                </a:rPr>
                <a:t>Germany, </a:t>
              </a:r>
            </a:p>
            <a:p>
              <a:pPr>
                <a:defRPr/>
              </a:pPr>
              <a:r>
                <a:rPr lang="en-US" sz="800" smtClean="0">
                  <a:solidFill>
                    <a:srgbClr val="4D4E53"/>
                  </a:solidFill>
                </a:rPr>
                <a:t>27–28 </a:t>
              </a:r>
              <a:r>
                <a:rPr lang="en-US" sz="800" dirty="0" smtClean="0">
                  <a:solidFill>
                    <a:srgbClr val="4D4E53"/>
                  </a:solidFill>
                </a:rPr>
                <a:t>July</a:t>
              </a:r>
            </a:p>
          </p:txBody>
        </p:sp>
        <p:sp>
          <p:nvSpPr>
            <p:cNvPr id="108" name="Textfeld 189"/>
            <p:cNvSpPr txBox="1"/>
            <p:nvPr/>
          </p:nvSpPr>
          <p:spPr>
            <a:xfrm>
              <a:off x="2180823" y="1115294"/>
              <a:ext cx="211437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Winter Storm Christian (St. Jude)</a:t>
              </a:r>
            </a:p>
            <a:p>
              <a:pPr>
                <a:defRPr/>
              </a:pPr>
              <a:r>
                <a:rPr lang="en-US" sz="800" dirty="0" smtClean="0">
                  <a:solidFill>
                    <a:srgbClr val="4D4E53"/>
                  </a:solidFill>
                </a:rPr>
                <a:t>Europe, 27–30 October</a:t>
              </a:r>
            </a:p>
          </p:txBody>
        </p:sp>
        <p:sp>
          <p:nvSpPr>
            <p:cNvPr id="109" name="Textfeld 190"/>
            <p:cNvSpPr txBox="1"/>
            <p:nvPr/>
          </p:nvSpPr>
          <p:spPr>
            <a:xfrm>
              <a:off x="6134141" y="2972118"/>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Haiyan</a:t>
              </a:r>
              <a:endParaRPr lang="en-US" sz="900" b="1" dirty="0" smtClean="0">
                <a:solidFill>
                  <a:srgbClr val="4D4E53"/>
                </a:solidFill>
              </a:endParaRPr>
            </a:p>
            <a:p>
              <a:pPr>
                <a:defRPr/>
              </a:pPr>
              <a:r>
                <a:rPr lang="en-US" sz="800" dirty="0" smtClean="0">
                  <a:solidFill>
                    <a:srgbClr val="4D4E53"/>
                  </a:solidFill>
                </a:rPr>
                <a:t>Philippines, </a:t>
              </a:r>
            </a:p>
            <a:p>
              <a:pPr>
                <a:defRPr/>
              </a:pPr>
              <a:r>
                <a:rPr lang="en-US" sz="800" dirty="0" smtClean="0">
                  <a:solidFill>
                    <a:srgbClr val="4D4E53"/>
                  </a:solidFill>
                </a:rPr>
                <a:t>8–12 November</a:t>
              </a:r>
            </a:p>
          </p:txBody>
        </p:sp>
        <p:sp>
          <p:nvSpPr>
            <p:cNvPr id="110" name="Textfeld 191"/>
            <p:cNvSpPr txBox="1"/>
            <p:nvPr/>
          </p:nvSpPr>
          <p:spPr>
            <a:xfrm>
              <a:off x="625185" y="3136789"/>
              <a:ext cx="1652992"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28–31 May</a:t>
              </a:r>
            </a:p>
          </p:txBody>
        </p:sp>
        <p:sp>
          <p:nvSpPr>
            <p:cNvPr id="111" name="Textfeld 192"/>
            <p:cNvSpPr txBox="1"/>
            <p:nvPr/>
          </p:nvSpPr>
          <p:spPr>
            <a:xfrm>
              <a:off x="1350446" y="3543964"/>
              <a:ext cx="1418847"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Hurricanes Ingrid &amp; Manuel</a:t>
              </a:r>
            </a:p>
            <a:p>
              <a:pPr>
                <a:defRPr/>
              </a:pPr>
              <a:r>
                <a:rPr lang="en-US" sz="800" dirty="0" smtClean="0">
                  <a:solidFill>
                    <a:srgbClr val="4D4E53"/>
                  </a:solidFill>
                </a:rPr>
                <a:t>Mexico, 12–19 September</a:t>
              </a:r>
            </a:p>
          </p:txBody>
        </p:sp>
        <p:sp>
          <p:nvSpPr>
            <p:cNvPr id="112" name="Textfeld 193"/>
            <p:cNvSpPr txBox="1"/>
            <p:nvPr/>
          </p:nvSpPr>
          <p:spPr>
            <a:xfrm>
              <a:off x="242300" y="1609780"/>
              <a:ext cx="1146468"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Canada, 19–24 June</a:t>
              </a:r>
            </a:p>
          </p:txBody>
        </p:sp>
        <p:sp>
          <p:nvSpPr>
            <p:cNvPr id="113" name="Textfeld 194"/>
            <p:cNvSpPr txBox="1"/>
            <p:nvPr/>
          </p:nvSpPr>
          <p:spPr>
            <a:xfrm>
              <a:off x="4052665" y="1145401"/>
              <a:ext cx="949299" cy="477054"/>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Europe, </a:t>
              </a:r>
            </a:p>
            <a:p>
              <a:pPr>
                <a:defRPr/>
              </a:pPr>
              <a:r>
                <a:rPr lang="en-US" sz="800" dirty="0" smtClean="0">
                  <a:solidFill>
                    <a:srgbClr val="4D4E53"/>
                  </a:solidFill>
                </a:rPr>
                <a:t>30 May–19 June</a:t>
              </a:r>
            </a:p>
          </p:txBody>
        </p:sp>
        <p:sp>
          <p:nvSpPr>
            <p:cNvPr id="114" name="Textfeld 195"/>
            <p:cNvSpPr txBox="1"/>
            <p:nvPr/>
          </p:nvSpPr>
          <p:spPr>
            <a:xfrm>
              <a:off x="4829004" y="4274488"/>
              <a:ext cx="96984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Heat wave</a:t>
              </a:r>
            </a:p>
            <a:p>
              <a:pPr>
                <a:defRPr/>
              </a:pPr>
              <a:r>
                <a:rPr lang="en-US" sz="800" dirty="0" smtClean="0">
                  <a:solidFill>
                    <a:srgbClr val="4D4E53"/>
                  </a:solidFill>
                </a:rPr>
                <a:t>India, April–June</a:t>
              </a:r>
            </a:p>
          </p:txBody>
        </p:sp>
        <p:sp>
          <p:nvSpPr>
            <p:cNvPr id="115" name="Textfeld 196"/>
            <p:cNvSpPr txBox="1"/>
            <p:nvPr/>
          </p:nvSpPr>
          <p:spPr>
            <a:xfrm>
              <a:off x="6392839" y="2457711"/>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Fitow</a:t>
              </a:r>
              <a:endParaRPr lang="en-US" sz="900" b="1" dirty="0" smtClean="0">
                <a:solidFill>
                  <a:srgbClr val="4D4E53"/>
                </a:solidFill>
              </a:endParaRPr>
            </a:p>
            <a:p>
              <a:pPr>
                <a:defRPr/>
              </a:pPr>
              <a:r>
                <a:rPr lang="en-US" sz="800" dirty="0" smtClean="0">
                  <a:solidFill>
                    <a:srgbClr val="4D4E53"/>
                  </a:solidFill>
                </a:rPr>
                <a:t>China, Japan, </a:t>
              </a:r>
            </a:p>
            <a:p>
              <a:pPr>
                <a:defRPr/>
              </a:pPr>
              <a:r>
                <a:rPr lang="en-US" sz="800" dirty="0" smtClean="0">
                  <a:solidFill>
                    <a:srgbClr val="4D4E53"/>
                  </a:solidFill>
                </a:rPr>
                <a:t>5–9 October</a:t>
              </a:r>
            </a:p>
          </p:txBody>
        </p:sp>
        <p:sp>
          <p:nvSpPr>
            <p:cNvPr id="116" name="Textfeld 197"/>
            <p:cNvSpPr txBox="1"/>
            <p:nvPr/>
          </p:nvSpPr>
          <p:spPr>
            <a:xfrm>
              <a:off x="3470117" y="4095598"/>
              <a:ext cx="1571479"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Earthquake (series)</a:t>
              </a:r>
            </a:p>
            <a:p>
              <a:pPr>
                <a:defRPr/>
              </a:pPr>
              <a:r>
                <a:rPr lang="en-US" sz="800" dirty="0" smtClean="0">
                  <a:solidFill>
                    <a:srgbClr val="4D4E53"/>
                  </a:solidFill>
                </a:rPr>
                <a:t>Pakistan, 24–28 September</a:t>
              </a:r>
            </a:p>
          </p:txBody>
        </p:sp>
        <p:cxnSp>
          <p:nvCxnSpPr>
            <p:cNvPr id="117" name="Gerade Verbindung 198"/>
            <p:cNvCxnSpPr/>
            <p:nvPr/>
          </p:nvCxnSpPr>
          <p:spPr>
            <a:xfrm rot="5400000" flipH="1">
              <a:off x="1889500" y="3352540"/>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8" name="Gerade Verbindung 199"/>
            <p:cNvCxnSpPr/>
            <p:nvPr/>
          </p:nvCxnSpPr>
          <p:spPr>
            <a:xfrm flipH="1">
              <a:off x="1547402" y="2748633"/>
              <a:ext cx="50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9" name="Gerade Verbindung 200"/>
            <p:cNvCxnSpPr/>
            <p:nvPr/>
          </p:nvCxnSpPr>
          <p:spPr>
            <a:xfrm flipH="1">
              <a:off x="2195492" y="2764596"/>
              <a:ext cx="46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0" name="Gerade Verbindung 201"/>
            <p:cNvCxnSpPr/>
            <p:nvPr/>
          </p:nvCxnSpPr>
          <p:spPr>
            <a:xfrm rot="5400000" flipH="1">
              <a:off x="216609" y="2171329"/>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1" name="Gerade Verbindung 202"/>
            <p:cNvCxnSpPr/>
            <p:nvPr/>
          </p:nvCxnSpPr>
          <p:spPr>
            <a:xfrm flipH="1">
              <a:off x="508984" y="2451055"/>
              <a:ext cx="13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2" name="Gerade Verbindung 203"/>
            <p:cNvCxnSpPr/>
            <p:nvPr/>
          </p:nvCxnSpPr>
          <p:spPr>
            <a:xfrm flipH="1">
              <a:off x="3507080" y="2492257"/>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3" name="Gerade Verbindung 204"/>
            <p:cNvCxnSpPr/>
            <p:nvPr/>
          </p:nvCxnSpPr>
          <p:spPr>
            <a:xfrm rot="5400000" flipH="1">
              <a:off x="3424593" y="1761789"/>
              <a:ext cx="108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4" name="Gerade Verbindung 205"/>
            <p:cNvCxnSpPr/>
            <p:nvPr/>
          </p:nvCxnSpPr>
          <p:spPr>
            <a:xfrm rot="5400000" flipH="1">
              <a:off x="3920695" y="2006165"/>
              <a:ext cx="9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5" name="Gerade Verbindung 206"/>
            <p:cNvCxnSpPr/>
            <p:nvPr/>
          </p:nvCxnSpPr>
          <p:spPr>
            <a:xfrm flipH="1">
              <a:off x="5947151" y="3074467"/>
              <a:ext cx="2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6" name="Gerade Verbindung 207"/>
            <p:cNvCxnSpPr/>
            <p:nvPr/>
          </p:nvCxnSpPr>
          <p:spPr>
            <a:xfrm rot="5400000" flipH="1">
              <a:off x="5915609" y="311323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7" name="Gerade Verbindung 208"/>
            <p:cNvCxnSpPr/>
            <p:nvPr/>
          </p:nvCxnSpPr>
          <p:spPr>
            <a:xfrm flipH="1">
              <a:off x="5877690" y="2561227"/>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8" name="Gerade Verbindung 209"/>
            <p:cNvCxnSpPr/>
            <p:nvPr/>
          </p:nvCxnSpPr>
          <p:spPr>
            <a:xfrm rot="5400000" flipH="1">
              <a:off x="5735389" y="2703445"/>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9" name="Gerade Verbindung 210"/>
            <p:cNvCxnSpPr/>
            <p:nvPr/>
          </p:nvCxnSpPr>
          <p:spPr>
            <a:xfrm flipH="1">
              <a:off x="3819724" y="1225846"/>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0" name="Gerade Verbindung 211"/>
            <p:cNvCxnSpPr/>
            <p:nvPr/>
          </p:nvCxnSpPr>
          <p:spPr>
            <a:xfrm rot="5400000" flipH="1">
              <a:off x="4982479" y="2211830"/>
              <a:ext cx="11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1" name="Gerade Verbindung 212"/>
            <p:cNvCxnSpPr/>
            <p:nvPr/>
          </p:nvCxnSpPr>
          <p:spPr>
            <a:xfrm flipH="1">
              <a:off x="5574444" y="1616948"/>
              <a:ext cx="90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2" name="Gerade Verbindung 213"/>
            <p:cNvCxnSpPr/>
            <p:nvPr/>
          </p:nvCxnSpPr>
          <p:spPr>
            <a:xfrm flipH="1">
              <a:off x="5210207" y="284007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3" name="Gerade Verbindung 214"/>
            <p:cNvCxnSpPr/>
            <p:nvPr/>
          </p:nvCxnSpPr>
          <p:spPr>
            <a:xfrm rot="5400000" flipH="1">
              <a:off x="4981337" y="3142263"/>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4" name="Gerade Verbindung 215"/>
            <p:cNvCxnSpPr/>
            <p:nvPr/>
          </p:nvCxnSpPr>
          <p:spPr>
            <a:xfrm rot="5400000" flipH="1">
              <a:off x="4317291" y="3589154"/>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5" name="Gerade Verbindung 216"/>
            <p:cNvCxnSpPr/>
            <p:nvPr/>
          </p:nvCxnSpPr>
          <p:spPr>
            <a:xfrm rot="5400000" flipH="1">
              <a:off x="4431556" y="3712990"/>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6" name="Gerade Verbindung 217"/>
            <p:cNvCxnSpPr/>
            <p:nvPr/>
          </p:nvCxnSpPr>
          <p:spPr>
            <a:xfrm flipH="1">
              <a:off x="4496000" y="4196572"/>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7" name="Gerade Verbindung 218"/>
            <p:cNvCxnSpPr/>
            <p:nvPr/>
          </p:nvCxnSpPr>
          <p:spPr>
            <a:xfrm flipH="1">
              <a:off x="5043329" y="3097988"/>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8" name="Gerade Verbindung 219"/>
            <p:cNvCxnSpPr/>
            <p:nvPr/>
          </p:nvCxnSpPr>
          <p:spPr>
            <a:xfrm flipH="1">
              <a:off x="4081475" y="2487699"/>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0" name="Textfeld 221"/>
            <p:cNvSpPr txBox="1"/>
            <p:nvPr/>
          </p:nvSpPr>
          <p:spPr>
            <a:xfrm>
              <a:off x="6656694" y="3542194"/>
              <a:ext cx="892701"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Floods</a:t>
              </a:r>
            </a:p>
            <a:p>
              <a:pPr>
                <a:defRPr/>
              </a:pPr>
              <a:r>
                <a:rPr lang="en-US" sz="800" dirty="0" smtClean="0">
                  <a:solidFill>
                    <a:srgbClr val="4D4E53"/>
                  </a:solidFill>
                </a:rPr>
                <a:t>Australia, </a:t>
              </a:r>
            </a:p>
            <a:p>
              <a:pPr>
                <a:defRPr/>
              </a:pPr>
              <a:r>
                <a:rPr lang="en-US" sz="800" dirty="0" smtClean="0">
                  <a:solidFill>
                    <a:srgbClr val="4D4E53"/>
                  </a:solidFill>
                </a:rPr>
                <a:t>21–31 January </a:t>
              </a:r>
            </a:p>
          </p:txBody>
        </p:sp>
        <p:cxnSp>
          <p:nvCxnSpPr>
            <p:cNvPr id="141" name="Gerade Verbindung 222"/>
            <p:cNvCxnSpPr/>
            <p:nvPr/>
          </p:nvCxnSpPr>
          <p:spPr>
            <a:xfrm flipH="1">
              <a:off x="6417504" y="3638593"/>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2" name="Gerade Verbindung 223"/>
            <p:cNvCxnSpPr/>
            <p:nvPr/>
          </p:nvCxnSpPr>
          <p:spPr>
            <a:xfrm rot="5400000" flipH="1">
              <a:off x="6349189" y="3708618"/>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3" name="Textfeld 224"/>
            <p:cNvSpPr txBox="1"/>
            <p:nvPr/>
          </p:nvSpPr>
          <p:spPr>
            <a:xfrm>
              <a:off x="4940041" y="1157470"/>
              <a:ext cx="1197100"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Meteorite impact</a:t>
              </a:r>
            </a:p>
            <a:p>
              <a:pPr>
                <a:defRPr/>
              </a:pPr>
              <a:r>
                <a:rPr lang="en-US" sz="800" dirty="0" smtClean="0">
                  <a:solidFill>
                    <a:srgbClr val="4D4E53"/>
                  </a:solidFill>
                </a:rPr>
                <a:t>Russian Federation, 15 February</a:t>
              </a:r>
            </a:p>
          </p:txBody>
        </p:sp>
        <p:cxnSp>
          <p:nvCxnSpPr>
            <p:cNvPr id="144" name="Gerade Verbindung 225"/>
            <p:cNvCxnSpPr/>
            <p:nvPr/>
          </p:nvCxnSpPr>
          <p:spPr>
            <a:xfrm rot="5400000" flipH="1">
              <a:off x="4854316" y="1939246"/>
              <a:ext cx="79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5" name="Gerade Verbindung 226"/>
            <p:cNvCxnSpPr/>
            <p:nvPr/>
          </p:nvCxnSpPr>
          <p:spPr>
            <a:xfrm flipH="1">
              <a:off x="4919486" y="2330345"/>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6" name="Textfeld 227"/>
            <p:cNvSpPr txBox="1"/>
            <p:nvPr/>
          </p:nvSpPr>
          <p:spPr>
            <a:xfrm>
              <a:off x="1030476" y="1313790"/>
              <a:ext cx="98937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Flash floods</a:t>
              </a:r>
            </a:p>
            <a:p>
              <a:pPr>
                <a:defRPr/>
              </a:pPr>
              <a:r>
                <a:rPr lang="en-US" sz="800" dirty="0" smtClean="0">
                  <a:solidFill>
                    <a:srgbClr val="4D4E53"/>
                  </a:solidFill>
                </a:rPr>
                <a:t>Canada, 8–9 July</a:t>
              </a:r>
            </a:p>
          </p:txBody>
        </p:sp>
        <p:cxnSp>
          <p:nvCxnSpPr>
            <p:cNvPr id="147" name="Gerade Verbindung 228"/>
            <p:cNvCxnSpPr/>
            <p:nvPr/>
          </p:nvCxnSpPr>
          <p:spPr>
            <a:xfrm rot="5400000" flipH="1">
              <a:off x="1337020" y="2963243"/>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8" name="Gerade Verbindung 229"/>
            <p:cNvCxnSpPr/>
            <p:nvPr/>
          </p:nvCxnSpPr>
          <p:spPr>
            <a:xfrm flipH="1">
              <a:off x="1824477" y="1522611"/>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9" name="Textfeld 230"/>
            <p:cNvSpPr txBox="1"/>
            <p:nvPr/>
          </p:nvSpPr>
          <p:spPr>
            <a:xfrm>
              <a:off x="353532" y="2562105"/>
              <a:ext cx="121860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USA, 9–16 September</a:t>
              </a:r>
            </a:p>
          </p:txBody>
        </p:sp>
        <p:cxnSp>
          <p:nvCxnSpPr>
            <p:cNvPr id="150" name="Gerade Verbindung 231"/>
            <p:cNvCxnSpPr/>
            <p:nvPr/>
          </p:nvCxnSpPr>
          <p:spPr>
            <a:xfrm flipH="1">
              <a:off x="794941" y="2667669"/>
              <a:ext cx="11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51" name="Gerade Verbindung 232"/>
            <p:cNvCxnSpPr/>
            <p:nvPr/>
          </p:nvCxnSpPr>
          <p:spPr>
            <a:xfrm rot="5400000" flipH="1">
              <a:off x="1929129" y="2030590"/>
              <a:ext cx="100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grpSp>
      <p:grpSp>
        <p:nvGrpSpPr>
          <p:cNvPr id="75" name="Gruppieren 253"/>
          <p:cNvGrpSpPr/>
          <p:nvPr>
            <p:custDataLst>
              <p:tags r:id="rId3"/>
            </p:custDataLst>
          </p:nvPr>
        </p:nvGrpSpPr>
        <p:grpSpPr>
          <a:xfrm>
            <a:off x="524550" y="5637128"/>
            <a:ext cx="8314650" cy="806716"/>
            <a:chOff x="524550" y="5637128"/>
            <a:chExt cx="8314650" cy="806716"/>
          </a:xfrm>
        </p:grpSpPr>
        <p:sp>
          <p:nvSpPr>
            <p:cNvPr id="76"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7"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8"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82" name="Oval 81"/>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83"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7"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8" name="Text Box 6"/>
            <p:cNvSpPr txBox="1">
              <a:spLocks noChangeArrowheads="1"/>
            </p:cNvSpPr>
            <p:nvPr/>
          </p:nvSpPr>
          <p:spPr bwMode="auto">
            <a:xfrm>
              <a:off x="3365893" y="5640335"/>
              <a:ext cx="261161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Geophysical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(earthquake, tsunami, volcanic activity</a:t>
              </a:r>
              <a:r>
                <a:rPr lang="en-US" sz="1100" dirty="0" smtClean="0">
                  <a:solidFill>
                    <a:prstClr val="black"/>
                  </a:solidFill>
                </a:rPr>
                <a:t>)</a:t>
              </a:r>
              <a:endParaRPr lang="en-US" sz="1100" dirty="0">
                <a:solidFill>
                  <a:prstClr val="black"/>
                </a:solidFill>
              </a:endParaRPr>
            </a:p>
          </p:txBody>
        </p:sp>
        <p:sp>
          <p:nvSpPr>
            <p:cNvPr id="101"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defRPr/>
              </a:pPr>
              <a:r>
                <a:rPr lang="en-US" sz="1100" b="1" dirty="0" smtClean="0">
                  <a:solidFill>
                    <a:srgbClr val="4D4E53"/>
                  </a:solidFill>
                </a:rPr>
                <a:t>Meteorological events </a:t>
              </a:r>
              <a:br>
                <a:rPr lang="en-US" sz="1100" b="1" dirty="0" smtClean="0">
                  <a:solidFill>
                    <a:srgbClr val="4D4E53"/>
                  </a:solidFill>
                </a:rPr>
              </a:br>
              <a:r>
                <a:rPr lang="en-US" sz="1100" dirty="0" smtClean="0">
                  <a:solidFill>
                    <a:srgbClr val="4D4E53"/>
                  </a:solidFill>
                </a:rPr>
                <a:t>(storm) </a:t>
              </a:r>
              <a:endParaRPr lang="en-US" sz="1100" dirty="0">
                <a:solidFill>
                  <a:srgbClr val="4D4E53"/>
                </a:solidFill>
              </a:endParaRPr>
            </a:p>
          </p:txBody>
        </p:sp>
        <p:sp>
          <p:nvSpPr>
            <p:cNvPr id="103" name="Text Box 6"/>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defRPr/>
              </a:pPr>
              <a:r>
                <a:rPr lang="en-US" sz="1100" b="1" dirty="0" smtClean="0">
                  <a:solidFill>
                    <a:srgbClr val="4D4E53"/>
                  </a:solidFill>
                </a:rPr>
                <a:t>Selection of significant </a:t>
              </a:r>
            </a:p>
            <a:p>
              <a:pPr>
                <a:defRPr/>
              </a:pPr>
              <a:r>
                <a:rPr lang="en-US" sz="1100" b="1" dirty="0" smtClean="0">
                  <a:solidFill>
                    <a:srgbClr val="4D4E53"/>
                  </a:solidFill>
                </a:rPr>
                <a:t>Natural catastrophes</a:t>
              </a:r>
              <a:endParaRPr lang="en-US" sz="1100" b="1" dirty="0">
                <a:solidFill>
                  <a:srgbClr val="4D4E53"/>
                </a:solidFill>
              </a:endParaRPr>
            </a:p>
          </p:txBody>
        </p:sp>
        <p:sp>
          <p:nvSpPr>
            <p:cNvPr id="154" name="Text Box 6"/>
            <p:cNvSpPr txBox="1">
              <a:spLocks noChangeArrowheads="1"/>
            </p:cNvSpPr>
            <p:nvPr/>
          </p:nvSpPr>
          <p:spPr bwMode="auto">
            <a:xfrm>
              <a:off x="736951" y="5652631"/>
              <a:ext cx="1587294" cy="261610"/>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Natural catastrophes</a:t>
              </a:r>
              <a:endParaRPr lang="en-US" sz="1100" b="1" dirty="0">
                <a:solidFill>
                  <a:srgbClr val="4D4E53"/>
                </a:solidFill>
              </a:endParaRPr>
            </a:p>
          </p:txBody>
        </p:sp>
        <p:sp>
          <p:nvSpPr>
            <p:cNvPr id="155"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Hydrological events</a:t>
              </a:r>
              <a:br>
                <a:rPr lang="en-US" sz="1100" b="1" dirty="0" smtClean="0">
                  <a:solidFill>
                    <a:srgbClr val="4D4E53"/>
                  </a:solidFill>
                </a:rPr>
              </a:br>
              <a:r>
                <a:rPr lang="en-US" sz="1100" dirty="0" smtClean="0">
                  <a:solidFill>
                    <a:srgbClr val="4D4E53"/>
                  </a:solidFill>
                </a:rPr>
                <a:t>(flood, mass movement)</a:t>
              </a:r>
              <a:endParaRPr lang="en-US" sz="1100" dirty="0">
                <a:solidFill>
                  <a:srgbClr val="4D4E53"/>
                </a:solidFill>
              </a:endParaRPr>
            </a:p>
          </p:txBody>
        </p:sp>
        <p:sp>
          <p:nvSpPr>
            <p:cNvPr id="156" name="Text Box 9"/>
            <p:cNvSpPr txBox="1">
              <a:spLocks noChangeArrowheads="1"/>
            </p:cNvSpPr>
            <p:nvPr/>
          </p:nvSpPr>
          <p:spPr bwMode="auto">
            <a:xfrm>
              <a:off x="6161263" y="6012957"/>
              <a:ext cx="2677937" cy="430887"/>
            </a:xfrm>
            <a:prstGeom prst="rect">
              <a:avLst/>
            </a:prstGeom>
            <a:noFill/>
            <a:ln w="9525">
              <a:noFill/>
              <a:miter lim="800000"/>
              <a:headEnd/>
              <a:tailEnd/>
            </a:ln>
          </p:spPr>
          <p:txBody>
            <a:bodyPr wrap="square">
              <a:spAutoFit/>
            </a:bodyPr>
            <a:lstStyle/>
            <a:p>
              <a:pPr>
                <a:defRPr/>
              </a:pPr>
              <a:r>
                <a:rPr lang="en-US" sz="1100" b="1" dirty="0" err="1" smtClean="0">
                  <a:solidFill>
                    <a:srgbClr val="4D4E53"/>
                  </a:solidFill>
                </a:rPr>
                <a:t>Climatological</a:t>
              </a:r>
              <a:r>
                <a:rPr lang="en-US" sz="1100" b="1" dirty="0" smtClean="0">
                  <a:solidFill>
                    <a:srgbClr val="4D4E53"/>
                  </a:solidFill>
                </a:rPr>
                <a:t>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(extreme temperature, drought, wildfire)</a:t>
              </a:r>
              <a:endParaRPr lang="en-US" sz="1100" dirty="0">
                <a:solidFill>
                  <a:srgbClr val="4D4E53"/>
                </a:solidFill>
              </a:endParaRPr>
            </a:p>
          </p:txBody>
        </p:sp>
      </p:grpSp>
      <p:sp>
        <p:nvSpPr>
          <p:cNvPr id="158" name="Title 85"/>
          <p:cNvSpPr txBox="1">
            <a:spLocks/>
          </p:cNvSpPr>
          <p:nvPr/>
        </p:nvSpPr>
        <p:spPr bwMode="black">
          <a:xfrm>
            <a:off x="199107" y="502738"/>
            <a:ext cx="6840538" cy="7207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Natural Loss Events:</a:t>
            </a:r>
          </a:p>
          <a:p>
            <a:pPr marL="0" marR="0" lvl="0" indent="0" algn="l" defTabSz="114300" rtl="0" eaLnBrk="1" fontAlgn="base" latinLnBrk="0" hangingPunct="1">
              <a:lnSpc>
                <a:spcPct val="90000"/>
              </a:lnSpc>
              <a:spcBef>
                <a:spcPct val="0"/>
              </a:spcBef>
              <a:spcAft>
                <a:spcPct val="0"/>
              </a:spcAft>
              <a:buClrTx/>
              <a:buSzTx/>
              <a:buFontTx/>
              <a:buNone/>
              <a:tabLst/>
              <a:defRPr/>
            </a:pPr>
            <a:r>
              <a:rPr lang="en-US" sz="3000" b="1" dirty="0" smtClean="0">
                <a:solidFill>
                  <a:srgbClr val="28688C"/>
                </a:solidFill>
                <a:latin typeface="Arial"/>
                <a:ea typeface="Arial Unicode MS"/>
                <a:cs typeface="Arial"/>
              </a:rPr>
              <a:t>Full Year 2013</a:t>
            </a: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
            </a:r>
            <a:b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br>
            <a: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t/>
            </a:r>
            <a:b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br>
            <a:r>
              <a:rPr kumimoji="0" lang="en-US" sz="2000" b="1" i="0" u="none" strike="noStrike" kern="1200" cap="none" spc="0" normalizeH="0" baseline="0" noProof="0" dirty="0" smtClean="0">
                <a:ln>
                  <a:noFill/>
                </a:ln>
                <a:solidFill>
                  <a:srgbClr val="28688C"/>
                </a:solidFill>
                <a:effectLst/>
                <a:uLnTx/>
                <a:uFillTx/>
                <a:latin typeface="Arial"/>
                <a:ea typeface="Arial Unicode MS"/>
                <a:cs typeface="Arial"/>
              </a:rPr>
              <a:t>World Map</a:t>
            </a:r>
          </a:p>
        </p:txBody>
      </p:sp>
    </p:spTree>
    <p:custDataLst>
      <p:tags r:id="rId1"/>
    </p:custDataLst>
    <p:extLst>
      <p:ext uri="{BB962C8B-B14F-4D97-AF65-F5344CB8AC3E}">
        <p14:creationId xmlns:p14="http://schemas.microsoft.com/office/powerpoint/2010/main" val="1907375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468189"/>
            <a:ext cx="2895600" cy="246221"/>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77</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endParaRPr lang="de-DE" sz="1000" b="1" dirty="0">
              <a:solidFill>
                <a:schemeClr val="bg1"/>
              </a:solidFill>
            </a:endParaRPr>
          </a:p>
        </p:txBody>
      </p:sp>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pic>
        <p:nvPicPr>
          <p:cNvPr id="21"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6316"/>
          <a:stretch>
            <a:fillRect/>
          </a:stretch>
        </p:blipFill>
        <p:spPr bwMode="auto">
          <a:xfrm>
            <a:off x="380284" y="1400296"/>
            <a:ext cx="8308975" cy="4393364"/>
          </a:xfrm>
          <a:prstGeom prst="rect">
            <a:avLst/>
          </a:prstGeom>
          <a:noFill/>
          <a:ln w="9525">
            <a:noFill/>
            <a:miter lim="800000"/>
            <a:headEnd/>
            <a:tailEnd/>
          </a:ln>
          <a:effectLst/>
        </p:spPr>
      </p:pic>
      <p:sp>
        <p:nvSpPr>
          <p:cNvPr id="23" name="AutoShape 7"/>
          <p:cNvSpPr>
            <a:spLocks noChangeArrowheads="1"/>
          </p:cNvSpPr>
          <p:nvPr/>
        </p:nvSpPr>
        <p:spPr bwMode="blackWhite">
          <a:xfrm>
            <a:off x="2079523" y="1106129"/>
            <a:ext cx="3908322" cy="1206887"/>
          </a:xfrm>
          <a:prstGeom prst="wedgeRectCallout">
            <a:avLst>
              <a:gd name="adj1" fmla="val 108308"/>
              <a:gd name="adj2" fmla="val 64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880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2013 compared to 905 in 2012</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215317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78</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2013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08"/>
            <a:ext cx="2895600" cy="40011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8" name="Picture 17"/>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579"/>
          <a:stretch>
            <a:fillRect/>
          </a:stretch>
        </p:blipFill>
        <p:spPr bwMode="auto">
          <a:xfrm>
            <a:off x="260557" y="1773123"/>
            <a:ext cx="8474516" cy="4446587"/>
          </a:xfrm>
          <a:prstGeom prst="rect">
            <a:avLst/>
          </a:prstGeom>
          <a:noFill/>
          <a:ln w="9525">
            <a:noFill/>
            <a:miter lim="800000"/>
            <a:headEnd/>
            <a:tailEnd/>
          </a:ln>
          <a:effectLst/>
        </p:spPr>
      </p:pic>
      <p:sp>
        <p:nvSpPr>
          <p:cNvPr id="19" name="AutoShape 7"/>
          <p:cNvSpPr>
            <a:spLocks noChangeArrowheads="1"/>
          </p:cNvSpPr>
          <p:nvPr/>
        </p:nvSpPr>
        <p:spPr bwMode="blackWhite">
          <a:xfrm>
            <a:off x="5132437" y="1925029"/>
            <a:ext cx="2192242" cy="1290638"/>
          </a:xfrm>
          <a:prstGeom prst="wedgeRectCallout">
            <a:avLst>
              <a:gd name="adj1" fmla="val 98220"/>
              <a:gd name="adj2" fmla="val 1977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$125B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$34B</a:t>
            </a:r>
            <a:endParaRPr lang="en-US" b="1" dirty="0">
              <a:solidFill>
                <a:srgbClr val="FFFFFF"/>
              </a:solidFill>
              <a:latin typeface="Arial" pitchFamily="34" charset="0"/>
              <a:cs typeface="Arial" pitchFamily="34" charset="0"/>
            </a:endParaRPr>
          </a:p>
        </p:txBody>
      </p:sp>
      <p:sp>
        <p:nvSpPr>
          <p:cNvPr id="24"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31" name="AutoShape 7"/>
          <p:cNvSpPr>
            <a:spLocks noChangeArrowheads="1"/>
          </p:cNvSpPr>
          <p:nvPr/>
        </p:nvSpPr>
        <p:spPr bwMode="blackWhite">
          <a:xfrm>
            <a:off x="2359742" y="1634977"/>
            <a:ext cx="2359388" cy="1290638"/>
          </a:xfrm>
          <a:prstGeom prst="wedgeRectCallout">
            <a:avLst>
              <a:gd name="adj1" fmla="val 41709"/>
              <a:gd name="adj2" fmla="val 480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10-Yr. Avg.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$184B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$56B</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5352609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31"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79</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474690" y="2079878"/>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The “Underinsurance” Gap</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79</a:t>
            </a:fld>
            <a:endParaRPr lang="en-US"/>
          </a:p>
        </p:txBody>
      </p:sp>
      <p:sp>
        <p:nvSpPr>
          <p:cNvPr id="10" name="Rectangle 8"/>
          <p:cNvSpPr>
            <a:spLocks noChangeArrowheads="1"/>
          </p:cNvSpPr>
          <p:nvPr/>
        </p:nvSpPr>
        <p:spPr bwMode="auto">
          <a:xfrm>
            <a:off x="474690" y="4679661"/>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Why is So Much Loss Uninsured and How to Close the Gap</a:t>
            </a:r>
            <a:endParaRPr lang="en-US" sz="3600" b="1" dirty="0">
              <a:solidFill>
                <a:srgbClr val="225A7A"/>
              </a:solidFill>
              <a:latin typeface="Arial" charset="0"/>
              <a:cs typeface="Arial" charset="0"/>
            </a:endParaRPr>
          </a:p>
        </p:txBody>
      </p:sp>
    </p:spTree>
    <p:extLst>
      <p:ext uri="{BB962C8B-B14F-4D97-AF65-F5344CB8AC3E}">
        <p14:creationId xmlns:p14="http://schemas.microsoft.com/office/powerpoint/2010/main" val="299375712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8</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Non-Life Insurance: Global Real (Inflation Adjusted) Premium Growth, 2013</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3/2014.</a:t>
            </a:r>
            <a:endParaRPr lang="en-US" sz="1100" dirty="0"/>
          </a:p>
        </p:txBody>
      </p:sp>
      <p:graphicFrame>
        <p:nvGraphicFramePr>
          <p:cNvPr id="10" name="Table 9"/>
          <p:cNvGraphicFramePr>
            <a:graphicFrameLocks noGrp="1"/>
          </p:cNvGraphicFramePr>
          <p:nvPr>
            <p:extLst>
              <p:ext uri="{D42A27DB-BD31-4B8C-83A1-F6EECF244321}">
                <p14:modId xmlns:p14="http://schemas.microsoft.com/office/powerpoint/2010/main" val="3881433924"/>
              </p:ext>
            </p:extLst>
          </p:nvPr>
        </p:nvGraphicFramePr>
        <p:xfrm>
          <a:off x="1214290" y="5020678"/>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solidFill>
                            <a:schemeClr val="tx1"/>
                          </a:solidFill>
                        </a:rPr>
                        <a:t>Market</a:t>
                      </a:r>
                      <a:endParaRPr lang="en-US" dirty="0">
                        <a:solidFill>
                          <a:schemeClr val="tx1"/>
                        </a:solidFill>
                      </a:endParaRPr>
                    </a:p>
                  </a:txBody>
                  <a:tcPr>
                    <a:solidFill>
                      <a:srgbClr val="2B7299"/>
                    </a:solidFill>
                  </a:tcPr>
                </a:tc>
                <a:tc>
                  <a:txBody>
                    <a:bodyPr/>
                    <a:lstStyle/>
                    <a:p>
                      <a:pPr algn="ctr"/>
                      <a:r>
                        <a:rPr lang="en-US" dirty="0" smtClean="0"/>
                        <a:t>Life</a:t>
                      </a:r>
                      <a:endParaRPr lang="en-US" dirty="0"/>
                    </a:p>
                  </a:txBody>
                  <a:tcPr>
                    <a:solidFill>
                      <a:srgbClr val="2B7299"/>
                    </a:solidFill>
                  </a:tcPr>
                </a:tc>
                <a:tc>
                  <a:txBody>
                    <a:bodyPr/>
                    <a:lstStyle/>
                    <a:p>
                      <a:pPr algn="ctr"/>
                      <a:r>
                        <a:rPr lang="en-US" b="1" dirty="0" smtClean="0">
                          <a:solidFill>
                            <a:schemeClr val="bg1"/>
                          </a:solidFill>
                        </a:rPr>
                        <a:t>Non-Life</a:t>
                      </a:r>
                      <a:endParaRPr lang="en-US" b="1" dirty="0">
                        <a:solidFill>
                          <a:schemeClr val="bg1"/>
                        </a:solidFill>
                      </a:endParaRPr>
                    </a:p>
                  </a:txBody>
                  <a:tcPr>
                    <a:solidFill>
                      <a:srgbClr val="2B7299"/>
                    </a:solidFill>
                  </a:tcPr>
                </a:tc>
                <a:tc>
                  <a:txBody>
                    <a:bodyPr/>
                    <a:lstStyle/>
                    <a:p>
                      <a:pPr algn="ctr"/>
                      <a:r>
                        <a:rPr lang="en-US" b="1" dirty="0" smtClean="0">
                          <a:solidFill>
                            <a:srgbClr val="C00000"/>
                          </a:solidFill>
                        </a:rPr>
                        <a:t>Total</a:t>
                      </a:r>
                      <a:endParaRPr lang="en-US" b="1" dirty="0">
                        <a:solidFill>
                          <a:srgbClr val="C00000"/>
                        </a:solidFill>
                      </a:endParaRPr>
                    </a:p>
                  </a:txBody>
                  <a:tcPr>
                    <a:solidFill>
                      <a:srgbClr val="FFFF00"/>
                    </a:solidFill>
                  </a:tcPr>
                </a:tc>
              </a:tr>
              <a:tr h="370840">
                <a:tc>
                  <a:txBody>
                    <a:bodyPr/>
                    <a:lstStyle/>
                    <a:p>
                      <a:r>
                        <a:rPr lang="en-US" b="1" dirty="0" smtClean="0"/>
                        <a:t>Advanced</a:t>
                      </a:r>
                      <a:endParaRPr lang="en-US" b="1" dirty="0"/>
                    </a:p>
                  </a:txBody>
                  <a:tcPr>
                    <a:solidFill>
                      <a:schemeClr val="bg1">
                        <a:lumMod val="75000"/>
                      </a:schemeClr>
                    </a:solidFill>
                  </a:tcPr>
                </a:tc>
                <a:tc>
                  <a:txBody>
                    <a:bodyPr/>
                    <a:lstStyle/>
                    <a:p>
                      <a:pPr algn="ctr"/>
                      <a:r>
                        <a:rPr lang="en-US" dirty="0" smtClean="0"/>
                        <a:t>-0.2</a:t>
                      </a:r>
                      <a:endParaRPr lang="en-US" dirty="0"/>
                    </a:p>
                  </a:txBody>
                  <a:tcPr>
                    <a:solidFill>
                      <a:schemeClr val="bg1">
                        <a:lumMod val="75000"/>
                      </a:schemeClr>
                    </a:solidFill>
                  </a:tcPr>
                </a:tc>
                <a:tc>
                  <a:txBody>
                    <a:bodyPr/>
                    <a:lstStyle/>
                    <a:p>
                      <a:pPr algn="ctr"/>
                      <a:r>
                        <a:rPr lang="en-US" b="0" dirty="0" smtClean="0">
                          <a:solidFill>
                            <a:schemeClr val="tx1"/>
                          </a:solidFill>
                        </a:rPr>
                        <a:t>1.1</a:t>
                      </a:r>
                      <a:endParaRPr lang="en-US" b="0" dirty="0">
                        <a:solidFill>
                          <a:schemeClr val="tx1"/>
                        </a:solidFill>
                      </a:endParaRPr>
                    </a:p>
                  </a:txBody>
                  <a:tcPr>
                    <a:solidFill>
                      <a:schemeClr val="bg1">
                        <a:lumMod val="75000"/>
                      </a:schemeClr>
                    </a:solidFill>
                  </a:tcPr>
                </a:tc>
                <a:tc>
                  <a:txBody>
                    <a:bodyPr/>
                    <a:lstStyle/>
                    <a:p>
                      <a:pPr algn="ctr"/>
                      <a:r>
                        <a:rPr lang="en-US" b="1" dirty="0" smtClean="0">
                          <a:solidFill>
                            <a:srgbClr val="C00000"/>
                          </a:solidFill>
                        </a:rPr>
                        <a:t>0.3</a:t>
                      </a:r>
                      <a:endParaRPr lang="en-US" b="1" dirty="0">
                        <a:solidFill>
                          <a:srgbClr val="C00000"/>
                        </a:solidFill>
                      </a:endParaRPr>
                    </a:p>
                  </a:txBody>
                  <a:tcPr>
                    <a:solidFill>
                      <a:srgbClr val="FFFF00"/>
                    </a:solidFill>
                  </a:tcPr>
                </a:tc>
              </a:tr>
              <a:tr h="370840">
                <a:tc>
                  <a:txBody>
                    <a:bodyPr/>
                    <a:lstStyle/>
                    <a:p>
                      <a:r>
                        <a:rPr lang="en-US" b="1" dirty="0" smtClean="0"/>
                        <a:t>Emerging</a:t>
                      </a:r>
                      <a:endParaRPr lang="en-US" b="1" dirty="0"/>
                    </a:p>
                  </a:txBody>
                  <a:tcPr>
                    <a:solidFill>
                      <a:schemeClr val="bg1">
                        <a:lumMod val="85000"/>
                      </a:schemeClr>
                    </a:solidFill>
                  </a:tcPr>
                </a:tc>
                <a:tc>
                  <a:txBody>
                    <a:bodyPr/>
                    <a:lstStyle/>
                    <a:p>
                      <a:pPr algn="ctr"/>
                      <a:r>
                        <a:rPr lang="en-US" dirty="0" smtClean="0"/>
                        <a:t>6.4</a:t>
                      </a:r>
                      <a:endParaRPr lang="en-US" dirty="0"/>
                    </a:p>
                  </a:txBody>
                  <a:tcPr>
                    <a:solidFill>
                      <a:schemeClr val="bg1">
                        <a:lumMod val="85000"/>
                      </a:schemeClr>
                    </a:solidFill>
                  </a:tcPr>
                </a:tc>
                <a:tc>
                  <a:txBody>
                    <a:bodyPr/>
                    <a:lstStyle/>
                    <a:p>
                      <a:pPr algn="ctr"/>
                      <a:r>
                        <a:rPr lang="en-US" b="0" dirty="0" smtClean="0">
                          <a:solidFill>
                            <a:schemeClr val="tx1"/>
                          </a:solidFill>
                        </a:rPr>
                        <a:t>8.3</a:t>
                      </a:r>
                      <a:endParaRPr lang="en-US" b="0" dirty="0">
                        <a:solidFill>
                          <a:schemeClr val="tx1"/>
                        </a:solidFill>
                      </a:endParaRPr>
                    </a:p>
                  </a:txBody>
                  <a:tcPr>
                    <a:solidFill>
                      <a:schemeClr val="bg1">
                        <a:lumMod val="85000"/>
                      </a:schemeClr>
                    </a:solidFill>
                  </a:tcPr>
                </a:tc>
                <a:tc>
                  <a:txBody>
                    <a:bodyPr/>
                    <a:lstStyle/>
                    <a:p>
                      <a:pPr algn="ctr"/>
                      <a:r>
                        <a:rPr lang="en-US" b="1" dirty="0" smtClean="0">
                          <a:solidFill>
                            <a:srgbClr val="C00000"/>
                          </a:solidFill>
                        </a:rPr>
                        <a:t>7.4</a:t>
                      </a:r>
                      <a:endParaRPr lang="en-US" b="1" dirty="0">
                        <a:solidFill>
                          <a:srgbClr val="C00000"/>
                        </a:solidFill>
                      </a:endParaRPr>
                    </a:p>
                  </a:txBody>
                  <a:tcPr>
                    <a:solidFill>
                      <a:srgbClr val="FFFF00"/>
                    </a:solidFill>
                  </a:tcPr>
                </a:tc>
              </a:tr>
              <a:tr h="370840">
                <a:tc>
                  <a:txBody>
                    <a:bodyPr/>
                    <a:lstStyle/>
                    <a:p>
                      <a:r>
                        <a:rPr lang="en-US" b="1" dirty="0" smtClean="0"/>
                        <a:t>World</a:t>
                      </a:r>
                      <a:endParaRPr lang="en-US" b="1" dirty="0"/>
                    </a:p>
                  </a:txBody>
                  <a:tcPr>
                    <a:solidFill>
                      <a:schemeClr val="bg1">
                        <a:lumMod val="75000"/>
                      </a:schemeClr>
                    </a:solidFill>
                  </a:tcPr>
                </a:tc>
                <a:tc>
                  <a:txBody>
                    <a:bodyPr/>
                    <a:lstStyle/>
                    <a:p>
                      <a:pPr algn="ctr"/>
                      <a:r>
                        <a:rPr lang="en-US" dirty="0" smtClean="0"/>
                        <a:t>0.7</a:t>
                      </a:r>
                      <a:endParaRPr lang="en-US" dirty="0"/>
                    </a:p>
                  </a:txBody>
                  <a:tcPr>
                    <a:solidFill>
                      <a:schemeClr val="bg1">
                        <a:lumMod val="75000"/>
                      </a:schemeClr>
                    </a:solidFill>
                  </a:tcPr>
                </a:tc>
                <a:tc>
                  <a:txBody>
                    <a:bodyPr/>
                    <a:lstStyle/>
                    <a:p>
                      <a:pPr algn="ctr"/>
                      <a:r>
                        <a:rPr lang="en-US" b="0" dirty="0" smtClean="0">
                          <a:solidFill>
                            <a:schemeClr val="tx1"/>
                          </a:solidFill>
                        </a:rPr>
                        <a:t>2.3</a:t>
                      </a:r>
                      <a:endParaRPr lang="en-US" b="0" dirty="0">
                        <a:solidFill>
                          <a:schemeClr val="tx1"/>
                        </a:solidFill>
                      </a:endParaRPr>
                    </a:p>
                  </a:txBody>
                  <a:tcPr>
                    <a:solidFill>
                      <a:schemeClr val="bg1">
                        <a:lumMod val="75000"/>
                      </a:schemeClr>
                    </a:solidFill>
                  </a:tcPr>
                </a:tc>
                <a:tc>
                  <a:txBody>
                    <a:bodyPr/>
                    <a:lstStyle/>
                    <a:p>
                      <a:pPr algn="ctr"/>
                      <a:r>
                        <a:rPr lang="en-US" b="1" dirty="0" smtClean="0">
                          <a:solidFill>
                            <a:srgbClr val="C00000"/>
                          </a:solidFill>
                        </a:rPr>
                        <a:t>1.4</a:t>
                      </a:r>
                      <a:endParaRPr lang="en-US" b="1" dirty="0">
                        <a:solidFill>
                          <a:srgbClr val="C00000"/>
                        </a:solidFill>
                      </a:endParaRPr>
                    </a:p>
                  </a:txBody>
                  <a:tcPr>
                    <a:solidFill>
                      <a:srgbClr val="FFFF00"/>
                    </a:solidFill>
                  </a:tcPr>
                </a:tc>
              </a:tr>
            </a:tbl>
          </a:graphicData>
        </a:graphic>
      </p:graphicFrame>
      <p:pic>
        <p:nvPicPr>
          <p:cNvPr id="2" name="Picture 1"/>
          <p:cNvPicPr>
            <a:picLocks noChangeAspect="1"/>
          </p:cNvPicPr>
          <p:nvPr/>
        </p:nvPicPr>
        <p:blipFill>
          <a:blip r:embed="rId3"/>
          <a:stretch>
            <a:fillRect/>
          </a:stretch>
        </p:blipFill>
        <p:spPr>
          <a:xfrm>
            <a:off x="238124" y="1271588"/>
            <a:ext cx="7486593" cy="3783013"/>
          </a:xfrm>
          <a:prstGeom prst="rect">
            <a:avLst/>
          </a:prstGeom>
        </p:spPr>
      </p:pic>
      <p:sp>
        <p:nvSpPr>
          <p:cNvPr id="11" name="AutoShape 14"/>
          <p:cNvSpPr>
            <a:spLocks noChangeArrowheads="1"/>
          </p:cNvSpPr>
          <p:nvPr/>
        </p:nvSpPr>
        <p:spPr bwMode="blackWhite">
          <a:xfrm>
            <a:off x="6754763" y="2541587"/>
            <a:ext cx="2315497" cy="1425728"/>
          </a:xfrm>
          <a:prstGeom prst="wedgeRectCallout">
            <a:avLst>
              <a:gd name="adj1" fmla="val -83129"/>
              <a:gd name="adj2" fmla="val -17834"/>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Real growth in non-life insurance premiums was faster in China and most of SE Asia than the US</a:t>
            </a:r>
            <a:endParaRPr lang="en-US" sz="1600" b="1" dirty="0">
              <a:solidFill>
                <a:schemeClr val="bg1"/>
              </a:solidFill>
            </a:endParaRPr>
          </a:p>
        </p:txBody>
      </p:sp>
      <p:sp>
        <p:nvSpPr>
          <p:cNvPr id="4" name="Rectangle 3"/>
          <p:cNvSpPr/>
          <p:nvPr/>
        </p:nvSpPr>
        <p:spPr>
          <a:xfrm>
            <a:off x="1254034" y="5786846"/>
            <a:ext cx="6008915" cy="2873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utoShape 7"/>
          <p:cNvSpPr>
            <a:spLocks noChangeArrowheads="1"/>
          </p:cNvSpPr>
          <p:nvPr/>
        </p:nvSpPr>
        <p:spPr bwMode="blackWhite">
          <a:xfrm>
            <a:off x="7565662" y="4613713"/>
            <a:ext cx="1483088" cy="1785424"/>
          </a:xfrm>
          <a:prstGeom prst="wedgeRectCallout">
            <a:avLst>
              <a:gd name="adj1" fmla="val -87973"/>
              <a:gd name="adj2" fmla="val 2242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Growth in Emerging markets is much faster than in Advanced markets</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12340398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5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P spid="1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6"/>
            <a:ext cx="7772400" cy="719138"/>
          </a:xfrm>
        </p:spPr>
        <p:txBody>
          <a:bodyPr/>
          <a:lstStyle/>
          <a:p>
            <a:pPr>
              <a:defRPr/>
            </a:pPr>
            <a:r>
              <a:rPr lang="en-US" kern="1200" dirty="0" smtClean="0">
                <a:solidFill>
                  <a:srgbClr val="28688C"/>
                </a:solidFill>
                <a:latin typeface="Arial"/>
                <a:ea typeface="Arial Unicode MS"/>
                <a:cs typeface="Arial"/>
              </a:rPr>
              <a:t>Even as Insurance Coverage Expands,  the Insured Share of Losses Is Falling</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cs typeface="Arial" charset="0"/>
              </a:rPr>
              <a:pPr algn="r" fontAlgn="base">
                <a:spcBef>
                  <a:spcPct val="0"/>
                </a:spcBef>
                <a:spcAft>
                  <a:spcPct val="0"/>
                </a:spcAft>
                <a:defRPr/>
              </a:pPr>
              <a:t>80</a:t>
            </a:fld>
            <a:endParaRPr lang="en-US" sz="1000" dirty="0">
              <a:solidFill>
                <a:srgbClr val="000000">
                  <a:lumMod val="75000"/>
                </a:srgbClr>
              </a:solidFill>
              <a:cs typeface="Arial" charset="0"/>
            </a:endParaRPr>
          </a:p>
        </p:txBody>
      </p:sp>
      <p:sp>
        <p:nvSpPr>
          <p:cNvPr id="15" name="Rectangle 3"/>
          <p:cNvSpPr>
            <a:spLocks noChangeArrowheads="1"/>
          </p:cNvSpPr>
          <p:nvPr/>
        </p:nvSpPr>
        <p:spPr bwMode="auto">
          <a:xfrm>
            <a:off x="-162229" y="6419418"/>
            <a:ext cx="8863781"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smtClean="0"/>
          </a:p>
          <a:p>
            <a:pPr eaLnBrk="0" hangingPunct="0">
              <a:lnSpc>
                <a:spcPct val="85000"/>
              </a:lnSpc>
              <a:spcBef>
                <a:spcPct val="25000"/>
              </a:spcBef>
              <a:buClr>
                <a:schemeClr val="accent2"/>
              </a:buClr>
              <a:buFont typeface="Wingdings" pitchFamily="2" charset="2"/>
              <a:buNone/>
            </a:pPr>
            <a:r>
              <a:rPr lang="en-US" sz="1000" dirty="0" smtClean="0"/>
              <a:t>Source: Swiss Re Economic Research &amp; Consulting; Geneva Association; Insurance Information Institute.</a:t>
            </a:r>
            <a:endParaRPr lang="en-US" sz="10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9002" y="1445824"/>
            <a:ext cx="4991100" cy="2249127"/>
          </a:xfrm>
          <a:prstGeom prst="rect">
            <a:avLst/>
          </a:prstGeom>
          <a:solidFill>
            <a:srgbClr val="225A7A"/>
          </a:solidFill>
          <a:ln w="28575">
            <a:solidFill>
              <a:srgbClr val="225A7A"/>
            </a:solidFill>
          </a:ln>
        </p:spPr>
      </p:pic>
      <p:pic>
        <p:nvPicPr>
          <p:cNvPr id="3" name="Picture 2"/>
          <p:cNvPicPr>
            <a:picLocks noChangeAspect="1"/>
          </p:cNvPicPr>
          <p:nvPr/>
        </p:nvPicPr>
        <p:blipFill>
          <a:blip r:embed="rId4"/>
          <a:stretch>
            <a:fillRect/>
          </a:stretch>
        </p:blipFill>
        <p:spPr>
          <a:xfrm>
            <a:off x="247649" y="4054697"/>
            <a:ext cx="4991101" cy="2443557"/>
          </a:xfrm>
          <a:prstGeom prst="rect">
            <a:avLst/>
          </a:prstGeom>
          <a:ln w="28575">
            <a:solidFill>
              <a:srgbClr val="225A7A"/>
            </a:solidFill>
          </a:ln>
        </p:spPr>
      </p:pic>
      <p:sp>
        <p:nvSpPr>
          <p:cNvPr id="10" name="AutoShape 7"/>
          <p:cNvSpPr>
            <a:spLocks noChangeArrowheads="1"/>
          </p:cNvSpPr>
          <p:nvPr/>
        </p:nvSpPr>
        <p:spPr bwMode="blackWhite">
          <a:xfrm>
            <a:off x="5790121" y="1210613"/>
            <a:ext cx="2812966" cy="2138709"/>
          </a:xfrm>
          <a:prstGeom prst="wedgeRectCallout">
            <a:avLst>
              <a:gd name="adj1" fmla="val -91392"/>
              <a:gd name="adj2" fmla="val -80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Total and insured losses as a share of global GDP have both increased over the past 40 years, </a:t>
            </a:r>
            <a:r>
              <a:rPr lang="en-US" b="1" i="1" u="sng" dirty="0" smtClean="0">
                <a:solidFill>
                  <a:srgbClr val="FFFFFF"/>
                </a:solidFill>
                <a:latin typeface="Arial" pitchFamily="34" charset="0"/>
                <a:cs typeface="Arial" pitchFamily="34" charset="0"/>
              </a:rPr>
              <a:t>but</a:t>
            </a:r>
            <a:r>
              <a:rPr lang="en-US" b="1" dirty="0" smtClean="0">
                <a:solidFill>
                  <a:srgbClr val="FFFFFF"/>
                </a:solidFill>
                <a:latin typeface="Arial" pitchFamily="34" charset="0"/>
                <a:cs typeface="Arial" pitchFamily="34" charset="0"/>
              </a:rPr>
              <a:t> insured losses as a share of total losses has shrunk</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5871153" y="4006704"/>
            <a:ext cx="2650901" cy="1531255"/>
          </a:xfrm>
          <a:prstGeom prst="wedgeRectCallout">
            <a:avLst>
              <a:gd name="adj1" fmla="val -120056"/>
              <a:gd name="adj2" fmla="val -2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Many emerging market nations have very large insurance gaps.  In the US, the gap is about 50%.</a:t>
            </a:r>
            <a:endParaRPr lang="en-US" b="1" dirty="0">
              <a:solidFill>
                <a:srgbClr val="FFFFFF"/>
              </a:solidFill>
              <a:latin typeface="Arial" pitchFamily="34" charset="0"/>
              <a:cs typeface="Arial" pitchFamily="34" charset="0"/>
            </a:endParaRPr>
          </a:p>
        </p:txBody>
      </p:sp>
      <p:sp>
        <p:nvSpPr>
          <p:cNvPr id="14" name="Rectangle 3"/>
          <p:cNvSpPr>
            <a:spLocks noChangeArrowheads="1"/>
          </p:cNvSpPr>
          <p:nvPr/>
        </p:nvSpPr>
        <p:spPr bwMode="black">
          <a:xfrm>
            <a:off x="287628" y="3785105"/>
            <a:ext cx="4873848" cy="221599"/>
          </a:xfrm>
          <a:prstGeom prst="rect">
            <a:avLst/>
          </a:prstGeom>
          <a:noFill/>
          <a:ln w="9525" algn="ctr">
            <a:noFill/>
            <a:miter lim="800000"/>
            <a:headEnd/>
            <a:tailEnd/>
          </a:ln>
        </p:spPr>
        <p:txBody>
          <a:bodyPr wrap="square" lIns="0" tIns="0" rIns="0" bIns="0">
            <a:spAutoFit/>
          </a:bodyPr>
          <a:lstStyle/>
          <a:p>
            <a:pPr algn="ctr" defTabSz="114300" eaLnBrk="0" fontAlgn="base" hangingPunct="0">
              <a:lnSpc>
                <a:spcPct val="90000"/>
              </a:lnSpc>
              <a:spcBef>
                <a:spcPct val="20000"/>
              </a:spcBef>
              <a:spcAft>
                <a:spcPct val="0"/>
              </a:spcAft>
            </a:pPr>
            <a:r>
              <a:rPr lang="en-US" sz="1600" b="1" dirty="0" smtClean="0">
                <a:solidFill>
                  <a:srgbClr val="225A7A"/>
                </a:solidFill>
              </a:rPr>
              <a:t>Natural Catastrophe Protection Gap (1974 – 2013)</a:t>
            </a:r>
            <a:endParaRPr lang="en-US" sz="1600" b="1" dirty="0">
              <a:solidFill>
                <a:srgbClr val="225A7A"/>
              </a:solidFill>
              <a:latin typeface="Arial" charset="0"/>
              <a:cs typeface="Arial" charset="0"/>
            </a:endParaRPr>
          </a:p>
        </p:txBody>
      </p:sp>
      <p:sp>
        <p:nvSpPr>
          <p:cNvPr id="16" name="Rectangle 3"/>
          <p:cNvSpPr>
            <a:spLocks noChangeArrowheads="1"/>
          </p:cNvSpPr>
          <p:nvPr/>
        </p:nvSpPr>
        <p:spPr bwMode="black">
          <a:xfrm>
            <a:off x="73740" y="1138923"/>
            <a:ext cx="5386901" cy="221599"/>
          </a:xfrm>
          <a:prstGeom prst="rect">
            <a:avLst/>
          </a:prstGeom>
          <a:noFill/>
          <a:ln w="9525" algn="ctr">
            <a:noFill/>
            <a:miter lim="800000"/>
            <a:headEnd/>
            <a:tailEnd/>
          </a:ln>
        </p:spPr>
        <p:txBody>
          <a:bodyPr wrap="square" lIns="0" tIns="0" rIns="0" bIns="0">
            <a:spAutoFit/>
          </a:bodyPr>
          <a:lstStyle/>
          <a:p>
            <a:pPr algn="ctr" defTabSz="114300" eaLnBrk="0" fontAlgn="base" hangingPunct="0">
              <a:lnSpc>
                <a:spcPct val="90000"/>
              </a:lnSpc>
              <a:spcBef>
                <a:spcPct val="20000"/>
              </a:spcBef>
              <a:spcAft>
                <a:spcPct val="0"/>
              </a:spcAft>
            </a:pPr>
            <a:r>
              <a:rPr lang="en-US" sz="1600" b="1" dirty="0" smtClean="0">
                <a:solidFill>
                  <a:srgbClr val="225A7A"/>
                </a:solidFill>
              </a:rPr>
              <a:t>Total Global vs. Insured Losses as % GDP (1974 – 2013)</a:t>
            </a:r>
            <a:endParaRPr lang="en-US" sz="1600" b="1" dirty="0">
              <a:solidFill>
                <a:srgbClr val="225A7A"/>
              </a:solidFill>
              <a:latin typeface="Arial" charset="0"/>
              <a:cs typeface="Arial" charset="0"/>
            </a:endParaRPr>
          </a:p>
        </p:txBody>
      </p:sp>
      <p:sp>
        <p:nvSpPr>
          <p:cNvPr id="5" name="Rectangle 4"/>
          <p:cNvSpPr/>
          <p:nvPr/>
        </p:nvSpPr>
        <p:spPr>
          <a:xfrm>
            <a:off x="3734874" y="4778062"/>
            <a:ext cx="276582" cy="16413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63330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11" grpId="0"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6"/>
            <a:ext cx="7772400" cy="719138"/>
          </a:xfrm>
        </p:spPr>
        <p:txBody>
          <a:bodyPr/>
          <a:lstStyle/>
          <a:p>
            <a:pPr>
              <a:defRPr/>
            </a:pPr>
            <a:r>
              <a:rPr lang="en-US" kern="1200" dirty="0" smtClean="0">
                <a:solidFill>
                  <a:srgbClr val="28688C"/>
                </a:solidFill>
                <a:latin typeface="Arial"/>
                <a:ea typeface="Arial Unicode MS"/>
                <a:cs typeface="Arial"/>
              </a:rPr>
              <a:t>Insurance Density and Penetration in Advanced Markets,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cs typeface="Arial" charset="0"/>
              </a:rPr>
              <a:pPr algn="r" fontAlgn="base">
                <a:spcBef>
                  <a:spcPct val="0"/>
                </a:spcBef>
                <a:spcAft>
                  <a:spcPct val="0"/>
                </a:spcAft>
                <a:defRPr/>
              </a:pPr>
              <a:t>81</a:t>
            </a:fld>
            <a:endParaRPr lang="en-US" sz="1000" dirty="0">
              <a:solidFill>
                <a:srgbClr val="000000">
                  <a:lumMod val="75000"/>
                </a:srgbClr>
              </a:solidFill>
              <a:cs typeface="Arial" charset="0"/>
            </a:endParaRPr>
          </a:p>
        </p:txBody>
      </p:sp>
      <p:sp>
        <p:nvSpPr>
          <p:cNvPr id="15" name="Rectangle 3"/>
          <p:cNvSpPr>
            <a:spLocks noChangeArrowheads="1"/>
          </p:cNvSpPr>
          <p:nvPr/>
        </p:nvSpPr>
        <p:spPr bwMode="auto">
          <a:xfrm>
            <a:off x="-162229" y="6419418"/>
            <a:ext cx="8863781"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smtClean="0"/>
          </a:p>
          <a:p>
            <a:pPr eaLnBrk="0" hangingPunct="0">
              <a:lnSpc>
                <a:spcPct val="85000"/>
              </a:lnSpc>
              <a:spcBef>
                <a:spcPct val="25000"/>
              </a:spcBef>
              <a:buClr>
                <a:schemeClr val="accent2"/>
              </a:buClr>
              <a:buFont typeface="Wingdings" pitchFamily="2" charset="2"/>
              <a:buNone/>
            </a:pPr>
            <a:r>
              <a:rPr lang="en-US" sz="1000" dirty="0" smtClean="0"/>
              <a:t>Source: Swiss Re, </a:t>
            </a:r>
            <a:r>
              <a:rPr lang="en-US" sz="1000" i="1" dirty="0" smtClean="0"/>
              <a:t>sigma no. 3, </a:t>
            </a:r>
            <a:r>
              <a:rPr lang="en-US" sz="1000" dirty="0" smtClean="0"/>
              <a:t>2014</a:t>
            </a:r>
            <a:r>
              <a:rPr lang="en-US" sz="1000" i="1" dirty="0" smtClean="0"/>
              <a:t>; </a:t>
            </a:r>
            <a:r>
              <a:rPr lang="en-US" sz="1000" dirty="0" smtClean="0"/>
              <a:t> Insurance Information Institute.</a:t>
            </a:r>
            <a:endParaRPr lang="en-US" sz="1000" dirty="0"/>
          </a:p>
        </p:txBody>
      </p:sp>
      <p:pic>
        <p:nvPicPr>
          <p:cNvPr id="4" name="Picture 3"/>
          <p:cNvPicPr>
            <a:picLocks noChangeAspect="1"/>
          </p:cNvPicPr>
          <p:nvPr/>
        </p:nvPicPr>
        <p:blipFill>
          <a:blip r:embed="rId3"/>
          <a:stretch>
            <a:fillRect/>
          </a:stretch>
        </p:blipFill>
        <p:spPr>
          <a:xfrm>
            <a:off x="46069" y="1436688"/>
            <a:ext cx="5857875" cy="5114925"/>
          </a:xfrm>
          <a:prstGeom prst="rect">
            <a:avLst/>
          </a:prstGeom>
        </p:spPr>
      </p:pic>
      <p:sp>
        <p:nvSpPr>
          <p:cNvPr id="17" name="Rectangle 3"/>
          <p:cNvSpPr>
            <a:spLocks noChangeArrowheads="1"/>
          </p:cNvSpPr>
          <p:nvPr/>
        </p:nvSpPr>
        <p:spPr bwMode="black">
          <a:xfrm>
            <a:off x="183806" y="1325888"/>
            <a:ext cx="5386901" cy="221599"/>
          </a:xfrm>
          <a:prstGeom prst="rect">
            <a:avLst/>
          </a:prstGeom>
          <a:solidFill>
            <a:schemeClr val="bg1"/>
          </a:solidFill>
          <a:ln w="9525" algn="ctr">
            <a:noFill/>
            <a:miter lim="800000"/>
            <a:headEnd/>
            <a:tailEnd/>
          </a:ln>
        </p:spPr>
        <p:txBody>
          <a:bodyPr wrap="square" lIns="0" tIns="0" rIns="0" bIns="0">
            <a:spAutoFit/>
          </a:bodyPr>
          <a:lstStyle/>
          <a:p>
            <a:pPr algn="ctr" defTabSz="114300" eaLnBrk="0" fontAlgn="base" hangingPunct="0">
              <a:lnSpc>
                <a:spcPct val="90000"/>
              </a:lnSpc>
              <a:spcBef>
                <a:spcPct val="20000"/>
              </a:spcBef>
              <a:spcAft>
                <a:spcPct val="0"/>
              </a:spcAft>
            </a:pPr>
            <a:r>
              <a:rPr lang="en-US" sz="1600" b="1" dirty="0" smtClean="0">
                <a:solidFill>
                  <a:srgbClr val="225A7A"/>
                </a:solidFill>
              </a:rPr>
              <a:t> (Premiums per Capita in US $)</a:t>
            </a:r>
            <a:endParaRPr lang="en-US" sz="1600" b="1" dirty="0">
              <a:solidFill>
                <a:srgbClr val="225A7A"/>
              </a:solidFill>
              <a:latin typeface="Arial" charset="0"/>
              <a:cs typeface="Arial" charset="0"/>
            </a:endParaRPr>
          </a:p>
        </p:txBody>
      </p:sp>
      <p:sp>
        <p:nvSpPr>
          <p:cNvPr id="18" name="Rectangle 3"/>
          <p:cNvSpPr>
            <a:spLocks noChangeArrowheads="1"/>
          </p:cNvSpPr>
          <p:nvPr/>
        </p:nvSpPr>
        <p:spPr bwMode="black">
          <a:xfrm>
            <a:off x="477581" y="6124916"/>
            <a:ext cx="5386901" cy="221599"/>
          </a:xfrm>
          <a:prstGeom prst="rect">
            <a:avLst/>
          </a:prstGeom>
          <a:solidFill>
            <a:schemeClr val="bg1"/>
          </a:solidFill>
          <a:ln w="9525" algn="ctr">
            <a:noFill/>
            <a:miter lim="800000"/>
            <a:headEnd/>
            <a:tailEnd/>
          </a:ln>
        </p:spPr>
        <p:txBody>
          <a:bodyPr wrap="square" lIns="0" tIns="0" rIns="0" bIns="0">
            <a:spAutoFit/>
          </a:bodyPr>
          <a:lstStyle/>
          <a:p>
            <a:pPr algn="ctr" defTabSz="114300" eaLnBrk="0" fontAlgn="base" hangingPunct="0">
              <a:lnSpc>
                <a:spcPct val="90000"/>
              </a:lnSpc>
              <a:spcBef>
                <a:spcPct val="20000"/>
              </a:spcBef>
              <a:spcAft>
                <a:spcPct val="0"/>
              </a:spcAft>
            </a:pPr>
            <a:r>
              <a:rPr lang="en-US" sz="1600" b="1" dirty="0" smtClean="0">
                <a:solidFill>
                  <a:srgbClr val="225A7A"/>
                </a:solidFill>
              </a:rPr>
              <a:t> (Premiums as % of GDP)</a:t>
            </a:r>
            <a:endParaRPr lang="en-US" sz="1600" b="1" dirty="0">
              <a:solidFill>
                <a:srgbClr val="225A7A"/>
              </a:solidFill>
              <a:latin typeface="Arial" charset="0"/>
              <a:cs typeface="Arial" charset="0"/>
            </a:endParaRPr>
          </a:p>
        </p:txBody>
      </p:sp>
      <p:sp>
        <p:nvSpPr>
          <p:cNvPr id="19" name="AutoShape 7"/>
          <p:cNvSpPr>
            <a:spLocks noChangeArrowheads="1"/>
          </p:cNvSpPr>
          <p:nvPr/>
        </p:nvSpPr>
        <p:spPr bwMode="blackWhite">
          <a:xfrm>
            <a:off x="5962326" y="1182240"/>
            <a:ext cx="2812966" cy="2138709"/>
          </a:xfrm>
          <a:prstGeom prst="wedgeRectCallout">
            <a:avLst>
              <a:gd name="adj1" fmla="val -91392"/>
              <a:gd name="adj2" fmla="val -80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Western/Northern Europe, the US and Advanced Asia are relatively well insured, but many “Advanced” economies are not, especially Southern Europe</a:t>
            </a:r>
            <a:endParaRPr lang="en-US" b="1" dirty="0">
              <a:solidFill>
                <a:srgbClr val="FFFFFF"/>
              </a:solidFill>
              <a:latin typeface="Arial" pitchFamily="34" charset="0"/>
              <a:cs typeface="Arial" pitchFamily="34" charset="0"/>
            </a:endParaRPr>
          </a:p>
        </p:txBody>
      </p:sp>
      <p:sp>
        <p:nvSpPr>
          <p:cNvPr id="21" name="AutoShape 7"/>
          <p:cNvSpPr>
            <a:spLocks noChangeArrowheads="1"/>
          </p:cNvSpPr>
          <p:nvPr/>
        </p:nvSpPr>
        <p:spPr bwMode="blackWhite">
          <a:xfrm>
            <a:off x="6112242" y="3453144"/>
            <a:ext cx="2596292" cy="2087271"/>
          </a:xfrm>
          <a:prstGeom prst="wedgeRectCallout">
            <a:avLst>
              <a:gd name="adj1" fmla="val -93275"/>
              <a:gd name="adj2" fmla="val 25220"/>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Spending on insurance fell 1% to $3,621 per capita in 2013.  Penetration decreased too. Nonlife penetration is down from its from a high of 5.7% of GDP in 2000 to 4.7% in 2013.</a:t>
            </a:r>
            <a:endParaRPr lang="en-US" sz="1600" b="1" dirty="0">
              <a:solidFill>
                <a:srgbClr val="FFFFFF"/>
              </a:solidFill>
            </a:endParaRPr>
          </a:p>
        </p:txBody>
      </p:sp>
      <p:sp>
        <p:nvSpPr>
          <p:cNvPr id="6" name="TextBox 5"/>
          <p:cNvSpPr txBox="1"/>
          <p:nvPr/>
        </p:nvSpPr>
        <p:spPr>
          <a:xfrm>
            <a:off x="5825293" y="5540416"/>
            <a:ext cx="3331768" cy="523220"/>
          </a:xfrm>
          <a:prstGeom prst="rect">
            <a:avLst/>
          </a:prstGeom>
          <a:noFill/>
        </p:spPr>
        <p:txBody>
          <a:bodyPr wrap="square" rtlCol="0">
            <a:spAutoFit/>
          </a:bodyPr>
          <a:lstStyle/>
          <a:p>
            <a:r>
              <a:rPr lang="en-US" sz="1400" b="1" dirty="0" smtClean="0"/>
              <a:t>Density = </a:t>
            </a:r>
            <a:r>
              <a:rPr lang="en-US" sz="1400" b="1" i="1" dirty="0" smtClean="0"/>
              <a:t>Premiums per capita</a:t>
            </a:r>
          </a:p>
          <a:p>
            <a:r>
              <a:rPr lang="en-US" sz="1400" b="1" dirty="0" smtClean="0"/>
              <a:t>Penetration = </a:t>
            </a:r>
            <a:r>
              <a:rPr lang="en-US" sz="1400" b="1" i="1" dirty="0" smtClean="0"/>
              <a:t>Premiums as % of GDP</a:t>
            </a:r>
            <a:endParaRPr lang="en-US" sz="1400" b="1" i="1" dirty="0"/>
          </a:p>
        </p:txBody>
      </p:sp>
    </p:spTree>
    <p:extLst>
      <p:ext uri="{BB962C8B-B14F-4D97-AF65-F5344CB8AC3E}">
        <p14:creationId xmlns:p14="http://schemas.microsoft.com/office/powerpoint/2010/main" val="35093443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1199"/>
                            </p:stCondLst>
                            <p:childTnLst>
                              <p:par>
                                <p:cTn id="9" presetID="22" presetClass="entr" presetSubtype="4"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utoUpdateAnimBg="0"/>
      <p:bldP spid="2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6"/>
            <a:ext cx="7772400" cy="719138"/>
          </a:xfrm>
        </p:spPr>
        <p:txBody>
          <a:bodyPr/>
          <a:lstStyle/>
          <a:p>
            <a:pPr>
              <a:defRPr/>
            </a:pPr>
            <a:r>
              <a:rPr lang="en-US" kern="1200" dirty="0" smtClean="0">
                <a:solidFill>
                  <a:srgbClr val="28688C"/>
                </a:solidFill>
                <a:latin typeface="Arial"/>
                <a:ea typeface="Arial Unicode MS"/>
                <a:cs typeface="Arial"/>
              </a:rPr>
              <a:t>Insurance Density and Penetration in Emerging Markets,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cs typeface="Arial" charset="0"/>
              </a:rPr>
              <a:pPr algn="r" fontAlgn="base">
                <a:spcBef>
                  <a:spcPct val="0"/>
                </a:spcBef>
                <a:spcAft>
                  <a:spcPct val="0"/>
                </a:spcAft>
                <a:defRPr/>
              </a:pPr>
              <a:t>82</a:t>
            </a:fld>
            <a:endParaRPr lang="en-US" sz="1000" dirty="0">
              <a:solidFill>
                <a:srgbClr val="000000">
                  <a:lumMod val="75000"/>
                </a:srgbClr>
              </a:solidFill>
              <a:cs typeface="Arial" charset="0"/>
            </a:endParaRPr>
          </a:p>
        </p:txBody>
      </p:sp>
      <p:sp>
        <p:nvSpPr>
          <p:cNvPr id="17" name="Rectangle 3"/>
          <p:cNvSpPr>
            <a:spLocks noChangeArrowheads="1"/>
          </p:cNvSpPr>
          <p:nvPr/>
        </p:nvSpPr>
        <p:spPr bwMode="black">
          <a:xfrm>
            <a:off x="183803" y="1075574"/>
            <a:ext cx="5386901" cy="221599"/>
          </a:xfrm>
          <a:prstGeom prst="rect">
            <a:avLst/>
          </a:prstGeom>
          <a:solidFill>
            <a:schemeClr val="bg1"/>
          </a:solidFill>
          <a:ln w="9525" algn="ctr">
            <a:noFill/>
            <a:miter lim="800000"/>
            <a:headEnd/>
            <a:tailEnd/>
          </a:ln>
        </p:spPr>
        <p:txBody>
          <a:bodyPr wrap="square" lIns="0" tIns="0" rIns="0" bIns="0">
            <a:spAutoFit/>
          </a:bodyPr>
          <a:lstStyle/>
          <a:p>
            <a:pPr algn="ctr" defTabSz="114300" eaLnBrk="0" fontAlgn="base" hangingPunct="0">
              <a:lnSpc>
                <a:spcPct val="90000"/>
              </a:lnSpc>
              <a:spcBef>
                <a:spcPct val="20000"/>
              </a:spcBef>
              <a:spcAft>
                <a:spcPct val="0"/>
              </a:spcAft>
            </a:pPr>
            <a:r>
              <a:rPr lang="en-US" sz="1600" b="1" dirty="0" smtClean="0">
                <a:solidFill>
                  <a:srgbClr val="225A7A"/>
                </a:solidFill>
              </a:rPr>
              <a:t> (Premiums per Capita in US $)</a:t>
            </a:r>
            <a:endParaRPr lang="en-US" sz="1600" b="1" dirty="0">
              <a:solidFill>
                <a:srgbClr val="225A7A"/>
              </a:solidFill>
              <a:latin typeface="Arial" charset="0"/>
              <a:cs typeface="Arial" charset="0"/>
            </a:endParaRPr>
          </a:p>
        </p:txBody>
      </p:sp>
      <p:sp>
        <p:nvSpPr>
          <p:cNvPr id="6" name="TextBox 5"/>
          <p:cNvSpPr txBox="1"/>
          <p:nvPr/>
        </p:nvSpPr>
        <p:spPr>
          <a:xfrm>
            <a:off x="5825293" y="5540416"/>
            <a:ext cx="3331768" cy="523220"/>
          </a:xfrm>
          <a:prstGeom prst="rect">
            <a:avLst/>
          </a:prstGeom>
          <a:noFill/>
        </p:spPr>
        <p:txBody>
          <a:bodyPr wrap="square" rtlCol="0">
            <a:spAutoFit/>
          </a:bodyPr>
          <a:lstStyle/>
          <a:p>
            <a:r>
              <a:rPr lang="en-US" sz="1400" b="1" dirty="0" smtClean="0"/>
              <a:t>Density = </a:t>
            </a:r>
            <a:r>
              <a:rPr lang="en-US" sz="1400" b="1" i="1" dirty="0" smtClean="0"/>
              <a:t>Premiums per capita</a:t>
            </a:r>
          </a:p>
          <a:p>
            <a:r>
              <a:rPr lang="en-US" sz="1400" b="1" dirty="0" smtClean="0"/>
              <a:t>Penetration = </a:t>
            </a:r>
            <a:r>
              <a:rPr lang="en-US" sz="1400" b="1" i="1" dirty="0" smtClean="0"/>
              <a:t>Premiums as % of GDP</a:t>
            </a:r>
            <a:endParaRPr lang="en-US" sz="1400" b="1" i="1"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341" y="1386642"/>
            <a:ext cx="4772025" cy="5391758"/>
          </a:xfrm>
          <a:prstGeom prst="rect">
            <a:avLst/>
          </a:prstGeom>
        </p:spPr>
      </p:pic>
      <p:sp>
        <p:nvSpPr>
          <p:cNvPr id="22" name="Rectangle 3"/>
          <p:cNvSpPr>
            <a:spLocks noChangeArrowheads="1"/>
          </p:cNvSpPr>
          <p:nvPr/>
        </p:nvSpPr>
        <p:spPr bwMode="auto">
          <a:xfrm>
            <a:off x="5406879" y="6256863"/>
            <a:ext cx="3020781" cy="569387"/>
          </a:xfrm>
          <a:prstGeom prst="rect">
            <a:avLst/>
          </a:prstGeom>
          <a:noFill/>
          <a:ln w="9525" algn="ctr">
            <a:noFill/>
            <a:miter lim="800000"/>
            <a:headEnd/>
            <a:tailEnd/>
          </a:ln>
        </p:spPr>
        <p:txBody>
          <a:bodyPr wrap="square" lIns="365760" tIns="0" rIns="0" bIns="137160" anchor="b">
            <a:spAutoFit/>
          </a:bodyPr>
          <a:lstStyle/>
          <a:p>
            <a:pPr algn="r" eaLnBrk="0" hangingPunct="0">
              <a:lnSpc>
                <a:spcPct val="85000"/>
              </a:lnSpc>
              <a:spcBef>
                <a:spcPct val="25000"/>
              </a:spcBef>
              <a:buClr>
                <a:schemeClr val="accent2"/>
              </a:buClr>
              <a:buFont typeface="Wingdings" pitchFamily="2" charset="2"/>
              <a:buNone/>
            </a:pPr>
            <a:endParaRPr lang="en-US" sz="1000" dirty="0" smtClean="0"/>
          </a:p>
          <a:p>
            <a:pPr algn="r" eaLnBrk="0" hangingPunct="0">
              <a:lnSpc>
                <a:spcPct val="85000"/>
              </a:lnSpc>
              <a:spcBef>
                <a:spcPct val="25000"/>
              </a:spcBef>
              <a:buClr>
                <a:schemeClr val="accent2"/>
              </a:buClr>
              <a:buFont typeface="Wingdings" pitchFamily="2" charset="2"/>
              <a:buNone/>
            </a:pPr>
            <a:r>
              <a:rPr lang="en-US" sz="1000" dirty="0" smtClean="0"/>
              <a:t>Source: Swiss Re, </a:t>
            </a:r>
            <a:r>
              <a:rPr lang="en-US" sz="1000" i="1" dirty="0" smtClean="0"/>
              <a:t>sigma no. 3, </a:t>
            </a:r>
            <a:r>
              <a:rPr lang="en-US" sz="1000" dirty="0" smtClean="0"/>
              <a:t>2014</a:t>
            </a:r>
            <a:r>
              <a:rPr lang="en-US" sz="1000" i="1" dirty="0" smtClean="0"/>
              <a:t>; </a:t>
            </a:r>
            <a:r>
              <a:rPr lang="en-US" sz="1000" dirty="0" smtClean="0"/>
              <a:t> Insurance Information Institute.</a:t>
            </a:r>
            <a:endParaRPr lang="en-US" sz="1000" dirty="0"/>
          </a:p>
        </p:txBody>
      </p:sp>
      <p:sp>
        <p:nvSpPr>
          <p:cNvPr id="23" name="Rectangle 3"/>
          <p:cNvSpPr>
            <a:spLocks noChangeArrowheads="1"/>
          </p:cNvSpPr>
          <p:nvPr/>
        </p:nvSpPr>
        <p:spPr bwMode="black">
          <a:xfrm rot="10800000" flipV="1">
            <a:off x="2138054" y="5998546"/>
            <a:ext cx="2462054" cy="221599"/>
          </a:xfrm>
          <a:prstGeom prst="rect">
            <a:avLst/>
          </a:prstGeom>
          <a:solidFill>
            <a:schemeClr val="bg1"/>
          </a:solidFill>
          <a:ln w="9525" algn="ctr">
            <a:noFill/>
            <a:miter lim="800000"/>
            <a:headEnd/>
            <a:tailEnd/>
          </a:ln>
        </p:spPr>
        <p:txBody>
          <a:bodyPr wrap="square" lIns="0" tIns="0" rIns="0" bIns="0">
            <a:spAutoFit/>
          </a:bodyPr>
          <a:lstStyle/>
          <a:p>
            <a:pPr algn="ctr" defTabSz="114300" eaLnBrk="0" fontAlgn="base" hangingPunct="0">
              <a:lnSpc>
                <a:spcPct val="90000"/>
              </a:lnSpc>
              <a:spcBef>
                <a:spcPct val="20000"/>
              </a:spcBef>
              <a:spcAft>
                <a:spcPct val="0"/>
              </a:spcAft>
            </a:pPr>
            <a:r>
              <a:rPr lang="en-US" sz="1600" b="1" dirty="0" smtClean="0">
                <a:solidFill>
                  <a:srgbClr val="225A7A"/>
                </a:solidFill>
              </a:rPr>
              <a:t> (Premiums as % of GDP)</a:t>
            </a:r>
            <a:endParaRPr lang="en-US" sz="1600" b="1" dirty="0">
              <a:solidFill>
                <a:srgbClr val="225A7A"/>
              </a:solidFill>
              <a:latin typeface="Arial" charset="0"/>
              <a:cs typeface="Arial" charset="0"/>
            </a:endParaRPr>
          </a:p>
        </p:txBody>
      </p:sp>
      <p:sp>
        <p:nvSpPr>
          <p:cNvPr id="24" name="AutoShape 7"/>
          <p:cNvSpPr>
            <a:spLocks noChangeArrowheads="1"/>
          </p:cNvSpPr>
          <p:nvPr/>
        </p:nvSpPr>
        <p:spPr bwMode="blackWhite">
          <a:xfrm>
            <a:off x="5825293" y="3453145"/>
            <a:ext cx="2883241" cy="1876502"/>
          </a:xfrm>
          <a:prstGeom prst="wedgeRectCallout">
            <a:avLst>
              <a:gd name="adj1" fmla="val -93275"/>
              <a:gd name="adj2" fmla="val 25220"/>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Spending on insurance in emerging markets increased to $129 per capita in 2013 from $121 in 2012.  Penetration decreased was flat art 2.7% of GDP</a:t>
            </a:r>
            <a:endParaRPr lang="en-US" b="1" dirty="0">
              <a:solidFill>
                <a:srgbClr val="FFFFFF"/>
              </a:solidFill>
            </a:endParaRPr>
          </a:p>
        </p:txBody>
      </p:sp>
      <p:sp>
        <p:nvSpPr>
          <p:cNvPr id="25" name="AutoShape 7"/>
          <p:cNvSpPr>
            <a:spLocks noChangeArrowheads="1"/>
          </p:cNvSpPr>
          <p:nvPr/>
        </p:nvSpPr>
        <p:spPr bwMode="blackWhite">
          <a:xfrm>
            <a:off x="5406879" y="1182240"/>
            <a:ext cx="3368413" cy="2138709"/>
          </a:xfrm>
          <a:prstGeom prst="wedgeRectCallout">
            <a:avLst>
              <a:gd name="adj1" fmla="val -91392"/>
              <a:gd name="adj2" fmla="val -80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Although emerging markets posted growth of 7.4% in 2013 (Life: +6.4%; Nonlife: +8.3%), most emerging economies are poorly insured, representing growth opportunities for the insurance industry.</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4893446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1200"/>
                            </p:stCondLst>
                            <p:childTnLst>
                              <p:par>
                                <p:cTn id="9" presetID="22" presetClass="entr" presetSubtype="2" fill="hold" grpId="0" nodeType="afterEffect">
                                  <p:stCondLst>
                                    <p:cond delay="699"/>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Causes of the Underinsurance Gap and Ways to Narrow/Close It</a:t>
            </a:r>
            <a:endParaRPr lang="en-US" dirty="0"/>
          </a:p>
        </p:txBody>
      </p:sp>
      <p:sp>
        <p:nvSpPr>
          <p:cNvPr id="5" name="Content Placeholder 4"/>
          <p:cNvSpPr>
            <a:spLocks noGrp="1"/>
          </p:cNvSpPr>
          <p:nvPr>
            <p:ph sz="half" idx="1"/>
          </p:nvPr>
        </p:nvSpPr>
        <p:spPr>
          <a:xfrm>
            <a:off x="298450" y="2012325"/>
            <a:ext cx="4038600" cy="4525963"/>
          </a:xfrm>
        </p:spPr>
        <p:txBody>
          <a:bodyPr/>
          <a:lstStyle/>
          <a:p>
            <a:r>
              <a:rPr lang="en-US" dirty="0" smtClean="0"/>
              <a:t>Affordability</a:t>
            </a:r>
          </a:p>
          <a:p>
            <a:r>
              <a:rPr lang="en-US" dirty="0" smtClean="0"/>
              <a:t>Lack of Awareness</a:t>
            </a:r>
          </a:p>
          <a:p>
            <a:r>
              <a:rPr lang="en-US" dirty="0" smtClean="0"/>
              <a:t>Limits to Insurability</a:t>
            </a:r>
          </a:p>
          <a:p>
            <a:r>
              <a:rPr lang="en-US" dirty="0" smtClean="0"/>
              <a:t>Regulatory Deficiencies</a:t>
            </a:r>
          </a:p>
          <a:p>
            <a:endParaRPr lang="en-US" dirty="0"/>
          </a:p>
        </p:txBody>
      </p:sp>
      <p:sp>
        <p:nvSpPr>
          <p:cNvPr id="6" name="Content Placeholder 5"/>
          <p:cNvSpPr>
            <a:spLocks noGrp="1"/>
          </p:cNvSpPr>
          <p:nvPr>
            <p:ph sz="half" idx="2"/>
          </p:nvPr>
        </p:nvSpPr>
        <p:spPr>
          <a:xfrm>
            <a:off x="4572000" y="1755134"/>
            <a:ext cx="4166316" cy="4525963"/>
          </a:xfrm>
        </p:spPr>
        <p:txBody>
          <a:bodyPr/>
          <a:lstStyle/>
          <a:p>
            <a:r>
              <a:rPr lang="en-US" sz="2000" dirty="0" smtClean="0"/>
              <a:t>Compulsory Insurance</a:t>
            </a:r>
          </a:p>
          <a:p>
            <a:r>
              <a:rPr lang="en-US" sz="2000" dirty="0" smtClean="0"/>
              <a:t>Create a Conducive Regulatory, Legal and Tax Environment</a:t>
            </a:r>
          </a:p>
          <a:p>
            <a:r>
              <a:rPr lang="en-US" sz="2000" dirty="0" smtClean="0"/>
              <a:t>Build Public-Private Partnerships</a:t>
            </a:r>
          </a:p>
          <a:p>
            <a:r>
              <a:rPr lang="en-US" sz="2000" dirty="0" smtClean="0"/>
              <a:t>Develop New Products</a:t>
            </a:r>
          </a:p>
          <a:p>
            <a:r>
              <a:rPr lang="en-US" sz="2000" dirty="0" err="1" smtClean="0"/>
              <a:t>Microinsurance</a:t>
            </a:r>
            <a:endParaRPr lang="en-US" sz="2000" dirty="0" smtClean="0"/>
          </a:p>
          <a:p>
            <a:r>
              <a:rPr lang="en-US" sz="2000" dirty="0" smtClean="0"/>
              <a:t>Enhance Data Collection/Sharing</a:t>
            </a:r>
          </a:p>
          <a:p>
            <a:r>
              <a:rPr lang="en-US" sz="2000" dirty="0" smtClean="0"/>
              <a:t>Foster a More Strategic Approach to Risk Among Businesses</a:t>
            </a:r>
            <a:endParaRPr lang="en-US" sz="2000" dirty="0"/>
          </a:p>
        </p:txBody>
      </p:sp>
      <p:sp>
        <p:nvSpPr>
          <p:cNvPr id="7" name="Rectangle 3"/>
          <p:cNvSpPr>
            <a:spLocks noChangeArrowheads="1"/>
          </p:cNvSpPr>
          <p:nvPr/>
        </p:nvSpPr>
        <p:spPr bwMode="black">
          <a:xfrm>
            <a:off x="143904" y="1067970"/>
            <a:ext cx="3359150" cy="615553"/>
          </a:xfrm>
          <a:prstGeom prst="rect">
            <a:avLst/>
          </a:prstGeom>
          <a:noFill/>
          <a:ln w="9525" algn="ctr">
            <a:noFill/>
            <a:miter lim="800000"/>
            <a:headEnd/>
            <a:tailEnd/>
          </a:ln>
        </p:spPr>
        <p:txBody>
          <a:bodyPr wrap="square"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C00000"/>
                </a:solidFill>
              </a:rPr>
              <a:t>Contributing Factors to the</a:t>
            </a:r>
          </a:p>
          <a:p>
            <a:pPr algn="ctr" defTabSz="114300" eaLnBrk="0" fontAlgn="base" hangingPunct="0">
              <a:lnSpc>
                <a:spcPct val="90000"/>
              </a:lnSpc>
              <a:spcBef>
                <a:spcPct val="20000"/>
              </a:spcBef>
              <a:spcAft>
                <a:spcPct val="0"/>
              </a:spcAft>
            </a:pPr>
            <a:r>
              <a:rPr lang="en-US" sz="2000" b="1" u="sng" dirty="0" smtClean="0">
                <a:solidFill>
                  <a:srgbClr val="C00000"/>
                </a:solidFill>
              </a:rPr>
              <a:t>Underinsurance Gap</a:t>
            </a:r>
            <a:endParaRPr lang="en-US" sz="2000" b="1" u="sng" dirty="0">
              <a:solidFill>
                <a:srgbClr val="C00000"/>
              </a:solidFill>
            </a:endParaRPr>
          </a:p>
        </p:txBody>
      </p:sp>
      <p:sp>
        <p:nvSpPr>
          <p:cNvPr id="8" name="Rectangle 3"/>
          <p:cNvSpPr>
            <a:spLocks noChangeArrowheads="1"/>
          </p:cNvSpPr>
          <p:nvPr/>
        </p:nvSpPr>
        <p:spPr bwMode="black">
          <a:xfrm>
            <a:off x="4572000" y="1130217"/>
            <a:ext cx="3734873" cy="553998"/>
          </a:xfrm>
          <a:prstGeom prst="rect">
            <a:avLst/>
          </a:prstGeom>
          <a:noFill/>
          <a:ln w="9525" algn="ctr">
            <a:noFill/>
            <a:miter lim="800000"/>
            <a:headEnd/>
            <a:tailEnd/>
          </a:ln>
        </p:spPr>
        <p:txBody>
          <a:bodyPr wrap="square"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C00000"/>
                </a:solidFill>
              </a:rPr>
              <a:t>Solutions that Will Help     </a:t>
            </a:r>
            <a:r>
              <a:rPr lang="en-US" sz="2000" b="1" u="sng" dirty="0" smtClean="0">
                <a:solidFill>
                  <a:srgbClr val="C00000"/>
                </a:solidFill>
              </a:rPr>
              <a:t>Close the Underinsurance Gap</a:t>
            </a:r>
            <a:endParaRPr lang="en-US" sz="2000" b="1" u="sng" dirty="0">
              <a:solidFill>
                <a:srgbClr val="C00000"/>
              </a:solidFill>
            </a:endParaRPr>
          </a:p>
        </p:txBody>
      </p:sp>
      <p:sp>
        <p:nvSpPr>
          <p:cNvPr id="9" name="Rectangle 3"/>
          <p:cNvSpPr>
            <a:spLocks noChangeArrowheads="1"/>
          </p:cNvSpPr>
          <p:nvPr/>
        </p:nvSpPr>
        <p:spPr bwMode="auto">
          <a:xfrm>
            <a:off x="-162229" y="6419418"/>
            <a:ext cx="8863781"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smtClean="0"/>
          </a:p>
          <a:p>
            <a:pPr eaLnBrk="0" hangingPunct="0">
              <a:lnSpc>
                <a:spcPct val="85000"/>
              </a:lnSpc>
              <a:spcBef>
                <a:spcPct val="25000"/>
              </a:spcBef>
              <a:buClr>
                <a:schemeClr val="accent2"/>
              </a:buClr>
              <a:buFont typeface="Wingdings" pitchFamily="2" charset="2"/>
              <a:buNone/>
            </a:pPr>
            <a:r>
              <a:rPr lang="en-US" sz="1000" dirty="0" smtClean="0"/>
              <a:t>Source: Geneva Association; Insurance Information Institute.</a:t>
            </a:r>
            <a:endParaRPr lang="en-US" sz="1000" dirty="0"/>
          </a:p>
        </p:txBody>
      </p:sp>
    </p:spTree>
    <p:extLst>
      <p:ext uri="{BB962C8B-B14F-4D97-AF65-F5344CB8AC3E}">
        <p14:creationId xmlns:p14="http://schemas.microsoft.com/office/powerpoint/2010/main" val="3194659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solidFill>
              <a:srgbClr val="FF6801"/>
            </a:solidFill>
            <a:miter lim="800000"/>
            <a:headEnd/>
            <a:tailEnd/>
          </a:ln>
        </p:spPr>
        <p:txBody>
          <a:bodyPr/>
          <a:lstStyle/>
          <a:p>
            <a:pPr algn="ctr" defTabSz="914400" eaLnBrk="1" hangingPunct="1">
              <a:lnSpc>
                <a:spcPct val="95000"/>
              </a:lnSpc>
              <a:spcBef>
                <a:spcPct val="25000"/>
              </a:spcBef>
            </a:pPr>
            <a:r>
              <a:rPr lang="en-US" altLang="en-US" sz="3800" smtClean="0">
                <a:solidFill>
                  <a:schemeClr val="bg1"/>
                </a:solidFill>
                <a:latin typeface="Arial" panose="020B0604020202020204" pitchFamily="34" charset="0"/>
                <a:ea typeface="ＭＳ Ｐゴシック" panose="020B0600070205080204" pitchFamily="34" charset="-128"/>
              </a:rPr>
              <a:t>CYBER RISK</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eaLnBrk="1" hangingPunct="1">
              <a:defRPr/>
            </a:pPr>
            <a:endParaRPr lang="en-US" sz="1800">
              <a:solidFill>
                <a:srgbClr val="000000"/>
              </a:solidFill>
              <a:latin typeface="Arial" charset="0"/>
              <a:ea typeface="+mn-ea"/>
              <a:cs typeface="Arial" charset="0"/>
            </a:endParaRPr>
          </a:p>
        </p:txBody>
      </p:sp>
      <p:pic>
        <p:nvPicPr>
          <p:cNvPr id="37892"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598" name="Rectangle 6"/>
          <p:cNvSpPr>
            <a:spLocks noChangeArrowheads="1"/>
          </p:cNvSpPr>
          <p:nvPr/>
        </p:nvSpPr>
        <p:spPr bwMode="auto">
          <a:xfrm>
            <a:off x="466725" y="3951288"/>
            <a:ext cx="8001000" cy="1587500"/>
          </a:xfrm>
          <a:prstGeom prst="rect">
            <a:avLst/>
          </a:prstGeom>
          <a:noFill/>
          <a:ln w="9525" algn="ctr">
            <a:noFill/>
            <a:miter lim="800000"/>
            <a:headEnd/>
            <a:tailEnd/>
          </a:ln>
        </p:spPr>
        <p:txBody>
          <a:bodyPr lIns="45720" rIns="45720">
            <a:spAutoFit/>
          </a:bodyPr>
          <a:lstStyle/>
          <a:p>
            <a:pPr marL="292100" indent="-292100" algn="ctr">
              <a:lnSpc>
                <a:spcPct val="90000"/>
              </a:lnSpc>
              <a:spcBef>
                <a:spcPct val="25000"/>
              </a:spcBef>
              <a:buClr>
                <a:srgbClr val="FF6801"/>
              </a:buClr>
              <a:buFont typeface="Wingdings" pitchFamily="2" charset="2"/>
              <a:buNone/>
              <a:defRPr/>
            </a:pPr>
            <a:r>
              <a:rPr lang="en-US" sz="3600" b="1" dirty="0">
                <a:solidFill>
                  <a:srgbClr val="225A7A"/>
                </a:solidFill>
                <a:latin typeface="Arial" charset="0"/>
                <a:ea typeface="+mn-ea"/>
                <a:cs typeface="Arial" charset="0"/>
              </a:rPr>
              <a:t>Cyber Risk is a Rapidly Emerging Exposure for Businesses Large and Small in Every Industry</a:t>
            </a:r>
          </a:p>
        </p:txBody>
      </p:sp>
      <p:sp>
        <p:nvSpPr>
          <p:cNvPr id="37894"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37895" name="TextBox 4"/>
          <p:cNvSpPr txBox="1">
            <a:spLocks noChangeArrowheads="1"/>
          </p:cNvSpPr>
          <p:nvPr/>
        </p:nvSpPr>
        <p:spPr bwMode="auto">
          <a:xfrm>
            <a:off x="8382000" y="61071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5F364195-3AAA-489C-BD2F-86E467CB7917}" type="slidenum">
              <a:rPr lang="en-US" altLang="en-US" sz="1200"/>
              <a:pPr algn="r"/>
              <a:t>84</a:t>
            </a:fld>
            <a:endParaRPr lang="en-US" altLang="en-US" sz="1800"/>
          </a:p>
        </p:txBody>
      </p:sp>
    </p:spTree>
    <p:extLst>
      <p:ext uri="{BB962C8B-B14F-4D97-AF65-F5344CB8AC3E}">
        <p14:creationId xmlns:p14="http://schemas.microsoft.com/office/powerpoint/2010/main" val="39908610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60350" y="90488"/>
            <a:ext cx="7550150" cy="860425"/>
          </a:xfrm>
        </p:spPr>
        <p:txBody>
          <a:bodyPr/>
          <a:lstStyle/>
          <a:p>
            <a:r>
              <a:rPr lang="en-US" altLang="en-US" smtClean="0">
                <a:latin typeface="Arial" panose="020B0604020202020204" pitchFamily="34" charset="0"/>
                <a:ea typeface="ＭＳ Ｐゴシック" panose="020B0600070205080204" pitchFamily="34" charset="-128"/>
              </a:rPr>
              <a:t>Data Breaches 2005-2013,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a:solidFill>
                  <a:srgbClr val="225A7A"/>
                </a:solidFill>
                <a:latin typeface="Arial" charset="0"/>
                <a:ea typeface="+mn-ea"/>
                <a:cs typeface="Arial" pitchFamily="34" charset="0"/>
              </a:rPr>
              <a:t># Data Breaches/Millions of Records Exposed</a:t>
            </a:r>
          </a:p>
        </p:txBody>
      </p:sp>
      <p:sp>
        <p:nvSpPr>
          <p:cNvPr id="1029" name="Rectangle 4"/>
          <p:cNvSpPr>
            <a:spLocks noChangeArrowheads="1"/>
          </p:cNvSpPr>
          <p:nvPr/>
        </p:nvSpPr>
        <p:spPr bwMode="auto">
          <a:xfrm>
            <a:off x="0" y="6415088"/>
            <a:ext cx="9144000" cy="442912"/>
          </a:xfrm>
          <a:prstGeom prst="rect">
            <a:avLst/>
          </a:prstGeom>
          <a:noFill/>
          <a:ln w="9525">
            <a:noFill/>
            <a:miter lim="800000"/>
            <a:headEnd/>
            <a:tailEnd/>
          </a:ln>
        </p:spPr>
        <p:txBody>
          <a:bodyPr lIns="365760" tIns="0" rIns="0" bIns="137160" anchor="b">
            <a:spAutoFit/>
          </a:bodyPr>
          <a:lstStyle/>
          <a:p>
            <a:pPr marL="133350" indent="-133350">
              <a:lnSpc>
                <a:spcPct val="90000"/>
              </a:lnSpc>
              <a:buClr>
                <a:srgbClr val="FF6801"/>
              </a:buClr>
              <a:buFont typeface="Wingdings" pitchFamily="2" charset="2"/>
              <a:buNone/>
              <a:tabLst>
                <a:tab pos="112713" algn="r"/>
              </a:tabLst>
              <a:defRPr/>
            </a:pPr>
            <a:r>
              <a:rPr lang="en-US" sz="1100" dirty="0">
                <a:solidFill>
                  <a:srgbClr val="000000"/>
                </a:solidFill>
                <a:latin typeface="Arial" charset="0"/>
                <a:ea typeface="+mn-ea"/>
                <a:cs typeface="Arial" pitchFamily="34" charset="0"/>
              </a:rPr>
              <a:t>*	 2013 figures as of Jan. 1, 2014 from the ITRC updated to an additional 30 million records breached (Target) as disclosed in Jan. 2014.</a:t>
            </a:r>
          </a:p>
          <a:p>
            <a:pPr marL="133350" indent="-133350">
              <a:lnSpc>
                <a:spcPct val="90000"/>
              </a:lnSpc>
              <a:buClr>
                <a:srgbClr val="FF6801"/>
              </a:buClr>
              <a:buFont typeface="Wingdings" pitchFamily="2" charset="2"/>
              <a:buNone/>
              <a:tabLst>
                <a:tab pos="112713" algn="r"/>
              </a:tabLst>
              <a:defRPr/>
            </a:pPr>
            <a:r>
              <a:rPr lang="en-US" sz="1100" dirty="0">
                <a:solidFill>
                  <a:srgbClr val="000000"/>
                </a:solidFill>
                <a:latin typeface="Arial" charset="0"/>
                <a:ea typeface="+mn-ea"/>
                <a:cs typeface="Arial" pitchFamily="34" charset="0"/>
              </a:rPr>
              <a:t>	Source: Identity Theft Resource Center.</a:t>
            </a:r>
          </a:p>
        </p:txBody>
      </p:sp>
      <p:graphicFrame>
        <p:nvGraphicFramePr>
          <p:cNvPr id="39941" name="Object 2"/>
          <p:cNvGraphicFramePr>
            <a:graphicFrameLocks/>
          </p:cNvGraphicFramePr>
          <p:nvPr/>
        </p:nvGraphicFramePr>
        <p:xfrm>
          <a:off x="279400" y="1333500"/>
          <a:ext cx="8597900" cy="4203700"/>
        </p:xfrm>
        <a:graphic>
          <a:graphicData uri="http://schemas.openxmlformats.org/presentationml/2006/ole">
            <mc:AlternateContent xmlns:mc="http://schemas.openxmlformats.org/markup-compatibility/2006">
              <mc:Choice xmlns:v="urn:schemas-microsoft-com:vml" Requires="v">
                <p:oleObj spid="_x0000_s26008592" name="Chart" r:id="rId4" imgW="8601126" imgH="4114867" progId="MSGraph.Chart.8">
                  <p:embed followColorScheme="full"/>
                </p:oleObj>
              </mc:Choice>
              <mc:Fallback>
                <p:oleObj name="Chart" r:id="rId4" imgW="8601126" imgH="4114867" progId="MSGraph.Chart.8">
                  <p:embed followColorScheme="full"/>
                  <p:pic>
                    <p:nvPicPr>
                      <p:cNvPr id="0" name=""/>
                      <p:cNvPicPr>
                        <a:picLocks noChangeArrowheads="1"/>
                      </p:cNvPicPr>
                      <p:nvPr/>
                    </p:nvPicPr>
                    <p:blipFill>
                      <a:blip r:embed="rId5"/>
                      <a:srcRect/>
                      <a:stretch>
                        <a:fillRect/>
                      </a:stretch>
                    </p:blipFill>
                    <p:spPr bwMode="gray">
                      <a:xfrm>
                        <a:off x="279400" y="133350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1" hangingPunct="1">
              <a:lnSpc>
                <a:spcPct val="95000"/>
              </a:lnSpc>
              <a:spcBef>
                <a:spcPct val="25000"/>
              </a:spcBef>
              <a:defRPr/>
            </a:pPr>
            <a:r>
              <a:rPr lang="en-US" sz="1800" b="1" dirty="0">
                <a:solidFill>
                  <a:srgbClr val="FFFFFF"/>
                </a:solidFill>
                <a:latin typeface="Arial" charset="0"/>
                <a:ea typeface="+mn-ea"/>
                <a:cs typeface="Arial" pitchFamily="34" charset="0"/>
              </a:rPr>
              <a:t>The Total Number of Data Breaches (+38%) and Number of Records Exposed (+408%) in 2013 Soared</a:t>
            </a: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a:solidFill>
                  <a:srgbClr val="225A7A"/>
                </a:solidFill>
                <a:latin typeface="Arial" charset="0"/>
                <a:ea typeface="+mn-ea"/>
                <a:cs typeface="Arial" pitchFamily="34" charset="0"/>
              </a:rPr>
              <a:t>Millions</a:t>
            </a:r>
          </a:p>
        </p:txBody>
      </p:sp>
      <p:pic>
        <p:nvPicPr>
          <p:cNvPr id="39944" name="Picture 4" descr="https://encrypted-tbn0.gstatic.com/images?q=tbn:ANd9GcSh6ORZLNYgoUo4jcSKlBVamg_OKlcLZwHcqkIqZ8NpxyY1NNE7T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57875" y="1069975"/>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6" descr="https://encrypted-tbn1.gstatic.com/images?q=tbn:ANd9GcSeBgsNxlNaQIhvKEG6z6qkYkA8aIc98ml1fT6fbfbB6_gf_WFu"/>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79500" y="15192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8" descr="https://encrypted-tbn0.gstatic.com/images?q=tbn:ANd9GcQswUNxtm-FcMeh3nX4EITVp8NZi2OlgrArnWSxjDiwVJkZkjs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969000" y="2201863"/>
            <a:ext cx="100965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10" descr="https://encrypted-tbn3.gstatic.com/images?q=tbn:ANd9GcQQYQry84VkOscN14W7uWSbNYgA4h5yOSJcox3_n1S2VCbgIUvO"/>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28688" y="2608263"/>
            <a:ext cx="15811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2" descr="https://encrypted-tbn1.gstatic.com/images?q=tbn:ANd9GcTBNSV9fdPqbt6bFgA0SHemOBcksTgGGfjPEWEDbknzuRlfGouJ"/>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263775" y="1470025"/>
            <a:ext cx="85407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1"/>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975475" y="1160463"/>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0" name="Picture 2"/>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761038" y="2078038"/>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1" name="TextBox 4"/>
          <p:cNvSpPr txBox="1">
            <a:spLocks noChangeArrowheads="1"/>
          </p:cNvSpPr>
          <p:nvPr/>
        </p:nvSpPr>
        <p:spPr bwMode="auto">
          <a:xfrm>
            <a:off x="8382000" y="61071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1629C518-20BA-48BD-AAD8-7F7E8F3BD5B6}" type="slidenum">
              <a:rPr lang="en-US" altLang="en-US" sz="1200"/>
              <a:pPr algn="r"/>
              <a:t>85</a:t>
            </a:fld>
            <a:endParaRPr lang="en-US" altLang="en-US" sz="1800"/>
          </a:p>
        </p:txBody>
      </p:sp>
    </p:spTree>
    <p:extLst>
      <p:ext uri="{BB962C8B-B14F-4D97-AF65-F5344CB8AC3E}">
        <p14:creationId xmlns:p14="http://schemas.microsoft.com/office/powerpoint/2010/main" val="20255269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Evolving Cyber Threats in Need of Insurance Solutions</a:t>
            </a:r>
          </a:p>
        </p:txBody>
      </p:sp>
      <p:graphicFrame>
        <p:nvGraphicFramePr>
          <p:cNvPr id="6" name="Content Placeholder 6"/>
          <p:cNvGraphicFramePr>
            <a:graphicFrameLocks/>
          </p:cNvGraphicFramePr>
          <p:nvPr/>
        </p:nvGraphicFramePr>
        <p:xfrm>
          <a:off x="381000" y="1524000"/>
          <a:ext cx="8382000" cy="387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7045" name="TextBox 4"/>
          <p:cNvSpPr txBox="1">
            <a:spLocks noChangeArrowheads="1"/>
          </p:cNvSpPr>
          <p:nvPr/>
        </p:nvSpPr>
        <p:spPr bwMode="auto">
          <a:xfrm>
            <a:off x="8382000" y="6107113"/>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C0AFBA03-A0D9-4C0B-B56D-71BD585D4879}" type="slidenum">
              <a:rPr lang="en-US" altLang="en-US" sz="1200"/>
              <a:pPr algn="r"/>
              <a:t>86</a:t>
            </a:fld>
            <a:endParaRPr lang="en-US" altLang="en-US" sz="1800"/>
          </a:p>
        </p:txBody>
      </p:sp>
      <p:sp>
        <p:nvSpPr>
          <p:cNvPr id="7" name="Rectangle 4"/>
          <p:cNvSpPr>
            <a:spLocks noChangeArrowheads="1"/>
          </p:cNvSpPr>
          <p:nvPr/>
        </p:nvSpPr>
        <p:spPr bwMode="auto">
          <a:xfrm>
            <a:off x="0" y="6567151"/>
            <a:ext cx="9144000" cy="290849"/>
          </a:xfrm>
          <a:prstGeom prst="rect">
            <a:avLst/>
          </a:prstGeom>
          <a:noFill/>
          <a:ln w="9525">
            <a:noFill/>
            <a:miter lim="800000"/>
            <a:headEnd/>
            <a:tailEnd/>
          </a:ln>
        </p:spPr>
        <p:txBody>
          <a:bodyPr lIns="365760" tIns="0" rIns="0" bIns="137160" anchor="b">
            <a:spAutoFit/>
          </a:bodyPr>
          <a:lstStyle/>
          <a:p>
            <a:pPr marL="133350" indent="-133350">
              <a:lnSpc>
                <a:spcPct val="90000"/>
              </a:lnSpc>
              <a:buClr>
                <a:srgbClr val="FF6801"/>
              </a:buClr>
              <a:buFont typeface="Wingdings" pitchFamily="2" charset="2"/>
              <a:buNone/>
              <a:tabLst>
                <a:tab pos="112713" algn="r"/>
              </a:tabLst>
              <a:defRPr/>
            </a:pPr>
            <a:r>
              <a:rPr lang="en-US" sz="1100" dirty="0">
                <a:solidFill>
                  <a:srgbClr val="000000"/>
                </a:solidFill>
                <a:latin typeface="Arial" charset="0"/>
                <a:ea typeface="+mn-ea"/>
                <a:cs typeface="Arial" pitchFamily="34" charset="0"/>
              </a:rPr>
              <a:t>	Source: </a:t>
            </a:r>
            <a:r>
              <a:rPr lang="en-US" sz="1100" dirty="0" smtClean="0">
                <a:solidFill>
                  <a:srgbClr val="000000"/>
                </a:solidFill>
                <a:cs typeface="Arial" pitchFamily="34" charset="0"/>
              </a:rPr>
              <a:t>Price Waterhouse Cooper (PwC).</a:t>
            </a:r>
            <a:endParaRPr lang="en-US" sz="1100" dirty="0">
              <a:solidFill>
                <a:srgbClr val="000000"/>
              </a:solidFill>
              <a:latin typeface="Arial" charset="0"/>
              <a:ea typeface="+mn-ea"/>
              <a:cs typeface="Arial" pitchFamily="34" charset="0"/>
            </a:endParaRPr>
          </a:p>
        </p:txBody>
      </p:sp>
    </p:spTree>
    <p:extLst>
      <p:ext uri="{BB962C8B-B14F-4D97-AF65-F5344CB8AC3E}">
        <p14:creationId xmlns:p14="http://schemas.microsoft.com/office/powerpoint/2010/main" val="193218430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60350" y="90488"/>
            <a:ext cx="7550150" cy="860425"/>
          </a:xfrm>
        </p:spPr>
        <p:txBody>
          <a:bodyPr/>
          <a:lstStyle/>
          <a:p>
            <a:r>
              <a:rPr lang="en-US" altLang="en-US" smtClean="0">
                <a:latin typeface="Arial" panose="020B0604020202020204" pitchFamily="34" charset="0"/>
                <a:ea typeface="ＭＳ Ｐゴシック" panose="020B0600070205080204" pitchFamily="34" charset="-128"/>
              </a:rPr>
              <a:t>Worldwide Cybersecurity Spending, 2011- 2016F </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dirty="0">
                <a:solidFill>
                  <a:srgbClr val="225A7A"/>
                </a:solidFill>
                <a:latin typeface="Arial" charset="0"/>
                <a:ea typeface="+mn-ea"/>
                <a:cs typeface="Arial" pitchFamily="34" charset="0"/>
              </a:rPr>
              <a:t>($ Billions)</a:t>
            </a:r>
          </a:p>
        </p:txBody>
      </p:sp>
      <p:graphicFrame>
        <p:nvGraphicFramePr>
          <p:cNvPr id="41988" name="Object 2"/>
          <p:cNvGraphicFramePr>
            <a:graphicFrameLocks/>
          </p:cNvGraphicFramePr>
          <p:nvPr/>
        </p:nvGraphicFramePr>
        <p:xfrm>
          <a:off x="260350" y="1336675"/>
          <a:ext cx="8597900" cy="4203700"/>
        </p:xfrm>
        <a:graphic>
          <a:graphicData uri="http://schemas.openxmlformats.org/presentationml/2006/ole">
            <mc:AlternateContent xmlns:mc="http://schemas.openxmlformats.org/markup-compatibility/2006">
              <mc:Choice xmlns:v="urn:schemas-microsoft-com:vml" Requires="v">
                <p:oleObj spid="_x0000_s26009615" name="Chart" r:id="rId4" imgW="8601126" imgH="4114867" progId="MSGraph.Chart.8">
                  <p:embed followColorScheme="full"/>
                </p:oleObj>
              </mc:Choice>
              <mc:Fallback>
                <p:oleObj name="Chart" r:id="rId4" imgW="8601126" imgH="4114867" progId="MSGraph.Chart.8">
                  <p:embed followColorScheme="full"/>
                  <p:pic>
                    <p:nvPicPr>
                      <p:cNvPr id="0" name=""/>
                      <p:cNvPicPr>
                        <a:picLocks noChangeArrowheads="1"/>
                      </p:cNvPicPr>
                      <p:nvPr/>
                    </p:nvPicPr>
                    <p:blipFill>
                      <a:blip r:embed="rId5"/>
                      <a:srcRect/>
                      <a:stretch>
                        <a:fillRect/>
                      </a:stretch>
                    </p:blipFill>
                    <p:spPr bwMode="gray">
                      <a:xfrm>
                        <a:off x="260350" y="1336675"/>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01650" y="5699125"/>
            <a:ext cx="7796213"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Bef>
                <a:spcPct val="25000"/>
              </a:spcBef>
            </a:pPr>
            <a:r>
              <a:rPr lang="en-US" altLang="en-US" sz="1800" b="1">
                <a:solidFill>
                  <a:srgbClr val="FFFFFF"/>
                </a:solidFill>
                <a:cs typeface="Arial" panose="020B0604020202020204" pitchFamily="34" charset="0"/>
              </a:rPr>
              <a:t>Cybersecurity Spending Is Rising Sharply, Up by About 8%+ Annually through 2016—a Projected Increase of $12.1 Billion from 2014 to 2016</a:t>
            </a:r>
          </a:p>
        </p:txBody>
      </p:sp>
      <p:sp>
        <p:nvSpPr>
          <p:cNvPr id="15" name="AutoShape 5"/>
          <p:cNvSpPr>
            <a:spLocks noChangeArrowheads="1"/>
          </p:cNvSpPr>
          <p:nvPr/>
        </p:nvSpPr>
        <p:spPr bwMode="blackWhite">
          <a:xfrm>
            <a:off x="4092575" y="3687763"/>
            <a:ext cx="3717925" cy="806450"/>
          </a:xfrm>
          <a:prstGeom prst="wedgeRectCallout">
            <a:avLst>
              <a:gd name="adj1" fmla="val -13250"/>
              <a:gd name="adj2" fmla="val -1096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latin typeface="Arial" charset="0"/>
                <a:ea typeface="+mn-ea"/>
                <a:cs typeface="Arial" charset="0"/>
              </a:rPr>
              <a:t>Cybersecurity spending is expected to increase by $5.2B in 2014, $5.8B in 2015 and $6.3B in 2016</a:t>
            </a:r>
          </a:p>
        </p:txBody>
      </p:sp>
      <p:sp>
        <p:nvSpPr>
          <p:cNvPr id="41991" name="Rectangle 4"/>
          <p:cNvSpPr>
            <a:spLocks noChangeArrowheads="1"/>
          </p:cNvSpPr>
          <p:nvPr/>
        </p:nvSpPr>
        <p:spPr bwMode="auto">
          <a:xfrm>
            <a:off x="0" y="658177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12713" algn="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12713"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12713" algn="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12713" algn="r"/>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buClr>
                <a:srgbClr val="FF6801"/>
              </a:buClr>
              <a:buFont typeface="Wingdings" panose="05000000000000000000" pitchFamily="2" charset="2"/>
              <a:buNone/>
            </a:pPr>
            <a:r>
              <a:rPr lang="en-US" altLang="en-US" sz="1000">
                <a:solidFill>
                  <a:srgbClr val="000000"/>
                </a:solidFill>
                <a:cs typeface="Arial" panose="020B0604020202020204" pitchFamily="34" charset="0"/>
              </a:rPr>
              <a:t>	Source: Gartner Group; Insurance Information Institute; Adapted from </a:t>
            </a:r>
            <a:r>
              <a:rPr lang="en-US" altLang="en-US" sz="1000" i="1">
                <a:solidFill>
                  <a:srgbClr val="000000"/>
                </a:solidFill>
                <a:cs typeface="Arial" panose="020B0604020202020204" pitchFamily="34" charset="0"/>
              </a:rPr>
              <a:t>Wall Street Journal</a:t>
            </a:r>
            <a:r>
              <a:rPr lang="en-US" altLang="en-US" sz="1000">
                <a:solidFill>
                  <a:srgbClr val="000000"/>
                </a:solidFill>
                <a:cs typeface="Arial" panose="020B0604020202020204" pitchFamily="34" charset="0"/>
              </a:rPr>
              <a:t>: “Financial Firms Boost Cybersecurity Funds,” Nov. 17, 2014.</a:t>
            </a:r>
          </a:p>
        </p:txBody>
      </p:sp>
      <p:sp>
        <p:nvSpPr>
          <p:cNvPr id="41992" name="TextBox 4"/>
          <p:cNvSpPr txBox="1">
            <a:spLocks noChangeArrowheads="1"/>
          </p:cNvSpPr>
          <p:nvPr/>
        </p:nvSpPr>
        <p:spPr bwMode="auto">
          <a:xfrm>
            <a:off x="8382000" y="61071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8833818-7023-4E13-9A9F-49A3FCCE5CA1}" type="slidenum">
              <a:rPr lang="en-US" altLang="en-US" sz="1200"/>
              <a:pPr algn="r"/>
              <a:t>87</a:t>
            </a:fld>
            <a:endParaRPr lang="en-US" altLang="en-US" sz="1800"/>
          </a:p>
        </p:txBody>
      </p:sp>
    </p:spTree>
    <p:extLst>
      <p:ext uri="{BB962C8B-B14F-4D97-AF65-F5344CB8AC3E}">
        <p14:creationId xmlns:p14="http://schemas.microsoft.com/office/powerpoint/2010/main" val="9594263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1" fill="hold" grpId="0" nodeType="afterEffect">
                                  <p:stCondLst>
                                    <p:cond delay="70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1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66675" y="90488"/>
            <a:ext cx="7451725" cy="860425"/>
          </a:xfrm>
        </p:spPr>
        <p:txBody>
          <a:bodyPr/>
          <a:lstStyle/>
          <a:p>
            <a:r>
              <a:rPr lang="en-US" altLang="en-US" sz="2600" smtClean="0">
                <a:latin typeface="Arial" panose="020B0604020202020204" pitchFamily="34" charset="0"/>
                <a:ea typeface="ＭＳ Ｐゴシック" panose="020B0600070205080204" pitchFamily="34" charset="-128"/>
              </a:rPr>
              <a:t>Worldwide Information Security Spending per Employee, by Industry, 2013</a:t>
            </a:r>
          </a:p>
        </p:txBody>
      </p:sp>
      <p:graphicFrame>
        <p:nvGraphicFramePr>
          <p:cNvPr id="44035" name="Object 2"/>
          <p:cNvGraphicFramePr>
            <a:graphicFrameLocks/>
          </p:cNvGraphicFramePr>
          <p:nvPr>
            <p:extLst>
              <p:ext uri="{D42A27DB-BD31-4B8C-83A1-F6EECF244321}">
                <p14:modId xmlns:p14="http://schemas.microsoft.com/office/powerpoint/2010/main" val="3979605757"/>
              </p:ext>
            </p:extLst>
          </p:nvPr>
        </p:nvGraphicFramePr>
        <p:xfrm>
          <a:off x="385763" y="1460500"/>
          <a:ext cx="8547100" cy="4203700"/>
        </p:xfrm>
        <a:graphic>
          <a:graphicData uri="http://schemas.openxmlformats.org/presentationml/2006/ole">
            <mc:AlternateContent xmlns:mc="http://schemas.openxmlformats.org/markup-compatibility/2006">
              <mc:Choice xmlns:v="urn:schemas-microsoft-com:vml" Requires="v">
                <p:oleObj spid="_x0000_s26010639" name="Chart" r:id="rId4" imgW="8963117" imgH="4314888" progId="MSGraph.Chart.8">
                  <p:embed followColorScheme="full"/>
                </p:oleObj>
              </mc:Choice>
              <mc:Fallback>
                <p:oleObj name="Chart" r:id="rId4" imgW="8963117" imgH="4314888" progId="MSGraph.Chart.8">
                  <p:embed followColorScheme="full"/>
                  <p:pic>
                    <p:nvPicPr>
                      <p:cNvPr id="0" name=""/>
                      <p:cNvPicPr>
                        <a:picLocks noChangeArrowheads="1"/>
                      </p:cNvPicPr>
                      <p:nvPr/>
                    </p:nvPicPr>
                    <p:blipFill>
                      <a:blip r:embed="rId5"/>
                      <a:srcRect/>
                      <a:stretch>
                        <a:fillRect/>
                      </a:stretch>
                    </p:blipFill>
                    <p:spPr bwMode="auto">
                      <a:xfrm>
                        <a:off x="385763" y="1460500"/>
                        <a:ext cx="85471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4" name="Rectangle 7"/>
          <p:cNvSpPr>
            <a:spLocks noChangeArrowheads="1"/>
          </p:cNvSpPr>
          <p:nvPr/>
        </p:nvSpPr>
        <p:spPr bwMode="black">
          <a:xfrm>
            <a:off x="385763" y="1095375"/>
            <a:ext cx="2484437" cy="220663"/>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dirty="0">
                <a:solidFill>
                  <a:srgbClr val="225A7A"/>
                </a:solidFill>
                <a:latin typeface="Arial" charset="0"/>
                <a:ea typeface="+mn-ea"/>
                <a:cs typeface="Arial" charset="0"/>
              </a:rPr>
              <a:t>(Dollars per Employee)</a:t>
            </a:r>
          </a:p>
        </p:txBody>
      </p:sp>
      <p:sp>
        <p:nvSpPr>
          <p:cNvPr id="254980" name="Rectangle 4"/>
          <p:cNvSpPr>
            <a:spLocks noChangeArrowheads="1"/>
          </p:cNvSpPr>
          <p:nvPr/>
        </p:nvSpPr>
        <p:spPr bwMode="blackWhite">
          <a:xfrm>
            <a:off x="385763" y="5715000"/>
            <a:ext cx="8418512" cy="7572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1" hangingPunct="1">
              <a:lnSpc>
                <a:spcPct val="95000"/>
              </a:lnSpc>
              <a:spcBef>
                <a:spcPct val="25000"/>
              </a:spcBef>
              <a:defRPr/>
            </a:pPr>
            <a:r>
              <a:rPr lang="en-US" sz="1800" b="1" dirty="0">
                <a:solidFill>
                  <a:srgbClr val="FFFFFF"/>
                </a:solidFill>
                <a:latin typeface="Arial" charset="0"/>
                <a:ea typeface="+mn-ea"/>
                <a:cs typeface="Arial" charset="0"/>
              </a:rPr>
              <a:t>Information Security Spending by Financial Services and Critical Infrastructure Industries (e.g., Utilities) Outpaces that of Other Industries</a:t>
            </a:r>
          </a:p>
        </p:txBody>
      </p:sp>
      <p:sp>
        <p:nvSpPr>
          <p:cNvPr id="44038" name="Rectangle 4"/>
          <p:cNvSpPr>
            <a:spLocks noChangeArrowheads="1"/>
          </p:cNvSpPr>
          <p:nvPr/>
        </p:nvSpPr>
        <p:spPr bwMode="auto">
          <a:xfrm>
            <a:off x="0" y="658177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12713" algn="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12713"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12713" algn="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12713" algn="r"/>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buClr>
                <a:srgbClr val="FF6801"/>
              </a:buClr>
              <a:buFont typeface="Wingdings" panose="05000000000000000000" pitchFamily="2" charset="2"/>
              <a:buNone/>
            </a:pPr>
            <a:r>
              <a:rPr lang="en-US" altLang="en-US" sz="1000">
                <a:solidFill>
                  <a:srgbClr val="000000"/>
                </a:solidFill>
                <a:cs typeface="Arial" panose="020B0604020202020204" pitchFamily="34" charset="0"/>
              </a:rPr>
              <a:t>	Source: Gartner Group; Insurance Information Institute; Adapted from </a:t>
            </a:r>
            <a:r>
              <a:rPr lang="en-US" altLang="en-US" sz="1000" i="1">
                <a:solidFill>
                  <a:srgbClr val="000000"/>
                </a:solidFill>
                <a:cs typeface="Arial" panose="020B0604020202020204" pitchFamily="34" charset="0"/>
              </a:rPr>
              <a:t>Wall Street Journal</a:t>
            </a:r>
            <a:r>
              <a:rPr lang="en-US" altLang="en-US" sz="1000">
                <a:solidFill>
                  <a:srgbClr val="000000"/>
                </a:solidFill>
                <a:cs typeface="Arial" panose="020B0604020202020204" pitchFamily="34" charset="0"/>
              </a:rPr>
              <a:t>: “Financial Firms Boost Cybersecurity Funds,” Nov. 17, 2014.</a:t>
            </a:r>
          </a:p>
        </p:txBody>
      </p:sp>
      <p:sp>
        <p:nvSpPr>
          <p:cNvPr id="44039" name="TextBox 4"/>
          <p:cNvSpPr txBox="1">
            <a:spLocks noChangeArrowheads="1"/>
          </p:cNvSpPr>
          <p:nvPr/>
        </p:nvSpPr>
        <p:spPr bwMode="auto">
          <a:xfrm>
            <a:off x="8382000" y="6107113"/>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53591D02-AC2F-4FCE-8C8F-ABEC88F7298F}" type="slidenum">
              <a:rPr lang="en-US" altLang="en-US" sz="1200"/>
              <a:pPr algn="r"/>
              <a:t>88</a:t>
            </a:fld>
            <a:endParaRPr lang="en-US" altLang="en-US" sz="1800"/>
          </a:p>
        </p:txBody>
      </p:sp>
    </p:spTree>
    <p:extLst>
      <p:ext uri="{BB962C8B-B14F-4D97-AF65-F5344CB8AC3E}">
        <p14:creationId xmlns:p14="http://schemas.microsoft.com/office/powerpoint/2010/main" val="12974303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pPr eaLnBrk="1" hangingPunct="1">
              <a:defRPr/>
            </a:pPr>
            <a:endParaRPr lang="en-US" sz="1800">
              <a:solidFill>
                <a:srgbClr val="000000"/>
              </a:solidFill>
              <a:latin typeface="Arial" charset="0"/>
              <a:ea typeface="+mn-ea"/>
              <a:cs typeface="Arial" charset="0"/>
            </a:endParaRPr>
          </a:p>
        </p:txBody>
      </p:sp>
      <p:sp>
        <p:nvSpPr>
          <p:cNvPr id="46083" name="Rectangle 3"/>
          <p:cNvSpPr>
            <a:spLocks noGrp="1" noChangeArrowheads="1"/>
          </p:cNvSpPr>
          <p:nvPr>
            <p:ph type="title"/>
          </p:nvPr>
        </p:nvSpPr>
        <p:spPr/>
        <p:txBody>
          <a:bodyPr/>
          <a:lstStyle/>
          <a:p>
            <a:r>
              <a:rPr lang="en-US" altLang="en-US" smtClean="0">
                <a:latin typeface="Arial" panose="020B0604020202020204" pitchFamily="34" charset="0"/>
                <a:ea typeface="ＭＳ Ｐゴシック" panose="020B0600070205080204" pitchFamily="34" charset="-128"/>
              </a:rPr>
              <a:t>2013 Data Breaches By Business Category, By Number of Breaches</a:t>
            </a:r>
          </a:p>
        </p:txBody>
      </p:sp>
      <p:graphicFrame>
        <p:nvGraphicFramePr>
          <p:cNvPr id="46084" name="Object 8"/>
          <p:cNvGraphicFramePr>
            <a:graphicFrameLocks noGrp="1"/>
          </p:cNvGraphicFramePr>
          <p:nvPr>
            <p:ph idx="4294967295"/>
          </p:nvPr>
        </p:nvGraphicFramePr>
        <p:xfrm>
          <a:off x="1866900" y="2070100"/>
          <a:ext cx="5207000" cy="4216400"/>
        </p:xfrm>
        <a:graphic>
          <a:graphicData uri="http://schemas.openxmlformats.org/presentationml/2006/ole">
            <mc:AlternateContent xmlns:mc="http://schemas.openxmlformats.org/markup-compatibility/2006">
              <mc:Choice xmlns:v="urn:schemas-microsoft-com:vml" Requires="v">
                <p:oleObj spid="_x0000_s26011663" name="Chart" r:id="rId4" imgW="5210129" imgH="4219602" progId="MSGraph.Chart.8">
                  <p:embed followColorScheme="full"/>
                </p:oleObj>
              </mc:Choice>
              <mc:Fallback>
                <p:oleObj name="Chart" r:id="rId4" imgW="5210129" imgH="4219602" progId="MSGraph.Chart.8">
                  <p:embed followColorScheme="full"/>
                  <p:pic>
                    <p:nvPicPr>
                      <p:cNvPr id="0" name=""/>
                      <p:cNvPicPr>
                        <a:picLocks noGrp="1" noChangeArrowheads="1"/>
                      </p:cNvPicPr>
                      <p:nvPr/>
                    </p:nvPicPr>
                    <p:blipFill>
                      <a:blip r:embed="rId5"/>
                      <a:srcRect/>
                      <a:stretch>
                        <a:fillRect/>
                      </a:stretch>
                    </p:blipFill>
                    <p:spPr bwMode="auto">
                      <a:xfrm>
                        <a:off x="1866900" y="2070100"/>
                        <a:ext cx="52070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Rectangle 5"/>
          <p:cNvSpPr>
            <a:spLocks noChangeArrowheads="1"/>
          </p:cNvSpPr>
          <p:nvPr/>
        </p:nvSpPr>
        <p:spPr bwMode="auto">
          <a:xfrm>
            <a:off x="-241300" y="6389688"/>
            <a:ext cx="8648700" cy="468312"/>
          </a:xfrm>
          <a:prstGeom prst="rect">
            <a:avLst/>
          </a:prstGeom>
          <a:noFill/>
          <a:ln w="9525">
            <a:noFill/>
            <a:miter lim="800000"/>
            <a:headEnd/>
            <a:tailEnd/>
          </a:ln>
        </p:spPr>
        <p:txBody>
          <a:bodyPr lIns="365760" tIns="0" rIns="0" bIns="137160" anchor="b">
            <a:spAutoFit/>
          </a:bodyPr>
          <a:lstStyle/>
          <a:p>
            <a:pPr>
              <a:lnSpc>
                <a:spcPct val="85000"/>
              </a:lnSpc>
              <a:spcBef>
                <a:spcPct val="25000"/>
              </a:spcBef>
              <a:buClr>
                <a:srgbClr val="FF6801"/>
              </a:buClr>
              <a:buFont typeface="Wingdings" pitchFamily="2" charset="2"/>
              <a:buNone/>
              <a:defRPr/>
            </a:pPr>
            <a:r>
              <a:rPr lang="en-US" sz="1100" dirty="0">
                <a:solidFill>
                  <a:srgbClr val="000000"/>
                </a:solidFill>
                <a:latin typeface="Arial" charset="0"/>
                <a:ea typeface="+mn-ea"/>
                <a:cs typeface="Arial" charset="0"/>
              </a:rPr>
              <a:t>							</a:t>
            </a:r>
          </a:p>
          <a:p>
            <a:pPr>
              <a:lnSpc>
                <a:spcPct val="85000"/>
              </a:lnSpc>
              <a:spcBef>
                <a:spcPct val="25000"/>
              </a:spcBef>
              <a:buClr>
                <a:srgbClr val="FF6801"/>
              </a:buClr>
              <a:buFont typeface="Wingdings" pitchFamily="2" charset="2"/>
              <a:buNone/>
              <a:defRPr/>
            </a:pPr>
            <a:r>
              <a:rPr lang="en-US" sz="1100" dirty="0">
                <a:solidFill>
                  <a:srgbClr val="000000"/>
                </a:solidFill>
                <a:latin typeface="Arial" charset="0"/>
                <a:ea typeface="+mn-ea"/>
                <a:cs typeface="Arial" charset="0"/>
              </a:rPr>
              <a:t>Source: </a:t>
            </a:r>
            <a:r>
              <a:rPr lang="en-US" sz="1100" dirty="0">
                <a:solidFill>
                  <a:srgbClr val="000000"/>
                </a:solidFill>
                <a:latin typeface="Verdana" pitchFamily="34" charset="0"/>
                <a:ea typeface="+mn-ea"/>
                <a:cs typeface="Arial" charset="0"/>
              </a:rPr>
              <a:t>Identity Theft Resource Center, </a:t>
            </a:r>
            <a:r>
              <a:rPr lang="en-US" sz="1100" dirty="0">
                <a:solidFill>
                  <a:srgbClr val="000000"/>
                </a:solidFill>
                <a:latin typeface="Arial" charset="0"/>
                <a:ea typeface="+mn-ea"/>
                <a:cs typeface="Arial" pitchFamily="34" charset="0"/>
              </a:rPr>
              <a:t>http://www.idtheftcenter.org/images/breach/2013/UpdatedITRCBreachStatsReport.pdf</a:t>
            </a:r>
            <a:endParaRPr lang="en-US" sz="1100" dirty="0">
              <a:solidFill>
                <a:srgbClr val="000000"/>
              </a:solidFill>
              <a:latin typeface="Arial" charset="0"/>
              <a:ea typeface="+mn-ea"/>
              <a:cs typeface="Arial" charset="0"/>
            </a:endParaRP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1" hangingPunct="1">
              <a:lnSpc>
                <a:spcPct val="95000"/>
              </a:lnSpc>
              <a:spcBef>
                <a:spcPct val="25000"/>
              </a:spcBef>
              <a:defRPr/>
            </a:pPr>
            <a:r>
              <a:rPr lang="en-US" sz="1600" b="1" dirty="0">
                <a:solidFill>
                  <a:srgbClr val="FFFFFF"/>
                </a:solidFill>
                <a:latin typeface="Arial" charset="0"/>
                <a:ea typeface="+mn-ea"/>
                <a:cs typeface="Arial" charset="0"/>
              </a:rPr>
              <a:t>The majority of the 614 data breaches in 2013 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73263" cy="523875"/>
          </a:xfrm>
          <a:prstGeom prst="rect">
            <a:avLst/>
          </a:prstGeom>
          <a:noFill/>
          <a:ln w="9525">
            <a:noFill/>
            <a:miter lim="800000"/>
            <a:headEnd/>
            <a:tailEnd/>
          </a:ln>
        </p:spPr>
        <p:txBody>
          <a:bodyPr wrap="none">
            <a:spAutoFit/>
          </a:bodyPr>
          <a:lstStyle/>
          <a:p>
            <a:pPr eaLnBrk="1" hangingPunct="1">
              <a:defRPr/>
            </a:pPr>
            <a:r>
              <a:rPr lang="en-US" sz="1400" dirty="0">
                <a:solidFill>
                  <a:srgbClr val="000000"/>
                </a:solidFill>
                <a:latin typeface="Arial" charset="0"/>
                <a:ea typeface="+mn-ea"/>
                <a:cs typeface="Arial" charset="0"/>
              </a:rPr>
              <a:t>Business, 211 (34.4%)</a:t>
            </a:r>
          </a:p>
          <a:p>
            <a:pPr eaLnBrk="1" hangingPunct="1">
              <a:defRPr/>
            </a:pPr>
            <a:endParaRPr lang="en-US" sz="1400" dirty="0">
              <a:solidFill>
                <a:srgbClr val="000000"/>
              </a:solidFill>
              <a:latin typeface="Arial" charset="0"/>
              <a:ea typeface="+mn-ea"/>
              <a:cs typeface="Arial" charset="0"/>
            </a:endParaRPr>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eaLnBrk="1" hangingPunct="1">
              <a:lnSpc>
                <a:spcPct val="85000"/>
              </a:lnSpc>
              <a:defRPr/>
            </a:pPr>
            <a:r>
              <a:rPr lang="en-US" sz="1400" dirty="0" err="1">
                <a:solidFill>
                  <a:srgbClr val="000000"/>
                </a:solidFill>
                <a:latin typeface="Arial" charset="0"/>
                <a:ea typeface="+mn-ea"/>
                <a:cs typeface="Arial" charset="0"/>
              </a:rPr>
              <a:t>Govt</a:t>
            </a:r>
            <a:r>
              <a:rPr lang="en-US" sz="1400" dirty="0">
                <a:solidFill>
                  <a:srgbClr val="000000"/>
                </a:solidFill>
                <a:latin typeface="Arial" charset="0"/>
                <a:ea typeface="+mn-ea"/>
                <a:cs typeface="Arial" charset="0"/>
              </a:rPr>
              <a:t>/Military, 56 (9.1%) </a:t>
            </a:r>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eaLnBrk="1" hangingPunct="1">
              <a:lnSpc>
                <a:spcPct val="85000"/>
              </a:lnSpc>
              <a:defRPr/>
            </a:pPr>
            <a:r>
              <a:rPr lang="en-US" sz="1400" dirty="0">
                <a:solidFill>
                  <a:srgbClr val="000000"/>
                </a:solidFill>
                <a:latin typeface="Arial" charset="0"/>
                <a:ea typeface="+mn-ea"/>
                <a:cs typeface="Arial" charset="0"/>
              </a:rPr>
              <a:t>Banking/Credit/Financial, 23 (3.7%)</a:t>
            </a:r>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eaLnBrk="1" hangingPunct="1">
              <a:lnSpc>
                <a:spcPct val="85000"/>
              </a:lnSpc>
              <a:defRPr/>
            </a:pPr>
            <a:r>
              <a:rPr lang="en-US" sz="1400" dirty="0">
                <a:solidFill>
                  <a:srgbClr val="000000"/>
                </a:solidFill>
                <a:latin typeface="Arial" charset="0"/>
                <a:ea typeface="+mn-ea"/>
                <a:cs typeface="Arial" charset="0"/>
              </a:rPr>
              <a:t>Educational, 55 (9.0%)</a:t>
            </a:r>
          </a:p>
        </p:txBody>
      </p:sp>
      <p:sp>
        <p:nvSpPr>
          <p:cNvPr id="2060" name="Rectangle 7"/>
          <p:cNvSpPr>
            <a:spLocks noChangeArrowheads="1"/>
          </p:cNvSpPr>
          <p:nvPr/>
        </p:nvSpPr>
        <p:spPr bwMode="gray">
          <a:xfrm>
            <a:off x="266700" y="5340350"/>
            <a:ext cx="2667000" cy="182563"/>
          </a:xfrm>
          <a:prstGeom prst="rect">
            <a:avLst/>
          </a:prstGeom>
          <a:noFill/>
          <a:ln w="9525">
            <a:noFill/>
            <a:miter lim="800000"/>
            <a:headEnd/>
            <a:tailEnd/>
          </a:ln>
        </p:spPr>
        <p:txBody>
          <a:bodyPr lIns="0" tIns="0" rIns="0" bIns="0" anchor="ctr">
            <a:spAutoFit/>
          </a:bodyPr>
          <a:lstStyle/>
          <a:p>
            <a:pPr eaLnBrk="1" hangingPunct="1">
              <a:lnSpc>
                <a:spcPct val="85000"/>
              </a:lnSpc>
              <a:defRPr/>
            </a:pPr>
            <a:r>
              <a:rPr lang="en-US" sz="1400" dirty="0">
                <a:solidFill>
                  <a:srgbClr val="000000"/>
                </a:solidFill>
                <a:latin typeface="Arial" charset="0"/>
                <a:ea typeface="+mn-ea"/>
                <a:cs typeface="Arial" charset="0"/>
              </a:rPr>
              <a:t>Medical/Healthcare, 269 (43.8%)</a:t>
            </a:r>
          </a:p>
        </p:txBody>
      </p:sp>
      <p:sp>
        <p:nvSpPr>
          <p:cNvPr id="46092" name="TextBox 4"/>
          <p:cNvSpPr txBox="1">
            <a:spLocks noChangeArrowheads="1"/>
          </p:cNvSpPr>
          <p:nvPr/>
        </p:nvSpPr>
        <p:spPr bwMode="auto">
          <a:xfrm>
            <a:off x="8458200"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ADC56D4-9232-4A1A-B8D8-A0BF1E1642DC}" type="slidenum">
              <a:rPr lang="en-US" altLang="en-US" sz="1200"/>
              <a:pPr algn="r"/>
              <a:t>89</a:t>
            </a:fld>
            <a:endParaRPr lang="en-US" altLang="en-US" sz="1800"/>
          </a:p>
        </p:txBody>
      </p:sp>
    </p:spTree>
    <p:extLst>
      <p:ext uri="{BB962C8B-B14F-4D97-AF65-F5344CB8AC3E}">
        <p14:creationId xmlns:p14="http://schemas.microsoft.com/office/powerpoint/2010/main" val="40637961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9</a:t>
            </a:fld>
            <a:endParaRPr lang="en-US" sz="900"/>
          </a:p>
        </p:txBody>
      </p:sp>
      <p:sp>
        <p:nvSpPr>
          <p:cNvPr id="437250" name="Rectangle 2"/>
          <p:cNvSpPr>
            <a:spLocks noGrp="1" noChangeArrowheads="1"/>
          </p:cNvSpPr>
          <p:nvPr>
            <p:ph type="title" idx="4294967295"/>
          </p:nvPr>
        </p:nvSpPr>
        <p:spPr>
          <a:xfrm>
            <a:off x="239713" y="323850"/>
            <a:ext cx="8001000" cy="581025"/>
          </a:xfrm>
        </p:spPr>
        <p:txBody>
          <a:bodyPr lIns="92075" tIns="46038" rIns="92075" bIns="46038" anchor="b"/>
          <a:lstStyle/>
          <a:p>
            <a:pPr>
              <a:lnSpc>
                <a:spcPct val="85000"/>
              </a:lnSpc>
            </a:pPr>
            <a:r>
              <a:rPr lang="en-US" dirty="0" smtClean="0"/>
              <a:t>Global Real (Inflation Adjusted) </a:t>
            </a:r>
            <a:br>
              <a:rPr lang="en-US" dirty="0" smtClean="0"/>
            </a:br>
            <a:r>
              <a:rPr lang="en-US" dirty="0" smtClean="0"/>
              <a:t>Premium Growth: 1980-2013</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3/2014.</a:t>
            </a:r>
            <a:endParaRPr lang="en-US" sz="1100" dirty="0"/>
          </a:p>
        </p:txBody>
      </p:sp>
      <p:pic>
        <p:nvPicPr>
          <p:cNvPr id="2" name="Picture 1"/>
          <p:cNvPicPr>
            <a:picLocks noChangeAspect="1"/>
          </p:cNvPicPr>
          <p:nvPr/>
        </p:nvPicPr>
        <p:blipFill>
          <a:blip r:embed="rId3"/>
          <a:stretch>
            <a:fillRect/>
          </a:stretch>
        </p:blipFill>
        <p:spPr>
          <a:xfrm>
            <a:off x="239713" y="1854203"/>
            <a:ext cx="8191499" cy="4704599"/>
          </a:xfrm>
          <a:prstGeom prst="rect">
            <a:avLst/>
          </a:prstGeom>
        </p:spPr>
      </p:pic>
      <p:sp>
        <p:nvSpPr>
          <p:cNvPr id="12" name="AutoShape 14"/>
          <p:cNvSpPr>
            <a:spLocks noChangeArrowheads="1"/>
          </p:cNvSpPr>
          <p:nvPr/>
        </p:nvSpPr>
        <p:spPr bwMode="blackWhite">
          <a:xfrm>
            <a:off x="6481763" y="1116013"/>
            <a:ext cx="2608262" cy="1452562"/>
          </a:xfrm>
          <a:prstGeom prst="wedgeRectCallout">
            <a:avLst>
              <a:gd name="adj1" fmla="val 14042"/>
              <a:gd name="adj2" fmla="val 84023"/>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Emerging market growth has </a:t>
            </a:r>
            <a:r>
              <a:rPr lang="en-US" sz="1400" b="1" dirty="0">
                <a:solidFill>
                  <a:schemeClr val="bg1"/>
                </a:solidFill>
              </a:rPr>
              <a:t>exceeded that of industrialized countries in </a:t>
            </a:r>
            <a:r>
              <a:rPr lang="en-US" sz="1400" b="1" dirty="0" smtClean="0">
                <a:solidFill>
                  <a:schemeClr val="bg1"/>
                </a:solidFill>
              </a:rPr>
              <a:t>30 </a:t>
            </a:r>
            <a:r>
              <a:rPr lang="en-US" sz="1400" b="1" dirty="0">
                <a:solidFill>
                  <a:schemeClr val="bg1"/>
                </a:solidFill>
              </a:rPr>
              <a:t>of the past </a:t>
            </a:r>
            <a:r>
              <a:rPr lang="en-US" sz="1400" b="1" dirty="0" smtClean="0">
                <a:solidFill>
                  <a:schemeClr val="bg1"/>
                </a:solidFill>
              </a:rPr>
              <a:t>34 </a:t>
            </a:r>
            <a:r>
              <a:rPr lang="en-US" sz="1400" b="1" dirty="0">
                <a:solidFill>
                  <a:schemeClr val="bg1"/>
                </a:solidFill>
              </a:rPr>
              <a:t>years, including the entirety of the global financial </a:t>
            </a:r>
            <a:r>
              <a:rPr lang="en-US" sz="1400" b="1" dirty="0" smtClean="0">
                <a:solidFill>
                  <a:schemeClr val="bg1"/>
                </a:solidFill>
              </a:rPr>
              <a:t>crisis</a:t>
            </a:r>
            <a:r>
              <a:rPr lang="en-US" sz="1400" b="1" dirty="0">
                <a:solidFill>
                  <a:schemeClr val="bg1"/>
                </a:solidFill>
              </a:rPr>
              <a:t> </a:t>
            </a:r>
            <a:r>
              <a:rPr lang="en-US" sz="1400" b="1" dirty="0" smtClean="0">
                <a:solidFill>
                  <a:schemeClr val="bg1"/>
                </a:solidFill>
              </a:rPr>
              <a:t>and subsequent recovery</a:t>
            </a:r>
            <a:endParaRPr lang="en-US" sz="1400" b="1" dirty="0">
              <a:solidFill>
                <a:schemeClr val="bg1"/>
              </a:solidFill>
            </a:endParaRPr>
          </a:p>
        </p:txBody>
      </p:sp>
      <p:sp>
        <p:nvSpPr>
          <p:cNvPr id="17" name="AutoShape 14"/>
          <p:cNvSpPr>
            <a:spLocks noChangeArrowheads="1"/>
          </p:cNvSpPr>
          <p:nvPr/>
        </p:nvSpPr>
        <p:spPr bwMode="blackWhite">
          <a:xfrm>
            <a:off x="762000" y="1063628"/>
            <a:ext cx="4370387" cy="698500"/>
          </a:xfrm>
          <a:prstGeom prst="wedgeRectCallout">
            <a:avLst>
              <a:gd name="adj1" fmla="val 24672"/>
              <a:gd name="adj2" fmla="val 178088"/>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a:t>
            </a:r>
            <a:r>
              <a:rPr lang="en-US" sz="1400" b="1" dirty="0" smtClean="0">
                <a:solidFill>
                  <a:schemeClr val="bg1"/>
                </a:solidFill>
              </a:rPr>
              <a:t>remium </a:t>
            </a:r>
            <a:r>
              <a:rPr lang="en-US" sz="1400" b="1" dirty="0">
                <a:solidFill>
                  <a:schemeClr val="bg1"/>
                </a:solidFill>
              </a:rPr>
              <a:t>growth is very erratic in part to inflation volatility in emerging markets as well as a lack of consistent cyclicality</a:t>
            </a:r>
          </a:p>
        </p:txBody>
      </p:sp>
    </p:spTree>
    <p:extLst>
      <p:ext uri="{BB962C8B-B14F-4D97-AF65-F5344CB8AC3E}">
        <p14:creationId xmlns:p14="http://schemas.microsoft.com/office/powerpoint/2010/main" val="278772132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500"/>
                            </p:stCondLst>
                            <p:childTnLst>
                              <p:par>
                                <p:cTn id="13" presetID="22" presetClass="entr" presetSubtype="4" fill="hold" grpId="0" nodeType="after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2" grpId="0" animBg="1"/>
      <p:bldP spid="1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pPr eaLnBrk="1" hangingPunct="1">
              <a:defRPr/>
            </a:pPr>
            <a:endParaRPr lang="en-US" sz="1800">
              <a:solidFill>
                <a:srgbClr val="000000"/>
              </a:solidFill>
              <a:latin typeface="Arial" charset="0"/>
              <a:ea typeface="+mn-ea"/>
              <a:cs typeface="Arial" charset="0"/>
            </a:endParaRPr>
          </a:p>
        </p:txBody>
      </p:sp>
      <p:sp>
        <p:nvSpPr>
          <p:cNvPr id="48131" name="Rectangle 3"/>
          <p:cNvSpPr>
            <a:spLocks noGrp="1" noChangeArrowheads="1"/>
          </p:cNvSpPr>
          <p:nvPr>
            <p:ph type="title"/>
          </p:nvPr>
        </p:nvSpPr>
        <p:spPr/>
        <p:txBody>
          <a:bodyPr/>
          <a:lstStyle/>
          <a:p>
            <a:r>
              <a:rPr lang="en-US" altLang="en-US" smtClean="0">
                <a:latin typeface="Arial" panose="020B0604020202020204" pitchFamily="34" charset="0"/>
                <a:ea typeface="ＭＳ Ｐゴシック" panose="020B0600070205080204" pitchFamily="34" charset="-128"/>
              </a:rPr>
              <a:t>External Cyber Crime Costs: Fiscal Year 2013</a:t>
            </a:r>
          </a:p>
        </p:txBody>
      </p:sp>
      <p:graphicFrame>
        <p:nvGraphicFramePr>
          <p:cNvPr id="48132" name="Object 8"/>
          <p:cNvGraphicFramePr>
            <a:graphicFrameLocks noGrp="1"/>
          </p:cNvGraphicFramePr>
          <p:nvPr>
            <p:ph idx="4294967295"/>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6012687" name="Chart" r:id="rId4" imgW="5200681" imgH="4229049" progId="MSGraph.Chart.8">
                  <p:embed followColorScheme="full"/>
                </p:oleObj>
              </mc:Choice>
              <mc:Fallback>
                <p:oleObj name="Chart" r:id="rId4" imgW="5200681" imgH="4229049" progId="MSGraph.Chart.8">
                  <p:embed followColorScheme="full"/>
                  <p:pic>
                    <p:nvPicPr>
                      <p:cNvPr id="0" name=""/>
                      <p:cNvPicPr>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a:lnSpc>
                <a:spcPct val="85000"/>
              </a:lnSpc>
              <a:spcBef>
                <a:spcPct val="25000"/>
              </a:spcBef>
              <a:buClr>
                <a:srgbClr val="FF6801"/>
              </a:buClr>
              <a:buFont typeface="Wingdings" pitchFamily="2" charset="2"/>
              <a:buNone/>
              <a:defRPr/>
            </a:pPr>
            <a:r>
              <a:rPr lang="en-US" sz="1100" dirty="0">
                <a:solidFill>
                  <a:srgbClr val="000000"/>
                </a:solidFill>
                <a:latin typeface="Arial" charset="0"/>
                <a:ea typeface="+mn-ea"/>
                <a:cs typeface="Arial" charset="0"/>
              </a:rPr>
              <a:t>							</a:t>
            </a:r>
          </a:p>
          <a:p>
            <a:pPr>
              <a:lnSpc>
                <a:spcPct val="85000"/>
              </a:lnSpc>
              <a:spcBef>
                <a:spcPct val="25000"/>
              </a:spcBef>
              <a:buClr>
                <a:srgbClr val="FF6801"/>
              </a:buClr>
              <a:buFont typeface="Wingdings" pitchFamily="2" charset="2"/>
              <a:buNone/>
              <a:defRPr/>
            </a:pPr>
            <a:r>
              <a:rPr lang="en-US" sz="1100" dirty="0">
                <a:solidFill>
                  <a:srgbClr val="000000"/>
                </a:solidFill>
                <a:latin typeface="Arial" charset="0"/>
                <a:ea typeface="+mn-ea"/>
                <a:cs typeface="Arial" charset="0"/>
              </a:rPr>
              <a:t>* Other costs include direct and indirect costs that could not be allocated to a main external cost category</a:t>
            </a:r>
          </a:p>
          <a:p>
            <a:pPr>
              <a:lnSpc>
                <a:spcPct val="85000"/>
              </a:lnSpc>
              <a:spcBef>
                <a:spcPct val="25000"/>
              </a:spcBef>
              <a:buClr>
                <a:srgbClr val="FF6801"/>
              </a:buClr>
              <a:buFont typeface="Wingdings" pitchFamily="2" charset="2"/>
              <a:buNone/>
              <a:defRPr/>
            </a:pPr>
            <a:r>
              <a:rPr lang="en-US" sz="1100" dirty="0">
                <a:solidFill>
                  <a:srgbClr val="000000"/>
                </a:solidFill>
                <a:latin typeface="Arial" charset="0"/>
                <a:ea typeface="+mn-ea"/>
                <a:cs typeface="Arial" charset="0"/>
              </a:rPr>
              <a:t>Source: </a:t>
            </a:r>
            <a:r>
              <a:rPr lang="en-US" sz="1100" i="1" dirty="0">
                <a:solidFill>
                  <a:srgbClr val="000000"/>
                </a:solidFill>
                <a:latin typeface="Arial" charset="0"/>
                <a:ea typeface="+mn-ea"/>
                <a:cs typeface="Arial" charset="0"/>
              </a:rPr>
              <a:t>2013 Cost of Cyber Crime: United States</a:t>
            </a:r>
            <a:r>
              <a:rPr lang="en-US" sz="1100" dirty="0">
                <a:solidFill>
                  <a:srgbClr val="000000"/>
                </a:solidFill>
                <a:latin typeface="Arial" charset="0"/>
                <a:ea typeface="+mn-ea"/>
                <a:cs typeface="Arial" charset="0"/>
              </a:rPr>
              <a:t>, </a:t>
            </a:r>
            <a:r>
              <a:rPr lang="en-US" sz="1100" dirty="0" err="1">
                <a:solidFill>
                  <a:srgbClr val="000000"/>
                </a:solidFill>
                <a:latin typeface="Arial" charset="0"/>
                <a:ea typeface="+mn-ea"/>
                <a:cs typeface="Arial" charset="0"/>
              </a:rPr>
              <a:t>Ponemon</a:t>
            </a:r>
            <a:r>
              <a:rPr lang="en-US" sz="1100" dirty="0">
                <a:solidFill>
                  <a:srgbClr val="000000"/>
                </a:solidFill>
                <a:latin typeface="Arial" charset="0"/>
                <a:ea typeface="+mn-ea"/>
                <a:cs typeface="Arial" charset="0"/>
              </a:rPr>
              <a:t> Institute.</a:t>
            </a:r>
          </a:p>
        </p:txBody>
      </p:sp>
      <p:sp>
        <p:nvSpPr>
          <p:cNvPr id="2006022" name="Rectangle 6"/>
          <p:cNvSpPr>
            <a:spLocks noChangeArrowheads="1"/>
          </p:cNvSpPr>
          <p:nvPr/>
        </p:nvSpPr>
        <p:spPr bwMode="blackWhite">
          <a:xfrm>
            <a:off x="315913" y="1135063"/>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1" hangingPunct="1">
              <a:lnSpc>
                <a:spcPct val="95000"/>
              </a:lnSpc>
              <a:spcBef>
                <a:spcPct val="25000"/>
              </a:spcBef>
              <a:defRPr/>
            </a:pPr>
            <a:r>
              <a:rPr lang="en-US" sz="1600" b="1" dirty="0">
                <a:solidFill>
                  <a:srgbClr val="FFFFFF"/>
                </a:solidFill>
                <a:latin typeface="Arial" charset="0"/>
                <a:ea typeface="+mn-ea"/>
                <a:cs typeface="Arial" charset="0"/>
              </a:rPr>
              <a:t>Information loss (43%) and business disruption or lost productivity (36%) account for the majority of external costs due to cyber crime.</a:t>
            </a:r>
          </a:p>
        </p:txBody>
      </p:sp>
      <p:sp>
        <p:nvSpPr>
          <p:cNvPr id="6152" name="TextBox 18"/>
          <p:cNvSpPr txBox="1">
            <a:spLocks noChangeArrowheads="1"/>
          </p:cNvSpPr>
          <p:nvPr/>
        </p:nvSpPr>
        <p:spPr bwMode="auto">
          <a:xfrm>
            <a:off x="6324600" y="2298700"/>
            <a:ext cx="1447800" cy="307975"/>
          </a:xfrm>
          <a:prstGeom prst="rect">
            <a:avLst/>
          </a:prstGeom>
          <a:noFill/>
          <a:ln w="9525">
            <a:noFill/>
            <a:miter lim="800000"/>
            <a:headEnd/>
            <a:tailEnd/>
          </a:ln>
        </p:spPr>
        <p:txBody>
          <a:bodyPr wrap="none">
            <a:spAutoFit/>
          </a:bodyPr>
          <a:lstStyle/>
          <a:p>
            <a:pPr eaLnBrk="1" hangingPunct="1">
              <a:defRPr/>
            </a:pPr>
            <a:r>
              <a:rPr lang="en-US" sz="1400">
                <a:solidFill>
                  <a:srgbClr val="000000"/>
                </a:solidFill>
                <a:latin typeface="Arial" charset="0"/>
                <a:ea typeface="+mn-ea"/>
                <a:cs typeface="Arial" charset="0"/>
              </a:rPr>
              <a:t>Information loss</a:t>
            </a:r>
          </a:p>
        </p:txBody>
      </p:sp>
      <p:sp>
        <p:nvSpPr>
          <p:cNvPr id="6153" name="Rectangle 7"/>
          <p:cNvSpPr>
            <a:spLocks noChangeArrowheads="1"/>
          </p:cNvSpPr>
          <p:nvPr/>
        </p:nvSpPr>
        <p:spPr bwMode="gray">
          <a:xfrm>
            <a:off x="2690813" y="1900238"/>
            <a:ext cx="1905000" cy="182562"/>
          </a:xfrm>
          <a:prstGeom prst="rect">
            <a:avLst/>
          </a:prstGeom>
          <a:noFill/>
          <a:ln w="9525">
            <a:noFill/>
            <a:miter lim="800000"/>
            <a:headEnd/>
            <a:tailEnd/>
          </a:ln>
        </p:spPr>
        <p:txBody>
          <a:bodyPr lIns="0" tIns="0" rIns="0" bIns="0" anchor="ctr">
            <a:spAutoFit/>
          </a:bodyPr>
          <a:lstStyle/>
          <a:p>
            <a:pPr eaLnBrk="1" hangingPunct="1">
              <a:lnSpc>
                <a:spcPct val="85000"/>
              </a:lnSpc>
              <a:defRPr/>
            </a:pPr>
            <a:r>
              <a:rPr lang="en-US" sz="1400" dirty="0">
                <a:solidFill>
                  <a:srgbClr val="000000"/>
                </a:solidFill>
                <a:latin typeface="Arial" charset="0"/>
                <a:ea typeface="+mn-ea"/>
                <a:cs typeface="Arial" charset="0"/>
              </a:rPr>
              <a:t>Equipment damages</a:t>
            </a:r>
          </a:p>
        </p:txBody>
      </p:sp>
      <p:sp>
        <p:nvSpPr>
          <p:cNvPr id="6154" name="Rectangle 7"/>
          <p:cNvSpPr>
            <a:spLocks noChangeArrowheads="1"/>
          </p:cNvSpPr>
          <p:nvPr/>
        </p:nvSpPr>
        <p:spPr bwMode="gray">
          <a:xfrm>
            <a:off x="6753225" y="5621338"/>
            <a:ext cx="1984375" cy="184150"/>
          </a:xfrm>
          <a:prstGeom prst="rect">
            <a:avLst/>
          </a:prstGeom>
          <a:noFill/>
          <a:ln w="9525">
            <a:noFill/>
            <a:miter lim="800000"/>
            <a:headEnd/>
            <a:tailEnd/>
          </a:ln>
        </p:spPr>
        <p:txBody>
          <a:bodyPr lIns="0" tIns="0" rIns="0" bIns="0" anchor="ctr">
            <a:spAutoFit/>
          </a:bodyPr>
          <a:lstStyle/>
          <a:p>
            <a:pPr eaLnBrk="1" hangingPunct="1">
              <a:lnSpc>
                <a:spcPct val="85000"/>
              </a:lnSpc>
              <a:defRPr/>
            </a:pPr>
            <a:r>
              <a:rPr lang="en-US" sz="1400" dirty="0">
                <a:solidFill>
                  <a:srgbClr val="000000"/>
                </a:solidFill>
                <a:latin typeface="Arial" charset="0"/>
                <a:ea typeface="+mn-ea"/>
                <a:cs typeface="Arial" charset="0"/>
              </a:rPr>
              <a:t>Other costs* 0%</a:t>
            </a:r>
          </a:p>
        </p:txBody>
      </p:sp>
      <p:sp>
        <p:nvSpPr>
          <p:cNvPr id="6155" name="Rectangle 7"/>
          <p:cNvSpPr>
            <a:spLocks noChangeArrowheads="1"/>
          </p:cNvSpPr>
          <p:nvPr/>
        </p:nvSpPr>
        <p:spPr bwMode="gray">
          <a:xfrm>
            <a:off x="1779588" y="2765425"/>
            <a:ext cx="1984375" cy="184150"/>
          </a:xfrm>
          <a:prstGeom prst="rect">
            <a:avLst/>
          </a:prstGeom>
          <a:noFill/>
          <a:ln w="9525">
            <a:noFill/>
            <a:miter lim="800000"/>
            <a:headEnd/>
            <a:tailEnd/>
          </a:ln>
        </p:spPr>
        <p:txBody>
          <a:bodyPr lIns="0" tIns="0" rIns="0" bIns="0" anchor="ctr">
            <a:spAutoFit/>
          </a:bodyPr>
          <a:lstStyle/>
          <a:p>
            <a:pPr eaLnBrk="1" hangingPunct="1">
              <a:lnSpc>
                <a:spcPct val="85000"/>
              </a:lnSpc>
              <a:defRPr/>
            </a:pPr>
            <a:r>
              <a:rPr lang="en-US" sz="1400" dirty="0">
                <a:solidFill>
                  <a:srgbClr val="000000"/>
                </a:solidFill>
                <a:latin typeface="Arial" charset="0"/>
                <a:ea typeface="+mn-ea"/>
                <a:cs typeface="Arial" charset="0"/>
              </a:rPr>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eaLnBrk="1" hangingPunct="1">
              <a:lnSpc>
                <a:spcPct val="85000"/>
              </a:lnSpc>
              <a:defRPr/>
            </a:pPr>
            <a:r>
              <a:rPr lang="en-US" sz="1400">
                <a:solidFill>
                  <a:srgbClr val="000000"/>
                </a:solidFill>
                <a:latin typeface="Arial" charset="0"/>
                <a:ea typeface="+mn-ea"/>
                <a:cs typeface="Arial" charset="0"/>
              </a:rPr>
              <a:t>Business disruption</a:t>
            </a:r>
          </a:p>
        </p:txBody>
      </p:sp>
      <p:sp>
        <p:nvSpPr>
          <p:cNvPr id="48140" name="TextBox 4"/>
          <p:cNvSpPr txBox="1">
            <a:spLocks noChangeArrowheads="1"/>
          </p:cNvSpPr>
          <p:nvPr/>
        </p:nvSpPr>
        <p:spPr bwMode="auto">
          <a:xfrm>
            <a:off x="8458200" y="64008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FC5A3851-D351-4AAC-97B4-FD75C30D5B6E}" type="slidenum">
              <a:rPr lang="en-US" altLang="en-US" sz="1200"/>
              <a:pPr algn="r"/>
              <a:t>90</a:t>
            </a:fld>
            <a:endParaRPr lang="en-US" altLang="en-US" sz="1800"/>
          </a:p>
        </p:txBody>
      </p:sp>
    </p:spTree>
    <p:extLst>
      <p:ext uri="{BB962C8B-B14F-4D97-AF65-F5344CB8AC3E}">
        <p14:creationId xmlns:p14="http://schemas.microsoft.com/office/powerpoint/2010/main" val="38966101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466725" y="2260600"/>
            <a:ext cx="8582025" cy="1485900"/>
          </a:xfrm>
          <a:gradFill rotWithShape="1">
            <a:gsLst>
              <a:gs pos="0">
                <a:srgbClr val="FF6801"/>
              </a:gs>
              <a:gs pos="100000">
                <a:srgbClr val="DC5A01"/>
              </a:gs>
            </a:gsLst>
            <a:lin ang="5400000" scaled="1"/>
          </a:gradFill>
          <a:ln w="12700" cap="flat">
            <a:solidFill>
              <a:srgbClr val="FF6801"/>
            </a:solidFill>
            <a:miter lim="800000"/>
            <a:headEnd/>
            <a:tailEnd/>
          </a:ln>
        </p:spPr>
        <p:txBody>
          <a:bodyPr/>
          <a:lstStyle/>
          <a:p>
            <a:pPr algn="ctr" defTabSz="914400" eaLnBrk="1" hangingPunct="1">
              <a:lnSpc>
                <a:spcPct val="95000"/>
              </a:lnSpc>
              <a:spcBef>
                <a:spcPct val="25000"/>
              </a:spcBef>
            </a:pPr>
            <a:r>
              <a:rPr lang="en-US" altLang="en-US" sz="3800" smtClean="0">
                <a:solidFill>
                  <a:schemeClr val="bg1"/>
                </a:solidFill>
                <a:latin typeface="Arial" panose="020B0604020202020204" pitchFamily="34" charset="0"/>
                <a:ea typeface="ＭＳ Ｐゴシック" panose="020B0600070205080204" pitchFamily="34" charset="-128"/>
              </a:rPr>
              <a:t>TYPICAL STRUCTURE OF   INSURER CYBER RISK PRODUCTS</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eaLnBrk="1" hangingPunct="1">
              <a:defRPr/>
            </a:pPr>
            <a:endParaRPr lang="en-US" sz="1800">
              <a:solidFill>
                <a:srgbClr val="000000"/>
              </a:solidFill>
              <a:latin typeface="Arial" charset="0"/>
              <a:ea typeface="+mn-ea"/>
              <a:cs typeface="Arial" charset="0"/>
            </a:endParaRPr>
          </a:p>
        </p:txBody>
      </p:sp>
      <p:pic>
        <p:nvPicPr>
          <p:cNvPr id="604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598" name="Rectangle 6"/>
          <p:cNvSpPr>
            <a:spLocks noChangeArrowheads="1"/>
          </p:cNvSpPr>
          <p:nvPr/>
        </p:nvSpPr>
        <p:spPr bwMode="auto">
          <a:xfrm>
            <a:off x="466725" y="3951288"/>
            <a:ext cx="80010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9pPr>
          </a:lstStyle>
          <a:p>
            <a:pPr algn="ctr">
              <a:spcBef>
                <a:spcPct val="25000"/>
              </a:spcBef>
              <a:buClr>
                <a:srgbClr val="FF6801"/>
              </a:buClr>
              <a:buFont typeface="Wingdings" panose="05000000000000000000" pitchFamily="2" charset="2"/>
              <a:buNone/>
            </a:pPr>
            <a:r>
              <a:rPr lang="en-US" altLang="en-US" sz="3600" b="1">
                <a:solidFill>
                  <a:srgbClr val="225A7A"/>
                </a:solidFill>
                <a:cs typeface="Arial" panose="020B0604020202020204" pitchFamily="34" charset="0"/>
              </a:rPr>
              <a:t>Insurers’ Product Offerings Are Increasingly Designed to Provide End-to-End Cyber Risk Management Solutions</a:t>
            </a:r>
          </a:p>
        </p:txBody>
      </p:sp>
      <p:sp>
        <p:nvSpPr>
          <p:cNvPr id="60422"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0423" name="TextBox 4"/>
          <p:cNvSpPr txBox="1">
            <a:spLocks noChangeArrowheads="1"/>
          </p:cNvSpPr>
          <p:nvPr/>
        </p:nvSpPr>
        <p:spPr bwMode="auto">
          <a:xfrm>
            <a:off x="8534400" y="62484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1E9BAD28-0C7F-4211-B330-BB5938DBD389}" type="slidenum">
              <a:rPr lang="en-US" altLang="en-US" sz="1200"/>
              <a:pPr algn="r"/>
              <a:t>91</a:t>
            </a:fld>
            <a:endParaRPr lang="en-US" altLang="en-US" sz="1800"/>
          </a:p>
        </p:txBody>
      </p:sp>
    </p:spTree>
    <p:extLst>
      <p:ext uri="{BB962C8B-B14F-4D97-AF65-F5344CB8AC3E}">
        <p14:creationId xmlns:p14="http://schemas.microsoft.com/office/powerpoint/2010/main" val="100525391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6554788"/>
            <a:ext cx="3500438" cy="246062"/>
          </a:xfrm>
          <a:prstGeom prst="rect">
            <a:avLst/>
          </a:prstGeom>
          <a:noFill/>
          <a:ln w="9525" algn="ctr">
            <a:noFill/>
            <a:miter lim="800000"/>
            <a:headEnd/>
            <a:tailEnd/>
          </a:ln>
        </p:spPr>
        <p:txBody>
          <a:bodyPr anchor="ctr">
            <a:spAutoFit/>
          </a:bodyPr>
          <a:lstStyle/>
          <a:p>
            <a:pPr eaLnBrk="1" hangingPunct="1">
              <a:defRPr/>
            </a:pPr>
            <a:r>
              <a:rPr lang="en-US" sz="1000" dirty="0">
                <a:solidFill>
                  <a:srgbClr val="000000">
                    <a:lumMod val="75000"/>
                  </a:srgbClr>
                </a:solidFill>
                <a:latin typeface="Arial" charset="0"/>
                <a:ea typeface="+mn-ea"/>
                <a:cs typeface="Arial" charset="0"/>
              </a:rPr>
              <a:t>Source: Insurance Information Institute research.</a:t>
            </a:r>
            <a:endParaRPr lang="en-US" sz="1000" i="1" dirty="0">
              <a:solidFill>
                <a:srgbClr val="000000">
                  <a:lumMod val="75000"/>
                </a:srgbClr>
              </a:solidFill>
              <a:latin typeface="Arial" charset="0"/>
              <a:ea typeface="+mn-ea"/>
              <a:cs typeface="Arial" charset="0"/>
            </a:endParaRPr>
          </a:p>
        </p:txBody>
      </p:sp>
      <p:sp>
        <p:nvSpPr>
          <p:cNvPr id="62467" name="Title 1"/>
          <p:cNvSpPr>
            <a:spLocks noGrp="1"/>
          </p:cNvSpPr>
          <p:nvPr>
            <p:ph type="title"/>
          </p:nvPr>
        </p:nvSpPr>
        <p:spPr>
          <a:xfrm>
            <a:off x="0" y="61913"/>
            <a:ext cx="7858125" cy="860425"/>
          </a:xfrm>
        </p:spPr>
        <p:txBody>
          <a:bodyPr/>
          <a:lstStyle/>
          <a:p>
            <a:r>
              <a:rPr lang="en-US" altLang="en-US" smtClean="0">
                <a:latin typeface="Arial" panose="020B0604020202020204" pitchFamily="34" charset="0"/>
                <a:ea typeface="ＭＳ Ｐゴシック" panose="020B0600070205080204" pitchFamily="34" charset="-128"/>
              </a:rPr>
              <a:t>The Three Basic Elements of Cyber Coverage: Prevention, Transfer, Response</a:t>
            </a:r>
          </a:p>
        </p:txBody>
      </p:sp>
      <p:graphicFrame>
        <p:nvGraphicFramePr>
          <p:cNvPr id="4" name="Diagram 3"/>
          <p:cNvGraphicFramePr/>
          <p:nvPr/>
        </p:nvGraphicFramePr>
        <p:xfrm>
          <a:off x="556176" y="1325563"/>
          <a:ext cx="785848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 Box 17"/>
          <p:cNvSpPr txBox="1">
            <a:spLocks noChangeArrowheads="1"/>
          </p:cNvSpPr>
          <p:nvPr/>
        </p:nvSpPr>
        <p:spPr bwMode="auto">
          <a:xfrm>
            <a:off x="1728788" y="4546600"/>
            <a:ext cx="5486400" cy="1631950"/>
          </a:xfrm>
          <a:prstGeom prst="rect">
            <a:avLst/>
          </a:prstGeom>
          <a:solidFill>
            <a:srgbClr val="28688C"/>
          </a:solidFill>
          <a:ln>
            <a:noFill/>
          </a:ln>
          <a:extLst>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2000" b="1" dirty="0" smtClean="0">
                <a:solidFill>
                  <a:srgbClr val="FFFFFF"/>
                </a:solidFill>
                <a:ea typeface="+mn-ea"/>
              </a:rPr>
              <a:t>Cyber risk management today involves three essential components, each designed to reduce, mitigate or avoid loss.  An increasing number of cyber risk products offered by insurers today provide all three.</a:t>
            </a:r>
            <a:endParaRPr lang="en-US" sz="2000" b="1" dirty="0">
              <a:solidFill>
                <a:srgbClr val="FFFFFF"/>
              </a:solidFill>
              <a:ea typeface="+mn-ea"/>
            </a:endParaRPr>
          </a:p>
        </p:txBody>
      </p:sp>
      <p:sp>
        <p:nvSpPr>
          <p:cNvPr id="62470" name="TextBox 4"/>
          <p:cNvSpPr txBox="1">
            <a:spLocks noChangeArrowheads="1"/>
          </p:cNvSpPr>
          <p:nvPr/>
        </p:nvSpPr>
        <p:spPr bwMode="auto">
          <a:xfrm>
            <a:off x="8534400"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4668260C-8EE6-453D-AA97-4AEA8241D12F}" type="slidenum">
              <a:rPr lang="en-US" altLang="en-US" sz="1200"/>
              <a:pPr algn="r"/>
              <a:t>92</a:t>
            </a:fld>
            <a:endParaRPr lang="en-US" altLang="en-US" sz="1800"/>
          </a:p>
        </p:txBody>
      </p:sp>
    </p:spTree>
    <p:custDataLst>
      <p:tags r:id="rId1"/>
    </p:custDataLst>
    <p:extLst>
      <p:ext uri="{BB962C8B-B14F-4D97-AF65-F5344CB8AC3E}">
        <p14:creationId xmlns:p14="http://schemas.microsoft.com/office/powerpoint/2010/main" val="2864528689"/>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861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eSlide – P6466 – The Financial Crisis and the Future of the P/C</a:t>
            </a:r>
          </a:p>
        </p:txBody>
      </p:sp>
      <p:sp>
        <p:nvSpPr>
          <p:cNvPr id="68612" name="Rectangle 2"/>
          <p:cNvSpPr>
            <a:spLocks noGrp="1" noChangeArrowheads="1"/>
          </p:cNvSpPr>
          <p:nvPr>
            <p:ph type="title"/>
          </p:nvPr>
        </p:nvSpPr>
        <p:spPr/>
        <p:txBody>
          <a:bodyPr/>
          <a:lstStyle/>
          <a:p>
            <a:r>
              <a:rPr lang="en-US" altLang="en-US" smtClean="0">
                <a:latin typeface="Arial" panose="020B0604020202020204" pitchFamily="34" charset="0"/>
                <a:ea typeface="ＭＳ Ｐゴシック" panose="020B0600070205080204" pitchFamily="34" charset="-128"/>
              </a:rPr>
              <a:t>Data/Privacy Breach:</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Many Potential Costs Can Be Insured</a:t>
            </a:r>
          </a:p>
        </p:txBody>
      </p:sp>
      <p:sp>
        <p:nvSpPr>
          <p:cNvPr id="11" name="Rectangle 6"/>
          <p:cNvSpPr>
            <a:spLocks noChangeArrowheads="1"/>
          </p:cNvSpPr>
          <p:nvPr/>
        </p:nvSpPr>
        <p:spPr bwMode="auto">
          <a:xfrm>
            <a:off x="-201613" y="6429375"/>
            <a:ext cx="7569201" cy="468313"/>
          </a:xfrm>
          <a:prstGeom prst="rect">
            <a:avLst/>
          </a:prstGeom>
          <a:noFill/>
          <a:ln w="9525">
            <a:noFill/>
            <a:miter lim="800000"/>
            <a:headEnd/>
            <a:tailEnd/>
          </a:ln>
        </p:spPr>
        <p:txBody>
          <a:bodyPr lIns="365760" tIns="0" rIns="0" bIns="137160" anchor="b">
            <a:spAutoFit/>
          </a:bodyPr>
          <a:lstStyle/>
          <a:p>
            <a:pPr>
              <a:lnSpc>
                <a:spcPct val="85000"/>
              </a:lnSpc>
              <a:spcBef>
                <a:spcPct val="25000"/>
              </a:spcBef>
              <a:buClr>
                <a:srgbClr val="FF6801"/>
              </a:buClr>
              <a:buFont typeface="Wingdings" pitchFamily="2" charset="2"/>
              <a:buNone/>
              <a:defRPr/>
            </a:pPr>
            <a:endParaRPr lang="en-US" sz="1100" dirty="0">
              <a:solidFill>
                <a:srgbClr val="000000"/>
              </a:solidFill>
              <a:latin typeface="Arial" charset="0"/>
              <a:ea typeface="+mn-ea"/>
              <a:cs typeface="Arial" charset="0"/>
            </a:endParaRPr>
          </a:p>
          <a:p>
            <a:pPr>
              <a:lnSpc>
                <a:spcPct val="85000"/>
              </a:lnSpc>
              <a:spcBef>
                <a:spcPct val="25000"/>
              </a:spcBef>
              <a:buClr>
                <a:srgbClr val="FF6801"/>
              </a:buClr>
              <a:buFont typeface="Wingdings" pitchFamily="2" charset="2"/>
              <a:buNone/>
              <a:defRPr/>
            </a:pPr>
            <a:r>
              <a:rPr lang="en-US" sz="1100" dirty="0">
                <a:solidFill>
                  <a:srgbClr val="000000"/>
                </a:solidFill>
                <a:latin typeface="Arial" charset="0"/>
                <a:ea typeface="+mn-ea"/>
                <a:cs typeface="Arial" charset="0"/>
              </a:rPr>
              <a:t>Source: Zurich Insurance;  Insurance Information Institute</a:t>
            </a:r>
          </a:p>
        </p:txBody>
      </p:sp>
      <p:graphicFrame>
        <p:nvGraphicFramePr>
          <p:cNvPr id="3" name="Diagram 2"/>
          <p:cNvGraphicFramePr/>
          <p:nvPr/>
        </p:nvGraphicFramePr>
        <p:xfrm>
          <a:off x="871539" y="1227613"/>
          <a:ext cx="7286624" cy="4980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1143000" y="4786313"/>
            <a:ext cx="1824038" cy="882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rgbClr val="FFFFFF"/>
                </a:solidFill>
              </a:rPr>
              <a:t>Forensic costs to discover cause</a:t>
            </a:r>
          </a:p>
        </p:txBody>
      </p:sp>
      <p:cxnSp>
        <p:nvCxnSpPr>
          <p:cNvPr id="5" name="Straight Connector 4"/>
          <p:cNvCxnSpPr/>
          <p:nvPr/>
        </p:nvCxnSpPr>
        <p:spPr>
          <a:xfrm flipV="1">
            <a:off x="2843213" y="4357688"/>
            <a:ext cx="885825" cy="4286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8617" name="TextBox 4"/>
          <p:cNvSpPr txBox="1">
            <a:spLocks noChangeArrowheads="1"/>
          </p:cNvSpPr>
          <p:nvPr/>
        </p:nvSpPr>
        <p:spPr bwMode="auto">
          <a:xfrm>
            <a:off x="8596313"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33022D0-C065-41B6-83A8-54AFAA4791F6}" type="slidenum">
              <a:rPr lang="en-US" altLang="en-US" sz="1200"/>
              <a:pPr algn="r"/>
              <a:t>93</a:t>
            </a:fld>
            <a:endParaRPr lang="en-US" altLang="en-US" sz="1800"/>
          </a:p>
        </p:txBody>
      </p:sp>
    </p:spTree>
    <p:extLst>
      <p:ext uri="{BB962C8B-B14F-4D97-AF65-F5344CB8AC3E}">
        <p14:creationId xmlns:p14="http://schemas.microsoft.com/office/powerpoint/2010/main" val="727154194"/>
      </p:ext>
    </p:extLst>
  </p:cSld>
  <p:clrMapOvr>
    <a:masterClrMapping/>
  </p:clrMapOvr>
  <p:transition>
    <p:wipe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466725" y="2260600"/>
            <a:ext cx="8582025" cy="1485900"/>
          </a:xfrm>
          <a:gradFill rotWithShape="1">
            <a:gsLst>
              <a:gs pos="0">
                <a:srgbClr val="FF6801"/>
              </a:gs>
              <a:gs pos="100000">
                <a:srgbClr val="DC5A01"/>
              </a:gs>
            </a:gsLst>
            <a:lin ang="5400000" scaled="1"/>
          </a:gradFill>
          <a:ln w="12700" cap="flat">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ea typeface="ＭＳ Ｐゴシック" panose="020B0600070205080204" pitchFamily="34" charset="-128"/>
              </a:rPr>
              <a:t>Big Data and the Era of Predictive Analytics &amp; Modelling</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eaLnBrk="1" hangingPunct="1">
              <a:defRPr/>
            </a:pPr>
            <a:endParaRPr lang="en-US" sz="1800">
              <a:solidFill>
                <a:srgbClr val="000000"/>
              </a:solidFill>
              <a:latin typeface="Arial" charset="0"/>
              <a:ea typeface="+mn-ea"/>
              <a:cs typeface="Arial" charset="0"/>
            </a:endParaRPr>
          </a:p>
        </p:txBody>
      </p:sp>
      <p:pic>
        <p:nvPicPr>
          <p:cNvPr id="604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598" name="Rectangle 6"/>
          <p:cNvSpPr>
            <a:spLocks noChangeArrowheads="1"/>
          </p:cNvSpPr>
          <p:nvPr/>
        </p:nvSpPr>
        <p:spPr bwMode="auto">
          <a:xfrm>
            <a:off x="466725" y="3951288"/>
            <a:ext cx="8001000"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9pPr>
          </a:lstStyle>
          <a:p>
            <a:pPr algn="ctr">
              <a:spcBef>
                <a:spcPct val="25000"/>
              </a:spcBef>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For Insurers, It’s Always Been About the Data</a:t>
            </a:r>
            <a:endParaRPr lang="en-US" altLang="en-US" sz="3600" b="1" dirty="0">
              <a:solidFill>
                <a:srgbClr val="225A7A"/>
              </a:solidFill>
              <a:cs typeface="Arial" panose="020B0604020202020204" pitchFamily="34" charset="0"/>
            </a:endParaRPr>
          </a:p>
        </p:txBody>
      </p:sp>
      <p:sp>
        <p:nvSpPr>
          <p:cNvPr id="60422"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0423" name="TextBox 4"/>
          <p:cNvSpPr txBox="1">
            <a:spLocks noChangeArrowheads="1"/>
          </p:cNvSpPr>
          <p:nvPr/>
        </p:nvSpPr>
        <p:spPr bwMode="auto">
          <a:xfrm>
            <a:off x="8534400" y="62484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1E9BAD28-0C7F-4211-B330-BB5938DBD389}" type="slidenum">
              <a:rPr lang="en-US" altLang="en-US" sz="1200"/>
              <a:pPr algn="r"/>
              <a:t>94</a:t>
            </a:fld>
            <a:endParaRPr lang="en-US" altLang="en-US" sz="1800"/>
          </a:p>
        </p:txBody>
      </p:sp>
    </p:spTree>
    <p:extLst>
      <p:ext uri="{BB962C8B-B14F-4D97-AF65-F5344CB8AC3E}">
        <p14:creationId xmlns:p14="http://schemas.microsoft.com/office/powerpoint/2010/main" val="238256389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95</a:t>
            </a:fld>
            <a:endParaRPr lang="en-US" smtClean="0"/>
          </a:p>
        </p:txBody>
      </p:sp>
      <p:graphicFrame>
        <p:nvGraphicFramePr>
          <p:cNvPr id="5122" name="Object 2"/>
          <p:cNvGraphicFramePr>
            <a:graphicFrameLocks/>
          </p:cNvGraphicFramePr>
          <p:nvPr>
            <p:extLst/>
          </p:nvPr>
        </p:nvGraphicFramePr>
        <p:xfrm>
          <a:off x="50800" y="1851935"/>
          <a:ext cx="8926513" cy="4676775"/>
        </p:xfrm>
        <a:graphic>
          <a:graphicData uri="http://schemas.openxmlformats.org/presentationml/2006/ole">
            <mc:AlternateContent xmlns:mc="http://schemas.openxmlformats.org/markup-compatibility/2006">
              <mc:Choice xmlns:v="urn:schemas-microsoft-com:vml" Requires="v">
                <p:oleObj spid="_x0000_s26013710" name="Chart" r:id="rId4" imgW="8725029" imgH="4562417" progId="MSGraph.Chart.8">
                  <p:embed followColorScheme="full"/>
                </p:oleObj>
              </mc:Choice>
              <mc:Fallback>
                <p:oleObj name="Chart" r:id="rId4" imgW="8725029" imgH="4562417" progId="MSGraph.Chart.8">
                  <p:embed followColorScheme="full"/>
                  <p:pic>
                    <p:nvPicPr>
                      <p:cNvPr id="0" name=""/>
                      <p:cNvPicPr>
                        <a:picLocks noChangeArrowheads="1"/>
                      </p:cNvPicPr>
                      <p:nvPr/>
                    </p:nvPicPr>
                    <p:blipFill>
                      <a:blip r:embed="rId5"/>
                      <a:srcRect/>
                      <a:stretch>
                        <a:fillRect/>
                      </a:stretch>
                    </p:blipFill>
                    <p:spPr bwMode="auto">
                      <a:xfrm>
                        <a:off x="50800" y="185193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Percentage of Carriers Using Predictive Analytics by Major P/C Line, 2013</a:t>
            </a:r>
          </a:p>
        </p:txBody>
      </p:sp>
      <p:sp>
        <p:nvSpPr>
          <p:cNvPr id="1969158" name="AutoShape 6"/>
          <p:cNvSpPr>
            <a:spLocks noChangeArrowheads="1"/>
          </p:cNvSpPr>
          <p:nvPr/>
        </p:nvSpPr>
        <p:spPr bwMode="blackWhite">
          <a:xfrm>
            <a:off x="1828489" y="1144714"/>
            <a:ext cx="2843524" cy="1755648"/>
          </a:xfrm>
          <a:prstGeom prst="wedgeRectCallout">
            <a:avLst>
              <a:gd name="adj1" fmla="val -47774"/>
              <a:gd name="adj2" fmla="val 76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Predictive analytics is more like to be used in personal lines, but commercial lines use is growing</a:t>
            </a:r>
            <a:endParaRPr lang="en-US" sz="2000" b="1" dirty="0">
              <a:solidFill>
                <a:schemeClr val="bg1"/>
              </a:solidFill>
              <a:cs typeface="+mn-cs"/>
            </a:endParaRPr>
          </a:p>
        </p:txBody>
      </p:sp>
      <p:sp>
        <p:nvSpPr>
          <p:cNvPr id="5126" name="TextBox 9"/>
          <p:cNvSpPr txBox="1">
            <a:spLocks noChangeArrowheads="1"/>
          </p:cNvSpPr>
          <p:nvPr/>
        </p:nvSpPr>
        <p:spPr bwMode="auto">
          <a:xfrm>
            <a:off x="104906" y="6370419"/>
            <a:ext cx="8412162" cy="430887"/>
          </a:xfrm>
          <a:prstGeom prst="rect">
            <a:avLst/>
          </a:prstGeom>
          <a:noFill/>
          <a:ln w="9525">
            <a:noFill/>
            <a:miter lim="800000"/>
            <a:headEnd/>
            <a:tailEnd/>
          </a:ln>
        </p:spPr>
        <p:txBody>
          <a:bodyPr>
            <a:spAutoFit/>
          </a:bodyPr>
          <a:lstStyle/>
          <a:p>
            <a:endParaRPr lang="en-US" sz="1100" dirty="0" smtClean="0"/>
          </a:p>
          <a:p>
            <a:r>
              <a:rPr lang="en-US" sz="1100" dirty="0" smtClean="0"/>
              <a:t>Source: ISO/</a:t>
            </a:r>
            <a:r>
              <a:rPr lang="en-US" sz="1100" dirty="0" err="1" smtClean="0"/>
              <a:t>Earnix</a:t>
            </a:r>
            <a:r>
              <a:rPr lang="en-US" sz="1100" dirty="0" smtClean="0"/>
              <a:t> Survey, September 2013; Insurance Information Institute.</a:t>
            </a:r>
            <a:endParaRPr lang="en-US" sz="1100" dirty="0"/>
          </a:p>
        </p:txBody>
      </p:sp>
      <p:sp>
        <p:nvSpPr>
          <p:cNvPr id="7" name="Text Box 17"/>
          <p:cNvSpPr txBox="1">
            <a:spLocks noChangeArrowheads="1"/>
          </p:cNvSpPr>
          <p:nvPr/>
        </p:nvSpPr>
        <p:spPr bwMode="auto">
          <a:xfrm>
            <a:off x="5191124" y="1262592"/>
            <a:ext cx="3633788"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82% of insurers report using predicative analytics in at least one line.  18% do not use it all.</a:t>
            </a:r>
            <a:endParaRPr lang="en-US" b="1" dirty="0">
              <a:solidFill>
                <a:srgbClr val="FFFFFF"/>
              </a:solidFill>
              <a:latin typeface="Arial" charset="0"/>
              <a:cs typeface="Arial" charset="0"/>
            </a:endParaRPr>
          </a:p>
        </p:txBody>
      </p:sp>
      <p:sp>
        <p:nvSpPr>
          <p:cNvPr id="8" name="AutoShape 7"/>
          <p:cNvSpPr>
            <a:spLocks noChangeArrowheads="1"/>
          </p:cNvSpPr>
          <p:nvPr/>
        </p:nvSpPr>
        <p:spPr bwMode="blackWhite">
          <a:xfrm>
            <a:off x="5867400" y="2319892"/>
            <a:ext cx="2957512" cy="1675323"/>
          </a:xfrm>
          <a:prstGeom prst="wedgeRectCallout">
            <a:avLst>
              <a:gd name="adj1" fmla="val 25567"/>
              <a:gd name="adj2" fmla="val 475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u="sng" dirty="0" smtClean="0">
                <a:solidFill>
                  <a:srgbClr val="FFFFFF"/>
                </a:solidFill>
                <a:latin typeface="Arial" charset="0"/>
                <a:cs typeface="Arial" charset="0"/>
              </a:rPr>
              <a:t>Benefits Cited</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Drive Profitability: 85%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Reduce Risk: 55%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Grow Revenue: 52%</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Improve Op. Efficiency: 39%</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23539685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8"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200959" y="-67329"/>
            <a:ext cx="7720013" cy="1143001"/>
          </a:xfrm>
        </p:spPr>
        <p:txBody>
          <a:bodyPr/>
          <a:lstStyle/>
          <a:p>
            <a:r>
              <a:rPr lang="en-US" dirty="0" smtClean="0"/>
              <a:t>Uses of Predictive Analytics by Function</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8F1D8FF3-5AB6-4EC6-BDC2-E6058C96F901}" type="slidenum">
              <a:rPr lang="en-US" smtClean="0"/>
              <a:pPr>
                <a:defRPr/>
              </a:pPr>
              <a:t>96</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2504" y="1637702"/>
            <a:ext cx="8906246" cy="4761455"/>
          </a:xfrm>
          <a:prstGeom prst="rect">
            <a:avLst/>
          </a:prstGeom>
        </p:spPr>
      </p:pic>
      <p:sp>
        <p:nvSpPr>
          <p:cNvPr id="9" name="AutoShape 13"/>
          <p:cNvSpPr>
            <a:spLocks noChangeArrowheads="1"/>
          </p:cNvSpPr>
          <p:nvPr/>
        </p:nvSpPr>
        <p:spPr bwMode="blackWhite">
          <a:xfrm>
            <a:off x="4595627" y="2252009"/>
            <a:ext cx="2635623" cy="1334154"/>
          </a:xfrm>
          <a:prstGeom prst="wedgeRectCallout">
            <a:avLst>
              <a:gd name="adj1" fmla="val -139176"/>
              <a:gd name="adj2" fmla="val -84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Pricing and Underwriting are the leading uses for predictive analytics</a:t>
            </a:r>
            <a:endParaRPr lang="en-US" b="1" dirty="0">
              <a:solidFill>
                <a:schemeClr val="bg1"/>
              </a:solidFill>
            </a:endParaRPr>
          </a:p>
        </p:txBody>
      </p:sp>
    </p:spTree>
    <p:extLst>
      <p:ext uri="{BB962C8B-B14F-4D97-AF65-F5344CB8AC3E}">
        <p14:creationId xmlns:p14="http://schemas.microsoft.com/office/powerpoint/2010/main" val="3994628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97</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12565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ALTERNATIVE CAPITAL &amp; REINSURANCE MARKETS</a:t>
            </a:r>
            <a:endParaRPr lang="en-US" sz="4200" b="1" dirty="0">
              <a:solidFill>
                <a:schemeClr val="bg1"/>
              </a:solidFill>
            </a:endParaRPr>
          </a:p>
        </p:txBody>
      </p:sp>
      <p:sp>
        <p:nvSpPr>
          <p:cNvPr id="2152456" name="Rectangle 8"/>
          <p:cNvSpPr>
            <a:spLocks noChangeArrowheads="1"/>
          </p:cNvSpPr>
          <p:nvPr/>
        </p:nvSpPr>
        <p:spPr bwMode="auto">
          <a:xfrm>
            <a:off x="1301545" y="3629789"/>
            <a:ext cx="6784258"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Ample Capacity as Alternative Capital is Transforming Reinsurance Markets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97</a:t>
            </a:fld>
            <a:endParaRPr lang="en-US"/>
          </a:p>
        </p:txBody>
      </p:sp>
    </p:spTree>
    <p:extLst>
      <p:ext uri="{BB962C8B-B14F-4D97-AF65-F5344CB8AC3E}">
        <p14:creationId xmlns:p14="http://schemas.microsoft.com/office/powerpoint/2010/main" val="171360631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Capacity as a Percentage of       Global Reinsurance Capital</a:t>
            </a:r>
            <a:endParaRPr lang="en-US" b="1" dirty="0">
              <a:latin typeface="Arial "/>
            </a:endParaRPr>
          </a:p>
        </p:txBody>
      </p:sp>
      <p:sp>
        <p:nvSpPr>
          <p:cNvPr id="6" name="Rectangle 3"/>
          <p:cNvSpPr>
            <a:spLocks noChangeArrowheads="1"/>
          </p:cNvSpPr>
          <p:nvPr/>
        </p:nvSpPr>
        <p:spPr bwMode="black">
          <a:xfrm>
            <a:off x="347663" y="1163589"/>
            <a:ext cx="8221662" cy="2492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b="1" dirty="0" smtClean="0">
                <a:solidFill>
                  <a:srgbClr val="225A7A"/>
                </a:solidFill>
              </a:rPr>
              <a:t>(As of Year End)*</a:t>
            </a:r>
            <a:endParaRPr lang="en-US" b="1" dirty="0">
              <a:solidFill>
                <a:srgbClr val="225A7A"/>
              </a:solidFill>
              <a:latin typeface="Arial" charset="0"/>
              <a:cs typeface="Arial" charset="0"/>
            </a:endParaRPr>
          </a:p>
        </p:txBody>
      </p:sp>
      <p:sp>
        <p:nvSpPr>
          <p:cNvPr id="7" name="AutoShape 14"/>
          <p:cNvSpPr>
            <a:spLocks noChangeArrowheads="1"/>
          </p:cNvSpPr>
          <p:nvPr/>
        </p:nvSpPr>
        <p:spPr bwMode="blackWhite">
          <a:xfrm>
            <a:off x="1872585" y="1887167"/>
            <a:ext cx="3156615" cy="1408470"/>
          </a:xfrm>
          <a:prstGeom prst="wedgeRectCallout">
            <a:avLst>
              <a:gd name="adj1" fmla="val 123972"/>
              <a:gd name="adj2" fmla="val -155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Capacity accounted for approximately 11.5% or $59 billion of the $511 in global reinsurance capital as of mid-2014</a:t>
            </a:r>
            <a:endParaRPr lang="en-US" sz="1600" b="1" dirty="0">
              <a:solidFill>
                <a:srgbClr val="FFFFFF"/>
              </a:solidFill>
              <a:latin typeface="Arial" charset="0"/>
              <a:cs typeface="Arial" charset="0"/>
            </a:endParaRPr>
          </a:p>
        </p:txBody>
      </p:sp>
      <p:grpSp>
        <p:nvGrpSpPr>
          <p:cNvPr id="9" name="Group 8"/>
          <p:cNvGrpSpPr/>
          <p:nvPr/>
        </p:nvGrpSpPr>
        <p:grpSpPr>
          <a:xfrm>
            <a:off x="629825" y="2065173"/>
            <a:ext cx="7688263" cy="4632277"/>
            <a:chOff x="0" y="676811"/>
            <a:chExt cx="5001768" cy="2857172"/>
          </a:xfrm>
        </p:grpSpPr>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76811"/>
              <a:ext cx="4932680" cy="2524125"/>
            </a:xfrm>
            <a:prstGeom prst="rect">
              <a:avLst/>
            </a:prstGeom>
            <a:noFill/>
          </p:spPr>
        </p:pic>
        <p:sp>
          <p:nvSpPr>
            <p:cNvPr id="12" name="Text Box 230"/>
            <p:cNvSpPr txBox="1"/>
            <p:nvPr/>
          </p:nvSpPr>
          <p:spPr>
            <a:xfrm>
              <a:off x="0" y="3133725"/>
              <a:ext cx="5001768" cy="400258"/>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smtClean="0">
                  <a:effectLst/>
                  <a:latin typeface="Arial" panose="020B0604020202020204" pitchFamily="34" charset="0"/>
                  <a:ea typeface="Times New Roman" panose="02020603050405020304" pitchFamily="18" charset="0"/>
                </a:rPr>
                <a:t>*As of June 30.</a:t>
              </a:r>
              <a:endParaRPr lang="en-US" sz="1200" dirty="0">
                <a:effectLst/>
                <a:latin typeface="Times New Roman" panose="02020603050405020304" pitchFamily="18" charset="0"/>
                <a:ea typeface="Times New Roman" panose="02020603050405020304" pitchFamily="18" charset="0"/>
              </a:endParaRPr>
            </a:p>
          </p:txBody>
        </p:sp>
      </p:grpSp>
      <p:sp>
        <p:nvSpPr>
          <p:cNvPr id="1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Aon Benfield Analytics.</a:t>
            </a:r>
            <a:endParaRPr lang="en-US" sz="1100" dirty="0"/>
          </a:p>
        </p:txBody>
      </p:sp>
    </p:spTree>
    <p:extLst>
      <p:ext uri="{BB962C8B-B14F-4D97-AF65-F5344CB8AC3E}">
        <p14:creationId xmlns:p14="http://schemas.microsoft.com/office/powerpoint/2010/main" val="35558911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Investor by Category</a:t>
            </a:r>
            <a:endParaRPr lang="en-US" b="1" dirty="0">
              <a:latin typeface="Arial "/>
            </a:endParaRPr>
          </a:p>
        </p:txBody>
      </p:sp>
      <p:sp>
        <p:nvSpPr>
          <p:cNvPr id="4"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Years ended June 30.</a:t>
            </a:r>
          </a:p>
          <a:p>
            <a:pPr eaLnBrk="0" hangingPunct="0">
              <a:lnSpc>
                <a:spcPct val="85000"/>
              </a:lnSpc>
              <a:spcBef>
                <a:spcPct val="25000"/>
              </a:spcBef>
              <a:buClr>
                <a:schemeClr val="accent2"/>
              </a:buClr>
              <a:buFont typeface="Wingdings" pitchFamily="2" charset="2"/>
              <a:buNone/>
            </a:pPr>
            <a:r>
              <a:rPr lang="en-US" sz="1100" dirty="0" smtClean="0"/>
              <a:t>Source: Aon Benfield Securities; Insurance Information Institute.</a:t>
            </a:r>
            <a:endParaRPr lang="en-US" sz="1100" dirty="0"/>
          </a:p>
        </p:txBody>
      </p:sp>
      <p:graphicFrame>
        <p:nvGraphicFramePr>
          <p:cNvPr id="10" name="Chart 9"/>
          <p:cNvGraphicFramePr/>
          <p:nvPr>
            <p:extLst/>
          </p:nvPr>
        </p:nvGraphicFramePr>
        <p:xfrm>
          <a:off x="4176584" y="1446427"/>
          <a:ext cx="4053016" cy="3941119"/>
        </p:xfrm>
        <a:graphic>
          <a:graphicData uri="http://schemas.openxmlformats.org/drawingml/2006/chart">
            <c:chart xmlns:c="http://schemas.openxmlformats.org/drawingml/2006/chart" xmlns:r="http://schemas.openxmlformats.org/officeDocument/2006/relationships" r:id="rId2"/>
          </a:graphicData>
        </a:graphic>
      </p:graphicFrame>
      <p:sp>
        <p:nvSpPr>
          <p:cNvPr id="8" name="AutoShape 6"/>
          <p:cNvSpPr>
            <a:spLocks noChangeArrowheads="1"/>
          </p:cNvSpPr>
          <p:nvPr/>
        </p:nvSpPr>
        <p:spPr bwMode="blackWhite">
          <a:xfrm>
            <a:off x="4474888" y="5325762"/>
            <a:ext cx="3297512" cy="1421028"/>
          </a:xfrm>
          <a:prstGeom prst="wedgeRectCallout">
            <a:avLst>
              <a:gd name="adj1" fmla="val -2903"/>
              <a:gd name="adj2" fmla="val -12570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Institutional investors are accounting for a larger share of alternative reinsurance investors</a:t>
            </a:r>
            <a:endParaRPr lang="en-US" b="1" dirty="0">
              <a:solidFill>
                <a:schemeClr val="bg1"/>
              </a:solidFill>
              <a:latin typeface="Arial" pitchFamily="34" charset="0"/>
              <a:cs typeface="+mn-cs"/>
            </a:endParaRPr>
          </a:p>
        </p:txBody>
      </p:sp>
      <p:graphicFrame>
        <p:nvGraphicFramePr>
          <p:cNvPr id="7" name="Chart 6"/>
          <p:cNvGraphicFramePr/>
          <p:nvPr>
            <p:extLst/>
          </p:nvPr>
        </p:nvGraphicFramePr>
        <p:xfrm>
          <a:off x="733168" y="1561757"/>
          <a:ext cx="4053016" cy="39411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43330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os3r8EJO_files\slide0001_image001.emz"/>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d0d72354-4a3f-4ac1-963c-0b6c95fdf0a2"/>
  <p:tag name="ARTICULATE_SLIDE_NAV" val="21"/>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192125</TotalTime>
  <Words>7832</Words>
  <Application>Microsoft Office PowerPoint</Application>
  <PresentationFormat>On-screen Show (4:3)</PresentationFormat>
  <Paragraphs>1179</Paragraphs>
  <Slides>112</Slides>
  <Notes>97</Notes>
  <HiddenSlides>9</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112</vt:i4>
      </vt:variant>
    </vt:vector>
  </HeadingPairs>
  <TitlesOfParts>
    <vt:vector size="122" baseType="lpstr">
      <vt:lpstr>Arial Unicode MS</vt:lpstr>
      <vt:lpstr>ＭＳ Ｐゴシック</vt:lpstr>
      <vt:lpstr>Arial</vt:lpstr>
      <vt:lpstr>Arial </vt:lpstr>
      <vt:lpstr>Symbol</vt:lpstr>
      <vt:lpstr>Times New Roman</vt:lpstr>
      <vt:lpstr>Verdana</vt:lpstr>
      <vt:lpstr>Wingdings</vt:lpstr>
      <vt:lpstr>Default Design</vt:lpstr>
      <vt:lpstr>Chart</vt:lpstr>
      <vt:lpstr>Future Shock: Challenges and Opportunities for the Global Insurance Industry in a Rapidly Changing World</vt:lpstr>
      <vt:lpstr>Presentation Outline</vt:lpstr>
      <vt:lpstr>INSURANCE: We Are a Global Force</vt:lpstr>
      <vt:lpstr>PowerPoint Presentation</vt:lpstr>
      <vt:lpstr>Distribution of Nonlife Premium: Industrialized vs. Emerging Markets, 2013</vt:lpstr>
      <vt:lpstr>Tope 15 Insurance Markets in 2013, Life and Property/Casualty</vt:lpstr>
      <vt:lpstr>Premium Growth by Region, 2013</vt:lpstr>
      <vt:lpstr>Non-Life Insurance: Global Real (Inflation Adjusted) Premium Growth, 2013</vt:lpstr>
      <vt:lpstr>Global Real (Inflation Adjusted)  Premium Growth: 1980-2013</vt:lpstr>
      <vt:lpstr>GDP Growth: Advanced &amp; Emerging Economies vs. World, 1970-2015F</vt:lpstr>
      <vt:lpstr>Real GDP Growth Forecasts:  Major Economies: 2011 – 2015F</vt:lpstr>
      <vt:lpstr>Real GDP Growth Forecasts:  Selected Economies: 2011 – 2015F</vt:lpstr>
      <vt:lpstr>PowerPoint Presentation</vt:lpstr>
      <vt:lpstr>Globalization: The Global Economy Creates Opportunities &amp; Risks</vt:lpstr>
      <vt:lpstr>5 Major Categories for External Global Risks, Uncertainties and Fears: Insurance Solutions</vt:lpstr>
      <vt:lpstr>Multitude of Exogenous Factors Influence Insurer Growth, Performance &amp; Cyclicality</vt:lpstr>
      <vt:lpstr>The Economics of Connecticut’s Insurance Industry</vt:lpstr>
      <vt:lpstr>US Insurance and Related Activities as a Percent of US GDP, 1997-2012</vt:lpstr>
      <vt:lpstr>Insurance and Related Activities in CT as a Percent of CT GDP, 1997-2012</vt:lpstr>
      <vt:lpstr>Insurance and Related Activities as a Percent of GDP, US vs. CT, 1997-2012</vt:lpstr>
      <vt:lpstr>INSURANCE INDUSTRY EMPLOYMENT TRENDS</vt:lpstr>
      <vt:lpstr>Insurance Industry Employment*  2000-2014F</vt:lpstr>
      <vt:lpstr>Overview of Insurance Sector Employment Changes*</vt:lpstr>
      <vt:lpstr>PowerPoint Presentation</vt:lpstr>
      <vt:lpstr>U.S. Employment in the Direct P/C Insurance Industry: 1990–2014*</vt:lpstr>
      <vt:lpstr>U.S. Employment in the Direct Life Insurance Industry: 1990–2014*</vt:lpstr>
      <vt:lpstr>U.S. Employment in the Direct Health- Medical Insurance Industry: 1990–2014*</vt:lpstr>
      <vt:lpstr>U.S. Employment in the  Reinsurance Industry: 1990–2014*</vt:lpstr>
      <vt:lpstr>U.S. Employment in Insurance  Agencies &amp; Brokerages: 1990–2014*</vt:lpstr>
      <vt:lpstr>U.S. Employment in Insurance  Claims Adjusting: 1990–2014*</vt:lpstr>
      <vt:lpstr>U.S. Employment in Third-Party Administration of Insurance Funds: 1990–2014*</vt:lpstr>
      <vt:lpstr>How Does the Public           (and Prospective Employees) View the Industry?</vt:lpstr>
      <vt:lpstr>I.I.I. Poll: Favorability</vt:lpstr>
      <vt:lpstr>I.I.I. Poll: Favorability</vt:lpstr>
      <vt:lpstr>I.I.I. Poll: Favorability</vt:lpstr>
      <vt:lpstr>Insurance Market Overview: A Segmented Industry</vt:lpstr>
      <vt:lpstr>Property/Casualty Insurance Industry Trends</vt:lpstr>
      <vt:lpstr>Cumulative Value of Inflation-Adjusted  Claims Paid by P/C Insurers, 1925–2010E*</vt:lpstr>
      <vt:lpstr>P/C Industry Net Income After Taxes 1991–2014:H1</vt:lpstr>
      <vt:lpstr>Profitability Peaks &amp; Troughs in the P/C Insurance Industry, 1975 – 2014:H1*</vt:lpstr>
      <vt:lpstr>PowerPoint Presentation</vt:lpstr>
      <vt:lpstr>ROE: Property/Casualty Insurance by Major Event, 1987–2014:H1</vt:lpstr>
      <vt:lpstr>Policyholder Surplus,  2006:Q4–2014:H1</vt:lpstr>
      <vt:lpstr>US Policyholder Surplus: 1975–2014*</vt:lpstr>
      <vt:lpstr>P/C Net Premium Growth: Annual Change,  1971—2014F</vt:lpstr>
      <vt:lpstr>Direct Premiums Written: Total P/C Percent Change by State, 2007-2013</vt:lpstr>
      <vt:lpstr>Direct Premiums Written: Total P/C Percent Change by State, 2007-2013</vt:lpstr>
      <vt:lpstr>Life Insurance Trends</vt:lpstr>
      <vt:lpstr>Amount of Life Insurance Death Benefits Paid, 2005-2013</vt:lpstr>
      <vt:lpstr>Amount of Individual Life Insurance (Death Benefits) Issued, by Type of Policy, 2005-2013</vt:lpstr>
      <vt:lpstr>Group Insurance Premiums (line) Track Nonfarm Employment (bars)</vt:lpstr>
      <vt:lpstr>Distribution of Premiums by Major Line of Business, 1996-2013</vt:lpstr>
      <vt:lpstr>Amount of Individual Life Insurance (Death Benefits) &amp; Number of Policies Issued, 2005-2013</vt:lpstr>
      <vt:lpstr>Amount of Individual Life Insurance (Death Benefits) Issued, 2005-2013</vt:lpstr>
      <vt:lpstr>Healthcare Cost Trends</vt:lpstr>
      <vt:lpstr>U.S. Health Care Expenditures, 1965–2022F</vt:lpstr>
      <vt:lpstr>National Health Care Expenditures as a Share of GDP, 1965 – 2022F*</vt:lpstr>
      <vt:lpstr>Medical Cost Inflation vs. Overall CPI, 1995 – 2014*</vt:lpstr>
      <vt:lpstr>Rate of Health Care Expenditure Increase Compared to Population, CPI and GDP</vt:lpstr>
      <vt:lpstr>Reshaping the Insurance Industry:  Consolidation Trends</vt:lpstr>
      <vt:lpstr>U.S. INSURANCE MERGERS AND ACQUISITIONS, All Sectors, 1989-2013 (1)</vt:lpstr>
      <vt:lpstr>U.S. INSURANCE MERGERS AND ACQUISITIONS, P/C SECTOR, 2002-2013 (1)</vt:lpstr>
      <vt:lpstr>U.S. INSURANCE MERGERS AND ACQUISITIONS, LIFE/ANNUITY SECTOR, 2002-2013 (1)</vt:lpstr>
      <vt:lpstr>Agent/Broker M&amp;A Deals, 2000-2014:6M</vt:lpstr>
      <vt:lpstr>PowerPoint Presentation</vt:lpstr>
      <vt:lpstr>Insurance Equation Challenge = Opportunity</vt:lpstr>
      <vt:lpstr>PowerPoint Presentation</vt:lpstr>
      <vt:lpstr>U.S. Insured Catastrophe Losses, 1989 – 2014E</vt:lpstr>
      <vt:lpstr>Inflation Adjusted U.S. Catastrophe Losses by Cause of Loss, 1994–20131</vt:lpstr>
      <vt:lpstr>Top 16 Most Costly Disasters in U.S. History</vt:lpstr>
      <vt:lpstr>Natural Disasters in the United States, 1980 – 2013 Number of Events (Annual Totals 1980 – 2013) </vt:lpstr>
      <vt:lpstr>Losses Due to Natural Disasters in the US, 1980–2013</vt:lpstr>
      <vt:lpstr>Total Value of Insured Coastal Exposure in 2012</vt:lpstr>
      <vt:lpstr>I.I.I. Poll: Homes Near Hazards</vt:lpstr>
      <vt:lpstr>Top 16 Most Costly World Insurance Losses, 1970-2014*</vt:lpstr>
      <vt:lpstr>PowerPoint Presentation</vt:lpstr>
      <vt:lpstr>Natural Disasters Worldwide, 1980 – 2013 (Number of Events) </vt:lpstr>
      <vt:lpstr>Losses Due to Natural Disasters Worldwide, 1980–2013 (Overall &amp; Insured Losses)</vt:lpstr>
      <vt:lpstr>PowerPoint Presentation</vt:lpstr>
      <vt:lpstr>Even as Insurance Coverage Expands,  the Insured Share of Losses Is Falling</vt:lpstr>
      <vt:lpstr>Insurance Density and Penetration in Advanced Markets, 2013</vt:lpstr>
      <vt:lpstr>Insurance Density and Penetration in Emerging Markets, 2013</vt:lpstr>
      <vt:lpstr>Causes of the Underinsurance Gap and Ways to Narrow/Close It</vt:lpstr>
      <vt:lpstr>CYBER RISK</vt:lpstr>
      <vt:lpstr>Data Breaches 2005-2013, by Number of Breaches and Records Exposed</vt:lpstr>
      <vt:lpstr>Evolving Cyber Threats in Need of Insurance Solutions</vt:lpstr>
      <vt:lpstr>Worldwide Cybersecurity Spending, 2011- 2016F </vt:lpstr>
      <vt:lpstr>Worldwide Information Security Spending per Employee, by Industry, 2013</vt:lpstr>
      <vt:lpstr>2013 Data Breaches By Business Category, By Number of Breaches</vt:lpstr>
      <vt:lpstr>External Cyber Crime Costs: Fiscal Year 2013</vt:lpstr>
      <vt:lpstr>TYPICAL STRUCTURE OF   INSURER CYBER RISK PRODUCTS</vt:lpstr>
      <vt:lpstr>The Three Basic Elements of Cyber Coverage: Prevention, Transfer, Response</vt:lpstr>
      <vt:lpstr>Data/Privacy Breach: Many Potential Costs Can Be Insured</vt:lpstr>
      <vt:lpstr>Big Data and the Era of Predictive Analytics &amp; Modelling</vt:lpstr>
      <vt:lpstr>Percentage of Carriers Using Predictive Analytics by Major P/C Line, 2013</vt:lpstr>
      <vt:lpstr>Uses of Predictive Analytics by Function</vt:lpstr>
      <vt:lpstr>PowerPoint Presentation</vt:lpstr>
      <vt:lpstr>Alternative Capacity as a Percentage of       Global Reinsurance Capital</vt:lpstr>
      <vt:lpstr>Investor by Category</vt:lpstr>
      <vt:lpstr>Catastrophe Bonds: Issuance and Outstanding, 1997- 2014:Q2</vt:lpstr>
      <vt:lpstr>Terrorism Risk</vt:lpstr>
      <vt:lpstr>Loss Distribution by Type of Insurance from Sept. 11 Terrorist Attack ($ 2013)</vt:lpstr>
      <vt:lpstr>Terrorism Insurance Take-up Rates, By Year, 2003-2013</vt:lpstr>
      <vt:lpstr>Insurance:  A Financially Stable, Sound &amp; Secure Industry</vt:lpstr>
      <vt:lpstr>P/C Insurer Impairments, 1969–2013</vt:lpstr>
      <vt:lpstr>P/C Insurer Impairment Frequency vs. Combined Ratio, 1969-2013</vt:lpstr>
      <vt:lpstr>100+ Year Old Insurers as a Share of     All P/C Insurers</vt:lpstr>
      <vt:lpstr>Number of Recessions Endured by P/C Insurers, by Number of Years in Operation</vt:lpstr>
      <vt:lpstr>The Global Financial Crisis: The Pendulum Swings: Dodd-Frank &amp; Systemic Risk</vt:lpstr>
      <vt:lpstr>Global Financial Crises &amp;  Global Systemic Risk</vt:lpstr>
      <vt:lpstr>Summary</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4002</cp:revision>
  <cp:lastPrinted>2014-10-14T19:29:20Z</cp:lastPrinted>
  <dcterms:modified xsi:type="dcterms:W3CDTF">2014-11-20T13:48:47Z</dcterms:modified>
</cp:coreProperties>
</file>