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2.xml" ContentType="application/vnd.ms-office.chartex+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2"/>
  </p:notesMasterIdLst>
  <p:handoutMasterIdLst>
    <p:handoutMasterId r:id="rId23"/>
  </p:handoutMasterIdLst>
  <p:sldIdLst>
    <p:sldId id="5300" r:id="rId3"/>
    <p:sldId id="5289" r:id="rId4"/>
    <p:sldId id="5325" r:id="rId5"/>
    <p:sldId id="5326" r:id="rId6"/>
    <p:sldId id="5327" r:id="rId7"/>
    <p:sldId id="5329" r:id="rId8"/>
    <p:sldId id="5328" r:id="rId9"/>
    <p:sldId id="5330" r:id="rId10"/>
    <p:sldId id="5331" r:id="rId11"/>
    <p:sldId id="5332" r:id="rId12"/>
    <p:sldId id="5320" r:id="rId13"/>
    <p:sldId id="5324" r:id="rId14"/>
    <p:sldId id="5313" r:id="rId15"/>
    <p:sldId id="5323" r:id="rId16"/>
    <p:sldId id="5314" r:id="rId17"/>
    <p:sldId id="5322" r:id="rId18"/>
    <p:sldId id="295" r:id="rId19"/>
    <p:sldId id="5312" r:id="rId20"/>
    <p:sldId id="5243"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35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2AD"/>
    <a:srgbClr val="868686"/>
    <a:srgbClr val="337DBE"/>
    <a:srgbClr val="A6DCF7"/>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3817" autoAdjust="0"/>
  </p:normalViewPr>
  <p:slideViewPr>
    <p:cSldViewPr snapToGrid="0">
      <p:cViewPr varScale="1">
        <p:scale>
          <a:sx n="107" d="100"/>
          <a:sy n="107" d="100"/>
        </p:scale>
        <p:origin x="1044" y="102"/>
      </p:cViewPr>
      <p:guideLst>
        <p:guide orient="horz" pos="2184"/>
        <p:guide pos="3840"/>
        <p:guide pos="352"/>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1302"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84773356033195E-2"/>
          <c:y val="0.11259726344349903"/>
          <c:w val="0.94042783925657947"/>
          <c:h val="0.69002697152384285"/>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9124-46FE-831A-62C7D1D0CEF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Katrina</c:v>
                </c:pt>
                <c:pt idx="2">
                  <c:v>2020 Black Swan</c:v>
                </c:pt>
                <c:pt idx="4">
                  <c:v>Low</c:v>
                </c:pt>
                <c:pt idx="5">
                  <c:v>Midpoint
Monthly
Retro BI</c:v>
                </c:pt>
                <c:pt idx="6">
                  <c:v>High</c:v>
                </c:pt>
                <c:pt idx="8">
                  <c:v>Low</c:v>
                </c:pt>
                <c:pt idx="9">
                  <c:v>Midpoint
Monthly
BI All Firms</c:v>
                </c:pt>
                <c:pt idx="10">
                  <c:v>High</c:v>
                </c:pt>
              </c:strCache>
            </c:strRef>
          </c:cat>
          <c:val>
            <c:numRef>
              <c:f>Sheet1!$B$2:$B$12</c:f>
              <c:numCache>
                <c:formatCode>General</c:formatCode>
                <c:ptCount val="11"/>
                <c:pt idx="0">
                  <c:v>51.9</c:v>
                </c:pt>
                <c:pt idx="2">
                  <c:v>10</c:v>
                </c:pt>
                <c:pt idx="4">
                  <c:v>51</c:v>
                </c:pt>
                <c:pt idx="5">
                  <c:v>102</c:v>
                </c:pt>
                <c:pt idx="6">
                  <c:v>153</c:v>
                </c:pt>
                <c:pt idx="8">
                  <c:v>127</c:v>
                </c:pt>
                <c:pt idx="9">
                  <c:v>254</c:v>
                </c:pt>
                <c:pt idx="10">
                  <c:v>381</c:v>
                </c:pt>
              </c:numCache>
            </c:numRef>
          </c:val>
          <c:extLst>
            <c:ext xmlns:c16="http://schemas.microsoft.com/office/drawing/2014/chart" uri="{C3380CC4-5D6E-409C-BE32-E72D297353CC}">
              <c16:uniqueId val="{00000000-9124-46FE-831A-62C7D1D0CEFA}"/>
            </c:ext>
          </c:extLst>
        </c:ser>
        <c:ser>
          <c:idx val="1"/>
          <c:order val="1"/>
          <c:tx>
            <c:strRef>
              <c:f>Sheet1!$C$1</c:f>
              <c:strCache>
                <c:ptCount val="1"/>
                <c:pt idx="0">
                  <c:v>Series 2</c:v>
                </c:pt>
              </c:strCache>
            </c:strRef>
          </c:tx>
          <c:spPr>
            <a:solidFill>
              <a:schemeClr val="accent2"/>
            </a:solidFill>
            <a:ln>
              <a:noFill/>
            </a:ln>
            <a:effectLst/>
          </c:spPr>
          <c:invertIfNegative val="0"/>
          <c:cat>
            <c:strRef>
              <c:f>Sheet1!$A$2:$A$12</c:f>
              <c:strCache>
                <c:ptCount val="11"/>
                <c:pt idx="0">
                  <c:v>Katrina</c:v>
                </c:pt>
                <c:pt idx="2">
                  <c:v>2020 Black Swan</c:v>
                </c:pt>
                <c:pt idx="4">
                  <c:v>Low</c:v>
                </c:pt>
                <c:pt idx="5">
                  <c:v>Midpoint
Monthly
Retro BI</c:v>
                </c:pt>
                <c:pt idx="6">
                  <c:v>High</c:v>
                </c:pt>
                <c:pt idx="8">
                  <c:v>Low</c:v>
                </c:pt>
                <c:pt idx="9">
                  <c:v>Midpoint
Monthly
BI All Firms</c:v>
                </c:pt>
                <c:pt idx="10">
                  <c:v>High</c:v>
                </c:pt>
              </c:strCache>
            </c:strRef>
          </c:cat>
          <c:val>
            <c:numRef>
              <c:f>Sheet1!$C$2:$C$12</c:f>
              <c:numCache>
                <c:formatCode>General</c:formatCode>
                <c:ptCount val="11"/>
                <c:pt idx="0">
                  <c:v>0</c:v>
                </c:pt>
                <c:pt idx="2">
                  <c:v>80</c:v>
                </c:pt>
              </c:numCache>
            </c:numRef>
          </c:val>
          <c:extLst>
            <c:ext xmlns:c16="http://schemas.microsoft.com/office/drawing/2014/chart" uri="{C3380CC4-5D6E-409C-BE32-E72D297353CC}">
              <c16:uniqueId val="{00000001-9124-46FE-831A-62C7D1D0CEFA}"/>
            </c:ext>
          </c:extLst>
        </c:ser>
        <c:ser>
          <c:idx val="2"/>
          <c:order val="2"/>
          <c:tx>
            <c:strRef>
              <c:f>Sheet1!$D$1</c:f>
              <c:strCache>
                <c:ptCount val="1"/>
                <c:pt idx="0">
                  <c:v>Series 3</c:v>
                </c:pt>
              </c:strCache>
            </c:strRef>
          </c:tx>
          <c:spPr>
            <a:solidFill>
              <a:schemeClr val="accent3"/>
            </a:solidFill>
            <a:ln>
              <a:noFill/>
            </a:ln>
            <a:effectLst/>
          </c:spPr>
          <c:invertIfNegative val="0"/>
          <c:cat>
            <c:strRef>
              <c:f>Sheet1!$A$2:$A$12</c:f>
              <c:strCache>
                <c:ptCount val="11"/>
                <c:pt idx="0">
                  <c:v>Katrina</c:v>
                </c:pt>
                <c:pt idx="2">
                  <c:v>2020 Black Swan</c:v>
                </c:pt>
                <c:pt idx="4">
                  <c:v>Low</c:v>
                </c:pt>
                <c:pt idx="5">
                  <c:v>Midpoint
Monthly
Retro BI</c:v>
                </c:pt>
                <c:pt idx="6">
                  <c:v>High</c:v>
                </c:pt>
                <c:pt idx="8">
                  <c:v>Low</c:v>
                </c:pt>
                <c:pt idx="9">
                  <c:v>Midpoint
Monthly
BI All Firms</c:v>
                </c:pt>
                <c:pt idx="10">
                  <c:v>High</c:v>
                </c:pt>
              </c:strCache>
            </c:strRef>
          </c:cat>
          <c:val>
            <c:numRef>
              <c:f>Sheet1!$D$2:$D$12</c:f>
              <c:numCache>
                <c:formatCode>General</c:formatCode>
                <c:ptCount val="11"/>
                <c:pt idx="0">
                  <c:v>0</c:v>
                </c:pt>
                <c:pt idx="2">
                  <c:v>15</c:v>
                </c:pt>
              </c:numCache>
            </c:numRef>
          </c:val>
          <c:extLst>
            <c:ext xmlns:c16="http://schemas.microsoft.com/office/drawing/2014/chart" uri="{C3380CC4-5D6E-409C-BE32-E72D297353CC}">
              <c16:uniqueId val="{00000002-9124-46FE-831A-62C7D1D0CEFA}"/>
            </c:ext>
          </c:extLst>
        </c:ser>
        <c:dLbls>
          <c:showLegendKey val="0"/>
          <c:showVal val="0"/>
          <c:showCatName val="0"/>
          <c:showSerName val="0"/>
          <c:showPercent val="0"/>
          <c:showBubbleSize val="0"/>
        </c:dLbls>
        <c:gapWidth val="7"/>
        <c:overlap val="100"/>
        <c:axId val="1722480992"/>
        <c:axId val="1133205904"/>
      </c:barChart>
      <c:catAx>
        <c:axId val="172248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1133205904"/>
        <c:crosses val="autoZero"/>
        <c:auto val="1"/>
        <c:lblAlgn val="ctr"/>
        <c:lblOffset val="100"/>
        <c:noMultiLvlLbl val="0"/>
      </c:catAx>
      <c:valAx>
        <c:axId val="1133205904"/>
        <c:scaling>
          <c:orientation val="minMax"/>
          <c:max val="40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22480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Sheet1!$A$2:$A$14</cx:f>
        <cx:lvl ptCount="13">
          <cx:pt idx="0">12/2019 Surplus</cx:pt>
          <cx:pt idx="1">Q1 UW Inc</cx:pt>
          <cx:pt idx="2">Q1 Inv Inc</cx:pt>
          <cx:pt idx="3">Q1 Cap Gains</cx:pt>
          <cx:pt idx="4">3/2020 Surplus</cx:pt>
          <cx:pt idx="5">UW Q2-Q4</cx:pt>
          <cx:pt idx="6">Inv Inc Q2-Q4</cx:pt>
          <cx:pt idx="7">Cap Gains
Q2-Q4</cx:pt>
          <cx:pt idx="8">12/20 Surplus</cx:pt>
          <cx:pt idx="9">Stress 1: 2011
 Tornado Season</cx:pt>
          <cx:pt idx="10">Stress 2:
2017 Hurricanes</cx:pt>
          <cx:pt idx="11">Stress 3:
2018 Wildfires</cx:pt>
          <cx:pt idx="12">12/20 Surplus
</cx:pt>
        </cx:lvl>
      </cx:strDim>
      <cx:numDim type="val">
        <cx:f>Sheet1!$B$2:$B$14</cx:f>
        <cx:lvl ptCount="13" formatCode="General">
          <cx:pt idx="0">860</cx:pt>
          <cx:pt idx="1">5</cx:pt>
          <cx:pt idx="2">13</cx:pt>
          <cx:pt idx="3">-90</cx:pt>
          <cx:pt idx="4">788</cx:pt>
          <cx:pt idx="5">0</cx:pt>
          <cx:pt idx="6">34</cx:pt>
          <cx:pt idx="7">0</cx:pt>
          <cx:pt idx="8">822</cx:pt>
          <cx:pt idx="9">-10</cx:pt>
          <cx:pt idx="10">-80</cx:pt>
          <cx:pt idx="11">-15</cx:pt>
          <cx:pt idx="12">717</cx:pt>
        </cx:lvl>
      </cx:numDim>
    </cx:data>
  </cx:chartData>
  <cx:chart>
    <cx:plotArea>
      <cx:plotAreaRegion>
        <cx:series layoutId="waterfall" uniqueId="{F4FB2712-3860-44F2-8F55-BA69E984A54E}">
          <cx:tx>
            <cx:txData>
              <cx:f>Sheet1!$B$1</cx:f>
              <cx:v>Series1</cx:v>
            </cx:txData>
          </cx:tx>
          <cx:dataLabels pos="outEnd">
            <cx:numFmt formatCode="#,##0" sourceLinked="0"/>
            <cx:visibility seriesName="0" categoryName="0" value="1"/>
            <cx:separator>, </cx:separator>
          </cx:dataLabels>
          <cx:dataId val="0"/>
          <cx:layoutPr>
            <cx:subtotals>
              <cx:idx val="0"/>
              <cx:idx val="4"/>
              <cx:idx val="8"/>
              <cx:idx val="12"/>
            </cx:subtotals>
          </cx:layoutPr>
        </cx:series>
      </cx:plotAreaRegion>
      <cx:axis id="0">
        <cx:catScaling gapWidth="0.5"/>
        <cx:tickLabels/>
        <cx:txPr>
          <a:bodyPr spcFirstLastPara="1" vertOverflow="ellipsis" horzOverflow="overflow" wrap="square" lIns="0" tIns="0" rIns="0" bIns="0" anchor="ctr" anchorCtr="1"/>
          <a:lstStyle/>
          <a:p>
            <a:pPr algn="ctr" rtl="0">
              <a:defRPr sz="1200"/>
            </a:pPr>
            <a:endParaRPr lang="en-US" sz="1200" b="0" i="0" u="none" strike="noStrike" baseline="0">
              <a:solidFill>
                <a:srgbClr val="000000">
                  <a:lumMod val="65000"/>
                  <a:lumOff val="35000"/>
                </a:srgbClr>
              </a:solidFill>
              <a:latin typeface="Arial"/>
            </a:endParaRPr>
          </a:p>
        </cx:txPr>
      </cx:axis>
      <cx:axis id="1">
        <cx:valScaling/>
        <cx:tickLabels/>
        <cx:numFmt formatCode="#,##0" sourceLinked="0"/>
      </cx:axis>
    </cx:plotArea>
    <cx:legend pos="t"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Sheet1!$A$2:$A$14</cx:f>
        <cx:lvl ptCount="13">
          <cx:pt idx="0">12/2019 Surplus</cx:pt>
          <cx:pt idx="1">Q1 UW Inc</cx:pt>
          <cx:pt idx="2">Q1 Inv Inc</cx:pt>
          <cx:pt idx="3">Q1 Cap Gains</cx:pt>
          <cx:pt idx="4">3/2020 Surplus</cx:pt>
          <cx:pt idx="5">UW Q2-Q4</cx:pt>
          <cx:pt idx="6">Inv Inc Q2-Q4</cx:pt>
          <cx:pt idx="7">Cap Gains Q2-Q4</cx:pt>
          <cx:pt idx="8">12/20 Surplus</cx:pt>
          <cx:pt idx="9">Retroactive BI  1 month</cx:pt>
          <cx:pt idx="10">12/20 Surplus
(1 month stress)</cx:pt>
          <cx:pt idx="11">Retroactive second month</cx:pt>
          <cx:pt idx="12">12/20 Surplus
(2nd month
stressed)</cx:pt>
        </cx:lvl>
      </cx:strDim>
      <cx:numDim type="val">
        <cx:f>Sheet1!$B$2:$B$14</cx:f>
        <cx:lvl ptCount="13" formatCode="General">
          <cx:pt idx="0">860</cx:pt>
          <cx:pt idx="1">5</cx:pt>
          <cx:pt idx="2">13</cx:pt>
          <cx:pt idx="3">-90</cx:pt>
          <cx:pt idx="4">788</cx:pt>
          <cx:pt idx="5">0</cx:pt>
          <cx:pt idx="6">34</cx:pt>
          <cx:pt idx="7">0</cx:pt>
          <cx:pt idx="8">717</cx:pt>
          <cx:pt idx="9">-255</cx:pt>
          <cx:pt idx="10">462</cx:pt>
          <cx:pt idx="11">-255</cx:pt>
          <cx:pt idx="12">207</cx:pt>
        </cx:lvl>
      </cx:numDim>
    </cx:data>
  </cx:chartData>
  <cx:chart>
    <cx:plotArea>
      <cx:plotAreaRegion>
        <cx:series layoutId="waterfall" uniqueId="{F4FB2712-3860-44F2-8F55-BA69E984A54E}">
          <cx:tx>
            <cx:txData>
              <cx:f>Sheet1!$B$1</cx:f>
              <cx:v>Series1</cx:v>
            </cx:txData>
          </cx:tx>
          <cx:dataLabels pos="outEnd">
            <cx:numFmt formatCode="#,##0" sourceLinked="0"/>
            <cx:visibility seriesName="0" categoryName="0" value="1"/>
            <cx:separator>, </cx:separator>
          </cx:dataLabels>
          <cx:dataId val="0"/>
          <cx:layoutPr>
            <cx:subtotals>
              <cx:idx val="0"/>
              <cx:idx val="4"/>
              <cx:idx val="8"/>
              <cx:idx val="10"/>
              <cx:idx val="12"/>
            </cx:subtotals>
          </cx:layoutPr>
        </cx:series>
      </cx:plotAreaRegion>
      <cx:axis id="0">
        <cx:catScaling gapWidth="0.5"/>
        <cx:tickLabels/>
        <cx:txPr>
          <a:bodyPr spcFirstLastPara="1" vertOverflow="ellipsis" horzOverflow="overflow" wrap="square" lIns="0" tIns="0" rIns="0" bIns="0" anchor="ctr" anchorCtr="1"/>
          <a:lstStyle/>
          <a:p>
            <a:pPr algn="ctr" rtl="0">
              <a:defRPr sz="1000"/>
            </a:pPr>
            <a:endParaRPr lang="en-US" sz="1000" b="0" i="0" u="none" strike="noStrike" baseline="0">
              <a:solidFill>
                <a:srgbClr val="000000">
                  <a:lumMod val="65000"/>
                  <a:lumOff val="35000"/>
                </a:srgbClr>
              </a:solidFill>
              <a:latin typeface="Arial"/>
            </a:endParaRPr>
          </a:p>
        </cx:txPr>
      </cx:axis>
      <cx:axis id="1">
        <cx:valScaling/>
        <cx:tickLabels/>
        <cx:numFmt formatCode="#,##0" sourceLinked="0"/>
      </cx:axis>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0.01217</cdr:x>
      <cdr:y>0</cdr:y>
    </cdr:from>
    <cdr:to>
      <cdr:x>0.19484</cdr:x>
      <cdr:y>0.0799</cdr:y>
    </cdr:to>
    <cdr:sp macro="" textlink="">
      <cdr:nvSpPr>
        <cdr:cNvPr id="2" name="TextBox 1">
          <a:extLst xmlns:a="http://schemas.openxmlformats.org/drawingml/2006/main">
            <a:ext uri="{FF2B5EF4-FFF2-40B4-BE49-F238E27FC236}">
              <a16:creationId xmlns:a16="http://schemas.microsoft.com/office/drawing/2014/main" id="{032051C9-EC84-4611-921F-CC30AEA4EBC2}"/>
            </a:ext>
          </a:extLst>
        </cdr:cNvPr>
        <cdr:cNvSpPr txBox="1"/>
      </cdr:nvSpPr>
      <cdr:spPr>
        <a:xfrm xmlns:a="http://schemas.openxmlformats.org/drawingml/2006/main">
          <a:off x="137291" y="0"/>
          <a:ext cx="2060028" cy="322809"/>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600" b="1" dirty="0"/>
            <a:t>Billions of dollars</a:t>
          </a:r>
        </a:p>
      </cdr:txBody>
    </cdr:sp>
  </cdr:relSizeAnchor>
  <cdr:relSizeAnchor xmlns:cdr="http://schemas.openxmlformats.org/drawingml/2006/chartDrawing">
    <cdr:from>
      <cdr:x>0.23678</cdr:x>
      <cdr:y>0.62685</cdr:y>
    </cdr:from>
    <cdr:to>
      <cdr:x>0.28524</cdr:x>
      <cdr:y>0.72</cdr:y>
    </cdr:to>
    <cdr:sp macro="" textlink="">
      <cdr:nvSpPr>
        <cdr:cNvPr id="3" name="TextBox 2">
          <a:extLst xmlns:a="http://schemas.openxmlformats.org/drawingml/2006/main">
            <a:ext uri="{FF2B5EF4-FFF2-40B4-BE49-F238E27FC236}">
              <a16:creationId xmlns:a16="http://schemas.microsoft.com/office/drawing/2014/main" id="{64E2727A-C4B6-4527-A7C4-6982C52E9E60}"/>
            </a:ext>
          </a:extLst>
        </cdr:cNvPr>
        <cdr:cNvSpPr txBox="1"/>
      </cdr:nvSpPr>
      <cdr:spPr>
        <a:xfrm xmlns:a="http://schemas.openxmlformats.org/drawingml/2006/main">
          <a:off x="2670284" y="2792739"/>
          <a:ext cx="546538" cy="415018"/>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400" b="1" dirty="0">
              <a:solidFill>
                <a:schemeClr val="bg1"/>
              </a:solidFill>
            </a:rPr>
            <a:t>105</a:t>
          </a:r>
        </a:p>
      </cdr:txBody>
    </cdr:sp>
  </cdr:relSizeAnchor>
  <cdr:relSizeAnchor xmlns:cdr="http://schemas.openxmlformats.org/drawingml/2006/chartDrawing">
    <cdr:from>
      <cdr:x>0.45485</cdr:x>
      <cdr:y>0.26826</cdr:y>
    </cdr:from>
    <cdr:to>
      <cdr:x>0.57537</cdr:x>
      <cdr:y>0.59967</cdr:y>
    </cdr:to>
    <cdr:grpSp>
      <cdr:nvGrpSpPr>
        <cdr:cNvPr id="4" name="Group 3">
          <a:extLst xmlns:a="http://schemas.openxmlformats.org/drawingml/2006/main">
            <a:ext uri="{FF2B5EF4-FFF2-40B4-BE49-F238E27FC236}">
              <a16:creationId xmlns:a16="http://schemas.microsoft.com/office/drawing/2014/main" id="{842EA345-CCCD-42E4-A7CF-3AA813F30534}"/>
            </a:ext>
          </a:extLst>
        </cdr:cNvPr>
        <cdr:cNvGrpSpPr/>
      </cdr:nvGrpSpPr>
      <cdr:grpSpPr bwMode="gray">
        <a:xfrm xmlns:a="http://schemas.openxmlformats.org/drawingml/2006/main">
          <a:off x="5129616" y="1195153"/>
          <a:ext cx="1359177" cy="1476500"/>
          <a:chOff x="2817909" y="409182"/>
          <a:chExt cx="1359220" cy="1438992"/>
        </a:xfrm>
      </cdr:grpSpPr>
      <cdr:sp macro="" textlink="">
        <cdr:nvSpPr>
          <cdr:cNvPr id="5" name="AutoShape 4">
            <a:extLst xmlns:a="http://schemas.openxmlformats.org/drawingml/2006/main">
              <a:ext uri="{FF2B5EF4-FFF2-40B4-BE49-F238E27FC236}">
                <a16:creationId xmlns:a16="http://schemas.microsoft.com/office/drawing/2014/main" id="{EE2E2E07-32AD-4C00-A698-16578D6064EE}"/>
              </a:ext>
            </a:extLst>
          </cdr:cNvPr>
          <cdr:cNvSpPr>
            <a:spLocks xmlns:a="http://schemas.openxmlformats.org/drawingml/2006/main" noChangeArrowheads="1"/>
          </cdr:cNvSpPr>
        </cdr:nvSpPr>
        <cdr:spPr bwMode="gray">
          <a:xfrm xmlns:a="http://schemas.openxmlformats.org/drawingml/2006/main">
            <a:off x="2817909" y="409182"/>
            <a:ext cx="1359220" cy="981792"/>
          </a:xfrm>
          <a:prstGeom xmlns:a="http://schemas.openxmlformats.org/drawingml/2006/main" prst="rect">
            <a:avLst/>
          </a:prstGeom>
          <a:solidFill xmlns:a="http://schemas.openxmlformats.org/drawingml/2006/main">
            <a:schemeClr val="accent2"/>
          </a:solidFill>
          <a:ln xmlns:a="http://schemas.openxmlformats.org/drawingml/2006/main" w="25400">
            <a:solidFill>
              <a:schemeClr val="accent2"/>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bg1"/>
                </a:solidFill>
                <a:latin typeface="+mj-lt"/>
              </a:rPr>
              <a:t>Two </a:t>
            </a:r>
            <a:r>
              <a:rPr lang="en-US" sz="1600" b="1" dirty="0" err="1">
                <a:solidFill>
                  <a:schemeClr val="bg1"/>
                </a:solidFill>
                <a:latin typeface="+mj-lt"/>
              </a:rPr>
              <a:t>Katrinas</a:t>
            </a:r>
            <a:r>
              <a:rPr lang="en-US" sz="1600" b="1" dirty="0">
                <a:solidFill>
                  <a:schemeClr val="bg1"/>
                </a:solidFill>
                <a:latin typeface="+mj-lt"/>
              </a:rPr>
              <a:t> per Month</a:t>
            </a:r>
          </a:p>
        </cdr:txBody>
      </cdr:sp>
      <cdr:cxnSp macro="">
        <cdr:nvCxnSpPr>
          <cdr:cNvPr id="6" name="Straight Arrow Connector 5">
            <a:extLst xmlns:a="http://schemas.openxmlformats.org/drawingml/2006/main">
              <a:ext uri="{FF2B5EF4-FFF2-40B4-BE49-F238E27FC236}">
                <a16:creationId xmlns:a16="http://schemas.microsoft.com/office/drawing/2014/main" id="{7F8AAF0C-3B0A-4F1D-B9B8-A6AA41D592DE}"/>
              </a:ext>
            </a:extLst>
          </cdr:cNvPr>
          <cdr:cNvCxnSpPr>
            <a:stCxn xmlns:a="http://schemas.openxmlformats.org/drawingml/2006/main" id="5" idx="2"/>
          </cdr:cNvCxnSpPr>
        </cdr:nvCxnSpPr>
        <cdr:spPr bwMode="gray">
          <a:xfrm xmlns:a="http://schemas.openxmlformats.org/drawingml/2006/main">
            <a:off x="3497519" y="1390974"/>
            <a:ext cx="0" cy="457200"/>
          </a:xfrm>
          <a:prstGeom xmlns:a="http://schemas.openxmlformats.org/drawingml/2006/main" prst="straightConnector1">
            <a:avLst/>
          </a:prstGeom>
          <a:noFill xmlns:a="http://schemas.openxmlformats.org/drawingml/2006/main"/>
          <a:ln xmlns:a="http://schemas.openxmlformats.org/drawingml/2006/main" w="25400">
            <a:solidFill>
              <a:schemeClr val="accent2"/>
            </a:solidFill>
            <a:round/>
            <a:headEnd/>
            <a:tailEnd type="oval" w="med" len="med"/>
          </a:ln>
          <a:effectLst xmlns:a="http://schemas.openxmlformats.org/drawingml/2006/main"/>
        </cdr:spPr>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sz="1100"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90D53B4-B4FE-442B-BCF3-9023F49641CC}" type="datetimeFigureOut">
              <a:rPr lang="en-US" sz="1100"/>
              <a:t>4/16/2020</a:t>
            </a:fld>
            <a:endParaRPr lang="en-US" sz="1100"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sz="11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3365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8" name="Slide Number Placeholder 6"/>
          <p:cNvSpPr>
            <a:spLocks noGrp="1"/>
          </p:cNvSpPr>
          <p:nvPr>
            <p:ph type="sldNum" sz="quarter" idx="5"/>
          </p:nvPr>
        </p:nvSpPr>
        <p:spPr>
          <a:xfrm>
            <a:off x="1" y="9309927"/>
            <a:ext cx="7313507" cy="289606"/>
          </a:xfrm>
          <a:prstGeom prst="rect">
            <a:avLst/>
          </a:prstGeom>
        </p:spPr>
        <p:txBody>
          <a:bodyPr vert="horz" lIns="96661" tIns="48331" rIns="96661" bIns="48331" rtlCol="0" anchor="b"/>
          <a:lstStyle>
            <a:lvl1pPr algn="ctr">
              <a:defRPr sz="10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31520" y="3790474"/>
            <a:ext cx="5852160" cy="5400675"/>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a:t>
            </a:fld>
            <a:endParaRPr lang="en-US" dirty="0"/>
          </a:p>
        </p:txBody>
      </p:sp>
    </p:spTree>
    <p:extLst>
      <p:ext uri="{BB962C8B-B14F-4D97-AF65-F5344CB8AC3E}">
        <p14:creationId xmlns:p14="http://schemas.microsoft.com/office/powerpoint/2010/main" val="177346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Sean will handle the intro and reference this slide.</a:t>
            </a:r>
          </a:p>
        </p:txBody>
      </p:sp>
      <p:sp>
        <p:nvSpPr>
          <p:cNvPr id="4" name="Slide Number Placeholder 3"/>
          <p:cNvSpPr>
            <a:spLocks noGrp="1"/>
          </p:cNvSpPr>
          <p:nvPr>
            <p:ph type="sldNum" sz="quarter" idx="5"/>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105577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951"/>
              </a:spcBef>
            </a:pPr>
            <a:r>
              <a:rPr lang="en-US" sz="1300" dirty="0"/>
              <a:t>Premiums for insurance in 2020 did not expect COVID-19 claims</a:t>
            </a:r>
          </a:p>
          <a:p>
            <a:pPr>
              <a:lnSpc>
                <a:spcPct val="100000"/>
              </a:lnSpc>
              <a:spcBef>
                <a:spcPts val="951"/>
              </a:spcBef>
            </a:pPr>
            <a:r>
              <a:rPr lang="en-US" sz="1300" dirty="0"/>
              <a:t>Also, drops in investment income were not expected when 2020 premiums were set</a:t>
            </a:r>
          </a:p>
          <a:p>
            <a:pPr>
              <a:lnSpc>
                <a:spcPct val="100000"/>
              </a:lnSpc>
              <a:spcBef>
                <a:spcPts val="951"/>
              </a:spcBef>
            </a:pPr>
            <a:r>
              <a:rPr lang="en-US" sz="1300" dirty="0"/>
              <a:t>As Surplus nears minimum levels, concern about the insurer’s health rises, in the same way concern rises when your car’s gas gauge nears </a:t>
            </a:r>
            <a:r>
              <a:rPr lang="en-US" sz="1300"/>
              <a:t>the empty mark.</a:t>
            </a:r>
            <a:endParaRPr lang="en-US" sz="1300"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215368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341313"/>
            <a:ext cx="5854700" cy="3294062"/>
          </a:xfrm>
        </p:spPr>
      </p:sp>
      <p:sp>
        <p:nvSpPr>
          <p:cNvPr id="3" name="Notes Placeholder 2"/>
          <p:cNvSpPr>
            <a:spLocks noGrp="1"/>
          </p:cNvSpPr>
          <p:nvPr>
            <p:ph type="body" idx="1"/>
          </p:nvPr>
        </p:nvSpPr>
        <p:spPr/>
        <p:txBody>
          <a:bodyPr/>
          <a:lstStyle/>
          <a:p>
            <a:pPr marL="0" indent="0">
              <a:buNone/>
            </a:pPr>
            <a:endParaRPr lang="en-US" sz="1300"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146071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9"/>
              </a:spcBef>
            </a:pPr>
            <a:r>
              <a:rPr lang="en-US" dirty="0">
                <a:solidFill>
                  <a:srgbClr val="FF0000"/>
                </a:solidFill>
              </a:rPr>
              <a:t>Mandating that all existing business interruption insurance policies cover losses caused by a pandemic could </a:t>
            </a:r>
            <a:r>
              <a:rPr lang="en-US" dirty="0"/>
              <a:t>create a situation in which total claims would exceed available capital, thereby </a:t>
            </a:r>
            <a:r>
              <a:rPr lang="en-US" dirty="0">
                <a:solidFill>
                  <a:srgbClr val="FF0000"/>
                </a:solidFill>
              </a:rPr>
              <a:t>rendering the industry insolvent</a:t>
            </a:r>
            <a:r>
              <a:rPr lang="en-US" dirty="0"/>
              <a:t>.</a:t>
            </a:r>
          </a:p>
          <a:p>
            <a:pPr>
              <a:spcBef>
                <a:spcPts val="1269"/>
              </a:spcBef>
            </a:pPr>
            <a:r>
              <a:rPr lang="en-US" dirty="0"/>
              <a:t>Even mandating that future business interruption policies cover losses caused by a pandemic would likely cause insurers to drastically reduce the number and limits of such policies they would sell (in order to limit the effect of claims on required capital) or, in the extreme, </a:t>
            </a:r>
            <a:r>
              <a:rPr lang="en-US" dirty="0">
                <a:solidFill>
                  <a:srgbClr val="FF0000"/>
                </a:solidFill>
              </a:rPr>
              <a:t>stop selling business interruption policies entirely</a:t>
            </a:r>
            <a:r>
              <a:rPr lang="en-US" dirty="0"/>
              <a:t>.</a:t>
            </a:r>
          </a:p>
          <a:p>
            <a:pPr>
              <a:spcBef>
                <a:spcPts val="1269"/>
              </a:spcBef>
            </a:pPr>
            <a:r>
              <a:rPr lang="en-US" sz="1500" dirty="0"/>
              <a:t>	</a:t>
            </a:r>
            <a:r>
              <a:rPr lang="en-US" dirty="0"/>
              <a:t>This is what happened in 1992 in Florida after Hurricane Andrew and in 2001 after the terrorist attacks. In both cases government action was needed to restore a private market for these coverages.</a:t>
            </a:r>
          </a:p>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395939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describes the situation for small business owners. Large business owners are much more likely to have policies with unique terms – like Wimbledon</a:t>
            </a:r>
          </a:p>
          <a:p>
            <a:r>
              <a:rPr lang="en-US" dirty="0"/>
              <a:t>Each of the three triggers must be tripped to warrant payment. The red type are the two triggers that don’t get ‘tripped’ to warrant payment.</a:t>
            </a:r>
          </a:p>
          <a:p>
            <a:r>
              <a:rPr lang="en-US" dirty="0"/>
              <a:t>Virus is excluded twice, when it is defined as one of several pollutants that are excluded and again in the mandatory endorsement called “Exclusion of Loss Due to Virus or Bacteria” (mandatory meaning that the insurer requires its underwriters to attach the endorsement to the policy)</a:t>
            </a:r>
          </a:p>
        </p:txBody>
      </p:sp>
      <p:sp>
        <p:nvSpPr>
          <p:cNvPr id="4" name="Slide Number Placeholder 3"/>
          <p:cNvSpPr>
            <a:spLocks noGrp="1"/>
          </p:cNvSpPr>
          <p:nvPr>
            <p:ph type="sldNum" sz="quarter" idx="5"/>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408951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28735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14</a:t>
            </a:fld>
            <a:endParaRPr lang="en-US" dirty="0"/>
          </a:p>
        </p:txBody>
      </p:sp>
    </p:spTree>
    <p:extLst>
      <p:ext uri="{BB962C8B-B14F-4D97-AF65-F5344CB8AC3E}">
        <p14:creationId xmlns:p14="http://schemas.microsoft.com/office/powerpoint/2010/main" val="76431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rPr>
              <a:t>Scenario 1: Take-up rate: 40% </a:t>
            </a:r>
          </a:p>
          <a:p>
            <a:pPr marL="362480" indent="-362480">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rPr>
              <a:t>Scenario 2: Take-up rate: 100%</a:t>
            </a:r>
            <a:endParaRPr lang="en-US" dirty="0">
              <a:latin typeface="Calibri" panose="020F0502020204030204" pitchFamily="34" charset="0"/>
              <a:ea typeface="Calibri" panose="020F0502020204030204" pitchFamily="34" charset="0"/>
            </a:endParaRPr>
          </a:p>
          <a:p>
            <a:pPr marL="362480" indent="-362480">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rPr>
              <a:t>Both: </a:t>
            </a:r>
          </a:p>
          <a:p>
            <a:pPr marL="543719" lvl="1" indent="-362480">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rPr>
              <a:t>Covered losses expressed as lost profits and total comp or 77% of total loss </a:t>
            </a:r>
            <a:endParaRPr lang="en-US" dirty="0">
              <a:latin typeface="Calibri" panose="020F0502020204030204" pitchFamily="34" charset="0"/>
              <a:ea typeface="Calibri" panose="020F0502020204030204" pitchFamily="34" charset="0"/>
            </a:endParaRPr>
          </a:p>
          <a:p>
            <a:pPr marL="543719" lvl="1" indent="-362480">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rPr>
              <a:t>Waiting period 7 days, retained loss 10%, and total loss adjustment costs 10%</a:t>
            </a:r>
            <a:endParaRPr lang="en-US" dirty="0">
              <a:latin typeface="Calibri" panose="020F0502020204030204" pitchFamily="34" charset="0"/>
              <a:ea typeface="Calibri" panose="020F0502020204030204" pitchFamily="34" charset="0"/>
            </a:endParaRPr>
          </a:p>
          <a:p>
            <a:pPr marL="543719" lvl="1" indent="-362480">
              <a:spcBef>
                <a:spcPts val="0"/>
              </a:spcBef>
              <a:buFont typeface="Symbol" panose="05050102010706020507" pitchFamily="18" charset="2"/>
              <a:buChar char=""/>
            </a:pPr>
            <a:r>
              <a:rPr lang="en-US" dirty="0">
                <a:latin typeface="Calibri" panose="020F0502020204030204" pitchFamily="34" charset="0"/>
                <a:ea typeface="Times New Roman" panose="02020603050405020304" pitchFamily="18" charset="0"/>
              </a:rPr>
              <a:t>We did not include considerations such as policy sub-limit capping BI loss </a:t>
            </a:r>
          </a:p>
          <a:p>
            <a:endParaRPr lang="en-US" dirty="0"/>
          </a:p>
        </p:txBody>
      </p:sp>
      <p:sp>
        <p:nvSpPr>
          <p:cNvPr id="4" name="Slide Number Placeholder 3"/>
          <p:cNvSpPr>
            <a:spLocks noGrp="1"/>
          </p:cNvSpPr>
          <p:nvPr>
            <p:ph type="sldNum" sz="quarter" idx="5"/>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394536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6895"/>
            <a:ext cx="12192000" cy="6879600"/>
          </a:xfrm>
          <a:prstGeom prst="rect">
            <a:avLst/>
          </a:prstGeom>
        </p:spPr>
      </p:pic>
      <p:pic>
        <p:nvPicPr>
          <p:cNvPr id="7" name="Picture 6" descr="III_logo-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7213" y="1064408"/>
            <a:ext cx="2539653" cy="752079"/>
          </a:xfrm>
          <a:prstGeom prst="rect">
            <a:avLst/>
          </a:prstGeom>
        </p:spPr>
      </p:pic>
      <p:sp>
        <p:nvSpPr>
          <p:cNvPr id="11" name="Text Placeholder 10"/>
          <p:cNvSpPr>
            <a:spLocks noGrp="1"/>
          </p:cNvSpPr>
          <p:nvPr>
            <p:ph type="body" sz="quarter" idx="10"/>
          </p:nvPr>
        </p:nvSpPr>
        <p:spPr>
          <a:xfrm>
            <a:off x="557213" y="2035121"/>
            <a:ext cx="10839450" cy="1025525"/>
          </a:xfrm>
        </p:spPr>
        <p:txBody>
          <a:bodyPr/>
          <a:lstStyle>
            <a:lvl1pPr marL="0" indent="0">
              <a:buNone/>
              <a:defRPr sz="3200">
                <a:solidFill>
                  <a:srgbClr val="2F72AD"/>
                </a:solidFill>
              </a:defRPr>
            </a:lvl1pPr>
          </a:lstStyle>
          <a:p>
            <a:pPr lvl="0"/>
            <a:r>
              <a:rPr lang="en-US" dirty="0"/>
              <a:t>Click to edit Master text style</a:t>
            </a:r>
          </a:p>
        </p:txBody>
      </p:sp>
      <p:sp>
        <p:nvSpPr>
          <p:cNvPr id="15" name="Text Placeholder 14"/>
          <p:cNvSpPr>
            <a:spLocks noGrp="1"/>
          </p:cNvSpPr>
          <p:nvPr>
            <p:ph type="body" sz="quarter" idx="11" hasCustomPrompt="1"/>
          </p:nvPr>
        </p:nvSpPr>
        <p:spPr>
          <a:xfrm>
            <a:off x="557213" y="3279280"/>
            <a:ext cx="10839450" cy="708025"/>
          </a:xfrm>
        </p:spPr>
        <p:txBody>
          <a:bodyPr/>
          <a:lstStyle>
            <a:lvl1pPr marL="0" indent="0">
              <a:lnSpc>
                <a:spcPct val="100000"/>
              </a:lnSpc>
              <a:spcBef>
                <a:spcPts val="0"/>
              </a:spcBef>
              <a:buFont typeface="Wingdings 3" panose="05040102010807070707" pitchFamily="18" charset="2"/>
              <a:buNone/>
              <a:defRPr sz="2400"/>
            </a:lvl1pPr>
          </a:lstStyle>
          <a:p>
            <a:pPr marL="0" indent="0">
              <a:lnSpc>
                <a:spcPct val="100000"/>
              </a:lnSpc>
              <a:spcBef>
                <a:spcPts val="0"/>
              </a:spcBef>
              <a:buFont typeface="Wingdings 3" panose="05040102010807070707" pitchFamily="18" charset="2"/>
              <a:buNone/>
            </a:pPr>
            <a:r>
              <a:rPr lang="en-US" sz="2000" dirty="0">
                <a:latin typeface="Arial" charset="0"/>
                <a:ea typeface="Arial" charset="0"/>
                <a:cs typeface="Arial" charset="0"/>
              </a:rPr>
              <a:t>Sample Subtitle Placeholder</a:t>
            </a:r>
          </a:p>
        </p:txBody>
      </p:sp>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469900" y="2381251"/>
            <a:ext cx="55372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6225116" y="2381249"/>
            <a:ext cx="5535168"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6225116" y="4712971"/>
            <a:ext cx="5535168"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476257" y="2377439"/>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476257" y="470916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6225116" y="2378075"/>
            <a:ext cx="5535168"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469902"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6224120" y="3986784"/>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476257" y="237744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6225116" y="2378077"/>
            <a:ext cx="5535168" cy="1416051"/>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476257" y="4709160"/>
            <a:ext cx="5530849"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6225117" y="4708528"/>
            <a:ext cx="5537200" cy="1417639"/>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00"/>
            <a:ext cx="12192000" cy="6879600"/>
          </a:xfrm>
          <a:prstGeom prst="rect">
            <a:avLst/>
          </a:prstGeom>
        </p:spPr>
      </p:pic>
      <p:pic>
        <p:nvPicPr>
          <p:cNvPr id="7" name="Picture 6" descr="III_logo-4c.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173" y="2051143"/>
            <a:ext cx="2539653" cy="752079"/>
          </a:xfrm>
          <a:prstGeom prst="rect">
            <a:avLst/>
          </a:prstGeom>
        </p:spPr>
      </p:pic>
      <p:sp>
        <p:nvSpPr>
          <p:cNvPr id="11" name="Subtitle 2">
            <a:extLst>
              <a:ext uri="{FF2B5EF4-FFF2-40B4-BE49-F238E27FC236}">
                <a16:creationId xmlns:a16="http://schemas.microsoft.com/office/drawing/2014/main" id="{279DE439-7A34-904A-8FD8-3BEB7CA94911}"/>
              </a:ext>
            </a:extLst>
          </p:cNvPr>
          <p:cNvSpPr txBox="1">
            <a:spLocks/>
          </p:cNvSpPr>
          <p:nvPr userDrawn="1"/>
        </p:nvSpPr>
        <p:spPr bwMode="gray">
          <a:xfrm>
            <a:off x="4548548" y="2917775"/>
            <a:ext cx="3094903" cy="243143"/>
          </a:xfrm>
          <a:prstGeom prst="rect">
            <a:avLst/>
          </a:prstGeom>
        </p:spPr>
        <p:txBody>
          <a:bodyPr vert="horz" lIns="0" tIns="0" rIns="0" bIns="0" rtlCol="0">
            <a:noAutofit/>
          </a:bodyPr>
          <a:lstStyle>
            <a:lvl1pPr marL="0" indent="0" algn="l" defTabSz="914400" rtl="0" eaLnBrk="1" latinLnBrk="0" hangingPunct="1">
              <a:lnSpc>
                <a:spcPct val="90000"/>
              </a:lnSpc>
              <a:spcBef>
                <a:spcPts val="400"/>
              </a:spcBef>
              <a:buClr>
                <a:srgbClr val="337DBE"/>
              </a:buClr>
              <a:buSzPct val="77000"/>
              <a:buFont typeface="Wingdings 3" panose="05040102010807070707" pitchFamily="18" charset="2"/>
              <a:buNone/>
              <a:defRPr sz="2000" kern="1200">
                <a:solidFill>
                  <a:srgbClr val="072C44"/>
                </a:solidFill>
                <a:latin typeface="+mn-lt"/>
                <a:ea typeface="+mn-ea"/>
                <a:cs typeface="+mn-cs"/>
              </a:defRPr>
            </a:lvl1pPr>
            <a:lvl2pPr marL="457200" indent="0" algn="ctr" defTabSz="914400" rtl="0" eaLnBrk="1" latinLnBrk="0" hangingPunct="1">
              <a:lnSpc>
                <a:spcPct val="90000"/>
              </a:lnSpc>
              <a:spcBef>
                <a:spcPts val="1000"/>
              </a:spcBef>
              <a:buClr>
                <a:srgbClr val="337DBE"/>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rgbClr val="337DBE"/>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200"/>
              </a:spcBef>
              <a:buClr>
                <a:srgbClr val="337DBE"/>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100"/>
              </a:spcBef>
              <a:buClr>
                <a:srgbClr val="337DBE"/>
              </a:buClr>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dirty="0">
                <a:solidFill>
                  <a:srgbClr val="153B65"/>
                </a:solidFill>
              </a:rPr>
              <a:t>Informed. Empowered.</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988" y="232326"/>
            <a:ext cx="11277600" cy="950976"/>
          </a:xfrm>
        </p:spPr>
        <p:txBody>
          <a:bodyPr/>
          <a:lstStyle/>
          <a:p>
            <a:r>
              <a:rPr lang="en-US" dirty="0"/>
              <a:t>Click to edit Master title style</a:t>
            </a:r>
          </a:p>
        </p:txBody>
      </p:sp>
      <p:sp>
        <p:nvSpPr>
          <p:cNvPr id="3" name="Content Placeholder 2"/>
          <p:cNvSpPr>
            <a:spLocks noGrp="1"/>
          </p:cNvSpPr>
          <p:nvPr>
            <p:ph idx="1"/>
          </p:nvPr>
        </p:nvSpPr>
        <p:spPr>
          <a:xfrm>
            <a:off x="5139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5139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511808" y="6293757"/>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6104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54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6" y="8626"/>
            <a:ext cx="12192305"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1"/>
              </a:solidFill>
            </a:endParaRPr>
          </a:p>
        </p:txBody>
      </p:sp>
      <p:sp>
        <p:nvSpPr>
          <p:cNvPr id="2" name="Title 1"/>
          <p:cNvSpPr>
            <a:spLocks noGrp="1"/>
          </p:cNvSpPr>
          <p:nvPr>
            <p:ph type="ctrTitle"/>
          </p:nvPr>
        </p:nvSpPr>
        <p:spPr bwMode="gray">
          <a:xfrm>
            <a:off x="938773" y="1960695"/>
            <a:ext cx="103632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938773" y="3542607"/>
            <a:ext cx="9265920" cy="813816"/>
          </a:xfrm>
        </p:spPr>
        <p:txBody>
          <a:bodyPr lIns="0" tIns="0" rIns="0" bIns="0"/>
          <a:lstStyle>
            <a:lvl1pPr marL="0" indent="0" algn="l">
              <a:spcBef>
                <a:spcPts val="40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04080" y="1960694"/>
            <a:ext cx="10363200" cy="1380744"/>
          </a:xfrm>
        </p:spPr>
        <p:txBody>
          <a:bodyPr lIns="0" tIns="0" rIns="0" bIns="0" anchor="b" anchorCtr="0"/>
          <a:lstStyle>
            <a:lvl1pPr algn="l">
              <a:defRPr sz="3600" b="0">
                <a:solidFill>
                  <a:schemeClr val="tx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9265920" cy="813816"/>
          </a:xfrm>
        </p:spPr>
        <p:txBody>
          <a:bodyPr lIns="0" tIns="0" rIns="0" bIns="0"/>
          <a:lstStyle>
            <a:lvl1pPr marL="0" indent="0" algn="l">
              <a:spcBef>
                <a:spcPts val="4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ight Triangle 7"/>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Triangle 8"/>
          <p:cNvSpPr/>
          <p:nvPr userDrawn="1"/>
        </p:nvSpPr>
        <p:spPr>
          <a:xfrm flipH="1">
            <a:off x="7540800" y="2224800"/>
            <a:ext cx="4651200" cy="4633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2841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7498080" y="2164080"/>
            <a:ext cx="4023360" cy="536448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6C6C9"/>
              </a:solidFill>
            </a:endParaRPr>
          </a:p>
        </p:txBody>
      </p:sp>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8"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0169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Tree>
    <p:extLst>
      <p:ext uri="{BB962C8B-B14F-4D97-AF65-F5344CB8AC3E}">
        <p14:creationId xmlns:p14="http://schemas.microsoft.com/office/powerpoint/2010/main" val="28888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7498080" y="2164080"/>
            <a:ext cx="4023360" cy="536448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C6C6C9"/>
              </a:solidFill>
            </a:endParaRPr>
          </a:p>
        </p:txBody>
      </p:sp>
      <p:sp>
        <p:nvSpPr>
          <p:cNvPr id="2" name="Title 1"/>
          <p:cNvSpPr>
            <a:spLocks noGrp="1"/>
          </p:cNvSpPr>
          <p:nvPr>
            <p:ph type="title"/>
          </p:nvPr>
        </p:nvSpPr>
        <p:spPr>
          <a:xfrm>
            <a:off x="475488" y="232327"/>
            <a:ext cx="11277600" cy="950976"/>
          </a:xfrm>
        </p:spPr>
        <p:txBody>
          <a:bodyPr anchor="t"/>
          <a:lstStyle/>
          <a:p>
            <a:r>
              <a:rPr lang="en-US" dirty="0"/>
              <a:t>Click to edit Master title style</a:t>
            </a:r>
          </a:p>
        </p:txBody>
      </p:sp>
      <p:sp>
        <p:nvSpPr>
          <p:cNvPr id="3" name="Content Placeholder 2"/>
          <p:cNvSpPr>
            <a:spLocks noGrp="1"/>
          </p:cNvSpPr>
          <p:nvPr>
            <p:ph idx="1"/>
          </p:nvPr>
        </p:nvSpPr>
        <p:spPr>
          <a:xfrm>
            <a:off x="475488" y="1883664"/>
            <a:ext cx="112776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7" name="Text Placeholder 12"/>
          <p:cNvSpPr>
            <a:spLocks noGrp="1"/>
          </p:cNvSpPr>
          <p:nvPr>
            <p:ph type="body" sz="quarter" idx="16" hasCustomPrompt="1"/>
          </p:nvPr>
        </p:nvSpPr>
        <p:spPr>
          <a:xfrm>
            <a:off x="1103936" y="6015797"/>
            <a:ext cx="10241280" cy="415019"/>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1" y="1657349"/>
            <a:ext cx="11290299"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469906" y="2377442"/>
            <a:ext cx="11290300"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11277600" cy="950976"/>
          </a:xfrm>
        </p:spPr>
        <p:txBody>
          <a:bodyPr anchor="t"/>
          <a:lstStyle/>
          <a:p>
            <a:r>
              <a:rPr lang="en-US" dirty="0"/>
              <a:t>Click to edit Master title style</a:t>
            </a:r>
          </a:p>
        </p:txBody>
      </p:sp>
      <p:sp>
        <p:nvSpPr>
          <p:cNvPr id="9" name="Text Placeholder 9"/>
          <p:cNvSpPr>
            <a:spLocks noGrp="1"/>
          </p:cNvSpPr>
          <p:nvPr>
            <p:ph type="body" sz="quarter" idx="15" hasCustomPrompt="1"/>
          </p:nvPr>
        </p:nvSpPr>
        <p:spPr bwMode="gray">
          <a:xfrm>
            <a:off x="475494" y="1188722"/>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6" name="Text Placeholder 9"/>
          <p:cNvSpPr>
            <a:spLocks noGrp="1"/>
          </p:cNvSpPr>
          <p:nvPr>
            <p:ph type="body" sz="quarter" idx="30"/>
          </p:nvPr>
        </p:nvSpPr>
        <p:spPr>
          <a:xfrm>
            <a:off x="469902"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6224120" y="1657349"/>
            <a:ext cx="5537557"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476257" y="2377440"/>
            <a:ext cx="5530849"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6225116" y="2378075"/>
            <a:ext cx="5535168"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bwMode="gray">
          <a:xfrm>
            <a:off x="11493500" y="6662377"/>
            <a:ext cx="58420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lumMod val="75000"/>
                    <a:lumOff val="25000"/>
                  </a:schemeClr>
                </a:solidFill>
                <a:latin typeface="+mn-lt"/>
              </a:rPr>
              <a:pPr/>
              <a:t>‹#›</a:t>
            </a:fld>
            <a:endParaRPr lang="en-US" sz="900" dirty="0">
              <a:solidFill>
                <a:schemeClr val="tx1">
                  <a:lumMod val="75000"/>
                  <a:lumOff val="25000"/>
                </a:schemeClr>
              </a:solidFill>
              <a:latin typeface="+mn-lt"/>
            </a:endParaRPr>
          </a:p>
        </p:txBody>
      </p:sp>
      <p:sp>
        <p:nvSpPr>
          <p:cNvPr id="2" name="Title Placeholder 1"/>
          <p:cNvSpPr>
            <a:spLocks noGrp="1"/>
          </p:cNvSpPr>
          <p:nvPr>
            <p:ph type="title"/>
          </p:nvPr>
        </p:nvSpPr>
        <p:spPr>
          <a:xfrm>
            <a:off x="475488" y="231311"/>
            <a:ext cx="112776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75488" y="1883664"/>
            <a:ext cx="112776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6"/>
          <a:stretch>
            <a:fillRect/>
          </a:stretch>
        </p:blipFill>
        <p:spPr>
          <a:xfrm>
            <a:off x="469900" y="6403975"/>
            <a:ext cx="330200" cy="304800"/>
          </a:xfrm>
          <a:prstGeom prst="rect">
            <a:avLst/>
          </a:prstGeom>
        </p:spPr>
      </p:pic>
      <p:sp>
        <p:nvSpPr>
          <p:cNvPr id="9" name="Rectangle 8">
            <a:extLst>
              <a:ext uri="{FF2B5EF4-FFF2-40B4-BE49-F238E27FC236}">
                <a16:creationId xmlns:a16="http://schemas.microsoft.com/office/drawing/2014/main" id="{063363C2-0516-48B6-9563-82E6E6B63646}"/>
              </a:ext>
            </a:extLst>
          </p:cNvPr>
          <p:cNvSpPr/>
          <p:nvPr userDrawn="1"/>
        </p:nvSpPr>
        <p:spPr>
          <a:xfrm>
            <a:off x="1010721" y="6483773"/>
            <a:ext cx="9621398" cy="261610"/>
          </a:xfrm>
          <a:prstGeom prst="rect">
            <a:avLst/>
          </a:prstGeom>
        </p:spPr>
        <p:txBody>
          <a:bodyPr wrap="square">
            <a:spAutoFit/>
          </a:bodyPr>
          <a:lstStyle/>
          <a:p>
            <a:pPr>
              <a:buClr>
                <a:srgbClr val="337DBE"/>
              </a:buClr>
              <a:buSzPct val="77000"/>
            </a:pPr>
            <a:r>
              <a:rPr lang="en-US" altLang="en-US" sz="1100" spc="50" dirty="0">
                <a:solidFill>
                  <a:srgbClr val="286EB8"/>
                </a:solidFill>
                <a:sym typeface="Symbol" panose="05050102010706020507" pitchFamily="18" charset="2"/>
              </a:rPr>
              <a:t>04/16/2020  Triple-I Webinar </a:t>
            </a:r>
            <a:r>
              <a:rPr lang="en-US" altLang="en-US" sz="1100" spc="50" dirty="0">
                <a:solidFill>
                  <a:srgbClr val="2F72AD"/>
                </a:solidFill>
                <a:sym typeface="Symbol" panose="05050102010706020507" pitchFamily="18" charset="2"/>
              </a:rPr>
              <a:t> </a:t>
            </a:r>
            <a:r>
              <a:rPr lang="en-US" sz="1100" dirty="0">
                <a:solidFill>
                  <a:srgbClr val="2F72AD"/>
                </a:solidFill>
              </a:rPr>
              <a:t>Weisbart / Leonard</a:t>
            </a:r>
            <a:endParaRPr lang="en-US" sz="1100" dirty="0">
              <a:solidFill>
                <a:srgbClr val="337DBE"/>
              </a:solidFill>
            </a:endParaRPr>
          </a:p>
        </p:txBody>
      </p:sp>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6" r:id="rId3"/>
    <p:sldLayoutId id="2147483654" r:id="rId4"/>
    <p:sldLayoutId id="2147483664" r:id="rId5"/>
    <p:sldLayoutId id="2147483650" r:id="rId6"/>
    <p:sldLayoutId id="2147483665" r:id="rId7"/>
    <p:sldLayoutId id="2147483655" r:id="rId8"/>
    <p:sldLayoutId id="2147483656" r:id="rId9"/>
    <p:sldLayoutId id="2147483658" r:id="rId10"/>
    <p:sldLayoutId id="2147483659" r:id="rId11"/>
    <p:sldLayoutId id="2147483657" r:id="rId12"/>
    <p:sldLayoutId id="2147483669" r:id="rId13"/>
    <p:sldLayoutId id="2147483670" r:id="rId14"/>
  </p:sldLayoutIdLst>
  <p:hf hdr="0"/>
  <p:txStyles>
    <p:titleStyle>
      <a:lvl1pPr algn="l" defTabSz="914377"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049902"/>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microsoft.com/office/2014/relationships/chartEx" Target="../charts/chartEx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mailto:michaelb@iii.org" TargetMode="External"/><Relationship Id="rId3" Type="http://schemas.openxmlformats.org/officeDocument/2006/relationships/hyperlink" Target="https://www.iii.org/insuranceindustryblog/covid-19-learn-from-history-to-address-the-current-outbreak/"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hyperlink" Target="https://www.iii.org/article/coronavirus-issues-and-impacts" TargetMode="External"/><Relationship Id="rId4" Type="http://schemas.openxmlformats.org/officeDocument/2006/relationships/image" Target="../media/image5.jpeg"/><Relationship Id="rId9" Type="http://schemas.openxmlformats.org/officeDocument/2006/relationships/hyperlink" Target="mailto:seank@iii.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xml"/><Relationship Id="rId7" Type="http://schemas.openxmlformats.org/officeDocument/2006/relationships/image" Target="../media/image10.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microsoft.com/office/2014/relationships/chartEx" Target="../charts/chartEx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AA74CA-B097-48C5-AEE1-EFCA112D7061}"/>
              </a:ext>
            </a:extLst>
          </p:cNvPr>
          <p:cNvSpPr>
            <a:spLocks noGrp="1"/>
          </p:cNvSpPr>
          <p:nvPr>
            <p:ph type="body" sz="quarter" idx="10"/>
          </p:nvPr>
        </p:nvSpPr>
        <p:spPr>
          <a:xfrm>
            <a:off x="434567" y="2055044"/>
            <a:ext cx="11251665" cy="1373956"/>
          </a:xfrm>
        </p:spPr>
        <p:txBody>
          <a:bodyPr/>
          <a:lstStyle/>
          <a:p>
            <a:r>
              <a:rPr lang="en-US" dirty="0"/>
              <a:t>Triple-I Update Economic Briefing</a:t>
            </a:r>
            <a:endParaRPr lang="en-US" sz="2400" dirty="0"/>
          </a:p>
          <a:p>
            <a:pPr>
              <a:spcBef>
                <a:spcPts val="600"/>
              </a:spcBef>
            </a:pPr>
            <a:r>
              <a:rPr lang="en-US" sz="2400" dirty="0"/>
              <a:t>Covid-19 Impact on PC Insurance Market: Business Interruption and Pandemics</a:t>
            </a:r>
          </a:p>
          <a:p>
            <a:r>
              <a:rPr lang="en-US" sz="1800" dirty="0">
                <a:solidFill>
                  <a:schemeClr val="bg1">
                    <a:lumMod val="50000"/>
                  </a:schemeClr>
                </a:solidFill>
              </a:rPr>
              <a:t>Thursday, April 16, 2020</a:t>
            </a:r>
          </a:p>
        </p:txBody>
      </p:sp>
      <p:sp>
        <p:nvSpPr>
          <p:cNvPr id="3" name="Rectangle 3">
            <a:extLst>
              <a:ext uri="{FF2B5EF4-FFF2-40B4-BE49-F238E27FC236}">
                <a16:creationId xmlns:a16="http://schemas.microsoft.com/office/drawing/2014/main" id="{EB3EE58E-34D6-437E-8192-E74EF1B722F6}"/>
              </a:ext>
            </a:extLst>
          </p:cNvPr>
          <p:cNvSpPr txBox="1">
            <a:spLocks noChangeArrowheads="1"/>
          </p:cNvSpPr>
          <p:nvPr/>
        </p:nvSpPr>
        <p:spPr bwMode="gray">
          <a:xfrm>
            <a:off x="583459" y="3698266"/>
            <a:ext cx="10730983"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300"/>
              </a:spcBef>
              <a:buClr>
                <a:schemeClr val="accent1"/>
              </a:buClr>
              <a:buFont typeface="Wingdings" panose="05000000000000000000" pitchFamily="2" charset="2"/>
              <a:buNone/>
            </a:pPr>
            <a:r>
              <a:rPr lang="en-US" altLang="en-US" sz="1200" spc="50" dirty="0">
                <a:solidFill>
                  <a:srgbClr val="286EB8"/>
                </a:solidFill>
              </a:rPr>
              <a:t>Dr. Steven Weisbart, Senior Vice President and Chief Economist </a:t>
            </a:r>
            <a:r>
              <a:rPr lang="en-US" altLang="en-US" sz="1200" spc="50" dirty="0">
                <a:solidFill>
                  <a:srgbClr val="286EB8"/>
                </a:solidFill>
                <a:sym typeface="Symbol" panose="05050102010706020507" pitchFamily="18" charset="2"/>
              </a:rPr>
              <a:t> </a:t>
            </a:r>
            <a:r>
              <a:rPr lang="en-US" altLang="en-US" sz="1200" spc="50" dirty="0">
                <a:solidFill>
                  <a:srgbClr val="286EB8"/>
                </a:solidFill>
              </a:rPr>
              <a:t>Dr. Michel Leonard, CBE, Vice President and Senior Economist</a:t>
            </a:r>
          </a:p>
          <a:p>
            <a:pPr>
              <a:spcBef>
                <a:spcPts val="300"/>
              </a:spcBef>
              <a:buClr>
                <a:schemeClr val="accent1"/>
              </a:buClr>
            </a:pPr>
            <a:r>
              <a:rPr lang="en-US" altLang="en-US" sz="1200" spc="50" dirty="0">
                <a:solidFill>
                  <a:srgbClr val="286EB8"/>
                </a:solidFill>
                <a:sym typeface="Symbol" panose="05050102010706020507" pitchFamily="18" charset="2"/>
              </a:rPr>
              <a:t>Insurance Information Institute  110 William Street  New York, NY 10038</a:t>
            </a:r>
          </a:p>
          <a:p>
            <a:pPr>
              <a:spcBef>
                <a:spcPts val="300"/>
              </a:spcBef>
              <a:buClr>
                <a:schemeClr val="accent1"/>
              </a:buClr>
            </a:pPr>
            <a:r>
              <a:rPr lang="en-US" altLang="en-US" sz="1200" spc="50" dirty="0">
                <a:solidFill>
                  <a:srgbClr val="286EB8"/>
                </a:solidFill>
                <a:sym typeface="Symbol" panose="05050102010706020507" pitchFamily="18" charset="2"/>
              </a:rPr>
              <a:t>stevenw@iii.org  michell@iii.org  www.iii.org</a:t>
            </a:r>
            <a:endParaRPr lang="en-US" altLang="en-US" sz="1200" spc="50" dirty="0">
              <a:solidFill>
                <a:srgbClr val="286EB8"/>
              </a:solidFill>
            </a:endParaRPr>
          </a:p>
        </p:txBody>
      </p:sp>
      <p:sp>
        <p:nvSpPr>
          <p:cNvPr id="4" name="Rectangle 3">
            <a:extLst>
              <a:ext uri="{FF2B5EF4-FFF2-40B4-BE49-F238E27FC236}">
                <a16:creationId xmlns:a16="http://schemas.microsoft.com/office/drawing/2014/main" id="{12DE25A1-DD8C-4256-9C8A-FBEB8C8323DA}"/>
              </a:ext>
            </a:extLst>
          </p:cNvPr>
          <p:cNvSpPr/>
          <p:nvPr/>
        </p:nvSpPr>
        <p:spPr>
          <a:xfrm>
            <a:off x="474764" y="5545803"/>
            <a:ext cx="10588474" cy="830997"/>
          </a:xfrm>
          <a:prstGeom prst="rect">
            <a:avLst/>
          </a:prstGeom>
        </p:spPr>
        <p:txBody>
          <a:bodyPr wrap="square">
            <a:spAutoFit/>
          </a:bodyPr>
          <a:lstStyle/>
          <a:p>
            <a:pPr lvl="0" algn="just" eaLnBrk="0" hangingPunct="0"/>
            <a:r>
              <a:rPr lang="en-US" altLang="en-US" sz="1200" dirty="0">
                <a:solidFill>
                  <a:schemeClr val="bg1">
                    <a:lumMod val="50000"/>
                  </a:schemeClr>
                </a:solidFill>
                <a:ea typeface="Times New Roman" pitchFamily="18" charset="0"/>
                <a:cs typeface="Helvetica Neue"/>
              </a:rPr>
              <a:t>The Insurance Information Institute reserves the right to change, improve or correct the information, materials and descriptions in this presentation. The information contained herein is the work of Triple-I analysts and contains information from third party sources. Triple-I gives no guarantees, undertakings, or warranties concerning the accuracy, completeness, validity, or timeliness of the information provided. Independent confirmation of the accuracy of the information contained herein is recommended. Any dated information is published as of its date only. </a:t>
            </a:r>
            <a:endParaRPr lang="en-US" altLang="en-US" sz="1200" dirty="0">
              <a:solidFill>
                <a:schemeClr val="bg1">
                  <a:lumMod val="50000"/>
                </a:schemeClr>
              </a:solidFill>
              <a:cs typeface="Helvetica Neue"/>
            </a:endParaRPr>
          </a:p>
        </p:txBody>
      </p:sp>
    </p:spTree>
    <p:extLst>
      <p:ext uri="{BB962C8B-B14F-4D97-AF65-F5344CB8AC3E}">
        <p14:creationId xmlns:p14="http://schemas.microsoft.com/office/powerpoint/2010/main" val="541650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2F54-E15B-421A-B606-A822B29EB773}"/>
              </a:ext>
            </a:extLst>
          </p:cNvPr>
          <p:cNvSpPr>
            <a:spLocks noGrp="1"/>
          </p:cNvSpPr>
          <p:nvPr>
            <p:ph type="ctrTitle"/>
          </p:nvPr>
        </p:nvSpPr>
        <p:spPr>
          <a:xfrm>
            <a:off x="657427" y="2389902"/>
            <a:ext cx="10363200" cy="1380744"/>
          </a:xfrm>
        </p:spPr>
        <p:txBody>
          <a:bodyPr/>
          <a:lstStyle/>
          <a:p>
            <a:r>
              <a:rPr lang="en-US" dirty="0">
                <a:solidFill>
                  <a:srgbClr val="2F72AD"/>
                </a:solidFill>
              </a:rPr>
              <a:t>Business Interruption </a:t>
            </a:r>
            <a:br>
              <a:rPr lang="en-US" dirty="0">
                <a:solidFill>
                  <a:srgbClr val="2F72AD"/>
                </a:solidFill>
              </a:rPr>
            </a:br>
            <a:r>
              <a:rPr lang="en-US" sz="2800" dirty="0">
                <a:solidFill>
                  <a:srgbClr val="2F72AD"/>
                </a:solidFill>
              </a:rPr>
              <a:t>Implications of retroactive and expanded coverage</a:t>
            </a:r>
          </a:p>
        </p:txBody>
      </p:sp>
    </p:spTree>
    <p:extLst>
      <p:ext uri="{BB962C8B-B14F-4D97-AF65-F5344CB8AC3E}">
        <p14:creationId xmlns:p14="http://schemas.microsoft.com/office/powerpoint/2010/main" val="41947753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6D8F-7D68-4AED-9635-E33FA486E643}"/>
              </a:ext>
            </a:extLst>
          </p:cNvPr>
          <p:cNvSpPr>
            <a:spLocks noGrp="1"/>
          </p:cNvSpPr>
          <p:nvPr>
            <p:ph type="title"/>
          </p:nvPr>
        </p:nvSpPr>
        <p:spPr/>
        <p:txBody>
          <a:bodyPr/>
          <a:lstStyle/>
          <a:p>
            <a:r>
              <a:rPr lang="en-US" dirty="0"/>
              <a:t>What is business interruption (BI) insurance?</a:t>
            </a:r>
            <a:br>
              <a:rPr lang="en-US" dirty="0"/>
            </a:br>
            <a:endParaRPr lang="en-US" dirty="0"/>
          </a:p>
        </p:txBody>
      </p:sp>
      <p:sp>
        <p:nvSpPr>
          <p:cNvPr id="4" name="Content Placeholder 3">
            <a:extLst>
              <a:ext uri="{FF2B5EF4-FFF2-40B4-BE49-F238E27FC236}">
                <a16:creationId xmlns:a16="http://schemas.microsoft.com/office/drawing/2014/main" id="{7C24478A-3884-4630-B51E-F5B22FE8A93D}"/>
              </a:ext>
            </a:extLst>
          </p:cNvPr>
          <p:cNvSpPr>
            <a:spLocks noGrp="1"/>
          </p:cNvSpPr>
          <p:nvPr>
            <p:ph idx="1"/>
          </p:nvPr>
        </p:nvSpPr>
        <p:spPr>
          <a:xfrm>
            <a:off x="475488" y="1089460"/>
            <a:ext cx="5908879" cy="4717161"/>
          </a:xfrm>
        </p:spPr>
        <p:txBody>
          <a:bodyPr/>
          <a:lstStyle/>
          <a:p>
            <a:r>
              <a:rPr lang="en-US" dirty="0"/>
              <a:t>Option added to property, businessowners or commercial multiperil policies</a:t>
            </a:r>
          </a:p>
          <a:p>
            <a:r>
              <a:rPr lang="en-US" dirty="0"/>
              <a:t>Typically covers</a:t>
            </a:r>
          </a:p>
          <a:p>
            <a:pPr lvl="1"/>
            <a:r>
              <a:rPr lang="en-US" dirty="0"/>
              <a:t>Profits</a:t>
            </a:r>
          </a:p>
          <a:p>
            <a:pPr lvl="1"/>
            <a:r>
              <a:rPr lang="en-US" dirty="0"/>
              <a:t>Payroll</a:t>
            </a:r>
          </a:p>
          <a:p>
            <a:pPr lvl="1"/>
            <a:r>
              <a:rPr lang="en-US" dirty="0"/>
              <a:t>Other expenses (rent)</a:t>
            </a:r>
          </a:p>
          <a:p>
            <a:r>
              <a:rPr lang="en-US" dirty="0"/>
              <a:t>Triggered by</a:t>
            </a:r>
          </a:p>
          <a:p>
            <a:pPr lvl="1"/>
            <a:r>
              <a:rPr lang="en-US" dirty="0"/>
              <a:t>Suspension of operations</a:t>
            </a:r>
          </a:p>
          <a:p>
            <a:pPr lvl="1"/>
            <a:r>
              <a:rPr lang="en-US" dirty="0"/>
              <a:t>Direct physical loss or damage</a:t>
            </a:r>
          </a:p>
          <a:p>
            <a:pPr lvl="1"/>
            <a:r>
              <a:rPr lang="en-US" dirty="0"/>
              <a:t>Covered cause of loss</a:t>
            </a:r>
          </a:p>
          <a:p>
            <a:pPr lvl="1"/>
            <a:r>
              <a:rPr lang="en-US" dirty="0"/>
              <a:t>Virus </a:t>
            </a:r>
            <a:r>
              <a:rPr lang="en-US" i="1" dirty="0"/>
              <a:t>specifically </a:t>
            </a:r>
            <a:r>
              <a:rPr lang="en-US" dirty="0"/>
              <a:t>excluded</a:t>
            </a:r>
          </a:p>
        </p:txBody>
      </p:sp>
      <p:sp>
        <p:nvSpPr>
          <p:cNvPr id="6" name="TextBox 5">
            <a:extLst>
              <a:ext uri="{FF2B5EF4-FFF2-40B4-BE49-F238E27FC236}">
                <a16:creationId xmlns:a16="http://schemas.microsoft.com/office/drawing/2014/main" id="{22C57220-0422-4045-A3DD-92561ACCDD19}"/>
              </a:ext>
            </a:extLst>
          </p:cNvPr>
          <p:cNvSpPr txBox="1"/>
          <p:nvPr/>
        </p:nvSpPr>
        <p:spPr>
          <a:xfrm>
            <a:off x="973776" y="5985163"/>
            <a:ext cx="6899563" cy="213755"/>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Sources: American Property Casualty Insurance Association, Insurance Information Institute; Getty Images.</a:t>
            </a:r>
          </a:p>
        </p:txBody>
      </p:sp>
      <p:pic>
        <p:nvPicPr>
          <p:cNvPr id="8" name="Picture 7" descr="A close up of a sign&#10;&#10;Description automatically generated">
            <a:extLst>
              <a:ext uri="{FF2B5EF4-FFF2-40B4-BE49-F238E27FC236}">
                <a16:creationId xmlns:a16="http://schemas.microsoft.com/office/drawing/2014/main" id="{24F1E0AE-5923-400C-ACB9-2242629B20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7791" y="1183303"/>
            <a:ext cx="5368721" cy="4409975"/>
          </a:xfrm>
          <a:prstGeom prst="rect">
            <a:avLst/>
          </a:prstGeom>
          <a:ln>
            <a:solidFill>
              <a:schemeClr val="tx1"/>
            </a:solidFill>
          </a:ln>
        </p:spPr>
      </p:pic>
    </p:spTree>
    <p:extLst>
      <p:ext uri="{BB962C8B-B14F-4D97-AF65-F5344CB8AC3E}">
        <p14:creationId xmlns:p14="http://schemas.microsoft.com/office/powerpoint/2010/main" val="128930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13F3-570D-4B07-9BBF-7150B1AB63E1}"/>
              </a:ext>
            </a:extLst>
          </p:cNvPr>
          <p:cNvSpPr>
            <a:spLocks noGrp="1"/>
          </p:cNvSpPr>
          <p:nvPr>
            <p:ph type="title"/>
          </p:nvPr>
        </p:nvSpPr>
        <p:spPr/>
        <p:txBody>
          <a:bodyPr/>
          <a:lstStyle/>
          <a:p>
            <a:r>
              <a:rPr lang="en-US" dirty="0"/>
              <a:t>Key Modeling Assumptions</a:t>
            </a:r>
          </a:p>
        </p:txBody>
      </p:sp>
      <p:sp>
        <p:nvSpPr>
          <p:cNvPr id="3" name="Text Placeholder 2">
            <a:extLst>
              <a:ext uri="{FF2B5EF4-FFF2-40B4-BE49-F238E27FC236}">
                <a16:creationId xmlns:a16="http://schemas.microsoft.com/office/drawing/2014/main" id="{F2808662-780B-452D-AC55-01F1C6BE6831}"/>
              </a:ext>
            </a:extLst>
          </p:cNvPr>
          <p:cNvSpPr>
            <a:spLocks noGrp="1"/>
          </p:cNvSpPr>
          <p:nvPr>
            <p:ph type="body" sz="quarter" idx="15"/>
          </p:nvPr>
        </p:nvSpPr>
        <p:spPr>
          <a:xfrm>
            <a:off x="476257" y="766672"/>
            <a:ext cx="11272012" cy="396947"/>
          </a:xfrm>
        </p:spPr>
        <p:txBody>
          <a:bodyPr/>
          <a:lstStyle/>
          <a:p>
            <a:r>
              <a:rPr lang="en-US" dirty="0"/>
              <a:t>Two BI scenarios and losses expressed on peak month and adjusted yearly basis</a:t>
            </a:r>
          </a:p>
        </p:txBody>
      </p:sp>
      <p:sp>
        <p:nvSpPr>
          <p:cNvPr id="4" name="Text Placeholder 3">
            <a:extLst>
              <a:ext uri="{FF2B5EF4-FFF2-40B4-BE49-F238E27FC236}">
                <a16:creationId xmlns:a16="http://schemas.microsoft.com/office/drawing/2014/main" id="{CDB88390-A8D3-4676-9480-20DB565A6DC3}"/>
              </a:ext>
            </a:extLst>
          </p:cNvPr>
          <p:cNvSpPr>
            <a:spLocks noGrp="1"/>
          </p:cNvSpPr>
          <p:nvPr>
            <p:ph type="body" sz="quarter" idx="30"/>
          </p:nvPr>
        </p:nvSpPr>
        <p:spPr>
          <a:xfrm>
            <a:off x="469903" y="1446336"/>
            <a:ext cx="5537203" cy="640080"/>
          </a:xfrm>
          <a:ln w="15875">
            <a:solidFill>
              <a:schemeClr val="accent1"/>
            </a:solidFill>
          </a:ln>
        </p:spPr>
        <p:txBody>
          <a:bodyPr/>
          <a:lstStyle/>
          <a:p>
            <a:r>
              <a:rPr lang="en-US" dirty="0"/>
              <a:t>Macroeconomic Level </a:t>
            </a:r>
          </a:p>
        </p:txBody>
      </p:sp>
      <p:sp>
        <p:nvSpPr>
          <p:cNvPr id="5" name="Text Placeholder 4">
            <a:extLst>
              <a:ext uri="{FF2B5EF4-FFF2-40B4-BE49-F238E27FC236}">
                <a16:creationId xmlns:a16="http://schemas.microsoft.com/office/drawing/2014/main" id="{539E1777-7C8F-458D-A934-B3ADF844DA7F}"/>
              </a:ext>
            </a:extLst>
          </p:cNvPr>
          <p:cNvSpPr>
            <a:spLocks noGrp="1"/>
          </p:cNvSpPr>
          <p:nvPr>
            <p:ph type="body" sz="quarter" idx="32"/>
          </p:nvPr>
        </p:nvSpPr>
        <p:spPr>
          <a:xfrm>
            <a:off x="6224120" y="1446336"/>
            <a:ext cx="5537557" cy="640080"/>
          </a:xfrm>
          <a:ln>
            <a:solidFill>
              <a:schemeClr val="accent1"/>
            </a:solidFill>
          </a:ln>
        </p:spPr>
        <p:txBody>
          <a:bodyPr/>
          <a:lstStyle/>
          <a:p>
            <a:r>
              <a:rPr lang="en-US" dirty="0"/>
              <a:t>Policy Level</a:t>
            </a:r>
          </a:p>
        </p:txBody>
      </p:sp>
      <p:sp>
        <p:nvSpPr>
          <p:cNvPr id="6" name="Content Placeholder 5">
            <a:extLst>
              <a:ext uri="{FF2B5EF4-FFF2-40B4-BE49-F238E27FC236}">
                <a16:creationId xmlns:a16="http://schemas.microsoft.com/office/drawing/2014/main" id="{F08D25D8-86FA-4840-812D-8366D67C15CB}"/>
              </a:ext>
            </a:extLst>
          </p:cNvPr>
          <p:cNvSpPr>
            <a:spLocks noGrp="1"/>
          </p:cNvSpPr>
          <p:nvPr>
            <p:ph sz="quarter" idx="33"/>
          </p:nvPr>
        </p:nvSpPr>
        <p:spPr>
          <a:xfrm>
            <a:off x="476257" y="2166427"/>
            <a:ext cx="5530849" cy="3749040"/>
          </a:xfrm>
        </p:spPr>
        <p:txBody>
          <a:bodyPr/>
          <a:lstStyle/>
          <a:p>
            <a:r>
              <a:rPr lang="en-US" sz="1800" dirty="0"/>
              <a:t>US GDP of $22T with SMEs representing 43.5% of this number</a:t>
            </a:r>
          </a:p>
          <a:p>
            <a:r>
              <a:rPr lang="en-US" sz="1800" dirty="0"/>
              <a:t>At peak business closures: </a:t>
            </a:r>
          </a:p>
          <a:p>
            <a:pPr lvl="1"/>
            <a:r>
              <a:rPr lang="en-US" sz="1600" dirty="0"/>
              <a:t>95% of businesses under some sort of business interruption</a:t>
            </a:r>
          </a:p>
          <a:p>
            <a:pPr lvl="1"/>
            <a:r>
              <a:rPr lang="en-US" sz="1600" dirty="0"/>
              <a:t>Average lost output across industries is 47%</a:t>
            </a:r>
          </a:p>
          <a:p>
            <a:pPr lvl="1"/>
            <a:r>
              <a:rPr lang="en-US" sz="1600" dirty="0"/>
              <a:t>Monthly loss to US economy as high as $700B and to SMEs $340B</a:t>
            </a:r>
          </a:p>
          <a:p>
            <a:r>
              <a:rPr lang="en-US" sz="1800" dirty="0"/>
              <a:t>Latest GDP estimates for 2020 point to yearly decrease between 4% and 6%</a:t>
            </a:r>
          </a:p>
        </p:txBody>
      </p:sp>
      <p:sp>
        <p:nvSpPr>
          <p:cNvPr id="7" name="Content Placeholder 6">
            <a:extLst>
              <a:ext uri="{FF2B5EF4-FFF2-40B4-BE49-F238E27FC236}">
                <a16:creationId xmlns:a16="http://schemas.microsoft.com/office/drawing/2014/main" id="{9EA6FAE5-EA8B-48F3-84D3-01A7A71D57DF}"/>
              </a:ext>
            </a:extLst>
          </p:cNvPr>
          <p:cNvSpPr>
            <a:spLocks noGrp="1"/>
          </p:cNvSpPr>
          <p:nvPr>
            <p:ph sz="quarter" idx="34"/>
          </p:nvPr>
        </p:nvSpPr>
        <p:spPr>
          <a:xfrm>
            <a:off x="6225116" y="2167062"/>
            <a:ext cx="5535168" cy="3748088"/>
          </a:xfrm>
        </p:spPr>
        <p:txBody>
          <a:bodyPr/>
          <a:lstStyle/>
          <a:p>
            <a:r>
              <a:rPr lang="en-US" sz="1800" dirty="0"/>
              <a:t>BI coverage for SME companies </a:t>
            </a:r>
          </a:p>
          <a:p>
            <a:r>
              <a:rPr lang="en-US" sz="1800" dirty="0"/>
              <a:t>Key loss and cost basis:</a:t>
            </a:r>
          </a:p>
          <a:p>
            <a:pPr lvl="1"/>
            <a:r>
              <a:rPr lang="en-US" sz="1600" dirty="0"/>
              <a:t>Lost compensation (est. 70% of revenues)</a:t>
            </a:r>
          </a:p>
          <a:p>
            <a:pPr lvl="1"/>
            <a:r>
              <a:rPr lang="en-US" sz="1600" dirty="0"/>
              <a:t>Lost profits (est. 7% of revenues)</a:t>
            </a:r>
          </a:p>
          <a:p>
            <a:pPr lvl="1"/>
            <a:r>
              <a:rPr lang="en-US" sz="1600" dirty="0"/>
              <a:t>Adjustment costs (est. 10% of insured loss)</a:t>
            </a:r>
          </a:p>
          <a:p>
            <a:r>
              <a:rPr lang="en-US" sz="1800" dirty="0"/>
              <a:t>T&amp;C include 7 days waiting period and retained loss of 10% of total loss</a:t>
            </a:r>
          </a:p>
          <a:p>
            <a:r>
              <a:rPr lang="en-US" sz="1800" dirty="0"/>
              <a:t>Take-up rate of 40% for scenario one and 100% for scenario two</a:t>
            </a:r>
          </a:p>
        </p:txBody>
      </p:sp>
      <p:sp>
        <p:nvSpPr>
          <p:cNvPr id="8" name="Rectangle 7">
            <a:extLst>
              <a:ext uri="{FF2B5EF4-FFF2-40B4-BE49-F238E27FC236}">
                <a16:creationId xmlns:a16="http://schemas.microsoft.com/office/drawing/2014/main" id="{C93B6AF5-FB67-4F8B-82F5-0996F2C00B01}"/>
              </a:ext>
            </a:extLst>
          </p:cNvPr>
          <p:cNvSpPr/>
          <p:nvPr/>
        </p:nvSpPr>
        <p:spPr>
          <a:xfrm>
            <a:off x="475488" y="2095177"/>
            <a:ext cx="5537557" cy="358123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9" name="Rectangle 8">
            <a:extLst>
              <a:ext uri="{FF2B5EF4-FFF2-40B4-BE49-F238E27FC236}">
                <a16:creationId xmlns:a16="http://schemas.microsoft.com/office/drawing/2014/main" id="{14DEE511-D7B7-4E20-810A-76348A34AE2B}"/>
              </a:ext>
            </a:extLst>
          </p:cNvPr>
          <p:cNvSpPr/>
          <p:nvPr/>
        </p:nvSpPr>
        <p:spPr>
          <a:xfrm>
            <a:off x="6221331" y="2092208"/>
            <a:ext cx="5537557" cy="358123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2256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3D29-8205-43E9-8013-0B60026C9C5F}"/>
              </a:ext>
            </a:extLst>
          </p:cNvPr>
          <p:cNvSpPr>
            <a:spLocks noGrp="1"/>
          </p:cNvSpPr>
          <p:nvPr>
            <p:ph type="title"/>
          </p:nvPr>
        </p:nvSpPr>
        <p:spPr/>
        <p:txBody>
          <a:bodyPr/>
          <a:lstStyle/>
          <a:p>
            <a:r>
              <a:rPr lang="en-US" dirty="0"/>
              <a:t>Virus/Bacteria Exclusion Removal</a:t>
            </a:r>
          </a:p>
        </p:txBody>
      </p:sp>
      <p:sp>
        <p:nvSpPr>
          <p:cNvPr id="3" name="Text Placeholder 2">
            <a:extLst>
              <a:ext uri="{FF2B5EF4-FFF2-40B4-BE49-F238E27FC236}">
                <a16:creationId xmlns:a16="http://schemas.microsoft.com/office/drawing/2014/main" id="{018E8AC4-4DB8-4E29-969B-512896FE00A2}"/>
              </a:ext>
            </a:extLst>
          </p:cNvPr>
          <p:cNvSpPr>
            <a:spLocks noGrp="1"/>
          </p:cNvSpPr>
          <p:nvPr>
            <p:ph type="body" sz="quarter" idx="15"/>
          </p:nvPr>
        </p:nvSpPr>
        <p:spPr>
          <a:xfrm>
            <a:off x="6216727" y="3217620"/>
            <a:ext cx="4053360" cy="2244066"/>
          </a:xfrm>
        </p:spPr>
        <p:txBody>
          <a:bodyPr/>
          <a:lstStyle/>
          <a:p>
            <a:r>
              <a:rPr lang="en-US" sz="2000" dirty="0">
                <a:solidFill>
                  <a:srgbClr val="2F72AD"/>
                </a:solidFill>
              </a:rPr>
              <a:t>Monthly cost of BI coverage by sector ranges from roughly a billion for utilities to as much as $18B for manufacturing.</a:t>
            </a:r>
          </a:p>
          <a:p>
            <a:endParaRPr lang="en-US" sz="2000" dirty="0">
              <a:solidFill>
                <a:srgbClr val="2F72AD"/>
              </a:solidFill>
            </a:endParaRPr>
          </a:p>
          <a:p>
            <a:r>
              <a:rPr lang="en-US" sz="2000" dirty="0">
                <a:solidFill>
                  <a:srgbClr val="2F72AD"/>
                </a:solidFill>
              </a:rPr>
              <a:t>Median monthly estimate for cost of retroactive BI across all sectors is $100B</a:t>
            </a:r>
          </a:p>
        </p:txBody>
      </p:sp>
      <p:pic>
        <p:nvPicPr>
          <p:cNvPr id="10" name="slide2">
            <a:extLst>
              <a:ext uri="{FF2B5EF4-FFF2-40B4-BE49-F238E27FC236}">
                <a16:creationId xmlns:a16="http://schemas.microsoft.com/office/drawing/2014/main" id="{61C55950-69E7-4811-A3D4-C656F38F29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397" b="9610"/>
          <a:stretch/>
        </p:blipFill>
        <p:spPr>
          <a:xfrm>
            <a:off x="1193189" y="782075"/>
            <a:ext cx="4782085" cy="5618725"/>
          </a:xfrm>
          <a:prstGeom prst="rect">
            <a:avLst/>
          </a:prstGeom>
        </p:spPr>
      </p:pic>
      <p:pic>
        <p:nvPicPr>
          <p:cNvPr id="11" name="slide2">
            <a:extLst>
              <a:ext uri="{FF2B5EF4-FFF2-40B4-BE49-F238E27FC236}">
                <a16:creationId xmlns:a16="http://schemas.microsoft.com/office/drawing/2014/main" id="{3597CE47-79D0-4E24-BB16-87FD121701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6727" y="829117"/>
            <a:ext cx="2087518" cy="1271418"/>
          </a:xfrm>
          <a:prstGeom prst="rect">
            <a:avLst/>
          </a:prstGeom>
        </p:spPr>
      </p:pic>
    </p:spTree>
    <p:extLst>
      <p:ext uri="{BB962C8B-B14F-4D97-AF65-F5344CB8AC3E}">
        <p14:creationId xmlns:p14="http://schemas.microsoft.com/office/powerpoint/2010/main" val="369524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3D29-8205-43E9-8013-0B60026C9C5F}"/>
              </a:ext>
            </a:extLst>
          </p:cNvPr>
          <p:cNvSpPr>
            <a:spLocks noGrp="1"/>
          </p:cNvSpPr>
          <p:nvPr>
            <p:ph type="title"/>
          </p:nvPr>
        </p:nvSpPr>
        <p:spPr/>
        <p:txBody>
          <a:bodyPr/>
          <a:lstStyle/>
          <a:p>
            <a:r>
              <a:rPr lang="en-US" dirty="0"/>
              <a:t>Expanding BI to All SMEs</a:t>
            </a:r>
          </a:p>
        </p:txBody>
      </p:sp>
      <p:sp>
        <p:nvSpPr>
          <p:cNvPr id="3" name="Text Placeholder 2">
            <a:extLst>
              <a:ext uri="{FF2B5EF4-FFF2-40B4-BE49-F238E27FC236}">
                <a16:creationId xmlns:a16="http://schemas.microsoft.com/office/drawing/2014/main" id="{018E8AC4-4DB8-4E29-969B-512896FE00A2}"/>
              </a:ext>
            </a:extLst>
          </p:cNvPr>
          <p:cNvSpPr>
            <a:spLocks noGrp="1"/>
          </p:cNvSpPr>
          <p:nvPr>
            <p:ph type="body" sz="quarter" idx="15"/>
          </p:nvPr>
        </p:nvSpPr>
        <p:spPr>
          <a:xfrm>
            <a:off x="6216727" y="3254942"/>
            <a:ext cx="4053360" cy="2244066"/>
          </a:xfrm>
        </p:spPr>
        <p:txBody>
          <a:bodyPr/>
          <a:lstStyle/>
          <a:p>
            <a:r>
              <a:rPr lang="en-US" sz="2000" dirty="0">
                <a:solidFill>
                  <a:srgbClr val="2F72AD"/>
                </a:solidFill>
              </a:rPr>
              <a:t>Monthly cost of BI coverage by sector ranges from roughly $4B for utilities to as much as $46B for manufacturing.</a:t>
            </a:r>
          </a:p>
          <a:p>
            <a:endParaRPr lang="en-US" sz="2000" dirty="0">
              <a:solidFill>
                <a:srgbClr val="2F72AD"/>
              </a:solidFill>
            </a:endParaRPr>
          </a:p>
          <a:p>
            <a:r>
              <a:rPr lang="en-US" sz="2000" dirty="0">
                <a:solidFill>
                  <a:srgbClr val="2F72AD"/>
                </a:solidFill>
              </a:rPr>
              <a:t>Median monthly estimate for retroactive and expanded BI coverage across all sectors is $250B</a:t>
            </a:r>
          </a:p>
        </p:txBody>
      </p:sp>
      <p:pic>
        <p:nvPicPr>
          <p:cNvPr id="7" name="slide2">
            <a:extLst>
              <a:ext uri="{FF2B5EF4-FFF2-40B4-BE49-F238E27FC236}">
                <a16:creationId xmlns:a16="http://schemas.microsoft.com/office/drawing/2014/main" id="{749B3217-72B2-40AA-BC80-07546B472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974" b="9783"/>
          <a:stretch/>
        </p:blipFill>
        <p:spPr>
          <a:xfrm>
            <a:off x="1404980" y="829117"/>
            <a:ext cx="4709308" cy="5674109"/>
          </a:xfrm>
          <a:prstGeom prst="rect">
            <a:avLst/>
          </a:prstGeom>
        </p:spPr>
      </p:pic>
      <p:pic>
        <p:nvPicPr>
          <p:cNvPr id="9" name="slide2">
            <a:extLst>
              <a:ext uri="{FF2B5EF4-FFF2-40B4-BE49-F238E27FC236}">
                <a16:creationId xmlns:a16="http://schemas.microsoft.com/office/drawing/2014/main" id="{55550B2B-6CB6-46A6-9204-E0024CF641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6727" y="829117"/>
            <a:ext cx="2087518" cy="1271418"/>
          </a:xfrm>
          <a:prstGeom prst="rect">
            <a:avLst/>
          </a:prstGeom>
        </p:spPr>
      </p:pic>
    </p:spTree>
    <p:extLst>
      <p:ext uri="{BB962C8B-B14F-4D97-AF65-F5344CB8AC3E}">
        <p14:creationId xmlns:p14="http://schemas.microsoft.com/office/powerpoint/2010/main" val="356916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BC24-AB29-42AA-BF9D-97A0527DAC62}"/>
              </a:ext>
            </a:extLst>
          </p:cNvPr>
          <p:cNvSpPr>
            <a:spLocks noGrp="1"/>
          </p:cNvSpPr>
          <p:nvPr>
            <p:ph type="title"/>
          </p:nvPr>
        </p:nvSpPr>
        <p:spPr/>
        <p:txBody>
          <a:bodyPr/>
          <a:lstStyle/>
          <a:p>
            <a:r>
              <a:rPr lang="en-US" dirty="0"/>
              <a:t>BI Losses Due to Covid-19 2020 Full Year Forecast</a:t>
            </a:r>
          </a:p>
        </p:txBody>
      </p:sp>
      <p:pic>
        <p:nvPicPr>
          <p:cNvPr id="5" name="slide4">
            <a:extLst>
              <a:ext uri="{FF2B5EF4-FFF2-40B4-BE49-F238E27FC236}">
                <a16:creationId xmlns:a16="http://schemas.microsoft.com/office/drawing/2014/main" id="{67CB1034-0666-45FC-91AD-FF6A200747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912" y="964525"/>
            <a:ext cx="8633361" cy="5302346"/>
          </a:xfrm>
          <a:prstGeom prst="rect">
            <a:avLst/>
          </a:prstGeom>
        </p:spPr>
      </p:pic>
      <p:pic>
        <p:nvPicPr>
          <p:cNvPr id="6" name="slide2">
            <a:extLst>
              <a:ext uri="{FF2B5EF4-FFF2-40B4-BE49-F238E27FC236}">
                <a16:creationId xmlns:a16="http://schemas.microsoft.com/office/drawing/2014/main" id="{7A87E22C-0C72-4636-9214-F3EFB142FC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02073" y="1023271"/>
            <a:ext cx="3531137" cy="2814452"/>
          </a:xfrm>
          <a:prstGeom prst="rect">
            <a:avLst/>
          </a:prstGeom>
        </p:spPr>
      </p:pic>
      <p:sp>
        <p:nvSpPr>
          <p:cNvPr id="10" name="Text Placeholder 3">
            <a:extLst>
              <a:ext uri="{FF2B5EF4-FFF2-40B4-BE49-F238E27FC236}">
                <a16:creationId xmlns:a16="http://schemas.microsoft.com/office/drawing/2014/main" id="{1E67E1B0-B1DA-478C-AC9F-581995F796A8}"/>
              </a:ext>
            </a:extLst>
          </p:cNvPr>
          <p:cNvSpPr>
            <a:spLocks noGrp="1"/>
          </p:cNvSpPr>
          <p:nvPr>
            <p:ph type="body" sz="quarter" idx="15"/>
          </p:nvPr>
        </p:nvSpPr>
        <p:spPr>
          <a:xfrm>
            <a:off x="8885133" y="4187938"/>
            <a:ext cx="3055096" cy="396947"/>
          </a:xfrm>
        </p:spPr>
        <p:txBody>
          <a:bodyPr/>
          <a:lstStyle/>
          <a:p>
            <a:r>
              <a:rPr lang="en-US" sz="2000" dirty="0">
                <a:solidFill>
                  <a:srgbClr val="2F72AD"/>
                </a:solidFill>
              </a:rPr>
              <a:t>Adjusted for Sept/Dec waves losses could reach $270B for scenario one and $600B for scenario two. </a:t>
            </a:r>
          </a:p>
        </p:txBody>
      </p:sp>
      <p:pic>
        <p:nvPicPr>
          <p:cNvPr id="7" name="slide4">
            <a:extLst>
              <a:ext uri="{FF2B5EF4-FFF2-40B4-BE49-F238E27FC236}">
                <a16:creationId xmlns:a16="http://schemas.microsoft.com/office/drawing/2014/main" id="{D9CF7A94-7B26-4FF0-AF13-6D4982477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73969" y="5784981"/>
            <a:ext cx="677651" cy="469627"/>
          </a:xfrm>
          <a:prstGeom prst="rect">
            <a:avLst/>
          </a:prstGeom>
        </p:spPr>
      </p:pic>
    </p:spTree>
    <p:extLst>
      <p:ext uri="{BB962C8B-B14F-4D97-AF65-F5344CB8AC3E}">
        <p14:creationId xmlns:p14="http://schemas.microsoft.com/office/powerpoint/2010/main" val="288110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592F-1898-4740-97F1-844FDFEB9AE3}"/>
              </a:ext>
            </a:extLst>
          </p:cNvPr>
          <p:cNvSpPr>
            <a:spLocks noGrp="1"/>
          </p:cNvSpPr>
          <p:nvPr>
            <p:ph type="title"/>
          </p:nvPr>
        </p:nvSpPr>
        <p:spPr/>
        <p:txBody>
          <a:bodyPr/>
          <a:lstStyle/>
          <a:p>
            <a:r>
              <a:rPr lang="en-US" dirty="0"/>
              <a:t>Covid-19 Business Interruption Impact Scenarios</a:t>
            </a:r>
          </a:p>
        </p:txBody>
      </p:sp>
      <p:sp>
        <p:nvSpPr>
          <p:cNvPr id="4" name="Text Placeholder 3">
            <a:extLst>
              <a:ext uri="{FF2B5EF4-FFF2-40B4-BE49-F238E27FC236}">
                <a16:creationId xmlns:a16="http://schemas.microsoft.com/office/drawing/2014/main" id="{2423822C-FDD7-4FEE-9956-61628252B493}"/>
              </a:ext>
            </a:extLst>
          </p:cNvPr>
          <p:cNvSpPr>
            <a:spLocks noGrp="1"/>
          </p:cNvSpPr>
          <p:nvPr>
            <p:ph type="body" sz="quarter" idx="15"/>
          </p:nvPr>
        </p:nvSpPr>
        <p:spPr>
          <a:xfrm>
            <a:off x="513988" y="1188721"/>
            <a:ext cx="11531831" cy="396947"/>
          </a:xfrm>
        </p:spPr>
        <p:txBody>
          <a:bodyPr/>
          <a:lstStyle/>
          <a:p>
            <a:r>
              <a:rPr lang="en-US" dirty="0"/>
              <a:t>Retroactive changes could cost industry from roughly ~$150B to nearly as high as ~$380B</a:t>
            </a:r>
          </a:p>
        </p:txBody>
      </p:sp>
      <p:pic>
        <p:nvPicPr>
          <p:cNvPr id="8" name="slide2">
            <a:extLst>
              <a:ext uri="{FF2B5EF4-FFF2-40B4-BE49-F238E27FC236}">
                <a16:creationId xmlns:a16="http://schemas.microsoft.com/office/drawing/2014/main" id="{A546C5E1-02B7-4FAD-9AE2-1032170182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7675" y="1965532"/>
            <a:ext cx="9916649" cy="2505985"/>
          </a:xfrm>
          <a:prstGeom prst="rect">
            <a:avLst/>
          </a:prstGeom>
        </p:spPr>
      </p:pic>
    </p:spTree>
    <p:extLst>
      <p:ext uri="{BB962C8B-B14F-4D97-AF65-F5344CB8AC3E}">
        <p14:creationId xmlns:p14="http://schemas.microsoft.com/office/powerpoint/2010/main" val="417291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D433-A47F-40EE-AB1E-670E43B82FDC}"/>
              </a:ext>
            </a:extLst>
          </p:cNvPr>
          <p:cNvSpPr>
            <a:spLocks noGrp="1"/>
          </p:cNvSpPr>
          <p:nvPr>
            <p:ph type="title"/>
          </p:nvPr>
        </p:nvSpPr>
        <p:spPr>
          <a:xfrm>
            <a:off x="573672" y="0"/>
            <a:ext cx="9320136" cy="950976"/>
          </a:xfrm>
        </p:spPr>
        <p:txBody>
          <a:bodyPr/>
          <a:lstStyle/>
          <a:p>
            <a:r>
              <a:rPr lang="en-US" dirty="0"/>
              <a:t>Effect on Surplus of Pandemic-Related BI Losses</a:t>
            </a:r>
          </a:p>
        </p:txBody>
      </p:sp>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8EB56FFA-86FD-422B-918E-EED4A4095DF2}"/>
                  </a:ext>
                </a:extLst>
              </p:cNvPr>
              <p:cNvGraphicFramePr>
                <a:graphicFrameLocks noGrp="1"/>
              </p:cNvGraphicFramePr>
              <p:nvPr>
                <p:ph idx="1"/>
                <p:extLst>
                  <p:ext uri="{D42A27DB-BD31-4B8C-83A1-F6EECF244321}">
                    <p14:modId xmlns:p14="http://schemas.microsoft.com/office/powerpoint/2010/main" val="1371408835"/>
                  </p:ext>
                </p:extLst>
              </p:nvPr>
            </p:nvGraphicFramePr>
            <p:xfrm>
              <a:off x="669359" y="2027488"/>
              <a:ext cx="10796422" cy="404018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ontent Placeholder 7">
                <a:extLst>
                  <a:ext uri="{FF2B5EF4-FFF2-40B4-BE49-F238E27FC236}">
                    <a16:creationId xmlns:a16="http://schemas.microsoft.com/office/drawing/2014/main" id="{8EB56FFA-86FD-422B-918E-EED4A4095DF2}"/>
                  </a:ext>
                </a:extLst>
              </p:cNvPr>
              <p:cNvPicPr>
                <a:picLocks noGrp="1" noRot="1" noChangeAspect="1" noMove="1" noResize="1" noEditPoints="1" noAdjustHandles="1" noChangeArrowheads="1" noChangeShapeType="1"/>
              </p:cNvPicPr>
              <p:nvPr/>
            </p:nvPicPr>
            <p:blipFill>
              <a:blip r:embed="rId3"/>
              <a:stretch>
                <a:fillRect/>
              </a:stretch>
            </p:blipFill>
            <p:spPr>
              <a:xfrm>
                <a:off x="669359" y="2027488"/>
                <a:ext cx="10796422" cy="4040187"/>
              </a:xfrm>
              <a:prstGeom prst="rect">
                <a:avLst/>
              </a:prstGeom>
            </p:spPr>
          </p:pic>
        </mc:Fallback>
      </mc:AlternateContent>
      <p:sp>
        <p:nvSpPr>
          <p:cNvPr id="5" name="Text Placeholder 4">
            <a:extLst>
              <a:ext uri="{FF2B5EF4-FFF2-40B4-BE49-F238E27FC236}">
                <a16:creationId xmlns:a16="http://schemas.microsoft.com/office/drawing/2014/main" id="{69B0596D-9B1F-4268-ABD6-B5CC894E3143}"/>
              </a:ext>
            </a:extLst>
          </p:cNvPr>
          <p:cNvSpPr>
            <a:spLocks noGrp="1"/>
          </p:cNvSpPr>
          <p:nvPr>
            <p:ph type="body" sz="quarter" idx="16"/>
          </p:nvPr>
        </p:nvSpPr>
        <p:spPr>
          <a:xfrm>
            <a:off x="1074354" y="6067675"/>
            <a:ext cx="10241280" cy="415018"/>
          </a:xfrm>
        </p:spPr>
        <p:txBody>
          <a:bodyPr/>
          <a:lstStyle/>
          <a:p>
            <a:endParaRPr lang="en-US" dirty="0"/>
          </a:p>
          <a:p>
            <a:endParaRPr lang="en-US" dirty="0"/>
          </a:p>
          <a:p>
            <a:r>
              <a:rPr lang="en-US" dirty="0"/>
              <a:t>Sources: NAIC data sourced from S&amp;P Global Market Intelligence; American Property Casualty Insurance Association; Insurance Information Institute.</a:t>
            </a:r>
          </a:p>
          <a:p>
            <a:endParaRPr lang="en-US" dirty="0"/>
          </a:p>
        </p:txBody>
      </p:sp>
      <p:sp>
        <p:nvSpPr>
          <p:cNvPr id="9" name="TextBox 8">
            <a:extLst>
              <a:ext uri="{FF2B5EF4-FFF2-40B4-BE49-F238E27FC236}">
                <a16:creationId xmlns:a16="http://schemas.microsoft.com/office/drawing/2014/main" id="{65E788D9-0484-4959-81EE-26B08652F167}"/>
              </a:ext>
            </a:extLst>
          </p:cNvPr>
          <p:cNvSpPr txBox="1"/>
          <p:nvPr/>
        </p:nvSpPr>
        <p:spPr>
          <a:xfrm>
            <a:off x="215215" y="2095965"/>
            <a:ext cx="2592126" cy="278295"/>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t>Billions of dollars</a:t>
            </a:r>
          </a:p>
        </p:txBody>
      </p:sp>
      <p:cxnSp>
        <p:nvCxnSpPr>
          <p:cNvPr id="11" name="Straight Connector 10">
            <a:extLst>
              <a:ext uri="{FF2B5EF4-FFF2-40B4-BE49-F238E27FC236}">
                <a16:creationId xmlns:a16="http://schemas.microsoft.com/office/drawing/2014/main" id="{302C79AE-C69F-40F9-9BD6-58B510E06E88}"/>
              </a:ext>
            </a:extLst>
          </p:cNvPr>
          <p:cNvCxnSpPr>
            <a:cxnSpLocks/>
          </p:cNvCxnSpPr>
          <p:nvPr/>
        </p:nvCxnSpPr>
        <p:spPr>
          <a:xfrm>
            <a:off x="1192696" y="4126727"/>
            <a:ext cx="1006635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4">
            <a:extLst>
              <a:ext uri="{FF2B5EF4-FFF2-40B4-BE49-F238E27FC236}">
                <a16:creationId xmlns:a16="http://schemas.microsoft.com/office/drawing/2014/main" id="{09E590E7-9A46-426E-A53A-300027F947C2}"/>
              </a:ext>
            </a:extLst>
          </p:cNvPr>
          <p:cNvSpPr>
            <a:spLocks noChangeArrowheads="1"/>
          </p:cNvSpPr>
          <p:nvPr/>
        </p:nvSpPr>
        <p:spPr bwMode="gray">
          <a:xfrm>
            <a:off x="5356132" y="4181591"/>
            <a:ext cx="1677725" cy="842026"/>
          </a:xfrm>
          <a:prstGeom prst="wedgeRectCallout">
            <a:avLst>
              <a:gd name="adj1" fmla="val -207205"/>
              <a:gd name="adj2" fmla="val -48602"/>
            </a:avLst>
          </a:prstGeom>
          <a:solidFill>
            <a:schemeClr val="bg1"/>
          </a:solidFill>
          <a:ln w="25400">
            <a:solidFill>
              <a:schemeClr val="accent6"/>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rgbClr val="FF0000"/>
                </a:solidFill>
                <a:latin typeface="+mj-lt"/>
              </a:rPr>
              <a:t>Critical Level</a:t>
            </a:r>
          </a:p>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100" dirty="0">
                <a:solidFill>
                  <a:srgbClr val="FF0000"/>
                </a:solidFill>
                <a:latin typeface="+mj-lt"/>
              </a:rPr>
              <a:t>Below This Amount, Industry Imperiled</a:t>
            </a:r>
          </a:p>
        </p:txBody>
      </p:sp>
    </p:spTree>
    <p:extLst>
      <p:ext uri="{BB962C8B-B14F-4D97-AF65-F5344CB8AC3E}">
        <p14:creationId xmlns:p14="http://schemas.microsoft.com/office/powerpoint/2010/main" val="274466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A9E1-4A86-460F-BBA7-061C78F844F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98447B5-3E7D-4DD3-A37A-79778094B575}"/>
              </a:ext>
            </a:extLst>
          </p:cNvPr>
          <p:cNvSpPr>
            <a:spLocks noGrp="1"/>
          </p:cNvSpPr>
          <p:nvPr>
            <p:ph idx="1"/>
          </p:nvPr>
        </p:nvSpPr>
        <p:spPr>
          <a:xfrm>
            <a:off x="438912" y="1419897"/>
            <a:ext cx="5960481" cy="4041648"/>
          </a:xfrm>
        </p:spPr>
        <p:txBody>
          <a:bodyPr/>
          <a:lstStyle/>
          <a:p>
            <a:r>
              <a:rPr lang="en-US" sz="2000" dirty="0"/>
              <a:t>Severe economic drop as high as 40% of GDP for March and 8% of GDP for year</a:t>
            </a:r>
          </a:p>
          <a:p>
            <a:r>
              <a:rPr lang="en-US" sz="2000" dirty="0"/>
              <a:t>For insurance, highest impact will be on health, workers comp, and liability/D&amp;O</a:t>
            </a:r>
          </a:p>
          <a:p>
            <a:r>
              <a:rPr lang="en-US" sz="2000" dirty="0"/>
              <a:t>The property/casualty industry has enough surplus to keep its promises to customers</a:t>
            </a:r>
          </a:p>
          <a:p>
            <a:r>
              <a:rPr lang="en-US" sz="2000" dirty="0"/>
              <a:t>Retroactive BI could cost industry from roughly $150B to nearly as high as $400B</a:t>
            </a:r>
          </a:p>
          <a:p>
            <a:pPr lvl="1"/>
            <a:r>
              <a:rPr lang="en-US" dirty="0"/>
              <a:t>Threatens insurance industry’s ability to meet contractual obligations</a:t>
            </a:r>
          </a:p>
          <a:p>
            <a:pPr lvl="1"/>
            <a:r>
              <a:rPr lang="en-US" dirty="0"/>
              <a:t>Would likely eliminate business interruption on all policies</a:t>
            </a:r>
          </a:p>
        </p:txBody>
      </p:sp>
      <p:pic>
        <p:nvPicPr>
          <p:cNvPr id="4" name="Picture 3" descr="A snow covered mountain&#10;&#10;Description automatically generated">
            <a:extLst>
              <a:ext uri="{FF2B5EF4-FFF2-40B4-BE49-F238E27FC236}">
                <a16:creationId xmlns:a16="http://schemas.microsoft.com/office/drawing/2014/main" id="{59DDDDDF-1B33-4A70-A7D7-F584229FD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5961" y="1331535"/>
            <a:ext cx="4691270" cy="4446533"/>
          </a:xfrm>
          <a:prstGeom prst="rect">
            <a:avLst/>
          </a:prstGeom>
        </p:spPr>
      </p:pic>
    </p:spTree>
    <p:extLst>
      <p:ext uri="{BB962C8B-B14F-4D97-AF65-F5344CB8AC3E}">
        <p14:creationId xmlns:p14="http://schemas.microsoft.com/office/powerpoint/2010/main" val="146079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suit and tie&#10;&#10;Description automatically generated">
            <a:extLst>
              <a:ext uri="{FF2B5EF4-FFF2-40B4-BE49-F238E27FC236}">
                <a16:creationId xmlns:a16="http://schemas.microsoft.com/office/drawing/2014/main" id="{DDC769D1-C5FE-414C-9784-6043B7F3F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484821" y="1857127"/>
            <a:ext cx="1994248" cy="2697458"/>
          </a:xfrm>
          <a:prstGeom prst="rect">
            <a:avLst/>
          </a:prstGeom>
          <a:ln>
            <a:solidFill>
              <a:schemeClr val="accent5"/>
            </a:solidFill>
          </a:ln>
        </p:spPr>
      </p:pic>
      <p:pic>
        <p:nvPicPr>
          <p:cNvPr id="5" name="Picture 4" descr="A person wearing a suit and tie smiling at the camera&#10;&#10;Description automatically generated">
            <a:extLst>
              <a:ext uri="{FF2B5EF4-FFF2-40B4-BE49-F238E27FC236}">
                <a16:creationId xmlns:a16="http://schemas.microsoft.com/office/drawing/2014/main" id="{36E24F45-9476-47E3-8784-9366410822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68209" y="1857127"/>
            <a:ext cx="1994248" cy="2697458"/>
          </a:xfrm>
          <a:prstGeom prst="rect">
            <a:avLst/>
          </a:prstGeom>
          <a:ln>
            <a:solidFill>
              <a:schemeClr val="accent5"/>
            </a:solidFill>
          </a:ln>
        </p:spPr>
      </p:pic>
      <p:sp>
        <p:nvSpPr>
          <p:cNvPr id="2" name="TextBox 1">
            <a:extLst>
              <a:ext uri="{FF2B5EF4-FFF2-40B4-BE49-F238E27FC236}">
                <a16:creationId xmlns:a16="http://schemas.microsoft.com/office/drawing/2014/main" id="{C78485A7-CFAE-40B2-A201-4BE2F9871C05}"/>
              </a:ext>
            </a:extLst>
          </p:cNvPr>
          <p:cNvSpPr txBox="1"/>
          <p:nvPr/>
        </p:nvSpPr>
        <p:spPr>
          <a:xfrm>
            <a:off x="1375756" y="4581476"/>
            <a:ext cx="2751918" cy="914400"/>
          </a:xfrm>
          <a:prstGeom prst="rect">
            <a:avLst/>
          </a:prstGeom>
          <a:noFill/>
        </p:spPr>
        <p:txBody>
          <a:bodyPr wrap="none" rtlCol="0">
            <a:noAutofit/>
          </a:bodyPr>
          <a:lstStyle/>
          <a:p>
            <a:pPr>
              <a:buClr>
                <a:srgbClr val="337DBE"/>
              </a:buClr>
              <a:buSzPct val="77000"/>
            </a:pPr>
            <a:r>
              <a:rPr lang="en-US" sz="1600" dirty="0">
                <a:solidFill>
                  <a:srgbClr val="337DBE"/>
                </a:solidFill>
              </a:rPr>
              <a:t>Dr. Steven Weisbart</a:t>
            </a:r>
          </a:p>
          <a:p>
            <a:pPr>
              <a:buClr>
                <a:srgbClr val="337DBE"/>
              </a:buClr>
              <a:buSzPct val="77000"/>
            </a:pPr>
            <a:r>
              <a:rPr lang="en-US" sz="1400" dirty="0">
                <a:solidFill>
                  <a:schemeClr val="bg1">
                    <a:lumMod val="65000"/>
                  </a:schemeClr>
                </a:solidFill>
              </a:rPr>
              <a:t>stevenw@iii.org</a:t>
            </a:r>
          </a:p>
        </p:txBody>
      </p:sp>
      <p:sp>
        <p:nvSpPr>
          <p:cNvPr id="6" name="TextBox 5">
            <a:extLst>
              <a:ext uri="{FF2B5EF4-FFF2-40B4-BE49-F238E27FC236}">
                <a16:creationId xmlns:a16="http://schemas.microsoft.com/office/drawing/2014/main" id="{0C0B55D1-989A-4DDC-BA2D-A544244CD2FC}"/>
              </a:ext>
            </a:extLst>
          </p:cNvPr>
          <p:cNvSpPr txBox="1"/>
          <p:nvPr/>
        </p:nvSpPr>
        <p:spPr>
          <a:xfrm>
            <a:off x="8688253" y="4581476"/>
            <a:ext cx="2577737" cy="914400"/>
          </a:xfrm>
          <a:prstGeom prst="rect">
            <a:avLst/>
          </a:prstGeom>
          <a:noFill/>
        </p:spPr>
        <p:txBody>
          <a:bodyPr wrap="none" rtlCol="0">
            <a:noAutofit/>
          </a:bodyPr>
          <a:lstStyle/>
          <a:p>
            <a:pPr>
              <a:buClr>
                <a:srgbClr val="337DBE"/>
              </a:buClr>
              <a:buSzPct val="77000"/>
            </a:pPr>
            <a:r>
              <a:rPr lang="en-US" sz="1600" dirty="0">
                <a:solidFill>
                  <a:srgbClr val="337DBE"/>
                </a:solidFill>
              </a:rPr>
              <a:t>Dr. Michel Leonard, CBE</a:t>
            </a:r>
          </a:p>
          <a:p>
            <a:pPr>
              <a:buClr>
                <a:srgbClr val="337DBE"/>
              </a:buClr>
              <a:buSzPct val="77000"/>
            </a:pPr>
            <a:r>
              <a:rPr lang="en-US" sz="1400" dirty="0">
                <a:solidFill>
                  <a:schemeClr val="bg1">
                    <a:lumMod val="65000"/>
                  </a:schemeClr>
                </a:solidFill>
              </a:rPr>
              <a:t>michell@iii.org</a:t>
            </a:r>
          </a:p>
        </p:txBody>
      </p:sp>
    </p:spTree>
    <p:extLst>
      <p:ext uri="{BB962C8B-B14F-4D97-AF65-F5344CB8AC3E}">
        <p14:creationId xmlns:p14="http://schemas.microsoft.com/office/powerpoint/2010/main" val="36549542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626F-0557-4D34-80EB-3A9D0DD7F085}"/>
              </a:ext>
            </a:extLst>
          </p:cNvPr>
          <p:cNvSpPr>
            <a:spLocks noGrp="1"/>
          </p:cNvSpPr>
          <p:nvPr>
            <p:ph type="title"/>
          </p:nvPr>
        </p:nvSpPr>
        <p:spPr>
          <a:xfrm>
            <a:off x="484197" y="615513"/>
            <a:ext cx="11277600" cy="950976"/>
          </a:xfrm>
        </p:spPr>
        <p:txBody>
          <a:bodyPr/>
          <a:lstStyle/>
          <a:p>
            <a:r>
              <a:rPr lang="en-US" dirty="0"/>
              <a:t>Triple-I Actively Supporting Members and the Industry</a:t>
            </a:r>
          </a:p>
        </p:txBody>
      </p:sp>
      <p:pic>
        <p:nvPicPr>
          <p:cNvPr id="7" name="Picture 6" descr="A screenshot of a cell phone&#10;&#10;Description automatically generated">
            <a:hlinkClick r:id="rId3"/>
            <a:extLst>
              <a:ext uri="{FF2B5EF4-FFF2-40B4-BE49-F238E27FC236}">
                <a16:creationId xmlns:a16="http://schemas.microsoft.com/office/drawing/2014/main" id="{92FE0B6D-3157-4277-A060-2B1FF8D5A9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0835" y="1536034"/>
            <a:ext cx="3983482" cy="3242834"/>
          </a:xfrm>
          <a:prstGeom prst="rect">
            <a:avLst/>
          </a:prstGeom>
          <a:ln>
            <a:solidFill>
              <a:schemeClr val="accent1"/>
            </a:solidFill>
          </a:ln>
        </p:spPr>
      </p:pic>
      <p:pic>
        <p:nvPicPr>
          <p:cNvPr id="9" name="Picture 8" descr="A person standing in front of a crowd&#10;&#10;Description automatically generated">
            <a:hlinkClick r:id="rId5"/>
            <a:extLst>
              <a:ext uri="{FF2B5EF4-FFF2-40B4-BE49-F238E27FC236}">
                <a16:creationId xmlns:a16="http://schemas.microsoft.com/office/drawing/2014/main" id="{34028169-8317-418C-A7E1-D6EF794E87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8628" y="1529107"/>
            <a:ext cx="4512148" cy="3256689"/>
          </a:xfrm>
          <a:prstGeom prst="rect">
            <a:avLst/>
          </a:prstGeom>
          <a:ln>
            <a:solidFill>
              <a:schemeClr val="accent1"/>
            </a:solidFill>
          </a:ln>
        </p:spPr>
      </p:pic>
      <p:grpSp>
        <p:nvGrpSpPr>
          <p:cNvPr id="17" name="Group 16">
            <a:extLst>
              <a:ext uri="{FF2B5EF4-FFF2-40B4-BE49-F238E27FC236}">
                <a16:creationId xmlns:a16="http://schemas.microsoft.com/office/drawing/2014/main" id="{7C6A589C-8553-4063-8FDC-FF628DBDC566}"/>
              </a:ext>
            </a:extLst>
          </p:cNvPr>
          <p:cNvGrpSpPr/>
          <p:nvPr/>
        </p:nvGrpSpPr>
        <p:grpSpPr>
          <a:xfrm>
            <a:off x="9443124" y="1525524"/>
            <a:ext cx="1271058" cy="3256689"/>
            <a:chOff x="9443124" y="1222524"/>
            <a:chExt cx="1271058" cy="3256689"/>
          </a:xfrm>
        </p:grpSpPr>
        <p:pic>
          <p:nvPicPr>
            <p:cNvPr id="5" name="Picture 4" descr="A screenshot of a cell phone&#10;&#10;Description automatically generated">
              <a:extLst>
                <a:ext uri="{FF2B5EF4-FFF2-40B4-BE49-F238E27FC236}">
                  <a16:creationId xmlns:a16="http://schemas.microsoft.com/office/drawing/2014/main" id="{9BB24EA9-9E78-4F85-B2D0-E09583D2DC9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43124" y="1222524"/>
              <a:ext cx="1271058" cy="3256689"/>
            </a:xfrm>
            <a:prstGeom prst="rect">
              <a:avLst/>
            </a:prstGeom>
            <a:ln>
              <a:solidFill>
                <a:schemeClr val="accent1"/>
              </a:solidFill>
            </a:ln>
          </p:spPr>
        </p:pic>
        <p:sp>
          <p:nvSpPr>
            <p:cNvPr id="10" name="Text Placeholder 2">
              <a:extLst>
                <a:ext uri="{FF2B5EF4-FFF2-40B4-BE49-F238E27FC236}">
                  <a16:creationId xmlns:a16="http://schemas.microsoft.com/office/drawing/2014/main" id="{560F972D-0F1B-46A8-81D1-803798DB4D25}"/>
                </a:ext>
              </a:extLst>
            </p:cNvPr>
            <p:cNvSpPr txBox="1">
              <a:spLocks/>
            </p:cNvSpPr>
            <p:nvPr/>
          </p:nvSpPr>
          <p:spPr bwMode="gray">
            <a:xfrm>
              <a:off x="9874448" y="1230438"/>
              <a:ext cx="839734" cy="396947"/>
            </a:xfrm>
            <a:prstGeom prst="rect">
              <a:avLst/>
            </a:prstGeom>
            <a:solidFill>
              <a:schemeClr val="bg1"/>
            </a:solidFill>
          </p:spPr>
          <p:txBody>
            <a:bodyPr vert="horz" wrap="square" lIns="91440" tIns="45720" rIns="91440" bIns="45720" rtlCol="0">
              <a:noAutofit/>
            </a:bodyPr>
            <a:lstStyle>
              <a:lvl1pPr marL="0" indent="0" algn="l" defTabSz="914377"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14" indent="-228594" algn="l" defTabSz="914377"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377" indent="-228594" algn="l" defTabSz="914377"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697" indent="-219451" algn="l" defTabSz="914377"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291" indent="-173732" algn="l" defTabSz="914377"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2">
                      <a:lumMod val="75000"/>
                      <a:lumOff val="25000"/>
                    </a:schemeClr>
                  </a:solidFill>
                </a:rPr>
                <a:t>@</a:t>
              </a:r>
              <a:r>
                <a:rPr lang="en-US" sz="1600" dirty="0" err="1">
                  <a:solidFill>
                    <a:schemeClr val="tx2">
                      <a:lumMod val="75000"/>
                      <a:lumOff val="25000"/>
                    </a:schemeClr>
                  </a:solidFill>
                </a:rPr>
                <a:t>iiiorg</a:t>
              </a:r>
              <a:r>
                <a:rPr lang="en-US" sz="1600" dirty="0">
                  <a:solidFill>
                    <a:schemeClr val="tx2">
                      <a:lumMod val="75000"/>
                      <a:lumOff val="25000"/>
                    </a:schemeClr>
                  </a:solidFill>
                </a:rPr>
                <a:t> </a:t>
              </a:r>
            </a:p>
          </p:txBody>
        </p:sp>
      </p:grpSp>
      <p:sp>
        <p:nvSpPr>
          <p:cNvPr id="16" name="TextBox 15">
            <a:extLst>
              <a:ext uri="{FF2B5EF4-FFF2-40B4-BE49-F238E27FC236}">
                <a16:creationId xmlns:a16="http://schemas.microsoft.com/office/drawing/2014/main" id="{F3B0F001-7827-414B-AC92-870BD1B4C938}"/>
              </a:ext>
            </a:extLst>
          </p:cNvPr>
          <p:cNvSpPr txBox="1"/>
          <p:nvPr/>
        </p:nvSpPr>
        <p:spPr>
          <a:xfrm>
            <a:off x="535568" y="5115683"/>
            <a:ext cx="10309590" cy="590931"/>
          </a:xfrm>
          <a:prstGeom prst="rect">
            <a:avLst/>
          </a:prstGeom>
          <a:noFill/>
        </p:spPr>
        <p:txBody>
          <a:bodyPr wrap="square" rtlCol="0">
            <a:spAutoFit/>
          </a:bodyPr>
          <a:lstStyle/>
          <a:p>
            <a:pPr marL="292608" indent="-292608">
              <a:lnSpc>
                <a:spcPct val="90000"/>
              </a:lnSpc>
              <a:spcBef>
                <a:spcPts val="1200"/>
              </a:spcBef>
              <a:buClr>
                <a:srgbClr val="337DBE"/>
              </a:buClr>
              <a:buSzPct val="77000"/>
              <a:buFont typeface="Wingdings 3" panose="05040102010807070707" pitchFamily="18" charset="2"/>
              <a:buChar char=""/>
            </a:pPr>
            <a:r>
              <a:rPr lang="en-US" dirty="0"/>
              <a:t>Do not hesitate to reach out to Michael Barry, Head of Media and Public Affairs (</a:t>
            </a:r>
            <a:r>
              <a:rPr lang="en-US" dirty="0">
                <a:hlinkClick r:id="rId8"/>
              </a:rPr>
              <a:t>michaelb@iii.org</a:t>
            </a:r>
            <a:r>
              <a:rPr lang="en-US" dirty="0"/>
              <a:t>) or Sean Kevelighan, Chief Executive Officer (</a:t>
            </a:r>
            <a:r>
              <a:rPr lang="en-US" dirty="0">
                <a:hlinkClick r:id="rId9"/>
              </a:rPr>
              <a:t>seank@iii.org</a:t>
            </a:r>
            <a:r>
              <a:rPr lang="en-US" dirty="0"/>
              <a:t>).</a:t>
            </a:r>
          </a:p>
        </p:txBody>
      </p:sp>
    </p:spTree>
    <p:extLst>
      <p:ext uri="{BB962C8B-B14F-4D97-AF65-F5344CB8AC3E}">
        <p14:creationId xmlns:p14="http://schemas.microsoft.com/office/powerpoint/2010/main" val="406120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38A1-C6FB-4489-9F06-5DF8B277F6B9}"/>
              </a:ext>
            </a:extLst>
          </p:cNvPr>
          <p:cNvSpPr>
            <a:spLocks noGrp="1"/>
          </p:cNvSpPr>
          <p:nvPr>
            <p:ph type="title"/>
          </p:nvPr>
        </p:nvSpPr>
        <p:spPr/>
        <p:txBody>
          <a:bodyPr/>
          <a:lstStyle/>
          <a:p>
            <a:r>
              <a:rPr lang="en-US" dirty="0"/>
              <a:t>Economic Summary</a:t>
            </a:r>
          </a:p>
        </p:txBody>
      </p:sp>
      <p:sp>
        <p:nvSpPr>
          <p:cNvPr id="3" name="Text Placeholder 2">
            <a:extLst>
              <a:ext uri="{FF2B5EF4-FFF2-40B4-BE49-F238E27FC236}">
                <a16:creationId xmlns:a16="http://schemas.microsoft.com/office/drawing/2014/main" id="{EEB40596-7E2A-4C99-B67F-92BA4B57077B}"/>
              </a:ext>
            </a:extLst>
          </p:cNvPr>
          <p:cNvSpPr>
            <a:spLocks noGrp="1"/>
          </p:cNvSpPr>
          <p:nvPr>
            <p:ph type="body" sz="quarter" idx="15"/>
          </p:nvPr>
        </p:nvSpPr>
        <p:spPr>
          <a:xfrm>
            <a:off x="475495" y="1188722"/>
            <a:ext cx="5579866" cy="3859528"/>
          </a:xfrm>
        </p:spPr>
        <p:txBody>
          <a:bodyPr/>
          <a:lstStyle/>
          <a:p>
            <a:r>
              <a:rPr lang="en-US" sz="1800" dirty="0"/>
              <a:t>US GDP likely to have contracted by as much as 40% in March.  Year-to-date, this is the equivalent of a decrease of about 7% for the year</a:t>
            </a:r>
          </a:p>
          <a:p>
            <a:endParaRPr lang="en-US" sz="1800" dirty="0"/>
          </a:p>
          <a:p>
            <a:r>
              <a:rPr lang="en-US" sz="1800" dirty="0"/>
              <a:t>Insurance industry will experience decrease in profit, earnings, and returns on investments. Insurers doing their part to support economy including through voluntary refund and rebate for customers worth well over 10B collectively year-to-date</a:t>
            </a:r>
          </a:p>
          <a:p>
            <a:endParaRPr lang="en-US" sz="1800" dirty="0"/>
          </a:p>
          <a:p>
            <a:r>
              <a:rPr lang="en-US" sz="1800" dirty="0"/>
              <a:t>Claims will raise across most lines. Impact across lines can be summarized as follows:</a:t>
            </a:r>
          </a:p>
          <a:p>
            <a:pPr marL="285750" indent="-285750">
              <a:buFont typeface="Arial" panose="020B0604020202020204" pitchFamily="34" charset="0"/>
              <a:buChar char="•"/>
            </a:pPr>
            <a:r>
              <a:rPr lang="en-US" sz="1800" dirty="0">
                <a:highlight>
                  <a:srgbClr val="FF0000"/>
                </a:highlight>
              </a:rPr>
              <a:t>High Impact</a:t>
            </a:r>
            <a:r>
              <a:rPr lang="en-US" sz="1800" dirty="0"/>
              <a:t>: Workers Compensation, Health </a:t>
            </a:r>
          </a:p>
          <a:p>
            <a:pPr marL="285750" indent="-285750">
              <a:buFont typeface="Arial" panose="020B0604020202020204" pitchFamily="34" charset="0"/>
              <a:buChar char="•"/>
            </a:pPr>
            <a:r>
              <a:rPr lang="en-US" sz="1800" dirty="0">
                <a:highlight>
                  <a:srgbClr val="FFFF00"/>
                </a:highlight>
              </a:rPr>
              <a:t>Moderate Impact</a:t>
            </a:r>
            <a:r>
              <a:rPr lang="en-US" sz="1800" dirty="0"/>
              <a:t>: Life, Liability, and D&amp;O</a:t>
            </a:r>
          </a:p>
          <a:p>
            <a:pPr marL="285750" indent="-285750">
              <a:buFont typeface="Arial" panose="020B0604020202020204" pitchFamily="34" charset="0"/>
              <a:buChar char="•"/>
            </a:pPr>
            <a:r>
              <a:rPr lang="en-US" sz="1800" dirty="0">
                <a:highlight>
                  <a:srgbClr val="00FF00"/>
                </a:highlight>
              </a:rPr>
              <a:t>Low Impact</a:t>
            </a:r>
            <a:r>
              <a:rPr lang="en-US" sz="1800" dirty="0"/>
              <a:t>: Property, Auto</a:t>
            </a:r>
          </a:p>
          <a:p>
            <a:endParaRPr lang="en-US" sz="1800" dirty="0"/>
          </a:p>
          <a:p>
            <a:r>
              <a:rPr lang="en-US" sz="1800" dirty="0"/>
              <a:t>Economy unlikely to start recovering until Q4 of 2020 followed by slow growth in 2021</a:t>
            </a:r>
          </a:p>
        </p:txBody>
      </p:sp>
      <p:pic>
        <p:nvPicPr>
          <p:cNvPr id="5" name="Picture 4" descr="A screenshot of a social media post&#10;&#10;Description automatically generated">
            <a:extLst>
              <a:ext uri="{FF2B5EF4-FFF2-40B4-BE49-F238E27FC236}">
                <a16:creationId xmlns:a16="http://schemas.microsoft.com/office/drawing/2014/main" id="{19827FE3-2485-46C0-A225-724A4DF5F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1519" y="1137920"/>
            <a:ext cx="5730843" cy="4094480"/>
          </a:xfrm>
          <a:prstGeom prst="rect">
            <a:avLst/>
          </a:prstGeom>
        </p:spPr>
      </p:pic>
    </p:spTree>
    <p:extLst>
      <p:ext uri="{BB962C8B-B14F-4D97-AF65-F5344CB8AC3E}">
        <p14:creationId xmlns:p14="http://schemas.microsoft.com/office/powerpoint/2010/main" val="150140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2F54-E15B-421A-B606-A822B29EB773}"/>
              </a:ext>
            </a:extLst>
          </p:cNvPr>
          <p:cNvSpPr>
            <a:spLocks noGrp="1"/>
          </p:cNvSpPr>
          <p:nvPr>
            <p:ph type="ctrTitle"/>
          </p:nvPr>
        </p:nvSpPr>
        <p:spPr>
          <a:xfrm>
            <a:off x="657427" y="2389902"/>
            <a:ext cx="10363200" cy="1380744"/>
          </a:xfrm>
        </p:spPr>
        <p:txBody>
          <a:bodyPr/>
          <a:lstStyle/>
          <a:p>
            <a:r>
              <a:rPr lang="en-US" dirty="0">
                <a:solidFill>
                  <a:srgbClr val="2F72AD"/>
                </a:solidFill>
              </a:rPr>
              <a:t>Understanding Insurance Surplus</a:t>
            </a:r>
            <a:endParaRPr lang="en-US" sz="2800" dirty="0">
              <a:solidFill>
                <a:srgbClr val="2F72AD"/>
              </a:solidFill>
            </a:endParaRPr>
          </a:p>
        </p:txBody>
      </p:sp>
    </p:spTree>
    <p:extLst>
      <p:ext uri="{BB962C8B-B14F-4D97-AF65-F5344CB8AC3E}">
        <p14:creationId xmlns:p14="http://schemas.microsoft.com/office/powerpoint/2010/main" val="1907475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F69B-6749-4BDF-A865-955637C55A5E}"/>
              </a:ext>
            </a:extLst>
          </p:cNvPr>
          <p:cNvSpPr>
            <a:spLocks noGrp="1"/>
          </p:cNvSpPr>
          <p:nvPr>
            <p:ph type="title"/>
          </p:nvPr>
        </p:nvSpPr>
        <p:spPr/>
        <p:txBody>
          <a:bodyPr/>
          <a:lstStyle/>
          <a:p>
            <a:r>
              <a:rPr lang="en-US" dirty="0"/>
              <a:t>P/C Industry Capacity: What Is Surplus?</a:t>
            </a:r>
          </a:p>
        </p:txBody>
      </p:sp>
      <p:sp>
        <p:nvSpPr>
          <p:cNvPr id="5" name="Content Placeholder 2">
            <a:extLst>
              <a:ext uri="{FF2B5EF4-FFF2-40B4-BE49-F238E27FC236}">
                <a16:creationId xmlns:a16="http://schemas.microsoft.com/office/drawing/2014/main" id="{572D310A-DAB5-49BB-BC0E-5066805B60E2}"/>
              </a:ext>
            </a:extLst>
          </p:cNvPr>
          <p:cNvSpPr>
            <a:spLocks noGrp="1"/>
          </p:cNvSpPr>
          <p:nvPr>
            <p:ph idx="1"/>
          </p:nvPr>
        </p:nvSpPr>
        <p:spPr>
          <a:xfrm>
            <a:off x="475488" y="1183302"/>
            <a:ext cx="6074168" cy="4451953"/>
          </a:xfrm>
        </p:spPr>
        <p:txBody>
          <a:bodyPr/>
          <a:lstStyle/>
          <a:p>
            <a:pPr>
              <a:lnSpc>
                <a:spcPct val="100000"/>
              </a:lnSpc>
              <a:spcBef>
                <a:spcPts val="0"/>
              </a:spcBef>
            </a:pPr>
            <a:r>
              <a:rPr lang="en-US" sz="1800" dirty="0"/>
              <a:t>The industry prices coverage for expected claims, with surplus for unexpected claims, such as exceptionally severe hurricanes</a:t>
            </a:r>
          </a:p>
          <a:p>
            <a:pPr marL="0" indent="0">
              <a:lnSpc>
                <a:spcPct val="100000"/>
              </a:lnSpc>
              <a:spcBef>
                <a:spcPts val="0"/>
              </a:spcBef>
              <a:buNone/>
            </a:pPr>
            <a:endParaRPr lang="en-US" sz="1800" dirty="0"/>
          </a:p>
          <a:p>
            <a:pPr>
              <a:lnSpc>
                <a:spcPct val="100000"/>
              </a:lnSpc>
              <a:spcBef>
                <a:spcPts val="0"/>
              </a:spcBef>
            </a:pPr>
            <a:r>
              <a:rPr lang="en-US" sz="1800" dirty="0"/>
              <a:t>By law and regulation, each insurer maintains an amount of “surplus” for use when claims and/or other expenses exceed allowances in premiums</a:t>
            </a:r>
          </a:p>
          <a:p>
            <a:pPr lvl="1">
              <a:lnSpc>
                <a:spcPct val="100000"/>
              </a:lnSpc>
              <a:spcBef>
                <a:spcPts val="900"/>
              </a:spcBef>
            </a:pPr>
            <a:r>
              <a:rPr lang="en-US" sz="1600" dirty="0"/>
              <a:t>The surplus backs up each line of insurance that each company writes</a:t>
            </a:r>
          </a:p>
          <a:p>
            <a:pPr lvl="1">
              <a:lnSpc>
                <a:spcPct val="100000"/>
              </a:lnSpc>
              <a:spcBef>
                <a:spcPts val="900"/>
              </a:spcBef>
            </a:pPr>
            <a:r>
              <a:rPr lang="en-US" sz="1600" dirty="0"/>
              <a:t>It is calculated as assets minus liabilities and rises and falls due to changes in asset values and claims</a:t>
            </a:r>
          </a:p>
          <a:p>
            <a:pPr lvl="1">
              <a:lnSpc>
                <a:spcPct val="100000"/>
              </a:lnSpc>
              <a:spcBef>
                <a:spcPts val="900"/>
              </a:spcBef>
            </a:pPr>
            <a:r>
              <a:rPr lang="en-US" sz="1600" dirty="0"/>
              <a:t>Drops in stock market valuations lower assets and surplus</a:t>
            </a:r>
          </a:p>
          <a:p>
            <a:pPr lvl="1">
              <a:lnSpc>
                <a:spcPct val="100000"/>
              </a:lnSpc>
              <a:spcBef>
                <a:spcPts val="900"/>
              </a:spcBef>
            </a:pPr>
            <a:r>
              <a:rPr lang="en-US" sz="1600" dirty="0"/>
              <a:t>Regulators set minimum levels and rating agencies downgrade insurers whose surplus levels fall too far</a:t>
            </a:r>
          </a:p>
        </p:txBody>
      </p:sp>
      <p:pic>
        <p:nvPicPr>
          <p:cNvPr id="6" name="Picture 5">
            <a:extLst>
              <a:ext uri="{FF2B5EF4-FFF2-40B4-BE49-F238E27FC236}">
                <a16:creationId xmlns:a16="http://schemas.microsoft.com/office/drawing/2014/main" id="{89F13DAE-6628-E04B-8B99-891C621D93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1130" y="1222745"/>
            <a:ext cx="4700413" cy="4412510"/>
          </a:xfrm>
          <a:prstGeom prst="rect">
            <a:avLst/>
          </a:prstGeom>
        </p:spPr>
      </p:pic>
    </p:spTree>
    <p:extLst>
      <p:ext uri="{BB962C8B-B14F-4D97-AF65-F5344CB8AC3E}">
        <p14:creationId xmlns:p14="http://schemas.microsoft.com/office/powerpoint/2010/main" val="189818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6B9AE03-51B6-424A-AA77-87D9F13DFA5D}"/>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2072"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46B9AE03-51B6-424A-AA77-87D9F13DFA5D}"/>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BE014FA-D8ED-47DF-B854-961D32BEC740}"/>
              </a:ext>
            </a:extLst>
          </p:cNvPr>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93E48774-CB64-42BA-A910-2D264519A24B}"/>
              </a:ext>
            </a:extLst>
          </p:cNvPr>
          <p:cNvSpPr>
            <a:spLocks noGrp="1"/>
          </p:cNvSpPr>
          <p:nvPr>
            <p:ph type="title"/>
          </p:nvPr>
        </p:nvSpPr>
        <p:spPr/>
        <p:txBody>
          <a:bodyPr/>
          <a:lstStyle/>
          <a:p>
            <a:r>
              <a:rPr lang="en-US" dirty="0"/>
              <a:t>Risk Based Capital</a:t>
            </a:r>
          </a:p>
        </p:txBody>
      </p:sp>
      <p:pic>
        <p:nvPicPr>
          <p:cNvPr id="20" name="Picture 19" descr="A picture containing table, sitting&#10;&#10;Description automatically generated">
            <a:extLst>
              <a:ext uri="{FF2B5EF4-FFF2-40B4-BE49-F238E27FC236}">
                <a16:creationId xmlns:a16="http://schemas.microsoft.com/office/drawing/2014/main" id="{AA453918-F1AE-44A5-A35D-9740A41F99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62813" y="1917002"/>
            <a:ext cx="4415548" cy="2943698"/>
          </a:xfrm>
          <a:prstGeom prst="rect">
            <a:avLst/>
          </a:prstGeom>
          <a:ln w="6350">
            <a:noFill/>
          </a:ln>
        </p:spPr>
      </p:pic>
      <p:sp>
        <p:nvSpPr>
          <p:cNvPr id="21" name="Content Placeholder 2">
            <a:extLst>
              <a:ext uri="{FF2B5EF4-FFF2-40B4-BE49-F238E27FC236}">
                <a16:creationId xmlns:a16="http://schemas.microsoft.com/office/drawing/2014/main" id="{765A768A-1011-440A-ACA6-19A96F50B780}"/>
              </a:ext>
            </a:extLst>
          </p:cNvPr>
          <p:cNvSpPr txBox="1">
            <a:spLocks/>
          </p:cNvSpPr>
          <p:nvPr/>
        </p:nvSpPr>
        <p:spPr bwMode="gray">
          <a:xfrm>
            <a:off x="475487" y="4729167"/>
            <a:ext cx="6252571" cy="1276997"/>
          </a:xfrm>
          <a:prstGeom prst="rect">
            <a:avLst/>
          </a:prstGeom>
        </p:spPr>
        <p:txBody>
          <a:bodyPr vert="horz" lIns="91440" tIns="45720" rIns="91440" bIns="45720" rtlCol="0">
            <a:no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2000" dirty="0">
                <a:solidFill>
                  <a:schemeClr val="accent2">
                    <a:lumMod val="75000"/>
                  </a:schemeClr>
                </a:solidFill>
              </a:rPr>
              <a:t>The “Company Action Level” of RBC ratios is the level at which companies must report to regulators how they will raise their financial status to a safe level. For the industry as a whole, this is roughly $400 billion.</a:t>
            </a:r>
          </a:p>
        </p:txBody>
      </p:sp>
      <p:sp>
        <p:nvSpPr>
          <p:cNvPr id="22" name="Text Placeholder 4">
            <a:extLst>
              <a:ext uri="{FF2B5EF4-FFF2-40B4-BE49-F238E27FC236}">
                <a16:creationId xmlns:a16="http://schemas.microsoft.com/office/drawing/2014/main" id="{593D664D-51A3-4FBE-90BD-C11A305440E8}"/>
              </a:ext>
            </a:extLst>
          </p:cNvPr>
          <p:cNvSpPr txBox="1">
            <a:spLocks/>
          </p:cNvSpPr>
          <p:nvPr/>
        </p:nvSpPr>
        <p:spPr bwMode="gray">
          <a:xfrm>
            <a:off x="551688" y="817878"/>
            <a:ext cx="10789756" cy="868118"/>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100000"/>
              </a:lnSpc>
            </a:pPr>
            <a:r>
              <a:rPr lang="en-US" dirty="0">
                <a:latin typeface="Arial" panose="020B0604020202020204" pitchFamily="34" charset="0"/>
                <a:cs typeface="Arial" panose="020B0604020202020204" pitchFamily="34" charset="0"/>
              </a:rPr>
              <a:t>State regulators use Risk-Based Capital (RBC) to indicate when a company has insufficient capital and surplus to operate safely</a:t>
            </a:r>
          </a:p>
        </p:txBody>
      </p:sp>
      <p:sp>
        <p:nvSpPr>
          <p:cNvPr id="23" name="Content Placeholder 2">
            <a:extLst>
              <a:ext uri="{FF2B5EF4-FFF2-40B4-BE49-F238E27FC236}">
                <a16:creationId xmlns:a16="http://schemas.microsoft.com/office/drawing/2014/main" id="{A1FFD464-9C5B-463E-94D3-DD465F8F8E6B}"/>
              </a:ext>
            </a:extLst>
          </p:cNvPr>
          <p:cNvSpPr txBox="1">
            <a:spLocks/>
          </p:cNvSpPr>
          <p:nvPr/>
        </p:nvSpPr>
        <p:spPr bwMode="gray">
          <a:xfrm>
            <a:off x="551688" y="1488240"/>
            <a:ext cx="5982462" cy="4041648"/>
          </a:xfrm>
          <a:prstGeom prst="rect">
            <a:avLst/>
          </a:prstGeom>
        </p:spPr>
        <p:txBody>
          <a:bodyPr vert="horz" lIns="91440" tIns="45720" rIns="91440" bIns="45720" rtlCol="0">
            <a:noAutofit/>
          </a:bodyPr>
          <a:lstStyle>
            <a:lvl1pPr marL="292601" indent="-292601" algn="l" defTabSz="914377"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14" indent="-228594" algn="l" defTabSz="914377"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377" indent="-228594" algn="l" defTabSz="914377"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697" indent="-219451" algn="l" defTabSz="914377"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291" indent="-173732" algn="l" defTabSz="914377"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pPr>
            <a:endParaRPr lang="en-US" dirty="0"/>
          </a:p>
          <a:p>
            <a:pPr>
              <a:lnSpc>
                <a:spcPct val="100000"/>
              </a:lnSpc>
              <a:spcBef>
                <a:spcPts val="0"/>
              </a:spcBef>
            </a:pPr>
            <a:r>
              <a:rPr lang="en-US" dirty="0"/>
              <a:t>The RBC calculation covers several types of risks that are inherent in providing insurance:</a:t>
            </a:r>
          </a:p>
          <a:p>
            <a:pPr lvl="1">
              <a:lnSpc>
                <a:spcPct val="100000"/>
              </a:lnSpc>
              <a:spcBef>
                <a:spcPts val="600"/>
              </a:spcBef>
            </a:pPr>
            <a:r>
              <a:rPr lang="en-US" sz="2200" dirty="0"/>
              <a:t>Asset risk</a:t>
            </a:r>
          </a:p>
          <a:p>
            <a:pPr lvl="1">
              <a:lnSpc>
                <a:spcPct val="100000"/>
              </a:lnSpc>
              <a:spcBef>
                <a:spcPts val="600"/>
              </a:spcBef>
            </a:pPr>
            <a:r>
              <a:rPr lang="en-US" sz="2200" dirty="0"/>
              <a:t>Credit risk</a:t>
            </a:r>
          </a:p>
          <a:p>
            <a:pPr lvl="1">
              <a:lnSpc>
                <a:spcPct val="100000"/>
              </a:lnSpc>
              <a:spcBef>
                <a:spcPts val="600"/>
              </a:spcBef>
            </a:pPr>
            <a:r>
              <a:rPr lang="en-US" sz="2200" dirty="0"/>
              <a:t>Loss reserve risk</a:t>
            </a:r>
          </a:p>
          <a:p>
            <a:pPr lvl="1">
              <a:lnSpc>
                <a:spcPct val="100000"/>
              </a:lnSpc>
              <a:spcBef>
                <a:spcPts val="600"/>
              </a:spcBef>
            </a:pPr>
            <a:r>
              <a:rPr lang="en-US" sz="2200" dirty="0"/>
              <a:t>Premium and growth risk</a:t>
            </a:r>
          </a:p>
          <a:p>
            <a:pPr marL="0" indent="0">
              <a:lnSpc>
                <a:spcPct val="100000"/>
              </a:lnSpc>
              <a:spcBef>
                <a:spcPts val="0"/>
              </a:spcBef>
              <a:buFont typeface="Wingdings 3" panose="05040102010807070707" pitchFamily="18" charset="2"/>
              <a:buNone/>
            </a:pPr>
            <a:endParaRPr lang="en-US" dirty="0"/>
          </a:p>
        </p:txBody>
      </p:sp>
      <p:sp>
        <p:nvSpPr>
          <p:cNvPr id="3" name="TextBox 2">
            <a:extLst>
              <a:ext uri="{FF2B5EF4-FFF2-40B4-BE49-F238E27FC236}">
                <a16:creationId xmlns:a16="http://schemas.microsoft.com/office/drawing/2014/main" id="{90F0BB4D-A583-416F-821C-A2D79B9DB637}"/>
              </a:ext>
            </a:extLst>
          </p:cNvPr>
          <p:cNvSpPr txBox="1"/>
          <p:nvPr/>
        </p:nvSpPr>
        <p:spPr>
          <a:xfrm>
            <a:off x="1049154" y="6237170"/>
            <a:ext cx="5592278" cy="269508"/>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Source: NAIC, via S&amp;P Global; Triple-I</a:t>
            </a:r>
          </a:p>
        </p:txBody>
      </p:sp>
    </p:spTree>
    <p:extLst>
      <p:ext uri="{BB962C8B-B14F-4D97-AF65-F5344CB8AC3E}">
        <p14:creationId xmlns:p14="http://schemas.microsoft.com/office/powerpoint/2010/main" val="177324932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D433-A47F-40EE-AB1E-670E43B82FDC}"/>
              </a:ext>
            </a:extLst>
          </p:cNvPr>
          <p:cNvSpPr>
            <a:spLocks noGrp="1"/>
          </p:cNvSpPr>
          <p:nvPr>
            <p:ph type="title"/>
          </p:nvPr>
        </p:nvSpPr>
        <p:spPr>
          <a:xfrm>
            <a:off x="446453" y="156999"/>
            <a:ext cx="9077906" cy="651524"/>
          </a:xfrm>
        </p:spPr>
        <p:txBody>
          <a:bodyPr/>
          <a:lstStyle/>
          <a:p>
            <a:r>
              <a:rPr lang="en-US" dirty="0"/>
              <a:t>Surplus Available for Unexpected Losses</a:t>
            </a:r>
          </a:p>
        </p:txBody>
      </p:sp>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8EB56FFA-86FD-422B-918E-EED4A4095DF2}"/>
                  </a:ext>
                </a:extLst>
              </p:cNvPr>
              <p:cNvGraphicFramePr>
                <a:graphicFrameLocks noGrp="1"/>
              </p:cNvGraphicFramePr>
              <p:nvPr>
                <p:ph idx="1"/>
              </p:nvPr>
            </p:nvGraphicFramePr>
            <p:xfrm>
              <a:off x="388971" y="1893989"/>
              <a:ext cx="8458200" cy="404018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ontent Placeholder 7">
                <a:extLst>
                  <a:ext uri="{FF2B5EF4-FFF2-40B4-BE49-F238E27FC236}">
                    <a16:creationId xmlns:a16="http://schemas.microsoft.com/office/drawing/2014/main" id="{8EB56FFA-86FD-422B-918E-EED4A4095DF2}"/>
                  </a:ext>
                </a:extLst>
              </p:cNvPr>
              <p:cNvPicPr>
                <a:picLocks noGrp="1" noRot="1" noChangeAspect="1" noMove="1" noResize="1" noEditPoints="1" noAdjustHandles="1" noChangeArrowheads="1" noChangeShapeType="1"/>
              </p:cNvPicPr>
              <p:nvPr/>
            </p:nvPicPr>
            <p:blipFill>
              <a:blip r:embed="rId3"/>
              <a:stretch>
                <a:fillRect/>
              </a:stretch>
            </p:blipFill>
            <p:spPr>
              <a:xfrm>
                <a:off x="388971" y="1893989"/>
                <a:ext cx="8458200" cy="4040187"/>
              </a:xfrm>
              <a:prstGeom prst="rect">
                <a:avLst/>
              </a:prstGeom>
            </p:spPr>
          </p:pic>
        </mc:Fallback>
      </mc:AlternateContent>
      <p:sp>
        <p:nvSpPr>
          <p:cNvPr id="5" name="Text Placeholder 4">
            <a:extLst>
              <a:ext uri="{FF2B5EF4-FFF2-40B4-BE49-F238E27FC236}">
                <a16:creationId xmlns:a16="http://schemas.microsoft.com/office/drawing/2014/main" id="{69B0596D-9B1F-4268-ABD6-B5CC894E3143}"/>
              </a:ext>
            </a:extLst>
          </p:cNvPr>
          <p:cNvSpPr>
            <a:spLocks noGrp="1"/>
          </p:cNvSpPr>
          <p:nvPr>
            <p:ph type="body" sz="quarter" idx="16"/>
          </p:nvPr>
        </p:nvSpPr>
        <p:spPr>
          <a:xfrm>
            <a:off x="1106292" y="6033875"/>
            <a:ext cx="10241280" cy="415018"/>
          </a:xfrm>
        </p:spPr>
        <p:txBody>
          <a:bodyPr/>
          <a:lstStyle/>
          <a:p>
            <a:r>
              <a:rPr lang="en-US" dirty="0"/>
              <a:t>Sources: NAIC data sourced from S&amp;P Global Market Intelligence; Insurance Information Institute.</a:t>
            </a:r>
          </a:p>
        </p:txBody>
      </p:sp>
      <p:sp>
        <p:nvSpPr>
          <p:cNvPr id="9" name="TextBox 8">
            <a:extLst>
              <a:ext uri="{FF2B5EF4-FFF2-40B4-BE49-F238E27FC236}">
                <a16:creationId xmlns:a16="http://schemas.microsoft.com/office/drawing/2014/main" id="{65E788D9-0484-4959-81EE-26B08652F167}"/>
              </a:ext>
            </a:extLst>
          </p:cNvPr>
          <p:cNvSpPr txBox="1"/>
          <p:nvPr/>
        </p:nvSpPr>
        <p:spPr>
          <a:xfrm>
            <a:off x="376920" y="1992012"/>
            <a:ext cx="2592126" cy="278295"/>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t>Billions of dollars</a:t>
            </a:r>
          </a:p>
        </p:txBody>
      </p:sp>
      <p:cxnSp>
        <p:nvCxnSpPr>
          <p:cNvPr id="11" name="Straight Connector 10">
            <a:extLst>
              <a:ext uri="{FF2B5EF4-FFF2-40B4-BE49-F238E27FC236}">
                <a16:creationId xmlns:a16="http://schemas.microsoft.com/office/drawing/2014/main" id="{302C79AE-C69F-40F9-9BD6-58B510E06E88}"/>
              </a:ext>
            </a:extLst>
          </p:cNvPr>
          <p:cNvCxnSpPr/>
          <p:nvPr/>
        </p:nvCxnSpPr>
        <p:spPr>
          <a:xfrm>
            <a:off x="1161587" y="3712841"/>
            <a:ext cx="79451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4">
            <a:extLst>
              <a:ext uri="{FF2B5EF4-FFF2-40B4-BE49-F238E27FC236}">
                <a16:creationId xmlns:a16="http://schemas.microsoft.com/office/drawing/2014/main" id="{09E590E7-9A46-426E-A53A-300027F947C2}"/>
              </a:ext>
            </a:extLst>
          </p:cNvPr>
          <p:cNvSpPr>
            <a:spLocks noChangeArrowheads="1"/>
          </p:cNvSpPr>
          <p:nvPr/>
        </p:nvSpPr>
        <p:spPr bwMode="gray">
          <a:xfrm>
            <a:off x="5603020" y="3760967"/>
            <a:ext cx="1677725" cy="842026"/>
          </a:xfrm>
          <a:prstGeom prst="wedgeRectCallout">
            <a:avLst>
              <a:gd name="adj1" fmla="val -207205"/>
              <a:gd name="adj2" fmla="val -48602"/>
            </a:avLst>
          </a:prstGeom>
          <a:solidFill>
            <a:schemeClr val="bg1"/>
          </a:solidFill>
          <a:ln w="25400">
            <a:solidFill>
              <a:schemeClr val="accent6"/>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rgbClr val="FF0000"/>
                </a:solidFill>
                <a:latin typeface="+mj-lt"/>
              </a:rPr>
              <a:t>Critical Level</a:t>
            </a:r>
          </a:p>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100" dirty="0">
                <a:solidFill>
                  <a:srgbClr val="FF0000"/>
                </a:solidFill>
                <a:latin typeface="+mj-lt"/>
              </a:rPr>
              <a:t>Below This Amount, Industry Imperiled</a:t>
            </a:r>
          </a:p>
        </p:txBody>
      </p:sp>
      <p:sp>
        <p:nvSpPr>
          <p:cNvPr id="3" name="TextBox 2">
            <a:extLst>
              <a:ext uri="{FF2B5EF4-FFF2-40B4-BE49-F238E27FC236}">
                <a16:creationId xmlns:a16="http://schemas.microsoft.com/office/drawing/2014/main" id="{D344B383-471C-46E6-B89C-E13284B40F00}"/>
              </a:ext>
            </a:extLst>
          </p:cNvPr>
          <p:cNvSpPr txBox="1"/>
          <p:nvPr/>
        </p:nvSpPr>
        <p:spPr>
          <a:xfrm>
            <a:off x="9182201" y="2172303"/>
            <a:ext cx="2675823" cy="3647472"/>
          </a:xfrm>
          <a:prstGeom prst="rect">
            <a:avLst/>
          </a:prstGeom>
          <a:noFill/>
        </p:spPr>
        <p:txBody>
          <a:bodyPr wrap="squar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r>
              <a:rPr lang="en-US" sz="2000" dirty="0"/>
              <a:t>Q1 capital loss is Triple-I estimate</a:t>
            </a:r>
          </a:p>
          <a:p>
            <a:pPr marL="292608" indent="-292608">
              <a:lnSpc>
                <a:spcPct val="90000"/>
              </a:lnSpc>
              <a:spcBef>
                <a:spcPts val="1200"/>
              </a:spcBef>
              <a:buClr>
                <a:srgbClr val="337DBE"/>
              </a:buClr>
              <a:buSzPct val="77000"/>
              <a:buFont typeface="Wingdings 3" panose="05040102010807070707" pitchFamily="18" charset="2"/>
              <a:buChar char=""/>
            </a:pPr>
            <a:r>
              <a:rPr lang="en-US" sz="2000" dirty="0"/>
              <a:t>Q2 capital gains/ losses assumed to be $0</a:t>
            </a:r>
          </a:p>
          <a:p>
            <a:pPr marL="292608" indent="-292608">
              <a:lnSpc>
                <a:spcPct val="90000"/>
              </a:lnSpc>
              <a:spcBef>
                <a:spcPts val="1200"/>
              </a:spcBef>
              <a:buClr>
                <a:srgbClr val="337DBE"/>
              </a:buClr>
              <a:buSzPct val="77000"/>
              <a:buFont typeface="Wingdings 3" panose="05040102010807070707" pitchFamily="18" charset="2"/>
              <a:buChar char=""/>
            </a:pPr>
            <a:r>
              <a:rPr lang="en-US" sz="2000" dirty="0"/>
              <a:t>Q2-Q3 assumes worst year of catastrophe claims above trend</a:t>
            </a:r>
          </a:p>
          <a:p>
            <a:pPr marL="292608" indent="-292608">
              <a:lnSpc>
                <a:spcPct val="90000"/>
              </a:lnSpc>
              <a:spcBef>
                <a:spcPts val="1200"/>
              </a:spcBef>
              <a:buClr>
                <a:srgbClr val="337DBE"/>
              </a:buClr>
              <a:buSzPct val="77000"/>
              <a:buFont typeface="Wingdings 3" panose="05040102010807070707" pitchFamily="18" charset="2"/>
              <a:buChar char=""/>
            </a:pPr>
            <a:r>
              <a:rPr lang="en-US" sz="2000" dirty="0"/>
              <a:t>Q2-Q4 U/W profits assumed to be $0</a:t>
            </a:r>
          </a:p>
        </p:txBody>
      </p:sp>
      <p:sp>
        <p:nvSpPr>
          <p:cNvPr id="12" name="Text Placeholder 4">
            <a:extLst>
              <a:ext uri="{FF2B5EF4-FFF2-40B4-BE49-F238E27FC236}">
                <a16:creationId xmlns:a16="http://schemas.microsoft.com/office/drawing/2014/main" id="{1988A980-41DE-9442-95F4-7472380885C3}"/>
              </a:ext>
            </a:extLst>
          </p:cNvPr>
          <p:cNvSpPr txBox="1">
            <a:spLocks/>
          </p:cNvSpPr>
          <p:nvPr/>
        </p:nvSpPr>
        <p:spPr bwMode="gray">
          <a:xfrm>
            <a:off x="472957" y="1016844"/>
            <a:ext cx="11175704" cy="868118"/>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After assumptions (at right), surplus available for unexpected losses is $317 billion.</a:t>
            </a:r>
          </a:p>
        </p:txBody>
      </p:sp>
    </p:spTree>
    <p:extLst>
      <p:ext uri="{BB962C8B-B14F-4D97-AF65-F5344CB8AC3E}">
        <p14:creationId xmlns:p14="http://schemas.microsoft.com/office/powerpoint/2010/main" val="31442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0085-3D02-41B4-A6A5-EAC440CF31A6}"/>
              </a:ext>
            </a:extLst>
          </p:cNvPr>
          <p:cNvSpPr>
            <a:spLocks noGrp="1"/>
          </p:cNvSpPr>
          <p:nvPr>
            <p:ph type="title"/>
          </p:nvPr>
        </p:nvSpPr>
        <p:spPr/>
        <p:txBody>
          <a:bodyPr/>
          <a:lstStyle/>
          <a:p>
            <a:r>
              <a:rPr lang="en-US" dirty="0"/>
              <a:t>Retroactive BI threatens other insurer promises</a:t>
            </a:r>
          </a:p>
        </p:txBody>
      </p:sp>
      <p:graphicFrame>
        <p:nvGraphicFramePr>
          <p:cNvPr id="8" name="Content Placeholder 7">
            <a:extLst>
              <a:ext uri="{FF2B5EF4-FFF2-40B4-BE49-F238E27FC236}">
                <a16:creationId xmlns:a16="http://schemas.microsoft.com/office/drawing/2014/main" id="{7D20D4CD-DD15-450B-A359-1E917EC2B98B}"/>
              </a:ext>
            </a:extLst>
          </p:cNvPr>
          <p:cNvGraphicFramePr>
            <a:graphicFrameLocks noGrp="1"/>
          </p:cNvGraphicFramePr>
          <p:nvPr>
            <p:ph idx="1"/>
          </p:nvPr>
        </p:nvGraphicFramePr>
        <p:xfrm>
          <a:off x="514350" y="1884363"/>
          <a:ext cx="11277600" cy="445520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279C06B6-FC79-41D7-B4E2-4A03668E6604}"/>
              </a:ext>
            </a:extLst>
          </p:cNvPr>
          <p:cNvSpPr>
            <a:spLocks noGrp="1"/>
          </p:cNvSpPr>
          <p:nvPr>
            <p:ph type="body" sz="quarter" idx="15"/>
          </p:nvPr>
        </p:nvSpPr>
        <p:spPr/>
        <p:txBody>
          <a:bodyPr/>
          <a:lstStyle/>
          <a:p>
            <a:r>
              <a:rPr lang="en-US" dirty="0"/>
              <a:t>Loss estimates dwarf other black swan scenarios</a:t>
            </a:r>
          </a:p>
        </p:txBody>
      </p:sp>
      <p:sp>
        <p:nvSpPr>
          <p:cNvPr id="5" name="Text Placeholder 4">
            <a:extLst>
              <a:ext uri="{FF2B5EF4-FFF2-40B4-BE49-F238E27FC236}">
                <a16:creationId xmlns:a16="http://schemas.microsoft.com/office/drawing/2014/main" id="{6941BE16-3F92-4857-BDF1-B8B7C31E0204}"/>
              </a:ext>
            </a:extLst>
          </p:cNvPr>
          <p:cNvSpPr>
            <a:spLocks noGrp="1"/>
          </p:cNvSpPr>
          <p:nvPr>
            <p:ph type="body" sz="quarter" idx="16"/>
          </p:nvPr>
        </p:nvSpPr>
        <p:spPr>
          <a:xfrm>
            <a:off x="1029355" y="5924550"/>
            <a:ext cx="10241280" cy="415018"/>
          </a:xfrm>
        </p:spPr>
        <p:txBody>
          <a:bodyPr/>
          <a:lstStyle/>
          <a:p>
            <a:r>
              <a:rPr lang="en-US" dirty="0"/>
              <a:t>Source: Insurance Information Institute.</a:t>
            </a:r>
          </a:p>
        </p:txBody>
      </p:sp>
      <p:grpSp>
        <p:nvGrpSpPr>
          <p:cNvPr id="9" name="Group 8">
            <a:extLst>
              <a:ext uri="{FF2B5EF4-FFF2-40B4-BE49-F238E27FC236}">
                <a16:creationId xmlns:a16="http://schemas.microsoft.com/office/drawing/2014/main" id="{C234D9A6-2AC9-4BA9-B297-2314D2EE399A}"/>
              </a:ext>
            </a:extLst>
          </p:cNvPr>
          <p:cNvGrpSpPr/>
          <p:nvPr/>
        </p:nvGrpSpPr>
        <p:grpSpPr bwMode="gray">
          <a:xfrm>
            <a:off x="9557466" y="1952509"/>
            <a:ext cx="1163085" cy="1476491"/>
            <a:chOff x="2817909" y="409182"/>
            <a:chExt cx="1359220" cy="1438992"/>
          </a:xfrm>
        </p:grpSpPr>
        <p:sp>
          <p:nvSpPr>
            <p:cNvPr id="10" name="AutoShape 4">
              <a:extLst>
                <a:ext uri="{FF2B5EF4-FFF2-40B4-BE49-F238E27FC236}">
                  <a16:creationId xmlns:a16="http://schemas.microsoft.com/office/drawing/2014/main" id="{73D4C852-5C6A-4CCF-BE66-C275994C1F3F}"/>
                </a:ext>
              </a:extLst>
            </p:cNvPr>
            <p:cNvSpPr>
              <a:spLocks noChangeArrowheads="1"/>
            </p:cNvSpPr>
            <p:nvPr/>
          </p:nvSpPr>
          <p:spPr bwMode="gray">
            <a:xfrm>
              <a:off x="2817909" y="409182"/>
              <a:ext cx="1359220" cy="981792"/>
            </a:xfrm>
            <a:prstGeom prst="rect">
              <a:avLst/>
            </a:prstGeom>
            <a:solidFill>
              <a:schemeClr val="accent2"/>
            </a:solidFill>
            <a:ln w="25400">
              <a:solidFill>
                <a:schemeClr val="accent2"/>
              </a:solidFill>
              <a:miter lim="800000"/>
              <a:headEnd/>
              <a:tailEnd/>
            </a:ln>
            <a:effectLst/>
          </p:spPr>
          <p:txBody>
            <a:bodyPr wrap="square" lIns="91418" tIns="45709" rIns="91418" bIns="45709" anchor="ctr">
              <a:flatTx/>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bg1"/>
                  </a:solidFill>
                  <a:latin typeface="+mj-lt"/>
                </a:rPr>
                <a:t>Five </a:t>
              </a:r>
              <a:r>
                <a:rPr lang="en-US" sz="1600" b="1" dirty="0" err="1">
                  <a:solidFill>
                    <a:schemeClr val="bg1"/>
                  </a:solidFill>
                  <a:latin typeface="+mj-lt"/>
                </a:rPr>
                <a:t>Katrinas</a:t>
              </a:r>
              <a:r>
                <a:rPr lang="en-US" sz="1600" b="1" dirty="0">
                  <a:solidFill>
                    <a:schemeClr val="bg1"/>
                  </a:solidFill>
                  <a:latin typeface="+mj-lt"/>
                </a:rPr>
                <a:t> per Month</a:t>
              </a:r>
            </a:p>
          </p:txBody>
        </p:sp>
        <p:cxnSp>
          <p:nvCxnSpPr>
            <p:cNvPr id="11" name="Straight Arrow Connector 10">
              <a:extLst>
                <a:ext uri="{FF2B5EF4-FFF2-40B4-BE49-F238E27FC236}">
                  <a16:creationId xmlns:a16="http://schemas.microsoft.com/office/drawing/2014/main" id="{8EE88D42-0363-46AD-885A-DE6FEC204EB3}"/>
                </a:ext>
              </a:extLst>
            </p:cNvPr>
            <p:cNvCxnSpPr>
              <a:stCxn id="10" idx="2"/>
            </p:cNvCxnSpPr>
            <p:nvPr/>
          </p:nvCxnSpPr>
          <p:spPr bwMode="gray">
            <a:xfrm>
              <a:off x="3497519" y="1390974"/>
              <a:ext cx="0" cy="457200"/>
            </a:xfrm>
            <a:prstGeom prst="straightConnector1">
              <a:avLst/>
            </a:prstGeom>
            <a:noFill/>
            <a:ln w="25400">
              <a:solidFill>
                <a:schemeClr val="accent2"/>
              </a:solidFill>
              <a:round/>
              <a:headEnd/>
              <a:tailEnd type="oval" w="med" len="med"/>
            </a:ln>
            <a:effectLst/>
          </p:spPr>
        </p:cxnSp>
      </p:grpSp>
    </p:spTree>
    <p:extLst>
      <p:ext uri="{BB962C8B-B14F-4D97-AF65-F5344CB8AC3E}">
        <p14:creationId xmlns:p14="http://schemas.microsoft.com/office/powerpoint/2010/main" val="239478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1D433-A47F-40EE-AB1E-670E43B82FDC}"/>
              </a:ext>
            </a:extLst>
          </p:cNvPr>
          <p:cNvSpPr>
            <a:spLocks noGrp="1"/>
          </p:cNvSpPr>
          <p:nvPr>
            <p:ph type="title"/>
          </p:nvPr>
        </p:nvSpPr>
        <p:spPr/>
        <p:txBody>
          <a:bodyPr/>
          <a:lstStyle/>
          <a:p>
            <a:r>
              <a:rPr lang="en-US" dirty="0"/>
              <a:t>Can the P/C Industry Insure Losses Caused by a Pandemic?</a:t>
            </a:r>
          </a:p>
        </p:txBody>
      </p:sp>
      <p:sp>
        <p:nvSpPr>
          <p:cNvPr id="3" name="Content Placeholder 2">
            <a:extLst>
              <a:ext uri="{FF2B5EF4-FFF2-40B4-BE49-F238E27FC236}">
                <a16:creationId xmlns:a16="http://schemas.microsoft.com/office/drawing/2014/main" id="{E29D5D8A-386A-214B-AAB3-1E14BF6F645C}"/>
              </a:ext>
            </a:extLst>
          </p:cNvPr>
          <p:cNvSpPr>
            <a:spLocks noGrp="1"/>
          </p:cNvSpPr>
          <p:nvPr>
            <p:ph idx="1"/>
          </p:nvPr>
        </p:nvSpPr>
        <p:spPr>
          <a:xfrm>
            <a:off x="475488" y="1183303"/>
            <a:ext cx="6084338" cy="5111480"/>
          </a:xfrm>
        </p:spPr>
        <p:txBody>
          <a:bodyPr/>
          <a:lstStyle/>
          <a:p>
            <a:pPr>
              <a:spcBef>
                <a:spcPts val="1200"/>
              </a:spcBef>
            </a:pPr>
            <a:r>
              <a:rPr lang="en-US" sz="2000" dirty="0"/>
              <a:t>No, not in policies widely available. Insurance works only if insurers can be confident that losses can be </a:t>
            </a:r>
          </a:p>
          <a:p>
            <a:pPr lvl="1">
              <a:spcBef>
                <a:spcPts val="1200"/>
              </a:spcBef>
            </a:pPr>
            <a:r>
              <a:rPr lang="en-US" sz="1800" dirty="0"/>
              <a:t>Priced so that many independently-exposed units would buy the coverage, and</a:t>
            </a:r>
          </a:p>
          <a:p>
            <a:pPr lvl="1">
              <a:spcBef>
                <a:spcPts val="1200"/>
              </a:spcBef>
            </a:pPr>
            <a:r>
              <a:rPr lang="en-US" sz="1800" dirty="0"/>
              <a:t>Total claims can, at most, be kept within limits of available capital.</a:t>
            </a:r>
          </a:p>
          <a:p>
            <a:pPr>
              <a:spcBef>
                <a:spcPts val="1200"/>
              </a:spcBef>
            </a:pPr>
            <a:r>
              <a:rPr lang="en-US" sz="2000" dirty="0"/>
              <a:t>Few businesses have bought this coverage, probably because the price is judged too high for the protection offered.</a:t>
            </a:r>
          </a:p>
          <a:p>
            <a:pPr>
              <a:spcBef>
                <a:spcPts val="1200"/>
              </a:spcBef>
            </a:pPr>
            <a:r>
              <a:rPr lang="en-US" sz="2000" dirty="0"/>
              <a:t>The policies that have been bought, like the one by the All England Lawn Tennis Association (which runs the Wimbledon tennis tournament) were uniquely negotiated. And claim payment </a:t>
            </a:r>
            <a:br>
              <a:rPr lang="en-US" sz="2000" dirty="0"/>
            </a:br>
            <a:r>
              <a:rPr lang="en-US" sz="2000" dirty="0"/>
              <a:t>was prompt.</a:t>
            </a:r>
          </a:p>
        </p:txBody>
      </p:sp>
      <p:pic>
        <p:nvPicPr>
          <p:cNvPr id="12" name="Picture 11">
            <a:extLst>
              <a:ext uri="{FF2B5EF4-FFF2-40B4-BE49-F238E27FC236}">
                <a16:creationId xmlns:a16="http://schemas.microsoft.com/office/drawing/2014/main" id="{0BD46FC4-9BB8-7041-AC2F-294AAA54B6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6891130" y="1222745"/>
            <a:ext cx="4681052" cy="4451952"/>
          </a:xfrm>
          <a:prstGeom prst="rect">
            <a:avLst/>
          </a:prstGeom>
        </p:spPr>
      </p:pic>
    </p:spTree>
    <p:extLst>
      <p:ext uri="{BB962C8B-B14F-4D97-AF65-F5344CB8AC3E}">
        <p14:creationId xmlns:p14="http://schemas.microsoft.com/office/powerpoint/2010/main" val="1373988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bo.2dcalH9m3ZgJHUBOQ"/>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11624</TotalTime>
  <Words>1611</Words>
  <Application>Microsoft Office PowerPoint</Application>
  <PresentationFormat>Widescreen</PresentationFormat>
  <Paragraphs>148</Paragraphs>
  <Slides>19</Slides>
  <Notes>9</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Arial Narrow</vt:lpstr>
      <vt:lpstr>Calibri</vt:lpstr>
      <vt:lpstr>Symbol</vt:lpstr>
      <vt:lpstr>Wingdings</vt:lpstr>
      <vt:lpstr>Wingdings 3</vt:lpstr>
      <vt:lpstr>Office Theme</vt:lpstr>
      <vt:lpstr>Custom Design</vt:lpstr>
      <vt:lpstr>think-cell Slide</vt:lpstr>
      <vt:lpstr>PowerPoint Presentation</vt:lpstr>
      <vt:lpstr>Triple-I Actively Supporting Members and the Industry</vt:lpstr>
      <vt:lpstr>Economic Summary</vt:lpstr>
      <vt:lpstr>Understanding Insurance Surplus</vt:lpstr>
      <vt:lpstr>P/C Industry Capacity: What Is Surplus?</vt:lpstr>
      <vt:lpstr>Risk Based Capital</vt:lpstr>
      <vt:lpstr>Surplus Available for Unexpected Losses</vt:lpstr>
      <vt:lpstr>Retroactive BI threatens other insurer promises</vt:lpstr>
      <vt:lpstr>Can the P/C Industry Insure Losses Caused by a Pandemic?</vt:lpstr>
      <vt:lpstr>Business Interruption  Implications of retroactive and expanded coverage</vt:lpstr>
      <vt:lpstr>What is business interruption (BI) insurance? </vt:lpstr>
      <vt:lpstr>Key Modeling Assumptions</vt:lpstr>
      <vt:lpstr>Virus/Bacteria Exclusion Removal</vt:lpstr>
      <vt:lpstr>Expanding BI to All SMEs</vt:lpstr>
      <vt:lpstr>BI Losses Due to Covid-19 2020 Full Year Forecast</vt:lpstr>
      <vt:lpstr>Covid-19 Business Interruption Impact Scenarios</vt:lpstr>
      <vt:lpstr>Effect on Surplus of Pandemic-Related BI Losses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 Leonard</dc:creator>
  <cp:lastModifiedBy>Lewis, Shorna</cp:lastModifiedBy>
  <cp:revision>367</cp:revision>
  <cp:lastPrinted>2020-04-16T14:12:53Z</cp:lastPrinted>
  <dcterms:created xsi:type="dcterms:W3CDTF">2020-03-30T19:09:40Z</dcterms:created>
  <dcterms:modified xsi:type="dcterms:W3CDTF">2020-04-16T16:45:26Z</dcterms:modified>
</cp:coreProperties>
</file>